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p:cViewPr varScale="1">
        <p:scale>
          <a:sx n="117" d="100"/>
          <a:sy n="117" d="100"/>
        </p:scale>
        <p:origin x="148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png"/><Relationship Id="rId1" Type="http://schemas.openxmlformats.org/officeDocument/2006/relationships/image" Target="../media/image36.emf"/><Relationship Id="rId4"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2.emf"/><Relationship Id="rId7" Type="http://schemas.openxmlformats.org/officeDocument/2006/relationships/image" Target="../media/image44.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38.wmf"/><Relationship Id="rId11" Type="http://schemas.openxmlformats.org/officeDocument/2006/relationships/image" Target="../media/image48.emf"/><Relationship Id="rId5" Type="http://schemas.openxmlformats.org/officeDocument/2006/relationships/image" Target="../media/image37.png"/><Relationship Id="rId10" Type="http://schemas.openxmlformats.org/officeDocument/2006/relationships/image" Target="../media/image47.emf"/><Relationship Id="rId4" Type="http://schemas.openxmlformats.org/officeDocument/2006/relationships/image" Target="../media/image43.emf"/><Relationship Id="rId9" Type="http://schemas.openxmlformats.org/officeDocument/2006/relationships/image" Target="../media/image4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png"/><Relationship Id="rId1" Type="http://schemas.openxmlformats.org/officeDocument/2006/relationships/image" Target="../media/image51.emf"/><Relationship Id="rId4" Type="http://schemas.openxmlformats.org/officeDocument/2006/relationships/image" Target="../media/image5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6.emf"/><Relationship Id="rId1" Type="http://schemas.openxmlformats.org/officeDocument/2006/relationships/image" Target="../media/image55.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9.wmf"/><Relationship Id="rId3" Type="http://schemas.openxmlformats.org/officeDocument/2006/relationships/image" Target="../media/image59.wmf"/><Relationship Id="rId7" Type="http://schemas.openxmlformats.org/officeDocument/2006/relationships/image" Target="../media/image63.emf"/><Relationship Id="rId12" Type="http://schemas.openxmlformats.org/officeDocument/2006/relationships/image" Target="../media/image68.wmf"/><Relationship Id="rId2" Type="http://schemas.openxmlformats.org/officeDocument/2006/relationships/image" Target="../media/image58.wmf"/><Relationship Id="rId1" Type="http://schemas.openxmlformats.org/officeDocument/2006/relationships/image" Target="../media/image57.emf"/><Relationship Id="rId6" Type="http://schemas.openxmlformats.org/officeDocument/2006/relationships/image" Target="../media/image62.wmf"/><Relationship Id="rId11" Type="http://schemas.openxmlformats.org/officeDocument/2006/relationships/image" Target="../media/image67.wmf"/><Relationship Id="rId5" Type="http://schemas.openxmlformats.org/officeDocument/2006/relationships/image" Target="../media/image6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 Id="rId14"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png"/><Relationship Id="rId4"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73.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72.wmf"/><Relationship Id="rId5" Type="http://schemas.openxmlformats.org/officeDocument/2006/relationships/image" Target="../media/image71.png"/><Relationship Id="rId4"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4.png"/><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7.emf"/><Relationship Id="rId4"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e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91.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3.wmf"/><Relationship Id="rId3" Type="http://schemas.openxmlformats.org/officeDocument/2006/relationships/image" Target="../media/image94.wmf"/><Relationship Id="rId7" Type="http://schemas.openxmlformats.org/officeDocument/2006/relationships/image" Target="../media/image9.png"/><Relationship Id="rId12" Type="http://schemas.openxmlformats.org/officeDocument/2006/relationships/image" Target="../media/image102.e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11" Type="http://schemas.openxmlformats.org/officeDocument/2006/relationships/image" Target="../media/image101.wmf"/><Relationship Id="rId5" Type="http://schemas.openxmlformats.org/officeDocument/2006/relationships/image" Target="../media/image96.wmf"/><Relationship Id="rId10" Type="http://schemas.openxmlformats.org/officeDocument/2006/relationships/image" Target="../media/image100.wmf"/><Relationship Id="rId4" Type="http://schemas.openxmlformats.org/officeDocument/2006/relationships/image" Target="../media/image95.wmf"/><Relationship Id="rId9" Type="http://schemas.openxmlformats.org/officeDocument/2006/relationships/image" Target="../media/image99.wmf"/><Relationship Id="rId14" Type="http://schemas.openxmlformats.org/officeDocument/2006/relationships/image" Target="../media/image10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00.wmf"/><Relationship Id="rId2" Type="http://schemas.openxmlformats.org/officeDocument/2006/relationships/image" Target="../media/image106.wmf"/><Relationship Id="rId1" Type="http://schemas.openxmlformats.org/officeDocument/2006/relationships/image" Target="../media/image105.e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5.wmf"/><Relationship Id="rId4"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7.png"/></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image" Target="../media/image118.png"/></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 Id="rId9" Type="http://schemas.openxmlformats.org/officeDocument/2006/relationships/image" Target="../media/image13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5" Type="http://schemas.openxmlformats.org/officeDocument/2006/relationships/image" Target="../media/image139.emf"/><Relationship Id="rId4" Type="http://schemas.openxmlformats.org/officeDocument/2006/relationships/image" Target="../media/image13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4" Type="http://schemas.openxmlformats.org/officeDocument/2006/relationships/image" Target="../media/image143.png"/></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image" Target="../media/image144.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image" Target="../media/image148.wmf"/><Relationship Id="rId7" Type="http://schemas.openxmlformats.org/officeDocument/2006/relationships/image" Target="../media/image152.wmf"/><Relationship Id="rId12" Type="http://schemas.openxmlformats.org/officeDocument/2006/relationships/image" Target="../media/image157.png"/><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11" Type="http://schemas.openxmlformats.org/officeDocument/2006/relationships/image" Target="../media/image156.wmf"/><Relationship Id="rId5" Type="http://schemas.openxmlformats.org/officeDocument/2006/relationships/image" Target="../media/image150.wmf"/><Relationship Id="rId10" Type="http://schemas.openxmlformats.org/officeDocument/2006/relationships/image" Target="../media/image155.wmf"/><Relationship Id="rId4" Type="http://schemas.openxmlformats.org/officeDocument/2006/relationships/image" Target="../media/image149.wmf"/><Relationship Id="rId9" Type="http://schemas.openxmlformats.org/officeDocument/2006/relationships/image" Target="../media/image154.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10" Type="http://schemas.openxmlformats.org/officeDocument/2006/relationships/image" Target="../media/image167.wmf"/><Relationship Id="rId4" Type="http://schemas.openxmlformats.org/officeDocument/2006/relationships/image" Target="../media/image161.wmf"/><Relationship Id="rId9" Type="http://schemas.openxmlformats.org/officeDocument/2006/relationships/image" Target="../media/image16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2.wmf"/><Relationship Id="rId5" Type="http://schemas.openxmlformats.org/officeDocument/2006/relationships/image" Target="../media/image45.wmf"/><Relationship Id="rId4" Type="http://schemas.openxmlformats.org/officeDocument/2006/relationships/image" Target="../media/image17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4" Type="http://schemas.openxmlformats.org/officeDocument/2006/relationships/image" Target="../media/image17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wmf"/><Relationship Id="rId7" Type="http://schemas.openxmlformats.org/officeDocument/2006/relationships/image" Target="../media/image15.emf"/><Relationship Id="rId2" Type="http://schemas.openxmlformats.org/officeDocument/2006/relationships/image" Target="../media/image10.wmf"/><Relationship Id="rId1" Type="http://schemas.openxmlformats.org/officeDocument/2006/relationships/image" Target="../media/image9.png"/><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wmf"/><Relationship Id="rId9"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8.wmf"/><Relationship Id="rId1" Type="http://schemas.openxmlformats.org/officeDocument/2006/relationships/image" Target="../media/image177.wmf"/><Relationship Id="rId5" Type="http://schemas.openxmlformats.org/officeDocument/2006/relationships/image" Target="../media/image180.wmf"/><Relationship Id="rId4" Type="http://schemas.openxmlformats.org/officeDocument/2006/relationships/image" Target="../media/image17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2.wmf"/><Relationship Id="rId1" Type="http://schemas.openxmlformats.org/officeDocument/2006/relationships/image" Target="../media/image182.png"/></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6.wmf"/><Relationship Id="rId7" Type="http://schemas.openxmlformats.org/officeDocument/2006/relationships/image" Target="../media/image190.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5" Type="http://schemas.openxmlformats.org/officeDocument/2006/relationships/image" Target="../media/image188.wmf"/><Relationship Id="rId10" Type="http://schemas.openxmlformats.org/officeDocument/2006/relationships/image" Target="../media/image192.wmf"/><Relationship Id="rId4" Type="http://schemas.openxmlformats.org/officeDocument/2006/relationships/image" Target="../media/image187.wmf"/><Relationship Id="rId9" Type="http://schemas.openxmlformats.org/officeDocument/2006/relationships/image" Target="../media/image17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02.wmf"/><Relationship Id="rId7" Type="http://schemas.openxmlformats.org/officeDocument/2006/relationships/image" Target="../media/image206.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 Id="rId9" Type="http://schemas.openxmlformats.org/officeDocument/2006/relationships/image" Target="../media/image19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5" Type="http://schemas.openxmlformats.org/officeDocument/2006/relationships/image" Target="../media/image212.wmf"/><Relationship Id="rId4" Type="http://schemas.openxmlformats.org/officeDocument/2006/relationships/image" Target="../media/image21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12.wmf"/><Relationship Id="rId1" Type="http://schemas.openxmlformats.org/officeDocument/2006/relationships/image" Target="../media/image182.png"/><Relationship Id="rId5" Type="http://schemas.openxmlformats.org/officeDocument/2006/relationships/image" Target="../media/image217.wmf"/><Relationship Id="rId4" Type="http://schemas.openxmlformats.org/officeDocument/2006/relationships/image" Target="../media/image2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png"/><Relationship Id="rId5" Type="http://schemas.openxmlformats.org/officeDocument/2006/relationships/image" Target="../media/image21.e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11.wmf"/><Relationship Id="rId7" Type="http://schemas.openxmlformats.org/officeDocument/2006/relationships/image" Target="../media/image24.wmf"/><Relationship Id="rId2" Type="http://schemas.openxmlformats.org/officeDocument/2006/relationships/image" Target="../media/image10.wmf"/><Relationship Id="rId1" Type="http://schemas.openxmlformats.org/officeDocument/2006/relationships/image" Target="../media/image9.png"/><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emf"/><Relationship Id="rId1" Type="http://schemas.openxmlformats.org/officeDocument/2006/relationships/image" Target="../media/image26.e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4AE0A26-3FFF-4A69-8A5B-17F56AAA8B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4585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F8D89320-6D40-4E30-B2FC-CF2AAEE308B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78021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5A41576-661C-4914-8FA4-B304C447F23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9774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3E46A120-7012-4617-B1CA-38B778D1D1A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4881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A3C20A0-328B-4EDF-A363-0A3B2511023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77676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23BE6969-0D25-4C4B-97AA-E4F89E3D6C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52393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E3A71BAD-C97B-4050-A59C-525A8C06682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52074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AB702759-FC62-4368-B60E-0BA2831F996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884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0E2FE1EC-C0AC-49E6-AA7A-98659D63229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22623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19E2347-FC0B-47F1-9AE6-1B4AC41AE9E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6973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1A6BE388-EAC2-465B-9B01-82E0BB0F636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7677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2021/4/7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pPr>
            <a:fld id="{B9859D22-3202-4115-8C6F-486685DBB725}" type="slidenum">
              <a:rPr lang="en-US" altLang="zh-CN" smtClean="0">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639896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29.emf"/><Relationship Id="rId5" Type="http://schemas.openxmlformats.org/officeDocument/2006/relationships/oleObject" Target="../embeddings/oleObject41.bin"/><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34.e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31.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45.bin"/><Relationship Id="rId14" Type="http://schemas.openxmlformats.org/officeDocument/2006/relationships/image" Target="../media/image35.emf"/></Relationships>
</file>

<file path=ppt/slides/_rels/slide1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37.png"/><Relationship Id="rId5" Type="http://schemas.openxmlformats.org/officeDocument/2006/relationships/oleObject" Target="../embeddings/oleObject49.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51.bin"/></Relationships>
</file>

<file path=ppt/slides/_rels/slide13.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oleObject" Target="../embeddings/oleObject57.bin"/><Relationship Id="rId18" Type="http://schemas.openxmlformats.org/officeDocument/2006/relationships/image" Target="../media/image45.wmf"/><Relationship Id="rId3" Type="http://schemas.openxmlformats.org/officeDocument/2006/relationships/oleObject" Target="../embeddings/oleObject52.bin"/><Relationship Id="rId21" Type="http://schemas.openxmlformats.org/officeDocument/2006/relationships/oleObject" Target="../embeddings/oleObject61.bin"/><Relationship Id="rId7" Type="http://schemas.openxmlformats.org/officeDocument/2006/relationships/oleObject" Target="../embeddings/oleObject54.bin"/><Relationship Id="rId12" Type="http://schemas.openxmlformats.org/officeDocument/2006/relationships/image" Target="../media/image37.png"/><Relationship Id="rId17" Type="http://schemas.openxmlformats.org/officeDocument/2006/relationships/oleObject" Target="../embeddings/oleObject59.bin"/><Relationship Id="rId2" Type="http://schemas.openxmlformats.org/officeDocument/2006/relationships/slideLayout" Target="../slideLayouts/slideLayout18.xml"/><Relationship Id="rId16" Type="http://schemas.openxmlformats.org/officeDocument/2006/relationships/image" Target="../media/image44.emf"/><Relationship Id="rId20" Type="http://schemas.openxmlformats.org/officeDocument/2006/relationships/image" Target="../media/image46.emf"/><Relationship Id="rId1" Type="http://schemas.openxmlformats.org/officeDocument/2006/relationships/vmlDrawing" Target="../drawings/vmlDrawing12.vml"/><Relationship Id="rId6" Type="http://schemas.openxmlformats.org/officeDocument/2006/relationships/image" Target="../media/image41.emf"/><Relationship Id="rId11" Type="http://schemas.openxmlformats.org/officeDocument/2006/relationships/oleObject" Target="../embeddings/oleObject56.bin"/><Relationship Id="rId24" Type="http://schemas.openxmlformats.org/officeDocument/2006/relationships/image" Target="../media/image48.emf"/><Relationship Id="rId5" Type="http://schemas.openxmlformats.org/officeDocument/2006/relationships/oleObject" Target="../embeddings/oleObject53.bin"/><Relationship Id="rId15" Type="http://schemas.openxmlformats.org/officeDocument/2006/relationships/oleObject" Target="../embeddings/oleObject58.bin"/><Relationship Id="rId23" Type="http://schemas.openxmlformats.org/officeDocument/2006/relationships/oleObject" Target="../embeddings/oleObject62.bin"/><Relationship Id="rId10" Type="http://schemas.openxmlformats.org/officeDocument/2006/relationships/image" Target="../media/image43.emf"/><Relationship Id="rId19" Type="http://schemas.openxmlformats.org/officeDocument/2006/relationships/oleObject" Target="../embeddings/oleObject60.bin"/><Relationship Id="rId4" Type="http://schemas.openxmlformats.org/officeDocument/2006/relationships/image" Target="../media/image40.emf"/><Relationship Id="rId9" Type="http://schemas.openxmlformats.org/officeDocument/2006/relationships/oleObject" Target="../embeddings/oleObject55.bin"/><Relationship Id="rId14" Type="http://schemas.openxmlformats.org/officeDocument/2006/relationships/image" Target="../media/image38.wmf"/><Relationship Id="rId22" Type="http://schemas.openxmlformats.org/officeDocument/2006/relationships/image" Target="../media/image47.emf"/></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50.emf"/><Relationship Id="rId5" Type="http://schemas.openxmlformats.org/officeDocument/2006/relationships/oleObject" Target="../embeddings/oleObject64.bin"/><Relationship Id="rId10" Type="http://schemas.openxmlformats.org/officeDocument/2006/relationships/image" Target="../media/image38.wmf"/><Relationship Id="rId4" Type="http://schemas.openxmlformats.org/officeDocument/2006/relationships/image" Target="../media/image49.emf"/><Relationship Id="rId9" Type="http://schemas.openxmlformats.org/officeDocument/2006/relationships/oleObject" Target="../embeddings/oleObject66.bin"/></Relationships>
</file>

<file path=ppt/slides/_rels/slide15.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52.png"/><Relationship Id="rId5" Type="http://schemas.openxmlformats.org/officeDocument/2006/relationships/oleObject" Target="../embeddings/oleObject68.bin"/><Relationship Id="rId10" Type="http://schemas.openxmlformats.org/officeDocument/2006/relationships/image" Target="../media/image54.emf"/><Relationship Id="rId4" Type="http://schemas.openxmlformats.org/officeDocument/2006/relationships/image" Target="../media/image51.emf"/><Relationship Id="rId9" Type="http://schemas.openxmlformats.org/officeDocument/2006/relationships/oleObject" Target="../embeddings/oleObject70.bin"/></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image" Target="../media/image56.emf"/><Relationship Id="rId5" Type="http://schemas.openxmlformats.org/officeDocument/2006/relationships/oleObject" Target="../embeddings/oleObject72.bin"/><Relationship Id="rId4" Type="http://schemas.openxmlformats.org/officeDocument/2006/relationships/image" Target="../media/image55.emf"/></Relationships>
</file>

<file path=ppt/slides/_rels/slide17.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79.bin"/><Relationship Id="rId18" Type="http://schemas.openxmlformats.org/officeDocument/2006/relationships/image" Target="../media/image64.wmf"/><Relationship Id="rId26" Type="http://schemas.openxmlformats.org/officeDocument/2006/relationships/image" Target="../media/image68.wmf"/><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61.wmf"/><Relationship Id="rId17" Type="http://schemas.openxmlformats.org/officeDocument/2006/relationships/oleObject" Target="../embeddings/oleObject81.bin"/><Relationship Id="rId25" Type="http://schemas.openxmlformats.org/officeDocument/2006/relationships/oleObject" Target="../embeddings/oleObject85.bin"/><Relationship Id="rId2" Type="http://schemas.openxmlformats.org/officeDocument/2006/relationships/slideLayout" Target="../slideLayouts/slideLayout18.xml"/><Relationship Id="rId16" Type="http://schemas.openxmlformats.org/officeDocument/2006/relationships/image" Target="../media/image63.emf"/><Relationship Id="rId20" Type="http://schemas.openxmlformats.org/officeDocument/2006/relationships/image" Target="../media/image65.wmf"/><Relationship Id="rId29" Type="http://schemas.openxmlformats.org/officeDocument/2006/relationships/oleObject" Target="../embeddings/oleObject87.bin"/><Relationship Id="rId1" Type="http://schemas.openxmlformats.org/officeDocument/2006/relationships/vmlDrawing" Target="../drawings/vmlDrawing16.vml"/><Relationship Id="rId6" Type="http://schemas.openxmlformats.org/officeDocument/2006/relationships/image" Target="../media/image58.wmf"/><Relationship Id="rId11" Type="http://schemas.openxmlformats.org/officeDocument/2006/relationships/oleObject" Target="../embeddings/oleObject78.bin"/><Relationship Id="rId24" Type="http://schemas.openxmlformats.org/officeDocument/2006/relationships/image" Target="../media/image67.w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69.wmf"/><Relationship Id="rId10" Type="http://schemas.openxmlformats.org/officeDocument/2006/relationships/image" Target="../media/image60.wmf"/><Relationship Id="rId19" Type="http://schemas.openxmlformats.org/officeDocument/2006/relationships/oleObject" Target="../embeddings/oleObject82.bin"/><Relationship Id="rId4" Type="http://schemas.openxmlformats.org/officeDocument/2006/relationships/image" Target="../media/image57.emf"/><Relationship Id="rId9" Type="http://schemas.openxmlformats.org/officeDocument/2006/relationships/oleObject" Target="../embeddings/oleObject77.bin"/><Relationship Id="rId14" Type="http://schemas.openxmlformats.org/officeDocument/2006/relationships/image" Target="../media/image62.wmf"/><Relationship Id="rId22" Type="http://schemas.openxmlformats.org/officeDocument/2006/relationships/image" Target="../media/image66.wmf"/><Relationship Id="rId27" Type="http://schemas.openxmlformats.org/officeDocument/2006/relationships/oleObject" Target="../embeddings/oleObject86.bin"/><Relationship Id="rId30" Type="http://schemas.openxmlformats.org/officeDocument/2006/relationships/image" Target="../media/image7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72.wmf"/><Relationship Id="rId5" Type="http://schemas.openxmlformats.org/officeDocument/2006/relationships/oleObject" Target="../embeddings/oleObject89.bin"/><Relationship Id="rId10" Type="http://schemas.openxmlformats.org/officeDocument/2006/relationships/image" Target="../media/image74.wmf"/><Relationship Id="rId4" Type="http://schemas.openxmlformats.org/officeDocument/2006/relationships/image" Target="../media/image71.png"/><Relationship Id="rId9" Type="http://schemas.openxmlformats.org/officeDocument/2006/relationships/oleObject" Target="../embeddings/oleObject91.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71.png"/><Relationship Id="rId2" Type="http://schemas.openxmlformats.org/officeDocument/2006/relationships/slideLayout" Target="../slideLayouts/slideLayout18.xml"/><Relationship Id="rId16" Type="http://schemas.openxmlformats.org/officeDocument/2006/relationships/image" Target="../media/image73.wmf"/><Relationship Id="rId1" Type="http://schemas.openxmlformats.org/officeDocument/2006/relationships/vmlDrawing" Target="../drawings/vmlDrawing18.vml"/><Relationship Id="rId6" Type="http://schemas.openxmlformats.org/officeDocument/2006/relationships/image" Target="../media/image76.w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95.bin"/><Relationship Id="rId14" Type="http://schemas.openxmlformats.org/officeDocument/2006/relationships/image" Target="../media/image72.wmf"/></Relationships>
</file>

<file path=ppt/slides/_rels/slide21.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80.wmf"/><Relationship Id="rId5" Type="http://schemas.openxmlformats.org/officeDocument/2006/relationships/oleObject" Target="../embeddings/oleObject100.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102.bin"/></Relationships>
</file>

<file path=ppt/slides/_rels/slide22.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87.emf"/><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image" Target="../media/image84.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106.bin"/></Relationships>
</file>

<file path=ppt/slides/_rels/slide23.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113.bin"/><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85.wmf"/><Relationship Id="rId2" Type="http://schemas.openxmlformats.org/officeDocument/2006/relationships/slideLayout" Target="../slideLayouts/slideLayout15.xml"/><Relationship Id="rId1" Type="http://schemas.openxmlformats.org/officeDocument/2006/relationships/vmlDrawing" Target="../drawings/vmlDrawing21.vml"/><Relationship Id="rId6" Type="http://schemas.openxmlformats.org/officeDocument/2006/relationships/image" Target="../media/image89.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91.emf"/><Relationship Id="rId4" Type="http://schemas.openxmlformats.org/officeDocument/2006/relationships/image" Target="../media/image88.emf"/><Relationship Id="rId9" Type="http://schemas.openxmlformats.org/officeDocument/2006/relationships/oleObject" Target="../embeddings/oleObject111.bin"/><Relationship Id="rId14" Type="http://schemas.openxmlformats.org/officeDocument/2006/relationships/image" Target="../media/image86.wmf"/></Relationships>
</file>

<file path=ppt/slides/_rels/slide24.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19.bin"/><Relationship Id="rId18" Type="http://schemas.openxmlformats.org/officeDocument/2006/relationships/image" Target="../media/image98.wmf"/><Relationship Id="rId26" Type="http://schemas.openxmlformats.org/officeDocument/2006/relationships/image" Target="../media/image102.emf"/><Relationship Id="rId3" Type="http://schemas.openxmlformats.org/officeDocument/2006/relationships/oleObject" Target="../embeddings/oleObject114.bin"/><Relationship Id="rId21" Type="http://schemas.openxmlformats.org/officeDocument/2006/relationships/oleObject" Target="../embeddings/oleObject123.bin"/><Relationship Id="rId7" Type="http://schemas.openxmlformats.org/officeDocument/2006/relationships/oleObject" Target="../embeddings/oleObject116.bin"/><Relationship Id="rId12" Type="http://schemas.openxmlformats.org/officeDocument/2006/relationships/image" Target="../media/image96.wmf"/><Relationship Id="rId17" Type="http://schemas.openxmlformats.org/officeDocument/2006/relationships/oleObject" Target="../embeddings/oleObject121.bin"/><Relationship Id="rId25" Type="http://schemas.openxmlformats.org/officeDocument/2006/relationships/oleObject" Target="../embeddings/oleObject125.bin"/><Relationship Id="rId2" Type="http://schemas.openxmlformats.org/officeDocument/2006/relationships/slideLayout" Target="../slideLayouts/slideLayout18.xml"/><Relationship Id="rId16" Type="http://schemas.openxmlformats.org/officeDocument/2006/relationships/image" Target="../media/image9.png"/><Relationship Id="rId20" Type="http://schemas.openxmlformats.org/officeDocument/2006/relationships/image" Target="../media/image99.wmf"/><Relationship Id="rId29" Type="http://schemas.openxmlformats.org/officeDocument/2006/relationships/oleObject" Target="../embeddings/oleObject127.bin"/><Relationship Id="rId1" Type="http://schemas.openxmlformats.org/officeDocument/2006/relationships/vmlDrawing" Target="../drawings/vmlDrawing22.vml"/><Relationship Id="rId6" Type="http://schemas.openxmlformats.org/officeDocument/2006/relationships/image" Target="../media/image93.wmf"/><Relationship Id="rId11" Type="http://schemas.openxmlformats.org/officeDocument/2006/relationships/oleObject" Target="../embeddings/oleObject118.bin"/><Relationship Id="rId24" Type="http://schemas.openxmlformats.org/officeDocument/2006/relationships/image" Target="../media/image101.wmf"/><Relationship Id="rId5" Type="http://schemas.openxmlformats.org/officeDocument/2006/relationships/oleObject" Target="../embeddings/oleObject115.bin"/><Relationship Id="rId15" Type="http://schemas.openxmlformats.org/officeDocument/2006/relationships/oleObject" Target="../embeddings/oleObject120.bin"/><Relationship Id="rId23" Type="http://schemas.openxmlformats.org/officeDocument/2006/relationships/oleObject" Target="../embeddings/oleObject124.bin"/><Relationship Id="rId28" Type="http://schemas.openxmlformats.org/officeDocument/2006/relationships/image" Target="../media/image103.wmf"/><Relationship Id="rId10" Type="http://schemas.openxmlformats.org/officeDocument/2006/relationships/image" Target="../media/image95.wmf"/><Relationship Id="rId19" Type="http://schemas.openxmlformats.org/officeDocument/2006/relationships/oleObject" Target="../embeddings/oleObject122.bin"/><Relationship Id="rId4" Type="http://schemas.openxmlformats.org/officeDocument/2006/relationships/image" Target="../media/image92.wmf"/><Relationship Id="rId9" Type="http://schemas.openxmlformats.org/officeDocument/2006/relationships/oleObject" Target="../embeddings/oleObject117.bin"/><Relationship Id="rId14" Type="http://schemas.openxmlformats.org/officeDocument/2006/relationships/image" Target="../media/image97.wmf"/><Relationship Id="rId22" Type="http://schemas.openxmlformats.org/officeDocument/2006/relationships/image" Target="../media/image100.wmf"/><Relationship Id="rId27" Type="http://schemas.openxmlformats.org/officeDocument/2006/relationships/oleObject" Target="../embeddings/oleObject126.bin"/><Relationship Id="rId30" Type="http://schemas.openxmlformats.org/officeDocument/2006/relationships/image" Target="../media/image104.emf"/></Relationships>
</file>

<file path=ppt/slides/_rels/slide25.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33.bin"/><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98.wmf"/><Relationship Id="rId2" Type="http://schemas.openxmlformats.org/officeDocument/2006/relationships/slideLayout" Target="../slideLayouts/slideLayout18.xml"/><Relationship Id="rId16" Type="http://schemas.openxmlformats.org/officeDocument/2006/relationships/image" Target="../media/image100.wmf"/><Relationship Id="rId1" Type="http://schemas.openxmlformats.org/officeDocument/2006/relationships/vmlDrawing" Target="../drawings/vmlDrawing23.vml"/><Relationship Id="rId6" Type="http://schemas.openxmlformats.org/officeDocument/2006/relationships/image" Target="../media/image106.wmf"/><Relationship Id="rId11" Type="http://schemas.openxmlformats.org/officeDocument/2006/relationships/oleObject" Target="../embeddings/oleObject132.bin"/><Relationship Id="rId5" Type="http://schemas.openxmlformats.org/officeDocument/2006/relationships/oleObject" Target="../embeddings/oleObject129.bin"/><Relationship Id="rId15" Type="http://schemas.openxmlformats.org/officeDocument/2006/relationships/oleObject" Target="../embeddings/oleObject134.bin"/><Relationship Id="rId10" Type="http://schemas.openxmlformats.org/officeDocument/2006/relationships/image" Target="../media/image9.png"/><Relationship Id="rId4" Type="http://schemas.openxmlformats.org/officeDocument/2006/relationships/image" Target="../media/image105.emf"/><Relationship Id="rId9" Type="http://schemas.openxmlformats.org/officeDocument/2006/relationships/oleObject" Target="../embeddings/oleObject131.bin"/><Relationship Id="rId14" Type="http://schemas.openxmlformats.org/officeDocument/2006/relationships/image" Target="../media/image9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18.xml"/><Relationship Id="rId1" Type="http://schemas.openxmlformats.org/officeDocument/2006/relationships/vmlDrawing" Target="../drawings/vmlDrawing24.vml"/><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18.xml"/><Relationship Id="rId1" Type="http://schemas.openxmlformats.org/officeDocument/2006/relationships/vmlDrawing" Target="../drawings/vmlDrawing25.vml"/><Relationship Id="rId6" Type="http://schemas.openxmlformats.org/officeDocument/2006/relationships/image" Target="../media/image108.wmf"/><Relationship Id="rId5" Type="http://schemas.openxmlformats.org/officeDocument/2006/relationships/oleObject" Target="../embeddings/oleObject137.bin"/><Relationship Id="rId10" Type="http://schemas.openxmlformats.org/officeDocument/2006/relationships/image" Target="../media/image110.wmf"/><Relationship Id="rId4" Type="http://schemas.openxmlformats.org/officeDocument/2006/relationships/image" Target="../media/image5.wmf"/><Relationship Id="rId9" Type="http://schemas.openxmlformats.org/officeDocument/2006/relationships/oleObject" Target="../embeddings/oleObject139.bin"/></Relationships>
</file>

<file path=ppt/slides/_rels/slide2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16.wmf"/><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image" Target="../media/image113.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43.bin"/></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png"/><Relationship Id="rId9"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18.xml"/><Relationship Id="rId1" Type="http://schemas.openxmlformats.org/officeDocument/2006/relationships/vmlDrawing" Target="../drawings/vmlDrawing27.vml"/><Relationship Id="rId4" Type="http://schemas.openxmlformats.org/officeDocument/2006/relationships/image" Target="../media/image117.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18.xml"/><Relationship Id="rId1" Type="http://schemas.openxmlformats.org/officeDocument/2006/relationships/vmlDrawing" Target="../drawings/vmlDrawing28.vml"/><Relationship Id="rId6" Type="http://schemas.openxmlformats.org/officeDocument/2006/relationships/image" Target="../media/image119.png"/><Relationship Id="rId5" Type="http://schemas.openxmlformats.org/officeDocument/2006/relationships/oleObject" Target="../embeddings/oleObject147.bin"/><Relationship Id="rId4" Type="http://schemas.openxmlformats.org/officeDocument/2006/relationships/image" Target="../media/image118.png"/></Relationships>
</file>

<file path=ppt/slides/_rels/slide32.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18.xml"/><Relationship Id="rId1" Type="http://schemas.openxmlformats.org/officeDocument/2006/relationships/vmlDrawing" Target="../drawings/vmlDrawing29.vml"/><Relationship Id="rId6" Type="http://schemas.openxmlformats.org/officeDocument/2006/relationships/image" Target="../media/image121.wmf"/><Relationship Id="rId5" Type="http://schemas.openxmlformats.org/officeDocument/2006/relationships/oleObject" Target="../embeddings/oleObject149.bin"/><Relationship Id="rId4" Type="http://schemas.openxmlformats.org/officeDocument/2006/relationships/image" Target="../media/image120.wmf"/></Relationships>
</file>

<file path=ppt/slides/_rels/slide33.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56.bin"/><Relationship Id="rId18" Type="http://schemas.openxmlformats.org/officeDocument/2006/relationships/image" Target="../media/image130.w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27.wmf"/><Relationship Id="rId17" Type="http://schemas.openxmlformats.org/officeDocument/2006/relationships/oleObject" Target="../embeddings/oleObject158.bin"/><Relationship Id="rId2" Type="http://schemas.openxmlformats.org/officeDocument/2006/relationships/slideLayout" Target="../slideLayouts/slideLayout18.xml"/><Relationship Id="rId16" Type="http://schemas.openxmlformats.org/officeDocument/2006/relationships/image" Target="../media/image129.wmf"/><Relationship Id="rId20" Type="http://schemas.openxmlformats.org/officeDocument/2006/relationships/image" Target="../media/image131.wmf"/><Relationship Id="rId1" Type="http://schemas.openxmlformats.org/officeDocument/2006/relationships/vmlDrawing" Target="../drawings/vmlDrawing30.vml"/><Relationship Id="rId6" Type="http://schemas.openxmlformats.org/officeDocument/2006/relationships/image" Target="../media/image124.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26.wmf"/><Relationship Id="rId19" Type="http://schemas.openxmlformats.org/officeDocument/2006/relationships/oleObject" Target="../embeddings/oleObject159.bin"/><Relationship Id="rId4" Type="http://schemas.openxmlformats.org/officeDocument/2006/relationships/image" Target="../media/image123.wmf"/><Relationship Id="rId9" Type="http://schemas.openxmlformats.org/officeDocument/2006/relationships/oleObject" Target="../embeddings/oleObject154.bin"/><Relationship Id="rId14" Type="http://schemas.openxmlformats.org/officeDocument/2006/relationships/image" Target="../media/image12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18.xml"/><Relationship Id="rId1" Type="http://schemas.openxmlformats.org/officeDocument/2006/relationships/vmlDrawing" Target="../drawings/vmlDrawing31.vml"/><Relationship Id="rId6" Type="http://schemas.openxmlformats.org/officeDocument/2006/relationships/image" Target="../media/image133.wmf"/><Relationship Id="rId5" Type="http://schemas.openxmlformats.org/officeDocument/2006/relationships/oleObject" Target="../embeddings/oleObject161.bin"/><Relationship Id="rId4" Type="http://schemas.openxmlformats.org/officeDocument/2006/relationships/image" Target="../media/image13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18.xml"/><Relationship Id="rId1" Type="http://schemas.openxmlformats.org/officeDocument/2006/relationships/vmlDrawing" Target="../drawings/vmlDrawing32.vml"/><Relationship Id="rId4" Type="http://schemas.openxmlformats.org/officeDocument/2006/relationships/image" Target="../media/image134.wmf"/></Relationships>
</file>

<file path=ppt/slides/_rels/slide39.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39.emf"/><Relationship Id="rId2" Type="http://schemas.openxmlformats.org/officeDocument/2006/relationships/slideLayout" Target="../slideLayouts/slideLayout18.xml"/><Relationship Id="rId1" Type="http://schemas.openxmlformats.org/officeDocument/2006/relationships/vmlDrawing" Target="../drawings/vmlDrawing33.vml"/><Relationship Id="rId6" Type="http://schemas.openxmlformats.org/officeDocument/2006/relationships/image" Target="../media/image136.wmf"/><Relationship Id="rId11" Type="http://schemas.openxmlformats.org/officeDocument/2006/relationships/oleObject" Target="../embeddings/oleObject167.bin"/><Relationship Id="rId5" Type="http://schemas.openxmlformats.org/officeDocument/2006/relationships/oleObject" Target="../embeddings/oleObject164.bin"/><Relationship Id="rId10" Type="http://schemas.openxmlformats.org/officeDocument/2006/relationships/image" Target="../media/image138.emf"/><Relationship Id="rId4" Type="http://schemas.openxmlformats.org/officeDocument/2006/relationships/image" Target="../media/image135.wmf"/><Relationship Id="rId9" Type="http://schemas.openxmlformats.org/officeDocument/2006/relationships/oleObject" Target="../embeddings/oleObject16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slideLayout" Target="../slideLayouts/slideLayout18.xml"/><Relationship Id="rId7" Type="http://schemas.openxmlformats.org/officeDocument/2006/relationships/image" Target="../media/image141.wmf"/><Relationship Id="rId2" Type="http://schemas.openxmlformats.org/officeDocument/2006/relationships/control" Target="../activeX/activeX1.xml"/><Relationship Id="rId1" Type="http://schemas.openxmlformats.org/officeDocument/2006/relationships/vmlDrawing" Target="../drawings/vmlDrawing34.vml"/><Relationship Id="rId6" Type="http://schemas.openxmlformats.org/officeDocument/2006/relationships/oleObject" Target="../embeddings/oleObject169.bin"/><Relationship Id="rId5" Type="http://schemas.openxmlformats.org/officeDocument/2006/relationships/image" Target="../media/image140.wmf"/><Relationship Id="rId10" Type="http://schemas.openxmlformats.org/officeDocument/2006/relationships/image" Target="../media/image143.png"/><Relationship Id="rId4" Type="http://schemas.openxmlformats.org/officeDocument/2006/relationships/oleObject" Target="../embeddings/oleObject168.bin"/><Relationship Id="rId9" Type="http://schemas.openxmlformats.org/officeDocument/2006/relationships/image" Target="../media/image142.wmf"/></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2.xml"/><Relationship Id="rId1" Type="http://schemas.openxmlformats.org/officeDocument/2006/relationships/vmlDrawing" Target="../drawings/vmlDrawing35.vml"/><Relationship Id="rId6" Type="http://schemas.openxmlformats.org/officeDocument/2006/relationships/image" Target="../media/image145.png"/><Relationship Id="rId5" Type="http://schemas.openxmlformats.org/officeDocument/2006/relationships/image" Target="../media/image144.wmf"/><Relationship Id="rId4" Type="http://schemas.openxmlformats.org/officeDocument/2006/relationships/oleObject" Target="../embeddings/oleObject17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74.bin"/><Relationship Id="rId13" Type="http://schemas.openxmlformats.org/officeDocument/2006/relationships/image" Target="../media/image150.wmf"/><Relationship Id="rId18" Type="http://schemas.openxmlformats.org/officeDocument/2006/relationships/oleObject" Target="../embeddings/oleObject179.bin"/><Relationship Id="rId26" Type="http://schemas.openxmlformats.org/officeDocument/2006/relationships/image" Target="../media/image157.png"/><Relationship Id="rId3" Type="http://schemas.openxmlformats.org/officeDocument/2006/relationships/slideLayout" Target="../slideLayouts/slideLayout18.xml"/><Relationship Id="rId21" Type="http://schemas.openxmlformats.org/officeDocument/2006/relationships/image" Target="../media/image154.wmf"/><Relationship Id="rId7" Type="http://schemas.openxmlformats.org/officeDocument/2006/relationships/image" Target="../media/image147.wmf"/><Relationship Id="rId12" Type="http://schemas.openxmlformats.org/officeDocument/2006/relationships/oleObject" Target="../embeddings/oleObject176.bin"/><Relationship Id="rId17" Type="http://schemas.openxmlformats.org/officeDocument/2006/relationships/image" Target="../media/image152.wmf"/><Relationship Id="rId25" Type="http://schemas.openxmlformats.org/officeDocument/2006/relationships/image" Target="../media/image156.wmf"/><Relationship Id="rId2" Type="http://schemas.openxmlformats.org/officeDocument/2006/relationships/control" Target="../activeX/activeX3.xml"/><Relationship Id="rId16" Type="http://schemas.openxmlformats.org/officeDocument/2006/relationships/oleObject" Target="../embeddings/oleObject178.bin"/><Relationship Id="rId20" Type="http://schemas.openxmlformats.org/officeDocument/2006/relationships/oleObject" Target="../embeddings/oleObject180.bin"/><Relationship Id="rId1" Type="http://schemas.openxmlformats.org/officeDocument/2006/relationships/vmlDrawing" Target="../drawings/vmlDrawing36.vml"/><Relationship Id="rId6" Type="http://schemas.openxmlformats.org/officeDocument/2006/relationships/oleObject" Target="../embeddings/oleObject173.bin"/><Relationship Id="rId11" Type="http://schemas.openxmlformats.org/officeDocument/2006/relationships/image" Target="../media/image149.wmf"/><Relationship Id="rId24" Type="http://schemas.openxmlformats.org/officeDocument/2006/relationships/oleObject" Target="../embeddings/oleObject182.bin"/><Relationship Id="rId5" Type="http://schemas.openxmlformats.org/officeDocument/2006/relationships/image" Target="../media/image146.wmf"/><Relationship Id="rId15" Type="http://schemas.openxmlformats.org/officeDocument/2006/relationships/image" Target="../media/image151.wmf"/><Relationship Id="rId23" Type="http://schemas.openxmlformats.org/officeDocument/2006/relationships/image" Target="../media/image155.wmf"/><Relationship Id="rId10" Type="http://schemas.openxmlformats.org/officeDocument/2006/relationships/oleObject" Target="../embeddings/oleObject175.bin"/><Relationship Id="rId19" Type="http://schemas.openxmlformats.org/officeDocument/2006/relationships/image" Target="../media/image153.wmf"/><Relationship Id="rId4" Type="http://schemas.openxmlformats.org/officeDocument/2006/relationships/oleObject" Target="../embeddings/oleObject172.bin"/><Relationship Id="rId9" Type="http://schemas.openxmlformats.org/officeDocument/2006/relationships/image" Target="../media/image148.wmf"/><Relationship Id="rId14" Type="http://schemas.openxmlformats.org/officeDocument/2006/relationships/oleObject" Target="../embeddings/oleObject177.bin"/><Relationship Id="rId22" Type="http://schemas.openxmlformats.org/officeDocument/2006/relationships/oleObject" Target="../embeddings/oleObject181.bin"/></Relationships>
</file>

<file path=ppt/slides/_rels/slide43.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oleObject" Target="../embeddings/oleObject188.bin"/><Relationship Id="rId18" Type="http://schemas.openxmlformats.org/officeDocument/2006/relationships/image" Target="../media/image165.wmf"/><Relationship Id="rId3" Type="http://schemas.openxmlformats.org/officeDocument/2006/relationships/oleObject" Target="../embeddings/oleObject183.bin"/><Relationship Id="rId21" Type="http://schemas.openxmlformats.org/officeDocument/2006/relationships/oleObject" Target="../embeddings/oleObject192.bin"/><Relationship Id="rId7" Type="http://schemas.openxmlformats.org/officeDocument/2006/relationships/oleObject" Target="../embeddings/oleObject185.bin"/><Relationship Id="rId12" Type="http://schemas.openxmlformats.org/officeDocument/2006/relationships/image" Target="../media/image162.wmf"/><Relationship Id="rId17" Type="http://schemas.openxmlformats.org/officeDocument/2006/relationships/oleObject" Target="../embeddings/oleObject190.bin"/><Relationship Id="rId2" Type="http://schemas.openxmlformats.org/officeDocument/2006/relationships/slideLayout" Target="../slideLayouts/slideLayout18.xml"/><Relationship Id="rId16" Type="http://schemas.openxmlformats.org/officeDocument/2006/relationships/image" Target="../media/image164.wmf"/><Relationship Id="rId20" Type="http://schemas.openxmlformats.org/officeDocument/2006/relationships/image" Target="../media/image166.wmf"/><Relationship Id="rId1" Type="http://schemas.openxmlformats.org/officeDocument/2006/relationships/vmlDrawing" Target="../drawings/vmlDrawing37.vml"/><Relationship Id="rId6" Type="http://schemas.openxmlformats.org/officeDocument/2006/relationships/image" Target="../media/image159.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61.wmf"/><Relationship Id="rId19" Type="http://schemas.openxmlformats.org/officeDocument/2006/relationships/oleObject" Target="../embeddings/oleObject191.bin"/><Relationship Id="rId4" Type="http://schemas.openxmlformats.org/officeDocument/2006/relationships/image" Target="../media/image158.wmf"/><Relationship Id="rId9" Type="http://schemas.openxmlformats.org/officeDocument/2006/relationships/oleObject" Target="../embeddings/oleObject186.bin"/><Relationship Id="rId14" Type="http://schemas.openxmlformats.org/officeDocument/2006/relationships/image" Target="../media/image163.wmf"/><Relationship Id="rId22" Type="http://schemas.openxmlformats.org/officeDocument/2006/relationships/image" Target="../media/image167.wmf"/></Relationships>
</file>

<file path=ppt/slides/_rels/slide44.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45.wmf"/><Relationship Id="rId17" Type="http://schemas.openxmlformats.org/officeDocument/2006/relationships/oleObject" Target="../embeddings/oleObject201.bin"/><Relationship Id="rId2" Type="http://schemas.openxmlformats.org/officeDocument/2006/relationships/slideLayout" Target="../slideLayouts/slideLayout18.xml"/><Relationship Id="rId16" Type="http://schemas.openxmlformats.org/officeDocument/2006/relationships/oleObject" Target="../embeddings/oleObject200.bin"/><Relationship Id="rId1" Type="http://schemas.openxmlformats.org/officeDocument/2006/relationships/vmlDrawing" Target="../drawings/vmlDrawing38.vml"/><Relationship Id="rId6" Type="http://schemas.openxmlformats.org/officeDocument/2006/relationships/image" Target="../media/image169.w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image" Target="../media/image172.wmf"/><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96.bin"/><Relationship Id="rId14" Type="http://schemas.openxmlformats.org/officeDocument/2006/relationships/oleObject" Target="../embeddings/oleObject199.bin"/></Relationships>
</file>

<file path=ppt/slides/_rels/slide45.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202.bin"/><Relationship Id="rId7" Type="http://schemas.openxmlformats.org/officeDocument/2006/relationships/oleObject" Target="../embeddings/oleObject204.bin"/><Relationship Id="rId2" Type="http://schemas.openxmlformats.org/officeDocument/2006/relationships/slideLayout" Target="../slideLayouts/slideLayout18.xml"/><Relationship Id="rId1" Type="http://schemas.openxmlformats.org/officeDocument/2006/relationships/vmlDrawing" Target="../drawings/vmlDrawing39.vml"/><Relationship Id="rId6" Type="http://schemas.openxmlformats.org/officeDocument/2006/relationships/image" Target="../media/image174.wmf"/><Relationship Id="rId5" Type="http://schemas.openxmlformats.org/officeDocument/2006/relationships/oleObject" Target="../embeddings/oleObject203.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205.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image" Target="../media/image180.wmf"/><Relationship Id="rId3" Type="http://schemas.openxmlformats.org/officeDocument/2006/relationships/oleObject" Target="../embeddings/oleObject206.bin"/><Relationship Id="rId7" Type="http://schemas.openxmlformats.org/officeDocument/2006/relationships/image" Target="../media/image178.wmf"/><Relationship Id="rId12" Type="http://schemas.openxmlformats.org/officeDocument/2006/relationships/oleObject" Target="../embeddings/oleObject210.bin"/><Relationship Id="rId2" Type="http://schemas.openxmlformats.org/officeDocument/2006/relationships/slideLayout" Target="../slideLayouts/slideLayout18.xml"/><Relationship Id="rId1" Type="http://schemas.openxmlformats.org/officeDocument/2006/relationships/vmlDrawing" Target="../drawings/vmlDrawing40.vml"/><Relationship Id="rId6" Type="http://schemas.openxmlformats.org/officeDocument/2006/relationships/oleObject" Target="../embeddings/oleObject207.bin"/><Relationship Id="rId11" Type="http://schemas.openxmlformats.org/officeDocument/2006/relationships/image" Target="../media/image179.wmf"/><Relationship Id="rId5" Type="http://schemas.openxmlformats.org/officeDocument/2006/relationships/image" Target="../media/image181.png"/><Relationship Id="rId10" Type="http://schemas.openxmlformats.org/officeDocument/2006/relationships/oleObject" Target="../embeddings/oleObject209.bin"/><Relationship Id="rId4" Type="http://schemas.openxmlformats.org/officeDocument/2006/relationships/image" Target="../media/image177.wmf"/><Relationship Id="rId9" Type="http://schemas.openxmlformats.org/officeDocument/2006/relationships/image" Target="../media/image172.wmf"/></Relationships>
</file>

<file path=ppt/slides/_rels/slide47.xml.rels><?xml version="1.0" encoding="UTF-8" standalone="yes"?>
<Relationships xmlns="http://schemas.openxmlformats.org/package/2006/relationships"><Relationship Id="rId8" Type="http://schemas.openxmlformats.org/officeDocument/2006/relationships/image" Target="../media/image183.png"/><Relationship Id="rId3" Type="http://schemas.openxmlformats.org/officeDocument/2006/relationships/oleObject" Target="../embeddings/oleObject211.bin"/><Relationship Id="rId7" Type="http://schemas.openxmlformats.org/officeDocument/2006/relationships/oleObject" Target="../embeddings/oleObject213.bin"/><Relationship Id="rId2" Type="http://schemas.openxmlformats.org/officeDocument/2006/relationships/slideLayout" Target="../slideLayouts/slideLayout18.xml"/><Relationship Id="rId1" Type="http://schemas.openxmlformats.org/officeDocument/2006/relationships/vmlDrawing" Target="../drawings/vmlDrawing41.vml"/><Relationship Id="rId6" Type="http://schemas.openxmlformats.org/officeDocument/2006/relationships/image" Target="../media/image12.wmf"/><Relationship Id="rId5" Type="http://schemas.openxmlformats.org/officeDocument/2006/relationships/oleObject" Target="../embeddings/oleObject212.bin"/><Relationship Id="rId4" Type="http://schemas.openxmlformats.org/officeDocument/2006/relationships/image" Target="../media/image182.png"/></Relationships>
</file>

<file path=ppt/slides/_rels/slide48.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219.bin"/><Relationship Id="rId18" Type="http://schemas.openxmlformats.org/officeDocument/2006/relationships/image" Target="../media/image191.wmf"/><Relationship Id="rId3" Type="http://schemas.openxmlformats.org/officeDocument/2006/relationships/oleObject" Target="../embeddings/oleObject214.bin"/><Relationship Id="rId21" Type="http://schemas.openxmlformats.org/officeDocument/2006/relationships/image" Target="../media/image177.wmf"/><Relationship Id="rId7" Type="http://schemas.openxmlformats.org/officeDocument/2006/relationships/oleObject" Target="../embeddings/oleObject216.bin"/><Relationship Id="rId12" Type="http://schemas.openxmlformats.org/officeDocument/2006/relationships/image" Target="../media/image188.wmf"/><Relationship Id="rId17" Type="http://schemas.openxmlformats.org/officeDocument/2006/relationships/oleObject" Target="../embeddings/oleObject221.bin"/><Relationship Id="rId2" Type="http://schemas.openxmlformats.org/officeDocument/2006/relationships/slideLayout" Target="../slideLayouts/slideLayout18.xml"/><Relationship Id="rId16" Type="http://schemas.openxmlformats.org/officeDocument/2006/relationships/image" Target="../media/image190.wmf"/><Relationship Id="rId20" Type="http://schemas.openxmlformats.org/officeDocument/2006/relationships/oleObject" Target="../embeddings/oleObject223.bin"/><Relationship Id="rId1" Type="http://schemas.openxmlformats.org/officeDocument/2006/relationships/vmlDrawing" Target="../drawings/vmlDrawing42.vml"/><Relationship Id="rId6" Type="http://schemas.openxmlformats.org/officeDocument/2006/relationships/image" Target="../media/image185.wmf"/><Relationship Id="rId11" Type="http://schemas.openxmlformats.org/officeDocument/2006/relationships/oleObject" Target="../embeddings/oleObject218.bin"/><Relationship Id="rId5" Type="http://schemas.openxmlformats.org/officeDocument/2006/relationships/oleObject" Target="../embeddings/oleObject215.bin"/><Relationship Id="rId15" Type="http://schemas.openxmlformats.org/officeDocument/2006/relationships/oleObject" Target="../embeddings/oleObject220.bin"/><Relationship Id="rId23" Type="http://schemas.openxmlformats.org/officeDocument/2006/relationships/image" Target="../media/image192.wmf"/><Relationship Id="rId10" Type="http://schemas.openxmlformats.org/officeDocument/2006/relationships/image" Target="../media/image187.wmf"/><Relationship Id="rId19" Type="http://schemas.openxmlformats.org/officeDocument/2006/relationships/oleObject" Target="../embeddings/oleObject222.bin"/><Relationship Id="rId4" Type="http://schemas.openxmlformats.org/officeDocument/2006/relationships/image" Target="../media/image184.wmf"/><Relationship Id="rId9" Type="http://schemas.openxmlformats.org/officeDocument/2006/relationships/oleObject" Target="../embeddings/oleObject217.bin"/><Relationship Id="rId14" Type="http://schemas.openxmlformats.org/officeDocument/2006/relationships/image" Target="../media/image189.wmf"/><Relationship Id="rId22" Type="http://schemas.openxmlformats.org/officeDocument/2006/relationships/oleObject" Target="../embeddings/oleObject224.bin"/></Relationships>
</file>

<file path=ppt/slides/_rels/slide49.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230.bin"/><Relationship Id="rId3" Type="http://schemas.openxmlformats.org/officeDocument/2006/relationships/oleObject" Target="../embeddings/oleObject225.bin"/><Relationship Id="rId7" Type="http://schemas.openxmlformats.org/officeDocument/2006/relationships/oleObject" Target="../embeddings/oleObject227.bin"/><Relationship Id="rId12" Type="http://schemas.openxmlformats.org/officeDocument/2006/relationships/image" Target="../media/image197.wmf"/><Relationship Id="rId2" Type="http://schemas.openxmlformats.org/officeDocument/2006/relationships/slideLayout" Target="../slideLayouts/slideLayout18.xml"/><Relationship Id="rId1" Type="http://schemas.openxmlformats.org/officeDocument/2006/relationships/vmlDrawing" Target="../drawings/vmlDrawing43.vml"/><Relationship Id="rId6" Type="http://schemas.openxmlformats.org/officeDocument/2006/relationships/image" Target="../media/image194.wmf"/><Relationship Id="rId11" Type="http://schemas.openxmlformats.org/officeDocument/2006/relationships/oleObject" Target="../embeddings/oleObject229.bin"/><Relationship Id="rId5" Type="http://schemas.openxmlformats.org/officeDocument/2006/relationships/oleObject" Target="../embeddings/oleObject226.bin"/><Relationship Id="rId15" Type="http://schemas.openxmlformats.org/officeDocument/2006/relationships/image" Target="../media/image199.png"/><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28.bin"/><Relationship Id="rId14" Type="http://schemas.openxmlformats.org/officeDocument/2006/relationships/image" Target="../media/image198.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1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emf"/><Relationship Id="rId17" Type="http://schemas.openxmlformats.org/officeDocument/2006/relationships/oleObject" Target="../embeddings/oleObject16.bin"/><Relationship Id="rId2" Type="http://schemas.openxmlformats.org/officeDocument/2006/relationships/slideLayout" Target="../slideLayouts/slideLayout18.xml"/><Relationship Id="rId16" Type="http://schemas.openxmlformats.org/officeDocument/2006/relationships/image" Target="../media/image15.emf"/><Relationship Id="rId20" Type="http://schemas.openxmlformats.org/officeDocument/2006/relationships/image" Target="../media/image17.wmf"/><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2.wmf"/><Relationship Id="rId19" Type="http://schemas.openxmlformats.org/officeDocument/2006/relationships/oleObject" Target="../embeddings/oleObject17.bin"/><Relationship Id="rId4" Type="http://schemas.openxmlformats.org/officeDocument/2006/relationships/image" Target="../media/image9.png"/><Relationship Id="rId9" Type="http://schemas.openxmlformats.org/officeDocument/2006/relationships/oleObject" Target="../embeddings/oleObject12.bin"/><Relationship Id="rId14" Type="http://schemas.openxmlformats.org/officeDocument/2006/relationships/image" Target="../media/image14.e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33.bin"/><Relationship Id="rId13" Type="http://schemas.openxmlformats.org/officeDocument/2006/relationships/image" Target="../media/image204.wmf"/><Relationship Id="rId18" Type="http://schemas.openxmlformats.org/officeDocument/2006/relationships/oleObject" Target="../embeddings/oleObject238.bin"/><Relationship Id="rId3" Type="http://schemas.openxmlformats.org/officeDocument/2006/relationships/image" Target="../media/image199.png"/><Relationship Id="rId21" Type="http://schemas.openxmlformats.org/officeDocument/2006/relationships/image" Target="../media/image197.wmf"/><Relationship Id="rId7" Type="http://schemas.openxmlformats.org/officeDocument/2006/relationships/image" Target="../media/image201.wmf"/><Relationship Id="rId12" Type="http://schemas.openxmlformats.org/officeDocument/2006/relationships/oleObject" Target="../embeddings/oleObject235.bin"/><Relationship Id="rId17" Type="http://schemas.openxmlformats.org/officeDocument/2006/relationships/image" Target="../media/image206.wmf"/><Relationship Id="rId2" Type="http://schemas.openxmlformats.org/officeDocument/2006/relationships/slideLayout" Target="../slideLayouts/slideLayout18.xml"/><Relationship Id="rId16" Type="http://schemas.openxmlformats.org/officeDocument/2006/relationships/oleObject" Target="../embeddings/oleObject237.bin"/><Relationship Id="rId20" Type="http://schemas.openxmlformats.org/officeDocument/2006/relationships/oleObject" Target="../embeddings/oleObject239.bin"/><Relationship Id="rId1" Type="http://schemas.openxmlformats.org/officeDocument/2006/relationships/vmlDrawing" Target="../drawings/vmlDrawing44.vml"/><Relationship Id="rId6" Type="http://schemas.openxmlformats.org/officeDocument/2006/relationships/oleObject" Target="../embeddings/oleObject232.bin"/><Relationship Id="rId11" Type="http://schemas.openxmlformats.org/officeDocument/2006/relationships/image" Target="../media/image203.wmf"/><Relationship Id="rId5" Type="http://schemas.openxmlformats.org/officeDocument/2006/relationships/image" Target="../media/image200.wmf"/><Relationship Id="rId15" Type="http://schemas.openxmlformats.org/officeDocument/2006/relationships/image" Target="../media/image205.wmf"/><Relationship Id="rId10" Type="http://schemas.openxmlformats.org/officeDocument/2006/relationships/oleObject" Target="../embeddings/oleObject234.bin"/><Relationship Id="rId19" Type="http://schemas.openxmlformats.org/officeDocument/2006/relationships/image" Target="../media/image207.wmf"/><Relationship Id="rId4" Type="http://schemas.openxmlformats.org/officeDocument/2006/relationships/oleObject" Target="../embeddings/oleObject231.bin"/><Relationship Id="rId9" Type="http://schemas.openxmlformats.org/officeDocument/2006/relationships/image" Target="../media/image202.wmf"/><Relationship Id="rId14" Type="http://schemas.openxmlformats.org/officeDocument/2006/relationships/oleObject" Target="../embeddings/oleObject236.bin"/></Relationships>
</file>

<file path=ppt/slides/_rels/slide51.x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12.wmf"/><Relationship Id="rId2" Type="http://schemas.openxmlformats.org/officeDocument/2006/relationships/slideLayout" Target="../slideLayouts/slideLayout18.xml"/><Relationship Id="rId1" Type="http://schemas.openxmlformats.org/officeDocument/2006/relationships/vmlDrawing" Target="../drawings/vmlDrawing45.vml"/><Relationship Id="rId6" Type="http://schemas.openxmlformats.org/officeDocument/2006/relationships/image" Target="../media/image209.wmf"/><Relationship Id="rId11" Type="http://schemas.openxmlformats.org/officeDocument/2006/relationships/oleObject" Target="../embeddings/oleObject244.bin"/><Relationship Id="rId5" Type="http://schemas.openxmlformats.org/officeDocument/2006/relationships/oleObject" Target="../embeddings/oleObject241.bin"/><Relationship Id="rId10" Type="http://schemas.openxmlformats.org/officeDocument/2006/relationships/image" Target="../media/image211.wmf"/><Relationship Id="rId4" Type="http://schemas.openxmlformats.org/officeDocument/2006/relationships/image" Target="../media/image208.wmf"/><Relationship Id="rId9" Type="http://schemas.openxmlformats.org/officeDocument/2006/relationships/oleObject" Target="../embeddings/oleObject243.bin"/></Relationships>
</file>

<file path=ppt/slides/_rels/slide52.x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oleObject" Target="../embeddings/oleObject245.bin"/><Relationship Id="rId7" Type="http://schemas.openxmlformats.org/officeDocument/2006/relationships/oleObject" Target="../embeddings/oleObject247.bin"/><Relationship Id="rId2" Type="http://schemas.openxmlformats.org/officeDocument/2006/relationships/slideLayout" Target="../slideLayouts/slideLayout18.xml"/><Relationship Id="rId1" Type="http://schemas.openxmlformats.org/officeDocument/2006/relationships/vmlDrawing" Target="../drawings/vmlDrawing46.vml"/><Relationship Id="rId6" Type="http://schemas.openxmlformats.org/officeDocument/2006/relationships/image" Target="../media/image214.wmf"/><Relationship Id="rId5" Type="http://schemas.openxmlformats.org/officeDocument/2006/relationships/oleObject" Target="../embeddings/oleObject246.bin"/><Relationship Id="rId4" Type="http://schemas.openxmlformats.org/officeDocument/2006/relationships/image" Target="../media/image21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50.bin"/><Relationship Id="rId13" Type="http://schemas.openxmlformats.org/officeDocument/2006/relationships/oleObject" Target="../embeddings/oleObject253.bin"/><Relationship Id="rId3" Type="http://schemas.openxmlformats.org/officeDocument/2006/relationships/oleObject" Target="../embeddings/oleObject248.bin"/><Relationship Id="rId7" Type="http://schemas.openxmlformats.org/officeDocument/2006/relationships/image" Target="../media/image218.png"/><Relationship Id="rId12" Type="http://schemas.openxmlformats.org/officeDocument/2006/relationships/image" Target="../media/image216.wmf"/><Relationship Id="rId2" Type="http://schemas.openxmlformats.org/officeDocument/2006/relationships/slideLayout" Target="../slideLayouts/slideLayout18.xml"/><Relationship Id="rId1" Type="http://schemas.openxmlformats.org/officeDocument/2006/relationships/vmlDrawing" Target="../drawings/vmlDrawing47.vml"/><Relationship Id="rId6" Type="http://schemas.openxmlformats.org/officeDocument/2006/relationships/image" Target="../media/image12.wmf"/><Relationship Id="rId11" Type="http://schemas.openxmlformats.org/officeDocument/2006/relationships/oleObject" Target="../embeddings/oleObject252.bin"/><Relationship Id="rId5" Type="http://schemas.openxmlformats.org/officeDocument/2006/relationships/oleObject" Target="../embeddings/oleObject249.bin"/><Relationship Id="rId10" Type="http://schemas.openxmlformats.org/officeDocument/2006/relationships/oleObject" Target="../embeddings/oleObject251.bin"/><Relationship Id="rId4" Type="http://schemas.openxmlformats.org/officeDocument/2006/relationships/image" Target="../media/image182.png"/><Relationship Id="rId9" Type="http://schemas.openxmlformats.org/officeDocument/2006/relationships/image" Target="../media/image45.wmf"/><Relationship Id="rId14" Type="http://schemas.openxmlformats.org/officeDocument/2006/relationships/image" Target="../media/image217.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219.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1.e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10.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12.wmf"/><Relationship Id="rId4" Type="http://schemas.openxmlformats.org/officeDocument/2006/relationships/image" Target="../media/image9.png"/><Relationship Id="rId9" Type="http://schemas.openxmlformats.org/officeDocument/2006/relationships/oleObject" Target="../embeddings/oleObject24.bin"/></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31.bin"/><Relationship Id="rId18" Type="http://schemas.openxmlformats.org/officeDocument/2006/relationships/image" Target="../media/image25.e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2.wmf"/><Relationship Id="rId17" Type="http://schemas.openxmlformats.org/officeDocument/2006/relationships/oleObject" Target="../embeddings/oleObject33.bin"/><Relationship Id="rId2" Type="http://schemas.openxmlformats.org/officeDocument/2006/relationships/slideLayout" Target="../slideLayouts/slideLayout18.xml"/><Relationship Id="rId16" Type="http://schemas.openxmlformats.org/officeDocument/2006/relationships/image" Target="../media/image24.wmf"/><Relationship Id="rId1" Type="http://schemas.openxmlformats.org/officeDocument/2006/relationships/vmlDrawing" Target="../drawings/vmlDrawing7.vml"/><Relationship Id="rId6" Type="http://schemas.openxmlformats.org/officeDocument/2006/relationships/image" Target="../media/image10.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12.wmf"/><Relationship Id="rId4" Type="http://schemas.openxmlformats.org/officeDocument/2006/relationships/image" Target="../media/image9.png"/><Relationship Id="rId9" Type="http://schemas.openxmlformats.org/officeDocument/2006/relationships/oleObject" Target="../embeddings/oleObject29.bin"/><Relationship Id="rId14" Type="http://schemas.openxmlformats.org/officeDocument/2006/relationships/image" Target="../media/image23.wmf"/></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11.wmf"/><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27.e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10.wmf"/><Relationship Id="rId4" Type="http://schemas.openxmlformats.org/officeDocument/2006/relationships/image" Target="../media/image26.emf"/><Relationship Id="rId9" Type="http://schemas.openxmlformats.org/officeDocument/2006/relationships/oleObject" Target="../embeddings/oleObject37.bin"/><Relationship Id="rId1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b="1"/>
              <a:t>第一章、辐射理论基础概要与激光产生的条件</a:t>
            </a:r>
          </a:p>
        </p:txBody>
      </p:sp>
    </p:spTree>
    <p:extLst>
      <p:ext uri="{BB962C8B-B14F-4D97-AF65-F5344CB8AC3E}">
        <p14:creationId xmlns:p14="http://schemas.microsoft.com/office/powerpoint/2010/main" val="145003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042988" y="333375"/>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800" i="1">
                <a:solidFill>
                  <a:srgbClr val="FF0000"/>
                </a:solidFill>
                <a:latin typeface="Times New Roman" pitchFamily="18" charset="0"/>
                <a:ea typeface="华文楷体" pitchFamily="2" charset="-122"/>
              </a:rPr>
              <a:t>W</a:t>
            </a:r>
            <a:r>
              <a:rPr kumimoji="1" lang="en-US" altLang="zh-CN" sz="2800" baseline="-25000">
                <a:solidFill>
                  <a:srgbClr val="FF0000"/>
                </a:solidFill>
                <a:latin typeface="Times New Roman" pitchFamily="18" charset="0"/>
                <a:ea typeface="华文楷体" pitchFamily="2" charset="-122"/>
              </a:rPr>
              <a:t>12</a:t>
            </a:r>
            <a:r>
              <a:rPr kumimoji="1" lang="zh-CN" altLang="en-US" sz="2800">
                <a:solidFill>
                  <a:srgbClr val="FF0000"/>
                </a:solidFill>
                <a:latin typeface="Times New Roman" pitchFamily="18" charset="0"/>
                <a:ea typeface="华文楷体" pitchFamily="2" charset="-122"/>
              </a:rPr>
              <a:t>（</a:t>
            </a:r>
            <a:r>
              <a:rPr kumimoji="1" lang="en-US" altLang="zh-CN" sz="2800" i="1">
                <a:solidFill>
                  <a:srgbClr val="FF0000"/>
                </a:solidFill>
                <a:latin typeface="Times New Roman" pitchFamily="18" charset="0"/>
                <a:ea typeface="华文楷体" pitchFamily="2" charset="-122"/>
              </a:rPr>
              <a:t>v</a:t>
            </a:r>
            <a:r>
              <a:rPr kumimoji="1" lang="zh-CN" altLang="en-US" sz="2800">
                <a:solidFill>
                  <a:srgbClr val="FF0000"/>
                </a:solidFill>
                <a:latin typeface="Times New Roman" pitchFamily="18" charset="0"/>
                <a:ea typeface="华文楷体" pitchFamily="2" charset="-122"/>
              </a:rPr>
              <a:t>）</a:t>
            </a:r>
            <a:r>
              <a:rPr kumimoji="1" lang="en-US" altLang="zh-CN" sz="2800">
                <a:solidFill>
                  <a:srgbClr val="FF0000"/>
                </a:solidFill>
                <a:latin typeface="Times New Roman" pitchFamily="18" charset="0"/>
                <a:ea typeface="华文楷体" pitchFamily="2" charset="-122"/>
              </a:rPr>
              <a:t>=</a:t>
            </a:r>
            <a:r>
              <a:rPr kumimoji="1" lang="en-US" altLang="zh-CN" sz="2800" i="1">
                <a:solidFill>
                  <a:srgbClr val="FF0000"/>
                </a:solidFill>
                <a:latin typeface="Times New Roman" pitchFamily="18" charset="0"/>
                <a:ea typeface="华文楷体" pitchFamily="2" charset="-122"/>
              </a:rPr>
              <a:t>B</a:t>
            </a:r>
            <a:r>
              <a:rPr kumimoji="1" lang="en-US" altLang="zh-CN" sz="2800" baseline="-25000">
                <a:solidFill>
                  <a:srgbClr val="FF0000"/>
                </a:solidFill>
                <a:latin typeface="Times New Roman" pitchFamily="18" charset="0"/>
                <a:ea typeface="华文楷体" pitchFamily="2" charset="-122"/>
              </a:rPr>
              <a:t>12</a:t>
            </a:r>
            <a:r>
              <a:rPr kumimoji="1" lang="en-US" altLang="zh-CN" sz="2800">
                <a:solidFill>
                  <a:srgbClr val="FF0000"/>
                </a:solidFill>
                <a:latin typeface="Times New Roman" pitchFamily="18" charset="0"/>
                <a:ea typeface="华文楷体" pitchFamily="2" charset="-122"/>
              </a:rPr>
              <a:t>(</a:t>
            </a:r>
            <a:r>
              <a:rPr kumimoji="1" lang="en-US" altLang="zh-CN" sz="2800" i="1">
                <a:solidFill>
                  <a:srgbClr val="FF0000"/>
                </a:solidFill>
                <a:latin typeface="Times New Roman" pitchFamily="18" charset="0"/>
                <a:ea typeface="华文楷体" pitchFamily="2" charset="-122"/>
              </a:rPr>
              <a:t>v</a:t>
            </a:r>
            <a:r>
              <a:rPr kumimoji="1" lang="en-US" altLang="zh-CN" sz="2800">
                <a:solidFill>
                  <a:srgbClr val="FF0000"/>
                </a:solidFill>
                <a:latin typeface="Times New Roman" pitchFamily="18" charset="0"/>
                <a:ea typeface="华文楷体" pitchFamily="2" charset="-122"/>
              </a:rPr>
              <a:t>)</a:t>
            </a:r>
            <a:r>
              <a:rPr kumimoji="1" lang="en-US" altLang="zh-CN" sz="2800" i="1">
                <a:solidFill>
                  <a:srgbClr val="FF0000"/>
                </a:solidFill>
                <a:latin typeface="Times New Roman" pitchFamily="18" charset="0"/>
                <a:ea typeface="楷体_GB2312" pitchFamily="49" charset="-122"/>
              </a:rPr>
              <a:t>ρ</a:t>
            </a:r>
            <a:r>
              <a:rPr kumimoji="1" lang="en-US" altLang="zh-CN" sz="2800" i="1" baseline="-25000">
                <a:solidFill>
                  <a:srgbClr val="FF0000"/>
                </a:solidFill>
                <a:latin typeface="Times New Roman" pitchFamily="18" charset="0"/>
                <a:ea typeface="楷体_GB2312" pitchFamily="49" charset="-122"/>
              </a:rPr>
              <a:t>v</a:t>
            </a:r>
            <a:r>
              <a:rPr kumimoji="1" lang="en-US" altLang="zh-CN" sz="2800">
                <a:solidFill>
                  <a:srgbClr val="FF0000"/>
                </a:solidFill>
                <a:latin typeface="Times New Roman" pitchFamily="18" charset="0"/>
                <a:ea typeface="楷体_GB2312" pitchFamily="49" charset="-122"/>
              </a:rPr>
              <a:t>= </a:t>
            </a:r>
            <a:r>
              <a:rPr kumimoji="1" lang="en-US" altLang="zh-CN" sz="2800" i="1">
                <a:solidFill>
                  <a:srgbClr val="FF0000"/>
                </a:solidFill>
                <a:latin typeface="Times New Roman" pitchFamily="18" charset="0"/>
                <a:ea typeface="华文楷体" pitchFamily="2" charset="-122"/>
              </a:rPr>
              <a:t>B</a:t>
            </a:r>
            <a:r>
              <a:rPr kumimoji="1" lang="en-US" altLang="zh-CN" sz="2800" u="sng" baseline="-25000">
                <a:solidFill>
                  <a:srgbClr val="FF0000"/>
                </a:solidFill>
                <a:latin typeface="Times New Roman" pitchFamily="18" charset="0"/>
                <a:ea typeface="华文楷体" pitchFamily="2" charset="-122"/>
              </a:rPr>
              <a:t>12</a:t>
            </a:r>
            <a:r>
              <a:rPr kumimoji="1" lang="en-US" altLang="zh-CN" sz="2800" baseline="-25000">
                <a:solidFill>
                  <a:srgbClr val="FF0000"/>
                </a:solidFill>
                <a:latin typeface="Times New Roman" pitchFamily="18" charset="0"/>
                <a:ea typeface="华文楷体" pitchFamily="2" charset="-122"/>
              </a:rPr>
              <a:t> </a:t>
            </a:r>
            <a:r>
              <a:rPr kumimoji="1" lang="en-US" altLang="zh-CN" sz="2800" i="1">
                <a:solidFill>
                  <a:srgbClr val="FF0000"/>
                </a:solidFill>
                <a:latin typeface="Times New Roman" pitchFamily="18" charset="0"/>
                <a:ea typeface="华文楷体" pitchFamily="2" charset="-122"/>
              </a:rPr>
              <a:t>f</a:t>
            </a:r>
            <a:r>
              <a:rPr kumimoji="1" lang="en-US" altLang="zh-CN" sz="2800">
                <a:solidFill>
                  <a:srgbClr val="FF0000"/>
                </a:solidFill>
                <a:latin typeface="Times New Roman" pitchFamily="18" charset="0"/>
                <a:ea typeface="华文楷体" pitchFamily="2" charset="-122"/>
              </a:rPr>
              <a:t>(</a:t>
            </a:r>
            <a:r>
              <a:rPr kumimoji="1" lang="en-US" altLang="zh-CN" sz="2800" i="1">
                <a:solidFill>
                  <a:srgbClr val="FF0000"/>
                </a:solidFill>
                <a:latin typeface="Times New Roman" pitchFamily="18" charset="0"/>
                <a:ea typeface="华文楷体" pitchFamily="2" charset="-122"/>
              </a:rPr>
              <a:t>v</a:t>
            </a:r>
            <a:r>
              <a:rPr kumimoji="1" lang="en-US" altLang="zh-CN" sz="2800">
                <a:solidFill>
                  <a:srgbClr val="FF0000"/>
                </a:solidFill>
                <a:latin typeface="Times New Roman" pitchFamily="18" charset="0"/>
                <a:ea typeface="华文楷体" pitchFamily="2" charset="-122"/>
              </a:rPr>
              <a:t>)</a:t>
            </a:r>
            <a:r>
              <a:rPr kumimoji="1" lang="en-US" altLang="zh-CN" sz="2800" i="1">
                <a:solidFill>
                  <a:srgbClr val="FF0000"/>
                </a:solidFill>
                <a:latin typeface="Times New Roman" pitchFamily="18" charset="0"/>
                <a:ea typeface="楷体_GB2312" pitchFamily="49" charset="-122"/>
              </a:rPr>
              <a:t>ρ</a:t>
            </a:r>
            <a:r>
              <a:rPr kumimoji="1" lang="en-US" altLang="zh-CN" sz="2800" i="1" baseline="-25000">
                <a:solidFill>
                  <a:srgbClr val="FF0000"/>
                </a:solidFill>
                <a:latin typeface="Times New Roman" pitchFamily="18" charset="0"/>
                <a:ea typeface="楷体_GB2312" pitchFamily="49" charset="-122"/>
              </a:rPr>
              <a:t>v</a:t>
            </a:r>
            <a:endParaRPr kumimoji="1" lang="en-US" altLang="zh-CN" sz="2800" baseline="-25000">
              <a:solidFill>
                <a:srgbClr val="FF0000"/>
              </a:solidFill>
              <a:latin typeface="Times New Roman" pitchFamily="18" charset="0"/>
              <a:ea typeface="华文楷体" pitchFamily="2" charset="-122"/>
            </a:endParaRPr>
          </a:p>
        </p:txBody>
      </p:sp>
      <p:sp>
        <p:nvSpPr>
          <p:cNvPr id="12291" name="Text Box 3"/>
          <p:cNvSpPr txBox="1">
            <a:spLocks noChangeArrowheads="1"/>
          </p:cNvSpPr>
          <p:nvPr/>
        </p:nvSpPr>
        <p:spPr bwMode="auto">
          <a:xfrm>
            <a:off x="3059113" y="1125538"/>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1800">
                <a:solidFill>
                  <a:srgbClr val="0000CC"/>
                </a:solidFill>
                <a:latin typeface="Times New Roman" pitchFamily="18" charset="0"/>
                <a:ea typeface="楷体_GB2312" pitchFamily="49" charset="-122"/>
              </a:rPr>
              <a:t>与能级特征相关</a:t>
            </a:r>
          </a:p>
        </p:txBody>
      </p:sp>
      <p:sp>
        <p:nvSpPr>
          <p:cNvPr id="12292" name="Line 4"/>
          <p:cNvSpPr>
            <a:spLocks noChangeShapeType="1"/>
          </p:cNvSpPr>
          <p:nvPr/>
        </p:nvSpPr>
        <p:spPr bwMode="auto">
          <a:xfrm flipV="1">
            <a:off x="3886200" y="762000"/>
            <a:ext cx="533400" cy="381000"/>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a:solidFill>
                <a:srgbClr val="000000"/>
              </a:solidFill>
            </a:endParaRPr>
          </a:p>
        </p:txBody>
      </p:sp>
      <p:sp>
        <p:nvSpPr>
          <p:cNvPr id="12293" name="Line 5"/>
          <p:cNvSpPr>
            <a:spLocks noChangeShapeType="1"/>
          </p:cNvSpPr>
          <p:nvPr/>
        </p:nvSpPr>
        <p:spPr bwMode="auto">
          <a:xfrm flipV="1">
            <a:off x="4859338" y="838200"/>
            <a:ext cx="152400" cy="609600"/>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a:solidFill>
                <a:srgbClr val="000000"/>
              </a:solidFill>
            </a:endParaRPr>
          </a:p>
        </p:txBody>
      </p:sp>
      <p:sp>
        <p:nvSpPr>
          <p:cNvPr id="12294" name="Text Box 6"/>
          <p:cNvSpPr txBox="1">
            <a:spLocks noChangeArrowheads="1"/>
          </p:cNvSpPr>
          <p:nvPr/>
        </p:nvSpPr>
        <p:spPr bwMode="auto">
          <a:xfrm>
            <a:off x="4356100" y="1341438"/>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1800">
                <a:solidFill>
                  <a:srgbClr val="0000CC"/>
                </a:solidFill>
                <a:latin typeface="Times New Roman" pitchFamily="18" charset="0"/>
                <a:ea typeface="楷体_GB2312" pitchFamily="49" charset="-122"/>
              </a:rPr>
              <a:t>与物理条件相关</a:t>
            </a:r>
          </a:p>
        </p:txBody>
      </p:sp>
      <p:sp>
        <p:nvSpPr>
          <p:cNvPr id="12295" name="Line 7"/>
          <p:cNvSpPr>
            <a:spLocks noChangeShapeType="1"/>
          </p:cNvSpPr>
          <p:nvPr/>
        </p:nvSpPr>
        <p:spPr bwMode="auto">
          <a:xfrm flipH="1" flipV="1">
            <a:off x="5580063" y="765175"/>
            <a:ext cx="838200" cy="381000"/>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a:solidFill>
                <a:srgbClr val="000000"/>
              </a:solidFill>
            </a:endParaRPr>
          </a:p>
        </p:txBody>
      </p:sp>
      <p:sp>
        <p:nvSpPr>
          <p:cNvPr id="12296" name="Text Box 8"/>
          <p:cNvSpPr txBox="1">
            <a:spLocks noChangeArrowheads="1"/>
          </p:cNvSpPr>
          <p:nvPr/>
        </p:nvSpPr>
        <p:spPr bwMode="auto">
          <a:xfrm>
            <a:off x="5940425" y="112553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1800">
                <a:solidFill>
                  <a:srgbClr val="0000CC"/>
                </a:solidFill>
                <a:latin typeface="Times New Roman" pitchFamily="18" charset="0"/>
                <a:ea typeface="楷体_GB2312" pitchFamily="49" charset="-122"/>
              </a:rPr>
              <a:t>外辐射场</a:t>
            </a:r>
          </a:p>
        </p:txBody>
      </p:sp>
      <p:sp>
        <p:nvSpPr>
          <p:cNvPr id="12297" name="Text Box 9"/>
          <p:cNvSpPr txBox="1">
            <a:spLocks noChangeArrowheads="1"/>
          </p:cNvSpPr>
          <p:nvPr/>
        </p:nvSpPr>
        <p:spPr bwMode="auto">
          <a:xfrm>
            <a:off x="395288" y="2205038"/>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在单位时间内</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对应于频率</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d</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0000CC"/>
                </a:solidFill>
                <a:latin typeface="Times New Roman" pitchFamily="18" charset="0"/>
                <a:ea typeface="华文楷体" pitchFamily="2" charset="-122"/>
              </a:rPr>
              <a:t>间隔</a:t>
            </a: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受激辐射、受激吸收的原子跃迁数密度公式为</a:t>
            </a:r>
            <a:endParaRPr lang="zh-CN" altLang="en-US" sz="1800">
              <a:solidFill>
                <a:srgbClr val="000000"/>
              </a:solidFill>
              <a:latin typeface="Verdana" pitchFamily="34" charset="0"/>
            </a:endParaRPr>
          </a:p>
        </p:txBody>
      </p:sp>
      <p:graphicFrame>
        <p:nvGraphicFramePr>
          <p:cNvPr id="12298" name="Object 10"/>
          <p:cNvGraphicFramePr>
            <a:graphicFrameLocks noChangeAspect="1"/>
          </p:cNvGraphicFramePr>
          <p:nvPr/>
        </p:nvGraphicFramePr>
        <p:xfrm>
          <a:off x="1187450" y="3213100"/>
          <a:ext cx="6249988" cy="546100"/>
        </p:xfrm>
        <a:graphic>
          <a:graphicData uri="http://schemas.openxmlformats.org/presentationml/2006/ole">
            <mc:AlternateContent xmlns:mc="http://schemas.openxmlformats.org/markup-compatibility/2006">
              <mc:Choice xmlns:v="urn:schemas-microsoft-com:vml" Requires="v">
                <p:oleObj spid="_x0000_s12294" name="公式" r:id="rId3" imgW="2600370" imgH="209460" progId="Equation.3">
                  <p:embed/>
                </p:oleObj>
              </mc:Choice>
              <mc:Fallback>
                <p:oleObj name="公式" r:id="rId3" imgW="2600370" imgH="2094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213100"/>
                        <a:ext cx="62499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1"/>
          <p:cNvGraphicFramePr>
            <a:graphicFrameLocks noChangeAspect="1"/>
          </p:cNvGraphicFramePr>
          <p:nvPr/>
        </p:nvGraphicFramePr>
        <p:xfrm>
          <a:off x="1403350" y="3860800"/>
          <a:ext cx="5886450" cy="546100"/>
        </p:xfrm>
        <a:graphic>
          <a:graphicData uri="http://schemas.openxmlformats.org/presentationml/2006/ole">
            <mc:AlternateContent xmlns:mc="http://schemas.openxmlformats.org/markup-compatibility/2006">
              <mc:Choice xmlns:v="urn:schemas-microsoft-com:vml" Requires="v">
                <p:oleObj spid="_x0000_s12295" name="公式" r:id="rId5" imgW="2447820" imgH="209460" progId="Equation.3">
                  <p:embed/>
                </p:oleObj>
              </mc:Choice>
              <mc:Fallback>
                <p:oleObj name="公式" r:id="rId5" imgW="2447820" imgH="2094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860800"/>
                        <a:ext cx="58864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0" name="Text Box 12"/>
          <p:cNvSpPr txBox="1">
            <a:spLocks noChangeArrowheads="1"/>
          </p:cNvSpPr>
          <p:nvPr/>
        </p:nvSpPr>
        <p:spPr bwMode="auto">
          <a:xfrm>
            <a:off x="7596188" y="3284538"/>
            <a:ext cx="15478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FF0000"/>
                </a:solidFill>
                <a:latin typeface="Verdana" pitchFamily="34" charset="0"/>
              </a:rPr>
              <a:t>（</a:t>
            </a:r>
            <a:r>
              <a:rPr lang="en-US" altLang="zh-CN" sz="1800">
                <a:solidFill>
                  <a:srgbClr val="FF0000"/>
                </a:solidFill>
                <a:latin typeface="Verdana" pitchFamily="34" charset="0"/>
              </a:rPr>
              <a:t>1-48</a:t>
            </a:r>
            <a:r>
              <a:rPr lang="zh-CN" altLang="en-US" sz="1800">
                <a:solidFill>
                  <a:srgbClr val="FF0000"/>
                </a:solidFill>
                <a:latin typeface="Verdana" pitchFamily="34" charset="0"/>
              </a:rPr>
              <a:t>）</a:t>
            </a:r>
          </a:p>
        </p:txBody>
      </p:sp>
      <p:sp>
        <p:nvSpPr>
          <p:cNvPr id="12301" name="Text Box 13"/>
          <p:cNvSpPr txBox="1">
            <a:spLocks noChangeArrowheads="1"/>
          </p:cNvSpPr>
          <p:nvPr/>
        </p:nvSpPr>
        <p:spPr bwMode="auto">
          <a:xfrm>
            <a:off x="7596188" y="4005263"/>
            <a:ext cx="15478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FF0000"/>
                </a:solidFill>
                <a:latin typeface="Verdana" pitchFamily="34" charset="0"/>
              </a:rPr>
              <a:t>（</a:t>
            </a:r>
            <a:r>
              <a:rPr lang="en-US" altLang="zh-CN" sz="1800">
                <a:solidFill>
                  <a:srgbClr val="FF0000"/>
                </a:solidFill>
                <a:latin typeface="Verdana" pitchFamily="34" charset="0"/>
              </a:rPr>
              <a:t>1-49</a:t>
            </a:r>
            <a:r>
              <a:rPr lang="zh-CN" altLang="en-US" sz="1800">
                <a:solidFill>
                  <a:srgbClr val="FF0000"/>
                </a:solidFill>
                <a:latin typeface="Verdana" pitchFamily="34" charset="0"/>
              </a:rPr>
              <a:t>）</a:t>
            </a:r>
          </a:p>
        </p:txBody>
      </p:sp>
      <p:sp>
        <p:nvSpPr>
          <p:cNvPr id="12302" name="Text Box 14"/>
          <p:cNvSpPr txBox="1">
            <a:spLocks noChangeArrowheads="1"/>
          </p:cNvSpPr>
          <p:nvPr/>
        </p:nvSpPr>
        <p:spPr bwMode="auto">
          <a:xfrm>
            <a:off x="554038" y="4724400"/>
            <a:ext cx="8208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考虑到光谱线宽度后，在单位时间内落在</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d</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0000CC"/>
                </a:solidFill>
                <a:latin typeface="Times New Roman" pitchFamily="18" charset="0"/>
                <a:ea typeface="华文楷体" pitchFamily="2" charset="-122"/>
              </a:rPr>
              <a:t>频率范围内的自发</a:t>
            </a:r>
            <a:r>
              <a:rPr kumimoji="1" lang="zh-CN" altLang="en-US" sz="2400">
                <a:solidFill>
                  <a:srgbClr val="0000CC"/>
                </a:solidFill>
                <a:latin typeface="华文楷体" pitchFamily="2" charset="-122"/>
                <a:ea typeface="华文楷体" pitchFamily="2" charset="-122"/>
              </a:rPr>
              <a:t>辐射、受激辐射、受激吸收的原子密度数与光谱线型函数</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FF0000"/>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成正比。</a:t>
            </a:r>
          </a:p>
        </p:txBody>
      </p:sp>
    </p:spTree>
    <p:extLst>
      <p:ext uri="{BB962C8B-B14F-4D97-AF65-F5344CB8AC3E}">
        <p14:creationId xmlns:p14="http://schemas.microsoft.com/office/powerpoint/2010/main" val="384019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23850" y="26035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3.</a:t>
            </a:r>
            <a:r>
              <a:rPr kumimoji="1" lang="zh-CN" altLang="en-US" sz="2400" b="1">
                <a:solidFill>
                  <a:srgbClr val="0000CC"/>
                </a:solidFill>
                <a:latin typeface="华文楷体" pitchFamily="2" charset="-122"/>
                <a:ea typeface="华文楷体" pitchFamily="2" charset="-122"/>
              </a:rPr>
              <a:t>三种跃迁中单位时间内发生跃迁的原子数密度</a:t>
            </a:r>
          </a:p>
        </p:txBody>
      </p:sp>
      <p:graphicFrame>
        <p:nvGraphicFramePr>
          <p:cNvPr id="13315" name="Object 3"/>
          <p:cNvGraphicFramePr>
            <a:graphicFrameLocks noChangeAspect="1"/>
          </p:cNvGraphicFramePr>
          <p:nvPr/>
        </p:nvGraphicFramePr>
        <p:xfrm>
          <a:off x="990600" y="765175"/>
          <a:ext cx="6802438" cy="1300163"/>
        </p:xfrm>
        <a:graphic>
          <a:graphicData uri="http://schemas.openxmlformats.org/presentationml/2006/ole">
            <mc:AlternateContent xmlns:mc="http://schemas.openxmlformats.org/markup-compatibility/2006">
              <mc:Choice xmlns:v="urn:schemas-microsoft-com:vml" Requires="v">
                <p:oleObj spid="_x0000_s13326" name="公式" r:id="rId3" imgW="2743200" imgH="723810" progId="Equation.3">
                  <p:embed/>
                </p:oleObj>
              </mc:Choice>
              <mc:Fallback>
                <p:oleObj name="公式" r:id="rId3" imgW="2743200" imgH="72381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765175"/>
                        <a:ext cx="6802438" cy="13001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6" name="Object 4"/>
          <p:cNvGraphicFramePr>
            <a:graphicFrameLocks noChangeAspect="1"/>
          </p:cNvGraphicFramePr>
          <p:nvPr/>
        </p:nvGraphicFramePr>
        <p:xfrm>
          <a:off x="1042988" y="2060575"/>
          <a:ext cx="5694362" cy="793750"/>
        </p:xfrm>
        <a:graphic>
          <a:graphicData uri="http://schemas.openxmlformats.org/presentationml/2006/ole">
            <mc:AlternateContent xmlns:mc="http://schemas.openxmlformats.org/markup-compatibility/2006">
              <mc:Choice xmlns:v="urn:schemas-microsoft-com:vml" Requires="v">
                <p:oleObj spid="_x0000_s13327" name="公式" r:id="rId5" imgW="2895480" imgH="390615" progId="Equation.3">
                  <p:embed/>
                </p:oleObj>
              </mc:Choice>
              <mc:Fallback>
                <p:oleObj name="公式" r:id="rId5" imgW="2895480" imgH="3906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060575"/>
                        <a:ext cx="5694362" cy="7937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Text Box 5"/>
          <p:cNvSpPr txBox="1">
            <a:spLocks noChangeArrowheads="1"/>
          </p:cNvSpPr>
          <p:nvPr/>
        </p:nvSpPr>
        <p:spPr bwMode="auto">
          <a:xfrm>
            <a:off x="250825" y="3789363"/>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下标</a:t>
            </a:r>
            <a:r>
              <a:rPr kumimoji="1" lang="zh-CN" altLang="en-US" sz="2400" b="1">
                <a:solidFill>
                  <a:srgbClr val="0000CC"/>
                </a:solidFill>
                <a:latin typeface="Times New Roman" pitchFamily="18" charset="0"/>
              </a:rPr>
              <a:t>“</a:t>
            </a:r>
            <a:r>
              <a:rPr kumimoji="1" lang="en-US" altLang="zh-CN" sz="2400" b="1">
                <a:solidFill>
                  <a:srgbClr val="0000CC"/>
                </a:solidFill>
                <a:latin typeface="宋体" pitchFamily="2" charset="-122"/>
              </a:rPr>
              <a:t>sp</a:t>
            </a:r>
            <a:r>
              <a:rPr kumimoji="1" lang="en-US" altLang="zh-CN" sz="2400" b="1">
                <a:solidFill>
                  <a:srgbClr val="0000CC"/>
                </a:solidFill>
                <a:latin typeface="Times New Roman" pitchFamily="18" charset="0"/>
              </a:rPr>
              <a:t>”</a:t>
            </a:r>
            <a:r>
              <a:rPr kumimoji="1" lang="en-US" altLang="zh-CN" sz="2400" b="1">
                <a:solidFill>
                  <a:srgbClr val="0000CC"/>
                </a:solidFill>
                <a:latin typeface="宋体" pitchFamily="2" charset="-122"/>
              </a:rPr>
              <a:t> --- spontaneous </a:t>
            </a:r>
            <a:r>
              <a:rPr kumimoji="1" lang="zh-CN" altLang="en-US" sz="2400">
                <a:solidFill>
                  <a:srgbClr val="0000CC"/>
                </a:solidFill>
                <a:latin typeface="华文楷体" pitchFamily="2" charset="-122"/>
                <a:ea typeface="华文楷体" pitchFamily="2" charset="-122"/>
              </a:rPr>
              <a:t>自发</a:t>
            </a:r>
            <a:endParaRPr kumimoji="1" lang="zh-CN" altLang="en-US" sz="2400">
              <a:solidFill>
                <a:srgbClr val="0000CC"/>
              </a:solidFill>
              <a:latin typeface="Times New Roman" pitchFamily="18" charset="0"/>
            </a:endParaRPr>
          </a:p>
        </p:txBody>
      </p:sp>
      <p:sp>
        <p:nvSpPr>
          <p:cNvPr id="13318" name="Text Box 6"/>
          <p:cNvSpPr txBox="1">
            <a:spLocks noChangeArrowheads="1"/>
          </p:cNvSpPr>
          <p:nvPr/>
        </p:nvSpPr>
        <p:spPr bwMode="auto">
          <a:xfrm>
            <a:off x="179388" y="4365625"/>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宋体" pitchFamily="2" charset="-122"/>
              </a:rPr>
              <a:t> </a:t>
            </a:r>
            <a:r>
              <a:rPr kumimoji="1" lang="zh-CN" altLang="en-US" sz="2400">
                <a:solidFill>
                  <a:srgbClr val="0000CC"/>
                </a:solidFill>
                <a:latin typeface="华文楷体" pitchFamily="2" charset="-122"/>
                <a:ea typeface="华文楷体" pitchFamily="2" charset="-122"/>
              </a:rPr>
              <a:t>下标</a:t>
            </a:r>
            <a:r>
              <a:rPr kumimoji="1" lang="zh-CN" altLang="en-US" sz="2400" b="1">
                <a:solidFill>
                  <a:srgbClr val="0000CC"/>
                </a:solidFill>
                <a:latin typeface="Times New Roman" pitchFamily="18" charset="0"/>
              </a:rPr>
              <a:t>“</a:t>
            </a:r>
            <a:r>
              <a:rPr kumimoji="1" lang="en-US" altLang="zh-CN" sz="2400" b="1">
                <a:solidFill>
                  <a:srgbClr val="0000CC"/>
                </a:solidFill>
                <a:latin typeface="宋体" pitchFamily="2" charset="-122"/>
              </a:rPr>
              <a:t>st</a:t>
            </a:r>
            <a:r>
              <a:rPr kumimoji="1" lang="en-US" altLang="zh-CN" sz="2400" b="1">
                <a:solidFill>
                  <a:srgbClr val="0000CC"/>
                </a:solidFill>
                <a:latin typeface="Times New Roman" pitchFamily="18" charset="0"/>
              </a:rPr>
              <a:t>”</a:t>
            </a:r>
            <a:r>
              <a:rPr kumimoji="1" lang="en-US" altLang="zh-CN" sz="2400" b="1">
                <a:solidFill>
                  <a:srgbClr val="0000CC"/>
                </a:solidFill>
                <a:latin typeface="宋体" pitchFamily="2" charset="-122"/>
              </a:rPr>
              <a:t> --- stimulated  </a:t>
            </a:r>
            <a:r>
              <a:rPr kumimoji="1" lang="zh-CN" altLang="en-US" sz="2400">
                <a:solidFill>
                  <a:srgbClr val="0000CC"/>
                </a:solidFill>
                <a:latin typeface="华文楷体" pitchFamily="2" charset="-122"/>
                <a:ea typeface="华文楷体" pitchFamily="2" charset="-122"/>
              </a:rPr>
              <a:t>受激</a:t>
            </a:r>
          </a:p>
        </p:txBody>
      </p:sp>
      <p:graphicFrame>
        <p:nvGraphicFramePr>
          <p:cNvPr id="13319" name="Object 7"/>
          <p:cNvGraphicFramePr>
            <a:graphicFrameLocks noChangeAspect="1"/>
          </p:cNvGraphicFramePr>
          <p:nvPr/>
        </p:nvGraphicFramePr>
        <p:xfrm>
          <a:off x="1042988" y="2924175"/>
          <a:ext cx="5419725" cy="793750"/>
        </p:xfrm>
        <a:graphic>
          <a:graphicData uri="http://schemas.openxmlformats.org/presentationml/2006/ole">
            <mc:AlternateContent xmlns:mc="http://schemas.openxmlformats.org/markup-compatibility/2006">
              <mc:Choice xmlns:v="urn:schemas-microsoft-com:vml" Requires="v">
                <p:oleObj spid="_x0000_s13328" name="公式" r:id="rId7" imgW="2752650" imgH="390615" progId="Equation.3">
                  <p:embed/>
                </p:oleObj>
              </mc:Choice>
              <mc:Fallback>
                <p:oleObj name="公式" r:id="rId7" imgW="2752650" imgH="3906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924175"/>
                        <a:ext cx="5419725" cy="7937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20" name="Group 8"/>
          <p:cNvGrpSpPr>
            <a:grpSpLocks/>
          </p:cNvGrpSpPr>
          <p:nvPr/>
        </p:nvGrpSpPr>
        <p:grpSpPr bwMode="auto">
          <a:xfrm>
            <a:off x="250825" y="4930775"/>
            <a:ext cx="8305800" cy="1927225"/>
            <a:chOff x="336" y="2970"/>
            <a:chExt cx="5232" cy="1214"/>
          </a:xfrm>
        </p:grpSpPr>
        <p:sp>
          <p:nvSpPr>
            <p:cNvPr id="13324" name="Text Box 9"/>
            <p:cNvSpPr txBox="1">
              <a:spLocks noChangeArrowheads="1"/>
            </p:cNvSpPr>
            <p:nvPr/>
          </p:nvSpPr>
          <p:spPr bwMode="auto">
            <a:xfrm>
              <a:off x="336" y="2976"/>
              <a:ext cx="5232"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可见：考虑谱线增宽后，对             没有影响，但对            </a:t>
              </a:r>
            </a:p>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 和          的积分却与辐射场</a:t>
              </a:r>
              <a:r>
                <a:rPr kumimoji="1" lang="en-US" altLang="zh-CN" sz="2400" i="1">
                  <a:solidFill>
                    <a:srgbClr val="FF0000"/>
                  </a:solidFill>
                  <a:latin typeface="Times New Roman" pitchFamily="18" charset="0"/>
                  <a:ea typeface="楷体_GB2312" pitchFamily="49" charset="-122"/>
                </a:rPr>
                <a:t>ρ</a:t>
              </a:r>
              <a:r>
                <a:rPr kumimoji="1" lang="en-US" altLang="zh-CN" sz="2400" i="1" baseline="-25000">
                  <a:solidFill>
                    <a:srgbClr val="FF0000"/>
                  </a:solidFill>
                  <a:latin typeface="Times New Roman" pitchFamily="18" charset="0"/>
                  <a:ea typeface="楷体_GB2312" pitchFamily="49" charset="-122"/>
                </a:rPr>
                <a:t>v</a:t>
              </a:r>
              <a:r>
                <a:rPr kumimoji="1" lang="zh-CN" altLang="en-US" sz="2400">
                  <a:solidFill>
                    <a:srgbClr val="0000CC"/>
                  </a:solidFill>
                  <a:latin typeface="Times New Roman" pitchFamily="18" charset="0"/>
                  <a:ea typeface="楷体_GB2312" pitchFamily="49" charset="-122"/>
                </a:rPr>
                <a:t>的带宽</a:t>
              </a:r>
              <a:r>
                <a:rPr kumimoji="1" lang="zh-CN" altLang="en-US" sz="2400">
                  <a:solidFill>
                    <a:srgbClr val="FF0000"/>
                  </a:solidFill>
                  <a:latin typeface="Times New Roman" pitchFamily="18" charset="0"/>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zh-CN" altLang="en-US" sz="2400">
                  <a:solidFill>
                    <a:srgbClr val="0000CC"/>
                  </a:solidFill>
                  <a:latin typeface="Times New Roman" pitchFamily="18" charset="0"/>
                  <a:ea typeface="楷体_GB2312" pitchFamily="49" charset="-122"/>
                </a:rPr>
                <a:t>有关。</a:t>
              </a:r>
            </a:p>
            <a:p>
              <a:pPr fontAlgn="base">
                <a:spcBef>
                  <a:spcPct val="50000"/>
                </a:spcBef>
                <a:spcAft>
                  <a:spcPct val="0"/>
                </a:spcAft>
                <a:buFontTx/>
                <a:buNone/>
              </a:pPr>
              <a:r>
                <a:rPr kumimoji="1" lang="zh-CN" altLang="en-US" sz="2400">
                  <a:solidFill>
                    <a:srgbClr val="0000CC"/>
                  </a:solidFill>
                  <a:latin typeface="Times New Roman" pitchFamily="18" charset="0"/>
                  <a:ea typeface="楷体_GB2312" pitchFamily="49" charset="-122"/>
                </a:rPr>
                <a:t>而该积分在一般情况下是比较复杂的，对于激光器，我们考虑两种极限情况。</a:t>
              </a:r>
            </a:p>
          </p:txBody>
        </p:sp>
        <p:graphicFrame>
          <p:nvGraphicFramePr>
            <p:cNvPr id="13325" name="Object 10"/>
            <p:cNvGraphicFramePr>
              <a:graphicFrameLocks noChangeAspect="1"/>
            </p:cNvGraphicFramePr>
            <p:nvPr/>
          </p:nvGraphicFramePr>
          <p:xfrm>
            <a:off x="3007" y="2971"/>
            <a:ext cx="513" cy="345"/>
          </p:xfrm>
          <a:graphic>
            <a:graphicData uri="http://schemas.openxmlformats.org/presentationml/2006/ole">
              <mc:AlternateContent xmlns:mc="http://schemas.openxmlformats.org/markup-compatibility/2006">
                <mc:Choice xmlns:v="urn:schemas-microsoft-com:vml" Requires="v">
                  <p:oleObj spid="_x0000_s13329" name="公式" r:id="rId9" imgW="581040" imgH="390615" progId="Equation.3">
                    <p:embed/>
                  </p:oleObj>
                </mc:Choice>
                <mc:Fallback>
                  <p:oleObj name="公式" r:id="rId9" imgW="581040" imgH="39061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7" y="2971"/>
                          <a:ext cx="513" cy="34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6" name="Object 11"/>
            <p:cNvGraphicFramePr>
              <a:graphicFrameLocks noChangeAspect="1"/>
            </p:cNvGraphicFramePr>
            <p:nvPr/>
          </p:nvGraphicFramePr>
          <p:xfrm>
            <a:off x="4921" y="2970"/>
            <a:ext cx="526" cy="363"/>
          </p:xfrm>
          <a:graphic>
            <a:graphicData uri="http://schemas.openxmlformats.org/presentationml/2006/ole">
              <mc:AlternateContent xmlns:mc="http://schemas.openxmlformats.org/markup-compatibility/2006">
                <mc:Choice xmlns:v="urn:schemas-microsoft-com:vml" Requires="v">
                  <p:oleObj spid="_x0000_s13330" name="公式" r:id="rId11" imgW="571590" imgH="390615" progId="Equation.3">
                    <p:embed/>
                  </p:oleObj>
                </mc:Choice>
                <mc:Fallback>
                  <p:oleObj name="公式" r:id="rId11" imgW="571590" imgH="39061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1" y="2970"/>
                          <a:ext cx="526" cy="363"/>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7" name="Object 12"/>
            <p:cNvGraphicFramePr>
              <a:graphicFrameLocks noChangeAspect="1"/>
            </p:cNvGraphicFramePr>
            <p:nvPr/>
          </p:nvGraphicFramePr>
          <p:xfrm>
            <a:off x="647" y="3306"/>
            <a:ext cx="434" cy="363"/>
          </p:xfrm>
          <a:graphic>
            <a:graphicData uri="http://schemas.openxmlformats.org/presentationml/2006/ole">
              <mc:AlternateContent xmlns:mc="http://schemas.openxmlformats.org/markup-compatibility/2006">
                <mc:Choice xmlns:v="urn:schemas-microsoft-com:vml" Requires="v">
                  <p:oleObj spid="_x0000_s13331" name="公式" r:id="rId13" imgW="466830" imgH="390615" progId="Equation.3">
                    <p:embed/>
                  </p:oleObj>
                </mc:Choice>
                <mc:Fallback>
                  <p:oleObj name="公式" r:id="rId13" imgW="466830" imgH="3906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 y="3306"/>
                          <a:ext cx="434" cy="363"/>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321" name="Text Box 13"/>
          <p:cNvSpPr txBox="1">
            <a:spLocks noChangeArrowheads="1"/>
          </p:cNvSpPr>
          <p:nvPr/>
        </p:nvSpPr>
        <p:spPr bwMode="auto">
          <a:xfrm>
            <a:off x="7596188" y="908050"/>
            <a:ext cx="1547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FF0000"/>
                </a:solidFill>
                <a:latin typeface="Verdana" pitchFamily="34" charset="0"/>
              </a:rPr>
              <a:t>（</a:t>
            </a:r>
            <a:r>
              <a:rPr lang="en-US" altLang="zh-CN" sz="1800">
                <a:solidFill>
                  <a:srgbClr val="FF0000"/>
                </a:solidFill>
                <a:latin typeface="Verdana" pitchFamily="34" charset="0"/>
              </a:rPr>
              <a:t>1-50</a:t>
            </a:r>
            <a:r>
              <a:rPr lang="zh-CN" altLang="en-US" sz="1800">
                <a:solidFill>
                  <a:srgbClr val="FF0000"/>
                </a:solidFill>
                <a:latin typeface="Verdana" pitchFamily="34" charset="0"/>
              </a:rPr>
              <a:t>）</a:t>
            </a:r>
          </a:p>
        </p:txBody>
      </p:sp>
      <p:sp>
        <p:nvSpPr>
          <p:cNvPr id="13322" name="Text Box 14"/>
          <p:cNvSpPr txBox="1">
            <a:spLocks noChangeArrowheads="1"/>
          </p:cNvSpPr>
          <p:nvPr/>
        </p:nvSpPr>
        <p:spPr bwMode="auto">
          <a:xfrm>
            <a:off x="7596188" y="2349500"/>
            <a:ext cx="1547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FF0000"/>
                </a:solidFill>
                <a:latin typeface="Verdana" pitchFamily="34" charset="0"/>
              </a:rPr>
              <a:t>（</a:t>
            </a:r>
            <a:r>
              <a:rPr lang="en-US" altLang="zh-CN" sz="1800">
                <a:solidFill>
                  <a:srgbClr val="FF0000"/>
                </a:solidFill>
                <a:latin typeface="Verdana" pitchFamily="34" charset="0"/>
              </a:rPr>
              <a:t>1-51</a:t>
            </a:r>
            <a:r>
              <a:rPr lang="zh-CN" altLang="en-US" sz="1800">
                <a:solidFill>
                  <a:srgbClr val="FF0000"/>
                </a:solidFill>
                <a:latin typeface="Verdana" pitchFamily="34" charset="0"/>
              </a:rPr>
              <a:t>）</a:t>
            </a:r>
          </a:p>
        </p:txBody>
      </p:sp>
      <p:sp>
        <p:nvSpPr>
          <p:cNvPr id="13323" name="Text Box 15"/>
          <p:cNvSpPr txBox="1">
            <a:spLocks noChangeArrowheads="1"/>
          </p:cNvSpPr>
          <p:nvPr/>
        </p:nvSpPr>
        <p:spPr bwMode="auto">
          <a:xfrm>
            <a:off x="7596188" y="3141663"/>
            <a:ext cx="15478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FF0000"/>
                </a:solidFill>
                <a:latin typeface="Verdana" pitchFamily="34" charset="0"/>
              </a:rPr>
              <a:t>（</a:t>
            </a:r>
            <a:r>
              <a:rPr lang="en-US" altLang="zh-CN" sz="1800">
                <a:solidFill>
                  <a:srgbClr val="FF0000"/>
                </a:solidFill>
                <a:latin typeface="Verdana" pitchFamily="34" charset="0"/>
              </a:rPr>
              <a:t>1-52</a:t>
            </a:r>
            <a:r>
              <a:rPr lang="zh-CN" altLang="en-US" sz="1800">
                <a:solidFill>
                  <a:srgbClr val="FF0000"/>
                </a:solidFill>
                <a:latin typeface="Verdana" pitchFamily="34" charset="0"/>
              </a:rPr>
              <a:t>）</a:t>
            </a:r>
          </a:p>
        </p:txBody>
      </p:sp>
    </p:spTree>
    <p:extLst>
      <p:ext uri="{BB962C8B-B14F-4D97-AF65-F5344CB8AC3E}">
        <p14:creationId xmlns:p14="http://schemas.microsoft.com/office/powerpoint/2010/main" val="191383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152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b="1">
                <a:solidFill>
                  <a:srgbClr val="A50021"/>
                </a:solidFill>
                <a:latin typeface="Times New Roman" pitchFamily="18" charset="0"/>
              </a:rPr>
              <a:t>四</a:t>
            </a:r>
            <a:r>
              <a:rPr kumimoji="1" lang="en-US" altLang="zh-CN" sz="2400" b="1">
                <a:solidFill>
                  <a:srgbClr val="A50021"/>
                </a:solidFill>
                <a:latin typeface="Times New Roman" pitchFamily="18" charset="0"/>
              </a:rPr>
              <a:t>. </a:t>
            </a:r>
            <a:r>
              <a:rPr kumimoji="1" lang="zh-CN" altLang="en-US" sz="2400" b="1">
                <a:solidFill>
                  <a:srgbClr val="A50021"/>
                </a:solidFill>
                <a:latin typeface="Times New Roman" pitchFamily="18" charset="0"/>
                <a:ea typeface="华文楷体" pitchFamily="2" charset="-122"/>
              </a:rPr>
              <a:t>讨论两种极限情况</a:t>
            </a:r>
          </a:p>
        </p:txBody>
      </p:sp>
      <p:sp>
        <p:nvSpPr>
          <p:cNvPr id="14339" name="Text Box 3"/>
          <p:cNvSpPr txBox="1">
            <a:spLocks noChangeArrowheads="1"/>
          </p:cNvSpPr>
          <p:nvPr/>
        </p:nvSpPr>
        <p:spPr bwMode="auto">
          <a:xfrm>
            <a:off x="533400" y="609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rPr>
              <a:t>1.</a:t>
            </a:r>
            <a:r>
              <a:rPr kumimoji="1" lang="zh-CN" altLang="en-US" sz="2400">
                <a:solidFill>
                  <a:srgbClr val="0000CC"/>
                </a:solidFill>
                <a:latin typeface="Times New Roman" pitchFamily="18" charset="0"/>
                <a:ea typeface="华文楷体" pitchFamily="2" charset="-122"/>
              </a:rPr>
              <a:t>原子与</a:t>
            </a:r>
            <a:r>
              <a:rPr kumimoji="1" lang="zh-CN" altLang="en-US" sz="2400" b="1" u="sng">
                <a:solidFill>
                  <a:srgbClr val="FF0000"/>
                </a:solidFill>
                <a:latin typeface="Times New Roman" pitchFamily="18" charset="0"/>
                <a:ea typeface="华文楷体" pitchFamily="2" charset="-122"/>
              </a:rPr>
              <a:t>准单色</a:t>
            </a:r>
            <a:r>
              <a:rPr kumimoji="1" lang="zh-CN" altLang="en-US" sz="2400">
                <a:solidFill>
                  <a:srgbClr val="0000CC"/>
                </a:solidFill>
                <a:latin typeface="Times New Roman" pitchFamily="18" charset="0"/>
                <a:ea typeface="华文楷体" pitchFamily="2" charset="-122"/>
              </a:rPr>
              <a:t>光辐射场相互作用</a:t>
            </a:r>
          </a:p>
        </p:txBody>
      </p:sp>
      <p:sp>
        <p:nvSpPr>
          <p:cNvPr id="14340" name="Line 4"/>
          <p:cNvSpPr>
            <a:spLocks noChangeShapeType="1"/>
          </p:cNvSpPr>
          <p:nvPr/>
        </p:nvSpPr>
        <p:spPr bwMode="auto">
          <a:xfrm>
            <a:off x="1981200" y="1066800"/>
            <a:ext cx="762000" cy="304800"/>
          </a:xfrm>
          <a:prstGeom prst="line">
            <a:avLst/>
          </a:prstGeom>
          <a:noFill/>
          <a:ln w="127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a:solidFill>
                <a:srgbClr val="000000"/>
              </a:solidFill>
            </a:endParaRPr>
          </a:p>
        </p:txBody>
      </p:sp>
      <p:sp>
        <p:nvSpPr>
          <p:cNvPr id="14341" name="Text Box 5"/>
          <p:cNvSpPr txBox="1">
            <a:spLocks noChangeArrowheads="1"/>
          </p:cNvSpPr>
          <p:nvPr/>
        </p:nvSpPr>
        <p:spPr bwMode="auto">
          <a:xfrm>
            <a:off x="4932363" y="1628775"/>
            <a:ext cx="37433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对于激光器来说</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由于辐射场基本上是准单色的</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其谱线宽度远比发光粒子本身的自然宽度小得多</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属于这种情况</a:t>
            </a:r>
            <a:r>
              <a:rPr kumimoji="1" lang="en-US" altLang="zh-CN" sz="2400">
                <a:solidFill>
                  <a:srgbClr val="0000CC"/>
                </a:solidFill>
                <a:latin typeface="Times New Roman" pitchFamily="18" charset="0"/>
                <a:ea typeface="华文楷体" pitchFamily="2" charset="-122"/>
              </a:rPr>
              <a:t>.</a:t>
            </a:r>
          </a:p>
        </p:txBody>
      </p:sp>
      <p:sp>
        <p:nvSpPr>
          <p:cNvPr id="14342" name="Text Box 6"/>
          <p:cNvSpPr txBox="1">
            <a:spLocks noChangeArrowheads="1"/>
          </p:cNvSpPr>
          <p:nvPr/>
        </p:nvSpPr>
        <p:spPr bwMode="auto">
          <a:xfrm>
            <a:off x="4284663" y="3716338"/>
            <a:ext cx="46482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rPr>
              <a:t>∵</a:t>
            </a:r>
            <a:r>
              <a:rPr kumimoji="1" lang="en-US" altLang="zh-CN" sz="2400">
                <a:solidFill>
                  <a:srgbClr val="0000CC"/>
                </a:solidFill>
                <a:latin typeface="楷体_GB2312" pitchFamily="49" charset="-122"/>
                <a:ea typeface="楷体_GB2312" pitchFamily="49" charset="-122"/>
              </a:rPr>
              <a:t>△</a:t>
            </a:r>
            <a:r>
              <a:rPr kumimoji="1" lang="en-US" altLang="zh-CN" sz="2400" i="1">
                <a:solidFill>
                  <a:srgbClr val="0000CC"/>
                </a:solidFill>
                <a:latin typeface="Times New Roman" pitchFamily="18" charset="0"/>
                <a:ea typeface="楷体_GB2312" pitchFamily="49" charset="-122"/>
              </a:rPr>
              <a:t>v</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a:t>
            </a:r>
            <a:r>
              <a:rPr kumimoji="1" lang="zh-CN" altLang="en-US" sz="2400" baseline="-25000">
                <a:solidFill>
                  <a:srgbClr val="0000CC"/>
                </a:solidFill>
                <a:latin typeface="Times New Roman" pitchFamily="18" charset="0"/>
                <a:ea typeface="楷体_GB2312" pitchFamily="49" charset="-122"/>
              </a:rPr>
              <a:t> </a:t>
            </a:r>
            <a:r>
              <a:rPr kumimoji="1" lang="zh-CN" altLang="en-US" sz="2400">
                <a:solidFill>
                  <a:srgbClr val="0000CC"/>
                </a:solidFill>
                <a:latin typeface="楷体_GB2312" pitchFamily="49" charset="-122"/>
                <a:ea typeface="楷体_GB2312" pitchFamily="49" charset="-122"/>
              </a:rPr>
              <a:t>△</a:t>
            </a:r>
            <a:r>
              <a:rPr kumimoji="1" lang="en-US" altLang="zh-CN" sz="2400" i="1">
                <a:solidFill>
                  <a:srgbClr val="0000CC"/>
                </a:solidFill>
                <a:latin typeface="Times New Roman" pitchFamily="18" charset="0"/>
                <a:ea typeface="楷体_GB2312" pitchFamily="49" charset="-122"/>
              </a:rPr>
              <a:t>v, </a:t>
            </a:r>
            <a:r>
              <a:rPr kumimoji="1" lang="en-US" altLang="zh-CN" sz="2400">
                <a:solidFill>
                  <a:srgbClr val="0000CC"/>
                </a:solidFill>
                <a:latin typeface="Times New Roman" pitchFamily="18" charset="0"/>
              </a:rPr>
              <a:t>∴</a:t>
            </a:r>
            <a:r>
              <a:rPr kumimoji="1" lang="zh-CN" altLang="en-US" sz="2400">
                <a:solidFill>
                  <a:srgbClr val="0000CC"/>
                </a:solidFill>
                <a:latin typeface="Times New Roman" pitchFamily="18" charset="0"/>
                <a:ea typeface="楷体_GB2312" pitchFamily="49" charset="-122"/>
              </a:rPr>
              <a:t>在</a:t>
            </a:r>
            <a:r>
              <a:rPr kumimoji="1" lang="zh-CN" altLang="en-US" sz="2400">
                <a:solidFill>
                  <a:srgbClr val="0000CC"/>
                </a:solidFill>
                <a:latin typeface="楷体_GB2312" pitchFamily="49" charset="-122"/>
                <a:ea typeface="楷体_GB2312" pitchFamily="49" charset="-122"/>
              </a:rPr>
              <a:t>△</a:t>
            </a:r>
            <a:r>
              <a:rPr kumimoji="1" lang="en-US" altLang="zh-CN" sz="2400" i="1">
                <a:solidFill>
                  <a:srgbClr val="0000CC"/>
                </a:solidFill>
                <a:latin typeface="Times New Roman" pitchFamily="18" charset="0"/>
                <a:ea typeface="楷体_GB2312" pitchFamily="49" charset="-122"/>
              </a:rPr>
              <a:t>v</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范围内</a:t>
            </a:r>
          </a:p>
          <a:p>
            <a:pPr fontAlgn="base">
              <a:spcBef>
                <a:spcPct val="50000"/>
              </a:spcBef>
              <a:spcAft>
                <a:spcPct val="0"/>
              </a:spcAft>
              <a:buFontTx/>
              <a:buNone/>
            </a:pPr>
            <a:r>
              <a:rPr kumimoji="1" lang="zh-CN" altLang="en-US" sz="2400">
                <a:solidFill>
                  <a:srgbClr val="0000CC"/>
                </a:solidFill>
                <a:latin typeface="Times New Roman" pitchFamily="18" charset="0"/>
              </a:rPr>
              <a:t>   </a:t>
            </a:r>
            <a:r>
              <a:rPr kumimoji="1" lang="zh-CN" altLang="en-US" sz="2400">
                <a:solidFill>
                  <a:srgbClr val="FF0000"/>
                </a:solidFill>
                <a:latin typeface="Times New Roman" pitchFamily="18" charset="0"/>
              </a:rPr>
              <a:t> </a:t>
            </a:r>
            <a:r>
              <a:rPr kumimoji="1" lang="en-US" altLang="zh-CN" sz="2400" i="1">
                <a:solidFill>
                  <a:srgbClr val="FF0000"/>
                </a:solidFill>
                <a:latin typeface="Times New Roman" pitchFamily="18" charset="0"/>
              </a:rPr>
              <a:t>f </a:t>
            </a:r>
            <a:r>
              <a:rPr kumimoji="1" lang="en-US" altLang="zh-CN" sz="2400">
                <a:solidFill>
                  <a:srgbClr val="FF0000"/>
                </a:solidFill>
                <a:latin typeface="Times New Roman" pitchFamily="18" charset="0"/>
              </a:rPr>
              <a:t>(</a:t>
            </a:r>
            <a:r>
              <a:rPr kumimoji="1" lang="en-US" altLang="zh-CN" sz="2400" i="1">
                <a:solidFill>
                  <a:srgbClr val="FF0000"/>
                </a:solidFill>
                <a:latin typeface="Times New Roman" pitchFamily="18" charset="0"/>
              </a:rPr>
              <a:t>v</a:t>
            </a:r>
            <a:r>
              <a:rPr kumimoji="1" lang="en-US" altLang="zh-CN" sz="2400">
                <a:solidFill>
                  <a:srgbClr val="FF0000"/>
                </a:solidFill>
                <a:latin typeface="Times New Roman" pitchFamily="18" charset="0"/>
              </a:rPr>
              <a:t>) = </a:t>
            </a:r>
            <a:r>
              <a:rPr kumimoji="1" lang="en-US" altLang="zh-CN" sz="2400" i="1">
                <a:solidFill>
                  <a:srgbClr val="FF0000"/>
                </a:solidFill>
                <a:latin typeface="Times New Roman" pitchFamily="18" charset="0"/>
              </a:rPr>
              <a:t>f </a:t>
            </a:r>
            <a:r>
              <a:rPr kumimoji="1" lang="en-US" altLang="zh-CN" sz="2400">
                <a:solidFill>
                  <a:srgbClr val="FF0000"/>
                </a:solidFill>
                <a:latin typeface="Times New Roman" pitchFamily="18" charset="0"/>
              </a:rPr>
              <a:t>(</a:t>
            </a:r>
            <a:r>
              <a:rPr kumimoji="1" lang="en-US" altLang="zh-CN" sz="2400" i="1">
                <a:solidFill>
                  <a:srgbClr val="FF0000"/>
                </a:solidFill>
                <a:latin typeface="Times New Roman" pitchFamily="18" charset="0"/>
              </a:rPr>
              <a:t>v</a:t>
            </a:r>
            <a:r>
              <a:rPr kumimoji="1" lang="en-US" altLang="zh-CN" sz="2400" baseline="-25000">
                <a:solidFill>
                  <a:srgbClr val="FF0000"/>
                </a:solidFill>
                <a:latin typeface="Times New Roman" pitchFamily="18" charset="0"/>
              </a:rPr>
              <a:t>0</a:t>
            </a:r>
            <a:r>
              <a:rPr kumimoji="1" lang="en-US" altLang="zh-CN" sz="2400">
                <a:solidFill>
                  <a:srgbClr val="FF0000"/>
                </a:solidFill>
                <a:latin typeface="Times New Roman" pitchFamily="18" charset="0"/>
              </a:rPr>
              <a:t>) </a:t>
            </a:r>
            <a:r>
              <a:rPr kumimoji="1" lang="zh-CN" altLang="en-US" sz="2400">
                <a:solidFill>
                  <a:srgbClr val="FF0000"/>
                </a:solidFill>
                <a:latin typeface="Times New Roman" pitchFamily="18" charset="0"/>
                <a:ea typeface="楷体_GB2312" pitchFamily="49" charset="-122"/>
              </a:rPr>
              <a:t>可近似看成恒量</a:t>
            </a:r>
            <a:endParaRPr kumimoji="1" lang="zh-CN" altLang="en-US" sz="2400" i="1">
              <a:solidFill>
                <a:srgbClr val="FF0000"/>
              </a:solidFill>
              <a:latin typeface="Times New Roman" pitchFamily="18" charset="0"/>
              <a:ea typeface="楷体_GB2312" pitchFamily="49" charset="-122"/>
            </a:endParaRPr>
          </a:p>
        </p:txBody>
      </p:sp>
      <p:sp>
        <p:nvSpPr>
          <p:cNvPr id="14343" name="Text Box 7"/>
          <p:cNvSpPr txBox="1">
            <a:spLocks noChangeArrowheads="1"/>
          </p:cNvSpPr>
          <p:nvPr/>
        </p:nvSpPr>
        <p:spPr bwMode="auto">
          <a:xfrm>
            <a:off x="755650" y="5084763"/>
            <a:ext cx="7561263"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i="1">
                <a:solidFill>
                  <a:srgbClr val="FF0000"/>
                </a:solidFill>
                <a:latin typeface="Times New Roman" pitchFamily="18" charset="0"/>
                <a:ea typeface="楷体_GB2312" pitchFamily="49" charset="-122"/>
              </a:rPr>
              <a:t>ρ</a:t>
            </a:r>
            <a:r>
              <a:rPr kumimoji="1" lang="en-US" altLang="zh-CN" sz="2400" i="1">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频率为</a:t>
            </a:r>
            <a:r>
              <a:rPr kumimoji="1" lang="en-US" altLang="zh-CN" sz="2400" i="1">
                <a:solidFill>
                  <a:srgbClr val="0000CC"/>
                </a:solidFill>
                <a:latin typeface="Times New Roman" pitchFamily="18" charset="0"/>
                <a:ea typeface="楷体_GB2312" pitchFamily="49" charset="-122"/>
              </a:rPr>
              <a:t>v </a:t>
            </a:r>
            <a:r>
              <a:rPr kumimoji="1" lang="zh-CN" altLang="en-US" sz="2400">
                <a:solidFill>
                  <a:srgbClr val="0000CC"/>
                </a:solidFill>
                <a:latin typeface="Times New Roman" pitchFamily="18" charset="0"/>
                <a:ea typeface="楷体_GB2312" pitchFamily="49" charset="-122"/>
              </a:rPr>
              <a:t>的</a:t>
            </a:r>
            <a:r>
              <a:rPr kumimoji="1" lang="zh-CN" altLang="en-US" sz="2400">
                <a:solidFill>
                  <a:srgbClr val="0000CC"/>
                </a:solidFill>
                <a:latin typeface="Times New Roman" pitchFamily="18" charset="0"/>
                <a:ea typeface="华文楷体" pitchFamily="2" charset="-122"/>
              </a:rPr>
              <a:t>准单色辐射场的总能量密度</a:t>
            </a:r>
          </a:p>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根据</a:t>
            </a:r>
            <a:r>
              <a:rPr kumimoji="1" lang="en-US" altLang="zh-CN" sz="2400">
                <a:solidFill>
                  <a:srgbClr val="0000CC"/>
                </a:solidFill>
                <a:latin typeface="Times New Roman" pitchFamily="18" charset="0"/>
                <a:ea typeface="华文楷体" pitchFamily="2" charset="-122"/>
              </a:rPr>
              <a:t>δ</a:t>
            </a:r>
            <a:r>
              <a:rPr kumimoji="1" lang="zh-CN" altLang="en-US" sz="2400">
                <a:solidFill>
                  <a:srgbClr val="0000CC"/>
                </a:solidFill>
                <a:latin typeface="Times New Roman" pitchFamily="18" charset="0"/>
                <a:ea typeface="华文楷体" pitchFamily="2" charset="-122"/>
              </a:rPr>
              <a:t>函数的性质有</a:t>
            </a:r>
          </a:p>
        </p:txBody>
      </p:sp>
      <p:sp>
        <p:nvSpPr>
          <p:cNvPr id="14344" name="Rectangle 8"/>
          <p:cNvSpPr>
            <a:spLocks noChangeArrowheads="1"/>
          </p:cNvSpPr>
          <p:nvPr/>
        </p:nvSpPr>
        <p:spPr bwMode="auto">
          <a:xfrm>
            <a:off x="274320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graphicFrame>
        <p:nvGraphicFramePr>
          <p:cNvPr id="14345" name="Object 9"/>
          <p:cNvGraphicFramePr>
            <a:graphicFrameLocks noChangeAspect="1"/>
          </p:cNvGraphicFramePr>
          <p:nvPr/>
        </p:nvGraphicFramePr>
        <p:xfrm>
          <a:off x="4087813" y="5805488"/>
          <a:ext cx="4283075" cy="725487"/>
        </p:xfrm>
        <a:graphic>
          <a:graphicData uri="http://schemas.openxmlformats.org/presentationml/2006/ole">
            <mc:AlternateContent xmlns:mc="http://schemas.openxmlformats.org/markup-compatibility/2006">
              <mc:Choice xmlns:v="urn:schemas-microsoft-com:vml" Requires="v">
                <p:oleObj spid="_x0000_s14346" name="公式" r:id="rId3" imgW="2038230" imgH="314325" progId="Equation.3">
                  <p:embed/>
                </p:oleObj>
              </mc:Choice>
              <mc:Fallback>
                <p:oleObj name="公式" r:id="rId3" imgW="2038230" imgH="31432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813" y="5805488"/>
                        <a:ext cx="4283075" cy="7254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46" name="Group 10"/>
          <p:cNvGrpSpPr>
            <a:grpSpLocks/>
          </p:cNvGrpSpPr>
          <p:nvPr/>
        </p:nvGrpSpPr>
        <p:grpSpPr bwMode="auto">
          <a:xfrm>
            <a:off x="250825" y="1679575"/>
            <a:ext cx="4124325" cy="2816225"/>
            <a:chOff x="113" y="1071"/>
            <a:chExt cx="2598" cy="1774"/>
          </a:xfrm>
        </p:grpSpPr>
        <p:sp>
          <p:nvSpPr>
            <p:cNvPr id="14351" name="Text Box 11"/>
            <p:cNvSpPr txBox="1">
              <a:spLocks noChangeArrowheads="1"/>
            </p:cNvSpPr>
            <p:nvPr/>
          </p:nvSpPr>
          <p:spPr bwMode="auto">
            <a:xfrm>
              <a:off x="249" y="2614"/>
              <a:ext cx="22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1800">
                  <a:solidFill>
                    <a:srgbClr val="0000CC"/>
                  </a:solidFill>
                  <a:latin typeface="Times New Roman" pitchFamily="18" charset="0"/>
                  <a:ea typeface="华文楷体" pitchFamily="2" charset="-122"/>
                </a:rPr>
                <a:t>原子与</a:t>
              </a:r>
              <a:r>
                <a:rPr kumimoji="1" lang="zh-CN" altLang="en-US" sz="1800" b="1">
                  <a:solidFill>
                    <a:srgbClr val="0000CC"/>
                  </a:solidFill>
                  <a:latin typeface="Times New Roman" pitchFamily="18" charset="0"/>
                  <a:ea typeface="华文楷体" pitchFamily="2" charset="-122"/>
                </a:rPr>
                <a:t>准单色</a:t>
              </a:r>
              <a:r>
                <a:rPr kumimoji="1" lang="zh-CN" altLang="en-US" sz="1800">
                  <a:solidFill>
                    <a:srgbClr val="0000CC"/>
                  </a:solidFill>
                  <a:latin typeface="Times New Roman" pitchFamily="18" charset="0"/>
                  <a:ea typeface="华文楷体" pitchFamily="2" charset="-122"/>
                </a:rPr>
                <a:t>光辐射场相互作用</a:t>
              </a:r>
              <a:endParaRPr kumimoji="1" lang="zh-CN" altLang="en-US" sz="1800">
                <a:solidFill>
                  <a:srgbClr val="0000CC"/>
                </a:solidFill>
                <a:latin typeface="Times New Roman" pitchFamily="18" charset="0"/>
              </a:endParaRPr>
            </a:p>
          </p:txBody>
        </p:sp>
        <p:grpSp>
          <p:nvGrpSpPr>
            <p:cNvPr id="14352" name="Group 12"/>
            <p:cNvGrpSpPr>
              <a:grpSpLocks/>
            </p:cNvGrpSpPr>
            <p:nvPr/>
          </p:nvGrpSpPr>
          <p:grpSpPr bwMode="auto">
            <a:xfrm>
              <a:off x="113" y="1071"/>
              <a:ext cx="2598" cy="1524"/>
              <a:chOff x="113" y="1616"/>
              <a:chExt cx="2598" cy="1524"/>
            </a:xfrm>
          </p:grpSpPr>
          <p:sp>
            <p:nvSpPr>
              <p:cNvPr id="14353" name="Text Box 13"/>
              <p:cNvSpPr txBox="1">
                <a:spLocks noChangeArrowheads="1"/>
              </p:cNvSpPr>
              <p:nvPr/>
            </p:nvSpPr>
            <p:spPr bwMode="auto">
              <a:xfrm>
                <a:off x="1973" y="2069"/>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000" i="1">
                    <a:solidFill>
                      <a:srgbClr val="000000"/>
                    </a:solidFill>
                    <a:latin typeface="Times New Roman" pitchFamily="18" charset="0"/>
                    <a:ea typeface="楷体_GB2312" pitchFamily="49" charset="-122"/>
                  </a:rPr>
                  <a:t>ρ</a:t>
                </a:r>
                <a:r>
                  <a:rPr kumimoji="1" lang="en-US" altLang="zh-CN" sz="2000" i="1" baseline="-25000">
                    <a:solidFill>
                      <a:srgbClr val="000000"/>
                    </a:solidFill>
                    <a:latin typeface="Times New Roman" pitchFamily="18" charset="0"/>
                    <a:ea typeface="楷体_GB2312" pitchFamily="49" charset="-122"/>
                  </a:rPr>
                  <a:t>v</a:t>
                </a:r>
              </a:p>
            </p:txBody>
          </p:sp>
          <p:graphicFrame>
            <p:nvGraphicFramePr>
              <p:cNvPr id="14354" name="Object 14"/>
              <p:cNvGraphicFramePr>
                <a:graphicFrameLocks noChangeAspect="1"/>
              </p:cNvGraphicFramePr>
              <p:nvPr/>
            </p:nvGraphicFramePr>
            <p:xfrm>
              <a:off x="113" y="1616"/>
              <a:ext cx="2598" cy="1524"/>
            </p:xfrm>
            <a:graphic>
              <a:graphicData uri="http://schemas.openxmlformats.org/presentationml/2006/ole">
                <mc:AlternateContent xmlns:mc="http://schemas.openxmlformats.org/markup-compatibility/2006">
                  <mc:Choice xmlns:v="urn:schemas-microsoft-com:vml" Requires="v">
                    <p:oleObj spid="_x0000_s14347" name="位图图像" r:id="rId5" imgW="4123810" imgH="2419048" progId="Paint.Picture">
                      <p:embed/>
                    </p:oleObj>
                  </mc:Choice>
                  <mc:Fallback>
                    <p:oleObj name="位图图像" r:id="rId5" imgW="4123810" imgH="241904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 y="1616"/>
                            <a:ext cx="2598" cy="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5" name="Object 15"/>
              <p:cNvGraphicFramePr>
                <a:graphicFrameLocks noChangeAspect="1"/>
              </p:cNvGraphicFramePr>
              <p:nvPr/>
            </p:nvGraphicFramePr>
            <p:xfrm>
              <a:off x="2053" y="2063"/>
              <a:ext cx="196" cy="220"/>
            </p:xfrm>
            <a:graphic>
              <a:graphicData uri="http://schemas.openxmlformats.org/presentationml/2006/ole">
                <mc:AlternateContent xmlns:mc="http://schemas.openxmlformats.org/markup-compatibility/2006">
                  <mc:Choice xmlns:v="urn:schemas-microsoft-com:vml" Requires="v">
                    <p:oleObj spid="_x0000_s14348" name="公式" r:id="rId7" imgW="215713" imgH="241091" progId="Equation.3">
                      <p:embed/>
                    </p:oleObj>
                  </mc:Choice>
                  <mc:Fallback>
                    <p:oleObj name="公式" r:id="rId7" imgW="215713"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3" y="2063"/>
                            <a:ext cx="19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4347" name="Group 16"/>
          <p:cNvGrpSpPr>
            <a:grpSpLocks/>
          </p:cNvGrpSpPr>
          <p:nvPr/>
        </p:nvGrpSpPr>
        <p:grpSpPr bwMode="auto">
          <a:xfrm>
            <a:off x="2590800" y="1128713"/>
            <a:ext cx="5029200" cy="547687"/>
            <a:chOff x="1632" y="663"/>
            <a:chExt cx="3168" cy="345"/>
          </a:xfrm>
        </p:grpSpPr>
        <p:sp>
          <p:nvSpPr>
            <p:cNvPr id="14349" name="Text Box 17"/>
            <p:cNvSpPr txBox="1">
              <a:spLocks noChangeArrowheads="1"/>
            </p:cNvSpPr>
            <p:nvPr/>
          </p:nvSpPr>
          <p:spPr bwMode="auto">
            <a:xfrm>
              <a:off x="1632" y="720"/>
              <a:ext cx="31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b="1">
                  <a:solidFill>
                    <a:srgbClr val="0000CC"/>
                  </a:solidFill>
                  <a:latin typeface="Times New Roman" pitchFamily="18" charset="0"/>
                  <a:ea typeface="华文楷体" pitchFamily="2" charset="-122"/>
                </a:rPr>
                <a:t>辐射场      </a:t>
              </a:r>
              <a:r>
                <a:rPr kumimoji="1" lang="zh-CN" altLang="en-US" sz="2400" b="1">
                  <a:solidFill>
                    <a:srgbClr val="0000CC"/>
                  </a:solidFill>
                  <a:latin typeface="Times New Roman" pitchFamily="18" charset="0"/>
                  <a:ea typeface="楷体_GB2312" pitchFamily="49" charset="-122"/>
                </a:rPr>
                <a:t>的带宽</a:t>
              </a:r>
              <a:r>
                <a:rPr kumimoji="1" lang="zh-CN" altLang="en-US" sz="2400" b="1">
                  <a:solidFill>
                    <a:srgbClr val="FF0000"/>
                  </a:solidFill>
                  <a:latin typeface="楷体_GB2312" pitchFamily="49" charset="-122"/>
                  <a:ea typeface="楷体_GB2312" pitchFamily="49" charset="-122"/>
                </a:rPr>
                <a:t>△</a:t>
              </a:r>
              <a:r>
                <a:rPr kumimoji="1" lang="en-US" altLang="zh-CN" sz="2400" b="1" i="1">
                  <a:solidFill>
                    <a:srgbClr val="FF0000"/>
                  </a:solidFill>
                  <a:latin typeface="Times New Roman" pitchFamily="18" charset="0"/>
                  <a:ea typeface="楷体_GB2312" pitchFamily="49" charset="-122"/>
                </a:rPr>
                <a:t>v</a:t>
              </a:r>
              <a:r>
                <a:rPr kumimoji="1" lang="en-US" altLang="zh-CN" sz="2400" b="1">
                  <a:solidFill>
                    <a:srgbClr val="FF0000"/>
                  </a:solidFill>
                  <a:latin typeface="Times New Roman" pitchFamily="18" charset="0"/>
                  <a:ea typeface="楷体_GB2312" pitchFamily="49" charset="-122"/>
                </a:rPr>
                <a:t>’</a:t>
              </a:r>
              <a:r>
                <a:rPr kumimoji="1" lang="zh-CN" altLang="en-US" sz="2400" b="1">
                  <a:solidFill>
                    <a:srgbClr val="FF0000"/>
                  </a:solidFill>
                  <a:latin typeface="Times New Roman" pitchFamily="18" charset="0"/>
                  <a:ea typeface="楷体_GB2312" pitchFamily="49" charset="-122"/>
                </a:rPr>
                <a:t>＜＜</a:t>
              </a:r>
              <a:r>
                <a:rPr kumimoji="1" lang="zh-CN" altLang="en-US" sz="2400" b="1" baseline="-25000">
                  <a:solidFill>
                    <a:srgbClr val="FF0000"/>
                  </a:solidFill>
                  <a:latin typeface="Times New Roman" pitchFamily="18" charset="0"/>
                  <a:ea typeface="楷体_GB2312" pitchFamily="49" charset="-122"/>
                </a:rPr>
                <a:t> </a:t>
              </a:r>
              <a:r>
                <a:rPr kumimoji="1" lang="zh-CN" altLang="en-US" sz="2400" b="1">
                  <a:solidFill>
                    <a:srgbClr val="FF0000"/>
                  </a:solidFill>
                  <a:latin typeface="楷体_GB2312" pitchFamily="49" charset="-122"/>
                  <a:ea typeface="楷体_GB2312" pitchFamily="49" charset="-122"/>
                </a:rPr>
                <a:t>△</a:t>
              </a:r>
              <a:r>
                <a:rPr kumimoji="1" lang="en-US" altLang="zh-CN" sz="2400" b="1" i="1">
                  <a:solidFill>
                    <a:srgbClr val="FF0000"/>
                  </a:solidFill>
                  <a:latin typeface="Times New Roman" pitchFamily="18" charset="0"/>
                  <a:ea typeface="楷体_GB2312" pitchFamily="49" charset="-122"/>
                </a:rPr>
                <a:t>v</a:t>
              </a:r>
              <a:endParaRPr kumimoji="1" lang="en-US" altLang="zh-CN" sz="2400" b="1" baseline="-25000">
                <a:solidFill>
                  <a:srgbClr val="FF0000"/>
                </a:solidFill>
                <a:latin typeface="Times New Roman" pitchFamily="18" charset="0"/>
                <a:ea typeface="楷体_GB2312" pitchFamily="49" charset="-122"/>
              </a:endParaRPr>
            </a:p>
          </p:txBody>
        </p:sp>
        <p:graphicFrame>
          <p:nvGraphicFramePr>
            <p:cNvPr id="14350" name="Object 18"/>
            <p:cNvGraphicFramePr>
              <a:graphicFrameLocks noChangeAspect="1"/>
            </p:cNvGraphicFramePr>
            <p:nvPr/>
          </p:nvGraphicFramePr>
          <p:xfrm>
            <a:off x="2290" y="663"/>
            <a:ext cx="285" cy="318"/>
          </p:xfrm>
          <a:graphic>
            <a:graphicData uri="http://schemas.openxmlformats.org/presentationml/2006/ole">
              <mc:AlternateContent xmlns:mc="http://schemas.openxmlformats.org/markup-compatibility/2006">
                <mc:Choice xmlns:v="urn:schemas-microsoft-com:vml" Requires="v">
                  <p:oleObj spid="_x0000_s14349" name="公式" r:id="rId9" imgW="200070" imgH="228600" progId="Equation.3">
                    <p:embed/>
                  </p:oleObj>
                </mc:Choice>
                <mc:Fallback>
                  <p:oleObj name="公式" r:id="rId9" imgW="20007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0" y="663"/>
                          <a:ext cx="28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48" name="Text Box 19"/>
          <p:cNvSpPr txBox="1">
            <a:spLocks noChangeArrowheads="1"/>
          </p:cNvSpPr>
          <p:nvPr/>
        </p:nvSpPr>
        <p:spPr bwMode="auto">
          <a:xfrm>
            <a:off x="755650" y="4652963"/>
            <a:ext cx="302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i="1">
                <a:solidFill>
                  <a:srgbClr val="FF0000"/>
                </a:solidFill>
                <a:latin typeface="Times New Roman" pitchFamily="18" charset="0"/>
                <a:ea typeface="楷体_GB2312" pitchFamily="49" charset="-122"/>
              </a:rPr>
              <a:t>ρ</a:t>
            </a:r>
            <a:r>
              <a:rPr kumimoji="1" lang="en-US" altLang="zh-CN" sz="2400" i="1" baseline="-25000">
                <a:solidFill>
                  <a:srgbClr val="FF0000"/>
                </a:solidFill>
                <a:latin typeface="Times New Roman" pitchFamily="18" charset="0"/>
                <a:ea typeface="楷体_GB2312" pitchFamily="49" charset="-122"/>
              </a:rPr>
              <a:t>v</a:t>
            </a:r>
            <a:r>
              <a:rPr kumimoji="1" lang="en-US" altLang="zh-CN" sz="2400">
                <a:solidFill>
                  <a:srgbClr val="FF0000"/>
                </a:solidFill>
                <a:latin typeface="Times New Roman" pitchFamily="18" charset="0"/>
                <a:ea typeface="楷体_GB2312" pitchFamily="49" charset="-122"/>
              </a:rPr>
              <a:t>= </a:t>
            </a:r>
            <a:r>
              <a:rPr kumimoji="1" lang="en-US" altLang="zh-CN" sz="2400" i="1">
                <a:solidFill>
                  <a:srgbClr val="FF0000"/>
                </a:solidFill>
                <a:latin typeface="Times New Roman" pitchFamily="18" charset="0"/>
                <a:ea typeface="楷体_GB2312" pitchFamily="49" charset="-122"/>
              </a:rPr>
              <a:t>ρδ</a:t>
            </a:r>
            <a:r>
              <a:rPr kumimoji="1" lang="en-US" altLang="zh-CN" sz="2400">
                <a:solidFill>
                  <a:srgbClr val="FF0000"/>
                </a:solidFill>
                <a:latin typeface="Times New Roman" pitchFamily="18" charset="0"/>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zh-CN" altLang="en-US" sz="2400">
                <a:solidFill>
                  <a:srgbClr val="FF0000"/>
                </a:solidFill>
                <a:latin typeface="Times New Roman" pitchFamily="18" charset="0"/>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i="1" baseline="-25000">
                <a:solidFill>
                  <a:srgbClr val="FF0000"/>
                </a:solidFill>
                <a:latin typeface="Times New Roman" pitchFamily="18" charset="0"/>
                <a:ea typeface="楷体_GB2312" pitchFamily="49" charset="-122"/>
              </a:rPr>
              <a:t>0</a:t>
            </a:r>
            <a:r>
              <a:rPr kumimoji="1" lang="en-US" altLang="zh-CN" sz="2400">
                <a:solidFill>
                  <a:srgbClr val="FF0000"/>
                </a:solidFill>
                <a:latin typeface="Times New Roman" pitchFamily="18" charset="0"/>
                <a:ea typeface="楷体_GB2312" pitchFamily="49" charset="-122"/>
              </a:rPr>
              <a:t>) </a:t>
            </a:r>
            <a:endParaRPr lang="en-US" altLang="zh-CN" sz="1800">
              <a:solidFill>
                <a:srgbClr val="FF0000"/>
              </a:solidFill>
              <a:latin typeface="Verdana" pitchFamily="34" charset="0"/>
            </a:endParaRPr>
          </a:p>
        </p:txBody>
      </p:sp>
    </p:spTree>
    <p:extLst>
      <p:ext uri="{BB962C8B-B14F-4D97-AF65-F5344CB8AC3E}">
        <p14:creationId xmlns:p14="http://schemas.microsoft.com/office/powerpoint/2010/main" val="215348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1619250" y="1268413"/>
          <a:ext cx="5543550" cy="1504950"/>
        </p:xfrm>
        <a:graphic>
          <a:graphicData uri="http://schemas.openxmlformats.org/presentationml/2006/ole">
            <mc:AlternateContent xmlns:mc="http://schemas.openxmlformats.org/markup-compatibility/2006">
              <mc:Choice xmlns:v="urn:schemas-microsoft-com:vml" Requires="v">
                <p:oleObj spid="_x0000_s15384" name="公式" r:id="rId3" imgW="2324160" imgH="723810" progId="Equation.3">
                  <p:embed/>
                </p:oleObj>
              </mc:Choice>
              <mc:Fallback>
                <p:oleObj name="公式" r:id="rId3" imgW="2324160" imgH="72381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268413"/>
                        <a:ext cx="5543550"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3" name="Text Box 3"/>
          <p:cNvSpPr txBox="1">
            <a:spLocks noChangeArrowheads="1"/>
          </p:cNvSpPr>
          <p:nvPr/>
        </p:nvSpPr>
        <p:spPr bwMode="auto">
          <a:xfrm>
            <a:off x="7956550" y="2276475"/>
            <a:ext cx="10160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00"/>
                </a:solidFill>
                <a:latin typeface="Times New Roman" pitchFamily="18" charset="0"/>
              </a:rPr>
              <a:t>(1-53)</a:t>
            </a:r>
          </a:p>
        </p:txBody>
      </p:sp>
      <p:grpSp>
        <p:nvGrpSpPr>
          <p:cNvPr id="15364" name="Group 4"/>
          <p:cNvGrpSpPr>
            <a:grpSpLocks/>
          </p:cNvGrpSpPr>
          <p:nvPr/>
        </p:nvGrpSpPr>
        <p:grpSpPr bwMode="auto">
          <a:xfrm>
            <a:off x="4067175" y="4005263"/>
            <a:ext cx="4672013" cy="790575"/>
            <a:chOff x="2245" y="2115"/>
            <a:chExt cx="2943" cy="498"/>
          </a:xfrm>
        </p:grpSpPr>
        <p:graphicFrame>
          <p:nvGraphicFramePr>
            <p:cNvPr id="15386" name="Object 5"/>
            <p:cNvGraphicFramePr>
              <a:graphicFrameLocks noChangeAspect="1"/>
            </p:cNvGraphicFramePr>
            <p:nvPr/>
          </p:nvGraphicFramePr>
          <p:xfrm>
            <a:off x="2744" y="2115"/>
            <a:ext cx="1332" cy="498"/>
          </p:xfrm>
          <a:graphic>
            <a:graphicData uri="http://schemas.openxmlformats.org/presentationml/2006/ole">
              <mc:AlternateContent xmlns:mc="http://schemas.openxmlformats.org/markup-compatibility/2006">
                <mc:Choice xmlns:v="urn:schemas-microsoft-com:vml" Requires="v">
                  <p:oleObj spid="_x0000_s15385" name="公式" r:id="rId5" imgW="1085940" imgH="390615" progId="Equation.3">
                    <p:embed/>
                  </p:oleObj>
                </mc:Choice>
                <mc:Fallback>
                  <p:oleObj name="公式" r:id="rId5" imgW="1085940" imgH="3906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 y="2115"/>
                          <a:ext cx="1332" cy="49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7" name="Text Box 6"/>
            <p:cNvSpPr txBox="1">
              <a:spLocks noChangeArrowheads="1"/>
            </p:cNvSpPr>
            <p:nvPr/>
          </p:nvSpPr>
          <p:spPr bwMode="auto">
            <a:xfrm>
              <a:off x="2245" y="2205"/>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楷体_GB2312" pitchFamily="49" charset="-122"/>
                </a:rPr>
                <a:t>与</a:t>
              </a:r>
            </a:p>
          </p:txBody>
        </p:sp>
        <p:sp>
          <p:nvSpPr>
            <p:cNvPr id="15388" name="Text Box 7"/>
            <p:cNvSpPr txBox="1">
              <a:spLocks noChangeArrowheads="1"/>
            </p:cNvSpPr>
            <p:nvPr/>
          </p:nvSpPr>
          <p:spPr bwMode="auto">
            <a:xfrm>
              <a:off x="4468" y="2251"/>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b="1">
                  <a:solidFill>
                    <a:srgbClr val="0000CC"/>
                  </a:solidFill>
                  <a:latin typeface="Times New Roman" pitchFamily="18" charset="0"/>
                  <a:ea typeface="楷体_GB2312" pitchFamily="49" charset="-122"/>
                </a:rPr>
                <a:t>对比有</a:t>
              </a:r>
            </a:p>
          </p:txBody>
        </p:sp>
      </p:grpSp>
      <p:grpSp>
        <p:nvGrpSpPr>
          <p:cNvPr id="15365" name="Group 8"/>
          <p:cNvGrpSpPr>
            <a:grpSpLocks/>
          </p:cNvGrpSpPr>
          <p:nvPr/>
        </p:nvGrpSpPr>
        <p:grpSpPr bwMode="auto">
          <a:xfrm>
            <a:off x="4643438" y="4868863"/>
            <a:ext cx="3883025" cy="530225"/>
            <a:chOff x="2835" y="2704"/>
            <a:chExt cx="2446" cy="334"/>
          </a:xfrm>
        </p:grpSpPr>
        <p:graphicFrame>
          <p:nvGraphicFramePr>
            <p:cNvPr id="15384" name="Object 9"/>
            <p:cNvGraphicFramePr>
              <a:graphicFrameLocks noChangeAspect="1"/>
            </p:cNvGraphicFramePr>
            <p:nvPr/>
          </p:nvGraphicFramePr>
          <p:xfrm>
            <a:off x="2835" y="2704"/>
            <a:ext cx="1495" cy="334"/>
          </p:xfrm>
          <a:graphic>
            <a:graphicData uri="http://schemas.openxmlformats.org/presentationml/2006/ole">
              <mc:AlternateContent xmlns:mc="http://schemas.openxmlformats.org/markup-compatibility/2006">
                <mc:Choice xmlns:v="urn:schemas-microsoft-com:vml" Requires="v">
                  <p:oleObj spid="_x0000_s15386" name="公式" r:id="rId7" imgW="1009530" imgH="209460" progId="Equation.3">
                    <p:embed/>
                  </p:oleObj>
                </mc:Choice>
                <mc:Fallback>
                  <p:oleObj name="公式" r:id="rId7" imgW="1009530" imgH="2094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 y="2704"/>
                          <a:ext cx="1495" cy="334"/>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5" name="Text Box 10"/>
            <p:cNvSpPr txBox="1">
              <a:spLocks noChangeArrowheads="1"/>
            </p:cNvSpPr>
            <p:nvPr/>
          </p:nvSpPr>
          <p:spPr bwMode="auto">
            <a:xfrm>
              <a:off x="4513" y="270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00"/>
                  </a:solidFill>
                  <a:latin typeface="Times New Roman" pitchFamily="18" charset="0"/>
                </a:rPr>
                <a:t>(1-54)</a:t>
              </a:r>
            </a:p>
          </p:txBody>
        </p:sp>
      </p:grpSp>
      <p:grpSp>
        <p:nvGrpSpPr>
          <p:cNvPr id="15366" name="Group 11"/>
          <p:cNvGrpSpPr>
            <a:grpSpLocks/>
          </p:cNvGrpSpPr>
          <p:nvPr/>
        </p:nvGrpSpPr>
        <p:grpSpPr bwMode="auto">
          <a:xfrm>
            <a:off x="4643438" y="5445125"/>
            <a:ext cx="3946525" cy="1096963"/>
            <a:chOff x="2880" y="3158"/>
            <a:chExt cx="2486" cy="691"/>
          </a:xfrm>
        </p:grpSpPr>
        <p:sp>
          <p:nvSpPr>
            <p:cNvPr id="15381" name="Text Box 12"/>
            <p:cNvSpPr txBox="1">
              <a:spLocks noChangeArrowheads="1"/>
            </p:cNvSpPr>
            <p:nvPr/>
          </p:nvSpPr>
          <p:spPr bwMode="auto">
            <a:xfrm>
              <a:off x="2971" y="315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b="1">
                  <a:solidFill>
                    <a:srgbClr val="0000CC"/>
                  </a:solidFill>
                  <a:latin typeface="Times New Roman" pitchFamily="18" charset="0"/>
                  <a:ea typeface="楷体_GB2312" pitchFamily="49" charset="-122"/>
                </a:rPr>
                <a:t>同理有</a:t>
              </a:r>
            </a:p>
          </p:txBody>
        </p:sp>
        <p:graphicFrame>
          <p:nvGraphicFramePr>
            <p:cNvPr id="15382" name="Object 13"/>
            <p:cNvGraphicFramePr>
              <a:graphicFrameLocks noChangeAspect="1"/>
            </p:cNvGraphicFramePr>
            <p:nvPr/>
          </p:nvGraphicFramePr>
          <p:xfrm>
            <a:off x="2880" y="3521"/>
            <a:ext cx="1470" cy="328"/>
          </p:xfrm>
          <a:graphic>
            <a:graphicData uri="http://schemas.openxmlformats.org/presentationml/2006/ole">
              <mc:AlternateContent xmlns:mc="http://schemas.openxmlformats.org/markup-compatibility/2006">
                <mc:Choice xmlns:v="urn:schemas-microsoft-com:vml" Requires="v">
                  <p:oleObj spid="_x0000_s15387" name="公式" r:id="rId9" imgW="1009530" imgH="209460" progId="Equation.3">
                    <p:embed/>
                  </p:oleObj>
                </mc:Choice>
                <mc:Fallback>
                  <p:oleObj name="公式" r:id="rId9" imgW="1009530" imgH="2094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0" y="3521"/>
                          <a:ext cx="1470" cy="32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Text Box 14"/>
            <p:cNvSpPr txBox="1">
              <a:spLocks noChangeArrowheads="1"/>
            </p:cNvSpPr>
            <p:nvPr/>
          </p:nvSpPr>
          <p:spPr bwMode="auto">
            <a:xfrm>
              <a:off x="4694" y="3521"/>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00"/>
                  </a:solidFill>
                  <a:latin typeface="Times New Roman" pitchFamily="18" charset="0"/>
                </a:rPr>
                <a:t>(1-55)</a:t>
              </a:r>
            </a:p>
          </p:txBody>
        </p:sp>
      </p:grpSp>
      <p:grpSp>
        <p:nvGrpSpPr>
          <p:cNvPr id="15367" name="Group 15"/>
          <p:cNvGrpSpPr>
            <a:grpSpLocks/>
          </p:cNvGrpSpPr>
          <p:nvPr/>
        </p:nvGrpSpPr>
        <p:grpSpPr bwMode="auto">
          <a:xfrm>
            <a:off x="0" y="4149725"/>
            <a:ext cx="4124325" cy="2419350"/>
            <a:chOff x="113" y="1616"/>
            <a:chExt cx="2598" cy="1524"/>
          </a:xfrm>
        </p:grpSpPr>
        <p:sp>
          <p:nvSpPr>
            <p:cNvPr id="15378" name="Text Box 16"/>
            <p:cNvSpPr txBox="1">
              <a:spLocks noChangeArrowheads="1"/>
            </p:cNvSpPr>
            <p:nvPr/>
          </p:nvSpPr>
          <p:spPr bwMode="auto">
            <a:xfrm>
              <a:off x="1973" y="2069"/>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000" i="1">
                  <a:solidFill>
                    <a:srgbClr val="000000"/>
                  </a:solidFill>
                  <a:latin typeface="Times New Roman" pitchFamily="18" charset="0"/>
                  <a:ea typeface="楷体_GB2312" pitchFamily="49" charset="-122"/>
                </a:rPr>
                <a:t>ρ</a:t>
              </a:r>
              <a:r>
                <a:rPr kumimoji="1" lang="en-US" altLang="zh-CN" sz="2000" i="1" baseline="-25000">
                  <a:solidFill>
                    <a:srgbClr val="000000"/>
                  </a:solidFill>
                  <a:latin typeface="Times New Roman" pitchFamily="18" charset="0"/>
                  <a:ea typeface="楷体_GB2312" pitchFamily="49" charset="-122"/>
                </a:rPr>
                <a:t>v</a:t>
              </a:r>
            </a:p>
          </p:txBody>
        </p:sp>
        <p:graphicFrame>
          <p:nvGraphicFramePr>
            <p:cNvPr id="15379" name="Object 17"/>
            <p:cNvGraphicFramePr>
              <a:graphicFrameLocks noChangeAspect="1"/>
            </p:cNvGraphicFramePr>
            <p:nvPr/>
          </p:nvGraphicFramePr>
          <p:xfrm>
            <a:off x="113" y="1616"/>
            <a:ext cx="2598" cy="1524"/>
          </p:xfrm>
          <a:graphic>
            <a:graphicData uri="http://schemas.openxmlformats.org/presentationml/2006/ole">
              <mc:AlternateContent xmlns:mc="http://schemas.openxmlformats.org/markup-compatibility/2006">
                <mc:Choice xmlns:v="urn:schemas-microsoft-com:vml" Requires="v">
                  <p:oleObj spid="_x0000_s15388" name="位图图像" r:id="rId11" imgW="4123810" imgH="2419048" progId="Paint.Picture">
                    <p:embed/>
                  </p:oleObj>
                </mc:Choice>
                <mc:Fallback>
                  <p:oleObj name="位图图像" r:id="rId11" imgW="4123810" imgH="2419048" progId="Paint.Picture">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 y="1616"/>
                          <a:ext cx="2598" cy="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0" name="Object 18"/>
            <p:cNvGraphicFramePr>
              <a:graphicFrameLocks noChangeAspect="1"/>
            </p:cNvGraphicFramePr>
            <p:nvPr/>
          </p:nvGraphicFramePr>
          <p:xfrm>
            <a:off x="2053" y="2063"/>
            <a:ext cx="196" cy="220"/>
          </p:xfrm>
          <a:graphic>
            <a:graphicData uri="http://schemas.openxmlformats.org/presentationml/2006/ole">
              <mc:AlternateContent xmlns:mc="http://schemas.openxmlformats.org/markup-compatibility/2006">
                <mc:Choice xmlns:v="urn:schemas-microsoft-com:vml" Requires="v">
                  <p:oleObj spid="_x0000_s15389" name="公式" r:id="rId13" imgW="215713" imgH="241091" progId="Equation.3">
                    <p:embed/>
                  </p:oleObj>
                </mc:Choice>
                <mc:Fallback>
                  <p:oleObj name="公式" r:id="rId13" imgW="215713" imgH="24109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3" y="2063"/>
                          <a:ext cx="19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68" name="Group 19"/>
          <p:cNvGrpSpPr>
            <a:grpSpLocks/>
          </p:cNvGrpSpPr>
          <p:nvPr/>
        </p:nvGrpSpPr>
        <p:grpSpPr bwMode="auto">
          <a:xfrm>
            <a:off x="457200" y="0"/>
            <a:ext cx="8686800" cy="1625600"/>
            <a:chOff x="288" y="164"/>
            <a:chExt cx="5472" cy="1024"/>
          </a:xfrm>
        </p:grpSpPr>
        <p:sp>
          <p:nvSpPr>
            <p:cNvPr id="15375" name="Text Box 20"/>
            <p:cNvSpPr txBox="1">
              <a:spLocks noChangeArrowheads="1"/>
            </p:cNvSpPr>
            <p:nvPr/>
          </p:nvSpPr>
          <p:spPr bwMode="auto">
            <a:xfrm>
              <a:off x="288" y="210"/>
              <a:ext cx="547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将</a:t>
              </a:r>
              <a:r>
                <a:rPr kumimoji="1" lang="zh-CN" altLang="en-US" sz="2400">
                  <a:solidFill>
                    <a:srgbClr val="FF0000"/>
                  </a:solidFill>
                  <a:latin typeface="Times New Roman" pitchFamily="18" charset="0"/>
                  <a:ea typeface="华文楷体" pitchFamily="2" charset="-122"/>
                </a:rPr>
                <a:t>式</a:t>
              </a:r>
            </a:p>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代入（</a:t>
              </a:r>
              <a:r>
                <a:rPr kumimoji="1" lang="en-US" altLang="zh-CN" sz="2400">
                  <a:solidFill>
                    <a:srgbClr val="0000CC"/>
                  </a:solidFill>
                  <a:latin typeface="Times New Roman" pitchFamily="18" charset="0"/>
                  <a:ea typeface="华文楷体" pitchFamily="2" charset="-122"/>
                </a:rPr>
                <a:t>1-51</a:t>
              </a:r>
              <a:r>
                <a:rPr kumimoji="1" lang="zh-CN" altLang="en-US" sz="2400">
                  <a:solidFill>
                    <a:srgbClr val="0000CC"/>
                  </a:solidFill>
                  <a:latin typeface="Times New Roman" pitchFamily="18" charset="0"/>
                  <a:ea typeface="华文楷体" pitchFamily="2" charset="-122"/>
                </a:rPr>
                <a:t>）                                                                                 </a:t>
              </a:r>
            </a:p>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得</a:t>
              </a:r>
            </a:p>
          </p:txBody>
        </p:sp>
        <p:sp>
          <p:nvSpPr>
            <p:cNvPr id="15376" name="Text Box 21"/>
            <p:cNvSpPr txBox="1">
              <a:spLocks noChangeArrowheads="1"/>
            </p:cNvSpPr>
            <p:nvPr/>
          </p:nvSpPr>
          <p:spPr bwMode="auto">
            <a:xfrm>
              <a:off x="839" y="164"/>
              <a:ext cx="1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i="1">
                  <a:solidFill>
                    <a:srgbClr val="FF0000"/>
                  </a:solidFill>
                  <a:latin typeface="Times New Roman" pitchFamily="18" charset="0"/>
                  <a:ea typeface="楷体_GB2312" pitchFamily="49" charset="-122"/>
                </a:rPr>
                <a:t>ρ</a:t>
              </a:r>
              <a:r>
                <a:rPr kumimoji="1" lang="en-US" altLang="zh-CN" sz="2400" i="1" baseline="-25000">
                  <a:solidFill>
                    <a:srgbClr val="FF0000"/>
                  </a:solidFill>
                  <a:latin typeface="Times New Roman" pitchFamily="18" charset="0"/>
                  <a:ea typeface="楷体_GB2312" pitchFamily="49" charset="-122"/>
                </a:rPr>
                <a:t>v</a:t>
              </a:r>
              <a:r>
                <a:rPr kumimoji="1" lang="en-US" altLang="zh-CN" sz="2400">
                  <a:solidFill>
                    <a:srgbClr val="FF0000"/>
                  </a:solidFill>
                  <a:latin typeface="Times New Roman" pitchFamily="18" charset="0"/>
                  <a:ea typeface="楷体_GB2312" pitchFamily="49" charset="-122"/>
                </a:rPr>
                <a:t>= </a:t>
              </a:r>
              <a:r>
                <a:rPr kumimoji="1" lang="en-US" altLang="zh-CN" sz="2400" i="1">
                  <a:solidFill>
                    <a:srgbClr val="FF0000"/>
                  </a:solidFill>
                  <a:latin typeface="Times New Roman" pitchFamily="18" charset="0"/>
                  <a:ea typeface="楷体_GB2312" pitchFamily="49" charset="-122"/>
                </a:rPr>
                <a:t>ρδ</a:t>
              </a:r>
              <a:r>
                <a:rPr kumimoji="1" lang="en-US" altLang="zh-CN" sz="2400">
                  <a:solidFill>
                    <a:srgbClr val="FF0000"/>
                  </a:solidFill>
                  <a:latin typeface="Times New Roman" pitchFamily="18" charset="0"/>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zh-CN" altLang="en-US" sz="2400">
                  <a:solidFill>
                    <a:srgbClr val="FF0000"/>
                  </a:solidFill>
                  <a:latin typeface="Times New Roman" pitchFamily="18" charset="0"/>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i="1" baseline="-25000">
                  <a:solidFill>
                    <a:srgbClr val="FF0000"/>
                  </a:solidFill>
                  <a:latin typeface="Times New Roman" pitchFamily="18" charset="0"/>
                  <a:ea typeface="楷体_GB2312" pitchFamily="49" charset="-122"/>
                </a:rPr>
                <a:t>0</a:t>
              </a:r>
              <a:r>
                <a:rPr kumimoji="1" lang="en-US" altLang="zh-CN" sz="2400">
                  <a:solidFill>
                    <a:srgbClr val="FF0000"/>
                  </a:solidFill>
                  <a:latin typeface="Times New Roman" pitchFamily="18" charset="0"/>
                  <a:ea typeface="楷体_GB2312" pitchFamily="49" charset="-122"/>
                </a:rPr>
                <a:t>) </a:t>
              </a:r>
              <a:endParaRPr lang="en-US" altLang="zh-CN" sz="1800">
                <a:solidFill>
                  <a:srgbClr val="FF0000"/>
                </a:solidFill>
                <a:latin typeface="Verdana" pitchFamily="34" charset="0"/>
              </a:endParaRPr>
            </a:p>
          </p:txBody>
        </p:sp>
        <p:graphicFrame>
          <p:nvGraphicFramePr>
            <p:cNvPr id="15377" name="Object 22"/>
            <p:cNvGraphicFramePr>
              <a:graphicFrameLocks noChangeAspect="1"/>
            </p:cNvGraphicFramePr>
            <p:nvPr/>
          </p:nvGraphicFramePr>
          <p:xfrm>
            <a:off x="1519" y="482"/>
            <a:ext cx="3587" cy="500"/>
          </p:xfrm>
          <a:graphic>
            <a:graphicData uri="http://schemas.openxmlformats.org/presentationml/2006/ole">
              <mc:AlternateContent xmlns:mc="http://schemas.openxmlformats.org/markup-compatibility/2006">
                <mc:Choice xmlns:v="urn:schemas-microsoft-com:vml" Requires="v">
                  <p:oleObj spid="_x0000_s15390" name="公式" r:id="rId15" imgW="2895480" imgH="390615" progId="Equation.3">
                    <p:embed/>
                  </p:oleObj>
                </mc:Choice>
                <mc:Fallback>
                  <p:oleObj name="公式" r:id="rId15" imgW="2895480" imgH="39061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19" y="482"/>
                          <a:ext cx="3587" cy="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369" name="Group 23"/>
          <p:cNvGrpSpPr>
            <a:grpSpLocks/>
          </p:cNvGrpSpPr>
          <p:nvPr/>
        </p:nvGrpSpPr>
        <p:grpSpPr bwMode="auto">
          <a:xfrm>
            <a:off x="323850" y="2781300"/>
            <a:ext cx="8820150" cy="1220788"/>
            <a:chOff x="204" y="1752"/>
            <a:chExt cx="5556" cy="769"/>
          </a:xfrm>
        </p:grpSpPr>
        <p:graphicFrame>
          <p:nvGraphicFramePr>
            <p:cNvPr id="15370" name="Object 24"/>
            <p:cNvGraphicFramePr>
              <a:graphicFrameLocks noChangeAspect="1"/>
            </p:cNvGraphicFramePr>
            <p:nvPr/>
          </p:nvGraphicFramePr>
          <p:xfrm>
            <a:off x="2701" y="2202"/>
            <a:ext cx="72" cy="136"/>
          </p:xfrm>
          <a:graphic>
            <a:graphicData uri="http://schemas.openxmlformats.org/presentationml/2006/ole">
              <mc:AlternateContent xmlns:mc="http://schemas.openxmlformats.org/markup-compatibility/2006">
                <mc:Choice xmlns:v="urn:schemas-microsoft-com:vml" Requires="v">
                  <p:oleObj spid="_x0000_s15391" name="公式" r:id="rId17" imgW="114151" imgH="215619" progId="Equation.3">
                    <p:embed/>
                  </p:oleObj>
                </mc:Choice>
                <mc:Fallback>
                  <p:oleObj name="公式" r:id="rId17" imgW="114151"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1" y="220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25"/>
            <p:cNvGraphicFramePr>
              <a:graphicFrameLocks noChangeAspect="1"/>
            </p:cNvGraphicFramePr>
            <p:nvPr/>
          </p:nvGraphicFramePr>
          <p:xfrm>
            <a:off x="1111" y="2251"/>
            <a:ext cx="211" cy="227"/>
          </p:xfrm>
          <a:graphic>
            <a:graphicData uri="http://schemas.openxmlformats.org/presentationml/2006/ole">
              <mc:AlternateContent xmlns:mc="http://schemas.openxmlformats.org/markup-compatibility/2006">
                <mc:Choice xmlns:v="urn:schemas-microsoft-com:vml" Requires="v">
                  <p:oleObj spid="_x0000_s15392" name="公式" r:id="rId19" imgW="133380" imgH="152310" progId="Equation.3">
                    <p:embed/>
                  </p:oleObj>
                </mc:Choice>
                <mc:Fallback>
                  <p:oleObj name="公式" r:id="rId19" imgW="133380" imgH="15231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1" y="2251"/>
                          <a:ext cx="21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2" name="Text Box 26"/>
            <p:cNvSpPr txBox="1">
              <a:spLocks noChangeArrowheads="1"/>
            </p:cNvSpPr>
            <p:nvPr/>
          </p:nvSpPr>
          <p:spPr bwMode="auto">
            <a:xfrm>
              <a:off x="204" y="1842"/>
              <a:ext cx="555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其中           为外来光总辐射能量密度。这种情况表明总能</a:t>
              </a: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量密度为   的外来光只能使频率为   附近原子造成受激辐射。</a:t>
              </a:r>
            </a:p>
          </p:txBody>
        </p:sp>
        <p:graphicFrame>
          <p:nvGraphicFramePr>
            <p:cNvPr id="15373" name="Object 27"/>
            <p:cNvGraphicFramePr>
              <a:graphicFrameLocks noChangeAspect="1"/>
            </p:cNvGraphicFramePr>
            <p:nvPr/>
          </p:nvGraphicFramePr>
          <p:xfrm>
            <a:off x="703" y="1752"/>
            <a:ext cx="998" cy="412"/>
          </p:xfrm>
          <a:graphic>
            <a:graphicData uri="http://schemas.openxmlformats.org/presentationml/2006/ole">
              <mc:AlternateContent xmlns:mc="http://schemas.openxmlformats.org/markup-compatibility/2006">
                <mc:Choice xmlns:v="urn:schemas-microsoft-com:vml" Requires="v">
                  <p:oleObj spid="_x0000_s15393" name="Equation" r:id="rId21" imgW="781110" imgH="314325" progId="Equation.3">
                    <p:embed/>
                  </p:oleObj>
                </mc:Choice>
                <mc:Fallback>
                  <p:oleObj name="Equation" r:id="rId21" imgW="781110" imgH="31432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3" y="1752"/>
                          <a:ext cx="998"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28"/>
            <p:cNvGraphicFramePr>
              <a:graphicFrameLocks noChangeAspect="1"/>
            </p:cNvGraphicFramePr>
            <p:nvPr/>
          </p:nvGraphicFramePr>
          <p:xfrm>
            <a:off x="3243" y="2160"/>
            <a:ext cx="243" cy="361"/>
          </p:xfrm>
          <a:graphic>
            <a:graphicData uri="http://schemas.openxmlformats.org/presentationml/2006/ole">
              <mc:AlternateContent xmlns:mc="http://schemas.openxmlformats.org/markup-compatibility/2006">
                <mc:Choice xmlns:v="urn:schemas-microsoft-com:vml" Requires="v">
                  <p:oleObj spid="_x0000_s15394" name="Equation" r:id="rId23" imgW="133380" imgH="209460" progId="Equation.3">
                    <p:embed/>
                  </p:oleObj>
                </mc:Choice>
                <mc:Fallback>
                  <p:oleObj name="Equation" r:id="rId23" imgW="133380" imgH="2094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43" y="2160"/>
                          <a:ext cx="243"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536750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611188" y="765175"/>
          <a:ext cx="2373312" cy="530225"/>
        </p:xfrm>
        <a:graphic>
          <a:graphicData uri="http://schemas.openxmlformats.org/presentationml/2006/ole">
            <mc:AlternateContent xmlns:mc="http://schemas.openxmlformats.org/markup-compatibility/2006">
              <mc:Choice xmlns:v="urn:schemas-microsoft-com:vml" Requires="v">
                <p:oleObj spid="_x0000_s16394" name="公式" r:id="rId3" imgW="1009530" imgH="209460" progId="Equation.3">
                  <p:embed/>
                </p:oleObj>
              </mc:Choice>
              <mc:Fallback>
                <p:oleObj name="公式" r:id="rId3" imgW="1009530" imgH="2094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765175"/>
                        <a:ext cx="2373312" cy="5302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7" name="Text Box 3"/>
          <p:cNvSpPr txBox="1">
            <a:spLocks noChangeArrowheads="1"/>
          </p:cNvSpPr>
          <p:nvPr/>
        </p:nvSpPr>
        <p:spPr bwMode="auto">
          <a:xfrm>
            <a:off x="3492500" y="83661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00"/>
                </a:solidFill>
                <a:latin typeface="Times New Roman" pitchFamily="18" charset="0"/>
              </a:rPr>
              <a:t>(1-54)</a:t>
            </a:r>
          </a:p>
        </p:txBody>
      </p:sp>
      <p:graphicFrame>
        <p:nvGraphicFramePr>
          <p:cNvPr id="16388" name="Object 4"/>
          <p:cNvGraphicFramePr>
            <a:graphicFrameLocks noChangeAspect="1"/>
          </p:cNvGraphicFramePr>
          <p:nvPr/>
        </p:nvGraphicFramePr>
        <p:xfrm>
          <a:off x="684213" y="1341438"/>
          <a:ext cx="2333625" cy="520700"/>
        </p:xfrm>
        <a:graphic>
          <a:graphicData uri="http://schemas.openxmlformats.org/presentationml/2006/ole">
            <mc:AlternateContent xmlns:mc="http://schemas.openxmlformats.org/markup-compatibility/2006">
              <mc:Choice xmlns:v="urn:schemas-microsoft-com:vml" Requires="v">
                <p:oleObj spid="_x0000_s16395" name="公式" r:id="rId5" imgW="1009530" imgH="209460" progId="Equation.3">
                  <p:embed/>
                </p:oleObj>
              </mc:Choice>
              <mc:Fallback>
                <p:oleObj name="公式" r:id="rId5" imgW="1009530" imgH="2094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341438"/>
                        <a:ext cx="2333625" cy="5207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 name="Text Box 5"/>
          <p:cNvSpPr txBox="1">
            <a:spLocks noChangeArrowheads="1"/>
          </p:cNvSpPr>
          <p:nvPr/>
        </p:nvSpPr>
        <p:spPr bwMode="auto">
          <a:xfrm>
            <a:off x="3563938" y="14128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00"/>
                </a:solidFill>
                <a:latin typeface="Times New Roman" pitchFamily="18" charset="0"/>
              </a:rPr>
              <a:t>(1-55)</a:t>
            </a:r>
          </a:p>
        </p:txBody>
      </p:sp>
      <p:sp>
        <p:nvSpPr>
          <p:cNvPr id="16390" name="Text Box 6"/>
          <p:cNvSpPr txBox="1">
            <a:spLocks noChangeArrowheads="1"/>
          </p:cNvSpPr>
          <p:nvPr/>
        </p:nvSpPr>
        <p:spPr bwMode="auto">
          <a:xfrm>
            <a:off x="179388" y="1989138"/>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i="1">
                <a:solidFill>
                  <a:srgbClr val="0000CC"/>
                </a:solidFill>
                <a:latin typeface="Times New Roman" pitchFamily="18" charset="0"/>
              </a:rPr>
              <a:t>  </a:t>
            </a:r>
            <a:r>
              <a:rPr kumimoji="1" lang="zh-CN" altLang="en-US" sz="2400">
                <a:solidFill>
                  <a:srgbClr val="0000CC"/>
                </a:solidFill>
                <a:latin typeface="Times New Roman" pitchFamily="18" charset="0"/>
                <a:ea typeface="华文楷体" pitchFamily="2" charset="-122"/>
              </a:rPr>
              <a:t>以上两式是在频率为</a:t>
            </a:r>
            <a:r>
              <a:rPr kumimoji="1" lang="en-US" altLang="zh-CN" sz="2400" i="1">
                <a:solidFill>
                  <a:srgbClr val="FF0000"/>
                </a:solidFill>
                <a:latin typeface="Times New Roman" pitchFamily="18" charset="0"/>
                <a:ea typeface="华文楷体" pitchFamily="2" charset="-122"/>
              </a:rPr>
              <a:t>v</a:t>
            </a:r>
            <a:r>
              <a:rPr kumimoji="1" lang="en-US" altLang="zh-CN" sz="2400" i="1" baseline="30000">
                <a:solidFill>
                  <a:srgbClr val="FF0000"/>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的单色辐射场作用下，受激跃迁几率。</a:t>
            </a:r>
            <a:endParaRPr kumimoji="1" lang="zh-CN" altLang="en-US" sz="2400" i="1">
              <a:solidFill>
                <a:srgbClr val="0000CC"/>
              </a:solidFill>
              <a:latin typeface="Times New Roman" pitchFamily="18" charset="0"/>
              <a:ea typeface="华文楷体" pitchFamily="2" charset="-122"/>
            </a:endParaRPr>
          </a:p>
        </p:txBody>
      </p:sp>
      <p:sp>
        <p:nvSpPr>
          <p:cNvPr id="16391" name="Text Box 7"/>
          <p:cNvSpPr txBox="1">
            <a:spLocks noChangeArrowheads="1"/>
          </p:cNvSpPr>
          <p:nvPr/>
        </p:nvSpPr>
        <p:spPr bwMode="auto">
          <a:xfrm>
            <a:off x="395288" y="260350"/>
            <a:ext cx="5832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Aft>
                <a:spcPct val="0"/>
              </a:spcAft>
              <a:buFontTx/>
              <a:buNone/>
            </a:pPr>
            <a:r>
              <a:rPr lang="zh-CN" altLang="en-US" sz="2800" b="1">
                <a:solidFill>
                  <a:srgbClr val="996633"/>
                </a:solidFill>
                <a:latin typeface="楷体_GB2312" pitchFamily="49" charset="-122"/>
                <a:ea typeface="楷体_GB2312" pitchFamily="49" charset="-122"/>
              </a:rPr>
              <a:t>总受激跃迁几率和吸收几率为：</a:t>
            </a:r>
            <a:endParaRPr lang="zh-CN" altLang="en-US" sz="2800">
              <a:solidFill>
                <a:srgbClr val="000000"/>
              </a:solidFill>
            </a:endParaRPr>
          </a:p>
        </p:txBody>
      </p:sp>
      <p:grpSp>
        <p:nvGrpSpPr>
          <p:cNvPr id="16392" name="Group 8"/>
          <p:cNvGrpSpPr>
            <a:grpSpLocks/>
          </p:cNvGrpSpPr>
          <p:nvPr/>
        </p:nvGrpSpPr>
        <p:grpSpPr bwMode="auto">
          <a:xfrm>
            <a:off x="5580063" y="152400"/>
            <a:ext cx="3384550" cy="1916113"/>
            <a:chOff x="113" y="1616"/>
            <a:chExt cx="2598" cy="1524"/>
          </a:xfrm>
        </p:grpSpPr>
        <p:sp>
          <p:nvSpPr>
            <p:cNvPr id="16396" name="Text Box 9"/>
            <p:cNvSpPr txBox="1">
              <a:spLocks noChangeArrowheads="1"/>
            </p:cNvSpPr>
            <p:nvPr/>
          </p:nvSpPr>
          <p:spPr bwMode="auto">
            <a:xfrm>
              <a:off x="1973" y="2069"/>
              <a:ext cx="45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000" i="1">
                  <a:solidFill>
                    <a:srgbClr val="000000"/>
                  </a:solidFill>
                  <a:latin typeface="Times New Roman" pitchFamily="18" charset="0"/>
                  <a:ea typeface="楷体_GB2312" pitchFamily="49" charset="-122"/>
                </a:rPr>
                <a:t>ρ</a:t>
              </a:r>
              <a:r>
                <a:rPr kumimoji="1" lang="en-US" altLang="zh-CN" sz="2000" i="1" baseline="-25000">
                  <a:solidFill>
                    <a:srgbClr val="000000"/>
                  </a:solidFill>
                  <a:latin typeface="Times New Roman" pitchFamily="18" charset="0"/>
                  <a:ea typeface="楷体_GB2312" pitchFamily="49" charset="-122"/>
                </a:rPr>
                <a:t>v</a:t>
              </a:r>
            </a:p>
          </p:txBody>
        </p:sp>
        <p:graphicFrame>
          <p:nvGraphicFramePr>
            <p:cNvPr id="16397" name="Object 10"/>
            <p:cNvGraphicFramePr>
              <a:graphicFrameLocks noChangeAspect="1"/>
            </p:cNvGraphicFramePr>
            <p:nvPr/>
          </p:nvGraphicFramePr>
          <p:xfrm>
            <a:off x="113" y="1616"/>
            <a:ext cx="2598" cy="1524"/>
          </p:xfrm>
          <a:graphic>
            <a:graphicData uri="http://schemas.openxmlformats.org/presentationml/2006/ole">
              <mc:AlternateContent xmlns:mc="http://schemas.openxmlformats.org/markup-compatibility/2006">
                <mc:Choice xmlns:v="urn:schemas-microsoft-com:vml" Requires="v">
                  <p:oleObj spid="_x0000_s16396" name="位图图像" r:id="rId7" imgW="4123810" imgH="2419048" progId="Paint.Picture">
                    <p:embed/>
                  </p:oleObj>
                </mc:Choice>
                <mc:Fallback>
                  <p:oleObj name="位图图像" r:id="rId7" imgW="4123810" imgH="2419048"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 y="1616"/>
                          <a:ext cx="2598" cy="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8" name="Object 11"/>
            <p:cNvGraphicFramePr>
              <a:graphicFrameLocks noChangeAspect="1"/>
            </p:cNvGraphicFramePr>
            <p:nvPr/>
          </p:nvGraphicFramePr>
          <p:xfrm>
            <a:off x="2053" y="2063"/>
            <a:ext cx="196" cy="220"/>
          </p:xfrm>
          <a:graphic>
            <a:graphicData uri="http://schemas.openxmlformats.org/presentationml/2006/ole">
              <mc:AlternateContent xmlns:mc="http://schemas.openxmlformats.org/markup-compatibility/2006">
                <mc:Choice xmlns:v="urn:schemas-microsoft-com:vml" Requires="v">
                  <p:oleObj spid="_x0000_s16397" name="公式" r:id="rId9" imgW="215713" imgH="241091" progId="Equation.3">
                    <p:embed/>
                  </p:oleObj>
                </mc:Choice>
                <mc:Fallback>
                  <p:oleObj name="公式" r:id="rId9" imgW="215713"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 y="2063"/>
                          <a:ext cx="19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93" name="Text Box 12"/>
          <p:cNvSpPr txBox="1">
            <a:spLocks noChangeArrowheads="1"/>
          </p:cNvSpPr>
          <p:nvPr/>
        </p:nvSpPr>
        <p:spPr bwMode="auto">
          <a:xfrm>
            <a:off x="468313" y="2565400"/>
            <a:ext cx="8351837"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b="1">
                <a:solidFill>
                  <a:srgbClr val="FF0000"/>
                </a:solidFill>
                <a:latin typeface="Times New Roman" pitchFamily="18" charset="0"/>
                <a:ea typeface="华文楷体" pitchFamily="2" charset="-122"/>
              </a:rPr>
              <a:t>物理意义：</a:t>
            </a:r>
          </a:p>
          <a:p>
            <a:pPr fontAlgn="base">
              <a:spcBef>
                <a:spcPct val="50000"/>
              </a:spcBef>
              <a:spcAft>
                <a:spcPct val="0"/>
              </a:spcAft>
              <a:buFontTx/>
              <a:buNone/>
            </a:pPr>
            <a:r>
              <a:rPr lang="zh-CN" altLang="en-US" sz="2400" b="1" u="sng">
                <a:solidFill>
                  <a:srgbClr val="800000"/>
                </a:solidFill>
                <a:latin typeface="楷体_GB2312" pitchFamily="49" charset="-122"/>
                <a:ea typeface="楷体_GB2312" pitchFamily="49" charset="-122"/>
              </a:rPr>
              <a:t>受激跃迁</a:t>
            </a:r>
            <a:r>
              <a:rPr lang="en-US" altLang="zh-CN" sz="2400" b="1" u="sng">
                <a:solidFill>
                  <a:srgbClr val="800000"/>
                </a:solidFill>
                <a:latin typeface="楷体_GB2312" pitchFamily="49" charset="-122"/>
                <a:ea typeface="楷体_GB2312" pitchFamily="49" charset="-122"/>
              </a:rPr>
              <a:t>(</a:t>
            </a:r>
            <a:r>
              <a:rPr lang="zh-CN" altLang="en-US" sz="2400" b="1" u="sng">
                <a:solidFill>
                  <a:srgbClr val="800000"/>
                </a:solidFill>
                <a:latin typeface="楷体_GB2312" pitchFamily="49" charset="-122"/>
                <a:ea typeface="楷体_GB2312" pitchFamily="49" charset="-122"/>
              </a:rPr>
              <a:t>吸收</a:t>
            </a:r>
            <a:r>
              <a:rPr lang="en-US" altLang="zh-CN" sz="2400" b="1" u="sng">
                <a:solidFill>
                  <a:srgbClr val="800000"/>
                </a:solidFill>
                <a:latin typeface="楷体_GB2312" pitchFamily="49" charset="-122"/>
                <a:ea typeface="楷体_GB2312" pitchFamily="49" charset="-122"/>
              </a:rPr>
              <a:t>)</a:t>
            </a:r>
            <a:r>
              <a:rPr lang="zh-CN" altLang="en-US" sz="2400" b="1" u="sng">
                <a:solidFill>
                  <a:srgbClr val="800000"/>
                </a:solidFill>
                <a:latin typeface="楷体_GB2312" pitchFamily="49" charset="-122"/>
                <a:ea typeface="楷体_GB2312" pitchFamily="49" charset="-122"/>
              </a:rPr>
              <a:t>几率</a:t>
            </a:r>
            <a:r>
              <a:rPr lang="zh-CN" altLang="en-US" sz="2400" b="1">
                <a:solidFill>
                  <a:srgbClr val="800000"/>
                </a:solidFill>
                <a:latin typeface="楷体_GB2312" pitchFamily="49" charset="-122"/>
                <a:ea typeface="楷体_GB2312" pitchFamily="49" charset="-122"/>
              </a:rPr>
              <a:t>存在着由介质谱线加宽线型函数所决定的频率响应特性</a:t>
            </a:r>
          </a:p>
        </p:txBody>
      </p:sp>
      <p:sp>
        <p:nvSpPr>
          <p:cNvPr id="16394" name="Rectangle 13"/>
          <p:cNvSpPr>
            <a:spLocks noChangeArrowheads="1"/>
          </p:cNvSpPr>
          <p:nvPr/>
        </p:nvSpPr>
        <p:spPr bwMode="auto">
          <a:xfrm>
            <a:off x="250825" y="3933825"/>
            <a:ext cx="86756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30000"/>
              </a:spcBef>
              <a:spcAft>
                <a:spcPct val="0"/>
              </a:spcAft>
              <a:buFontTx/>
              <a:buNone/>
            </a:pPr>
            <a:r>
              <a:rPr lang="zh-CN" altLang="en-US" sz="2400" b="1">
                <a:solidFill>
                  <a:srgbClr val="996633"/>
                </a:solidFill>
                <a:latin typeface="楷体_GB2312" pitchFamily="49" charset="-122"/>
                <a:ea typeface="楷体_GB2312" pitchFamily="49" charset="-122"/>
              </a:rPr>
              <a:t>当不存在谱线加宽时，只有辐射频率</a:t>
            </a:r>
            <a:r>
              <a:rPr lang="en-US" altLang="zh-CN" sz="2400" b="1" i="1">
                <a:solidFill>
                  <a:srgbClr val="996633"/>
                </a:solidFill>
                <a:latin typeface="Times New Roman" pitchFamily="18" charset="0"/>
                <a:ea typeface="楷体_GB2312" pitchFamily="49" charset="-122"/>
              </a:rPr>
              <a:t>v</a:t>
            </a:r>
            <a:r>
              <a:rPr lang="zh-CN" altLang="en-US" sz="2400" b="1">
                <a:solidFill>
                  <a:srgbClr val="996633"/>
                </a:solidFill>
                <a:latin typeface="楷体_GB2312" pitchFamily="49" charset="-122"/>
                <a:ea typeface="楷体_GB2312" pitchFamily="49" charset="-122"/>
              </a:rPr>
              <a:t>严格等于原子发光的中心频率时才能产生受激辐射和受激吸收。</a:t>
            </a:r>
            <a:endParaRPr lang="zh-CN" altLang="en-US" sz="2400">
              <a:solidFill>
                <a:srgbClr val="000000"/>
              </a:solidFill>
            </a:endParaRPr>
          </a:p>
        </p:txBody>
      </p:sp>
      <p:sp>
        <p:nvSpPr>
          <p:cNvPr id="16395" name="Text Box 14"/>
          <p:cNvSpPr txBox="1">
            <a:spLocks noChangeArrowheads="1"/>
          </p:cNvSpPr>
          <p:nvPr/>
        </p:nvSpPr>
        <p:spPr bwMode="auto">
          <a:xfrm>
            <a:off x="395288" y="4941888"/>
            <a:ext cx="82073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由于发光粒子的谱线加宽，与它相互作用的单色光频率不一定精确等于粒子中心频率时才发生受激跃迁。而在</a:t>
            </a:r>
            <a:r>
              <a:rPr kumimoji="1" lang="en-US" altLang="zh-CN" sz="2400" i="1">
                <a:solidFill>
                  <a:srgbClr val="FF0000"/>
                </a:solidFill>
                <a:latin typeface="Times New Roman" pitchFamily="18" charset="0"/>
                <a:ea typeface="华文楷体" pitchFamily="2" charset="-122"/>
              </a:rPr>
              <a:t>v’=v</a:t>
            </a:r>
            <a:r>
              <a:rPr kumimoji="1" lang="en-US" altLang="zh-CN" sz="2400" baseline="-25000">
                <a:solidFill>
                  <a:srgbClr val="FF0000"/>
                </a:solidFill>
                <a:latin typeface="Times New Roman" pitchFamily="18" charset="0"/>
                <a:ea typeface="华文楷体" pitchFamily="2" charset="-122"/>
              </a:rPr>
              <a:t>0</a:t>
            </a:r>
            <a:r>
              <a:rPr kumimoji="1" lang="zh-CN" altLang="en-US" sz="2400">
                <a:solidFill>
                  <a:srgbClr val="0000CC"/>
                </a:solidFill>
                <a:latin typeface="Times New Roman" pitchFamily="18" charset="0"/>
                <a:ea typeface="华文楷体" pitchFamily="2" charset="-122"/>
              </a:rPr>
              <a:t>附近范围内，都能产生</a:t>
            </a:r>
            <a:r>
              <a:rPr kumimoji="1" lang="zh-CN" altLang="en-US" sz="2400">
                <a:solidFill>
                  <a:srgbClr val="FF0000"/>
                </a:solidFill>
                <a:latin typeface="Times New Roman" pitchFamily="18" charset="0"/>
                <a:ea typeface="华文楷体" pitchFamily="2" charset="-122"/>
              </a:rPr>
              <a:t>受激跃迁</a:t>
            </a:r>
            <a:r>
              <a:rPr kumimoji="1" lang="zh-CN" altLang="en-US" sz="2400">
                <a:solidFill>
                  <a:srgbClr val="0000CC"/>
                </a:solidFill>
                <a:latin typeface="Times New Roman" pitchFamily="18" charset="0"/>
                <a:ea typeface="华文楷体" pitchFamily="2" charset="-122"/>
              </a:rPr>
              <a:t>。当</a:t>
            </a:r>
            <a:r>
              <a:rPr kumimoji="1" lang="en-US" altLang="zh-CN" sz="2400" i="1">
                <a:solidFill>
                  <a:srgbClr val="FF0000"/>
                </a:solidFill>
                <a:latin typeface="Times New Roman" pitchFamily="18" charset="0"/>
                <a:ea typeface="华文楷体" pitchFamily="2" charset="-122"/>
              </a:rPr>
              <a:t>v</a:t>
            </a:r>
            <a:r>
              <a:rPr kumimoji="1" lang="en-US" altLang="zh-CN" sz="2400" i="1" baseline="300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baseline="-25000">
                <a:solidFill>
                  <a:srgbClr val="FF0000"/>
                </a:solidFill>
                <a:latin typeface="Times New Roman" pitchFamily="18" charset="0"/>
                <a:ea typeface="华文楷体" pitchFamily="2" charset="-122"/>
              </a:rPr>
              <a:t>0</a:t>
            </a:r>
            <a:r>
              <a:rPr kumimoji="1" lang="zh-CN" altLang="en-US" sz="2400">
                <a:solidFill>
                  <a:srgbClr val="0000CC"/>
                </a:solidFill>
                <a:latin typeface="Times New Roman" pitchFamily="18" charset="0"/>
                <a:ea typeface="华文楷体" pitchFamily="2" charset="-122"/>
              </a:rPr>
              <a:t>时跃迁几率最大，</a:t>
            </a:r>
            <a:r>
              <a:rPr kumimoji="1" lang="zh-CN" altLang="en-US" sz="2400">
                <a:solidFill>
                  <a:srgbClr val="FF0000"/>
                </a:solidFill>
                <a:latin typeface="Times New Roman" pitchFamily="18" charset="0"/>
                <a:ea typeface="华文楷体" pitchFamily="2" charset="-122"/>
              </a:rPr>
              <a:t> </a:t>
            </a:r>
            <a:r>
              <a:rPr kumimoji="1" lang="en-US" altLang="zh-CN" sz="2400" i="1">
                <a:solidFill>
                  <a:srgbClr val="FF0000"/>
                </a:solidFill>
                <a:latin typeface="Times New Roman" pitchFamily="18" charset="0"/>
                <a:ea typeface="华文楷体" pitchFamily="2" charset="-122"/>
              </a:rPr>
              <a:t>v</a:t>
            </a:r>
            <a:r>
              <a:rPr kumimoji="1" lang="en-US" altLang="zh-CN" sz="2400" i="1" baseline="300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偏离</a:t>
            </a:r>
            <a:r>
              <a:rPr kumimoji="1" lang="en-US" altLang="zh-CN" sz="2400" i="1">
                <a:solidFill>
                  <a:srgbClr val="FF0000"/>
                </a:solidFill>
                <a:latin typeface="Times New Roman" pitchFamily="18" charset="0"/>
                <a:ea typeface="华文楷体" pitchFamily="2" charset="-122"/>
              </a:rPr>
              <a:t>v</a:t>
            </a:r>
            <a:r>
              <a:rPr kumimoji="1" lang="en-US" altLang="zh-CN" sz="2400" baseline="-25000">
                <a:solidFill>
                  <a:srgbClr val="FF0000"/>
                </a:solidFill>
                <a:latin typeface="Times New Roman" pitchFamily="18" charset="0"/>
                <a:ea typeface="华文楷体" pitchFamily="2" charset="-122"/>
              </a:rPr>
              <a:t>0</a:t>
            </a:r>
            <a:r>
              <a:rPr kumimoji="1" lang="zh-CN" altLang="en-US" sz="2400">
                <a:solidFill>
                  <a:srgbClr val="0000CC"/>
                </a:solidFill>
                <a:latin typeface="Times New Roman" pitchFamily="18" charset="0"/>
                <a:ea typeface="华文楷体" pitchFamily="2" charset="-122"/>
              </a:rPr>
              <a:t>跃迁几率急剧下降。</a:t>
            </a:r>
          </a:p>
        </p:txBody>
      </p:sp>
    </p:spTree>
    <p:extLst>
      <p:ext uri="{BB962C8B-B14F-4D97-AF65-F5344CB8AC3E}">
        <p14:creationId xmlns:p14="http://schemas.microsoft.com/office/powerpoint/2010/main" val="382840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04800" y="2286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rPr>
              <a:t>2.</a:t>
            </a:r>
            <a:r>
              <a:rPr kumimoji="1" lang="zh-CN" altLang="en-US" sz="2400">
                <a:solidFill>
                  <a:srgbClr val="0000CC"/>
                </a:solidFill>
                <a:latin typeface="Times New Roman" pitchFamily="18" charset="0"/>
                <a:ea typeface="华文楷体" pitchFamily="2" charset="-122"/>
              </a:rPr>
              <a:t>原子与</a:t>
            </a:r>
            <a:r>
              <a:rPr kumimoji="1" lang="zh-CN" altLang="en-US" sz="2400" u="sng">
                <a:solidFill>
                  <a:srgbClr val="FF0000"/>
                </a:solidFill>
                <a:latin typeface="Times New Roman" pitchFamily="18" charset="0"/>
                <a:ea typeface="华文楷体" pitchFamily="2" charset="-122"/>
              </a:rPr>
              <a:t>连续光辐射场</a:t>
            </a:r>
            <a:r>
              <a:rPr kumimoji="1" lang="zh-CN" altLang="en-US" sz="2400">
                <a:solidFill>
                  <a:srgbClr val="0000CC"/>
                </a:solidFill>
                <a:latin typeface="Times New Roman" pitchFamily="18" charset="0"/>
                <a:ea typeface="华文楷体" pitchFamily="2" charset="-122"/>
              </a:rPr>
              <a:t>的相互作用</a:t>
            </a:r>
          </a:p>
        </p:txBody>
      </p:sp>
      <p:sp>
        <p:nvSpPr>
          <p:cNvPr id="17411" name="Line 3"/>
          <p:cNvSpPr>
            <a:spLocks noChangeShapeType="1"/>
          </p:cNvSpPr>
          <p:nvPr/>
        </p:nvSpPr>
        <p:spPr bwMode="auto">
          <a:xfrm>
            <a:off x="2209800" y="609600"/>
            <a:ext cx="2074863" cy="515938"/>
          </a:xfrm>
          <a:prstGeom prst="line">
            <a:avLst/>
          </a:prstGeom>
          <a:noFill/>
          <a:ln w="127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a:solidFill>
                <a:srgbClr val="000000"/>
              </a:solidFill>
            </a:endParaRPr>
          </a:p>
        </p:txBody>
      </p:sp>
      <p:sp>
        <p:nvSpPr>
          <p:cNvPr id="17412" name="Text Box 4"/>
          <p:cNvSpPr txBox="1">
            <a:spLocks noChangeArrowheads="1"/>
          </p:cNvSpPr>
          <p:nvPr/>
        </p:nvSpPr>
        <p:spPr bwMode="auto">
          <a:xfrm>
            <a:off x="4140200" y="76517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u="sng">
                <a:solidFill>
                  <a:srgbClr val="FF0000"/>
                </a:solidFill>
                <a:latin typeface="Times New Roman" pitchFamily="18" charset="0"/>
                <a:ea typeface="华文楷体" pitchFamily="2" charset="-122"/>
              </a:rPr>
              <a:t>辐射场</a:t>
            </a:r>
            <a:r>
              <a:rPr kumimoji="1" lang="en-US" altLang="zh-CN" sz="2400" i="1">
                <a:solidFill>
                  <a:srgbClr val="FF0000"/>
                </a:solidFill>
                <a:latin typeface="Times New Roman" pitchFamily="18" charset="0"/>
                <a:ea typeface="楷体_GB2312" pitchFamily="49" charset="-122"/>
              </a:rPr>
              <a:t>ρ</a:t>
            </a:r>
            <a:r>
              <a:rPr kumimoji="1" lang="en-US" altLang="zh-CN" sz="2400" i="1" baseline="-25000">
                <a:solidFill>
                  <a:srgbClr val="FF0000"/>
                </a:solidFill>
                <a:latin typeface="Times New Roman" pitchFamily="18" charset="0"/>
                <a:ea typeface="楷体_GB2312" pitchFamily="49" charset="-122"/>
              </a:rPr>
              <a:t>v</a:t>
            </a:r>
            <a:r>
              <a:rPr kumimoji="1" lang="en-US" altLang="zh-CN" sz="2400" i="1" baseline="30000">
                <a:solidFill>
                  <a:srgbClr val="FF0000"/>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的带宽</a:t>
            </a:r>
            <a:r>
              <a:rPr kumimoji="1" lang="zh-CN" altLang="en-US" sz="2400">
                <a:solidFill>
                  <a:srgbClr val="0000CC"/>
                </a:solidFill>
                <a:latin typeface="楷体_GB2312" pitchFamily="49" charset="-122"/>
                <a:ea typeface="楷体_GB2312" pitchFamily="49" charset="-122"/>
              </a:rPr>
              <a:t>△</a:t>
            </a:r>
            <a:r>
              <a:rPr kumimoji="1" lang="en-US" altLang="zh-CN" sz="2400" i="1">
                <a:solidFill>
                  <a:srgbClr val="0000CC"/>
                </a:solidFill>
                <a:latin typeface="Times New Roman" pitchFamily="18" charset="0"/>
                <a:ea typeface="楷体_GB2312" pitchFamily="49" charset="-122"/>
              </a:rPr>
              <a:t>v</a:t>
            </a:r>
            <a:r>
              <a:rPr kumimoji="1" lang="en-US" altLang="zh-CN" sz="2400">
                <a:solidFill>
                  <a:srgbClr val="0000CC"/>
                </a:solidFill>
                <a:latin typeface="Times New Roman" pitchFamily="18" charset="0"/>
                <a:ea typeface="楷体_GB2312" pitchFamily="49" charset="-122"/>
              </a:rPr>
              <a:t>’</a:t>
            </a:r>
            <a:r>
              <a:rPr kumimoji="1" lang="en-US" altLang="zh-CN" sz="2400" baseline="-25000">
                <a:solidFill>
                  <a:srgbClr val="0000CC"/>
                </a:solidFill>
                <a:latin typeface="Times New Roman" pitchFamily="18" charset="0"/>
                <a:ea typeface="楷体_GB2312" pitchFamily="49" charset="-122"/>
              </a:rPr>
              <a:t> </a:t>
            </a:r>
            <a:r>
              <a:rPr kumimoji="1" lang="zh-CN" altLang="en-US" sz="2400">
                <a:solidFill>
                  <a:srgbClr val="0000CC"/>
                </a:solidFill>
                <a:latin typeface="Times New Roman" pitchFamily="18" charset="0"/>
                <a:ea typeface="楷体_GB2312" pitchFamily="49" charset="-122"/>
              </a:rPr>
              <a:t>＞＞</a:t>
            </a:r>
            <a:r>
              <a:rPr kumimoji="1" lang="zh-CN" altLang="en-US" sz="2400">
                <a:solidFill>
                  <a:srgbClr val="0000CC"/>
                </a:solidFill>
                <a:latin typeface="楷体_GB2312" pitchFamily="49" charset="-122"/>
                <a:ea typeface="楷体_GB2312" pitchFamily="49" charset="-122"/>
              </a:rPr>
              <a:t>△</a:t>
            </a:r>
            <a:r>
              <a:rPr kumimoji="1" lang="en-US" altLang="zh-CN" sz="2400" i="1">
                <a:solidFill>
                  <a:srgbClr val="0000CC"/>
                </a:solidFill>
                <a:latin typeface="Times New Roman" pitchFamily="18" charset="0"/>
                <a:ea typeface="楷体_GB2312" pitchFamily="49" charset="-122"/>
              </a:rPr>
              <a:t>v</a:t>
            </a:r>
            <a:endParaRPr kumimoji="1" lang="en-US" altLang="zh-CN" sz="2400">
              <a:solidFill>
                <a:srgbClr val="0000CC"/>
              </a:solidFill>
              <a:latin typeface="Times New Roman" pitchFamily="18" charset="0"/>
              <a:ea typeface="华文楷体" pitchFamily="2" charset="-122"/>
            </a:endParaRPr>
          </a:p>
        </p:txBody>
      </p:sp>
      <p:sp>
        <p:nvSpPr>
          <p:cNvPr id="17413" name="Text Box 5"/>
          <p:cNvSpPr txBox="1">
            <a:spLocks noChangeArrowheads="1"/>
          </p:cNvSpPr>
          <p:nvPr/>
        </p:nvSpPr>
        <p:spPr bwMode="auto">
          <a:xfrm>
            <a:off x="1116013" y="6092825"/>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同理得</a:t>
            </a:r>
          </a:p>
        </p:txBody>
      </p:sp>
      <p:graphicFrame>
        <p:nvGraphicFramePr>
          <p:cNvPr id="17414" name="Object 6"/>
          <p:cNvGraphicFramePr>
            <a:graphicFrameLocks noChangeAspect="1"/>
          </p:cNvGraphicFramePr>
          <p:nvPr/>
        </p:nvGraphicFramePr>
        <p:xfrm>
          <a:off x="3276600" y="5876925"/>
          <a:ext cx="2641600" cy="811213"/>
        </p:xfrm>
        <a:graphic>
          <a:graphicData uri="http://schemas.openxmlformats.org/presentationml/2006/ole">
            <mc:AlternateContent xmlns:mc="http://schemas.openxmlformats.org/markup-compatibility/2006">
              <mc:Choice xmlns:v="urn:schemas-microsoft-com:vml" Requires="v">
                <p:oleObj spid="_x0000_s17418" name="公式" r:id="rId3" imgW="1304910" imgH="390615" progId="Equation.3">
                  <p:embed/>
                </p:oleObj>
              </mc:Choice>
              <mc:Fallback>
                <p:oleObj name="公式" r:id="rId3" imgW="1304910" imgH="39061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876925"/>
                        <a:ext cx="2641600" cy="811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15" name="Group 7"/>
          <p:cNvGrpSpPr>
            <a:grpSpLocks/>
          </p:cNvGrpSpPr>
          <p:nvPr/>
        </p:nvGrpSpPr>
        <p:grpSpPr bwMode="auto">
          <a:xfrm>
            <a:off x="0" y="692150"/>
            <a:ext cx="3676650" cy="2960688"/>
            <a:chOff x="0" y="527"/>
            <a:chExt cx="2316" cy="1865"/>
          </a:xfrm>
        </p:grpSpPr>
        <p:graphicFrame>
          <p:nvGraphicFramePr>
            <p:cNvPr id="17422" name="Object 8"/>
            <p:cNvGraphicFramePr>
              <a:graphicFrameLocks noChangeAspect="1"/>
            </p:cNvGraphicFramePr>
            <p:nvPr/>
          </p:nvGraphicFramePr>
          <p:xfrm>
            <a:off x="204" y="754"/>
            <a:ext cx="2112" cy="1638"/>
          </p:xfrm>
          <a:graphic>
            <a:graphicData uri="http://schemas.openxmlformats.org/presentationml/2006/ole">
              <mc:AlternateContent xmlns:mc="http://schemas.openxmlformats.org/markup-compatibility/2006">
                <mc:Choice xmlns:v="urn:schemas-microsoft-com:vml" Requires="v">
                  <p:oleObj spid="_x0000_s17419" name="位图图像" r:id="rId5" imgW="3352381" imgH="2600000" progId="Paint.Picture">
                    <p:embed/>
                  </p:oleObj>
                </mc:Choice>
                <mc:Fallback>
                  <p:oleObj name="位图图像" r:id="rId5" imgW="3352381" imgH="260000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 y="754"/>
                          <a:ext cx="2112" cy="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3" name="Line 9"/>
            <p:cNvSpPr>
              <a:spLocks noChangeShapeType="1"/>
            </p:cNvSpPr>
            <p:nvPr/>
          </p:nvSpPr>
          <p:spPr bwMode="auto">
            <a:xfrm flipV="1">
              <a:off x="385" y="663"/>
              <a:ext cx="0" cy="145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7424" name="Text Box 10"/>
            <p:cNvSpPr txBox="1">
              <a:spLocks noChangeArrowheads="1"/>
            </p:cNvSpPr>
            <p:nvPr/>
          </p:nvSpPr>
          <p:spPr bwMode="auto">
            <a:xfrm>
              <a:off x="839" y="754"/>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000000"/>
                  </a:solidFill>
                  <a:latin typeface="Verdana" pitchFamily="34" charset="0"/>
                </a:rPr>
                <a:t>入射光</a:t>
              </a:r>
              <a:endParaRPr lang="zh-CN" altLang="en-US" sz="1800" i="1">
                <a:solidFill>
                  <a:srgbClr val="000000"/>
                </a:solidFill>
                <a:latin typeface="Verdana" pitchFamily="34" charset="0"/>
              </a:endParaRPr>
            </a:p>
          </p:txBody>
        </p:sp>
        <p:sp>
          <p:nvSpPr>
            <p:cNvPr id="17425" name="Line 11"/>
            <p:cNvSpPr>
              <a:spLocks noChangeShapeType="1"/>
            </p:cNvSpPr>
            <p:nvPr/>
          </p:nvSpPr>
          <p:spPr bwMode="auto">
            <a:xfrm flipH="1">
              <a:off x="1020" y="981"/>
              <a:ext cx="318" cy="40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7426" name="Text Box 12"/>
            <p:cNvSpPr txBox="1">
              <a:spLocks noChangeArrowheads="1"/>
            </p:cNvSpPr>
            <p:nvPr/>
          </p:nvSpPr>
          <p:spPr bwMode="auto">
            <a:xfrm>
              <a:off x="1701" y="1117"/>
              <a:ext cx="5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400">
                  <a:solidFill>
                    <a:srgbClr val="000000"/>
                  </a:solidFill>
                  <a:latin typeface="Verdana" pitchFamily="34" charset="0"/>
                </a:rPr>
                <a:t>谱线 </a:t>
              </a:r>
              <a:r>
                <a:rPr lang="en-US" altLang="zh-CN" sz="1400" i="1">
                  <a:solidFill>
                    <a:srgbClr val="000000"/>
                  </a:solidFill>
                  <a:latin typeface="Times New Roman" pitchFamily="18" charset="0"/>
                </a:rPr>
                <a:t>f</a:t>
              </a:r>
              <a:r>
                <a:rPr lang="en-US" altLang="zh-CN" sz="1400">
                  <a:solidFill>
                    <a:srgbClr val="000000"/>
                  </a:solidFill>
                  <a:latin typeface="Verdana" pitchFamily="34" charset="0"/>
                </a:rPr>
                <a:t>(</a:t>
              </a:r>
              <a:r>
                <a:rPr lang="en-US" altLang="zh-CN" sz="1400" i="1">
                  <a:solidFill>
                    <a:srgbClr val="000000"/>
                  </a:solidFill>
                  <a:latin typeface="Times New Roman" pitchFamily="18" charset="0"/>
                </a:rPr>
                <a:t>v</a:t>
              </a:r>
              <a:r>
                <a:rPr lang="en-US" altLang="zh-CN" sz="1400">
                  <a:solidFill>
                    <a:srgbClr val="000000"/>
                  </a:solidFill>
                  <a:latin typeface="Verdana" pitchFamily="34" charset="0"/>
                </a:rPr>
                <a:t>)</a:t>
              </a:r>
            </a:p>
          </p:txBody>
        </p:sp>
        <p:sp>
          <p:nvSpPr>
            <p:cNvPr id="17427" name="Line 13"/>
            <p:cNvSpPr>
              <a:spLocks noChangeShapeType="1"/>
            </p:cNvSpPr>
            <p:nvPr/>
          </p:nvSpPr>
          <p:spPr bwMode="auto">
            <a:xfrm>
              <a:off x="1156" y="1661"/>
              <a:ext cx="68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7428" name="Line 14"/>
            <p:cNvSpPr>
              <a:spLocks noChangeShapeType="1"/>
            </p:cNvSpPr>
            <p:nvPr/>
          </p:nvSpPr>
          <p:spPr bwMode="auto">
            <a:xfrm flipH="1">
              <a:off x="612" y="1661"/>
              <a:ext cx="18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7429" name="Text Box 15"/>
            <p:cNvSpPr txBox="1">
              <a:spLocks noChangeArrowheads="1"/>
            </p:cNvSpPr>
            <p:nvPr/>
          </p:nvSpPr>
          <p:spPr bwMode="auto">
            <a:xfrm>
              <a:off x="793" y="1570"/>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a:solidFill>
                    <a:srgbClr val="000000"/>
                  </a:solidFill>
                  <a:latin typeface="Verdana" pitchFamily="34" charset="0"/>
                </a:rPr>
                <a:t> </a:t>
              </a:r>
              <a:r>
                <a:rPr lang="en-US" altLang="zh-CN" sz="1400">
                  <a:solidFill>
                    <a:srgbClr val="000000"/>
                  </a:solidFill>
                  <a:latin typeface="Times New Roman" pitchFamily="18" charset="0"/>
                </a:rPr>
                <a:t>△</a:t>
              </a:r>
              <a:r>
                <a:rPr lang="en-US" altLang="zh-CN" sz="1800" i="1">
                  <a:solidFill>
                    <a:srgbClr val="000000"/>
                  </a:solidFill>
                  <a:latin typeface="Times New Roman" pitchFamily="18" charset="0"/>
                </a:rPr>
                <a:t>v</a:t>
              </a:r>
              <a:r>
                <a:rPr lang="en-US" altLang="zh-CN" sz="1800" i="1" baseline="30000">
                  <a:solidFill>
                    <a:srgbClr val="000000"/>
                  </a:solidFill>
                  <a:latin typeface="Times New Roman" pitchFamily="18" charset="0"/>
                </a:rPr>
                <a:t>’</a:t>
              </a:r>
              <a:endParaRPr lang="en-US" altLang="zh-CN" sz="1800">
                <a:solidFill>
                  <a:srgbClr val="000000"/>
                </a:solidFill>
                <a:latin typeface="Times New Roman" pitchFamily="18" charset="0"/>
              </a:endParaRPr>
            </a:p>
          </p:txBody>
        </p:sp>
        <p:sp>
          <p:nvSpPr>
            <p:cNvPr id="17430" name="Line 16"/>
            <p:cNvSpPr>
              <a:spLocks noChangeShapeType="1"/>
            </p:cNvSpPr>
            <p:nvPr/>
          </p:nvSpPr>
          <p:spPr bwMode="auto">
            <a:xfrm>
              <a:off x="1610" y="1434"/>
              <a:ext cx="0" cy="681"/>
            </a:xfrm>
            <a:prstGeom prst="line">
              <a:avLst/>
            </a:prstGeom>
            <a:noFill/>
            <a:ln w="9525">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7431" name="Text Box 17"/>
            <p:cNvSpPr txBox="1">
              <a:spLocks noChangeArrowheads="1"/>
            </p:cNvSpPr>
            <p:nvPr/>
          </p:nvSpPr>
          <p:spPr bwMode="auto">
            <a:xfrm>
              <a:off x="204" y="206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a:solidFill>
                    <a:srgbClr val="000000"/>
                  </a:solidFill>
                  <a:latin typeface="Verdana" pitchFamily="34" charset="0"/>
                </a:rPr>
                <a:t>o</a:t>
              </a:r>
            </a:p>
          </p:txBody>
        </p:sp>
        <p:sp>
          <p:nvSpPr>
            <p:cNvPr id="17432" name="Text Box 18"/>
            <p:cNvSpPr txBox="1">
              <a:spLocks noChangeArrowheads="1"/>
            </p:cNvSpPr>
            <p:nvPr/>
          </p:nvSpPr>
          <p:spPr bwMode="auto">
            <a:xfrm>
              <a:off x="0" y="52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i="1">
                  <a:solidFill>
                    <a:srgbClr val="000000"/>
                  </a:solidFill>
                  <a:latin typeface="Times New Roman" pitchFamily="18" charset="0"/>
                </a:rPr>
                <a:t>f</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v</a:t>
              </a:r>
              <a:r>
                <a:rPr lang="en-US" altLang="zh-CN" sz="2400">
                  <a:solidFill>
                    <a:srgbClr val="000000"/>
                  </a:solidFill>
                  <a:latin typeface="Times New Roman" pitchFamily="18" charset="0"/>
                </a:rPr>
                <a:t>)</a:t>
              </a:r>
            </a:p>
          </p:txBody>
        </p:sp>
      </p:grpSp>
      <p:sp>
        <p:nvSpPr>
          <p:cNvPr id="17416" name="Text Box 19"/>
          <p:cNvSpPr txBox="1">
            <a:spLocks noChangeArrowheads="1"/>
          </p:cNvSpPr>
          <p:nvPr/>
        </p:nvSpPr>
        <p:spPr bwMode="auto">
          <a:xfrm>
            <a:off x="684213" y="4149725"/>
            <a:ext cx="7634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在此范围内： </a:t>
            </a:r>
            <a:r>
              <a:rPr kumimoji="1" lang="en-US" altLang="zh-CN" sz="2400" i="1">
                <a:solidFill>
                  <a:srgbClr val="FF0000"/>
                </a:solidFill>
                <a:latin typeface="Times New Roman" pitchFamily="18" charset="0"/>
                <a:ea typeface="楷体_GB2312" pitchFamily="49" charset="-122"/>
              </a:rPr>
              <a:t>ρ</a:t>
            </a:r>
            <a:r>
              <a:rPr kumimoji="1" lang="en-US" altLang="zh-CN" sz="2400" i="1" baseline="-25000">
                <a:solidFill>
                  <a:srgbClr val="FF0000"/>
                </a:solidFill>
                <a:latin typeface="Times New Roman" pitchFamily="18" charset="0"/>
                <a:ea typeface="楷体_GB2312" pitchFamily="49" charset="-122"/>
              </a:rPr>
              <a:t>v</a:t>
            </a:r>
            <a:r>
              <a:rPr kumimoji="1" lang="en-US" altLang="zh-CN" sz="2400" baseline="-25000">
                <a:solidFill>
                  <a:srgbClr val="FF0000"/>
                </a:solidFill>
                <a:latin typeface="Times New Roman" pitchFamily="18" charset="0"/>
                <a:ea typeface="楷体_GB2312" pitchFamily="49" charset="-122"/>
              </a:rPr>
              <a:t> </a:t>
            </a:r>
            <a:r>
              <a:rPr kumimoji="1" lang="en-US" altLang="zh-CN" sz="2400">
                <a:solidFill>
                  <a:srgbClr val="FF0000"/>
                </a:solidFill>
                <a:latin typeface="Times New Roman" pitchFamily="18" charset="0"/>
                <a:ea typeface="楷体_GB2312" pitchFamily="49" charset="-122"/>
              </a:rPr>
              <a:t>≈</a:t>
            </a:r>
            <a:r>
              <a:rPr kumimoji="1" lang="en-US" altLang="zh-CN" sz="2400" i="1">
                <a:solidFill>
                  <a:srgbClr val="FF0000"/>
                </a:solidFill>
                <a:latin typeface="Times New Roman" pitchFamily="18" charset="0"/>
                <a:ea typeface="楷体_GB2312" pitchFamily="49" charset="-122"/>
              </a:rPr>
              <a:t>ρ</a:t>
            </a:r>
            <a:r>
              <a:rPr kumimoji="1" lang="en-US" altLang="zh-CN" sz="2400">
                <a:solidFill>
                  <a:srgbClr val="FF0000"/>
                </a:solidFill>
                <a:latin typeface="Times New Roman" pitchFamily="18" charset="0"/>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i="1" baseline="-25000">
                <a:solidFill>
                  <a:srgbClr val="FF0000"/>
                </a:solidFill>
                <a:latin typeface="Times New Roman" pitchFamily="18" charset="0"/>
                <a:ea typeface="楷体_GB2312" pitchFamily="49" charset="-122"/>
              </a:rPr>
              <a:t>0</a:t>
            </a:r>
            <a:r>
              <a:rPr kumimoji="1" lang="en-US" altLang="zh-CN" sz="2400">
                <a:solidFill>
                  <a:srgbClr val="FF0000"/>
                </a:solidFill>
                <a:latin typeface="Times New Roman" pitchFamily="18" charset="0"/>
                <a:ea typeface="楷体_GB2312" pitchFamily="49" charset="-122"/>
              </a:rPr>
              <a:t>)</a:t>
            </a:r>
            <a:r>
              <a:rPr kumimoji="1" lang="en-US" altLang="zh-CN" sz="2400">
                <a:solidFill>
                  <a:srgbClr val="0000CC"/>
                </a:solidFill>
                <a:latin typeface="Times New Roman" pitchFamily="18" charset="0"/>
                <a:ea typeface="楷体_GB2312" pitchFamily="49" charset="-122"/>
              </a:rPr>
              <a:t>      </a:t>
            </a:r>
            <a:r>
              <a:rPr kumimoji="1" lang="en-US" altLang="zh-CN" sz="2400" i="1">
                <a:solidFill>
                  <a:srgbClr val="FF0000"/>
                </a:solidFill>
                <a:latin typeface="Times New Roman" pitchFamily="18" charset="0"/>
                <a:ea typeface="楷体_GB2312" pitchFamily="49" charset="-122"/>
              </a:rPr>
              <a:t>B</a:t>
            </a:r>
            <a:r>
              <a:rPr kumimoji="1" lang="en-US" altLang="zh-CN" sz="2400" baseline="-25000">
                <a:solidFill>
                  <a:srgbClr val="FF0000"/>
                </a:solidFill>
                <a:latin typeface="Times New Roman" pitchFamily="18" charset="0"/>
                <a:ea typeface="楷体_GB2312" pitchFamily="49" charset="-122"/>
              </a:rPr>
              <a:t>21</a:t>
            </a:r>
            <a:r>
              <a:rPr kumimoji="1" lang="en-US" altLang="zh-CN" sz="2400">
                <a:solidFill>
                  <a:srgbClr val="FF0000"/>
                </a:solidFill>
                <a:latin typeface="Times New Roman" pitchFamily="18" charset="0"/>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a:solidFill>
                  <a:srgbClr val="FF0000"/>
                </a:solidFill>
                <a:latin typeface="Times New Roman" pitchFamily="18" charset="0"/>
                <a:ea typeface="楷体_GB2312" pitchFamily="49" charset="-122"/>
              </a:rPr>
              <a:t>) ≈</a:t>
            </a:r>
            <a:r>
              <a:rPr kumimoji="1" lang="en-US" altLang="zh-CN" sz="2400" i="1">
                <a:solidFill>
                  <a:srgbClr val="FF0000"/>
                </a:solidFill>
                <a:latin typeface="Times New Roman" pitchFamily="18" charset="0"/>
                <a:ea typeface="楷体_GB2312" pitchFamily="49" charset="-122"/>
              </a:rPr>
              <a:t>B</a:t>
            </a:r>
            <a:r>
              <a:rPr kumimoji="1" lang="en-US" altLang="zh-CN" sz="2400" baseline="-25000">
                <a:solidFill>
                  <a:srgbClr val="FF0000"/>
                </a:solidFill>
                <a:latin typeface="Times New Roman" pitchFamily="18" charset="0"/>
                <a:ea typeface="楷体_GB2312" pitchFamily="49" charset="-122"/>
              </a:rPr>
              <a:t>21</a:t>
            </a:r>
            <a:r>
              <a:rPr kumimoji="1" lang="en-US" altLang="zh-CN" sz="2400">
                <a:solidFill>
                  <a:srgbClr val="FF0000"/>
                </a:solidFill>
                <a:latin typeface="Times New Roman" pitchFamily="18" charset="0"/>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baseline="-25000">
                <a:solidFill>
                  <a:srgbClr val="FF0000"/>
                </a:solidFill>
                <a:latin typeface="Times New Roman" pitchFamily="18" charset="0"/>
                <a:ea typeface="楷体_GB2312" pitchFamily="49" charset="-122"/>
              </a:rPr>
              <a:t>0</a:t>
            </a:r>
            <a:r>
              <a:rPr kumimoji="1" lang="en-US" altLang="zh-CN" sz="2400">
                <a:solidFill>
                  <a:srgbClr val="FF0000"/>
                </a:solidFill>
                <a:latin typeface="Times New Roman" pitchFamily="18" charset="0"/>
                <a:ea typeface="楷体_GB2312" pitchFamily="49" charset="-122"/>
              </a:rPr>
              <a:t>)</a:t>
            </a:r>
            <a:endParaRPr lang="en-US" altLang="zh-CN" sz="1800">
              <a:solidFill>
                <a:srgbClr val="FF0000"/>
              </a:solidFill>
              <a:latin typeface="Verdana" pitchFamily="34" charset="0"/>
            </a:endParaRPr>
          </a:p>
        </p:txBody>
      </p:sp>
      <p:grpSp>
        <p:nvGrpSpPr>
          <p:cNvPr id="17417" name="Group 20"/>
          <p:cNvGrpSpPr>
            <a:grpSpLocks/>
          </p:cNvGrpSpPr>
          <p:nvPr/>
        </p:nvGrpSpPr>
        <p:grpSpPr bwMode="auto">
          <a:xfrm>
            <a:off x="4030663" y="1557338"/>
            <a:ext cx="5113337" cy="2282825"/>
            <a:chOff x="2426" y="981"/>
            <a:chExt cx="3221" cy="1438"/>
          </a:xfrm>
        </p:grpSpPr>
        <p:sp>
          <p:nvSpPr>
            <p:cNvPr id="17420" name="Text Box 21"/>
            <p:cNvSpPr txBox="1">
              <a:spLocks noChangeArrowheads="1"/>
            </p:cNvSpPr>
            <p:nvPr/>
          </p:nvSpPr>
          <p:spPr bwMode="auto">
            <a:xfrm>
              <a:off x="2653" y="981"/>
              <a:ext cx="2976"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由图可知，对</a:t>
              </a:r>
              <a:r>
                <a:rPr kumimoji="1" lang="en-US" altLang="zh-CN" sz="2400">
                  <a:solidFill>
                    <a:srgbClr val="0000CC"/>
                  </a:solidFill>
                  <a:latin typeface="Times New Roman" pitchFamily="18" charset="0"/>
                  <a:ea typeface="华文楷体" pitchFamily="2" charset="-122"/>
                </a:rPr>
                <a:t>(1-51)</a:t>
              </a:r>
              <a:r>
                <a:rPr kumimoji="1" lang="zh-CN" altLang="en-US" sz="2400">
                  <a:solidFill>
                    <a:srgbClr val="0000CC"/>
                  </a:solidFill>
                  <a:latin typeface="Times New Roman" pitchFamily="18" charset="0"/>
                  <a:ea typeface="华文楷体" pitchFamily="2" charset="-122"/>
                </a:rPr>
                <a:t>式</a:t>
              </a:r>
            </a:p>
            <a:p>
              <a:pPr fontAlgn="base">
                <a:spcBef>
                  <a:spcPct val="50000"/>
                </a:spcBef>
                <a:spcAft>
                  <a:spcPct val="0"/>
                </a:spcAft>
                <a:buFontTx/>
                <a:buNone/>
              </a:pPr>
              <a:endParaRPr kumimoji="1" lang="zh-CN" altLang="en-US" sz="2400">
                <a:solidFill>
                  <a:srgbClr val="0000CC"/>
                </a:solidFill>
                <a:latin typeface="Times New Roman" pitchFamily="18" charset="0"/>
                <a:ea typeface="华文楷体" pitchFamily="2" charset="-122"/>
              </a:endParaRPr>
            </a:p>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积分时，被积函数</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只有在原子中心频率</a:t>
              </a:r>
              <a:r>
                <a:rPr kumimoji="1" lang="en-US" altLang="zh-CN" sz="2400" i="1">
                  <a:solidFill>
                    <a:srgbClr val="0000CC"/>
                  </a:solidFill>
                  <a:latin typeface="Times New Roman" pitchFamily="18" charset="0"/>
                  <a:ea typeface="华文楷体" pitchFamily="2" charset="-122"/>
                </a:rPr>
                <a:t>v</a:t>
              </a:r>
              <a:r>
                <a:rPr kumimoji="1" lang="en-US" altLang="zh-CN" sz="2400" baseline="-25000">
                  <a:solidFill>
                    <a:srgbClr val="0000CC"/>
                  </a:solidFill>
                  <a:latin typeface="Times New Roman" pitchFamily="18" charset="0"/>
                  <a:ea typeface="华文楷体" pitchFamily="2" charset="-122"/>
                </a:rPr>
                <a:t>0</a:t>
              </a:r>
              <a:r>
                <a:rPr kumimoji="1" lang="zh-CN" altLang="en-US" sz="2400">
                  <a:solidFill>
                    <a:srgbClr val="0000CC"/>
                  </a:solidFill>
                  <a:latin typeface="Times New Roman" pitchFamily="18" charset="0"/>
                  <a:ea typeface="华文楷体" pitchFamily="2" charset="-122"/>
                </a:rPr>
                <a:t>附近的很小范围</a:t>
              </a:r>
              <a:r>
                <a:rPr kumimoji="1" lang="zh-CN" altLang="en-US" sz="2400">
                  <a:solidFill>
                    <a:srgbClr val="0000CC"/>
                  </a:solidFill>
                  <a:latin typeface="楷体_GB2312" pitchFamily="49" charset="-122"/>
                  <a:ea typeface="楷体_GB2312" pitchFamily="49" charset="-122"/>
                </a:rPr>
                <a:t>△</a:t>
              </a:r>
              <a:r>
                <a:rPr kumimoji="1" lang="en-US" altLang="zh-CN" sz="2400" i="1">
                  <a:solidFill>
                    <a:srgbClr val="0000CC"/>
                  </a:solidFill>
                  <a:latin typeface="Times New Roman" pitchFamily="18" charset="0"/>
                  <a:ea typeface="楷体_GB2312" pitchFamily="49" charset="-122"/>
                </a:rPr>
                <a:t>v</a:t>
              </a:r>
              <a:r>
                <a:rPr kumimoji="1" lang="zh-CN" altLang="en-US" sz="2400">
                  <a:solidFill>
                    <a:srgbClr val="0000CC"/>
                  </a:solidFill>
                  <a:latin typeface="Times New Roman" pitchFamily="18" charset="0"/>
                  <a:ea typeface="华文楷体" pitchFamily="2" charset="-122"/>
                </a:rPr>
                <a:t>内才有非零值。</a:t>
              </a:r>
            </a:p>
          </p:txBody>
        </p:sp>
        <p:graphicFrame>
          <p:nvGraphicFramePr>
            <p:cNvPr id="17421" name="Object 22"/>
            <p:cNvGraphicFramePr>
              <a:graphicFrameLocks noChangeAspect="1"/>
            </p:cNvGraphicFramePr>
            <p:nvPr/>
          </p:nvGraphicFramePr>
          <p:xfrm>
            <a:off x="2426" y="1207"/>
            <a:ext cx="3221" cy="485"/>
          </p:xfrm>
          <a:graphic>
            <a:graphicData uri="http://schemas.openxmlformats.org/presentationml/2006/ole">
              <mc:AlternateContent xmlns:mc="http://schemas.openxmlformats.org/markup-compatibility/2006">
                <mc:Choice xmlns:v="urn:schemas-microsoft-com:vml" Requires="v">
                  <p:oleObj spid="_x0000_s17420" name="公式" r:id="rId7" imgW="2895480" imgH="390615" progId="Equation.3">
                    <p:embed/>
                  </p:oleObj>
                </mc:Choice>
                <mc:Fallback>
                  <p:oleObj name="公式" r:id="rId7" imgW="2895480" imgH="3906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6" y="1207"/>
                          <a:ext cx="3221" cy="48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7418" name="Object 23"/>
          <p:cNvGraphicFramePr>
            <a:graphicFrameLocks noChangeAspect="1"/>
          </p:cNvGraphicFramePr>
          <p:nvPr/>
        </p:nvGraphicFramePr>
        <p:xfrm>
          <a:off x="755650" y="4941888"/>
          <a:ext cx="7705725" cy="720725"/>
        </p:xfrm>
        <a:graphic>
          <a:graphicData uri="http://schemas.openxmlformats.org/presentationml/2006/ole">
            <mc:AlternateContent xmlns:mc="http://schemas.openxmlformats.org/markup-compatibility/2006">
              <mc:Choice xmlns:v="urn:schemas-microsoft-com:vml" Requires="v">
                <p:oleObj spid="_x0000_s17421" name="公式" r:id="rId9" imgW="4324320" imgH="390615" progId="Equation.3">
                  <p:embed/>
                </p:oleObj>
              </mc:Choice>
              <mc:Fallback>
                <p:oleObj name="公式" r:id="rId9" imgW="4324320" imgH="39061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941888"/>
                        <a:ext cx="7705725" cy="720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9" name="Text Box 24"/>
          <p:cNvSpPr txBox="1">
            <a:spLocks noChangeArrowheads="1"/>
          </p:cNvSpPr>
          <p:nvPr/>
        </p:nvSpPr>
        <p:spPr bwMode="auto">
          <a:xfrm>
            <a:off x="7812088" y="573405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a:solidFill>
                  <a:srgbClr val="FF0000"/>
                </a:solidFill>
                <a:latin typeface="Verdana" pitchFamily="34" charset="0"/>
              </a:rPr>
              <a:t>(1-56)</a:t>
            </a:r>
          </a:p>
        </p:txBody>
      </p:sp>
    </p:spTree>
    <p:extLst>
      <p:ext uri="{BB962C8B-B14F-4D97-AF65-F5344CB8AC3E}">
        <p14:creationId xmlns:p14="http://schemas.microsoft.com/office/powerpoint/2010/main" val="2084928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323850" y="908050"/>
            <a:ext cx="4953000" cy="1219200"/>
            <a:chOff x="2544" y="3360"/>
            <a:chExt cx="3120" cy="768"/>
          </a:xfrm>
        </p:grpSpPr>
        <p:sp>
          <p:nvSpPr>
            <p:cNvPr id="18448" name="Text Box 3"/>
            <p:cNvSpPr txBox="1">
              <a:spLocks noChangeArrowheads="1"/>
            </p:cNvSpPr>
            <p:nvPr/>
          </p:nvSpPr>
          <p:spPr bwMode="auto">
            <a:xfrm>
              <a:off x="2544" y="3408"/>
              <a:ext cx="816"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000">
                  <a:solidFill>
                    <a:srgbClr val="0000CC"/>
                  </a:solidFill>
                  <a:latin typeface="Times New Roman" pitchFamily="18" charset="0"/>
                  <a:ea typeface="华文楷体" pitchFamily="2" charset="-122"/>
                </a:rPr>
                <a:t>得受激跃</a:t>
              </a:r>
            </a:p>
            <a:p>
              <a:pPr fontAlgn="base">
                <a:spcBef>
                  <a:spcPct val="50000"/>
                </a:spcBef>
                <a:spcAft>
                  <a:spcPct val="0"/>
                </a:spcAft>
                <a:buFontTx/>
                <a:buNone/>
              </a:pPr>
              <a:r>
                <a:rPr kumimoji="1" lang="zh-CN" altLang="en-US" sz="2000">
                  <a:solidFill>
                    <a:srgbClr val="0000CC"/>
                  </a:solidFill>
                  <a:latin typeface="Times New Roman" pitchFamily="18" charset="0"/>
                  <a:ea typeface="华文楷体" pitchFamily="2" charset="-122"/>
                </a:rPr>
                <a:t>迁几率</a:t>
              </a:r>
            </a:p>
          </p:txBody>
        </p:sp>
        <p:graphicFrame>
          <p:nvGraphicFramePr>
            <p:cNvPr id="18449" name="Object 4"/>
            <p:cNvGraphicFramePr>
              <a:graphicFrameLocks noChangeAspect="1"/>
            </p:cNvGraphicFramePr>
            <p:nvPr/>
          </p:nvGraphicFramePr>
          <p:xfrm>
            <a:off x="3360" y="3360"/>
            <a:ext cx="1344" cy="333"/>
          </p:xfrm>
          <a:graphic>
            <a:graphicData uri="http://schemas.openxmlformats.org/presentationml/2006/ole">
              <mc:AlternateContent xmlns:mc="http://schemas.openxmlformats.org/markup-compatibility/2006">
                <mc:Choice xmlns:v="urn:schemas-microsoft-com:vml" Requires="v">
                  <p:oleObj spid="_x0000_s18440" name="Equation" r:id="rId3" imgW="914490" imgH="209460" progId="Equation.3">
                    <p:embed/>
                  </p:oleObj>
                </mc:Choice>
                <mc:Fallback>
                  <p:oleObj name="Equation" r:id="rId3" imgW="914490" imgH="2094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3360"/>
                          <a:ext cx="1344" cy="33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0" name="Object 5"/>
            <p:cNvGraphicFramePr>
              <a:graphicFrameLocks noChangeAspect="1"/>
            </p:cNvGraphicFramePr>
            <p:nvPr/>
          </p:nvGraphicFramePr>
          <p:xfrm>
            <a:off x="3360" y="3792"/>
            <a:ext cx="1344" cy="333"/>
          </p:xfrm>
          <a:graphic>
            <a:graphicData uri="http://schemas.openxmlformats.org/presentationml/2006/ole">
              <mc:AlternateContent xmlns:mc="http://schemas.openxmlformats.org/markup-compatibility/2006">
                <mc:Choice xmlns:v="urn:schemas-microsoft-com:vml" Requires="v">
                  <p:oleObj spid="_x0000_s18441" name="Equation" r:id="rId5" imgW="914490" imgH="209460" progId="Equation.3">
                    <p:embed/>
                  </p:oleObj>
                </mc:Choice>
                <mc:Fallback>
                  <p:oleObj name="Equation" r:id="rId5" imgW="914490" imgH="2094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3792"/>
                          <a:ext cx="1344" cy="33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1" name="Text Box 6"/>
            <p:cNvSpPr txBox="1">
              <a:spLocks noChangeArrowheads="1"/>
            </p:cNvSpPr>
            <p:nvPr/>
          </p:nvSpPr>
          <p:spPr bwMode="auto">
            <a:xfrm>
              <a:off x="4704" y="34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rPr>
                <a:t>(1-57)</a:t>
              </a:r>
            </a:p>
          </p:txBody>
        </p:sp>
        <p:sp>
          <p:nvSpPr>
            <p:cNvPr id="18452" name="Text Box 7"/>
            <p:cNvSpPr txBox="1">
              <a:spLocks noChangeArrowheads="1"/>
            </p:cNvSpPr>
            <p:nvPr/>
          </p:nvSpPr>
          <p:spPr bwMode="auto">
            <a:xfrm>
              <a:off x="4752" y="384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rPr>
                <a:t>(1-58)</a:t>
              </a:r>
            </a:p>
          </p:txBody>
        </p:sp>
      </p:grpSp>
      <p:grpSp>
        <p:nvGrpSpPr>
          <p:cNvPr id="18435" name="Group 8"/>
          <p:cNvGrpSpPr>
            <a:grpSpLocks/>
          </p:cNvGrpSpPr>
          <p:nvPr/>
        </p:nvGrpSpPr>
        <p:grpSpPr bwMode="auto">
          <a:xfrm>
            <a:off x="5219700" y="333375"/>
            <a:ext cx="3676650" cy="2960688"/>
            <a:chOff x="0" y="527"/>
            <a:chExt cx="2316" cy="1865"/>
          </a:xfrm>
        </p:grpSpPr>
        <p:graphicFrame>
          <p:nvGraphicFramePr>
            <p:cNvPr id="18437" name="Object 9"/>
            <p:cNvGraphicFramePr>
              <a:graphicFrameLocks noChangeAspect="1"/>
            </p:cNvGraphicFramePr>
            <p:nvPr/>
          </p:nvGraphicFramePr>
          <p:xfrm>
            <a:off x="204" y="754"/>
            <a:ext cx="2112" cy="1638"/>
          </p:xfrm>
          <a:graphic>
            <a:graphicData uri="http://schemas.openxmlformats.org/presentationml/2006/ole">
              <mc:AlternateContent xmlns:mc="http://schemas.openxmlformats.org/markup-compatibility/2006">
                <mc:Choice xmlns:v="urn:schemas-microsoft-com:vml" Requires="v">
                  <p:oleObj spid="_x0000_s18442" name="位图图像" r:id="rId7" imgW="3352381" imgH="2600000" progId="Paint.Picture">
                    <p:embed/>
                  </p:oleObj>
                </mc:Choice>
                <mc:Fallback>
                  <p:oleObj name="位图图像" r:id="rId7" imgW="3352381" imgH="2600000"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754"/>
                          <a:ext cx="2112" cy="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Line 10"/>
            <p:cNvSpPr>
              <a:spLocks noChangeShapeType="1"/>
            </p:cNvSpPr>
            <p:nvPr/>
          </p:nvSpPr>
          <p:spPr bwMode="auto">
            <a:xfrm flipV="1">
              <a:off x="385" y="663"/>
              <a:ext cx="0" cy="145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8439" name="Text Box 11"/>
            <p:cNvSpPr txBox="1">
              <a:spLocks noChangeArrowheads="1"/>
            </p:cNvSpPr>
            <p:nvPr/>
          </p:nvSpPr>
          <p:spPr bwMode="auto">
            <a:xfrm>
              <a:off x="839" y="754"/>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000000"/>
                  </a:solidFill>
                  <a:latin typeface="Verdana" pitchFamily="34" charset="0"/>
                </a:rPr>
                <a:t>入射光</a:t>
              </a:r>
              <a:endParaRPr lang="zh-CN" altLang="en-US" sz="1800" i="1">
                <a:solidFill>
                  <a:srgbClr val="000000"/>
                </a:solidFill>
                <a:latin typeface="Verdana" pitchFamily="34" charset="0"/>
              </a:endParaRPr>
            </a:p>
          </p:txBody>
        </p:sp>
        <p:sp>
          <p:nvSpPr>
            <p:cNvPr id="18440" name="Line 12"/>
            <p:cNvSpPr>
              <a:spLocks noChangeShapeType="1"/>
            </p:cNvSpPr>
            <p:nvPr/>
          </p:nvSpPr>
          <p:spPr bwMode="auto">
            <a:xfrm flipH="1">
              <a:off x="1020" y="981"/>
              <a:ext cx="318" cy="40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8441" name="Text Box 13"/>
            <p:cNvSpPr txBox="1">
              <a:spLocks noChangeArrowheads="1"/>
            </p:cNvSpPr>
            <p:nvPr/>
          </p:nvSpPr>
          <p:spPr bwMode="auto">
            <a:xfrm>
              <a:off x="1701" y="1117"/>
              <a:ext cx="5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400">
                  <a:solidFill>
                    <a:srgbClr val="000000"/>
                  </a:solidFill>
                  <a:latin typeface="Verdana" pitchFamily="34" charset="0"/>
                </a:rPr>
                <a:t>谱线 </a:t>
              </a:r>
              <a:r>
                <a:rPr lang="en-US" altLang="zh-CN" sz="1400" i="1">
                  <a:solidFill>
                    <a:srgbClr val="000000"/>
                  </a:solidFill>
                  <a:latin typeface="Times New Roman" pitchFamily="18" charset="0"/>
                </a:rPr>
                <a:t>f</a:t>
              </a:r>
              <a:r>
                <a:rPr lang="en-US" altLang="zh-CN" sz="1400">
                  <a:solidFill>
                    <a:srgbClr val="000000"/>
                  </a:solidFill>
                  <a:latin typeface="Verdana" pitchFamily="34" charset="0"/>
                </a:rPr>
                <a:t>(</a:t>
              </a:r>
              <a:r>
                <a:rPr lang="en-US" altLang="zh-CN" sz="1400" i="1">
                  <a:solidFill>
                    <a:srgbClr val="000000"/>
                  </a:solidFill>
                  <a:latin typeface="Times New Roman" pitchFamily="18" charset="0"/>
                </a:rPr>
                <a:t>v</a:t>
              </a:r>
              <a:r>
                <a:rPr lang="en-US" altLang="zh-CN" sz="1400">
                  <a:solidFill>
                    <a:srgbClr val="000000"/>
                  </a:solidFill>
                  <a:latin typeface="Verdana" pitchFamily="34" charset="0"/>
                </a:rPr>
                <a:t>)</a:t>
              </a:r>
            </a:p>
          </p:txBody>
        </p:sp>
        <p:sp>
          <p:nvSpPr>
            <p:cNvPr id="18442" name="Line 14"/>
            <p:cNvSpPr>
              <a:spLocks noChangeShapeType="1"/>
            </p:cNvSpPr>
            <p:nvPr/>
          </p:nvSpPr>
          <p:spPr bwMode="auto">
            <a:xfrm>
              <a:off x="1156" y="1661"/>
              <a:ext cx="68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8443" name="Line 15"/>
            <p:cNvSpPr>
              <a:spLocks noChangeShapeType="1"/>
            </p:cNvSpPr>
            <p:nvPr/>
          </p:nvSpPr>
          <p:spPr bwMode="auto">
            <a:xfrm flipH="1">
              <a:off x="612" y="1661"/>
              <a:ext cx="18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8444" name="Text Box 16"/>
            <p:cNvSpPr txBox="1">
              <a:spLocks noChangeArrowheads="1"/>
            </p:cNvSpPr>
            <p:nvPr/>
          </p:nvSpPr>
          <p:spPr bwMode="auto">
            <a:xfrm>
              <a:off x="793" y="1570"/>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a:solidFill>
                    <a:srgbClr val="000000"/>
                  </a:solidFill>
                  <a:latin typeface="Verdana" pitchFamily="34" charset="0"/>
                </a:rPr>
                <a:t> </a:t>
              </a:r>
              <a:r>
                <a:rPr lang="en-US" altLang="zh-CN" sz="1400">
                  <a:solidFill>
                    <a:srgbClr val="000000"/>
                  </a:solidFill>
                  <a:latin typeface="Times New Roman" pitchFamily="18" charset="0"/>
                </a:rPr>
                <a:t>△</a:t>
              </a:r>
              <a:r>
                <a:rPr lang="en-US" altLang="zh-CN" sz="1800" i="1">
                  <a:solidFill>
                    <a:srgbClr val="000000"/>
                  </a:solidFill>
                  <a:latin typeface="Times New Roman" pitchFamily="18" charset="0"/>
                </a:rPr>
                <a:t>v</a:t>
              </a:r>
              <a:r>
                <a:rPr lang="en-US" altLang="zh-CN" sz="1800" i="1" baseline="30000">
                  <a:solidFill>
                    <a:srgbClr val="000000"/>
                  </a:solidFill>
                  <a:latin typeface="Times New Roman" pitchFamily="18" charset="0"/>
                </a:rPr>
                <a:t>’</a:t>
              </a:r>
              <a:endParaRPr lang="en-US" altLang="zh-CN" sz="1800">
                <a:solidFill>
                  <a:srgbClr val="000000"/>
                </a:solidFill>
                <a:latin typeface="Times New Roman" pitchFamily="18" charset="0"/>
              </a:endParaRPr>
            </a:p>
          </p:txBody>
        </p:sp>
        <p:sp>
          <p:nvSpPr>
            <p:cNvPr id="18445" name="Line 17"/>
            <p:cNvSpPr>
              <a:spLocks noChangeShapeType="1"/>
            </p:cNvSpPr>
            <p:nvPr/>
          </p:nvSpPr>
          <p:spPr bwMode="auto">
            <a:xfrm>
              <a:off x="1610" y="1434"/>
              <a:ext cx="0" cy="681"/>
            </a:xfrm>
            <a:prstGeom prst="line">
              <a:avLst/>
            </a:prstGeom>
            <a:noFill/>
            <a:ln w="9525">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8446" name="Text Box 18"/>
            <p:cNvSpPr txBox="1">
              <a:spLocks noChangeArrowheads="1"/>
            </p:cNvSpPr>
            <p:nvPr/>
          </p:nvSpPr>
          <p:spPr bwMode="auto">
            <a:xfrm>
              <a:off x="204" y="206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a:solidFill>
                    <a:srgbClr val="000000"/>
                  </a:solidFill>
                  <a:latin typeface="Verdana" pitchFamily="34" charset="0"/>
                </a:rPr>
                <a:t>o</a:t>
              </a:r>
            </a:p>
          </p:txBody>
        </p:sp>
        <p:sp>
          <p:nvSpPr>
            <p:cNvPr id="18447" name="Text Box 19"/>
            <p:cNvSpPr txBox="1">
              <a:spLocks noChangeArrowheads="1"/>
            </p:cNvSpPr>
            <p:nvPr/>
          </p:nvSpPr>
          <p:spPr bwMode="auto">
            <a:xfrm>
              <a:off x="0" y="527"/>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i="1">
                  <a:solidFill>
                    <a:srgbClr val="000000"/>
                  </a:solidFill>
                  <a:latin typeface="Times New Roman" pitchFamily="18" charset="0"/>
                </a:rPr>
                <a:t>f</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v</a:t>
              </a:r>
              <a:r>
                <a:rPr lang="en-US" altLang="zh-CN" sz="2400">
                  <a:solidFill>
                    <a:srgbClr val="000000"/>
                  </a:solidFill>
                  <a:latin typeface="Times New Roman" pitchFamily="18" charset="0"/>
                </a:rPr>
                <a:t>)</a:t>
              </a:r>
            </a:p>
          </p:txBody>
        </p:sp>
      </p:grpSp>
      <p:sp>
        <p:nvSpPr>
          <p:cNvPr id="18436" name="Text Box 20"/>
          <p:cNvSpPr txBox="1">
            <a:spLocks noChangeArrowheads="1"/>
          </p:cNvSpPr>
          <p:nvPr/>
        </p:nvSpPr>
        <p:spPr bwMode="auto">
          <a:xfrm>
            <a:off x="539750" y="3357563"/>
            <a:ext cx="83534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物理意义</a:t>
            </a:r>
            <a:r>
              <a:rPr lang="en-US" altLang="zh-CN" sz="2400">
                <a:solidFill>
                  <a:srgbClr val="0000CC"/>
                </a:solidFill>
                <a:latin typeface="Verdana" pitchFamily="34" charset="0"/>
                <a:ea typeface="楷体_GB2312" pitchFamily="49" charset="-122"/>
              </a:rPr>
              <a:t>:</a:t>
            </a:r>
            <a:r>
              <a:rPr lang="zh-CN" altLang="en-US" sz="2400">
                <a:solidFill>
                  <a:srgbClr val="0000CC"/>
                </a:solidFill>
                <a:latin typeface="Verdana" pitchFamily="34" charset="0"/>
                <a:ea typeface="楷体_GB2312" pitchFamily="49" charset="-122"/>
              </a:rPr>
              <a:t>在入射光谱线宽度远大于原子光谱线</a:t>
            </a:r>
            <a:r>
              <a:rPr lang="en-US" altLang="zh-CN" sz="2400">
                <a:solidFill>
                  <a:srgbClr val="0000CC"/>
                </a:solidFill>
                <a:latin typeface="Verdana" pitchFamily="34" charset="0"/>
                <a:ea typeface="楷体_GB2312" pitchFamily="49" charset="-122"/>
              </a:rPr>
              <a:t>(</a:t>
            </a:r>
            <a:r>
              <a:rPr kumimoji="1" lang="en-US" altLang="zh-CN" sz="2400">
                <a:solidFill>
                  <a:srgbClr val="FF0000"/>
                </a:solidFill>
                <a:latin typeface="楷体_GB2312" pitchFamily="49" charset="-122"/>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a:solidFill>
                  <a:srgbClr val="FF0000"/>
                </a:solidFill>
                <a:latin typeface="Times New Roman" pitchFamily="18" charset="0"/>
                <a:ea typeface="楷体_GB2312" pitchFamily="49" charset="-122"/>
              </a:rPr>
              <a:t>’</a:t>
            </a:r>
            <a:r>
              <a:rPr kumimoji="1" lang="en-US" altLang="zh-CN" sz="2400" baseline="-25000">
                <a:solidFill>
                  <a:srgbClr val="FF0000"/>
                </a:solidFill>
                <a:latin typeface="Times New Roman" pitchFamily="18" charset="0"/>
                <a:ea typeface="楷体_GB2312" pitchFamily="49" charset="-122"/>
              </a:rPr>
              <a:t> </a:t>
            </a:r>
            <a:r>
              <a:rPr kumimoji="1" lang="zh-CN" altLang="en-US" sz="2400">
                <a:solidFill>
                  <a:srgbClr val="FF0000"/>
                </a:solidFill>
                <a:latin typeface="Times New Roman" pitchFamily="18" charset="0"/>
                <a:ea typeface="楷体_GB2312" pitchFamily="49" charset="-122"/>
              </a:rPr>
              <a:t>＞＞</a:t>
            </a:r>
            <a:r>
              <a:rPr kumimoji="1" lang="zh-CN" altLang="en-US" sz="2400">
                <a:solidFill>
                  <a:srgbClr val="FF0000"/>
                </a:solidFill>
                <a:latin typeface="楷体_GB2312" pitchFamily="49" charset="-122"/>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a:solidFill>
                  <a:srgbClr val="0000CC"/>
                </a:solidFill>
                <a:latin typeface="Times New Roman" pitchFamily="18" charset="0"/>
                <a:ea typeface="楷体_GB2312" pitchFamily="49" charset="-122"/>
              </a:rPr>
              <a:t>)</a:t>
            </a:r>
          </a:p>
          <a:p>
            <a:pPr fontAlgn="base">
              <a:spcBef>
                <a:spcPct val="50000"/>
              </a:spcBef>
              <a:spcAft>
                <a:spcPct val="0"/>
              </a:spcAft>
              <a:buFontTx/>
              <a:buNone/>
            </a:pPr>
            <a:r>
              <a:rPr kumimoji="1" lang="zh-CN" altLang="en-US" sz="2400">
                <a:solidFill>
                  <a:srgbClr val="0000CC"/>
                </a:solidFill>
                <a:latin typeface="Times New Roman" pitchFamily="18" charset="0"/>
                <a:ea typeface="楷体_GB2312" pitchFamily="49" charset="-122"/>
              </a:rPr>
              <a:t>的情况下</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受激辐射跃迁几率与原子谱线中心频率</a:t>
            </a:r>
            <a:r>
              <a:rPr kumimoji="1" lang="en-US" altLang="zh-CN" sz="2400" i="1">
                <a:solidFill>
                  <a:srgbClr val="FF0000"/>
                </a:solidFill>
                <a:latin typeface="Times New Roman" pitchFamily="18" charset="0"/>
                <a:ea typeface="楷体_GB2312" pitchFamily="49" charset="-122"/>
              </a:rPr>
              <a:t>v</a:t>
            </a:r>
            <a:r>
              <a:rPr kumimoji="1" lang="en-US" altLang="zh-CN" sz="2400" i="1" baseline="-25000">
                <a:solidFill>
                  <a:srgbClr val="FF0000"/>
                </a:solidFill>
                <a:latin typeface="Times New Roman" pitchFamily="18" charset="0"/>
                <a:ea typeface="楷体_GB2312" pitchFamily="49" charset="-122"/>
              </a:rPr>
              <a:t>0</a:t>
            </a:r>
            <a:r>
              <a:rPr kumimoji="1" lang="zh-CN" altLang="en-US" sz="2400">
                <a:solidFill>
                  <a:srgbClr val="0000CC"/>
                </a:solidFill>
                <a:latin typeface="Times New Roman" pitchFamily="18" charset="0"/>
                <a:ea typeface="楷体_GB2312" pitchFamily="49" charset="-122"/>
              </a:rPr>
              <a:t>处的外来</a:t>
            </a:r>
          </a:p>
          <a:p>
            <a:pPr fontAlgn="base">
              <a:spcBef>
                <a:spcPct val="50000"/>
              </a:spcBef>
              <a:spcAft>
                <a:spcPct val="0"/>
              </a:spcAft>
              <a:buFontTx/>
              <a:buNone/>
            </a:pPr>
            <a:r>
              <a:rPr kumimoji="1" lang="zh-CN" altLang="en-US" sz="2400">
                <a:solidFill>
                  <a:srgbClr val="0000CC"/>
                </a:solidFill>
                <a:latin typeface="Times New Roman" pitchFamily="18" charset="0"/>
                <a:ea typeface="楷体_GB2312" pitchFamily="49" charset="-122"/>
              </a:rPr>
              <a:t>光单色能量密度有关</a:t>
            </a:r>
            <a:r>
              <a:rPr kumimoji="1" lang="en-US" altLang="zh-CN" sz="2400">
                <a:solidFill>
                  <a:srgbClr val="0000CC"/>
                </a:solidFill>
                <a:latin typeface="Times New Roman" pitchFamily="18" charset="0"/>
                <a:ea typeface="楷体_GB2312" pitchFamily="49" charset="-122"/>
              </a:rPr>
              <a:t>.</a:t>
            </a:r>
          </a:p>
          <a:p>
            <a:pPr fontAlgn="base">
              <a:spcBef>
                <a:spcPct val="50000"/>
              </a:spcBef>
              <a:spcAft>
                <a:spcPct val="0"/>
              </a:spcAft>
              <a:buFontTx/>
              <a:buNone/>
            </a:pPr>
            <a:r>
              <a:rPr kumimoji="1" lang="zh-CN" altLang="en-US" sz="2400">
                <a:solidFill>
                  <a:srgbClr val="0000CC"/>
                </a:solidFill>
                <a:latin typeface="Times New Roman" pitchFamily="18" charset="0"/>
                <a:ea typeface="楷体_GB2312" pitchFamily="49" charset="-122"/>
              </a:rPr>
              <a:t>空腔热辐射作为作为外来光场就属于这种种情况</a:t>
            </a:r>
            <a:r>
              <a:rPr kumimoji="1" lang="en-US" altLang="zh-CN" sz="2400">
                <a:solidFill>
                  <a:srgbClr val="0000CC"/>
                </a:solidFill>
                <a:latin typeface="Times New Roman" pitchFamily="18" charset="0"/>
                <a:ea typeface="楷体_GB2312" pitchFamily="49" charset="-122"/>
              </a:rPr>
              <a:t>.</a:t>
            </a:r>
            <a:endParaRPr kumimoji="1" lang="en-US" altLang="zh-CN" sz="2400">
              <a:solidFill>
                <a:srgbClr val="0000CC"/>
              </a:solidFill>
              <a:latin typeface="Times New Roman" pitchFamily="18" charset="0"/>
              <a:ea typeface="华文楷体" pitchFamily="2" charset="-122"/>
            </a:endParaRPr>
          </a:p>
          <a:p>
            <a:pPr fontAlgn="base">
              <a:spcBef>
                <a:spcPct val="50000"/>
              </a:spcBef>
              <a:spcAft>
                <a:spcPct val="0"/>
              </a:spcAft>
              <a:buFontTx/>
              <a:buNone/>
            </a:pPr>
            <a:endParaRPr lang="en-US" altLang="zh-CN" sz="2400">
              <a:solidFill>
                <a:srgbClr val="0000CC"/>
              </a:solidFill>
              <a:latin typeface="Verdana" pitchFamily="34" charset="0"/>
              <a:ea typeface="楷体_GB2312" pitchFamily="49" charset="-122"/>
            </a:endParaRPr>
          </a:p>
        </p:txBody>
      </p:sp>
    </p:spTree>
    <p:extLst>
      <p:ext uri="{BB962C8B-B14F-4D97-AF65-F5344CB8AC3E}">
        <p14:creationId xmlns:p14="http://schemas.microsoft.com/office/powerpoint/2010/main" val="207588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07975" y="860425"/>
            <a:ext cx="542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0"/>
              </a:spcBef>
              <a:spcAft>
                <a:spcPct val="0"/>
              </a:spcAft>
            </a:pPr>
            <a:r>
              <a:rPr kumimoji="1" lang="en-US" altLang="zh-CN" sz="2400" b="1">
                <a:solidFill>
                  <a:srgbClr val="333399"/>
                </a:solidFill>
                <a:latin typeface="黑体" pitchFamily="49" charset="-122"/>
                <a:ea typeface="黑体" pitchFamily="49" charset="-122"/>
              </a:rPr>
              <a:t> </a:t>
            </a:r>
            <a:r>
              <a:rPr kumimoji="1" lang="zh-CN" altLang="en-US" sz="2600" b="1">
                <a:solidFill>
                  <a:srgbClr val="333399"/>
                </a:solidFill>
                <a:latin typeface="黑体" pitchFamily="49" charset="-122"/>
                <a:ea typeface="黑体" pitchFamily="49" charset="-122"/>
              </a:rPr>
              <a:t>原子与</a:t>
            </a:r>
            <a:r>
              <a:rPr kumimoji="1" lang="zh-CN" altLang="en-US" sz="2600" b="1" u="sng">
                <a:solidFill>
                  <a:srgbClr val="CC6600"/>
                </a:solidFill>
                <a:latin typeface="黑体" pitchFamily="49" charset="-122"/>
                <a:ea typeface="黑体" pitchFamily="49" charset="-122"/>
              </a:rPr>
              <a:t>连续谱</a:t>
            </a:r>
            <a:r>
              <a:rPr kumimoji="1" lang="zh-CN" altLang="en-US" sz="2600" b="1" u="sng">
                <a:solidFill>
                  <a:srgbClr val="333399"/>
                </a:solidFill>
                <a:latin typeface="黑体" pitchFamily="49" charset="-122"/>
                <a:ea typeface="黑体" pitchFamily="49" charset="-122"/>
              </a:rPr>
              <a:t>光辐射</a:t>
            </a:r>
            <a:r>
              <a:rPr kumimoji="1" lang="zh-CN" altLang="en-US" sz="2600" b="1">
                <a:solidFill>
                  <a:srgbClr val="333399"/>
                </a:solidFill>
                <a:latin typeface="黑体" pitchFamily="49" charset="-122"/>
                <a:ea typeface="黑体" pitchFamily="49" charset="-122"/>
              </a:rPr>
              <a:t>场的相互作用</a:t>
            </a:r>
            <a:endParaRPr kumimoji="1" lang="zh-CN" altLang="en-US" sz="2400" b="1">
              <a:solidFill>
                <a:srgbClr val="000000"/>
              </a:solidFill>
              <a:latin typeface="黑体" pitchFamily="49" charset="-122"/>
              <a:ea typeface="黑体" pitchFamily="49" charset="-122"/>
            </a:endParaRPr>
          </a:p>
        </p:txBody>
      </p:sp>
      <p:graphicFrame>
        <p:nvGraphicFramePr>
          <p:cNvPr id="19459" name="Object 3"/>
          <p:cNvGraphicFramePr>
            <a:graphicFrameLocks noChangeAspect="1"/>
          </p:cNvGraphicFramePr>
          <p:nvPr/>
        </p:nvGraphicFramePr>
        <p:xfrm>
          <a:off x="460375" y="1546225"/>
          <a:ext cx="3352800" cy="1892300"/>
        </p:xfrm>
        <a:graphic>
          <a:graphicData uri="http://schemas.openxmlformats.org/presentationml/2006/ole">
            <mc:AlternateContent xmlns:mc="http://schemas.openxmlformats.org/markup-compatibility/2006">
              <mc:Choice xmlns:v="urn:schemas-microsoft-com:vml" Requires="v">
                <p:oleObj spid="_x0000_s19486" name="VISIO" r:id="rId3" imgW="4684680" imgH="2643480" progId="Visio.Drawing.5">
                  <p:embed/>
                </p:oleObj>
              </mc:Choice>
              <mc:Fallback>
                <p:oleObj name="VISIO" r:id="rId3" imgW="4684680" imgH="264348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546225"/>
                        <a:ext cx="33528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
          <p:cNvSpPr txBox="1">
            <a:spLocks noChangeArrowheads="1"/>
          </p:cNvSpPr>
          <p:nvPr/>
        </p:nvSpPr>
        <p:spPr bwMode="auto">
          <a:xfrm>
            <a:off x="304800" y="3581400"/>
            <a:ext cx="5111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0"/>
              </a:spcBef>
              <a:spcAft>
                <a:spcPct val="0"/>
              </a:spcAft>
            </a:pPr>
            <a:r>
              <a:rPr kumimoji="1" lang="en-US" altLang="zh-CN" sz="2600" b="1">
                <a:solidFill>
                  <a:srgbClr val="333399"/>
                </a:solidFill>
                <a:latin typeface="黑体" pitchFamily="49" charset="-122"/>
                <a:ea typeface="黑体" pitchFamily="49" charset="-122"/>
              </a:rPr>
              <a:t> </a:t>
            </a:r>
            <a:r>
              <a:rPr kumimoji="1" lang="zh-CN" altLang="en-US" sz="2600" b="1">
                <a:solidFill>
                  <a:srgbClr val="333399"/>
                </a:solidFill>
                <a:latin typeface="黑体" pitchFamily="49" charset="-122"/>
                <a:ea typeface="黑体" pitchFamily="49" charset="-122"/>
              </a:rPr>
              <a:t>原子与</a:t>
            </a:r>
            <a:r>
              <a:rPr kumimoji="1" lang="zh-CN" altLang="en-US" sz="2600" b="1" u="sng">
                <a:solidFill>
                  <a:srgbClr val="CC6600"/>
                </a:solidFill>
                <a:latin typeface="黑体" pitchFamily="49" charset="-122"/>
                <a:ea typeface="黑体" pitchFamily="49" charset="-122"/>
              </a:rPr>
              <a:t>准单色</a:t>
            </a:r>
            <a:r>
              <a:rPr kumimoji="1" lang="zh-CN" altLang="en-US" sz="2600" b="1" u="sng">
                <a:solidFill>
                  <a:srgbClr val="333399"/>
                </a:solidFill>
                <a:latin typeface="黑体" pitchFamily="49" charset="-122"/>
                <a:ea typeface="黑体" pitchFamily="49" charset="-122"/>
              </a:rPr>
              <a:t>光辐射</a:t>
            </a:r>
            <a:r>
              <a:rPr kumimoji="1" lang="zh-CN" altLang="en-US" sz="2600" b="1">
                <a:solidFill>
                  <a:srgbClr val="333399"/>
                </a:solidFill>
                <a:latin typeface="黑体" pitchFamily="49" charset="-122"/>
                <a:ea typeface="黑体" pitchFamily="49" charset="-122"/>
              </a:rPr>
              <a:t>场相互作用</a:t>
            </a:r>
            <a:endParaRPr kumimoji="1" lang="zh-CN" altLang="en-US" sz="2400" b="1">
              <a:solidFill>
                <a:srgbClr val="000000"/>
              </a:solidFill>
              <a:latin typeface="黑体" pitchFamily="49" charset="-122"/>
              <a:ea typeface="黑体" pitchFamily="49" charset="-122"/>
            </a:endParaRPr>
          </a:p>
        </p:txBody>
      </p:sp>
      <p:graphicFrame>
        <p:nvGraphicFramePr>
          <p:cNvPr id="19461" name="Object 5"/>
          <p:cNvGraphicFramePr>
            <a:graphicFrameLocks noChangeAspect="1"/>
          </p:cNvGraphicFramePr>
          <p:nvPr/>
        </p:nvGraphicFramePr>
        <p:xfrm>
          <a:off x="4343400" y="1600200"/>
          <a:ext cx="1295400" cy="295275"/>
        </p:xfrm>
        <a:graphic>
          <a:graphicData uri="http://schemas.openxmlformats.org/presentationml/2006/ole">
            <mc:AlternateContent xmlns:mc="http://schemas.openxmlformats.org/markup-compatibility/2006">
              <mc:Choice xmlns:v="urn:schemas-microsoft-com:vml" Requires="v">
                <p:oleObj spid="_x0000_s19487" name="公式" r:id="rId5" imgW="939392" imgH="215806" progId="Equation.3">
                  <p:embed/>
                </p:oleObj>
              </mc:Choice>
              <mc:Fallback>
                <p:oleObj name="公式" r:id="rId5" imgW="939392"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600200"/>
                        <a:ext cx="12954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4200525" y="2133600"/>
          <a:ext cx="4475163" cy="1262063"/>
        </p:xfrm>
        <a:graphic>
          <a:graphicData uri="http://schemas.openxmlformats.org/presentationml/2006/ole">
            <mc:AlternateContent xmlns:mc="http://schemas.openxmlformats.org/markup-compatibility/2006">
              <mc:Choice xmlns:v="urn:schemas-microsoft-com:vml" Requires="v">
                <p:oleObj spid="_x0000_s19488" name="Equation" r:id="rId7" imgW="2133600" imgH="711200" progId="Equation.DSMT4">
                  <p:embed/>
                </p:oleObj>
              </mc:Choice>
              <mc:Fallback>
                <p:oleObj name="Equation" r:id="rId7" imgW="2133600" imgH="71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0525" y="2133600"/>
                        <a:ext cx="4475163"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3" name="Text Box 7"/>
          <p:cNvSpPr txBox="1">
            <a:spLocks noChangeArrowheads="1"/>
          </p:cNvSpPr>
          <p:nvPr/>
        </p:nvSpPr>
        <p:spPr bwMode="auto">
          <a:xfrm>
            <a:off x="609600" y="1855788"/>
            <a:ext cx="140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0"/>
              </a:spcBef>
              <a:spcAft>
                <a:spcPct val="0"/>
              </a:spcAft>
              <a:buFontTx/>
              <a:buNone/>
            </a:pPr>
            <a:r>
              <a:rPr kumimoji="1" lang="en-US" altLang="zh-CN" sz="1600">
                <a:solidFill>
                  <a:srgbClr val="000000"/>
                </a:solidFill>
                <a:latin typeface="楷体_GB2312" pitchFamily="49" charset="-122"/>
                <a:ea typeface="楷体_GB2312" pitchFamily="49" charset="-122"/>
              </a:rPr>
              <a:t>(</a:t>
            </a:r>
            <a:r>
              <a:rPr kumimoji="1" lang="zh-CN" altLang="en-US" sz="1600">
                <a:solidFill>
                  <a:srgbClr val="FF3300"/>
                </a:solidFill>
                <a:latin typeface="楷体_GB2312" pitchFamily="49" charset="-122"/>
                <a:ea typeface="楷体_GB2312" pitchFamily="49" charset="-122"/>
              </a:rPr>
              <a:t>黑体辐射场</a:t>
            </a:r>
            <a:r>
              <a:rPr kumimoji="1" lang="en-US" altLang="zh-CN" sz="1600">
                <a:solidFill>
                  <a:srgbClr val="000000"/>
                </a:solidFill>
                <a:latin typeface="楷体_GB2312" pitchFamily="49" charset="-122"/>
                <a:ea typeface="楷体_GB2312" pitchFamily="49" charset="-122"/>
              </a:rPr>
              <a:t>)</a:t>
            </a:r>
          </a:p>
        </p:txBody>
      </p:sp>
      <p:graphicFrame>
        <p:nvGraphicFramePr>
          <p:cNvPr id="19464" name="Object 8"/>
          <p:cNvGraphicFramePr>
            <a:graphicFrameLocks noChangeAspect="1"/>
          </p:cNvGraphicFramePr>
          <p:nvPr/>
        </p:nvGraphicFramePr>
        <p:xfrm>
          <a:off x="5562600" y="3657600"/>
          <a:ext cx="1371600" cy="312738"/>
        </p:xfrm>
        <a:graphic>
          <a:graphicData uri="http://schemas.openxmlformats.org/presentationml/2006/ole">
            <mc:AlternateContent xmlns:mc="http://schemas.openxmlformats.org/markup-compatibility/2006">
              <mc:Choice xmlns:v="urn:schemas-microsoft-com:vml" Requires="v">
                <p:oleObj spid="_x0000_s19489" name="公式" r:id="rId9" imgW="939392" imgH="215806" progId="Equation.3">
                  <p:embed/>
                </p:oleObj>
              </mc:Choice>
              <mc:Fallback>
                <p:oleObj name="公式" r:id="rId9" imgW="939392"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3657600"/>
                        <a:ext cx="1371600"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nvGraphicFramePr>
        <p:xfrm>
          <a:off x="2544763" y="2009775"/>
          <a:ext cx="703262" cy="290513"/>
        </p:xfrm>
        <a:graphic>
          <a:graphicData uri="http://schemas.openxmlformats.org/presentationml/2006/ole">
            <mc:AlternateContent xmlns:mc="http://schemas.openxmlformats.org/markup-compatibility/2006">
              <mc:Choice xmlns:v="urn:schemas-microsoft-com:vml" Requires="v">
                <p:oleObj spid="_x0000_s19490" name="Equation" r:id="rId11" imgW="571252" imgH="253890" progId="Equation.DSMT4">
                  <p:embed/>
                </p:oleObj>
              </mc:Choice>
              <mc:Fallback>
                <p:oleObj name="Equation" r:id="rId11" imgW="571252" imgH="25389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4763" y="2009775"/>
                        <a:ext cx="703262" cy="2905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10"/>
          <p:cNvGraphicFramePr>
            <a:graphicFrameLocks noChangeAspect="1"/>
          </p:cNvGraphicFramePr>
          <p:nvPr/>
        </p:nvGraphicFramePr>
        <p:xfrm>
          <a:off x="187325" y="1358900"/>
          <a:ext cx="615950" cy="254000"/>
        </p:xfrm>
        <a:graphic>
          <a:graphicData uri="http://schemas.openxmlformats.org/presentationml/2006/ole">
            <mc:AlternateContent xmlns:mc="http://schemas.openxmlformats.org/markup-compatibility/2006">
              <mc:Choice xmlns:v="urn:schemas-microsoft-com:vml" Requires="v">
                <p:oleObj spid="_x0000_s19491" name="Equation" r:id="rId13" imgW="571252" imgH="253890" progId="Equation.DSMT4">
                  <p:embed/>
                </p:oleObj>
              </mc:Choice>
              <mc:Fallback>
                <p:oleObj name="Equation" r:id="rId13" imgW="571252" imgH="25389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325" y="1358900"/>
                        <a:ext cx="615950" cy="254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7" name="Object 11"/>
          <p:cNvGraphicFramePr>
            <a:graphicFrameLocks noChangeAspect="1"/>
          </p:cNvGraphicFramePr>
          <p:nvPr/>
        </p:nvGraphicFramePr>
        <p:xfrm>
          <a:off x="533400" y="4495800"/>
          <a:ext cx="2895600" cy="1752600"/>
        </p:xfrm>
        <a:graphic>
          <a:graphicData uri="http://schemas.openxmlformats.org/presentationml/2006/ole">
            <mc:AlternateContent xmlns:mc="http://schemas.openxmlformats.org/markup-compatibility/2006">
              <mc:Choice xmlns:v="urn:schemas-microsoft-com:vml" Requires="v">
                <p:oleObj spid="_x0000_s19492" name="VISIO" r:id="rId15" imgW="4684680" imgH="2675520" progId="Visio.Drawing.5">
                  <p:embed/>
                </p:oleObj>
              </mc:Choice>
              <mc:Fallback>
                <p:oleObj name="VISIO" r:id="rId15" imgW="4684680" imgH="2675520" progId="Visio.Drawing.5">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4495800"/>
                        <a:ext cx="2895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8" name="Object 12"/>
          <p:cNvGraphicFramePr>
            <a:graphicFrameLocks noChangeAspect="1"/>
          </p:cNvGraphicFramePr>
          <p:nvPr/>
        </p:nvGraphicFramePr>
        <p:xfrm>
          <a:off x="3613150" y="4676775"/>
          <a:ext cx="5465763" cy="1331913"/>
        </p:xfrm>
        <a:graphic>
          <a:graphicData uri="http://schemas.openxmlformats.org/presentationml/2006/ole">
            <mc:AlternateContent xmlns:mc="http://schemas.openxmlformats.org/markup-compatibility/2006">
              <mc:Choice xmlns:v="urn:schemas-microsoft-com:vml" Requires="v">
                <p:oleObj spid="_x0000_s19493" name="Equation" r:id="rId17" imgW="2628900" imgH="711200" progId="Equation.DSMT4">
                  <p:embed/>
                </p:oleObj>
              </mc:Choice>
              <mc:Fallback>
                <p:oleObj name="Equation" r:id="rId17" imgW="2628900" imgH="7112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13150" y="4676775"/>
                        <a:ext cx="5465763" cy="1331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13"/>
          <p:cNvGraphicFramePr>
            <a:graphicFrameLocks noChangeAspect="1"/>
          </p:cNvGraphicFramePr>
          <p:nvPr/>
        </p:nvGraphicFramePr>
        <p:xfrm>
          <a:off x="3581400" y="4114800"/>
          <a:ext cx="5197475" cy="533400"/>
        </p:xfrm>
        <a:graphic>
          <a:graphicData uri="http://schemas.openxmlformats.org/presentationml/2006/ole">
            <mc:AlternateContent xmlns:mc="http://schemas.openxmlformats.org/markup-compatibility/2006">
              <mc:Choice xmlns:v="urn:schemas-microsoft-com:vml" Requires="v">
                <p:oleObj spid="_x0000_s19494" name="公式" r:id="rId19" imgW="3619500" imgH="342900" progId="Equation.3">
                  <p:embed/>
                </p:oleObj>
              </mc:Choice>
              <mc:Fallback>
                <p:oleObj name="公式" r:id="rId19" imgW="3619500" imgH="3429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81400" y="4114800"/>
                        <a:ext cx="51974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14"/>
          <p:cNvGraphicFramePr>
            <a:graphicFrameLocks noChangeAspect="1"/>
          </p:cNvGraphicFramePr>
          <p:nvPr/>
        </p:nvGraphicFramePr>
        <p:xfrm>
          <a:off x="2005013" y="4462463"/>
          <a:ext cx="714375" cy="276225"/>
        </p:xfrm>
        <a:graphic>
          <a:graphicData uri="http://schemas.openxmlformats.org/presentationml/2006/ole">
            <mc:AlternateContent xmlns:mc="http://schemas.openxmlformats.org/markup-compatibility/2006">
              <mc:Choice xmlns:v="urn:schemas-microsoft-com:vml" Requires="v">
                <p:oleObj spid="_x0000_s19495" name="Equation" r:id="rId21" imgW="609336" imgH="253890" progId="Equation.DSMT4">
                  <p:embed/>
                </p:oleObj>
              </mc:Choice>
              <mc:Fallback>
                <p:oleObj name="Equation" r:id="rId21" imgW="609336" imgH="25389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5013" y="4462463"/>
                        <a:ext cx="714375" cy="276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1" name="Object 15"/>
          <p:cNvGraphicFramePr>
            <a:graphicFrameLocks noChangeAspect="1"/>
          </p:cNvGraphicFramePr>
          <p:nvPr/>
        </p:nvGraphicFramePr>
        <p:xfrm>
          <a:off x="561975" y="4483100"/>
          <a:ext cx="658813" cy="254000"/>
        </p:xfrm>
        <a:graphic>
          <a:graphicData uri="http://schemas.openxmlformats.org/presentationml/2006/ole">
            <mc:AlternateContent xmlns:mc="http://schemas.openxmlformats.org/markup-compatibility/2006">
              <mc:Choice xmlns:v="urn:schemas-microsoft-com:vml" Requires="v">
                <p:oleObj spid="_x0000_s19496" name="Equation" r:id="rId23" imgW="609336" imgH="253890" progId="Equation.DSMT4">
                  <p:embed/>
                </p:oleObj>
              </mc:Choice>
              <mc:Fallback>
                <p:oleObj name="Equation" r:id="rId23" imgW="609336" imgH="25389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1975" y="4483100"/>
                        <a:ext cx="658813" cy="254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2" name="Object 16"/>
          <p:cNvGraphicFramePr>
            <a:graphicFrameLocks noChangeAspect="1"/>
          </p:cNvGraphicFramePr>
          <p:nvPr/>
        </p:nvGraphicFramePr>
        <p:xfrm>
          <a:off x="304800" y="4419600"/>
          <a:ext cx="214313" cy="228600"/>
        </p:xfrm>
        <a:graphic>
          <a:graphicData uri="http://schemas.openxmlformats.org/presentationml/2006/ole">
            <mc:AlternateContent xmlns:mc="http://schemas.openxmlformats.org/markup-compatibility/2006">
              <mc:Choice xmlns:v="urn:schemas-microsoft-com:vml" Requires="v">
                <p:oleObj spid="_x0000_s19497" name="公式" r:id="rId25" imgW="215806" imgH="228501" progId="Equation.3">
                  <p:embed/>
                </p:oleObj>
              </mc:Choice>
              <mc:Fallback>
                <p:oleObj name="公式" r:id="rId25" imgW="215806" imgH="22850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4800" y="4419600"/>
                        <a:ext cx="214313"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3" name="Object 17"/>
          <p:cNvGraphicFramePr>
            <a:graphicFrameLocks noChangeAspect="1"/>
          </p:cNvGraphicFramePr>
          <p:nvPr/>
        </p:nvGraphicFramePr>
        <p:xfrm>
          <a:off x="3276600" y="6019800"/>
          <a:ext cx="212725" cy="228600"/>
        </p:xfrm>
        <a:graphic>
          <a:graphicData uri="http://schemas.openxmlformats.org/presentationml/2006/ole">
            <mc:AlternateContent xmlns:mc="http://schemas.openxmlformats.org/markup-compatibility/2006">
              <mc:Choice xmlns:v="urn:schemas-microsoft-com:vml" Requires="v">
                <p:oleObj spid="_x0000_s19498" name="公式" r:id="rId27" imgW="164814" imgH="177492" progId="Equation.3">
                  <p:embed/>
                </p:oleObj>
              </mc:Choice>
              <mc:Fallback>
                <p:oleObj name="公式" r:id="rId27" imgW="164814" imgH="177492"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76600" y="6019800"/>
                        <a:ext cx="212725" cy="228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4" name="Text Box 18"/>
          <p:cNvSpPr txBox="1">
            <a:spLocks noChangeArrowheads="1"/>
          </p:cNvSpPr>
          <p:nvPr/>
        </p:nvSpPr>
        <p:spPr bwMode="auto">
          <a:xfrm>
            <a:off x="3962400" y="6019800"/>
            <a:ext cx="3722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400" i="1">
                <a:solidFill>
                  <a:srgbClr val="008000"/>
                </a:solidFill>
                <a:latin typeface="Symbol" pitchFamily="18" charset="2"/>
              </a:rPr>
              <a:t>r</a:t>
            </a:r>
            <a:r>
              <a:rPr kumimoji="1" lang="zh-CN" altLang="en-US" sz="2400">
                <a:solidFill>
                  <a:srgbClr val="008000"/>
                </a:solidFill>
                <a:latin typeface="Times New Roman" pitchFamily="18" charset="0"/>
              </a:rPr>
              <a:t>－</a:t>
            </a:r>
            <a:r>
              <a:rPr kumimoji="1" lang="zh-CN" altLang="en-US" sz="2000" b="1">
                <a:solidFill>
                  <a:srgbClr val="008000"/>
                </a:solidFill>
                <a:latin typeface="Times New Roman" pitchFamily="18" charset="0"/>
                <a:ea typeface="楷体_GB2312" pitchFamily="49" charset="-122"/>
              </a:rPr>
              <a:t>准单色光辐射场总能量密度</a:t>
            </a:r>
            <a:endParaRPr kumimoji="1" lang="zh-CN" altLang="en-US" sz="2400">
              <a:solidFill>
                <a:srgbClr val="000000"/>
              </a:solidFill>
              <a:latin typeface="Times New Roman" pitchFamily="18" charset="0"/>
            </a:endParaRPr>
          </a:p>
        </p:txBody>
      </p:sp>
      <p:sp>
        <p:nvSpPr>
          <p:cNvPr id="19475" name="Text Box 19"/>
          <p:cNvSpPr txBox="1">
            <a:spLocks noChangeArrowheads="1"/>
          </p:cNvSpPr>
          <p:nvPr/>
        </p:nvSpPr>
        <p:spPr bwMode="auto">
          <a:xfrm>
            <a:off x="0" y="228600"/>
            <a:ext cx="3028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a:solidFill>
                  <a:srgbClr val="000000"/>
                </a:solidFill>
                <a:latin typeface="Times New Roman" pitchFamily="18" charset="0"/>
                <a:ea typeface="黑体" pitchFamily="49" charset="-122"/>
              </a:rPr>
              <a:t>分两种情况讨论：</a:t>
            </a:r>
            <a:endParaRPr kumimoji="1" lang="zh-CN" altLang="en-US" sz="2400">
              <a:solidFill>
                <a:srgbClr val="000000"/>
              </a:solidFill>
              <a:latin typeface="Times New Roman" pitchFamily="18" charset="0"/>
            </a:endParaRPr>
          </a:p>
        </p:txBody>
      </p:sp>
      <p:graphicFrame>
        <p:nvGraphicFramePr>
          <p:cNvPr id="19476" name="Object 20"/>
          <p:cNvGraphicFramePr>
            <a:graphicFrameLocks noChangeAspect="1"/>
          </p:cNvGraphicFramePr>
          <p:nvPr/>
        </p:nvGraphicFramePr>
        <p:xfrm>
          <a:off x="4024313" y="219075"/>
          <a:ext cx="3533775" cy="647700"/>
        </p:xfrm>
        <a:graphic>
          <a:graphicData uri="http://schemas.openxmlformats.org/presentationml/2006/ole">
            <mc:AlternateContent xmlns:mc="http://schemas.openxmlformats.org/markup-compatibility/2006">
              <mc:Choice xmlns:v="urn:schemas-microsoft-com:vml" Requires="v">
                <p:oleObj spid="_x0000_s19499" name="Equation" r:id="rId29" imgW="2094591" imgH="444307" progId="Equation.DSMT4">
                  <p:embed/>
                </p:oleObj>
              </mc:Choice>
              <mc:Fallback>
                <p:oleObj name="Equation" r:id="rId29" imgW="2094591" imgH="444307"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24313" y="219075"/>
                        <a:ext cx="35337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7" name="Text Box 21"/>
          <p:cNvSpPr txBox="1">
            <a:spLocks noChangeArrowheads="1"/>
          </p:cNvSpPr>
          <p:nvPr/>
        </p:nvSpPr>
        <p:spPr bwMode="auto">
          <a:xfrm>
            <a:off x="6781800" y="3581400"/>
            <a:ext cx="1708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400">
                <a:solidFill>
                  <a:srgbClr val="000000"/>
                </a:solidFill>
                <a:latin typeface="Times New Roman" pitchFamily="18" charset="0"/>
                <a:ea typeface="黑体" pitchFamily="49" charset="-122"/>
              </a:rPr>
              <a:t>（激光器）</a:t>
            </a:r>
          </a:p>
        </p:txBody>
      </p:sp>
      <p:sp>
        <p:nvSpPr>
          <p:cNvPr id="19478" name="Text Box 22"/>
          <p:cNvSpPr txBox="1">
            <a:spLocks noChangeArrowheads="1"/>
          </p:cNvSpPr>
          <p:nvPr/>
        </p:nvSpPr>
        <p:spPr bwMode="auto">
          <a:xfrm>
            <a:off x="2743200" y="2667000"/>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1600">
                <a:solidFill>
                  <a:srgbClr val="333399"/>
                </a:solidFill>
                <a:latin typeface="Times New Roman" pitchFamily="18" charset="0"/>
                <a:ea typeface="楷体_GB2312" pitchFamily="49" charset="-122"/>
              </a:rPr>
              <a:t>原子</a:t>
            </a:r>
          </a:p>
        </p:txBody>
      </p:sp>
      <p:sp>
        <p:nvSpPr>
          <p:cNvPr id="19479" name="Text Box 23"/>
          <p:cNvSpPr txBox="1">
            <a:spLocks noChangeArrowheads="1"/>
          </p:cNvSpPr>
          <p:nvPr/>
        </p:nvSpPr>
        <p:spPr bwMode="auto">
          <a:xfrm>
            <a:off x="2362200" y="5486400"/>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1400">
                <a:solidFill>
                  <a:srgbClr val="CC6600"/>
                </a:solidFill>
                <a:latin typeface="黑体" pitchFamily="49" charset="-122"/>
                <a:ea typeface="黑体" pitchFamily="49" charset="-122"/>
              </a:rPr>
              <a:t>准单色场</a:t>
            </a:r>
          </a:p>
        </p:txBody>
      </p:sp>
      <p:sp>
        <p:nvSpPr>
          <p:cNvPr id="19480" name="Text Box 24"/>
          <p:cNvSpPr txBox="1">
            <a:spLocks noChangeArrowheads="1"/>
          </p:cNvSpPr>
          <p:nvPr/>
        </p:nvSpPr>
        <p:spPr bwMode="auto">
          <a:xfrm>
            <a:off x="1524000" y="4419600"/>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1600">
                <a:solidFill>
                  <a:srgbClr val="333399"/>
                </a:solidFill>
                <a:latin typeface="Times New Roman" pitchFamily="18" charset="0"/>
                <a:ea typeface="楷体_GB2312" pitchFamily="49" charset="-122"/>
              </a:rPr>
              <a:t>原子</a:t>
            </a:r>
          </a:p>
        </p:txBody>
      </p:sp>
    </p:spTree>
    <p:extLst>
      <p:ext uri="{BB962C8B-B14F-4D97-AF65-F5344CB8AC3E}">
        <p14:creationId xmlns:p14="http://schemas.microsoft.com/office/powerpoint/2010/main" val="114879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1813" y="158750"/>
            <a:ext cx="7361237" cy="5334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fontAlgn="base">
              <a:spcBef>
                <a:spcPct val="0"/>
              </a:spcBef>
              <a:spcAft>
                <a:spcPct val="0"/>
              </a:spcAft>
              <a:buFont typeface="Wingdings" pitchFamily="2" charset="2"/>
              <a:buChar char="Ø"/>
            </a:pPr>
            <a:r>
              <a:rPr lang="zh-CN" altLang="en-US" sz="2800" b="1">
                <a:solidFill>
                  <a:srgbClr val="FF6600"/>
                </a:solidFill>
              </a:rPr>
              <a:t>光谱线的加宽机制和类型</a:t>
            </a:r>
            <a:endParaRPr lang="zh-CN" altLang="en-US" sz="4400">
              <a:solidFill>
                <a:srgbClr val="000000"/>
              </a:solidFill>
            </a:endParaRPr>
          </a:p>
        </p:txBody>
      </p:sp>
      <p:sp>
        <p:nvSpPr>
          <p:cNvPr id="20483" name="Rectangle 3"/>
          <p:cNvSpPr>
            <a:spLocks noChangeArrowheads="1"/>
          </p:cNvSpPr>
          <p:nvPr/>
        </p:nvSpPr>
        <p:spPr bwMode="auto">
          <a:xfrm>
            <a:off x="303213" y="1295400"/>
            <a:ext cx="7993062" cy="15525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0"/>
              </a:spcBef>
              <a:spcAft>
                <a:spcPct val="0"/>
              </a:spcAft>
              <a:buFontTx/>
              <a:buNone/>
            </a:pPr>
            <a:r>
              <a:rPr lang="en-US" altLang="zh-CN" sz="2400" b="1" u="sng">
                <a:solidFill>
                  <a:srgbClr val="CC0099"/>
                </a:solidFill>
                <a:latin typeface="楷体_GB2312" pitchFamily="49" charset="-122"/>
                <a:ea typeface="楷体_GB2312" pitchFamily="49" charset="-122"/>
              </a:rPr>
              <a:t>1.</a:t>
            </a:r>
            <a:r>
              <a:rPr lang="zh-CN" altLang="en-US" sz="2400" b="1" u="sng">
                <a:solidFill>
                  <a:srgbClr val="CC0099"/>
                </a:solidFill>
                <a:latin typeface="楷体_GB2312" pitchFamily="49" charset="-122"/>
                <a:ea typeface="楷体_GB2312" pitchFamily="49" charset="-122"/>
              </a:rPr>
              <a:t>均匀加宽：</a:t>
            </a:r>
            <a:r>
              <a:rPr lang="zh-CN" altLang="en-US" sz="2400" b="1">
                <a:solidFill>
                  <a:srgbClr val="669900"/>
                </a:solidFill>
                <a:latin typeface="楷体_GB2312" pitchFamily="49" charset="-122"/>
                <a:ea typeface="楷体_GB2312" pitchFamily="49" charset="-122"/>
              </a:rPr>
              <a:t>引起加宽的物理因素对每个发光粒子都是等同的。由于均匀加宽对每个原子的辐射的影响是相同的，因此在均匀加宽的影响下，每个原子都具有相同的辐射特性，即每个原子都以整个线型函数的形式辐射光子</a:t>
            </a:r>
            <a:endParaRPr lang="zh-CN" altLang="en-US" sz="2400">
              <a:solidFill>
                <a:srgbClr val="000000"/>
              </a:solidFill>
              <a:latin typeface="Times New Roman" pitchFamily="18" charset="0"/>
            </a:endParaRPr>
          </a:p>
        </p:txBody>
      </p:sp>
      <p:sp>
        <p:nvSpPr>
          <p:cNvPr id="20484" name="Rectangle 4"/>
          <p:cNvSpPr>
            <a:spLocks noChangeArrowheads="1"/>
          </p:cNvSpPr>
          <p:nvPr/>
        </p:nvSpPr>
        <p:spPr bwMode="auto">
          <a:xfrm>
            <a:off x="957263" y="3284538"/>
            <a:ext cx="7200900"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i="1">
                <a:solidFill>
                  <a:srgbClr val="0000FF"/>
                </a:solidFill>
                <a:latin typeface="Tahoma" pitchFamily="34" charset="0"/>
              </a:rPr>
              <a:t>如：自然加宽、</a:t>
            </a:r>
            <a:r>
              <a:rPr lang="zh-CN" altLang="en-US" sz="2400" b="1" i="1">
                <a:solidFill>
                  <a:srgbClr val="0000FF"/>
                </a:solidFill>
                <a:latin typeface="Tahoma" pitchFamily="34" charset="0"/>
                <a:ea typeface="ˎ̥"/>
                <a:cs typeface="ˎ̥"/>
              </a:rPr>
              <a:t> </a:t>
            </a:r>
            <a:r>
              <a:rPr lang="zh-CN" altLang="en-US" sz="2400" b="1" i="1">
                <a:solidFill>
                  <a:srgbClr val="0000FF"/>
                </a:solidFill>
                <a:latin typeface="Tahoma" pitchFamily="34" charset="0"/>
              </a:rPr>
              <a:t>寿命加宽、压力加宽、热声子加宽</a:t>
            </a:r>
            <a:endParaRPr lang="zh-CN" altLang="en-US" sz="2400">
              <a:solidFill>
                <a:srgbClr val="000000"/>
              </a:solidFill>
              <a:latin typeface="Times New Roman" pitchFamily="18" charset="0"/>
            </a:endParaRPr>
          </a:p>
        </p:txBody>
      </p:sp>
      <p:sp>
        <p:nvSpPr>
          <p:cNvPr id="20485" name="Rectangle 5"/>
          <p:cNvSpPr>
            <a:spLocks noChangeArrowheads="1"/>
          </p:cNvSpPr>
          <p:nvPr/>
        </p:nvSpPr>
        <p:spPr bwMode="auto">
          <a:xfrm>
            <a:off x="452438" y="4076700"/>
            <a:ext cx="7921625" cy="8223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0"/>
              </a:spcBef>
              <a:spcAft>
                <a:spcPct val="0"/>
              </a:spcAft>
              <a:buFontTx/>
              <a:buNone/>
            </a:pPr>
            <a:r>
              <a:rPr lang="en-US" altLang="zh-CN" sz="2400" b="1" u="sng">
                <a:solidFill>
                  <a:srgbClr val="CC0099"/>
                </a:solidFill>
                <a:latin typeface="楷体_GB2312" pitchFamily="49" charset="-122"/>
                <a:ea typeface="楷体_GB2312" pitchFamily="49" charset="-122"/>
              </a:rPr>
              <a:t>2.</a:t>
            </a:r>
            <a:r>
              <a:rPr lang="zh-CN" altLang="en-US" sz="2400" b="1" u="sng">
                <a:solidFill>
                  <a:srgbClr val="CC0099"/>
                </a:solidFill>
                <a:latin typeface="楷体_GB2312" pitchFamily="49" charset="-122"/>
                <a:ea typeface="楷体_GB2312" pitchFamily="49" charset="-122"/>
              </a:rPr>
              <a:t>非均匀加宽：</a:t>
            </a:r>
            <a:r>
              <a:rPr lang="zh-CN" altLang="en-US" sz="2400" b="1">
                <a:solidFill>
                  <a:srgbClr val="996633"/>
                </a:solidFill>
                <a:latin typeface="楷体_GB2312" pitchFamily="49" charset="-122"/>
                <a:ea typeface="楷体_GB2312" pitchFamily="49" charset="-122"/>
              </a:rPr>
              <a:t>由于某种物理因素的影响，使得发光原子有不同的表观中心频率，使总的辐射谱线加宽。</a:t>
            </a:r>
            <a:endParaRPr lang="zh-CN" altLang="en-US" sz="2400">
              <a:solidFill>
                <a:srgbClr val="000000"/>
              </a:solidFill>
              <a:latin typeface="Times New Roman" pitchFamily="18" charset="0"/>
            </a:endParaRPr>
          </a:p>
        </p:txBody>
      </p:sp>
      <p:sp>
        <p:nvSpPr>
          <p:cNvPr id="20486" name="Rectangle 6"/>
          <p:cNvSpPr>
            <a:spLocks noChangeArrowheads="1"/>
          </p:cNvSpPr>
          <p:nvPr/>
        </p:nvSpPr>
        <p:spPr bwMode="auto">
          <a:xfrm>
            <a:off x="454025" y="5686425"/>
            <a:ext cx="7272338"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Aft>
                <a:spcPct val="0"/>
              </a:spcAft>
              <a:buFontTx/>
              <a:buNone/>
            </a:pPr>
            <a:r>
              <a:rPr lang="en-US" altLang="zh-CN" sz="2400" b="1" u="sng">
                <a:solidFill>
                  <a:srgbClr val="CC0099"/>
                </a:solidFill>
                <a:latin typeface="楷体_GB2312" pitchFamily="49" charset="-122"/>
                <a:ea typeface="楷体_GB2312" pitchFamily="49" charset="-122"/>
              </a:rPr>
              <a:t>3.</a:t>
            </a:r>
            <a:r>
              <a:rPr lang="zh-CN" altLang="en-US" sz="2400" b="1" u="sng">
                <a:solidFill>
                  <a:srgbClr val="CC0099"/>
                </a:solidFill>
                <a:latin typeface="楷体_GB2312" pitchFamily="49" charset="-122"/>
                <a:ea typeface="楷体_GB2312" pitchFamily="49" charset="-122"/>
              </a:rPr>
              <a:t>综合加宽：</a:t>
            </a:r>
            <a:r>
              <a:rPr lang="zh-CN" altLang="en-US" sz="2400" b="1">
                <a:solidFill>
                  <a:srgbClr val="000000"/>
                </a:solidFill>
                <a:latin typeface="楷体_GB2312" pitchFamily="49" charset="-122"/>
                <a:ea typeface="楷体_GB2312" pitchFamily="49" charset="-122"/>
              </a:rPr>
              <a:t>均匀加宽与非均匀加宽同时存在</a:t>
            </a:r>
            <a:endParaRPr lang="zh-CN" altLang="en-US" sz="2400">
              <a:solidFill>
                <a:srgbClr val="000000"/>
              </a:solidFill>
              <a:latin typeface="Times New Roman" pitchFamily="18" charset="0"/>
            </a:endParaRPr>
          </a:p>
        </p:txBody>
      </p:sp>
      <p:sp>
        <p:nvSpPr>
          <p:cNvPr id="20487" name="Text Box 7"/>
          <p:cNvSpPr txBox="1">
            <a:spLocks noChangeArrowheads="1"/>
          </p:cNvSpPr>
          <p:nvPr/>
        </p:nvSpPr>
        <p:spPr bwMode="auto">
          <a:xfrm>
            <a:off x="1101725" y="5064125"/>
            <a:ext cx="5083175" cy="45720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i="1" dirty="0">
                <a:solidFill>
                  <a:srgbClr val="0000FF"/>
                </a:solidFill>
                <a:ea typeface="楷体_GB2312" pitchFamily="49" charset="-122"/>
              </a:rPr>
              <a:t>如：多普勒加宽、晶格随机缺陷加宽</a:t>
            </a:r>
            <a:endParaRPr lang="zh-CN" altLang="en-US" sz="2400" dirty="0">
              <a:solidFill>
                <a:srgbClr val="000000"/>
              </a:solidFill>
              <a:latin typeface="Times New Roman" pitchFamily="18" charset="0"/>
            </a:endParaRPr>
          </a:p>
        </p:txBody>
      </p:sp>
    </p:spTree>
    <p:extLst>
      <p:ext uri="{BB962C8B-B14F-4D97-AF65-F5344CB8AC3E}">
        <p14:creationId xmlns:p14="http://schemas.microsoft.com/office/powerpoint/2010/main" val="78750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55650" y="260350"/>
            <a:ext cx="78755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        </a:t>
            </a:r>
            <a:r>
              <a:rPr kumimoji="1" lang="zh-CN" altLang="en-US" sz="2400">
                <a:solidFill>
                  <a:srgbClr val="0000CC"/>
                </a:solidFill>
                <a:latin typeface="华文楷体" pitchFamily="2" charset="-122"/>
                <a:ea typeface="华文楷体" pitchFamily="2" charset="-122"/>
              </a:rPr>
              <a:t>现在我们知道</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在考虑了线宽之后</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光与物质相互作用的所有三种辐射跃迁过程都和线型函数</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有关。 但是</a:t>
            </a:r>
            <a:r>
              <a:rPr kumimoji="1" lang="en-US" altLang="zh-CN" sz="2400">
                <a:solidFill>
                  <a:srgbClr val="0000CC"/>
                </a:solidFill>
                <a:latin typeface="华文楷体" pitchFamily="2" charset="-122"/>
                <a:ea typeface="华文楷体" pitchFamily="2" charset="-122"/>
              </a:rPr>
              <a:t>, </a:t>
            </a:r>
            <a:r>
              <a:rPr kumimoji="1" lang="en-US" altLang="zh-CN" sz="2400" i="1">
                <a:solidFill>
                  <a:srgbClr val="FF0000"/>
                </a:solidFill>
                <a:latin typeface="Times New Roman" pitchFamily="18" charset="0"/>
                <a:ea typeface="华文楷体" pitchFamily="2" charset="-122"/>
              </a:rPr>
              <a:t>f(v</a:t>
            </a:r>
            <a:r>
              <a:rPr kumimoji="1" lang="en-US" altLang="zh-CN" sz="2400">
                <a:solidFill>
                  <a:srgbClr val="FF0000"/>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的具体形式</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则是由引起谱线增宽的具体物理机理决定的。因此</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我们要根据不同的物理条件确定</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的具体形式</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从而确定不同的物理条件下的跃迁几率。即遵循线路</a:t>
            </a:r>
            <a:r>
              <a:rPr kumimoji="1" lang="en-US" altLang="zh-CN" sz="2400">
                <a:solidFill>
                  <a:srgbClr val="0000CC"/>
                </a:solidFill>
                <a:latin typeface="华文楷体" pitchFamily="2" charset="-122"/>
                <a:ea typeface="华文楷体" pitchFamily="2" charset="-122"/>
              </a:rPr>
              <a:t>: </a:t>
            </a:r>
            <a:r>
              <a:rPr kumimoji="1" lang="zh-CN" altLang="en-US" sz="2400" u="sng">
                <a:solidFill>
                  <a:srgbClr val="0000CC"/>
                </a:solidFill>
                <a:latin typeface="华文楷体" pitchFamily="2" charset="-122"/>
                <a:ea typeface="华文楷体" pitchFamily="2" charset="-122"/>
              </a:rPr>
              <a:t>物理条件</a:t>
            </a:r>
            <a:r>
              <a:rPr kumimoji="1" lang="zh-CN" altLang="en-US" sz="2400">
                <a:solidFill>
                  <a:srgbClr val="0000CC"/>
                </a:solidFill>
                <a:latin typeface="华文楷体" pitchFamily="2" charset="-122"/>
                <a:ea typeface="华文楷体" pitchFamily="2" charset="-122"/>
              </a:rPr>
              <a:t> → </a:t>
            </a:r>
            <a:r>
              <a:rPr kumimoji="1" lang="en-US" altLang="zh-CN" sz="2400" i="1">
                <a:solidFill>
                  <a:srgbClr val="FF0000"/>
                </a:solidFill>
                <a:latin typeface="Times New Roman" pitchFamily="18" charset="0"/>
                <a:ea typeface="华文楷体" pitchFamily="2" charset="-122"/>
              </a:rPr>
              <a:t>f(v</a:t>
            </a:r>
            <a:r>
              <a:rPr kumimoji="1" lang="en-US" altLang="zh-CN" sz="2400">
                <a:solidFill>
                  <a:srgbClr val="FF0000"/>
                </a:solidFill>
                <a:latin typeface="华文楷体" pitchFamily="2" charset="-122"/>
                <a:ea typeface="华文楷体" pitchFamily="2" charset="-122"/>
              </a:rPr>
              <a:t>)</a:t>
            </a:r>
            <a:r>
              <a:rPr kumimoji="1" lang="en-US" altLang="zh-CN" sz="2400">
                <a:solidFill>
                  <a:srgbClr val="0000CC"/>
                </a:solidFill>
                <a:latin typeface="华文楷体" pitchFamily="2" charset="-122"/>
                <a:ea typeface="华文楷体" pitchFamily="2" charset="-122"/>
              </a:rPr>
              <a:t> → </a:t>
            </a:r>
            <a:r>
              <a:rPr kumimoji="1" lang="zh-CN" altLang="en-US" sz="2400" u="sng">
                <a:solidFill>
                  <a:srgbClr val="0000CC"/>
                </a:solidFill>
                <a:latin typeface="华文楷体" pitchFamily="2" charset="-122"/>
                <a:ea typeface="华文楷体" pitchFamily="2" charset="-122"/>
              </a:rPr>
              <a:t>跃迁几率</a:t>
            </a:r>
            <a:r>
              <a:rPr kumimoji="1" lang="zh-CN" altLang="en-US" sz="2400">
                <a:solidFill>
                  <a:srgbClr val="0000CC"/>
                </a:solidFill>
                <a:latin typeface="华文楷体" pitchFamily="2" charset="-122"/>
                <a:ea typeface="华文楷体" pitchFamily="2" charset="-122"/>
              </a:rPr>
              <a:t>。</a:t>
            </a:r>
          </a:p>
        </p:txBody>
      </p:sp>
      <p:sp>
        <p:nvSpPr>
          <p:cNvPr id="21507" name="Text Box 3"/>
          <p:cNvSpPr txBox="1">
            <a:spLocks noChangeArrowheads="1"/>
          </p:cNvSpPr>
          <p:nvPr/>
        </p:nvSpPr>
        <p:spPr bwMode="auto">
          <a:xfrm>
            <a:off x="125413" y="2924175"/>
            <a:ext cx="3455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800" b="1">
                <a:solidFill>
                  <a:srgbClr val="A50021"/>
                </a:solidFill>
                <a:latin typeface="华文楷体" pitchFamily="2" charset="-122"/>
                <a:ea typeface="华文楷体" pitchFamily="2" charset="-122"/>
              </a:rPr>
              <a:t>1.4.2 </a:t>
            </a:r>
            <a:r>
              <a:rPr kumimoji="1" lang="zh-CN" altLang="en-US" sz="2800" b="1">
                <a:solidFill>
                  <a:srgbClr val="A50021"/>
                </a:solidFill>
                <a:latin typeface="华文楷体" pitchFamily="2" charset="-122"/>
                <a:ea typeface="华文楷体" pitchFamily="2" charset="-122"/>
              </a:rPr>
              <a:t>自然增宽</a:t>
            </a:r>
          </a:p>
        </p:txBody>
      </p:sp>
      <p:sp>
        <p:nvSpPr>
          <p:cNvPr id="21508" name="Text Box 4"/>
          <p:cNvSpPr txBox="1">
            <a:spLocks noChangeArrowheads="1"/>
          </p:cNvSpPr>
          <p:nvPr/>
        </p:nvSpPr>
        <p:spPr bwMode="auto">
          <a:xfrm>
            <a:off x="395288" y="3573463"/>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fontAlgn="base">
              <a:spcBef>
                <a:spcPct val="50000"/>
              </a:spcBef>
              <a:spcAft>
                <a:spcPct val="0"/>
              </a:spcAft>
              <a:buFontTx/>
              <a:buNone/>
            </a:pPr>
            <a:r>
              <a:rPr kumimoji="1" lang="en-US" altLang="zh-CN" sz="2800" b="1">
                <a:solidFill>
                  <a:srgbClr val="A50021"/>
                </a:solidFill>
                <a:latin typeface="华文楷体" pitchFamily="2" charset="-122"/>
                <a:ea typeface="华文楷体" pitchFamily="2" charset="-122"/>
              </a:rPr>
              <a:t> </a:t>
            </a:r>
            <a:r>
              <a:rPr kumimoji="1" lang="zh-CN" altLang="en-US" sz="2800" b="1">
                <a:solidFill>
                  <a:srgbClr val="A50021"/>
                </a:solidFill>
                <a:latin typeface="华文楷体" pitchFamily="2" charset="-122"/>
                <a:ea typeface="华文楷体" pitchFamily="2" charset="-122"/>
              </a:rPr>
              <a:t>一  经典辐射理论</a:t>
            </a:r>
            <a:endParaRPr kumimoji="1" lang="zh-CN" altLang="en-US" sz="2800">
              <a:solidFill>
                <a:srgbClr val="A50021"/>
              </a:solidFill>
              <a:latin typeface="华文楷体" pitchFamily="2" charset="-122"/>
              <a:ea typeface="华文楷体" pitchFamily="2" charset="-122"/>
            </a:endParaRPr>
          </a:p>
        </p:txBody>
      </p:sp>
      <p:sp>
        <p:nvSpPr>
          <p:cNvPr id="21509" name="Text Box 5"/>
          <p:cNvSpPr txBox="1">
            <a:spLocks noChangeArrowheads="1"/>
          </p:cNvSpPr>
          <p:nvPr/>
        </p:nvSpPr>
        <p:spPr bwMode="auto">
          <a:xfrm>
            <a:off x="395288" y="4365625"/>
            <a:ext cx="410527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楷体_GB2312" pitchFamily="49" charset="-122"/>
                <a:ea typeface="楷体_GB2312" pitchFamily="49" charset="-122"/>
              </a:rPr>
              <a:t>1.</a:t>
            </a:r>
            <a:r>
              <a:rPr kumimoji="1" lang="zh-CN" altLang="en-US" sz="2400">
                <a:solidFill>
                  <a:srgbClr val="0000CC"/>
                </a:solidFill>
                <a:latin typeface="楷体_GB2312" pitchFamily="49" charset="-122"/>
                <a:ea typeface="楷体_GB2312" pitchFamily="49" charset="-122"/>
              </a:rPr>
              <a:t>极子阻尼振动时释放能量</a:t>
            </a:r>
          </a:p>
          <a:p>
            <a:pPr fontAlgn="base">
              <a:spcBef>
                <a:spcPct val="50000"/>
              </a:spcBef>
              <a:spcAft>
                <a:spcPct val="0"/>
              </a:spcAft>
              <a:buFontTx/>
              <a:buNone/>
            </a:pPr>
            <a:r>
              <a:rPr kumimoji="1" lang="zh-CN" altLang="en-US" sz="2400">
                <a:solidFill>
                  <a:srgbClr val="0000CC"/>
                </a:solidFill>
                <a:latin typeface="楷体_GB2312" pitchFamily="49" charset="-122"/>
                <a:ea typeface="楷体_GB2312" pitchFamily="49" charset="-122"/>
              </a:rPr>
              <a:t> </a:t>
            </a:r>
            <a:r>
              <a:rPr kumimoji="1" lang="en-US" altLang="zh-CN" sz="2400">
                <a:solidFill>
                  <a:srgbClr val="0000CC"/>
                </a:solidFill>
                <a:latin typeface="Times New Roman" pitchFamily="18" charset="0"/>
                <a:ea typeface="楷体_GB2312" pitchFamily="49" charset="-122"/>
              </a:rPr>
              <a:t>——</a:t>
            </a:r>
            <a:r>
              <a:rPr kumimoji="1" lang="en-US" altLang="zh-CN" sz="2400">
                <a:solidFill>
                  <a:srgbClr val="0000CC"/>
                </a:solidFill>
                <a:latin typeface="楷体_GB2312" pitchFamily="49" charset="-122"/>
                <a:ea typeface="楷体_GB2312" pitchFamily="49" charset="-122"/>
              </a:rPr>
              <a:t> </a:t>
            </a:r>
            <a:r>
              <a:rPr kumimoji="1" lang="zh-CN" altLang="en-US" sz="2400">
                <a:solidFill>
                  <a:srgbClr val="0000CC"/>
                </a:solidFill>
                <a:latin typeface="楷体_GB2312" pitchFamily="49" charset="-122"/>
                <a:ea typeface="楷体_GB2312" pitchFamily="49" charset="-122"/>
              </a:rPr>
              <a:t>自发发射现象</a:t>
            </a:r>
          </a:p>
        </p:txBody>
      </p:sp>
      <p:grpSp>
        <p:nvGrpSpPr>
          <p:cNvPr id="21510" name="Group 6"/>
          <p:cNvGrpSpPr>
            <a:grpSpLocks/>
          </p:cNvGrpSpPr>
          <p:nvPr/>
        </p:nvGrpSpPr>
        <p:grpSpPr bwMode="auto">
          <a:xfrm>
            <a:off x="4648200" y="2286000"/>
            <a:ext cx="3979863" cy="2752725"/>
            <a:chOff x="3061" y="1706"/>
            <a:chExt cx="2223" cy="1516"/>
          </a:xfrm>
        </p:grpSpPr>
        <p:graphicFrame>
          <p:nvGraphicFramePr>
            <p:cNvPr id="21516" name="Object 7"/>
            <p:cNvGraphicFramePr>
              <a:graphicFrameLocks noChangeAspect="1"/>
            </p:cNvGraphicFramePr>
            <p:nvPr/>
          </p:nvGraphicFramePr>
          <p:xfrm>
            <a:off x="3152" y="1842"/>
            <a:ext cx="2124" cy="1380"/>
          </p:xfrm>
          <a:graphic>
            <a:graphicData uri="http://schemas.openxmlformats.org/presentationml/2006/ole">
              <mc:AlternateContent xmlns:mc="http://schemas.openxmlformats.org/markup-compatibility/2006">
                <mc:Choice xmlns:v="urn:schemas-microsoft-com:vml" Requires="v">
                  <p:oleObj spid="_x0000_s20490" name="位图图像" r:id="rId3" imgW="3371429" imgH="2190476" progId="Paint.Picture">
                    <p:embed/>
                  </p:oleObj>
                </mc:Choice>
                <mc:Fallback>
                  <p:oleObj name="位图图像" r:id="rId3" imgW="3371429" imgH="21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1842"/>
                          <a:ext cx="2124"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7" name="Text Box 8"/>
            <p:cNvSpPr txBox="1">
              <a:spLocks noChangeArrowheads="1"/>
            </p:cNvSpPr>
            <p:nvPr/>
          </p:nvSpPr>
          <p:spPr bwMode="auto">
            <a:xfrm>
              <a:off x="3061" y="1797"/>
              <a:ext cx="2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i="1">
                  <a:solidFill>
                    <a:srgbClr val="000000"/>
                  </a:solidFill>
                  <a:latin typeface="Times New Roman" pitchFamily="18" charset="0"/>
                </a:rPr>
                <a:t>U</a:t>
              </a:r>
            </a:p>
          </p:txBody>
        </p:sp>
        <p:graphicFrame>
          <p:nvGraphicFramePr>
            <p:cNvPr id="21518" name="Object 9"/>
            <p:cNvGraphicFramePr>
              <a:graphicFrameLocks noChangeAspect="1"/>
            </p:cNvGraphicFramePr>
            <p:nvPr/>
          </p:nvGraphicFramePr>
          <p:xfrm>
            <a:off x="3560" y="1706"/>
            <a:ext cx="335" cy="363"/>
          </p:xfrm>
          <a:graphic>
            <a:graphicData uri="http://schemas.openxmlformats.org/presentationml/2006/ole">
              <mc:AlternateContent xmlns:mc="http://schemas.openxmlformats.org/markup-compatibility/2006">
                <mc:Choice xmlns:v="urn:schemas-microsoft-com:vml" Requires="v">
                  <p:oleObj spid="_x0000_s20491" name="公式" r:id="rId5" imgW="291847" imgH="317225" progId="Equation.3">
                    <p:embed/>
                  </p:oleObj>
                </mc:Choice>
                <mc:Fallback>
                  <p:oleObj name="公式" r:id="rId5" imgW="291847" imgH="31722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 y="1706"/>
                          <a:ext cx="33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9" name="Line 10"/>
            <p:cNvSpPr>
              <a:spLocks noChangeShapeType="1"/>
            </p:cNvSpPr>
            <p:nvPr/>
          </p:nvSpPr>
          <p:spPr bwMode="auto">
            <a:xfrm flipV="1">
              <a:off x="3424" y="1979"/>
              <a:ext cx="272"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aphicFrame>
          <p:nvGraphicFramePr>
            <p:cNvPr id="21520" name="Object 11"/>
            <p:cNvGraphicFramePr>
              <a:graphicFrameLocks noChangeAspect="1"/>
            </p:cNvGraphicFramePr>
            <p:nvPr/>
          </p:nvGraphicFramePr>
          <p:xfrm>
            <a:off x="4195" y="1842"/>
            <a:ext cx="1089" cy="371"/>
          </p:xfrm>
          <a:graphic>
            <a:graphicData uri="http://schemas.openxmlformats.org/presentationml/2006/ole">
              <mc:AlternateContent xmlns:mc="http://schemas.openxmlformats.org/markup-compatibility/2006">
                <mc:Choice xmlns:v="urn:schemas-microsoft-com:vml" Requires="v">
                  <p:oleObj spid="_x0000_s20492" name="公式" r:id="rId7" imgW="1040948" imgH="355446" progId="Equation.3">
                    <p:embed/>
                  </p:oleObj>
                </mc:Choice>
                <mc:Fallback>
                  <p:oleObj name="公式" r:id="rId7" imgW="1040948"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5" y="1842"/>
                          <a:ext cx="1089"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1" name="Line 12"/>
            <p:cNvSpPr>
              <a:spLocks noChangeShapeType="1"/>
            </p:cNvSpPr>
            <p:nvPr/>
          </p:nvSpPr>
          <p:spPr bwMode="auto">
            <a:xfrm flipV="1">
              <a:off x="3878" y="2160"/>
              <a:ext cx="68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21511" name="Group 13"/>
          <p:cNvGrpSpPr>
            <a:grpSpLocks/>
          </p:cNvGrpSpPr>
          <p:nvPr/>
        </p:nvGrpSpPr>
        <p:grpSpPr bwMode="auto">
          <a:xfrm>
            <a:off x="900113" y="5300663"/>
            <a:ext cx="7200900" cy="601662"/>
            <a:chOff x="204" y="3566"/>
            <a:chExt cx="4536" cy="379"/>
          </a:xfrm>
        </p:grpSpPr>
        <p:graphicFrame>
          <p:nvGraphicFramePr>
            <p:cNvPr id="21513" name="Object 14"/>
            <p:cNvGraphicFramePr>
              <a:graphicFrameLocks noChangeAspect="1"/>
            </p:cNvGraphicFramePr>
            <p:nvPr/>
          </p:nvGraphicFramePr>
          <p:xfrm>
            <a:off x="2109" y="3566"/>
            <a:ext cx="1381" cy="371"/>
          </p:xfrm>
          <a:graphic>
            <a:graphicData uri="http://schemas.openxmlformats.org/presentationml/2006/ole">
              <mc:AlternateContent xmlns:mc="http://schemas.openxmlformats.org/markup-compatibility/2006">
                <mc:Choice xmlns:v="urn:schemas-microsoft-com:vml" Requires="v">
                  <p:oleObj spid="_x0000_s20493" name="公式" r:id="rId9" imgW="1320227" imgH="355446" progId="Equation.3">
                    <p:embed/>
                  </p:oleObj>
                </mc:Choice>
                <mc:Fallback>
                  <p:oleObj name="公式" r:id="rId9" imgW="1320227" imgH="3554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9" y="3566"/>
                          <a:ext cx="1381"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4" name="Text Box 15"/>
            <p:cNvSpPr txBox="1">
              <a:spLocks noChangeArrowheads="1"/>
            </p:cNvSpPr>
            <p:nvPr/>
          </p:nvSpPr>
          <p:spPr bwMode="auto">
            <a:xfrm>
              <a:off x="204" y="3657"/>
              <a:ext cx="17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其</a:t>
              </a:r>
              <a:r>
                <a:rPr kumimoji="1" lang="zh-CN" altLang="en-US" sz="2400">
                  <a:solidFill>
                    <a:srgbClr val="0000CC"/>
                  </a:solidFill>
                  <a:latin typeface="楷体_GB2312" pitchFamily="49" charset="-122"/>
                  <a:ea typeface="楷体_GB2312" pitchFamily="49" charset="-122"/>
                </a:rPr>
                <a:t>阻尼振动形式为</a:t>
              </a:r>
            </a:p>
          </p:txBody>
        </p:sp>
        <p:sp>
          <p:nvSpPr>
            <p:cNvPr id="21515" name="Text Box 16"/>
            <p:cNvSpPr txBox="1">
              <a:spLocks noChangeArrowheads="1"/>
            </p:cNvSpPr>
            <p:nvPr/>
          </p:nvSpPr>
          <p:spPr bwMode="auto">
            <a:xfrm>
              <a:off x="3878" y="3657"/>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a:solidFill>
                    <a:srgbClr val="0000CC"/>
                  </a:solidFill>
                  <a:latin typeface="Verdana" pitchFamily="34" charset="0"/>
                </a:rPr>
                <a:t>(1-60)</a:t>
              </a:r>
            </a:p>
          </p:txBody>
        </p:sp>
      </p:grpSp>
      <p:sp>
        <p:nvSpPr>
          <p:cNvPr id="21512" name="Rectangle 17"/>
          <p:cNvSpPr>
            <a:spLocks noChangeArrowheads="1"/>
          </p:cNvSpPr>
          <p:nvPr/>
        </p:nvSpPr>
        <p:spPr bwMode="auto">
          <a:xfrm>
            <a:off x="2438400" y="2971800"/>
            <a:ext cx="245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1800" b="1">
                <a:solidFill>
                  <a:srgbClr val="000000"/>
                </a:solidFill>
              </a:rPr>
              <a:t>(</a:t>
            </a:r>
            <a:r>
              <a:rPr kumimoji="1" lang="en-US" altLang="zh-CN" sz="1800" b="1" i="1">
                <a:solidFill>
                  <a:srgbClr val="000000"/>
                </a:solidFill>
              </a:rPr>
              <a:t>Natural Broadening</a:t>
            </a:r>
            <a:r>
              <a:rPr kumimoji="1" lang="en-US" altLang="zh-CN" sz="1800" b="1">
                <a:solidFill>
                  <a:srgbClr val="000000"/>
                </a:solidFill>
              </a:rPr>
              <a:t>)</a:t>
            </a:r>
          </a:p>
        </p:txBody>
      </p:sp>
    </p:spTree>
    <p:extLst>
      <p:ext uri="{BB962C8B-B14F-4D97-AF65-F5344CB8AC3E}">
        <p14:creationId xmlns:p14="http://schemas.microsoft.com/office/powerpoint/2010/main" val="393295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57200" y="152400"/>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b="1">
                <a:solidFill>
                  <a:srgbClr val="A50021"/>
                </a:solidFill>
                <a:latin typeface="华文楷体" pitchFamily="2" charset="-122"/>
                <a:ea typeface="华文楷体" pitchFamily="2" charset="-122"/>
              </a:rPr>
              <a:t>1.4 </a:t>
            </a:r>
            <a:r>
              <a:rPr kumimoji="1" lang="zh-CN" altLang="en-US" b="1">
                <a:solidFill>
                  <a:srgbClr val="A50021"/>
                </a:solidFill>
                <a:latin typeface="华文楷体" pitchFamily="2" charset="-122"/>
                <a:ea typeface="华文楷体" pitchFamily="2" charset="-122"/>
              </a:rPr>
              <a:t>光谱线增宽</a:t>
            </a:r>
          </a:p>
        </p:txBody>
      </p:sp>
      <p:sp>
        <p:nvSpPr>
          <p:cNvPr id="4099" name="Text Box 3"/>
          <p:cNvSpPr txBox="1">
            <a:spLocks noChangeArrowheads="1"/>
          </p:cNvSpPr>
          <p:nvPr/>
        </p:nvSpPr>
        <p:spPr bwMode="auto">
          <a:xfrm>
            <a:off x="395288" y="836613"/>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800">
                <a:solidFill>
                  <a:srgbClr val="A50021"/>
                </a:solidFill>
                <a:latin typeface="华文楷体" pitchFamily="2" charset="-122"/>
                <a:ea typeface="华文楷体" pitchFamily="2" charset="-122"/>
              </a:rPr>
              <a:t>1.4.1  </a:t>
            </a:r>
            <a:r>
              <a:rPr kumimoji="1" lang="zh-CN" altLang="en-US" sz="2800">
                <a:solidFill>
                  <a:srgbClr val="A50021"/>
                </a:solidFill>
                <a:latin typeface="华文楷体" pitchFamily="2" charset="-122"/>
                <a:ea typeface="华文楷体" pitchFamily="2" charset="-122"/>
              </a:rPr>
              <a:t>光谱线、线型和谱线宽度</a:t>
            </a:r>
          </a:p>
        </p:txBody>
      </p:sp>
      <p:sp>
        <p:nvSpPr>
          <p:cNvPr id="4100" name="Rectangle 4"/>
          <p:cNvSpPr>
            <a:spLocks noChangeArrowheads="1"/>
          </p:cNvSpPr>
          <p:nvPr/>
        </p:nvSpPr>
        <p:spPr bwMode="auto">
          <a:xfrm>
            <a:off x="684213" y="1412875"/>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400">
                <a:solidFill>
                  <a:srgbClr val="0000CC"/>
                </a:solidFill>
                <a:latin typeface="华文楷体" pitchFamily="2" charset="-122"/>
                <a:ea typeface="华文楷体" pitchFamily="2" charset="-122"/>
              </a:rPr>
              <a:t>一</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谱线线型和宽度</a:t>
            </a:r>
          </a:p>
        </p:txBody>
      </p:sp>
      <p:sp>
        <p:nvSpPr>
          <p:cNvPr id="4101" name="Text Box 5"/>
          <p:cNvSpPr txBox="1">
            <a:spLocks noChangeArrowheads="1"/>
          </p:cNvSpPr>
          <p:nvPr/>
        </p:nvSpPr>
        <p:spPr bwMode="auto">
          <a:xfrm>
            <a:off x="338138" y="2347913"/>
            <a:ext cx="8424862"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宋体" pitchFamily="2" charset="-122"/>
              </a:rPr>
              <a:t>    1.</a:t>
            </a:r>
            <a:r>
              <a:rPr kumimoji="1" lang="zh-CN" altLang="en-US" sz="2400">
                <a:solidFill>
                  <a:srgbClr val="0000CC"/>
                </a:solidFill>
                <a:latin typeface="华文楷体" pitchFamily="2" charset="-122"/>
                <a:ea typeface="华文楷体" pitchFamily="2" charset="-122"/>
              </a:rPr>
              <a:t>此前总假设能级无限窄</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即 自发发射功率</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光强</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全部集</a:t>
            </a:r>
          </a:p>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中在单 一频率   </a:t>
            </a:r>
            <a:r>
              <a:rPr kumimoji="1" lang="en-US" altLang="zh-CN" sz="2400" i="1">
                <a:solidFill>
                  <a:srgbClr val="FF0000"/>
                </a:solidFill>
                <a:latin typeface="Times New Roman" pitchFamily="18" charset="0"/>
                <a:ea typeface="华文楷体" pitchFamily="2" charset="-122"/>
              </a:rPr>
              <a:t>v </a:t>
            </a:r>
            <a:r>
              <a:rPr kumimoji="1" lang="en-US" altLang="zh-CN" sz="2400" baseline="-25000">
                <a:solidFill>
                  <a:srgbClr val="FF0000"/>
                </a:solidFill>
                <a:latin typeface="Times New Roman" pitchFamily="18" charset="0"/>
                <a:ea typeface="华文楷体" pitchFamily="2" charset="-122"/>
              </a:rPr>
              <a:t>0</a:t>
            </a:r>
            <a:r>
              <a:rPr kumimoji="1" lang="en-US" altLang="zh-CN" sz="2400" i="1">
                <a:solidFill>
                  <a:srgbClr val="FF0000"/>
                </a:solidFill>
                <a:latin typeface="Times New Roman" pitchFamily="18" charset="0"/>
                <a:ea typeface="华文楷体" pitchFamily="2" charset="-122"/>
              </a:rPr>
              <a:t>=</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E</a:t>
            </a:r>
            <a:r>
              <a:rPr kumimoji="1" lang="en-US" altLang="zh-CN" sz="2400" baseline="-25000">
                <a:solidFill>
                  <a:srgbClr val="FF0000"/>
                </a:solidFill>
                <a:latin typeface="Times New Roman" pitchFamily="18" charset="0"/>
                <a:ea typeface="华文楷体" pitchFamily="2" charset="-122"/>
              </a:rPr>
              <a:t>2</a:t>
            </a:r>
            <a:r>
              <a:rPr kumimoji="1" lang="zh-CN" altLang="en-US" sz="2400" i="1">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E</a:t>
            </a:r>
            <a:r>
              <a:rPr kumimoji="1" lang="en-US" altLang="zh-CN" sz="2400" baseline="-25000">
                <a:solidFill>
                  <a:srgbClr val="FF0000"/>
                </a:solidFill>
                <a:latin typeface="Times New Roman" pitchFamily="18" charset="0"/>
                <a:ea typeface="华文楷体" pitchFamily="2" charset="-122"/>
              </a:rPr>
              <a:t>1</a:t>
            </a:r>
            <a:r>
              <a:rPr kumimoji="1" lang="en-US" altLang="zh-CN" sz="2400">
                <a:solidFill>
                  <a:srgbClr val="FF0000"/>
                </a:solidFill>
                <a:latin typeface="Times New Roman" pitchFamily="18" charset="0"/>
                <a:ea typeface="华文楷体" pitchFamily="2" charset="-122"/>
              </a:rPr>
              <a:t>)</a:t>
            </a:r>
            <a:r>
              <a:rPr kumimoji="1" lang="zh-CN" altLang="en-US"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h</a:t>
            </a:r>
            <a:r>
              <a:rPr kumimoji="1" lang="zh-CN" altLang="en-US" sz="2400">
                <a:solidFill>
                  <a:srgbClr val="0000CC"/>
                </a:solidFill>
                <a:latin typeface="华文楷体" pitchFamily="2" charset="-122"/>
                <a:ea typeface="华文楷体" pitchFamily="2" charset="-122"/>
              </a:rPr>
              <a:t>上。 </a:t>
            </a:r>
          </a:p>
        </p:txBody>
      </p:sp>
      <p:graphicFrame>
        <p:nvGraphicFramePr>
          <p:cNvPr id="4102" name="Object 6"/>
          <p:cNvGraphicFramePr>
            <a:graphicFrameLocks noChangeAspect="1"/>
          </p:cNvGraphicFramePr>
          <p:nvPr/>
        </p:nvGraphicFramePr>
        <p:xfrm>
          <a:off x="611188" y="4125913"/>
          <a:ext cx="3201987" cy="1512887"/>
        </p:xfrm>
        <a:graphic>
          <a:graphicData uri="http://schemas.openxmlformats.org/presentationml/2006/ole">
            <mc:AlternateContent xmlns:mc="http://schemas.openxmlformats.org/markup-compatibility/2006">
              <mc:Choice xmlns:v="urn:schemas-microsoft-com:vml" Requires="v">
                <p:oleObj spid="_x0000_s4104" name="位图图像" r:id="rId3" imgW="3019048" imgH="1333333" progId="Paint.Picture">
                  <p:embed/>
                </p:oleObj>
              </mc:Choice>
              <mc:Fallback>
                <p:oleObj name="位图图像" r:id="rId3" imgW="3019048" imgH="13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125913"/>
                        <a:ext cx="3201987"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03" name="Group 7"/>
          <p:cNvGrpSpPr>
            <a:grpSpLocks/>
          </p:cNvGrpSpPr>
          <p:nvPr/>
        </p:nvGrpSpPr>
        <p:grpSpPr bwMode="auto">
          <a:xfrm>
            <a:off x="5651500" y="3752850"/>
            <a:ext cx="2628900" cy="2114550"/>
            <a:chOff x="3424" y="1525"/>
            <a:chExt cx="1656" cy="1332"/>
          </a:xfrm>
        </p:grpSpPr>
        <p:graphicFrame>
          <p:nvGraphicFramePr>
            <p:cNvPr id="4104" name="Object 8"/>
            <p:cNvGraphicFramePr>
              <a:graphicFrameLocks noChangeAspect="1"/>
            </p:cNvGraphicFramePr>
            <p:nvPr/>
          </p:nvGraphicFramePr>
          <p:xfrm>
            <a:off x="3424" y="1525"/>
            <a:ext cx="1656" cy="1332"/>
          </p:xfrm>
          <a:graphic>
            <a:graphicData uri="http://schemas.openxmlformats.org/presentationml/2006/ole">
              <mc:AlternateContent xmlns:mc="http://schemas.openxmlformats.org/markup-compatibility/2006">
                <mc:Choice xmlns:v="urn:schemas-microsoft-com:vml" Requires="v">
                  <p:oleObj spid="_x0000_s4105" name="位图图像" r:id="rId5" imgW="2629267" imgH="2114845" progId="Paint.Picture">
                    <p:embed/>
                  </p:oleObj>
                </mc:Choice>
                <mc:Fallback>
                  <p:oleObj name="位图图像" r:id="rId5" imgW="2629267" imgH="2114845"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1525"/>
                          <a:ext cx="1656" cy="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5" name="Object 9"/>
            <p:cNvGraphicFramePr>
              <a:graphicFrameLocks noChangeAspect="1"/>
            </p:cNvGraphicFramePr>
            <p:nvPr/>
          </p:nvGraphicFramePr>
          <p:xfrm>
            <a:off x="3606" y="1888"/>
            <a:ext cx="164" cy="227"/>
          </p:xfrm>
          <a:graphic>
            <a:graphicData uri="http://schemas.openxmlformats.org/presentationml/2006/ole">
              <mc:AlternateContent xmlns:mc="http://schemas.openxmlformats.org/markup-compatibility/2006">
                <mc:Choice xmlns:v="urn:schemas-microsoft-com:vml" Requires="v">
                  <p:oleObj spid="_x0000_s4106" name="公式" r:id="rId7" imgW="165028" imgH="228501" progId="Equation.3">
                    <p:embed/>
                  </p:oleObj>
                </mc:Choice>
                <mc:Fallback>
                  <p:oleObj name="公式" r:id="rId7"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 y="1888"/>
                          <a:ext cx="16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840489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539750" y="404813"/>
            <a:ext cx="6611938" cy="744537"/>
            <a:chOff x="295" y="210"/>
            <a:chExt cx="4165" cy="469"/>
          </a:xfrm>
        </p:grpSpPr>
        <p:sp>
          <p:nvSpPr>
            <p:cNvPr id="22545" name="Text Box 3"/>
            <p:cNvSpPr txBox="1">
              <a:spLocks noChangeArrowheads="1"/>
            </p:cNvSpPr>
            <p:nvPr/>
          </p:nvSpPr>
          <p:spPr bwMode="auto">
            <a:xfrm>
              <a:off x="295" y="300"/>
              <a:ext cx="39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其发射的光强               </a:t>
              </a:r>
              <a:r>
                <a:rPr lang="en-US" altLang="zh-CN" sz="2400">
                  <a:solidFill>
                    <a:srgbClr val="0000CC"/>
                  </a:solidFill>
                  <a:latin typeface="楷体_GB2312" pitchFamily="49" charset="-122"/>
                  <a:ea typeface="楷体_GB2312" pitchFamily="49" charset="-122"/>
                </a:rPr>
                <a:t>,</a:t>
              </a:r>
              <a:r>
                <a:rPr lang="en-US" altLang="zh-CN" sz="2400">
                  <a:solidFill>
                    <a:srgbClr val="0000CC"/>
                  </a:solidFill>
                  <a:latin typeface="Verdana" pitchFamily="34" charset="0"/>
                  <a:ea typeface="楷体_GB2312" pitchFamily="49" charset="-122"/>
                </a:rPr>
                <a:t> </a:t>
              </a:r>
              <a:r>
                <a:rPr lang="zh-CN" altLang="en-US" sz="2400">
                  <a:solidFill>
                    <a:srgbClr val="0000CC"/>
                  </a:solidFill>
                  <a:latin typeface="Verdana" pitchFamily="34" charset="0"/>
                  <a:ea typeface="楷体_GB2312" pitchFamily="49" charset="-122"/>
                </a:rPr>
                <a:t>可表示为</a:t>
              </a:r>
            </a:p>
          </p:txBody>
        </p:sp>
        <p:graphicFrame>
          <p:nvGraphicFramePr>
            <p:cNvPr id="22546" name="Object 4"/>
            <p:cNvGraphicFramePr>
              <a:graphicFrameLocks noChangeAspect="1"/>
            </p:cNvGraphicFramePr>
            <p:nvPr/>
          </p:nvGraphicFramePr>
          <p:xfrm>
            <a:off x="1655" y="210"/>
            <a:ext cx="663" cy="420"/>
          </p:xfrm>
          <a:graphic>
            <a:graphicData uri="http://schemas.openxmlformats.org/presentationml/2006/ole">
              <mc:AlternateContent xmlns:mc="http://schemas.openxmlformats.org/markup-compatibility/2006">
                <mc:Choice xmlns:v="urn:schemas-microsoft-com:vml" Requires="v">
                  <p:oleObj spid="_x0000_s21520" name="公式" r:id="rId3" imgW="520474" imgH="330057" progId="Equation.3">
                    <p:embed/>
                  </p:oleObj>
                </mc:Choice>
                <mc:Fallback>
                  <p:oleObj name="公式" r:id="rId3" imgW="520474" imgH="3300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 y="210"/>
                          <a:ext cx="663"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7" name="Object 5"/>
            <p:cNvGraphicFramePr>
              <a:graphicFrameLocks noChangeAspect="1"/>
            </p:cNvGraphicFramePr>
            <p:nvPr/>
          </p:nvGraphicFramePr>
          <p:xfrm>
            <a:off x="3478" y="228"/>
            <a:ext cx="982" cy="451"/>
          </p:xfrm>
          <a:graphic>
            <a:graphicData uri="http://schemas.openxmlformats.org/presentationml/2006/ole">
              <mc:AlternateContent xmlns:mc="http://schemas.openxmlformats.org/markup-compatibility/2006">
                <mc:Choice xmlns:v="urn:schemas-microsoft-com:vml" Requires="v">
                  <p:oleObj spid="_x0000_s21521" name="公式" r:id="rId5" imgW="774364" imgH="355446" progId="Equation.3">
                    <p:embed/>
                  </p:oleObj>
                </mc:Choice>
                <mc:Fallback>
                  <p:oleObj name="公式" r:id="rId5" imgW="774364" imgH="3554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8" y="228"/>
                          <a:ext cx="982"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31" name="Text Box 6"/>
          <p:cNvSpPr txBox="1">
            <a:spLocks noChangeArrowheads="1"/>
          </p:cNvSpPr>
          <p:nvPr/>
        </p:nvSpPr>
        <p:spPr bwMode="auto">
          <a:xfrm>
            <a:off x="755650" y="1196975"/>
            <a:ext cx="612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楷体_GB2312" pitchFamily="49" charset="-122"/>
                <a:ea typeface="楷体_GB2312" pitchFamily="49" charset="-122"/>
              </a:rPr>
              <a:t>其中</a:t>
            </a:r>
            <a:r>
              <a:rPr kumimoji="1" lang="en-US" altLang="zh-CN" sz="2400">
                <a:solidFill>
                  <a:srgbClr val="0000CC"/>
                </a:solidFill>
                <a:latin typeface="楷体_GB2312" pitchFamily="49" charset="-122"/>
                <a:ea typeface="楷体_GB2312" pitchFamily="49" charset="-122"/>
              </a:rPr>
              <a:t>:</a:t>
            </a:r>
            <a:r>
              <a:rPr kumimoji="1" lang="en-US" altLang="zh-CN" sz="2800" i="1">
                <a:solidFill>
                  <a:srgbClr val="FF0000"/>
                </a:solidFill>
                <a:latin typeface="楷体_GB2312" pitchFamily="49" charset="-122"/>
                <a:ea typeface="楷体_GB2312" pitchFamily="49" charset="-122"/>
              </a:rPr>
              <a:t>τ</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楷体_GB2312" pitchFamily="49" charset="-122"/>
                <a:ea typeface="楷体_GB2312" pitchFamily="49" charset="-122"/>
              </a:rPr>
              <a:t>弛豫时间，振子的辐射寿命</a:t>
            </a:r>
          </a:p>
        </p:txBody>
      </p:sp>
      <p:grpSp>
        <p:nvGrpSpPr>
          <p:cNvPr id="22532" name="Group 7"/>
          <p:cNvGrpSpPr>
            <a:grpSpLocks/>
          </p:cNvGrpSpPr>
          <p:nvPr/>
        </p:nvGrpSpPr>
        <p:grpSpPr bwMode="auto">
          <a:xfrm>
            <a:off x="539750" y="1844675"/>
            <a:ext cx="6265863" cy="842963"/>
            <a:chOff x="340" y="1162"/>
            <a:chExt cx="3947" cy="531"/>
          </a:xfrm>
        </p:grpSpPr>
        <p:sp>
          <p:nvSpPr>
            <p:cNvPr id="22542" name="Text Box 8"/>
            <p:cNvSpPr txBox="1">
              <a:spLocks noChangeArrowheads="1"/>
            </p:cNvSpPr>
            <p:nvPr/>
          </p:nvSpPr>
          <p:spPr bwMode="auto">
            <a:xfrm>
              <a:off x="340" y="1298"/>
              <a:ext cx="39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楷体_GB2312" pitchFamily="49" charset="-122"/>
                  <a:ea typeface="楷体_GB2312" pitchFamily="49" charset="-122"/>
                </a:rPr>
                <a:t>当  </a:t>
              </a:r>
              <a:r>
                <a:rPr kumimoji="1" lang="en-US" altLang="zh-CN" sz="2800" i="1">
                  <a:solidFill>
                    <a:srgbClr val="FF0000"/>
                  </a:solidFill>
                  <a:latin typeface="Times New Roman" pitchFamily="18" charset="0"/>
                  <a:ea typeface="楷体_GB2312" pitchFamily="49" charset="-122"/>
                </a:rPr>
                <a:t>t </a:t>
              </a:r>
              <a:r>
                <a:rPr kumimoji="1" lang="en-US" altLang="zh-CN" sz="2400">
                  <a:solidFill>
                    <a:srgbClr val="FF0000"/>
                  </a:solidFill>
                  <a:latin typeface="楷体_GB2312" pitchFamily="49" charset="-122"/>
                  <a:ea typeface="楷体_GB2312" pitchFamily="49" charset="-122"/>
                </a:rPr>
                <a:t>=</a:t>
              </a:r>
              <a:r>
                <a:rPr kumimoji="1" lang="en-US" altLang="zh-CN" sz="2800" i="1">
                  <a:solidFill>
                    <a:srgbClr val="FF0000"/>
                  </a:solidFill>
                  <a:latin typeface="楷体_GB2312" pitchFamily="49" charset="-122"/>
                  <a:ea typeface="楷体_GB2312" pitchFamily="49" charset="-122"/>
                </a:rPr>
                <a:t>τ</a:t>
              </a:r>
              <a:r>
                <a:rPr kumimoji="1" lang="zh-CN" altLang="en-US" sz="2400">
                  <a:solidFill>
                    <a:srgbClr val="0000CC"/>
                  </a:solidFill>
                  <a:latin typeface="楷体_GB2312" pitchFamily="49" charset="-122"/>
                  <a:ea typeface="楷体_GB2312" pitchFamily="49" charset="-122"/>
                </a:rPr>
                <a:t>时        由</a:t>
              </a:r>
              <a:r>
                <a:rPr kumimoji="1" lang="en-US" altLang="zh-CN" sz="2400">
                  <a:solidFill>
                    <a:srgbClr val="0000CC"/>
                  </a:solidFill>
                  <a:latin typeface="楷体_GB2312" pitchFamily="49" charset="-122"/>
                  <a:ea typeface="楷体_GB2312" pitchFamily="49" charset="-122"/>
                </a:rPr>
                <a:t>(1-27)</a:t>
              </a:r>
              <a:r>
                <a:rPr kumimoji="1" lang="zh-CN" altLang="en-US" sz="2400">
                  <a:solidFill>
                    <a:srgbClr val="0000CC"/>
                  </a:solidFill>
                  <a:latin typeface="楷体_GB2312" pitchFamily="49" charset="-122"/>
                  <a:ea typeface="楷体_GB2312" pitchFamily="49" charset="-122"/>
                </a:rPr>
                <a:t>已知</a:t>
              </a:r>
            </a:p>
          </p:txBody>
        </p:sp>
        <p:graphicFrame>
          <p:nvGraphicFramePr>
            <p:cNvPr id="22543" name="Object 9"/>
            <p:cNvGraphicFramePr>
              <a:graphicFrameLocks noChangeAspect="1"/>
            </p:cNvGraphicFramePr>
            <p:nvPr/>
          </p:nvGraphicFramePr>
          <p:xfrm>
            <a:off x="1474" y="1162"/>
            <a:ext cx="544" cy="497"/>
          </p:xfrm>
          <a:graphic>
            <a:graphicData uri="http://schemas.openxmlformats.org/presentationml/2006/ole">
              <mc:AlternateContent xmlns:mc="http://schemas.openxmlformats.org/markup-compatibility/2006">
                <mc:Choice xmlns:v="urn:schemas-microsoft-com:vml" Requires="v">
                  <p:oleObj spid="_x0000_s21522" name="公式" r:id="rId7" imgW="444114" imgH="406048" progId="Equation.3">
                    <p:embed/>
                  </p:oleObj>
                </mc:Choice>
                <mc:Fallback>
                  <p:oleObj name="公式" r:id="rId7" imgW="444114" imgH="40604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4" y="1162"/>
                          <a:ext cx="544" cy="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4" name="Object 10"/>
            <p:cNvGraphicFramePr>
              <a:graphicFrameLocks noChangeAspect="1"/>
            </p:cNvGraphicFramePr>
            <p:nvPr/>
          </p:nvGraphicFramePr>
          <p:xfrm>
            <a:off x="3424" y="1253"/>
            <a:ext cx="782" cy="440"/>
          </p:xfrm>
          <a:graphic>
            <a:graphicData uri="http://schemas.openxmlformats.org/presentationml/2006/ole">
              <mc:AlternateContent xmlns:mc="http://schemas.openxmlformats.org/markup-compatibility/2006">
                <mc:Choice xmlns:v="urn:schemas-microsoft-com:vml" Requires="v">
                  <p:oleObj spid="_x0000_s21523" name="公式" r:id="rId9" imgW="609336" imgH="342751" progId="Equation.3">
                    <p:embed/>
                  </p:oleObj>
                </mc:Choice>
                <mc:Fallback>
                  <p:oleObj name="公式" r:id="rId9" imgW="609336" imgH="34275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 y="1253"/>
                          <a:ext cx="782"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33" name="Text Box 11"/>
          <p:cNvSpPr txBox="1">
            <a:spLocks noChangeArrowheads="1"/>
          </p:cNvSpPr>
          <p:nvPr/>
        </p:nvSpPr>
        <p:spPr bwMode="auto">
          <a:xfrm>
            <a:off x="323850" y="2781300"/>
            <a:ext cx="8207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i="1">
                <a:solidFill>
                  <a:srgbClr val="0000CC"/>
                </a:solidFill>
                <a:latin typeface="Times New Roman" pitchFamily="18" charset="0"/>
                <a:ea typeface="楷体_GB2312" pitchFamily="49" charset="-122"/>
              </a:rPr>
              <a:t>         </a:t>
            </a:r>
            <a:r>
              <a:rPr kumimoji="1" lang="en-US" altLang="zh-CN" sz="2400" i="1">
                <a:solidFill>
                  <a:srgbClr val="FF0000"/>
                </a:solidFill>
                <a:latin typeface="Times New Roman" pitchFamily="18" charset="0"/>
                <a:ea typeface="楷体_GB2312" pitchFamily="49" charset="-122"/>
              </a:rPr>
              <a:t>A</a:t>
            </a:r>
            <a:r>
              <a:rPr kumimoji="1" lang="en-US" altLang="zh-CN" sz="2400" baseline="-25000">
                <a:solidFill>
                  <a:srgbClr val="FF0000"/>
                </a:solidFill>
                <a:latin typeface="Times New Roman" pitchFamily="18" charset="0"/>
                <a:ea typeface="楷体_GB2312" pitchFamily="49" charset="-122"/>
              </a:rPr>
              <a:t>21</a:t>
            </a:r>
            <a:r>
              <a:rPr kumimoji="1" lang="zh-CN" altLang="en-US" sz="2400">
                <a:solidFill>
                  <a:srgbClr val="0000CC"/>
                </a:solidFill>
                <a:latin typeface="Times New Roman" pitchFamily="18" charset="0"/>
                <a:ea typeface="楷体_GB2312" pitchFamily="49" charset="-122"/>
              </a:rPr>
              <a:t>为</a:t>
            </a:r>
            <a:r>
              <a:rPr kumimoji="1" lang="zh-CN" altLang="en-US" sz="2400">
                <a:solidFill>
                  <a:srgbClr val="0000CC"/>
                </a:solidFill>
                <a:latin typeface="楷体_GB2312" pitchFamily="49" charset="-122"/>
                <a:ea typeface="楷体_GB2312" pitchFamily="49" charset="-122"/>
              </a:rPr>
              <a:t>自发发射跃迁几率</a:t>
            </a:r>
            <a:r>
              <a:rPr kumimoji="1" lang="en-US" altLang="zh-CN" sz="2400">
                <a:solidFill>
                  <a:srgbClr val="0000CC"/>
                </a:solidFill>
                <a:latin typeface="楷体_GB2312" pitchFamily="49" charset="-122"/>
                <a:ea typeface="楷体_GB2312" pitchFamily="49" charset="-122"/>
              </a:rPr>
              <a:t>, </a:t>
            </a:r>
            <a:r>
              <a:rPr kumimoji="1" lang="en-US" altLang="zh-CN" sz="2400" i="1">
                <a:solidFill>
                  <a:srgbClr val="FF0000"/>
                </a:solidFill>
                <a:latin typeface="Times New Roman" pitchFamily="18" charset="0"/>
                <a:ea typeface="楷体_GB2312" pitchFamily="49" charset="-122"/>
              </a:rPr>
              <a:t>A</a:t>
            </a:r>
            <a:r>
              <a:rPr kumimoji="1" lang="en-US" altLang="zh-CN" sz="2400" baseline="-25000">
                <a:solidFill>
                  <a:srgbClr val="FF0000"/>
                </a:solidFill>
                <a:latin typeface="Times New Roman" pitchFamily="18" charset="0"/>
                <a:ea typeface="楷体_GB2312" pitchFamily="49" charset="-122"/>
              </a:rPr>
              <a:t>21</a:t>
            </a:r>
            <a:r>
              <a:rPr kumimoji="1" lang="zh-CN" altLang="en-US" sz="2400">
                <a:solidFill>
                  <a:srgbClr val="0000CC"/>
                </a:solidFill>
                <a:latin typeface="Times New Roman" pitchFamily="18" charset="0"/>
                <a:ea typeface="楷体_GB2312" pitchFamily="49" charset="-122"/>
              </a:rPr>
              <a:t>越大</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平均寿命越短</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反之</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平均寿命越长</a:t>
            </a:r>
            <a:r>
              <a:rPr kumimoji="1" lang="en-US" altLang="zh-CN" sz="2400">
                <a:solidFill>
                  <a:srgbClr val="0000CC"/>
                </a:solidFill>
                <a:latin typeface="Times New Roman" pitchFamily="18" charset="0"/>
                <a:ea typeface="楷体_GB2312" pitchFamily="49" charset="-122"/>
              </a:rPr>
              <a:t>.</a:t>
            </a:r>
          </a:p>
        </p:txBody>
      </p:sp>
      <p:sp>
        <p:nvSpPr>
          <p:cNvPr id="22534" name="Text Box 12"/>
          <p:cNvSpPr txBox="1">
            <a:spLocks noChangeArrowheads="1"/>
          </p:cNvSpPr>
          <p:nvPr/>
        </p:nvSpPr>
        <p:spPr bwMode="auto">
          <a:xfrm>
            <a:off x="323850" y="4005263"/>
            <a:ext cx="39608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2. </a:t>
            </a:r>
            <a:r>
              <a:rPr kumimoji="1" lang="zh-CN" altLang="en-US" sz="2400">
                <a:solidFill>
                  <a:srgbClr val="0000CC"/>
                </a:solidFill>
                <a:latin typeface="Times New Roman" pitchFamily="18" charset="0"/>
                <a:ea typeface="华文楷体" pitchFamily="2" charset="-122"/>
              </a:rPr>
              <a:t>原子的能量在发射电磁波的过程中不断衰减，严格来讲已非单一频率的谐振过程。其中包含有许多</a:t>
            </a:r>
            <a:r>
              <a:rPr kumimoji="1" lang="zh-CN" altLang="en-US" sz="2400">
                <a:solidFill>
                  <a:srgbClr val="FF0000"/>
                </a:solidFill>
                <a:latin typeface="Times New Roman" pitchFamily="18" charset="0"/>
                <a:ea typeface="华文楷体" pitchFamily="2" charset="-122"/>
              </a:rPr>
              <a:t>不同频率</a:t>
            </a:r>
            <a:r>
              <a:rPr kumimoji="1" lang="zh-CN" altLang="en-US" sz="2400">
                <a:solidFill>
                  <a:srgbClr val="0000CC"/>
                </a:solidFill>
                <a:latin typeface="Times New Roman" pitchFamily="18" charset="0"/>
                <a:ea typeface="华文楷体" pitchFamily="2" charset="-122"/>
              </a:rPr>
              <a:t>的谐振波。</a:t>
            </a:r>
          </a:p>
        </p:txBody>
      </p:sp>
      <p:grpSp>
        <p:nvGrpSpPr>
          <p:cNvPr id="22535" name="Group 13"/>
          <p:cNvGrpSpPr>
            <a:grpSpLocks/>
          </p:cNvGrpSpPr>
          <p:nvPr/>
        </p:nvGrpSpPr>
        <p:grpSpPr bwMode="auto">
          <a:xfrm>
            <a:off x="4932363" y="3500438"/>
            <a:ext cx="3529012" cy="2406650"/>
            <a:chOff x="3061" y="1706"/>
            <a:chExt cx="2223" cy="1516"/>
          </a:xfrm>
        </p:grpSpPr>
        <p:graphicFrame>
          <p:nvGraphicFramePr>
            <p:cNvPr id="22536" name="Object 14"/>
            <p:cNvGraphicFramePr>
              <a:graphicFrameLocks noChangeAspect="1"/>
            </p:cNvGraphicFramePr>
            <p:nvPr/>
          </p:nvGraphicFramePr>
          <p:xfrm>
            <a:off x="3152" y="1842"/>
            <a:ext cx="2124" cy="1380"/>
          </p:xfrm>
          <a:graphic>
            <a:graphicData uri="http://schemas.openxmlformats.org/presentationml/2006/ole">
              <mc:AlternateContent xmlns:mc="http://schemas.openxmlformats.org/markup-compatibility/2006">
                <mc:Choice xmlns:v="urn:schemas-microsoft-com:vml" Requires="v">
                  <p:oleObj spid="_x0000_s21524" name="位图图像" r:id="rId11" imgW="3371429" imgH="2190476" progId="Paint.Picture">
                    <p:embed/>
                  </p:oleObj>
                </mc:Choice>
                <mc:Fallback>
                  <p:oleObj name="位图图像" r:id="rId11" imgW="3371429" imgH="2190476" progId="Paint.Picture">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2" y="1842"/>
                          <a:ext cx="2124"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7" name="Text Box 15"/>
            <p:cNvSpPr txBox="1">
              <a:spLocks noChangeArrowheads="1"/>
            </p:cNvSpPr>
            <p:nvPr/>
          </p:nvSpPr>
          <p:spPr bwMode="auto">
            <a:xfrm>
              <a:off x="3061" y="1797"/>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i="1">
                  <a:solidFill>
                    <a:srgbClr val="000000"/>
                  </a:solidFill>
                  <a:latin typeface="Times New Roman" pitchFamily="18" charset="0"/>
                </a:rPr>
                <a:t>U</a:t>
              </a:r>
            </a:p>
          </p:txBody>
        </p:sp>
        <p:graphicFrame>
          <p:nvGraphicFramePr>
            <p:cNvPr id="22538" name="Object 16"/>
            <p:cNvGraphicFramePr>
              <a:graphicFrameLocks noChangeAspect="1"/>
            </p:cNvGraphicFramePr>
            <p:nvPr/>
          </p:nvGraphicFramePr>
          <p:xfrm>
            <a:off x="3560" y="1706"/>
            <a:ext cx="335" cy="363"/>
          </p:xfrm>
          <a:graphic>
            <a:graphicData uri="http://schemas.openxmlformats.org/presentationml/2006/ole">
              <mc:AlternateContent xmlns:mc="http://schemas.openxmlformats.org/markup-compatibility/2006">
                <mc:Choice xmlns:v="urn:schemas-microsoft-com:vml" Requires="v">
                  <p:oleObj spid="_x0000_s21525" name="公式" r:id="rId13" imgW="291847" imgH="317225" progId="Equation.3">
                    <p:embed/>
                  </p:oleObj>
                </mc:Choice>
                <mc:Fallback>
                  <p:oleObj name="公式" r:id="rId13" imgW="291847" imgH="31722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1706"/>
                          <a:ext cx="33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9" name="Line 17"/>
            <p:cNvSpPr>
              <a:spLocks noChangeShapeType="1"/>
            </p:cNvSpPr>
            <p:nvPr/>
          </p:nvSpPr>
          <p:spPr bwMode="auto">
            <a:xfrm flipV="1">
              <a:off x="3424" y="1979"/>
              <a:ext cx="272"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aphicFrame>
          <p:nvGraphicFramePr>
            <p:cNvPr id="22540" name="Object 18"/>
            <p:cNvGraphicFramePr>
              <a:graphicFrameLocks noChangeAspect="1"/>
            </p:cNvGraphicFramePr>
            <p:nvPr/>
          </p:nvGraphicFramePr>
          <p:xfrm>
            <a:off x="4195" y="1842"/>
            <a:ext cx="1089" cy="371"/>
          </p:xfrm>
          <a:graphic>
            <a:graphicData uri="http://schemas.openxmlformats.org/presentationml/2006/ole">
              <mc:AlternateContent xmlns:mc="http://schemas.openxmlformats.org/markup-compatibility/2006">
                <mc:Choice xmlns:v="urn:schemas-microsoft-com:vml" Requires="v">
                  <p:oleObj spid="_x0000_s21526" name="公式" r:id="rId15" imgW="1040948" imgH="355446" progId="Equation.3">
                    <p:embed/>
                  </p:oleObj>
                </mc:Choice>
                <mc:Fallback>
                  <p:oleObj name="公式" r:id="rId15" imgW="1040948" imgH="35544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5" y="1842"/>
                          <a:ext cx="1089"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1" name="Line 19"/>
            <p:cNvSpPr>
              <a:spLocks noChangeShapeType="1"/>
            </p:cNvSpPr>
            <p:nvPr/>
          </p:nvSpPr>
          <p:spPr bwMode="auto">
            <a:xfrm flipV="1">
              <a:off x="3878" y="2160"/>
              <a:ext cx="68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spTree>
    <p:extLst>
      <p:ext uri="{BB962C8B-B14F-4D97-AF65-F5344CB8AC3E}">
        <p14:creationId xmlns:p14="http://schemas.microsoft.com/office/powerpoint/2010/main" val="424990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04800" y="3048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以原子发射开始记时，我们将以上阻尼振动表示为：</a:t>
            </a:r>
          </a:p>
        </p:txBody>
      </p:sp>
      <p:grpSp>
        <p:nvGrpSpPr>
          <p:cNvPr id="23555" name="Group 3"/>
          <p:cNvGrpSpPr>
            <a:grpSpLocks/>
          </p:cNvGrpSpPr>
          <p:nvPr/>
        </p:nvGrpSpPr>
        <p:grpSpPr bwMode="auto">
          <a:xfrm>
            <a:off x="1301750" y="914400"/>
            <a:ext cx="5708650" cy="1160463"/>
            <a:chOff x="820" y="576"/>
            <a:chExt cx="3596" cy="731"/>
          </a:xfrm>
        </p:grpSpPr>
        <p:graphicFrame>
          <p:nvGraphicFramePr>
            <p:cNvPr id="23567" name="Object 4"/>
            <p:cNvGraphicFramePr>
              <a:graphicFrameLocks noChangeAspect="1"/>
            </p:cNvGraphicFramePr>
            <p:nvPr/>
          </p:nvGraphicFramePr>
          <p:xfrm>
            <a:off x="820" y="576"/>
            <a:ext cx="2394" cy="731"/>
          </p:xfrm>
          <a:graphic>
            <a:graphicData uri="http://schemas.openxmlformats.org/presentationml/2006/ole">
              <mc:AlternateContent xmlns:mc="http://schemas.openxmlformats.org/markup-compatibility/2006">
                <mc:Choice xmlns:v="urn:schemas-microsoft-com:vml" Requires="v">
                  <p:oleObj spid="_x0000_s22538" name="公式" r:id="rId3" imgW="2019300" imgH="609600" progId="Equation.3">
                    <p:embed/>
                  </p:oleObj>
                </mc:Choice>
                <mc:Fallback>
                  <p:oleObj name="公式" r:id="rId3" imgW="2019300" imgH="60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 y="576"/>
                          <a:ext cx="2394" cy="731"/>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8" name="Text Box 5"/>
            <p:cNvSpPr txBox="1">
              <a:spLocks noChangeArrowheads="1"/>
            </p:cNvSpPr>
            <p:nvPr/>
          </p:nvSpPr>
          <p:spPr bwMode="auto">
            <a:xfrm>
              <a:off x="3648" y="76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(1-62)</a:t>
              </a:r>
            </a:p>
          </p:txBody>
        </p:sp>
      </p:grpSp>
      <p:grpSp>
        <p:nvGrpSpPr>
          <p:cNvPr id="23556" name="Group 6"/>
          <p:cNvGrpSpPr>
            <a:grpSpLocks/>
          </p:cNvGrpSpPr>
          <p:nvPr/>
        </p:nvGrpSpPr>
        <p:grpSpPr bwMode="auto">
          <a:xfrm>
            <a:off x="323850" y="2276475"/>
            <a:ext cx="7467600" cy="695325"/>
            <a:chOff x="240" y="1440"/>
            <a:chExt cx="4704" cy="438"/>
          </a:xfrm>
        </p:grpSpPr>
        <p:sp>
          <p:nvSpPr>
            <p:cNvPr id="23564" name="Text Box 7"/>
            <p:cNvSpPr txBox="1">
              <a:spLocks noChangeArrowheads="1"/>
            </p:cNvSpPr>
            <p:nvPr/>
          </p:nvSpPr>
          <p:spPr bwMode="auto">
            <a:xfrm>
              <a:off x="240" y="1440"/>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由傅立叶公式</a:t>
              </a:r>
              <a:endParaRPr kumimoji="1" lang="zh-CN" altLang="en-US" sz="2400">
                <a:solidFill>
                  <a:srgbClr val="000000"/>
                </a:solidFill>
                <a:latin typeface="Times New Roman" pitchFamily="18" charset="0"/>
                <a:ea typeface="华文楷体" pitchFamily="2" charset="-122"/>
              </a:endParaRPr>
            </a:p>
          </p:txBody>
        </p:sp>
        <p:graphicFrame>
          <p:nvGraphicFramePr>
            <p:cNvPr id="23565" name="Object 8"/>
            <p:cNvGraphicFramePr>
              <a:graphicFrameLocks noChangeAspect="1"/>
            </p:cNvGraphicFramePr>
            <p:nvPr/>
          </p:nvGraphicFramePr>
          <p:xfrm>
            <a:off x="1711" y="1440"/>
            <a:ext cx="1834" cy="438"/>
          </p:xfrm>
          <a:graphic>
            <a:graphicData uri="http://schemas.openxmlformats.org/presentationml/2006/ole">
              <mc:AlternateContent xmlns:mc="http://schemas.openxmlformats.org/markup-compatibility/2006">
                <mc:Choice xmlns:v="urn:schemas-microsoft-com:vml" Requires="v">
                  <p:oleObj spid="_x0000_s22539" name="公式" r:id="rId5" imgW="1358900" imgH="330200" progId="Equation.3">
                    <p:embed/>
                  </p:oleObj>
                </mc:Choice>
                <mc:Fallback>
                  <p:oleObj name="公式" r:id="rId5" imgW="1358900" imgH="33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1" y="1440"/>
                          <a:ext cx="1834" cy="4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6" name="Text Box 9"/>
            <p:cNvSpPr txBox="1">
              <a:spLocks noChangeArrowheads="1"/>
            </p:cNvSpPr>
            <p:nvPr/>
          </p:nvSpPr>
          <p:spPr bwMode="auto">
            <a:xfrm>
              <a:off x="4176" y="14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endParaRPr kumimoji="1" lang="zh-CN" altLang="zh-CN" sz="2400">
                <a:solidFill>
                  <a:srgbClr val="0000CC"/>
                </a:solidFill>
                <a:latin typeface="Times New Roman" pitchFamily="18" charset="0"/>
                <a:ea typeface="华文楷体" pitchFamily="2" charset="-122"/>
              </a:endParaRPr>
            </a:p>
          </p:txBody>
        </p:sp>
      </p:grpSp>
      <p:grpSp>
        <p:nvGrpSpPr>
          <p:cNvPr id="23557" name="Group 10"/>
          <p:cNvGrpSpPr>
            <a:grpSpLocks/>
          </p:cNvGrpSpPr>
          <p:nvPr/>
        </p:nvGrpSpPr>
        <p:grpSpPr bwMode="auto">
          <a:xfrm>
            <a:off x="755650" y="3068638"/>
            <a:ext cx="8099425" cy="781050"/>
            <a:chOff x="476" y="1933"/>
            <a:chExt cx="5102" cy="492"/>
          </a:xfrm>
        </p:grpSpPr>
        <p:sp>
          <p:nvSpPr>
            <p:cNvPr id="23560" name="Text Box 11"/>
            <p:cNvSpPr txBox="1">
              <a:spLocks noChangeArrowheads="1"/>
            </p:cNvSpPr>
            <p:nvPr/>
          </p:nvSpPr>
          <p:spPr bwMode="auto">
            <a:xfrm>
              <a:off x="476" y="2075"/>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其中</a:t>
              </a:r>
              <a:endParaRPr kumimoji="1" lang="zh-CN" altLang="en-US" sz="2400">
                <a:solidFill>
                  <a:srgbClr val="000000"/>
                </a:solidFill>
                <a:latin typeface="Times New Roman" pitchFamily="18" charset="0"/>
                <a:ea typeface="华文楷体" pitchFamily="2" charset="-122"/>
              </a:endParaRPr>
            </a:p>
          </p:txBody>
        </p:sp>
        <p:grpSp>
          <p:nvGrpSpPr>
            <p:cNvPr id="23561" name="Group 12"/>
            <p:cNvGrpSpPr>
              <a:grpSpLocks/>
            </p:cNvGrpSpPr>
            <p:nvPr/>
          </p:nvGrpSpPr>
          <p:grpSpPr bwMode="auto">
            <a:xfrm>
              <a:off x="1292" y="1933"/>
              <a:ext cx="4286" cy="492"/>
              <a:chOff x="1292" y="1933"/>
              <a:chExt cx="4286" cy="492"/>
            </a:xfrm>
          </p:grpSpPr>
          <p:graphicFrame>
            <p:nvGraphicFramePr>
              <p:cNvPr id="23562" name="Object 13"/>
              <p:cNvGraphicFramePr>
                <a:graphicFrameLocks noChangeAspect="1"/>
              </p:cNvGraphicFramePr>
              <p:nvPr/>
            </p:nvGraphicFramePr>
            <p:xfrm>
              <a:off x="1292" y="1933"/>
              <a:ext cx="1999" cy="492"/>
            </p:xfrm>
            <a:graphic>
              <a:graphicData uri="http://schemas.openxmlformats.org/presentationml/2006/ole">
                <mc:AlternateContent xmlns:mc="http://schemas.openxmlformats.org/markup-compatibility/2006">
                  <mc:Choice xmlns:v="urn:schemas-microsoft-com:vml" Requires="v">
                    <p:oleObj spid="_x0000_s22540" name="公式" r:id="rId7" imgW="1612900" imgH="393700" progId="Equation.3">
                      <p:embed/>
                    </p:oleObj>
                  </mc:Choice>
                  <mc:Fallback>
                    <p:oleObj name="公式" r:id="rId7" imgW="16129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2" y="1933"/>
                            <a:ext cx="1999" cy="49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3" name="Text Box 14"/>
              <p:cNvSpPr txBox="1">
                <a:spLocks noChangeArrowheads="1"/>
              </p:cNvSpPr>
              <p:nvPr/>
            </p:nvSpPr>
            <p:spPr bwMode="auto">
              <a:xfrm>
                <a:off x="3560" y="1979"/>
                <a:ext cx="20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000" b="1">
                    <a:solidFill>
                      <a:srgbClr val="000000"/>
                    </a:solidFill>
                    <a:latin typeface="Verdana" pitchFamily="34" charset="0"/>
                  </a:rPr>
                  <a:t>是对</a:t>
                </a:r>
                <a:r>
                  <a:rPr lang="en-US" altLang="zh-CN" sz="2000" b="1">
                    <a:solidFill>
                      <a:srgbClr val="000000"/>
                    </a:solidFill>
                    <a:latin typeface="Verdana" pitchFamily="34" charset="0"/>
                  </a:rPr>
                  <a:t>(1-62)</a:t>
                </a:r>
                <a:r>
                  <a:rPr lang="zh-CN" altLang="en-US" sz="2000" b="1">
                    <a:solidFill>
                      <a:srgbClr val="000000"/>
                    </a:solidFill>
                    <a:latin typeface="Verdana" pitchFamily="34" charset="0"/>
                  </a:rPr>
                  <a:t>式进行傅立叶变换的自发辐射的频谱</a:t>
                </a:r>
              </a:p>
            </p:txBody>
          </p:sp>
        </p:grpSp>
      </p:grpSp>
      <p:sp>
        <p:nvSpPr>
          <p:cNvPr id="23558" name="Text Box 15"/>
          <p:cNvSpPr txBox="1">
            <a:spLocks noChangeArrowheads="1"/>
          </p:cNvSpPr>
          <p:nvPr/>
        </p:nvSpPr>
        <p:spPr bwMode="auto">
          <a:xfrm>
            <a:off x="611188" y="4149725"/>
            <a:ext cx="792003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物理意义</a:t>
            </a:r>
            <a:r>
              <a:rPr lang="en-US" altLang="zh-CN" sz="2400">
                <a:solidFill>
                  <a:srgbClr val="0000CC"/>
                </a:solidFill>
                <a:latin typeface="Verdana" pitchFamily="34" charset="0"/>
                <a:ea typeface="楷体_GB2312" pitchFamily="49" charset="-122"/>
              </a:rPr>
              <a:t>:</a:t>
            </a:r>
            <a:r>
              <a:rPr lang="en-US" altLang="zh-CN" sz="2400" i="1">
                <a:solidFill>
                  <a:srgbClr val="FF0000"/>
                </a:solidFill>
                <a:latin typeface="Times New Roman" pitchFamily="18" charset="0"/>
                <a:ea typeface="楷体_GB2312" pitchFamily="49" charset="-122"/>
              </a:rPr>
              <a:t>U</a:t>
            </a:r>
            <a:r>
              <a:rPr lang="en-US" altLang="zh-CN" sz="2400">
                <a:solidFill>
                  <a:srgbClr val="FF0000"/>
                </a:solidFill>
                <a:latin typeface="Times New Roman" pitchFamily="18" charset="0"/>
                <a:ea typeface="楷体_GB2312" pitchFamily="49" charset="-122"/>
              </a:rPr>
              <a:t>(</a:t>
            </a:r>
            <a:r>
              <a:rPr lang="en-US" altLang="zh-CN" sz="2400" i="1">
                <a:solidFill>
                  <a:srgbClr val="FF0000"/>
                </a:solidFill>
                <a:latin typeface="Times New Roman" pitchFamily="18" charset="0"/>
                <a:ea typeface="楷体_GB2312" pitchFamily="49" charset="-122"/>
              </a:rPr>
              <a:t>t</a:t>
            </a:r>
            <a:r>
              <a:rPr lang="en-US" altLang="zh-CN" sz="2400">
                <a:solidFill>
                  <a:srgbClr val="FF0000"/>
                </a:solidFill>
                <a:latin typeface="Times New Roman" pitchFamily="18" charset="0"/>
                <a:ea typeface="楷体_GB2312" pitchFamily="49" charset="-122"/>
              </a:rPr>
              <a:t>)</a:t>
            </a:r>
            <a:r>
              <a:rPr lang="zh-CN" altLang="en-US" sz="2400">
                <a:solidFill>
                  <a:srgbClr val="0000CC"/>
                </a:solidFill>
                <a:latin typeface="Verdana" pitchFamily="34" charset="0"/>
                <a:ea typeface="楷体_GB2312" pitchFamily="49" charset="-122"/>
              </a:rPr>
              <a:t>中所包含的频率为</a:t>
            </a:r>
            <a:r>
              <a:rPr lang="en-US" altLang="zh-CN" sz="2400" i="1">
                <a:solidFill>
                  <a:srgbClr val="FF0000"/>
                </a:solidFill>
                <a:latin typeface="Times New Roman" pitchFamily="18" charset="0"/>
                <a:ea typeface="楷体_GB2312" pitchFamily="49" charset="-122"/>
              </a:rPr>
              <a:t>v</a:t>
            </a:r>
            <a:r>
              <a:rPr lang="zh-CN" altLang="en-US" sz="2400">
                <a:solidFill>
                  <a:srgbClr val="0000CC"/>
                </a:solidFill>
                <a:latin typeface="Verdana" pitchFamily="34" charset="0"/>
                <a:ea typeface="楷体_GB2312" pitchFamily="49" charset="-122"/>
              </a:rPr>
              <a:t>的简谐振动的</a:t>
            </a:r>
            <a:r>
              <a:rPr lang="zh-CN" altLang="en-US" sz="2400">
                <a:solidFill>
                  <a:srgbClr val="FF0000"/>
                </a:solidFill>
                <a:latin typeface="Verdana" pitchFamily="34" charset="0"/>
                <a:ea typeface="楷体_GB2312" pitchFamily="49" charset="-122"/>
              </a:rPr>
              <a:t>振幅因子</a:t>
            </a:r>
            <a:r>
              <a:rPr lang="en-US" altLang="zh-CN" sz="2400">
                <a:solidFill>
                  <a:srgbClr val="0000CC"/>
                </a:solidFill>
                <a:latin typeface="楷体_GB2312" pitchFamily="49" charset="-122"/>
                <a:ea typeface="楷体_GB2312" pitchFamily="49" charset="-122"/>
              </a:rPr>
              <a:t>,</a:t>
            </a:r>
          </a:p>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         </a:t>
            </a:r>
            <a:r>
              <a:rPr kumimoji="1" lang="zh-CN" altLang="en-US" sz="2400">
                <a:solidFill>
                  <a:srgbClr val="0000CC"/>
                </a:solidFill>
                <a:latin typeface="Times New Roman" pitchFamily="18" charset="0"/>
                <a:ea typeface="华文楷体" pitchFamily="2" charset="-122"/>
              </a:rPr>
              <a:t>由傅立叶正变换来计算</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将</a:t>
            </a:r>
            <a:r>
              <a:rPr kumimoji="1" lang="en-US" altLang="zh-CN" sz="2400">
                <a:solidFill>
                  <a:srgbClr val="0000CC"/>
                </a:solidFill>
                <a:latin typeface="Times New Roman" pitchFamily="18" charset="0"/>
                <a:ea typeface="华文楷体" pitchFamily="2" charset="-122"/>
              </a:rPr>
              <a:t>(1-62)</a:t>
            </a:r>
            <a:r>
              <a:rPr kumimoji="1" lang="zh-CN" altLang="en-US" sz="2400">
                <a:solidFill>
                  <a:srgbClr val="0000CC"/>
                </a:solidFill>
                <a:latin typeface="Times New Roman" pitchFamily="18" charset="0"/>
                <a:ea typeface="华文楷体" pitchFamily="2" charset="-122"/>
              </a:rPr>
              <a:t>代入上式</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得</a:t>
            </a:r>
          </a:p>
        </p:txBody>
      </p:sp>
      <p:graphicFrame>
        <p:nvGraphicFramePr>
          <p:cNvPr id="23559" name="Object 16"/>
          <p:cNvGraphicFramePr>
            <a:graphicFrameLocks noChangeAspect="1"/>
          </p:cNvGraphicFramePr>
          <p:nvPr/>
        </p:nvGraphicFramePr>
        <p:xfrm>
          <a:off x="755650" y="5445125"/>
          <a:ext cx="7705725" cy="976313"/>
        </p:xfrm>
        <a:graphic>
          <a:graphicData uri="http://schemas.openxmlformats.org/presentationml/2006/ole">
            <mc:AlternateContent xmlns:mc="http://schemas.openxmlformats.org/markup-compatibility/2006">
              <mc:Choice xmlns:v="urn:schemas-microsoft-com:vml" Requires="v">
                <p:oleObj spid="_x0000_s22541" name="公式" r:id="rId9" imgW="3213100" imgH="431800" progId="Equation.3">
                  <p:embed/>
                </p:oleObj>
              </mc:Choice>
              <mc:Fallback>
                <p:oleObj name="公式" r:id="rId9" imgW="32131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445125"/>
                        <a:ext cx="7705725" cy="9763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8679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323850" y="981075"/>
          <a:ext cx="8135938" cy="890588"/>
        </p:xfrm>
        <a:graphic>
          <a:graphicData uri="http://schemas.openxmlformats.org/presentationml/2006/ole">
            <mc:AlternateContent xmlns:mc="http://schemas.openxmlformats.org/markup-compatibility/2006">
              <mc:Choice xmlns:v="urn:schemas-microsoft-com:vml" Requires="v">
                <p:oleObj spid="_x0000_s23564" name="公式" r:id="rId3" imgW="3302000" imgH="393700" progId="Equation.3">
                  <p:embed/>
                </p:oleObj>
              </mc:Choice>
              <mc:Fallback>
                <p:oleObj name="公式" r:id="rId3" imgW="33020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8135938" cy="8905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79" name="Text Box 3"/>
          <p:cNvSpPr txBox="1">
            <a:spLocks noChangeArrowheads="1"/>
          </p:cNvSpPr>
          <p:nvPr/>
        </p:nvSpPr>
        <p:spPr bwMode="auto">
          <a:xfrm>
            <a:off x="611188" y="260350"/>
            <a:ext cx="432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考虑到当 </a:t>
            </a:r>
            <a:r>
              <a:rPr lang="en-US" altLang="zh-CN" sz="2400" i="1">
                <a:solidFill>
                  <a:srgbClr val="FF0000"/>
                </a:solidFill>
                <a:latin typeface="Times New Roman" pitchFamily="18" charset="0"/>
                <a:ea typeface="楷体_GB2312" pitchFamily="49" charset="-122"/>
              </a:rPr>
              <a:t>t</a:t>
            </a:r>
            <a:r>
              <a:rPr lang="zh-CN" altLang="en-US" sz="2400">
                <a:solidFill>
                  <a:srgbClr val="FF0000"/>
                </a:solidFill>
                <a:latin typeface="Times New Roman" pitchFamily="18" charset="0"/>
                <a:ea typeface="楷体_GB2312" pitchFamily="49" charset="-122"/>
              </a:rPr>
              <a:t>＜</a:t>
            </a:r>
            <a:r>
              <a:rPr lang="en-US" altLang="zh-CN" sz="2400">
                <a:solidFill>
                  <a:srgbClr val="FF0000"/>
                </a:solidFill>
                <a:latin typeface="Times New Roman" pitchFamily="18" charset="0"/>
                <a:ea typeface="楷体_GB2312" pitchFamily="49" charset="-122"/>
              </a:rPr>
              <a:t>0</a:t>
            </a:r>
            <a:r>
              <a:rPr lang="en-US" altLang="zh-CN" sz="2400">
                <a:solidFill>
                  <a:srgbClr val="0000CC"/>
                </a:solidFill>
                <a:latin typeface="Times New Roman" pitchFamily="18" charset="0"/>
                <a:ea typeface="楷体_GB2312" pitchFamily="49" charset="-122"/>
              </a:rPr>
              <a:t> </a:t>
            </a:r>
            <a:r>
              <a:rPr lang="zh-CN" altLang="en-US" sz="2400">
                <a:solidFill>
                  <a:srgbClr val="0000CC"/>
                </a:solidFill>
                <a:latin typeface="Times New Roman" pitchFamily="18" charset="0"/>
                <a:ea typeface="楷体_GB2312" pitchFamily="49" charset="-122"/>
              </a:rPr>
              <a:t>时</a:t>
            </a:r>
            <a:r>
              <a:rPr lang="en-US" altLang="zh-CN" sz="2400">
                <a:solidFill>
                  <a:srgbClr val="0000CC"/>
                </a:solidFill>
                <a:latin typeface="Times New Roman" pitchFamily="18" charset="0"/>
                <a:ea typeface="楷体_GB2312" pitchFamily="49" charset="-122"/>
              </a:rPr>
              <a:t>,</a:t>
            </a:r>
            <a:r>
              <a:rPr lang="en-US" altLang="zh-CN" sz="2400">
                <a:solidFill>
                  <a:srgbClr val="0000CC"/>
                </a:solidFill>
                <a:latin typeface="Verdana" pitchFamily="34" charset="0"/>
                <a:ea typeface="楷体_GB2312" pitchFamily="49" charset="-122"/>
              </a:rPr>
              <a:t> </a:t>
            </a:r>
            <a:r>
              <a:rPr lang="en-US" altLang="zh-CN" sz="2400" i="1">
                <a:solidFill>
                  <a:srgbClr val="FF0000"/>
                </a:solidFill>
                <a:latin typeface="Times New Roman" pitchFamily="18" charset="0"/>
                <a:ea typeface="楷体_GB2312" pitchFamily="49" charset="-122"/>
              </a:rPr>
              <a:t>U</a:t>
            </a:r>
            <a:r>
              <a:rPr lang="en-US" altLang="zh-CN" sz="2400">
                <a:solidFill>
                  <a:srgbClr val="FF0000"/>
                </a:solidFill>
                <a:latin typeface="Times New Roman" pitchFamily="18" charset="0"/>
                <a:ea typeface="楷体_GB2312" pitchFamily="49" charset="-122"/>
              </a:rPr>
              <a:t>(</a:t>
            </a:r>
            <a:r>
              <a:rPr lang="en-US" altLang="zh-CN" sz="2400" i="1">
                <a:solidFill>
                  <a:srgbClr val="FF0000"/>
                </a:solidFill>
                <a:latin typeface="Times New Roman" pitchFamily="18" charset="0"/>
                <a:ea typeface="楷体_GB2312" pitchFamily="49" charset="-122"/>
              </a:rPr>
              <a:t>t</a:t>
            </a:r>
            <a:r>
              <a:rPr lang="en-US" altLang="zh-CN" sz="2400">
                <a:solidFill>
                  <a:srgbClr val="FF0000"/>
                </a:solidFill>
                <a:latin typeface="Times New Roman" pitchFamily="18" charset="0"/>
                <a:ea typeface="楷体_GB2312" pitchFamily="49" charset="-122"/>
              </a:rPr>
              <a:t>)=0,</a:t>
            </a:r>
            <a:r>
              <a:rPr lang="zh-CN" altLang="en-US" sz="2400">
                <a:solidFill>
                  <a:srgbClr val="0000CC"/>
                </a:solidFill>
                <a:latin typeface="Times New Roman" pitchFamily="18" charset="0"/>
                <a:ea typeface="楷体_GB2312" pitchFamily="49" charset="-122"/>
              </a:rPr>
              <a:t>故有</a:t>
            </a:r>
          </a:p>
        </p:txBody>
      </p:sp>
      <p:graphicFrame>
        <p:nvGraphicFramePr>
          <p:cNvPr id="24580" name="Object 4"/>
          <p:cNvGraphicFramePr>
            <a:graphicFrameLocks noChangeAspect="1"/>
          </p:cNvGraphicFramePr>
          <p:nvPr/>
        </p:nvGraphicFramePr>
        <p:xfrm>
          <a:off x="1042988" y="2060575"/>
          <a:ext cx="2952750" cy="1179513"/>
        </p:xfrm>
        <a:graphic>
          <a:graphicData uri="http://schemas.openxmlformats.org/presentationml/2006/ole">
            <mc:AlternateContent xmlns:mc="http://schemas.openxmlformats.org/markup-compatibility/2006">
              <mc:Choice xmlns:v="urn:schemas-microsoft-com:vml" Requires="v">
                <p:oleObj spid="_x0000_s23565" name="公式" r:id="rId5" imgW="1270000" imgH="508000" progId="Equation.3">
                  <p:embed/>
                </p:oleObj>
              </mc:Choice>
              <mc:Fallback>
                <p:oleObj name="公式" r:id="rId5" imgW="12700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060575"/>
                        <a:ext cx="295275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771525" y="5013325"/>
          <a:ext cx="2128838" cy="709613"/>
        </p:xfrm>
        <a:graphic>
          <a:graphicData uri="http://schemas.openxmlformats.org/presentationml/2006/ole">
            <mc:AlternateContent xmlns:mc="http://schemas.openxmlformats.org/markup-compatibility/2006">
              <mc:Choice xmlns:v="urn:schemas-microsoft-com:vml" Requires="v">
                <p:oleObj spid="_x0000_s23566" name="公式" r:id="rId7" imgW="838200" imgH="279400" progId="Equation.3">
                  <p:embed/>
                </p:oleObj>
              </mc:Choice>
              <mc:Fallback>
                <p:oleObj name="公式" r:id="rId7" imgW="838200" imgH="279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525" y="5013325"/>
                        <a:ext cx="2128838"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6"/>
          <p:cNvGraphicFramePr>
            <a:graphicFrameLocks noChangeAspect="1"/>
          </p:cNvGraphicFramePr>
          <p:nvPr/>
        </p:nvGraphicFramePr>
        <p:xfrm>
          <a:off x="3059113" y="4797425"/>
          <a:ext cx="3719512" cy="1238250"/>
        </p:xfrm>
        <a:graphic>
          <a:graphicData uri="http://schemas.openxmlformats.org/presentationml/2006/ole">
            <mc:AlternateContent xmlns:mc="http://schemas.openxmlformats.org/markup-compatibility/2006">
              <mc:Choice xmlns:v="urn:schemas-microsoft-com:vml" Requires="v">
                <p:oleObj spid="_x0000_s23567" name="公式" r:id="rId9" imgW="1562100" imgH="520700" progId="Equation.3">
                  <p:embed/>
                </p:oleObj>
              </mc:Choice>
              <mc:Fallback>
                <p:oleObj name="公式" r:id="rId9" imgW="1562100" imgH="520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797425"/>
                        <a:ext cx="3719512"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3" name="Group 7"/>
          <p:cNvGrpSpPr>
            <a:grpSpLocks/>
          </p:cNvGrpSpPr>
          <p:nvPr/>
        </p:nvGrpSpPr>
        <p:grpSpPr bwMode="auto">
          <a:xfrm>
            <a:off x="323850" y="3573463"/>
            <a:ext cx="8569325" cy="1004887"/>
            <a:chOff x="204" y="2296"/>
            <a:chExt cx="5398" cy="633"/>
          </a:xfrm>
        </p:grpSpPr>
        <p:sp>
          <p:nvSpPr>
            <p:cNvPr id="24584" name="Text Box 8"/>
            <p:cNvSpPr txBox="1">
              <a:spLocks noChangeArrowheads="1"/>
            </p:cNvSpPr>
            <p:nvPr/>
          </p:nvSpPr>
          <p:spPr bwMode="auto">
            <a:xfrm>
              <a:off x="204" y="2296"/>
              <a:ext cx="5398"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b="1">
                  <a:solidFill>
                    <a:srgbClr val="0000CC"/>
                  </a:solidFill>
                  <a:latin typeface="Times New Roman" pitchFamily="18" charset="0"/>
                  <a:ea typeface="华文楷体" pitchFamily="2" charset="-122"/>
                </a:rPr>
                <a:t>因为频率为</a:t>
              </a:r>
              <a:r>
                <a:rPr kumimoji="1" lang="en-US" altLang="zh-CN" sz="2400" b="1" i="1">
                  <a:solidFill>
                    <a:srgbClr val="FF0000"/>
                  </a:solidFill>
                  <a:latin typeface="Times New Roman" pitchFamily="18" charset="0"/>
                  <a:ea typeface="华文楷体" pitchFamily="2" charset="-122"/>
                </a:rPr>
                <a:t>v</a:t>
              </a:r>
              <a:r>
                <a:rPr kumimoji="1" lang="zh-CN" altLang="en-US" sz="2400" b="1" i="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d</a:t>
              </a:r>
              <a:r>
                <a:rPr kumimoji="1" lang="en-US" altLang="zh-CN" sz="2400" b="1" i="1">
                  <a:solidFill>
                    <a:srgbClr val="FF0000"/>
                  </a:solidFill>
                  <a:latin typeface="Times New Roman" pitchFamily="18" charset="0"/>
                  <a:ea typeface="华文楷体" pitchFamily="2" charset="-122"/>
                </a:rPr>
                <a:t>v</a:t>
              </a:r>
              <a:r>
                <a:rPr kumimoji="1" lang="zh-CN" altLang="en-US" sz="2400" b="1">
                  <a:solidFill>
                    <a:srgbClr val="0000CC"/>
                  </a:solidFill>
                  <a:latin typeface="Times New Roman" pitchFamily="18" charset="0"/>
                  <a:ea typeface="华文楷体" pitchFamily="2" charset="-122"/>
                </a:rPr>
                <a:t>范围内的辐射强度</a:t>
              </a:r>
              <a:r>
                <a:rPr kumimoji="1" lang="en-US" altLang="zh-CN" sz="2400" b="1" i="1">
                  <a:solidFill>
                    <a:srgbClr val="FF0000"/>
                  </a:solidFill>
                  <a:latin typeface="Times New Roman" pitchFamily="18" charset="0"/>
                  <a:ea typeface="华文楷体" pitchFamily="2" charset="-122"/>
                </a:rPr>
                <a:t>I</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 d</a:t>
              </a:r>
              <a:r>
                <a:rPr kumimoji="1" lang="en-US" altLang="zh-CN" sz="2400" b="1" i="1">
                  <a:solidFill>
                    <a:srgbClr val="FF0000"/>
                  </a:solidFill>
                  <a:latin typeface="Times New Roman" pitchFamily="18" charset="0"/>
                  <a:ea typeface="华文楷体" pitchFamily="2" charset="-122"/>
                </a:rPr>
                <a:t>v</a:t>
              </a:r>
              <a:r>
                <a:rPr kumimoji="1" lang="zh-CN" altLang="en-US" sz="2400" b="1">
                  <a:solidFill>
                    <a:srgbClr val="0000CC"/>
                  </a:solidFill>
                  <a:latin typeface="Times New Roman" pitchFamily="18" charset="0"/>
                  <a:ea typeface="华文楷体" pitchFamily="2" charset="-122"/>
                </a:rPr>
                <a:t>应正比于             </a:t>
              </a:r>
              <a:r>
                <a:rPr kumimoji="1" lang="en-US" altLang="zh-CN" sz="2400" b="1">
                  <a:solidFill>
                    <a:srgbClr val="0000CC"/>
                  </a:solidFill>
                  <a:latin typeface="Times New Roman" pitchFamily="18" charset="0"/>
                  <a:ea typeface="华文楷体" pitchFamily="2" charset="-122"/>
                </a:rPr>
                <a:t>,</a:t>
              </a:r>
            </a:p>
            <a:p>
              <a:pPr fontAlgn="base">
                <a:spcBef>
                  <a:spcPct val="50000"/>
                </a:spcBef>
                <a:spcAft>
                  <a:spcPct val="0"/>
                </a:spcAft>
                <a:buFontTx/>
                <a:buNone/>
              </a:pPr>
              <a:r>
                <a:rPr kumimoji="1" lang="zh-CN" altLang="en-US" sz="2400" b="1">
                  <a:solidFill>
                    <a:srgbClr val="0000CC"/>
                  </a:solidFill>
                  <a:latin typeface="Times New Roman" pitchFamily="18" charset="0"/>
                  <a:ea typeface="华文楷体" pitchFamily="2" charset="-122"/>
                </a:rPr>
                <a:t>所以</a:t>
              </a:r>
              <a:endParaRPr kumimoji="1" lang="zh-CN" altLang="en-US" sz="2400" b="1" i="1">
                <a:solidFill>
                  <a:srgbClr val="0000CC"/>
                </a:solidFill>
                <a:latin typeface="Times New Roman" pitchFamily="18" charset="0"/>
                <a:ea typeface="华文楷体" pitchFamily="2" charset="-122"/>
              </a:endParaRPr>
            </a:p>
          </p:txBody>
        </p:sp>
        <p:graphicFrame>
          <p:nvGraphicFramePr>
            <p:cNvPr id="24585" name="Object 9"/>
            <p:cNvGraphicFramePr>
              <a:graphicFrameLocks noChangeAspect="1"/>
            </p:cNvGraphicFramePr>
            <p:nvPr/>
          </p:nvGraphicFramePr>
          <p:xfrm>
            <a:off x="4694" y="2296"/>
            <a:ext cx="630" cy="306"/>
          </p:xfrm>
          <a:graphic>
            <a:graphicData uri="http://schemas.openxmlformats.org/presentationml/2006/ole">
              <mc:AlternateContent xmlns:mc="http://schemas.openxmlformats.org/markup-compatibility/2006">
                <mc:Choice xmlns:v="urn:schemas-microsoft-com:vml" Requires="v">
                  <p:oleObj spid="_x0000_s23568" name="公式" r:id="rId11" imgW="552420" imgH="266610" progId="Equation.3">
                    <p:embed/>
                  </p:oleObj>
                </mc:Choice>
                <mc:Fallback>
                  <p:oleObj name="公式" r:id="rId11" imgW="552420" imgH="26661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94" y="2296"/>
                          <a:ext cx="630" cy="30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03019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68313" y="1196975"/>
            <a:ext cx="79216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由于电偶极子的原子的衰减振动可展开成频率</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0000CC"/>
                </a:solidFill>
                <a:latin typeface="Times New Roman" pitchFamily="18" charset="0"/>
                <a:ea typeface="华文楷体" pitchFamily="2" charset="-122"/>
              </a:rPr>
              <a:t>在一定范围内连续变化的简谐波</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所以</a:t>
            </a:r>
            <a:r>
              <a:rPr kumimoji="1" lang="zh-CN" altLang="en-US" sz="2400" u="sng">
                <a:solidFill>
                  <a:srgbClr val="FF0000"/>
                </a:solidFill>
                <a:latin typeface="Times New Roman" pitchFamily="18" charset="0"/>
                <a:ea typeface="华文楷体" pitchFamily="2" charset="-122"/>
              </a:rPr>
              <a:t>光强</a:t>
            </a:r>
            <a:r>
              <a:rPr kumimoji="1" lang="zh-CN" altLang="en-US" sz="2400" u="sng">
                <a:solidFill>
                  <a:srgbClr val="0000CC"/>
                </a:solidFill>
                <a:latin typeface="Times New Roman" pitchFamily="18" charset="0"/>
                <a:ea typeface="华文楷体" pitchFamily="2" charset="-122"/>
              </a:rPr>
              <a:t>在谱线范围内频率</a:t>
            </a:r>
            <a:r>
              <a:rPr kumimoji="1" lang="en-US" altLang="zh-CN" sz="2400" i="1" u="sng">
                <a:solidFill>
                  <a:srgbClr val="FF0000"/>
                </a:solidFill>
                <a:latin typeface="Times New Roman" pitchFamily="18" charset="0"/>
                <a:ea typeface="华文楷体" pitchFamily="2" charset="-122"/>
              </a:rPr>
              <a:t>v</a:t>
            </a:r>
            <a:r>
              <a:rPr kumimoji="1" lang="zh-CN" altLang="en-US" sz="2400" u="sng">
                <a:solidFill>
                  <a:srgbClr val="0000CC"/>
                </a:solidFill>
                <a:latin typeface="Times New Roman" pitchFamily="18" charset="0"/>
                <a:ea typeface="华文楷体" pitchFamily="2" charset="-122"/>
              </a:rPr>
              <a:t>有一个</a:t>
            </a:r>
            <a:r>
              <a:rPr kumimoji="1" lang="zh-CN" altLang="en-US" sz="2400" u="sng">
                <a:solidFill>
                  <a:srgbClr val="FF0000"/>
                </a:solidFill>
                <a:latin typeface="Times New Roman" pitchFamily="18" charset="0"/>
                <a:ea typeface="华文楷体" pitchFamily="2" charset="-122"/>
              </a:rPr>
              <a:t>分布</a:t>
            </a:r>
            <a:r>
              <a:rPr kumimoji="1" lang="zh-CN" altLang="en-US" sz="2400">
                <a:solidFill>
                  <a:srgbClr val="0000CC"/>
                </a:solidFill>
                <a:latin typeface="Times New Roman" pitchFamily="18" charset="0"/>
                <a:ea typeface="华文楷体" pitchFamily="2" charset="-122"/>
              </a:rPr>
              <a:t>。</a:t>
            </a:r>
          </a:p>
        </p:txBody>
      </p:sp>
      <p:sp>
        <p:nvSpPr>
          <p:cNvPr id="25603" name="Text Box 3"/>
          <p:cNvSpPr txBox="1">
            <a:spLocks noChangeArrowheads="1"/>
          </p:cNvSpPr>
          <p:nvPr/>
        </p:nvSpPr>
        <p:spPr bwMode="auto">
          <a:xfrm>
            <a:off x="2555875" y="1989138"/>
            <a:ext cx="417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根据线形函数的定义有</a:t>
            </a:r>
          </a:p>
        </p:txBody>
      </p:sp>
      <p:grpSp>
        <p:nvGrpSpPr>
          <p:cNvPr id="25604" name="Group 4"/>
          <p:cNvGrpSpPr>
            <a:grpSpLocks/>
          </p:cNvGrpSpPr>
          <p:nvPr/>
        </p:nvGrpSpPr>
        <p:grpSpPr bwMode="auto">
          <a:xfrm>
            <a:off x="1187450" y="2971800"/>
            <a:ext cx="5759450" cy="830263"/>
            <a:chOff x="1202" y="1480"/>
            <a:chExt cx="3628" cy="523"/>
          </a:xfrm>
        </p:grpSpPr>
        <p:graphicFrame>
          <p:nvGraphicFramePr>
            <p:cNvPr id="25620" name="Object 5"/>
            <p:cNvGraphicFramePr>
              <a:graphicFrameLocks noChangeAspect="1"/>
            </p:cNvGraphicFramePr>
            <p:nvPr/>
          </p:nvGraphicFramePr>
          <p:xfrm>
            <a:off x="1202" y="1480"/>
            <a:ext cx="2106" cy="523"/>
          </p:xfrm>
          <a:graphic>
            <a:graphicData uri="http://schemas.openxmlformats.org/presentationml/2006/ole">
              <mc:AlternateContent xmlns:mc="http://schemas.openxmlformats.org/markup-compatibility/2006">
                <mc:Choice xmlns:v="urn:schemas-microsoft-com:vml" Requires="v">
                  <p:oleObj spid="_x0000_s24590" name="公式" r:id="rId3" imgW="1990710" imgH="476340" progId="Equation.3">
                    <p:embed/>
                  </p:oleObj>
                </mc:Choice>
                <mc:Fallback>
                  <p:oleObj name="公式" r:id="rId3" imgW="1990710" imgH="4763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1480"/>
                          <a:ext cx="2106" cy="52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1" name="Text Box 6"/>
            <p:cNvSpPr txBox="1">
              <a:spLocks noChangeArrowheads="1"/>
            </p:cNvSpPr>
            <p:nvPr/>
          </p:nvSpPr>
          <p:spPr bwMode="auto">
            <a:xfrm>
              <a:off x="3742" y="1570"/>
              <a:ext cx="10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a:solidFill>
                    <a:srgbClr val="0000CC"/>
                  </a:solidFill>
                  <a:latin typeface="Verdana" pitchFamily="34" charset="0"/>
                </a:rPr>
                <a:t>(1-65a)</a:t>
              </a:r>
            </a:p>
          </p:txBody>
        </p:sp>
      </p:grpSp>
      <p:sp>
        <p:nvSpPr>
          <p:cNvPr id="25605" name="Text Box 7"/>
          <p:cNvSpPr txBox="1">
            <a:spLocks noChangeArrowheads="1"/>
          </p:cNvSpPr>
          <p:nvPr/>
        </p:nvSpPr>
        <p:spPr bwMode="auto">
          <a:xfrm>
            <a:off x="323850" y="3810000"/>
            <a:ext cx="755967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其中</a:t>
            </a:r>
            <a:r>
              <a:rPr lang="en-US" altLang="zh-CN" sz="2400">
                <a:solidFill>
                  <a:srgbClr val="0000CC"/>
                </a:solidFill>
                <a:latin typeface="Verdana" pitchFamily="34" charset="0"/>
                <a:ea typeface="楷体_GB2312" pitchFamily="49" charset="-122"/>
              </a:rPr>
              <a:t>:  </a:t>
            </a:r>
            <a:r>
              <a:rPr lang="en-US" altLang="zh-CN" sz="2400" i="1">
                <a:solidFill>
                  <a:srgbClr val="0000CC"/>
                </a:solidFill>
                <a:latin typeface="Times New Roman" pitchFamily="18" charset="0"/>
                <a:ea typeface="楷体_GB2312" pitchFamily="49" charset="-122"/>
              </a:rPr>
              <a:t>A  ——</a:t>
            </a:r>
            <a:r>
              <a:rPr lang="zh-CN" altLang="en-US" sz="2400">
                <a:solidFill>
                  <a:srgbClr val="0000CC"/>
                </a:solidFill>
                <a:latin typeface="楷体_GB2312" pitchFamily="49" charset="-122"/>
                <a:ea typeface="楷体_GB2312" pitchFamily="49" charset="-122"/>
              </a:rPr>
              <a:t>比例常数 </a:t>
            </a: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      </a:t>
            </a:r>
            <a:r>
              <a:rPr lang="en-US" altLang="zh-CN" sz="2400" i="1">
                <a:solidFill>
                  <a:srgbClr val="0000CC"/>
                </a:solidFill>
                <a:latin typeface="Times New Roman" pitchFamily="18" charset="0"/>
                <a:ea typeface="楷体_GB2312" pitchFamily="49" charset="-122"/>
              </a:rPr>
              <a:t>f</a:t>
            </a:r>
            <a:r>
              <a:rPr lang="en-US" altLang="zh-CN" sz="2400" baseline="-25000">
                <a:solidFill>
                  <a:srgbClr val="0000CC"/>
                </a:solidFill>
                <a:latin typeface="Times New Roman" pitchFamily="18" charset="0"/>
                <a:ea typeface="楷体_GB2312" pitchFamily="49" charset="-122"/>
              </a:rPr>
              <a:t>N</a:t>
            </a:r>
            <a:r>
              <a:rPr lang="en-US" altLang="zh-CN" sz="2400">
                <a:solidFill>
                  <a:srgbClr val="0000CC"/>
                </a:solidFill>
                <a:latin typeface="Times New Roman" pitchFamily="18" charset="0"/>
                <a:ea typeface="楷体_GB2312" pitchFamily="49" charset="-122"/>
              </a:rPr>
              <a:t>( </a:t>
            </a:r>
            <a:r>
              <a:rPr lang="en-US" altLang="zh-CN" sz="2400" i="1">
                <a:solidFill>
                  <a:srgbClr val="0000CC"/>
                </a:solidFill>
                <a:latin typeface="Times New Roman" pitchFamily="18" charset="0"/>
                <a:ea typeface="楷体_GB2312" pitchFamily="49" charset="-122"/>
              </a:rPr>
              <a:t>v</a:t>
            </a:r>
            <a:r>
              <a:rPr lang="en-US" altLang="zh-CN" sz="2400">
                <a:solidFill>
                  <a:srgbClr val="0000CC"/>
                </a:solidFill>
                <a:latin typeface="Times New Roman" pitchFamily="18" charset="0"/>
                <a:ea typeface="楷体_GB2312" pitchFamily="49" charset="-122"/>
              </a:rPr>
              <a:t> )——</a:t>
            </a:r>
            <a:r>
              <a:rPr lang="zh-CN" altLang="en-US" sz="2400">
                <a:solidFill>
                  <a:srgbClr val="0000CC"/>
                </a:solidFill>
                <a:latin typeface="Times New Roman" pitchFamily="18" charset="0"/>
                <a:ea typeface="楷体_GB2312" pitchFamily="49" charset="-122"/>
              </a:rPr>
              <a:t>自然增宽的线型函数</a:t>
            </a:r>
            <a:endParaRPr lang="zh-CN" altLang="en-US" sz="2400">
              <a:solidFill>
                <a:srgbClr val="0000CC"/>
              </a:solidFill>
              <a:latin typeface="Verdana" pitchFamily="34" charset="0"/>
              <a:ea typeface="楷体_GB2312" pitchFamily="49" charset="-122"/>
            </a:endParaRPr>
          </a:p>
        </p:txBody>
      </p:sp>
      <p:sp>
        <p:nvSpPr>
          <p:cNvPr id="25606" name="Text Box 8"/>
          <p:cNvSpPr txBox="1">
            <a:spLocks noChangeArrowheads="1"/>
          </p:cNvSpPr>
          <p:nvPr/>
        </p:nvSpPr>
        <p:spPr bwMode="auto">
          <a:xfrm>
            <a:off x="539750" y="2565400"/>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3.</a:t>
            </a:r>
            <a:r>
              <a:rPr kumimoji="1" lang="zh-CN" altLang="en-US" sz="2400">
                <a:solidFill>
                  <a:srgbClr val="0000CC"/>
                </a:solidFill>
                <a:latin typeface="Times New Roman" pitchFamily="18" charset="0"/>
                <a:ea typeface="华文楷体" pitchFamily="2" charset="-122"/>
              </a:rPr>
              <a:t>自然增宽的线形函数 </a:t>
            </a:r>
            <a:r>
              <a:rPr kumimoji="1" lang="en-US" altLang="zh-CN" sz="2400">
                <a:solidFill>
                  <a:srgbClr val="0000CC"/>
                </a:solidFill>
                <a:latin typeface="Times New Roman" pitchFamily="18" charset="0"/>
                <a:ea typeface="华文楷体" pitchFamily="2" charset="-122"/>
              </a:rPr>
              <a:t>(</a:t>
            </a:r>
            <a:r>
              <a:rPr kumimoji="1" lang="en-US" altLang="zh-CN" sz="2400">
                <a:solidFill>
                  <a:srgbClr val="FFFFFF"/>
                </a:solidFill>
                <a:latin typeface="华文楷体" pitchFamily="2" charset="-122"/>
                <a:ea typeface="华文楷体" pitchFamily="2" charset="-122"/>
              </a:rPr>
              <a:t>(</a:t>
            </a:r>
            <a:r>
              <a:rPr kumimoji="1" lang="en-US" altLang="zh-CN" sz="2400">
                <a:solidFill>
                  <a:srgbClr val="0000CC"/>
                </a:solidFill>
                <a:latin typeface="华文楷体" pitchFamily="2" charset="-122"/>
                <a:ea typeface="华文楷体" pitchFamily="2" charset="-122"/>
              </a:rPr>
              <a:t>Lorentz</a:t>
            </a:r>
            <a:r>
              <a:rPr kumimoji="1" lang="zh-CN" altLang="en-US" sz="2400">
                <a:solidFill>
                  <a:srgbClr val="0000CC"/>
                </a:solidFill>
                <a:latin typeface="华文楷体" pitchFamily="2" charset="-122"/>
                <a:ea typeface="华文楷体" pitchFamily="2" charset="-122"/>
              </a:rPr>
              <a:t>型</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下标</a:t>
            </a:r>
            <a:r>
              <a:rPr kumimoji="1" lang="en-US" altLang="zh-CN" sz="2400">
                <a:solidFill>
                  <a:srgbClr val="0000CC"/>
                </a:solidFill>
                <a:latin typeface="华文楷体" pitchFamily="2" charset="-122"/>
                <a:ea typeface="华文楷体" pitchFamily="2" charset="-122"/>
              </a:rPr>
              <a:t>N</a:t>
            </a:r>
            <a:r>
              <a:rPr kumimoji="1" lang="zh-CN" altLang="en-US" sz="2400">
                <a:solidFill>
                  <a:srgbClr val="0000CC"/>
                </a:solidFill>
                <a:latin typeface="华文楷体" pitchFamily="2" charset="-122"/>
                <a:ea typeface="华文楷体" pitchFamily="2" charset="-122"/>
              </a:rPr>
              <a:t>表示</a:t>
            </a:r>
            <a:r>
              <a:rPr kumimoji="1" lang="zh-CN" altLang="en-US" sz="2400">
                <a:solidFill>
                  <a:srgbClr val="0000CC"/>
                </a:solidFill>
                <a:latin typeface="Times New Roman" pitchFamily="18" charset="0"/>
                <a:ea typeface="华文楷体" pitchFamily="2" charset="-122"/>
              </a:rPr>
              <a:t>“</a:t>
            </a:r>
            <a:r>
              <a:rPr kumimoji="1" lang="zh-CN" altLang="en-US" sz="2400">
                <a:solidFill>
                  <a:srgbClr val="0000CC"/>
                </a:solidFill>
                <a:latin typeface="华文楷体" pitchFamily="2" charset="-122"/>
                <a:ea typeface="华文楷体" pitchFamily="2" charset="-122"/>
              </a:rPr>
              <a:t>自然</a:t>
            </a:r>
            <a:r>
              <a:rPr kumimoji="1" lang="zh-CN" altLang="en-US" sz="2400">
                <a:solidFill>
                  <a:srgbClr val="0000CC"/>
                </a:solidFill>
                <a:latin typeface="Times New Roman" pitchFamily="18" charset="0"/>
                <a:ea typeface="华文楷体" pitchFamily="2" charset="-122"/>
              </a:rPr>
              <a:t>”</a:t>
            </a:r>
            <a:r>
              <a:rPr kumimoji="1" lang="en-US" altLang="zh-CN" sz="2400">
                <a:solidFill>
                  <a:srgbClr val="0000CC"/>
                </a:solidFill>
                <a:latin typeface="华文楷体" pitchFamily="2" charset="-122"/>
                <a:ea typeface="华文楷体" pitchFamily="2" charset="-122"/>
              </a:rPr>
              <a:t>)</a:t>
            </a:r>
            <a:endParaRPr kumimoji="1" lang="en-US" altLang="zh-CN" sz="2400">
              <a:solidFill>
                <a:srgbClr val="0000CC"/>
              </a:solidFill>
              <a:latin typeface="Times New Roman" pitchFamily="18" charset="0"/>
              <a:ea typeface="华文楷体" pitchFamily="2" charset="-122"/>
            </a:endParaRPr>
          </a:p>
        </p:txBody>
      </p:sp>
      <p:grpSp>
        <p:nvGrpSpPr>
          <p:cNvPr id="25607" name="Group 9"/>
          <p:cNvGrpSpPr>
            <a:grpSpLocks/>
          </p:cNvGrpSpPr>
          <p:nvPr/>
        </p:nvGrpSpPr>
        <p:grpSpPr bwMode="auto">
          <a:xfrm>
            <a:off x="611188" y="4876800"/>
            <a:ext cx="6337300" cy="731838"/>
            <a:chOff x="521" y="3235"/>
            <a:chExt cx="3811" cy="432"/>
          </a:xfrm>
        </p:grpSpPr>
        <p:sp>
          <p:nvSpPr>
            <p:cNvPr id="25617" name="Text Box 10"/>
            <p:cNvSpPr txBox="1">
              <a:spLocks noChangeArrowheads="1"/>
            </p:cNvSpPr>
            <p:nvPr/>
          </p:nvSpPr>
          <p:spPr bwMode="auto">
            <a:xfrm>
              <a:off x="521" y="3294"/>
              <a:ext cx="381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由归一化条件                                  有</a:t>
              </a:r>
              <a:endParaRPr lang="zh-CN" altLang="en-US" sz="1800">
                <a:solidFill>
                  <a:srgbClr val="0000CC"/>
                </a:solidFill>
                <a:latin typeface="Verdana" pitchFamily="34" charset="0"/>
              </a:endParaRPr>
            </a:p>
          </p:txBody>
        </p:sp>
        <p:graphicFrame>
          <p:nvGraphicFramePr>
            <p:cNvPr id="25618" name="Object 11"/>
            <p:cNvGraphicFramePr>
              <a:graphicFrameLocks noChangeAspect="1"/>
            </p:cNvGraphicFramePr>
            <p:nvPr/>
          </p:nvGraphicFramePr>
          <p:xfrm>
            <a:off x="1973" y="3235"/>
            <a:ext cx="1180" cy="432"/>
          </p:xfrm>
          <a:graphic>
            <a:graphicData uri="http://schemas.openxmlformats.org/presentationml/2006/ole">
              <mc:AlternateContent xmlns:mc="http://schemas.openxmlformats.org/markup-compatibility/2006">
                <mc:Choice xmlns:v="urn:schemas-microsoft-com:vml" Requires="v">
                  <p:oleObj spid="_x0000_s24591" name="公式" r:id="rId5" imgW="914400" imgH="330200" progId="Equation.3">
                    <p:embed/>
                  </p:oleObj>
                </mc:Choice>
                <mc:Fallback>
                  <p:oleObj name="公式" r:id="rId5" imgW="914400" imgH="33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 y="3235"/>
                          <a:ext cx="118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9" name="Object 12"/>
            <p:cNvGraphicFramePr>
              <a:graphicFrameLocks noChangeAspect="1"/>
            </p:cNvGraphicFramePr>
            <p:nvPr/>
          </p:nvGraphicFramePr>
          <p:xfrm>
            <a:off x="3787" y="3373"/>
            <a:ext cx="545" cy="267"/>
          </p:xfrm>
          <a:graphic>
            <a:graphicData uri="http://schemas.openxmlformats.org/presentationml/2006/ole">
              <mc:AlternateContent xmlns:mc="http://schemas.openxmlformats.org/markup-compatibility/2006">
                <mc:Choice xmlns:v="urn:schemas-microsoft-com:vml" Requires="v">
                  <p:oleObj spid="_x0000_s24592" name="公式" r:id="rId7" imgW="418918" imgH="203112" progId="Equation.3">
                    <p:embed/>
                  </p:oleObj>
                </mc:Choice>
                <mc:Fallback>
                  <p:oleObj name="公式" r:id="rId7" imgW="418918"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3373"/>
                          <a:ext cx="54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5608" name="Group 13"/>
          <p:cNvGrpSpPr>
            <a:grpSpLocks/>
          </p:cNvGrpSpPr>
          <p:nvPr/>
        </p:nvGrpSpPr>
        <p:grpSpPr bwMode="auto">
          <a:xfrm>
            <a:off x="684213" y="5661025"/>
            <a:ext cx="7389812" cy="979488"/>
            <a:chOff x="431" y="3566"/>
            <a:chExt cx="4655" cy="617"/>
          </a:xfrm>
        </p:grpSpPr>
        <p:sp>
          <p:nvSpPr>
            <p:cNvPr id="25614" name="Text Box 14"/>
            <p:cNvSpPr txBox="1">
              <a:spLocks noChangeArrowheads="1"/>
            </p:cNvSpPr>
            <p:nvPr/>
          </p:nvSpPr>
          <p:spPr bwMode="auto">
            <a:xfrm>
              <a:off x="431" y="370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故</a:t>
              </a:r>
              <a:r>
                <a:rPr lang="en-US" altLang="zh-CN" sz="2400">
                  <a:solidFill>
                    <a:srgbClr val="0000CC"/>
                  </a:solidFill>
                  <a:latin typeface="Verdana" pitchFamily="34" charset="0"/>
                  <a:ea typeface="楷体_GB2312" pitchFamily="49" charset="-122"/>
                </a:rPr>
                <a:t>:</a:t>
              </a:r>
            </a:p>
          </p:txBody>
        </p:sp>
        <p:graphicFrame>
          <p:nvGraphicFramePr>
            <p:cNvPr id="25615" name="Object 15"/>
            <p:cNvGraphicFramePr>
              <a:graphicFrameLocks noChangeAspect="1"/>
            </p:cNvGraphicFramePr>
            <p:nvPr/>
          </p:nvGraphicFramePr>
          <p:xfrm>
            <a:off x="1202" y="3566"/>
            <a:ext cx="2109" cy="617"/>
          </p:xfrm>
          <a:graphic>
            <a:graphicData uri="http://schemas.openxmlformats.org/presentationml/2006/ole">
              <mc:AlternateContent xmlns:mc="http://schemas.openxmlformats.org/markup-compatibility/2006">
                <mc:Choice xmlns:v="urn:schemas-microsoft-com:vml" Requires="v">
                  <p:oleObj spid="_x0000_s24593" name="公式" r:id="rId9" imgW="1990710" imgH="571500" progId="Equation.3">
                    <p:embed/>
                  </p:oleObj>
                </mc:Choice>
                <mc:Fallback>
                  <p:oleObj name="公式" r:id="rId9" imgW="1990710" imgH="571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2" y="3566"/>
                          <a:ext cx="2109" cy="61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6" name="Text Box 16"/>
            <p:cNvSpPr txBox="1">
              <a:spLocks noChangeArrowheads="1"/>
            </p:cNvSpPr>
            <p:nvPr/>
          </p:nvSpPr>
          <p:spPr bwMode="auto">
            <a:xfrm>
              <a:off x="3742" y="3748"/>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(1-65b)</a:t>
              </a:r>
            </a:p>
          </p:txBody>
        </p:sp>
      </p:grpSp>
      <p:graphicFrame>
        <p:nvGraphicFramePr>
          <p:cNvPr id="25609" name="Object 17"/>
          <p:cNvGraphicFramePr>
            <a:graphicFrameLocks noChangeAspect="1"/>
          </p:cNvGraphicFramePr>
          <p:nvPr/>
        </p:nvGraphicFramePr>
        <p:xfrm>
          <a:off x="1187450" y="188913"/>
          <a:ext cx="2128838" cy="709612"/>
        </p:xfrm>
        <a:graphic>
          <a:graphicData uri="http://schemas.openxmlformats.org/presentationml/2006/ole">
            <mc:AlternateContent xmlns:mc="http://schemas.openxmlformats.org/markup-compatibility/2006">
              <mc:Choice xmlns:v="urn:schemas-microsoft-com:vml" Requires="v">
                <p:oleObj spid="_x0000_s24594" name="公式" r:id="rId11" imgW="838200" imgH="279400" progId="Equation.3">
                  <p:embed/>
                </p:oleObj>
              </mc:Choice>
              <mc:Fallback>
                <p:oleObj name="公式" r:id="rId11" imgW="838200" imgH="279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188913"/>
                        <a:ext cx="2128838"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8"/>
          <p:cNvGraphicFramePr>
            <a:graphicFrameLocks noChangeAspect="1"/>
          </p:cNvGraphicFramePr>
          <p:nvPr/>
        </p:nvGraphicFramePr>
        <p:xfrm>
          <a:off x="3419475" y="0"/>
          <a:ext cx="3168650" cy="1054100"/>
        </p:xfrm>
        <a:graphic>
          <a:graphicData uri="http://schemas.openxmlformats.org/presentationml/2006/ole">
            <mc:AlternateContent xmlns:mc="http://schemas.openxmlformats.org/markup-compatibility/2006">
              <mc:Choice xmlns:v="urn:schemas-microsoft-com:vml" Requires="v">
                <p:oleObj spid="_x0000_s24595" name="公式" r:id="rId13" imgW="1562100" imgH="520700" progId="Equation.3">
                  <p:embed/>
                </p:oleObj>
              </mc:Choice>
              <mc:Fallback>
                <p:oleObj name="公式" r:id="rId13" imgW="1562100" imgH="5207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475" y="0"/>
                        <a:ext cx="316865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11" name="Group 19"/>
          <p:cNvGrpSpPr>
            <a:grpSpLocks/>
          </p:cNvGrpSpPr>
          <p:nvPr/>
        </p:nvGrpSpPr>
        <p:grpSpPr bwMode="auto">
          <a:xfrm>
            <a:off x="7010400" y="5334000"/>
            <a:ext cx="1716088" cy="609600"/>
            <a:chOff x="4105" y="1797"/>
            <a:chExt cx="1081" cy="384"/>
          </a:xfrm>
        </p:grpSpPr>
        <p:sp>
          <p:nvSpPr>
            <p:cNvPr id="25612" name="Text Box 20"/>
            <p:cNvSpPr txBox="1">
              <a:spLocks noChangeArrowheads="1"/>
            </p:cNvSpPr>
            <p:nvPr/>
          </p:nvSpPr>
          <p:spPr bwMode="auto">
            <a:xfrm>
              <a:off x="4105" y="184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0"/>
                </a:spcBef>
                <a:spcAft>
                  <a:spcPct val="0"/>
                </a:spcAft>
                <a:buFontTx/>
                <a:buNone/>
              </a:pPr>
              <a:r>
                <a:rPr lang="zh-CN" altLang="en-US" sz="2400" b="1">
                  <a:solidFill>
                    <a:srgbClr val="FF6600"/>
                  </a:solidFill>
                  <a:latin typeface="楷体_GB2312" pitchFamily="49" charset="-122"/>
                  <a:ea typeface="楷体_GB2312" pitchFamily="49" charset="-122"/>
                </a:rPr>
                <a:t>洛伦兹线型</a:t>
              </a:r>
              <a:endParaRPr lang="zh-CN" altLang="en-US" sz="1800">
                <a:solidFill>
                  <a:srgbClr val="000000"/>
                </a:solidFill>
              </a:endParaRPr>
            </a:p>
          </p:txBody>
        </p:sp>
        <p:sp>
          <p:nvSpPr>
            <p:cNvPr id="25613" name="AutoShape 21"/>
            <p:cNvSpPr>
              <a:spLocks noChangeArrowheads="1"/>
            </p:cNvSpPr>
            <p:nvPr/>
          </p:nvSpPr>
          <p:spPr bwMode="auto">
            <a:xfrm>
              <a:off x="4195" y="1797"/>
              <a:ext cx="960" cy="384"/>
            </a:xfrm>
            <a:prstGeom prst="cloudCallout">
              <a:avLst>
                <a:gd name="adj1" fmla="val -122815"/>
                <a:gd name="adj2" fmla="val 66667"/>
              </a:avLst>
            </a:pr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zh-CN" sz="1800">
                <a:solidFill>
                  <a:srgbClr val="000000"/>
                </a:solidFill>
              </a:endParaRPr>
            </a:p>
          </p:txBody>
        </p:sp>
      </p:grpSp>
    </p:spTree>
    <p:extLst>
      <p:ext uri="{BB962C8B-B14F-4D97-AF65-F5344CB8AC3E}">
        <p14:creationId xmlns:p14="http://schemas.microsoft.com/office/powerpoint/2010/main" val="1867906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288" y="1125538"/>
            <a:ext cx="29527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当</a:t>
            </a:r>
            <a:r>
              <a:rPr kumimoji="1" lang="en-US" altLang="zh-CN" sz="2400" i="1">
                <a:solidFill>
                  <a:srgbClr val="0000CC"/>
                </a:solidFill>
                <a:latin typeface="Times New Roman" pitchFamily="18" charset="0"/>
                <a:ea typeface="华文楷体" pitchFamily="2" charset="-122"/>
              </a:rPr>
              <a:t>v=v</a:t>
            </a:r>
            <a:r>
              <a:rPr kumimoji="1" lang="en-US" altLang="zh-CN" sz="2400" baseline="-25000">
                <a:solidFill>
                  <a:srgbClr val="0000CC"/>
                </a:solidFill>
                <a:latin typeface="Times New Roman" pitchFamily="18" charset="0"/>
                <a:ea typeface="华文楷体" pitchFamily="2" charset="-122"/>
              </a:rPr>
              <a:t>0</a:t>
            </a:r>
            <a:r>
              <a:rPr kumimoji="1" lang="zh-CN" altLang="en-US" sz="2400">
                <a:solidFill>
                  <a:srgbClr val="0000CC"/>
                </a:solidFill>
                <a:latin typeface="Times New Roman" pitchFamily="18" charset="0"/>
                <a:ea typeface="华文楷体" pitchFamily="2" charset="-122"/>
              </a:rPr>
              <a:t>时，</a:t>
            </a:r>
          </a:p>
          <a:p>
            <a:pPr fontAlgn="base">
              <a:spcBef>
                <a:spcPct val="50000"/>
              </a:spcBef>
              <a:spcAft>
                <a:spcPct val="0"/>
              </a:spcAft>
              <a:buFontTx/>
              <a:buNone/>
            </a:pPr>
            <a:r>
              <a:rPr kumimoji="1" lang="en-US" altLang="zh-CN" sz="2400" i="1">
                <a:solidFill>
                  <a:srgbClr val="0000CC"/>
                </a:solidFill>
                <a:latin typeface="Times New Roman" pitchFamily="18" charset="0"/>
                <a:ea typeface="华文楷体" pitchFamily="2" charset="-122"/>
              </a:rPr>
              <a:t>f(v</a:t>
            </a:r>
            <a:r>
              <a:rPr kumimoji="1" lang="en-US" altLang="zh-CN" sz="2400" i="1" baseline="-25000">
                <a:solidFill>
                  <a:srgbClr val="0000CC"/>
                </a:solidFill>
                <a:latin typeface="Times New Roman" pitchFamily="18" charset="0"/>
                <a:ea typeface="华文楷体" pitchFamily="2" charset="-122"/>
              </a:rPr>
              <a:t>0</a:t>
            </a:r>
            <a:r>
              <a:rPr kumimoji="1" lang="zh-CN" altLang="en-US" sz="2400">
                <a:solidFill>
                  <a:srgbClr val="0000CC"/>
                </a:solidFill>
                <a:latin typeface="Times New Roman" pitchFamily="18" charset="0"/>
                <a:ea typeface="华文楷体" pitchFamily="2" charset="-122"/>
              </a:rPr>
              <a:t>）有最大值</a:t>
            </a:r>
          </a:p>
        </p:txBody>
      </p:sp>
      <p:graphicFrame>
        <p:nvGraphicFramePr>
          <p:cNvPr id="26627" name="Object 3"/>
          <p:cNvGraphicFramePr>
            <a:graphicFrameLocks noChangeAspect="1"/>
          </p:cNvGraphicFramePr>
          <p:nvPr/>
        </p:nvGraphicFramePr>
        <p:xfrm>
          <a:off x="2700338" y="1125538"/>
          <a:ext cx="2198687" cy="1003300"/>
        </p:xfrm>
        <a:graphic>
          <a:graphicData uri="http://schemas.openxmlformats.org/presentationml/2006/ole">
            <mc:AlternateContent xmlns:mc="http://schemas.openxmlformats.org/markup-compatibility/2006">
              <mc:Choice xmlns:v="urn:schemas-microsoft-com:vml" Requires="v">
                <p:oleObj spid="_x0000_s25630" name="公式" r:id="rId3" imgW="1320800" imgH="596900" progId="Equation.3">
                  <p:embed/>
                </p:oleObj>
              </mc:Choice>
              <mc:Fallback>
                <p:oleObj name="公式" r:id="rId3" imgW="1320800" imgH="596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125538"/>
                        <a:ext cx="2198687" cy="1003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28" name="Group 4"/>
          <p:cNvGrpSpPr>
            <a:grpSpLocks/>
          </p:cNvGrpSpPr>
          <p:nvPr/>
        </p:nvGrpSpPr>
        <p:grpSpPr bwMode="auto">
          <a:xfrm>
            <a:off x="539750" y="2492375"/>
            <a:ext cx="4572000" cy="609600"/>
            <a:chOff x="288" y="432"/>
            <a:chExt cx="2880" cy="384"/>
          </a:xfrm>
        </p:grpSpPr>
        <p:sp>
          <p:nvSpPr>
            <p:cNvPr id="26655" name="Text Box 5"/>
            <p:cNvSpPr txBox="1">
              <a:spLocks noChangeArrowheads="1"/>
            </p:cNvSpPr>
            <p:nvPr/>
          </p:nvSpPr>
          <p:spPr bwMode="auto">
            <a:xfrm>
              <a:off x="288" y="43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当</a:t>
              </a:r>
            </a:p>
          </p:txBody>
        </p:sp>
        <p:graphicFrame>
          <p:nvGraphicFramePr>
            <p:cNvPr id="26656" name="Object 6"/>
            <p:cNvGraphicFramePr>
              <a:graphicFrameLocks noChangeAspect="1"/>
            </p:cNvGraphicFramePr>
            <p:nvPr/>
          </p:nvGraphicFramePr>
          <p:xfrm>
            <a:off x="576" y="432"/>
            <a:ext cx="836" cy="378"/>
          </p:xfrm>
          <a:graphic>
            <a:graphicData uri="http://schemas.openxmlformats.org/presentationml/2006/ole">
              <mc:AlternateContent xmlns:mc="http://schemas.openxmlformats.org/markup-compatibility/2006">
                <mc:Choice xmlns:v="urn:schemas-microsoft-com:vml" Requires="v">
                  <p:oleObj spid="_x0000_s25631" name="公式" r:id="rId5" imgW="875920" imgH="393529" progId="Equation.3">
                    <p:embed/>
                  </p:oleObj>
                </mc:Choice>
                <mc:Fallback>
                  <p:oleObj name="公式" r:id="rId5" imgW="875920"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432"/>
                          <a:ext cx="836" cy="378"/>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57" name="Text Box 7"/>
            <p:cNvSpPr txBox="1">
              <a:spLocks noChangeArrowheads="1"/>
            </p:cNvSpPr>
            <p:nvPr/>
          </p:nvSpPr>
          <p:spPr bwMode="auto">
            <a:xfrm>
              <a:off x="1440" y="5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和</a:t>
              </a:r>
            </a:p>
          </p:txBody>
        </p:sp>
        <p:graphicFrame>
          <p:nvGraphicFramePr>
            <p:cNvPr id="26658" name="Object 8"/>
            <p:cNvGraphicFramePr>
              <a:graphicFrameLocks noChangeAspect="1"/>
            </p:cNvGraphicFramePr>
            <p:nvPr/>
          </p:nvGraphicFramePr>
          <p:xfrm>
            <a:off x="1872" y="432"/>
            <a:ext cx="847" cy="378"/>
          </p:xfrm>
          <a:graphic>
            <a:graphicData uri="http://schemas.openxmlformats.org/presentationml/2006/ole">
              <mc:AlternateContent xmlns:mc="http://schemas.openxmlformats.org/markup-compatibility/2006">
                <mc:Choice xmlns:v="urn:schemas-microsoft-com:vml" Requires="v">
                  <p:oleObj spid="_x0000_s25632" name="公式" r:id="rId7" imgW="888614" imgH="393529" progId="Equation.3">
                    <p:embed/>
                  </p:oleObj>
                </mc:Choice>
                <mc:Fallback>
                  <p:oleObj name="公式" r:id="rId7" imgW="888614"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432"/>
                          <a:ext cx="847" cy="378"/>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59" name="Text Box 9"/>
            <p:cNvSpPr txBox="1">
              <a:spLocks noChangeArrowheads="1"/>
            </p:cNvSpPr>
            <p:nvPr/>
          </p:nvSpPr>
          <p:spPr bwMode="auto">
            <a:xfrm>
              <a:off x="2784" y="4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时</a:t>
              </a:r>
            </a:p>
          </p:txBody>
        </p:sp>
      </p:grpSp>
      <p:graphicFrame>
        <p:nvGraphicFramePr>
          <p:cNvPr id="26629" name="Object 10"/>
          <p:cNvGraphicFramePr>
            <a:graphicFrameLocks noChangeAspect="1"/>
          </p:cNvGraphicFramePr>
          <p:nvPr/>
        </p:nvGraphicFramePr>
        <p:xfrm>
          <a:off x="539750" y="3068638"/>
          <a:ext cx="4967288" cy="765175"/>
        </p:xfrm>
        <a:graphic>
          <a:graphicData uri="http://schemas.openxmlformats.org/presentationml/2006/ole">
            <mc:AlternateContent xmlns:mc="http://schemas.openxmlformats.org/markup-compatibility/2006">
              <mc:Choice xmlns:v="urn:schemas-microsoft-com:vml" Requires="v">
                <p:oleObj spid="_x0000_s25633" name="公式" r:id="rId9" imgW="2578100" imgH="393700" progId="Equation.3">
                  <p:embed/>
                </p:oleObj>
              </mc:Choice>
              <mc:Fallback>
                <p:oleObj name="公式" r:id="rId9" imgW="25781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068638"/>
                        <a:ext cx="4967288" cy="7651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11"/>
          <p:cNvGraphicFramePr>
            <a:graphicFrameLocks noChangeAspect="1"/>
          </p:cNvGraphicFramePr>
          <p:nvPr/>
        </p:nvGraphicFramePr>
        <p:xfrm>
          <a:off x="6659563" y="4076700"/>
          <a:ext cx="1879600" cy="487363"/>
        </p:xfrm>
        <a:graphic>
          <a:graphicData uri="http://schemas.openxmlformats.org/presentationml/2006/ole">
            <mc:AlternateContent xmlns:mc="http://schemas.openxmlformats.org/markup-compatibility/2006">
              <mc:Choice xmlns:v="urn:schemas-microsoft-com:vml" Requires="v">
                <p:oleObj spid="_x0000_s25634" name="公式" r:id="rId11" imgW="850900" imgH="228600" progId="Equation.3">
                  <p:embed/>
                </p:oleObj>
              </mc:Choice>
              <mc:Fallback>
                <p:oleObj name="公式" r:id="rId11" imgW="8509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4076700"/>
                        <a:ext cx="1879600" cy="4873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31" name="Group 12"/>
          <p:cNvGrpSpPr>
            <a:grpSpLocks/>
          </p:cNvGrpSpPr>
          <p:nvPr/>
        </p:nvGrpSpPr>
        <p:grpSpPr bwMode="auto">
          <a:xfrm>
            <a:off x="762000" y="4648200"/>
            <a:ext cx="7848600" cy="927100"/>
            <a:chOff x="612" y="3022"/>
            <a:chExt cx="4944" cy="584"/>
          </a:xfrm>
        </p:grpSpPr>
        <p:sp>
          <p:nvSpPr>
            <p:cNvPr id="26652" name="Text Box 13"/>
            <p:cNvSpPr txBox="1">
              <a:spLocks noChangeArrowheads="1"/>
            </p:cNvSpPr>
            <p:nvPr/>
          </p:nvSpPr>
          <p:spPr bwMode="auto">
            <a:xfrm>
              <a:off x="612" y="3022"/>
              <a:ext cx="49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称为谱线的自然宽度，它完全取决于原子在能级</a:t>
              </a:r>
              <a:r>
                <a:rPr kumimoji="1" lang="en-US" altLang="zh-CN" sz="2400" i="1">
                  <a:solidFill>
                    <a:srgbClr val="0000CC"/>
                  </a:solidFill>
                  <a:latin typeface="Times New Roman" pitchFamily="18" charset="0"/>
                  <a:ea typeface="华文楷体" pitchFamily="2" charset="-122"/>
                </a:rPr>
                <a:t>E</a:t>
              </a:r>
              <a:r>
                <a:rPr kumimoji="1" lang="en-US" altLang="zh-CN" sz="2400" baseline="-25000">
                  <a:solidFill>
                    <a:srgbClr val="0000CC"/>
                  </a:solidFill>
                  <a:latin typeface="Times New Roman" pitchFamily="18" charset="0"/>
                  <a:ea typeface="华文楷体" pitchFamily="2" charset="-122"/>
                </a:rPr>
                <a:t>2</a:t>
              </a:r>
              <a:r>
                <a:rPr kumimoji="1" lang="zh-CN" altLang="en-US" sz="2400">
                  <a:solidFill>
                    <a:srgbClr val="0000CC"/>
                  </a:solidFill>
                  <a:latin typeface="Times New Roman" pitchFamily="18" charset="0"/>
                  <a:ea typeface="华文楷体" pitchFamily="2" charset="-122"/>
                </a:rPr>
                <a:t>的自发辐射寿命 </a:t>
              </a:r>
              <a:r>
                <a:rPr kumimoji="1" lang="en-US" altLang="zh-CN" sz="2400">
                  <a:solidFill>
                    <a:srgbClr val="0000CC"/>
                  </a:solidFill>
                  <a:latin typeface="Times New Roman" pitchFamily="18" charset="0"/>
                  <a:ea typeface="华文楷体" pitchFamily="2" charset="-122"/>
                </a:rPr>
                <a:t>τ </a:t>
              </a:r>
              <a:r>
                <a:rPr kumimoji="1" lang="zh-CN" altLang="en-US" sz="2400">
                  <a:solidFill>
                    <a:srgbClr val="0000CC"/>
                  </a:solidFill>
                  <a:latin typeface="Times New Roman" pitchFamily="18" charset="0"/>
                  <a:ea typeface="华文楷体" pitchFamily="2" charset="-122"/>
                </a:rPr>
                <a:t>。将</a:t>
              </a:r>
            </a:p>
          </p:txBody>
        </p:sp>
        <p:graphicFrame>
          <p:nvGraphicFramePr>
            <p:cNvPr id="26653" name="Object 14"/>
            <p:cNvGraphicFramePr>
              <a:graphicFrameLocks noChangeAspect="1"/>
            </p:cNvGraphicFramePr>
            <p:nvPr/>
          </p:nvGraphicFramePr>
          <p:xfrm>
            <a:off x="2064" y="3203"/>
            <a:ext cx="661" cy="403"/>
          </p:xfrm>
          <a:graphic>
            <a:graphicData uri="http://schemas.openxmlformats.org/presentationml/2006/ole">
              <mc:AlternateContent xmlns:mc="http://schemas.openxmlformats.org/markup-compatibility/2006">
                <mc:Choice xmlns:v="urn:schemas-microsoft-com:vml" Requires="v">
                  <p:oleObj spid="_x0000_s25635" name="公式" r:id="rId13" imgW="634725" imgH="393529" progId="Equation.3">
                    <p:embed/>
                  </p:oleObj>
                </mc:Choice>
                <mc:Fallback>
                  <p:oleObj name="公式" r:id="rId13" imgW="634725"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3203"/>
                          <a:ext cx="661" cy="40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54" name="Text Box 15"/>
            <p:cNvSpPr txBox="1">
              <a:spLocks noChangeArrowheads="1"/>
            </p:cNvSpPr>
            <p:nvPr/>
          </p:nvSpPr>
          <p:spPr bwMode="auto">
            <a:xfrm>
              <a:off x="2835" y="3249"/>
              <a:ext cx="1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代入</a:t>
              </a:r>
              <a:r>
                <a:rPr kumimoji="1" lang="en-US" altLang="zh-CN" sz="2400">
                  <a:solidFill>
                    <a:srgbClr val="0000CC"/>
                  </a:solidFill>
                  <a:latin typeface="Times New Roman" pitchFamily="18" charset="0"/>
                  <a:ea typeface="华文楷体" pitchFamily="2" charset="-122"/>
                </a:rPr>
                <a:t>(1-65b)</a:t>
              </a:r>
              <a:r>
                <a:rPr kumimoji="1" lang="en-US" altLang="zh-CN" sz="2400">
                  <a:solidFill>
                    <a:srgbClr val="000000"/>
                  </a:solidFill>
                  <a:latin typeface="Times New Roman" pitchFamily="18" charset="0"/>
                  <a:ea typeface="华文楷体" pitchFamily="2" charset="-122"/>
                </a:rPr>
                <a:t> </a:t>
              </a:r>
              <a:endParaRPr kumimoji="1" lang="en-US" altLang="zh-CN" sz="2400">
                <a:solidFill>
                  <a:srgbClr val="0000CC"/>
                </a:solidFill>
                <a:latin typeface="Times New Roman" pitchFamily="18" charset="0"/>
                <a:ea typeface="华文楷体" pitchFamily="2" charset="-122"/>
              </a:endParaRPr>
            </a:p>
          </p:txBody>
        </p:sp>
      </p:grpSp>
      <p:grpSp>
        <p:nvGrpSpPr>
          <p:cNvPr id="26632" name="Group 16"/>
          <p:cNvGrpSpPr>
            <a:grpSpLocks/>
          </p:cNvGrpSpPr>
          <p:nvPr/>
        </p:nvGrpSpPr>
        <p:grpSpPr bwMode="auto">
          <a:xfrm>
            <a:off x="5327650" y="260350"/>
            <a:ext cx="3816350" cy="2952750"/>
            <a:chOff x="2064" y="845"/>
            <a:chExt cx="2495" cy="1950"/>
          </a:xfrm>
        </p:grpSpPr>
        <p:graphicFrame>
          <p:nvGraphicFramePr>
            <p:cNvPr id="26641" name="Object 17"/>
            <p:cNvGraphicFramePr>
              <a:graphicFrameLocks noChangeAspect="1"/>
            </p:cNvGraphicFramePr>
            <p:nvPr/>
          </p:nvGraphicFramePr>
          <p:xfrm>
            <a:off x="2423" y="1017"/>
            <a:ext cx="2136" cy="1778"/>
          </p:xfrm>
          <a:graphic>
            <a:graphicData uri="http://schemas.openxmlformats.org/presentationml/2006/ole">
              <mc:AlternateContent xmlns:mc="http://schemas.openxmlformats.org/markup-compatibility/2006">
                <mc:Choice xmlns:v="urn:schemas-microsoft-com:vml" Requires="v">
                  <p:oleObj spid="_x0000_s25636" name="位图图像" r:id="rId15" imgW="3457143" imgH="3019048" progId="Paint.Picture">
                    <p:embed/>
                  </p:oleObj>
                </mc:Choice>
                <mc:Fallback>
                  <p:oleObj name="位图图像" r:id="rId15" imgW="3457143" imgH="3019048" progId="Paint.Picture">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3" y="1017"/>
                          <a:ext cx="2136" cy="1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2" name="Object 18"/>
            <p:cNvGraphicFramePr>
              <a:graphicFrameLocks noChangeAspect="1"/>
            </p:cNvGraphicFramePr>
            <p:nvPr/>
          </p:nvGraphicFramePr>
          <p:xfrm>
            <a:off x="2064" y="1706"/>
            <a:ext cx="544" cy="343"/>
          </p:xfrm>
          <a:graphic>
            <a:graphicData uri="http://schemas.openxmlformats.org/presentationml/2006/ole">
              <mc:AlternateContent xmlns:mc="http://schemas.openxmlformats.org/markup-compatibility/2006">
                <mc:Choice xmlns:v="urn:schemas-microsoft-com:vml" Requires="v">
                  <p:oleObj spid="_x0000_s25637" name="公式" r:id="rId17" imgW="596641" imgH="393529" progId="Equation.3">
                    <p:embed/>
                  </p:oleObj>
                </mc:Choice>
                <mc:Fallback>
                  <p:oleObj name="公式" r:id="rId17" imgW="596641" imgH="39352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4" y="1706"/>
                          <a:ext cx="544"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3" name="Object 19"/>
            <p:cNvGraphicFramePr>
              <a:graphicFrameLocks noChangeAspect="1"/>
            </p:cNvGraphicFramePr>
            <p:nvPr/>
          </p:nvGraphicFramePr>
          <p:xfrm>
            <a:off x="2159" y="1162"/>
            <a:ext cx="506" cy="235"/>
          </p:xfrm>
          <a:graphic>
            <a:graphicData uri="http://schemas.openxmlformats.org/presentationml/2006/ole">
              <mc:AlternateContent xmlns:mc="http://schemas.openxmlformats.org/markup-compatibility/2006">
                <mc:Choice xmlns:v="urn:schemas-microsoft-com:vml" Requires="v">
                  <p:oleObj spid="_x0000_s25638" name="公式" r:id="rId19" imgW="469900" imgH="228600" progId="Equation.3">
                    <p:embed/>
                  </p:oleObj>
                </mc:Choice>
                <mc:Fallback>
                  <p:oleObj name="公式" r:id="rId19" imgW="46990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59" y="1162"/>
                          <a:ext cx="506"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4" name="Object 20"/>
            <p:cNvGraphicFramePr>
              <a:graphicFrameLocks noChangeAspect="1"/>
            </p:cNvGraphicFramePr>
            <p:nvPr/>
          </p:nvGraphicFramePr>
          <p:xfrm>
            <a:off x="2245" y="845"/>
            <a:ext cx="437" cy="234"/>
          </p:xfrm>
          <a:graphic>
            <a:graphicData uri="http://schemas.openxmlformats.org/presentationml/2006/ole">
              <mc:AlternateContent xmlns:mc="http://schemas.openxmlformats.org/markup-compatibility/2006">
                <mc:Choice xmlns:v="urn:schemas-microsoft-com:vml" Requires="v">
                  <p:oleObj spid="_x0000_s25639" name="公式" r:id="rId21" imgW="406224" imgH="228501" progId="Equation.3">
                    <p:embed/>
                  </p:oleObj>
                </mc:Choice>
                <mc:Fallback>
                  <p:oleObj name="公式" r:id="rId21" imgW="406224" imgH="22850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45" y="845"/>
                          <a:ext cx="43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5" name="Line 21"/>
            <p:cNvSpPr>
              <a:spLocks noChangeShapeType="1"/>
            </p:cNvSpPr>
            <p:nvPr/>
          </p:nvSpPr>
          <p:spPr bwMode="auto">
            <a:xfrm>
              <a:off x="3446" y="1271"/>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6646" name="Line 22"/>
            <p:cNvSpPr>
              <a:spLocks noChangeShapeType="1"/>
            </p:cNvSpPr>
            <p:nvPr/>
          </p:nvSpPr>
          <p:spPr bwMode="auto">
            <a:xfrm>
              <a:off x="3446" y="1441"/>
              <a:ext cx="0" cy="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6647" name="Line 23"/>
            <p:cNvSpPr>
              <a:spLocks noChangeShapeType="1"/>
            </p:cNvSpPr>
            <p:nvPr/>
          </p:nvSpPr>
          <p:spPr bwMode="auto">
            <a:xfrm>
              <a:off x="3446" y="1653"/>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6648" name="Line 24"/>
            <p:cNvSpPr>
              <a:spLocks noChangeShapeType="1"/>
            </p:cNvSpPr>
            <p:nvPr/>
          </p:nvSpPr>
          <p:spPr bwMode="auto">
            <a:xfrm>
              <a:off x="3446" y="1865"/>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6649" name="Line 25"/>
            <p:cNvSpPr>
              <a:spLocks noChangeShapeType="1"/>
            </p:cNvSpPr>
            <p:nvPr/>
          </p:nvSpPr>
          <p:spPr bwMode="auto">
            <a:xfrm>
              <a:off x="3446" y="2077"/>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6650" name="Line 26"/>
            <p:cNvSpPr>
              <a:spLocks noChangeShapeType="1"/>
            </p:cNvSpPr>
            <p:nvPr/>
          </p:nvSpPr>
          <p:spPr bwMode="auto">
            <a:xfrm>
              <a:off x="3446" y="2246"/>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6651" name="Line 27"/>
            <p:cNvSpPr>
              <a:spLocks noChangeShapeType="1"/>
            </p:cNvSpPr>
            <p:nvPr/>
          </p:nvSpPr>
          <p:spPr bwMode="auto">
            <a:xfrm>
              <a:off x="3446" y="2373"/>
              <a:ext cx="0" cy="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graphicFrame>
        <p:nvGraphicFramePr>
          <p:cNvPr id="26633" name="Object 28"/>
          <p:cNvGraphicFramePr>
            <a:graphicFrameLocks noChangeAspect="1"/>
          </p:cNvGraphicFramePr>
          <p:nvPr/>
        </p:nvGraphicFramePr>
        <p:xfrm>
          <a:off x="990600" y="3962400"/>
          <a:ext cx="2232025" cy="677863"/>
        </p:xfrm>
        <a:graphic>
          <a:graphicData uri="http://schemas.openxmlformats.org/presentationml/2006/ole">
            <mc:AlternateContent xmlns:mc="http://schemas.openxmlformats.org/markup-compatibility/2006">
              <mc:Choice xmlns:v="urn:schemas-microsoft-com:vml" Requires="v">
                <p:oleObj spid="_x0000_s25640" name="公式" r:id="rId23" imgW="1295400" imgH="393700" progId="Equation.3">
                  <p:embed/>
                </p:oleObj>
              </mc:Choice>
              <mc:Fallback>
                <p:oleObj name="公式" r:id="rId23" imgW="1295400" imgH="3937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0600" y="3962400"/>
                        <a:ext cx="2232025" cy="6778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4" name="Group 29"/>
          <p:cNvGrpSpPr>
            <a:grpSpLocks/>
          </p:cNvGrpSpPr>
          <p:nvPr/>
        </p:nvGrpSpPr>
        <p:grpSpPr bwMode="auto">
          <a:xfrm>
            <a:off x="684213" y="5638800"/>
            <a:ext cx="7461250" cy="1108075"/>
            <a:chOff x="431" y="3385"/>
            <a:chExt cx="4700" cy="698"/>
          </a:xfrm>
        </p:grpSpPr>
        <p:sp>
          <p:nvSpPr>
            <p:cNvPr id="26638" name="Text Box 30"/>
            <p:cNvSpPr txBox="1">
              <a:spLocks noChangeArrowheads="1"/>
            </p:cNvSpPr>
            <p:nvPr/>
          </p:nvSpPr>
          <p:spPr bwMode="auto">
            <a:xfrm>
              <a:off x="431" y="3566"/>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得</a:t>
              </a:r>
              <a:r>
                <a:rPr lang="en-US" altLang="zh-CN" sz="2400">
                  <a:solidFill>
                    <a:srgbClr val="0000CC"/>
                  </a:solidFill>
                  <a:latin typeface="Verdana" pitchFamily="34" charset="0"/>
                  <a:ea typeface="楷体_GB2312" pitchFamily="49" charset="-122"/>
                </a:rPr>
                <a:t>:</a:t>
              </a:r>
            </a:p>
          </p:txBody>
        </p:sp>
        <p:graphicFrame>
          <p:nvGraphicFramePr>
            <p:cNvPr id="26639" name="Object 31"/>
            <p:cNvGraphicFramePr>
              <a:graphicFrameLocks noChangeAspect="1"/>
            </p:cNvGraphicFramePr>
            <p:nvPr/>
          </p:nvGraphicFramePr>
          <p:xfrm>
            <a:off x="1338" y="3385"/>
            <a:ext cx="2256" cy="698"/>
          </p:xfrm>
          <a:graphic>
            <a:graphicData uri="http://schemas.openxmlformats.org/presentationml/2006/ole">
              <mc:AlternateContent xmlns:mc="http://schemas.openxmlformats.org/markup-compatibility/2006">
                <mc:Choice xmlns:v="urn:schemas-microsoft-com:vml" Requires="v">
                  <p:oleObj spid="_x0000_s25641" name="公式" r:id="rId25" imgW="2133540" imgH="647790" progId="Equation.3">
                    <p:embed/>
                  </p:oleObj>
                </mc:Choice>
                <mc:Fallback>
                  <p:oleObj name="公式" r:id="rId25" imgW="2133540" imgH="64779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38" y="3385"/>
                          <a:ext cx="2256" cy="69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0" name="Text Box 32"/>
            <p:cNvSpPr txBox="1">
              <a:spLocks noChangeArrowheads="1"/>
            </p:cNvSpPr>
            <p:nvPr/>
          </p:nvSpPr>
          <p:spPr bwMode="auto">
            <a:xfrm>
              <a:off x="3787" y="3612"/>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(1-67)</a:t>
              </a:r>
            </a:p>
          </p:txBody>
        </p:sp>
      </p:grpSp>
      <p:sp>
        <p:nvSpPr>
          <p:cNvPr id="26635" name="Text Box 34"/>
          <p:cNvSpPr txBox="1">
            <a:spLocks noChangeArrowheads="1"/>
          </p:cNvSpPr>
          <p:nvPr/>
        </p:nvSpPr>
        <p:spPr bwMode="auto">
          <a:xfrm>
            <a:off x="3392488" y="4114800"/>
            <a:ext cx="4608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00"/>
                </a:solidFill>
                <a:latin typeface="Times New Roman" pitchFamily="18" charset="0"/>
              </a:rPr>
              <a:t> </a:t>
            </a:r>
            <a:r>
              <a:rPr kumimoji="1" lang="en-US" altLang="zh-CN" sz="2400">
                <a:solidFill>
                  <a:srgbClr val="000000"/>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是能级平均寿命</a:t>
            </a:r>
          </a:p>
        </p:txBody>
      </p:sp>
      <p:graphicFrame>
        <p:nvGraphicFramePr>
          <p:cNvPr id="26636" name="Object 35"/>
          <p:cNvGraphicFramePr>
            <a:graphicFrameLocks noChangeAspect="1"/>
          </p:cNvGraphicFramePr>
          <p:nvPr/>
        </p:nvGraphicFramePr>
        <p:xfrm>
          <a:off x="3733800" y="4187825"/>
          <a:ext cx="225425" cy="384175"/>
        </p:xfrm>
        <a:graphic>
          <a:graphicData uri="http://schemas.openxmlformats.org/presentationml/2006/ole">
            <mc:AlternateContent xmlns:mc="http://schemas.openxmlformats.org/markup-compatibility/2006">
              <mc:Choice xmlns:v="urn:schemas-microsoft-com:vml" Requires="v">
                <p:oleObj spid="_x0000_s25642" name="公式" r:id="rId27" imgW="126835" imgH="139518" progId="Equation.3">
                  <p:embed/>
                </p:oleObj>
              </mc:Choice>
              <mc:Fallback>
                <p:oleObj name="公式" r:id="rId27" imgW="126835" imgH="13951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3800" y="4187825"/>
                        <a:ext cx="225425" cy="3841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7" name="Object 36"/>
          <p:cNvGraphicFramePr>
            <a:graphicFrameLocks noChangeAspect="1"/>
          </p:cNvGraphicFramePr>
          <p:nvPr/>
        </p:nvGraphicFramePr>
        <p:xfrm>
          <a:off x="971550" y="0"/>
          <a:ext cx="3348038" cy="979488"/>
        </p:xfrm>
        <a:graphic>
          <a:graphicData uri="http://schemas.openxmlformats.org/presentationml/2006/ole">
            <mc:AlternateContent xmlns:mc="http://schemas.openxmlformats.org/markup-compatibility/2006">
              <mc:Choice xmlns:v="urn:schemas-microsoft-com:vml" Requires="v">
                <p:oleObj spid="_x0000_s25643" name="公式" r:id="rId29" imgW="1990710" imgH="571500" progId="Equation.3">
                  <p:embed/>
                </p:oleObj>
              </mc:Choice>
              <mc:Fallback>
                <p:oleObj name="公式" r:id="rId29" imgW="1990710" imgH="5715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71550" y="0"/>
                        <a:ext cx="3348038" cy="9794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2876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755650" y="620713"/>
          <a:ext cx="3581400" cy="1108075"/>
        </p:xfrm>
        <a:graphic>
          <a:graphicData uri="http://schemas.openxmlformats.org/presentationml/2006/ole">
            <mc:AlternateContent xmlns:mc="http://schemas.openxmlformats.org/markup-compatibility/2006">
              <mc:Choice xmlns:v="urn:schemas-microsoft-com:vml" Requires="v">
                <p:oleObj spid="_x0000_s26640" name="公式" r:id="rId3" imgW="2133540" imgH="647790" progId="Equation.3">
                  <p:embed/>
                </p:oleObj>
              </mc:Choice>
              <mc:Fallback>
                <p:oleObj name="公式" r:id="rId3" imgW="2133540" imgH="6477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20713"/>
                        <a:ext cx="3581400" cy="1108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1" name="Text Box 3"/>
          <p:cNvSpPr txBox="1">
            <a:spLocks noChangeArrowheads="1"/>
          </p:cNvSpPr>
          <p:nvPr/>
        </p:nvSpPr>
        <p:spPr bwMode="auto">
          <a:xfrm>
            <a:off x="755650" y="4221163"/>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Verdana" pitchFamily="34" charset="0"/>
                <a:ea typeface="楷体_GB2312" pitchFamily="49" charset="-122"/>
              </a:rPr>
              <a:t>      </a:t>
            </a:r>
            <a:r>
              <a:rPr lang="zh-CN" altLang="en-US" sz="2400">
                <a:solidFill>
                  <a:srgbClr val="0000CC"/>
                </a:solidFill>
                <a:latin typeface="Verdana" pitchFamily="34" charset="0"/>
                <a:ea typeface="楷体_GB2312" pitchFamily="49" charset="-122"/>
              </a:rPr>
              <a:t>这个自然增宽（设想原子处在彼此孤立并且静止不动时的谱线宽度）的线型分布函数也称</a:t>
            </a:r>
            <a:r>
              <a:rPr lang="zh-CN" altLang="en-US" sz="2400">
                <a:solidFill>
                  <a:srgbClr val="FF0000"/>
                </a:solidFill>
                <a:latin typeface="Verdana" pitchFamily="34" charset="0"/>
                <a:ea typeface="楷体_GB2312" pitchFamily="49" charset="-122"/>
              </a:rPr>
              <a:t>洛沦兹线型函数</a:t>
            </a:r>
          </a:p>
        </p:txBody>
      </p:sp>
      <p:grpSp>
        <p:nvGrpSpPr>
          <p:cNvPr id="27652" name="Group 4"/>
          <p:cNvGrpSpPr>
            <a:grpSpLocks/>
          </p:cNvGrpSpPr>
          <p:nvPr/>
        </p:nvGrpSpPr>
        <p:grpSpPr bwMode="auto">
          <a:xfrm>
            <a:off x="900113" y="2492375"/>
            <a:ext cx="3413125" cy="457200"/>
            <a:chOff x="567" y="1570"/>
            <a:chExt cx="2150" cy="288"/>
          </a:xfrm>
        </p:grpSpPr>
        <p:graphicFrame>
          <p:nvGraphicFramePr>
            <p:cNvPr id="27668" name="Object 5"/>
            <p:cNvGraphicFramePr>
              <a:graphicFrameLocks noChangeAspect="1"/>
            </p:cNvGraphicFramePr>
            <p:nvPr/>
          </p:nvGraphicFramePr>
          <p:xfrm>
            <a:off x="1020" y="1570"/>
            <a:ext cx="419" cy="230"/>
          </p:xfrm>
          <a:graphic>
            <a:graphicData uri="http://schemas.openxmlformats.org/presentationml/2006/ole">
              <mc:AlternateContent xmlns:mc="http://schemas.openxmlformats.org/markup-compatibility/2006">
                <mc:Choice xmlns:v="urn:schemas-microsoft-com:vml" Requires="v">
                  <p:oleObj spid="_x0000_s26641" name="公式" r:id="rId5" imgW="419100" imgH="228600" progId="Equation.3">
                    <p:embed/>
                  </p:oleObj>
                </mc:Choice>
                <mc:Fallback>
                  <p:oleObj name="公式" r:id="rId5" imgW="419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 y="1570"/>
                          <a:ext cx="419" cy="23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9" name="Text Box 6"/>
            <p:cNvSpPr txBox="1">
              <a:spLocks noChangeArrowheads="1"/>
            </p:cNvSpPr>
            <p:nvPr/>
          </p:nvSpPr>
          <p:spPr bwMode="auto">
            <a:xfrm>
              <a:off x="567" y="157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当</a:t>
              </a:r>
            </a:p>
          </p:txBody>
        </p:sp>
        <p:sp>
          <p:nvSpPr>
            <p:cNvPr id="27670" name="Text Box 7"/>
            <p:cNvSpPr txBox="1">
              <a:spLocks noChangeArrowheads="1"/>
            </p:cNvSpPr>
            <p:nvPr/>
          </p:nvSpPr>
          <p:spPr bwMode="auto">
            <a:xfrm>
              <a:off x="1565" y="157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时有最大值</a:t>
              </a:r>
              <a:r>
                <a:rPr kumimoji="1" lang="zh-CN" altLang="en-US" sz="2400">
                  <a:solidFill>
                    <a:srgbClr val="0000CC"/>
                  </a:solidFill>
                  <a:latin typeface="Times New Roman" pitchFamily="18" charset="0"/>
                  <a:ea typeface="华文楷体" pitchFamily="2" charset="-122"/>
                </a:rPr>
                <a:t> </a:t>
              </a:r>
            </a:p>
          </p:txBody>
        </p:sp>
      </p:grpSp>
      <p:graphicFrame>
        <p:nvGraphicFramePr>
          <p:cNvPr id="27653" name="Object 8"/>
          <p:cNvGraphicFramePr>
            <a:graphicFrameLocks noChangeAspect="1"/>
          </p:cNvGraphicFramePr>
          <p:nvPr/>
        </p:nvGraphicFramePr>
        <p:xfrm>
          <a:off x="1116013" y="3284538"/>
          <a:ext cx="2843212" cy="735012"/>
        </p:xfrm>
        <a:graphic>
          <a:graphicData uri="http://schemas.openxmlformats.org/presentationml/2006/ole">
            <mc:AlternateContent xmlns:mc="http://schemas.openxmlformats.org/markup-compatibility/2006">
              <mc:Choice xmlns:v="urn:schemas-microsoft-com:vml" Requires="v">
                <p:oleObj spid="_x0000_s26642" name="公式" r:id="rId7" imgW="1663700" imgH="431800" progId="Equation.3">
                  <p:embed/>
                </p:oleObj>
              </mc:Choice>
              <mc:Fallback>
                <p:oleObj name="公式" r:id="rId7" imgW="16637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284538"/>
                        <a:ext cx="2843212" cy="7350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654" name="Group 9"/>
          <p:cNvGrpSpPr>
            <a:grpSpLocks/>
          </p:cNvGrpSpPr>
          <p:nvPr/>
        </p:nvGrpSpPr>
        <p:grpSpPr bwMode="auto">
          <a:xfrm>
            <a:off x="5076825" y="260350"/>
            <a:ext cx="3816350" cy="2952750"/>
            <a:chOff x="2064" y="845"/>
            <a:chExt cx="2495" cy="1950"/>
          </a:xfrm>
        </p:grpSpPr>
        <p:graphicFrame>
          <p:nvGraphicFramePr>
            <p:cNvPr id="27657" name="Object 10"/>
            <p:cNvGraphicFramePr>
              <a:graphicFrameLocks noChangeAspect="1"/>
            </p:cNvGraphicFramePr>
            <p:nvPr/>
          </p:nvGraphicFramePr>
          <p:xfrm>
            <a:off x="2423" y="1017"/>
            <a:ext cx="2136" cy="1778"/>
          </p:xfrm>
          <a:graphic>
            <a:graphicData uri="http://schemas.openxmlformats.org/presentationml/2006/ole">
              <mc:AlternateContent xmlns:mc="http://schemas.openxmlformats.org/markup-compatibility/2006">
                <mc:Choice xmlns:v="urn:schemas-microsoft-com:vml" Requires="v">
                  <p:oleObj spid="_x0000_s26643" name="位图图像" r:id="rId9" imgW="3457143" imgH="3019048" progId="Paint.Picture">
                    <p:embed/>
                  </p:oleObj>
                </mc:Choice>
                <mc:Fallback>
                  <p:oleObj name="位图图像" r:id="rId9" imgW="3457143" imgH="3019048"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3" y="1017"/>
                          <a:ext cx="2136" cy="1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8" name="Object 11"/>
            <p:cNvGraphicFramePr>
              <a:graphicFrameLocks noChangeAspect="1"/>
            </p:cNvGraphicFramePr>
            <p:nvPr/>
          </p:nvGraphicFramePr>
          <p:xfrm>
            <a:off x="2064" y="1706"/>
            <a:ext cx="544" cy="343"/>
          </p:xfrm>
          <a:graphic>
            <a:graphicData uri="http://schemas.openxmlformats.org/presentationml/2006/ole">
              <mc:AlternateContent xmlns:mc="http://schemas.openxmlformats.org/markup-compatibility/2006">
                <mc:Choice xmlns:v="urn:schemas-microsoft-com:vml" Requires="v">
                  <p:oleObj spid="_x0000_s26644" name="公式" r:id="rId11" imgW="596641" imgH="393529" progId="Equation.3">
                    <p:embed/>
                  </p:oleObj>
                </mc:Choice>
                <mc:Fallback>
                  <p:oleObj name="公式" r:id="rId11" imgW="596641"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4" y="1706"/>
                          <a:ext cx="544"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9" name="Object 12"/>
            <p:cNvGraphicFramePr>
              <a:graphicFrameLocks noChangeAspect="1"/>
            </p:cNvGraphicFramePr>
            <p:nvPr/>
          </p:nvGraphicFramePr>
          <p:xfrm>
            <a:off x="2159" y="1162"/>
            <a:ext cx="506" cy="235"/>
          </p:xfrm>
          <a:graphic>
            <a:graphicData uri="http://schemas.openxmlformats.org/presentationml/2006/ole">
              <mc:AlternateContent xmlns:mc="http://schemas.openxmlformats.org/markup-compatibility/2006">
                <mc:Choice xmlns:v="urn:schemas-microsoft-com:vml" Requires="v">
                  <p:oleObj spid="_x0000_s26645" name="公式" r:id="rId13" imgW="469900" imgH="228600" progId="Equation.3">
                    <p:embed/>
                  </p:oleObj>
                </mc:Choice>
                <mc:Fallback>
                  <p:oleObj name="公式" r:id="rId13" imgW="4699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9" y="1162"/>
                          <a:ext cx="506"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13"/>
            <p:cNvGraphicFramePr>
              <a:graphicFrameLocks noChangeAspect="1"/>
            </p:cNvGraphicFramePr>
            <p:nvPr/>
          </p:nvGraphicFramePr>
          <p:xfrm>
            <a:off x="2245" y="845"/>
            <a:ext cx="437" cy="234"/>
          </p:xfrm>
          <a:graphic>
            <a:graphicData uri="http://schemas.openxmlformats.org/presentationml/2006/ole">
              <mc:AlternateContent xmlns:mc="http://schemas.openxmlformats.org/markup-compatibility/2006">
                <mc:Choice xmlns:v="urn:schemas-microsoft-com:vml" Requires="v">
                  <p:oleObj spid="_x0000_s26646" name="公式" r:id="rId15" imgW="406224" imgH="228501" progId="Equation.3">
                    <p:embed/>
                  </p:oleObj>
                </mc:Choice>
                <mc:Fallback>
                  <p:oleObj name="公式" r:id="rId15" imgW="406224"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45" y="845"/>
                          <a:ext cx="43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1" name="Line 14"/>
            <p:cNvSpPr>
              <a:spLocks noChangeShapeType="1"/>
            </p:cNvSpPr>
            <p:nvPr/>
          </p:nvSpPr>
          <p:spPr bwMode="auto">
            <a:xfrm>
              <a:off x="3446" y="1271"/>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7662" name="Line 15"/>
            <p:cNvSpPr>
              <a:spLocks noChangeShapeType="1"/>
            </p:cNvSpPr>
            <p:nvPr/>
          </p:nvSpPr>
          <p:spPr bwMode="auto">
            <a:xfrm>
              <a:off x="3446" y="1441"/>
              <a:ext cx="0" cy="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7663" name="Line 16"/>
            <p:cNvSpPr>
              <a:spLocks noChangeShapeType="1"/>
            </p:cNvSpPr>
            <p:nvPr/>
          </p:nvSpPr>
          <p:spPr bwMode="auto">
            <a:xfrm>
              <a:off x="3446" y="1653"/>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7664" name="Line 17"/>
            <p:cNvSpPr>
              <a:spLocks noChangeShapeType="1"/>
            </p:cNvSpPr>
            <p:nvPr/>
          </p:nvSpPr>
          <p:spPr bwMode="auto">
            <a:xfrm>
              <a:off x="3446" y="1865"/>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7665" name="Line 18"/>
            <p:cNvSpPr>
              <a:spLocks noChangeShapeType="1"/>
            </p:cNvSpPr>
            <p:nvPr/>
          </p:nvSpPr>
          <p:spPr bwMode="auto">
            <a:xfrm>
              <a:off x="3446" y="2077"/>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7666" name="Line 19"/>
            <p:cNvSpPr>
              <a:spLocks noChangeShapeType="1"/>
            </p:cNvSpPr>
            <p:nvPr/>
          </p:nvSpPr>
          <p:spPr bwMode="auto">
            <a:xfrm>
              <a:off x="3446" y="2246"/>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27667" name="Line 20"/>
            <p:cNvSpPr>
              <a:spLocks noChangeShapeType="1"/>
            </p:cNvSpPr>
            <p:nvPr/>
          </p:nvSpPr>
          <p:spPr bwMode="auto">
            <a:xfrm>
              <a:off x="3446" y="2373"/>
              <a:ext cx="0" cy="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27655" name="Text Box 21"/>
          <p:cNvSpPr txBox="1">
            <a:spLocks noChangeArrowheads="1"/>
          </p:cNvSpPr>
          <p:nvPr/>
        </p:nvSpPr>
        <p:spPr bwMode="auto">
          <a:xfrm>
            <a:off x="6084888" y="3213100"/>
            <a:ext cx="2124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0000CC"/>
                </a:solidFill>
                <a:latin typeface="Verdana" pitchFamily="34" charset="0"/>
                <a:ea typeface="楷体_GB2312" pitchFamily="49" charset="-122"/>
              </a:rPr>
              <a:t>洛沦兹线型函数</a:t>
            </a:r>
          </a:p>
        </p:txBody>
      </p:sp>
      <p:sp>
        <p:nvSpPr>
          <p:cNvPr id="27656" name="Text Box 22"/>
          <p:cNvSpPr txBox="1">
            <a:spLocks noChangeArrowheads="1"/>
          </p:cNvSpPr>
          <p:nvPr/>
        </p:nvSpPr>
        <p:spPr bwMode="auto">
          <a:xfrm>
            <a:off x="539750" y="5229225"/>
            <a:ext cx="8208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Verdana" pitchFamily="34" charset="0"/>
                <a:ea typeface="楷体_GB2312" pitchFamily="49" charset="-122"/>
              </a:rPr>
              <a:t>      </a:t>
            </a:r>
            <a:r>
              <a:rPr lang="zh-CN" altLang="en-US" sz="2400">
                <a:solidFill>
                  <a:srgbClr val="0000CC"/>
                </a:solidFill>
                <a:latin typeface="Verdana" pitchFamily="34" charset="0"/>
                <a:ea typeface="楷体_GB2312" pitchFamily="49" charset="-122"/>
              </a:rPr>
              <a:t>在不受外界影响时，受激原子并非永远处于激发态，它们会自然地向低能态跃迁，因而受激原子</a:t>
            </a:r>
            <a:r>
              <a:rPr lang="zh-CN" altLang="en-US" sz="2400" u="sng">
                <a:solidFill>
                  <a:srgbClr val="0000CC"/>
                </a:solidFill>
                <a:latin typeface="Verdana" pitchFamily="34" charset="0"/>
                <a:ea typeface="楷体_GB2312" pitchFamily="49" charset="-122"/>
              </a:rPr>
              <a:t>在激发态上具有有限的寿命</a:t>
            </a:r>
            <a:r>
              <a:rPr lang="zh-CN" altLang="en-US" sz="2400">
                <a:solidFill>
                  <a:srgbClr val="0000CC"/>
                </a:solidFill>
                <a:latin typeface="Verdana" pitchFamily="34" charset="0"/>
                <a:ea typeface="楷体_GB2312" pitchFamily="49" charset="-122"/>
              </a:rPr>
              <a:t>，这一因素造成了原子跃迁谱线的自然加宽。</a:t>
            </a:r>
          </a:p>
        </p:txBody>
      </p:sp>
    </p:spTree>
    <p:extLst>
      <p:ext uri="{BB962C8B-B14F-4D97-AF65-F5344CB8AC3E}">
        <p14:creationId xmlns:p14="http://schemas.microsoft.com/office/powerpoint/2010/main" val="335286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333375"/>
            <a:ext cx="4103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800" b="1">
                <a:solidFill>
                  <a:srgbClr val="A50021"/>
                </a:solidFill>
                <a:latin typeface="华文楷体" pitchFamily="2" charset="-122"/>
                <a:ea typeface="华文楷体" pitchFamily="2" charset="-122"/>
              </a:rPr>
              <a:t>二</a:t>
            </a:r>
            <a:r>
              <a:rPr kumimoji="1" lang="en-US" altLang="zh-CN" sz="2800" b="1">
                <a:solidFill>
                  <a:srgbClr val="A50021"/>
                </a:solidFill>
                <a:latin typeface="华文楷体" pitchFamily="2" charset="-122"/>
                <a:ea typeface="华文楷体" pitchFamily="2" charset="-122"/>
              </a:rPr>
              <a:t>.</a:t>
            </a:r>
            <a:r>
              <a:rPr kumimoji="1" lang="zh-CN" altLang="en-US" sz="2800" b="1">
                <a:solidFill>
                  <a:srgbClr val="A50021"/>
                </a:solidFill>
                <a:latin typeface="华文楷体" pitchFamily="2" charset="-122"/>
                <a:ea typeface="华文楷体" pitchFamily="2" charset="-122"/>
              </a:rPr>
              <a:t>自然增宽的量子解释</a:t>
            </a:r>
          </a:p>
        </p:txBody>
      </p:sp>
      <p:sp>
        <p:nvSpPr>
          <p:cNvPr id="28675" name="Text Box 3"/>
          <p:cNvSpPr txBox="1">
            <a:spLocks noChangeArrowheads="1"/>
          </p:cNvSpPr>
          <p:nvPr/>
        </p:nvSpPr>
        <p:spPr bwMode="auto">
          <a:xfrm>
            <a:off x="323850" y="981075"/>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rPr>
              <a:t>        </a:t>
            </a:r>
            <a:r>
              <a:rPr kumimoji="1" lang="zh-CN" altLang="en-US" sz="2400">
                <a:solidFill>
                  <a:srgbClr val="0000CC"/>
                </a:solidFill>
                <a:latin typeface="华文楷体" pitchFamily="2" charset="-122"/>
                <a:ea typeface="华文楷体" pitchFamily="2" charset="-122"/>
              </a:rPr>
              <a:t>根据量子力学中的不确定关系</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能量与时间不能同时精确测定</a:t>
            </a:r>
            <a:r>
              <a:rPr kumimoji="1" lang="en-US" altLang="zh-CN" sz="2400">
                <a:solidFill>
                  <a:srgbClr val="0000CC"/>
                </a:solidFill>
                <a:latin typeface="华文楷体" pitchFamily="2" charset="-122"/>
                <a:ea typeface="华文楷体" pitchFamily="2" charset="-122"/>
              </a:rPr>
              <a:t>)</a:t>
            </a:r>
            <a:r>
              <a:rPr kumimoji="1" lang="en-US" altLang="zh-CN" sz="2400">
                <a:solidFill>
                  <a:srgbClr val="0000CC"/>
                </a:solidFill>
                <a:latin typeface="Times New Roman" pitchFamily="18" charset="0"/>
                <a:ea typeface="华文楷体" pitchFamily="2" charset="-122"/>
              </a:rPr>
              <a:t>              </a:t>
            </a:r>
            <a:r>
              <a:rPr kumimoji="1" lang="en-US" altLang="zh-CN" sz="1800">
                <a:solidFill>
                  <a:srgbClr val="FF0000"/>
                </a:solidFill>
                <a:latin typeface="华文楷体" pitchFamily="2" charset="-122"/>
                <a:ea typeface="华文楷体" pitchFamily="2" charset="-122"/>
              </a:rPr>
              <a:t>△</a:t>
            </a:r>
            <a:r>
              <a:rPr kumimoji="1" lang="en-US" altLang="zh-CN" sz="2400">
                <a:solidFill>
                  <a:srgbClr val="FF0000"/>
                </a:solidFill>
                <a:latin typeface="Times New Roman" pitchFamily="18" charset="0"/>
                <a:ea typeface="华文楷体" pitchFamily="2" charset="-122"/>
              </a:rPr>
              <a:t> </a:t>
            </a:r>
            <a:r>
              <a:rPr kumimoji="1" lang="en-US" altLang="zh-CN" sz="2400" i="1">
                <a:solidFill>
                  <a:srgbClr val="FF0000"/>
                </a:solidFill>
                <a:latin typeface="Times New Roman" pitchFamily="18" charset="0"/>
                <a:ea typeface="华文楷体" pitchFamily="2" charset="-122"/>
              </a:rPr>
              <a:t>t</a:t>
            </a:r>
            <a:r>
              <a:rPr kumimoji="1" lang="en-US" altLang="zh-CN" sz="1800">
                <a:solidFill>
                  <a:srgbClr val="FF0000"/>
                </a:solidFill>
                <a:latin typeface="华文楷体" pitchFamily="2" charset="-122"/>
                <a:ea typeface="华文楷体" pitchFamily="2" charset="-122"/>
              </a:rPr>
              <a:t>△</a:t>
            </a:r>
            <a:r>
              <a:rPr kumimoji="1" lang="en-US" altLang="zh-CN" sz="2400" i="1">
                <a:solidFill>
                  <a:srgbClr val="FF0000"/>
                </a:solidFill>
                <a:latin typeface="Times New Roman" pitchFamily="18" charset="0"/>
                <a:ea typeface="华文楷体" pitchFamily="2" charset="-122"/>
              </a:rPr>
              <a:t>E=h/2π</a:t>
            </a:r>
            <a:endParaRPr lang="en-US" altLang="zh-CN" sz="2400">
              <a:solidFill>
                <a:srgbClr val="000000"/>
              </a:solidFill>
              <a:latin typeface="楷体_GB2312" pitchFamily="49" charset="-122"/>
              <a:ea typeface="楷体_GB2312" pitchFamily="49" charset="-122"/>
            </a:endParaRPr>
          </a:p>
        </p:txBody>
      </p:sp>
      <p:sp>
        <p:nvSpPr>
          <p:cNvPr id="28676" name="Text Box 4"/>
          <p:cNvSpPr txBox="1">
            <a:spLocks noChangeArrowheads="1"/>
          </p:cNvSpPr>
          <p:nvPr/>
        </p:nvSpPr>
        <p:spPr bwMode="auto">
          <a:xfrm>
            <a:off x="1187450" y="3357563"/>
            <a:ext cx="770572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可见</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寿命越长</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能级宽度越窄</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即△</a:t>
            </a:r>
            <a:r>
              <a:rPr kumimoji="1" lang="en-US" altLang="zh-CN" sz="2400" i="1">
                <a:solidFill>
                  <a:srgbClr val="0000CC"/>
                </a:solidFill>
                <a:latin typeface="Times New Roman" pitchFamily="18" charset="0"/>
                <a:ea typeface="华文楷体" pitchFamily="2" charset="-122"/>
              </a:rPr>
              <a:t>E</a:t>
            </a:r>
            <a:r>
              <a:rPr kumimoji="1" lang="zh-CN" altLang="en-US" sz="2400">
                <a:solidFill>
                  <a:srgbClr val="0000CC"/>
                </a:solidFill>
                <a:latin typeface="华文楷体" pitchFamily="2" charset="-122"/>
                <a:ea typeface="华文楷体" pitchFamily="2" charset="-122"/>
              </a:rPr>
              <a:t>越小</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在基态                       </a:t>
            </a:r>
          </a:p>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                   </a:t>
            </a:r>
            <a:r>
              <a:rPr kumimoji="1" lang="en-US" altLang="zh-CN" sz="2400">
                <a:solidFill>
                  <a:srgbClr val="FF0000"/>
                </a:solidFill>
                <a:latin typeface="华文楷体" pitchFamily="2" charset="-122"/>
                <a:ea typeface="华文楷体" pitchFamily="2" charset="-122"/>
              </a:rPr>
              <a:t>τ→∞,△</a:t>
            </a:r>
            <a:r>
              <a:rPr kumimoji="1" lang="en-US" altLang="zh-CN" sz="2400" i="1">
                <a:solidFill>
                  <a:srgbClr val="FF0000"/>
                </a:solidFill>
                <a:latin typeface="Times New Roman" pitchFamily="18" charset="0"/>
                <a:ea typeface="华文楷体" pitchFamily="2" charset="-122"/>
              </a:rPr>
              <a:t>E</a:t>
            </a:r>
            <a:r>
              <a:rPr kumimoji="1" lang="en-US" altLang="zh-CN" sz="2400">
                <a:solidFill>
                  <a:srgbClr val="FF0000"/>
                </a:solidFill>
                <a:latin typeface="华文楷体" pitchFamily="2" charset="-122"/>
                <a:ea typeface="华文楷体" pitchFamily="2" charset="-122"/>
              </a:rPr>
              <a:t> →0.</a:t>
            </a:r>
            <a:endParaRPr kumimoji="1" lang="en-US" altLang="zh-CN" sz="2400">
              <a:solidFill>
                <a:srgbClr val="FF0000"/>
              </a:solidFill>
              <a:latin typeface="Times New Roman" pitchFamily="18" charset="0"/>
            </a:endParaRPr>
          </a:p>
        </p:txBody>
      </p:sp>
      <p:sp>
        <p:nvSpPr>
          <p:cNvPr id="28677" name="Text Box 5"/>
          <p:cNvSpPr txBox="1">
            <a:spLocks noChangeArrowheads="1"/>
          </p:cNvSpPr>
          <p:nvPr/>
        </p:nvSpPr>
        <p:spPr bwMode="auto">
          <a:xfrm>
            <a:off x="250825" y="2205038"/>
            <a:ext cx="889317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1800">
                <a:solidFill>
                  <a:srgbClr val="FF0000"/>
                </a:solidFill>
                <a:latin typeface="华文楷体" pitchFamily="2" charset="-122"/>
                <a:ea typeface="华文楷体" pitchFamily="2" charset="-122"/>
              </a:rPr>
              <a:t>△</a:t>
            </a:r>
            <a:r>
              <a:rPr kumimoji="1" lang="en-US" altLang="zh-CN" sz="2400" i="1">
                <a:solidFill>
                  <a:srgbClr val="0000CC"/>
                </a:solidFill>
                <a:latin typeface="Times New Roman" pitchFamily="18" charset="0"/>
                <a:ea typeface="华文楷体" pitchFamily="2" charset="-122"/>
              </a:rPr>
              <a:t>E——</a:t>
            </a:r>
            <a:r>
              <a:rPr kumimoji="1" lang="zh-CN" altLang="en-US" sz="2400">
                <a:solidFill>
                  <a:srgbClr val="0000CC"/>
                </a:solidFill>
                <a:latin typeface="Times New Roman" pitchFamily="18" charset="0"/>
                <a:ea typeface="华文楷体" pitchFamily="2" charset="-122"/>
              </a:rPr>
              <a:t>为能量的测不定量（即能级宽度）；</a:t>
            </a:r>
          </a:p>
          <a:p>
            <a:pPr fontAlgn="base">
              <a:spcBef>
                <a:spcPct val="50000"/>
              </a:spcBef>
              <a:spcAft>
                <a:spcPct val="0"/>
              </a:spcAft>
              <a:buFontTx/>
              <a:buNone/>
            </a:pPr>
            <a:r>
              <a:rPr kumimoji="1" lang="zh-CN" altLang="en-US" sz="2400">
                <a:solidFill>
                  <a:srgbClr val="FF0000"/>
                </a:solidFill>
                <a:latin typeface="Times New Roman" pitchFamily="18" charset="0"/>
                <a:ea typeface="华文楷体" pitchFamily="2" charset="-122"/>
              </a:rPr>
              <a:t> </a:t>
            </a:r>
            <a:r>
              <a:rPr kumimoji="1" lang="en-US" altLang="zh-CN" sz="2400">
                <a:solidFill>
                  <a:srgbClr val="FF0000"/>
                </a:solidFill>
                <a:latin typeface="Times New Roman" pitchFamily="18" charset="0"/>
                <a:ea typeface="华文楷体" pitchFamily="2" charset="-122"/>
              </a:rPr>
              <a:t>τ</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原子的平均</a:t>
            </a:r>
            <a:r>
              <a:rPr kumimoji="1" lang="zh-CN" altLang="en-US" sz="2400">
                <a:solidFill>
                  <a:srgbClr val="0000CC"/>
                </a:solidFill>
                <a:latin typeface="华文楷体" pitchFamily="2" charset="-122"/>
                <a:ea typeface="华文楷体" pitchFamily="2" charset="-122"/>
              </a:rPr>
              <a:t>寿命（即测量时间</a:t>
            </a:r>
            <a:r>
              <a:rPr kumimoji="1" lang="zh-CN" altLang="en-US" sz="1800">
                <a:solidFill>
                  <a:srgbClr val="0000CC"/>
                </a:solidFill>
                <a:latin typeface="华文楷体" pitchFamily="2" charset="-122"/>
                <a:ea typeface="华文楷体" pitchFamily="2" charset="-122"/>
              </a:rPr>
              <a:t>△</a:t>
            </a:r>
            <a:r>
              <a:rPr kumimoji="1" lang="en-US" altLang="zh-CN" sz="2400" i="1">
                <a:solidFill>
                  <a:srgbClr val="0000CC"/>
                </a:solidFill>
                <a:latin typeface="Times New Roman" pitchFamily="18" charset="0"/>
                <a:ea typeface="PMingLiU" pitchFamily="18" charset="-120"/>
              </a:rPr>
              <a:t>t</a:t>
            </a:r>
            <a:r>
              <a:rPr kumimoji="1" lang="zh-CN" altLang="en-US" sz="2400">
                <a:solidFill>
                  <a:srgbClr val="0000CC"/>
                </a:solidFill>
                <a:latin typeface="华文楷体" pitchFamily="2" charset="-122"/>
                <a:ea typeface="华文楷体" pitchFamily="2" charset="-122"/>
              </a:rPr>
              <a:t>）</a:t>
            </a:r>
            <a:endParaRPr kumimoji="1" lang="zh-CN" altLang="en-US" sz="2400">
              <a:solidFill>
                <a:srgbClr val="0000CC"/>
              </a:solidFill>
              <a:latin typeface="Times New Roman" pitchFamily="18" charset="0"/>
              <a:ea typeface="华文楷体" pitchFamily="2" charset="-122"/>
            </a:endParaRPr>
          </a:p>
        </p:txBody>
      </p:sp>
      <p:graphicFrame>
        <p:nvGraphicFramePr>
          <p:cNvPr id="28678" name="Object 6"/>
          <p:cNvGraphicFramePr>
            <a:graphicFrameLocks noChangeAspect="1"/>
          </p:cNvGraphicFramePr>
          <p:nvPr/>
        </p:nvGraphicFramePr>
        <p:xfrm>
          <a:off x="323850" y="4413250"/>
          <a:ext cx="3886200" cy="2444750"/>
        </p:xfrm>
        <a:graphic>
          <a:graphicData uri="http://schemas.openxmlformats.org/presentationml/2006/ole">
            <mc:AlternateContent xmlns:mc="http://schemas.openxmlformats.org/markup-compatibility/2006">
              <mc:Choice xmlns:v="urn:schemas-microsoft-com:vml" Requires="v">
                <p:oleObj spid="_x0000_s27652" name="VISIO" r:id="rId3" imgW="5816134" imgH="3674392" progId="Visio.Drawing.5">
                  <p:embed/>
                </p:oleObj>
              </mc:Choice>
              <mc:Fallback>
                <p:oleObj name="VISIO" r:id="rId3" imgW="5816134" imgH="3674392"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413250"/>
                        <a:ext cx="3886200" cy="24447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9" name="Text Box 7"/>
          <p:cNvSpPr txBox="1">
            <a:spLocks noChangeArrowheads="1"/>
          </p:cNvSpPr>
          <p:nvPr/>
        </p:nvSpPr>
        <p:spPr bwMode="auto">
          <a:xfrm>
            <a:off x="4787900" y="4365625"/>
            <a:ext cx="3960813" cy="1917700"/>
          </a:xfrm>
          <a:prstGeom prst="rect">
            <a:avLst/>
          </a:prstGeom>
          <a:noFill/>
          <a:ln>
            <a:noFill/>
          </a:ln>
          <a:effectLst/>
          <a:extLst>
            <a:ext uri="{909E8E84-426E-40DD-AFC4-6F175D3DCCD1}">
              <a14:hiddenFill xmlns:a14="http://schemas.microsoft.com/office/drawing/2010/main">
                <a:solidFill>
                  <a:srgbClr val="00CCCC"/>
                </a:solidFill>
              </a14:hiddenFill>
            </a:ext>
            <a:ext uri="{91240B29-F687-4F45-9708-019B960494DF}">
              <a14:hiddenLine xmlns:a14="http://schemas.microsoft.com/office/drawing/2010/main" w="1270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楷体_GB2312" pitchFamily="49" charset="-122"/>
                <a:ea typeface="楷体_GB2312" pitchFamily="49" charset="-122"/>
              </a:rPr>
              <a:t>   </a:t>
            </a:r>
            <a:r>
              <a:rPr kumimoji="1" lang="zh-CN" altLang="en-US" sz="2400">
                <a:solidFill>
                  <a:srgbClr val="0000CC"/>
                </a:solidFill>
                <a:latin typeface="楷体_GB2312" pitchFamily="49" charset="-122"/>
                <a:ea typeface="楷体_GB2312" pitchFamily="49" charset="-122"/>
              </a:rPr>
              <a:t>由于能级有一定的宽度，所以当原子在能级之间自发发射时，它的频率也有一个变化范围</a:t>
            </a:r>
            <a:r>
              <a:rPr kumimoji="1" lang="zh-CN" altLang="en-US" sz="2400">
                <a:solidFill>
                  <a:srgbClr val="FF0000"/>
                </a:solidFill>
                <a:latin typeface="楷体_GB2312" pitchFamily="49" charset="-122"/>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baseline="-25000">
                <a:solidFill>
                  <a:srgbClr val="FF0000"/>
                </a:solidFill>
                <a:latin typeface="Times New Roman" pitchFamily="18" charset="0"/>
                <a:ea typeface="楷体_GB2312" pitchFamily="49" charset="-122"/>
              </a:rPr>
              <a:t>N</a:t>
            </a:r>
            <a:r>
              <a:rPr kumimoji="1" lang="zh-CN" altLang="en-US" sz="2400" baseline="-25000">
                <a:solidFill>
                  <a:srgbClr val="FF0000"/>
                </a:solidFill>
                <a:latin typeface="Times New Roman" pitchFamily="18" charset="0"/>
                <a:ea typeface="楷体_GB2312" pitchFamily="49" charset="-122"/>
              </a:rPr>
              <a:t>， </a:t>
            </a:r>
            <a:r>
              <a:rPr kumimoji="1" lang="zh-CN" altLang="en-US" sz="2400">
                <a:solidFill>
                  <a:srgbClr val="FF0000"/>
                </a:solidFill>
                <a:latin typeface="楷体_GB2312" pitchFamily="49" charset="-122"/>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baseline="-25000">
                <a:solidFill>
                  <a:srgbClr val="FF0000"/>
                </a:solidFill>
                <a:latin typeface="Times New Roman" pitchFamily="18" charset="0"/>
                <a:ea typeface="楷体_GB2312" pitchFamily="49" charset="-122"/>
              </a:rPr>
              <a:t>N</a:t>
            </a:r>
            <a:r>
              <a:rPr kumimoji="1" lang="zh-CN" altLang="en-US" sz="2400">
                <a:solidFill>
                  <a:srgbClr val="0000CC"/>
                </a:solidFill>
                <a:latin typeface="Times New Roman" pitchFamily="18" charset="0"/>
                <a:ea typeface="楷体_GB2312" pitchFamily="49" charset="-122"/>
              </a:rPr>
              <a:t>称辐射的自然宽度。</a:t>
            </a:r>
          </a:p>
        </p:txBody>
      </p:sp>
      <p:sp>
        <p:nvSpPr>
          <p:cNvPr id="28680" name="Text Box 8"/>
          <p:cNvSpPr txBox="1">
            <a:spLocks noChangeArrowheads="1"/>
          </p:cNvSpPr>
          <p:nvPr/>
        </p:nvSpPr>
        <p:spPr bwMode="auto">
          <a:xfrm>
            <a:off x="468313" y="1341438"/>
            <a:ext cx="83518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00"/>
                </a:solidFill>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对原子的能级来说，时间的不确定值就是原子的平均寿命</a:t>
            </a:r>
            <a:r>
              <a:rPr lang="en-US" altLang="zh-CN" sz="2400">
                <a:solidFill>
                  <a:srgbClr val="000000"/>
                </a:solidFill>
                <a:latin typeface="楷体_GB2312" pitchFamily="49" charset="-122"/>
                <a:ea typeface="楷体_GB2312" pitchFamily="49" charset="-122"/>
              </a:rPr>
              <a:t>τ </a:t>
            </a:r>
            <a:endParaRPr lang="en-US" altLang="zh-CN" sz="1800">
              <a:solidFill>
                <a:srgbClr val="000000"/>
              </a:solidFill>
              <a:latin typeface="Verdana" pitchFamily="34" charset="0"/>
            </a:endParaRPr>
          </a:p>
        </p:txBody>
      </p:sp>
    </p:spTree>
    <p:extLst>
      <p:ext uri="{BB962C8B-B14F-4D97-AF65-F5344CB8AC3E}">
        <p14:creationId xmlns:p14="http://schemas.microsoft.com/office/powerpoint/2010/main" val="59272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611188" y="333375"/>
          <a:ext cx="3886200" cy="2444750"/>
        </p:xfrm>
        <a:graphic>
          <a:graphicData uri="http://schemas.openxmlformats.org/presentationml/2006/ole">
            <mc:AlternateContent xmlns:mc="http://schemas.openxmlformats.org/markup-compatibility/2006">
              <mc:Choice xmlns:v="urn:schemas-microsoft-com:vml" Requires="v">
                <p:oleObj spid="_x0000_s28682" name="VISIO" r:id="rId3" imgW="5816134" imgH="3674392" progId="Visio.Drawing.5">
                  <p:embed/>
                </p:oleObj>
              </mc:Choice>
              <mc:Fallback>
                <p:oleObj name="VISIO" r:id="rId3" imgW="5816134" imgH="3674392"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33375"/>
                        <a:ext cx="3886200" cy="24447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5364163" y="404813"/>
          <a:ext cx="2514600" cy="838200"/>
        </p:xfrm>
        <a:graphic>
          <a:graphicData uri="http://schemas.openxmlformats.org/presentationml/2006/ole">
            <mc:AlternateContent xmlns:mc="http://schemas.openxmlformats.org/markup-compatibility/2006">
              <mc:Choice xmlns:v="urn:schemas-microsoft-com:vml" Requires="v">
                <p:oleObj spid="_x0000_s28683" name="Equation" r:id="rId5" imgW="1167893" imgH="393529" progId="Equation.3">
                  <p:embed/>
                </p:oleObj>
              </mc:Choice>
              <mc:Fallback>
                <p:oleObj name="Equation" r:id="rId5" imgW="1167893"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404813"/>
                        <a:ext cx="2514600" cy="8382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Object 4"/>
          <p:cNvGraphicFramePr>
            <a:graphicFrameLocks noChangeAspect="1"/>
          </p:cNvGraphicFramePr>
          <p:nvPr/>
        </p:nvGraphicFramePr>
        <p:xfrm>
          <a:off x="5454650" y="1628775"/>
          <a:ext cx="2622550" cy="914400"/>
        </p:xfrm>
        <a:graphic>
          <a:graphicData uri="http://schemas.openxmlformats.org/presentationml/2006/ole">
            <mc:AlternateContent xmlns:mc="http://schemas.openxmlformats.org/markup-compatibility/2006">
              <mc:Choice xmlns:v="urn:schemas-microsoft-com:vml" Requires="v">
                <p:oleObj spid="_x0000_s28684" name="公式" r:id="rId7" imgW="1231366" imgH="431613" progId="Equation.3">
                  <p:embed/>
                </p:oleObj>
              </mc:Choice>
              <mc:Fallback>
                <p:oleObj name="公式" r:id="rId7" imgW="1231366"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4650" y="1628775"/>
                        <a:ext cx="2622550" cy="9144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Text Box 5"/>
          <p:cNvSpPr txBox="1">
            <a:spLocks noChangeArrowheads="1"/>
          </p:cNvSpPr>
          <p:nvPr/>
        </p:nvSpPr>
        <p:spPr bwMode="auto">
          <a:xfrm>
            <a:off x="539750" y="2852738"/>
            <a:ext cx="8305800" cy="1552575"/>
          </a:xfrm>
          <a:prstGeom prst="rect">
            <a:avLst/>
          </a:prstGeom>
          <a:noFill/>
          <a:ln>
            <a:noFill/>
          </a:ln>
          <a:effectLst/>
          <a:extLst>
            <a:ext uri="{909E8E84-426E-40DD-AFC4-6F175D3DCCD1}">
              <a14:hiddenFill xmlns:a14="http://schemas.microsoft.com/office/drawing/2010/main">
                <a:solidFill>
                  <a:srgbClr val="00CCCC"/>
                </a:solidFill>
              </a14:hiddenFill>
            </a:ext>
            <a:ext uri="{91240B29-F687-4F45-9708-019B960494DF}">
              <a14:hiddenLine xmlns:a14="http://schemas.microsoft.com/office/drawing/2010/main" w="1270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楷体_GB2312" pitchFamily="49" charset="-122"/>
                <a:ea typeface="楷体_GB2312" pitchFamily="49" charset="-122"/>
              </a:rPr>
              <a:t>    </a:t>
            </a:r>
            <a:r>
              <a:rPr kumimoji="1" lang="en-US" altLang="zh-CN" sz="2400">
                <a:solidFill>
                  <a:srgbClr val="FF0000"/>
                </a:solidFill>
                <a:latin typeface="楷体_GB2312" pitchFamily="49" charset="-122"/>
                <a:ea typeface="楷体_GB2312" pitchFamily="49" charset="-122"/>
              </a:rPr>
              <a:t>△</a:t>
            </a:r>
            <a:r>
              <a:rPr kumimoji="1" lang="en-US" altLang="zh-CN" sz="2400" i="1">
                <a:solidFill>
                  <a:srgbClr val="FF0000"/>
                </a:solidFill>
                <a:latin typeface="Times New Roman" pitchFamily="18" charset="0"/>
                <a:ea typeface="楷体_GB2312" pitchFamily="49" charset="-122"/>
              </a:rPr>
              <a:t>v</a:t>
            </a:r>
            <a:r>
              <a:rPr kumimoji="1" lang="en-US" altLang="zh-CN" sz="2400" i="1" baseline="-25000">
                <a:solidFill>
                  <a:srgbClr val="FF0000"/>
                </a:solidFill>
                <a:latin typeface="Times New Roman" pitchFamily="18" charset="0"/>
                <a:ea typeface="楷体_GB2312" pitchFamily="49" charset="-122"/>
              </a:rPr>
              <a:t>N</a:t>
            </a:r>
            <a:r>
              <a:rPr kumimoji="1" lang="zh-CN" altLang="en-US" sz="2400">
                <a:solidFill>
                  <a:srgbClr val="0000CC"/>
                </a:solidFill>
                <a:latin typeface="Times New Roman" pitchFamily="18" charset="0"/>
                <a:ea typeface="楷体_GB2312" pitchFamily="49" charset="-122"/>
              </a:rPr>
              <a:t>是由粒子能级的寿命不确定产生的 ，其大小是由相应能级的平均寿命决定。例如氖原子的波长</a:t>
            </a:r>
            <a:r>
              <a:rPr kumimoji="1" lang="en-US" altLang="zh-CN" sz="2400">
                <a:solidFill>
                  <a:srgbClr val="0000CC"/>
                </a:solidFill>
                <a:latin typeface="Times New Roman" pitchFamily="18" charset="0"/>
                <a:ea typeface="楷体_GB2312" pitchFamily="49" charset="-122"/>
              </a:rPr>
              <a:t>λ=1.15μ</a:t>
            </a:r>
            <a:r>
              <a:rPr kumimoji="1" lang="zh-CN" altLang="en-US" sz="2400">
                <a:solidFill>
                  <a:srgbClr val="0000CC"/>
                </a:solidFill>
                <a:latin typeface="Times New Roman" pitchFamily="18" charset="0"/>
                <a:ea typeface="楷体_GB2312" pitchFamily="49" charset="-122"/>
              </a:rPr>
              <a:t>谱线</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所对应的</a:t>
            </a:r>
            <a:r>
              <a:rPr kumimoji="1" lang="en-US" altLang="zh-CN" sz="2400">
                <a:solidFill>
                  <a:srgbClr val="0000CC"/>
                </a:solidFill>
                <a:latin typeface="Times New Roman" pitchFamily="18" charset="0"/>
                <a:ea typeface="楷体_GB2312" pitchFamily="49" charset="-122"/>
              </a:rPr>
              <a:t>τ</a:t>
            </a:r>
            <a:r>
              <a:rPr kumimoji="1" lang="en-US" altLang="zh-CN" sz="2400" baseline="-25000">
                <a:solidFill>
                  <a:srgbClr val="0000CC"/>
                </a:solidFill>
                <a:latin typeface="Times New Roman" pitchFamily="18" charset="0"/>
                <a:ea typeface="楷体_GB2312" pitchFamily="49" charset="-122"/>
              </a:rPr>
              <a:t>1</a:t>
            </a:r>
            <a:r>
              <a:rPr kumimoji="1" lang="en-US" altLang="zh-CN" sz="2400">
                <a:solidFill>
                  <a:srgbClr val="0000CC"/>
                </a:solidFill>
                <a:latin typeface="Times New Roman" pitchFamily="18" charset="0"/>
                <a:ea typeface="楷体_GB2312" pitchFamily="49" charset="-122"/>
              </a:rPr>
              <a:t>=10</a:t>
            </a:r>
            <a:r>
              <a:rPr kumimoji="1" lang="en-US" altLang="zh-CN" sz="2400" baseline="30000">
                <a:solidFill>
                  <a:srgbClr val="0000CC"/>
                </a:solidFill>
                <a:latin typeface="Times New Roman" pitchFamily="18" charset="0"/>
                <a:ea typeface="楷体_GB2312" pitchFamily="49" charset="-122"/>
              </a:rPr>
              <a:t>-7</a:t>
            </a:r>
            <a:r>
              <a:rPr kumimoji="1" lang="zh-CN" altLang="en-US" sz="2400">
                <a:solidFill>
                  <a:srgbClr val="0000CC"/>
                </a:solidFill>
                <a:latin typeface="Times New Roman" pitchFamily="18" charset="0"/>
                <a:ea typeface="楷体_GB2312" pitchFamily="49" charset="-122"/>
              </a:rPr>
              <a:t>秒</a:t>
            </a:r>
            <a:r>
              <a:rPr kumimoji="1" lang="en-US" altLang="zh-CN" sz="2400">
                <a:solidFill>
                  <a:srgbClr val="0000CC"/>
                </a:solidFill>
                <a:latin typeface="Times New Roman" pitchFamily="18" charset="0"/>
                <a:ea typeface="楷体_GB2312" pitchFamily="49" charset="-122"/>
              </a:rPr>
              <a:t>,τ</a:t>
            </a:r>
            <a:r>
              <a:rPr kumimoji="1" lang="en-US" altLang="zh-CN" sz="2400" baseline="-25000">
                <a:solidFill>
                  <a:srgbClr val="0000CC"/>
                </a:solidFill>
                <a:latin typeface="Times New Roman" pitchFamily="18" charset="0"/>
                <a:ea typeface="楷体_GB2312" pitchFamily="49" charset="-122"/>
              </a:rPr>
              <a:t>2</a:t>
            </a:r>
            <a:r>
              <a:rPr kumimoji="1" lang="en-US" altLang="zh-CN" sz="2400">
                <a:solidFill>
                  <a:srgbClr val="0000CC"/>
                </a:solidFill>
                <a:latin typeface="Times New Roman" pitchFamily="18" charset="0"/>
                <a:ea typeface="楷体_GB2312" pitchFamily="49" charset="-122"/>
              </a:rPr>
              <a:t>=10</a:t>
            </a:r>
            <a:r>
              <a:rPr kumimoji="1" lang="en-US" altLang="zh-CN" sz="2400" baseline="30000">
                <a:solidFill>
                  <a:srgbClr val="0000CC"/>
                </a:solidFill>
                <a:latin typeface="Times New Roman" pitchFamily="18" charset="0"/>
                <a:ea typeface="楷体_GB2312" pitchFamily="49" charset="-122"/>
              </a:rPr>
              <a:t>-8</a:t>
            </a:r>
            <a:r>
              <a:rPr kumimoji="1" lang="zh-CN" altLang="en-US" sz="2400">
                <a:solidFill>
                  <a:srgbClr val="0000CC"/>
                </a:solidFill>
                <a:latin typeface="Times New Roman" pitchFamily="18" charset="0"/>
                <a:ea typeface="楷体_GB2312" pitchFamily="49" charset="-122"/>
              </a:rPr>
              <a:t>秒</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所以</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Times New Roman" pitchFamily="18" charset="0"/>
                <a:ea typeface="楷体_GB2312" pitchFamily="49" charset="-122"/>
              </a:rPr>
              <a:t>氖原子的谱线的自然宽度为</a:t>
            </a:r>
          </a:p>
        </p:txBody>
      </p:sp>
      <p:sp>
        <p:nvSpPr>
          <p:cNvPr id="29702" name="Rectangle 6"/>
          <p:cNvSpPr>
            <a:spLocks noChangeArrowheads="1"/>
          </p:cNvSpPr>
          <p:nvPr/>
        </p:nvSpPr>
        <p:spPr bwMode="auto">
          <a:xfrm>
            <a:off x="3500438"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graphicFrame>
        <p:nvGraphicFramePr>
          <p:cNvPr id="29703" name="Object 7"/>
          <p:cNvGraphicFramePr>
            <a:graphicFrameLocks noChangeAspect="1"/>
          </p:cNvGraphicFramePr>
          <p:nvPr/>
        </p:nvGraphicFramePr>
        <p:xfrm>
          <a:off x="1066800" y="4267200"/>
          <a:ext cx="4532313" cy="763588"/>
        </p:xfrm>
        <a:graphic>
          <a:graphicData uri="http://schemas.openxmlformats.org/presentationml/2006/ole">
            <mc:AlternateContent xmlns:mc="http://schemas.openxmlformats.org/markup-compatibility/2006">
              <mc:Choice xmlns:v="urn:schemas-microsoft-com:vml" Requires="v">
                <p:oleObj spid="_x0000_s28685" r:id="rId9" imgW="2145369" imgH="393529" progId="Equation.3">
                  <p:embed/>
                </p:oleObj>
              </mc:Choice>
              <mc:Fallback>
                <p:oleObj r:id="rId9" imgW="2145369"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267200"/>
                        <a:ext cx="4532313" cy="7635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Text Box 8"/>
          <p:cNvSpPr txBox="1">
            <a:spLocks noChangeArrowheads="1"/>
          </p:cNvSpPr>
          <p:nvPr/>
        </p:nvSpPr>
        <p:spPr bwMode="auto">
          <a:xfrm>
            <a:off x="5867400" y="4365625"/>
            <a:ext cx="2667000" cy="457200"/>
          </a:xfrm>
          <a:prstGeom prst="rect">
            <a:avLst/>
          </a:prstGeom>
          <a:noFill/>
          <a:ln>
            <a:noFill/>
          </a:ln>
          <a:effectLst/>
          <a:extLst>
            <a:ext uri="{909E8E84-426E-40DD-AFC4-6F175D3DCCD1}">
              <a14:hiddenFill xmlns:a14="http://schemas.microsoft.com/office/drawing/2010/main">
                <a:solidFill>
                  <a:srgbClr val="00CCCC"/>
                </a:solidFill>
              </a14:hiddenFill>
            </a:ext>
            <a:ext uri="{91240B29-F687-4F45-9708-019B960494DF}">
              <a14:hiddenLine xmlns:a14="http://schemas.microsoft.com/office/drawing/2010/main" w="1270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楷体_GB2312" pitchFamily="49" charset="-122"/>
              </a:rPr>
              <a:t>与实验所测相符</a:t>
            </a:r>
          </a:p>
        </p:txBody>
      </p:sp>
      <p:sp>
        <p:nvSpPr>
          <p:cNvPr id="29705" name="Rectangle 9"/>
          <p:cNvSpPr>
            <a:spLocks noChangeArrowheads="1"/>
          </p:cNvSpPr>
          <p:nvPr/>
        </p:nvSpPr>
        <p:spPr bwMode="auto">
          <a:xfrm>
            <a:off x="539750" y="5229225"/>
            <a:ext cx="8424863"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FF6600"/>
                </a:solidFill>
                <a:latin typeface="楷体_GB2312" pitchFamily="49" charset="-122"/>
                <a:ea typeface="楷体_GB2312" pitchFamily="49" charset="-122"/>
              </a:rPr>
              <a:t>结论：</a:t>
            </a:r>
            <a:r>
              <a:rPr lang="zh-CN" altLang="en-US" sz="2400" b="1">
                <a:solidFill>
                  <a:srgbClr val="669900"/>
                </a:solidFill>
                <a:latin typeface="楷体_GB2312" pitchFamily="49" charset="-122"/>
                <a:ea typeface="楷体_GB2312" pitchFamily="49" charset="-122"/>
              </a:rPr>
              <a:t>自然加宽谱线具有洛伦兹线型谱，线宽度完全由原子在能级的自发辐射寿命决定，进一步说明了自然加宽是由原子具有有限的激发态寿命而引起的。</a:t>
            </a:r>
            <a:endParaRPr lang="zh-CN" altLang="en-US" sz="1800">
              <a:solidFill>
                <a:srgbClr val="000000"/>
              </a:solidFill>
            </a:endParaRPr>
          </a:p>
        </p:txBody>
      </p:sp>
    </p:spTree>
    <p:extLst>
      <p:ext uri="{BB962C8B-B14F-4D97-AF65-F5344CB8AC3E}">
        <p14:creationId xmlns:p14="http://schemas.microsoft.com/office/powerpoint/2010/main" val="3510837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925763" y="23098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endParaRPr lang="zh-CN" altLang="zh-CN" sz="1800">
              <a:solidFill>
                <a:srgbClr val="000000"/>
              </a:solidFill>
              <a:latin typeface="Comic Sans MS" pitchFamily="66" charset="0"/>
            </a:endParaRPr>
          </a:p>
        </p:txBody>
      </p:sp>
      <p:sp>
        <p:nvSpPr>
          <p:cNvPr id="30723" name="Text Box 3"/>
          <p:cNvSpPr txBox="1">
            <a:spLocks noChangeArrowheads="1"/>
          </p:cNvSpPr>
          <p:nvPr/>
        </p:nvSpPr>
        <p:spPr bwMode="auto">
          <a:xfrm>
            <a:off x="611188" y="404813"/>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1800">
                <a:solidFill>
                  <a:srgbClr val="000000"/>
                </a:solidFill>
                <a:latin typeface="Comic Sans MS" pitchFamily="66" charset="0"/>
              </a:rPr>
              <a:t>         </a:t>
            </a:r>
            <a:r>
              <a:rPr lang="zh-CN" altLang="en-US" sz="2400">
                <a:solidFill>
                  <a:srgbClr val="0000CC"/>
                </a:solidFill>
                <a:latin typeface="楷体_GB2312" pitchFamily="49" charset="-122"/>
                <a:ea typeface="楷体_GB2312" pitchFamily="49" charset="-122"/>
              </a:rPr>
              <a:t>图</a:t>
            </a:r>
            <a:r>
              <a:rPr lang="en-US" altLang="zh-CN" sz="2400">
                <a:solidFill>
                  <a:srgbClr val="0000CC"/>
                </a:solidFill>
                <a:latin typeface="楷体_GB2312" pitchFamily="49" charset="-122"/>
                <a:ea typeface="楷体_GB2312" pitchFamily="49" charset="-122"/>
              </a:rPr>
              <a:t>(1-14)</a:t>
            </a:r>
            <a:r>
              <a:rPr lang="zh-CN" altLang="en-US" sz="2400">
                <a:solidFill>
                  <a:srgbClr val="0000CC"/>
                </a:solidFill>
                <a:latin typeface="楷体_GB2312" pitchFamily="49" charset="-122"/>
                <a:ea typeface="楷体_GB2312" pitchFamily="49" charset="-122"/>
              </a:rPr>
              <a:t>画出了三种不同情况由于能级宽度引起的辐射跃迁谱线宽度：</a:t>
            </a:r>
          </a:p>
        </p:txBody>
      </p:sp>
      <p:sp>
        <p:nvSpPr>
          <p:cNvPr id="30724" name="Rectangle 4"/>
          <p:cNvSpPr>
            <a:spLocks noChangeArrowheads="1"/>
          </p:cNvSpPr>
          <p:nvPr/>
        </p:nvSpPr>
        <p:spPr bwMode="auto">
          <a:xfrm>
            <a:off x="1403350" y="5059363"/>
            <a:ext cx="597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a:solidFill>
                  <a:srgbClr val="0000CC"/>
                </a:solidFill>
                <a:latin typeface="楷体_GB2312" pitchFamily="49" charset="-122"/>
                <a:ea typeface="楷体_GB2312" pitchFamily="49" charset="-122"/>
              </a:rPr>
              <a:t>图（</a:t>
            </a:r>
            <a:r>
              <a:rPr lang="en-US" altLang="zh-CN" sz="2400">
                <a:solidFill>
                  <a:srgbClr val="0000CC"/>
                </a:solidFill>
                <a:latin typeface="楷体_GB2312" pitchFamily="49" charset="-122"/>
                <a:ea typeface="楷体_GB2312" pitchFamily="49" charset="-122"/>
              </a:rPr>
              <a:t>1-14</a:t>
            </a:r>
            <a:r>
              <a:rPr lang="zh-CN" altLang="en-US" sz="2400">
                <a:solidFill>
                  <a:srgbClr val="0000CC"/>
                </a:solidFill>
                <a:latin typeface="楷体_GB2312" pitchFamily="49" charset="-122"/>
                <a:ea typeface="楷体_GB2312" pitchFamily="49" charset="-122"/>
              </a:rPr>
              <a:t>）三种不同情况下辐射谱线的宽度</a:t>
            </a: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73238"/>
            <a:ext cx="7273925"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932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1813" y="5653088"/>
            <a:ext cx="7632700" cy="11874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CC0099"/>
                </a:solidFill>
                <a:latin typeface="Tahoma" pitchFamily="34" charset="0"/>
                <a:ea typeface="楷体_GB2312" pitchFamily="49" charset="-122"/>
              </a:rPr>
              <a:t>由能级的总平均寿命决定的光谱线加宽称为</a:t>
            </a:r>
            <a:r>
              <a:rPr lang="zh-CN" altLang="en-US" sz="2400" b="1" u="sng">
                <a:solidFill>
                  <a:srgbClr val="CC0099"/>
                </a:solidFill>
                <a:latin typeface="Tahoma" pitchFamily="34" charset="0"/>
                <a:ea typeface="楷体_GB2312" pitchFamily="49" charset="-122"/>
              </a:rPr>
              <a:t>寿命加宽。 </a:t>
            </a:r>
            <a:endParaRPr kumimoji="1" lang="zh-CN" altLang="en-US" sz="2400">
              <a:solidFill>
                <a:srgbClr val="000000"/>
              </a:solidFill>
              <a:latin typeface="Times New Roman" pitchFamily="18" charset="0"/>
              <a:ea typeface="ˎ̥"/>
              <a:cs typeface="ˎ̥"/>
            </a:endParaRPr>
          </a:p>
          <a:p>
            <a:pPr fontAlgn="base">
              <a:spcBef>
                <a:spcPct val="0"/>
              </a:spcBef>
              <a:spcAft>
                <a:spcPct val="0"/>
              </a:spcAft>
              <a:buFontTx/>
              <a:buNone/>
            </a:pPr>
            <a:r>
              <a:rPr lang="zh-CN" altLang="en-US" sz="2400" b="1" u="sng">
                <a:solidFill>
                  <a:srgbClr val="0000FF"/>
                </a:solidFill>
                <a:latin typeface="Tahoma" pitchFamily="34" charset="0"/>
                <a:ea typeface="楷体_GB2312" pitchFamily="49" charset="-122"/>
              </a:rPr>
              <a:t>自然加宽和寿命加宽为均匀加宽 </a:t>
            </a:r>
            <a:endParaRPr kumimoji="1" lang="zh-CN" altLang="en-US" sz="2400">
              <a:solidFill>
                <a:srgbClr val="000000"/>
              </a:solidFill>
              <a:latin typeface="Times New Roman" pitchFamily="18" charset="0"/>
              <a:ea typeface="ˎ̥"/>
              <a:cs typeface="ˎ̥"/>
            </a:endParaRPr>
          </a:p>
          <a:p>
            <a:pPr fontAlgn="base">
              <a:spcBef>
                <a:spcPct val="0"/>
              </a:spcBef>
              <a:spcAft>
                <a:spcPct val="0"/>
              </a:spcAft>
              <a:buFontTx/>
              <a:buNone/>
            </a:pPr>
            <a:endParaRPr lang="en-US" altLang="zh-CN" sz="2400">
              <a:solidFill>
                <a:srgbClr val="000000"/>
              </a:solidFill>
              <a:latin typeface="Times New Roman" pitchFamily="18" charset="0"/>
            </a:endParaRPr>
          </a:p>
        </p:txBody>
      </p:sp>
      <p:graphicFrame>
        <p:nvGraphicFramePr>
          <p:cNvPr id="31747" name="Object 3"/>
          <p:cNvGraphicFramePr>
            <a:graphicFrameLocks noChangeAspect="1"/>
          </p:cNvGraphicFramePr>
          <p:nvPr/>
        </p:nvGraphicFramePr>
        <p:xfrm>
          <a:off x="3271838" y="1925638"/>
          <a:ext cx="2092325" cy="1042987"/>
        </p:xfrm>
        <a:graphic>
          <a:graphicData uri="http://schemas.openxmlformats.org/presentationml/2006/ole">
            <mc:AlternateContent xmlns:mc="http://schemas.openxmlformats.org/markup-compatibility/2006">
              <mc:Choice xmlns:v="urn:schemas-microsoft-com:vml" Requires="v">
                <p:oleObj spid="_x0000_s29708" name="公式" r:id="rId3" imgW="787400" imgH="431800" progId="Equation.3">
                  <p:embed/>
                </p:oleObj>
              </mc:Choice>
              <mc:Fallback>
                <p:oleObj name="公式" r:id="rId3" imgW="787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1838" y="1925638"/>
                        <a:ext cx="2092325"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8" name="Rectangle 4"/>
          <p:cNvSpPr>
            <a:spLocks noChangeArrowheads="1"/>
          </p:cNvSpPr>
          <p:nvPr/>
        </p:nvSpPr>
        <p:spPr bwMode="auto">
          <a:xfrm>
            <a:off x="250825" y="981075"/>
            <a:ext cx="8893175" cy="8223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00"/>
                </a:solidFill>
                <a:latin typeface="Tahoma" pitchFamily="34" charset="0"/>
                <a:ea typeface="楷体_GB2312" pitchFamily="49" charset="-122"/>
              </a:rPr>
              <a:t>处于激发态的原子的平均寿命不仅决定于纯辐射寿命，还与无辐射跃迁和其他能量衰减过程有关，自发辐射谱线加宽的线宽为：</a:t>
            </a:r>
            <a:endParaRPr lang="zh-CN" altLang="en-US" sz="2400">
              <a:solidFill>
                <a:srgbClr val="000000"/>
              </a:solidFill>
              <a:latin typeface="Times New Roman" pitchFamily="18" charset="0"/>
            </a:endParaRPr>
          </a:p>
        </p:txBody>
      </p:sp>
      <p:grpSp>
        <p:nvGrpSpPr>
          <p:cNvPr id="31749" name="Group 5"/>
          <p:cNvGrpSpPr>
            <a:grpSpLocks/>
          </p:cNvGrpSpPr>
          <p:nvPr/>
        </p:nvGrpSpPr>
        <p:grpSpPr bwMode="auto">
          <a:xfrm>
            <a:off x="812800" y="3070225"/>
            <a:ext cx="3830638" cy="935038"/>
            <a:chOff x="657" y="2115"/>
            <a:chExt cx="2124" cy="548"/>
          </a:xfrm>
        </p:grpSpPr>
        <p:sp>
          <p:nvSpPr>
            <p:cNvPr id="31758" name="Rectangle 6"/>
            <p:cNvSpPr>
              <a:spLocks noChangeArrowheads="1"/>
            </p:cNvSpPr>
            <p:nvPr/>
          </p:nvSpPr>
          <p:spPr bwMode="auto">
            <a:xfrm>
              <a:off x="657" y="2205"/>
              <a:ext cx="440" cy="26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333399"/>
                  </a:solidFill>
                  <a:latin typeface="Tahoma" pitchFamily="34" charset="0"/>
                  <a:ea typeface="楷体_GB2312" pitchFamily="49" charset="-122"/>
                </a:rPr>
                <a:t>其中</a:t>
              </a:r>
              <a:endParaRPr lang="zh-CN" altLang="en-US" sz="2400">
                <a:solidFill>
                  <a:srgbClr val="000000"/>
                </a:solidFill>
                <a:latin typeface="Times New Roman" pitchFamily="18" charset="0"/>
              </a:endParaRPr>
            </a:p>
          </p:txBody>
        </p:sp>
        <p:graphicFrame>
          <p:nvGraphicFramePr>
            <p:cNvPr id="31759" name="Object 7"/>
            <p:cNvGraphicFramePr>
              <a:graphicFrameLocks noChangeAspect="1"/>
            </p:cNvGraphicFramePr>
            <p:nvPr/>
          </p:nvGraphicFramePr>
          <p:xfrm>
            <a:off x="1292" y="2115"/>
            <a:ext cx="1489" cy="548"/>
          </p:xfrm>
          <a:graphic>
            <a:graphicData uri="http://schemas.openxmlformats.org/presentationml/2006/ole">
              <mc:AlternateContent xmlns:mc="http://schemas.openxmlformats.org/markup-compatibility/2006">
                <mc:Choice xmlns:v="urn:schemas-microsoft-com:vml" Requires="v">
                  <p:oleObj spid="_x0000_s29709" name="公式" r:id="rId5" imgW="1218671" imgH="431613" progId="Equation.3">
                    <p:embed/>
                  </p:oleObj>
                </mc:Choice>
                <mc:Fallback>
                  <p:oleObj name="公式" r:id="rId5" imgW="1218671"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2115"/>
                          <a:ext cx="1489"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1750" name="Group 8"/>
          <p:cNvGrpSpPr>
            <a:grpSpLocks/>
          </p:cNvGrpSpPr>
          <p:nvPr/>
        </p:nvGrpSpPr>
        <p:grpSpPr bwMode="auto">
          <a:xfrm>
            <a:off x="812800" y="4078288"/>
            <a:ext cx="5659438" cy="1465262"/>
            <a:chOff x="1565" y="2783"/>
            <a:chExt cx="3565" cy="923"/>
          </a:xfrm>
        </p:grpSpPr>
        <p:graphicFrame>
          <p:nvGraphicFramePr>
            <p:cNvPr id="31752" name="Object 9"/>
            <p:cNvGraphicFramePr>
              <a:graphicFrameLocks noChangeAspect="1"/>
            </p:cNvGraphicFramePr>
            <p:nvPr/>
          </p:nvGraphicFramePr>
          <p:xfrm>
            <a:off x="1655" y="3385"/>
            <a:ext cx="207" cy="299"/>
          </p:xfrm>
          <a:graphic>
            <a:graphicData uri="http://schemas.openxmlformats.org/presentationml/2006/ole">
              <mc:AlternateContent xmlns:mc="http://schemas.openxmlformats.org/markup-compatibility/2006">
                <mc:Choice xmlns:v="urn:schemas-microsoft-com:vml" Requires="v">
                  <p:oleObj spid="_x0000_s29710" name="公式" r:id="rId7" imgW="165028" imgH="228501" progId="Equation.3">
                    <p:embed/>
                  </p:oleObj>
                </mc:Choice>
                <mc:Fallback>
                  <p:oleObj name="公式" r:id="rId7"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5" y="3385"/>
                          <a:ext cx="2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3" name="Rectangle 10"/>
            <p:cNvSpPr>
              <a:spLocks noChangeArrowheads="1"/>
            </p:cNvSpPr>
            <p:nvPr/>
          </p:nvSpPr>
          <p:spPr bwMode="auto">
            <a:xfrm>
              <a:off x="1837" y="2783"/>
              <a:ext cx="2268" cy="28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333399"/>
                  </a:solidFill>
                  <a:latin typeface="Tahoma" pitchFamily="34" charset="0"/>
                  <a:ea typeface="楷体_GB2312" pitchFamily="49" charset="-122"/>
                </a:rPr>
                <a:t>辐射跃迁的纯辐射寿命</a:t>
              </a:r>
              <a:endParaRPr lang="zh-CN" altLang="en-US" sz="2400">
                <a:solidFill>
                  <a:srgbClr val="333399"/>
                </a:solidFill>
                <a:latin typeface="Times New Roman" pitchFamily="18" charset="0"/>
              </a:endParaRPr>
            </a:p>
          </p:txBody>
        </p:sp>
        <p:sp>
          <p:nvSpPr>
            <p:cNvPr id="31754" name="Rectangle 11"/>
            <p:cNvSpPr>
              <a:spLocks noChangeArrowheads="1"/>
            </p:cNvSpPr>
            <p:nvPr/>
          </p:nvSpPr>
          <p:spPr bwMode="auto">
            <a:xfrm>
              <a:off x="1819" y="3100"/>
              <a:ext cx="3311" cy="28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333399"/>
                  </a:solidFill>
                  <a:latin typeface="Tahoma" pitchFamily="34" charset="0"/>
                  <a:ea typeface="楷体_GB2312" pitchFamily="49" charset="-122"/>
                </a:rPr>
                <a:t>无辐射跃迁所决定的能级平均寿命</a:t>
              </a:r>
              <a:endParaRPr lang="zh-CN" altLang="en-US" sz="2400">
                <a:solidFill>
                  <a:srgbClr val="333399"/>
                </a:solidFill>
                <a:latin typeface="Times New Roman" pitchFamily="18" charset="0"/>
              </a:endParaRPr>
            </a:p>
          </p:txBody>
        </p:sp>
        <p:sp>
          <p:nvSpPr>
            <p:cNvPr id="31755" name="Rectangle 12"/>
            <p:cNvSpPr>
              <a:spLocks noChangeArrowheads="1"/>
            </p:cNvSpPr>
            <p:nvPr/>
          </p:nvSpPr>
          <p:spPr bwMode="auto">
            <a:xfrm>
              <a:off x="1837" y="3418"/>
              <a:ext cx="2767" cy="28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333399"/>
                  </a:solidFill>
                  <a:latin typeface="Tahoma" pitchFamily="34" charset="0"/>
                  <a:ea typeface="楷体_GB2312" pitchFamily="49" charset="-122"/>
                </a:rPr>
                <a:t>能级的其他能量衰减速率</a:t>
              </a:r>
              <a:endParaRPr lang="zh-CN" altLang="en-US" sz="2400">
                <a:solidFill>
                  <a:srgbClr val="333399"/>
                </a:solidFill>
                <a:latin typeface="Times New Roman" pitchFamily="18" charset="0"/>
              </a:endParaRPr>
            </a:p>
          </p:txBody>
        </p:sp>
        <p:graphicFrame>
          <p:nvGraphicFramePr>
            <p:cNvPr id="31756" name="Object 13"/>
            <p:cNvGraphicFramePr>
              <a:graphicFrameLocks noChangeAspect="1"/>
            </p:cNvGraphicFramePr>
            <p:nvPr/>
          </p:nvGraphicFramePr>
          <p:xfrm>
            <a:off x="1610" y="3113"/>
            <a:ext cx="241" cy="255"/>
          </p:xfrm>
          <a:graphic>
            <a:graphicData uri="http://schemas.openxmlformats.org/presentationml/2006/ole">
              <mc:AlternateContent xmlns:mc="http://schemas.openxmlformats.org/markup-compatibility/2006">
                <mc:Choice xmlns:v="urn:schemas-microsoft-com:vml" Requires="v">
                  <p:oleObj spid="_x0000_s29711" name="公式" r:id="rId9" imgW="215806" imgH="228501" progId="Equation.3">
                    <p:embed/>
                  </p:oleObj>
                </mc:Choice>
                <mc:Fallback>
                  <p:oleObj name="公式" r:id="rId9" imgW="215806"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0" y="3113"/>
                          <a:ext cx="24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4"/>
            <p:cNvGraphicFramePr>
              <a:graphicFrameLocks noChangeAspect="1"/>
            </p:cNvGraphicFramePr>
            <p:nvPr/>
          </p:nvGraphicFramePr>
          <p:xfrm>
            <a:off x="1565" y="2795"/>
            <a:ext cx="298" cy="255"/>
          </p:xfrm>
          <a:graphic>
            <a:graphicData uri="http://schemas.openxmlformats.org/presentationml/2006/ole">
              <mc:AlternateContent xmlns:mc="http://schemas.openxmlformats.org/markup-compatibility/2006">
                <mc:Choice xmlns:v="urn:schemas-microsoft-com:vml" Requires="v">
                  <p:oleObj spid="_x0000_s29712" name="公式" r:id="rId11" imgW="266584" imgH="228501" progId="Equation.3">
                    <p:embed/>
                  </p:oleObj>
                </mc:Choice>
                <mc:Fallback>
                  <p:oleObj name="公式" r:id="rId11" imgW="266584"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5" y="2795"/>
                          <a:ext cx="29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1751" name="Text Box 15"/>
          <p:cNvSpPr txBox="1">
            <a:spLocks noChangeArrowheads="1"/>
          </p:cNvSpPr>
          <p:nvPr/>
        </p:nvSpPr>
        <p:spPr bwMode="auto">
          <a:xfrm>
            <a:off x="3275013" y="188913"/>
            <a:ext cx="1960562" cy="519112"/>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Char char="u"/>
            </a:pPr>
            <a:r>
              <a:rPr lang="zh-CN" altLang="en-US" sz="2800" b="1">
                <a:solidFill>
                  <a:srgbClr val="FF6600"/>
                </a:solidFill>
              </a:rPr>
              <a:t>寿命加宽</a:t>
            </a:r>
            <a:endParaRPr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210496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17475" y="260350"/>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rPr>
              <a:t>         2.</a:t>
            </a:r>
            <a:r>
              <a:rPr kumimoji="1" lang="zh-CN" altLang="en-US" sz="2400">
                <a:solidFill>
                  <a:srgbClr val="0000CC"/>
                </a:solidFill>
                <a:latin typeface="华文楷体" pitchFamily="2" charset="-122"/>
                <a:ea typeface="华文楷体" pitchFamily="2" charset="-122"/>
              </a:rPr>
              <a:t>实际上</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能级总有一定</a:t>
            </a:r>
            <a:r>
              <a:rPr kumimoji="1" lang="zh-CN" altLang="en-US" sz="2400">
                <a:solidFill>
                  <a:srgbClr val="FF0000"/>
                </a:solidFill>
                <a:latin typeface="华文楷体" pitchFamily="2" charset="-122"/>
                <a:ea typeface="华文楷体" pitchFamily="2" charset="-122"/>
              </a:rPr>
              <a:t>宽度</a:t>
            </a:r>
            <a:r>
              <a:rPr kumimoji="1" lang="zh-CN" altLang="en-US" sz="1800">
                <a:solidFill>
                  <a:srgbClr val="0000CC"/>
                </a:solidFill>
                <a:latin typeface="华文楷体" pitchFamily="2" charset="-122"/>
                <a:ea typeface="华文楷体" pitchFamily="2" charset="-122"/>
              </a:rPr>
              <a:t>△</a:t>
            </a:r>
            <a:r>
              <a:rPr kumimoji="1" lang="en-US" altLang="zh-CN" sz="2400" i="1">
                <a:solidFill>
                  <a:srgbClr val="0000CC"/>
                </a:solidFill>
                <a:latin typeface="Times New Roman" pitchFamily="18" charset="0"/>
                <a:ea typeface="华文楷体" pitchFamily="2" charset="-122"/>
              </a:rPr>
              <a:t>E</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而不是一条简单的线</a:t>
            </a:r>
            <a:r>
              <a:rPr kumimoji="1" lang="en-US" altLang="zh-CN" sz="2400">
                <a:solidFill>
                  <a:srgbClr val="0000CC"/>
                </a:solidFill>
                <a:latin typeface="华文楷体" pitchFamily="2" charset="-122"/>
                <a:ea typeface="华文楷体" pitchFamily="2" charset="-122"/>
              </a:rPr>
              <a:t>.</a:t>
            </a:r>
          </a:p>
        </p:txBody>
      </p:sp>
      <p:graphicFrame>
        <p:nvGraphicFramePr>
          <p:cNvPr id="5123" name="Object 3"/>
          <p:cNvGraphicFramePr>
            <a:graphicFrameLocks noChangeAspect="1"/>
          </p:cNvGraphicFramePr>
          <p:nvPr/>
        </p:nvGraphicFramePr>
        <p:xfrm>
          <a:off x="381000" y="685800"/>
          <a:ext cx="3429000" cy="1809750"/>
        </p:xfrm>
        <a:graphic>
          <a:graphicData uri="http://schemas.openxmlformats.org/presentationml/2006/ole">
            <mc:AlternateContent xmlns:mc="http://schemas.openxmlformats.org/markup-compatibility/2006">
              <mc:Choice xmlns:v="urn:schemas-microsoft-com:vml" Requires="v">
                <p:oleObj spid="_x0000_s5130" name="位图图像" r:id="rId3" imgW="2905531" imgH="1533739" progId="Paint.Picture">
                  <p:embed/>
                </p:oleObj>
              </mc:Choice>
              <mc:Fallback>
                <p:oleObj name="位图图像" r:id="rId3" imgW="2905531" imgH="15337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85800"/>
                        <a:ext cx="34290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5076825" y="1052513"/>
          <a:ext cx="3024188" cy="1903412"/>
        </p:xfrm>
        <a:graphic>
          <a:graphicData uri="http://schemas.openxmlformats.org/presentationml/2006/ole">
            <mc:AlternateContent xmlns:mc="http://schemas.openxmlformats.org/markup-compatibility/2006">
              <mc:Choice xmlns:v="urn:schemas-microsoft-com:vml" Requires="v">
                <p:oleObj spid="_x0000_s5131" name="VISIO" r:id="rId5" imgW="5816134" imgH="3674392" progId="Visio.Drawing.5">
                  <p:embed/>
                </p:oleObj>
              </mc:Choice>
              <mc:Fallback>
                <p:oleObj name="VISIO" r:id="rId5" imgW="5816134" imgH="3674392"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052513"/>
                        <a:ext cx="3024188" cy="19034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Text Box 5"/>
          <p:cNvSpPr txBox="1">
            <a:spLocks noChangeArrowheads="1"/>
          </p:cNvSpPr>
          <p:nvPr/>
        </p:nvSpPr>
        <p:spPr bwMode="auto">
          <a:xfrm>
            <a:off x="539750" y="2492375"/>
            <a:ext cx="4032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楷体_GB2312" pitchFamily="49" charset="-122"/>
                <a:ea typeface="楷体_GB2312" pitchFamily="49" charset="-122"/>
              </a:rPr>
              <a:t>   3.</a:t>
            </a:r>
            <a:r>
              <a:rPr kumimoji="1" lang="zh-CN" altLang="en-US" sz="2400">
                <a:solidFill>
                  <a:srgbClr val="0000CC"/>
                </a:solidFill>
                <a:latin typeface="楷体_GB2312" pitchFamily="49" charset="-122"/>
                <a:ea typeface="楷体_GB2312" pitchFamily="49" charset="-122"/>
              </a:rPr>
              <a:t>由于</a:t>
            </a:r>
            <a:r>
              <a:rPr kumimoji="1" lang="zh-CN" altLang="en-US" sz="2400">
                <a:solidFill>
                  <a:srgbClr val="FF0000"/>
                </a:solidFill>
                <a:latin typeface="楷体_GB2312" pitchFamily="49" charset="-122"/>
                <a:ea typeface="楷体_GB2312" pitchFamily="49" charset="-122"/>
              </a:rPr>
              <a:t>能级</a:t>
            </a:r>
            <a:r>
              <a:rPr kumimoji="1" lang="zh-CN" altLang="en-US" sz="2400">
                <a:solidFill>
                  <a:srgbClr val="0000CC"/>
                </a:solidFill>
                <a:latin typeface="楷体_GB2312" pitchFamily="49" charset="-122"/>
                <a:ea typeface="楷体_GB2312" pitchFamily="49" charset="-122"/>
              </a:rPr>
              <a:t>有一定的</a:t>
            </a:r>
            <a:r>
              <a:rPr kumimoji="1" lang="zh-CN" altLang="en-US" sz="2400">
                <a:solidFill>
                  <a:srgbClr val="FF0000"/>
                </a:solidFill>
                <a:latin typeface="楷体_GB2312" pitchFamily="49" charset="-122"/>
                <a:ea typeface="楷体_GB2312" pitchFamily="49" charset="-122"/>
              </a:rPr>
              <a:t>宽度</a:t>
            </a:r>
            <a:r>
              <a:rPr kumimoji="1" lang="zh-CN" altLang="en-US" sz="2400">
                <a:solidFill>
                  <a:srgbClr val="0000CC"/>
                </a:solidFill>
                <a:latin typeface="楷体_GB2312" pitchFamily="49" charset="-122"/>
                <a:ea typeface="楷体_GB2312" pitchFamily="49" charset="-122"/>
              </a:rPr>
              <a:t>，所以当原子在能级之间自发发射时，它的频率也有一个变化范围△</a:t>
            </a:r>
            <a:r>
              <a:rPr kumimoji="1" lang="en-US" altLang="zh-CN" sz="2400" i="1">
                <a:solidFill>
                  <a:srgbClr val="0000CC"/>
                </a:solidFill>
                <a:latin typeface="Times New Roman" pitchFamily="18" charset="0"/>
                <a:ea typeface="楷体_GB2312" pitchFamily="49" charset="-122"/>
              </a:rPr>
              <a:t>v</a:t>
            </a:r>
            <a:r>
              <a:rPr kumimoji="1" lang="en-US" altLang="zh-CN" sz="2400" baseline="-25000">
                <a:solidFill>
                  <a:srgbClr val="0000CC"/>
                </a:solidFill>
                <a:latin typeface="Times New Roman" pitchFamily="18" charset="0"/>
                <a:ea typeface="楷体_GB2312" pitchFamily="49" charset="-122"/>
              </a:rPr>
              <a:t>n</a:t>
            </a:r>
            <a:r>
              <a:rPr kumimoji="1" lang="en-US" altLang="zh-CN" sz="2400">
                <a:solidFill>
                  <a:srgbClr val="0000CC"/>
                </a:solidFill>
                <a:latin typeface="Times New Roman" pitchFamily="18" charset="0"/>
                <a:ea typeface="楷体_GB2312" pitchFamily="49" charset="-122"/>
              </a:rPr>
              <a:t>.</a:t>
            </a:r>
          </a:p>
        </p:txBody>
      </p:sp>
      <p:sp>
        <p:nvSpPr>
          <p:cNvPr id="5126" name="Text Box 6"/>
          <p:cNvSpPr txBox="1">
            <a:spLocks noChangeArrowheads="1"/>
          </p:cNvSpPr>
          <p:nvPr/>
        </p:nvSpPr>
        <p:spPr bwMode="auto">
          <a:xfrm>
            <a:off x="323850" y="4221163"/>
            <a:ext cx="4464050"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rPr>
              <a:t>        4. </a:t>
            </a:r>
            <a:r>
              <a:rPr kumimoji="1" lang="zh-CN" altLang="en-US" sz="2400">
                <a:solidFill>
                  <a:srgbClr val="0000CC"/>
                </a:solidFill>
                <a:latin typeface="华文楷体" pitchFamily="2" charset="-122"/>
                <a:ea typeface="华文楷体" pitchFamily="2" charset="-122"/>
              </a:rPr>
              <a:t>实际上光强分布总在一个有限宽度的频率范围内</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每一条谱线都有一定的宽度</a:t>
            </a:r>
            <a:r>
              <a:rPr kumimoji="1" lang="en-US" altLang="zh-CN" sz="2400">
                <a:solidFill>
                  <a:srgbClr val="0000CC"/>
                </a:solidFill>
                <a:latin typeface="华文楷体" pitchFamily="2" charset="-122"/>
                <a:ea typeface="华文楷体" pitchFamily="2" charset="-122"/>
              </a:rPr>
              <a:t>, </a:t>
            </a:r>
            <a:r>
              <a:rPr kumimoji="1" lang="en-US" altLang="zh-CN" sz="2400" i="1">
                <a:solidFill>
                  <a:srgbClr val="FF0000"/>
                </a:solidFill>
                <a:latin typeface="Times New Roman" pitchFamily="18" charset="0"/>
                <a:ea typeface="华文楷体" pitchFamily="2" charset="-122"/>
              </a:rPr>
              <a:t>v</a:t>
            </a:r>
            <a:r>
              <a:rPr kumimoji="1" lang="en-US" altLang="zh-CN" sz="2400" baseline="-25000">
                <a:solidFill>
                  <a:srgbClr val="FF0000"/>
                </a:solidFill>
                <a:latin typeface="Times New Roman" pitchFamily="18" charset="0"/>
                <a:ea typeface="华文楷体" pitchFamily="2" charset="-122"/>
              </a:rPr>
              <a:t> </a:t>
            </a:r>
            <a:r>
              <a:rPr kumimoji="1" lang="en-US" altLang="zh-CN" sz="2400">
                <a:solidFill>
                  <a:srgbClr val="FF0000"/>
                </a:solidFill>
                <a:latin typeface="Times New Roman" pitchFamily="18" charset="0"/>
                <a:ea typeface="华文楷体" pitchFamily="2" charset="-122"/>
              </a:rPr>
              <a:t>= </a:t>
            </a:r>
            <a:r>
              <a:rPr kumimoji="1" lang="en-US" altLang="zh-CN" sz="2400" i="1">
                <a:solidFill>
                  <a:srgbClr val="FF0000"/>
                </a:solidFill>
                <a:latin typeface="Times New Roman" pitchFamily="18" charset="0"/>
                <a:ea typeface="华文楷体" pitchFamily="2" charset="-122"/>
              </a:rPr>
              <a:t>v</a:t>
            </a:r>
            <a:r>
              <a:rPr kumimoji="1" lang="en-US" altLang="zh-CN" sz="2400" baseline="-25000">
                <a:solidFill>
                  <a:srgbClr val="FF0000"/>
                </a:solidFill>
                <a:latin typeface="Times New Roman" pitchFamily="18" charset="0"/>
                <a:ea typeface="华文楷体" pitchFamily="2" charset="-122"/>
              </a:rPr>
              <a:t>0</a:t>
            </a:r>
            <a:r>
              <a:rPr kumimoji="1" lang="zh-CN" altLang="en-US" sz="2400">
                <a:solidFill>
                  <a:srgbClr val="0000CC"/>
                </a:solidFill>
                <a:latin typeface="华文楷体" pitchFamily="2" charset="-122"/>
                <a:ea typeface="华文楷体" pitchFamily="2" charset="-122"/>
              </a:rPr>
              <a:t>只是谱线的中心频率</a:t>
            </a:r>
            <a:r>
              <a:rPr kumimoji="1" lang="en-US" altLang="zh-CN" sz="2400">
                <a:solidFill>
                  <a:srgbClr val="0000CC"/>
                </a:solidFill>
                <a:latin typeface="华文楷体" pitchFamily="2" charset="-122"/>
                <a:ea typeface="华文楷体" pitchFamily="2" charset="-122"/>
              </a:rPr>
              <a:t>.</a:t>
            </a:r>
            <a:r>
              <a:rPr lang="zh-CN" altLang="en-US" sz="2400" b="1">
                <a:solidFill>
                  <a:srgbClr val="0000CC"/>
                </a:solidFill>
                <a:ea typeface="楷体_GB2312" pitchFamily="49" charset="-122"/>
              </a:rPr>
              <a:t>这种现象称为</a:t>
            </a:r>
            <a:r>
              <a:rPr lang="zh-CN" altLang="en-US" sz="2400" b="1" u="sng">
                <a:solidFill>
                  <a:srgbClr val="FF6600"/>
                </a:solidFill>
                <a:ea typeface="楷体_GB2312" pitchFamily="49" charset="-122"/>
              </a:rPr>
              <a:t>谱线加宽</a:t>
            </a:r>
            <a:r>
              <a:rPr lang="zh-CN" altLang="en-US" sz="2400" b="1">
                <a:solidFill>
                  <a:srgbClr val="333399"/>
                </a:solidFill>
                <a:ea typeface="楷体_GB2312" pitchFamily="49" charset="-122"/>
              </a:rPr>
              <a:t> </a:t>
            </a:r>
            <a:endParaRPr lang="zh-CN" altLang="en-US" sz="1800">
              <a:solidFill>
                <a:srgbClr val="000000"/>
              </a:solidFill>
            </a:endParaRPr>
          </a:p>
          <a:p>
            <a:pPr fontAlgn="base">
              <a:spcBef>
                <a:spcPct val="50000"/>
              </a:spcBef>
              <a:spcAft>
                <a:spcPct val="0"/>
              </a:spcAft>
              <a:buFontTx/>
              <a:buNone/>
            </a:pPr>
            <a:endParaRPr kumimoji="1" lang="en-US" altLang="zh-CN" sz="2400">
              <a:solidFill>
                <a:srgbClr val="0000CC"/>
              </a:solidFill>
              <a:latin typeface="华文楷体" pitchFamily="2" charset="-122"/>
              <a:ea typeface="华文楷体" pitchFamily="2" charset="-122"/>
            </a:endParaRPr>
          </a:p>
        </p:txBody>
      </p:sp>
      <p:grpSp>
        <p:nvGrpSpPr>
          <p:cNvPr id="5127" name="Group 7"/>
          <p:cNvGrpSpPr>
            <a:grpSpLocks/>
          </p:cNvGrpSpPr>
          <p:nvPr/>
        </p:nvGrpSpPr>
        <p:grpSpPr bwMode="auto">
          <a:xfrm>
            <a:off x="5292725" y="3500438"/>
            <a:ext cx="3168650" cy="2327275"/>
            <a:chOff x="3288" y="1706"/>
            <a:chExt cx="1996" cy="1466"/>
          </a:xfrm>
        </p:grpSpPr>
        <p:grpSp>
          <p:nvGrpSpPr>
            <p:cNvPr id="5130" name="Group 8"/>
            <p:cNvGrpSpPr>
              <a:grpSpLocks/>
            </p:cNvGrpSpPr>
            <p:nvPr/>
          </p:nvGrpSpPr>
          <p:grpSpPr bwMode="auto">
            <a:xfrm>
              <a:off x="3288" y="1706"/>
              <a:ext cx="1996" cy="1466"/>
              <a:chOff x="2928" y="2400"/>
              <a:chExt cx="2304" cy="1794"/>
            </a:xfrm>
          </p:grpSpPr>
          <p:graphicFrame>
            <p:nvGraphicFramePr>
              <p:cNvPr id="5132" name="Object 9"/>
              <p:cNvGraphicFramePr>
                <a:graphicFrameLocks noChangeAspect="1"/>
              </p:cNvGraphicFramePr>
              <p:nvPr/>
            </p:nvGraphicFramePr>
            <p:xfrm>
              <a:off x="3216" y="2400"/>
              <a:ext cx="1728" cy="1472"/>
            </p:xfrm>
            <a:graphic>
              <a:graphicData uri="http://schemas.openxmlformats.org/presentationml/2006/ole">
                <mc:AlternateContent xmlns:mc="http://schemas.openxmlformats.org/markup-compatibility/2006">
                  <mc:Choice xmlns:v="urn:schemas-microsoft-com:vml" Requires="v">
                    <p:oleObj spid="_x0000_s5132" r:id="rId7" imgW="6304762" imgH="5353797" progId="Paint.Picture">
                      <p:embed/>
                    </p:oleObj>
                  </mc:Choice>
                  <mc:Fallback>
                    <p:oleObj r:id="rId7" imgW="6304762" imgH="5353797"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2400"/>
                            <a:ext cx="1728" cy="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3" name="Text Box 10"/>
              <p:cNvSpPr txBox="1">
                <a:spLocks noChangeArrowheads="1"/>
              </p:cNvSpPr>
              <p:nvPr/>
            </p:nvSpPr>
            <p:spPr bwMode="auto">
              <a:xfrm>
                <a:off x="2928" y="3888"/>
                <a:ext cx="230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000">
                    <a:solidFill>
                      <a:srgbClr val="0000CC"/>
                    </a:solidFill>
                    <a:latin typeface="Times New Roman" pitchFamily="18" charset="0"/>
                    <a:ea typeface="华文楷体" pitchFamily="2" charset="-122"/>
                  </a:rPr>
                  <a:t>自发发射光强按频率分布</a:t>
                </a:r>
              </a:p>
            </p:txBody>
          </p:sp>
        </p:grpSp>
        <p:sp>
          <p:nvSpPr>
            <p:cNvPr id="5131" name="Line 11"/>
            <p:cNvSpPr>
              <a:spLocks noChangeShapeType="1"/>
            </p:cNvSpPr>
            <p:nvPr/>
          </p:nvSpPr>
          <p:spPr bwMode="auto">
            <a:xfrm>
              <a:off x="4332" y="1797"/>
              <a:ext cx="0" cy="99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5128" name="Text Box 12"/>
          <p:cNvSpPr txBox="1">
            <a:spLocks noChangeArrowheads="1"/>
          </p:cNvSpPr>
          <p:nvPr/>
        </p:nvSpPr>
        <p:spPr bwMode="auto">
          <a:xfrm>
            <a:off x="395288" y="6092825"/>
            <a:ext cx="3887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楷体_GB2312" pitchFamily="49" charset="-122"/>
                <a:ea typeface="楷体_GB2312" pitchFamily="49" charset="-122"/>
              </a:rPr>
              <a:t>令</a:t>
            </a:r>
            <a:r>
              <a:rPr kumimoji="1" lang="en-US" altLang="zh-CN" sz="2400">
                <a:solidFill>
                  <a:srgbClr val="0000CC"/>
                </a:solidFill>
                <a:latin typeface="楷体_GB2312" pitchFamily="49" charset="-122"/>
                <a:ea typeface="楷体_GB2312" pitchFamily="49" charset="-122"/>
              </a:rPr>
              <a:t>:  </a:t>
            </a:r>
            <a:r>
              <a:rPr kumimoji="1" lang="en-US" altLang="zh-CN" sz="2400" b="1" i="1">
                <a:solidFill>
                  <a:srgbClr val="0000CC"/>
                </a:solidFill>
                <a:latin typeface="Times New Roman" pitchFamily="18" charset="0"/>
                <a:ea typeface="楷体_GB2312" pitchFamily="49" charset="-122"/>
              </a:rPr>
              <a:t>I</a:t>
            </a:r>
            <a:r>
              <a:rPr kumimoji="1" lang="en-US" altLang="zh-CN" sz="2400" b="1" i="1" baseline="-25000">
                <a:solidFill>
                  <a:srgbClr val="0000CC"/>
                </a:solidFill>
                <a:latin typeface="Times New Roman" pitchFamily="18" charset="0"/>
                <a:ea typeface="楷体_GB2312" pitchFamily="49" charset="-122"/>
              </a:rPr>
              <a:t>0  </a:t>
            </a:r>
            <a:r>
              <a:rPr kumimoji="1" lang="en-US" altLang="zh-CN" sz="2400" b="1" i="1">
                <a:solidFill>
                  <a:srgbClr val="0000CC"/>
                </a:solidFill>
                <a:latin typeface="Times New Roman" pitchFamily="18" charset="0"/>
                <a:ea typeface="楷体_GB2312" pitchFamily="49" charset="-122"/>
              </a:rPr>
              <a:t>=</a:t>
            </a:r>
            <a:r>
              <a:rPr kumimoji="1" lang="en-US" altLang="zh-CN" sz="2400" b="1" i="1" baseline="-25000">
                <a:solidFill>
                  <a:srgbClr val="0000CC"/>
                </a:solidFill>
                <a:latin typeface="Times New Roman" pitchFamily="18" charset="0"/>
                <a:ea typeface="楷体_GB2312" pitchFamily="49" charset="-122"/>
              </a:rPr>
              <a:t> </a:t>
            </a:r>
            <a:r>
              <a:rPr kumimoji="1" lang="zh-CN" altLang="en-US" sz="2400">
                <a:solidFill>
                  <a:srgbClr val="0000CC"/>
                </a:solidFill>
                <a:latin typeface="华文楷体" pitchFamily="2" charset="-122"/>
                <a:ea typeface="华文楷体" pitchFamily="2" charset="-122"/>
              </a:rPr>
              <a:t>自发发射总光强</a:t>
            </a:r>
            <a:endParaRPr lang="zh-CN" altLang="en-US" sz="1800">
              <a:solidFill>
                <a:srgbClr val="000000"/>
              </a:solidFill>
              <a:latin typeface="Verdana" pitchFamily="34" charset="0"/>
            </a:endParaRPr>
          </a:p>
        </p:txBody>
      </p:sp>
      <p:graphicFrame>
        <p:nvGraphicFramePr>
          <p:cNvPr id="5129" name="Object 13"/>
          <p:cNvGraphicFramePr>
            <a:graphicFrameLocks noChangeAspect="1"/>
          </p:cNvGraphicFramePr>
          <p:nvPr/>
        </p:nvGraphicFramePr>
        <p:xfrm>
          <a:off x="5651500" y="6021388"/>
          <a:ext cx="2051050" cy="623887"/>
        </p:xfrm>
        <a:graphic>
          <a:graphicData uri="http://schemas.openxmlformats.org/presentationml/2006/ole">
            <mc:AlternateContent xmlns:mc="http://schemas.openxmlformats.org/markup-compatibility/2006">
              <mc:Choice xmlns:v="urn:schemas-microsoft-com:vml" Requires="v">
                <p:oleObj spid="_x0000_s5133" name="公式" r:id="rId9" imgW="825500" imgH="279400" progId="Equation.3">
                  <p:embed/>
                </p:oleObj>
              </mc:Choice>
              <mc:Fallback>
                <p:oleObj name="公式" r:id="rId9" imgW="825500" imgH="279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6021388"/>
                        <a:ext cx="2051050"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6663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5288" y="0"/>
            <a:ext cx="691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800" b="1">
                <a:solidFill>
                  <a:srgbClr val="A50021"/>
                </a:solidFill>
                <a:latin typeface="华文楷体" pitchFamily="2" charset="-122"/>
                <a:ea typeface="华文楷体" pitchFamily="2" charset="-122"/>
              </a:rPr>
              <a:t>1.4.3   </a:t>
            </a:r>
            <a:r>
              <a:rPr kumimoji="1" lang="zh-CN" altLang="en-US" sz="2800" b="1">
                <a:solidFill>
                  <a:srgbClr val="A50021"/>
                </a:solidFill>
                <a:latin typeface="华文楷体" pitchFamily="2" charset="-122"/>
                <a:ea typeface="华文楷体" pitchFamily="2" charset="-122"/>
              </a:rPr>
              <a:t>碰撞增宽</a:t>
            </a:r>
            <a:r>
              <a:rPr kumimoji="1" lang="en-US" altLang="zh-CN" sz="1800" b="1">
                <a:solidFill>
                  <a:srgbClr val="000000"/>
                </a:solidFill>
              </a:rPr>
              <a:t>(Collision Broadening)</a:t>
            </a:r>
          </a:p>
        </p:txBody>
      </p:sp>
      <p:sp>
        <p:nvSpPr>
          <p:cNvPr id="32771" name="Text Box 3"/>
          <p:cNvSpPr txBox="1">
            <a:spLocks noChangeArrowheads="1"/>
          </p:cNvSpPr>
          <p:nvPr/>
        </p:nvSpPr>
        <p:spPr bwMode="auto">
          <a:xfrm>
            <a:off x="395288" y="692150"/>
            <a:ext cx="8424862"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800" b="1">
                <a:solidFill>
                  <a:srgbClr val="A50021"/>
                </a:solidFill>
                <a:latin typeface="华文行楷" pitchFamily="2" charset="-122"/>
                <a:ea typeface="华文行楷" pitchFamily="2" charset="-122"/>
              </a:rPr>
              <a:t> </a:t>
            </a:r>
            <a:r>
              <a:rPr kumimoji="1" lang="zh-CN" altLang="en-US" sz="2800">
                <a:solidFill>
                  <a:srgbClr val="A50021"/>
                </a:solidFill>
                <a:latin typeface="华文行楷" pitchFamily="2" charset="-122"/>
                <a:ea typeface="华文行楷" pitchFamily="2" charset="-122"/>
              </a:rPr>
              <a:t>一</a:t>
            </a:r>
            <a:r>
              <a:rPr kumimoji="1" lang="en-US" altLang="zh-CN" sz="2800">
                <a:solidFill>
                  <a:srgbClr val="A50021"/>
                </a:solidFill>
                <a:latin typeface="华文行楷" pitchFamily="2" charset="-122"/>
                <a:ea typeface="华文行楷" pitchFamily="2" charset="-122"/>
              </a:rPr>
              <a:t>.</a:t>
            </a:r>
            <a:r>
              <a:rPr kumimoji="1" lang="zh-CN" altLang="en-US" sz="2800">
                <a:solidFill>
                  <a:srgbClr val="A50021"/>
                </a:solidFill>
                <a:latin typeface="华文行楷" pitchFamily="2" charset="-122"/>
                <a:ea typeface="华文行楷" pitchFamily="2" charset="-122"/>
              </a:rPr>
              <a:t>碰撞增宽</a:t>
            </a:r>
            <a:r>
              <a:rPr kumimoji="1" lang="en-US" altLang="zh-CN" sz="2800">
                <a:solidFill>
                  <a:srgbClr val="A50021"/>
                </a:solidFill>
                <a:latin typeface="楷体_GB2312" pitchFamily="49" charset="-122"/>
                <a:ea typeface="楷体_GB2312" pitchFamily="49" charset="-122"/>
              </a:rPr>
              <a:t>:</a:t>
            </a:r>
            <a:r>
              <a:rPr kumimoji="1" lang="zh-CN" altLang="en-US" sz="2400">
                <a:solidFill>
                  <a:srgbClr val="A50021"/>
                </a:solidFill>
                <a:latin typeface="楷体_GB2312" pitchFamily="49" charset="-122"/>
                <a:ea typeface="楷体_GB2312" pitchFamily="49" charset="-122"/>
              </a:rPr>
              <a:t>大量原子</a:t>
            </a:r>
            <a:r>
              <a:rPr kumimoji="1" lang="en-US" altLang="zh-CN" sz="2400">
                <a:solidFill>
                  <a:srgbClr val="A50021"/>
                </a:solidFill>
                <a:latin typeface="楷体_GB2312" pitchFamily="49" charset="-122"/>
                <a:ea typeface="楷体_GB2312" pitchFamily="49" charset="-122"/>
              </a:rPr>
              <a:t>(</a:t>
            </a:r>
            <a:r>
              <a:rPr kumimoji="1" lang="zh-CN" altLang="en-US" sz="2400">
                <a:solidFill>
                  <a:srgbClr val="A50021"/>
                </a:solidFill>
                <a:latin typeface="楷体_GB2312" pitchFamily="49" charset="-122"/>
                <a:ea typeface="楷体_GB2312" pitchFamily="49" charset="-122"/>
              </a:rPr>
              <a:t>分子</a:t>
            </a:r>
            <a:r>
              <a:rPr kumimoji="1" lang="en-US" altLang="zh-CN" sz="2400">
                <a:solidFill>
                  <a:srgbClr val="A50021"/>
                </a:solidFill>
                <a:latin typeface="楷体_GB2312" pitchFamily="49" charset="-122"/>
                <a:ea typeface="楷体_GB2312" pitchFamily="49" charset="-122"/>
              </a:rPr>
              <a:t>)</a:t>
            </a:r>
            <a:r>
              <a:rPr kumimoji="1" lang="zh-CN" altLang="en-US" sz="2400">
                <a:solidFill>
                  <a:srgbClr val="A50021"/>
                </a:solidFill>
                <a:latin typeface="楷体_GB2312" pitchFamily="49" charset="-122"/>
                <a:ea typeface="楷体_GB2312" pitchFamily="49" charset="-122"/>
              </a:rPr>
              <a:t>之间的无规</a:t>
            </a:r>
            <a:r>
              <a:rPr kumimoji="1" lang="zh-CN" altLang="en-US" sz="2400">
                <a:solidFill>
                  <a:srgbClr val="A50021"/>
                </a:solidFill>
                <a:latin typeface="Times New Roman" pitchFamily="18" charset="0"/>
                <a:ea typeface="楷体_GB2312" pitchFamily="49" charset="-122"/>
              </a:rPr>
              <a:t>“</a:t>
            </a:r>
            <a:r>
              <a:rPr kumimoji="1" lang="zh-CN" altLang="en-US" sz="2400">
                <a:solidFill>
                  <a:srgbClr val="A50021"/>
                </a:solidFill>
                <a:latin typeface="Verdana" pitchFamily="34" charset="0"/>
                <a:ea typeface="楷体_GB2312" pitchFamily="49" charset="-122"/>
              </a:rPr>
              <a:t>碰撞</a:t>
            </a:r>
            <a:r>
              <a:rPr kumimoji="1" lang="zh-CN" altLang="en-US" sz="2400">
                <a:solidFill>
                  <a:srgbClr val="A50021"/>
                </a:solidFill>
                <a:latin typeface="Times New Roman" pitchFamily="18" charset="0"/>
                <a:ea typeface="楷体_GB2312" pitchFamily="49" charset="-122"/>
              </a:rPr>
              <a:t>”</a:t>
            </a:r>
            <a:r>
              <a:rPr kumimoji="1" lang="zh-CN" altLang="en-US" sz="2400">
                <a:solidFill>
                  <a:srgbClr val="A50021"/>
                </a:solidFill>
                <a:latin typeface="楷体_GB2312" pitchFamily="49" charset="-122"/>
                <a:ea typeface="楷体_GB2312" pitchFamily="49" charset="-122"/>
              </a:rPr>
              <a:t>是引起谱线加宽的重要原因</a:t>
            </a:r>
          </a:p>
        </p:txBody>
      </p:sp>
      <p:sp>
        <p:nvSpPr>
          <p:cNvPr id="32772" name="Text Box 4"/>
          <p:cNvSpPr txBox="1">
            <a:spLocks noChangeArrowheads="1"/>
          </p:cNvSpPr>
          <p:nvPr/>
        </p:nvSpPr>
        <p:spPr bwMode="auto">
          <a:xfrm>
            <a:off x="468313" y="1844675"/>
            <a:ext cx="86756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楷体_GB2312" pitchFamily="49" charset="-122"/>
                <a:ea typeface="楷体_GB2312" pitchFamily="49" charset="-122"/>
              </a:rPr>
              <a:t>    </a:t>
            </a:r>
            <a:r>
              <a:rPr kumimoji="1" lang="en-US" altLang="zh-CN" sz="2400">
                <a:solidFill>
                  <a:srgbClr val="0000CC"/>
                </a:solidFill>
                <a:latin typeface="楷体_GB2312" pitchFamily="49" charset="-122"/>
                <a:ea typeface="楷体_GB2312" pitchFamily="49" charset="-122"/>
              </a:rPr>
              <a:t>1.</a:t>
            </a:r>
            <a:r>
              <a:rPr kumimoji="1" lang="zh-CN" altLang="en-US" sz="2400">
                <a:solidFill>
                  <a:srgbClr val="0000CC"/>
                </a:solidFill>
                <a:latin typeface="楷体_GB2312" pitchFamily="49" charset="-122"/>
                <a:ea typeface="楷体_GB2312" pitchFamily="49" charset="-122"/>
              </a:rPr>
              <a:t>碰撞</a:t>
            </a:r>
            <a:r>
              <a:rPr kumimoji="1" lang="en-US" altLang="zh-CN" sz="2400">
                <a:solidFill>
                  <a:srgbClr val="0000CC"/>
                </a:solidFill>
                <a:latin typeface="Times New Roman" pitchFamily="18" charset="0"/>
                <a:ea typeface="楷体_GB2312" pitchFamily="49" charset="-122"/>
              </a:rPr>
              <a:t>——</a:t>
            </a:r>
            <a:r>
              <a:rPr kumimoji="1" lang="zh-CN" altLang="en-US" sz="2400">
                <a:solidFill>
                  <a:srgbClr val="0000CC"/>
                </a:solidFill>
                <a:latin typeface="楷体_GB2312" pitchFamily="49" charset="-122"/>
                <a:ea typeface="楷体_GB2312" pitchFamily="49" charset="-122"/>
              </a:rPr>
              <a:t>气体物质中大量原子（分子）处于无规热运动状态，当两个原子相遇而处于足够接近的位置时（或原子与器壁</a:t>
            </a:r>
            <a:r>
              <a:rPr kumimoji="1" lang="zh-CN" altLang="en-US" sz="2400">
                <a:solidFill>
                  <a:srgbClr val="0000CC"/>
                </a:solidFill>
                <a:latin typeface="Verdana" pitchFamily="34" charset="0"/>
                <a:ea typeface="楷体_GB2312" pitchFamily="49" charset="-122"/>
              </a:rPr>
              <a:t>相撞时），原子间的相互作用足以</a:t>
            </a:r>
            <a:r>
              <a:rPr kumimoji="1" lang="zh-CN" altLang="en-US" sz="2400">
                <a:solidFill>
                  <a:srgbClr val="FF0000"/>
                </a:solidFill>
                <a:latin typeface="Verdana" pitchFamily="34" charset="0"/>
                <a:ea typeface="楷体_GB2312" pitchFamily="49" charset="-122"/>
              </a:rPr>
              <a:t>改变原子原来的运动状态</a:t>
            </a:r>
            <a:r>
              <a:rPr kumimoji="1" lang="zh-CN" altLang="en-US" sz="2400">
                <a:solidFill>
                  <a:srgbClr val="0000CC"/>
                </a:solidFill>
                <a:latin typeface="Verdana" pitchFamily="34" charset="0"/>
                <a:ea typeface="楷体_GB2312" pitchFamily="49" charset="-122"/>
              </a:rPr>
              <a:t>；晶体中，原子与相邻原子的偶极相互作用，在</a:t>
            </a:r>
            <a:r>
              <a:rPr kumimoji="1" lang="zh-CN" altLang="en-US" sz="2400">
                <a:solidFill>
                  <a:srgbClr val="0000CC"/>
                </a:solidFill>
                <a:latin typeface="楷体_GB2312" pitchFamily="49" charset="-122"/>
                <a:ea typeface="楷体_GB2312" pitchFamily="49" charset="-122"/>
              </a:rPr>
              <a:t>无规的时刻由于相互作用而改变</a:t>
            </a:r>
            <a:r>
              <a:rPr kumimoji="1" lang="zh-CN" altLang="en-US" sz="2400">
                <a:solidFill>
                  <a:srgbClr val="FF0000"/>
                </a:solidFill>
                <a:latin typeface="楷体_GB2312" pitchFamily="49" charset="-122"/>
                <a:ea typeface="楷体_GB2312" pitchFamily="49" charset="-122"/>
              </a:rPr>
              <a:t>自己的运动状态</a:t>
            </a:r>
            <a:r>
              <a:rPr kumimoji="1" lang="zh-CN" altLang="en-US" sz="2400">
                <a:solidFill>
                  <a:srgbClr val="0000CC"/>
                </a:solidFill>
                <a:latin typeface="楷体_GB2312" pitchFamily="49" charset="-122"/>
                <a:ea typeface="楷体_GB2312" pitchFamily="49" charset="-122"/>
              </a:rPr>
              <a:t>。</a:t>
            </a:r>
          </a:p>
        </p:txBody>
      </p:sp>
      <p:sp>
        <p:nvSpPr>
          <p:cNvPr id="32773" name="Text Box 5"/>
          <p:cNvSpPr txBox="1">
            <a:spLocks noChangeArrowheads="1"/>
          </p:cNvSpPr>
          <p:nvPr/>
        </p:nvSpPr>
        <p:spPr bwMode="auto">
          <a:xfrm>
            <a:off x="395288" y="3933825"/>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2 .</a:t>
            </a:r>
            <a:r>
              <a:rPr kumimoji="1" lang="zh-CN" altLang="en-US" sz="2400">
                <a:solidFill>
                  <a:srgbClr val="0000CC"/>
                </a:solidFill>
                <a:latin typeface="楷体_GB2312" pitchFamily="49" charset="-122"/>
                <a:ea typeface="楷体_GB2312" pitchFamily="49" charset="-122"/>
              </a:rPr>
              <a:t>碰撞增宽</a:t>
            </a:r>
            <a:r>
              <a:rPr kumimoji="1" lang="zh-CN" altLang="en-US" sz="2400">
                <a:solidFill>
                  <a:srgbClr val="0000CC"/>
                </a:solidFill>
                <a:latin typeface="Times New Roman" pitchFamily="18" charset="0"/>
                <a:ea typeface="华文楷体" pitchFamily="2" charset="-122"/>
              </a:rPr>
              <a:t>机理：</a:t>
            </a:r>
            <a:r>
              <a:rPr kumimoji="1" lang="zh-CN" altLang="en-US" sz="2400">
                <a:solidFill>
                  <a:srgbClr val="0000CC"/>
                </a:solidFill>
                <a:latin typeface="华文楷体" pitchFamily="2" charset="-122"/>
                <a:ea typeface="华文楷体" pitchFamily="2" charset="-122"/>
              </a:rPr>
              <a:t>由气体粒子间或气体粒子与器壁间的碰撞、或固体粒子间的偶极相互作用引起的谱线增宽。</a:t>
            </a:r>
          </a:p>
        </p:txBody>
      </p:sp>
      <p:sp>
        <p:nvSpPr>
          <p:cNvPr id="32774" name="Text Box 6"/>
          <p:cNvSpPr txBox="1">
            <a:spLocks noChangeArrowheads="1"/>
          </p:cNvSpPr>
          <p:nvPr/>
        </p:nvSpPr>
        <p:spPr bwMode="auto">
          <a:xfrm>
            <a:off x="468313" y="4797425"/>
            <a:ext cx="5111750"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3 .</a:t>
            </a:r>
            <a:r>
              <a:rPr kumimoji="1" lang="zh-CN" altLang="en-US" sz="2400">
                <a:solidFill>
                  <a:srgbClr val="0000CC"/>
                </a:solidFill>
                <a:latin typeface="Times New Roman" pitchFamily="18" charset="0"/>
                <a:ea typeface="华文楷体" pitchFamily="2" charset="-122"/>
              </a:rPr>
              <a:t>碰撞加宽的原因：①由于气体分子或原子间的碰撞作用使发光粒子突然中断发光而</a:t>
            </a:r>
            <a:r>
              <a:rPr kumimoji="1" lang="zh-CN" altLang="en-US" sz="2400">
                <a:solidFill>
                  <a:srgbClr val="FF0000"/>
                </a:solidFill>
                <a:latin typeface="Times New Roman" pitchFamily="18" charset="0"/>
                <a:ea typeface="华文楷体" pitchFamily="2" charset="-122"/>
              </a:rPr>
              <a:t>缩短寿命</a:t>
            </a:r>
            <a:r>
              <a:rPr kumimoji="1" lang="zh-CN" altLang="en-US" sz="2400">
                <a:solidFill>
                  <a:srgbClr val="0000CC"/>
                </a:solidFill>
                <a:latin typeface="Times New Roman" pitchFamily="18" charset="0"/>
                <a:ea typeface="华文楷体" pitchFamily="2" charset="-122"/>
              </a:rPr>
              <a:t>所造成</a:t>
            </a:r>
            <a:r>
              <a:rPr kumimoji="1" lang="zh-CN" altLang="en-US" sz="2400" b="1">
                <a:solidFill>
                  <a:srgbClr val="000000"/>
                </a:solidFill>
                <a:latin typeface="Times New Roman" pitchFamily="18" charset="0"/>
                <a:ea typeface="华文楷体" pitchFamily="2" charset="-122"/>
              </a:rPr>
              <a:t>。</a:t>
            </a:r>
            <a:r>
              <a:rPr kumimoji="1" lang="zh-CN" altLang="en-US" sz="2000" b="1">
                <a:solidFill>
                  <a:srgbClr val="000000"/>
                </a:solidFill>
                <a:latin typeface="Times New Roman" pitchFamily="18" charset="0"/>
                <a:ea typeface="华文楷体" pitchFamily="2" charset="-122"/>
              </a:rPr>
              <a:t>（因</a:t>
            </a:r>
            <a:r>
              <a:rPr kumimoji="1" lang="zh-CN" altLang="en-US" sz="2000" b="1">
                <a:solidFill>
                  <a:srgbClr val="000000"/>
                </a:solidFill>
                <a:latin typeface="楷体_GB2312" pitchFamily="49" charset="-122"/>
                <a:ea typeface="楷体_GB2312" pitchFamily="49" charset="-122"/>
              </a:rPr>
              <a:t>碰撞将自己的内能转移给基态原子而本身回到基态</a:t>
            </a:r>
            <a:r>
              <a:rPr kumimoji="1" lang="en-US" altLang="zh-CN" sz="2000" b="1">
                <a:solidFill>
                  <a:srgbClr val="000000"/>
                </a:solidFill>
                <a:latin typeface="楷体_GB2312" pitchFamily="49" charset="-122"/>
                <a:ea typeface="楷体_GB2312" pitchFamily="49" charset="-122"/>
              </a:rPr>
              <a:t>-</a:t>
            </a:r>
            <a:r>
              <a:rPr kumimoji="1" lang="zh-CN" altLang="en-US" sz="2000" b="1">
                <a:solidFill>
                  <a:srgbClr val="000000"/>
                </a:solidFill>
                <a:latin typeface="楷体_GB2312" pitchFamily="49" charset="-122"/>
                <a:ea typeface="楷体_GB2312" pitchFamily="49" charset="-122"/>
              </a:rPr>
              <a:t>非弹性碰撞）</a:t>
            </a:r>
          </a:p>
        </p:txBody>
      </p:sp>
      <p:graphicFrame>
        <p:nvGraphicFramePr>
          <p:cNvPr id="32775" name="Object 7"/>
          <p:cNvGraphicFramePr>
            <a:graphicFrameLocks noChangeAspect="1"/>
          </p:cNvGraphicFramePr>
          <p:nvPr/>
        </p:nvGraphicFramePr>
        <p:xfrm>
          <a:off x="5508625" y="4797425"/>
          <a:ext cx="3167063" cy="1812925"/>
        </p:xfrm>
        <a:graphic>
          <a:graphicData uri="http://schemas.openxmlformats.org/presentationml/2006/ole">
            <mc:AlternateContent xmlns:mc="http://schemas.openxmlformats.org/markup-compatibility/2006">
              <mc:Choice xmlns:v="urn:schemas-microsoft-com:vml" Requires="v">
                <p:oleObj spid="_x0000_s30724" name="位图图像" r:id="rId3" imgW="2962689" imgH="1695687" progId="Paint.Picture">
                  <p:embed/>
                </p:oleObj>
              </mc:Choice>
              <mc:Fallback>
                <p:oleObj name="位图图像" r:id="rId3" imgW="2962689" imgH="169568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4797425"/>
                        <a:ext cx="3167063"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15682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9750" y="404813"/>
            <a:ext cx="80645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②</a:t>
            </a:r>
            <a:r>
              <a:rPr kumimoji="1" lang="zh-CN" altLang="en-US" sz="2400">
                <a:solidFill>
                  <a:srgbClr val="0000CC"/>
                </a:solidFill>
                <a:latin typeface="Times New Roman" pitchFamily="18" charset="0"/>
                <a:ea typeface="华文楷体" pitchFamily="2" charset="-122"/>
              </a:rPr>
              <a:t>由于碰撞使波列发生无规则的</a:t>
            </a:r>
            <a:r>
              <a:rPr kumimoji="1" lang="zh-CN" altLang="en-US" sz="2400">
                <a:solidFill>
                  <a:srgbClr val="FF0000"/>
                </a:solidFill>
                <a:latin typeface="Times New Roman" pitchFamily="18" charset="0"/>
                <a:ea typeface="华文楷体" pitchFamily="2" charset="-122"/>
              </a:rPr>
              <a:t>相位突变</a:t>
            </a:r>
            <a:r>
              <a:rPr kumimoji="1" lang="zh-CN" altLang="en-US" sz="2400">
                <a:solidFill>
                  <a:srgbClr val="0000CC"/>
                </a:solidFill>
                <a:latin typeface="Times New Roman" pitchFamily="18" charset="0"/>
                <a:ea typeface="华文楷体" pitchFamily="2" charset="-122"/>
              </a:rPr>
              <a:t>所引起的波列缩短，等效于寿命缩短</a:t>
            </a:r>
            <a:r>
              <a:rPr kumimoji="1" lang="zh-CN" altLang="en-US" sz="2400" b="1">
                <a:solidFill>
                  <a:srgbClr val="000000"/>
                </a:solidFill>
                <a:latin typeface="Times New Roman" pitchFamily="18" charset="0"/>
                <a:ea typeface="华文楷体" pitchFamily="2" charset="-122"/>
              </a:rPr>
              <a:t>。</a:t>
            </a:r>
            <a:r>
              <a:rPr kumimoji="1" lang="zh-CN" altLang="en-US" sz="2000" b="1">
                <a:solidFill>
                  <a:srgbClr val="000000"/>
                </a:solidFill>
                <a:latin typeface="Times New Roman" pitchFamily="18" charset="0"/>
                <a:ea typeface="华文楷体" pitchFamily="2" charset="-122"/>
              </a:rPr>
              <a:t>（激发态的原子和其他激发态原子发生</a:t>
            </a:r>
            <a:r>
              <a:rPr kumimoji="1" lang="zh-CN" altLang="en-US" sz="2000" b="1">
                <a:solidFill>
                  <a:srgbClr val="FF3300"/>
                </a:solidFill>
                <a:latin typeface="Times New Roman" pitchFamily="18" charset="0"/>
                <a:ea typeface="华文楷体" pitchFamily="2" charset="-122"/>
              </a:rPr>
              <a:t>弹性碰撞</a:t>
            </a:r>
            <a:r>
              <a:rPr kumimoji="1" lang="zh-CN" altLang="en-US" sz="2000" b="1">
                <a:solidFill>
                  <a:srgbClr val="000000"/>
                </a:solidFill>
                <a:latin typeface="Times New Roman" pitchFamily="18" charset="0"/>
                <a:ea typeface="华文楷体" pitchFamily="2" charset="-122"/>
              </a:rPr>
              <a:t>）</a:t>
            </a:r>
          </a:p>
        </p:txBody>
      </p:sp>
      <p:graphicFrame>
        <p:nvGraphicFramePr>
          <p:cNvPr id="33795" name="Object 3"/>
          <p:cNvGraphicFramePr>
            <a:graphicFrameLocks noChangeAspect="1"/>
          </p:cNvGraphicFramePr>
          <p:nvPr/>
        </p:nvGraphicFramePr>
        <p:xfrm>
          <a:off x="323850" y="1700213"/>
          <a:ext cx="4914900" cy="1447800"/>
        </p:xfrm>
        <a:graphic>
          <a:graphicData uri="http://schemas.openxmlformats.org/presentationml/2006/ole">
            <mc:AlternateContent xmlns:mc="http://schemas.openxmlformats.org/markup-compatibility/2006">
              <mc:Choice xmlns:v="urn:schemas-microsoft-com:vml" Requires="v">
                <p:oleObj spid="_x0000_s31750" r:id="rId3" imgW="8923810" imgH="3600000" progId="Paint.Picture">
                  <p:embed/>
                </p:oleObj>
              </mc:Choice>
              <mc:Fallback>
                <p:oleObj r:id="rId3" imgW="8923810" imgH="3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700213"/>
                        <a:ext cx="49149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Text Box 4"/>
          <p:cNvSpPr txBox="1">
            <a:spLocks noChangeArrowheads="1"/>
          </p:cNvSpPr>
          <p:nvPr/>
        </p:nvSpPr>
        <p:spPr bwMode="auto">
          <a:xfrm>
            <a:off x="539750" y="3500438"/>
            <a:ext cx="8229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由于碰撞的发生完全是随机的，我们只能了解它们的统计平均性质。设任一原子与其他原子发生碰撞的平均时间间隔为</a:t>
            </a:r>
            <a:r>
              <a:rPr kumimoji="1" lang="en-US" altLang="zh-CN" sz="2400" i="1">
                <a:solidFill>
                  <a:srgbClr val="0000CC"/>
                </a:solidFill>
                <a:latin typeface="Times New Roman" pitchFamily="18" charset="0"/>
                <a:ea typeface="华文楷体" pitchFamily="2" charset="-122"/>
              </a:rPr>
              <a:t>τ</a:t>
            </a:r>
            <a:r>
              <a:rPr kumimoji="1" lang="en-US" altLang="zh-CN" sz="2400" baseline="-25000">
                <a:solidFill>
                  <a:srgbClr val="0000CC"/>
                </a:solidFill>
                <a:latin typeface="Times New Roman" pitchFamily="18" charset="0"/>
                <a:ea typeface="华文楷体" pitchFamily="2" charset="-122"/>
              </a:rPr>
              <a:t>c</a:t>
            </a:r>
            <a:r>
              <a:rPr kumimoji="1" lang="zh-CN" altLang="en-US" sz="2400" baseline="-250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它描述碰撞的频繁程度并称为平均碰撞时间。可以证明，这种平均长度为</a:t>
            </a:r>
            <a:r>
              <a:rPr kumimoji="1" lang="en-US" altLang="zh-CN" sz="2400" i="1">
                <a:solidFill>
                  <a:srgbClr val="0000CC"/>
                </a:solidFill>
                <a:latin typeface="Times New Roman" pitchFamily="18" charset="0"/>
                <a:ea typeface="华文楷体" pitchFamily="2" charset="-122"/>
              </a:rPr>
              <a:t>τ</a:t>
            </a:r>
            <a:r>
              <a:rPr kumimoji="1" lang="en-US" altLang="zh-CN" sz="2400" baseline="-25000">
                <a:solidFill>
                  <a:srgbClr val="0000CC"/>
                </a:solidFill>
                <a:latin typeface="Times New Roman" pitchFamily="18" charset="0"/>
                <a:ea typeface="华文楷体" pitchFamily="2" charset="-122"/>
              </a:rPr>
              <a:t>c</a:t>
            </a:r>
            <a:r>
              <a:rPr kumimoji="1" lang="zh-CN" altLang="en-US" sz="2400">
                <a:solidFill>
                  <a:srgbClr val="0000CC"/>
                </a:solidFill>
                <a:latin typeface="Times New Roman" pitchFamily="18" charset="0"/>
                <a:ea typeface="华文楷体" pitchFamily="2" charset="-122"/>
              </a:rPr>
              <a:t>的波列可以等效为振幅呈指数变化的波列，其衰减常数为</a:t>
            </a:r>
            <a:r>
              <a:rPr kumimoji="1" lang="en-US" altLang="zh-CN" sz="2400" i="1">
                <a:solidFill>
                  <a:srgbClr val="0000CC"/>
                </a:solidFill>
                <a:latin typeface="Times New Roman" pitchFamily="18" charset="0"/>
                <a:ea typeface="华文楷体" pitchFamily="2" charset="-122"/>
              </a:rPr>
              <a:t>τ</a:t>
            </a:r>
            <a:r>
              <a:rPr kumimoji="1" lang="en-US" altLang="zh-CN" sz="2400" baseline="-25000">
                <a:solidFill>
                  <a:srgbClr val="0000CC"/>
                </a:solidFill>
                <a:latin typeface="Times New Roman" pitchFamily="18" charset="0"/>
                <a:ea typeface="华文楷体" pitchFamily="2" charset="-122"/>
              </a:rPr>
              <a:t>c</a:t>
            </a:r>
            <a:r>
              <a:rPr kumimoji="1" lang="zh-CN" altLang="en-US" sz="2400">
                <a:solidFill>
                  <a:srgbClr val="0000CC"/>
                </a:solidFill>
                <a:latin typeface="Times New Roman" pitchFamily="18" charset="0"/>
                <a:ea typeface="华文楷体" pitchFamily="2" charset="-122"/>
              </a:rPr>
              <a:t>。由此可见，</a:t>
            </a:r>
            <a:r>
              <a:rPr kumimoji="1" lang="zh-CN" altLang="en-US" sz="2400">
                <a:solidFill>
                  <a:srgbClr val="FF0000"/>
                </a:solidFill>
                <a:latin typeface="Times New Roman" pitchFamily="18" charset="0"/>
                <a:ea typeface="华文楷体" pitchFamily="2" charset="-122"/>
              </a:rPr>
              <a:t>碰撞过程和自发辐射过程同样引起谱线加宽</a:t>
            </a:r>
            <a:r>
              <a:rPr kumimoji="1" lang="zh-CN" altLang="en-US" sz="2400">
                <a:solidFill>
                  <a:srgbClr val="0000CC"/>
                </a:solidFill>
                <a:latin typeface="Times New Roman" pitchFamily="18" charset="0"/>
                <a:ea typeface="华文楷体" pitchFamily="2" charset="-122"/>
              </a:rPr>
              <a:t>，而且完全可以从物理概念出发预见它的线型函数应和自然加宽一样，并可以表示为</a:t>
            </a:r>
          </a:p>
        </p:txBody>
      </p:sp>
      <p:graphicFrame>
        <p:nvGraphicFramePr>
          <p:cNvPr id="33797" name="Object 5"/>
          <p:cNvGraphicFramePr>
            <a:graphicFrameLocks noChangeAspect="1"/>
          </p:cNvGraphicFramePr>
          <p:nvPr/>
        </p:nvGraphicFramePr>
        <p:xfrm>
          <a:off x="5940425" y="1341438"/>
          <a:ext cx="2447925" cy="2133600"/>
        </p:xfrm>
        <a:graphic>
          <a:graphicData uri="http://schemas.openxmlformats.org/presentationml/2006/ole">
            <mc:AlternateContent xmlns:mc="http://schemas.openxmlformats.org/markup-compatibility/2006">
              <mc:Choice xmlns:v="urn:schemas-microsoft-com:vml" Requires="v">
                <p:oleObj spid="_x0000_s31751" name="位图图像" r:id="rId5" imgW="2076740" imgH="1809524" progId="Paint.Picture">
                  <p:embed/>
                </p:oleObj>
              </mc:Choice>
              <mc:Fallback>
                <p:oleObj name="位图图像" r:id="rId5" imgW="2076740" imgH="1809524"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1341438"/>
                        <a:ext cx="24479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3020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468313" y="333375"/>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 </a:t>
            </a:r>
            <a:r>
              <a:rPr kumimoji="1" lang="en-US" altLang="zh-CN" sz="2400">
                <a:solidFill>
                  <a:srgbClr val="0000CC"/>
                </a:solidFill>
                <a:latin typeface="华文楷体" pitchFamily="2" charset="-122"/>
                <a:ea typeface="华文楷体" pitchFamily="2" charset="-122"/>
              </a:rPr>
              <a:t>4.</a:t>
            </a:r>
            <a:r>
              <a:rPr kumimoji="1" lang="zh-CN" altLang="en-US" sz="2400">
                <a:solidFill>
                  <a:srgbClr val="0000CC"/>
                </a:solidFill>
                <a:latin typeface="华文楷体" pitchFamily="2" charset="-122"/>
                <a:ea typeface="华文楷体" pitchFamily="2" charset="-122"/>
              </a:rPr>
              <a:t>线型函数</a:t>
            </a:r>
            <a:r>
              <a:rPr kumimoji="1" lang="en-US" altLang="zh-CN" sz="2400">
                <a:solidFill>
                  <a:srgbClr val="0000CC"/>
                </a:solidFill>
                <a:latin typeface="华文楷体" pitchFamily="2" charset="-122"/>
                <a:ea typeface="华文楷体" pitchFamily="2" charset="-122"/>
              </a:rPr>
              <a:t>: Lorentz</a:t>
            </a:r>
            <a:r>
              <a:rPr kumimoji="1" lang="zh-CN" altLang="en-US" sz="2400">
                <a:solidFill>
                  <a:srgbClr val="0000CC"/>
                </a:solidFill>
                <a:latin typeface="华文楷体" pitchFamily="2" charset="-122"/>
                <a:ea typeface="华文楷体" pitchFamily="2" charset="-122"/>
              </a:rPr>
              <a:t>型</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下标</a:t>
            </a:r>
            <a:r>
              <a:rPr kumimoji="1" lang="en-US" altLang="zh-CN" sz="2400" i="1">
                <a:solidFill>
                  <a:srgbClr val="0000CC"/>
                </a:solidFill>
                <a:latin typeface="Times New Roman" pitchFamily="18" charset="0"/>
                <a:ea typeface="华文楷体" pitchFamily="2" charset="-122"/>
              </a:rPr>
              <a:t>c</a:t>
            </a:r>
            <a:r>
              <a:rPr kumimoji="1" lang="en-US" altLang="zh-CN" sz="2000" i="1">
                <a:solidFill>
                  <a:srgbClr val="0000CC"/>
                </a:solidFill>
                <a:latin typeface="Times New Roman" pitchFamily="18" charset="0"/>
                <a:ea typeface="华文楷体" pitchFamily="2" charset="-122"/>
              </a:rPr>
              <a:t> </a:t>
            </a:r>
            <a:r>
              <a:rPr kumimoji="1" lang="zh-CN" altLang="en-US" sz="2400">
                <a:solidFill>
                  <a:srgbClr val="0000CC"/>
                </a:solidFill>
                <a:latin typeface="华文楷体" pitchFamily="2" charset="-122"/>
                <a:ea typeface="华文楷体" pitchFamily="2" charset="-122"/>
              </a:rPr>
              <a:t>指</a:t>
            </a:r>
            <a:r>
              <a:rPr kumimoji="1" lang="zh-CN" altLang="en-US" sz="2400">
                <a:solidFill>
                  <a:srgbClr val="0000CC"/>
                </a:solidFill>
                <a:latin typeface="Times New Roman" pitchFamily="18" charset="0"/>
                <a:ea typeface="华文楷体" pitchFamily="2" charset="-122"/>
              </a:rPr>
              <a:t>“</a:t>
            </a:r>
            <a:r>
              <a:rPr kumimoji="1" lang="zh-CN" altLang="en-US" sz="2400">
                <a:solidFill>
                  <a:srgbClr val="0000CC"/>
                </a:solidFill>
                <a:latin typeface="华文楷体" pitchFamily="2" charset="-122"/>
                <a:ea typeface="华文楷体" pitchFamily="2" charset="-122"/>
              </a:rPr>
              <a:t>碰撞</a:t>
            </a:r>
            <a:r>
              <a:rPr kumimoji="1" lang="zh-CN" altLang="en-US" sz="2400">
                <a:solidFill>
                  <a:srgbClr val="0000CC"/>
                </a:solidFill>
                <a:latin typeface="Times New Roman" pitchFamily="18" charset="0"/>
                <a:ea typeface="华文楷体" pitchFamily="2" charset="-122"/>
              </a:rPr>
              <a:t>”</a:t>
            </a:r>
            <a:endParaRPr kumimoji="1" lang="zh-CN" altLang="en-US" sz="2400">
              <a:solidFill>
                <a:srgbClr val="0000CC"/>
              </a:solidFill>
              <a:latin typeface="华文楷体" pitchFamily="2" charset="-122"/>
              <a:ea typeface="华文楷体" pitchFamily="2" charset="-122"/>
            </a:endParaRPr>
          </a:p>
        </p:txBody>
      </p:sp>
      <p:grpSp>
        <p:nvGrpSpPr>
          <p:cNvPr id="34819" name="Group 3"/>
          <p:cNvGrpSpPr>
            <a:grpSpLocks/>
          </p:cNvGrpSpPr>
          <p:nvPr/>
        </p:nvGrpSpPr>
        <p:grpSpPr bwMode="auto">
          <a:xfrm>
            <a:off x="684213" y="908050"/>
            <a:ext cx="8189912" cy="1211263"/>
            <a:chOff x="601" y="2316"/>
            <a:chExt cx="5159" cy="763"/>
          </a:xfrm>
        </p:grpSpPr>
        <p:graphicFrame>
          <p:nvGraphicFramePr>
            <p:cNvPr id="34829" name="Object 4"/>
            <p:cNvGraphicFramePr>
              <a:graphicFrameLocks noChangeAspect="1"/>
            </p:cNvGraphicFramePr>
            <p:nvPr/>
          </p:nvGraphicFramePr>
          <p:xfrm>
            <a:off x="601" y="2316"/>
            <a:ext cx="4029" cy="763"/>
          </p:xfrm>
          <a:graphic>
            <a:graphicData uri="http://schemas.openxmlformats.org/presentationml/2006/ole">
              <mc:AlternateContent xmlns:mc="http://schemas.openxmlformats.org/markup-compatibility/2006">
                <mc:Choice xmlns:v="urn:schemas-microsoft-com:vml" Requires="v">
                  <p:oleObj spid="_x0000_s32776" name="公式" r:id="rId3" imgW="3467100" imgH="660400" progId="Equation.3">
                    <p:embed/>
                  </p:oleObj>
                </mc:Choice>
                <mc:Fallback>
                  <p:oleObj name="公式" r:id="rId3" imgW="3467100" imgH="660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 y="2316"/>
                          <a:ext cx="4029" cy="7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0" name="Text Box 5"/>
            <p:cNvSpPr txBox="1">
              <a:spLocks noChangeArrowheads="1"/>
            </p:cNvSpPr>
            <p:nvPr/>
          </p:nvSpPr>
          <p:spPr bwMode="auto">
            <a:xfrm>
              <a:off x="4944" y="254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00"/>
                  </a:solidFill>
                  <a:latin typeface="Times New Roman" pitchFamily="18" charset="0"/>
                  <a:ea typeface="华文楷体" pitchFamily="2" charset="-122"/>
                </a:rPr>
                <a:t>(1-71)</a:t>
              </a:r>
            </a:p>
          </p:txBody>
        </p:sp>
      </p:grpSp>
      <p:grpSp>
        <p:nvGrpSpPr>
          <p:cNvPr id="34820" name="Group 6"/>
          <p:cNvGrpSpPr>
            <a:grpSpLocks/>
          </p:cNvGrpSpPr>
          <p:nvPr/>
        </p:nvGrpSpPr>
        <p:grpSpPr bwMode="auto">
          <a:xfrm>
            <a:off x="539750" y="2276475"/>
            <a:ext cx="7391400" cy="1509713"/>
            <a:chOff x="336" y="3120"/>
            <a:chExt cx="4656" cy="951"/>
          </a:xfrm>
        </p:grpSpPr>
        <p:sp>
          <p:nvSpPr>
            <p:cNvPr id="34826" name="Text Box 7"/>
            <p:cNvSpPr txBox="1">
              <a:spLocks noChangeArrowheads="1"/>
            </p:cNvSpPr>
            <p:nvPr/>
          </p:nvSpPr>
          <p:spPr bwMode="auto">
            <a:xfrm>
              <a:off x="336" y="3120"/>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当</a:t>
              </a:r>
              <a:r>
                <a:rPr kumimoji="1" lang="en-US" altLang="zh-CN" sz="2400" i="1">
                  <a:solidFill>
                    <a:srgbClr val="0000CC"/>
                  </a:solidFill>
                  <a:latin typeface="Times New Roman" pitchFamily="18" charset="0"/>
                  <a:ea typeface="华文楷体" pitchFamily="2" charset="-122"/>
                </a:rPr>
                <a:t>v=v</a:t>
              </a:r>
              <a:r>
                <a:rPr kumimoji="1" lang="en-US" altLang="zh-CN" sz="2400" baseline="-25000">
                  <a:solidFill>
                    <a:srgbClr val="0000CC"/>
                  </a:solidFill>
                  <a:latin typeface="Times New Roman" pitchFamily="18" charset="0"/>
                  <a:ea typeface="华文楷体" pitchFamily="2" charset="-122"/>
                </a:rPr>
                <a:t>0</a:t>
              </a:r>
              <a:r>
                <a:rPr kumimoji="1" lang="zh-CN" altLang="en-US" sz="2400">
                  <a:solidFill>
                    <a:srgbClr val="0000CC"/>
                  </a:solidFill>
                  <a:latin typeface="Times New Roman" pitchFamily="18" charset="0"/>
                  <a:ea typeface="华文楷体" pitchFamily="2" charset="-122"/>
                </a:rPr>
                <a:t>时</a:t>
              </a:r>
              <a:r>
                <a:rPr kumimoji="1" lang="zh-CN" altLang="en-US" sz="2400">
                  <a:solidFill>
                    <a:srgbClr val="0000CC"/>
                  </a:solidFill>
                  <a:latin typeface="华文楷体" pitchFamily="2" charset="-122"/>
                  <a:ea typeface="华文楷体" pitchFamily="2" charset="-122"/>
                </a:rPr>
                <a:t>有最大值</a:t>
              </a:r>
              <a:r>
                <a:rPr kumimoji="1" lang="zh-CN" altLang="en-US" sz="2400" b="1">
                  <a:solidFill>
                    <a:srgbClr val="0000CC"/>
                  </a:solidFill>
                  <a:latin typeface="宋体" pitchFamily="2" charset="-122"/>
                </a:rPr>
                <a:t> </a:t>
              </a:r>
            </a:p>
          </p:txBody>
        </p:sp>
        <p:graphicFrame>
          <p:nvGraphicFramePr>
            <p:cNvPr id="34827" name="Object 8"/>
            <p:cNvGraphicFramePr>
              <a:graphicFrameLocks noChangeAspect="1"/>
            </p:cNvGraphicFramePr>
            <p:nvPr/>
          </p:nvGraphicFramePr>
          <p:xfrm>
            <a:off x="1058" y="3552"/>
            <a:ext cx="2396" cy="519"/>
          </p:xfrm>
          <a:graphic>
            <a:graphicData uri="http://schemas.openxmlformats.org/presentationml/2006/ole">
              <mc:AlternateContent xmlns:mc="http://schemas.openxmlformats.org/markup-compatibility/2006">
                <mc:Choice xmlns:v="urn:schemas-microsoft-com:vml" Requires="v">
                  <p:oleObj spid="_x0000_s32777" name="公式" r:id="rId5" imgW="1981200" imgH="431800" progId="Equation.3">
                    <p:embed/>
                  </p:oleObj>
                </mc:Choice>
                <mc:Fallback>
                  <p:oleObj name="公式" r:id="rId5" imgW="19812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 y="3552"/>
                          <a:ext cx="2396" cy="51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8" name="Text Box 9"/>
            <p:cNvSpPr txBox="1">
              <a:spLocks noChangeArrowheads="1"/>
            </p:cNvSpPr>
            <p:nvPr/>
          </p:nvSpPr>
          <p:spPr bwMode="auto">
            <a:xfrm>
              <a:off x="4128" y="364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endParaRPr kumimoji="1" lang="zh-CN" altLang="zh-CN" sz="2400">
                <a:solidFill>
                  <a:srgbClr val="000000"/>
                </a:solidFill>
                <a:latin typeface="Times New Roman" pitchFamily="18" charset="0"/>
                <a:ea typeface="华文楷体" pitchFamily="2" charset="-122"/>
              </a:endParaRPr>
            </a:p>
          </p:txBody>
        </p:sp>
      </p:grpSp>
      <p:grpSp>
        <p:nvGrpSpPr>
          <p:cNvPr id="34821" name="Group 10"/>
          <p:cNvGrpSpPr>
            <a:grpSpLocks/>
          </p:cNvGrpSpPr>
          <p:nvPr/>
        </p:nvGrpSpPr>
        <p:grpSpPr bwMode="auto">
          <a:xfrm>
            <a:off x="684213" y="3933825"/>
            <a:ext cx="7620000" cy="823913"/>
            <a:chOff x="240" y="192"/>
            <a:chExt cx="4800" cy="519"/>
          </a:xfrm>
        </p:grpSpPr>
        <p:sp>
          <p:nvSpPr>
            <p:cNvPr id="34823" name="Text Box 11"/>
            <p:cNvSpPr txBox="1">
              <a:spLocks noChangeArrowheads="1"/>
            </p:cNvSpPr>
            <p:nvPr/>
          </p:nvSpPr>
          <p:spPr bwMode="auto">
            <a:xfrm>
              <a:off x="240" y="240"/>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其中谱线碰撞宽度 </a:t>
              </a:r>
            </a:p>
          </p:txBody>
        </p:sp>
        <p:graphicFrame>
          <p:nvGraphicFramePr>
            <p:cNvPr id="34824" name="Object 12"/>
            <p:cNvGraphicFramePr>
              <a:graphicFrameLocks noChangeAspect="1"/>
            </p:cNvGraphicFramePr>
            <p:nvPr/>
          </p:nvGraphicFramePr>
          <p:xfrm>
            <a:off x="2208" y="192"/>
            <a:ext cx="864" cy="519"/>
          </p:xfrm>
          <a:graphic>
            <a:graphicData uri="http://schemas.openxmlformats.org/presentationml/2006/ole">
              <mc:AlternateContent xmlns:mc="http://schemas.openxmlformats.org/markup-compatibility/2006">
                <mc:Choice xmlns:v="urn:schemas-microsoft-com:vml" Requires="v">
                  <p:oleObj spid="_x0000_s32778" r:id="rId7" imgW="710891" imgH="431613" progId="Equation.3">
                    <p:embed/>
                  </p:oleObj>
                </mc:Choice>
                <mc:Fallback>
                  <p:oleObj r:id="rId7" imgW="710891"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192"/>
                          <a:ext cx="864" cy="51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Text Box 13"/>
            <p:cNvSpPr txBox="1">
              <a:spLocks noChangeArrowheads="1"/>
            </p:cNvSpPr>
            <p:nvPr/>
          </p:nvSpPr>
          <p:spPr bwMode="auto">
            <a:xfrm>
              <a:off x="3648" y="240"/>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endParaRPr kumimoji="1" lang="zh-CN" altLang="zh-CN" sz="2400">
                <a:solidFill>
                  <a:srgbClr val="000000"/>
                </a:solidFill>
                <a:latin typeface="Times New Roman" pitchFamily="18" charset="0"/>
                <a:ea typeface="华文楷体" pitchFamily="2" charset="-122"/>
              </a:endParaRPr>
            </a:p>
          </p:txBody>
        </p:sp>
      </p:grpSp>
      <p:sp>
        <p:nvSpPr>
          <p:cNvPr id="34822" name="Text Box 14"/>
          <p:cNvSpPr txBox="1">
            <a:spLocks noChangeArrowheads="1"/>
          </p:cNvSpPr>
          <p:nvPr/>
        </p:nvSpPr>
        <p:spPr bwMode="auto">
          <a:xfrm>
            <a:off x="484188" y="5013325"/>
            <a:ext cx="8659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平均碰撞时间</a:t>
            </a:r>
            <a:r>
              <a:rPr kumimoji="1" lang="en-US" altLang="zh-CN" sz="2800">
                <a:solidFill>
                  <a:srgbClr val="FF0000"/>
                </a:solidFill>
                <a:latin typeface="Times New Roman" pitchFamily="18" charset="0"/>
                <a:ea typeface="华文楷体" pitchFamily="2" charset="-122"/>
              </a:rPr>
              <a:t>τ</a:t>
            </a:r>
            <a:r>
              <a:rPr kumimoji="1" lang="en-US" altLang="zh-CN" sz="2000" baseline="-25000">
                <a:solidFill>
                  <a:srgbClr val="FF0000"/>
                </a:solidFill>
                <a:latin typeface="Times New Roman" pitchFamily="18" charset="0"/>
                <a:ea typeface="华文楷体" pitchFamily="2" charset="-122"/>
              </a:rPr>
              <a:t>0</a:t>
            </a:r>
            <a:r>
              <a:rPr kumimoji="1" lang="zh-CN" altLang="en-US" sz="2400">
                <a:solidFill>
                  <a:srgbClr val="0000CC"/>
                </a:solidFill>
                <a:latin typeface="Times New Roman" pitchFamily="18" charset="0"/>
                <a:ea typeface="华文楷体" pitchFamily="2" charset="-122"/>
              </a:rPr>
              <a:t>是粒子与其它粒子发生碰撞的平均时间间隔。</a:t>
            </a:r>
          </a:p>
        </p:txBody>
      </p:sp>
    </p:spTree>
    <p:extLst>
      <p:ext uri="{BB962C8B-B14F-4D97-AF65-F5344CB8AC3E}">
        <p14:creationId xmlns:p14="http://schemas.microsoft.com/office/powerpoint/2010/main" val="4076742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0" y="260350"/>
            <a:ext cx="8305800" cy="457200"/>
            <a:chOff x="249" y="300"/>
            <a:chExt cx="5232" cy="288"/>
          </a:xfrm>
        </p:grpSpPr>
        <p:sp>
          <p:nvSpPr>
            <p:cNvPr id="35865" name="Text Box 3"/>
            <p:cNvSpPr txBox="1">
              <a:spLocks noChangeArrowheads="1"/>
            </p:cNvSpPr>
            <p:nvPr/>
          </p:nvSpPr>
          <p:spPr bwMode="auto">
            <a:xfrm>
              <a:off x="249" y="300"/>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5 .</a:t>
              </a:r>
              <a:r>
                <a:rPr kumimoji="1" lang="zh-CN" altLang="en-US" sz="2400">
                  <a:solidFill>
                    <a:srgbClr val="0000CC"/>
                  </a:solidFill>
                  <a:latin typeface="楷体_GB2312" pitchFamily="49" charset="-122"/>
                  <a:ea typeface="楷体_GB2312" pitchFamily="49" charset="-122"/>
                </a:rPr>
                <a:t>碰撞增宽的</a:t>
              </a:r>
              <a:r>
                <a:rPr kumimoji="1" lang="zh-CN" altLang="en-US" sz="2400">
                  <a:solidFill>
                    <a:srgbClr val="0000CC"/>
                  </a:solidFill>
                  <a:latin typeface="华文楷体" pitchFamily="2" charset="-122"/>
                  <a:ea typeface="华文楷体" pitchFamily="2" charset="-122"/>
                </a:rPr>
                <a:t>谱线宽度       与气体的压强</a:t>
              </a:r>
              <a:r>
                <a:rPr kumimoji="1" lang="en-US" altLang="zh-CN" sz="2400" i="1">
                  <a:solidFill>
                    <a:srgbClr val="000000"/>
                  </a:solidFill>
                  <a:latin typeface="Times New Roman" pitchFamily="18" charset="0"/>
                  <a:ea typeface="华文楷体" pitchFamily="2" charset="-122"/>
                </a:rPr>
                <a:t>P</a:t>
              </a:r>
              <a:r>
                <a:rPr kumimoji="1" lang="zh-CN" altLang="en-US" sz="2400">
                  <a:solidFill>
                    <a:srgbClr val="0000CC"/>
                  </a:solidFill>
                  <a:latin typeface="华文楷体" pitchFamily="2" charset="-122"/>
                  <a:ea typeface="华文楷体" pitchFamily="2" charset="-122"/>
                </a:rPr>
                <a:t>成正比 </a:t>
              </a:r>
            </a:p>
          </p:txBody>
        </p:sp>
        <p:graphicFrame>
          <p:nvGraphicFramePr>
            <p:cNvPr id="35866" name="Object 4"/>
            <p:cNvGraphicFramePr>
              <a:graphicFrameLocks noChangeAspect="1"/>
            </p:cNvGraphicFramePr>
            <p:nvPr/>
          </p:nvGraphicFramePr>
          <p:xfrm>
            <a:off x="2562" y="300"/>
            <a:ext cx="355" cy="275"/>
          </p:xfrm>
          <a:graphic>
            <a:graphicData uri="http://schemas.openxmlformats.org/presentationml/2006/ole">
              <mc:AlternateContent xmlns:mc="http://schemas.openxmlformats.org/markup-compatibility/2006">
                <mc:Choice xmlns:v="urn:schemas-microsoft-com:vml" Requires="v">
                  <p:oleObj spid="_x0000_s33812" name="公式" r:id="rId3" imgW="291973" imgH="228501" progId="Equation.3">
                    <p:embed/>
                  </p:oleObj>
                </mc:Choice>
                <mc:Fallback>
                  <p:oleObj name="公式" r:id="rId3" imgW="291973"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 y="300"/>
                          <a:ext cx="355" cy="2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5843" name="Object 6"/>
          <p:cNvGraphicFramePr>
            <a:graphicFrameLocks noChangeAspect="1"/>
          </p:cNvGraphicFramePr>
          <p:nvPr/>
        </p:nvGraphicFramePr>
        <p:xfrm>
          <a:off x="1187450" y="2590800"/>
          <a:ext cx="1368425" cy="519113"/>
        </p:xfrm>
        <a:graphic>
          <a:graphicData uri="http://schemas.openxmlformats.org/presentationml/2006/ole">
            <mc:AlternateContent xmlns:mc="http://schemas.openxmlformats.org/markup-compatibility/2006">
              <mc:Choice xmlns:v="urn:schemas-microsoft-com:vml" Requires="v">
                <p:oleObj spid="_x0000_s33813" name="公式" r:id="rId5" imgW="596900" imgH="228600" progId="Equation.3">
                  <p:embed/>
                </p:oleObj>
              </mc:Choice>
              <mc:Fallback>
                <p:oleObj name="公式" r:id="rId5" imgW="596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590800"/>
                        <a:ext cx="1368425" cy="5191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844" name="Group 7"/>
          <p:cNvGrpSpPr>
            <a:grpSpLocks/>
          </p:cNvGrpSpPr>
          <p:nvPr/>
        </p:nvGrpSpPr>
        <p:grpSpPr bwMode="auto">
          <a:xfrm>
            <a:off x="323850" y="2057400"/>
            <a:ext cx="8532813" cy="457200"/>
            <a:chOff x="204" y="618"/>
            <a:chExt cx="5375" cy="288"/>
          </a:xfrm>
        </p:grpSpPr>
        <p:sp>
          <p:nvSpPr>
            <p:cNvPr id="35862" name="Text Box 8"/>
            <p:cNvSpPr txBox="1">
              <a:spLocks noChangeArrowheads="1"/>
            </p:cNvSpPr>
            <p:nvPr/>
          </p:nvSpPr>
          <p:spPr bwMode="auto">
            <a:xfrm>
              <a:off x="204" y="618"/>
              <a:ext cx="53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因为</a:t>
              </a:r>
              <a:r>
                <a:rPr kumimoji="1" lang="zh-CN" altLang="en-US" sz="2400">
                  <a:solidFill>
                    <a:srgbClr val="0000CC"/>
                  </a:solidFill>
                  <a:latin typeface="楷体_GB2312" pitchFamily="49" charset="-122"/>
                  <a:ea typeface="楷体_GB2312" pitchFamily="49" charset="-122"/>
                </a:rPr>
                <a:t>碰撞增宽的</a:t>
              </a:r>
              <a:r>
                <a:rPr kumimoji="1" lang="zh-CN" altLang="en-US" sz="2400">
                  <a:solidFill>
                    <a:srgbClr val="0000CC"/>
                  </a:solidFill>
                  <a:latin typeface="华文楷体" pitchFamily="2" charset="-122"/>
                  <a:ea typeface="华文楷体" pitchFamily="2" charset="-122"/>
                </a:rPr>
                <a:t>谱线宽度        与原子间的</a:t>
              </a:r>
              <a:r>
                <a:rPr kumimoji="1" lang="zh-CN" altLang="en-US" sz="2400">
                  <a:solidFill>
                    <a:srgbClr val="0000CC"/>
                  </a:solidFill>
                  <a:latin typeface="楷体_GB2312" pitchFamily="49" charset="-122"/>
                  <a:ea typeface="楷体_GB2312" pitchFamily="49" charset="-122"/>
                </a:rPr>
                <a:t>碰撞频率  成正比，</a:t>
              </a:r>
            </a:p>
          </p:txBody>
        </p:sp>
        <p:graphicFrame>
          <p:nvGraphicFramePr>
            <p:cNvPr id="35863" name="Object 9"/>
            <p:cNvGraphicFramePr>
              <a:graphicFrameLocks noChangeAspect="1"/>
            </p:cNvGraphicFramePr>
            <p:nvPr/>
          </p:nvGraphicFramePr>
          <p:xfrm>
            <a:off x="2381" y="618"/>
            <a:ext cx="355" cy="275"/>
          </p:xfrm>
          <a:graphic>
            <a:graphicData uri="http://schemas.openxmlformats.org/presentationml/2006/ole">
              <mc:AlternateContent xmlns:mc="http://schemas.openxmlformats.org/markup-compatibility/2006">
                <mc:Choice xmlns:v="urn:schemas-microsoft-com:vml" Requires="v">
                  <p:oleObj spid="_x0000_s33814" name="公式" r:id="rId7" imgW="291973" imgH="228501" progId="Equation.3">
                    <p:embed/>
                  </p:oleObj>
                </mc:Choice>
                <mc:Fallback>
                  <p:oleObj name="公式" r:id="rId7" imgW="291973"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 y="618"/>
                          <a:ext cx="355" cy="2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64" name="Object 10"/>
            <p:cNvGraphicFramePr>
              <a:graphicFrameLocks noChangeAspect="1"/>
            </p:cNvGraphicFramePr>
            <p:nvPr/>
          </p:nvGraphicFramePr>
          <p:xfrm>
            <a:off x="4468" y="618"/>
            <a:ext cx="186" cy="198"/>
          </p:xfrm>
          <a:graphic>
            <a:graphicData uri="http://schemas.openxmlformats.org/presentationml/2006/ole">
              <mc:AlternateContent xmlns:mc="http://schemas.openxmlformats.org/markup-compatibility/2006">
                <mc:Choice xmlns:v="urn:schemas-microsoft-com:vml" Requires="v">
                  <p:oleObj spid="_x0000_s33815" name="公式" r:id="rId9" imgW="152268" imgH="164957" progId="Equation.3">
                    <p:embed/>
                  </p:oleObj>
                </mc:Choice>
                <mc:Fallback>
                  <p:oleObj name="公式" r:id="rId9" imgW="152268" imgH="1649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8" y="618"/>
                          <a:ext cx="186" cy="19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5845" name="Group 11"/>
          <p:cNvGrpSpPr>
            <a:grpSpLocks/>
          </p:cNvGrpSpPr>
          <p:nvPr/>
        </p:nvGrpSpPr>
        <p:grpSpPr bwMode="auto">
          <a:xfrm>
            <a:off x="3059113" y="2416175"/>
            <a:ext cx="2447925" cy="784225"/>
            <a:chOff x="1610" y="935"/>
            <a:chExt cx="1542" cy="494"/>
          </a:xfrm>
        </p:grpSpPr>
        <p:sp>
          <p:nvSpPr>
            <p:cNvPr id="35860" name="Text Box 12"/>
            <p:cNvSpPr txBox="1">
              <a:spLocks noChangeArrowheads="1"/>
            </p:cNvSpPr>
            <p:nvPr/>
          </p:nvSpPr>
          <p:spPr bwMode="auto">
            <a:xfrm>
              <a:off x="1610" y="1026"/>
              <a:ext cx="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而</a:t>
              </a:r>
            </a:p>
          </p:txBody>
        </p:sp>
        <p:graphicFrame>
          <p:nvGraphicFramePr>
            <p:cNvPr id="35861" name="Object 13"/>
            <p:cNvGraphicFramePr>
              <a:graphicFrameLocks noChangeAspect="1"/>
            </p:cNvGraphicFramePr>
            <p:nvPr/>
          </p:nvGraphicFramePr>
          <p:xfrm>
            <a:off x="1973" y="935"/>
            <a:ext cx="1179" cy="494"/>
          </p:xfrm>
          <a:graphic>
            <a:graphicData uri="http://schemas.openxmlformats.org/presentationml/2006/ole">
              <mc:AlternateContent xmlns:mc="http://schemas.openxmlformats.org/markup-compatibility/2006">
                <mc:Choice xmlns:v="urn:schemas-microsoft-com:vml" Requires="v">
                  <p:oleObj spid="_x0000_s33816" name="公式" r:id="rId11" imgW="939392" imgH="393529" progId="Equation.3">
                    <p:embed/>
                  </p:oleObj>
                </mc:Choice>
                <mc:Fallback>
                  <p:oleObj name="公式" r:id="rId11" imgW="939392"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 y="935"/>
                          <a:ext cx="1179" cy="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846" name="Group 14"/>
          <p:cNvGrpSpPr>
            <a:grpSpLocks/>
          </p:cNvGrpSpPr>
          <p:nvPr/>
        </p:nvGrpSpPr>
        <p:grpSpPr bwMode="auto">
          <a:xfrm>
            <a:off x="900113" y="3276600"/>
            <a:ext cx="2058987" cy="519113"/>
            <a:chOff x="431" y="2251"/>
            <a:chExt cx="1297" cy="327"/>
          </a:xfrm>
        </p:grpSpPr>
        <p:graphicFrame>
          <p:nvGraphicFramePr>
            <p:cNvPr id="35858" name="Object 15"/>
            <p:cNvGraphicFramePr>
              <a:graphicFrameLocks noChangeAspect="1"/>
            </p:cNvGraphicFramePr>
            <p:nvPr/>
          </p:nvGraphicFramePr>
          <p:xfrm>
            <a:off x="884" y="2251"/>
            <a:ext cx="844" cy="327"/>
          </p:xfrm>
          <a:graphic>
            <a:graphicData uri="http://schemas.openxmlformats.org/presentationml/2006/ole">
              <mc:AlternateContent xmlns:mc="http://schemas.openxmlformats.org/markup-compatibility/2006">
                <mc:Choice xmlns:v="urn:schemas-microsoft-com:vml" Requires="v">
                  <p:oleObj spid="_x0000_s33817" name="公式" r:id="rId13" imgW="583947" imgH="228501" progId="Equation.3">
                    <p:embed/>
                  </p:oleObj>
                </mc:Choice>
                <mc:Fallback>
                  <p:oleObj name="公式" r:id="rId13" imgW="583947"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4" y="2251"/>
                          <a:ext cx="844" cy="32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9" name="Text Box 16"/>
            <p:cNvSpPr txBox="1">
              <a:spLocks noChangeArrowheads="1"/>
            </p:cNvSpPr>
            <p:nvPr/>
          </p:nvSpPr>
          <p:spPr bwMode="auto">
            <a:xfrm>
              <a:off x="431" y="2251"/>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故</a:t>
              </a:r>
            </a:p>
          </p:txBody>
        </p:sp>
      </p:grpSp>
      <p:grpSp>
        <p:nvGrpSpPr>
          <p:cNvPr id="35847" name="Group 17"/>
          <p:cNvGrpSpPr>
            <a:grpSpLocks/>
          </p:cNvGrpSpPr>
          <p:nvPr/>
        </p:nvGrpSpPr>
        <p:grpSpPr bwMode="auto">
          <a:xfrm>
            <a:off x="1331913" y="3962400"/>
            <a:ext cx="5543550" cy="457200"/>
            <a:chOff x="930" y="2840"/>
            <a:chExt cx="2631" cy="288"/>
          </a:xfrm>
        </p:grpSpPr>
        <p:graphicFrame>
          <p:nvGraphicFramePr>
            <p:cNvPr id="35855" name="Object 18"/>
            <p:cNvGraphicFramePr>
              <a:graphicFrameLocks noChangeAspect="1"/>
            </p:cNvGraphicFramePr>
            <p:nvPr/>
          </p:nvGraphicFramePr>
          <p:xfrm>
            <a:off x="930" y="2931"/>
            <a:ext cx="181" cy="166"/>
          </p:xfrm>
          <a:graphic>
            <a:graphicData uri="http://schemas.openxmlformats.org/presentationml/2006/ole">
              <mc:AlternateContent xmlns:mc="http://schemas.openxmlformats.org/markup-compatibility/2006">
                <mc:Choice xmlns:v="urn:schemas-microsoft-com:vml" Requires="v">
                  <p:oleObj spid="_x0000_s33818" name="公式" r:id="rId15" imgW="152334" imgH="139639" progId="Equation.3">
                    <p:embed/>
                  </p:oleObj>
                </mc:Choice>
                <mc:Fallback>
                  <p:oleObj name="公式" r:id="rId15" imgW="152334" imgH="13963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0" y="2931"/>
                          <a:ext cx="181"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6" name="Line 19"/>
            <p:cNvSpPr>
              <a:spLocks noChangeShapeType="1"/>
            </p:cNvSpPr>
            <p:nvPr/>
          </p:nvSpPr>
          <p:spPr bwMode="auto">
            <a:xfrm>
              <a:off x="1156" y="3022"/>
              <a:ext cx="4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35857" name="Text Box 20"/>
            <p:cNvSpPr txBox="1">
              <a:spLocks noChangeArrowheads="1"/>
            </p:cNvSpPr>
            <p:nvPr/>
          </p:nvSpPr>
          <p:spPr bwMode="auto">
            <a:xfrm>
              <a:off x="1565" y="2840"/>
              <a:ext cx="1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与无关的常数</a:t>
              </a:r>
            </a:p>
          </p:txBody>
        </p:sp>
      </p:grpSp>
      <p:grpSp>
        <p:nvGrpSpPr>
          <p:cNvPr id="35848" name="Group 21"/>
          <p:cNvGrpSpPr>
            <a:grpSpLocks/>
          </p:cNvGrpSpPr>
          <p:nvPr/>
        </p:nvGrpSpPr>
        <p:grpSpPr bwMode="auto">
          <a:xfrm>
            <a:off x="3851275" y="3276600"/>
            <a:ext cx="3671888" cy="519113"/>
            <a:chOff x="2426" y="1616"/>
            <a:chExt cx="2313" cy="327"/>
          </a:xfrm>
        </p:grpSpPr>
        <p:graphicFrame>
          <p:nvGraphicFramePr>
            <p:cNvPr id="35853" name="Object 22"/>
            <p:cNvGraphicFramePr>
              <a:graphicFrameLocks noChangeAspect="1"/>
            </p:cNvGraphicFramePr>
            <p:nvPr/>
          </p:nvGraphicFramePr>
          <p:xfrm>
            <a:off x="2426" y="1616"/>
            <a:ext cx="936" cy="327"/>
          </p:xfrm>
          <a:graphic>
            <a:graphicData uri="http://schemas.openxmlformats.org/presentationml/2006/ole">
              <mc:AlternateContent xmlns:mc="http://schemas.openxmlformats.org/markup-compatibility/2006">
                <mc:Choice xmlns:v="urn:schemas-microsoft-com:vml" Requires="v">
                  <p:oleObj spid="_x0000_s33819" name="公式" r:id="rId17" imgW="647700" imgH="228600" progId="Equation.3">
                    <p:embed/>
                  </p:oleObj>
                </mc:Choice>
                <mc:Fallback>
                  <p:oleObj name="公式" r:id="rId17" imgW="6477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6" y="1616"/>
                          <a:ext cx="936" cy="32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4" name="Text Box 23"/>
            <p:cNvSpPr txBox="1">
              <a:spLocks noChangeArrowheads="1"/>
            </p:cNvSpPr>
            <p:nvPr/>
          </p:nvSpPr>
          <p:spPr bwMode="auto">
            <a:xfrm>
              <a:off x="3651" y="1616"/>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Times New Roman" pitchFamily="18" charset="0"/>
                </a:rPr>
                <a:t>（</a:t>
              </a:r>
              <a:r>
                <a:rPr lang="en-US" altLang="zh-CN" sz="2400">
                  <a:solidFill>
                    <a:srgbClr val="0000CC"/>
                  </a:solidFill>
                  <a:latin typeface="Times New Roman" pitchFamily="18" charset="0"/>
                </a:rPr>
                <a:t>1-73</a:t>
              </a:r>
              <a:r>
                <a:rPr lang="zh-CN" altLang="en-US" sz="2400">
                  <a:solidFill>
                    <a:srgbClr val="0000CC"/>
                  </a:solidFill>
                  <a:latin typeface="Times New Roman" pitchFamily="18" charset="0"/>
                </a:rPr>
                <a:t>）</a:t>
              </a:r>
            </a:p>
          </p:txBody>
        </p:sp>
      </p:grpSp>
      <p:sp>
        <p:nvSpPr>
          <p:cNvPr id="35849" name="Text Box 24"/>
          <p:cNvSpPr txBox="1">
            <a:spLocks noChangeArrowheads="1"/>
          </p:cNvSpPr>
          <p:nvPr/>
        </p:nvSpPr>
        <p:spPr bwMode="auto">
          <a:xfrm>
            <a:off x="304800" y="838200"/>
            <a:ext cx="7661275"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pPr>
            <a:r>
              <a:rPr kumimoji="1" lang="en-US" altLang="zh-CN" sz="2800">
                <a:solidFill>
                  <a:srgbClr val="333399"/>
                </a:solidFill>
                <a:latin typeface="Times New Roman" pitchFamily="18" charset="0"/>
                <a:ea typeface="黑体" pitchFamily="49" charset="-122"/>
              </a:rPr>
              <a:t> </a:t>
            </a:r>
            <a:r>
              <a:rPr kumimoji="1" lang="zh-CN" altLang="en-US" sz="2800">
                <a:solidFill>
                  <a:srgbClr val="333399"/>
                </a:solidFill>
                <a:latin typeface="Times New Roman" pitchFamily="18" charset="0"/>
                <a:ea typeface="黑体" pitchFamily="49" charset="-122"/>
              </a:rPr>
              <a:t>碰撞加宽－压力加宽</a:t>
            </a:r>
          </a:p>
          <a:p>
            <a:pPr fontAlgn="base">
              <a:lnSpc>
                <a:spcPct val="145000"/>
              </a:lnSpc>
              <a:spcBef>
                <a:spcPct val="0"/>
              </a:spcBef>
              <a:spcAft>
                <a:spcPct val="0"/>
              </a:spcAft>
              <a:buFontTx/>
              <a:buNone/>
            </a:pPr>
            <a:r>
              <a:rPr kumimoji="1" lang="zh-CN" altLang="en-US" sz="2400">
                <a:solidFill>
                  <a:srgbClr val="000000"/>
                </a:solidFill>
                <a:latin typeface="Times New Roman" pitchFamily="18" charset="0"/>
                <a:ea typeface="黑体" pitchFamily="49" charset="-122"/>
              </a:rPr>
              <a:t>   充气压</a:t>
            </a:r>
            <a:r>
              <a:rPr kumimoji="1" lang="zh-CN" altLang="en-US" sz="2400">
                <a:solidFill>
                  <a:srgbClr val="000000"/>
                </a:solidFill>
                <a:latin typeface="Times New Roman" pitchFamily="18" charset="0"/>
                <a:ea typeface="黑体" pitchFamily="49" charset="-122"/>
                <a:sym typeface="Symbol" pitchFamily="18" charset="2"/>
              </a:rPr>
              <a:t>原子（分子）间碰撞次数碰撞加宽宽度</a:t>
            </a:r>
          </a:p>
        </p:txBody>
      </p:sp>
      <p:sp>
        <p:nvSpPr>
          <p:cNvPr id="35850" name="Text Box 25"/>
          <p:cNvSpPr txBox="1">
            <a:spLocks noChangeArrowheads="1"/>
          </p:cNvSpPr>
          <p:nvPr/>
        </p:nvSpPr>
        <p:spPr bwMode="auto">
          <a:xfrm>
            <a:off x="228600" y="48006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333399"/>
                </a:solidFill>
                <a:latin typeface="黑体" pitchFamily="49" charset="-122"/>
                <a:ea typeface="黑体" pitchFamily="49" charset="-122"/>
              </a:rPr>
              <a:t>自然加宽 </a:t>
            </a:r>
            <a:r>
              <a:rPr kumimoji="1" lang="en-US" altLang="zh-CN" sz="2400">
                <a:solidFill>
                  <a:srgbClr val="333399"/>
                </a:solidFill>
                <a:latin typeface="黑体" pitchFamily="49" charset="-122"/>
                <a:ea typeface="黑体" pitchFamily="49" charset="-122"/>
              </a:rPr>
              <a:t>&amp; </a:t>
            </a:r>
            <a:r>
              <a:rPr kumimoji="1" lang="zh-CN" altLang="en-US" sz="2400">
                <a:solidFill>
                  <a:srgbClr val="333399"/>
                </a:solidFill>
                <a:latin typeface="黑体" pitchFamily="49" charset="-122"/>
                <a:ea typeface="黑体" pitchFamily="49" charset="-122"/>
              </a:rPr>
              <a:t>碰撞加宽同时存在</a:t>
            </a:r>
            <a:endParaRPr kumimoji="1" lang="zh-CN" altLang="en-US" sz="2400" i="1">
              <a:solidFill>
                <a:srgbClr val="000000"/>
              </a:solidFill>
              <a:latin typeface="黑体" pitchFamily="49" charset="-122"/>
              <a:ea typeface="黑体" pitchFamily="49" charset="-122"/>
            </a:endParaRPr>
          </a:p>
        </p:txBody>
      </p:sp>
      <p:graphicFrame>
        <p:nvGraphicFramePr>
          <p:cNvPr id="35851" name="Object 26"/>
          <p:cNvGraphicFramePr>
            <a:graphicFrameLocks noChangeAspect="1"/>
          </p:cNvGraphicFramePr>
          <p:nvPr/>
        </p:nvGraphicFramePr>
        <p:xfrm>
          <a:off x="685800" y="5867400"/>
          <a:ext cx="3698875" cy="914400"/>
        </p:xfrm>
        <a:graphic>
          <a:graphicData uri="http://schemas.openxmlformats.org/presentationml/2006/ole">
            <mc:AlternateContent xmlns:mc="http://schemas.openxmlformats.org/markup-compatibility/2006">
              <mc:Choice xmlns:v="urn:schemas-microsoft-com:vml" Requires="v">
                <p:oleObj spid="_x0000_s33820" name="Equation" r:id="rId19" imgW="2184400" imgH="482600" progId="Equation.3">
                  <p:embed/>
                </p:oleObj>
              </mc:Choice>
              <mc:Fallback>
                <p:oleObj name="Equation" r:id="rId19" imgW="2184400" imgH="482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5867400"/>
                        <a:ext cx="36988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2" name="Text Box 27"/>
          <p:cNvSpPr txBox="1">
            <a:spLocks noChangeArrowheads="1"/>
          </p:cNvSpPr>
          <p:nvPr/>
        </p:nvSpPr>
        <p:spPr bwMode="auto">
          <a:xfrm>
            <a:off x="609600" y="5386388"/>
            <a:ext cx="506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400">
                <a:solidFill>
                  <a:srgbClr val="000000"/>
                </a:solidFill>
                <a:latin typeface="Times New Roman" pitchFamily="18" charset="0"/>
                <a:ea typeface="黑体" pitchFamily="49" charset="-122"/>
              </a:rPr>
              <a:t>两个洛伦兹线型相加仍为洛仑兹函数</a:t>
            </a:r>
          </a:p>
        </p:txBody>
      </p:sp>
    </p:spTree>
    <p:extLst>
      <p:ext uri="{BB962C8B-B14F-4D97-AF65-F5344CB8AC3E}">
        <p14:creationId xmlns:p14="http://schemas.microsoft.com/office/powerpoint/2010/main" val="2949338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28600" y="1828800"/>
            <a:ext cx="8686800" cy="45815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lnSpc>
                <a:spcPct val="150000"/>
              </a:lnSpc>
              <a:spcBef>
                <a:spcPct val="0"/>
              </a:spcBef>
              <a:spcAft>
                <a:spcPct val="0"/>
              </a:spcAft>
              <a:buFontTx/>
              <a:buAutoNum type="arabicPeriod"/>
            </a:pPr>
            <a:r>
              <a:rPr lang="zh-CN" altLang="en-US" sz="2800" b="1" dirty="0">
                <a:solidFill>
                  <a:srgbClr val="333399"/>
                </a:solidFill>
                <a:latin typeface="楷体_GB2312" pitchFamily="49" charset="-122"/>
                <a:ea typeface="楷体_GB2312" pitchFamily="49" charset="-122"/>
              </a:rPr>
              <a:t>晶格场热振动所引起的频率调制加宽</a:t>
            </a:r>
            <a:r>
              <a:rPr lang="en-US" altLang="zh-CN" sz="2800" b="1" dirty="0">
                <a:solidFill>
                  <a:srgbClr val="333399"/>
                </a:solidFill>
                <a:latin typeface="楷体_GB2312" pitchFamily="49" charset="-122"/>
                <a:ea typeface="楷体_GB2312" pitchFamily="49" charset="-122"/>
              </a:rPr>
              <a:t>.(</a:t>
            </a:r>
            <a:r>
              <a:rPr lang="zh-CN" altLang="en-US" sz="2800" b="1" dirty="0">
                <a:solidFill>
                  <a:srgbClr val="333399"/>
                </a:solidFill>
                <a:latin typeface="楷体_GB2312" pitchFamily="49" charset="-122"/>
                <a:ea typeface="楷体_GB2312" pitchFamily="49" charset="-122"/>
              </a:rPr>
              <a:t>晶格的高频热运动</a:t>
            </a:r>
            <a:r>
              <a:rPr lang="en-US" altLang="zh-CN" sz="2800" b="1" dirty="0">
                <a:solidFill>
                  <a:srgbClr val="333399"/>
                </a:solidFill>
                <a:latin typeface="楷体_GB2312" pitchFamily="49" charset="-122"/>
                <a:ea typeface="楷体_GB2312" pitchFamily="49" charset="-122"/>
              </a:rPr>
              <a:t>) </a:t>
            </a:r>
            <a:endParaRPr lang="en-US" altLang="zh-CN" sz="2800" dirty="0">
              <a:solidFill>
                <a:srgbClr val="000000"/>
              </a:solidFill>
              <a:latin typeface="Times New Roman" pitchFamily="18" charset="0"/>
            </a:endParaRPr>
          </a:p>
          <a:p>
            <a:pPr fontAlgn="base">
              <a:lnSpc>
                <a:spcPct val="150000"/>
              </a:lnSpc>
              <a:spcBef>
                <a:spcPct val="0"/>
              </a:spcBef>
              <a:spcAft>
                <a:spcPct val="0"/>
              </a:spcAft>
              <a:buFontTx/>
              <a:buAutoNum type="arabicPeriod"/>
            </a:pPr>
            <a:r>
              <a:rPr lang="zh-CN" altLang="en-US" sz="2800" b="1" dirty="0">
                <a:solidFill>
                  <a:srgbClr val="006600"/>
                </a:solidFill>
                <a:latin typeface="楷体_GB2312" pitchFamily="49" charset="-122"/>
                <a:ea typeface="楷体_GB2312" pitchFamily="49" charset="-122"/>
              </a:rPr>
              <a:t>晶格随机缺陷所引起的加宽</a:t>
            </a:r>
          </a:p>
          <a:p>
            <a:pPr fontAlgn="base">
              <a:lnSpc>
                <a:spcPct val="150000"/>
              </a:lnSpc>
              <a:spcBef>
                <a:spcPct val="0"/>
              </a:spcBef>
              <a:spcAft>
                <a:spcPct val="0"/>
              </a:spcAft>
              <a:buFontTx/>
              <a:buAutoNum type="arabicPeriod"/>
            </a:pPr>
            <a:r>
              <a:rPr lang="zh-CN" altLang="en-US" sz="2800" b="1" dirty="0">
                <a:solidFill>
                  <a:srgbClr val="000000"/>
                </a:solidFill>
                <a:latin typeface="楷体_GB2312" pitchFamily="49" charset="-122"/>
                <a:ea typeface="楷体_GB2312" pitchFamily="49" charset="-122"/>
              </a:rPr>
              <a:t>发光离子之间的库仑场相互作用所造成的偶极子加宽 </a:t>
            </a:r>
          </a:p>
          <a:p>
            <a:pPr fontAlgn="base">
              <a:lnSpc>
                <a:spcPct val="150000"/>
              </a:lnSpc>
              <a:spcBef>
                <a:spcPct val="0"/>
              </a:spcBef>
              <a:spcAft>
                <a:spcPct val="0"/>
              </a:spcAft>
              <a:buFontTx/>
              <a:buAutoNum type="arabicPeriod"/>
            </a:pPr>
            <a:r>
              <a:rPr lang="zh-CN" altLang="en-US" sz="2800" b="1" dirty="0">
                <a:solidFill>
                  <a:srgbClr val="000000"/>
                </a:solidFill>
                <a:latin typeface="楷体_GB2312" pitchFamily="49" charset="-122"/>
                <a:ea typeface="楷体_GB2312" pitchFamily="49" charset="-122"/>
              </a:rPr>
              <a:t>离子与晶格间热弛豫过程所产生的无辐射跃迁造成的寿命加宽</a:t>
            </a:r>
          </a:p>
        </p:txBody>
      </p:sp>
      <p:sp>
        <p:nvSpPr>
          <p:cNvPr id="36867" name="Text Box 3"/>
          <p:cNvSpPr txBox="1">
            <a:spLocks noChangeArrowheads="1"/>
          </p:cNvSpPr>
          <p:nvPr/>
        </p:nvSpPr>
        <p:spPr bwMode="auto">
          <a:xfrm>
            <a:off x="989013" y="533400"/>
            <a:ext cx="6681787" cy="51911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Char char="u"/>
            </a:pPr>
            <a:r>
              <a:rPr lang="zh-CN" altLang="en-US" sz="2800" b="1">
                <a:solidFill>
                  <a:srgbClr val="0000FF"/>
                </a:solidFill>
                <a:ea typeface="楷体_GB2312" pitchFamily="49" charset="-122"/>
              </a:rPr>
              <a:t>固体离子掺杂型激光介质中的谱线加宽</a:t>
            </a:r>
            <a:endParaRPr lang="zh-CN" altLang="en-US" sz="2800">
              <a:solidFill>
                <a:srgbClr val="000000"/>
              </a:solidFill>
              <a:latin typeface="Times New Roman" pitchFamily="18" charset="0"/>
            </a:endParaRPr>
          </a:p>
        </p:txBody>
      </p:sp>
    </p:spTree>
    <p:extLst>
      <p:ext uri="{BB962C8B-B14F-4D97-AF65-F5344CB8AC3E}">
        <p14:creationId xmlns:p14="http://schemas.microsoft.com/office/powerpoint/2010/main" val="1032484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77863" y="2133600"/>
            <a:ext cx="7561262" cy="8223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6600"/>
                </a:solidFill>
                <a:latin typeface="Tahoma" pitchFamily="34" charset="0"/>
                <a:ea typeface="楷体_GB2312" pitchFamily="49" charset="-122"/>
              </a:rPr>
              <a:t>热声子加宽与晶体中离子的掺杂浓度无直接关系，</a:t>
            </a:r>
            <a:r>
              <a:rPr lang="zh-CN" altLang="en-US" sz="2400" b="1" u="sng">
                <a:solidFill>
                  <a:srgbClr val="006600"/>
                </a:solidFill>
                <a:latin typeface="Tahoma" pitchFamily="34" charset="0"/>
                <a:ea typeface="楷体_GB2312" pitchFamily="49" charset="-122"/>
              </a:rPr>
              <a:t>强烈地依赖晶格温度</a:t>
            </a:r>
            <a:endParaRPr lang="zh-CN" altLang="en-US" sz="2400">
              <a:solidFill>
                <a:srgbClr val="000000"/>
              </a:solidFill>
              <a:latin typeface="Times New Roman" pitchFamily="18" charset="0"/>
            </a:endParaRPr>
          </a:p>
        </p:txBody>
      </p:sp>
      <p:sp>
        <p:nvSpPr>
          <p:cNvPr id="37891" name="Rectangle 3"/>
          <p:cNvSpPr>
            <a:spLocks noChangeArrowheads="1"/>
          </p:cNvSpPr>
          <p:nvPr/>
        </p:nvSpPr>
        <p:spPr bwMode="auto">
          <a:xfrm>
            <a:off x="677863" y="3200400"/>
            <a:ext cx="7704137" cy="8223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u="sng">
                <a:solidFill>
                  <a:srgbClr val="800000"/>
                </a:solidFill>
                <a:latin typeface="Tahoma" pitchFamily="34" charset="0"/>
                <a:ea typeface="楷体_GB2312" pitchFamily="49" charset="-122"/>
              </a:rPr>
              <a:t>晶格随机缺陷</a:t>
            </a:r>
            <a:r>
              <a:rPr lang="zh-CN" altLang="en-US" sz="2400" b="1">
                <a:solidFill>
                  <a:srgbClr val="333399"/>
                </a:solidFill>
                <a:latin typeface="Tahoma" pitchFamily="34" charset="0"/>
                <a:ea typeface="楷体_GB2312" pitchFamily="49" charset="-122"/>
              </a:rPr>
              <a:t>指晶体的生长和制作过程中存在位错或空位。可以近似用高斯线型来表示</a:t>
            </a:r>
            <a:endParaRPr lang="zh-CN" altLang="en-US" sz="2400">
              <a:solidFill>
                <a:srgbClr val="000000"/>
              </a:solidFill>
              <a:latin typeface="Times New Roman" pitchFamily="18" charset="0"/>
            </a:endParaRPr>
          </a:p>
        </p:txBody>
      </p:sp>
      <p:sp>
        <p:nvSpPr>
          <p:cNvPr id="37892" name="Rectangle 4"/>
          <p:cNvSpPr>
            <a:spLocks noChangeArrowheads="1"/>
          </p:cNvSpPr>
          <p:nvPr/>
        </p:nvSpPr>
        <p:spPr bwMode="auto">
          <a:xfrm>
            <a:off x="677863" y="4191000"/>
            <a:ext cx="7777162" cy="8223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6600"/>
                </a:solidFill>
                <a:latin typeface="Tahoma" pitchFamily="34" charset="0"/>
                <a:ea typeface="楷体_GB2312" pitchFamily="49" charset="-122"/>
              </a:rPr>
              <a:t>离子高浓度掺杂使晶格缺陷较严重，在低温情况下，声子加宽变得较小时。</a:t>
            </a:r>
            <a:endParaRPr lang="zh-CN" altLang="en-US" sz="2400">
              <a:solidFill>
                <a:srgbClr val="000000"/>
              </a:solidFill>
              <a:latin typeface="Times New Roman" pitchFamily="18" charset="0"/>
            </a:endParaRPr>
          </a:p>
        </p:txBody>
      </p:sp>
      <p:sp>
        <p:nvSpPr>
          <p:cNvPr id="37893" name="Rectangle 5"/>
          <p:cNvSpPr>
            <a:spLocks noChangeArrowheads="1"/>
          </p:cNvSpPr>
          <p:nvPr/>
        </p:nvSpPr>
        <p:spPr bwMode="auto">
          <a:xfrm>
            <a:off x="606425" y="5216525"/>
            <a:ext cx="7848600" cy="11874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333399"/>
                </a:solidFill>
                <a:latin typeface="Tahoma" pitchFamily="34" charset="0"/>
                <a:ea typeface="楷体_GB2312" pitchFamily="49" charset="-122"/>
              </a:rPr>
              <a:t>在玻璃为基质的离子掺杂型激光介质中，发光离子杂乱无章地分布于玻璃网络体内，不同的离子受到周围配位场的影响不同。其线型函数近似呈高斯线型。</a:t>
            </a:r>
            <a:endParaRPr lang="zh-CN" altLang="en-US" sz="2400">
              <a:solidFill>
                <a:srgbClr val="000000"/>
              </a:solidFill>
              <a:latin typeface="Times New Roman" pitchFamily="18" charset="0"/>
            </a:endParaRPr>
          </a:p>
        </p:txBody>
      </p:sp>
      <p:sp>
        <p:nvSpPr>
          <p:cNvPr id="37894" name="Text Box 6"/>
          <p:cNvSpPr txBox="1">
            <a:spLocks noChangeArrowheads="1"/>
          </p:cNvSpPr>
          <p:nvPr/>
        </p:nvSpPr>
        <p:spPr bwMode="auto">
          <a:xfrm>
            <a:off x="677863" y="990600"/>
            <a:ext cx="7559675" cy="82232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333399"/>
                </a:solidFill>
                <a:ea typeface="楷体_GB2312" pitchFamily="49" charset="-122"/>
              </a:rPr>
              <a:t>晶格场热振动所引起的频率调制加宽称</a:t>
            </a:r>
            <a:r>
              <a:rPr lang="zh-CN" altLang="en-US" sz="2400" b="1" u="sng">
                <a:solidFill>
                  <a:srgbClr val="FF6600"/>
                </a:solidFill>
                <a:ea typeface="楷体_GB2312" pitchFamily="49" charset="-122"/>
              </a:rPr>
              <a:t>热声子加宽</a:t>
            </a:r>
            <a:r>
              <a:rPr lang="zh-CN" altLang="en-US" sz="2400" b="1">
                <a:solidFill>
                  <a:srgbClr val="333399"/>
                </a:solidFill>
                <a:ea typeface="楷体_GB2312" pitchFamily="49" charset="-122"/>
              </a:rPr>
              <a:t>。可以近似用洛仑兹线型函数描述。</a:t>
            </a:r>
            <a:endParaRPr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2166435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57200" y="1447800"/>
            <a:ext cx="7704138" cy="29114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lnSpc>
                <a:spcPct val="165000"/>
              </a:lnSpc>
              <a:spcBef>
                <a:spcPct val="0"/>
              </a:spcBef>
              <a:spcAft>
                <a:spcPct val="0"/>
              </a:spcAft>
              <a:buFontTx/>
              <a:buNone/>
            </a:pPr>
            <a:r>
              <a:rPr lang="zh-CN" altLang="en-US" sz="2800" b="1">
                <a:solidFill>
                  <a:srgbClr val="000000"/>
                </a:solidFill>
                <a:latin typeface="楷体_GB2312" pitchFamily="49" charset="-122"/>
                <a:ea typeface="楷体_GB2312" pitchFamily="49" charset="-122"/>
              </a:rPr>
              <a:t>发光物质溶解于液体中，发光分子之间的碰撞几率加大，导致碰撞加宽增大，使自发辐射的带状分子光谱变成</a:t>
            </a:r>
            <a:r>
              <a:rPr lang="zh-CN" altLang="en-US" sz="2800" b="1" u="sng">
                <a:solidFill>
                  <a:srgbClr val="800000"/>
                </a:solidFill>
                <a:latin typeface="楷体_GB2312" pitchFamily="49" charset="-122"/>
                <a:ea typeface="楷体_GB2312" pitchFamily="49" charset="-122"/>
              </a:rPr>
              <a:t>准连续光谱</a:t>
            </a:r>
            <a:r>
              <a:rPr lang="zh-CN" altLang="en-US" sz="2800" b="1">
                <a:solidFill>
                  <a:srgbClr val="996633"/>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其线宽可达到数百埃</a:t>
            </a:r>
            <a:r>
              <a:rPr lang="zh-CN" altLang="en-US" sz="2800" b="1">
                <a:solidFill>
                  <a:srgbClr val="996633"/>
                </a:solidFill>
                <a:latin typeface="楷体_GB2312" pitchFamily="49" charset="-122"/>
                <a:ea typeface="楷体_GB2312" pitchFamily="49" charset="-122"/>
              </a:rPr>
              <a:t>。</a:t>
            </a:r>
            <a:endParaRPr lang="zh-CN" altLang="en-US" sz="2800">
              <a:solidFill>
                <a:srgbClr val="000000"/>
              </a:solidFill>
              <a:latin typeface="Times New Roman" pitchFamily="18" charset="0"/>
            </a:endParaRPr>
          </a:p>
        </p:txBody>
      </p:sp>
      <p:sp>
        <p:nvSpPr>
          <p:cNvPr id="38915" name="Rectangle 3"/>
          <p:cNvSpPr>
            <a:spLocks noChangeArrowheads="1"/>
          </p:cNvSpPr>
          <p:nvPr/>
        </p:nvSpPr>
        <p:spPr bwMode="auto">
          <a:xfrm>
            <a:off x="561975" y="4714875"/>
            <a:ext cx="7597775" cy="13303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lnSpc>
                <a:spcPct val="145000"/>
              </a:lnSpc>
              <a:spcBef>
                <a:spcPct val="0"/>
              </a:spcBef>
              <a:spcAft>
                <a:spcPct val="0"/>
              </a:spcAft>
              <a:buFontTx/>
              <a:buNone/>
            </a:pPr>
            <a:r>
              <a:rPr lang="zh-CN" altLang="en-US" sz="2800" b="1">
                <a:solidFill>
                  <a:srgbClr val="000000"/>
                </a:solidFill>
                <a:latin typeface="楷体_GB2312" pitchFamily="49" charset="-122"/>
                <a:ea typeface="楷体_GB2312" pitchFamily="49" charset="-122"/>
              </a:rPr>
              <a:t>谱线加宽特点使有机燃料激光器的输出波长在数百埃连续调谐的物理基础。</a:t>
            </a:r>
            <a:endParaRPr lang="zh-CN" altLang="en-US" sz="2800">
              <a:solidFill>
                <a:srgbClr val="000000"/>
              </a:solidFill>
              <a:latin typeface="Times New Roman" pitchFamily="18" charset="0"/>
            </a:endParaRPr>
          </a:p>
        </p:txBody>
      </p:sp>
      <p:sp>
        <p:nvSpPr>
          <p:cNvPr id="38916" name="Text Box 4"/>
          <p:cNvSpPr txBox="1">
            <a:spLocks noChangeArrowheads="1"/>
          </p:cNvSpPr>
          <p:nvPr/>
        </p:nvSpPr>
        <p:spPr bwMode="auto">
          <a:xfrm>
            <a:off x="1317625" y="533400"/>
            <a:ext cx="5975350" cy="51911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Char char="u"/>
            </a:pPr>
            <a:r>
              <a:rPr lang="zh-CN" altLang="en-US" sz="2800" b="1">
                <a:solidFill>
                  <a:srgbClr val="0000FF"/>
                </a:solidFill>
                <a:ea typeface="楷体_GB2312" pitchFamily="49" charset="-122"/>
              </a:rPr>
              <a:t>液体激光介质中的谱线加宽机制</a:t>
            </a:r>
            <a:endParaRPr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2833886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79388" y="333375"/>
            <a:ext cx="8458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800" b="1">
                <a:solidFill>
                  <a:srgbClr val="0000CC"/>
                </a:solidFill>
                <a:latin typeface="华文楷体" pitchFamily="2" charset="-122"/>
                <a:ea typeface="华文楷体" pitchFamily="2" charset="-122"/>
              </a:rPr>
              <a:t> </a:t>
            </a:r>
            <a:r>
              <a:rPr kumimoji="1" lang="zh-CN" altLang="en-US" sz="2800" b="1">
                <a:solidFill>
                  <a:srgbClr val="A50021"/>
                </a:solidFill>
                <a:latin typeface="华文楷体" pitchFamily="2" charset="-122"/>
                <a:ea typeface="华文楷体" pitchFamily="2" charset="-122"/>
              </a:rPr>
              <a:t>二</a:t>
            </a:r>
            <a:r>
              <a:rPr kumimoji="1" lang="en-US" altLang="zh-CN" sz="2800" b="1">
                <a:solidFill>
                  <a:srgbClr val="A50021"/>
                </a:solidFill>
                <a:latin typeface="华文楷体" pitchFamily="2" charset="-122"/>
                <a:ea typeface="华文楷体" pitchFamily="2" charset="-122"/>
              </a:rPr>
              <a:t>.</a:t>
            </a:r>
            <a:r>
              <a:rPr kumimoji="1" lang="zh-CN" altLang="en-US" sz="2800" b="1">
                <a:solidFill>
                  <a:srgbClr val="A50021"/>
                </a:solidFill>
                <a:latin typeface="华文楷体" pitchFamily="2" charset="-122"/>
                <a:ea typeface="华文楷体" pitchFamily="2" charset="-122"/>
              </a:rPr>
              <a:t>对</a:t>
            </a:r>
            <a:r>
              <a:rPr kumimoji="1" lang="zh-CN" altLang="en-US" sz="2800" b="1">
                <a:solidFill>
                  <a:srgbClr val="FF0000"/>
                </a:solidFill>
                <a:latin typeface="华文楷体" pitchFamily="2" charset="-122"/>
                <a:ea typeface="华文楷体" pitchFamily="2" charset="-122"/>
              </a:rPr>
              <a:t>均匀增宽</a:t>
            </a:r>
            <a:r>
              <a:rPr kumimoji="1" lang="zh-CN" altLang="en-US" sz="2800" b="1">
                <a:solidFill>
                  <a:srgbClr val="A50021"/>
                </a:solidFill>
                <a:latin typeface="华文楷体" pitchFamily="2" charset="-122"/>
                <a:ea typeface="华文楷体" pitchFamily="2" charset="-122"/>
              </a:rPr>
              <a:t>的综合讨论</a:t>
            </a:r>
            <a:r>
              <a:rPr kumimoji="1" lang="en-US" altLang="zh-CN" sz="2800" b="1">
                <a:solidFill>
                  <a:srgbClr val="A50021"/>
                </a:solidFill>
                <a:latin typeface="华文楷体" pitchFamily="2" charset="-122"/>
                <a:ea typeface="华文楷体" pitchFamily="2" charset="-122"/>
              </a:rPr>
              <a:t>: </a:t>
            </a:r>
          </a:p>
          <a:p>
            <a:pPr fontAlgn="base">
              <a:spcBef>
                <a:spcPct val="50000"/>
              </a:spcBef>
              <a:spcAft>
                <a:spcPct val="0"/>
              </a:spcAft>
              <a:buFontTx/>
              <a:buNone/>
            </a:pPr>
            <a:r>
              <a:rPr kumimoji="1" lang="en-US" altLang="zh-CN" sz="2800" b="1">
                <a:solidFill>
                  <a:srgbClr val="A50021"/>
                </a:solidFill>
                <a:latin typeface="华文楷体" pitchFamily="2" charset="-122"/>
                <a:ea typeface="华文楷体" pitchFamily="2" charset="-122"/>
              </a:rPr>
              <a:t>         </a:t>
            </a:r>
            <a:r>
              <a:rPr kumimoji="1" lang="zh-CN" altLang="en-US" sz="2800" b="1">
                <a:solidFill>
                  <a:srgbClr val="A50021"/>
                </a:solidFill>
                <a:latin typeface="华文楷体" pitchFamily="2" charset="-122"/>
                <a:ea typeface="华文楷体" pitchFamily="2" charset="-122"/>
              </a:rPr>
              <a:t>含自然增宽和碰撞增宽</a:t>
            </a:r>
            <a:r>
              <a:rPr kumimoji="1" lang="en-US" altLang="zh-CN" sz="2800" b="1">
                <a:solidFill>
                  <a:srgbClr val="A50021"/>
                </a:solidFill>
                <a:latin typeface="华文楷体" pitchFamily="2" charset="-122"/>
                <a:ea typeface="华文楷体" pitchFamily="2" charset="-122"/>
              </a:rPr>
              <a:t>(</a:t>
            </a:r>
            <a:r>
              <a:rPr kumimoji="1" lang="en-US" altLang="zh-CN" sz="2800" b="1" i="1">
                <a:solidFill>
                  <a:srgbClr val="A50021"/>
                </a:solidFill>
                <a:latin typeface="华文楷体" pitchFamily="2" charset="-122"/>
                <a:ea typeface="华文楷体" pitchFamily="2" charset="-122"/>
              </a:rPr>
              <a:t>Lorentz</a:t>
            </a:r>
            <a:r>
              <a:rPr kumimoji="1" lang="zh-CN" altLang="en-US" sz="2800" b="1">
                <a:solidFill>
                  <a:srgbClr val="A50021"/>
                </a:solidFill>
                <a:latin typeface="华文楷体" pitchFamily="2" charset="-122"/>
                <a:ea typeface="华文楷体" pitchFamily="2" charset="-122"/>
              </a:rPr>
              <a:t>线型</a:t>
            </a:r>
            <a:r>
              <a:rPr kumimoji="1" lang="en-US" altLang="zh-CN" sz="2800" b="1">
                <a:solidFill>
                  <a:srgbClr val="A50021"/>
                </a:solidFill>
                <a:latin typeface="华文楷体" pitchFamily="2" charset="-122"/>
                <a:ea typeface="华文楷体" pitchFamily="2" charset="-122"/>
              </a:rPr>
              <a:t>)</a:t>
            </a:r>
          </a:p>
        </p:txBody>
      </p:sp>
      <p:sp>
        <p:nvSpPr>
          <p:cNvPr id="39939" name="Text Box 3"/>
          <p:cNvSpPr txBox="1">
            <a:spLocks noChangeArrowheads="1"/>
          </p:cNvSpPr>
          <p:nvPr/>
        </p:nvSpPr>
        <p:spPr bwMode="auto">
          <a:xfrm>
            <a:off x="468313" y="1484313"/>
            <a:ext cx="7991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如果引起加宽的物理因素对每个原子都是等同的，则这种加宽称为</a:t>
            </a:r>
            <a:r>
              <a:rPr kumimoji="1" lang="zh-CN" altLang="en-US" sz="2400">
                <a:solidFill>
                  <a:srgbClr val="FF0000"/>
                </a:solidFill>
                <a:latin typeface="Times New Roman" pitchFamily="18" charset="0"/>
                <a:ea typeface="华文楷体" pitchFamily="2" charset="-122"/>
              </a:rPr>
              <a:t>均匀加宽</a:t>
            </a:r>
            <a:r>
              <a:rPr kumimoji="1" lang="zh-CN" altLang="en-US" sz="2400">
                <a:solidFill>
                  <a:srgbClr val="0000CC"/>
                </a:solidFill>
                <a:latin typeface="Times New Roman" pitchFamily="18" charset="0"/>
                <a:ea typeface="华文楷体" pitchFamily="2" charset="-122"/>
              </a:rPr>
              <a:t>。</a:t>
            </a:r>
            <a:endParaRPr lang="zh-CN" altLang="en-US" sz="1800">
              <a:solidFill>
                <a:srgbClr val="0000CC"/>
              </a:solidFill>
              <a:latin typeface="Verdana" pitchFamily="34" charset="0"/>
            </a:endParaRPr>
          </a:p>
        </p:txBody>
      </p:sp>
      <p:sp>
        <p:nvSpPr>
          <p:cNvPr id="39940" name="Text Box 4"/>
          <p:cNvSpPr txBox="1">
            <a:spLocks noChangeArrowheads="1"/>
          </p:cNvSpPr>
          <p:nvPr/>
        </p:nvSpPr>
        <p:spPr bwMode="auto">
          <a:xfrm>
            <a:off x="395288" y="2492375"/>
            <a:ext cx="828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1.</a:t>
            </a:r>
            <a:r>
              <a:rPr kumimoji="1" lang="zh-CN" altLang="en-US" sz="2400">
                <a:solidFill>
                  <a:srgbClr val="0000CC"/>
                </a:solidFill>
                <a:latin typeface="华文楷体" pitchFamily="2" charset="-122"/>
                <a:ea typeface="华文楷体" pitchFamily="2" charset="-122"/>
              </a:rPr>
              <a:t>特点</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Times New Roman" pitchFamily="18" charset="0"/>
                <a:ea typeface="华文楷体" pitchFamily="2" charset="-122"/>
              </a:rPr>
              <a:t>每个原子都以整个线形发射，</a:t>
            </a:r>
            <a:r>
              <a:rPr kumimoji="1" lang="zh-CN" altLang="en-US" sz="2400">
                <a:solidFill>
                  <a:srgbClr val="0000CC"/>
                </a:solidFill>
                <a:latin typeface="华文楷体" pitchFamily="2" charset="-122"/>
                <a:ea typeface="华文楷体" pitchFamily="2" charset="-122"/>
              </a:rPr>
              <a:t>每个粒子对谱线不同频率部分的贡献都相同</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因此无法把线型函数上某一特定频率部分与某些特定粒子相联系</a:t>
            </a:r>
          </a:p>
        </p:txBody>
      </p:sp>
      <p:sp>
        <p:nvSpPr>
          <p:cNvPr id="39941" name="Text Box 5"/>
          <p:cNvSpPr txBox="1">
            <a:spLocks noChangeArrowheads="1"/>
          </p:cNvSpPr>
          <p:nvPr/>
        </p:nvSpPr>
        <p:spPr bwMode="auto">
          <a:xfrm>
            <a:off x="611188" y="3933825"/>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2.</a:t>
            </a:r>
            <a:r>
              <a:rPr kumimoji="1" lang="zh-CN" altLang="en-US" sz="2400">
                <a:solidFill>
                  <a:srgbClr val="0000CC"/>
                </a:solidFill>
                <a:latin typeface="华文楷体" pitchFamily="2" charset="-122"/>
                <a:ea typeface="华文楷体" pitchFamily="2" charset="-122"/>
              </a:rPr>
              <a:t>线型函数</a:t>
            </a:r>
            <a:r>
              <a:rPr kumimoji="1" lang="en-US" altLang="zh-CN" sz="2400">
                <a:solidFill>
                  <a:srgbClr val="0000CC"/>
                </a:solidFill>
                <a:latin typeface="华文楷体" pitchFamily="2" charset="-122"/>
                <a:ea typeface="华文楷体" pitchFamily="2" charset="-122"/>
              </a:rPr>
              <a:t>: Lorentz</a:t>
            </a:r>
            <a:r>
              <a:rPr kumimoji="1" lang="zh-CN" altLang="en-US" sz="2400">
                <a:solidFill>
                  <a:srgbClr val="0000CC"/>
                </a:solidFill>
                <a:latin typeface="华文楷体" pitchFamily="2" charset="-122"/>
                <a:ea typeface="华文楷体" pitchFamily="2" charset="-122"/>
              </a:rPr>
              <a:t>型</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下标</a:t>
            </a:r>
            <a:r>
              <a:rPr kumimoji="1" lang="en-US" altLang="zh-CN" sz="2400">
                <a:solidFill>
                  <a:srgbClr val="0000CC"/>
                </a:solidFill>
                <a:latin typeface="华文楷体" pitchFamily="2" charset="-122"/>
                <a:ea typeface="华文楷体" pitchFamily="2" charset="-122"/>
              </a:rPr>
              <a:t>H</a:t>
            </a:r>
            <a:r>
              <a:rPr kumimoji="1" lang="zh-CN" altLang="en-US" sz="2400">
                <a:solidFill>
                  <a:srgbClr val="0000CC"/>
                </a:solidFill>
                <a:latin typeface="华文楷体" pitchFamily="2" charset="-122"/>
                <a:ea typeface="华文楷体" pitchFamily="2" charset="-122"/>
              </a:rPr>
              <a:t>表</a:t>
            </a:r>
            <a:r>
              <a:rPr kumimoji="1" lang="zh-CN" altLang="en-US" sz="2400">
                <a:solidFill>
                  <a:srgbClr val="0000CC"/>
                </a:solidFill>
                <a:latin typeface="Times New Roman" pitchFamily="18" charset="0"/>
                <a:ea typeface="华文楷体" pitchFamily="2" charset="-122"/>
              </a:rPr>
              <a:t>“</a:t>
            </a:r>
            <a:r>
              <a:rPr kumimoji="1" lang="zh-CN" altLang="en-US" sz="2400">
                <a:solidFill>
                  <a:srgbClr val="0000CC"/>
                </a:solidFill>
                <a:latin typeface="华文楷体" pitchFamily="2" charset="-122"/>
                <a:ea typeface="华文楷体" pitchFamily="2" charset="-122"/>
              </a:rPr>
              <a:t>均匀</a:t>
            </a:r>
            <a:r>
              <a:rPr kumimoji="1" lang="zh-CN" altLang="en-US" sz="2400">
                <a:solidFill>
                  <a:srgbClr val="0000CC"/>
                </a:solidFill>
                <a:latin typeface="Times New Roman" pitchFamily="18" charset="0"/>
                <a:ea typeface="华文楷体" pitchFamily="2" charset="-122"/>
              </a:rPr>
              <a:t>”</a:t>
            </a:r>
            <a:endParaRPr kumimoji="1" lang="zh-CN" altLang="en-US" sz="2400">
              <a:solidFill>
                <a:srgbClr val="0000CC"/>
              </a:solidFill>
              <a:latin typeface="华文楷体" pitchFamily="2" charset="-122"/>
              <a:ea typeface="华文楷体" pitchFamily="2" charset="-122"/>
            </a:endParaRPr>
          </a:p>
        </p:txBody>
      </p:sp>
      <p:grpSp>
        <p:nvGrpSpPr>
          <p:cNvPr id="39942" name="Group 6"/>
          <p:cNvGrpSpPr>
            <a:grpSpLocks/>
          </p:cNvGrpSpPr>
          <p:nvPr/>
        </p:nvGrpSpPr>
        <p:grpSpPr bwMode="auto">
          <a:xfrm>
            <a:off x="1692275" y="4292600"/>
            <a:ext cx="6851650" cy="1090613"/>
            <a:chOff x="820" y="2775"/>
            <a:chExt cx="4316" cy="687"/>
          </a:xfrm>
        </p:grpSpPr>
        <p:graphicFrame>
          <p:nvGraphicFramePr>
            <p:cNvPr id="39948" name="Object 7"/>
            <p:cNvGraphicFramePr>
              <a:graphicFrameLocks noChangeAspect="1"/>
            </p:cNvGraphicFramePr>
            <p:nvPr/>
          </p:nvGraphicFramePr>
          <p:xfrm>
            <a:off x="820" y="2775"/>
            <a:ext cx="2631" cy="687"/>
          </p:xfrm>
          <a:graphic>
            <a:graphicData uri="http://schemas.openxmlformats.org/presentationml/2006/ole">
              <mc:AlternateContent xmlns:mc="http://schemas.openxmlformats.org/markup-compatibility/2006">
                <mc:Choice xmlns:v="urn:schemas-microsoft-com:vml" Requires="v">
                  <p:oleObj spid="_x0000_s34822" name="公式" r:id="rId3" imgW="2362200" imgH="622300" progId="Equation.3">
                    <p:embed/>
                  </p:oleObj>
                </mc:Choice>
                <mc:Fallback>
                  <p:oleObj name="公式" r:id="rId3" imgW="2362200" imgH="622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 y="2775"/>
                          <a:ext cx="2631" cy="6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9" name="Text Box 8"/>
            <p:cNvSpPr txBox="1">
              <a:spLocks noChangeArrowheads="1"/>
            </p:cNvSpPr>
            <p:nvPr/>
          </p:nvSpPr>
          <p:spPr bwMode="auto">
            <a:xfrm>
              <a:off x="4128" y="2976"/>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endParaRPr kumimoji="1" lang="zh-CN" altLang="zh-CN" sz="2400">
                <a:solidFill>
                  <a:srgbClr val="000000"/>
                </a:solidFill>
                <a:latin typeface="Times New Roman" pitchFamily="18" charset="0"/>
                <a:ea typeface="华文楷体" pitchFamily="2" charset="-122"/>
              </a:endParaRPr>
            </a:p>
          </p:txBody>
        </p:sp>
      </p:grpSp>
      <p:grpSp>
        <p:nvGrpSpPr>
          <p:cNvPr id="39943" name="Group 9"/>
          <p:cNvGrpSpPr>
            <a:grpSpLocks/>
          </p:cNvGrpSpPr>
          <p:nvPr/>
        </p:nvGrpSpPr>
        <p:grpSpPr bwMode="auto">
          <a:xfrm>
            <a:off x="611188" y="5661025"/>
            <a:ext cx="8001000" cy="768350"/>
            <a:chOff x="528" y="3552"/>
            <a:chExt cx="5040" cy="484"/>
          </a:xfrm>
        </p:grpSpPr>
        <p:sp>
          <p:nvSpPr>
            <p:cNvPr id="39945" name="Text Box 10"/>
            <p:cNvSpPr txBox="1">
              <a:spLocks noChangeArrowheads="1"/>
            </p:cNvSpPr>
            <p:nvPr/>
          </p:nvSpPr>
          <p:spPr bwMode="auto">
            <a:xfrm>
              <a:off x="528" y="3600"/>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当</a:t>
              </a:r>
              <a:r>
                <a:rPr kumimoji="1" lang="en-US" altLang="zh-CN" sz="2400" i="1">
                  <a:solidFill>
                    <a:srgbClr val="0000CC"/>
                  </a:solidFill>
                  <a:latin typeface="Times New Roman" pitchFamily="18" charset="0"/>
                  <a:ea typeface="华文楷体" pitchFamily="2" charset="-122"/>
                </a:rPr>
                <a:t>v=v</a:t>
              </a:r>
              <a:r>
                <a:rPr kumimoji="1" lang="en-US" altLang="zh-CN" sz="2400" baseline="-25000">
                  <a:solidFill>
                    <a:srgbClr val="0000CC"/>
                  </a:solidFill>
                  <a:latin typeface="Times New Roman" pitchFamily="18" charset="0"/>
                  <a:ea typeface="华文楷体" pitchFamily="2" charset="-122"/>
                </a:rPr>
                <a:t>0</a:t>
              </a:r>
              <a:r>
                <a:rPr kumimoji="1" lang="zh-CN" altLang="en-US" sz="2400">
                  <a:solidFill>
                    <a:srgbClr val="0000CC"/>
                  </a:solidFill>
                  <a:latin typeface="Times New Roman" pitchFamily="18" charset="0"/>
                  <a:ea typeface="华文楷体" pitchFamily="2" charset="-122"/>
                </a:rPr>
                <a:t>时</a:t>
              </a:r>
              <a:r>
                <a:rPr kumimoji="1" lang="zh-CN" altLang="en-US" sz="2400">
                  <a:solidFill>
                    <a:srgbClr val="0000CC"/>
                  </a:solidFill>
                  <a:latin typeface="华文楷体" pitchFamily="2" charset="-122"/>
                  <a:ea typeface="华文楷体" pitchFamily="2" charset="-122"/>
                </a:rPr>
                <a:t>有最大值</a:t>
              </a:r>
              <a:r>
                <a:rPr kumimoji="1" lang="zh-CN" altLang="en-US" sz="2400" b="1">
                  <a:solidFill>
                    <a:srgbClr val="0000CC"/>
                  </a:solidFill>
                  <a:latin typeface="宋体" pitchFamily="2" charset="-122"/>
                </a:rPr>
                <a:t> </a:t>
              </a:r>
            </a:p>
          </p:txBody>
        </p:sp>
        <p:graphicFrame>
          <p:nvGraphicFramePr>
            <p:cNvPr id="39946" name="Object 11"/>
            <p:cNvGraphicFramePr>
              <a:graphicFrameLocks noChangeAspect="1"/>
            </p:cNvGraphicFramePr>
            <p:nvPr/>
          </p:nvGraphicFramePr>
          <p:xfrm>
            <a:off x="2584" y="3552"/>
            <a:ext cx="1888" cy="484"/>
          </p:xfrm>
          <a:graphic>
            <a:graphicData uri="http://schemas.openxmlformats.org/presentationml/2006/ole">
              <mc:AlternateContent xmlns:mc="http://schemas.openxmlformats.org/markup-compatibility/2006">
                <mc:Choice xmlns:v="urn:schemas-microsoft-com:vml" Requires="v">
                  <p:oleObj spid="_x0000_s34823" name="公式" r:id="rId5" imgW="1676400" imgH="431800" progId="Equation.3">
                    <p:embed/>
                  </p:oleObj>
                </mc:Choice>
                <mc:Fallback>
                  <p:oleObj name="公式" r:id="rId5" imgW="16764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 y="3552"/>
                          <a:ext cx="1888" cy="484"/>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7" name="Text Box 12"/>
            <p:cNvSpPr txBox="1">
              <a:spLocks noChangeArrowheads="1"/>
            </p:cNvSpPr>
            <p:nvPr/>
          </p:nvSpPr>
          <p:spPr bwMode="auto">
            <a:xfrm>
              <a:off x="4848" y="360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endParaRPr kumimoji="1" lang="zh-CN" altLang="zh-CN" sz="2400">
                <a:solidFill>
                  <a:srgbClr val="000000"/>
                </a:solidFill>
                <a:latin typeface="Times New Roman" pitchFamily="18" charset="0"/>
                <a:ea typeface="华文楷体" pitchFamily="2" charset="-122"/>
              </a:endParaRPr>
            </a:p>
          </p:txBody>
        </p:sp>
      </p:grpSp>
      <p:sp>
        <p:nvSpPr>
          <p:cNvPr id="39944" name="Rectangle 13"/>
          <p:cNvSpPr>
            <a:spLocks noChangeArrowheads="1"/>
          </p:cNvSpPr>
          <p:nvPr/>
        </p:nvSpPr>
        <p:spPr bwMode="auto">
          <a:xfrm>
            <a:off x="4876800" y="357188"/>
            <a:ext cx="34607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lnSpc>
                <a:spcPct val="95000"/>
              </a:lnSpc>
              <a:spcBef>
                <a:spcPct val="50000"/>
              </a:spcBef>
              <a:spcAft>
                <a:spcPct val="0"/>
              </a:spcAft>
              <a:buFontTx/>
              <a:buNone/>
            </a:pPr>
            <a:r>
              <a:rPr kumimoji="1" lang="en-US" altLang="zh-CN" sz="2000" b="1">
                <a:solidFill>
                  <a:srgbClr val="000000"/>
                </a:solidFill>
              </a:rPr>
              <a:t>(Homogenous Broadening)</a:t>
            </a:r>
          </a:p>
        </p:txBody>
      </p:sp>
    </p:spTree>
    <p:extLst>
      <p:ext uri="{BB962C8B-B14F-4D97-AF65-F5344CB8AC3E}">
        <p14:creationId xmlns:p14="http://schemas.microsoft.com/office/powerpoint/2010/main" val="243818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333375"/>
            <a:ext cx="864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宋体" pitchFamily="2" charset="-122"/>
              </a:rPr>
              <a:t> </a:t>
            </a:r>
            <a:r>
              <a:rPr kumimoji="1" lang="en-US" altLang="zh-CN" sz="2400">
                <a:solidFill>
                  <a:srgbClr val="0000CC"/>
                </a:solidFill>
                <a:latin typeface="Times New Roman" pitchFamily="18" charset="0"/>
                <a:ea typeface="MS PMincho" pitchFamily="18" charset="-128"/>
              </a:rPr>
              <a:t>3.</a:t>
            </a:r>
            <a:r>
              <a:rPr kumimoji="1" lang="zh-CN" altLang="en-US" sz="2400">
                <a:solidFill>
                  <a:srgbClr val="0000CC"/>
                </a:solidFill>
                <a:latin typeface="华文楷体" pitchFamily="2" charset="-122"/>
                <a:ea typeface="华文楷体" pitchFamily="2" charset="-122"/>
              </a:rPr>
              <a:t>同时考虑自然增宽和碰撞增宽后</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均匀增宽线宽为二者之和 </a:t>
            </a:r>
            <a:r>
              <a:rPr kumimoji="1" lang="en-US" altLang="zh-CN" sz="2400">
                <a:solidFill>
                  <a:srgbClr val="0000CC"/>
                </a:solidFill>
                <a:latin typeface="华文楷体" pitchFamily="2" charset="-122"/>
                <a:ea typeface="华文楷体" pitchFamily="2" charset="-122"/>
              </a:rPr>
              <a:t>:</a:t>
            </a:r>
          </a:p>
        </p:txBody>
      </p:sp>
      <p:grpSp>
        <p:nvGrpSpPr>
          <p:cNvPr id="40963" name="Group 3"/>
          <p:cNvGrpSpPr>
            <a:grpSpLocks/>
          </p:cNvGrpSpPr>
          <p:nvPr/>
        </p:nvGrpSpPr>
        <p:grpSpPr bwMode="auto">
          <a:xfrm>
            <a:off x="1835150" y="1125538"/>
            <a:ext cx="4754563" cy="533400"/>
            <a:chOff x="1292" y="709"/>
            <a:chExt cx="2995" cy="336"/>
          </a:xfrm>
        </p:grpSpPr>
        <p:graphicFrame>
          <p:nvGraphicFramePr>
            <p:cNvPr id="40965" name="Object 4"/>
            <p:cNvGraphicFramePr>
              <a:graphicFrameLocks noChangeAspect="1"/>
            </p:cNvGraphicFramePr>
            <p:nvPr/>
          </p:nvGraphicFramePr>
          <p:xfrm>
            <a:off x="1292" y="754"/>
            <a:ext cx="1504" cy="291"/>
          </p:xfrm>
          <a:graphic>
            <a:graphicData uri="http://schemas.openxmlformats.org/presentationml/2006/ole">
              <mc:AlternateContent xmlns:mc="http://schemas.openxmlformats.org/markup-compatibility/2006">
                <mc:Choice xmlns:v="urn:schemas-microsoft-com:vml" Requires="v">
                  <p:oleObj spid="_x0000_s35844" name="公式" r:id="rId3" imgW="1181100" imgH="228600" progId="Equation.3">
                    <p:embed/>
                  </p:oleObj>
                </mc:Choice>
                <mc:Fallback>
                  <p:oleObj name="公式" r:id="rId3" imgW="1181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 y="754"/>
                          <a:ext cx="1504" cy="291"/>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Text Box 5"/>
            <p:cNvSpPr txBox="1">
              <a:spLocks noChangeArrowheads="1"/>
            </p:cNvSpPr>
            <p:nvPr/>
          </p:nvSpPr>
          <p:spPr bwMode="auto">
            <a:xfrm>
              <a:off x="3334" y="709"/>
              <a:ext cx="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Times New Roman" pitchFamily="18" charset="0"/>
                </a:rPr>
                <a:t>(1-73)</a:t>
              </a:r>
            </a:p>
          </p:txBody>
        </p:sp>
      </p:grpSp>
      <p:sp>
        <p:nvSpPr>
          <p:cNvPr id="40964" name="Text Box 6"/>
          <p:cNvSpPr txBox="1">
            <a:spLocks noChangeArrowheads="1"/>
          </p:cNvSpPr>
          <p:nvPr/>
        </p:nvSpPr>
        <p:spPr bwMode="auto">
          <a:xfrm>
            <a:off x="304800" y="1844675"/>
            <a:ext cx="82804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 </a:t>
            </a:r>
            <a:r>
              <a:rPr kumimoji="1" lang="en-US" altLang="zh-CN" sz="2400">
                <a:solidFill>
                  <a:srgbClr val="0000CC"/>
                </a:solidFill>
                <a:latin typeface="Times New Roman" pitchFamily="18" charset="0"/>
                <a:ea typeface="华文楷体" pitchFamily="2" charset="-122"/>
              </a:rPr>
              <a:t>4.</a:t>
            </a:r>
            <a:r>
              <a:rPr kumimoji="1" lang="zh-CN" altLang="en-US" sz="2400">
                <a:solidFill>
                  <a:srgbClr val="0000CC"/>
                </a:solidFill>
                <a:latin typeface="华文楷体" pitchFamily="2" charset="-122"/>
                <a:ea typeface="华文楷体" pitchFamily="2" charset="-122"/>
              </a:rPr>
              <a:t>对一般气体工作物质</a:t>
            </a:r>
            <a:r>
              <a:rPr kumimoji="1" lang="zh-CN" altLang="en-US" sz="1800">
                <a:solidFill>
                  <a:srgbClr val="FF0000"/>
                </a:solidFill>
                <a:latin typeface="华文楷体" pitchFamily="2" charset="-122"/>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i="1" baseline="-25000">
                <a:solidFill>
                  <a:srgbClr val="FF0000"/>
                </a:solidFill>
                <a:latin typeface="Times New Roman" pitchFamily="18" charset="0"/>
                <a:ea typeface="华文楷体" pitchFamily="2" charset="-122"/>
              </a:rPr>
              <a:t>c</a:t>
            </a:r>
            <a:r>
              <a:rPr kumimoji="1" lang="zh-CN" altLang="en-US" sz="2400">
                <a:solidFill>
                  <a:srgbClr val="FF0000"/>
                </a:solidFill>
                <a:latin typeface="Times New Roman" pitchFamily="18" charset="0"/>
                <a:ea typeface="华文楷体" pitchFamily="2" charset="-122"/>
              </a:rPr>
              <a:t>＞＞</a:t>
            </a:r>
            <a:r>
              <a:rPr kumimoji="1" lang="zh-CN" altLang="en-US" sz="1800">
                <a:solidFill>
                  <a:srgbClr val="FF0000"/>
                </a:solidFill>
                <a:latin typeface="华文楷体" pitchFamily="2" charset="-122"/>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i="1" baseline="-25000">
                <a:solidFill>
                  <a:srgbClr val="FF0000"/>
                </a:solidFill>
                <a:latin typeface="Times New Roman" pitchFamily="18" charset="0"/>
                <a:ea typeface="华文楷体" pitchFamily="2" charset="-122"/>
              </a:rPr>
              <a:t>N</a:t>
            </a:r>
            <a:r>
              <a:rPr kumimoji="1" lang="en-US" altLang="zh-CN" sz="2400">
                <a:solidFill>
                  <a:srgbClr val="0000CC"/>
                </a:solidFill>
                <a:latin typeface="华文楷体" pitchFamily="2" charset="-122"/>
                <a:ea typeface="华文楷体" pitchFamily="2" charset="-122"/>
              </a:rPr>
              <a:t> , </a:t>
            </a:r>
            <a:r>
              <a:rPr kumimoji="1" lang="zh-CN" altLang="en-US" sz="2400">
                <a:solidFill>
                  <a:srgbClr val="0000CC"/>
                </a:solidFill>
                <a:latin typeface="华文楷体" pitchFamily="2" charset="-122"/>
                <a:ea typeface="华文楷体" pitchFamily="2" charset="-122"/>
              </a:rPr>
              <a:t>故</a:t>
            </a:r>
          </a:p>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         均匀增宽主要取决于碰撞增宽</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只在气压极低时才显示出自然增宽</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此时碰撞极为微弱</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a:t>
            </a:r>
          </a:p>
        </p:txBody>
      </p:sp>
    </p:spTree>
    <p:extLst>
      <p:ext uri="{BB962C8B-B14F-4D97-AF65-F5344CB8AC3E}">
        <p14:creationId xmlns:p14="http://schemas.microsoft.com/office/powerpoint/2010/main" val="1410369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692150" y="3352800"/>
            <a:ext cx="7924800" cy="2819400"/>
            <a:chOff x="432" y="1872"/>
            <a:chExt cx="4992" cy="1776"/>
          </a:xfrm>
        </p:grpSpPr>
        <p:grpSp>
          <p:nvGrpSpPr>
            <p:cNvPr id="41995" name="Group 3"/>
            <p:cNvGrpSpPr>
              <a:grpSpLocks/>
            </p:cNvGrpSpPr>
            <p:nvPr/>
          </p:nvGrpSpPr>
          <p:grpSpPr bwMode="auto">
            <a:xfrm>
              <a:off x="432" y="1872"/>
              <a:ext cx="4896" cy="1728"/>
              <a:chOff x="432" y="1872"/>
              <a:chExt cx="4896" cy="1728"/>
            </a:xfrm>
          </p:grpSpPr>
          <p:grpSp>
            <p:nvGrpSpPr>
              <p:cNvPr id="42002" name="Group 4"/>
              <p:cNvGrpSpPr>
                <a:grpSpLocks/>
              </p:cNvGrpSpPr>
              <p:nvPr/>
            </p:nvGrpSpPr>
            <p:grpSpPr bwMode="auto">
              <a:xfrm>
                <a:off x="432" y="1872"/>
                <a:ext cx="4896" cy="1728"/>
                <a:chOff x="432" y="1872"/>
                <a:chExt cx="4896" cy="1728"/>
              </a:xfrm>
            </p:grpSpPr>
            <p:sp>
              <p:nvSpPr>
                <p:cNvPr id="42004" name="Rectangle 5"/>
                <p:cNvSpPr>
                  <a:spLocks noChangeArrowheads="1"/>
                </p:cNvSpPr>
                <p:nvPr/>
              </p:nvSpPr>
              <p:spPr bwMode="auto">
                <a:xfrm>
                  <a:off x="432" y="1872"/>
                  <a:ext cx="4896" cy="1728"/>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graphicFrame>
              <p:nvGraphicFramePr>
                <p:cNvPr id="42005" name="Object 6"/>
                <p:cNvGraphicFramePr>
                  <a:graphicFrameLocks noChangeAspect="1"/>
                </p:cNvGraphicFramePr>
                <p:nvPr/>
              </p:nvGraphicFramePr>
              <p:xfrm>
                <a:off x="579" y="1920"/>
                <a:ext cx="717" cy="1296"/>
              </p:xfrm>
              <a:graphic>
                <a:graphicData uri="http://schemas.openxmlformats.org/presentationml/2006/ole">
                  <mc:AlternateContent xmlns:mc="http://schemas.openxmlformats.org/markup-compatibility/2006">
                    <mc:Choice xmlns:v="urn:schemas-microsoft-com:vml" Requires="v">
                      <p:oleObj spid="_x0000_s36876" name="Clip" r:id="rId3" imgW="2439988" imgH="4413250" progId="MS_ClipArt_Gallery.5">
                        <p:embed/>
                      </p:oleObj>
                    </mc:Choice>
                    <mc:Fallback>
                      <p:oleObj name="Clip" r:id="rId3" imgW="2439988" imgH="441325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 y="1920"/>
                              <a:ext cx="717" cy="1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6" name="AutoShape 7"/>
                <p:cNvSpPr>
                  <a:spLocks noChangeArrowheads="1"/>
                </p:cNvSpPr>
                <p:nvPr/>
              </p:nvSpPr>
              <p:spPr bwMode="auto">
                <a:xfrm>
                  <a:off x="1824" y="2203"/>
                  <a:ext cx="2208" cy="288"/>
                </a:xfrm>
                <a:prstGeom prst="rightArrow">
                  <a:avLst>
                    <a:gd name="adj1" fmla="val 55954"/>
                    <a:gd name="adj2" fmla="val 191667"/>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grpSp>
              <p:nvGrpSpPr>
                <p:cNvPr id="42007" name="Group 8"/>
                <p:cNvGrpSpPr>
                  <a:grpSpLocks/>
                </p:cNvGrpSpPr>
                <p:nvPr/>
              </p:nvGrpSpPr>
              <p:grpSpPr bwMode="auto">
                <a:xfrm>
                  <a:off x="4128" y="1920"/>
                  <a:ext cx="882" cy="1358"/>
                  <a:chOff x="4128" y="2112"/>
                  <a:chExt cx="882" cy="1358"/>
                </a:xfrm>
              </p:grpSpPr>
              <p:grpSp>
                <p:nvGrpSpPr>
                  <p:cNvPr id="42008" name="Group 9"/>
                  <p:cNvGrpSpPr>
                    <a:grpSpLocks/>
                  </p:cNvGrpSpPr>
                  <p:nvPr/>
                </p:nvGrpSpPr>
                <p:grpSpPr bwMode="auto">
                  <a:xfrm>
                    <a:off x="4179" y="3024"/>
                    <a:ext cx="826" cy="446"/>
                    <a:chOff x="2603" y="2089"/>
                    <a:chExt cx="646" cy="446"/>
                  </a:xfrm>
                </p:grpSpPr>
                <p:sp>
                  <p:nvSpPr>
                    <p:cNvPr id="42061" name="Freeform 10"/>
                    <p:cNvSpPr>
                      <a:spLocks/>
                    </p:cNvSpPr>
                    <p:nvPr/>
                  </p:nvSpPr>
                  <p:spPr bwMode="auto">
                    <a:xfrm>
                      <a:off x="2603" y="2089"/>
                      <a:ext cx="646" cy="446"/>
                    </a:xfrm>
                    <a:custGeom>
                      <a:avLst/>
                      <a:gdLst>
                        <a:gd name="T0" fmla="*/ 103 w 1292"/>
                        <a:gd name="T1" fmla="*/ 78 h 894"/>
                        <a:gd name="T2" fmla="*/ 113 w 1292"/>
                        <a:gd name="T3" fmla="*/ 48 h 894"/>
                        <a:gd name="T4" fmla="*/ 117 w 1292"/>
                        <a:gd name="T5" fmla="*/ 32 h 894"/>
                        <a:gd name="T6" fmla="*/ 120 w 1292"/>
                        <a:gd name="T7" fmla="*/ 25 h 894"/>
                        <a:gd name="T8" fmla="*/ 124 w 1292"/>
                        <a:gd name="T9" fmla="*/ 0 h 894"/>
                        <a:gd name="T10" fmla="*/ 216 w 1292"/>
                        <a:gd name="T11" fmla="*/ 3 h 894"/>
                        <a:gd name="T12" fmla="*/ 217 w 1292"/>
                        <a:gd name="T13" fmla="*/ 10 h 894"/>
                        <a:gd name="T14" fmla="*/ 218 w 1292"/>
                        <a:gd name="T15" fmla="*/ 18 h 894"/>
                        <a:gd name="T16" fmla="*/ 217 w 1292"/>
                        <a:gd name="T17" fmla="*/ 26 h 894"/>
                        <a:gd name="T18" fmla="*/ 215 w 1292"/>
                        <a:gd name="T19" fmla="*/ 31 h 894"/>
                        <a:gd name="T20" fmla="*/ 212 w 1292"/>
                        <a:gd name="T21" fmla="*/ 36 h 894"/>
                        <a:gd name="T22" fmla="*/ 208 w 1292"/>
                        <a:gd name="T23" fmla="*/ 41 h 894"/>
                        <a:gd name="T24" fmla="*/ 199 w 1292"/>
                        <a:gd name="T25" fmla="*/ 53 h 894"/>
                        <a:gd name="T26" fmla="*/ 194 w 1292"/>
                        <a:gd name="T27" fmla="*/ 60 h 894"/>
                        <a:gd name="T28" fmla="*/ 171 w 1292"/>
                        <a:gd name="T29" fmla="*/ 82 h 894"/>
                        <a:gd name="T30" fmla="*/ 172 w 1292"/>
                        <a:gd name="T31" fmla="*/ 89 h 894"/>
                        <a:gd name="T32" fmla="*/ 165 w 1292"/>
                        <a:gd name="T33" fmla="*/ 92 h 894"/>
                        <a:gd name="T34" fmla="*/ 177 w 1292"/>
                        <a:gd name="T35" fmla="*/ 149 h 894"/>
                        <a:gd name="T36" fmla="*/ 188 w 1292"/>
                        <a:gd name="T37" fmla="*/ 174 h 894"/>
                        <a:gd name="T38" fmla="*/ 204 w 1292"/>
                        <a:gd name="T39" fmla="*/ 193 h 894"/>
                        <a:gd name="T40" fmla="*/ 230 w 1292"/>
                        <a:gd name="T41" fmla="*/ 200 h 894"/>
                        <a:gd name="T42" fmla="*/ 259 w 1292"/>
                        <a:gd name="T43" fmla="*/ 198 h 894"/>
                        <a:gd name="T44" fmla="*/ 275 w 1292"/>
                        <a:gd name="T45" fmla="*/ 204 h 894"/>
                        <a:gd name="T46" fmla="*/ 312 w 1292"/>
                        <a:gd name="T47" fmla="*/ 204 h 894"/>
                        <a:gd name="T48" fmla="*/ 323 w 1292"/>
                        <a:gd name="T49" fmla="*/ 208 h 894"/>
                        <a:gd name="T50" fmla="*/ 320 w 1292"/>
                        <a:gd name="T51" fmla="*/ 215 h 894"/>
                        <a:gd name="T52" fmla="*/ 296 w 1292"/>
                        <a:gd name="T53" fmla="*/ 223 h 894"/>
                        <a:gd name="T54" fmla="*/ 219 w 1292"/>
                        <a:gd name="T55" fmla="*/ 223 h 894"/>
                        <a:gd name="T56" fmla="*/ 196 w 1292"/>
                        <a:gd name="T57" fmla="*/ 218 h 894"/>
                        <a:gd name="T58" fmla="*/ 176 w 1292"/>
                        <a:gd name="T59" fmla="*/ 218 h 894"/>
                        <a:gd name="T60" fmla="*/ 157 w 1292"/>
                        <a:gd name="T61" fmla="*/ 218 h 894"/>
                        <a:gd name="T62" fmla="*/ 149 w 1292"/>
                        <a:gd name="T63" fmla="*/ 210 h 894"/>
                        <a:gd name="T64" fmla="*/ 140 w 1292"/>
                        <a:gd name="T65" fmla="*/ 216 h 894"/>
                        <a:gd name="T66" fmla="*/ 132 w 1292"/>
                        <a:gd name="T67" fmla="*/ 216 h 894"/>
                        <a:gd name="T68" fmla="*/ 125 w 1292"/>
                        <a:gd name="T69" fmla="*/ 217 h 894"/>
                        <a:gd name="T70" fmla="*/ 100 w 1292"/>
                        <a:gd name="T71" fmla="*/ 214 h 894"/>
                        <a:gd name="T72" fmla="*/ 85 w 1292"/>
                        <a:gd name="T73" fmla="*/ 214 h 894"/>
                        <a:gd name="T74" fmla="*/ 45 w 1292"/>
                        <a:gd name="T75" fmla="*/ 217 h 894"/>
                        <a:gd name="T76" fmla="*/ 2 w 1292"/>
                        <a:gd name="T77" fmla="*/ 213 h 894"/>
                        <a:gd name="T78" fmla="*/ 0 w 1292"/>
                        <a:gd name="T79" fmla="*/ 207 h 894"/>
                        <a:gd name="T80" fmla="*/ 16 w 1292"/>
                        <a:gd name="T81" fmla="*/ 205 h 894"/>
                        <a:gd name="T82" fmla="*/ 29 w 1292"/>
                        <a:gd name="T83" fmla="*/ 194 h 894"/>
                        <a:gd name="T84" fmla="*/ 47 w 1292"/>
                        <a:gd name="T85" fmla="*/ 191 h 894"/>
                        <a:gd name="T86" fmla="*/ 73 w 1292"/>
                        <a:gd name="T87" fmla="*/ 197 h 894"/>
                        <a:gd name="T88" fmla="*/ 99 w 1292"/>
                        <a:gd name="T89" fmla="*/ 197 h 894"/>
                        <a:gd name="T90" fmla="*/ 110 w 1292"/>
                        <a:gd name="T91" fmla="*/ 176 h 894"/>
                        <a:gd name="T92" fmla="*/ 98 w 1292"/>
                        <a:gd name="T93" fmla="*/ 102 h 894"/>
                        <a:gd name="T94" fmla="*/ 98 w 1292"/>
                        <a:gd name="T95" fmla="*/ 96 h 894"/>
                        <a:gd name="T96" fmla="*/ 99 w 1292"/>
                        <a:gd name="T97" fmla="*/ 90 h 894"/>
                        <a:gd name="T98" fmla="*/ 103 w 1292"/>
                        <a:gd name="T99" fmla="*/ 78 h 8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2" h="894">
                          <a:moveTo>
                            <a:pt x="411" y="312"/>
                          </a:moveTo>
                          <a:lnTo>
                            <a:pt x="449" y="192"/>
                          </a:lnTo>
                          <a:lnTo>
                            <a:pt x="468" y="129"/>
                          </a:lnTo>
                          <a:lnTo>
                            <a:pt x="477" y="101"/>
                          </a:lnTo>
                          <a:lnTo>
                            <a:pt x="496" y="0"/>
                          </a:lnTo>
                          <a:lnTo>
                            <a:pt x="863" y="12"/>
                          </a:lnTo>
                          <a:lnTo>
                            <a:pt x="868" y="42"/>
                          </a:lnTo>
                          <a:lnTo>
                            <a:pt x="870" y="75"/>
                          </a:lnTo>
                          <a:lnTo>
                            <a:pt x="865" y="106"/>
                          </a:lnTo>
                          <a:lnTo>
                            <a:pt x="860" y="127"/>
                          </a:lnTo>
                          <a:lnTo>
                            <a:pt x="848" y="147"/>
                          </a:lnTo>
                          <a:lnTo>
                            <a:pt x="832" y="166"/>
                          </a:lnTo>
                          <a:lnTo>
                            <a:pt x="795" y="213"/>
                          </a:lnTo>
                          <a:lnTo>
                            <a:pt x="774" y="241"/>
                          </a:lnTo>
                          <a:lnTo>
                            <a:pt x="682" y="331"/>
                          </a:lnTo>
                          <a:lnTo>
                            <a:pt x="687" y="359"/>
                          </a:lnTo>
                          <a:lnTo>
                            <a:pt x="660" y="371"/>
                          </a:lnTo>
                          <a:lnTo>
                            <a:pt x="705" y="598"/>
                          </a:lnTo>
                          <a:lnTo>
                            <a:pt x="752" y="697"/>
                          </a:lnTo>
                          <a:lnTo>
                            <a:pt x="816" y="775"/>
                          </a:lnTo>
                          <a:lnTo>
                            <a:pt x="917" y="803"/>
                          </a:lnTo>
                          <a:lnTo>
                            <a:pt x="1034" y="796"/>
                          </a:lnTo>
                          <a:lnTo>
                            <a:pt x="1098" y="817"/>
                          </a:lnTo>
                          <a:lnTo>
                            <a:pt x="1248" y="817"/>
                          </a:lnTo>
                          <a:lnTo>
                            <a:pt x="1292" y="836"/>
                          </a:lnTo>
                          <a:lnTo>
                            <a:pt x="1278" y="864"/>
                          </a:lnTo>
                          <a:lnTo>
                            <a:pt x="1184" y="894"/>
                          </a:lnTo>
                          <a:lnTo>
                            <a:pt x="875" y="894"/>
                          </a:lnTo>
                          <a:lnTo>
                            <a:pt x="781" y="873"/>
                          </a:lnTo>
                          <a:lnTo>
                            <a:pt x="703" y="873"/>
                          </a:lnTo>
                          <a:lnTo>
                            <a:pt x="628" y="876"/>
                          </a:lnTo>
                          <a:lnTo>
                            <a:pt x="595" y="841"/>
                          </a:lnTo>
                          <a:lnTo>
                            <a:pt x="557" y="866"/>
                          </a:lnTo>
                          <a:lnTo>
                            <a:pt x="527" y="867"/>
                          </a:lnTo>
                          <a:lnTo>
                            <a:pt x="498" y="871"/>
                          </a:lnTo>
                          <a:lnTo>
                            <a:pt x="397" y="859"/>
                          </a:lnTo>
                          <a:lnTo>
                            <a:pt x="339" y="859"/>
                          </a:lnTo>
                          <a:lnTo>
                            <a:pt x="179" y="871"/>
                          </a:lnTo>
                          <a:lnTo>
                            <a:pt x="7" y="855"/>
                          </a:lnTo>
                          <a:lnTo>
                            <a:pt x="0" y="831"/>
                          </a:lnTo>
                          <a:lnTo>
                            <a:pt x="64" y="824"/>
                          </a:lnTo>
                          <a:lnTo>
                            <a:pt x="115" y="777"/>
                          </a:lnTo>
                          <a:lnTo>
                            <a:pt x="188" y="766"/>
                          </a:lnTo>
                          <a:lnTo>
                            <a:pt x="289" y="791"/>
                          </a:lnTo>
                          <a:lnTo>
                            <a:pt x="395" y="791"/>
                          </a:lnTo>
                          <a:lnTo>
                            <a:pt x="437" y="707"/>
                          </a:lnTo>
                          <a:lnTo>
                            <a:pt x="391" y="411"/>
                          </a:lnTo>
                          <a:lnTo>
                            <a:pt x="390" y="385"/>
                          </a:lnTo>
                          <a:lnTo>
                            <a:pt x="395" y="361"/>
                          </a:lnTo>
                          <a:lnTo>
                            <a:pt x="411" y="312"/>
                          </a:lnTo>
                          <a:close/>
                        </a:path>
                      </a:pathLst>
                    </a:custGeom>
                    <a:solidFill>
                      <a:srgbClr val="0020A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nvGrpSpPr>
                    <p:cNvPr id="42062" name="Group 11"/>
                    <p:cNvGrpSpPr>
                      <a:grpSpLocks/>
                    </p:cNvGrpSpPr>
                    <p:nvPr/>
                  </p:nvGrpSpPr>
                  <p:grpSpPr bwMode="auto">
                    <a:xfrm>
                      <a:off x="2866" y="2145"/>
                      <a:ext cx="66" cy="349"/>
                      <a:chOff x="2866" y="2145"/>
                      <a:chExt cx="66" cy="349"/>
                    </a:xfrm>
                  </p:grpSpPr>
                  <p:sp>
                    <p:nvSpPr>
                      <p:cNvPr id="42063" name="Freeform 12"/>
                      <p:cNvSpPr>
                        <a:spLocks/>
                      </p:cNvSpPr>
                      <p:nvPr/>
                    </p:nvSpPr>
                    <p:spPr bwMode="auto">
                      <a:xfrm>
                        <a:off x="2866" y="2148"/>
                        <a:ext cx="66" cy="346"/>
                      </a:xfrm>
                      <a:custGeom>
                        <a:avLst/>
                        <a:gdLst>
                          <a:gd name="T0" fmla="*/ 33 w 132"/>
                          <a:gd name="T1" fmla="*/ 0 h 691"/>
                          <a:gd name="T2" fmla="*/ 22 w 132"/>
                          <a:gd name="T3" fmla="*/ 23 h 691"/>
                          <a:gd name="T4" fmla="*/ 4 w 132"/>
                          <a:gd name="T5" fmla="*/ 53 h 691"/>
                          <a:gd name="T6" fmla="*/ 1 w 132"/>
                          <a:gd name="T7" fmla="*/ 60 h 691"/>
                          <a:gd name="T8" fmla="*/ 0 w 132"/>
                          <a:gd name="T9" fmla="*/ 66 h 691"/>
                          <a:gd name="T10" fmla="*/ 1 w 132"/>
                          <a:gd name="T11" fmla="*/ 75 h 691"/>
                          <a:gd name="T12" fmla="*/ 12 w 132"/>
                          <a:gd name="T13" fmla="*/ 128 h 691"/>
                          <a:gd name="T14" fmla="*/ 15 w 132"/>
                          <a:gd name="T15" fmla="*/ 173 h 6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691">
                            <a:moveTo>
                              <a:pt x="132" y="0"/>
                            </a:moveTo>
                            <a:lnTo>
                              <a:pt x="88" y="92"/>
                            </a:lnTo>
                            <a:lnTo>
                              <a:pt x="15" y="212"/>
                            </a:lnTo>
                            <a:lnTo>
                              <a:pt x="1" y="238"/>
                            </a:lnTo>
                            <a:lnTo>
                              <a:pt x="0" y="264"/>
                            </a:lnTo>
                            <a:lnTo>
                              <a:pt x="1" y="297"/>
                            </a:lnTo>
                            <a:lnTo>
                              <a:pt x="47" y="512"/>
                            </a:lnTo>
                            <a:lnTo>
                              <a:pt x="59" y="69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2064" name="Line 13"/>
                      <p:cNvSpPr>
                        <a:spLocks noChangeShapeType="1"/>
                      </p:cNvSpPr>
                      <p:nvPr/>
                    </p:nvSpPr>
                    <p:spPr bwMode="auto">
                      <a:xfrm>
                        <a:off x="2912" y="2145"/>
                        <a:ext cx="2"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grpSp>
                <p:nvGrpSpPr>
                  <p:cNvPr id="42009" name="Group 14"/>
                  <p:cNvGrpSpPr>
                    <a:grpSpLocks/>
                  </p:cNvGrpSpPr>
                  <p:nvPr/>
                </p:nvGrpSpPr>
                <p:grpSpPr bwMode="auto">
                  <a:xfrm>
                    <a:off x="4128" y="2686"/>
                    <a:ext cx="882" cy="434"/>
                    <a:chOff x="2563" y="1683"/>
                    <a:chExt cx="690" cy="434"/>
                  </a:xfrm>
                </p:grpSpPr>
                <p:grpSp>
                  <p:nvGrpSpPr>
                    <p:cNvPr id="42034" name="Group 15"/>
                    <p:cNvGrpSpPr>
                      <a:grpSpLocks/>
                    </p:cNvGrpSpPr>
                    <p:nvPr/>
                  </p:nvGrpSpPr>
                  <p:grpSpPr bwMode="auto">
                    <a:xfrm>
                      <a:off x="2670" y="1750"/>
                      <a:ext cx="482" cy="367"/>
                      <a:chOff x="2670" y="1750"/>
                      <a:chExt cx="482" cy="367"/>
                    </a:xfrm>
                  </p:grpSpPr>
                  <p:grpSp>
                    <p:nvGrpSpPr>
                      <p:cNvPr id="42038" name="Group 16"/>
                      <p:cNvGrpSpPr>
                        <a:grpSpLocks/>
                      </p:cNvGrpSpPr>
                      <p:nvPr/>
                    </p:nvGrpSpPr>
                    <p:grpSpPr bwMode="auto">
                      <a:xfrm>
                        <a:off x="2670" y="1760"/>
                        <a:ext cx="482" cy="357"/>
                        <a:chOff x="2670" y="1760"/>
                        <a:chExt cx="482" cy="357"/>
                      </a:xfrm>
                    </p:grpSpPr>
                    <p:grpSp>
                      <p:nvGrpSpPr>
                        <p:cNvPr id="42049" name="Group 17"/>
                        <p:cNvGrpSpPr>
                          <a:grpSpLocks/>
                        </p:cNvGrpSpPr>
                        <p:nvPr/>
                      </p:nvGrpSpPr>
                      <p:grpSpPr bwMode="auto">
                        <a:xfrm>
                          <a:off x="2670" y="1760"/>
                          <a:ext cx="482" cy="357"/>
                          <a:chOff x="2670" y="1760"/>
                          <a:chExt cx="482" cy="357"/>
                        </a:xfrm>
                      </p:grpSpPr>
                      <p:grpSp>
                        <p:nvGrpSpPr>
                          <p:cNvPr id="42057" name="Group 18"/>
                          <p:cNvGrpSpPr>
                            <a:grpSpLocks/>
                          </p:cNvGrpSpPr>
                          <p:nvPr/>
                        </p:nvGrpSpPr>
                        <p:grpSpPr bwMode="auto">
                          <a:xfrm>
                            <a:off x="2670" y="1761"/>
                            <a:ext cx="482" cy="161"/>
                            <a:chOff x="2670" y="1761"/>
                            <a:chExt cx="482" cy="161"/>
                          </a:xfrm>
                        </p:grpSpPr>
                        <p:sp>
                          <p:nvSpPr>
                            <p:cNvPr id="42059" name="Freeform 19"/>
                            <p:cNvSpPr>
                              <a:spLocks/>
                            </p:cNvSpPr>
                            <p:nvPr/>
                          </p:nvSpPr>
                          <p:spPr bwMode="auto">
                            <a:xfrm>
                              <a:off x="3044" y="1761"/>
                              <a:ext cx="108" cy="126"/>
                            </a:xfrm>
                            <a:custGeom>
                              <a:avLst/>
                              <a:gdLst>
                                <a:gd name="T0" fmla="*/ 0 w 216"/>
                                <a:gd name="T1" fmla="*/ 38 h 250"/>
                                <a:gd name="T2" fmla="*/ 4 w 216"/>
                                <a:gd name="T3" fmla="*/ 23 h 250"/>
                                <a:gd name="T4" fmla="*/ 8 w 216"/>
                                <a:gd name="T5" fmla="*/ 15 h 250"/>
                                <a:gd name="T6" fmla="*/ 13 w 216"/>
                                <a:gd name="T7" fmla="*/ 7 h 250"/>
                                <a:gd name="T8" fmla="*/ 21 w 216"/>
                                <a:gd name="T9" fmla="*/ 0 h 250"/>
                                <a:gd name="T10" fmla="*/ 23 w 216"/>
                                <a:gd name="T11" fmla="*/ 12 h 250"/>
                                <a:gd name="T12" fmla="*/ 28 w 216"/>
                                <a:gd name="T13" fmla="*/ 21 h 250"/>
                                <a:gd name="T14" fmla="*/ 37 w 216"/>
                                <a:gd name="T15" fmla="*/ 34 h 250"/>
                                <a:gd name="T16" fmla="*/ 49 w 216"/>
                                <a:gd name="T17" fmla="*/ 43 h 250"/>
                                <a:gd name="T18" fmla="*/ 54 w 216"/>
                                <a:gd name="T19" fmla="*/ 44 h 250"/>
                                <a:gd name="T20" fmla="*/ 49 w 216"/>
                                <a:gd name="T21" fmla="*/ 55 h 250"/>
                                <a:gd name="T22" fmla="*/ 43 w 216"/>
                                <a:gd name="T23" fmla="*/ 64 h 250"/>
                                <a:gd name="T24" fmla="*/ 27 w 216"/>
                                <a:gd name="T25" fmla="*/ 57 h 250"/>
                                <a:gd name="T26" fmla="*/ 0 w 216"/>
                                <a:gd name="T27" fmla="*/ 38 h 2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 h="250">
                                  <a:moveTo>
                                    <a:pt x="0" y="148"/>
                                  </a:moveTo>
                                  <a:lnTo>
                                    <a:pt x="14" y="90"/>
                                  </a:lnTo>
                                  <a:lnTo>
                                    <a:pt x="29" y="57"/>
                                  </a:lnTo>
                                  <a:lnTo>
                                    <a:pt x="52" y="26"/>
                                  </a:lnTo>
                                  <a:lnTo>
                                    <a:pt x="83" y="0"/>
                                  </a:lnTo>
                                  <a:lnTo>
                                    <a:pt x="90" y="45"/>
                                  </a:lnTo>
                                  <a:lnTo>
                                    <a:pt x="109" y="83"/>
                                  </a:lnTo>
                                  <a:lnTo>
                                    <a:pt x="148" y="132"/>
                                  </a:lnTo>
                                  <a:lnTo>
                                    <a:pt x="193" y="170"/>
                                  </a:lnTo>
                                  <a:lnTo>
                                    <a:pt x="216" y="174"/>
                                  </a:lnTo>
                                  <a:lnTo>
                                    <a:pt x="195" y="217"/>
                                  </a:lnTo>
                                  <a:lnTo>
                                    <a:pt x="170" y="250"/>
                                  </a:lnTo>
                                  <a:lnTo>
                                    <a:pt x="106" y="224"/>
                                  </a:lnTo>
                                  <a:lnTo>
                                    <a:pt x="0" y="148"/>
                                  </a:lnTo>
                                  <a:close/>
                                </a:path>
                              </a:pathLst>
                            </a:custGeom>
                            <a:solidFill>
                              <a:srgbClr val="6000A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60" name="Freeform 20"/>
                            <p:cNvSpPr>
                              <a:spLocks/>
                            </p:cNvSpPr>
                            <p:nvPr/>
                          </p:nvSpPr>
                          <p:spPr bwMode="auto">
                            <a:xfrm>
                              <a:off x="2670" y="1822"/>
                              <a:ext cx="107" cy="100"/>
                            </a:xfrm>
                            <a:custGeom>
                              <a:avLst/>
                              <a:gdLst>
                                <a:gd name="T0" fmla="*/ 0 w 214"/>
                                <a:gd name="T1" fmla="*/ 31 h 201"/>
                                <a:gd name="T2" fmla="*/ 15 w 214"/>
                                <a:gd name="T3" fmla="*/ 50 h 201"/>
                                <a:gd name="T4" fmla="*/ 29 w 214"/>
                                <a:gd name="T5" fmla="*/ 47 h 201"/>
                                <a:gd name="T6" fmla="*/ 40 w 214"/>
                                <a:gd name="T7" fmla="*/ 39 h 201"/>
                                <a:gd name="T8" fmla="*/ 52 w 214"/>
                                <a:gd name="T9" fmla="*/ 31 h 201"/>
                                <a:gd name="T10" fmla="*/ 54 w 214"/>
                                <a:gd name="T11" fmla="*/ 20 h 201"/>
                                <a:gd name="T12" fmla="*/ 31 w 214"/>
                                <a:gd name="T13" fmla="*/ 0 h 201"/>
                                <a:gd name="T14" fmla="*/ 17 w 214"/>
                                <a:gd name="T15" fmla="*/ 14 h 201"/>
                                <a:gd name="T16" fmla="*/ 0 w 214"/>
                                <a:gd name="T17" fmla="*/ 31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4" h="201">
                                  <a:moveTo>
                                    <a:pt x="0" y="124"/>
                                  </a:moveTo>
                                  <a:lnTo>
                                    <a:pt x="59" y="201"/>
                                  </a:lnTo>
                                  <a:lnTo>
                                    <a:pt x="113" y="190"/>
                                  </a:lnTo>
                                  <a:lnTo>
                                    <a:pt x="160" y="159"/>
                                  </a:lnTo>
                                  <a:lnTo>
                                    <a:pt x="207" y="124"/>
                                  </a:lnTo>
                                  <a:lnTo>
                                    <a:pt x="214" y="81"/>
                                  </a:lnTo>
                                  <a:lnTo>
                                    <a:pt x="122" y="0"/>
                                  </a:lnTo>
                                  <a:lnTo>
                                    <a:pt x="68" y="56"/>
                                  </a:lnTo>
                                  <a:lnTo>
                                    <a:pt x="0" y="124"/>
                                  </a:lnTo>
                                  <a:close/>
                                </a:path>
                              </a:pathLst>
                            </a:custGeom>
                            <a:solidFill>
                              <a:srgbClr val="6000A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sp>
                        <p:nvSpPr>
                          <p:cNvPr id="42058" name="Freeform 21"/>
                          <p:cNvSpPr>
                            <a:spLocks/>
                          </p:cNvSpPr>
                          <p:nvPr/>
                        </p:nvSpPr>
                        <p:spPr bwMode="auto">
                          <a:xfrm>
                            <a:off x="2690" y="1760"/>
                            <a:ext cx="449" cy="357"/>
                          </a:xfrm>
                          <a:custGeom>
                            <a:avLst/>
                            <a:gdLst>
                              <a:gd name="T0" fmla="*/ 131 w 896"/>
                              <a:gd name="T1" fmla="*/ 8 h 716"/>
                              <a:gd name="T2" fmla="*/ 152 w 896"/>
                              <a:gd name="T3" fmla="*/ 13 h 716"/>
                              <a:gd name="T4" fmla="*/ 160 w 896"/>
                              <a:gd name="T5" fmla="*/ 17 h 716"/>
                              <a:gd name="T6" fmla="*/ 167 w 896"/>
                              <a:gd name="T7" fmla="*/ 24 h 716"/>
                              <a:gd name="T8" fmla="*/ 179 w 896"/>
                              <a:gd name="T9" fmla="*/ 29 h 716"/>
                              <a:gd name="T10" fmla="*/ 191 w 896"/>
                              <a:gd name="T11" fmla="*/ 43 h 716"/>
                              <a:gd name="T12" fmla="*/ 205 w 896"/>
                              <a:gd name="T13" fmla="*/ 54 h 716"/>
                              <a:gd name="T14" fmla="*/ 225 w 896"/>
                              <a:gd name="T15" fmla="*/ 59 h 716"/>
                              <a:gd name="T16" fmla="*/ 224 w 896"/>
                              <a:gd name="T17" fmla="*/ 82 h 716"/>
                              <a:gd name="T18" fmla="*/ 216 w 896"/>
                              <a:gd name="T19" fmla="*/ 103 h 716"/>
                              <a:gd name="T20" fmla="*/ 199 w 896"/>
                              <a:gd name="T21" fmla="*/ 109 h 716"/>
                              <a:gd name="T22" fmla="*/ 184 w 896"/>
                              <a:gd name="T23" fmla="*/ 114 h 716"/>
                              <a:gd name="T24" fmla="*/ 187 w 896"/>
                              <a:gd name="T25" fmla="*/ 135 h 716"/>
                              <a:gd name="T26" fmla="*/ 188 w 896"/>
                              <a:gd name="T27" fmla="*/ 164 h 716"/>
                              <a:gd name="T28" fmla="*/ 175 w 896"/>
                              <a:gd name="T29" fmla="*/ 171 h 716"/>
                              <a:gd name="T30" fmla="*/ 145 w 896"/>
                              <a:gd name="T31" fmla="*/ 175 h 716"/>
                              <a:gd name="T32" fmla="*/ 118 w 896"/>
                              <a:gd name="T33" fmla="*/ 174 h 716"/>
                              <a:gd name="T34" fmla="*/ 96 w 896"/>
                              <a:gd name="T35" fmla="*/ 178 h 716"/>
                              <a:gd name="T36" fmla="*/ 65 w 896"/>
                              <a:gd name="T37" fmla="*/ 171 h 716"/>
                              <a:gd name="T38" fmla="*/ 47 w 896"/>
                              <a:gd name="T39" fmla="*/ 163 h 716"/>
                              <a:gd name="T40" fmla="*/ 46 w 896"/>
                              <a:gd name="T41" fmla="*/ 140 h 716"/>
                              <a:gd name="T42" fmla="*/ 42 w 896"/>
                              <a:gd name="T43" fmla="*/ 121 h 716"/>
                              <a:gd name="T44" fmla="*/ 31 w 896"/>
                              <a:gd name="T45" fmla="*/ 110 h 716"/>
                              <a:gd name="T46" fmla="*/ 25 w 896"/>
                              <a:gd name="T47" fmla="*/ 93 h 716"/>
                              <a:gd name="T48" fmla="*/ 11 w 896"/>
                              <a:gd name="T49" fmla="*/ 87 h 716"/>
                              <a:gd name="T50" fmla="*/ 0 w 896"/>
                              <a:gd name="T51" fmla="*/ 78 h 716"/>
                              <a:gd name="T52" fmla="*/ 17 w 896"/>
                              <a:gd name="T53" fmla="*/ 71 h 716"/>
                              <a:gd name="T54" fmla="*/ 36 w 896"/>
                              <a:gd name="T55" fmla="*/ 53 h 716"/>
                              <a:gd name="T56" fmla="*/ 42 w 896"/>
                              <a:gd name="T57" fmla="*/ 38 h 716"/>
                              <a:gd name="T58" fmla="*/ 49 w 896"/>
                              <a:gd name="T59" fmla="*/ 24 h 716"/>
                              <a:gd name="T60" fmla="*/ 60 w 896"/>
                              <a:gd name="T61" fmla="*/ 15 h 716"/>
                              <a:gd name="T62" fmla="*/ 77 w 896"/>
                              <a:gd name="T63" fmla="*/ 5 h 7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96" h="716">
                                <a:moveTo>
                                  <a:pt x="395" y="0"/>
                                </a:moveTo>
                                <a:lnTo>
                                  <a:pt x="520" y="33"/>
                                </a:lnTo>
                                <a:lnTo>
                                  <a:pt x="571" y="44"/>
                                </a:lnTo>
                                <a:lnTo>
                                  <a:pt x="604" y="54"/>
                                </a:lnTo>
                                <a:lnTo>
                                  <a:pt x="621" y="61"/>
                                </a:lnTo>
                                <a:lnTo>
                                  <a:pt x="639" y="71"/>
                                </a:lnTo>
                                <a:lnTo>
                                  <a:pt x="653" y="82"/>
                                </a:lnTo>
                                <a:lnTo>
                                  <a:pt x="665" y="96"/>
                                </a:lnTo>
                                <a:lnTo>
                                  <a:pt x="677" y="118"/>
                                </a:lnTo>
                                <a:lnTo>
                                  <a:pt x="712" y="117"/>
                                </a:lnTo>
                                <a:lnTo>
                                  <a:pt x="735" y="146"/>
                                </a:lnTo>
                                <a:lnTo>
                                  <a:pt x="761" y="174"/>
                                </a:lnTo>
                                <a:lnTo>
                                  <a:pt x="785" y="195"/>
                                </a:lnTo>
                                <a:lnTo>
                                  <a:pt x="816" y="218"/>
                                </a:lnTo>
                                <a:lnTo>
                                  <a:pt x="855" y="232"/>
                                </a:lnTo>
                                <a:lnTo>
                                  <a:pt x="896" y="237"/>
                                </a:lnTo>
                                <a:lnTo>
                                  <a:pt x="896" y="273"/>
                                </a:lnTo>
                                <a:lnTo>
                                  <a:pt x="893" y="329"/>
                                </a:lnTo>
                                <a:lnTo>
                                  <a:pt x="879" y="380"/>
                                </a:lnTo>
                                <a:lnTo>
                                  <a:pt x="862" y="414"/>
                                </a:lnTo>
                                <a:lnTo>
                                  <a:pt x="834" y="435"/>
                                </a:lnTo>
                                <a:lnTo>
                                  <a:pt x="794" y="439"/>
                                </a:lnTo>
                                <a:lnTo>
                                  <a:pt x="745" y="425"/>
                                </a:lnTo>
                                <a:lnTo>
                                  <a:pt x="735" y="460"/>
                                </a:lnTo>
                                <a:lnTo>
                                  <a:pt x="736" y="498"/>
                                </a:lnTo>
                                <a:lnTo>
                                  <a:pt x="747" y="543"/>
                                </a:lnTo>
                                <a:lnTo>
                                  <a:pt x="750" y="603"/>
                                </a:lnTo>
                                <a:lnTo>
                                  <a:pt x="748" y="657"/>
                                </a:lnTo>
                                <a:lnTo>
                                  <a:pt x="748" y="691"/>
                                </a:lnTo>
                                <a:lnTo>
                                  <a:pt x="696" y="686"/>
                                </a:lnTo>
                                <a:lnTo>
                                  <a:pt x="658" y="690"/>
                                </a:lnTo>
                                <a:lnTo>
                                  <a:pt x="578" y="702"/>
                                </a:lnTo>
                                <a:lnTo>
                                  <a:pt x="512" y="704"/>
                                </a:lnTo>
                                <a:lnTo>
                                  <a:pt x="470" y="697"/>
                                </a:lnTo>
                                <a:lnTo>
                                  <a:pt x="437" y="711"/>
                                </a:lnTo>
                                <a:lnTo>
                                  <a:pt x="383" y="716"/>
                                </a:lnTo>
                                <a:lnTo>
                                  <a:pt x="313" y="707"/>
                                </a:lnTo>
                                <a:lnTo>
                                  <a:pt x="257" y="688"/>
                                </a:lnTo>
                                <a:lnTo>
                                  <a:pt x="221" y="672"/>
                                </a:lnTo>
                                <a:lnTo>
                                  <a:pt x="188" y="653"/>
                                </a:lnTo>
                                <a:lnTo>
                                  <a:pt x="155" y="629"/>
                                </a:lnTo>
                                <a:lnTo>
                                  <a:pt x="181" y="562"/>
                                </a:lnTo>
                                <a:lnTo>
                                  <a:pt x="195" y="510"/>
                                </a:lnTo>
                                <a:lnTo>
                                  <a:pt x="165" y="486"/>
                                </a:lnTo>
                                <a:lnTo>
                                  <a:pt x="139" y="463"/>
                                </a:lnTo>
                                <a:lnTo>
                                  <a:pt x="123" y="442"/>
                                </a:lnTo>
                                <a:lnTo>
                                  <a:pt x="113" y="414"/>
                                </a:lnTo>
                                <a:lnTo>
                                  <a:pt x="97" y="374"/>
                                </a:lnTo>
                                <a:lnTo>
                                  <a:pt x="71" y="359"/>
                                </a:lnTo>
                                <a:lnTo>
                                  <a:pt x="42" y="348"/>
                                </a:lnTo>
                                <a:lnTo>
                                  <a:pt x="17" y="333"/>
                                </a:lnTo>
                                <a:lnTo>
                                  <a:pt x="0" y="313"/>
                                </a:lnTo>
                                <a:lnTo>
                                  <a:pt x="26" y="307"/>
                                </a:lnTo>
                                <a:lnTo>
                                  <a:pt x="68" y="287"/>
                                </a:lnTo>
                                <a:lnTo>
                                  <a:pt x="103" y="263"/>
                                </a:lnTo>
                                <a:lnTo>
                                  <a:pt x="141" y="214"/>
                                </a:lnTo>
                                <a:lnTo>
                                  <a:pt x="146" y="178"/>
                                </a:lnTo>
                                <a:lnTo>
                                  <a:pt x="165" y="153"/>
                                </a:lnTo>
                                <a:lnTo>
                                  <a:pt x="183" y="131"/>
                                </a:lnTo>
                                <a:lnTo>
                                  <a:pt x="195" y="98"/>
                                </a:lnTo>
                                <a:lnTo>
                                  <a:pt x="210" y="75"/>
                                </a:lnTo>
                                <a:lnTo>
                                  <a:pt x="240" y="61"/>
                                </a:lnTo>
                                <a:lnTo>
                                  <a:pt x="270" y="61"/>
                                </a:lnTo>
                                <a:lnTo>
                                  <a:pt x="308" y="23"/>
                                </a:lnTo>
                                <a:lnTo>
                                  <a:pt x="395" y="0"/>
                                </a:lnTo>
                                <a:close/>
                              </a:path>
                            </a:pathLst>
                          </a:custGeom>
                          <a:solidFill>
                            <a:srgbClr val="C060FF"/>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nvGrpSpPr>
                        <p:cNvPr id="42050" name="Group 22"/>
                        <p:cNvGrpSpPr>
                          <a:grpSpLocks/>
                        </p:cNvGrpSpPr>
                        <p:nvPr/>
                      </p:nvGrpSpPr>
                      <p:grpSpPr bwMode="auto">
                        <a:xfrm>
                          <a:off x="2762" y="1805"/>
                          <a:ext cx="298" cy="242"/>
                          <a:chOff x="2762" y="1805"/>
                          <a:chExt cx="298" cy="242"/>
                        </a:xfrm>
                      </p:grpSpPr>
                      <p:grpSp>
                        <p:nvGrpSpPr>
                          <p:cNvPr id="42051" name="Group 23"/>
                          <p:cNvGrpSpPr>
                            <a:grpSpLocks/>
                          </p:cNvGrpSpPr>
                          <p:nvPr/>
                        </p:nvGrpSpPr>
                        <p:grpSpPr bwMode="auto">
                          <a:xfrm>
                            <a:off x="2762" y="1805"/>
                            <a:ext cx="298" cy="242"/>
                            <a:chOff x="2762" y="1805"/>
                            <a:chExt cx="298" cy="242"/>
                          </a:xfrm>
                        </p:grpSpPr>
                        <p:sp>
                          <p:nvSpPr>
                            <p:cNvPr id="42053" name="Freeform 24"/>
                            <p:cNvSpPr>
                              <a:spLocks/>
                            </p:cNvSpPr>
                            <p:nvPr/>
                          </p:nvSpPr>
                          <p:spPr bwMode="auto">
                            <a:xfrm>
                              <a:off x="2762" y="1832"/>
                              <a:ext cx="56" cy="64"/>
                            </a:xfrm>
                            <a:custGeom>
                              <a:avLst/>
                              <a:gdLst>
                                <a:gd name="T0" fmla="*/ 0 w 113"/>
                                <a:gd name="T1" fmla="*/ 8 h 128"/>
                                <a:gd name="T2" fmla="*/ 5 w 113"/>
                                <a:gd name="T3" fmla="*/ 13 h 128"/>
                                <a:gd name="T4" fmla="*/ 5 w 113"/>
                                <a:gd name="T5" fmla="*/ 16 h 128"/>
                                <a:gd name="T6" fmla="*/ 8 w 113"/>
                                <a:gd name="T7" fmla="*/ 20 h 128"/>
                                <a:gd name="T8" fmla="*/ 12 w 113"/>
                                <a:gd name="T9" fmla="*/ 22 h 128"/>
                                <a:gd name="T10" fmla="*/ 15 w 113"/>
                                <a:gd name="T11" fmla="*/ 25 h 128"/>
                                <a:gd name="T12" fmla="*/ 17 w 113"/>
                                <a:gd name="T13" fmla="*/ 29 h 128"/>
                                <a:gd name="T14" fmla="*/ 24 w 113"/>
                                <a:gd name="T15" fmla="*/ 31 h 128"/>
                                <a:gd name="T16" fmla="*/ 28 w 113"/>
                                <a:gd name="T17" fmla="*/ 32 h 128"/>
                                <a:gd name="T18" fmla="*/ 20 w 113"/>
                                <a:gd name="T19" fmla="*/ 27 h 128"/>
                                <a:gd name="T20" fmla="*/ 16 w 113"/>
                                <a:gd name="T21" fmla="*/ 23 h 128"/>
                                <a:gd name="T22" fmla="*/ 13 w 113"/>
                                <a:gd name="T23" fmla="*/ 20 h 128"/>
                                <a:gd name="T24" fmla="*/ 13 w 113"/>
                                <a:gd name="T25" fmla="*/ 14 h 128"/>
                                <a:gd name="T26" fmla="*/ 11 w 113"/>
                                <a:gd name="T27" fmla="*/ 15 h 128"/>
                                <a:gd name="T28" fmla="*/ 8 w 113"/>
                                <a:gd name="T29" fmla="*/ 13 h 128"/>
                                <a:gd name="T30" fmla="*/ 6 w 113"/>
                                <a:gd name="T31" fmla="*/ 9 h 128"/>
                                <a:gd name="T32" fmla="*/ 5 w 113"/>
                                <a:gd name="T33" fmla="*/ 5 h 128"/>
                                <a:gd name="T34" fmla="*/ 5 w 113"/>
                                <a:gd name="T35" fmla="*/ 0 h 128"/>
                                <a:gd name="T36" fmla="*/ 2 w 113"/>
                                <a:gd name="T37" fmla="*/ 3 h 128"/>
                                <a:gd name="T38" fmla="*/ 0 w 113"/>
                                <a:gd name="T39" fmla="*/ 8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3" h="128">
                                  <a:moveTo>
                                    <a:pt x="0" y="31"/>
                                  </a:moveTo>
                                  <a:lnTo>
                                    <a:pt x="20" y="52"/>
                                  </a:lnTo>
                                  <a:lnTo>
                                    <a:pt x="22" y="64"/>
                                  </a:lnTo>
                                  <a:lnTo>
                                    <a:pt x="33" y="78"/>
                                  </a:lnTo>
                                  <a:lnTo>
                                    <a:pt x="48" y="85"/>
                                  </a:lnTo>
                                  <a:lnTo>
                                    <a:pt x="62" y="99"/>
                                  </a:lnTo>
                                  <a:lnTo>
                                    <a:pt x="71" y="115"/>
                                  </a:lnTo>
                                  <a:lnTo>
                                    <a:pt x="97" y="121"/>
                                  </a:lnTo>
                                  <a:lnTo>
                                    <a:pt x="113" y="128"/>
                                  </a:lnTo>
                                  <a:lnTo>
                                    <a:pt x="83" y="108"/>
                                  </a:lnTo>
                                  <a:lnTo>
                                    <a:pt x="67" y="90"/>
                                  </a:lnTo>
                                  <a:lnTo>
                                    <a:pt x="55" y="78"/>
                                  </a:lnTo>
                                  <a:lnTo>
                                    <a:pt x="54" y="54"/>
                                  </a:lnTo>
                                  <a:lnTo>
                                    <a:pt x="45" y="59"/>
                                  </a:lnTo>
                                  <a:lnTo>
                                    <a:pt x="33" y="52"/>
                                  </a:lnTo>
                                  <a:lnTo>
                                    <a:pt x="24" y="33"/>
                                  </a:lnTo>
                                  <a:lnTo>
                                    <a:pt x="20" y="19"/>
                                  </a:lnTo>
                                  <a:lnTo>
                                    <a:pt x="22" y="0"/>
                                  </a:lnTo>
                                  <a:lnTo>
                                    <a:pt x="10" y="10"/>
                                  </a:lnTo>
                                  <a:lnTo>
                                    <a:pt x="0" y="31"/>
                                  </a:lnTo>
                                  <a:close/>
                                </a:path>
                              </a:pathLst>
                            </a:custGeom>
                            <a:solidFill>
                              <a:srgbClr val="6000A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54" name="Freeform 25"/>
                            <p:cNvSpPr>
                              <a:spLocks/>
                            </p:cNvSpPr>
                            <p:nvPr/>
                          </p:nvSpPr>
                          <p:spPr bwMode="auto">
                            <a:xfrm>
                              <a:off x="2762" y="1995"/>
                              <a:ext cx="60" cy="52"/>
                            </a:xfrm>
                            <a:custGeom>
                              <a:avLst/>
                              <a:gdLst>
                                <a:gd name="T0" fmla="*/ 0 w 120"/>
                                <a:gd name="T1" fmla="*/ 0 h 105"/>
                                <a:gd name="T2" fmla="*/ 4 w 120"/>
                                <a:gd name="T3" fmla="*/ 4 h 105"/>
                                <a:gd name="T4" fmla="*/ 7 w 120"/>
                                <a:gd name="T5" fmla="*/ 6 h 105"/>
                                <a:gd name="T6" fmla="*/ 10 w 120"/>
                                <a:gd name="T7" fmla="*/ 10 h 105"/>
                                <a:gd name="T8" fmla="*/ 14 w 120"/>
                                <a:gd name="T9" fmla="*/ 13 h 105"/>
                                <a:gd name="T10" fmla="*/ 18 w 120"/>
                                <a:gd name="T11" fmla="*/ 17 h 105"/>
                                <a:gd name="T12" fmla="*/ 21 w 120"/>
                                <a:gd name="T13" fmla="*/ 26 h 105"/>
                                <a:gd name="T14" fmla="*/ 20 w 120"/>
                                <a:gd name="T15" fmla="*/ 17 h 105"/>
                                <a:gd name="T16" fmla="*/ 19 w 120"/>
                                <a:gd name="T17" fmla="*/ 13 h 105"/>
                                <a:gd name="T18" fmla="*/ 15 w 120"/>
                                <a:gd name="T19" fmla="*/ 11 h 105"/>
                                <a:gd name="T20" fmla="*/ 14 w 120"/>
                                <a:gd name="T21" fmla="*/ 9 h 105"/>
                                <a:gd name="T22" fmla="*/ 18 w 120"/>
                                <a:gd name="T23" fmla="*/ 10 h 105"/>
                                <a:gd name="T24" fmla="*/ 24 w 120"/>
                                <a:gd name="T25" fmla="*/ 10 h 105"/>
                                <a:gd name="T26" fmla="*/ 30 w 120"/>
                                <a:gd name="T27" fmla="*/ 9 h 105"/>
                                <a:gd name="T28" fmla="*/ 23 w 120"/>
                                <a:gd name="T29" fmla="*/ 8 h 105"/>
                                <a:gd name="T30" fmla="*/ 14 w 120"/>
                                <a:gd name="T31" fmla="*/ 7 h 105"/>
                                <a:gd name="T32" fmla="*/ 8 w 120"/>
                                <a:gd name="T33" fmla="*/ 4 h 105"/>
                                <a:gd name="T34" fmla="*/ 0 w 120"/>
                                <a:gd name="T35" fmla="*/ 0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0" h="105">
                                  <a:moveTo>
                                    <a:pt x="0" y="0"/>
                                  </a:moveTo>
                                  <a:lnTo>
                                    <a:pt x="14" y="16"/>
                                  </a:lnTo>
                                  <a:lnTo>
                                    <a:pt x="26" y="26"/>
                                  </a:lnTo>
                                  <a:lnTo>
                                    <a:pt x="40" y="40"/>
                                  </a:lnTo>
                                  <a:lnTo>
                                    <a:pt x="54" y="54"/>
                                  </a:lnTo>
                                  <a:lnTo>
                                    <a:pt x="71" y="68"/>
                                  </a:lnTo>
                                  <a:lnTo>
                                    <a:pt x="81" y="105"/>
                                  </a:lnTo>
                                  <a:lnTo>
                                    <a:pt x="80" y="70"/>
                                  </a:lnTo>
                                  <a:lnTo>
                                    <a:pt x="73" y="54"/>
                                  </a:lnTo>
                                  <a:lnTo>
                                    <a:pt x="57" y="44"/>
                                  </a:lnTo>
                                  <a:lnTo>
                                    <a:pt x="54" y="37"/>
                                  </a:lnTo>
                                  <a:lnTo>
                                    <a:pt x="69" y="40"/>
                                  </a:lnTo>
                                  <a:lnTo>
                                    <a:pt x="95" y="42"/>
                                  </a:lnTo>
                                  <a:lnTo>
                                    <a:pt x="120" y="37"/>
                                  </a:lnTo>
                                  <a:lnTo>
                                    <a:pt x="92" y="33"/>
                                  </a:lnTo>
                                  <a:lnTo>
                                    <a:pt x="55" y="28"/>
                                  </a:lnTo>
                                  <a:lnTo>
                                    <a:pt x="29" y="19"/>
                                  </a:lnTo>
                                  <a:lnTo>
                                    <a:pt x="0" y="0"/>
                                  </a:lnTo>
                                  <a:close/>
                                </a:path>
                              </a:pathLst>
                            </a:custGeom>
                            <a:solidFill>
                              <a:srgbClr val="6000A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55" name="Freeform 26"/>
                            <p:cNvSpPr>
                              <a:spLocks/>
                            </p:cNvSpPr>
                            <p:nvPr/>
                          </p:nvSpPr>
                          <p:spPr bwMode="auto">
                            <a:xfrm>
                              <a:off x="2998" y="1805"/>
                              <a:ext cx="42" cy="83"/>
                            </a:xfrm>
                            <a:custGeom>
                              <a:avLst/>
                              <a:gdLst>
                                <a:gd name="T0" fmla="*/ 11 w 86"/>
                                <a:gd name="T1" fmla="*/ 0 h 165"/>
                                <a:gd name="T2" fmla="*/ 13 w 86"/>
                                <a:gd name="T3" fmla="*/ 3 h 165"/>
                                <a:gd name="T4" fmla="*/ 14 w 86"/>
                                <a:gd name="T5" fmla="*/ 5 h 165"/>
                                <a:gd name="T6" fmla="*/ 17 w 86"/>
                                <a:gd name="T7" fmla="*/ 5 h 165"/>
                                <a:gd name="T8" fmla="*/ 19 w 86"/>
                                <a:gd name="T9" fmla="*/ 5 h 165"/>
                                <a:gd name="T10" fmla="*/ 21 w 86"/>
                                <a:gd name="T11" fmla="*/ 6 h 165"/>
                                <a:gd name="T12" fmla="*/ 17 w 86"/>
                                <a:gd name="T13" fmla="*/ 7 h 165"/>
                                <a:gd name="T14" fmla="*/ 15 w 86"/>
                                <a:gd name="T15" fmla="*/ 10 h 165"/>
                                <a:gd name="T16" fmla="*/ 13 w 86"/>
                                <a:gd name="T17" fmla="*/ 13 h 165"/>
                                <a:gd name="T18" fmla="*/ 13 w 86"/>
                                <a:gd name="T19" fmla="*/ 16 h 165"/>
                                <a:gd name="T20" fmla="*/ 13 w 86"/>
                                <a:gd name="T21" fmla="*/ 19 h 165"/>
                                <a:gd name="T22" fmla="*/ 13 w 86"/>
                                <a:gd name="T23" fmla="*/ 23 h 165"/>
                                <a:gd name="T24" fmla="*/ 10 w 86"/>
                                <a:gd name="T25" fmla="*/ 28 h 165"/>
                                <a:gd name="T26" fmla="*/ 5 w 86"/>
                                <a:gd name="T27" fmla="*/ 29 h 165"/>
                                <a:gd name="T28" fmla="*/ 7 w 86"/>
                                <a:gd name="T29" fmla="*/ 28 h 165"/>
                                <a:gd name="T30" fmla="*/ 9 w 86"/>
                                <a:gd name="T31" fmla="*/ 26 h 165"/>
                                <a:gd name="T32" fmla="*/ 11 w 86"/>
                                <a:gd name="T33" fmla="*/ 19 h 165"/>
                                <a:gd name="T34" fmla="*/ 12 w 86"/>
                                <a:gd name="T35" fmla="*/ 18 h 165"/>
                                <a:gd name="T36" fmla="*/ 8 w 86"/>
                                <a:gd name="T37" fmla="*/ 19 h 165"/>
                                <a:gd name="T38" fmla="*/ 5 w 86"/>
                                <a:gd name="T39" fmla="*/ 24 h 165"/>
                                <a:gd name="T40" fmla="*/ 3 w 86"/>
                                <a:gd name="T41" fmla="*/ 29 h 165"/>
                                <a:gd name="T42" fmla="*/ 3 w 86"/>
                                <a:gd name="T43" fmla="*/ 33 h 165"/>
                                <a:gd name="T44" fmla="*/ 4 w 86"/>
                                <a:gd name="T45" fmla="*/ 38 h 165"/>
                                <a:gd name="T46" fmla="*/ 6 w 86"/>
                                <a:gd name="T47" fmla="*/ 42 h 165"/>
                                <a:gd name="T48" fmla="*/ 2 w 86"/>
                                <a:gd name="T49" fmla="*/ 38 h 165"/>
                                <a:gd name="T50" fmla="*/ 1 w 86"/>
                                <a:gd name="T51" fmla="*/ 33 h 165"/>
                                <a:gd name="T52" fmla="*/ 1 w 86"/>
                                <a:gd name="T53" fmla="*/ 29 h 165"/>
                                <a:gd name="T54" fmla="*/ 2 w 86"/>
                                <a:gd name="T55" fmla="*/ 24 h 165"/>
                                <a:gd name="T56" fmla="*/ 5 w 86"/>
                                <a:gd name="T57" fmla="*/ 20 h 165"/>
                                <a:gd name="T58" fmla="*/ 8 w 86"/>
                                <a:gd name="T59" fmla="*/ 16 h 165"/>
                                <a:gd name="T60" fmla="*/ 9 w 86"/>
                                <a:gd name="T61" fmla="*/ 12 h 165"/>
                                <a:gd name="T62" fmla="*/ 5 w 86"/>
                                <a:gd name="T63" fmla="*/ 15 h 165"/>
                                <a:gd name="T64" fmla="*/ 0 w 86"/>
                                <a:gd name="T65" fmla="*/ 15 h 165"/>
                                <a:gd name="T66" fmla="*/ 4 w 86"/>
                                <a:gd name="T67" fmla="*/ 14 h 165"/>
                                <a:gd name="T68" fmla="*/ 6 w 86"/>
                                <a:gd name="T69" fmla="*/ 12 h 165"/>
                                <a:gd name="T70" fmla="*/ 8 w 86"/>
                                <a:gd name="T71" fmla="*/ 11 h 165"/>
                                <a:gd name="T72" fmla="*/ 10 w 86"/>
                                <a:gd name="T73" fmla="*/ 7 h 165"/>
                                <a:gd name="T74" fmla="*/ 11 w 86"/>
                                <a:gd name="T75" fmla="*/ 4 h 165"/>
                                <a:gd name="T76" fmla="*/ 11 w 86"/>
                                <a:gd name="T77" fmla="*/ 0 h 1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165">
                                  <a:moveTo>
                                    <a:pt x="46" y="0"/>
                                  </a:moveTo>
                                  <a:lnTo>
                                    <a:pt x="54" y="10"/>
                                  </a:lnTo>
                                  <a:lnTo>
                                    <a:pt x="60" y="20"/>
                                  </a:lnTo>
                                  <a:lnTo>
                                    <a:pt x="70" y="20"/>
                                  </a:lnTo>
                                  <a:lnTo>
                                    <a:pt x="79" y="20"/>
                                  </a:lnTo>
                                  <a:lnTo>
                                    <a:pt x="86" y="22"/>
                                  </a:lnTo>
                                  <a:lnTo>
                                    <a:pt x="72" y="27"/>
                                  </a:lnTo>
                                  <a:lnTo>
                                    <a:pt x="61" y="40"/>
                                  </a:lnTo>
                                  <a:lnTo>
                                    <a:pt x="54" y="52"/>
                                  </a:lnTo>
                                  <a:lnTo>
                                    <a:pt x="54" y="62"/>
                                  </a:lnTo>
                                  <a:lnTo>
                                    <a:pt x="56" y="76"/>
                                  </a:lnTo>
                                  <a:lnTo>
                                    <a:pt x="54" y="92"/>
                                  </a:lnTo>
                                  <a:lnTo>
                                    <a:pt x="40" y="109"/>
                                  </a:lnTo>
                                  <a:lnTo>
                                    <a:pt x="21" y="116"/>
                                  </a:lnTo>
                                  <a:lnTo>
                                    <a:pt x="28" y="109"/>
                                  </a:lnTo>
                                  <a:lnTo>
                                    <a:pt x="39" y="102"/>
                                  </a:lnTo>
                                  <a:lnTo>
                                    <a:pt x="47" y="76"/>
                                  </a:lnTo>
                                  <a:lnTo>
                                    <a:pt x="49" y="69"/>
                                  </a:lnTo>
                                  <a:lnTo>
                                    <a:pt x="35" y="76"/>
                                  </a:lnTo>
                                  <a:lnTo>
                                    <a:pt x="21" y="95"/>
                                  </a:lnTo>
                                  <a:lnTo>
                                    <a:pt x="14" y="113"/>
                                  </a:lnTo>
                                  <a:lnTo>
                                    <a:pt x="13" y="130"/>
                                  </a:lnTo>
                                  <a:lnTo>
                                    <a:pt x="18" y="151"/>
                                  </a:lnTo>
                                  <a:lnTo>
                                    <a:pt x="27" y="165"/>
                                  </a:lnTo>
                                  <a:lnTo>
                                    <a:pt x="11" y="149"/>
                                  </a:lnTo>
                                  <a:lnTo>
                                    <a:pt x="7" y="130"/>
                                  </a:lnTo>
                                  <a:lnTo>
                                    <a:pt x="7" y="113"/>
                                  </a:lnTo>
                                  <a:lnTo>
                                    <a:pt x="11" y="95"/>
                                  </a:lnTo>
                                  <a:lnTo>
                                    <a:pt x="20" y="80"/>
                                  </a:lnTo>
                                  <a:lnTo>
                                    <a:pt x="33" y="62"/>
                                  </a:lnTo>
                                  <a:lnTo>
                                    <a:pt x="39" y="47"/>
                                  </a:lnTo>
                                  <a:lnTo>
                                    <a:pt x="20" y="59"/>
                                  </a:lnTo>
                                  <a:lnTo>
                                    <a:pt x="0" y="57"/>
                                  </a:lnTo>
                                  <a:lnTo>
                                    <a:pt x="18" y="54"/>
                                  </a:lnTo>
                                  <a:lnTo>
                                    <a:pt x="25" y="47"/>
                                  </a:lnTo>
                                  <a:lnTo>
                                    <a:pt x="35" y="41"/>
                                  </a:lnTo>
                                  <a:lnTo>
                                    <a:pt x="42" y="27"/>
                                  </a:lnTo>
                                  <a:lnTo>
                                    <a:pt x="47" y="15"/>
                                  </a:lnTo>
                                  <a:lnTo>
                                    <a:pt x="46" y="0"/>
                                  </a:lnTo>
                                  <a:close/>
                                </a:path>
                              </a:pathLst>
                            </a:custGeom>
                            <a:solidFill>
                              <a:srgbClr val="8000E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56" name="Freeform 27"/>
                            <p:cNvSpPr>
                              <a:spLocks/>
                            </p:cNvSpPr>
                            <p:nvPr/>
                          </p:nvSpPr>
                          <p:spPr bwMode="auto">
                            <a:xfrm>
                              <a:off x="3015" y="1928"/>
                              <a:ext cx="45" cy="74"/>
                            </a:xfrm>
                            <a:custGeom>
                              <a:avLst/>
                              <a:gdLst>
                                <a:gd name="T0" fmla="*/ 23 w 89"/>
                                <a:gd name="T1" fmla="*/ 22 h 150"/>
                                <a:gd name="T2" fmla="*/ 20 w 89"/>
                                <a:gd name="T3" fmla="*/ 20 h 150"/>
                                <a:gd name="T4" fmla="*/ 17 w 89"/>
                                <a:gd name="T5" fmla="*/ 16 h 150"/>
                                <a:gd name="T6" fmla="*/ 16 w 89"/>
                                <a:gd name="T7" fmla="*/ 10 h 150"/>
                                <a:gd name="T8" fmla="*/ 16 w 89"/>
                                <a:gd name="T9" fmla="*/ 5 h 150"/>
                                <a:gd name="T10" fmla="*/ 17 w 89"/>
                                <a:gd name="T11" fmla="*/ 0 h 150"/>
                                <a:gd name="T12" fmla="*/ 15 w 89"/>
                                <a:gd name="T13" fmla="*/ 3 h 150"/>
                                <a:gd name="T14" fmla="*/ 13 w 89"/>
                                <a:gd name="T15" fmla="*/ 9 h 150"/>
                                <a:gd name="T16" fmla="*/ 13 w 89"/>
                                <a:gd name="T17" fmla="*/ 12 h 150"/>
                                <a:gd name="T18" fmla="*/ 14 w 89"/>
                                <a:gd name="T19" fmla="*/ 15 h 150"/>
                                <a:gd name="T20" fmla="*/ 10 w 89"/>
                                <a:gd name="T21" fmla="*/ 15 h 150"/>
                                <a:gd name="T22" fmla="*/ 5 w 89"/>
                                <a:gd name="T23" fmla="*/ 18 h 150"/>
                                <a:gd name="T24" fmla="*/ 0 w 89"/>
                                <a:gd name="T25" fmla="*/ 22 h 150"/>
                                <a:gd name="T26" fmla="*/ 5 w 89"/>
                                <a:gd name="T27" fmla="*/ 20 h 150"/>
                                <a:gd name="T28" fmla="*/ 10 w 89"/>
                                <a:gd name="T29" fmla="*/ 18 h 150"/>
                                <a:gd name="T30" fmla="*/ 15 w 89"/>
                                <a:gd name="T31" fmla="*/ 18 h 150"/>
                                <a:gd name="T32" fmla="*/ 10 w 89"/>
                                <a:gd name="T33" fmla="*/ 20 h 150"/>
                                <a:gd name="T34" fmla="*/ 9 w 89"/>
                                <a:gd name="T35" fmla="*/ 24 h 150"/>
                                <a:gd name="T36" fmla="*/ 7 w 89"/>
                                <a:gd name="T37" fmla="*/ 27 h 150"/>
                                <a:gd name="T38" fmla="*/ 6 w 89"/>
                                <a:gd name="T39" fmla="*/ 31 h 150"/>
                                <a:gd name="T40" fmla="*/ 8 w 89"/>
                                <a:gd name="T41" fmla="*/ 28 h 150"/>
                                <a:gd name="T42" fmla="*/ 11 w 89"/>
                                <a:gd name="T43" fmla="*/ 24 h 150"/>
                                <a:gd name="T44" fmla="*/ 16 w 89"/>
                                <a:gd name="T45" fmla="*/ 22 h 150"/>
                                <a:gd name="T46" fmla="*/ 17 w 89"/>
                                <a:gd name="T47" fmla="*/ 21 h 150"/>
                                <a:gd name="T48" fmla="*/ 17 w 89"/>
                                <a:gd name="T49" fmla="*/ 24 h 150"/>
                                <a:gd name="T50" fmla="*/ 18 w 89"/>
                                <a:gd name="T51" fmla="*/ 28 h 150"/>
                                <a:gd name="T52" fmla="*/ 19 w 89"/>
                                <a:gd name="T53" fmla="*/ 31 h 150"/>
                                <a:gd name="T54" fmla="*/ 20 w 89"/>
                                <a:gd name="T55" fmla="*/ 34 h 150"/>
                                <a:gd name="T56" fmla="*/ 21 w 89"/>
                                <a:gd name="T57" fmla="*/ 37 h 150"/>
                                <a:gd name="T58" fmla="*/ 21 w 89"/>
                                <a:gd name="T59" fmla="*/ 33 h 150"/>
                                <a:gd name="T60" fmla="*/ 21 w 89"/>
                                <a:gd name="T61" fmla="*/ 31 h 150"/>
                                <a:gd name="T62" fmla="*/ 20 w 89"/>
                                <a:gd name="T63" fmla="*/ 28 h 150"/>
                                <a:gd name="T64" fmla="*/ 21 w 89"/>
                                <a:gd name="T65" fmla="*/ 26 h 150"/>
                                <a:gd name="T66" fmla="*/ 23 w 89"/>
                                <a:gd name="T67" fmla="*/ 22 h 1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9" h="150">
                                  <a:moveTo>
                                    <a:pt x="89" y="89"/>
                                  </a:moveTo>
                                  <a:lnTo>
                                    <a:pt x="79" y="82"/>
                                  </a:lnTo>
                                  <a:lnTo>
                                    <a:pt x="66" y="66"/>
                                  </a:lnTo>
                                  <a:lnTo>
                                    <a:pt x="63" y="42"/>
                                  </a:lnTo>
                                  <a:lnTo>
                                    <a:pt x="61" y="23"/>
                                  </a:lnTo>
                                  <a:lnTo>
                                    <a:pt x="65" y="0"/>
                                  </a:lnTo>
                                  <a:lnTo>
                                    <a:pt x="58" y="12"/>
                                  </a:lnTo>
                                  <a:lnTo>
                                    <a:pt x="52" y="37"/>
                                  </a:lnTo>
                                  <a:lnTo>
                                    <a:pt x="52" y="51"/>
                                  </a:lnTo>
                                  <a:lnTo>
                                    <a:pt x="56" y="63"/>
                                  </a:lnTo>
                                  <a:lnTo>
                                    <a:pt x="37" y="63"/>
                                  </a:lnTo>
                                  <a:lnTo>
                                    <a:pt x="18" y="75"/>
                                  </a:lnTo>
                                  <a:lnTo>
                                    <a:pt x="0" y="89"/>
                                  </a:lnTo>
                                  <a:lnTo>
                                    <a:pt x="19" y="82"/>
                                  </a:lnTo>
                                  <a:lnTo>
                                    <a:pt x="40" y="75"/>
                                  </a:lnTo>
                                  <a:lnTo>
                                    <a:pt x="58" y="75"/>
                                  </a:lnTo>
                                  <a:lnTo>
                                    <a:pt x="40" y="84"/>
                                  </a:lnTo>
                                  <a:lnTo>
                                    <a:pt x="33" y="98"/>
                                  </a:lnTo>
                                  <a:lnTo>
                                    <a:pt x="25" y="112"/>
                                  </a:lnTo>
                                  <a:lnTo>
                                    <a:pt x="21" y="125"/>
                                  </a:lnTo>
                                  <a:lnTo>
                                    <a:pt x="30" y="115"/>
                                  </a:lnTo>
                                  <a:lnTo>
                                    <a:pt x="42" y="99"/>
                                  </a:lnTo>
                                  <a:lnTo>
                                    <a:pt x="61" y="89"/>
                                  </a:lnTo>
                                  <a:lnTo>
                                    <a:pt x="66" y="87"/>
                                  </a:lnTo>
                                  <a:lnTo>
                                    <a:pt x="66" y="99"/>
                                  </a:lnTo>
                                  <a:lnTo>
                                    <a:pt x="70" y="113"/>
                                  </a:lnTo>
                                  <a:lnTo>
                                    <a:pt x="73" y="125"/>
                                  </a:lnTo>
                                  <a:lnTo>
                                    <a:pt x="77" y="139"/>
                                  </a:lnTo>
                                  <a:lnTo>
                                    <a:pt x="84" y="150"/>
                                  </a:lnTo>
                                  <a:lnTo>
                                    <a:pt x="82" y="136"/>
                                  </a:lnTo>
                                  <a:lnTo>
                                    <a:pt x="82" y="125"/>
                                  </a:lnTo>
                                  <a:lnTo>
                                    <a:pt x="80" y="115"/>
                                  </a:lnTo>
                                  <a:lnTo>
                                    <a:pt x="84" y="106"/>
                                  </a:lnTo>
                                  <a:lnTo>
                                    <a:pt x="89" y="89"/>
                                  </a:lnTo>
                                  <a:close/>
                                </a:path>
                              </a:pathLst>
                            </a:custGeom>
                            <a:solidFill>
                              <a:srgbClr val="6000A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sp>
                        <p:nvSpPr>
                          <p:cNvPr id="42052" name="Line 28"/>
                          <p:cNvSpPr>
                            <a:spLocks noChangeShapeType="1"/>
                          </p:cNvSpPr>
                          <p:nvPr/>
                        </p:nvSpPr>
                        <p:spPr bwMode="auto">
                          <a:xfrm flipV="1">
                            <a:off x="2941" y="2022"/>
                            <a:ext cx="105" cy="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grpSp>
                    <p:nvGrpSpPr>
                      <p:cNvPr id="42039" name="Group 29"/>
                      <p:cNvGrpSpPr>
                        <a:grpSpLocks/>
                      </p:cNvGrpSpPr>
                      <p:nvPr/>
                    </p:nvGrpSpPr>
                    <p:grpSpPr bwMode="auto">
                      <a:xfrm>
                        <a:off x="2802" y="1750"/>
                        <a:ext cx="151" cy="173"/>
                        <a:chOff x="2802" y="1750"/>
                        <a:chExt cx="151" cy="173"/>
                      </a:xfrm>
                    </p:grpSpPr>
                    <p:grpSp>
                      <p:nvGrpSpPr>
                        <p:cNvPr id="42040" name="Group 30"/>
                        <p:cNvGrpSpPr>
                          <a:grpSpLocks/>
                        </p:cNvGrpSpPr>
                        <p:nvPr/>
                      </p:nvGrpSpPr>
                      <p:grpSpPr bwMode="auto">
                        <a:xfrm>
                          <a:off x="2811" y="1750"/>
                          <a:ext cx="134" cy="161"/>
                          <a:chOff x="2811" y="1750"/>
                          <a:chExt cx="134" cy="161"/>
                        </a:xfrm>
                      </p:grpSpPr>
                      <p:grpSp>
                        <p:nvGrpSpPr>
                          <p:cNvPr id="42042" name="Group 31"/>
                          <p:cNvGrpSpPr>
                            <a:grpSpLocks/>
                          </p:cNvGrpSpPr>
                          <p:nvPr/>
                        </p:nvGrpSpPr>
                        <p:grpSpPr bwMode="auto">
                          <a:xfrm>
                            <a:off x="2811" y="1750"/>
                            <a:ext cx="134" cy="160"/>
                            <a:chOff x="2811" y="1750"/>
                            <a:chExt cx="134" cy="160"/>
                          </a:xfrm>
                        </p:grpSpPr>
                        <p:sp>
                          <p:nvSpPr>
                            <p:cNvPr id="42046" name="Freeform 32"/>
                            <p:cNvSpPr>
                              <a:spLocks/>
                            </p:cNvSpPr>
                            <p:nvPr/>
                          </p:nvSpPr>
                          <p:spPr bwMode="auto">
                            <a:xfrm>
                              <a:off x="2811" y="1750"/>
                              <a:ext cx="134" cy="160"/>
                            </a:xfrm>
                            <a:custGeom>
                              <a:avLst/>
                              <a:gdLst>
                                <a:gd name="T0" fmla="*/ 20 w 268"/>
                                <a:gd name="T1" fmla="*/ 7 h 320"/>
                                <a:gd name="T2" fmla="*/ 0 w 268"/>
                                <a:gd name="T3" fmla="*/ 19 h 320"/>
                                <a:gd name="T4" fmla="*/ 9 w 268"/>
                                <a:gd name="T5" fmla="*/ 47 h 320"/>
                                <a:gd name="T6" fmla="*/ 18 w 268"/>
                                <a:gd name="T7" fmla="*/ 63 h 320"/>
                                <a:gd name="T8" fmla="*/ 33 w 268"/>
                                <a:gd name="T9" fmla="*/ 80 h 320"/>
                                <a:gd name="T10" fmla="*/ 43 w 268"/>
                                <a:gd name="T11" fmla="*/ 68 h 320"/>
                                <a:gd name="T12" fmla="*/ 67 w 268"/>
                                <a:gd name="T13" fmla="*/ 11 h 320"/>
                                <a:gd name="T14" fmla="*/ 56 w 268"/>
                                <a:gd name="T15" fmla="*/ 0 h 320"/>
                                <a:gd name="T16" fmla="*/ 37 w 268"/>
                                <a:gd name="T17" fmla="*/ 14 h 320"/>
                                <a:gd name="T18" fmla="*/ 20 w 268"/>
                                <a:gd name="T19" fmla="*/ 7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320">
                                  <a:moveTo>
                                    <a:pt x="77" y="26"/>
                                  </a:moveTo>
                                  <a:lnTo>
                                    <a:pt x="0" y="75"/>
                                  </a:lnTo>
                                  <a:lnTo>
                                    <a:pt x="33" y="186"/>
                                  </a:lnTo>
                                  <a:lnTo>
                                    <a:pt x="71" y="249"/>
                                  </a:lnTo>
                                  <a:lnTo>
                                    <a:pt x="131" y="320"/>
                                  </a:lnTo>
                                  <a:lnTo>
                                    <a:pt x="171" y="272"/>
                                  </a:lnTo>
                                  <a:lnTo>
                                    <a:pt x="268" y="43"/>
                                  </a:lnTo>
                                  <a:lnTo>
                                    <a:pt x="223" y="0"/>
                                  </a:lnTo>
                                  <a:lnTo>
                                    <a:pt x="146" y="56"/>
                                  </a:lnTo>
                                  <a:lnTo>
                                    <a:pt x="77" y="26"/>
                                  </a:lnTo>
                                  <a:close/>
                                </a:path>
                              </a:pathLst>
                            </a:custGeom>
                            <a:solidFill>
                              <a:srgbClr val="E0E0FF"/>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47" name="Freeform 33"/>
                            <p:cNvSpPr>
                              <a:spLocks/>
                            </p:cNvSpPr>
                            <p:nvPr/>
                          </p:nvSpPr>
                          <p:spPr bwMode="auto">
                            <a:xfrm>
                              <a:off x="2884" y="1814"/>
                              <a:ext cx="37" cy="16"/>
                            </a:xfrm>
                            <a:custGeom>
                              <a:avLst/>
                              <a:gdLst>
                                <a:gd name="T0" fmla="*/ 0 w 75"/>
                                <a:gd name="T1" fmla="*/ 0 h 33"/>
                                <a:gd name="T2" fmla="*/ 18 w 75"/>
                                <a:gd name="T3" fmla="*/ 8 h 33"/>
                                <a:gd name="T4" fmla="*/ 8 w 75"/>
                                <a:gd name="T5" fmla="*/ 7 h 33"/>
                                <a:gd name="T6" fmla="*/ 0 w 75"/>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 h="33">
                                  <a:moveTo>
                                    <a:pt x="0" y="0"/>
                                  </a:moveTo>
                                  <a:lnTo>
                                    <a:pt x="75" y="33"/>
                                  </a:lnTo>
                                  <a:lnTo>
                                    <a:pt x="33" y="28"/>
                                  </a:lnTo>
                                  <a:lnTo>
                                    <a:pt x="0" y="0"/>
                                  </a:lnTo>
                                  <a:close/>
                                </a:path>
                              </a:pathLst>
                            </a:custGeom>
                            <a:solidFill>
                              <a:srgbClr val="C0C0E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48" name="Freeform 34"/>
                            <p:cNvSpPr>
                              <a:spLocks/>
                            </p:cNvSpPr>
                            <p:nvPr/>
                          </p:nvSpPr>
                          <p:spPr bwMode="auto">
                            <a:xfrm>
                              <a:off x="2823" y="1819"/>
                              <a:ext cx="15" cy="8"/>
                            </a:xfrm>
                            <a:custGeom>
                              <a:avLst/>
                              <a:gdLst>
                                <a:gd name="T0" fmla="*/ 8 w 30"/>
                                <a:gd name="T1" fmla="*/ 0 h 18"/>
                                <a:gd name="T2" fmla="*/ 0 w 30"/>
                                <a:gd name="T3" fmla="*/ 4 h 18"/>
                                <a:gd name="T4" fmla="*/ 6 w 30"/>
                                <a:gd name="T5" fmla="*/ 3 h 18"/>
                                <a:gd name="T6" fmla="*/ 8 w 30"/>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18">
                                  <a:moveTo>
                                    <a:pt x="30" y="0"/>
                                  </a:moveTo>
                                  <a:lnTo>
                                    <a:pt x="0" y="18"/>
                                  </a:lnTo>
                                  <a:lnTo>
                                    <a:pt x="21" y="13"/>
                                  </a:lnTo>
                                  <a:lnTo>
                                    <a:pt x="30" y="0"/>
                                  </a:lnTo>
                                  <a:close/>
                                </a:path>
                              </a:pathLst>
                            </a:custGeom>
                            <a:solidFill>
                              <a:srgbClr val="C0C0E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nvGrpSpPr>
                          <p:cNvPr id="42043" name="Group 35"/>
                          <p:cNvGrpSpPr>
                            <a:grpSpLocks/>
                          </p:cNvGrpSpPr>
                          <p:nvPr/>
                        </p:nvGrpSpPr>
                        <p:grpSpPr bwMode="auto">
                          <a:xfrm>
                            <a:off x="2844" y="1796"/>
                            <a:ext cx="50" cy="115"/>
                            <a:chOff x="2844" y="1796"/>
                            <a:chExt cx="50" cy="115"/>
                          </a:xfrm>
                        </p:grpSpPr>
                        <p:sp>
                          <p:nvSpPr>
                            <p:cNvPr id="42044" name="Freeform 36"/>
                            <p:cNvSpPr>
                              <a:spLocks/>
                            </p:cNvSpPr>
                            <p:nvPr/>
                          </p:nvSpPr>
                          <p:spPr bwMode="auto">
                            <a:xfrm>
                              <a:off x="2844" y="1796"/>
                              <a:ext cx="50" cy="115"/>
                            </a:xfrm>
                            <a:custGeom>
                              <a:avLst/>
                              <a:gdLst>
                                <a:gd name="T0" fmla="*/ 6 w 101"/>
                                <a:gd name="T1" fmla="*/ 0 h 230"/>
                                <a:gd name="T2" fmla="*/ 17 w 101"/>
                                <a:gd name="T3" fmla="*/ 9 h 230"/>
                                <a:gd name="T4" fmla="*/ 14 w 101"/>
                                <a:gd name="T5" fmla="*/ 24 h 230"/>
                                <a:gd name="T6" fmla="*/ 25 w 101"/>
                                <a:gd name="T7" fmla="*/ 45 h 230"/>
                                <a:gd name="T8" fmla="*/ 15 w 101"/>
                                <a:gd name="T9" fmla="*/ 58 h 230"/>
                                <a:gd name="T10" fmla="*/ 2 w 101"/>
                                <a:gd name="T11" fmla="*/ 40 h 230"/>
                                <a:gd name="T12" fmla="*/ 4 w 101"/>
                                <a:gd name="T13" fmla="*/ 24 h 230"/>
                                <a:gd name="T14" fmla="*/ 0 w 101"/>
                                <a:gd name="T15" fmla="*/ 13 h 230"/>
                                <a:gd name="T16" fmla="*/ 6 w 101"/>
                                <a:gd name="T17" fmla="*/ 0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1" h="230">
                                  <a:moveTo>
                                    <a:pt x="25" y="0"/>
                                  </a:moveTo>
                                  <a:lnTo>
                                    <a:pt x="68" y="35"/>
                                  </a:lnTo>
                                  <a:lnTo>
                                    <a:pt x="58" y="96"/>
                                  </a:lnTo>
                                  <a:lnTo>
                                    <a:pt x="101" y="180"/>
                                  </a:lnTo>
                                  <a:lnTo>
                                    <a:pt x="63" y="230"/>
                                  </a:lnTo>
                                  <a:lnTo>
                                    <a:pt x="9" y="159"/>
                                  </a:lnTo>
                                  <a:lnTo>
                                    <a:pt x="19" y="96"/>
                                  </a:lnTo>
                                  <a:lnTo>
                                    <a:pt x="0" y="51"/>
                                  </a:lnTo>
                                  <a:lnTo>
                                    <a:pt x="25" y="0"/>
                                  </a:lnTo>
                                  <a:close/>
                                </a:path>
                              </a:pathLst>
                            </a:custGeom>
                            <a:solidFill>
                              <a:srgbClr val="FF00A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45" name="Freeform 37"/>
                            <p:cNvSpPr>
                              <a:spLocks/>
                            </p:cNvSpPr>
                            <p:nvPr/>
                          </p:nvSpPr>
                          <p:spPr bwMode="auto">
                            <a:xfrm>
                              <a:off x="2852" y="1844"/>
                              <a:ext cx="19" cy="4"/>
                            </a:xfrm>
                            <a:custGeom>
                              <a:avLst/>
                              <a:gdLst>
                                <a:gd name="T0" fmla="*/ 0 w 38"/>
                                <a:gd name="T1" fmla="*/ 0 h 9"/>
                                <a:gd name="T2" fmla="*/ 6 w 38"/>
                                <a:gd name="T3" fmla="*/ 1 h 9"/>
                                <a:gd name="T4" fmla="*/ 10 w 38"/>
                                <a:gd name="T5" fmla="*/ 0 h 9"/>
                                <a:gd name="T6" fmla="*/ 6 w 38"/>
                                <a:gd name="T7" fmla="*/ 2 h 9"/>
                                <a:gd name="T8" fmla="*/ 0 w 38"/>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9">
                                  <a:moveTo>
                                    <a:pt x="0" y="2"/>
                                  </a:moveTo>
                                  <a:lnTo>
                                    <a:pt x="22" y="5"/>
                                  </a:lnTo>
                                  <a:lnTo>
                                    <a:pt x="38" y="0"/>
                                  </a:lnTo>
                                  <a:lnTo>
                                    <a:pt x="22" y="9"/>
                                  </a:lnTo>
                                  <a:lnTo>
                                    <a:pt x="0" y="2"/>
                                  </a:lnTo>
                                  <a:close/>
                                </a:path>
                              </a:pathLst>
                            </a:custGeom>
                            <a:solidFill>
                              <a:srgbClr val="E040A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sp>
                      <p:nvSpPr>
                        <p:cNvPr id="42041" name="Freeform 38"/>
                        <p:cNvSpPr>
                          <a:spLocks/>
                        </p:cNvSpPr>
                        <p:nvPr/>
                      </p:nvSpPr>
                      <p:spPr bwMode="auto">
                        <a:xfrm>
                          <a:off x="2802" y="1772"/>
                          <a:ext cx="151" cy="151"/>
                        </a:xfrm>
                        <a:custGeom>
                          <a:avLst/>
                          <a:gdLst>
                            <a:gd name="T0" fmla="*/ 4 w 303"/>
                            <a:gd name="T1" fmla="*/ 7 h 303"/>
                            <a:gd name="T2" fmla="*/ 12 w 303"/>
                            <a:gd name="T3" fmla="*/ 35 h 303"/>
                            <a:gd name="T4" fmla="*/ 22 w 303"/>
                            <a:gd name="T5" fmla="*/ 52 h 303"/>
                            <a:gd name="T6" fmla="*/ 37 w 303"/>
                            <a:gd name="T7" fmla="*/ 69 h 303"/>
                            <a:gd name="T8" fmla="*/ 46 w 303"/>
                            <a:gd name="T9" fmla="*/ 57 h 303"/>
                            <a:gd name="T10" fmla="*/ 59 w 303"/>
                            <a:gd name="T11" fmla="*/ 28 h 303"/>
                            <a:gd name="T12" fmla="*/ 70 w 303"/>
                            <a:gd name="T13" fmla="*/ 0 h 303"/>
                            <a:gd name="T14" fmla="*/ 75 w 303"/>
                            <a:gd name="T15" fmla="*/ 1 h 303"/>
                            <a:gd name="T16" fmla="*/ 50 w 303"/>
                            <a:gd name="T17" fmla="*/ 58 h 303"/>
                            <a:gd name="T18" fmla="*/ 37 w 303"/>
                            <a:gd name="T19" fmla="*/ 75 h 303"/>
                            <a:gd name="T20" fmla="*/ 19 w 303"/>
                            <a:gd name="T21" fmla="*/ 54 h 303"/>
                            <a:gd name="T22" fmla="*/ 8 w 303"/>
                            <a:gd name="T23" fmla="*/ 37 h 303"/>
                            <a:gd name="T24" fmla="*/ 0 w 303"/>
                            <a:gd name="T25" fmla="*/ 8 h 303"/>
                            <a:gd name="T26" fmla="*/ 4 w 303"/>
                            <a:gd name="T27" fmla="*/ 7 h 3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03" h="303">
                              <a:moveTo>
                                <a:pt x="17" y="28"/>
                              </a:moveTo>
                              <a:lnTo>
                                <a:pt x="50" y="141"/>
                              </a:lnTo>
                              <a:lnTo>
                                <a:pt x="90" y="208"/>
                              </a:lnTo>
                              <a:lnTo>
                                <a:pt x="148" y="279"/>
                              </a:lnTo>
                              <a:lnTo>
                                <a:pt x="186" y="229"/>
                              </a:lnTo>
                              <a:lnTo>
                                <a:pt x="236" y="112"/>
                              </a:lnTo>
                              <a:lnTo>
                                <a:pt x="283" y="0"/>
                              </a:lnTo>
                              <a:lnTo>
                                <a:pt x="303" y="4"/>
                              </a:lnTo>
                              <a:lnTo>
                                <a:pt x="202" y="232"/>
                              </a:lnTo>
                              <a:lnTo>
                                <a:pt x="148" y="303"/>
                              </a:lnTo>
                              <a:lnTo>
                                <a:pt x="76" y="216"/>
                              </a:lnTo>
                              <a:lnTo>
                                <a:pt x="34" y="148"/>
                              </a:lnTo>
                              <a:lnTo>
                                <a:pt x="0" y="35"/>
                              </a:lnTo>
                              <a:lnTo>
                                <a:pt x="17" y="28"/>
                              </a:lnTo>
                              <a:close/>
                            </a:path>
                          </a:pathLst>
                        </a:custGeom>
                        <a:solidFill>
                          <a:srgbClr val="6000A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grpSp>
                  <p:nvGrpSpPr>
                    <p:cNvPr id="42035" name="Group 39"/>
                    <p:cNvGrpSpPr>
                      <a:grpSpLocks/>
                    </p:cNvGrpSpPr>
                    <p:nvPr/>
                  </p:nvGrpSpPr>
                  <p:grpSpPr bwMode="auto">
                    <a:xfrm>
                      <a:off x="2563" y="1683"/>
                      <a:ext cx="690" cy="203"/>
                      <a:chOff x="2563" y="1683"/>
                      <a:chExt cx="690" cy="203"/>
                    </a:xfrm>
                  </p:grpSpPr>
                  <p:sp>
                    <p:nvSpPr>
                      <p:cNvPr id="42036" name="Freeform 40"/>
                      <p:cNvSpPr>
                        <a:spLocks/>
                      </p:cNvSpPr>
                      <p:nvPr/>
                    </p:nvSpPr>
                    <p:spPr bwMode="auto">
                      <a:xfrm>
                        <a:off x="2563" y="1723"/>
                        <a:ext cx="167" cy="163"/>
                      </a:xfrm>
                      <a:custGeom>
                        <a:avLst/>
                        <a:gdLst>
                          <a:gd name="T0" fmla="*/ 77 w 334"/>
                          <a:gd name="T1" fmla="*/ 26 h 326"/>
                          <a:gd name="T2" fmla="*/ 81 w 334"/>
                          <a:gd name="T3" fmla="*/ 32 h 326"/>
                          <a:gd name="T4" fmla="*/ 84 w 334"/>
                          <a:gd name="T5" fmla="*/ 42 h 326"/>
                          <a:gd name="T6" fmla="*/ 82 w 334"/>
                          <a:gd name="T7" fmla="*/ 53 h 326"/>
                          <a:gd name="T8" fmla="*/ 77 w 334"/>
                          <a:gd name="T9" fmla="*/ 62 h 326"/>
                          <a:gd name="T10" fmla="*/ 68 w 334"/>
                          <a:gd name="T11" fmla="*/ 73 h 326"/>
                          <a:gd name="T12" fmla="*/ 61 w 334"/>
                          <a:gd name="T13" fmla="*/ 78 h 326"/>
                          <a:gd name="T14" fmla="*/ 52 w 334"/>
                          <a:gd name="T15" fmla="*/ 82 h 326"/>
                          <a:gd name="T16" fmla="*/ 41 w 334"/>
                          <a:gd name="T17" fmla="*/ 82 h 326"/>
                          <a:gd name="T18" fmla="*/ 35 w 334"/>
                          <a:gd name="T19" fmla="*/ 78 h 326"/>
                          <a:gd name="T20" fmla="*/ 28 w 334"/>
                          <a:gd name="T21" fmla="*/ 73 h 326"/>
                          <a:gd name="T22" fmla="*/ 15 w 334"/>
                          <a:gd name="T23" fmla="*/ 73 h 326"/>
                          <a:gd name="T24" fmla="*/ 3 w 334"/>
                          <a:gd name="T25" fmla="*/ 71 h 326"/>
                          <a:gd name="T26" fmla="*/ 0 w 334"/>
                          <a:gd name="T27" fmla="*/ 69 h 326"/>
                          <a:gd name="T28" fmla="*/ 0 w 334"/>
                          <a:gd name="T29" fmla="*/ 64 h 326"/>
                          <a:gd name="T30" fmla="*/ 3 w 334"/>
                          <a:gd name="T31" fmla="*/ 61 h 326"/>
                          <a:gd name="T32" fmla="*/ 12 w 334"/>
                          <a:gd name="T33" fmla="*/ 60 h 326"/>
                          <a:gd name="T34" fmla="*/ 22 w 334"/>
                          <a:gd name="T35" fmla="*/ 61 h 326"/>
                          <a:gd name="T36" fmla="*/ 1 w 334"/>
                          <a:gd name="T37" fmla="*/ 45 h 326"/>
                          <a:gd name="T38" fmla="*/ 0 w 334"/>
                          <a:gd name="T39" fmla="*/ 40 h 326"/>
                          <a:gd name="T40" fmla="*/ 2 w 334"/>
                          <a:gd name="T41" fmla="*/ 36 h 326"/>
                          <a:gd name="T42" fmla="*/ 7 w 334"/>
                          <a:gd name="T43" fmla="*/ 34 h 326"/>
                          <a:gd name="T44" fmla="*/ 29 w 334"/>
                          <a:gd name="T45" fmla="*/ 48 h 326"/>
                          <a:gd name="T46" fmla="*/ 16 w 334"/>
                          <a:gd name="T47" fmla="*/ 37 h 326"/>
                          <a:gd name="T48" fmla="*/ 6 w 334"/>
                          <a:gd name="T49" fmla="*/ 27 h 326"/>
                          <a:gd name="T50" fmla="*/ 6 w 334"/>
                          <a:gd name="T51" fmla="*/ 23 h 326"/>
                          <a:gd name="T52" fmla="*/ 9 w 334"/>
                          <a:gd name="T53" fmla="*/ 20 h 326"/>
                          <a:gd name="T54" fmla="*/ 13 w 334"/>
                          <a:gd name="T55" fmla="*/ 20 h 326"/>
                          <a:gd name="T56" fmla="*/ 39 w 334"/>
                          <a:gd name="T57" fmla="*/ 37 h 326"/>
                          <a:gd name="T58" fmla="*/ 29 w 334"/>
                          <a:gd name="T59" fmla="*/ 29 h 326"/>
                          <a:gd name="T60" fmla="*/ 20 w 334"/>
                          <a:gd name="T61" fmla="*/ 16 h 326"/>
                          <a:gd name="T62" fmla="*/ 20 w 334"/>
                          <a:gd name="T63" fmla="*/ 12 h 326"/>
                          <a:gd name="T64" fmla="*/ 22 w 334"/>
                          <a:gd name="T65" fmla="*/ 9 h 326"/>
                          <a:gd name="T66" fmla="*/ 27 w 334"/>
                          <a:gd name="T67" fmla="*/ 9 h 326"/>
                          <a:gd name="T68" fmla="*/ 37 w 334"/>
                          <a:gd name="T69" fmla="*/ 15 h 326"/>
                          <a:gd name="T70" fmla="*/ 47 w 334"/>
                          <a:gd name="T71" fmla="*/ 24 h 326"/>
                          <a:gd name="T72" fmla="*/ 56 w 334"/>
                          <a:gd name="T73" fmla="*/ 29 h 326"/>
                          <a:gd name="T74" fmla="*/ 59 w 334"/>
                          <a:gd name="T75" fmla="*/ 28 h 326"/>
                          <a:gd name="T76" fmla="*/ 56 w 334"/>
                          <a:gd name="T77" fmla="*/ 21 h 326"/>
                          <a:gd name="T78" fmla="*/ 56 w 334"/>
                          <a:gd name="T79" fmla="*/ 13 h 326"/>
                          <a:gd name="T80" fmla="*/ 61 w 334"/>
                          <a:gd name="T81" fmla="*/ 5 h 326"/>
                          <a:gd name="T82" fmla="*/ 65 w 334"/>
                          <a:gd name="T83" fmla="*/ 1 h 326"/>
                          <a:gd name="T84" fmla="*/ 68 w 334"/>
                          <a:gd name="T85" fmla="*/ 0 h 326"/>
                          <a:gd name="T86" fmla="*/ 71 w 334"/>
                          <a:gd name="T87" fmla="*/ 2 h 326"/>
                          <a:gd name="T88" fmla="*/ 73 w 334"/>
                          <a:gd name="T89" fmla="*/ 6 h 326"/>
                          <a:gd name="T90" fmla="*/ 71 w 334"/>
                          <a:gd name="T91" fmla="*/ 12 h 326"/>
                          <a:gd name="T92" fmla="*/ 70 w 334"/>
                          <a:gd name="T93" fmla="*/ 18 h 326"/>
                          <a:gd name="T94" fmla="*/ 72 w 334"/>
                          <a:gd name="T95" fmla="*/ 23 h 326"/>
                          <a:gd name="T96" fmla="*/ 77 w 334"/>
                          <a:gd name="T97" fmla="*/ 26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4" h="326">
                            <a:moveTo>
                              <a:pt x="306" y="101"/>
                            </a:moveTo>
                            <a:lnTo>
                              <a:pt x="323" y="125"/>
                            </a:lnTo>
                            <a:lnTo>
                              <a:pt x="334" y="167"/>
                            </a:lnTo>
                            <a:lnTo>
                              <a:pt x="325" y="212"/>
                            </a:lnTo>
                            <a:lnTo>
                              <a:pt x="306" y="245"/>
                            </a:lnTo>
                            <a:lnTo>
                              <a:pt x="271" y="289"/>
                            </a:lnTo>
                            <a:lnTo>
                              <a:pt x="242" y="312"/>
                            </a:lnTo>
                            <a:lnTo>
                              <a:pt x="205" y="326"/>
                            </a:lnTo>
                            <a:lnTo>
                              <a:pt x="163" y="326"/>
                            </a:lnTo>
                            <a:lnTo>
                              <a:pt x="137" y="312"/>
                            </a:lnTo>
                            <a:lnTo>
                              <a:pt x="109" y="292"/>
                            </a:lnTo>
                            <a:lnTo>
                              <a:pt x="59" y="289"/>
                            </a:lnTo>
                            <a:lnTo>
                              <a:pt x="12" y="284"/>
                            </a:lnTo>
                            <a:lnTo>
                              <a:pt x="0" y="273"/>
                            </a:lnTo>
                            <a:lnTo>
                              <a:pt x="0" y="254"/>
                            </a:lnTo>
                            <a:lnTo>
                              <a:pt x="12" y="244"/>
                            </a:lnTo>
                            <a:lnTo>
                              <a:pt x="47" y="237"/>
                            </a:lnTo>
                            <a:lnTo>
                              <a:pt x="85" y="242"/>
                            </a:lnTo>
                            <a:lnTo>
                              <a:pt x="3" y="179"/>
                            </a:lnTo>
                            <a:lnTo>
                              <a:pt x="0" y="160"/>
                            </a:lnTo>
                            <a:lnTo>
                              <a:pt x="7" y="144"/>
                            </a:lnTo>
                            <a:lnTo>
                              <a:pt x="26" y="136"/>
                            </a:lnTo>
                            <a:lnTo>
                              <a:pt x="116" y="191"/>
                            </a:lnTo>
                            <a:lnTo>
                              <a:pt x="62" y="148"/>
                            </a:lnTo>
                            <a:lnTo>
                              <a:pt x="21" y="106"/>
                            </a:lnTo>
                            <a:lnTo>
                              <a:pt x="22" y="89"/>
                            </a:lnTo>
                            <a:lnTo>
                              <a:pt x="33" y="78"/>
                            </a:lnTo>
                            <a:lnTo>
                              <a:pt x="52" y="77"/>
                            </a:lnTo>
                            <a:lnTo>
                              <a:pt x="155" y="148"/>
                            </a:lnTo>
                            <a:lnTo>
                              <a:pt x="116" y="113"/>
                            </a:lnTo>
                            <a:lnTo>
                              <a:pt x="80" y="61"/>
                            </a:lnTo>
                            <a:lnTo>
                              <a:pt x="80" y="47"/>
                            </a:lnTo>
                            <a:lnTo>
                              <a:pt x="88" y="36"/>
                            </a:lnTo>
                            <a:lnTo>
                              <a:pt x="106" y="33"/>
                            </a:lnTo>
                            <a:lnTo>
                              <a:pt x="146" y="59"/>
                            </a:lnTo>
                            <a:lnTo>
                              <a:pt x="188" y="96"/>
                            </a:lnTo>
                            <a:lnTo>
                              <a:pt x="221" y="115"/>
                            </a:lnTo>
                            <a:lnTo>
                              <a:pt x="235" y="111"/>
                            </a:lnTo>
                            <a:lnTo>
                              <a:pt x="221" y="83"/>
                            </a:lnTo>
                            <a:lnTo>
                              <a:pt x="222" y="49"/>
                            </a:lnTo>
                            <a:lnTo>
                              <a:pt x="242" y="19"/>
                            </a:lnTo>
                            <a:lnTo>
                              <a:pt x="259" y="3"/>
                            </a:lnTo>
                            <a:lnTo>
                              <a:pt x="271" y="0"/>
                            </a:lnTo>
                            <a:lnTo>
                              <a:pt x="282" y="7"/>
                            </a:lnTo>
                            <a:lnTo>
                              <a:pt x="290" y="23"/>
                            </a:lnTo>
                            <a:lnTo>
                              <a:pt x="282" y="45"/>
                            </a:lnTo>
                            <a:lnTo>
                              <a:pt x="278" y="71"/>
                            </a:lnTo>
                            <a:lnTo>
                              <a:pt x="287" y="90"/>
                            </a:lnTo>
                            <a:lnTo>
                              <a:pt x="306" y="101"/>
                            </a:lnTo>
                            <a:close/>
                          </a:path>
                        </a:pathLst>
                      </a:custGeom>
                      <a:solidFill>
                        <a:srgbClr val="E0A08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37" name="Freeform 41"/>
                      <p:cNvSpPr>
                        <a:spLocks/>
                      </p:cNvSpPr>
                      <p:nvPr/>
                    </p:nvSpPr>
                    <p:spPr bwMode="auto">
                      <a:xfrm>
                        <a:off x="3084" y="1683"/>
                        <a:ext cx="169" cy="163"/>
                      </a:xfrm>
                      <a:custGeom>
                        <a:avLst/>
                        <a:gdLst>
                          <a:gd name="T0" fmla="*/ 7 w 338"/>
                          <a:gd name="T1" fmla="*/ 26 h 325"/>
                          <a:gd name="T2" fmla="*/ 3 w 338"/>
                          <a:gd name="T3" fmla="*/ 32 h 325"/>
                          <a:gd name="T4" fmla="*/ 0 w 338"/>
                          <a:gd name="T5" fmla="*/ 42 h 325"/>
                          <a:gd name="T6" fmla="*/ 2 w 338"/>
                          <a:gd name="T7" fmla="*/ 53 h 325"/>
                          <a:gd name="T8" fmla="*/ 7 w 338"/>
                          <a:gd name="T9" fmla="*/ 62 h 325"/>
                          <a:gd name="T10" fmla="*/ 16 w 338"/>
                          <a:gd name="T11" fmla="*/ 73 h 325"/>
                          <a:gd name="T12" fmla="*/ 23 w 338"/>
                          <a:gd name="T13" fmla="*/ 79 h 325"/>
                          <a:gd name="T14" fmla="*/ 33 w 338"/>
                          <a:gd name="T15" fmla="*/ 82 h 325"/>
                          <a:gd name="T16" fmla="*/ 43 w 338"/>
                          <a:gd name="T17" fmla="*/ 81 h 325"/>
                          <a:gd name="T18" fmla="*/ 50 w 338"/>
                          <a:gd name="T19" fmla="*/ 79 h 325"/>
                          <a:gd name="T20" fmla="*/ 57 w 338"/>
                          <a:gd name="T21" fmla="*/ 73 h 325"/>
                          <a:gd name="T22" fmla="*/ 70 w 338"/>
                          <a:gd name="T23" fmla="*/ 73 h 325"/>
                          <a:gd name="T24" fmla="*/ 82 w 338"/>
                          <a:gd name="T25" fmla="*/ 71 h 325"/>
                          <a:gd name="T26" fmla="*/ 85 w 338"/>
                          <a:gd name="T27" fmla="*/ 69 h 325"/>
                          <a:gd name="T28" fmla="*/ 85 w 338"/>
                          <a:gd name="T29" fmla="*/ 64 h 325"/>
                          <a:gd name="T30" fmla="*/ 82 w 338"/>
                          <a:gd name="T31" fmla="*/ 61 h 325"/>
                          <a:gd name="T32" fmla="*/ 73 w 338"/>
                          <a:gd name="T33" fmla="*/ 60 h 325"/>
                          <a:gd name="T34" fmla="*/ 63 w 338"/>
                          <a:gd name="T35" fmla="*/ 61 h 325"/>
                          <a:gd name="T36" fmla="*/ 84 w 338"/>
                          <a:gd name="T37" fmla="*/ 45 h 325"/>
                          <a:gd name="T38" fmla="*/ 85 w 338"/>
                          <a:gd name="T39" fmla="*/ 40 h 325"/>
                          <a:gd name="T40" fmla="*/ 83 w 338"/>
                          <a:gd name="T41" fmla="*/ 36 h 325"/>
                          <a:gd name="T42" fmla="*/ 79 w 338"/>
                          <a:gd name="T43" fmla="*/ 35 h 325"/>
                          <a:gd name="T44" fmla="*/ 55 w 338"/>
                          <a:gd name="T45" fmla="*/ 48 h 325"/>
                          <a:gd name="T46" fmla="*/ 77 w 338"/>
                          <a:gd name="T47" fmla="*/ 30 h 325"/>
                          <a:gd name="T48" fmla="*/ 79 w 338"/>
                          <a:gd name="T49" fmla="*/ 27 h 325"/>
                          <a:gd name="T50" fmla="*/ 79 w 338"/>
                          <a:gd name="T51" fmla="*/ 23 h 325"/>
                          <a:gd name="T52" fmla="*/ 76 w 338"/>
                          <a:gd name="T53" fmla="*/ 21 h 325"/>
                          <a:gd name="T54" fmla="*/ 73 w 338"/>
                          <a:gd name="T55" fmla="*/ 20 h 325"/>
                          <a:gd name="T56" fmla="*/ 46 w 338"/>
                          <a:gd name="T57" fmla="*/ 38 h 325"/>
                          <a:gd name="T58" fmla="*/ 61 w 338"/>
                          <a:gd name="T59" fmla="*/ 21 h 325"/>
                          <a:gd name="T60" fmla="*/ 65 w 338"/>
                          <a:gd name="T61" fmla="*/ 16 h 325"/>
                          <a:gd name="T62" fmla="*/ 64 w 338"/>
                          <a:gd name="T63" fmla="*/ 12 h 325"/>
                          <a:gd name="T64" fmla="*/ 61 w 338"/>
                          <a:gd name="T65" fmla="*/ 9 h 325"/>
                          <a:gd name="T66" fmla="*/ 58 w 338"/>
                          <a:gd name="T67" fmla="*/ 9 h 325"/>
                          <a:gd name="T68" fmla="*/ 48 w 338"/>
                          <a:gd name="T69" fmla="*/ 16 h 325"/>
                          <a:gd name="T70" fmla="*/ 37 w 338"/>
                          <a:gd name="T71" fmla="*/ 24 h 325"/>
                          <a:gd name="T72" fmla="*/ 29 w 338"/>
                          <a:gd name="T73" fmla="*/ 29 h 325"/>
                          <a:gd name="T74" fmla="*/ 25 w 338"/>
                          <a:gd name="T75" fmla="*/ 28 h 325"/>
                          <a:gd name="T76" fmla="*/ 29 w 338"/>
                          <a:gd name="T77" fmla="*/ 21 h 325"/>
                          <a:gd name="T78" fmla="*/ 28 w 338"/>
                          <a:gd name="T79" fmla="*/ 13 h 325"/>
                          <a:gd name="T80" fmla="*/ 23 w 338"/>
                          <a:gd name="T81" fmla="*/ 5 h 325"/>
                          <a:gd name="T82" fmla="*/ 19 w 338"/>
                          <a:gd name="T83" fmla="*/ 1 h 325"/>
                          <a:gd name="T84" fmla="*/ 16 w 338"/>
                          <a:gd name="T85" fmla="*/ 0 h 325"/>
                          <a:gd name="T86" fmla="*/ 13 w 338"/>
                          <a:gd name="T87" fmla="*/ 2 h 325"/>
                          <a:gd name="T88" fmla="*/ 11 w 338"/>
                          <a:gd name="T89" fmla="*/ 6 h 325"/>
                          <a:gd name="T90" fmla="*/ 13 w 338"/>
                          <a:gd name="T91" fmla="*/ 12 h 325"/>
                          <a:gd name="T92" fmla="*/ 14 w 338"/>
                          <a:gd name="T93" fmla="*/ 18 h 325"/>
                          <a:gd name="T94" fmla="*/ 12 w 338"/>
                          <a:gd name="T95" fmla="*/ 23 h 325"/>
                          <a:gd name="T96" fmla="*/ 7 w 338"/>
                          <a:gd name="T97" fmla="*/ 26 h 3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8" h="325">
                            <a:moveTo>
                              <a:pt x="28" y="101"/>
                            </a:moveTo>
                            <a:lnTo>
                              <a:pt x="10" y="125"/>
                            </a:lnTo>
                            <a:lnTo>
                              <a:pt x="0" y="167"/>
                            </a:lnTo>
                            <a:lnTo>
                              <a:pt x="8" y="212"/>
                            </a:lnTo>
                            <a:lnTo>
                              <a:pt x="28" y="245"/>
                            </a:lnTo>
                            <a:lnTo>
                              <a:pt x="62" y="289"/>
                            </a:lnTo>
                            <a:lnTo>
                              <a:pt x="92" y="313"/>
                            </a:lnTo>
                            <a:lnTo>
                              <a:pt x="129" y="325"/>
                            </a:lnTo>
                            <a:lnTo>
                              <a:pt x="172" y="324"/>
                            </a:lnTo>
                            <a:lnTo>
                              <a:pt x="198" y="313"/>
                            </a:lnTo>
                            <a:lnTo>
                              <a:pt x="226" y="292"/>
                            </a:lnTo>
                            <a:lnTo>
                              <a:pt x="278" y="289"/>
                            </a:lnTo>
                            <a:lnTo>
                              <a:pt x="325" y="284"/>
                            </a:lnTo>
                            <a:lnTo>
                              <a:pt x="338" y="273"/>
                            </a:lnTo>
                            <a:lnTo>
                              <a:pt x="338" y="254"/>
                            </a:lnTo>
                            <a:lnTo>
                              <a:pt x="325" y="244"/>
                            </a:lnTo>
                            <a:lnTo>
                              <a:pt x="291" y="237"/>
                            </a:lnTo>
                            <a:lnTo>
                              <a:pt x="250" y="242"/>
                            </a:lnTo>
                            <a:lnTo>
                              <a:pt x="334" y="179"/>
                            </a:lnTo>
                            <a:lnTo>
                              <a:pt x="338" y="160"/>
                            </a:lnTo>
                            <a:lnTo>
                              <a:pt x="331" y="144"/>
                            </a:lnTo>
                            <a:lnTo>
                              <a:pt x="315" y="137"/>
                            </a:lnTo>
                            <a:lnTo>
                              <a:pt x="219" y="191"/>
                            </a:lnTo>
                            <a:lnTo>
                              <a:pt x="308" y="120"/>
                            </a:lnTo>
                            <a:lnTo>
                              <a:pt x="313" y="108"/>
                            </a:lnTo>
                            <a:lnTo>
                              <a:pt x="313" y="92"/>
                            </a:lnTo>
                            <a:lnTo>
                              <a:pt x="304" y="82"/>
                            </a:lnTo>
                            <a:lnTo>
                              <a:pt x="289" y="78"/>
                            </a:lnTo>
                            <a:lnTo>
                              <a:pt x="181" y="150"/>
                            </a:lnTo>
                            <a:lnTo>
                              <a:pt x="242" y="83"/>
                            </a:lnTo>
                            <a:lnTo>
                              <a:pt x="259" y="64"/>
                            </a:lnTo>
                            <a:lnTo>
                              <a:pt x="256" y="45"/>
                            </a:lnTo>
                            <a:lnTo>
                              <a:pt x="244" y="35"/>
                            </a:lnTo>
                            <a:lnTo>
                              <a:pt x="230" y="33"/>
                            </a:lnTo>
                            <a:lnTo>
                              <a:pt x="190" y="61"/>
                            </a:lnTo>
                            <a:lnTo>
                              <a:pt x="148" y="96"/>
                            </a:lnTo>
                            <a:lnTo>
                              <a:pt x="113" y="115"/>
                            </a:lnTo>
                            <a:lnTo>
                              <a:pt x="99" y="111"/>
                            </a:lnTo>
                            <a:lnTo>
                              <a:pt x="113" y="83"/>
                            </a:lnTo>
                            <a:lnTo>
                              <a:pt x="111" y="49"/>
                            </a:lnTo>
                            <a:lnTo>
                              <a:pt x="92" y="19"/>
                            </a:lnTo>
                            <a:lnTo>
                              <a:pt x="75" y="3"/>
                            </a:lnTo>
                            <a:lnTo>
                              <a:pt x="62" y="0"/>
                            </a:lnTo>
                            <a:lnTo>
                              <a:pt x="52" y="7"/>
                            </a:lnTo>
                            <a:lnTo>
                              <a:pt x="43" y="24"/>
                            </a:lnTo>
                            <a:lnTo>
                              <a:pt x="52" y="45"/>
                            </a:lnTo>
                            <a:lnTo>
                              <a:pt x="55" y="71"/>
                            </a:lnTo>
                            <a:lnTo>
                              <a:pt x="47" y="89"/>
                            </a:lnTo>
                            <a:lnTo>
                              <a:pt x="28" y="101"/>
                            </a:lnTo>
                            <a:close/>
                          </a:path>
                        </a:pathLst>
                      </a:custGeom>
                      <a:solidFill>
                        <a:srgbClr val="E0A08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grpSp>
                <p:nvGrpSpPr>
                  <p:cNvPr id="42010" name="Group 42"/>
                  <p:cNvGrpSpPr>
                    <a:grpSpLocks/>
                  </p:cNvGrpSpPr>
                  <p:nvPr/>
                </p:nvGrpSpPr>
                <p:grpSpPr bwMode="auto">
                  <a:xfrm>
                    <a:off x="4224" y="2112"/>
                    <a:ext cx="561" cy="653"/>
                    <a:chOff x="2621" y="1156"/>
                    <a:chExt cx="439" cy="653"/>
                  </a:xfrm>
                </p:grpSpPr>
                <p:grpSp>
                  <p:nvGrpSpPr>
                    <p:cNvPr id="42011" name="Group 43"/>
                    <p:cNvGrpSpPr>
                      <a:grpSpLocks/>
                    </p:cNvGrpSpPr>
                    <p:nvPr/>
                  </p:nvGrpSpPr>
                  <p:grpSpPr bwMode="auto">
                    <a:xfrm>
                      <a:off x="2621" y="1156"/>
                      <a:ext cx="439" cy="653"/>
                      <a:chOff x="2621" y="1156"/>
                      <a:chExt cx="439" cy="653"/>
                    </a:xfrm>
                  </p:grpSpPr>
                  <p:grpSp>
                    <p:nvGrpSpPr>
                      <p:cNvPr id="42023" name="Group 44"/>
                      <p:cNvGrpSpPr>
                        <a:grpSpLocks/>
                      </p:cNvGrpSpPr>
                      <p:nvPr/>
                    </p:nvGrpSpPr>
                    <p:grpSpPr bwMode="auto">
                      <a:xfrm>
                        <a:off x="2621" y="1187"/>
                        <a:ext cx="402" cy="622"/>
                        <a:chOff x="2621" y="1187"/>
                        <a:chExt cx="402" cy="622"/>
                      </a:xfrm>
                    </p:grpSpPr>
                    <p:sp>
                      <p:nvSpPr>
                        <p:cNvPr id="42032" name="Freeform 45"/>
                        <p:cNvSpPr>
                          <a:spLocks/>
                        </p:cNvSpPr>
                        <p:nvPr/>
                      </p:nvSpPr>
                      <p:spPr bwMode="auto">
                        <a:xfrm>
                          <a:off x="2621" y="1187"/>
                          <a:ext cx="402" cy="622"/>
                        </a:xfrm>
                        <a:custGeom>
                          <a:avLst/>
                          <a:gdLst>
                            <a:gd name="T0" fmla="*/ 99 w 804"/>
                            <a:gd name="T1" fmla="*/ 31 h 1245"/>
                            <a:gd name="T2" fmla="*/ 89 w 804"/>
                            <a:gd name="T3" fmla="*/ 48 h 1245"/>
                            <a:gd name="T4" fmla="*/ 82 w 804"/>
                            <a:gd name="T5" fmla="*/ 74 h 1245"/>
                            <a:gd name="T6" fmla="*/ 77 w 804"/>
                            <a:gd name="T7" fmla="*/ 93 h 1245"/>
                            <a:gd name="T8" fmla="*/ 63 w 804"/>
                            <a:gd name="T9" fmla="*/ 103 h 1245"/>
                            <a:gd name="T10" fmla="*/ 36 w 804"/>
                            <a:gd name="T11" fmla="*/ 113 h 1245"/>
                            <a:gd name="T12" fmla="*/ 13 w 804"/>
                            <a:gd name="T13" fmla="*/ 123 h 1245"/>
                            <a:gd name="T14" fmla="*/ 2 w 804"/>
                            <a:gd name="T15" fmla="*/ 136 h 1245"/>
                            <a:gd name="T16" fmla="*/ 0 w 804"/>
                            <a:gd name="T17" fmla="*/ 153 h 1245"/>
                            <a:gd name="T18" fmla="*/ 8 w 804"/>
                            <a:gd name="T19" fmla="*/ 166 h 1245"/>
                            <a:gd name="T20" fmla="*/ 24 w 804"/>
                            <a:gd name="T21" fmla="*/ 174 h 1245"/>
                            <a:gd name="T22" fmla="*/ 51 w 804"/>
                            <a:gd name="T23" fmla="*/ 176 h 1245"/>
                            <a:gd name="T24" fmla="*/ 75 w 804"/>
                            <a:gd name="T25" fmla="*/ 173 h 1245"/>
                            <a:gd name="T26" fmla="*/ 72 w 804"/>
                            <a:gd name="T27" fmla="*/ 205 h 1245"/>
                            <a:gd name="T28" fmla="*/ 76 w 804"/>
                            <a:gd name="T29" fmla="*/ 250 h 1245"/>
                            <a:gd name="T30" fmla="*/ 85 w 804"/>
                            <a:gd name="T31" fmla="*/ 280 h 1245"/>
                            <a:gd name="T32" fmla="*/ 96 w 804"/>
                            <a:gd name="T33" fmla="*/ 297 h 1245"/>
                            <a:gd name="T34" fmla="*/ 110 w 804"/>
                            <a:gd name="T35" fmla="*/ 309 h 1245"/>
                            <a:gd name="T36" fmla="*/ 127 w 804"/>
                            <a:gd name="T37" fmla="*/ 309 h 1245"/>
                            <a:gd name="T38" fmla="*/ 147 w 804"/>
                            <a:gd name="T39" fmla="*/ 295 h 1245"/>
                            <a:gd name="T40" fmla="*/ 159 w 804"/>
                            <a:gd name="T41" fmla="*/ 268 h 1245"/>
                            <a:gd name="T42" fmla="*/ 171 w 804"/>
                            <a:gd name="T43" fmla="*/ 228 h 1245"/>
                            <a:gd name="T44" fmla="*/ 178 w 804"/>
                            <a:gd name="T45" fmla="*/ 197 h 1245"/>
                            <a:gd name="T46" fmla="*/ 182 w 804"/>
                            <a:gd name="T47" fmla="*/ 158 h 1245"/>
                            <a:gd name="T48" fmla="*/ 182 w 804"/>
                            <a:gd name="T49" fmla="*/ 140 h 1245"/>
                            <a:gd name="T50" fmla="*/ 193 w 804"/>
                            <a:gd name="T51" fmla="*/ 139 h 1245"/>
                            <a:gd name="T52" fmla="*/ 200 w 804"/>
                            <a:gd name="T53" fmla="*/ 127 h 1245"/>
                            <a:gd name="T54" fmla="*/ 200 w 804"/>
                            <a:gd name="T55" fmla="*/ 115 h 1245"/>
                            <a:gd name="T56" fmla="*/ 191 w 804"/>
                            <a:gd name="T57" fmla="*/ 109 h 1245"/>
                            <a:gd name="T58" fmla="*/ 192 w 804"/>
                            <a:gd name="T59" fmla="*/ 96 h 1245"/>
                            <a:gd name="T60" fmla="*/ 196 w 804"/>
                            <a:gd name="T61" fmla="*/ 53 h 1245"/>
                            <a:gd name="T62" fmla="*/ 180 w 804"/>
                            <a:gd name="T63" fmla="*/ 10 h 1245"/>
                            <a:gd name="T64" fmla="*/ 145 w 804"/>
                            <a:gd name="T65" fmla="*/ 0 h 1245"/>
                            <a:gd name="T66" fmla="*/ 112 w 804"/>
                            <a:gd name="T67" fmla="*/ 15 h 1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04" h="1245">
                              <a:moveTo>
                                <a:pt x="445" y="63"/>
                              </a:moveTo>
                              <a:lnTo>
                                <a:pt x="393" y="127"/>
                              </a:lnTo>
                              <a:lnTo>
                                <a:pt x="372" y="159"/>
                              </a:lnTo>
                              <a:lnTo>
                                <a:pt x="356" y="194"/>
                              </a:lnTo>
                              <a:lnTo>
                                <a:pt x="341" y="241"/>
                              </a:lnTo>
                              <a:lnTo>
                                <a:pt x="327" y="298"/>
                              </a:lnTo>
                              <a:lnTo>
                                <a:pt x="315" y="343"/>
                              </a:lnTo>
                              <a:lnTo>
                                <a:pt x="308" y="375"/>
                              </a:lnTo>
                              <a:lnTo>
                                <a:pt x="292" y="396"/>
                              </a:lnTo>
                              <a:lnTo>
                                <a:pt x="249" y="415"/>
                              </a:lnTo>
                              <a:lnTo>
                                <a:pt x="195" y="430"/>
                              </a:lnTo>
                              <a:lnTo>
                                <a:pt x="141" y="453"/>
                              </a:lnTo>
                              <a:lnTo>
                                <a:pt x="85" y="476"/>
                              </a:lnTo>
                              <a:lnTo>
                                <a:pt x="50" y="495"/>
                              </a:lnTo>
                              <a:lnTo>
                                <a:pt x="22" y="517"/>
                              </a:lnTo>
                              <a:lnTo>
                                <a:pt x="5" y="547"/>
                              </a:lnTo>
                              <a:lnTo>
                                <a:pt x="0" y="580"/>
                              </a:lnTo>
                              <a:lnTo>
                                <a:pt x="0" y="613"/>
                              </a:lnTo>
                              <a:lnTo>
                                <a:pt x="10" y="641"/>
                              </a:lnTo>
                              <a:lnTo>
                                <a:pt x="29" y="667"/>
                              </a:lnTo>
                              <a:lnTo>
                                <a:pt x="57" y="685"/>
                              </a:lnTo>
                              <a:lnTo>
                                <a:pt x="95" y="699"/>
                              </a:lnTo>
                              <a:lnTo>
                                <a:pt x="149" y="705"/>
                              </a:lnTo>
                              <a:lnTo>
                                <a:pt x="201" y="707"/>
                              </a:lnTo>
                              <a:lnTo>
                                <a:pt x="259" y="702"/>
                              </a:lnTo>
                              <a:lnTo>
                                <a:pt x="299" y="692"/>
                              </a:lnTo>
                              <a:lnTo>
                                <a:pt x="292" y="740"/>
                              </a:lnTo>
                              <a:lnTo>
                                <a:pt x="287" y="822"/>
                              </a:lnTo>
                              <a:lnTo>
                                <a:pt x="292" y="907"/>
                              </a:lnTo>
                              <a:lnTo>
                                <a:pt x="304" y="1002"/>
                              </a:lnTo>
                              <a:lnTo>
                                <a:pt x="323" y="1087"/>
                              </a:lnTo>
                              <a:lnTo>
                                <a:pt x="337" y="1122"/>
                              </a:lnTo>
                              <a:lnTo>
                                <a:pt x="355" y="1155"/>
                              </a:lnTo>
                              <a:lnTo>
                                <a:pt x="381" y="1190"/>
                              </a:lnTo>
                              <a:lnTo>
                                <a:pt x="417" y="1223"/>
                              </a:lnTo>
                              <a:lnTo>
                                <a:pt x="440" y="1237"/>
                              </a:lnTo>
                              <a:lnTo>
                                <a:pt x="478" y="1245"/>
                              </a:lnTo>
                              <a:lnTo>
                                <a:pt x="506" y="1237"/>
                              </a:lnTo>
                              <a:lnTo>
                                <a:pt x="541" y="1223"/>
                              </a:lnTo>
                              <a:lnTo>
                                <a:pt x="585" y="1181"/>
                              </a:lnTo>
                              <a:lnTo>
                                <a:pt x="612" y="1130"/>
                              </a:lnTo>
                              <a:lnTo>
                                <a:pt x="635" y="1075"/>
                              </a:lnTo>
                              <a:lnTo>
                                <a:pt x="661" y="984"/>
                              </a:lnTo>
                              <a:lnTo>
                                <a:pt x="682" y="913"/>
                              </a:lnTo>
                              <a:lnTo>
                                <a:pt x="699" y="838"/>
                              </a:lnTo>
                              <a:lnTo>
                                <a:pt x="710" y="789"/>
                              </a:lnTo>
                              <a:lnTo>
                                <a:pt x="722" y="704"/>
                              </a:lnTo>
                              <a:lnTo>
                                <a:pt x="727" y="632"/>
                              </a:lnTo>
                              <a:lnTo>
                                <a:pt x="733" y="587"/>
                              </a:lnTo>
                              <a:lnTo>
                                <a:pt x="727" y="561"/>
                              </a:lnTo>
                              <a:lnTo>
                                <a:pt x="746" y="564"/>
                              </a:lnTo>
                              <a:lnTo>
                                <a:pt x="769" y="556"/>
                              </a:lnTo>
                              <a:lnTo>
                                <a:pt x="788" y="533"/>
                              </a:lnTo>
                              <a:lnTo>
                                <a:pt x="800" y="509"/>
                              </a:lnTo>
                              <a:lnTo>
                                <a:pt x="804" y="483"/>
                              </a:lnTo>
                              <a:lnTo>
                                <a:pt x="799" y="460"/>
                              </a:lnTo>
                              <a:lnTo>
                                <a:pt x="783" y="443"/>
                              </a:lnTo>
                              <a:lnTo>
                                <a:pt x="764" y="439"/>
                              </a:lnTo>
                              <a:lnTo>
                                <a:pt x="741" y="439"/>
                              </a:lnTo>
                              <a:lnTo>
                                <a:pt x="766" y="385"/>
                              </a:lnTo>
                              <a:lnTo>
                                <a:pt x="780" y="303"/>
                              </a:lnTo>
                              <a:lnTo>
                                <a:pt x="783" y="213"/>
                              </a:lnTo>
                              <a:lnTo>
                                <a:pt x="780" y="112"/>
                              </a:lnTo>
                              <a:lnTo>
                                <a:pt x="717" y="40"/>
                              </a:lnTo>
                              <a:lnTo>
                                <a:pt x="659" y="7"/>
                              </a:lnTo>
                              <a:lnTo>
                                <a:pt x="578" y="0"/>
                              </a:lnTo>
                              <a:lnTo>
                                <a:pt x="503" y="19"/>
                              </a:lnTo>
                              <a:lnTo>
                                <a:pt x="445" y="63"/>
                              </a:lnTo>
                              <a:close/>
                            </a:path>
                          </a:pathLst>
                        </a:custGeom>
                        <a:solidFill>
                          <a:srgbClr val="E0A08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33" name="Freeform 46"/>
                        <p:cNvSpPr>
                          <a:spLocks/>
                        </p:cNvSpPr>
                        <p:nvPr/>
                      </p:nvSpPr>
                      <p:spPr bwMode="auto">
                        <a:xfrm>
                          <a:off x="2768" y="1497"/>
                          <a:ext cx="76" cy="39"/>
                        </a:xfrm>
                        <a:custGeom>
                          <a:avLst/>
                          <a:gdLst>
                            <a:gd name="T0" fmla="*/ 0 w 151"/>
                            <a:gd name="T1" fmla="*/ 19 h 79"/>
                            <a:gd name="T2" fmla="*/ 9 w 151"/>
                            <a:gd name="T3" fmla="*/ 18 h 79"/>
                            <a:gd name="T4" fmla="*/ 19 w 151"/>
                            <a:gd name="T5" fmla="*/ 14 h 79"/>
                            <a:gd name="T6" fmla="*/ 26 w 151"/>
                            <a:gd name="T7" fmla="*/ 10 h 79"/>
                            <a:gd name="T8" fmla="*/ 33 w 151"/>
                            <a:gd name="T9" fmla="*/ 5 h 79"/>
                            <a:gd name="T10" fmla="*/ 38 w 151"/>
                            <a:gd name="T11" fmla="*/ 0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1" h="79">
                              <a:moveTo>
                                <a:pt x="0" y="79"/>
                              </a:moveTo>
                              <a:lnTo>
                                <a:pt x="33" y="72"/>
                              </a:lnTo>
                              <a:lnTo>
                                <a:pt x="73" y="56"/>
                              </a:lnTo>
                              <a:lnTo>
                                <a:pt x="104" y="42"/>
                              </a:lnTo>
                              <a:lnTo>
                                <a:pt x="132" y="23"/>
                              </a:lnTo>
                              <a:lnTo>
                                <a:pt x="151"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42024" name="Group 47"/>
                      <p:cNvGrpSpPr>
                        <a:grpSpLocks/>
                      </p:cNvGrpSpPr>
                      <p:nvPr/>
                    </p:nvGrpSpPr>
                    <p:grpSpPr bwMode="auto">
                      <a:xfrm>
                        <a:off x="2770" y="1156"/>
                        <a:ext cx="290" cy="258"/>
                        <a:chOff x="2770" y="1156"/>
                        <a:chExt cx="290" cy="258"/>
                      </a:xfrm>
                    </p:grpSpPr>
                    <p:sp>
                      <p:nvSpPr>
                        <p:cNvPr id="42025" name="Freeform 48"/>
                        <p:cNvSpPr>
                          <a:spLocks/>
                        </p:cNvSpPr>
                        <p:nvPr/>
                      </p:nvSpPr>
                      <p:spPr bwMode="auto">
                        <a:xfrm>
                          <a:off x="2770" y="1156"/>
                          <a:ext cx="290" cy="258"/>
                        </a:xfrm>
                        <a:custGeom>
                          <a:avLst/>
                          <a:gdLst>
                            <a:gd name="T0" fmla="*/ 1 w 580"/>
                            <a:gd name="T1" fmla="*/ 31 h 516"/>
                            <a:gd name="T2" fmla="*/ 7 w 580"/>
                            <a:gd name="T3" fmla="*/ 22 h 516"/>
                            <a:gd name="T4" fmla="*/ 20 w 580"/>
                            <a:gd name="T5" fmla="*/ 14 h 516"/>
                            <a:gd name="T6" fmla="*/ 40 w 580"/>
                            <a:gd name="T7" fmla="*/ 8 h 516"/>
                            <a:gd name="T8" fmla="*/ 55 w 580"/>
                            <a:gd name="T9" fmla="*/ 3 h 516"/>
                            <a:gd name="T10" fmla="*/ 71 w 580"/>
                            <a:gd name="T11" fmla="*/ 3 h 516"/>
                            <a:gd name="T12" fmla="*/ 88 w 580"/>
                            <a:gd name="T13" fmla="*/ 8 h 516"/>
                            <a:gd name="T14" fmla="*/ 102 w 580"/>
                            <a:gd name="T15" fmla="*/ 15 h 516"/>
                            <a:gd name="T16" fmla="*/ 115 w 580"/>
                            <a:gd name="T17" fmla="*/ 24 h 516"/>
                            <a:gd name="T18" fmla="*/ 127 w 580"/>
                            <a:gd name="T19" fmla="*/ 34 h 516"/>
                            <a:gd name="T20" fmla="*/ 134 w 580"/>
                            <a:gd name="T21" fmla="*/ 44 h 516"/>
                            <a:gd name="T22" fmla="*/ 141 w 580"/>
                            <a:gd name="T23" fmla="*/ 56 h 516"/>
                            <a:gd name="T24" fmla="*/ 144 w 580"/>
                            <a:gd name="T25" fmla="*/ 68 h 516"/>
                            <a:gd name="T26" fmla="*/ 144 w 580"/>
                            <a:gd name="T27" fmla="*/ 80 h 516"/>
                            <a:gd name="T28" fmla="*/ 145 w 580"/>
                            <a:gd name="T29" fmla="*/ 94 h 516"/>
                            <a:gd name="T30" fmla="*/ 137 w 580"/>
                            <a:gd name="T31" fmla="*/ 109 h 516"/>
                            <a:gd name="T32" fmla="*/ 129 w 580"/>
                            <a:gd name="T33" fmla="*/ 119 h 516"/>
                            <a:gd name="T34" fmla="*/ 117 w 580"/>
                            <a:gd name="T35" fmla="*/ 126 h 516"/>
                            <a:gd name="T36" fmla="*/ 104 w 580"/>
                            <a:gd name="T37" fmla="*/ 128 h 516"/>
                            <a:gd name="T38" fmla="*/ 101 w 580"/>
                            <a:gd name="T39" fmla="*/ 118 h 516"/>
                            <a:gd name="T40" fmla="*/ 100 w 580"/>
                            <a:gd name="T41" fmla="*/ 107 h 516"/>
                            <a:gd name="T42" fmla="*/ 92 w 580"/>
                            <a:gd name="T43" fmla="*/ 98 h 516"/>
                            <a:gd name="T44" fmla="*/ 86 w 580"/>
                            <a:gd name="T45" fmla="*/ 86 h 516"/>
                            <a:gd name="T46" fmla="*/ 86 w 580"/>
                            <a:gd name="T47" fmla="*/ 70 h 516"/>
                            <a:gd name="T48" fmla="*/ 90 w 580"/>
                            <a:gd name="T49" fmla="*/ 57 h 516"/>
                            <a:gd name="T50" fmla="*/ 95 w 580"/>
                            <a:gd name="T51" fmla="*/ 47 h 516"/>
                            <a:gd name="T52" fmla="*/ 83 w 580"/>
                            <a:gd name="T53" fmla="*/ 51 h 516"/>
                            <a:gd name="T54" fmla="*/ 72 w 580"/>
                            <a:gd name="T55" fmla="*/ 51 h 516"/>
                            <a:gd name="T56" fmla="*/ 64 w 580"/>
                            <a:gd name="T57" fmla="*/ 46 h 516"/>
                            <a:gd name="T58" fmla="*/ 53 w 580"/>
                            <a:gd name="T59" fmla="*/ 44 h 516"/>
                            <a:gd name="T60" fmla="*/ 44 w 580"/>
                            <a:gd name="T61" fmla="*/ 43 h 516"/>
                            <a:gd name="T62" fmla="*/ 29 w 580"/>
                            <a:gd name="T63" fmla="*/ 46 h 516"/>
                            <a:gd name="T64" fmla="*/ 14 w 580"/>
                            <a:gd name="T65" fmla="*/ 45 h 516"/>
                            <a:gd name="T66" fmla="*/ 3 w 580"/>
                            <a:gd name="T67" fmla="*/ 41 h 5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0" h="516">
                              <a:moveTo>
                                <a:pt x="0" y="141"/>
                              </a:moveTo>
                              <a:lnTo>
                                <a:pt x="3" y="124"/>
                              </a:lnTo>
                              <a:lnTo>
                                <a:pt x="9" y="110"/>
                              </a:lnTo>
                              <a:lnTo>
                                <a:pt x="26" y="87"/>
                              </a:lnTo>
                              <a:lnTo>
                                <a:pt x="50" y="70"/>
                              </a:lnTo>
                              <a:lnTo>
                                <a:pt x="80" y="54"/>
                              </a:lnTo>
                              <a:lnTo>
                                <a:pt x="113" y="40"/>
                              </a:lnTo>
                              <a:lnTo>
                                <a:pt x="157" y="30"/>
                              </a:lnTo>
                              <a:lnTo>
                                <a:pt x="192" y="25"/>
                              </a:lnTo>
                              <a:lnTo>
                                <a:pt x="219" y="9"/>
                              </a:lnTo>
                              <a:lnTo>
                                <a:pt x="247" y="0"/>
                              </a:lnTo>
                              <a:lnTo>
                                <a:pt x="284" y="9"/>
                              </a:lnTo>
                              <a:lnTo>
                                <a:pt x="322" y="19"/>
                              </a:lnTo>
                              <a:lnTo>
                                <a:pt x="350" y="30"/>
                              </a:lnTo>
                              <a:lnTo>
                                <a:pt x="381" y="44"/>
                              </a:lnTo>
                              <a:lnTo>
                                <a:pt x="406" y="58"/>
                              </a:lnTo>
                              <a:lnTo>
                                <a:pt x="434" y="77"/>
                              </a:lnTo>
                              <a:lnTo>
                                <a:pt x="460" y="94"/>
                              </a:lnTo>
                              <a:lnTo>
                                <a:pt x="484" y="115"/>
                              </a:lnTo>
                              <a:lnTo>
                                <a:pt x="507" y="136"/>
                              </a:lnTo>
                              <a:lnTo>
                                <a:pt x="522" y="155"/>
                              </a:lnTo>
                              <a:lnTo>
                                <a:pt x="536" y="176"/>
                              </a:lnTo>
                              <a:lnTo>
                                <a:pt x="550" y="201"/>
                              </a:lnTo>
                              <a:lnTo>
                                <a:pt x="561" y="221"/>
                              </a:lnTo>
                              <a:lnTo>
                                <a:pt x="569" y="244"/>
                              </a:lnTo>
                              <a:lnTo>
                                <a:pt x="575" y="272"/>
                              </a:lnTo>
                              <a:lnTo>
                                <a:pt x="568" y="300"/>
                              </a:lnTo>
                              <a:lnTo>
                                <a:pt x="576" y="319"/>
                              </a:lnTo>
                              <a:lnTo>
                                <a:pt x="580" y="350"/>
                              </a:lnTo>
                              <a:lnTo>
                                <a:pt x="580" y="376"/>
                              </a:lnTo>
                              <a:lnTo>
                                <a:pt x="571" y="399"/>
                              </a:lnTo>
                              <a:lnTo>
                                <a:pt x="548" y="436"/>
                              </a:lnTo>
                              <a:lnTo>
                                <a:pt x="529" y="457"/>
                              </a:lnTo>
                              <a:lnTo>
                                <a:pt x="514" y="474"/>
                              </a:lnTo>
                              <a:lnTo>
                                <a:pt x="491" y="491"/>
                              </a:lnTo>
                              <a:lnTo>
                                <a:pt x="467" y="504"/>
                              </a:lnTo>
                              <a:lnTo>
                                <a:pt x="439" y="516"/>
                              </a:lnTo>
                              <a:lnTo>
                                <a:pt x="416" y="509"/>
                              </a:lnTo>
                              <a:lnTo>
                                <a:pt x="395" y="500"/>
                              </a:lnTo>
                              <a:lnTo>
                                <a:pt x="404" y="472"/>
                              </a:lnTo>
                              <a:lnTo>
                                <a:pt x="402" y="446"/>
                              </a:lnTo>
                              <a:lnTo>
                                <a:pt x="397" y="425"/>
                              </a:lnTo>
                              <a:lnTo>
                                <a:pt x="388" y="403"/>
                              </a:lnTo>
                              <a:lnTo>
                                <a:pt x="367" y="390"/>
                              </a:lnTo>
                              <a:lnTo>
                                <a:pt x="350" y="371"/>
                              </a:lnTo>
                              <a:lnTo>
                                <a:pt x="343" y="343"/>
                              </a:lnTo>
                              <a:lnTo>
                                <a:pt x="341" y="314"/>
                              </a:lnTo>
                              <a:lnTo>
                                <a:pt x="343" y="279"/>
                              </a:lnTo>
                              <a:lnTo>
                                <a:pt x="348" y="251"/>
                              </a:lnTo>
                              <a:lnTo>
                                <a:pt x="360" y="225"/>
                              </a:lnTo>
                              <a:lnTo>
                                <a:pt x="371" y="204"/>
                              </a:lnTo>
                              <a:lnTo>
                                <a:pt x="380" y="185"/>
                              </a:lnTo>
                              <a:lnTo>
                                <a:pt x="360" y="192"/>
                              </a:lnTo>
                              <a:lnTo>
                                <a:pt x="329" y="201"/>
                              </a:lnTo>
                              <a:lnTo>
                                <a:pt x="310" y="202"/>
                              </a:lnTo>
                              <a:lnTo>
                                <a:pt x="287" y="201"/>
                              </a:lnTo>
                              <a:lnTo>
                                <a:pt x="270" y="192"/>
                              </a:lnTo>
                              <a:lnTo>
                                <a:pt x="256" y="181"/>
                              </a:lnTo>
                              <a:lnTo>
                                <a:pt x="233" y="180"/>
                              </a:lnTo>
                              <a:lnTo>
                                <a:pt x="209" y="174"/>
                              </a:lnTo>
                              <a:lnTo>
                                <a:pt x="195" y="164"/>
                              </a:lnTo>
                              <a:lnTo>
                                <a:pt x="176" y="171"/>
                              </a:lnTo>
                              <a:lnTo>
                                <a:pt x="146" y="180"/>
                              </a:lnTo>
                              <a:lnTo>
                                <a:pt x="113" y="181"/>
                              </a:lnTo>
                              <a:lnTo>
                                <a:pt x="82" y="183"/>
                              </a:lnTo>
                              <a:lnTo>
                                <a:pt x="54" y="180"/>
                              </a:lnTo>
                              <a:lnTo>
                                <a:pt x="26" y="173"/>
                              </a:lnTo>
                              <a:lnTo>
                                <a:pt x="9" y="162"/>
                              </a:lnTo>
                              <a:lnTo>
                                <a:pt x="0" y="141"/>
                              </a:lnTo>
                              <a:close/>
                            </a:path>
                          </a:pathLst>
                        </a:custGeom>
                        <a:solidFill>
                          <a:srgbClr val="A0400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nvGrpSpPr>
                        <p:cNvPr id="42026" name="Group 49"/>
                        <p:cNvGrpSpPr>
                          <a:grpSpLocks/>
                        </p:cNvGrpSpPr>
                        <p:nvPr/>
                      </p:nvGrpSpPr>
                      <p:grpSpPr bwMode="auto">
                        <a:xfrm>
                          <a:off x="2866" y="1217"/>
                          <a:ext cx="119" cy="162"/>
                          <a:chOff x="2866" y="1217"/>
                          <a:chExt cx="119" cy="162"/>
                        </a:xfrm>
                      </p:grpSpPr>
                      <p:grpSp>
                        <p:nvGrpSpPr>
                          <p:cNvPr id="42027" name="Group 50"/>
                          <p:cNvGrpSpPr>
                            <a:grpSpLocks/>
                          </p:cNvGrpSpPr>
                          <p:nvPr/>
                        </p:nvGrpSpPr>
                        <p:grpSpPr bwMode="auto">
                          <a:xfrm>
                            <a:off x="2867" y="1223"/>
                            <a:ext cx="118" cy="156"/>
                            <a:chOff x="2867" y="1223"/>
                            <a:chExt cx="118" cy="156"/>
                          </a:xfrm>
                        </p:grpSpPr>
                        <p:sp>
                          <p:nvSpPr>
                            <p:cNvPr id="42029" name="Freeform 51"/>
                            <p:cNvSpPr>
                              <a:spLocks/>
                            </p:cNvSpPr>
                            <p:nvPr/>
                          </p:nvSpPr>
                          <p:spPr bwMode="auto">
                            <a:xfrm>
                              <a:off x="2942" y="1223"/>
                              <a:ext cx="43" cy="45"/>
                            </a:xfrm>
                            <a:custGeom>
                              <a:avLst/>
                              <a:gdLst>
                                <a:gd name="T0" fmla="*/ 0 w 85"/>
                                <a:gd name="T1" fmla="*/ 15 h 91"/>
                                <a:gd name="T2" fmla="*/ 8 w 85"/>
                                <a:gd name="T3" fmla="*/ 10 h 91"/>
                                <a:gd name="T4" fmla="*/ 12 w 85"/>
                                <a:gd name="T5" fmla="*/ 6 h 91"/>
                                <a:gd name="T6" fmla="*/ 11 w 85"/>
                                <a:gd name="T7" fmla="*/ 3 h 91"/>
                                <a:gd name="T8" fmla="*/ 10 w 85"/>
                                <a:gd name="T9" fmla="*/ 0 h 91"/>
                                <a:gd name="T10" fmla="*/ 13 w 85"/>
                                <a:gd name="T11" fmla="*/ 1 h 91"/>
                                <a:gd name="T12" fmla="*/ 14 w 85"/>
                                <a:gd name="T13" fmla="*/ 4 h 91"/>
                                <a:gd name="T14" fmla="*/ 14 w 85"/>
                                <a:gd name="T15" fmla="*/ 7 h 91"/>
                                <a:gd name="T16" fmla="*/ 12 w 85"/>
                                <a:gd name="T17" fmla="*/ 11 h 91"/>
                                <a:gd name="T18" fmla="*/ 17 w 85"/>
                                <a:gd name="T19" fmla="*/ 11 h 91"/>
                                <a:gd name="T20" fmla="*/ 22 w 85"/>
                                <a:gd name="T21" fmla="*/ 16 h 91"/>
                                <a:gd name="T22" fmla="*/ 19 w 85"/>
                                <a:gd name="T23" fmla="*/ 15 h 91"/>
                                <a:gd name="T24" fmla="*/ 16 w 85"/>
                                <a:gd name="T25" fmla="*/ 14 h 91"/>
                                <a:gd name="T26" fmla="*/ 14 w 85"/>
                                <a:gd name="T27" fmla="*/ 15 h 91"/>
                                <a:gd name="T28" fmla="*/ 15 w 85"/>
                                <a:gd name="T29" fmla="*/ 18 h 91"/>
                                <a:gd name="T30" fmla="*/ 13 w 85"/>
                                <a:gd name="T31" fmla="*/ 21 h 91"/>
                                <a:gd name="T32" fmla="*/ 10 w 85"/>
                                <a:gd name="T33" fmla="*/ 22 h 91"/>
                                <a:gd name="T34" fmla="*/ 13 w 85"/>
                                <a:gd name="T35" fmla="*/ 18 h 91"/>
                                <a:gd name="T36" fmla="*/ 13 w 85"/>
                                <a:gd name="T37" fmla="*/ 14 h 91"/>
                                <a:gd name="T38" fmla="*/ 10 w 85"/>
                                <a:gd name="T39" fmla="*/ 13 h 91"/>
                                <a:gd name="T40" fmla="*/ 8 w 85"/>
                                <a:gd name="T41" fmla="*/ 14 h 91"/>
                                <a:gd name="T42" fmla="*/ 3 w 85"/>
                                <a:gd name="T43" fmla="*/ 20 h 91"/>
                                <a:gd name="T44" fmla="*/ 6 w 85"/>
                                <a:gd name="T45" fmla="*/ 13 h 91"/>
                                <a:gd name="T46" fmla="*/ 0 w 85"/>
                                <a:gd name="T47" fmla="*/ 15 h 9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5" h="91">
                                  <a:moveTo>
                                    <a:pt x="0" y="60"/>
                                  </a:moveTo>
                                  <a:lnTo>
                                    <a:pt x="31" y="42"/>
                                  </a:lnTo>
                                  <a:lnTo>
                                    <a:pt x="45" y="26"/>
                                  </a:lnTo>
                                  <a:lnTo>
                                    <a:pt x="42" y="14"/>
                                  </a:lnTo>
                                  <a:lnTo>
                                    <a:pt x="37" y="0"/>
                                  </a:lnTo>
                                  <a:lnTo>
                                    <a:pt x="50" y="7"/>
                                  </a:lnTo>
                                  <a:lnTo>
                                    <a:pt x="56" y="18"/>
                                  </a:lnTo>
                                  <a:lnTo>
                                    <a:pt x="54" y="30"/>
                                  </a:lnTo>
                                  <a:lnTo>
                                    <a:pt x="47" y="46"/>
                                  </a:lnTo>
                                  <a:lnTo>
                                    <a:pt x="68" y="46"/>
                                  </a:lnTo>
                                  <a:lnTo>
                                    <a:pt x="85" y="67"/>
                                  </a:lnTo>
                                  <a:lnTo>
                                    <a:pt x="75" y="60"/>
                                  </a:lnTo>
                                  <a:lnTo>
                                    <a:pt x="64" y="56"/>
                                  </a:lnTo>
                                  <a:lnTo>
                                    <a:pt x="56" y="60"/>
                                  </a:lnTo>
                                  <a:lnTo>
                                    <a:pt x="59" y="72"/>
                                  </a:lnTo>
                                  <a:lnTo>
                                    <a:pt x="50" y="84"/>
                                  </a:lnTo>
                                  <a:lnTo>
                                    <a:pt x="38" y="91"/>
                                  </a:lnTo>
                                  <a:lnTo>
                                    <a:pt x="50" y="72"/>
                                  </a:lnTo>
                                  <a:lnTo>
                                    <a:pt x="49" y="58"/>
                                  </a:lnTo>
                                  <a:lnTo>
                                    <a:pt x="40" y="53"/>
                                  </a:lnTo>
                                  <a:lnTo>
                                    <a:pt x="31" y="56"/>
                                  </a:lnTo>
                                  <a:lnTo>
                                    <a:pt x="10" y="80"/>
                                  </a:lnTo>
                                  <a:lnTo>
                                    <a:pt x="23" y="54"/>
                                  </a:lnTo>
                                  <a:lnTo>
                                    <a:pt x="0" y="60"/>
                                  </a:lnTo>
                                  <a:close/>
                                </a:path>
                              </a:pathLst>
                            </a:custGeom>
                            <a:solidFill>
                              <a:srgbClr val="60402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30" name="Freeform 52"/>
                            <p:cNvSpPr>
                              <a:spLocks/>
                            </p:cNvSpPr>
                            <p:nvPr/>
                          </p:nvSpPr>
                          <p:spPr bwMode="auto">
                            <a:xfrm>
                              <a:off x="2963" y="1335"/>
                              <a:ext cx="17" cy="44"/>
                            </a:xfrm>
                            <a:custGeom>
                              <a:avLst/>
                              <a:gdLst>
                                <a:gd name="T0" fmla="*/ 0 w 35"/>
                                <a:gd name="T1" fmla="*/ 11 h 87"/>
                                <a:gd name="T2" fmla="*/ 3 w 35"/>
                                <a:gd name="T3" fmla="*/ 11 h 87"/>
                                <a:gd name="T4" fmla="*/ 6 w 35"/>
                                <a:gd name="T5" fmla="*/ 9 h 87"/>
                                <a:gd name="T6" fmla="*/ 7 w 35"/>
                                <a:gd name="T7" fmla="*/ 5 h 87"/>
                                <a:gd name="T8" fmla="*/ 8 w 35"/>
                                <a:gd name="T9" fmla="*/ 0 h 87"/>
                                <a:gd name="T10" fmla="*/ 8 w 35"/>
                                <a:gd name="T11" fmla="*/ 6 h 87"/>
                                <a:gd name="T12" fmla="*/ 7 w 35"/>
                                <a:gd name="T13" fmla="*/ 10 h 87"/>
                                <a:gd name="T14" fmla="*/ 6 w 35"/>
                                <a:gd name="T15" fmla="*/ 13 h 87"/>
                                <a:gd name="T16" fmla="*/ 3 w 35"/>
                                <a:gd name="T17" fmla="*/ 14 h 87"/>
                                <a:gd name="T18" fmla="*/ 3 w 35"/>
                                <a:gd name="T19" fmla="*/ 17 h 87"/>
                                <a:gd name="T20" fmla="*/ 3 w 35"/>
                                <a:gd name="T21" fmla="*/ 20 h 87"/>
                                <a:gd name="T22" fmla="*/ 8 w 35"/>
                                <a:gd name="T23" fmla="*/ 20 h 87"/>
                                <a:gd name="T24" fmla="*/ 2 w 35"/>
                                <a:gd name="T25" fmla="*/ 22 h 87"/>
                                <a:gd name="T26" fmla="*/ 2 w 35"/>
                                <a:gd name="T27" fmla="*/ 17 h 87"/>
                                <a:gd name="T28" fmla="*/ 0 w 35"/>
                                <a:gd name="T29" fmla="*/ 11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 h="87">
                                  <a:moveTo>
                                    <a:pt x="0" y="42"/>
                                  </a:moveTo>
                                  <a:lnTo>
                                    <a:pt x="12" y="42"/>
                                  </a:lnTo>
                                  <a:lnTo>
                                    <a:pt x="24" y="35"/>
                                  </a:lnTo>
                                  <a:lnTo>
                                    <a:pt x="29" y="17"/>
                                  </a:lnTo>
                                  <a:lnTo>
                                    <a:pt x="35" y="0"/>
                                  </a:lnTo>
                                  <a:lnTo>
                                    <a:pt x="33" y="21"/>
                                  </a:lnTo>
                                  <a:lnTo>
                                    <a:pt x="29" y="38"/>
                                  </a:lnTo>
                                  <a:lnTo>
                                    <a:pt x="24" y="49"/>
                                  </a:lnTo>
                                  <a:lnTo>
                                    <a:pt x="15" y="56"/>
                                  </a:lnTo>
                                  <a:lnTo>
                                    <a:pt x="14" y="66"/>
                                  </a:lnTo>
                                  <a:lnTo>
                                    <a:pt x="14" y="78"/>
                                  </a:lnTo>
                                  <a:lnTo>
                                    <a:pt x="33" y="78"/>
                                  </a:lnTo>
                                  <a:lnTo>
                                    <a:pt x="10" y="87"/>
                                  </a:lnTo>
                                  <a:lnTo>
                                    <a:pt x="8" y="68"/>
                                  </a:lnTo>
                                  <a:lnTo>
                                    <a:pt x="0" y="42"/>
                                  </a:lnTo>
                                  <a:close/>
                                </a:path>
                              </a:pathLst>
                            </a:custGeom>
                            <a:solidFill>
                              <a:srgbClr val="60402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2031" name="Freeform 53"/>
                            <p:cNvSpPr>
                              <a:spLocks/>
                            </p:cNvSpPr>
                            <p:nvPr/>
                          </p:nvSpPr>
                          <p:spPr bwMode="auto">
                            <a:xfrm>
                              <a:off x="2867" y="1238"/>
                              <a:ext cx="28" cy="3"/>
                            </a:xfrm>
                            <a:custGeom>
                              <a:avLst/>
                              <a:gdLst>
                                <a:gd name="T0" fmla="*/ 5 w 56"/>
                                <a:gd name="T1" fmla="*/ 1 h 5"/>
                                <a:gd name="T2" fmla="*/ 8 w 56"/>
                                <a:gd name="T3" fmla="*/ 1 h 5"/>
                                <a:gd name="T4" fmla="*/ 14 w 56"/>
                                <a:gd name="T5" fmla="*/ 0 h 5"/>
                                <a:gd name="T6" fmla="*/ 10 w 56"/>
                                <a:gd name="T7" fmla="*/ 2 h 5"/>
                                <a:gd name="T8" fmla="*/ 6 w 56"/>
                                <a:gd name="T9" fmla="*/ 2 h 5"/>
                                <a:gd name="T10" fmla="*/ 3 w 56"/>
                                <a:gd name="T11" fmla="*/ 2 h 5"/>
                                <a:gd name="T12" fmla="*/ 0 w 56"/>
                                <a:gd name="T13" fmla="*/ 1 h 5"/>
                                <a:gd name="T14" fmla="*/ 5 w 56"/>
                                <a:gd name="T15" fmla="*/ 1 h 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 h="5">
                                  <a:moveTo>
                                    <a:pt x="19" y="2"/>
                                  </a:moveTo>
                                  <a:lnTo>
                                    <a:pt x="32" y="2"/>
                                  </a:lnTo>
                                  <a:lnTo>
                                    <a:pt x="56" y="0"/>
                                  </a:lnTo>
                                  <a:lnTo>
                                    <a:pt x="39" y="5"/>
                                  </a:lnTo>
                                  <a:lnTo>
                                    <a:pt x="23" y="5"/>
                                  </a:lnTo>
                                  <a:lnTo>
                                    <a:pt x="12" y="5"/>
                                  </a:lnTo>
                                  <a:lnTo>
                                    <a:pt x="0" y="2"/>
                                  </a:lnTo>
                                  <a:lnTo>
                                    <a:pt x="19" y="2"/>
                                  </a:lnTo>
                                  <a:close/>
                                </a:path>
                              </a:pathLst>
                            </a:custGeom>
                            <a:solidFill>
                              <a:srgbClr val="60402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sp>
                        <p:nvSpPr>
                          <p:cNvPr id="42028" name="Freeform 54"/>
                          <p:cNvSpPr>
                            <a:spLocks/>
                          </p:cNvSpPr>
                          <p:nvPr/>
                        </p:nvSpPr>
                        <p:spPr bwMode="auto">
                          <a:xfrm>
                            <a:off x="2866" y="1217"/>
                            <a:ext cx="18" cy="19"/>
                          </a:xfrm>
                          <a:custGeom>
                            <a:avLst/>
                            <a:gdLst>
                              <a:gd name="T0" fmla="*/ 0 w 34"/>
                              <a:gd name="T1" fmla="*/ 10 h 38"/>
                              <a:gd name="T2" fmla="*/ 3 w 34"/>
                              <a:gd name="T3" fmla="*/ 10 h 38"/>
                              <a:gd name="T4" fmla="*/ 6 w 34"/>
                              <a:gd name="T5" fmla="*/ 8 h 38"/>
                              <a:gd name="T6" fmla="*/ 7 w 34"/>
                              <a:gd name="T7" fmla="*/ 5 h 38"/>
                              <a:gd name="T8" fmla="*/ 10 w 34"/>
                              <a:gd name="T9" fmla="*/ 0 h 38"/>
                              <a:gd name="T10" fmla="*/ 4 w 34"/>
                              <a:gd name="T11" fmla="*/ 8 h 38"/>
                              <a:gd name="T12" fmla="*/ 0 w 34"/>
                              <a:gd name="T13" fmla="*/ 10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8">
                                <a:moveTo>
                                  <a:pt x="0" y="38"/>
                                </a:moveTo>
                                <a:lnTo>
                                  <a:pt x="10" y="38"/>
                                </a:lnTo>
                                <a:lnTo>
                                  <a:pt x="20" y="32"/>
                                </a:lnTo>
                                <a:lnTo>
                                  <a:pt x="26" y="19"/>
                                </a:lnTo>
                                <a:lnTo>
                                  <a:pt x="34" y="0"/>
                                </a:lnTo>
                                <a:lnTo>
                                  <a:pt x="13" y="30"/>
                                </a:lnTo>
                                <a:lnTo>
                                  <a:pt x="0" y="38"/>
                                </a:lnTo>
                                <a:close/>
                              </a:path>
                            </a:pathLst>
                          </a:custGeom>
                          <a:solidFill>
                            <a:srgbClr val="60402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grpSp>
                <p:grpSp>
                  <p:nvGrpSpPr>
                    <p:cNvPr id="42012" name="Group 55"/>
                    <p:cNvGrpSpPr>
                      <a:grpSpLocks/>
                    </p:cNvGrpSpPr>
                    <p:nvPr/>
                  </p:nvGrpSpPr>
                  <p:grpSpPr bwMode="auto">
                    <a:xfrm>
                      <a:off x="2803" y="1282"/>
                      <a:ext cx="109" cy="338"/>
                      <a:chOff x="2803" y="1282"/>
                      <a:chExt cx="109" cy="338"/>
                    </a:xfrm>
                  </p:grpSpPr>
                  <p:grpSp>
                    <p:nvGrpSpPr>
                      <p:cNvPr id="42013" name="Group 56"/>
                      <p:cNvGrpSpPr>
                        <a:grpSpLocks/>
                      </p:cNvGrpSpPr>
                      <p:nvPr/>
                    </p:nvGrpSpPr>
                    <p:grpSpPr bwMode="auto">
                      <a:xfrm>
                        <a:off x="2803" y="1282"/>
                        <a:ext cx="96" cy="130"/>
                        <a:chOff x="2803" y="1282"/>
                        <a:chExt cx="96" cy="130"/>
                      </a:xfrm>
                    </p:grpSpPr>
                    <p:grpSp>
                      <p:nvGrpSpPr>
                        <p:cNvPr id="42017" name="Group 57"/>
                        <p:cNvGrpSpPr>
                          <a:grpSpLocks/>
                        </p:cNvGrpSpPr>
                        <p:nvPr/>
                      </p:nvGrpSpPr>
                      <p:grpSpPr bwMode="auto">
                        <a:xfrm>
                          <a:off x="2803" y="1282"/>
                          <a:ext cx="96" cy="18"/>
                          <a:chOff x="2803" y="1282"/>
                          <a:chExt cx="96" cy="18"/>
                        </a:xfrm>
                      </p:grpSpPr>
                      <p:sp>
                        <p:nvSpPr>
                          <p:cNvPr id="42021" name="Freeform 58"/>
                          <p:cNvSpPr>
                            <a:spLocks/>
                          </p:cNvSpPr>
                          <p:nvPr/>
                        </p:nvSpPr>
                        <p:spPr bwMode="auto">
                          <a:xfrm>
                            <a:off x="2856" y="1282"/>
                            <a:ext cx="43" cy="18"/>
                          </a:xfrm>
                          <a:custGeom>
                            <a:avLst/>
                            <a:gdLst>
                              <a:gd name="T0" fmla="*/ 0 w 87"/>
                              <a:gd name="T1" fmla="*/ 1 h 37"/>
                              <a:gd name="T2" fmla="*/ 5 w 87"/>
                              <a:gd name="T3" fmla="*/ 0 h 37"/>
                              <a:gd name="T4" fmla="*/ 10 w 87"/>
                              <a:gd name="T5" fmla="*/ 0 h 37"/>
                              <a:gd name="T6" fmla="*/ 14 w 87"/>
                              <a:gd name="T7" fmla="*/ 2 h 37"/>
                              <a:gd name="T8" fmla="*/ 19 w 87"/>
                              <a:gd name="T9" fmla="*/ 4 h 37"/>
                              <a:gd name="T10" fmla="*/ 21 w 87"/>
                              <a:gd name="T11" fmla="*/ 9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 h="37">
                                <a:moveTo>
                                  <a:pt x="0" y="7"/>
                                </a:moveTo>
                                <a:lnTo>
                                  <a:pt x="21" y="0"/>
                                </a:lnTo>
                                <a:lnTo>
                                  <a:pt x="40" y="2"/>
                                </a:lnTo>
                                <a:lnTo>
                                  <a:pt x="59" y="9"/>
                                </a:lnTo>
                                <a:lnTo>
                                  <a:pt x="76" y="19"/>
                                </a:lnTo>
                                <a:lnTo>
                                  <a:pt x="87" y="37"/>
                                </a:lnTo>
                              </a:path>
                            </a:pathLst>
                          </a:custGeom>
                          <a:noFill/>
                          <a:ln w="9525">
                            <a:solidFill>
                              <a:srgbClr val="60402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2022" name="Freeform 59"/>
                          <p:cNvSpPr>
                            <a:spLocks/>
                          </p:cNvSpPr>
                          <p:nvPr/>
                        </p:nvSpPr>
                        <p:spPr bwMode="auto">
                          <a:xfrm>
                            <a:off x="2803" y="1282"/>
                            <a:ext cx="35" cy="13"/>
                          </a:xfrm>
                          <a:custGeom>
                            <a:avLst/>
                            <a:gdLst>
                              <a:gd name="T0" fmla="*/ 0 w 70"/>
                              <a:gd name="T1" fmla="*/ 7 h 26"/>
                              <a:gd name="T2" fmla="*/ 4 w 70"/>
                              <a:gd name="T3" fmla="*/ 3 h 26"/>
                              <a:gd name="T4" fmla="*/ 8 w 70"/>
                              <a:gd name="T5" fmla="*/ 2 h 26"/>
                              <a:gd name="T6" fmla="*/ 13 w 70"/>
                              <a:gd name="T7" fmla="*/ 0 h 26"/>
                              <a:gd name="T8" fmla="*/ 18 w 70"/>
                              <a:gd name="T9" fmla="*/ 1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26">
                                <a:moveTo>
                                  <a:pt x="0" y="26"/>
                                </a:moveTo>
                                <a:lnTo>
                                  <a:pt x="13" y="12"/>
                                </a:lnTo>
                                <a:lnTo>
                                  <a:pt x="30" y="5"/>
                                </a:lnTo>
                                <a:lnTo>
                                  <a:pt x="51" y="0"/>
                                </a:lnTo>
                                <a:lnTo>
                                  <a:pt x="70" y="4"/>
                                </a:lnTo>
                              </a:path>
                            </a:pathLst>
                          </a:custGeom>
                          <a:noFill/>
                          <a:ln w="9525">
                            <a:solidFill>
                              <a:srgbClr val="60402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42018" name="Group 60"/>
                        <p:cNvGrpSpPr>
                          <a:grpSpLocks/>
                        </p:cNvGrpSpPr>
                        <p:nvPr/>
                      </p:nvGrpSpPr>
                      <p:grpSpPr bwMode="auto">
                        <a:xfrm>
                          <a:off x="2804" y="1296"/>
                          <a:ext cx="88" cy="116"/>
                          <a:chOff x="2804" y="1296"/>
                          <a:chExt cx="88" cy="116"/>
                        </a:xfrm>
                      </p:grpSpPr>
                      <p:sp>
                        <p:nvSpPr>
                          <p:cNvPr id="42019" name="Oval 61"/>
                          <p:cNvSpPr>
                            <a:spLocks noChangeArrowheads="1"/>
                          </p:cNvSpPr>
                          <p:nvPr/>
                        </p:nvSpPr>
                        <p:spPr bwMode="auto">
                          <a:xfrm>
                            <a:off x="2804" y="1296"/>
                            <a:ext cx="33" cy="11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2020" name="Oval 62"/>
                          <p:cNvSpPr>
                            <a:spLocks noChangeArrowheads="1"/>
                          </p:cNvSpPr>
                          <p:nvPr/>
                        </p:nvSpPr>
                        <p:spPr bwMode="auto">
                          <a:xfrm>
                            <a:off x="2860" y="1296"/>
                            <a:ext cx="32" cy="11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grpSp>
                  </p:grpSp>
                  <p:grpSp>
                    <p:nvGrpSpPr>
                      <p:cNvPr id="42014" name="Group 63"/>
                      <p:cNvGrpSpPr>
                        <a:grpSpLocks/>
                      </p:cNvGrpSpPr>
                      <p:nvPr/>
                    </p:nvGrpSpPr>
                    <p:grpSpPr bwMode="auto">
                      <a:xfrm>
                        <a:off x="2811" y="1500"/>
                        <a:ext cx="101" cy="120"/>
                        <a:chOff x="2811" y="1500"/>
                        <a:chExt cx="101" cy="120"/>
                      </a:xfrm>
                    </p:grpSpPr>
                    <p:sp>
                      <p:nvSpPr>
                        <p:cNvPr id="42015" name="Freeform 64"/>
                        <p:cNvSpPr>
                          <a:spLocks/>
                        </p:cNvSpPr>
                        <p:nvPr/>
                      </p:nvSpPr>
                      <p:spPr bwMode="auto">
                        <a:xfrm>
                          <a:off x="2886" y="1500"/>
                          <a:ext cx="26" cy="120"/>
                        </a:xfrm>
                        <a:custGeom>
                          <a:avLst/>
                          <a:gdLst>
                            <a:gd name="T0" fmla="*/ 10 w 50"/>
                            <a:gd name="T1" fmla="*/ 0 h 240"/>
                            <a:gd name="T2" fmla="*/ 7 w 50"/>
                            <a:gd name="T3" fmla="*/ 6 h 240"/>
                            <a:gd name="T4" fmla="*/ 3 w 50"/>
                            <a:gd name="T5" fmla="*/ 14 h 240"/>
                            <a:gd name="T6" fmla="*/ 1 w 50"/>
                            <a:gd name="T7" fmla="*/ 22 h 240"/>
                            <a:gd name="T8" fmla="*/ 0 w 50"/>
                            <a:gd name="T9" fmla="*/ 33 h 240"/>
                            <a:gd name="T10" fmla="*/ 1 w 50"/>
                            <a:gd name="T11" fmla="*/ 42 h 240"/>
                            <a:gd name="T12" fmla="*/ 4 w 50"/>
                            <a:gd name="T13" fmla="*/ 49 h 240"/>
                            <a:gd name="T14" fmla="*/ 8 w 50"/>
                            <a:gd name="T15" fmla="*/ 55 h 240"/>
                            <a:gd name="T16" fmla="*/ 14 w 50"/>
                            <a:gd name="T17" fmla="*/ 60 h 2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 h="240">
                              <a:moveTo>
                                <a:pt x="38" y="0"/>
                              </a:moveTo>
                              <a:lnTo>
                                <a:pt x="26" y="21"/>
                              </a:lnTo>
                              <a:lnTo>
                                <a:pt x="10" y="56"/>
                              </a:lnTo>
                              <a:lnTo>
                                <a:pt x="3" y="87"/>
                              </a:lnTo>
                              <a:lnTo>
                                <a:pt x="0" y="129"/>
                              </a:lnTo>
                              <a:lnTo>
                                <a:pt x="1" y="167"/>
                              </a:lnTo>
                              <a:lnTo>
                                <a:pt x="15" y="193"/>
                              </a:lnTo>
                              <a:lnTo>
                                <a:pt x="31" y="218"/>
                              </a:lnTo>
                              <a:lnTo>
                                <a:pt x="50" y="24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2016" name="Freeform 65"/>
                        <p:cNvSpPr>
                          <a:spLocks/>
                        </p:cNvSpPr>
                        <p:nvPr/>
                      </p:nvSpPr>
                      <p:spPr bwMode="auto">
                        <a:xfrm>
                          <a:off x="2811" y="1544"/>
                          <a:ext cx="80" cy="51"/>
                        </a:xfrm>
                        <a:custGeom>
                          <a:avLst/>
                          <a:gdLst>
                            <a:gd name="T0" fmla="*/ 0 w 160"/>
                            <a:gd name="T1" fmla="*/ 1 h 103"/>
                            <a:gd name="T2" fmla="*/ 5 w 160"/>
                            <a:gd name="T3" fmla="*/ 13 h 103"/>
                            <a:gd name="T4" fmla="*/ 4 w 160"/>
                            <a:gd name="T5" fmla="*/ 25 h 103"/>
                            <a:gd name="T6" fmla="*/ 15 w 160"/>
                            <a:gd name="T7" fmla="*/ 22 h 103"/>
                            <a:gd name="T8" fmla="*/ 21 w 160"/>
                            <a:gd name="T9" fmla="*/ 21 h 103"/>
                            <a:gd name="T10" fmla="*/ 28 w 160"/>
                            <a:gd name="T11" fmla="*/ 22 h 103"/>
                            <a:gd name="T12" fmla="*/ 40 w 160"/>
                            <a:gd name="T13" fmla="*/ 24 h 103"/>
                            <a:gd name="T14" fmla="*/ 38 w 160"/>
                            <a:gd name="T15" fmla="*/ 18 h 103"/>
                            <a:gd name="T16" fmla="*/ 38 w 160"/>
                            <a:gd name="T17" fmla="*/ 11 h 103"/>
                            <a:gd name="T18" fmla="*/ 38 w 160"/>
                            <a:gd name="T19" fmla="*/ 5 h 103"/>
                            <a:gd name="T20" fmla="*/ 39 w 160"/>
                            <a:gd name="T21" fmla="*/ 0 h 103"/>
                            <a:gd name="T22" fmla="*/ 32 w 160"/>
                            <a:gd name="T23" fmla="*/ 3 h 103"/>
                            <a:gd name="T24" fmla="*/ 25 w 160"/>
                            <a:gd name="T25" fmla="*/ 5 h 103"/>
                            <a:gd name="T26" fmla="*/ 17 w 160"/>
                            <a:gd name="T27" fmla="*/ 5 h 103"/>
                            <a:gd name="T28" fmla="*/ 10 w 160"/>
                            <a:gd name="T29" fmla="*/ 4 h 103"/>
                            <a:gd name="T30" fmla="*/ 0 w 160"/>
                            <a:gd name="T31" fmla="*/ 1 h 10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0" h="103">
                              <a:moveTo>
                                <a:pt x="0" y="5"/>
                              </a:moveTo>
                              <a:lnTo>
                                <a:pt x="19" y="54"/>
                              </a:lnTo>
                              <a:lnTo>
                                <a:pt x="16" y="103"/>
                              </a:lnTo>
                              <a:lnTo>
                                <a:pt x="59" y="91"/>
                              </a:lnTo>
                              <a:lnTo>
                                <a:pt x="82" y="86"/>
                              </a:lnTo>
                              <a:lnTo>
                                <a:pt x="112" y="89"/>
                              </a:lnTo>
                              <a:lnTo>
                                <a:pt x="160" y="99"/>
                              </a:lnTo>
                              <a:lnTo>
                                <a:pt x="150" y="75"/>
                              </a:lnTo>
                              <a:lnTo>
                                <a:pt x="150" y="47"/>
                              </a:lnTo>
                              <a:lnTo>
                                <a:pt x="152" y="21"/>
                              </a:lnTo>
                              <a:lnTo>
                                <a:pt x="153" y="0"/>
                              </a:lnTo>
                              <a:lnTo>
                                <a:pt x="127" y="12"/>
                              </a:lnTo>
                              <a:lnTo>
                                <a:pt x="98" y="21"/>
                              </a:lnTo>
                              <a:lnTo>
                                <a:pt x="68" y="23"/>
                              </a:lnTo>
                              <a:lnTo>
                                <a:pt x="38" y="18"/>
                              </a:lnTo>
                              <a:lnTo>
                                <a:pt x="0" y="5"/>
                              </a:lnTo>
                              <a:close/>
                            </a:path>
                          </a:pathLst>
                        </a:custGeom>
                        <a:solidFill>
                          <a:srgbClr val="000000"/>
                        </a:solidFill>
                        <a:ln w="9525">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grpSp>
            </p:grpSp>
          </p:grpSp>
          <p:sp>
            <p:nvSpPr>
              <p:cNvPr id="42003" name="Freeform 66"/>
              <p:cNvSpPr>
                <a:spLocks/>
              </p:cNvSpPr>
              <p:nvPr/>
            </p:nvSpPr>
            <p:spPr bwMode="auto">
              <a:xfrm>
                <a:off x="1872" y="2026"/>
                <a:ext cx="1645" cy="662"/>
              </a:xfrm>
              <a:custGeom>
                <a:avLst/>
                <a:gdLst>
                  <a:gd name="T0" fmla="*/ 9 w 3290"/>
                  <a:gd name="T1" fmla="*/ 134 h 1326"/>
                  <a:gd name="T2" fmla="*/ 25 w 3290"/>
                  <a:gd name="T3" fmla="*/ 76 h 1326"/>
                  <a:gd name="T4" fmla="*/ 42 w 3290"/>
                  <a:gd name="T5" fmla="*/ 30 h 1326"/>
                  <a:gd name="T6" fmla="*/ 58 w 3290"/>
                  <a:gd name="T7" fmla="*/ 4 h 1326"/>
                  <a:gd name="T8" fmla="*/ 75 w 3290"/>
                  <a:gd name="T9" fmla="*/ 2 h 1326"/>
                  <a:gd name="T10" fmla="*/ 92 w 3290"/>
                  <a:gd name="T11" fmla="*/ 22 h 1326"/>
                  <a:gd name="T12" fmla="*/ 108 w 3290"/>
                  <a:gd name="T13" fmla="*/ 64 h 1326"/>
                  <a:gd name="T14" fmla="*/ 125 w 3290"/>
                  <a:gd name="T15" fmla="*/ 120 h 1326"/>
                  <a:gd name="T16" fmla="*/ 142 w 3290"/>
                  <a:gd name="T17" fmla="*/ 183 h 1326"/>
                  <a:gd name="T18" fmla="*/ 158 w 3290"/>
                  <a:gd name="T19" fmla="*/ 243 h 1326"/>
                  <a:gd name="T20" fmla="*/ 175 w 3290"/>
                  <a:gd name="T21" fmla="*/ 292 h 1326"/>
                  <a:gd name="T22" fmla="*/ 192 w 3290"/>
                  <a:gd name="T23" fmla="*/ 323 h 1326"/>
                  <a:gd name="T24" fmla="*/ 208 w 3290"/>
                  <a:gd name="T25" fmla="*/ 331 h 1326"/>
                  <a:gd name="T26" fmla="*/ 225 w 3290"/>
                  <a:gd name="T27" fmla="*/ 315 h 1326"/>
                  <a:gd name="T28" fmla="*/ 241 w 3290"/>
                  <a:gd name="T29" fmla="*/ 278 h 1326"/>
                  <a:gd name="T30" fmla="*/ 258 w 3290"/>
                  <a:gd name="T31" fmla="*/ 224 h 1326"/>
                  <a:gd name="T32" fmla="*/ 274 w 3290"/>
                  <a:gd name="T33" fmla="*/ 163 h 1326"/>
                  <a:gd name="T34" fmla="*/ 291 w 3290"/>
                  <a:gd name="T35" fmla="*/ 101 h 1326"/>
                  <a:gd name="T36" fmla="*/ 308 w 3290"/>
                  <a:gd name="T37" fmla="*/ 49 h 1326"/>
                  <a:gd name="T38" fmla="*/ 324 w 3290"/>
                  <a:gd name="T39" fmla="*/ 13 h 1326"/>
                  <a:gd name="T40" fmla="*/ 341 w 3290"/>
                  <a:gd name="T41" fmla="*/ 0 h 1326"/>
                  <a:gd name="T42" fmla="*/ 357 w 3290"/>
                  <a:gd name="T43" fmla="*/ 10 h 1326"/>
                  <a:gd name="T44" fmla="*/ 374 w 3290"/>
                  <a:gd name="T45" fmla="*/ 43 h 1326"/>
                  <a:gd name="T46" fmla="*/ 391 w 3290"/>
                  <a:gd name="T47" fmla="*/ 93 h 1326"/>
                  <a:gd name="T48" fmla="*/ 407 w 3290"/>
                  <a:gd name="T49" fmla="*/ 154 h 1326"/>
                  <a:gd name="T50" fmla="*/ 424 w 3290"/>
                  <a:gd name="T51" fmla="*/ 216 h 1326"/>
                  <a:gd name="T52" fmla="*/ 441 w 3290"/>
                  <a:gd name="T53" fmla="*/ 271 h 1326"/>
                  <a:gd name="T54" fmla="*/ 457 w 3290"/>
                  <a:gd name="T55" fmla="*/ 311 h 1326"/>
                  <a:gd name="T56" fmla="*/ 474 w 3290"/>
                  <a:gd name="T57" fmla="*/ 330 h 1326"/>
                  <a:gd name="T58" fmla="*/ 491 w 3290"/>
                  <a:gd name="T59" fmla="*/ 325 h 1326"/>
                  <a:gd name="T60" fmla="*/ 507 w 3290"/>
                  <a:gd name="T61" fmla="*/ 297 h 1326"/>
                  <a:gd name="T62" fmla="*/ 524 w 3290"/>
                  <a:gd name="T63" fmla="*/ 251 h 1326"/>
                  <a:gd name="T64" fmla="*/ 540 w 3290"/>
                  <a:gd name="T65" fmla="*/ 191 h 1326"/>
                  <a:gd name="T66" fmla="*/ 557 w 3290"/>
                  <a:gd name="T67" fmla="*/ 129 h 1326"/>
                  <a:gd name="T68" fmla="*/ 574 w 3290"/>
                  <a:gd name="T69" fmla="*/ 71 h 1326"/>
                  <a:gd name="T70" fmla="*/ 590 w 3290"/>
                  <a:gd name="T71" fmla="*/ 27 h 1326"/>
                  <a:gd name="T72" fmla="*/ 607 w 3290"/>
                  <a:gd name="T73" fmla="*/ 3 h 1326"/>
                  <a:gd name="T74" fmla="*/ 624 w 3290"/>
                  <a:gd name="T75" fmla="*/ 2 h 1326"/>
                  <a:gd name="T76" fmla="*/ 640 w 3290"/>
                  <a:gd name="T77" fmla="*/ 25 h 1326"/>
                  <a:gd name="T78" fmla="*/ 657 w 3290"/>
                  <a:gd name="T79" fmla="*/ 68 h 1326"/>
                  <a:gd name="T80" fmla="*/ 673 w 3290"/>
                  <a:gd name="T81" fmla="*/ 125 h 1326"/>
                  <a:gd name="T82" fmla="*/ 690 w 3290"/>
                  <a:gd name="T83" fmla="*/ 188 h 1326"/>
                  <a:gd name="T84" fmla="*/ 706 w 3290"/>
                  <a:gd name="T85" fmla="*/ 247 h 1326"/>
                  <a:gd name="T86" fmla="*/ 723 w 3290"/>
                  <a:gd name="T87" fmla="*/ 295 h 1326"/>
                  <a:gd name="T88" fmla="*/ 740 w 3290"/>
                  <a:gd name="T89" fmla="*/ 324 h 1326"/>
                  <a:gd name="T90" fmla="*/ 756 w 3290"/>
                  <a:gd name="T91" fmla="*/ 330 h 1326"/>
                  <a:gd name="T92" fmla="*/ 773 w 3290"/>
                  <a:gd name="T93" fmla="*/ 313 h 1326"/>
                  <a:gd name="T94" fmla="*/ 789 w 3290"/>
                  <a:gd name="T95" fmla="*/ 274 h 1326"/>
                  <a:gd name="T96" fmla="*/ 806 w 3290"/>
                  <a:gd name="T97" fmla="*/ 219 h 1326"/>
                  <a:gd name="T98" fmla="*/ 823 w 3290"/>
                  <a:gd name="T99" fmla="*/ 157 h 13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41996" name="Group 67"/>
            <p:cNvGrpSpPr>
              <a:grpSpLocks/>
            </p:cNvGrpSpPr>
            <p:nvPr/>
          </p:nvGrpSpPr>
          <p:grpSpPr bwMode="auto">
            <a:xfrm>
              <a:off x="432" y="3168"/>
              <a:ext cx="1440" cy="480"/>
              <a:chOff x="432" y="3168"/>
              <a:chExt cx="1440" cy="480"/>
            </a:xfrm>
          </p:grpSpPr>
          <p:sp>
            <p:nvSpPr>
              <p:cNvPr id="42000" name="Text Box 68"/>
              <p:cNvSpPr txBox="1">
                <a:spLocks noChangeArrowheads="1"/>
              </p:cNvSpPr>
              <p:nvPr/>
            </p:nvSpPr>
            <p:spPr bwMode="auto">
              <a:xfrm>
                <a:off x="432" y="3225"/>
                <a:ext cx="1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800" b="1">
                    <a:solidFill>
                      <a:srgbClr val="000000"/>
                    </a:solidFill>
                    <a:latin typeface="Times New Roman" pitchFamily="18" charset="0"/>
                  </a:rPr>
                  <a:t>发射频率</a:t>
                </a:r>
                <a:endParaRPr kumimoji="1" lang="zh-CN" altLang="en-US" sz="2800" i="1">
                  <a:solidFill>
                    <a:srgbClr val="000000"/>
                  </a:solidFill>
                  <a:latin typeface="Times New Roman" pitchFamily="18" charset="0"/>
                </a:endParaRPr>
              </a:p>
            </p:txBody>
          </p:sp>
          <p:graphicFrame>
            <p:nvGraphicFramePr>
              <p:cNvPr id="42001" name="Object 69"/>
              <p:cNvGraphicFramePr>
                <a:graphicFrameLocks noChangeAspect="1"/>
              </p:cNvGraphicFramePr>
              <p:nvPr/>
            </p:nvGraphicFramePr>
            <p:xfrm>
              <a:off x="1392" y="3168"/>
              <a:ext cx="347" cy="480"/>
            </p:xfrm>
            <a:graphic>
              <a:graphicData uri="http://schemas.openxmlformats.org/presentationml/2006/ole">
                <mc:AlternateContent xmlns:mc="http://schemas.openxmlformats.org/markup-compatibility/2006">
                  <mc:Choice xmlns:v="urn:schemas-microsoft-com:vml" Requires="v">
                    <p:oleObj spid="_x0000_s36877" name="Equation" r:id="rId5" imgW="165028" imgH="228501" progId="Equation.3">
                      <p:embed/>
                    </p:oleObj>
                  </mc:Choice>
                  <mc:Fallback>
                    <p:oleObj name="Equation" r:id="rId5" imgW="165028"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3168"/>
                            <a:ext cx="34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997" name="Group 70"/>
            <p:cNvGrpSpPr>
              <a:grpSpLocks/>
            </p:cNvGrpSpPr>
            <p:nvPr/>
          </p:nvGrpSpPr>
          <p:grpSpPr bwMode="auto">
            <a:xfrm>
              <a:off x="3984" y="3256"/>
              <a:ext cx="1440" cy="344"/>
              <a:chOff x="3984" y="3256"/>
              <a:chExt cx="1440" cy="344"/>
            </a:xfrm>
          </p:grpSpPr>
          <p:sp>
            <p:nvSpPr>
              <p:cNvPr id="41998" name="Text Box 71"/>
              <p:cNvSpPr txBox="1">
                <a:spLocks noChangeArrowheads="1"/>
              </p:cNvSpPr>
              <p:nvPr/>
            </p:nvSpPr>
            <p:spPr bwMode="auto">
              <a:xfrm>
                <a:off x="3984" y="3264"/>
                <a:ext cx="1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800" b="1">
                    <a:solidFill>
                      <a:srgbClr val="000000"/>
                    </a:solidFill>
                    <a:latin typeface="Times New Roman" pitchFamily="18" charset="0"/>
                  </a:rPr>
                  <a:t>接收频率</a:t>
                </a:r>
                <a:endParaRPr kumimoji="1" lang="zh-CN" altLang="en-US" sz="2800" i="1" baseline="-25000">
                  <a:solidFill>
                    <a:srgbClr val="000000"/>
                  </a:solidFill>
                  <a:latin typeface="Times New Roman" pitchFamily="18" charset="0"/>
                  <a:sym typeface="Symbol" pitchFamily="18" charset="2"/>
                </a:endParaRPr>
              </a:p>
            </p:txBody>
          </p:sp>
          <p:graphicFrame>
            <p:nvGraphicFramePr>
              <p:cNvPr id="41999" name="Object 72"/>
              <p:cNvGraphicFramePr>
                <a:graphicFrameLocks noChangeAspect="1"/>
              </p:cNvGraphicFramePr>
              <p:nvPr/>
            </p:nvGraphicFramePr>
            <p:xfrm>
              <a:off x="4961" y="3256"/>
              <a:ext cx="319" cy="344"/>
            </p:xfrm>
            <a:graphic>
              <a:graphicData uri="http://schemas.openxmlformats.org/presentationml/2006/ole">
                <mc:AlternateContent xmlns:mc="http://schemas.openxmlformats.org/markup-compatibility/2006">
                  <mc:Choice xmlns:v="urn:schemas-microsoft-com:vml" Requires="v">
                    <p:oleObj spid="_x0000_s36878" name="Equation" r:id="rId7" imgW="164814" imgH="177492" progId="Equation.3">
                      <p:embed/>
                    </p:oleObj>
                  </mc:Choice>
                  <mc:Fallback>
                    <p:oleObj name="Equation" r:id="rId7" imgW="164814" imgH="17749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1" y="3256"/>
                            <a:ext cx="31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1987" name="Text Box 73"/>
          <p:cNvSpPr txBox="1">
            <a:spLocks noChangeArrowheads="1"/>
          </p:cNvSpPr>
          <p:nvPr/>
        </p:nvSpPr>
        <p:spPr bwMode="auto">
          <a:xfrm>
            <a:off x="827088" y="1628775"/>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800" b="1">
                <a:solidFill>
                  <a:srgbClr val="000000"/>
                </a:solidFill>
                <a:latin typeface="Times New Roman" pitchFamily="18" charset="0"/>
                <a:ea typeface="楷体_GB2312" pitchFamily="49" charset="-122"/>
              </a:rPr>
              <a:t>人耳听到的声音的频率与声源的频率相同吗？</a:t>
            </a:r>
          </a:p>
        </p:txBody>
      </p:sp>
      <p:sp>
        <p:nvSpPr>
          <p:cNvPr id="105546" name="Text Box 74"/>
          <p:cNvSpPr txBox="1">
            <a:spLocks noChangeArrowheads="1"/>
          </p:cNvSpPr>
          <p:nvPr/>
        </p:nvSpPr>
        <p:spPr bwMode="auto">
          <a:xfrm>
            <a:off x="323850" y="2276475"/>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kumimoji="1" lang="en-US" altLang="zh-CN" sz="2800" b="1">
                <a:solidFill>
                  <a:srgbClr val="0066FF"/>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a:solidFill>
                  <a:srgbClr val="CC0000"/>
                </a:solidFill>
                <a:latin typeface="楷体_GB2312" pitchFamily="49" charset="-122"/>
                <a:ea typeface="楷体_GB2312" pitchFamily="49" charset="-122"/>
              </a:rPr>
              <a:t>接收频率</a:t>
            </a:r>
            <a:r>
              <a:rPr kumimoji="1" lang="en-US" altLang="zh-CN" sz="2800" b="1">
                <a:solidFill>
                  <a:srgbClr val="000000"/>
                </a:solidFill>
                <a:latin typeface="Times New Roman"/>
                <a:ea typeface="楷体_GB2312" pitchFamily="49" charset="-122"/>
              </a:rPr>
              <a:t>——</a:t>
            </a:r>
            <a:r>
              <a:rPr kumimoji="1" lang="zh-CN" altLang="en-US" sz="2800" b="1">
                <a:solidFill>
                  <a:srgbClr val="000000"/>
                </a:solidFill>
                <a:latin typeface="楷体_GB2312" pitchFamily="49" charset="-122"/>
                <a:ea typeface="楷体_GB2312" pitchFamily="49" charset="-122"/>
              </a:rPr>
              <a:t>单位时间内观测者接收到的振动次数或完整波数</a:t>
            </a:r>
            <a:r>
              <a:rPr kumimoji="1" lang="en-US" altLang="zh-CN" sz="2800" b="1">
                <a:solidFill>
                  <a:srgbClr val="000000"/>
                </a:solidFill>
                <a:latin typeface="楷体_GB2312" pitchFamily="49" charset="-122"/>
                <a:ea typeface="楷体_GB2312" pitchFamily="49" charset="-122"/>
              </a:rPr>
              <a:t>.</a:t>
            </a:r>
          </a:p>
        </p:txBody>
      </p:sp>
      <p:grpSp>
        <p:nvGrpSpPr>
          <p:cNvPr id="41989" name="Group 75"/>
          <p:cNvGrpSpPr>
            <a:grpSpLocks/>
          </p:cNvGrpSpPr>
          <p:nvPr/>
        </p:nvGrpSpPr>
        <p:grpSpPr bwMode="auto">
          <a:xfrm>
            <a:off x="3617913" y="5027613"/>
            <a:ext cx="1874837" cy="968375"/>
            <a:chOff x="2275" y="2927"/>
            <a:chExt cx="1181" cy="610"/>
          </a:xfrm>
        </p:grpSpPr>
        <p:graphicFrame>
          <p:nvGraphicFramePr>
            <p:cNvPr id="41993" name="Object 76"/>
            <p:cNvGraphicFramePr>
              <a:graphicFrameLocks noChangeAspect="1"/>
            </p:cNvGraphicFramePr>
            <p:nvPr/>
          </p:nvGraphicFramePr>
          <p:xfrm>
            <a:off x="2275" y="2927"/>
            <a:ext cx="1181" cy="610"/>
          </p:xfrm>
          <a:graphic>
            <a:graphicData uri="http://schemas.openxmlformats.org/presentationml/2006/ole">
              <mc:AlternateContent xmlns:mc="http://schemas.openxmlformats.org/markup-compatibility/2006">
                <mc:Choice xmlns:v="urn:schemas-microsoft-com:vml" Requires="v">
                  <p:oleObj spid="_x0000_s36879" name="Equation" r:id="rId9" imgW="428760" imgH="209460" progId="Equation.3">
                    <p:embed/>
                  </p:oleObj>
                </mc:Choice>
                <mc:Fallback>
                  <p:oleObj name="Equation" r:id="rId9" imgW="428760" imgH="2094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5" y="2927"/>
                          <a:ext cx="1181"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4" name="Object 77"/>
            <p:cNvGraphicFramePr>
              <a:graphicFrameLocks noChangeAspect="1"/>
            </p:cNvGraphicFramePr>
            <p:nvPr/>
          </p:nvGraphicFramePr>
          <p:xfrm>
            <a:off x="2719" y="2928"/>
            <a:ext cx="337" cy="528"/>
          </p:xfrm>
          <a:graphic>
            <a:graphicData uri="http://schemas.openxmlformats.org/presentationml/2006/ole">
              <mc:AlternateContent xmlns:mc="http://schemas.openxmlformats.org/markup-compatibility/2006">
                <mc:Choice xmlns:v="urn:schemas-microsoft-com:vml" Requires="v">
                  <p:oleObj spid="_x0000_s36880" name="Equation" r:id="rId11" imgW="95310" imgH="162015" progId="Equation.3">
                    <p:embed/>
                  </p:oleObj>
                </mc:Choice>
                <mc:Fallback>
                  <p:oleObj name="Equation" r:id="rId11" imgW="95310" imgH="16201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9" y="2928"/>
                          <a:ext cx="337"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990" name="Text Box 78"/>
          <p:cNvSpPr txBox="1">
            <a:spLocks noChangeArrowheads="1"/>
          </p:cNvSpPr>
          <p:nvPr/>
        </p:nvSpPr>
        <p:spPr bwMode="auto">
          <a:xfrm>
            <a:off x="539750" y="6338888"/>
            <a:ext cx="708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1C1C1C"/>
                </a:solidFill>
                <a:latin typeface="楷体_GB2312" pitchFamily="49" charset="-122"/>
                <a:ea typeface="楷体_GB2312" pitchFamily="49" charset="-122"/>
              </a:rPr>
              <a:t>只有波源与观察者相对静止时才相等</a:t>
            </a:r>
            <a:r>
              <a:rPr lang="en-US" altLang="zh-CN" sz="2800" b="1">
                <a:solidFill>
                  <a:srgbClr val="1C1C1C"/>
                </a:solidFill>
                <a:latin typeface="楷体_GB2312" pitchFamily="49" charset="-122"/>
                <a:ea typeface="楷体_GB2312" pitchFamily="49" charset="-122"/>
              </a:rPr>
              <a:t>.</a:t>
            </a:r>
          </a:p>
        </p:txBody>
      </p:sp>
      <p:sp>
        <p:nvSpPr>
          <p:cNvPr id="41991" name="Text Box 79"/>
          <p:cNvSpPr txBox="1">
            <a:spLocks noChangeArrowheads="1"/>
          </p:cNvSpPr>
          <p:nvPr/>
        </p:nvSpPr>
        <p:spPr bwMode="auto">
          <a:xfrm>
            <a:off x="611188" y="260350"/>
            <a:ext cx="4384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b="1">
                <a:solidFill>
                  <a:srgbClr val="A50021"/>
                </a:solidFill>
                <a:latin typeface="华文楷体" pitchFamily="2" charset="-122"/>
                <a:ea typeface="华文楷体" pitchFamily="2" charset="-122"/>
              </a:rPr>
              <a:t>1.4.4 </a:t>
            </a:r>
            <a:r>
              <a:rPr lang="zh-CN" altLang="en-US" b="1">
                <a:solidFill>
                  <a:srgbClr val="A50021"/>
                </a:solidFill>
                <a:latin typeface="华文楷体" pitchFamily="2" charset="-122"/>
                <a:ea typeface="华文楷体" pitchFamily="2" charset="-122"/>
              </a:rPr>
              <a:t>多普勒增宽</a:t>
            </a:r>
          </a:p>
        </p:txBody>
      </p:sp>
      <p:sp>
        <p:nvSpPr>
          <p:cNvPr id="41992" name="Text Box 80"/>
          <p:cNvSpPr txBox="1">
            <a:spLocks noChangeArrowheads="1"/>
          </p:cNvSpPr>
          <p:nvPr/>
        </p:nvSpPr>
        <p:spPr bwMode="auto">
          <a:xfrm>
            <a:off x="395288" y="908050"/>
            <a:ext cx="6697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800" b="1">
                <a:solidFill>
                  <a:srgbClr val="A50021"/>
                </a:solidFill>
                <a:latin typeface="楷体_GB2312" pitchFamily="49" charset="-122"/>
                <a:ea typeface="楷体_GB2312" pitchFamily="49" charset="-122"/>
              </a:rPr>
              <a:t>一</a:t>
            </a:r>
            <a:r>
              <a:rPr lang="en-US" altLang="zh-CN" sz="2800" b="1">
                <a:solidFill>
                  <a:srgbClr val="A50021"/>
                </a:solidFill>
                <a:latin typeface="楷体_GB2312" pitchFamily="49" charset="-122"/>
                <a:ea typeface="楷体_GB2312" pitchFamily="49" charset="-122"/>
              </a:rPr>
              <a:t>. </a:t>
            </a:r>
            <a:r>
              <a:rPr lang="zh-CN" altLang="en-US" sz="2800" b="1">
                <a:solidFill>
                  <a:srgbClr val="A50021"/>
                </a:solidFill>
                <a:latin typeface="楷体_GB2312" pitchFamily="49" charset="-122"/>
                <a:ea typeface="楷体_GB2312" pitchFamily="49" charset="-122"/>
              </a:rPr>
              <a:t>关于多普勒效应的回顾</a:t>
            </a:r>
          </a:p>
        </p:txBody>
      </p:sp>
    </p:spTree>
    <p:extLst>
      <p:ext uri="{BB962C8B-B14F-4D97-AF65-F5344CB8AC3E}">
        <p14:creationId xmlns:p14="http://schemas.microsoft.com/office/powerpoint/2010/main" val="388816939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9750" y="260350"/>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楷体_GB2312" pitchFamily="49" charset="-122"/>
                <a:ea typeface="楷体_GB2312" pitchFamily="49" charset="-122"/>
              </a:rPr>
              <a:t>实验表明</a:t>
            </a:r>
            <a:r>
              <a:rPr kumimoji="1" lang="en-US" altLang="zh-CN" sz="2400">
                <a:solidFill>
                  <a:srgbClr val="0000CC"/>
                </a:solidFill>
                <a:latin typeface="楷体_GB2312" pitchFamily="49" charset="-122"/>
                <a:ea typeface="楷体_GB2312" pitchFamily="49" charset="-122"/>
              </a:rPr>
              <a:t>: </a:t>
            </a:r>
            <a:r>
              <a:rPr kumimoji="1" lang="zh-CN" altLang="en-US" sz="2400">
                <a:solidFill>
                  <a:srgbClr val="0000CC"/>
                </a:solidFill>
                <a:latin typeface="楷体_GB2312" pitchFamily="49" charset="-122"/>
                <a:ea typeface="楷体_GB2312" pitchFamily="49" charset="-122"/>
              </a:rPr>
              <a:t>不仅各条谱线的宽度不相同</a:t>
            </a:r>
            <a:r>
              <a:rPr kumimoji="1" lang="en-US" altLang="zh-CN" sz="2400">
                <a:solidFill>
                  <a:srgbClr val="0000CC"/>
                </a:solidFill>
                <a:latin typeface="楷体_GB2312" pitchFamily="49" charset="-122"/>
                <a:ea typeface="楷体_GB2312" pitchFamily="49" charset="-122"/>
              </a:rPr>
              <a:t>,</a:t>
            </a:r>
            <a:r>
              <a:rPr kumimoji="1" lang="zh-CN" altLang="en-US" sz="2400">
                <a:solidFill>
                  <a:srgbClr val="0000CC"/>
                </a:solidFill>
                <a:latin typeface="楷体_GB2312" pitchFamily="49" charset="-122"/>
                <a:ea typeface="楷体_GB2312" pitchFamily="49" charset="-122"/>
              </a:rPr>
              <a:t>而且在每条有限宽度的频率范围内</a:t>
            </a:r>
            <a:r>
              <a:rPr kumimoji="1" lang="en-US" altLang="zh-CN" sz="2400">
                <a:solidFill>
                  <a:srgbClr val="0000CC"/>
                </a:solidFill>
                <a:latin typeface="楷体_GB2312" pitchFamily="49" charset="-122"/>
                <a:ea typeface="楷体_GB2312" pitchFamily="49" charset="-122"/>
              </a:rPr>
              <a:t>,</a:t>
            </a:r>
            <a:r>
              <a:rPr kumimoji="1" lang="zh-CN" altLang="en-US" sz="2400">
                <a:solidFill>
                  <a:srgbClr val="0000CC"/>
                </a:solidFill>
                <a:latin typeface="楷体_GB2312" pitchFamily="49" charset="-122"/>
                <a:ea typeface="楷体_GB2312" pitchFamily="49" charset="-122"/>
              </a:rPr>
              <a:t>光强的</a:t>
            </a:r>
            <a:r>
              <a:rPr kumimoji="1" lang="zh-CN" altLang="en-US" sz="2400">
                <a:solidFill>
                  <a:srgbClr val="FF0000"/>
                </a:solidFill>
                <a:latin typeface="楷体_GB2312" pitchFamily="49" charset="-122"/>
                <a:ea typeface="楷体_GB2312" pitchFamily="49" charset="-122"/>
              </a:rPr>
              <a:t>相对强度</a:t>
            </a:r>
            <a:r>
              <a:rPr kumimoji="1" lang="zh-CN" altLang="en-US" sz="2400">
                <a:solidFill>
                  <a:srgbClr val="0000CC"/>
                </a:solidFill>
                <a:latin typeface="楷体_GB2312" pitchFamily="49" charset="-122"/>
                <a:ea typeface="楷体_GB2312" pitchFamily="49" charset="-122"/>
              </a:rPr>
              <a:t>也不一样</a:t>
            </a:r>
            <a:r>
              <a:rPr kumimoji="1" lang="en-US" altLang="zh-CN" sz="2400">
                <a:solidFill>
                  <a:srgbClr val="0000CC"/>
                </a:solidFill>
                <a:latin typeface="楷体_GB2312" pitchFamily="49" charset="-122"/>
                <a:ea typeface="楷体_GB2312" pitchFamily="49" charset="-122"/>
              </a:rPr>
              <a:t>.</a:t>
            </a:r>
            <a:endParaRPr kumimoji="1" lang="en-US" altLang="zh-CN" sz="2400">
              <a:solidFill>
                <a:srgbClr val="0000CC"/>
              </a:solidFill>
              <a:latin typeface="华文楷体" pitchFamily="2" charset="-122"/>
              <a:ea typeface="华文楷体" pitchFamily="2" charset="-122"/>
            </a:endParaRPr>
          </a:p>
        </p:txBody>
      </p:sp>
      <p:sp>
        <p:nvSpPr>
          <p:cNvPr id="6147" name="Text Box 3"/>
          <p:cNvSpPr txBox="1">
            <a:spLocks noChangeArrowheads="1"/>
          </p:cNvSpPr>
          <p:nvPr/>
        </p:nvSpPr>
        <p:spPr bwMode="auto">
          <a:xfrm>
            <a:off x="468313" y="1233488"/>
            <a:ext cx="7964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Char char="Ø"/>
            </a:pPr>
            <a:r>
              <a:rPr lang="zh-CN" altLang="en-US" sz="2800" b="1">
                <a:solidFill>
                  <a:srgbClr val="FF6600"/>
                </a:solidFill>
                <a:ea typeface="楷体_GB2312" pitchFamily="49" charset="-122"/>
              </a:rPr>
              <a:t>描述光谱线加宽特性的物理量：线型函数和线宽</a:t>
            </a:r>
            <a:endParaRPr lang="zh-CN" altLang="en-US" sz="1800">
              <a:solidFill>
                <a:srgbClr val="000000"/>
              </a:solidFill>
            </a:endParaRPr>
          </a:p>
        </p:txBody>
      </p:sp>
      <p:sp>
        <p:nvSpPr>
          <p:cNvPr id="6148" name="Rectangle 4"/>
          <p:cNvSpPr>
            <a:spLocks noChangeArrowheads="1"/>
          </p:cNvSpPr>
          <p:nvPr/>
        </p:nvSpPr>
        <p:spPr bwMode="auto">
          <a:xfrm>
            <a:off x="228600" y="2105025"/>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400">
                <a:solidFill>
                  <a:srgbClr val="0000CC"/>
                </a:solidFill>
                <a:latin typeface="华文楷体" pitchFamily="2" charset="-122"/>
                <a:ea typeface="华文楷体" pitchFamily="2" charset="-122"/>
              </a:rPr>
              <a:t>二</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谱线的线型函数</a:t>
            </a:r>
          </a:p>
          <a:p>
            <a:pPr fontAlgn="base">
              <a:spcBef>
                <a:spcPct val="0"/>
              </a:spcBef>
              <a:spcAft>
                <a:spcPct val="0"/>
              </a:spcAft>
              <a:buFontTx/>
              <a:buNone/>
            </a:pPr>
            <a:endParaRPr kumimoji="1" lang="zh-CN" altLang="en-US" sz="2400">
              <a:solidFill>
                <a:srgbClr val="0000CC"/>
              </a:solidFill>
              <a:latin typeface="华文楷体" pitchFamily="2" charset="-122"/>
              <a:ea typeface="华文楷体" pitchFamily="2" charset="-122"/>
            </a:endParaRPr>
          </a:p>
          <a:p>
            <a:pPr fontAlgn="base">
              <a:spcBef>
                <a:spcPct val="0"/>
              </a:spcBef>
              <a:spcAft>
                <a:spcPct val="0"/>
              </a:spcAft>
              <a:buFontTx/>
              <a:buNone/>
            </a:pPr>
            <a:r>
              <a:rPr kumimoji="1" lang="zh-CN" altLang="en-US" sz="2400">
                <a:solidFill>
                  <a:srgbClr val="0000CC"/>
                </a:solidFill>
                <a:latin typeface="华文楷体" pitchFamily="2" charset="-122"/>
                <a:ea typeface="华文楷体" pitchFamily="2" charset="-122"/>
              </a:rPr>
              <a:t>     </a:t>
            </a:r>
            <a:r>
              <a:rPr kumimoji="1" lang="en-US" altLang="zh-CN" sz="2400" i="1">
                <a:solidFill>
                  <a:srgbClr val="A50021"/>
                </a:solidFill>
                <a:latin typeface="Times New Roman" pitchFamily="18" charset="0"/>
                <a:ea typeface="华文楷体" pitchFamily="2" charset="-122"/>
              </a:rPr>
              <a:t>f </a:t>
            </a:r>
            <a:r>
              <a:rPr kumimoji="1" lang="en-US" altLang="zh-CN" sz="2400">
                <a:solidFill>
                  <a:srgbClr val="A50021"/>
                </a:solidFill>
                <a:latin typeface="Times New Roman" pitchFamily="18" charset="0"/>
                <a:ea typeface="华文楷体" pitchFamily="2" charset="-122"/>
              </a:rPr>
              <a:t>(</a:t>
            </a:r>
            <a:r>
              <a:rPr kumimoji="1" lang="en-US" altLang="zh-CN" sz="2400" i="1">
                <a:solidFill>
                  <a:srgbClr val="A50021"/>
                </a:solidFill>
                <a:latin typeface="Times New Roman" pitchFamily="18" charset="0"/>
                <a:ea typeface="华文楷体" pitchFamily="2" charset="-122"/>
              </a:rPr>
              <a:t>v</a:t>
            </a:r>
            <a:r>
              <a:rPr kumimoji="1" lang="en-US" altLang="zh-CN" sz="2400">
                <a:solidFill>
                  <a:srgbClr val="A50021"/>
                </a:solidFill>
                <a:latin typeface="Times New Roman" pitchFamily="18" charset="0"/>
                <a:ea typeface="华文楷体" pitchFamily="2" charset="-122"/>
              </a:rPr>
              <a:t>)——</a:t>
            </a:r>
            <a:r>
              <a:rPr kumimoji="1" lang="zh-CN" altLang="en-US" sz="2400">
                <a:solidFill>
                  <a:srgbClr val="A50021"/>
                </a:solidFill>
                <a:latin typeface="Times New Roman" pitchFamily="18" charset="0"/>
                <a:ea typeface="华文楷体" pitchFamily="2" charset="-122"/>
              </a:rPr>
              <a:t>描述单色辐射功率随频率变化的规律。</a:t>
            </a:r>
          </a:p>
          <a:p>
            <a:pPr fontAlgn="base">
              <a:spcBef>
                <a:spcPct val="0"/>
              </a:spcBef>
              <a:spcAft>
                <a:spcPct val="0"/>
              </a:spcAft>
              <a:buFontTx/>
              <a:buNone/>
            </a:pPr>
            <a:r>
              <a:rPr lang="zh-CN" altLang="en-US" sz="2400" b="1">
                <a:solidFill>
                  <a:srgbClr val="333399"/>
                </a:solidFill>
                <a:latin typeface="楷体_GB2312" pitchFamily="49" charset="-122"/>
                <a:ea typeface="楷体_GB2312" pitchFamily="49" charset="-122"/>
              </a:rPr>
              <a:t>            </a:t>
            </a:r>
            <a:r>
              <a:rPr lang="en-US" altLang="zh-CN" sz="2400" b="1">
                <a:solidFill>
                  <a:srgbClr val="333399"/>
                </a:solidFill>
                <a:latin typeface="楷体_GB2312" pitchFamily="49" charset="-122"/>
                <a:ea typeface="楷体_GB2312" pitchFamily="49" charset="-122"/>
              </a:rPr>
              <a:t>(</a:t>
            </a:r>
            <a:r>
              <a:rPr lang="zh-CN" altLang="en-US" sz="2400" b="1">
                <a:solidFill>
                  <a:srgbClr val="333399"/>
                </a:solidFill>
                <a:latin typeface="楷体_GB2312" pitchFamily="49" charset="-122"/>
                <a:ea typeface="楷体_GB2312" pitchFamily="49" charset="-122"/>
              </a:rPr>
              <a:t>给定了光谱线的轮廓或形状</a:t>
            </a:r>
            <a:r>
              <a:rPr lang="en-US" altLang="zh-CN" sz="2400" b="1">
                <a:solidFill>
                  <a:srgbClr val="333399"/>
                </a:solidFill>
                <a:latin typeface="楷体_GB2312" pitchFamily="49" charset="-122"/>
                <a:ea typeface="楷体_GB2312" pitchFamily="49" charset="-122"/>
              </a:rPr>
              <a:t>)</a:t>
            </a:r>
          </a:p>
        </p:txBody>
      </p:sp>
      <p:sp>
        <p:nvSpPr>
          <p:cNvPr id="6149" name="Text Box 5"/>
          <p:cNvSpPr txBox="1">
            <a:spLocks noChangeArrowheads="1"/>
          </p:cNvSpPr>
          <p:nvPr/>
        </p:nvSpPr>
        <p:spPr bwMode="auto">
          <a:xfrm>
            <a:off x="827088" y="4114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A50021"/>
                </a:solidFill>
                <a:latin typeface="Times New Roman" pitchFamily="18" charset="0"/>
                <a:ea typeface="华文楷体" pitchFamily="2" charset="-122"/>
              </a:rPr>
              <a:t>1</a:t>
            </a:r>
            <a:r>
              <a:rPr kumimoji="1" lang="zh-CN" altLang="en-US" sz="2400" b="1">
                <a:solidFill>
                  <a:srgbClr val="A50021"/>
                </a:solidFill>
                <a:latin typeface="Times New Roman" pitchFamily="18" charset="0"/>
                <a:ea typeface="华文楷体" pitchFamily="2" charset="-122"/>
              </a:rPr>
              <a:t>定义</a:t>
            </a:r>
            <a:r>
              <a:rPr kumimoji="1" lang="en-US" altLang="zh-CN" sz="2400" b="1">
                <a:solidFill>
                  <a:srgbClr val="A50021"/>
                </a:solidFill>
                <a:latin typeface="Times New Roman" pitchFamily="18" charset="0"/>
                <a:ea typeface="华文楷体" pitchFamily="2" charset="-122"/>
              </a:rPr>
              <a:t>:</a:t>
            </a:r>
          </a:p>
        </p:txBody>
      </p:sp>
      <p:graphicFrame>
        <p:nvGraphicFramePr>
          <p:cNvPr id="6150" name="Object 6"/>
          <p:cNvGraphicFramePr>
            <a:graphicFrameLocks noChangeAspect="1"/>
          </p:cNvGraphicFramePr>
          <p:nvPr/>
        </p:nvGraphicFramePr>
        <p:xfrm>
          <a:off x="2411413" y="4084638"/>
          <a:ext cx="2535237" cy="1173162"/>
        </p:xfrm>
        <a:graphic>
          <a:graphicData uri="http://schemas.openxmlformats.org/presentationml/2006/ole">
            <mc:AlternateContent xmlns:mc="http://schemas.openxmlformats.org/markup-compatibility/2006">
              <mc:Choice xmlns:v="urn:schemas-microsoft-com:vml" Requires="v">
                <p:oleObj spid="_x0000_s6148" name="公式" r:id="rId3" imgW="1511300" imgH="698500" progId="Equation.3">
                  <p:embed/>
                </p:oleObj>
              </mc:Choice>
              <mc:Fallback>
                <p:oleObj name="公式" r:id="rId3" imgW="1511300" imgH="698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4084638"/>
                        <a:ext cx="2535237" cy="11731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1" name="Text Box 7"/>
          <p:cNvSpPr txBox="1">
            <a:spLocks noChangeArrowheads="1"/>
          </p:cNvSpPr>
          <p:nvPr/>
        </p:nvSpPr>
        <p:spPr bwMode="auto">
          <a:xfrm>
            <a:off x="323850" y="5502275"/>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00"/>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可见</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线型函数 </a:t>
            </a:r>
            <a:r>
              <a:rPr kumimoji="1" lang="en-US" altLang="zh-CN" sz="2400" i="1">
                <a:solidFill>
                  <a:srgbClr val="A50021"/>
                </a:solidFill>
                <a:latin typeface="Times New Roman" pitchFamily="18" charset="0"/>
                <a:ea typeface="华文楷体" pitchFamily="2" charset="-122"/>
              </a:rPr>
              <a:t>f </a:t>
            </a:r>
            <a:r>
              <a:rPr kumimoji="1" lang="en-US" altLang="zh-CN" sz="2400">
                <a:solidFill>
                  <a:srgbClr val="A50021"/>
                </a:solidFill>
                <a:latin typeface="Times New Roman" pitchFamily="18" charset="0"/>
                <a:ea typeface="华文楷体" pitchFamily="2" charset="-122"/>
              </a:rPr>
              <a:t>(</a:t>
            </a:r>
            <a:r>
              <a:rPr kumimoji="1" lang="en-US" altLang="zh-CN" sz="2400" i="1">
                <a:solidFill>
                  <a:srgbClr val="A50021"/>
                </a:solidFill>
                <a:latin typeface="Times New Roman" pitchFamily="18" charset="0"/>
                <a:ea typeface="华文楷体" pitchFamily="2" charset="-122"/>
              </a:rPr>
              <a:t>v</a:t>
            </a:r>
            <a:r>
              <a:rPr kumimoji="1" lang="en-US" altLang="zh-CN" sz="2400">
                <a:solidFill>
                  <a:srgbClr val="A50021"/>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表示某一谱线在单位</a:t>
            </a:r>
            <a:r>
              <a:rPr kumimoji="1" lang="zh-CN" altLang="en-US" sz="2400">
                <a:solidFill>
                  <a:srgbClr val="0000CC"/>
                </a:solidFill>
                <a:latin typeface="华文楷体" pitchFamily="2" charset="-122"/>
                <a:ea typeface="华文楷体" pitchFamily="2" charset="-122"/>
              </a:rPr>
              <a:t>频率间隔的</a:t>
            </a:r>
            <a:r>
              <a:rPr kumimoji="1" lang="zh-CN" altLang="en-US" sz="2400">
                <a:solidFill>
                  <a:srgbClr val="FF0000"/>
                </a:solidFill>
                <a:latin typeface="华文楷体" pitchFamily="2" charset="-122"/>
                <a:ea typeface="华文楷体" pitchFamily="2" charset="-122"/>
              </a:rPr>
              <a:t>相对光强分布</a:t>
            </a:r>
            <a:r>
              <a:rPr kumimoji="1" lang="zh-CN" altLang="en-US" sz="2400">
                <a:solidFill>
                  <a:srgbClr val="0000CC"/>
                </a:solidFill>
                <a:latin typeface="华文楷体" pitchFamily="2" charset="-122"/>
                <a:ea typeface="华文楷体" pitchFamily="2" charset="-122"/>
              </a:rPr>
              <a:t>，它可由实验测得。</a:t>
            </a:r>
            <a:endParaRPr kumimoji="1" lang="zh-CN" altLang="en-US" sz="2400">
              <a:solidFill>
                <a:srgbClr val="0000CC"/>
              </a:solidFill>
              <a:latin typeface="Times New Roman" pitchFamily="18" charset="0"/>
            </a:endParaRPr>
          </a:p>
        </p:txBody>
      </p:sp>
    </p:spTree>
    <p:extLst>
      <p:ext uri="{BB962C8B-B14F-4D97-AF65-F5344CB8AC3E}">
        <p14:creationId xmlns:p14="http://schemas.microsoft.com/office/powerpoint/2010/main" val="3058655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468313" y="476250"/>
            <a:ext cx="8351837" cy="603250"/>
            <a:chOff x="288" y="436"/>
            <a:chExt cx="5040" cy="380"/>
          </a:xfrm>
        </p:grpSpPr>
        <p:sp>
          <p:nvSpPr>
            <p:cNvPr id="43019" name="Text Box 3"/>
            <p:cNvSpPr txBox="1">
              <a:spLocks noChangeArrowheads="1"/>
            </p:cNvSpPr>
            <p:nvPr/>
          </p:nvSpPr>
          <p:spPr bwMode="auto">
            <a:xfrm>
              <a:off x="288" y="441"/>
              <a:ext cx="50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800" b="1">
                  <a:solidFill>
                    <a:srgbClr val="CC0000"/>
                  </a:solidFill>
                  <a:latin typeface="楷体_GB2312" pitchFamily="49" charset="-122"/>
                  <a:ea typeface="楷体_GB2312" pitchFamily="49" charset="-122"/>
                </a:rPr>
                <a:t> 1 . </a:t>
              </a:r>
              <a:r>
                <a:rPr lang="zh-CN" altLang="en-US" sz="2800" b="1">
                  <a:solidFill>
                    <a:srgbClr val="CC0000"/>
                  </a:solidFill>
                  <a:latin typeface="楷体_GB2312" pitchFamily="49" charset="-122"/>
                  <a:ea typeface="楷体_GB2312" pitchFamily="49" charset="-122"/>
                </a:rPr>
                <a:t>波源不动，观察者相对介质以速度     运动</a:t>
              </a:r>
              <a:endParaRPr lang="zh-CN" altLang="en-US" sz="2400" b="1">
                <a:solidFill>
                  <a:srgbClr val="000000"/>
                </a:solidFill>
                <a:latin typeface="楷体_GB2312" pitchFamily="49" charset="-122"/>
                <a:ea typeface="楷体_GB2312" pitchFamily="49" charset="-122"/>
              </a:endParaRPr>
            </a:p>
          </p:txBody>
        </p:sp>
        <p:graphicFrame>
          <p:nvGraphicFramePr>
            <p:cNvPr id="43020" name="Object 4"/>
            <p:cNvGraphicFramePr>
              <a:graphicFrameLocks noChangeAspect="1"/>
            </p:cNvGraphicFramePr>
            <p:nvPr/>
          </p:nvGraphicFramePr>
          <p:xfrm>
            <a:off x="4176" y="436"/>
            <a:ext cx="289" cy="380"/>
          </p:xfrm>
          <a:graphic>
            <a:graphicData uri="http://schemas.openxmlformats.org/presentationml/2006/ole">
              <mc:AlternateContent xmlns:mc="http://schemas.openxmlformats.org/markup-compatibility/2006">
                <mc:Choice xmlns:v="urn:schemas-microsoft-com:vml" Requires="v">
                  <p:oleObj spid="_x0000_s1034" name="Equation" r:id="rId4" imgW="291973" imgH="380835" progId="Equation.3">
                    <p:embed/>
                  </p:oleObj>
                </mc:Choice>
                <mc:Fallback>
                  <p:oleObj name="Equation" r:id="rId4" imgW="291973" imgH="38083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436"/>
                          <a:ext cx="289"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6501" name="Text Box 5"/>
          <p:cNvSpPr txBox="1">
            <a:spLocks noChangeArrowheads="1"/>
          </p:cNvSpPr>
          <p:nvPr/>
        </p:nvSpPr>
        <p:spPr bwMode="auto">
          <a:xfrm>
            <a:off x="1219200" y="4648200"/>
            <a:ext cx="914400" cy="1809750"/>
          </a:xfrm>
          <a:prstGeom prst="rect">
            <a:avLst/>
          </a:prstGeom>
          <a:gradFill rotWithShape="0">
            <a:gsLst>
              <a:gs pos="0">
                <a:srgbClr val="FFFFFF"/>
              </a:gs>
              <a:gs pos="50000">
                <a:schemeClr val="accent1"/>
              </a:gs>
              <a:gs pos="100000">
                <a:srgbClr val="FFFFFF"/>
              </a:gs>
            </a:gsLst>
            <a:lin ang="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defRPr/>
            </a:pPr>
            <a:r>
              <a:rPr lang="zh-CN" altLang="en-US" sz="2800" b="1">
                <a:solidFill>
                  <a:srgbClr val="CC0000"/>
                </a:solidFill>
                <a:latin typeface="楷体_GB2312" pitchFamily="49" charset="-122"/>
                <a:ea typeface="楷体_GB2312" pitchFamily="49" charset="-122"/>
              </a:rPr>
              <a:t>观察者接收的频率   </a:t>
            </a:r>
            <a:endParaRPr lang="zh-CN" altLang="en-US" sz="2800" b="1">
              <a:solidFill>
                <a:srgbClr val="000000"/>
              </a:solidFill>
              <a:latin typeface="楷体_GB2312" pitchFamily="49" charset="-122"/>
              <a:ea typeface="楷体_GB2312" pitchFamily="49" charset="-122"/>
            </a:endParaRPr>
          </a:p>
        </p:txBody>
      </p:sp>
      <p:grpSp>
        <p:nvGrpSpPr>
          <p:cNvPr id="106502" name="Group 6"/>
          <p:cNvGrpSpPr>
            <a:grpSpLocks/>
          </p:cNvGrpSpPr>
          <p:nvPr/>
        </p:nvGrpSpPr>
        <p:grpSpPr bwMode="auto">
          <a:xfrm>
            <a:off x="2667000" y="4572000"/>
            <a:ext cx="5715000" cy="1044575"/>
            <a:chOff x="1680" y="2880"/>
            <a:chExt cx="3600" cy="658"/>
          </a:xfrm>
        </p:grpSpPr>
        <p:graphicFrame>
          <p:nvGraphicFramePr>
            <p:cNvPr id="43017" name="Object 7"/>
            <p:cNvGraphicFramePr>
              <a:graphicFrameLocks noChangeAspect="1"/>
            </p:cNvGraphicFramePr>
            <p:nvPr/>
          </p:nvGraphicFramePr>
          <p:xfrm>
            <a:off x="1680" y="2880"/>
            <a:ext cx="1440" cy="658"/>
          </p:xfrm>
          <a:graphic>
            <a:graphicData uri="http://schemas.openxmlformats.org/presentationml/2006/ole">
              <mc:AlternateContent xmlns:mc="http://schemas.openxmlformats.org/markup-compatibility/2006">
                <mc:Choice xmlns:v="urn:schemas-microsoft-com:vml" Requires="v">
                  <p:oleObj spid="_x0000_s1035" name="Equation" r:id="rId6" imgW="1459866" imgH="723586" progId="Equation.3">
                    <p:embed/>
                  </p:oleObj>
                </mc:Choice>
                <mc:Fallback>
                  <p:oleObj name="Equation" r:id="rId6" imgW="1459866" imgH="72358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0" y="2880"/>
                          <a:ext cx="1440" cy="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8" name="Text Box 8"/>
            <p:cNvSpPr txBox="1">
              <a:spLocks noChangeArrowheads="1"/>
            </p:cNvSpPr>
            <p:nvPr/>
          </p:nvSpPr>
          <p:spPr bwMode="auto">
            <a:xfrm>
              <a:off x="3072" y="3039"/>
              <a:ext cx="22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800" b="1">
                  <a:solidFill>
                    <a:srgbClr val="000000"/>
                  </a:solidFill>
                  <a:latin typeface="Times New Roman" pitchFamily="18" charset="0"/>
                  <a:ea typeface="楷体_GB2312" pitchFamily="49" charset="-122"/>
                </a:rPr>
                <a:t>观察者</a:t>
              </a:r>
              <a:r>
                <a:rPr lang="zh-CN" altLang="en-US" sz="2800" b="1">
                  <a:solidFill>
                    <a:srgbClr val="CC0000"/>
                  </a:solidFill>
                  <a:latin typeface="Times New Roman" pitchFamily="18" charset="0"/>
                  <a:ea typeface="楷体_GB2312" pitchFamily="49" charset="-122"/>
                </a:rPr>
                <a:t>向</a:t>
              </a:r>
              <a:r>
                <a:rPr lang="zh-CN" altLang="en-US" sz="2800" b="1">
                  <a:solidFill>
                    <a:srgbClr val="000000"/>
                  </a:solidFill>
                  <a:latin typeface="Times New Roman" pitchFamily="18" charset="0"/>
                  <a:ea typeface="楷体_GB2312" pitchFamily="49" charset="-122"/>
                </a:rPr>
                <a:t>波源运动</a:t>
              </a:r>
            </a:p>
          </p:txBody>
        </p:sp>
      </p:grpSp>
      <p:grpSp>
        <p:nvGrpSpPr>
          <p:cNvPr id="106506" name="Group 10"/>
          <p:cNvGrpSpPr>
            <a:grpSpLocks/>
          </p:cNvGrpSpPr>
          <p:nvPr/>
        </p:nvGrpSpPr>
        <p:grpSpPr bwMode="auto">
          <a:xfrm>
            <a:off x="2667000" y="5511800"/>
            <a:ext cx="5486400" cy="1093788"/>
            <a:chOff x="1680" y="3472"/>
            <a:chExt cx="3456" cy="689"/>
          </a:xfrm>
        </p:grpSpPr>
        <p:sp>
          <p:nvSpPr>
            <p:cNvPr id="43015" name="Rectangle 11"/>
            <p:cNvSpPr>
              <a:spLocks noChangeArrowheads="1"/>
            </p:cNvSpPr>
            <p:nvPr/>
          </p:nvSpPr>
          <p:spPr bwMode="auto">
            <a:xfrm>
              <a:off x="3168" y="3626"/>
              <a:ext cx="19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800" b="1">
                  <a:solidFill>
                    <a:srgbClr val="000000"/>
                  </a:solidFill>
                  <a:latin typeface="Times New Roman" pitchFamily="18" charset="0"/>
                  <a:ea typeface="楷体_GB2312" pitchFamily="49" charset="-122"/>
                </a:rPr>
                <a:t>观察者</a:t>
              </a:r>
              <a:r>
                <a:rPr lang="zh-CN" altLang="en-US" sz="2800" b="1">
                  <a:solidFill>
                    <a:srgbClr val="CC0000"/>
                  </a:solidFill>
                  <a:latin typeface="Times New Roman" pitchFamily="18" charset="0"/>
                  <a:ea typeface="楷体_GB2312" pitchFamily="49" charset="-122"/>
                </a:rPr>
                <a:t>远离</a:t>
              </a:r>
              <a:r>
                <a:rPr lang="zh-CN" altLang="en-US" sz="2800" b="1">
                  <a:solidFill>
                    <a:srgbClr val="000000"/>
                  </a:solidFill>
                  <a:latin typeface="Times New Roman" pitchFamily="18" charset="0"/>
                  <a:ea typeface="楷体_GB2312" pitchFamily="49" charset="-122"/>
                </a:rPr>
                <a:t>波源</a:t>
              </a:r>
            </a:p>
          </p:txBody>
        </p:sp>
        <p:graphicFrame>
          <p:nvGraphicFramePr>
            <p:cNvPr id="43016" name="Object 12"/>
            <p:cNvGraphicFramePr>
              <a:graphicFrameLocks noChangeAspect="1"/>
            </p:cNvGraphicFramePr>
            <p:nvPr/>
          </p:nvGraphicFramePr>
          <p:xfrm>
            <a:off x="1680" y="3472"/>
            <a:ext cx="1344" cy="689"/>
          </p:xfrm>
          <a:graphic>
            <a:graphicData uri="http://schemas.openxmlformats.org/presentationml/2006/ole">
              <mc:AlternateContent xmlns:mc="http://schemas.openxmlformats.org/markup-compatibility/2006">
                <mc:Choice xmlns:v="urn:schemas-microsoft-com:vml" Requires="v">
                  <p:oleObj spid="_x0000_s1036" name="Equation" r:id="rId8" imgW="990600" imgH="508000" progId="Equation.3">
                    <p:embed/>
                  </p:oleObj>
                </mc:Choice>
                <mc:Fallback>
                  <p:oleObj name="Equation" r:id="rId8" imgW="990600" imgH="508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3472"/>
                          <a:ext cx="1344" cy="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ontrols>
      <mc:AlternateContent xmlns:mc="http://schemas.openxmlformats.org/markup-compatibility/2006">
        <mc:Choice xmlns:v="urn:schemas-microsoft-com:vml" Requires="v">
          <p:control spid="1037" r:id="rId2" imgW="7544454" imgH="3276884"/>
        </mc:Choice>
        <mc:Fallback>
          <p:control r:id="rId2" imgW="7544454" imgH="3276884">
            <p:pic>
              <p:nvPicPr>
                <p:cNvPr id="2" name="ShockwaveFlash1"/>
                <p:cNvPicPr preferRelativeResize="0">
                  <a:picLocks noChangeArrowheads="1" noChangeShapeType="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1295400"/>
                  <a:ext cx="7543800" cy="3276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63598704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animEffect transition="in" filter="box(in)">
                                      <p:cBhvr>
                                        <p:cTn id="7" dur="500"/>
                                        <p:tgtEl>
                                          <p:spTgt spid="106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6502"/>
                                        </p:tgtEl>
                                        <p:attrNameLst>
                                          <p:attrName>style.visibility</p:attrName>
                                        </p:attrNameLst>
                                      </p:cBhvr>
                                      <p:to>
                                        <p:strVal val="visible"/>
                                      </p:to>
                                    </p:set>
                                    <p:animEffect transition="in" filter="blinds(horizontal)">
                                      <p:cBhvr>
                                        <p:cTn id="12" dur="500"/>
                                        <p:tgtEl>
                                          <p:spTgt spid="1065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6506"/>
                                        </p:tgtEl>
                                        <p:attrNameLst>
                                          <p:attrName>style.visibility</p:attrName>
                                        </p:attrNameLst>
                                      </p:cBhvr>
                                      <p:to>
                                        <p:strVal val="visible"/>
                                      </p:to>
                                    </p:set>
                                    <p:animEffect transition="in" filter="blinds(horizontal)">
                                      <p:cBhvr>
                                        <p:cTn id="17" dur="500"/>
                                        <p:tgtEl>
                                          <p:spTgt spid="106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3"/>
          <p:cNvGrpSpPr>
            <a:grpSpLocks/>
          </p:cNvGrpSpPr>
          <p:nvPr/>
        </p:nvGrpSpPr>
        <p:grpSpPr bwMode="auto">
          <a:xfrm>
            <a:off x="501650" y="533400"/>
            <a:ext cx="7804150" cy="766763"/>
            <a:chOff x="316" y="336"/>
            <a:chExt cx="4916" cy="483"/>
          </a:xfrm>
        </p:grpSpPr>
        <p:sp>
          <p:nvSpPr>
            <p:cNvPr id="44036" name="Text Box 4"/>
            <p:cNvSpPr txBox="1">
              <a:spLocks noChangeArrowheads="1"/>
            </p:cNvSpPr>
            <p:nvPr/>
          </p:nvSpPr>
          <p:spPr bwMode="auto">
            <a:xfrm>
              <a:off x="316" y="411"/>
              <a:ext cx="4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800" b="1">
                  <a:solidFill>
                    <a:srgbClr val="CC0000"/>
                  </a:solidFill>
                  <a:latin typeface="楷体_GB2312" pitchFamily="49" charset="-122"/>
                  <a:ea typeface="楷体_GB2312" pitchFamily="49" charset="-122"/>
                </a:rPr>
                <a:t>2.   </a:t>
              </a:r>
              <a:r>
                <a:rPr lang="zh-CN" altLang="en-US" sz="2800" b="1">
                  <a:solidFill>
                    <a:srgbClr val="CC0000"/>
                  </a:solidFill>
                  <a:latin typeface="楷体_GB2312" pitchFamily="49" charset="-122"/>
                  <a:ea typeface="楷体_GB2312" pitchFamily="49" charset="-122"/>
                </a:rPr>
                <a:t>观察者不动，波源相对介质以速     运动</a:t>
              </a:r>
            </a:p>
          </p:txBody>
        </p:sp>
        <p:graphicFrame>
          <p:nvGraphicFramePr>
            <p:cNvPr id="44037" name="Object 5"/>
            <p:cNvGraphicFramePr>
              <a:graphicFrameLocks noChangeAspect="1"/>
            </p:cNvGraphicFramePr>
            <p:nvPr/>
          </p:nvGraphicFramePr>
          <p:xfrm>
            <a:off x="4176" y="336"/>
            <a:ext cx="328" cy="483"/>
          </p:xfrm>
          <a:graphic>
            <a:graphicData uri="http://schemas.openxmlformats.org/presentationml/2006/ole">
              <mc:AlternateContent xmlns:mc="http://schemas.openxmlformats.org/markup-compatibility/2006">
                <mc:Choice xmlns:v="urn:schemas-microsoft-com:vml" Requires="v">
                  <p:oleObj spid="_x0000_s2054" name="Equation" r:id="rId4" imgW="190500" imgH="279400" progId="Equation.3">
                    <p:embed/>
                  </p:oleObj>
                </mc:Choice>
                <mc:Fallback>
                  <p:oleObj name="Equation" r:id="rId4" imgW="190500" imgH="279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336"/>
                          <a:ext cx="328"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ontrols>
      <mc:AlternateContent xmlns:mc="http://schemas.openxmlformats.org/markup-compatibility/2006">
        <mc:Choice xmlns:v="urn:schemas-microsoft-com:vml" Requires="v">
          <p:control spid="2055" r:id="rId2" imgW="7849280" imgH="5258256"/>
        </mc:Choice>
        <mc:Fallback>
          <p:control r:id="rId2" imgW="7849280" imgH="5258256">
            <p:pic>
              <p:nvPicPr>
                <p:cNvPr id="2"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295400"/>
                  <a:ext cx="7848600" cy="5257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969834398"/>
      </p:ext>
    </p:extLst>
  </p:cSld>
  <p:clrMapOvr>
    <a:masterClrMapping/>
  </p:clrMapOvr>
  <p:transition>
    <p:strips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a:grpSpLocks/>
          </p:cNvGrpSpPr>
          <p:nvPr/>
        </p:nvGrpSpPr>
        <p:grpSpPr bwMode="auto">
          <a:xfrm>
            <a:off x="4572000" y="914400"/>
            <a:ext cx="3886200" cy="2362200"/>
            <a:chOff x="2880" y="576"/>
            <a:chExt cx="2448" cy="1488"/>
          </a:xfrm>
        </p:grpSpPr>
        <p:sp>
          <p:nvSpPr>
            <p:cNvPr id="45071" name="Rectangle 3"/>
            <p:cNvSpPr>
              <a:spLocks noChangeArrowheads="1"/>
            </p:cNvSpPr>
            <p:nvPr/>
          </p:nvSpPr>
          <p:spPr bwMode="auto">
            <a:xfrm>
              <a:off x="2880" y="576"/>
              <a:ext cx="2448" cy="1488"/>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grpSp>
          <p:nvGrpSpPr>
            <p:cNvPr id="45072" name="Group 4"/>
            <p:cNvGrpSpPr>
              <a:grpSpLocks/>
            </p:cNvGrpSpPr>
            <p:nvPr/>
          </p:nvGrpSpPr>
          <p:grpSpPr bwMode="auto">
            <a:xfrm>
              <a:off x="2976" y="650"/>
              <a:ext cx="2352" cy="1414"/>
              <a:chOff x="2976" y="650"/>
              <a:chExt cx="2352" cy="1414"/>
            </a:xfrm>
          </p:grpSpPr>
          <p:sp>
            <p:nvSpPr>
              <p:cNvPr id="45073" name="Freeform 5"/>
              <p:cNvSpPr>
                <a:spLocks/>
              </p:cNvSpPr>
              <p:nvPr/>
            </p:nvSpPr>
            <p:spPr bwMode="auto">
              <a:xfrm>
                <a:off x="3168" y="1029"/>
                <a:ext cx="1915" cy="720"/>
              </a:xfrm>
              <a:custGeom>
                <a:avLst/>
                <a:gdLst>
                  <a:gd name="T0" fmla="*/ 0 w 1152"/>
                  <a:gd name="T1" fmla="*/ 300 h 864"/>
                  <a:gd name="T2" fmla="*/ 796 w 1152"/>
                  <a:gd name="T3" fmla="*/ 0 h 864"/>
                  <a:gd name="T4" fmla="*/ 1593 w 1152"/>
                  <a:gd name="T5" fmla="*/ 300 h 864"/>
                  <a:gd name="T6" fmla="*/ 2387 w 1152"/>
                  <a:gd name="T7" fmla="*/ 600 h 864"/>
                  <a:gd name="T8" fmla="*/ 3183 w 1152"/>
                  <a:gd name="T9" fmla="*/ 300 h 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cap="flat" cmpd="sng">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5074" name="Line 6"/>
              <p:cNvSpPr>
                <a:spLocks noChangeShapeType="1"/>
              </p:cNvSpPr>
              <p:nvPr/>
            </p:nvSpPr>
            <p:spPr bwMode="auto">
              <a:xfrm flipV="1">
                <a:off x="3120" y="1389"/>
                <a:ext cx="1963"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5075" name="Freeform 7"/>
              <p:cNvSpPr>
                <a:spLocks/>
              </p:cNvSpPr>
              <p:nvPr/>
            </p:nvSpPr>
            <p:spPr bwMode="auto">
              <a:xfrm>
                <a:off x="3648" y="1029"/>
                <a:ext cx="1435" cy="720"/>
              </a:xfrm>
              <a:custGeom>
                <a:avLst/>
                <a:gdLst>
                  <a:gd name="T0" fmla="*/ 0 w 1152"/>
                  <a:gd name="T1" fmla="*/ 300 h 864"/>
                  <a:gd name="T2" fmla="*/ 447 w 1152"/>
                  <a:gd name="T3" fmla="*/ 0 h 864"/>
                  <a:gd name="T4" fmla="*/ 894 w 1152"/>
                  <a:gd name="T5" fmla="*/ 300 h 864"/>
                  <a:gd name="T6" fmla="*/ 1340 w 1152"/>
                  <a:gd name="T7" fmla="*/ 600 h 864"/>
                  <a:gd name="T8" fmla="*/ 1788 w 1152"/>
                  <a:gd name="T9" fmla="*/ 300 h 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5076" name="Line 8"/>
              <p:cNvSpPr>
                <a:spLocks noChangeShapeType="1"/>
              </p:cNvSpPr>
              <p:nvPr/>
            </p:nvSpPr>
            <p:spPr bwMode="auto">
              <a:xfrm>
                <a:off x="5083" y="669"/>
                <a:ext cx="0" cy="13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5077" name="Line 9"/>
              <p:cNvSpPr>
                <a:spLocks noChangeShapeType="1"/>
              </p:cNvSpPr>
              <p:nvPr/>
            </p:nvSpPr>
            <p:spPr bwMode="auto">
              <a:xfrm>
                <a:off x="3120" y="669"/>
                <a:ext cx="0" cy="13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5078" name="Line 10"/>
              <p:cNvSpPr>
                <a:spLocks noChangeShapeType="1"/>
              </p:cNvSpPr>
              <p:nvPr/>
            </p:nvSpPr>
            <p:spPr bwMode="auto">
              <a:xfrm>
                <a:off x="3200" y="759"/>
                <a:ext cx="1883" cy="0"/>
              </a:xfrm>
              <a:prstGeom prst="line">
                <a:avLst/>
              </a:prstGeom>
              <a:noFill/>
              <a:ln w="22225">
                <a:solidFill>
                  <a:srgbClr val="0000FF"/>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5079" name="Line 11"/>
              <p:cNvSpPr>
                <a:spLocks noChangeShapeType="1"/>
              </p:cNvSpPr>
              <p:nvPr/>
            </p:nvSpPr>
            <p:spPr bwMode="auto">
              <a:xfrm>
                <a:off x="3648" y="1389"/>
                <a:ext cx="0" cy="6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5080" name="Line 12"/>
              <p:cNvSpPr>
                <a:spLocks noChangeShapeType="1"/>
              </p:cNvSpPr>
              <p:nvPr/>
            </p:nvSpPr>
            <p:spPr bwMode="auto">
              <a:xfrm>
                <a:off x="3072" y="1968"/>
                <a:ext cx="576" cy="0"/>
              </a:xfrm>
              <a:prstGeom prst="line">
                <a:avLst/>
              </a:prstGeom>
              <a:noFill/>
              <a:ln w="254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5081" name="Line 13"/>
              <p:cNvSpPr>
                <a:spLocks noChangeShapeType="1"/>
              </p:cNvSpPr>
              <p:nvPr/>
            </p:nvSpPr>
            <p:spPr bwMode="auto">
              <a:xfrm>
                <a:off x="3648" y="1884"/>
                <a:ext cx="1435" cy="0"/>
              </a:xfrm>
              <a:prstGeom prst="line">
                <a:avLst/>
              </a:prstGeom>
              <a:noFill/>
              <a:ln w="22225">
                <a:solidFill>
                  <a:srgbClr val="FF0000"/>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5082" name="Object 14"/>
              <p:cNvGraphicFramePr>
                <a:graphicFrameLocks noChangeAspect="1"/>
              </p:cNvGraphicFramePr>
              <p:nvPr/>
            </p:nvGraphicFramePr>
            <p:xfrm>
              <a:off x="4151" y="1694"/>
              <a:ext cx="361" cy="370"/>
            </p:xfrm>
            <a:graphic>
              <a:graphicData uri="http://schemas.openxmlformats.org/presentationml/2006/ole">
                <mc:AlternateContent xmlns:mc="http://schemas.openxmlformats.org/markup-compatibility/2006">
                  <mc:Choice xmlns:v="urn:schemas-microsoft-com:vml" Requires="v">
                    <p:oleObj spid="_x0000_s3098" name="Equation" r:id="rId4" imgW="177646" imgH="228402" progId="Equation.3">
                      <p:embed/>
                    </p:oleObj>
                  </mc:Choice>
                  <mc:Fallback>
                    <p:oleObj name="Equation" r:id="rId4" imgW="177646" imgH="2284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1" y="1694"/>
                            <a:ext cx="361" cy="37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3" name="Object 15"/>
              <p:cNvGraphicFramePr>
                <a:graphicFrameLocks noChangeAspect="1"/>
              </p:cNvGraphicFramePr>
              <p:nvPr/>
            </p:nvGraphicFramePr>
            <p:xfrm>
              <a:off x="3984" y="650"/>
              <a:ext cx="261" cy="262"/>
            </p:xfrm>
            <a:graphic>
              <a:graphicData uri="http://schemas.openxmlformats.org/presentationml/2006/ole">
                <mc:AlternateContent xmlns:mc="http://schemas.openxmlformats.org/markup-compatibility/2006">
                  <mc:Choice xmlns:v="urn:schemas-microsoft-com:vml" Requires="v">
                    <p:oleObj spid="_x0000_s3099" name="公式" r:id="rId6" imgW="190417" imgH="241195" progId="Equation.3">
                      <p:embed/>
                    </p:oleObj>
                  </mc:Choice>
                  <mc:Fallback>
                    <p:oleObj name="公式" r:id="rId6" imgW="190417"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650"/>
                            <a:ext cx="261" cy="2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4" name="Text Box 16"/>
              <p:cNvSpPr txBox="1">
                <a:spLocks noChangeArrowheads="1"/>
              </p:cNvSpPr>
              <p:nvPr/>
            </p:nvSpPr>
            <p:spPr bwMode="auto">
              <a:xfrm>
                <a:off x="5084" y="11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i="1">
                    <a:solidFill>
                      <a:srgbClr val="CC0000"/>
                    </a:solidFill>
                    <a:latin typeface="Times New Roman" pitchFamily="18" charset="0"/>
                  </a:rPr>
                  <a:t>A</a:t>
                </a:r>
              </a:p>
            </p:txBody>
          </p:sp>
          <p:graphicFrame>
            <p:nvGraphicFramePr>
              <p:cNvPr id="45085" name="Object 17"/>
              <p:cNvGraphicFramePr>
                <a:graphicFrameLocks noChangeAspect="1"/>
              </p:cNvGraphicFramePr>
              <p:nvPr/>
            </p:nvGraphicFramePr>
            <p:xfrm>
              <a:off x="2976" y="1254"/>
              <a:ext cx="187" cy="236"/>
            </p:xfrm>
            <a:graphic>
              <a:graphicData uri="http://schemas.openxmlformats.org/presentationml/2006/ole">
                <mc:AlternateContent xmlns:mc="http://schemas.openxmlformats.org/markup-compatibility/2006">
                  <mc:Choice xmlns:v="urn:schemas-microsoft-com:vml" Requires="v">
                    <p:oleObj spid="_x0000_s3100" name="公式" r:id="rId8" imgW="152334" imgH="190417" progId="Equation.3">
                      <p:embed/>
                    </p:oleObj>
                  </mc:Choice>
                  <mc:Fallback>
                    <p:oleObj name="公式" r:id="rId8" imgW="152334"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1254"/>
                            <a:ext cx="187"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6" name="Object 18"/>
              <p:cNvGraphicFramePr>
                <a:graphicFrameLocks noChangeAspect="1"/>
              </p:cNvGraphicFramePr>
              <p:nvPr/>
            </p:nvGraphicFramePr>
            <p:xfrm>
              <a:off x="3454" y="1200"/>
              <a:ext cx="238" cy="311"/>
            </p:xfrm>
            <a:graphic>
              <a:graphicData uri="http://schemas.openxmlformats.org/presentationml/2006/ole">
                <mc:AlternateContent xmlns:mc="http://schemas.openxmlformats.org/markup-compatibility/2006">
                  <mc:Choice xmlns:v="urn:schemas-microsoft-com:vml" Requires="v">
                    <p:oleObj spid="_x0000_s3101" name="Equation" r:id="rId10" imgW="215806" imgH="279279" progId="Equation.3">
                      <p:embed/>
                    </p:oleObj>
                  </mc:Choice>
                  <mc:Fallback>
                    <p:oleObj name="Equation" r:id="rId10" imgW="215806" imgH="27927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4" y="1200"/>
                            <a:ext cx="23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7" name="Object 19"/>
              <p:cNvGraphicFramePr>
                <a:graphicFrameLocks noChangeAspect="1"/>
              </p:cNvGraphicFramePr>
              <p:nvPr/>
            </p:nvGraphicFramePr>
            <p:xfrm>
              <a:off x="3205" y="1645"/>
              <a:ext cx="347" cy="371"/>
            </p:xfrm>
            <a:graphic>
              <a:graphicData uri="http://schemas.openxmlformats.org/presentationml/2006/ole">
                <mc:AlternateContent xmlns:mc="http://schemas.openxmlformats.org/markup-compatibility/2006">
                  <mc:Choice xmlns:v="urn:schemas-microsoft-com:vml" Requires="v">
                    <p:oleObj spid="_x0000_s3102" name="Equation" r:id="rId12" imgW="266584" imgH="228501" progId="Equation.3">
                      <p:embed/>
                    </p:oleObj>
                  </mc:Choice>
                  <mc:Fallback>
                    <p:oleObj name="Equation" r:id="rId12" imgW="266584" imgH="22850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5" y="1645"/>
                            <a:ext cx="347" cy="3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45059" name="Object 20"/>
          <p:cNvGraphicFramePr>
            <a:graphicFrameLocks noChangeAspect="1"/>
          </p:cNvGraphicFramePr>
          <p:nvPr/>
        </p:nvGraphicFramePr>
        <p:xfrm>
          <a:off x="7086600" y="1295400"/>
          <a:ext cx="838200" cy="828675"/>
        </p:xfrm>
        <a:graphic>
          <a:graphicData uri="http://schemas.openxmlformats.org/presentationml/2006/ole">
            <mc:AlternateContent xmlns:mc="http://schemas.openxmlformats.org/markup-compatibility/2006">
              <mc:Choice xmlns:v="urn:schemas-microsoft-com:vml" Requires="v">
                <p:oleObj spid="_x0000_s3103" name="公式" r:id="rId14" imgW="634725" imgH="609336" progId="Equation.3">
                  <p:embed/>
                </p:oleObj>
              </mc:Choice>
              <mc:Fallback>
                <p:oleObj name="公式" r:id="rId14" imgW="634725" imgH="60933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86600" y="1295400"/>
                        <a:ext cx="838200" cy="828675"/>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0" name="Object 21"/>
          <p:cNvGraphicFramePr>
            <a:graphicFrameLocks noChangeAspect="1"/>
          </p:cNvGraphicFramePr>
          <p:nvPr/>
        </p:nvGraphicFramePr>
        <p:xfrm>
          <a:off x="685800" y="3429000"/>
          <a:ext cx="3124200" cy="1035050"/>
        </p:xfrm>
        <a:graphic>
          <a:graphicData uri="http://schemas.openxmlformats.org/presentationml/2006/ole">
            <mc:AlternateContent xmlns:mc="http://schemas.openxmlformats.org/markup-compatibility/2006">
              <mc:Choice xmlns:v="urn:schemas-microsoft-com:vml" Requires="v">
                <p:oleObj spid="_x0000_s3104" name="Equation" r:id="rId16" imgW="1409700" imgH="508000" progId="Equation.3">
                  <p:embed/>
                </p:oleObj>
              </mc:Choice>
              <mc:Fallback>
                <p:oleObj name="Equation" r:id="rId16" imgW="1409700" imgH="5080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5800" y="3429000"/>
                        <a:ext cx="312420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22"/>
          <p:cNvGraphicFramePr>
            <a:graphicFrameLocks noChangeAspect="1"/>
          </p:cNvGraphicFramePr>
          <p:nvPr/>
        </p:nvGraphicFramePr>
        <p:xfrm>
          <a:off x="4191000" y="3352800"/>
          <a:ext cx="2667000" cy="1143000"/>
        </p:xfrm>
        <a:graphic>
          <a:graphicData uri="http://schemas.openxmlformats.org/presentationml/2006/ole">
            <mc:AlternateContent xmlns:mc="http://schemas.openxmlformats.org/markup-compatibility/2006">
              <mc:Choice xmlns:v="urn:schemas-microsoft-com:vml" Requires="v">
                <p:oleObj spid="_x0000_s3105" name="Equation" r:id="rId18" imgW="1371600" imgH="558800" progId="Equation.3">
                  <p:embed/>
                </p:oleObj>
              </mc:Choice>
              <mc:Fallback>
                <p:oleObj name="Equation" r:id="rId18" imgW="1371600" imgH="5588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91000" y="3352800"/>
                        <a:ext cx="2667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23"/>
          <p:cNvGraphicFramePr>
            <a:graphicFrameLocks noChangeAspect="1"/>
          </p:cNvGraphicFramePr>
          <p:nvPr/>
        </p:nvGraphicFramePr>
        <p:xfrm>
          <a:off x="6858000" y="3276600"/>
          <a:ext cx="1660525" cy="1316038"/>
        </p:xfrm>
        <a:graphic>
          <a:graphicData uri="http://schemas.openxmlformats.org/presentationml/2006/ole">
            <mc:AlternateContent xmlns:mc="http://schemas.openxmlformats.org/markup-compatibility/2006">
              <mc:Choice xmlns:v="urn:schemas-microsoft-com:vml" Requires="v">
                <p:oleObj spid="_x0000_s3106" name="Equation" r:id="rId20" imgW="634725" imgH="431613" progId="Equation.3">
                  <p:embed/>
                </p:oleObj>
              </mc:Choice>
              <mc:Fallback>
                <p:oleObj name="Equation" r:id="rId20" imgW="634725" imgH="431613"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58000" y="3276600"/>
                        <a:ext cx="1660525"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3" name="Group 24"/>
          <p:cNvGrpSpPr>
            <a:grpSpLocks/>
          </p:cNvGrpSpPr>
          <p:nvPr/>
        </p:nvGrpSpPr>
        <p:grpSpPr bwMode="auto">
          <a:xfrm>
            <a:off x="2309813" y="4708525"/>
            <a:ext cx="5691187" cy="1006475"/>
            <a:chOff x="1455" y="2966"/>
            <a:chExt cx="3585" cy="634"/>
          </a:xfrm>
        </p:grpSpPr>
        <p:graphicFrame>
          <p:nvGraphicFramePr>
            <p:cNvPr id="45069" name="Object 25"/>
            <p:cNvGraphicFramePr>
              <a:graphicFrameLocks noChangeAspect="1"/>
            </p:cNvGraphicFramePr>
            <p:nvPr/>
          </p:nvGraphicFramePr>
          <p:xfrm>
            <a:off x="1455" y="2966"/>
            <a:ext cx="1137" cy="634"/>
          </p:xfrm>
          <a:graphic>
            <a:graphicData uri="http://schemas.openxmlformats.org/presentationml/2006/ole">
              <mc:AlternateContent xmlns:mc="http://schemas.openxmlformats.org/markup-compatibility/2006">
                <mc:Choice xmlns:v="urn:schemas-microsoft-com:vml" Requires="v">
                  <p:oleObj spid="_x0000_s3107" name="Equation" r:id="rId22" imgW="1435100" imgH="800100" progId="Equation.3">
                    <p:embed/>
                  </p:oleObj>
                </mc:Choice>
                <mc:Fallback>
                  <p:oleObj name="Equation" r:id="rId22" imgW="1435100" imgH="8001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55" y="2966"/>
                          <a:ext cx="1137" cy="6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0" name="Text Box 26"/>
            <p:cNvSpPr txBox="1">
              <a:spLocks noChangeArrowheads="1"/>
            </p:cNvSpPr>
            <p:nvPr/>
          </p:nvSpPr>
          <p:spPr bwMode="auto">
            <a:xfrm>
              <a:off x="2832" y="3072"/>
              <a:ext cx="22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800" b="1">
                  <a:solidFill>
                    <a:srgbClr val="000000"/>
                  </a:solidFill>
                  <a:latin typeface="Times New Roman" pitchFamily="18" charset="0"/>
                </a:rPr>
                <a:t>波源</a:t>
              </a:r>
              <a:r>
                <a:rPr lang="zh-CN" altLang="en-US" sz="2800" b="1">
                  <a:solidFill>
                    <a:srgbClr val="CC0000"/>
                  </a:solidFill>
                  <a:latin typeface="Times New Roman" pitchFamily="18" charset="0"/>
                </a:rPr>
                <a:t>向</a:t>
              </a:r>
              <a:r>
                <a:rPr lang="zh-CN" altLang="en-US" sz="2800" b="1">
                  <a:solidFill>
                    <a:srgbClr val="000000"/>
                  </a:solidFill>
                  <a:latin typeface="Times New Roman" pitchFamily="18" charset="0"/>
                </a:rPr>
                <a:t>观察者运动</a:t>
              </a:r>
            </a:p>
          </p:txBody>
        </p:sp>
      </p:grpSp>
      <p:sp>
        <p:nvSpPr>
          <p:cNvPr id="108572" name="Text Box 28"/>
          <p:cNvSpPr txBox="1">
            <a:spLocks noChangeArrowheads="1"/>
          </p:cNvSpPr>
          <p:nvPr/>
        </p:nvSpPr>
        <p:spPr bwMode="auto">
          <a:xfrm>
            <a:off x="838200" y="4724400"/>
            <a:ext cx="914400" cy="1809750"/>
          </a:xfrm>
          <a:prstGeom prst="rect">
            <a:avLst/>
          </a:prstGeom>
          <a:gradFill rotWithShape="0">
            <a:gsLst>
              <a:gs pos="0">
                <a:srgbClr val="FFFFFF"/>
              </a:gs>
              <a:gs pos="50000">
                <a:schemeClr val="accent1"/>
              </a:gs>
              <a:gs pos="100000">
                <a:srgbClr val="FFFFFF"/>
              </a:gs>
            </a:gsLst>
            <a:lin ang="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defRPr/>
            </a:pPr>
            <a:r>
              <a:rPr lang="zh-CN" altLang="en-US" sz="2800" b="1">
                <a:solidFill>
                  <a:srgbClr val="CC0000"/>
                </a:solidFill>
                <a:latin typeface="Times New Roman" pitchFamily="18" charset="0"/>
              </a:rPr>
              <a:t>观察者接收的频率   </a:t>
            </a:r>
            <a:endParaRPr lang="zh-CN" altLang="en-US" sz="2800" b="1">
              <a:solidFill>
                <a:srgbClr val="000000"/>
              </a:solidFill>
              <a:latin typeface="Times New Roman" pitchFamily="18" charset="0"/>
            </a:endParaRPr>
          </a:p>
        </p:txBody>
      </p:sp>
      <p:grpSp>
        <p:nvGrpSpPr>
          <p:cNvPr id="45065" name="Group 29"/>
          <p:cNvGrpSpPr>
            <a:grpSpLocks/>
          </p:cNvGrpSpPr>
          <p:nvPr/>
        </p:nvGrpSpPr>
        <p:grpSpPr bwMode="auto">
          <a:xfrm>
            <a:off x="2286000" y="5562600"/>
            <a:ext cx="5334000" cy="1017588"/>
            <a:chOff x="1440" y="3504"/>
            <a:chExt cx="3360" cy="641"/>
          </a:xfrm>
        </p:grpSpPr>
        <p:sp>
          <p:nvSpPr>
            <p:cNvPr id="45067" name="Rectangle 30"/>
            <p:cNvSpPr>
              <a:spLocks noChangeArrowheads="1"/>
            </p:cNvSpPr>
            <p:nvPr/>
          </p:nvSpPr>
          <p:spPr bwMode="auto">
            <a:xfrm>
              <a:off x="2832" y="3696"/>
              <a:ext cx="19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800" b="1">
                  <a:solidFill>
                    <a:srgbClr val="000000"/>
                  </a:solidFill>
                  <a:latin typeface="Times New Roman" pitchFamily="18" charset="0"/>
                </a:rPr>
                <a:t>波源</a:t>
              </a:r>
              <a:r>
                <a:rPr lang="zh-CN" altLang="en-US" sz="2800" b="1">
                  <a:solidFill>
                    <a:srgbClr val="CC0000"/>
                  </a:solidFill>
                  <a:latin typeface="Times New Roman" pitchFamily="18" charset="0"/>
                </a:rPr>
                <a:t>远离</a:t>
              </a:r>
              <a:r>
                <a:rPr lang="zh-CN" altLang="en-US" sz="2800" b="1">
                  <a:solidFill>
                    <a:srgbClr val="000000"/>
                  </a:solidFill>
                  <a:latin typeface="Times New Roman" pitchFamily="18" charset="0"/>
                </a:rPr>
                <a:t>观察者</a:t>
              </a:r>
            </a:p>
          </p:txBody>
        </p:sp>
        <p:graphicFrame>
          <p:nvGraphicFramePr>
            <p:cNvPr id="45068" name="Object 31"/>
            <p:cNvGraphicFramePr>
              <a:graphicFrameLocks noChangeAspect="1"/>
            </p:cNvGraphicFramePr>
            <p:nvPr/>
          </p:nvGraphicFramePr>
          <p:xfrm>
            <a:off x="1440" y="3504"/>
            <a:ext cx="1152" cy="641"/>
          </p:xfrm>
          <a:graphic>
            <a:graphicData uri="http://schemas.openxmlformats.org/presentationml/2006/ole">
              <mc:AlternateContent xmlns:mc="http://schemas.openxmlformats.org/markup-compatibility/2006">
                <mc:Choice xmlns:v="urn:schemas-microsoft-com:vml" Requires="v">
                  <p:oleObj spid="_x0000_s3108" name="Equation" r:id="rId24" imgW="1435100" imgH="800100" progId="Equation.3">
                    <p:embed/>
                  </p:oleObj>
                </mc:Choice>
                <mc:Fallback>
                  <p:oleObj name="Equation" r:id="rId24" imgW="1435100" imgH="8001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40" y="3504"/>
                          <a:ext cx="1152" cy="6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ontrols>
      <mc:AlternateContent xmlns:mc="http://schemas.openxmlformats.org/markup-compatibility/2006">
        <mc:Choice xmlns:v="urn:schemas-microsoft-com:vml" Requires="v">
          <p:control spid="3109" r:id="rId2" imgW="3962743" imgH="2591025"/>
        </mc:Choice>
        <mc:Fallback>
          <p:control r:id="rId2" imgW="3962743" imgH="2591025">
            <p:pic>
              <p:nvPicPr>
                <p:cNvPr id="2" name="ShockwaveFlash1"/>
                <p:cNvPicPr preferRelativeResize="0">
                  <a:picLocks noChangeArrowheads="1" noChangeShapeType="1"/>
                </p:cNvPicPr>
                <p:nvPr/>
              </p:nvPicPr>
              <p:blipFill>
                <a:blip r:embed="rId26">
                  <a:extLst>
                    <a:ext uri="{28A0092B-C50C-407E-A947-70E740481C1C}">
                      <a14:useLocalDpi xmlns:a14="http://schemas.microsoft.com/office/drawing/2010/main" val="0"/>
                    </a:ext>
                  </a:extLst>
                </a:blip>
                <a:srcRect/>
                <a:stretch>
                  <a:fillRect/>
                </a:stretch>
              </p:blipFill>
              <p:spPr bwMode="auto">
                <a:xfrm>
                  <a:off x="609600" y="838200"/>
                  <a:ext cx="3886200" cy="2514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399554199"/>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468313" y="549275"/>
            <a:ext cx="7315200" cy="565150"/>
            <a:chOff x="240" y="522"/>
            <a:chExt cx="4608" cy="356"/>
          </a:xfrm>
        </p:grpSpPr>
        <p:sp>
          <p:nvSpPr>
            <p:cNvPr id="46169" name="Rectangle 3"/>
            <p:cNvSpPr>
              <a:spLocks noChangeArrowheads="1"/>
            </p:cNvSpPr>
            <p:nvPr/>
          </p:nvSpPr>
          <p:spPr bwMode="auto">
            <a:xfrm>
              <a:off x="240" y="544"/>
              <a:ext cx="39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800" b="1">
                  <a:solidFill>
                    <a:srgbClr val="CC0000"/>
                  </a:solidFill>
                  <a:latin typeface="Times New Roman" pitchFamily="18" charset="0"/>
                </a:rPr>
                <a:t>3.   </a:t>
              </a:r>
              <a:r>
                <a:rPr lang="zh-CN" altLang="en-US" sz="2800" b="1">
                  <a:solidFill>
                    <a:srgbClr val="CC0000"/>
                  </a:solidFill>
                  <a:latin typeface="Times New Roman" pitchFamily="18" charset="0"/>
                </a:rPr>
                <a:t>波源与观察者同时相对介质运动</a:t>
              </a:r>
            </a:p>
          </p:txBody>
        </p:sp>
        <p:graphicFrame>
          <p:nvGraphicFramePr>
            <p:cNvPr id="46170" name="Object 4"/>
            <p:cNvGraphicFramePr>
              <a:graphicFrameLocks noChangeAspect="1"/>
            </p:cNvGraphicFramePr>
            <p:nvPr/>
          </p:nvGraphicFramePr>
          <p:xfrm>
            <a:off x="3984" y="522"/>
            <a:ext cx="864" cy="356"/>
          </p:xfrm>
          <a:graphic>
            <a:graphicData uri="http://schemas.openxmlformats.org/presentationml/2006/ole">
              <mc:AlternateContent xmlns:mc="http://schemas.openxmlformats.org/markup-compatibility/2006">
                <mc:Choice xmlns:v="urn:schemas-microsoft-com:vml" Requires="v">
                  <p:oleObj spid="_x0000_s37910" name="Equation" r:id="rId3" imgW="901309" imgH="380835" progId="Equation.3">
                    <p:embed/>
                  </p:oleObj>
                </mc:Choice>
                <mc:Fallback>
                  <p:oleObj name="Equation" r:id="rId3" imgW="901309" imgH="3808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522"/>
                          <a:ext cx="864"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083" name="Object 5"/>
          <p:cNvGraphicFramePr>
            <a:graphicFrameLocks noChangeAspect="1"/>
          </p:cNvGraphicFramePr>
          <p:nvPr/>
        </p:nvGraphicFramePr>
        <p:xfrm>
          <a:off x="533400" y="1752600"/>
          <a:ext cx="2286000" cy="1287463"/>
        </p:xfrm>
        <a:graphic>
          <a:graphicData uri="http://schemas.openxmlformats.org/presentationml/2006/ole">
            <mc:AlternateContent xmlns:mc="http://schemas.openxmlformats.org/markup-compatibility/2006">
              <mc:Choice xmlns:v="urn:schemas-microsoft-com:vml" Requires="v">
                <p:oleObj spid="_x0000_s37911" name="Equation" r:id="rId5" imgW="990600" imgH="558800" progId="Equation.3">
                  <p:embed/>
                </p:oleObj>
              </mc:Choice>
              <mc:Fallback>
                <p:oleObj name="Equation" r:id="rId5" imgW="990600" imgH="558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752600"/>
                        <a:ext cx="2286000" cy="1287463"/>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4" name="Text Box 6"/>
          <p:cNvSpPr txBox="1">
            <a:spLocks noChangeArrowheads="1"/>
          </p:cNvSpPr>
          <p:nvPr/>
        </p:nvSpPr>
        <p:spPr bwMode="auto">
          <a:xfrm>
            <a:off x="304800" y="3579813"/>
            <a:ext cx="3200400" cy="13731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800" b="1">
                <a:solidFill>
                  <a:srgbClr val="000000"/>
                </a:solidFill>
              </a:rPr>
              <a:t>       </a:t>
            </a:r>
            <a:r>
              <a:rPr lang="zh-CN" altLang="en-US" sz="2800" b="1">
                <a:solidFill>
                  <a:srgbClr val="000000"/>
                </a:solidFill>
              </a:rPr>
              <a:t>若波源与观察者不沿二者连线运动</a:t>
            </a:r>
          </a:p>
        </p:txBody>
      </p:sp>
      <p:grpSp>
        <p:nvGrpSpPr>
          <p:cNvPr id="46085" name="Group 7"/>
          <p:cNvGrpSpPr>
            <a:grpSpLocks/>
          </p:cNvGrpSpPr>
          <p:nvPr/>
        </p:nvGrpSpPr>
        <p:grpSpPr bwMode="auto">
          <a:xfrm>
            <a:off x="3505200" y="3810000"/>
            <a:ext cx="5029200" cy="2590800"/>
            <a:chOff x="2208" y="2400"/>
            <a:chExt cx="3168" cy="1632"/>
          </a:xfrm>
        </p:grpSpPr>
        <p:sp>
          <p:nvSpPr>
            <p:cNvPr id="46096" name="Rectangle 8"/>
            <p:cNvSpPr>
              <a:spLocks noChangeArrowheads="1"/>
            </p:cNvSpPr>
            <p:nvPr/>
          </p:nvSpPr>
          <p:spPr bwMode="auto">
            <a:xfrm>
              <a:off x="2208" y="2400"/>
              <a:ext cx="3168" cy="1584"/>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grpSp>
          <p:nvGrpSpPr>
            <p:cNvPr id="46097" name="Group 9"/>
            <p:cNvGrpSpPr>
              <a:grpSpLocks/>
            </p:cNvGrpSpPr>
            <p:nvPr/>
          </p:nvGrpSpPr>
          <p:grpSpPr bwMode="auto">
            <a:xfrm>
              <a:off x="4752" y="2448"/>
              <a:ext cx="524" cy="885"/>
              <a:chOff x="2850" y="2909"/>
              <a:chExt cx="294" cy="554"/>
            </a:xfrm>
          </p:grpSpPr>
          <p:grpSp>
            <p:nvGrpSpPr>
              <p:cNvPr id="46112" name="Group 10"/>
              <p:cNvGrpSpPr>
                <a:grpSpLocks/>
              </p:cNvGrpSpPr>
              <p:nvPr/>
            </p:nvGrpSpPr>
            <p:grpSpPr bwMode="auto">
              <a:xfrm>
                <a:off x="2867" y="3283"/>
                <a:ext cx="276" cy="180"/>
                <a:chOff x="2867" y="3283"/>
                <a:chExt cx="276" cy="180"/>
              </a:xfrm>
            </p:grpSpPr>
            <p:sp>
              <p:nvSpPr>
                <p:cNvPr id="46165" name="Freeform 11"/>
                <p:cNvSpPr>
                  <a:spLocks/>
                </p:cNvSpPr>
                <p:nvPr/>
              </p:nvSpPr>
              <p:spPr bwMode="auto">
                <a:xfrm>
                  <a:off x="2867" y="3283"/>
                  <a:ext cx="276" cy="180"/>
                </a:xfrm>
                <a:custGeom>
                  <a:avLst/>
                  <a:gdLst>
                    <a:gd name="T0" fmla="*/ 29 w 826"/>
                    <a:gd name="T1" fmla="*/ 21 h 538"/>
                    <a:gd name="T2" fmla="*/ 32 w 826"/>
                    <a:gd name="T3" fmla="*/ 13 h 538"/>
                    <a:gd name="T4" fmla="*/ 33 w 826"/>
                    <a:gd name="T5" fmla="*/ 9 h 538"/>
                    <a:gd name="T6" fmla="*/ 34 w 826"/>
                    <a:gd name="T7" fmla="*/ 7 h 538"/>
                    <a:gd name="T8" fmla="*/ 35 w 826"/>
                    <a:gd name="T9" fmla="*/ 0 h 538"/>
                    <a:gd name="T10" fmla="*/ 61 w 826"/>
                    <a:gd name="T11" fmla="*/ 1 h 538"/>
                    <a:gd name="T12" fmla="*/ 62 w 826"/>
                    <a:gd name="T13" fmla="*/ 3 h 538"/>
                    <a:gd name="T14" fmla="*/ 62 w 826"/>
                    <a:gd name="T15" fmla="*/ 5 h 538"/>
                    <a:gd name="T16" fmla="*/ 62 w 826"/>
                    <a:gd name="T17" fmla="*/ 7 h 538"/>
                    <a:gd name="T18" fmla="*/ 61 w 826"/>
                    <a:gd name="T19" fmla="*/ 8 h 538"/>
                    <a:gd name="T20" fmla="*/ 60 w 826"/>
                    <a:gd name="T21" fmla="*/ 10 h 538"/>
                    <a:gd name="T22" fmla="*/ 59 w 826"/>
                    <a:gd name="T23" fmla="*/ 11 h 538"/>
                    <a:gd name="T24" fmla="*/ 57 w 826"/>
                    <a:gd name="T25" fmla="*/ 14 h 538"/>
                    <a:gd name="T26" fmla="*/ 55 w 826"/>
                    <a:gd name="T27" fmla="*/ 16 h 538"/>
                    <a:gd name="T28" fmla="*/ 49 w 826"/>
                    <a:gd name="T29" fmla="*/ 22 h 538"/>
                    <a:gd name="T30" fmla="*/ 49 w 826"/>
                    <a:gd name="T31" fmla="*/ 24 h 538"/>
                    <a:gd name="T32" fmla="*/ 47 w 826"/>
                    <a:gd name="T33" fmla="*/ 25 h 538"/>
                    <a:gd name="T34" fmla="*/ 50 w 826"/>
                    <a:gd name="T35" fmla="*/ 40 h 538"/>
                    <a:gd name="T36" fmla="*/ 54 w 826"/>
                    <a:gd name="T37" fmla="*/ 47 h 538"/>
                    <a:gd name="T38" fmla="*/ 58 w 826"/>
                    <a:gd name="T39" fmla="*/ 52 h 538"/>
                    <a:gd name="T40" fmla="*/ 65 w 826"/>
                    <a:gd name="T41" fmla="*/ 54 h 538"/>
                    <a:gd name="T42" fmla="*/ 74 w 826"/>
                    <a:gd name="T43" fmla="*/ 54 h 538"/>
                    <a:gd name="T44" fmla="*/ 79 w 826"/>
                    <a:gd name="T45" fmla="*/ 55 h 538"/>
                    <a:gd name="T46" fmla="*/ 89 w 826"/>
                    <a:gd name="T47" fmla="*/ 55 h 538"/>
                    <a:gd name="T48" fmla="*/ 92 w 826"/>
                    <a:gd name="T49" fmla="*/ 56 h 538"/>
                    <a:gd name="T50" fmla="*/ 91 w 826"/>
                    <a:gd name="T51" fmla="*/ 58 h 538"/>
                    <a:gd name="T52" fmla="*/ 85 w 826"/>
                    <a:gd name="T53" fmla="*/ 60 h 538"/>
                    <a:gd name="T54" fmla="*/ 62 w 826"/>
                    <a:gd name="T55" fmla="*/ 60 h 538"/>
                    <a:gd name="T56" fmla="*/ 56 w 826"/>
                    <a:gd name="T57" fmla="*/ 59 h 538"/>
                    <a:gd name="T58" fmla="*/ 50 w 826"/>
                    <a:gd name="T59" fmla="*/ 59 h 538"/>
                    <a:gd name="T60" fmla="*/ 45 w 826"/>
                    <a:gd name="T61" fmla="*/ 59 h 538"/>
                    <a:gd name="T62" fmla="*/ 42 w 826"/>
                    <a:gd name="T63" fmla="*/ 57 h 538"/>
                    <a:gd name="T64" fmla="*/ 40 w 826"/>
                    <a:gd name="T65" fmla="*/ 58 h 538"/>
                    <a:gd name="T66" fmla="*/ 38 w 826"/>
                    <a:gd name="T67" fmla="*/ 59 h 538"/>
                    <a:gd name="T68" fmla="*/ 36 w 826"/>
                    <a:gd name="T69" fmla="*/ 59 h 538"/>
                    <a:gd name="T70" fmla="*/ 28 w 826"/>
                    <a:gd name="T71" fmla="*/ 58 h 538"/>
                    <a:gd name="T72" fmla="*/ 24 w 826"/>
                    <a:gd name="T73" fmla="*/ 58 h 538"/>
                    <a:gd name="T74" fmla="*/ 13 w 826"/>
                    <a:gd name="T75" fmla="*/ 59 h 538"/>
                    <a:gd name="T76" fmla="*/ 1 w 826"/>
                    <a:gd name="T77" fmla="*/ 58 h 538"/>
                    <a:gd name="T78" fmla="*/ 0 w 826"/>
                    <a:gd name="T79" fmla="*/ 56 h 538"/>
                    <a:gd name="T80" fmla="*/ 5 w 826"/>
                    <a:gd name="T81" fmla="*/ 56 h 538"/>
                    <a:gd name="T82" fmla="*/ 8 w 826"/>
                    <a:gd name="T83" fmla="*/ 52 h 538"/>
                    <a:gd name="T84" fmla="*/ 13 w 826"/>
                    <a:gd name="T85" fmla="*/ 52 h 538"/>
                    <a:gd name="T86" fmla="*/ 21 w 826"/>
                    <a:gd name="T87" fmla="*/ 53 h 538"/>
                    <a:gd name="T88" fmla="*/ 28 w 826"/>
                    <a:gd name="T89" fmla="*/ 53 h 538"/>
                    <a:gd name="T90" fmla="*/ 31 w 826"/>
                    <a:gd name="T91" fmla="*/ 48 h 538"/>
                    <a:gd name="T92" fmla="*/ 28 w 826"/>
                    <a:gd name="T93" fmla="*/ 28 h 538"/>
                    <a:gd name="T94" fmla="*/ 28 w 826"/>
                    <a:gd name="T95" fmla="*/ 26 h 538"/>
                    <a:gd name="T96" fmla="*/ 28 w 826"/>
                    <a:gd name="T97" fmla="*/ 24 h 538"/>
                    <a:gd name="T98" fmla="*/ 29 w 826"/>
                    <a:gd name="T99" fmla="*/ 21 h 5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26" h="538">
                      <a:moveTo>
                        <a:pt x="263" y="187"/>
                      </a:moveTo>
                      <a:lnTo>
                        <a:pt x="287" y="115"/>
                      </a:lnTo>
                      <a:lnTo>
                        <a:pt x="300" y="77"/>
                      </a:lnTo>
                      <a:lnTo>
                        <a:pt x="305" y="61"/>
                      </a:lnTo>
                      <a:lnTo>
                        <a:pt x="317" y="0"/>
                      </a:lnTo>
                      <a:lnTo>
                        <a:pt x="552" y="7"/>
                      </a:lnTo>
                      <a:lnTo>
                        <a:pt x="556" y="25"/>
                      </a:lnTo>
                      <a:lnTo>
                        <a:pt x="557" y="45"/>
                      </a:lnTo>
                      <a:lnTo>
                        <a:pt x="553" y="64"/>
                      </a:lnTo>
                      <a:lnTo>
                        <a:pt x="550" y="76"/>
                      </a:lnTo>
                      <a:lnTo>
                        <a:pt x="542" y="88"/>
                      </a:lnTo>
                      <a:lnTo>
                        <a:pt x="532" y="99"/>
                      </a:lnTo>
                      <a:lnTo>
                        <a:pt x="509" y="128"/>
                      </a:lnTo>
                      <a:lnTo>
                        <a:pt x="496" y="145"/>
                      </a:lnTo>
                      <a:lnTo>
                        <a:pt x="437" y="199"/>
                      </a:lnTo>
                      <a:lnTo>
                        <a:pt x="440" y="216"/>
                      </a:lnTo>
                      <a:lnTo>
                        <a:pt x="422" y="223"/>
                      </a:lnTo>
                      <a:lnTo>
                        <a:pt x="451" y="359"/>
                      </a:lnTo>
                      <a:lnTo>
                        <a:pt x="481" y="419"/>
                      </a:lnTo>
                      <a:lnTo>
                        <a:pt x="522" y="466"/>
                      </a:lnTo>
                      <a:lnTo>
                        <a:pt x="587" y="483"/>
                      </a:lnTo>
                      <a:lnTo>
                        <a:pt x="661" y="479"/>
                      </a:lnTo>
                      <a:lnTo>
                        <a:pt x="703" y="491"/>
                      </a:lnTo>
                      <a:lnTo>
                        <a:pt x="798" y="491"/>
                      </a:lnTo>
                      <a:lnTo>
                        <a:pt x="826" y="503"/>
                      </a:lnTo>
                      <a:lnTo>
                        <a:pt x="817" y="520"/>
                      </a:lnTo>
                      <a:lnTo>
                        <a:pt x="757" y="538"/>
                      </a:lnTo>
                      <a:lnTo>
                        <a:pt x="560" y="538"/>
                      </a:lnTo>
                      <a:lnTo>
                        <a:pt x="500" y="525"/>
                      </a:lnTo>
                      <a:lnTo>
                        <a:pt x="450" y="525"/>
                      </a:lnTo>
                      <a:lnTo>
                        <a:pt x="402" y="527"/>
                      </a:lnTo>
                      <a:lnTo>
                        <a:pt x="381" y="506"/>
                      </a:lnTo>
                      <a:lnTo>
                        <a:pt x="356" y="521"/>
                      </a:lnTo>
                      <a:lnTo>
                        <a:pt x="337" y="522"/>
                      </a:lnTo>
                      <a:lnTo>
                        <a:pt x="319" y="524"/>
                      </a:lnTo>
                      <a:lnTo>
                        <a:pt x="254" y="517"/>
                      </a:lnTo>
                      <a:lnTo>
                        <a:pt x="217" y="517"/>
                      </a:lnTo>
                      <a:lnTo>
                        <a:pt x="115" y="524"/>
                      </a:lnTo>
                      <a:lnTo>
                        <a:pt x="5" y="514"/>
                      </a:lnTo>
                      <a:lnTo>
                        <a:pt x="0" y="500"/>
                      </a:lnTo>
                      <a:lnTo>
                        <a:pt x="41" y="496"/>
                      </a:lnTo>
                      <a:lnTo>
                        <a:pt x="74" y="467"/>
                      </a:lnTo>
                      <a:lnTo>
                        <a:pt x="120" y="461"/>
                      </a:lnTo>
                      <a:lnTo>
                        <a:pt x="185" y="476"/>
                      </a:lnTo>
                      <a:lnTo>
                        <a:pt x="253" y="476"/>
                      </a:lnTo>
                      <a:lnTo>
                        <a:pt x="280" y="425"/>
                      </a:lnTo>
                      <a:lnTo>
                        <a:pt x="251" y="247"/>
                      </a:lnTo>
                      <a:lnTo>
                        <a:pt x="249" y="231"/>
                      </a:lnTo>
                      <a:lnTo>
                        <a:pt x="253" y="217"/>
                      </a:lnTo>
                      <a:lnTo>
                        <a:pt x="263" y="187"/>
                      </a:lnTo>
                      <a:close/>
                    </a:path>
                  </a:pathLst>
                </a:custGeom>
                <a:solidFill>
                  <a:srgbClr val="0020A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nvGrpSpPr>
                <p:cNvPr id="46166" name="Group 12"/>
                <p:cNvGrpSpPr>
                  <a:grpSpLocks/>
                </p:cNvGrpSpPr>
                <p:nvPr/>
              </p:nvGrpSpPr>
              <p:grpSpPr bwMode="auto">
                <a:xfrm>
                  <a:off x="2979" y="3306"/>
                  <a:ext cx="29" cy="140"/>
                  <a:chOff x="2979" y="3306"/>
                  <a:chExt cx="29" cy="140"/>
                </a:xfrm>
              </p:grpSpPr>
              <p:sp>
                <p:nvSpPr>
                  <p:cNvPr id="46167" name="Freeform 13"/>
                  <p:cNvSpPr>
                    <a:spLocks/>
                  </p:cNvSpPr>
                  <p:nvPr/>
                </p:nvSpPr>
                <p:spPr bwMode="auto">
                  <a:xfrm>
                    <a:off x="2979" y="3307"/>
                    <a:ext cx="29" cy="139"/>
                  </a:xfrm>
                  <a:custGeom>
                    <a:avLst/>
                    <a:gdLst>
                      <a:gd name="T0" fmla="*/ 10 w 85"/>
                      <a:gd name="T1" fmla="*/ 0 h 416"/>
                      <a:gd name="T2" fmla="*/ 6 w 85"/>
                      <a:gd name="T3" fmla="*/ 6 h 416"/>
                      <a:gd name="T4" fmla="*/ 1 w 85"/>
                      <a:gd name="T5" fmla="*/ 14 h 416"/>
                      <a:gd name="T6" fmla="*/ 0 w 85"/>
                      <a:gd name="T7" fmla="*/ 16 h 416"/>
                      <a:gd name="T8" fmla="*/ 0 w 85"/>
                      <a:gd name="T9" fmla="*/ 18 h 416"/>
                      <a:gd name="T10" fmla="*/ 0 w 85"/>
                      <a:gd name="T11" fmla="*/ 20 h 416"/>
                      <a:gd name="T12" fmla="*/ 3 w 85"/>
                      <a:gd name="T13" fmla="*/ 34 h 416"/>
                      <a:gd name="T14" fmla="*/ 4 w 85"/>
                      <a:gd name="T15" fmla="*/ 46 h 4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416">
                        <a:moveTo>
                          <a:pt x="85" y="0"/>
                        </a:moveTo>
                        <a:lnTo>
                          <a:pt x="57" y="56"/>
                        </a:lnTo>
                        <a:lnTo>
                          <a:pt x="10" y="128"/>
                        </a:lnTo>
                        <a:lnTo>
                          <a:pt x="1" y="144"/>
                        </a:lnTo>
                        <a:lnTo>
                          <a:pt x="0" y="159"/>
                        </a:lnTo>
                        <a:lnTo>
                          <a:pt x="1" y="179"/>
                        </a:lnTo>
                        <a:lnTo>
                          <a:pt x="30" y="308"/>
                        </a:lnTo>
                        <a:lnTo>
                          <a:pt x="38" y="416"/>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6168" name="Line 14"/>
                  <p:cNvSpPr>
                    <a:spLocks noChangeShapeType="1"/>
                  </p:cNvSpPr>
                  <p:nvPr/>
                </p:nvSpPr>
                <p:spPr bwMode="auto">
                  <a:xfrm>
                    <a:off x="2999" y="3306"/>
                    <a:ext cx="1" cy="1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grpSp>
            <p:nvGrpSpPr>
              <p:cNvPr id="46113" name="Group 15"/>
              <p:cNvGrpSpPr>
                <a:grpSpLocks/>
              </p:cNvGrpSpPr>
              <p:nvPr/>
            </p:nvGrpSpPr>
            <p:grpSpPr bwMode="auto">
              <a:xfrm>
                <a:off x="2850" y="3120"/>
                <a:ext cx="294" cy="175"/>
                <a:chOff x="2850" y="3120"/>
                <a:chExt cx="294" cy="175"/>
              </a:xfrm>
            </p:grpSpPr>
            <p:grpSp>
              <p:nvGrpSpPr>
                <p:cNvPr id="46138" name="Group 16"/>
                <p:cNvGrpSpPr>
                  <a:grpSpLocks/>
                </p:cNvGrpSpPr>
                <p:nvPr/>
              </p:nvGrpSpPr>
              <p:grpSpPr bwMode="auto">
                <a:xfrm>
                  <a:off x="2896" y="3147"/>
                  <a:ext cx="205" cy="148"/>
                  <a:chOff x="2896" y="3147"/>
                  <a:chExt cx="205" cy="148"/>
                </a:xfrm>
              </p:grpSpPr>
              <p:grpSp>
                <p:nvGrpSpPr>
                  <p:cNvPr id="46142" name="Group 17"/>
                  <p:cNvGrpSpPr>
                    <a:grpSpLocks/>
                  </p:cNvGrpSpPr>
                  <p:nvPr/>
                </p:nvGrpSpPr>
                <p:grpSpPr bwMode="auto">
                  <a:xfrm>
                    <a:off x="2896" y="3151"/>
                    <a:ext cx="205" cy="144"/>
                    <a:chOff x="2896" y="3151"/>
                    <a:chExt cx="205" cy="144"/>
                  </a:xfrm>
                </p:grpSpPr>
                <p:grpSp>
                  <p:nvGrpSpPr>
                    <p:cNvPr id="46153" name="Group 18"/>
                    <p:cNvGrpSpPr>
                      <a:grpSpLocks/>
                    </p:cNvGrpSpPr>
                    <p:nvPr/>
                  </p:nvGrpSpPr>
                  <p:grpSpPr bwMode="auto">
                    <a:xfrm>
                      <a:off x="2896" y="3151"/>
                      <a:ext cx="205" cy="144"/>
                      <a:chOff x="2896" y="3151"/>
                      <a:chExt cx="205" cy="144"/>
                    </a:xfrm>
                  </p:grpSpPr>
                  <p:grpSp>
                    <p:nvGrpSpPr>
                      <p:cNvPr id="46161" name="Group 19"/>
                      <p:cNvGrpSpPr>
                        <a:grpSpLocks/>
                      </p:cNvGrpSpPr>
                      <p:nvPr/>
                    </p:nvGrpSpPr>
                    <p:grpSpPr bwMode="auto">
                      <a:xfrm>
                        <a:off x="2896" y="3152"/>
                        <a:ext cx="205" cy="65"/>
                        <a:chOff x="2896" y="3152"/>
                        <a:chExt cx="205" cy="65"/>
                      </a:xfrm>
                    </p:grpSpPr>
                    <p:sp>
                      <p:nvSpPr>
                        <p:cNvPr id="46163" name="Freeform 20"/>
                        <p:cNvSpPr>
                          <a:spLocks/>
                        </p:cNvSpPr>
                        <p:nvPr/>
                      </p:nvSpPr>
                      <p:spPr bwMode="auto">
                        <a:xfrm>
                          <a:off x="3055" y="3152"/>
                          <a:ext cx="46" cy="50"/>
                        </a:xfrm>
                        <a:custGeom>
                          <a:avLst/>
                          <a:gdLst>
                            <a:gd name="T0" fmla="*/ 0 w 139"/>
                            <a:gd name="T1" fmla="*/ 10 h 151"/>
                            <a:gd name="T2" fmla="*/ 1 w 139"/>
                            <a:gd name="T3" fmla="*/ 6 h 151"/>
                            <a:gd name="T4" fmla="*/ 2 w 139"/>
                            <a:gd name="T5" fmla="*/ 4 h 151"/>
                            <a:gd name="T6" fmla="*/ 4 w 139"/>
                            <a:gd name="T7" fmla="*/ 2 h 151"/>
                            <a:gd name="T8" fmla="*/ 6 w 139"/>
                            <a:gd name="T9" fmla="*/ 0 h 151"/>
                            <a:gd name="T10" fmla="*/ 6 w 139"/>
                            <a:gd name="T11" fmla="*/ 3 h 151"/>
                            <a:gd name="T12" fmla="*/ 8 w 139"/>
                            <a:gd name="T13" fmla="*/ 6 h 151"/>
                            <a:gd name="T14" fmla="*/ 10 w 139"/>
                            <a:gd name="T15" fmla="*/ 9 h 151"/>
                            <a:gd name="T16" fmla="*/ 14 w 139"/>
                            <a:gd name="T17" fmla="*/ 11 h 151"/>
                            <a:gd name="T18" fmla="*/ 15 w 139"/>
                            <a:gd name="T19" fmla="*/ 12 h 151"/>
                            <a:gd name="T20" fmla="*/ 14 w 139"/>
                            <a:gd name="T21" fmla="*/ 14 h 151"/>
                            <a:gd name="T22" fmla="*/ 12 w 139"/>
                            <a:gd name="T23" fmla="*/ 17 h 151"/>
                            <a:gd name="T24" fmla="*/ 8 w 139"/>
                            <a:gd name="T25" fmla="*/ 15 h 151"/>
                            <a:gd name="T26" fmla="*/ 0 w 139"/>
                            <a:gd name="T27" fmla="*/ 10 h 1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9" h="151">
                              <a:moveTo>
                                <a:pt x="0" y="89"/>
                              </a:moveTo>
                              <a:lnTo>
                                <a:pt x="9" y="54"/>
                              </a:lnTo>
                              <a:lnTo>
                                <a:pt x="19" y="34"/>
                              </a:lnTo>
                              <a:lnTo>
                                <a:pt x="34" y="16"/>
                              </a:lnTo>
                              <a:lnTo>
                                <a:pt x="54" y="0"/>
                              </a:lnTo>
                              <a:lnTo>
                                <a:pt x="58" y="27"/>
                              </a:lnTo>
                              <a:lnTo>
                                <a:pt x="71" y="50"/>
                              </a:lnTo>
                              <a:lnTo>
                                <a:pt x="95" y="79"/>
                              </a:lnTo>
                              <a:lnTo>
                                <a:pt x="124" y="103"/>
                              </a:lnTo>
                              <a:lnTo>
                                <a:pt x="139" y="105"/>
                              </a:lnTo>
                              <a:lnTo>
                                <a:pt x="125" y="131"/>
                              </a:lnTo>
                              <a:lnTo>
                                <a:pt x="110" y="151"/>
                              </a:lnTo>
                              <a:lnTo>
                                <a:pt x="68" y="135"/>
                              </a:lnTo>
                              <a:lnTo>
                                <a:pt x="0" y="89"/>
                              </a:lnTo>
                              <a:close/>
                            </a:path>
                          </a:pathLst>
                        </a:custGeom>
                        <a:solidFill>
                          <a:srgbClr val="6000A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64" name="Freeform 21"/>
                        <p:cNvSpPr>
                          <a:spLocks/>
                        </p:cNvSpPr>
                        <p:nvPr/>
                      </p:nvSpPr>
                      <p:spPr bwMode="auto">
                        <a:xfrm>
                          <a:off x="2896" y="3176"/>
                          <a:ext cx="45" cy="41"/>
                        </a:xfrm>
                        <a:custGeom>
                          <a:avLst/>
                          <a:gdLst>
                            <a:gd name="T0" fmla="*/ 0 w 137"/>
                            <a:gd name="T1" fmla="*/ 8 h 121"/>
                            <a:gd name="T2" fmla="*/ 4 w 137"/>
                            <a:gd name="T3" fmla="*/ 14 h 121"/>
                            <a:gd name="T4" fmla="*/ 8 w 137"/>
                            <a:gd name="T5" fmla="*/ 13 h 121"/>
                            <a:gd name="T6" fmla="*/ 11 w 137"/>
                            <a:gd name="T7" fmla="*/ 11 h 121"/>
                            <a:gd name="T8" fmla="*/ 14 w 137"/>
                            <a:gd name="T9" fmla="*/ 8 h 121"/>
                            <a:gd name="T10" fmla="*/ 15 w 137"/>
                            <a:gd name="T11" fmla="*/ 5 h 121"/>
                            <a:gd name="T12" fmla="*/ 9 w 137"/>
                            <a:gd name="T13" fmla="*/ 0 h 121"/>
                            <a:gd name="T14" fmla="*/ 5 w 137"/>
                            <a:gd name="T15" fmla="*/ 4 h 121"/>
                            <a:gd name="T16" fmla="*/ 0 w 137"/>
                            <a:gd name="T17" fmla="*/ 8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7" h="121">
                              <a:moveTo>
                                <a:pt x="0" y="75"/>
                              </a:moveTo>
                              <a:lnTo>
                                <a:pt x="38" y="121"/>
                              </a:lnTo>
                              <a:lnTo>
                                <a:pt x="72" y="114"/>
                              </a:lnTo>
                              <a:lnTo>
                                <a:pt x="102" y="96"/>
                              </a:lnTo>
                              <a:lnTo>
                                <a:pt x="132" y="75"/>
                              </a:lnTo>
                              <a:lnTo>
                                <a:pt x="137" y="48"/>
                              </a:lnTo>
                              <a:lnTo>
                                <a:pt x="78" y="0"/>
                              </a:lnTo>
                              <a:lnTo>
                                <a:pt x="43" y="34"/>
                              </a:lnTo>
                              <a:lnTo>
                                <a:pt x="0" y="75"/>
                              </a:lnTo>
                              <a:close/>
                            </a:path>
                          </a:pathLst>
                        </a:custGeom>
                        <a:solidFill>
                          <a:srgbClr val="6000A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sp>
                    <p:nvSpPr>
                      <p:cNvPr id="46162" name="Freeform 22"/>
                      <p:cNvSpPr>
                        <a:spLocks/>
                      </p:cNvSpPr>
                      <p:nvPr/>
                    </p:nvSpPr>
                    <p:spPr bwMode="auto">
                      <a:xfrm>
                        <a:off x="2904" y="3151"/>
                        <a:ext cx="192" cy="144"/>
                      </a:xfrm>
                      <a:custGeom>
                        <a:avLst/>
                        <a:gdLst>
                          <a:gd name="T0" fmla="*/ 37 w 574"/>
                          <a:gd name="T1" fmla="*/ 2 h 430"/>
                          <a:gd name="T2" fmla="*/ 43 w 574"/>
                          <a:gd name="T3" fmla="*/ 4 h 430"/>
                          <a:gd name="T4" fmla="*/ 46 w 574"/>
                          <a:gd name="T5" fmla="*/ 5 h 430"/>
                          <a:gd name="T6" fmla="*/ 47 w 574"/>
                          <a:gd name="T7" fmla="*/ 6 h 430"/>
                          <a:gd name="T8" fmla="*/ 51 w 574"/>
                          <a:gd name="T9" fmla="*/ 8 h 430"/>
                          <a:gd name="T10" fmla="*/ 55 w 574"/>
                          <a:gd name="T11" fmla="*/ 12 h 430"/>
                          <a:gd name="T12" fmla="*/ 59 w 574"/>
                          <a:gd name="T13" fmla="*/ 15 h 430"/>
                          <a:gd name="T14" fmla="*/ 64 w 574"/>
                          <a:gd name="T15" fmla="*/ 16 h 430"/>
                          <a:gd name="T16" fmla="*/ 64 w 574"/>
                          <a:gd name="T17" fmla="*/ 22 h 430"/>
                          <a:gd name="T18" fmla="*/ 62 w 574"/>
                          <a:gd name="T19" fmla="*/ 28 h 430"/>
                          <a:gd name="T20" fmla="*/ 57 w 574"/>
                          <a:gd name="T21" fmla="*/ 29 h 430"/>
                          <a:gd name="T22" fmla="*/ 53 w 574"/>
                          <a:gd name="T23" fmla="*/ 31 h 430"/>
                          <a:gd name="T24" fmla="*/ 54 w 574"/>
                          <a:gd name="T25" fmla="*/ 37 h 430"/>
                          <a:gd name="T26" fmla="*/ 54 w 574"/>
                          <a:gd name="T27" fmla="*/ 44 h 430"/>
                          <a:gd name="T28" fmla="*/ 50 w 574"/>
                          <a:gd name="T29" fmla="*/ 46 h 430"/>
                          <a:gd name="T30" fmla="*/ 41 w 574"/>
                          <a:gd name="T31" fmla="*/ 47 h 430"/>
                          <a:gd name="T32" fmla="*/ 34 w 574"/>
                          <a:gd name="T33" fmla="*/ 47 h 430"/>
                          <a:gd name="T34" fmla="*/ 27 w 574"/>
                          <a:gd name="T35" fmla="*/ 48 h 430"/>
                          <a:gd name="T36" fmla="*/ 18 w 574"/>
                          <a:gd name="T37" fmla="*/ 47 h 430"/>
                          <a:gd name="T38" fmla="*/ 13 w 574"/>
                          <a:gd name="T39" fmla="*/ 44 h 430"/>
                          <a:gd name="T40" fmla="*/ 13 w 574"/>
                          <a:gd name="T41" fmla="*/ 38 h 430"/>
                          <a:gd name="T42" fmla="*/ 12 w 574"/>
                          <a:gd name="T43" fmla="*/ 33 h 430"/>
                          <a:gd name="T44" fmla="*/ 9 w 574"/>
                          <a:gd name="T45" fmla="*/ 30 h 430"/>
                          <a:gd name="T46" fmla="*/ 7 w 574"/>
                          <a:gd name="T47" fmla="*/ 25 h 430"/>
                          <a:gd name="T48" fmla="*/ 3 w 574"/>
                          <a:gd name="T49" fmla="*/ 23 h 430"/>
                          <a:gd name="T50" fmla="*/ 0 w 574"/>
                          <a:gd name="T51" fmla="*/ 21 h 430"/>
                          <a:gd name="T52" fmla="*/ 5 w 574"/>
                          <a:gd name="T53" fmla="*/ 19 h 430"/>
                          <a:gd name="T54" fmla="*/ 10 w 574"/>
                          <a:gd name="T55" fmla="*/ 14 h 430"/>
                          <a:gd name="T56" fmla="*/ 12 w 574"/>
                          <a:gd name="T57" fmla="*/ 10 h 430"/>
                          <a:gd name="T58" fmla="*/ 14 w 574"/>
                          <a:gd name="T59" fmla="*/ 6 h 430"/>
                          <a:gd name="T60" fmla="*/ 17 w 574"/>
                          <a:gd name="T61" fmla="*/ 4 h 430"/>
                          <a:gd name="T62" fmla="*/ 22 w 574"/>
                          <a:gd name="T63" fmla="*/ 1 h 4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4" h="430">
                            <a:moveTo>
                              <a:pt x="253" y="0"/>
                            </a:moveTo>
                            <a:lnTo>
                              <a:pt x="333" y="20"/>
                            </a:lnTo>
                            <a:lnTo>
                              <a:pt x="366" y="26"/>
                            </a:lnTo>
                            <a:lnTo>
                              <a:pt x="387" y="32"/>
                            </a:lnTo>
                            <a:lnTo>
                              <a:pt x="398" y="36"/>
                            </a:lnTo>
                            <a:lnTo>
                              <a:pt x="409" y="43"/>
                            </a:lnTo>
                            <a:lnTo>
                              <a:pt x="418" y="49"/>
                            </a:lnTo>
                            <a:lnTo>
                              <a:pt x="426" y="57"/>
                            </a:lnTo>
                            <a:lnTo>
                              <a:pt x="434" y="71"/>
                            </a:lnTo>
                            <a:lnTo>
                              <a:pt x="456" y="70"/>
                            </a:lnTo>
                            <a:lnTo>
                              <a:pt x="470" y="88"/>
                            </a:lnTo>
                            <a:lnTo>
                              <a:pt x="487" y="105"/>
                            </a:lnTo>
                            <a:lnTo>
                              <a:pt x="503" y="117"/>
                            </a:lnTo>
                            <a:lnTo>
                              <a:pt x="523" y="131"/>
                            </a:lnTo>
                            <a:lnTo>
                              <a:pt x="547" y="139"/>
                            </a:lnTo>
                            <a:lnTo>
                              <a:pt x="574" y="142"/>
                            </a:lnTo>
                            <a:lnTo>
                              <a:pt x="574" y="164"/>
                            </a:lnTo>
                            <a:lnTo>
                              <a:pt x="572" y="198"/>
                            </a:lnTo>
                            <a:lnTo>
                              <a:pt x="563" y="228"/>
                            </a:lnTo>
                            <a:lnTo>
                              <a:pt x="552" y="249"/>
                            </a:lnTo>
                            <a:lnTo>
                              <a:pt x="534" y="262"/>
                            </a:lnTo>
                            <a:lnTo>
                              <a:pt x="508" y="264"/>
                            </a:lnTo>
                            <a:lnTo>
                              <a:pt x="477" y="255"/>
                            </a:lnTo>
                            <a:lnTo>
                              <a:pt x="470" y="276"/>
                            </a:lnTo>
                            <a:lnTo>
                              <a:pt x="471" y="299"/>
                            </a:lnTo>
                            <a:lnTo>
                              <a:pt x="478" y="327"/>
                            </a:lnTo>
                            <a:lnTo>
                              <a:pt x="480" y="362"/>
                            </a:lnTo>
                            <a:lnTo>
                              <a:pt x="479" y="395"/>
                            </a:lnTo>
                            <a:lnTo>
                              <a:pt x="479" y="416"/>
                            </a:lnTo>
                            <a:lnTo>
                              <a:pt x="446" y="413"/>
                            </a:lnTo>
                            <a:lnTo>
                              <a:pt x="421" y="415"/>
                            </a:lnTo>
                            <a:lnTo>
                              <a:pt x="370" y="422"/>
                            </a:lnTo>
                            <a:lnTo>
                              <a:pt x="328" y="423"/>
                            </a:lnTo>
                            <a:lnTo>
                              <a:pt x="301" y="419"/>
                            </a:lnTo>
                            <a:lnTo>
                              <a:pt x="280" y="427"/>
                            </a:lnTo>
                            <a:lnTo>
                              <a:pt x="245" y="430"/>
                            </a:lnTo>
                            <a:lnTo>
                              <a:pt x="201" y="425"/>
                            </a:lnTo>
                            <a:lnTo>
                              <a:pt x="165" y="414"/>
                            </a:lnTo>
                            <a:lnTo>
                              <a:pt x="142" y="404"/>
                            </a:lnTo>
                            <a:lnTo>
                              <a:pt x="121" y="393"/>
                            </a:lnTo>
                            <a:lnTo>
                              <a:pt x="100" y="378"/>
                            </a:lnTo>
                            <a:lnTo>
                              <a:pt x="116" y="338"/>
                            </a:lnTo>
                            <a:lnTo>
                              <a:pt x="125" y="307"/>
                            </a:lnTo>
                            <a:lnTo>
                              <a:pt x="106" y="292"/>
                            </a:lnTo>
                            <a:lnTo>
                              <a:pt x="89" y="278"/>
                            </a:lnTo>
                            <a:lnTo>
                              <a:pt x="79" y="266"/>
                            </a:lnTo>
                            <a:lnTo>
                              <a:pt x="73" y="249"/>
                            </a:lnTo>
                            <a:lnTo>
                              <a:pt x="63" y="225"/>
                            </a:lnTo>
                            <a:lnTo>
                              <a:pt x="46" y="216"/>
                            </a:lnTo>
                            <a:lnTo>
                              <a:pt x="27" y="209"/>
                            </a:lnTo>
                            <a:lnTo>
                              <a:pt x="12" y="200"/>
                            </a:lnTo>
                            <a:lnTo>
                              <a:pt x="0" y="188"/>
                            </a:lnTo>
                            <a:lnTo>
                              <a:pt x="17" y="184"/>
                            </a:lnTo>
                            <a:lnTo>
                              <a:pt x="44" y="173"/>
                            </a:lnTo>
                            <a:lnTo>
                              <a:pt x="66" y="158"/>
                            </a:lnTo>
                            <a:lnTo>
                              <a:pt x="91" y="129"/>
                            </a:lnTo>
                            <a:lnTo>
                              <a:pt x="94" y="107"/>
                            </a:lnTo>
                            <a:lnTo>
                              <a:pt x="106" y="92"/>
                            </a:lnTo>
                            <a:lnTo>
                              <a:pt x="117" y="78"/>
                            </a:lnTo>
                            <a:lnTo>
                              <a:pt x="125" y="58"/>
                            </a:lnTo>
                            <a:lnTo>
                              <a:pt x="135" y="45"/>
                            </a:lnTo>
                            <a:lnTo>
                              <a:pt x="154" y="36"/>
                            </a:lnTo>
                            <a:lnTo>
                              <a:pt x="173" y="36"/>
                            </a:lnTo>
                            <a:lnTo>
                              <a:pt x="197" y="13"/>
                            </a:lnTo>
                            <a:lnTo>
                              <a:pt x="253" y="0"/>
                            </a:lnTo>
                            <a:close/>
                          </a:path>
                        </a:pathLst>
                      </a:custGeom>
                      <a:solidFill>
                        <a:srgbClr val="C060FF"/>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nvGrpSpPr>
                    <p:cNvPr id="46154" name="Group 23"/>
                    <p:cNvGrpSpPr>
                      <a:grpSpLocks/>
                    </p:cNvGrpSpPr>
                    <p:nvPr/>
                  </p:nvGrpSpPr>
                  <p:grpSpPr bwMode="auto">
                    <a:xfrm>
                      <a:off x="2935" y="3169"/>
                      <a:ext cx="127" cy="98"/>
                      <a:chOff x="2935" y="3169"/>
                      <a:chExt cx="127" cy="98"/>
                    </a:xfrm>
                  </p:grpSpPr>
                  <p:grpSp>
                    <p:nvGrpSpPr>
                      <p:cNvPr id="46155" name="Group 24"/>
                      <p:cNvGrpSpPr>
                        <a:grpSpLocks/>
                      </p:cNvGrpSpPr>
                      <p:nvPr/>
                    </p:nvGrpSpPr>
                    <p:grpSpPr bwMode="auto">
                      <a:xfrm>
                        <a:off x="2935" y="3169"/>
                        <a:ext cx="127" cy="98"/>
                        <a:chOff x="2935" y="3169"/>
                        <a:chExt cx="127" cy="98"/>
                      </a:xfrm>
                    </p:grpSpPr>
                    <p:sp>
                      <p:nvSpPr>
                        <p:cNvPr id="46157" name="Freeform 25"/>
                        <p:cNvSpPr>
                          <a:spLocks/>
                        </p:cNvSpPr>
                        <p:nvPr/>
                      </p:nvSpPr>
                      <p:spPr bwMode="auto">
                        <a:xfrm>
                          <a:off x="2935" y="3180"/>
                          <a:ext cx="24" cy="26"/>
                        </a:xfrm>
                        <a:custGeom>
                          <a:avLst/>
                          <a:gdLst>
                            <a:gd name="T0" fmla="*/ 0 w 72"/>
                            <a:gd name="T1" fmla="*/ 2 h 77"/>
                            <a:gd name="T2" fmla="*/ 1 w 72"/>
                            <a:gd name="T3" fmla="*/ 3 h 77"/>
                            <a:gd name="T4" fmla="*/ 2 w 72"/>
                            <a:gd name="T5" fmla="*/ 4 h 77"/>
                            <a:gd name="T6" fmla="*/ 2 w 72"/>
                            <a:gd name="T7" fmla="*/ 5 h 77"/>
                            <a:gd name="T8" fmla="*/ 3 w 72"/>
                            <a:gd name="T9" fmla="*/ 6 h 77"/>
                            <a:gd name="T10" fmla="*/ 4 w 72"/>
                            <a:gd name="T11" fmla="*/ 7 h 77"/>
                            <a:gd name="T12" fmla="*/ 5 w 72"/>
                            <a:gd name="T13" fmla="*/ 8 h 77"/>
                            <a:gd name="T14" fmla="*/ 7 w 72"/>
                            <a:gd name="T15" fmla="*/ 8 h 77"/>
                            <a:gd name="T16" fmla="*/ 8 w 72"/>
                            <a:gd name="T17" fmla="*/ 9 h 77"/>
                            <a:gd name="T18" fmla="*/ 6 w 72"/>
                            <a:gd name="T19" fmla="*/ 7 h 77"/>
                            <a:gd name="T20" fmla="*/ 5 w 72"/>
                            <a:gd name="T21" fmla="*/ 6 h 77"/>
                            <a:gd name="T22" fmla="*/ 4 w 72"/>
                            <a:gd name="T23" fmla="*/ 5 h 77"/>
                            <a:gd name="T24" fmla="*/ 4 w 72"/>
                            <a:gd name="T25" fmla="*/ 4 h 77"/>
                            <a:gd name="T26" fmla="*/ 3 w 72"/>
                            <a:gd name="T27" fmla="*/ 4 h 77"/>
                            <a:gd name="T28" fmla="*/ 2 w 72"/>
                            <a:gd name="T29" fmla="*/ 3 h 77"/>
                            <a:gd name="T30" fmla="*/ 2 w 72"/>
                            <a:gd name="T31" fmla="*/ 2 h 77"/>
                            <a:gd name="T32" fmla="*/ 1 w 72"/>
                            <a:gd name="T33" fmla="*/ 1 h 77"/>
                            <a:gd name="T34" fmla="*/ 2 w 72"/>
                            <a:gd name="T35" fmla="*/ 0 h 77"/>
                            <a:gd name="T36" fmla="*/ 1 w 72"/>
                            <a:gd name="T37" fmla="*/ 1 h 77"/>
                            <a:gd name="T38" fmla="*/ 0 w 72"/>
                            <a:gd name="T39" fmla="*/ 2 h 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2" h="77">
                              <a:moveTo>
                                <a:pt x="0" y="19"/>
                              </a:moveTo>
                              <a:lnTo>
                                <a:pt x="13" y="31"/>
                              </a:lnTo>
                              <a:lnTo>
                                <a:pt x="14" y="38"/>
                              </a:lnTo>
                              <a:lnTo>
                                <a:pt x="21" y="47"/>
                              </a:lnTo>
                              <a:lnTo>
                                <a:pt x="31" y="51"/>
                              </a:lnTo>
                              <a:lnTo>
                                <a:pt x="40" y="59"/>
                              </a:lnTo>
                              <a:lnTo>
                                <a:pt x="45" y="69"/>
                              </a:lnTo>
                              <a:lnTo>
                                <a:pt x="62" y="73"/>
                              </a:lnTo>
                              <a:lnTo>
                                <a:pt x="72" y="77"/>
                              </a:lnTo>
                              <a:lnTo>
                                <a:pt x="53" y="65"/>
                              </a:lnTo>
                              <a:lnTo>
                                <a:pt x="43" y="54"/>
                              </a:lnTo>
                              <a:lnTo>
                                <a:pt x="35" y="47"/>
                              </a:lnTo>
                              <a:lnTo>
                                <a:pt x="34" y="32"/>
                              </a:lnTo>
                              <a:lnTo>
                                <a:pt x="29" y="35"/>
                              </a:lnTo>
                              <a:lnTo>
                                <a:pt x="21" y="31"/>
                              </a:lnTo>
                              <a:lnTo>
                                <a:pt x="15" y="20"/>
                              </a:lnTo>
                              <a:lnTo>
                                <a:pt x="13" y="11"/>
                              </a:lnTo>
                              <a:lnTo>
                                <a:pt x="14" y="0"/>
                              </a:lnTo>
                              <a:lnTo>
                                <a:pt x="6" y="6"/>
                              </a:lnTo>
                              <a:lnTo>
                                <a:pt x="0" y="19"/>
                              </a:lnTo>
                              <a:close/>
                            </a:path>
                          </a:pathLst>
                        </a:custGeom>
                        <a:solidFill>
                          <a:srgbClr val="6000A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58" name="Freeform 26"/>
                        <p:cNvSpPr>
                          <a:spLocks/>
                        </p:cNvSpPr>
                        <p:nvPr/>
                      </p:nvSpPr>
                      <p:spPr bwMode="auto">
                        <a:xfrm>
                          <a:off x="2935" y="3246"/>
                          <a:ext cx="26" cy="21"/>
                        </a:xfrm>
                        <a:custGeom>
                          <a:avLst/>
                          <a:gdLst>
                            <a:gd name="T0" fmla="*/ 0 w 77"/>
                            <a:gd name="T1" fmla="*/ 0 h 63"/>
                            <a:gd name="T2" fmla="*/ 1 w 77"/>
                            <a:gd name="T3" fmla="*/ 1 h 63"/>
                            <a:gd name="T4" fmla="*/ 2 w 77"/>
                            <a:gd name="T5" fmla="*/ 2 h 63"/>
                            <a:gd name="T6" fmla="*/ 3 w 77"/>
                            <a:gd name="T7" fmla="*/ 3 h 63"/>
                            <a:gd name="T8" fmla="*/ 4 w 77"/>
                            <a:gd name="T9" fmla="*/ 4 h 63"/>
                            <a:gd name="T10" fmla="*/ 5 w 77"/>
                            <a:gd name="T11" fmla="*/ 5 h 63"/>
                            <a:gd name="T12" fmla="*/ 6 w 77"/>
                            <a:gd name="T13" fmla="*/ 7 h 63"/>
                            <a:gd name="T14" fmla="*/ 6 w 77"/>
                            <a:gd name="T15" fmla="*/ 5 h 63"/>
                            <a:gd name="T16" fmla="*/ 5 w 77"/>
                            <a:gd name="T17" fmla="*/ 4 h 63"/>
                            <a:gd name="T18" fmla="*/ 4 w 77"/>
                            <a:gd name="T19" fmla="*/ 3 h 63"/>
                            <a:gd name="T20" fmla="*/ 4 w 77"/>
                            <a:gd name="T21" fmla="*/ 2 h 63"/>
                            <a:gd name="T22" fmla="*/ 5 w 77"/>
                            <a:gd name="T23" fmla="*/ 3 h 63"/>
                            <a:gd name="T24" fmla="*/ 7 w 77"/>
                            <a:gd name="T25" fmla="*/ 3 h 63"/>
                            <a:gd name="T26" fmla="*/ 9 w 77"/>
                            <a:gd name="T27" fmla="*/ 2 h 63"/>
                            <a:gd name="T28" fmla="*/ 7 w 77"/>
                            <a:gd name="T29" fmla="*/ 2 h 63"/>
                            <a:gd name="T30" fmla="*/ 4 w 77"/>
                            <a:gd name="T31" fmla="*/ 2 h 63"/>
                            <a:gd name="T32" fmla="*/ 2 w 77"/>
                            <a:gd name="T33" fmla="*/ 1 h 63"/>
                            <a:gd name="T34" fmla="*/ 0 w 77"/>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7" h="63">
                              <a:moveTo>
                                <a:pt x="0" y="0"/>
                              </a:moveTo>
                              <a:lnTo>
                                <a:pt x="9" y="9"/>
                              </a:lnTo>
                              <a:lnTo>
                                <a:pt x="16" y="15"/>
                              </a:lnTo>
                              <a:lnTo>
                                <a:pt x="25" y="24"/>
                              </a:lnTo>
                              <a:lnTo>
                                <a:pt x="34" y="32"/>
                              </a:lnTo>
                              <a:lnTo>
                                <a:pt x="45" y="41"/>
                              </a:lnTo>
                              <a:lnTo>
                                <a:pt x="52" y="63"/>
                              </a:lnTo>
                              <a:lnTo>
                                <a:pt x="51" y="42"/>
                              </a:lnTo>
                              <a:lnTo>
                                <a:pt x="46" y="32"/>
                              </a:lnTo>
                              <a:lnTo>
                                <a:pt x="36" y="26"/>
                              </a:lnTo>
                              <a:lnTo>
                                <a:pt x="34" y="22"/>
                              </a:lnTo>
                              <a:lnTo>
                                <a:pt x="44" y="24"/>
                              </a:lnTo>
                              <a:lnTo>
                                <a:pt x="61" y="25"/>
                              </a:lnTo>
                              <a:lnTo>
                                <a:pt x="77" y="22"/>
                              </a:lnTo>
                              <a:lnTo>
                                <a:pt x="59" y="20"/>
                              </a:lnTo>
                              <a:lnTo>
                                <a:pt x="35" y="16"/>
                              </a:lnTo>
                              <a:lnTo>
                                <a:pt x="19" y="11"/>
                              </a:lnTo>
                              <a:lnTo>
                                <a:pt x="0" y="0"/>
                              </a:lnTo>
                              <a:close/>
                            </a:path>
                          </a:pathLst>
                        </a:custGeom>
                        <a:solidFill>
                          <a:srgbClr val="6000A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59" name="Freeform 27"/>
                        <p:cNvSpPr>
                          <a:spLocks/>
                        </p:cNvSpPr>
                        <p:nvPr/>
                      </p:nvSpPr>
                      <p:spPr bwMode="auto">
                        <a:xfrm>
                          <a:off x="3035" y="3169"/>
                          <a:ext cx="19" cy="34"/>
                        </a:xfrm>
                        <a:custGeom>
                          <a:avLst/>
                          <a:gdLst>
                            <a:gd name="T0" fmla="*/ 3 w 55"/>
                            <a:gd name="T1" fmla="*/ 0 h 100"/>
                            <a:gd name="T2" fmla="*/ 4 w 55"/>
                            <a:gd name="T3" fmla="*/ 1 h 100"/>
                            <a:gd name="T4" fmla="*/ 4 w 55"/>
                            <a:gd name="T5" fmla="*/ 1 h 100"/>
                            <a:gd name="T6" fmla="*/ 6 w 55"/>
                            <a:gd name="T7" fmla="*/ 1 h 100"/>
                            <a:gd name="T8" fmla="*/ 6 w 55"/>
                            <a:gd name="T9" fmla="*/ 1 h 100"/>
                            <a:gd name="T10" fmla="*/ 7 w 55"/>
                            <a:gd name="T11" fmla="*/ 2 h 100"/>
                            <a:gd name="T12" fmla="*/ 6 w 55"/>
                            <a:gd name="T13" fmla="*/ 2 h 100"/>
                            <a:gd name="T14" fmla="*/ 4 w 55"/>
                            <a:gd name="T15" fmla="*/ 3 h 100"/>
                            <a:gd name="T16" fmla="*/ 4 w 55"/>
                            <a:gd name="T17" fmla="*/ 4 h 100"/>
                            <a:gd name="T18" fmla="*/ 4 w 55"/>
                            <a:gd name="T19" fmla="*/ 4 h 100"/>
                            <a:gd name="T20" fmla="*/ 4 w 55"/>
                            <a:gd name="T21" fmla="*/ 5 h 100"/>
                            <a:gd name="T22" fmla="*/ 4 w 55"/>
                            <a:gd name="T23" fmla="*/ 6 h 100"/>
                            <a:gd name="T24" fmla="*/ 3 w 55"/>
                            <a:gd name="T25" fmla="*/ 7 h 100"/>
                            <a:gd name="T26" fmla="*/ 2 w 55"/>
                            <a:gd name="T27" fmla="*/ 8 h 100"/>
                            <a:gd name="T28" fmla="*/ 2 w 55"/>
                            <a:gd name="T29" fmla="*/ 7 h 100"/>
                            <a:gd name="T30" fmla="*/ 3 w 55"/>
                            <a:gd name="T31" fmla="*/ 7 h 100"/>
                            <a:gd name="T32" fmla="*/ 4 w 55"/>
                            <a:gd name="T33" fmla="*/ 5 h 100"/>
                            <a:gd name="T34" fmla="*/ 4 w 55"/>
                            <a:gd name="T35" fmla="*/ 5 h 100"/>
                            <a:gd name="T36" fmla="*/ 3 w 55"/>
                            <a:gd name="T37" fmla="*/ 5 h 100"/>
                            <a:gd name="T38" fmla="*/ 2 w 55"/>
                            <a:gd name="T39" fmla="*/ 7 h 100"/>
                            <a:gd name="T40" fmla="*/ 1 w 55"/>
                            <a:gd name="T41" fmla="*/ 8 h 100"/>
                            <a:gd name="T42" fmla="*/ 1 w 55"/>
                            <a:gd name="T43" fmla="*/ 9 h 100"/>
                            <a:gd name="T44" fmla="*/ 1 w 55"/>
                            <a:gd name="T45" fmla="*/ 11 h 100"/>
                            <a:gd name="T46" fmla="*/ 2 w 55"/>
                            <a:gd name="T47" fmla="*/ 12 h 100"/>
                            <a:gd name="T48" fmla="*/ 1 w 55"/>
                            <a:gd name="T49" fmla="*/ 11 h 100"/>
                            <a:gd name="T50" fmla="*/ 1 w 55"/>
                            <a:gd name="T51" fmla="*/ 9 h 100"/>
                            <a:gd name="T52" fmla="*/ 1 w 55"/>
                            <a:gd name="T53" fmla="*/ 8 h 100"/>
                            <a:gd name="T54" fmla="*/ 1 w 55"/>
                            <a:gd name="T55" fmla="*/ 7 h 100"/>
                            <a:gd name="T56" fmla="*/ 1 w 55"/>
                            <a:gd name="T57" fmla="*/ 5 h 100"/>
                            <a:gd name="T58" fmla="*/ 3 w 55"/>
                            <a:gd name="T59" fmla="*/ 4 h 100"/>
                            <a:gd name="T60" fmla="*/ 3 w 55"/>
                            <a:gd name="T61" fmla="*/ 3 h 100"/>
                            <a:gd name="T62" fmla="*/ 1 w 55"/>
                            <a:gd name="T63" fmla="*/ 4 h 100"/>
                            <a:gd name="T64" fmla="*/ 0 w 55"/>
                            <a:gd name="T65" fmla="*/ 4 h 100"/>
                            <a:gd name="T66" fmla="*/ 1 w 55"/>
                            <a:gd name="T67" fmla="*/ 4 h 100"/>
                            <a:gd name="T68" fmla="*/ 2 w 55"/>
                            <a:gd name="T69" fmla="*/ 3 h 100"/>
                            <a:gd name="T70" fmla="*/ 3 w 55"/>
                            <a:gd name="T71" fmla="*/ 3 h 100"/>
                            <a:gd name="T72" fmla="*/ 3 w 55"/>
                            <a:gd name="T73" fmla="*/ 2 h 100"/>
                            <a:gd name="T74" fmla="*/ 4 w 55"/>
                            <a:gd name="T75" fmla="*/ 1 h 100"/>
                            <a:gd name="T76" fmla="*/ 3 w 55"/>
                            <a:gd name="T77" fmla="*/ 0 h 1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100">
                              <a:moveTo>
                                <a:pt x="29" y="0"/>
                              </a:moveTo>
                              <a:lnTo>
                                <a:pt x="35" y="6"/>
                              </a:lnTo>
                              <a:lnTo>
                                <a:pt x="38" y="13"/>
                              </a:lnTo>
                              <a:lnTo>
                                <a:pt x="45" y="13"/>
                              </a:lnTo>
                              <a:lnTo>
                                <a:pt x="51" y="13"/>
                              </a:lnTo>
                              <a:lnTo>
                                <a:pt x="55" y="14"/>
                              </a:lnTo>
                              <a:lnTo>
                                <a:pt x="46" y="17"/>
                              </a:lnTo>
                              <a:lnTo>
                                <a:pt x="39" y="24"/>
                              </a:lnTo>
                              <a:lnTo>
                                <a:pt x="35" y="32"/>
                              </a:lnTo>
                              <a:lnTo>
                                <a:pt x="35" y="38"/>
                              </a:lnTo>
                              <a:lnTo>
                                <a:pt x="36" y="46"/>
                              </a:lnTo>
                              <a:lnTo>
                                <a:pt x="35" y="56"/>
                              </a:lnTo>
                              <a:lnTo>
                                <a:pt x="26" y="66"/>
                              </a:lnTo>
                              <a:lnTo>
                                <a:pt x="14" y="70"/>
                              </a:lnTo>
                              <a:lnTo>
                                <a:pt x="18" y="66"/>
                              </a:lnTo>
                              <a:lnTo>
                                <a:pt x="25" y="62"/>
                              </a:lnTo>
                              <a:lnTo>
                                <a:pt x="31" y="46"/>
                              </a:lnTo>
                              <a:lnTo>
                                <a:pt x="32" y="42"/>
                              </a:lnTo>
                              <a:lnTo>
                                <a:pt x="23" y="46"/>
                              </a:lnTo>
                              <a:lnTo>
                                <a:pt x="14" y="58"/>
                              </a:lnTo>
                              <a:lnTo>
                                <a:pt x="9" y="68"/>
                              </a:lnTo>
                              <a:lnTo>
                                <a:pt x="8" y="79"/>
                              </a:lnTo>
                              <a:lnTo>
                                <a:pt x="12" y="91"/>
                              </a:lnTo>
                              <a:lnTo>
                                <a:pt x="17" y="100"/>
                              </a:lnTo>
                              <a:lnTo>
                                <a:pt x="7" y="90"/>
                              </a:lnTo>
                              <a:lnTo>
                                <a:pt x="5" y="79"/>
                              </a:lnTo>
                              <a:lnTo>
                                <a:pt x="5" y="68"/>
                              </a:lnTo>
                              <a:lnTo>
                                <a:pt x="7" y="58"/>
                              </a:lnTo>
                              <a:lnTo>
                                <a:pt x="13" y="48"/>
                              </a:lnTo>
                              <a:lnTo>
                                <a:pt x="22" y="38"/>
                              </a:lnTo>
                              <a:lnTo>
                                <a:pt x="25" y="29"/>
                              </a:lnTo>
                              <a:lnTo>
                                <a:pt x="13" y="36"/>
                              </a:lnTo>
                              <a:lnTo>
                                <a:pt x="0" y="35"/>
                              </a:lnTo>
                              <a:lnTo>
                                <a:pt x="12" y="33"/>
                              </a:lnTo>
                              <a:lnTo>
                                <a:pt x="16" y="29"/>
                              </a:lnTo>
                              <a:lnTo>
                                <a:pt x="23" y="25"/>
                              </a:lnTo>
                              <a:lnTo>
                                <a:pt x="27" y="17"/>
                              </a:lnTo>
                              <a:lnTo>
                                <a:pt x="31" y="10"/>
                              </a:lnTo>
                              <a:lnTo>
                                <a:pt x="29" y="0"/>
                              </a:lnTo>
                              <a:close/>
                            </a:path>
                          </a:pathLst>
                        </a:custGeom>
                        <a:solidFill>
                          <a:srgbClr val="8000E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60" name="Freeform 28"/>
                        <p:cNvSpPr>
                          <a:spLocks/>
                        </p:cNvSpPr>
                        <p:nvPr/>
                      </p:nvSpPr>
                      <p:spPr bwMode="auto">
                        <a:xfrm>
                          <a:off x="3043" y="3219"/>
                          <a:ext cx="19" cy="30"/>
                        </a:xfrm>
                        <a:custGeom>
                          <a:avLst/>
                          <a:gdLst>
                            <a:gd name="T0" fmla="*/ 6 w 57"/>
                            <a:gd name="T1" fmla="*/ 6 h 90"/>
                            <a:gd name="T2" fmla="*/ 6 w 57"/>
                            <a:gd name="T3" fmla="*/ 5 h 90"/>
                            <a:gd name="T4" fmla="*/ 5 w 57"/>
                            <a:gd name="T5" fmla="*/ 4 h 90"/>
                            <a:gd name="T6" fmla="*/ 4 w 57"/>
                            <a:gd name="T7" fmla="*/ 3 h 90"/>
                            <a:gd name="T8" fmla="*/ 4 w 57"/>
                            <a:gd name="T9" fmla="*/ 2 h 90"/>
                            <a:gd name="T10" fmla="*/ 5 w 57"/>
                            <a:gd name="T11" fmla="*/ 0 h 90"/>
                            <a:gd name="T12" fmla="*/ 4 w 57"/>
                            <a:gd name="T13" fmla="*/ 1 h 90"/>
                            <a:gd name="T14" fmla="*/ 4 w 57"/>
                            <a:gd name="T15" fmla="*/ 2 h 90"/>
                            <a:gd name="T16" fmla="*/ 4 w 57"/>
                            <a:gd name="T17" fmla="*/ 3 h 90"/>
                            <a:gd name="T18" fmla="*/ 4 w 57"/>
                            <a:gd name="T19" fmla="*/ 4 h 90"/>
                            <a:gd name="T20" fmla="*/ 3 w 57"/>
                            <a:gd name="T21" fmla="*/ 4 h 90"/>
                            <a:gd name="T22" fmla="*/ 1 w 57"/>
                            <a:gd name="T23" fmla="*/ 5 h 90"/>
                            <a:gd name="T24" fmla="*/ 0 w 57"/>
                            <a:gd name="T25" fmla="*/ 6 h 90"/>
                            <a:gd name="T26" fmla="*/ 1 w 57"/>
                            <a:gd name="T27" fmla="*/ 5 h 90"/>
                            <a:gd name="T28" fmla="*/ 3 w 57"/>
                            <a:gd name="T29" fmla="*/ 5 h 90"/>
                            <a:gd name="T30" fmla="*/ 4 w 57"/>
                            <a:gd name="T31" fmla="*/ 5 h 90"/>
                            <a:gd name="T32" fmla="*/ 3 w 57"/>
                            <a:gd name="T33" fmla="*/ 6 h 90"/>
                            <a:gd name="T34" fmla="*/ 2 w 57"/>
                            <a:gd name="T35" fmla="*/ 7 h 90"/>
                            <a:gd name="T36" fmla="*/ 2 w 57"/>
                            <a:gd name="T37" fmla="*/ 7 h 90"/>
                            <a:gd name="T38" fmla="*/ 1 w 57"/>
                            <a:gd name="T39" fmla="*/ 8 h 90"/>
                            <a:gd name="T40" fmla="*/ 2 w 57"/>
                            <a:gd name="T41" fmla="*/ 8 h 90"/>
                            <a:gd name="T42" fmla="*/ 3 w 57"/>
                            <a:gd name="T43" fmla="*/ 7 h 90"/>
                            <a:gd name="T44" fmla="*/ 4 w 57"/>
                            <a:gd name="T45" fmla="*/ 6 h 90"/>
                            <a:gd name="T46" fmla="*/ 5 w 57"/>
                            <a:gd name="T47" fmla="*/ 6 h 90"/>
                            <a:gd name="T48" fmla="*/ 5 w 57"/>
                            <a:gd name="T49" fmla="*/ 7 h 90"/>
                            <a:gd name="T50" fmla="*/ 5 w 57"/>
                            <a:gd name="T51" fmla="*/ 8 h 90"/>
                            <a:gd name="T52" fmla="*/ 5 w 57"/>
                            <a:gd name="T53" fmla="*/ 8 h 90"/>
                            <a:gd name="T54" fmla="*/ 5 w 57"/>
                            <a:gd name="T55" fmla="*/ 9 h 90"/>
                            <a:gd name="T56" fmla="*/ 6 w 57"/>
                            <a:gd name="T57" fmla="*/ 10 h 90"/>
                            <a:gd name="T58" fmla="*/ 6 w 57"/>
                            <a:gd name="T59" fmla="*/ 9 h 90"/>
                            <a:gd name="T60" fmla="*/ 6 w 57"/>
                            <a:gd name="T61" fmla="*/ 8 h 90"/>
                            <a:gd name="T62" fmla="*/ 6 w 57"/>
                            <a:gd name="T63" fmla="*/ 8 h 90"/>
                            <a:gd name="T64" fmla="*/ 6 w 57"/>
                            <a:gd name="T65" fmla="*/ 7 h 90"/>
                            <a:gd name="T66" fmla="*/ 6 w 57"/>
                            <a:gd name="T67" fmla="*/ 6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 h="90">
                              <a:moveTo>
                                <a:pt x="57" y="53"/>
                              </a:moveTo>
                              <a:lnTo>
                                <a:pt x="50" y="49"/>
                              </a:lnTo>
                              <a:lnTo>
                                <a:pt x="42" y="40"/>
                              </a:lnTo>
                              <a:lnTo>
                                <a:pt x="40" y="25"/>
                              </a:lnTo>
                              <a:lnTo>
                                <a:pt x="39" y="14"/>
                              </a:lnTo>
                              <a:lnTo>
                                <a:pt x="41" y="0"/>
                              </a:lnTo>
                              <a:lnTo>
                                <a:pt x="36" y="7"/>
                              </a:lnTo>
                              <a:lnTo>
                                <a:pt x="33" y="22"/>
                              </a:lnTo>
                              <a:lnTo>
                                <a:pt x="33" y="30"/>
                              </a:lnTo>
                              <a:lnTo>
                                <a:pt x="35" y="38"/>
                              </a:lnTo>
                              <a:lnTo>
                                <a:pt x="23" y="38"/>
                              </a:lnTo>
                              <a:lnTo>
                                <a:pt x="11" y="45"/>
                              </a:lnTo>
                              <a:lnTo>
                                <a:pt x="0" y="53"/>
                              </a:lnTo>
                              <a:lnTo>
                                <a:pt x="12" y="49"/>
                              </a:lnTo>
                              <a:lnTo>
                                <a:pt x="25" y="45"/>
                              </a:lnTo>
                              <a:lnTo>
                                <a:pt x="36" y="45"/>
                              </a:lnTo>
                              <a:lnTo>
                                <a:pt x="25" y="50"/>
                              </a:lnTo>
                              <a:lnTo>
                                <a:pt x="21" y="59"/>
                              </a:lnTo>
                              <a:lnTo>
                                <a:pt x="15" y="67"/>
                              </a:lnTo>
                              <a:lnTo>
                                <a:pt x="13" y="75"/>
                              </a:lnTo>
                              <a:lnTo>
                                <a:pt x="19" y="69"/>
                              </a:lnTo>
                              <a:lnTo>
                                <a:pt x="26" y="60"/>
                              </a:lnTo>
                              <a:lnTo>
                                <a:pt x="39" y="53"/>
                              </a:lnTo>
                              <a:lnTo>
                                <a:pt x="42" y="52"/>
                              </a:lnTo>
                              <a:lnTo>
                                <a:pt x="42" y="60"/>
                              </a:lnTo>
                              <a:lnTo>
                                <a:pt x="44" y="68"/>
                              </a:lnTo>
                              <a:lnTo>
                                <a:pt x="46" y="75"/>
                              </a:lnTo>
                              <a:lnTo>
                                <a:pt x="49" y="84"/>
                              </a:lnTo>
                              <a:lnTo>
                                <a:pt x="53" y="90"/>
                              </a:lnTo>
                              <a:lnTo>
                                <a:pt x="52" y="82"/>
                              </a:lnTo>
                              <a:lnTo>
                                <a:pt x="52" y="75"/>
                              </a:lnTo>
                              <a:lnTo>
                                <a:pt x="51" y="69"/>
                              </a:lnTo>
                              <a:lnTo>
                                <a:pt x="53" y="64"/>
                              </a:lnTo>
                              <a:lnTo>
                                <a:pt x="57" y="53"/>
                              </a:lnTo>
                              <a:close/>
                            </a:path>
                          </a:pathLst>
                        </a:custGeom>
                        <a:solidFill>
                          <a:srgbClr val="6000A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sp>
                    <p:nvSpPr>
                      <p:cNvPr id="46156" name="Line 29"/>
                      <p:cNvSpPr>
                        <a:spLocks noChangeShapeType="1"/>
                      </p:cNvSpPr>
                      <p:nvPr/>
                    </p:nvSpPr>
                    <p:spPr bwMode="auto">
                      <a:xfrm flipV="1">
                        <a:off x="3011" y="3257"/>
                        <a:ext cx="45" cy="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grpSp>
                <p:nvGrpSpPr>
                  <p:cNvPr id="46143" name="Group 30"/>
                  <p:cNvGrpSpPr>
                    <a:grpSpLocks/>
                  </p:cNvGrpSpPr>
                  <p:nvPr/>
                </p:nvGrpSpPr>
                <p:grpSpPr bwMode="auto">
                  <a:xfrm>
                    <a:off x="2952" y="3147"/>
                    <a:ext cx="65" cy="70"/>
                    <a:chOff x="2952" y="3147"/>
                    <a:chExt cx="65" cy="70"/>
                  </a:xfrm>
                </p:grpSpPr>
                <p:grpSp>
                  <p:nvGrpSpPr>
                    <p:cNvPr id="46144" name="Group 31"/>
                    <p:cNvGrpSpPr>
                      <a:grpSpLocks/>
                    </p:cNvGrpSpPr>
                    <p:nvPr/>
                  </p:nvGrpSpPr>
                  <p:grpSpPr bwMode="auto">
                    <a:xfrm>
                      <a:off x="2956" y="3147"/>
                      <a:ext cx="57" cy="65"/>
                      <a:chOff x="2956" y="3147"/>
                      <a:chExt cx="57" cy="65"/>
                    </a:xfrm>
                  </p:grpSpPr>
                  <p:grpSp>
                    <p:nvGrpSpPr>
                      <p:cNvPr id="46146" name="Group 32"/>
                      <p:cNvGrpSpPr>
                        <a:grpSpLocks/>
                      </p:cNvGrpSpPr>
                      <p:nvPr/>
                    </p:nvGrpSpPr>
                    <p:grpSpPr bwMode="auto">
                      <a:xfrm>
                        <a:off x="2956" y="3147"/>
                        <a:ext cx="57" cy="65"/>
                        <a:chOff x="2956" y="3147"/>
                        <a:chExt cx="57" cy="65"/>
                      </a:xfrm>
                    </p:grpSpPr>
                    <p:sp>
                      <p:nvSpPr>
                        <p:cNvPr id="46150" name="Freeform 33"/>
                        <p:cNvSpPr>
                          <a:spLocks/>
                        </p:cNvSpPr>
                        <p:nvPr/>
                      </p:nvSpPr>
                      <p:spPr bwMode="auto">
                        <a:xfrm>
                          <a:off x="2956" y="3147"/>
                          <a:ext cx="57" cy="65"/>
                        </a:xfrm>
                        <a:custGeom>
                          <a:avLst/>
                          <a:gdLst>
                            <a:gd name="T0" fmla="*/ 5 w 172"/>
                            <a:gd name="T1" fmla="*/ 2 h 193"/>
                            <a:gd name="T2" fmla="*/ 0 w 172"/>
                            <a:gd name="T3" fmla="*/ 5 h 193"/>
                            <a:gd name="T4" fmla="*/ 2 w 172"/>
                            <a:gd name="T5" fmla="*/ 13 h 193"/>
                            <a:gd name="T6" fmla="*/ 5 w 172"/>
                            <a:gd name="T7" fmla="*/ 17 h 193"/>
                            <a:gd name="T8" fmla="*/ 9 w 172"/>
                            <a:gd name="T9" fmla="*/ 22 h 193"/>
                            <a:gd name="T10" fmla="*/ 12 w 172"/>
                            <a:gd name="T11" fmla="*/ 19 h 193"/>
                            <a:gd name="T12" fmla="*/ 19 w 172"/>
                            <a:gd name="T13" fmla="*/ 3 h 193"/>
                            <a:gd name="T14" fmla="*/ 16 w 172"/>
                            <a:gd name="T15" fmla="*/ 0 h 193"/>
                            <a:gd name="T16" fmla="*/ 10 w 172"/>
                            <a:gd name="T17" fmla="*/ 4 h 193"/>
                            <a:gd name="T18" fmla="*/ 5 w 172"/>
                            <a:gd name="T19" fmla="*/ 2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2" h="193">
                              <a:moveTo>
                                <a:pt x="49" y="16"/>
                              </a:moveTo>
                              <a:lnTo>
                                <a:pt x="0" y="45"/>
                              </a:lnTo>
                              <a:lnTo>
                                <a:pt x="21" y="112"/>
                              </a:lnTo>
                              <a:lnTo>
                                <a:pt x="46" y="150"/>
                              </a:lnTo>
                              <a:lnTo>
                                <a:pt x="84" y="193"/>
                              </a:lnTo>
                              <a:lnTo>
                                <a:pt x="109" y="164"/>
                              </a:lnTo>
                              <a:lnTo>
                                <a:pt x="172" y="26"/>
                              </a:lnTo>
                              <a:lnTo>
                                <a:pt x="143" y="0"/>
                              </a:lnTo>
                              <a:lnTo>
                                <a:pt x="94" y="34"/>
                              </a:lnTo>
                              <a:lnTo>
                                <a:pt x="49" y="16"/>
                              </a:lnTo>
                              <a:close/>
                            </a:path>
                          </a:pathLst>
                        </a:custGeom>
                        <a:solidFill>
                          <a:srgbClr val="E0E0FF"/>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51" name="Freeform 34"/>
                        <p:cNvSpPr>
                          <a:spLocks/>
                        </p:cNvSpPr>
                        <p:nvPr/>
                      </p:nvSpPr>
                      <p:spPr bwMode="auto">
                        <a:xfrm>
                          <a:off x="2987" y="3173"/>
                          <a:ext cx="16" cy="7"/>
                        </a:xfrm>
                        <a:custGeom>
                          <a:avLst/>
                          <a:gdLst>
                            <a:gd name="T0" fmla="*/ 0 w 47"/>
                            <a:gd name="T1" fmla="*/ 0 h 20"/>
                            <a:gd name="T2" fmla="*/ 5 w 47"/>
                            <a:gd name="T3" fmla="*/ 2 h 20"/>
                            <a:gd name="T4" fmla="*/ 2 w 47"/>
                            <a:gd name="T5" fmla="*/ 2 h 20"/>
                            <a:gd name="T6" fmla="*/ 0 w 47"/>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20">
                              <a:moveTo>
                                <a:pt x="0" y="0"/>
                              </a:moveTo>
                              <a:lnTo>
                                <a:pt x="47" y="20"/>
                              </a:lnTo>
                              <a:lnTo>
                                <a:pt x="21" y="16"/>
                              </a:lnTo>
                              <a:lnTo>
                                <a:pt x="0" y="0"/>
                              </a:lnTo>
                              <a:close/>
                            </a:path>
                          </a:pathLst>
                        </a:custGeom>
                        <a:solidFill>
                          <a:srgbClr val="C0C0E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52" name="Freeform 35"/>
                        <p:cNvSpPr>
                          <a:spLocks/>
                        </p:cNvSpPr>
                        <p:nvPr/>
                      </p:nvSpPr>
                      <p:spPr bwMode="auto">
                        <a:xfrm>
                          <a:off x="2961" y="3175"/>
                          <a:ext cx="6" cy="3"/>
                        </a:xfrm>
                        <a:custGeom>
                          <a:avLst/>
                          <a:gdLst>
                            <a:gd name="T0" fmla="*/ 2 w 19"/>
                            <a:gd name="T1" fmla="*/ 0 h 10"/>
                            <a:gd name="T2" fmla="*/ 0 w 19"/>
                            <a:gd name="T3" fmla="*/ 1 h 10"/>
                            <a:gd name="T4" fmla="*/ 1 w 19"/>
                            <a:gd name="T5" fmla="*/ 1 h 10"/>
                            <a:gd name="T6" fmla="*/ 2 w 19"/>
                            <a:gd name="T7" fmla="*/ 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0">
                              <a:moveTo>
                                <a:pt x="19" y="0"/>
                              </a:moveTo>
                              <a:lnTo>
                                <a:pt x="0" y="10"/>
                              </a:lnTo>
                              <a:lnTo>
                                <a:pt x="13" y="7"/>
                              </a:lnTo>
                              <a:lnTo>
                                <a:pt x="19" y="0"/>
                              </a:lnTo>
                              <a:close/>
                            </a:path>
                          </a:pathLst>
                        </a:custGeom>
                        <a:solidFill>
                          <a:srgbClr val="C0C0E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nvGrpSpPr>
                      <p:cNvPr id="46147" name="Group 36"/>
                      <p:cNvGrpSpPr>
                        <a:grpSpLocks/>
                      </p:cNvGrpSpPr>
                      <p:nvPr/>
                    </p:nvGrpSpPr>
                    <p:grpSpPr bwMode="auto">
                      <a:xfrm>
                        <a:off x="2970" y="3166"/>
                        <a:ext cx="21" cy="46"/>
                        <a:chOff x="2970" y="3166"/>
                        <a:chExt cx="21" cy="46"/>
                      </a:xfrm>
                    </p:grpSpPr>
                    <p:sp>
                      <p:nvSpPr>
                        <p:cNvPr id="46148" name="Freeform 37"/>
                        <p:cNvSpPr>
                          <a:spLocks/>
                        </p:cNvSpPr>
                        <p:nvPr/>
                      </p:nvSpPr>
                      <p:spPr bwMode="auto">
                        <a:xfrm>
                          <a:off x="2970" y="3166"/>
                          <a:ext cx="21" cy="46"/>
                        </a:xfrm>
                        <a:custGeom>
                          <a:avLst/>
                          <a:gdLst>
                            <a:gd name="T0" fmla="*/ 2 w 65"/>
                            <a:gd name="T1" fmla="*/ 0 h 138"/>
                            <a:gd name="T2" fmla="*/ 5 w 65"/>
                            <a:gd name="T3" fmla="*/ 2 h 138"/>
                            <a:gd name="T4" fmla="*/ 4 w 65"/>
                            <a:gd name="T5" fmla="*/ 6 h 138"/>
                            <a:gd name="T6" fmla="*/ 7 w 65"/>
                            <a:gd name="T7" fmla="*/ 12 h 138"/>
                            <a:gd name="T8" fmla="*/ 4 w 65"/>
                            <a:gd name="T9" fmla="*/ 15 h 138"/>
                            <a:gd name="T10" fmla="*/ 1 w 65"/>
                            <a:gd name="T11" fmla="*/ 11 h 138"/>
                            <a:gd name="T12" fmla="*/ 1 w 65"/>
                            <a:gd name="T13" fmla="*/ 6 h 138"/>
                            <a:gd name="T14" fmla="*/ 0 w 65"/>
                            <a:gd name="T15" fmla="*/ 3 h 138"/>
                            <a:gd name="T16" fmla="*/ 2 w 65"/>
                            <a:gd name="T17" fmla="*/ 0 h 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138">
                              <a:moveTo>
                                <a:pt x="16" y="0"/>
                              </a:moveTo>
                              <a:lnTo>
                                <a:pt x="44" y="21"/>
                              </a:lnTo>
                              <a:lnTo>
                                <a:pt x="37" y="57"/>
                              </a:lnTo>
                              <a:lnTo>
                                <a:pt x="65" y="108"/>
                              </a:lnTo>
                              <a:lnTo>
                                <a:pt x="40" y="138"/>
                              </a:lnTo>
                              <a:lnTo>
                                <a:pt x="6" y="95"/>
                              </a:lnTo>
                              <a:lnTo>
                                <a:pt x="13" y="57"/>
                              </a:lnTo>
                              <a:lnTo>
                                <a:pt x="0" y="30"/>
                              </a:lnTo>
                              <a:lnTo>
                                <a:pt x="16" y="0"/>
                              </a:lnTo>
                              <a:close/>
                            </a:path>
                          </a:pathLst>
                        </a:custGeom>
                        <a:solidFill>
                          <a:srgbClr val="FF00A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49" name="Freeform 38"/>
                        <p:cNvSpPr>
                          <a:spLocks/>
                        </p:cNvSpPr>
                        <p:nvPr/>
                      </p:nvSpPr>
                      <p:spPr bwMode="auto">
                        <a:xfrm>
                          <a:off x="2974" y="3185"/>
                          <a:ext cx="8" cy="2"/>
                        </a:xfrm>
                        <a:custGeom>
                          <a:avLst/>
                          <a:gdLst>
                            <a:gd name="T0" fmla="*/ 0 w 24"/>
                            <a:gd name="T1" fmla="*/ 0 h 6"/>
                            <a:gd name="T2" fmla="*/ 2 w 24"/>
                            <a:gd name="T3" fmla="*/ 0 h 6"/>
                            <a:gd name="T4" fmla="*/ 3 w 24"/>
                            <a:gd name="T5" fmla="*/ 0 h 6"/>
                            <a:gd name="T6" fmla="*/ 2 w 24"/>
                            <a:gd name="T7" fmla="*/ 1 h 6"/>
                            <a:gd name="T8" fmla="*/ 0 w 24"/>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6">
                              <a:moveTo>
                                <a:pt x="0" y="1"/>
                              </a:moveTo>
                              <a:lnTo>
                                <a:pt x="14" y="4"/>
                              </a:lnTo>
                              <a:lnTo>
                                <a:pt x="24" y="0"/>
                              </a:lnTo>
                              <a:lnTo>
                                <a:pt x="14" y="6"/>
                              </a:lnTo>
                              <a:lnTo>
                                <a:pt x="0" y="1"/>
                              </a:lnTo>
                              <a:close/>
                            </a:path>
                          </a:pathLst>
                        </a:custGeom>
                        <a:solidFill>
                          <a:srgbClr val="E040A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sp>
                  <p:nvSpPr>
                    <p:cNvPr id="46145" name="Freeform 39"/>
                    <p:cNvSpPr>
                      <a:spLocks/>
                    </p:cNvSpPr>
                    <p:nvPr/>
                  </p:nvSpPr>
                  <p:spPr bwMode="auto">
                    <a:xfrm>
                      <a:off x="2952" y="3156"/>
                      <a:ext cx="65" cy="61"/>
                    </a:xfrm>
                    <a:custGeom>
                      <a:avLst/>
                      <a:gdLst>
                        <a:gd name="T0" fmla="*/ 1 w 194"/>
                        <a:gd name="T1" fmla="*/ 2 h 183"/>
                        <a:gd name="T2" fmla="*/ 4 w 194"/>
                        <a:gd name="T3" fmla="*/ 9 h 183"/>
                        <a:gd name="T4" fmla="*/ 6 w 194"/>
                        <a:gd name="T5" fmla="*/ 14 h 183"/>
                        <a:gd name="T6" fmla="*/ 11 w 194"/>
                        <a:gd name="T7" fmla="*/ 19 h 183"/>
                        <a:gd name="T8" fmla="*/ 13 w 194"/>
                        <a:gd name="T9" fmla="*/ 15 h 183"/>
                        <a:gd name="T10" fmla="*/ 17 w 194"/>
                        <a:gd name="T11" fmla="*/ 7 h 183"/>
                        <a:gd name="T12" fmla="*/ 20 w 194"/>
                        <a:gd name="T13" fmla="*/ 0 h 183"/>
                        <a:gd name="T14" fmla="*/ 22 w 194"/>
                        <a:gd name="T15" fmla="*/ 0 h 183"/>
                        <a:gd name="T16" fmla="*/ 14 w 194"/>
                        <a:gd name="T17" fmla="*/ 16 h 183"/>
                        <a:gd name="T18" fmla="*/ 11 w 194"/>
                        <a:gd name="T19" fmla="*/ 20 h 183"/>
                        <a:gd name="T20" fmla="*/ 5 w 194"/>
                        <a:gd name="T21" fmla="*/ 14 h 183"/>
                        <a:gd name="T22" fmla="*/ 2 w 194"/>
                        <a:gd name="T23" fmla="*/ 10 h 183"/>
                        <a:gd name="T24" fmla="*/ 0 w 194"/>
                        <a:gd name="T25" fmla="*/ 2 h 183"/>
                        <a:gd name="T26" fmla="*/ 1 w 194"/>
                        <a:gd name="T27" fmla="*/ 2 h 1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4" h="183">
                          <a:moveTo>
                            <a:pt x="11" y="17"/>
                          </a:moveTo>
                          <a:lnTo>
                            <a:pt x="32" y="85"/>
                          </a:lnTo>
                          <a:lnTo>
                            <a:pt x="58" y="125"/>
                          </a:lnTo>
                          <a:lnTo>
                            <a:pt x="95" y="168"/>
                          </a:lnTo>
                          <a:lnTo>
                            <a:pt x="119" y="138"/>
                          </a:lnTo>
                          <a:lnTo>
                            <a:pt x="151" y="67"/>
                          </a:lnTo>
                          <a:lnTo>
                            <a:pt x="181" y="0"/>
                          </a:lnTo>
                          <a:lnTo>
                            <a:pt x="194" y="2"/>
                          </a:lnTo>
                          <a:lnTo>
                            <a:pt x="129" y="140"/>
                          </a:lnTo>
                          <a:lnTo>
                            <a:pt x="95" y="183"/>
                          </a:lnTo>
                          <a:lnTo>
                            <a:pt x="49" y="130"/>
                          </a:lnTo>
                          <a:lnTo>
                            <a:pt x="22" y="89"/>
                          </a:lnTo>
                          <a:lnTo>
                            <a:pt x="0" y="21"/>
                          </a:lnTo>
                          <a:lnTo>
                            <a:pt x="11" y="17"/>
                          </a:lnTo>
                          <a:close/>
                        </a:path>
                      </a:pathLst>
                    </a:custGeom>
                    <a:solidFill>
                      <a:srgbClr val="6000A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grpSp>
              <p:nvGrpSpPr>
                <p:cNvPr id="46139" name="Group 40"/>
                <p:cNvGrpSpPr>
                  <a:grpSpLocks/>
                </p:cNvGrpSpPr>
                <p:nvPr/>
              </p:nvGrpSpPr>
              <p:grpSpPr bwMode="auto">
                <a:xfrm>
                  <a:off x="2850" y="3120"/>
                  <a:ext cx="294" cy="82"/>
                  <a:chOff x="2850" y="3120"/>
                  <a:chExt cx="294" cy="82"/>
                </a:xfrm>
              </p:grpSpPr>
              <p:sp>
                <p:nvSpPr>
                  <p:cNvPr id="46140" name="Freeform 41"/>
                  <p:cNvSpPr>
                    <a:spLocks/>
                  </p:cNvSpPr>
                  <p:nvPr/>
                </p:nvSpPr>
                <p:spPr bwMode="auto">
                  <a:xfrm>
                    <a:off x="2850" y="3137"/>
                    <a:ext cx="72" cy="65"/>
                  </a:xfrm>
                  <a:custGeom>
                    <a:avLst/>
                    <a:gdLst>
                      <a:gd name="T0" fmla="*/ 22 w 214"/>
                      <a:gd name="T1" fmla="*/ 7 h 196"/>
                      <a:gd name="T2" fmla="*/ 24 w 214"/>
                      <a:gd name="T3" fmla="*/ 8 h 196"/>
                      <a:gd name="T4" fmla="*/ 24 w 214"/>
                      <a:gd name="T5" fmla="*/ 11 h 196"/>
                      <a:gd name="T6" fmla="*/ 24 w 214"/>
                      <a:gd name="T7" fmla="*/ 14 h 196"/>
                      <a:gd name="T8" fmla="*/ 22 w 214"/>
                      <a:gd name="T9" fmla="*/ 16 h 196"/>
                      <a:gd name="T10" fmla="*/ 20 w 214"/>
                      <a:gd name="T11" fmla="*/ 19 h 196"/>
                      <a:gd name="T12" fmla="*/ 17 w 214"/>
                      <a:gd name="T13" fmla="*/ 21 h 196"/>
                      <a:gd name="T14" fmla="*/ 15 w 214"/>
                      <a:gd name="T15" fmla="*/ 22 h 196"/>
                      <a:gd name="T16" fmla="*/ 12 w 214"/>
                      <a:gd name="T17" fmla="*/ 22 h 196"/>
                      <a:gd name="T18" fmla="*/ 10 w 214"/>
                      <a:gd name="T19" fmla="*/ 21 h 196"/>
                      <a:gd name="T20" fmla="*/ 8 w 214"/>
                      <a:gd name="T21" fmla="*/ 19 h 196"/>
                      <a:gd name="T22" fmla="*/ 4 w 214"/>
                      <a:gd name="T23" fmla="*/ 19 h 196"/>
                      <a:gd name="T24" fmla="*/ 1 w 214"/>
                      <a:gd name="T25" fmla="*/ 19 h 196"/>
                      <a:gd name="T26" fmla="*/ 0 w 214"/>
                      <a:gd name="T27" fmla="*/ 18 h 196"/>
                      <a:gd name="T28" fmla="*/ 0 w 214"/>
                      <a:gd name="T29" fmla="*/ 17 h 196"/>
                      <a:gd name="T30" fmla="*/ 1 w 214"/>
                      <a:gd name="T31" fmla="*/ 16 h 196"/>
                      <a:gd name="T32" fmla="*/ 3 w 214"/>
                      <a:gd name="T33" fmla="*/ 16 h 196"/>
                      <a:gd name="T34" fmla="*/ 6 w 214"/>
                      <a:gd name="T35" fmla="*/ 16 h 196"/>
                      <a:gd name="T36" fmla="*/ 0 w 214"/>
                      <a:gd name="T37" fmla="*/ 12 h 196"/>
                      <a:gd name="T38" fmla="*/ 0 w 214"/>
                      <a:gd name="T39" fmla="*/ 11 h 196"/>
                      <a:gd name="T40" fmla="*/ 0 w 214"/>
                      <a:gd name="T41" fmla="*/ 10 h 196"/>
                      <a:gd name="T42" fmla="*/ 2 w 214"/>
                      <a:gd name="T43" fmla="*/ 9 h 196"/>
                      <a:gd name="T44" fmla="*/ 8 w 214"/>
                      <a:gd name="T45" fmla="*/ 13 h 196"/>
                      <a:gd name="T46" fmla="*/ 4 w 214"/>
                      <a:gd name="T47" fmla="*/ 10 h 196"/>
                      <a:gd name="T48" fmla="*/ 1 w 214"/>
                      <a:gd name="T49" fmla="*/ 7 h 196"/>
                      <a:gd name="T50" fmla="*/ 2 w 214"/>
                      <a:gd name="T51" fmla="*/ 6 h 196"/>
                      <a:gd name="T52" fmla="*/ 2 w 214"/>
                      <a:gd name="T53" fmla="*/ 5 h 196"/>
                      <a:gd name="T54" fmla="*/ 4 w 214"/>
                      <a:gd name="T55" fmla="*/ 5 h 196"/>
                      <a:gd name="T56" fmla="*/ 11 w 214"/>
                      <a:gd name="T57" fmla="*/ 10 h 196"/>
                      <a:gd name="T58" fmla="*/ 8 w 214"/>
                      <a:gd name="T59" fmla="*/ 8 h 196"/>
                      <a:gd name="T60" fmla="*/ 6 w 214"/>
                      <a:gd name="T61" fmla="*/ 4 h 196"/>
                      <a:gd name="T62" fmla="*/ 6 w 214"/>
                      <a:gd name="T63" fmla="*/ 3 h 196"/>
                      <a:gd name="T64" fmla="*/ 6 w 214"/>
                      <a:gd name="T65" fmla="*/ 2 h 196"/>
                      <a:gd name="T66" fmla="*/ 8 w 214"/>
                      <a:gd name="T67" fmla="*/ 2 h 196"/>
                      <a:gd name="T68" fmla="*/ 10 w 214"/>
                      <a:gd name="T69" fmla="*/ 4 h 196"/>
                      <a:gd name="T70" fmla="*/ 13 w 214"/>
                      <a:gd name="T71" fmla="*/ 6 h 196"/>
                      <a:gd name="T72" fmla="*/ 16 w 214"/>
                      <a:gd name="T73" fmla="*/ 8 h 196"/>
                      <a:gd name="T74" fmla="*/ 17 w 214"/>
                      <a:gd name="T75" fmla="*/ 7 h 196"/>
                      <a:gd name="T76" fmla="*/ 16 w 214"/>
                      <a:gd name="T77" fmla="*/ 6 h 196"/>
                      <a:gd name="T78" fmla="*/ 16 w 214"/>
                      <a:gd name="T79" fmla="*/ 3 h 196"/>
                      <a:gd name="T80" fmla="*/ 17 w 214"/>
                      <a:gd name="T81" fmla="*/ 1 h 196"/>
                      <a:gd name="T82" fmla="*/ 19 w 214"/>
                      <a:gd name="T83" fmla="*/ 0 h 196"/>
                      <a:gd name="T84" fmla="*/ 20 w 214"/>
                      <a:gd name="T85" fmla="*/ 0 h 196"/>
                      <a:gd name="T86" fmla="*/ 21 w 214"/>
                      <a:gd name="T87" fmla="*/ 0 h 196"/>
                      <a:gd name="T88" fmla="*/ 21 w 214"/>
                      <a:gd name="T89" fmla="*/ 1 h 196"/>
                      <a:gd name="T90" fmla="*/ 21 w 214"/>
                      <a:gd name="T91" fmla="*/ 3 h 196"/>
                      <a:gd name="T92" fmla="*/ 20 w 214"/>
                      <a:gd name="T93" fmla="*/ 5 h 196"/>
                      <a:gd name="T94" fmla="*/ 21 w 214"/>
                      <a:gd name="T95" fmla="*/ 6 h 196"/>
                      <a:gd name="T96" fmla="*/ 22 w 214"/>
                      <a:gd name="T97" fmla="*/ 7 h 1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4" h="196">
                        <a:moveTo>
                          <a:pt x="196" y="60"/>
                        </a:moveTo>
                        <a:lnTo>
                          <a:pt x="207" y="75"/>
                        </a:lnTo>
                        <a:lnTo>
                          <a:pt x="214" y="100"/>
                        </a:lnTo>
                        <a:lnTo>
                          <a:pt x="208" y="128"/>
                        </a:lnTo>
                        <a:lnTo>
                          <a:pt x="196" y="147"/>
                        </a:lnTo>
                        <a:lnTo>
                          <a:pt x="174" y="174"/>
                        </a:lnTo>
                        <a:lnTo>
                          <a:pt x="155" y="187"/>
                        </a:lnTo>
                        <a:lnTo>
                          <a:pt x="131" y="196"/>
                        </a:lnTo>
                        <a:lnTo>
                          <a:pt x="105" y="196"/>
                        </a:lnTo>
                        <a:lnTo>
                          <a:pt x="88" y="187"/>
                        </a:lnTo>
                        <a:lnTo>
                          <a:pt x="70" y="176"/>
                        </a:lnTo>
                        <a:lnTo>
                          <a:pt x="38" y="174"/>
                        </a:lnTo>
                        <a:lnTo>
                          <a:pt x="8" y="171"/>
                        </a:lnTo>
                        <a:lnTo>
                          <a:pt x="0" y="164"/>
                        </a:lnTo>
                        <a:lnTo>
                          <a:pt x="0" y="153"/>
                        </a:lnTo>
                        <a:lnTo>
                          <a:pt x="8" y="146"/>
                        </a:lnTo>
                        <a:lnTo>
                          <a:pt x="30" y="142"/>
                        </a:lnTo>
                        <a:lnTo>
                          <a:pt x="54" y="145"/>
                        </a:lnTo>
                        <a:lnTo>
                          <a:pt x="2" y="108"/>
                        </a:lnTo>
                        <a:lnTo>
                          <a:pt x="0" y="96"/>
                        </a:lnTo>
                        <a:lnTo>
                          <a:pt x="4" y="87"/>
                        </a:lnTo>
                        <a:lnTo>
                          <a:pt x="17" y="81"/>
                        </a:lnTo>
                        <a:lnTo>
                          <a:pt x="74" y="115"/>
                        </a:lnTo>
                        <a:lnTo>
                          <a:pt x="40" y="89"/>
                        </a:lnTo>
                        <a:lnTo>
                          <a:pt x="13" y="64"/>
                        </a:lnTo>
                        <a:lnTo>
                          <a:pt x="14" y="53"/>
                        </a:lnTo>
                        <a:lnTo>
                          <a:pt x="21" y="47"/>
                        </a:lnTo>
                        <a:lnTo>
                          <a:pt x="33" y="46"/>
                        </a:lnTo>
                        <a:lnTo>
                          <a:pt x="99" y="89"/>
                        </a:lnTo>
                        <a:lnTo>
                          <a:pt x="74" y="68"/>
                        </a:lnTo>
                        <a:lnTo>
                          <a:pt x="51" y="36"/>
                        </a:lnTo>
                        <a:lnTo>
                          <a:pt x="51" y="28"/>
                        </a:lnTo>
                        <a:lnTo>
                          <a:pt x="57" y="22"/>
                        </a:lnTo>
                        <a:lnTo>
                          <a:pt x="68" y="20"/>
                        </a:lnTo>
                        <a:lnTo>
                          <a:pt x="93" y="35"/>
                        </a:lnTo>
                        <a:lnTo>
                          <a:pt x="120" y="57"/>
                        </a:lnTo>
                        <a:lnTo>
                          <a:pt x="141" y="69"/>
                        </a:lnTo>
                        <a:lnTo>
                          <a:pt x="150" y="67"/>
                        </a:lnTo>
                        <a:lnTo>
                          <a:pt x="141" y="50"/>
                        </a:lnTo>
                        <a:lnTo>
                          <a:pt x="142" y="29"/>
                        </a:lnTo>
                        <a:lnTo>
                          <a:pt x="155" y="11"/>
                        </a:lnTo>
                        <a:lnTo>
                          <a:pt x="166" y="2"/>
                        </a:lnTo>
                        <a:lnTo>
                          <a:pt x="174" y="0"/>
                        </a:lnTo>
                        <a:lnTo>
                          <a:pt x="180" y="4"/>
                        </a:lnTo>
                        <a:lnTo>
                          <a:pt x="186" y="13"/>
                        </a:lnTo>
                        <a:lnTo>
                          <a:pt x="180" y="27"/>
                        </a:lnTo>
                        <a:lnTo>
                          <a:pt x="178" y="43"/>
                        </a:lnTo>
                        <a:lnTo>
                          <a:pt x="184" y="54"/>
                        </a:lnTo>
                        <a:lnTo>
                          <a:pt x="196" y="60"/>
                        </a:lnTo>
                        <a:close/>
                      </a:path>
                    </a:pathLst>
                  </a:custGeom>
                  <a:solidFill>
                    <a:srgbClr val="E0A08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41" name="Freeform 42"/>
                  <p:cNvSpPr>
                    <a:spLocks/>
                  </p:cNvSpPr>
                  <p:nvPr/>
                </p:nvSpPr>
                <p:spPr bwMode="auto">
                  <a:xfrm>
                    <a:off x="3072" y="3120"/>
                    <a:ext cx="72" cy="66"/>
                  </a:xfrm>
                  <a:custGeom>
                    <a:avLst/>
                    <a:gdLst>
                      <a:gd name="T0" fmla="*/ 2 w 216"/>
                      <a:gd name="T1" fmla="*/ 7 h 196"/>
                      <a:gd name="T2" fmla="*/ 1 w 216"/>
                      <a:gd name="T3" fmla="*/ 9 h 196"/>
                      <a:gd name="T4" fmla="*/ 0 w 216"/>
                      <a:gd name="T5" fmla="*/ 11 h 196"/>
                      <a:gd name="T6" fmla="*/ 1 w 216"/>
                      <a:gd name="T7" fmla="*/ 14 h 196"/>
                      <a:gd name="T8" fmla="*/ 2 w 216"/>
                      <a:gd name="T9" fmla="*/ 17 h 196"/>
                      <a:gd name="T10" fmla="*/ 4 w 216"/>
                      <a:gd name="T11" fmla="*/ 20 h 196"/>
                      <a:gd name="T12" fmla="*/ 7 w 216"/>
                      <a:gd name="T13" fmla="*/ 22 h 196"/>
                      <a:gd name="T14" fmla="*/ 9 w 216"/>
                      <a:gd name="T15" fmla="*/ 22 h 196"/>
                      <a:gd name="T16" fmla="*/ 12 w 216"/>
                      <a:gd name="T17" fmla="*/ 22 h 196"/>
                      <a:gd name="T18" fmla="*/ 14 w 216"/>
                      <a:gd name="T19" fmla="*/ 22 h 196"/>
                      <a:gd name="T20" fmla="*/ 16 w 216"/>
                      <a:gd name="T21" fmla="*/ 20 h 196"/>
                      <a:gd name="T22" fmla="*/ 20 w 216"/>
                      <a:gd name="T23" fmla="*/ 20 h 196"/>
                      <a:gd name="T24" fmla="*/ 23 w 216"/>
                      <a:gd name="T25" fmla="*/ 20 h 196"/>
                      <a:gd name="T26" fmla="*/ 24 w 216"/>
                      <a:gd name="T27" fmla="*/ 19 h 196"/>
                      <a:gd name="T28" fmla="*/ 24 w 216"/>
                      <a:gd name="T29" fmla="*/ 18 h 196"/>
                      <a:gd name="T30" fmla="*/ 23 w 216"/>
                      <a:gd name="T31" fmla="*/ 17 h 196"/>
                      <a:gd name="T32" fmla="*/ 21 w 216"/>
                      <a:gd name="T33" fmla="*/ 16 h 196"/>
                      <a:gd name="T34" fmla="*/ 18 w 216"/>
                      <a:gd name="T35" fmla="*/ 17 h 196"/>
                      <a:gd name="T36" fmla="*/ 24 w 216"/>
                      <a:gd name="T37" fmla="*/ 12 h 196"/>
                      <a:gd name="T38" fmla="*/ 24 w 216"/>
                      <a:gd name="T39" fmla="*/ 11 h 196"/>
                      <a:gd name="T40" fmla="*/ 23 w 216"/>
                      <a:gd name="T41" fmla="*/ 10 h 196"/>
                      <a:gd name="T42" fmla="*/ 22 w 216"/>
                      <a:gd name="T43" fmla="*/ 9 h 196"/>
                      <a:gd name="T44" fmla="*/ 16 w 216"/>
                      <a:gd name="T45" fmla="*/ 13 h 196"/>
                      <a:gd name="T46" fmla="*/ 22 w 216"/>
                      <a:gd name="T47" fmla="*/ 8 h 196"/>
                      <a:gd name="T48" fmla="*/ 22 w 216"/>
                      <a:gd name="T49" fmla="*/ 7 h 196"/>
                      <a:gd name="T50" fmla="*/ 22 w 216"/>
                      <a:gd name="T51" fmla="*/ 6 h 196"/>
                      <a:gd name="T52" fmla="*/ 22 w 216"/>
                      <a:gd name="T53" fmla="*/ 6 h 196"/>
                      <a:gd name="T54" fmla="*/ 21 w 216"/>
                      <a:gd name="T55" fmla="*/ 5 h 196"/>
                      <a:gd name="T56" fmla="*/ 13 w 216"/>
                      <a:gd name="T57" fmla="*/ 10 h 196"/>
                      <a:gd name="T58" fmla="*/ 17 w 216"/>
                      <a:gd name="T59" fmla="*/ 6 h 196"/>
                      <a:gd name="T60" fmla="*/ 18 w 216"/>
                      <a:gd name="T61" fmla="*/ 4 h 196"/>
                      <a:gd name="T62" fmla="*/ 18 w 216"/>
                      <a:gd name="T63" fmla="*/ 3 h 196"/>
                      <a:gd name="T64" fmla="*/ 17 w 216"/>
                      <a:gd name="T65" fmla="*/ 2 h 196"/>
                      <a:gd name="T66" fmla="*/ 16 w 216"/>
                      <a:gd name="T67" fmla="*/ 2 h 196"/>
                      <a:gd name="T68" fmla="*/ 13 w 216"/>
                      <a:gd name="T69" fmla="*/ 4 h 196"/>
                      <a:gd name="T70" fmla="*/ 10 w 216"/>
                      <a:gd name="T71" fmla="*/ 7 h 196"/>
                      <a:gd name="T72" fmla="*/ 8 w 216"/>
                      <a:gd name="T73" fmla="*/ 8 h 196"/>
                      <a:gd name="T74" fmla="*/ 7 w 216"/>
                      <a:gd name="T75" fmla="*/ 8 h 196"/>
                      <a:gd name="T76" fmla="*/ 8 w 216"/>
                      <a:gd name="T77" fmla="*/ 6 h 196"/>
                      <a:gd name="T78" fmla="*/ 8 w 216"/>
                      <a:gd name="T79" fmla="*/ 3 h 196"/>
                      <a:gd name="T80" fmla="*/ 7 w 216"/>
                      <a:gd name="T81" fmla="*/ 1 h 196"/>
                      <a:gd name="T82" fmla="*/ 5 w 216"/>
                      <a:gd name="T83" fmla="*/ 0 h 196"/>
                      <a:gd name="T84" fmla="*/ 4 w 216"/>
                      <a:gd name="T85" fmla="*/ 0 h 196"/>
                      <a:gd name="T86" fmla="*/ 4 w 216"/>
                      <a:gd name="T87" fmla="*/ 1 h 196"/>
                      <a:gd name="T88" fmla="*/ 3 w 216"/>
                      <a:gd name="T89" fmla="*/ 2 h 196"/>
                      <a:gd name="T90" fmla="*/ 4 w 216"/>
                      <a:gd name="T91" fmla="*/ 3 h 196"/>
                      <a:gd name="T92" fmla="*/ 4 w 216"/>
                      <a:gd name="T93" fmla="*/ 5 h 196"/>
                      <a:gd name="T94" fmla="*/ 3 w 216"/>
                      <a:gd name="T95" fmla="*/ 6 h 196"/>
                      <a:gd name="T96" fmla="*/ 2 w 216"/>
                      <a:gd name="T97" fmla="*/ 7 h 1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196">
                        <a:moveTo>
                          <a:pt x="18" y="61"/>
                        </a:moveTo>
                        <a:lnTo>
                          <a:pt x="6" y="76"/>
                        </a:lnTo>
                        <a:lnTo>
                          <a:pt x="0" y="101"/>
                        </a:lnTo>
                        <a:lnTo>
                          <a:pt x="5" y="128"/>
                        </a:lnTo>
                        <a:lnTo>
                          <a:pt x="18" y="148"/>
                        </a:lnTo>
                        <a:lnTo>
                          <a:pt x="40" y="174"/>
                        </a:lnTo>
                        <a:lnTo>
                          <a:pt x="59" y="189"/>
                        </a:lnTo>
                        <a:lnTo>
                          <a:pt x="82" y="196"/>
                        </a:lnTo>
                        <a:lnTo>
                          <a:pt x="110" y="195"/>
                        </a:lnTo>
                        <a:lnTo>
                          <a:pt x="127" y="189"/>
                        </a:lnTo>
                        <a:lnTo>
                          <a:pt x="144" y="177"/>
                        </a:lnTo>
                        <a:lnTo>
                          <a:pt x="178" y="174"/>
                        </a:lnTo>
                        <a:lnTo>
                          <a:pt x="208" y="171"/>
                        </a:lnTo>
                        <a:lnTo>
                          <a:pt x="216" y="165"/>
                        </a:lnTo>
                        <a:lnTo>
                          <a:pt x="216" y="153"/>
                        </a:lnTo>
                        <a:lnTo>
                          <a:pt x="208" y="147"/>
                        </a:lnTo>
                        <a:lnTo>
                          <a:pt x="186" y="143"/>
                        </a:lnTo>
                        <a:lnTo>
                          <a:pt x="160" y="146"/>
                        </a:lnTo>
                        <a:lnTo>
                          <a:pt x="213" y="108"/>
                        </a:lnTo>
                        <a:lnTo>
                          <a:pt x="216" y="97"/>
                        </a:lnTo>
                        <a:lnTo>
                          <a:pt x="211" y="87"/>
                        </a:lnTo>
                        <a:lnTo>
                          <a:pt x="201" y="83"/>
                        </a:lnTo>
                        <a:lnTo>
                          <a:pt x="140" y="116"/>
                        </a:lnTo>
                        <a:lnTo>
                          <a:pt x="197" y="73"/>
                        </a:lnTo>
                        <a:lnTo>
                          <a:pt x="200" y="65"/>
                        </a:lnTo>
                        <a:lnTo>
                          <a:pt x="200" y="56"/>
                        </a:lnTo>
                        <a:lnTo>
                          <a:pt x="195" y="50"/>
                        </a:lnTo>
                        <a:lnTo>
                          <a:pt x="185" y="48"/>
                        </a:lnTo>
                        <a:lnTo>
                          <a:pt x="115" y="91"/>
                        </a:lnTo>
                        <a:lnTo>
                          <a:pt x="154" y="51"/>
                        </a:lnTo>
                        <a:lnTo>
                          <a:pt x="166" y="39"/>
                        </a:lnTo>
                        <a:lnTo>
                          <a:pt x="163" y="28"/>
                        </a:lnTo>
                        <a:lnTo>
                          <a:pt x="156" y="21"/>
                        </a:lnTo>
                        <a:lnTo>
                          <a:pt x="147" y="20"/>
                        </a:lnTo>
                        <a:lnTo>
                          <a:pt x="121" y="37"/>
                        </a:lnTo>
                        <a:lnTo>
                          <a:pt x="94" y="58"/>
                        </a:lnTo>
                        <a:lnTo>
                          <a:pt x="72" y="70"/>
                        </a:lnTo>
                        <a:lnTo>
                          <a:pt x="63" y="68"/>
                        </a:lnTo>
                        <a:lnTo>
                          <a:pt x="72" y="51"/>
                        </a:lnTo>
                        <a:lnTo>
                          <a:pt x="71" y="30"/>
                        </a:lnTo>
                        <a:lnTo>
                          <a:pt x="59" y="12"/>
                        </a:lnTo>
                        <a:lnTo>
                          <a:pt x="48" y="3"/>
                        </a:lnTo>
                        <a:lnTo>
                          <a:pt x="40" y="0"/>
                        </a:lnTo>
                        <a:lnTo>
                          <a:pt x="33" y="5"/>
                        </a:lnTo>
                        <a:lnTo>
                          <a:pt x="28" y="15"/>
                        </a:lnTo>
                        <a:lnTo>
                          <a:pt x="33" y="28"/>
                        </a:lnTo>
                        <a:lnTo>
                          <a:pt x="35" y="43"/>
                        </a:lnTo>
                        <a:lnTo>
                          <a:pt x="30" y="54"/>
                        </a:lnTo>
                        <a:lnTo>
                          <a:pt x="18" y="61"/>
                        </a:lnTo>
                        <a:close/>
                      </a:path>
                    </a:pathLst>
                  </a:custGeom>
                  <a:solidFill>
                    <a:srgbClr val="E0A08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grpSp>
            <p:nvGrpSpPr>
              <p:cNvPr id="46114" name="Group 43"/>
              <p:cNvGrpSpPr>
                <a:grpSpLocks/>
              </p:cNvGrpSpPr>
              <p:nvPr/>
            </p:nvGrpSpPr>
            <p:grpSpPr bwMode="auto">
              <a:xfrm>
                <a:off x="2875" y="2909"/>
                <a:ext cx="187" cy="262"/>
                <a:chOff x="2875" y="2909"/>
                <a:chExt cx="187" cy="262"/>
              </a:xfrm>
            </p:grpSpPr>
            <p:grpSp>
              <p:nvGrpSpPr>
                <p:cNvPr id="46115" name="Group 44"/>
                <p:cNvGrpSpPr>
                  <a:grpSpLocks/>
                </p:cNvGrpSpPr>
                <p:nvPr/>
              </p:nvGrpSpPr>
              <p:grpSpPr bwMode="auto">
                <a:xfrm>
                  <a:off x="2875" y="2909"/>
                  <a:ext cx="187" cy="262"/>
                  <a:chOff x="2875" y="2909"/>
                  <a:chExt cx="187" cy="262"/>
                </a:xfrm>
              </p:grpSpPr>
              <p:grpSp>
                <p:nvGrpSpPr>
                  <p:cNvPr id="46127" name="Group 45"/>
                  <p:cNvGrpSpPr>
                    <a:grpSpLocks/>
                  </p:cNvGrpSpPr>
                  <p:nvPr/>
                </p:nvGrpSpPr>
                <p:grpSpPr bwMode="auto">
                  <a:xfrm>
                    <a:off x="2875" y="2921"/>
                    <a:ext cx="171" cy="250"/>
                    <a:chOff x="2875" y="2921"/>
                    <a:chExt cx="171" cy="250"/>
                  </a:xfrm>
                </p:grpSpPr>
                <p:sp>
                  <p:nvSpPr>
                    <p:cNvPr id="46136" name="Freeform 46"/>
                    <p:cNvSpPr>
                      <a:spLocks/>
                    </p:cNvSpPr>
                    <p:nvPr/>
                  </p:nvSpPr>
                  <p:spPr bwMode="auto">
                    <a:xfrm>
                      <a:off x="2875" y="2921"/>
                      <a:ext cx="171" cy="250"/>
                    </a:xfrm>
                    <a:custGeom>
                      <a:avLst/>
                      <a:gdLst>
                        <a:gd name="T0" fmla="*/ 28 w 515"/>
                        <a:gd name="T1" fmla="*/ 9 h 749"/>
                        <a:gd name="T2" fmla="*/ 25 w 515"/>
                        <a:gd name="T3" fmla="*/ 13 h 749"/>
                        <a:gd name="T4" fmla="*/ 23 w 515"/>
                        <a:gd name="T5" fmla="*/ 20 h 749"/>
                        <a:gd name="T6" fmla="*/ 22 w 515"/>
                        <a:gd name="T7" fmla="*/ 25 h 749"/>
                        <a:gd name="T8" fmla="*/ 18 w 515"/>
                        <a:gd name="T9" fmla="*/ 28 h 749"/>
                        <a:gd name="T10" fmla="*/ 10 w 515"/>
                        <a:gd name="T11" fmla="*/ 30 h 749"/>
                        <a:gd name="T12" fmla="*/ 4 w 515"/>
                        <a:gd name="T13" fmla="*/ 33 h 749"/>
                        <a:gd name="T14" fmla="*/ 0 w 515"/>
                        <a:gd name="T15" fmla="*/ 37 h 749"/>
                        <a:gd name="T16" fmla="*/ 0 w 515"/>
                        <a:gd name="T17" fmla="*/ 41 h 749"/>
                        <a:gd name="T18" fmla="*/ 2 w 515"/>
                        <a:gd name="T19" fmla="*/ 45 h 749"/>
                        <a:gd name="T20" fmla="*/ 7 w 515"/>
                        <a:gd name="T21" fmla="*/ 47 h 749"/>
                        <a:gd name="T22" fmla="*/ 14 w 515"/>
                        <a:gd name="T23" fmla="*/ 47 h 749"/>
                        <a:gd name="T24" fmla="*/ 21 w 515"/>
                        <a:gd name="T25" fmla="*/ 46 h 749"/>
                        <a:gd name="T26" fmla="*/ 20 w 515"/>
                        <a:gd name="T27" fmla="*/ 55 h 749"/>
                        <a:gd name="T28" fmla="*/ 22 w 515"/>
                        <a:gd name="T29" fmla="*/ 67 h 749"/>
                        <a:gd name="T30" fmla="*/ 24 w 515"/>
                        <a:gd name="T31" fmla="*/ 75 h 749"/>
                        <a:gd name="T32" fmla="*/ 27 w 515"/>
                        <a:gd name="T33" fmla="*/ 80 h 749"/>
                        <a:gd name="T34" fmla="*/ 31 w 515"/>
                        <a:gd name="T35" fmla="*/ 83 h 749"/>
                        <a:gd name="T36" fmla="*/ 36 w 515"/>
                        <a:gd name="T37" fmla="*/ 83 h 749"/>
                        <a:gd name="T38" fmla="*/ 41 w 515"/>
                        <a:gd name="T39" fmla="*/ 79 h 749"/>
                        <a:gd name="T40" fmla="*/ 45 w 515"/>
                        <a:gd name="T41" fmla="*/ 72 h 749"/>
                        <a:gd name="T42" fmla="*/ 48 w 515"/>
                        <a:gd name="T43" fmla="*/ 61 h 749"/>
                        <a:gd name="T44" fmla="*/ 50 w 515"/>
                        <a:gd name="T45" fmla="*/ 53 h 749"/>
                        <a:gd name="T46" fmla="*/ 51 w 515"/>
                        <a:gd name="T47" fmla="*/ 42 h 749"/>
                        <a:gd name="T48" fmla="*/ 51 w 515"/>
                        <a:gd name="T49" fmla="*/ 38 h 749"/>
                        <a:gd name="T50" fmla="*/ 54 w 515"/>
                        <a:gd name="T51" fmla="*/ 37 h 749"/>
                        <a:gd name="T52" fmla="*/ 56 w 515"/>
                        <a:gd name="T53" fmla="*/ 34 h 749"/>
                        <a:gd name="T54" fmla="*/ 56 w 515"/>
                        <a:gd name="T55" fmla="*/ 31 h 749"/>
                        <a:gd name="T56" fmla="*/ 54 w 515"/>
                        <a:gd name="T57" fmla="*/ 29 h 749"/>
                        <a:gd name="T58" fmla="*/ 54 w 515"/>
                        <a:gd name="T59" fmla="*/ 26 h 749"/>
                        <a:gd name="T60" fmla="*/ 55 w 515"/>
                        <a:gd name="T61" fmla="*/ 14 h 749"/>
                        <a:gd name="T62" fmla="*/ 50 w 515"/>
                        <a:gd name="T63" fmla="*/ 3 h 749"/>
                        <a:gd name="T64" fmla="*/ 41 w 515"/>
                        <a:gd name="T65" fmla="*/ 0 h 749"/>
                        <a:gd name="T66" fmla="*/ 32 w 515"/>
                        <a:gd name="T67" fmla="*/ 4 h 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5" h="749">
                          <a:moveTo>
                            <a:pt x="285" y="38"/>
                          </a:moveTo>
                          <a:lnTo>
                            <a:pt x="252" y="77"/>
                          </a:lnTo>
                          <a:lnTo>
                            <a:pt x="239" y="95"/>
                          </a:lnTo>
                          <a:lnTo>
                            <a:pt x="229" y="116"/>
                          </a:lnTo>
                          <a:lnTo>
                            <a:pt x="219" y="145"/>
                          </a:lnTo>
                          <a:lnTo>
                            <a:pt x="210" y="179"/>
                          </a:lnTo>
                          <a:lnTo>
                            <a:pt x="202" y="207"/>
                          </a:lnTo>
                          <a:lnTo>
                            <a:pt x="197" y="225"/>
                          </a:lnTo>
                          <a:lnTo>
                            <a:pt x="187" y="238"/>
                          </a:lnTo>
                          <a:lnTo>
                            <a:pt x="160" y="250"/>
                          </a:lnTo>
                          <a:lnTo>
                            <a:pt x="125" y="259"/>
                          </a:lnTo>
                          <a:lnTo>
                            <a:pt x="91" y="273"/>
                          </a:lnTo>
                          <a:lnTo>
                            <a:pt x="55" y="286"/>
                          </a:lnTo>
                          <a:lnTo>
                            <a:pt x="33" y="298"/>
                          </a:lnTo>
                          <a:lnTo>
                            <a:pt x="15" y="311"/>
                          </a:lnTo>
                          <a:lnTo>
                            <a:pt x="4" y="329"/>
                          </a:lnTo>
                          <a:lnTo>
                            <a:pt x="0" y="349"/>
                          </a:lnTo>
                          <a:lnTo>
                            <a:pt x="0" y="369"/>
                          </a:lnTo>
                          <a:lnTo>
                            <a:pt x="7" y="386"/>
                          </a:lnTo>
                          <a:lnTo>
                            <a:pt x="19" y="401"/>
                          </a:lnTo>
                          <a:lnTo>
                            <a:pt x="37" y="412"/>
                          </a:lnTo>
                          <a:lnTo>
                            <a:pt x="62" y="420"/>
                          </a:lnTo>
                          <a:lnTo>
                            <a:pt x="96" y="425"/>
                          </a:lnTo>
                          <a:lnTo>
                            <a:pt x="129" y="426"/>
                          </a:lnTo>
                          <a:lnTo>
                            <a:pt x="166" y="422"/>
                          </a:lnTo>
                          <a:lnTo>
                            <a:pt x="192" y="416"/>
                          </a:lnTo>
                          <a:lnTo>
                            <a:pt x="187" y="446"/>
                          </a:lnTo>
                          <a:lnTo>
                            <a:pt x="184" y="495"/>
                          </a:lnTo>
                          <a:lnTo>
                            <a:pt x="187" y="546"/>
                          </a:lnTo>
                          <a:lnTo>
                            <a:pt x="195" y="603"/>
                          </a:lnTo>
                          <a:lnTo>
                            <a:pt x="207" y="654"/>
                          </a:lnTo>
                          <a:lnTo>
                            <a:pt x="216" y="675"/>
                          </a:lnTo>
                          <a:lnTo>
                            <a:pt x="227" y="695"/>
                          </a:lnTo>
                          <a:lnTo>
                            <a:pt x="244" y="716"/>
                          </a:lnTo>
                          <a:lnTo>
                            <a:pt x="268" y="736"/>
                          </a:lnTo>
                          <a:lnTo>
                            <a:pt x="282" y="744"/>
                          </a:lnTo>
                          <a:lnTo>
                            <a:pt x="307" y="749"/>
                          </a:lnTo>
                          <a:lnTo>
                            <a:pt x="324" y="744"/>
                          </a:lnTo>
                          <a:lnTo>
                            <a:pt x="347" y="736"/>
                          </a:lnTo>
                          <a:lnTo>
                            <a:pt x="374" y="711"/>
                          </a:lnTo>
                          <a:lnTo>
                            <a:pt x="392" y="680"/>
                          </a:lnTo>
                          <a:lnTo>
                            <a:pt x="407" y="647"/>
                          </a:lnTo>
                          <a:lnTo>
                            <a:pt x="423" y="592"/>
                          </a:lnTo>
                          <a:lnTo>
                            <a:pt x="437" y="549"/>
                          </a:lnTo>
                          <a:lnTo>
                            <a:pt x="448" y="504"/>
                          </a:lnTo>
                          <a:lnTo>
                            <a:pt x="455" y="475"/>
                          </a:lnTo>
                          <a:lnTo>
                            <a:pt x="462" y="424"/>
                          </a:lnTo>
                          <a:lnTo>
                            <a:pt x="466" y="381"/>
                          </a:lnTo>
                          <a:lnTo>
                            <a:pt x="469" y="353"/>
                          </a:lnTo>
                          <a:lnTo>
                            <a:pt x="466" y="338"/>
                          </a:lnTo>
                          <a:lnTo>
                            <a:pt x="478" y="340"/>
                          </a:lnTo>
                          <a:lnTo>
                            <a:pt x="492" y="334"/>
                          </a:lnTo>
                          <a:lnTo>
                            <a:pt x="505" y="321"/>
                          </a:lnTo>
                          <a:lnTo>
                            <a:pt x="513" y="306"/>
                          </a:lnTo>
                          <a:lnTo>
                            <a:pt x="515" y="290"/>
                          </a:lnTo>
                          <a:lnTo>
                            <a:pt x="511" y="277"/>
                          </a:lnTo>
                          <a:lnTo>
                            <a:pt x="501" y="266"/>
                          </a:lnTo>
                          <a:lnTo>
                            <a:pt x="489" y="264"/>
                          </a:lnTo>
                          <a:lnTo>
                            <a:pt x="475" y="264"/>
                          </a:lnTo>
                          <a:lnTo>
                            <a:pt x="490" y="232"/>
                          </a:lnTo>
                          <a:lnTo>
                            <a:pt x="499" y="182"/>
                          </a:lnTo>
                          <a:lnTo>
                            <a:pt x="501" y="128"/>
                          </a:lnTo>
                          <a:lnTo>
                            <a:pt x="499" y="67"/>
                          </a:lnTo>
                          <a:lnTo>
                            <a:pt x="459" y="24"/>
                          </a:lnTo>
                          <a:lnTo>
                            <a:pt x="422" y="4"/>
                          </a:lnTo>
                          <a:lnTo>
                            <a:pt x="370" y="0"/>
                          </a:lnTo>
                          <a:lnTo>
                            <a:pt x="322" y="12"/>
                          </a:lnTo>
                          <a:lnTo>
                            <a:pt x="285" y="38"/>
                          </a:lnTo>
                          <a:close/>
                        </a:path>
                      </a:pathLst>
                    </a:custGeom>
                    <a:solidFill>
                      <a:srgbClr val="E0A08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37" name="Freeform 47"/>
                    <p:cNvSpPr>
                      <a:spLocks/>
                    </p:cNvSpPr>
                    <p:nvPr/>
                  </p:nvSpPr>
                  <p:spPr bwMode="auto">
                    <a:xfrm>
                      <a:off x="2938" y="3046"/>
                      <a:ext cx="32" cy="15"/>
                    </a:xfrm>
                    <a:custGeom>
                      <a:avLst/>
                      <a:gdLst>
                        <a:gd name="T0" fmla="*/ 0 w 96"/>
                        <a:gd name="T1" fmla="*/ 5 h 47"/>
                        <a:gd name="T2" fmla="*/ 2 w 96"/>
                        <a:gd name="T3" fmla="*/ 4 h 47"/>
                        <a:gd name="T4" fmla="*/ 5 w 96"/>
                        <a:gd name="T5" fmla="*/ 4 h 47"/>
                        <a:gd name="T6" fmla="*/ 7 w 96"/>
                        <a:gd name="T7" fmla="*/ 3 h 47"/>
                        <a:gd name="T8" fmla="*/ 9 w 96"/>
                        <a:gd name="T9" fmla="*/ 1 h 47"/>
                        <a:gd name="T10" fmla="*/ 11 w 96"/>
                        <a:gd name="T11" fmla="*/ 0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47">
                          <a:moveTo>
                            <a:pt x="0" y="47"/>
                          </a:moveTo>
                          <a:lnTo>
                            <a:pt x="21" y="43"/>
                          </a:lnTo>
                          <a:lnTo>
                            <a:pt x="46" y="34"/>
                          </a:lnTo>
                          <a:lnTo>
                            <a:pt x="66" y="25"/>
                          </a:lnTo>
                          <a:lnTo>
                            <a:pt x="84" y="14"/>
                          </a:lnTo>
                          <a:lnTo>
                            <a:pt x="9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46128" name="Group 48"/>
                  <p:cNvGrpSpPr>
                    <a:grpSpLocks/>
                  </p:cNvGrpSpPr>
                  <p:nvPr/>
                </p:nvGrpSpPr>
                <p:grpSpPr bwMode="auto">
                  <a:xfrm>
                    <a:off x="2939" y="2909"/>
                    <a:ext cx="123" cy="104"/>
                    <a:chOff x="2939" y="2909"/>
                    <a:chExt cx="123" cy="104"/>
                  </a:xfrm>
                </p:grpSpPr>
                <p:sp>
                  <p:nvSpPr>
                    <p:cNvPr id="46129" name="Freeform 49"/>
                    <p:cNvSpPr>
                      <a:spLocks/>
                    </p:cNvSpPr>
                    <p:nvPr/>
                  </p:nvSpPr>
                  <p:spPr bwMode="auto">
                    <a:xfrm>
                      <a:off x="2939" y="2909"/>
                      <a:ext cx="123" cy="104"/>
                    </a:xfrm>
                    <a:custGeom>
                      <a:avLst/>
                      <a:gdLst>
                        <a:gd name="T0" fmla="*/ 0 w 371"/>
                        <a:gd name="T1" fmla="*/ 8 h 311"/>
                        <a:gd name="T2" fmla="*/ 2 w 371"/>
                        <a:gd name="T3" fmla="*/ 6 h 311"/>
                        <a:gd name="T4" fmla="*/ 6 w 371"/>
                        <a:gd name="T5" fmla="*/ 4 h 311"/>
                        <a:gd name="T6" fmla="*/ 11 w 371"/>
                        <a:gd name="T7" fmla="*/ 2 h 311"/>
                        <a:gd name="T8" fmla="*/ 15 w 371"/>
                        <a:gd name="T9" fmla="*/ 1 h 311"/>
                        <a:gd name="T10" fmla="*/ 20 w 371"/>
                        <a:gd name="T11" fmla="*/ 1 h 311"/>
                        <a:gd name="T12" fmla="*/ 25 w 371"/>
                        <a:gd name="T13" fmla="*/ 2 h 311"/>
                        <a:gd name="T14" fmla="*/ 29 w 371"/>
                        <a:gd name="T15" fmla="*/ 4 h 311"/>
                        <a:gd name="T16" fmla="*/ 32 w 371"/>
                        <a:gd name="T17" fmla="*/ 6 h 311"/>
                        <a:gd name="T18" fmla="*/ 35 w 371"/>
                        <a:gd name="T19" fmla="*/ 9 h 311"/>
                        <a:gd name="T20" fmla="*/ 38 w 371"/>
                        <a:gd name="T21" fmla="*/ 12 h 311"/>
                        <a:gd name="T22" fmla="*/ 39 w 371"/>
                        <a:gd name="T23" fmla="*/ 15 h 311"/>
                        <a:gd name="T24" fmla="*/ 40 w 371"/>
                        <a:gd name="T25" fmla="*/ 18 h 311"/>
                        <a:gd name="T26" fmla="*/ 40 w 371"/>
                        <a:gd name="T27" fmla="*/ 21 h 311"/>
                        <a:gd name="T28" fmla="*/ 41 w 371"/>
                        <a:gd name="T29" fmla="*/ 25 h 311"/>
                        <a:gd name="T30" fmla="*/ 38 w 371"/>
                        <a:gd name="T31" fmla="*/ 29 h 311"/>
                        <a:gd name="T32" fmla="*/ 36 w 371"/>
                        <a:gd name="T33" fmla="*/ 32 h 311"/>
                        <a:gd name="T34" fmla="*/ 33 w 371"/>
                        <a:gd name="T35" fmla="*/ 34 h 311"/>
                        <a:gd name="T36" fmla="*/ 29 w 371"/>
                        <a:gd name="T37" fmla="*/ 34 h 311"/>
                        <a:gd name="T38" fmla="*/ 29 w 371"/>
                        <a:gd name="T39" fmla="*/ 32 h 311"/>
                        <a:gd name="T40" fmla="*/ 28 w 371"/>
                        <a:gd name="T41" fmla="*/ 29 h 311"/>
                        <a:gd name="T42" fmla="*/ 26 w 371"/>
                        <a:gd name="T43" fmla="*/ 26 h 311"/>
                        <a:gd name="T44" fmla="*/ 24 w 371"/>
                        <a:gd name="T45" fmla="*/ 23 h 311"/>
                        <a:gd name="T46" fmla="*/ 24 w 371"/>
                        <a:gd name="T47" fmla="*/ 19 h 311"/>
                        <a:gd name="T48" fmla="*/ 25 w 371"/>
                        <a:gd name="T49" fmla="*/ 15 h 311"/>
                        <a:gd name="T50" fmla="*/ 27 w 371"/>
                        <a:gd name="T51" fmla="*/ 12 h 311"/>
                        <a:gd name="T52" fmla="*/ 23 w 371"/>
                        <a:gd name="T53" fmla="*/ 13 h 311"/>
                        <a:gd name="T54" fmla="*/ 20 w 371"/>
                        <a:gd name="T55" fmla="*/ 13 h 311"/>
                        <a:gd name="T56" fmla="*/ 18 w 371"/>
                        <a:gd name="T57" fmla="*/ 12 h 311"/>
                        <a:gd name="T58" fmla="*/ 15 w 371"/>
                        <a:gd name="T59" fmla="*/ 12 h 311"/>
                        <a:gd name="T60" fmla="*/ 12 w 371"/>
                        <a:gd name="T61" fmla="*/ 11 h 311"/>
                        <a:gd name="T62" fmla="*/ 8 w 371"/>
                        <a:gd name="T63" fmla="*/ 12 h 311"/>
                        <a:gd name="T64" fmla="*/ 4 w 371"/>
                        <a:gd name="T65" fmla="*/ 12 h 311"/>
                        <a:gd name="T66" fmla="*/ 1 w 371"/>
                        <a:gd name="T67" fmla="*/ 11 h 3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1" h="311">
                          <a:moveTo>
                            <a:pt x="0" y="85"/>
                          </a:moveTo>
                          <a:lnTo>
                            <a:pt x="2" y="75"/>
                          </a:lnTo>
                          <a:lnTo>
                            <a:pt x="5" y="66"/>
                          </a:lnTo>
                          <a:lnTo>
                            <a:pt x="17" y="53"/>
                          </a:lnTo>
                          <a:lnTo>
                            <a:pt x="32" y="42"/>
                          </a:lnTo>
                          <a:lnTo>
                            <a:pt x="51" y="33"/>
                          </a:lnTo>
                          <a:lnTo>
                            <a:pt x="72" y="25"/>
                          </a:lnTo>
                          <a:lnTo>
                            <a:pt x="100" y="18"/>
                          </a:lnTo>
                          <a:lnTo>
                            <a:pt x="122" y="15"/>
                          </a:lnTo>
                          <a:lnTo>
                            <a:pt x="140" y="6"/>
                          </a:lnTo>
                          <a:lnTo>
                            <a:pt x="158" y="0"/>
                          </a:lnTo>
                          <a:lnTo>
                            <a:pt x="181" y="6"/>
                          </a:lnTo>
                          <a:lnTo>
                            <a:pt x="206" y="12"/>
                          </a:lnTo>
                          <a:lnTo>
                            <a:pt x="224" y="18"/>
                          </a:lnTo>
                          <a:lnTo>
                            <a:pt x="244" y="27"/>
                          </a:lnTo>
                          <a:lnTo>
                            <a:pt x="259" y="35"/>
                          </a:lnTo>
                          <a:lnTo>
                            <a:pt x="277" y="47"/>
                          </a:lnTo>
                          <a:lnTo>
                            <a:pt x="294" y="57"/>
                          </a:lnTo>
                          <a:lnTo>
                            <a:pt x="309" y="70"/>
                          </a:lnTo>
                          <a:lnTo>
                            <a:pt x="324" y="82"/>
                          </a:lnTo>
                          <a:lnTo>
                            <a:pt x="334" y="94"/>
                          </a:lnTo>
                          <a:lnTo>
                            <a:pt x="343" y="106"/>
                          </a:lnTo>
                          <a:lnTo>
                            <a:pt x="352" y="121"/>
                          </a:lnTo>
                          <a:lnTo>
                            <a:pt x="358" y="134"/>
                          </a:lnTo>
                          <a:lnTo>
                            <a:pt x="364" y="147"/>
                          </a:lnTo>
                          <a:lnTo>
                            <a:pt x="367" y="164"/>
                          </a:lnTo>
                          <a:lnTo>
                            <a:pt x="363" y="181"/>
                          </a:lnTo>
                          <a:lnTo>
                            <a:pt x="368" y="192"/>
                          </a:lnTo>
                          <a:lnTo>
                            <a:pt x="371" y="211"/>
                          </a:lnTo>
                          <a:lnTo>
                            <a:pt x="371" y="227"/>
                          </a:lnTo>
                          <a:lnTo>
                            <a:pt x="365" y="240"/>
                          </a:lnTo>
                          <a:lnTo>
                            <a:pt x="351" y="262"/>
                          </a:lnTo>
                          <a:lnTo>
                            <a:pt x="338" y="275"/>
                          </a:lnTo>
                          <a:lnTo>
                            <a:pt x="328" y="285"/>
                          </a:lnTo>
                          <a:lnTo>
                            <a:pt x="314" y="296"/>
                          </a:lnTo>
                          <a:lnTo>
                            <a:pt x="298" y="303"/>
                          </a:lnTo>
                          <a:lnTo>
                            <a:pt x="280" y="311"/>
                          </a:lnTo>
                          <a:lnTo>
                            <a:pt x="266" y="306"/>
                          </a:lnTo>
                          <a:lnTo>
                            <a:pt x="253" y="301"/>
                          </a:lnTo>
                          <a:lnTo>
                            <a:pt x="258" y="284"/>
                          </a:lnTo>
                          <a:lnTo>
                            <a:pt x="257" y="269"/>
                          </a:lnTo>
                          <a:lnTo>
                            <a:pt x="254" y="256"/>
                          </a:lnTo>
                          <a:lnTo>
                            <a:pt x="248" y="243"/>
                          </a:lnTo>
                          <a:lnTo>
                            <a:pt x="235" y="235"/>
                          </a:lnTo>
                          <a:lnTo>
                            <a:pt x="224" y="224"/>
                          </a:lnTo>
                          <a:lnTo>
                            <a:pt x="219" y="207"/>
                          </a:lnTo>
                          <a:lnTo>
                            <a:pt x="218" y="189"/>
                          </a:lnTo>
                          <a:lnTo>
                            <a:pt x="219" y="168"/>
                          </a:lnTo>
                          <a:lnTo>
                            <a:pt x="223" y="151"/>
                          </a:lnTo>
                          <a:lnTo>
                            <a:pt x="230" y="136"/>
                          </a:lnTo>
                          <a:lnTo>
                            <a:pt x="237" y="123"/>
                          </a:lnTo>
                          <a:lnTo>
                            <a:pt x="243" y="112"/>
                          </a:lnTo>
                          <a:lnTo>
                            <a:pt x="230" y="116"/>
                          </a:lnTo>
                          <a:lnTo>
                            <a:pt x="210" y="121"/>
                          </a:lnTo>
                          <a:lnTo>
                            <a:pt x="198" y="122"/>
                          </a:lnTo>
                          <a:lnTo>
                            <a:pt x="184" y="121"/>
                          </a:lnTo>
                          <a:lnTo>
                            <a:pt x="172" y="116"/>
                          </a:lnTo>
                          <a:lnTo>
                            <a:pt x="164" y="109"/>
                          </a:lnTo>
                          <a:lnTo>
                            <a:pt x="149" y="108"/>
                          </a:lnTo>
                          <a:lnTo>
                            <a:pt x="133" y="105"/>
                          </a:lnTo>
                          <a:lnTo>
                            <a:pt x="125" y="99"/>
                          </a:lnTo>
                          <a:lnTo>
                            <a:pt x="112" y="103"/>
                          </a:lnTo>
                          <a:lnTo>
                            <a:pt x="93" y="108"/>
                          </a:lnTo>
                          <a:lnTo>
                            <a:pt x="72" y="109"/>
                          </a:lnTo>
                          <a:lnTo>
                            <a:pt x="52" y="110"/>
                          </a:lnTo>
                          <a:lnTo>
                            <a:pt x="34" y="108"/>
                          </a:lnTo>
                          <a:lnTo>
                            <a:pt x="17" y="104"/>
                          </a:lnTo>
                          <a:lnTo>
                            <a:pt x="5" y="98"/>
                          </a:lnTo>
                          <a:lnTo>
                            <a:pt x="0" y="85"/>
                          </a:lnTo>
                          <a:close/>
                        </a:path>
                      </a:pathLst>
                    </a:custGeom>
                    <a:solidFill>
                      <a:srgbClr val="A0400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nvGrpSpPr>
                    <p:cNvPr id="46130" name="Group 50"/>
                    <p:cNvGrpSpPr>
                      <a:grpSpLocks/>
                    </p:cNvGrpSpPr>
                    <p:nvPr/>
                  </p:nvGrpSpPr>
                  <p:grpSpPr bwMode="auto">
                    <a:xfrm>
                      <a:off x="2979" y="2934"/>
                      <a:ext cx="51" cy="65"/>
                      <a:chOff x="2979" y="2934"/>
                      <a:chExt cx="51" cy="65"/>
                    </a:xfrm>
                  </p:grpSpPr>
                  <p:grpSp>
                    <p:nvGrpSpPr>
                      <p:cNvPr id="46131" name="Group 51"/>
                      <p:cNvGrpSpPr>
                        <a:grpSpLocks/>
                      </p:cNvGrpSpPr>
                      <p:nvPr/>
                    </p:nvGrpSpPr>
                    <p:grpSpPr bwMode="auto">
                      <a:xfrm>
                        <a:off x="2980" y="2936"/>
                        <a:ext cx="50" cy="63"/>
                        <a:chOff x="2980" y="2936"/>
                        <a:chExt cx="50" cy="63"/>
                      </a:xfrm>
                    </p:grpSpPr>
                    <p:sp>
                      <p:nvSpPr>
                        <p:cNvPr id="46133" name="Freeform 52"/>
                        <p:cNvSpPr>
                          <a:spLocks/>
                        </p:cNvSpPr>
                        <p:nvPr/>
                      </p:nvSpPr>
                      <p:spPr bwMode="auto">
                        <a:xfrm>
                          <a:off x="3012" y="2936"/>
                          <a:ext cx="18" cy="18"/>
                        </a:xfrm>
                        <a:custGeom>
                          <a:avLst/>
                          <a:gdLst>
                            <a:gd name="T0" fmla="*/ 0 w 55"/>
                            <a:gd name="T1" fmla="*/ 4 h 55"/>
                            <a:gd name="T2" fmla="*/ 2 w 55"/>
                            <a:gd name="T3" fmla="*/ 3 h 55"/>
                            <a:gd name="T4" fmla="*/ 3 w 55"/>
                            <a:gd name="T5" fmla="*/ 2 h 55"/>
                            <a:gd name="T6" fmla="*/ 3 w 55"/>
                            <a:gd name="T7" fmla="*/ 1 h 55"/>
                            <a:gd name="T8" fmla="*/ 3 w 55"/>
                            <a:gd name="T9" fmla="*/ 0 h 55"/>
                            <a:gd name="T10" fmla="*/ 3 w 55"/>
                            <a:gd name="T11" fmla="*/ 0 h 55"/>
                            <a:gd name="T12" fmla="*/ 4 w 55"/>
                            <a:gd name="T13" fmla="*/ 1 h 55"/>
                            <a:gd name="T14" fmla="*/ 4 w 55"/>
                            <a:gd name="T15" fmla="*/ 2 h 55"/>
                            <a:gd name="T16" fmla="*/ 3 w 55"/>
                            <a:gd name="T17" fmla="*/ 3 h 55"/>
                            <a:gd name="T18" fmla="*/ 5 w 55"/>
                            <a:gd name="T19" fmla="*/ 3 h 55"/>
                            <a:gd name="T20" fmla="*/ 6 w 55"/>
                            <a:gd name="T21" fmla="*/ 4 h 55"/>
                            <a:gd name="T22" fmla="*/ 5 w 55"/>
                            <a:gd name="T23" fmla="*/ 4 h 55"/>
                            <a:gd name="T24" fmla="*/ 4 w 55"/>
                            <a:gd name="T25" fmla="*/ 4 h 55"/>
                            <a:gd name="T26" fmla="*/ 4 w 55"/>
                            <a:gd name="T27" fmla="*/ 4 h 55"/>
                            <a:gd name="T28" fmla="*/ 4 w 55"/>
                            <a:gd name="T29" fmla="*/ 5 h 55"/>
                            <a:gd name="T30" fmla="*/ 3 w 55"/>
                            <a:gd name="T31" fmla="*/ 5 h 55"/>
                            <a:gd name="T32" fmla="*/ 3 w 55"/>
                            <a:gd name="T33" fmla="*/ 6 h 55"/>
                            <a:gd name="T34" fmla="*/ 3 w 55"/>
                            <a:gd name="T35" fmla="*/ 5 h 55"/>
                            <a:gd name="T36" fmla="*/ 3 w 55"/>
                            <a:gd name="T37" fmla="*/ 4 h 55"/>
                            <a:gd name="T38" fmla="*/ 3 w 55"/>
                            <a:gd name="T39" fmla="*/ 3 h 55"/>
                            <a:gd name="T40" fmla="*/ 2 w 55"/>
                            <a:gd name="T41" fmla="*/ 4 h 55"/>
                            <a:gd name="T42" fmla="*/ 1 w 55"/>
                            <a:gd name="T43" fmla="*/ 5 h 55"/>
                            <a:gd name="T44" fmla="*/ 2 w 55"/>
                            <a:gd name="T45" fmla="*/ 4 h 55"/>
                            <a:gd name="T46" fmla="*/ 0 w 55"/>
                            <a:gd name="T47" fmla="*/ 4 h 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 h="55">
                              <a:moveTo>
                                <a:pt x="0" y="36"/>
                              </a:moveTo>
                              <a:lnTo>
                                <a:pt x="20" y="25"/>
                              </a:lnTo>
                              <a:lnTo>
                                <a:pt x="29" y="16"/>
                              </a:lnTo>
                              <a:lnTo>
                                <a:pt x="27" y="8"/>
                              </a:lnTo>
                              <a:lnTo>
                                <a:pt x="24" y="0"/>
                              </a:lnTo>
                              <a:lnTo>
                                <a:pt x="32" y="4"/>
                              </a:lnTo>
                              <a:lnTo>
                                <a:pt x="36" y="11"/>
                              </a:lnTo>
                              <a:lnTo>
                                <a:pt x="35" y="18"/>
                              </a:lnTo>
                              <a:lnTo>
                                <a:pt x="30" y="27"/>
                              </a:lnTo>
                              <a:lnTo>
                                <a:pt x="44" y="27"/>
                              </a:lnTo>
                              <a:lnTo>
                                <a:pt x="55" y="40"/>
                              </a:lnTo>
                              <a:lnTo>
                                <a:pt x="48" y="36"/>
                              </a:lnTo>
                              <a:lnTo>
                                <a:pt x="41" y="34"/>
                              </a:lnTo>
                              <a:lnTo>
                                <a:pt x="36" y="36"/>
                              </a:lnTo>
                              <a:lnTo>
                                <a:pt x="38" y="43"/>
                              </a:lnTo>
                              <a:lnTo>
                                <a:pt x="32" y="50"/>
                              </a:lnTo>
                              <a:lnTo>
                                <a:pt x="25" y="55"/>
                              </a:lnTo>
                              <a:lnTo>
                                <a:pt x="32" y="43"/>
                              </a:lnTo>
                              <a:lnTo>
                                <a:pt x="31" y="35"/>
                              </a:lnTo>
                              <a:lnTo>
                                <a:pt x="26" y="32"/>
                              </a:lnTo>
                              <a:lnTo>
                                <a:pt x="20" y="34"/>
                              </a:lnTo>
                              <a:lnTo>
                                <a:pt x="7" y="48"/>
                              </a:lnTo>
                              <a:lnTo>
                                <a:pt x="15" y="33"/>
                              </a:lnTo>
                              <a:lnTo>
                                <a:pt x="0" y="36"/>
                              </a:lnTo>
                              <a:close/>
                            </a:path>
                          </a:pathLst>
                        </a:custGeom>
                        <a:solidFill>
                          <a:srgbClr val="60402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34" name="Freeform 53"/>
                        <p:cNvSpPr>
                          <a:spLocks/>
                        </p:cNvSpPr>
                        <p:nvPr/>
                      </p:nvSpPr>
                      <p:spPr bwMode="auto">
                        <a:xfrm>
                          <a:off x="3021" y="2981"/>
                          <a:ext cx="7" cy="18"/>
                        </a:xfrm>
                        <a:custGeom>
                          <a:avLst/>
                          <a:gdLst>
                            <a:gd name="T0" fmla="*/ 0 w 22"/>
                            <a:gd name="T1" fmla="*/ 3 h 53"/>
                            <a:gd name="T2" fmla="*/ 1 w 22"/>
                            <a:gd name="T3" fmla="*/ 3 h 53"/>
                            <a:gd name="T4" fmla="*/ 2 w 22"/>
                            <a:gd name="T5" fmla="*/ 2 h 53"/>
                            <a:gd name="T6" fmla="*/ 2 w 22"/>
                            <a:gd name="T7" fmla="*/ 1 h 53"/>
                            <a:gd name="T8" fmla="*/ 2 w 22"/>
                            <a:gd name="T9" fmla="*/ 0 h 53"/>
                            <a:gd name="T10" fmla="*/ 2 w 22"/>
                            <a:gd name="T11" fmla="*/ 1 h 53"/>
                            <a:gd name="T12" fmla="*/ 2 w 22"/>
                            <a:gd name="T13" fmla="*/ 3 h 53"/>
                            <a:gd name="T14" fmla="*/ 2 w 22"/>
                            <a:gd name="T15" fmla="*/ 3 h 53"/>
                            <a:gd name="T16" fmla="*/ 1 w 22"/>
                            <a:gd name="T17" fmla="*/ 4 h 53"/>
                            <a:gd name="T18" fmla="*/ 1 w 22"/>
                            <a:gd name="T19" fmla="*/ 5 h 53"/>
                            <a:gd name="T20" fmla="*/ 1 w 22"/>
                            <a:gd name="T21" fmla="*/ 5 h 53"/>
                            <a:gd name="T22" fmla="*/ 2 w 22"/>
                            <a:gd name="T23" fmla="*/ 5 h 53"/>
                            <a:gd name="T24" fmla="*/ 1 w 22"/>
                            <a:gd name="T25" fmla="*/ 6 h 53"/>
                            <a:gd name="T26" fmla="*/ 1 w 22"/>
                            <a:gd name="T27" fmla="*/ 5 h 53"/>
                            <a:gd name="T28" fmla="*/ 0 w 22"/>
                            <a:gd name="T29" fmla="*/ 3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 h="53">
                              <a:moveTo>
                                <a:pt x="0" y="25"/>
                              </a:moveTo>
                              <a:lnTo>
                                <a:pt x="8" y="25"/>
                              </a:lnTo>
                              <a:lnTo>
                                <a:pt x="16" y="21"/>
                              </a:lnTo>
                              <a:lnTo>
                                <a:pt x="19" y="11"/>
                              </a:lnTo>
                              <a:lnTo>
                                <a:pt x="22" y="0"/>
                              </a:lnTo>
                              <a:lnTo>
                                <a:pt x="21" y="13"/>
                              </a:lnTo>
                              <a:lnTo>
                                <a:pt x="19" y="23"/>
                              </a:lnTo>
                              <a:lnTo>
                                <a:pt x="16" y="30"/>
                              </a:lnTo>
                              <a:lnTo>
                                <a:pt x="10" y="34"/>
                              </a:lnTo>
                              <a:lnTo>
                                <a:pt x="9" y="40"/>
                              </a:lnTo>
                              <a:lnTo>
                                <a:pt x="9" y="47"/>
                              </a:lnTo>
                              <a:lnTo>
                                <a:pt x="21" y="47"/>
                              </a:lnTo>
                              <a:lnTo>
                                <a:pt x="7" y="53"/>
                              </a:lnTo>
                              <a:lnTo>
                                <a:pt x="5" y="41"/>
                              </a:lnTo>
                              <a:lnTo>
                                <a:pt x="0" y="25"/>
                              </a:lnTo>
                              <a:close/>
                            </a:path>
                          </a:pathLst>
                        </a:custGeom>
                        <a:solidFill>
                          <a:srgbClr val="60402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sp>
                      <p:nvSpPr>
                        <p:cNvPr id="46135" name="Freeform 54"/>
                        <p:cNvSpPr>
                          <a:spLocks/>
                        </p:cNvSpPr>
                        <p:nvPr/>
                      </p:nvSpPr>
                      <p:spPr bwMode="auto">
                        <a:xfrm>
                          <a:off x="2980" y="2942"/>
                          <a:ext cx="12" cy="1"/>
                        </a:xfrm>
                        <a:custGeom>
                          <a:avLst/>
                          <a:gdLst>
                            <a:gd name="T0" fmla="*/ 1 w 36"/>
                            <a:gd name="T1" fmla="*/ 0 h 3"/>
                            <a:gd name="T2" fmla="*/ 2 w 36"/>
                            <a:gd name="T3" fmla="*/ 0 h 3"/>
                            <a:gd name="T4" fmla="*/ 4 w 36"/>
                            <a:gd name="T5" fmla="*/ 0 h 3"/>
                            <a:gd name="T6" fmla="*/ 3 w 36"/>
                            <a:gd name="T7" fmla="*/ 0 h 3"/>
                            <a:gd name="T8" fmla="*/ 2 w 36"/>
                            <a:gd name="T9" fmla="*/ 0 h 3"/>
                            <a:gd name="T10" fmla="*/ 1 w 36"/>
                            <a:gd name="T11" fmla="*/ 0 h 3"/>
                            <a:gd name="T12" fmla="*/ 0 w 36"/>
                            <a:gd name="T13" fmla="*/ 0 h 3"/>
                            <a:gd name="T14" fmla="*/ 1 w 36"/>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 h="3">
                              <a:moveTo>
                                <a:pt x="13" y="1"/>
                              </a:moveTo>
                              <a:lnTo>
                                <a:pt x="20" y="1"/>
                              </a:lnTo>
                              <a:lnTo>
                                <a:pt x="36" y="0"/>
                              </a:lnTo>
                              <a:lnTo>
                                <a:pt x="25" y="3"/>
                              </a:lnTo>
                              <a:lnTo>
                                <a:pt x="15" y="3"/>
                              </a:lnTo>
                              <a:lnTo>
                                <a:pt x="8" y="3"/>
                              </a:lnTo>
                              <a:lnTo>
                                <a:pt x="0" y="1"/>
                              </a:lnTo>
                              <a:lnTo>
                                <a:pt x="13" y="1"/>
                              </a:lnTo>
                              <a:close/>
                            </a:path>
                          </a:pathLst>
                        </a:custGeom>
                        <a:solidFill>
                          <a:srgbClr val="60402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sp>
                    <p:nvSpPr>
                      <p:cNvPr id="46132" name="Freeform 55"/>
                      <p:cNvSpPr>
                        <a:spLocks/>
                      </p:cNvSpPr>
                      <p:nvPr/>
                    </p:nvSpPr>
                    <p:spPr bwMode="auto">
                      <a:xfrm>
                        <a:off x="2979" y="2934"/>
                        <a:ext cx="8" cy="7"/>
                      </a:xfrm>
                      <a:custGeom>
                        <a:avLst/>
                        <a:gdLst>
                          <a:gd name="T0" fmla="*/ 0 w 23"/>
                          <a:gd name="T1" fmla="*/ 2 h 23"/>
                          <a:gd name="T2" fmla="*/ 1 w 23"/>
                          <a:gd name="T3" fmla="*/ 2 h 23"/>
                          <a:gd name="T4" fmla="*/ 2 w 23"/>
                          <a:gd name="T5" fmla="*/ 2 h 23"/>
                          <a:gd name="T6" fmla="*/ 2 w 23"/>
                          <a:gd name="T7" fmla="*/ 1 h 23"/>
                          <a:gd name="T8" fmla="*/ 3 w 23"/>
                          <a:gd name="T9" fmla="*/ 0 h 23"/>
                          <a:gd name="T10" fmla="*/ 1 w 23"/>
                          <a:gd name="T11" fmla="*/ 2 h 23"/>
                          <a:gd name="T12" fmla="*/ 0 w 23"/>
                          <a:gd name="T13" fmla="*/ 2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23">
                            <a:moveTo>
                              <a:pt x="0" y="23"/>
                            </a:moveTo>
                            <a:lnTo>
                              <a:pt x="7" y="23"/>
                            </a:lnTo>
                            <a:lnTo>
                              <a:pt x="14" y="19"/>
                            </a:lnTo>
                            <a:lnTo>
                              <a:pt x="17" y="11"/>
                            </a:lnTo>
                            <a:lnTo>
                              <a:pt x="23" y="0"/>
                            </a:lnTo>
                            <a:lnTo>
                              <a:pt x="9" y="18"/>
                            </a:lnTo>
                            <a:lnTo>
                              <a:pt x="0" y="23"/>
                            </a:lnTo>
                            <a:close/>
                          </a:path>
                        </a:pathLst>
                      </a:custGeom>
                      <a:solidFill>
                        <a:srgbClr val="60402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grpSp>
            <p:grpSp>
              <p:nvGrpSpPr>
                <p:cNvPr id="46116" name="Group 56"/>
                <p:cNvGrpSpPr>
                  <a:grpSpLocks/>
                </p:cNvGrpSpPr>
                <p:nvPr/>
              </p:nvGrpSpPr>
              <p:grpSpPr bwMode="auto">
                <a:xfrm>
                  <a:off x="2952" y="2959"/>
                  <a:ext cx="47" cy="136"/>
                  <a:chOff x="2952" y="2959"/>
                  <a:chExt cx="47" cy="136"/>
                </a:xfrm>
              </p:grpSpPr>
              <p:grpSp>
                <p:nvGrpSpPr>
                  <p:cNvPr id="46117" name="Group 57"/>
                  <p:cNvGrpSpPr>
                    <a:grpSpLocks/>
                  </p:cNvGrpSpPr>
                  <p:nvPr/>
                </p:nvGrpSpPr>
                <p:grpSpPr bwMode="auto">
                  <a:xfrm>
                    <a:off x="2952" y="2959"/>
                    <a:ext cx="42" cy="53"/>
                    <a:chOff x="2952" y="2959"/>
                    <a:chExt cx="42" cy="53"/>
                  </a:xfrm>
                </p:grpSpPr>
                <p:grpSp>
                  <p:nvGrpSpPr>
                    <p:cNvPr id="46121" name="Group 58"/>
                    <p:cNvGrpSpPr>
                      <a:grpSpLocks/>
                    </p:cNvGrpSpPr>
                    <p:nvPr/>
                  </p:nvGrpSpPr>
                  <p:grpSpPr bwMode="auto">
                    <a:xfrm>
                      <a:off x="2952" y="2959"/>
                      <a:ext cx="42" cy="8"/>
                      <a:chOff x="2952" y="2959"/>
                      <a:chExt cx="42" cy="8"/>
                    </a:xfrm>
                  </p:grpSpPr>
                  <p:sp>
                    <p:nvSpPr>
                      <p:cNvPr id="46125" name="Freeform 59"/>
                      <p:cNvSpPr>
                        <a:spLocks/>
                      </p:cNvSpPr>
                      <p:nvPr/>
                    </p:nvSpPr>
                    <p:spPr bwMode="auto">
                      <a:xfrm>
                        <a:off x="2975" y="2959"/>
                        <a:ext cx="19" cy="8"/>
                      </a:xfrm>
                      <a:custGeom>
                        <a:avLst/>
                        <a:gdLst>
                          <a:gd name="T0" fmla="*/ 0 w 56"/>
                          <a:gd name="T1" fmla="*/ 1 h 22"/>
                          <a:gd name="T2" fmla="*/ 1 w 56"/>
                          <a:gd name="T3" fmla="*/ 0 h 22"/>
                          <a:gd name="T4" fmla="*/ 3 w 56"/>
                          <a:gd name="T5" fmla="*/ 0 h 22"/>
                          <a:gd name="T6" fmla="*/ 4 w 56"/>
                          <a:gd name="T7" fmla="*/ 1 h 22"/>
                          <a:gd name="T8" fmla="*/ 6 w 56"/>
                          <a:gd name="T9" fmla="*/ 1 h 22"/>
                          <a:gd name="T10" fmla="*/ 6 w 56"/>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2">
                            <a:moveTo>
                              <a:pt x="0" y="5"/>
                            </a:moveTo>
                            <a:lnTo>
                              <a:pt x="13" y="0"/>
                            </a:lnTo>
                            <a:lnTo>
                              <a:pt x="26" y="1"/>
                            </a:lnTo>
                            <a:lnTo>
                              <a:pt x="38" y="6"/>
                            </a:lnTo>
                            <a:lnTo>
                              <a:pt x="49" y="12"/>
                            </a:lnTo>
                            <a:lnTo>
                              <a:pt x="56" y="22"/>
                            </a:lnTo>
                          </a:path>
                        </a:pathLst>
                      </a:custGeom>
                      <a:noFill/>
                      <a:ln w="4763">
                        <a:solidFill>
                          <a:srgbClr val="60402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6126" name="Freeform 60"/>
                      <p:cNvSpPr>
                        <a:spLocks/>
                      </p:cNvSpPr>
                      <p:nvPr/>
                    </p:nvSpPr>
                    <p:spPr bwMode="auto">
                      <a:xfrm>
                        <a:off x="2952" y="2959"/>
                        <a:ext cx="15" cy="6"/>
                      </a:xfrm>
                      <a:custGeom>
                        <a:avLst/>
                        <a:gdLst>
                          <a:gd name="T0" fmla="*/ 0 w 45"/>
                          <a:gd name="T1" fmla="*/ 2 h 16"/>
                          <a:gd name="T2" fmla="*/ 1 w 45"/>
                          <a:gd name="T3" fmla="*/ 1 h 16"/>
                          <a:gd name="T4" fmla="*/ 2 w 45"/>
                          <a:gd name="T5" fmla="*/ 0 h 16"/>
                          <a:gd name="T6" fmla="*/ 4 w 45"/>
                          <a:gd name="T7" fmla="*/ 0 h 16"/>
                          <a:gd name="T8" fmla="*/ 5 w 45"/>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6">
                            <a:moveTo>
                              <a:pt x="0" y="16"/>
                            </a:moveTo>
                            <a:lnTo>
                              <a:pt x="8" y="8"/>
                            </a:lnTo>
                            <a:lnTo>
                              <a:pt x="19" y="3"/>
                            </a:lnTo>
                            <a:lnTo>
                              <a:pt x="32" y="0"/>
                            </a:lnTo>
                            <a:lnTo>
                              <a:pt x="45" y="2"/>
                            </a:lnTo>
                          </a:path>
                        </a:pathLst>
                      </a:custGeom>
                      <a:noFill/>
                      <a:ln w="4763">
                        <a:solidFill>
                          <a:srgbClr val="60402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46122" name="Group 61"/>
                    <p:cNvGrpSpPr>
                      <a:grpSpLocks/>
                    </p:cNvGrpSpPr>
                    <p:nvPr/>
                  </p:nvGrpSpPr>
                  <p:grpSpPr bwMode="auto">
                    <a:xfrm>
                      <a:off x="2953" y="2965"/>
                      <a:ext cx="38" cy="47"/>
                      <a:chOff x="2953" y="2965"/>
                      <a:chExt cx="38" cy="47"/>
                    </a:xfrm>
                  </p:grpSpPr>
                  <p:sp>
                    <p:nvSpPr>
                      <p:cNvPr id="46123" name="Oval 62"/>
                      <p:cNvSpPr>
                        <a:spLocks noChangeArrowheads="1"/>
                      </p:cNvSpPr>
                      <p:nvPr/>
                    </p:nvSpPr>
                    <p:spPr bwMode="auto">
                      <a:xfrm>
                        <a:off x="2953" y="2965"/>
                        <a:ext cx="14" cy="4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6124" name="Oval 63"/>
                      <p:cNvSpPr>
                        <a:spLocks noChangeArrowheads="1"/>
                      </p:cNvSpPr>
                      <p:nvPr/>
                    </p:nvSpPr>
                    <p:spPr bwMode="auto">
                      <a:xfrm>
                        <a:off x="2977" y="2965"/>
                        <a:ext cx="14" cy="4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grpSp>
              </p:grpSp>
              <p:grpSp>
                <p:nvGrpSpPr>
                  <p:cNvPr id="46118" name="Group 64"/>
                  <p:cNvGrpSpPr>
                    <a:grpSpLocks/>
                  </p:cNvGrpSpPr>
                  <p:nvPr/>
                </p:nvGrpSpPr>
                <p:grpSpPr bwMode="auto">
                  <a:xfrm>
                    <a:off x="2956" y="3047"/>
                    <a:ext cx="43" cy="48"/>
                    <a:chOff x="2956" y="3047"/>
                    <a:chExt cx="43" cy="48"/>
                  </a:xfrm>
                </p:grpSpPr>
                <p:sp>
                  <p:nvSpPr>
                    <p:cNvPr id="46119" name="Freeform 65"/>
                    <p:cNvSpPr>
                      <a:spLocks/>
                    </p:cNvSpPr>
                    <p:nvPr/>
                  </p:nvSpPr>
                  <p:spPr bwMode="auto">
                    <a:xfrm>
                      <a:off x="2988" y="3047"/>
                      <a:ext cx="11" cy="48"/>
                    </a:xfrm>
                    <a:custGeom>
                      <a:avLst/>
                      <a:gdLst>
                        <a:gd name="T0" fmla="*/ 3 w 32"/>
                        <a:gd name="T1" fmla="*/ 0 h 145"/>
                        <a:gd name="T2" fmla="*/ 2 w 32"/>
                        <a:gd name="T3" fmla="*/ 1 h 145"/>
                        <a:gd name="T4" fmla="*/ 1 w 32"/>
                        <a:gd name="T5" fmla="*/ 4 h 145"/>
                        <a:gd name="T6" fmla="*/ 0 w 32"/>
                        <a:gd name="T7" fmla="*/ 6 h 145"/>
                        <a:gd name="T8" fmla="*/ 0 w 32"/>
                        <a:gd name="T9" fmla="*/ 9 h 145"/>
                        <a:gd name="T10" fmla="*/ 0 w 32"/>
                        <a:gd name="T11" fmla="*/ 11 h 145"/>
                        <a:gd name="T12" fmla="*/ 1 w 32"/>
                        <a:gd name="T13" fmla="*/ 13 h 145"/>
                        <a:gd name="T14" fmla="*/ 2 w 32"/>
                        <a:gd name="T15" fmla="*/ 14 h 145"/>
                        <a:gd name="T16" fmla="*/ 4 w 32"/>
                        <a:gd name="T17" fmla="*/ 16 h 1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145">
                          <a:moveTo>
                            <a:pt x="24" y="0"/>
                          </a:moveTo>
                          <a:lnTo>
                            <a:pt x="17" y="13"/>
                          </a:lnTo>
                          <a:lnTo>
                            <a:pt x="7" y="34"/>
                          </a:lnTo>
                          <a:lnTo>
                            <a:pt x="2" y="53"/>
                          </a:lnTo>
                          <a:lnTo>
                            <a:pt x="0" y="78"/>
                          </a:lnTo>
                          <a:lnTo>
                            <a:pt x="1" y="101"/>
                          </a:lnTo>
                          <a:lnTo>
                            <a:pt x="10" y="117"/>
                          </a:lnTo>
                          <a:lnTo>
                            <a:pt x="20" y="131"/>
                          </a:lnTo>
                          <a:lnTo>
                            <a:pt x="32" y="145"/>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6120" name="Freeform 66"/>
                    <p:cNvSpPr>
                      <a:spLocks/>
                    </p:cNvSpPr>
                    <p:nvPr/>
                  </p:nvSpPr>
                  <p:spPr bwMode="auto">
                    <a:xfrm>
                      <a:off x="2956" y="3065"/>
                      <a:ext cx="34" cy="20"/>
                    </a:xfrm>
                    <a:custGeom>
                      <a:avLst/>
                      <a:gdLst>
                        <a:gd name="T0" fmla="*/ 0 w 103"/>
                        <a:gd name="T1" fmla="*/ 0 h 62"/>
                        <a:gd name="T2" fmla="*/ 1 w 103"/>
                        <a:gd name="T3" fmla="*/ 3 h 62"/>
                        <a:gd name="T4" fmla="*/ 1 w 103"/>
                        <a:gd name="T5" fmla="*/ 6 h 62"/>
                        <a:gd name="T6" fmla="*/ 4 w 103"/>
                        <a:gd name="T7" fmla="*/ 5 h 62"/>
                        <a:gd name="T8" fmla="*/ 6 w 103"/>
                        <a:gd name="T9" fmla="*/ 5 h 62"/>
                        <a:gd name="T10" fmla="*/ 8 w 103"/>
                        <a:gd name="T11" fmla="*/ 5 h 62"/>
                        <a:gd name="T12" fmla="*/ 11 w 103"/>
                        <a:gd name="T13" fmla="*/ 6 h 62"/>
                        <a:gd name="T14" fmla="*/ 11 w 103"/>
                        <a:gd name="T15" fmla="*/ 5 h 62"/>
                        <a:gd name="T16" fmla="*/ 11 w 103"/>
                        <a:gd name="T17" fmla="*/ 3 h 62"/>
                        <a:gd name="T18" fmla="*/ 11 w 103"/>
                        <a:gd name="T19" fmla="*/ 1 h 62"/>
                        <a:gd name="T20" fmla="*/ 11 w 103"/>
                        <a:gd name="T21" fmla="*/ 0 h 62"/>
                        <a:gd name="T22" fmla="*/ 9 w 103"/>
                        <a:gd name="T23" fmla="*/ 1 h 62"/>
                        <a:gd name="T24" fmla="*/ 7 w 103"/>
                        <a:gd name="T25" fmla="*/ 1 h 62"/>
                        <a:gd name="T26" fmla="*/ 5 w 103"/>
                        <a:gd name="T27" fmla="*/ 1 h 62"/>
                        <a:gd name="T28" fmla="*/ 3 w 103"/>
                        <a:gd name="T29" fmla="*/ 1 h 62"/>
                        <a:gd name="T30" fmla="*/ 0 w 103"/>
                        <a:gd name="T31" fmla="*/ 0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3" h="62">
                          <a:moveTo>
                            <a:pt x="0" y="3"/>
                          </a:moveTo>
                          <a:lnTo>
                            <a:pt x="12" y="32"/>
                          </a:lnTo>
                          <a:lnTo>
                            <a:pt x="10" y="62"/>
                          </a:lnTo>
                          <a:lnTo>
                            <a:pt x="38" y="54"/>
                          </a:lnTo>
                          <a:lnTo>
                            <a:pt x="52" y="51"/>
                          </a:lnTo>
                          <a:lnTo>
                            <a:pt x="71" y="53"/>
                          </a:lnTo>
                          <a:lnTo>
                            <a:pt x="103" y="60"/>
                          </a:lnTo>
                          <a:lnTo>
                            <a:pt x="96" y="45"/>
                          </a:lnTo>
                          <a:lnTo>
                            <a:pt x="96" y="28"/>
                          </a:lnTo>
                          <a:lnTo>
                            <a:pt x="97" y="12"/>
                          </a:lnTo>
                          <a:lnTo>
                            <a:pt x="98" y="0"/>
                          </a:lnTo>
                          <a:lnTo>
                            <a:pt x="81" y="7"/>
                          </a:lnTo>
                          <a:lnTo>
                            <a:pt x="62" y="12"/>
                          </a:lnTo>
                          <a:lnTo>
                            <a:pt x="43" y="13"/>
                          </a:lnTo>
                          <a:lnTo>
                            <a:pt x="25" y="10"/>
                          </a:lnTo>
                          <a:lnTo>
                            <a:pt x="0" y="3"/>
                          </a:lnTo>
                          <a:close/>
                        </a:path>
                      </a:pathLst>
                    </a:custGeom>
                    <a:solidFill>
                      <a:srgbClr val="000000"/>
                    </a:solidFill>
                    <a:ln w="4763">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endParaRPr>
                    </a:p>
                  </p:txBody>
                </p:sp>
              </p:grpSp>
            </p:grpSp>
          </p:grpSp>
        </p:grpSp>
        <p:grpSp>
          <p:nvGrpSpPr>
            <p:cNvPr id="46098" name="Group 67"/>
            <p:cNvGrpSpPr>
              <a:grpSpLocks/>
            </p:cNvGrpSpPr>
            <p:nvPr/>
          </p:nvGrpSpPr>
          <p:grpSpPr bwMode="auto">
            <a:xfrm>
              <a:off x="2256" y="2544"/>
              <a:ext cx="2520" cy="1488"/>
              <a:chOff x="2256" y="2544"/>
              <a:chExt cx="2520" cy="1488"/>
            </a:xfrm>
          </p:grpSpPr>
          <p:graphicFrame>
            <p:nvGraphicFramePr>
              <p:cNvPr id="46106" name="Object 68"/>
              <p:cNvGraphicFramePr>
                <a:graphicFrameLocks noChangeAspect="1"/>
              </p:cNvGraphicFramePr>
              <p:nvPr/>
            </p:nvGraphicFramePr>
            <p:xfrm>
              <a:off x="2256" y="3360"/>
              <a:ext cx="1090" cy="360"/>
            </p:xfrm>
            <a:graphic>
              <a:graphicData uri="http://schemas.openxmlformats.org/presentationml/2006/ole">
                <mc:AlternateContent xmlns:mc="http://schemas.openxmlformats.org/markup-compatibility/2006">
                  <mc:Choice xmlns:v="urn:schemas-microsoft-com:vml" Requires="v">
                    <p:oleObj spid="_x0000_s37912" name="剪辑" r:id="rId7" imgW="6545263" imgH="1706563" progId="MS_ClipArt_Gallery.2">
                      <p:embed/>
                    </p:oleObj>
                  </mc:Choice>
                  <mc:Fallback>
                    <p:oleObj name="剪辑" r:id="rId7" imgW="6545263" imgH="1706563"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3360"/>
                            <a:ext cx="109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7" name="Line 69"/>
              <p:cNvSpPr>
                <a:spLocks noChangeShapeType="1"/>
              </p:cNvSpPr>
              <p:nvPr/>
            </p:nvSpPr>
            <p:spPr bwMode="auto">
              <a:xfrm flipV="1">
                <a:off x="3396" y="3049"/>
                <a:ext cx="1380" cy="541"/>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6108" name="Line 70"/>
              <p:cNvSpPr>
                <a:spLocks noChangeShapeType="1"/>
              </p:cNvSpPr>
              <p:nvPr/>
            </p:nvSpPr>
            <p:spPr bwMode="auto">
              <a:xfrm>
                <a:off x="3396" y="3590"/>
                <a:ext cx="647"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6109" name="Line 71"/>
              <p:cNvSpPr>
                <a:spLocks noChangeShapeType="1"/>
              </p:cNvSpPr>
              <p:nvPr/>
            </p:nvSpPr>
            <p:spPr bwMode="auto">
              <a:xfrm flipH="1">
                <a:off x="4172" y="3049"/>
                <a:ext cx="604" cy="0"/>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6110" name="Object 72"/>
              <p:cNvGraphicFramePr>
                <a:graphicFrameLocks noChangeAspect="1"/>
              </p:cNvGraphicFramePr>
              <p:nvPr/>
            </p:nvGraphicFramePr>
            <p:xfrm>
              <a:off x="4250" y="2544"/>
              <a:ext cx="363" cy="528"/>
            </p:xfrm>
            <a:graphic>
              <a:graphicData uri="http://schemas.openxmlformats.org/presentationml/2006/ole">
                <mc:AlternateContent xmlns:mc="http://schemas.openxmlformats.org/markup-compatibility/2006">
                  <mc:Choice xmlns:v="urn:schemas-microsoft-com:vml" Requires="v">
                    <p:oleObj spid="_x0000_s37913" name="Equation" r:id="rId9" imgW="203112" imgH="279279" progId="Equation.3">
                      <p:embed/>
                    </p:oleObj>
                  </mc:Choice>
                  <mc:Fallback>
                    <p:oleObj name="Equation" r:id="rId9" imgW="203112" imgH="2792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0" y="2544"/>
                            <a:ext cx="363"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1" name="Object 73"/>
              <p:cNvGraphicFramePr>
                <a:graphicFrameLocks noChangeAspect="1"/>
              </p:cNvGraphicFramePr>
              <p:nvPr/>
            </p:nvGraphicFramePr>
            <p:xfrm>
              <a:off x="3696" y="3543"/>
              <a:ext cx="306" cy="489"/>
            </p:xfrm>
            <a:graphic>
              <a:graphicData uri="http://schemas.openxmlformats.org/presentationml/2006/ole">
                <mc:AlternateContent xmlns:mc="http://schemas.openxmlformats.org/markup-compatibility/2006">
                  <mc:Choice xmlns:v="urn:schemas-microsoft-com:vml" Requires="v">
                    <p:oleObj spid="_x0000_s37914" name="Equation" r:id="rId11" imgW="165028" imgH="228501" progId="Equation.3">
                      <p:embed/>
                    </p:oleObj>
                  </mc:Choice>
                  <mc:Fallback>
                    <p:oleObj name="Equation" r:id="rId11" imgW="165028"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3543"/>
                            <a:ext cx="306"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099" name="Group 74"/>
            <p:cNvGrpSpPr>
              <a:grpSpLocks/>
            </p:cNvGrpSpPr>
            <p:nvPr/>
          </p:nvGrpSpPr>
          <p:grpSpPr bwMode="auto">
            <a:xfrm>
              <a:off x="3396" y="2880"/>
              <a:ext cx="1380" cy="816"/>
              <a:chOff x="3396" y="2880"/>
              <a:chExt cx="1380" cy="816"/>
            </a:xfrm>
          </p:grpSpPr>
          <p:sp>
            <p:nvSpPr>
              <p:cNvPr id="46100" name="Line 75"/>
              <p:cNvSpPr>
                <a:spLocks noChangeShapeType="1"/>
              </p:cNvSpPr>
              <p:nvPr/>
            </p:nvSpPr>
            <p:spPr bwMode="auto">
              <a:xfrm flipH="1" flipV="1">
                <a:off x="3957" y="3345"/>
                <a:ext cx="86" cy="245"/>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6101" name="Line 76"/>
              <p:cNvSpPr>
                <a:spLocks noChangeShapeType="1"/>
              </p:cNvSpPr>
              <p:nvPr/>
            </p:nvSpPr>
            <p:spPr bwMode="auto">
              <a:xfrm flipV="1">
                <a:off x="3396" y="3345"/>
                <a:ext cx="561" cy="245"/>
              </a:xfrm>
              <a:prstGeom prst="line">
                <a:avLst/>
              </a:prstGeom>
              <a:noFill/>
              <a:ln w="28575">
                <a:solidFill>
                  <a:srgbClr val="FF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6102" name="Line 77"/>
              <p:cNvSpPr>
                <a:spLocks noChangeShapeType="1"/>
              </p:cNvSpPr>
              <p:nvPr/>
            </p:nvSpPr>
            <p:spPr bwMode="auto">
              <a:xfrm>
                <a:off x="4173" y="3049"/>
                <a:ext cx="42" cy="197"/>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6103" name="Line 78"/>
              <p:cNvSpPr>
                <a:spLocks noChangeShapeType="1"/>
              </p:cNvSpPr>
              <p:nvPr/>
            </p:nvSpPr>
            <p:spPr bwMode="auto">
              <a:xfrm flipH="1">
                <a:off x="4215" y="3049"/>
                <a:ext cx="561" cy="197"/>
              </a:xfrm>
              <a:prstGeom prst="line">
                <a:avLst/>
              </a:prstGeom>
              <a:noFill/>
              <a:ln w="38100">
                <a:solidFill>
                  <a:srgbClr val="CC00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6104" name="Object 79"/>
              <p:cNvGraphicFramePr>
                <a:graphicFrameLocks noChangeAspect="1"/>
              </p:cNvGraphicFramePr>
              <p:nvPr/>
            </p:nvGraphicFramePr>
            <p:xfrm>
              <a:off x="4319" y="3216"/>
              <a:ext cx="433" cy="480"/>
            </p:xfrm>
            <a:graphic>
              <a:graphicData uri="http://schemas.openxmlformats.org/presentationml/2006/ole">
                <mc:AlternateContent xmlns:mc="http://schemas.openxmlformats.org/markup-compatibility/2006">
                  <mc:Choice xmlns:v="urn:schemas-microsoft-com:vml" Requires="v">
                    <p:oleObj spid="_x0000_s37915" name="Equation" r:id="rId13" imgW="253890" imgH="279279" progId="Equation.3">
                      <p:embed/>
                    </p:oleObj>
                  </mc:Choice>
                  <mc:Fallback>
                    <p:oleObj name="Equation" r:id="rId13" imgW="253890" imgH="27927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9" y="3216"/>
                            <a:ext cx="43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5" name="Object 80"/>
              <p:cNvGraphicFramePr>
                <a:graphicFrameLocks noChangeAspect="1"/>
              </p:cNvGraphicFramePr>
              <p:nvPr/>
            </p:nvGraphicFramePr>
            <p:xfrm>
              <a:off x="3456" y="2880"/>
              <a:ext cx="459" cy="537"/>
            </p:xfrm>
            <a:graphic>
              <a:graphicData uri="http://schemas.openxmlformats.org/presentationml/2006/ole">
                <mc:AlternateContent xmlns:mc="http://schemas.openxmlformats.org/markup-compatibility/2006">
                  <mc:Choice xmlns:v="urn:schemas-microsoft-com:vml" Requires="v">
                    <p:oleObj spid="_x0000_s37916" name="Equation" r:id="rId15" imgW="253890" imgH="291973" progId="Equation.3">
                      <p:embed/>
                    </p:oleObj>
                  </mc:Choice>
                  <mc:Fallback>
                    <p:oleObj name="Equation" r:id="rId15" imgW="253890" imgH="29197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6" y="2880"/>
                            <a:ext cx="459"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46086" name="Object 81"/>
          <p:cNvGraphicFramePr>
            <a:graphicFrameLocks noChangeAspect="1"/>
          </p:cNvGraphicFramePr>
          <p:nvPr/>
        </p:nvGraphicFramePr>
        <p:xfrm>
          <a:off x="685800" y="5062538"/>
          <a:ext cx="2576513" cy="1230312"/>
        </p:xfrm>
        <a:graphic>
          <a:graphicData uri="http://schemas.openxmlformats.org/presentationml/2006/ole">
            <mc:AlternateContent xmlns:mc="http://schemas.openxmlformats.org/markup-compatibility/2006">
              <mc:Choice xmlns:v="urn:schemas-microsoft-com:vml" Requires="v">
                <p:oleObj spid="_x0000_s37917" name="Equation" r:id="rId17" imgW="1028700" imgH="558800" progId="Equation.3">
                  <p:embed/>
                </p:oleObj>
              </mc:Choice>
              <mc:Fallback>
                <p:oleObj name="Equation" r:id="rId17" imgW="1028700" imgH="558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 y="5062538"/>
                        <a:ext cx="2576513" cy="1230312"/>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87" name="Group 82"/>
          <p:cNvGrpSpPr>
            <a:grpSpLocks/>
          </p:cNvGrpSpPr>
          <p:nvPr/>
        </p:nvGrpSpPr>
        <p:grpSpPr bwMode="auto">
          <a:xfrm>
            <a:off x="2867025" y="1676400"/>
            <a:ext cx="5667375" cy="1414463"/>
            <a:chOff x="1806" y="1056"/>
            <a:chExt cx="3570" cy="891"/>
          </a:xfrm>
        </p:grpSpPr>
        <p:grpSp>
          <p:nvGrpSpPr>
            <p:cNvPr id="46088" name="Group 83"/>
            <p:cNvGrpSpPr>
              <a:grpSpLocks/>
            </p:cNvGrpSpPr>
            <p:nvPr/>
          </p:nvGrpSpPr>
          <p:grpSpPr bwMode="auto">
            <a:xfrm>
              <a:off x="1852" y="1056"/>
              <a:ext cx="3524" cy="432"/>
              <a:chOff x="1852" y="1056"/>
              <a:chExt cx="3524" cy="432"/>
            </a:xfrm>
          </p:grpSpPr>
          <p:graphicFrame>
            <p:nvGraphicFramePr>
              <p:cNvPr id="46093" name="Object 84"/>
              <p:cNvGraphicFramePr>
                <a:graphicFrameLocks noChangeAspect="1"/>
              </p:cNvGraphicFramePr>
              <p:nvPr/>
            </p:nvGraphicFramePr>
            <p:xfrm>
              <a:off x="1852" y="1056"/>
              <a:ext cx="312" cy="432"/>
            </p:xfrm>
            <a:graphic>
              <a:graphicData uri="http://schemas.openxmlformats.org/presentationml/2006/ole">
                <mc:AlternateContent xmlns:mc="http://schemas.openxmlformats.org/markup-compatibility/2006">
                  <mc:Choice xmlns:v="urn:schemas-microsoft-com:vml" Requires="v">
                    <p:oleObj spid="_x0000_s37918" name="Equation" r:id="rId19" imgW="203112" imgH="279279" progId="Equation.3">
                      <p:embed/>
                    </p:oleObj>
                  </mc:Choice>
                  <mc:Fallback>
                    <p:oleObj name="Equation" r:id="rId19" imgW="203112" imgH="27927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52" y="1056"/>
                            <a:ext cx="31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4" name="Rectangle 85"/>
              <p:cNvSpPr>
                <a:spLocks noChangeArrowheads="1"/>
              </p:cNvSpPr>
              <p:nvPr/>
            </p:nvSpPr>
            <p:spPr bwMode="auto">
              <a:xfrm>
                <a:off x="2160" y="1117"/>
                <a:ext cx="32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800" b="1">
                    <a:solidFill>
                      <a:srgbClr val="000000"/>
                    </a:solidFill>
                    <a:latin typeface="Times New Roman" pitchFamily="18" charset="0"/>
                  </a:rPr>
                  <a:t>观察者</a:t>
                </a:r>
                <a:r>
                  <a:rPr lang="zh-CN" altLang="en-US" sz="2800" b="1">
                    <a:solidFill>
                      <a:srgbClr val="CC0000"/>
                    </a:solidFill>
                    <a:latin typeface="Times New Roman" pitchFamily="18" charset="0"/>
                  </a:rPr>
                  <a:t>向</a:t>
                </a:r>
                <a:r>
                  <a:rPr lang="zh-CN" altLang="en-US" sz="2800" b="1">
                    <a:solidFill>
                      <a:srgbClr val="000000"/>
                    </a:solidFill>
                    <a:latin typeface="Times New Roman" pitchFamily="18" charset="0"/>
                  </a:rPr>
                  <a:t>波源运动 </a:t>
                </a:r>
                <a:r>
                  <a:rPr lang="en-US" altLang="zh-CN" sz="2800" b="1">
                    <a:solidFill>
                      <a:srgbClr val="CC0000"/>
                    </a:solidFill>
                    <a:latin typeface="Times New Roman" pitchFamily="18" charset="0"/>
                  </a:rPr>
                  <a:t>+ </a:t>
                </a:r>
                <a:r>
                  <a:rPr lang="zh-CN" altLang="en-US" sz="2800" b="1">
                    <a:solidFill>
                      <a:srgbClr val="000000"/>
                    </a:solidFill>
                    <a:latin typeface="Times New Roman" pitchFamily="18" charset="0"/>
                  </a:rPr>
                  <a:t>，</a:t>
                </a:r>
                <a:r>
                  <a:rPr lang="zh-CN" altLang="en-US" sz="2800" b="1">
                    <a:solidFill>
                      <a:srgbClr val="0000FF"/>
                    </a:solidFill>
                    <a:latin typeface="Times New Roman" pitchFamily="18" charset="0"/>
                  </a:rPr>
                  <a:t>远离     </a:t>
                </a:r>
                <a:r>
                  <a:rPr lang="en-US" altLang="zh-CN" sz="2800" b="1">
                    <a:solidFill>
                      <a:srgbClr val="000000"/>
                    </a:solidFill>
                    <a:latin typeface="Times New Roman" pitchFamily="18" charset="0"/>
                  </a:rPr>
                  <a:t>.</a:t>
                </a:r>
              </a:p>
            </p:txBody>
          </p:sp>
          <p:sp>
            <p:nvSpPr>
              <p:cNvPr id="46095" name="Line 86"/>
              <p:cNvSpPr>
                <a:spLocks noChangeShapeType="1"/>
              </p:cNvSpPr>
              <p:nvPr/>
            </p:nvSpPr>
            <p:spPr bwMode="auto">
              <a:xfrm>
                <a:off x="4944" y="1296"/>
                <a:ext cx="144"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grpSp>
          <p:nvGrpSpPr>
            <p:cNvPr id="46089" name="Group 87"/>
            <p:cNvGrpSpPr>
              <a:grpSpLocks/>
            </p:cNvGrpSpPr>
            <p:nvPr/>
          </p:nvGrpSpPr>
          <p:grpSpPr bwMode="auto">
            <a:xfrm>
              <a:off x="1806" y="1536"/>
              <a:ext cx="3522" cy="411"/>
              <a:chOff x="1806" y="1536"/>
              <a:chExt cx="3522" cy="411"/>
            </a:xfrm>
          </p:grpSpPr>
          <p:sp>
            <p:nvSpPr>
              <p:cNvPr id="46090" name="Rectangle 88"/>
              <p:cNvSpPr>
                <a:spLocks noChangeArrowheads="1"/>
              </p:cNvSpPr>
              <p:nvPr/>
            </p:nvSpPr>
            <p:spPr bwMode="auto">
              <a:xfrm>
                <a:off x="2160" y="1584"/>
                <a:ext cx="31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800" b="1">
                    <a:solidFill>
                      <a:srgbClr val="000000"/>
                    </a:solidFill>
                    <a:latin typeface="Times New Roman" pitchFamily="18" charset="0"/>
                  </a:rPr>
                  <a:t>波源</a:t>
                </a:r>
                <a:r>
                  <a:rPr lang="zh-CN" altLang="en-US" sz="2800" b="1">
                    <a:solidFill>
                      <a:srgbClr val="0000FF"/>
                    </a:solidFill>
                    <a:latin typeface="Times New Roman" pitchFamily="18" charset="0"/>
                  </a:rPr>
                  <a:t>向</a:t>
                </a:r>
                <a:r>
                  <a:rPr lang="zh-CN" altLang="en-US" sz="2800" b="1">
                    <a:solidFill>
                      <a:srgbClr val="000000"/>
                    </a:solidFill>
                    <a:latin typeface="Times New Roman" pitchFamily="18" charset="0"/>
                  </a:rPr>
                  <a:t>观察者运动 </a:t>
                </a:r>
                <a:r>
                  <a:rPr lang="zh-CN" altLang="en-US" sz="2800" b="1">
                    <a:solidFill>
                      <a:srgbClr val="FF0000"/>
                    </a:solidFill>
                    <a:latin typeface="Times New Roman" pitchFamily="18" charset="0"/>
                  </a:rPr>
                  <a:t>    </a:t>
                </a:r>
                <a:r>
                  <a:rPr lang="zh-CN" altLang="en-US" sz="2800" b="1">
                    <a:solidFill>
                      <a:srgbClr val="000000"/>
                    </a:solidFill>
                    <a:latin typeface="Times New Roman" pitchFamily="18" charset="0"/>
                  </a:rPr>
                  <a:t>，</a:t>
                </a:r>
                <a:r>
                  <a:rPr lang="zh-CN" altLang="en-US" sz="2800" b="1">
                    <a:solidFill>
                      <a:srgbClr val="0000FF"/>
                    </a:solidFill>
                    <a:latin typeface="Times New Roman" pitchFamily="18" charset="0"/>
                  </a:rPr>
                  <a:t>远离</a:t>
                </a:r>
                <a:r>
                  <a:rPr lang="zh-CN" altLang="en-US" sz="2800" b="1">
                    <a:solidFill>
                      <a:srgbClr val="CC0000"/>
                    </a:solidFill>
                    <a:latin typeface="Times New Roman" pitchFamily="18" charset="0"/>
                  </a:rPr>
                  <a:t> </a:t>
                </a:r>
                <a:r>
                  <a:rPr lang="en-US" altLang="zh-CN" sz="2800" b="1">
                    <a:solidFill>
                      <a:srgbClr val="CC0000"/>
                    </a:solidFill>
                    <a:latin typeface="Times New Roman" pitchFamily="18" charset="0"/>
                  </a:rPr>
                  <a:t>+</a:t>
                </a:r>
                <a:r>
                  <a:rPr lang="en-US" altLang="zh-CN" sz="2800" b="1">
                    <a:solidFill>
                      <a:srgbClr val="FF0000"/>
                    </a:solidFill>
                    <a:latin typeface="Times New Roman" pitchFamily="18" charset="0"/>
                  </a:rPr>
                  <a:t> </a:t>
                </a:r>
                <a:r>
                  <a:rPr lang="en-US" altLang="zh-CN" sz="2800" b="1">
                    <a:solidFill>
                      <a:srgbClr val="000000"/>
                    </a:solidFill>
                    <a:latin typeface="Times New Roman" pitchFamily="18" charset="0"/>
                  </a:rPr>
                  <a:t>.</a:t>
                </a:r>
              </a:p>
            </p:txBody>
          </p:sp>
          <p:sp>
            <p:nvSpPr>
              <p:cNvPr id="46091" name="Line 89"/>
              <p:cNvSpPr>
                <a:spLocks noChangeShapeType="1"/>
              </p:cNvSpPr>
              <p:nvPr/>
            </p:nvSpPr>
            <p:spPr bwMode="auto">
              <a:xfrm>
                <a:off x="4080" y="1776"/>
                <a:ext cx="144"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6092" name="Object 90"/>
              <p:cNvGraphicFramePr>
                <a:graphicFrameLocks noChangeAspect="1"/>
              </p:cNvGraphicFramePr>
              <p:nvPr/>
            </p:nvGraphicFramePr>
            <p:xfrm>
              <a:off x="1806" y="1536"/>
              <a:ext cx="402" cy="411"/>
            </p:xfrm>
            <a:graphic>
              <a:graphicData uri="http://schemas.openxmlformats.org/presentationml/2006/ole">
                <mc:AlternateContent xmlns:mc="http://schemas.openxmlformats.org/markup-compatibility/2006">
                  <mc:Choice xmlns:v="urn:schemas-microsoft-com:vml" Requires="v">
                    <p:oleObj spid="_x0000_s37919" name="Equation" r:id="rId21" imgW="165028" imgH="228501" progId="Equation.3">
                      <p:embed/>
                    </p:oleObj>
                  </mc:Choice>
                  <mc:Fallback>
                    <p:oleObj name="Equation" r:id="rId21" imgW="165028" imgH="22850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06" y="1536"/>
                            <a:ext cx="402"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29736858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68313" y="260350"/>
            <a:ext cx="4464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800" b="1">
                <a:solidFill>
                  <a:srgbClr val="A50021"/>
                </a:solidFill>
                <a:latin typeface="楷体_GB2312" pitchFamily="49" charset="-122"/>
                <a:ea typeface="楷体_GB2312" pitchFamily="49" charset="-122"/>
              </a:rPr>
              <a:t>二</a:t>
            </a:r>
            <a:r>
              <a:rPr lang="en-US" altLang="zh-CN" sz="2800" b="1">
                <a:solidFill>
                  <a:srgbClr val="A50021"/>
                </a:solidFill>
                <a:latin typeface="楷体_GB2312" pitchFamily="49" charset="-122"/>
                <a:ea typeface="楷体_GB2312" pitchFamily="49" charset="-122"/>
              </a:rPr>
              <a:t>. </a:t>
            </a:r>
            <a:r>
              <a:rPr lang="zh-CN" altLang="en-US" sz="2800" b="1">
                <a:solidFill>
                  <a:srgbClr val="A50021"/>
                </a:solidFill>
                <a:latin typeface="楷体_GB2312" pitchFamily="49" charset="-122"/>
                <a:ea typeface="楷体_GB2312" pitchFamily="49" charset="-122"/>
              </a:rPr>
              <a:t>光的多普勒效应</a:t>
            </a:r>
          </a:p>
        </p:txBody>
      </p:sp>
      <p:sp>
        <p:nvSpPr>
          <p:cNvPr id="47107" name="Text Box 3"/>
          <p:cNvSpPr txBox="1">
            <a:spLocks noChangeArrowheads="1"/>
          </p:cNvSpPr>
          <p:nvPr/>
        </p:nvSpPr>
        <p:spPr bwMode="auto">
          <a:xfrm>
            <a:off x="539750" y="908050"/>
            <a:ext cx="7897813"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AutoNum type="arabicParenBoth"/>
            </a:pPr>
            <a:r>
              <a:rPr lang="zh-CN" altLang="en-US" sz="2400">
                <a:solidFill>
                  <a:srgbClr val="0000CC"/>
                </a:solidFill>
                <a:latin typeface="楷体_GB2312" pitchFamily="49" charset="-122"/>
                <a:ea typeface="楷体_GB2312" pitchFamily="49" charset="-122"/>
              </a:rPr>
              <a:t>多普勒效应：光源和接收器相对运动，接收器收到的</a:t>
            </a: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               光频不等于原频率</a:t>
            </a:r>
          </a:p>
        </p:txBody>
      </p:sp>
      <p:graphicFrame>
        <p:nvGraphicFramePr>
          <p:cNvPr id="47108" name="Object 4"/>
          <p:cNvGraphicFramePr>
            <a:graphicFrameLocks noChangeAspect="1"/>
          </p:cNvGraphicFramePr>
          <p:nvPr/>
        </p:nvGraphicFramePr>
        <p:xfrm>
          <a:off x="4716463" y="2708275"/>
          <a:ext cx="2663825" cy="1149350"/>
        </p:xfrm>
        <a:graphic>
          <a:graphicData uri="http://schemas.openxmlformats.org/presentationml/2006/ole">
            <mc:AlternateContent xmlns:mc="http://schemas.openxmlformats.org/markup-compatibility/2006">
              <mc:Choice xmlns:v="urn:schemas-microsoft-com:vml" Requires="v">
                <p:oleObj spid="_x0000_s38932" name="Equation" r:id="rId3" imgW="888614" imgH="482391" progId="Equation.3">
                  <p:embed/>
                </p:oleObj>
              </mc:Choice>
              <mc:Fallback>
                <p:oleObj name="Equation" r:id="rId3" imgW="888614" imgH="4823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708275"/>
                        <a:ext cx="2663825"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2916238" y="4868863"/>
          <a:ext cx="2232025" cy="974725"/>
        </p:xfrm>
        <a:graphic>
          <a:graphicData uri="http://schemas.openxmlformats.org/presentationml/2006/ole">
            <mc:AlternateContent xmlns:mc="http://schemas.openxmlformats.org/markup-compatibility/2006">
              <mc:Choice xmlns:v="urn:schemas-microsoft-com:vml" Requires="v">
                <p:oleObj spid="_x0000_s38933" name="Equation" r:id="rId5" imgW="774364" imgH="393529" progId="Equation.3">
                  <p:embed/>
                </p:oleObj>
              </mc:Choice>
              <mc:Fallback>
                <p:oleObj name="Equation" r:id="rId5" imgW="774364"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4868863"/>
                        <a:ext cx="223202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110" name="Group 6"/>
          <p:cNvGrpSpPr>
            <a:grpSpLocks/>
          </p:cNvGrpSpPr>
          <p:nvPr/>
        </p:nvGrpSpPr>
        <p:grpSpPr bwMode="auto">
          <a:xfrm>
            <a:off x="468313" y="3860800"/>
            <a:ext cx="7921625" cy="1017588"/>
            <a:chOff x="385" y="2704"/>
            <a:chExt cx="4990" cy="641"/>
          </a:xfrm>
        </p:grpSpPr>
        <p:graphicFrame>
          <p:nvGraphicFramePr>
            <p:cNvPr id="47120" name="Object 7"/>
            <p:cNvGraphicFramePr>
              <a:graphicFrameLocks noChangeAspect="1"/>
            </p:cNvGraphicFramePr>
            <p:nvPr/>
          </p:nvGraphicFramePr>
          <p:xfrm>
            <a:off x="521" y="2750"/>
            <a:ext cx="248" cy="318"/>
          </p:xfrm>
          <a:graphic>
            <a:graphicData uri="http://schemas.openxmlformats.org/presentationml/2006/ole">
              <mc:AlternateContent xmlns:mc="http://schemas.openxmlformats.org/markup-compatibility/2006">
                <mc:Choice xmlns:v="urn:schemas-microsoft-com:vml" Requires="v">
                  <p:oleObj spid="_x0000_s38934" name="公式" r:id="rId7" imgW="165028" imgH="228501" progId="Equation.3">
                    <p:embed/>
                  </p:oleObj>
                </mc:Choice>
                <mc:Fallback>
                  <p:oleObj name="公式" r:id="rId7"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 y="2750"/>
                          <a:ext cx="24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1" name="Text Box 8"/>
            <p:cNvSpPr txBox="1">
              <a:spLocks noChangeArrowheads="1"/>
            </p:cNvSpPr>
            <p:nvPr/>
          </p:nvSpPr>
          <p:spPr bwMode="auto">
            <a:xfrm>
              <a:off x="385" y="2704"/>
              <a:ext cx="499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为光源与接收器相对静止时的频率。一般情况下有</a:t>
              </a: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             ，上式取一级近似可得：      </a:t>
              </a:r>
            </a:p>
          </p:txBody>
        </p:sp>
        <p:graphicFrame>
          <p:nvGraphicFramePr>
            <p:cNvPr id="47122" name="Object 9"/>
            <p:cNvGraphicFramePr>
              <a:graphicFrameLocks noChangeAspect="1"/>
            </p:cNvGraphicFramePr>
            <p:nvPr/>
          </p:nvGraphicFramePr>
          <p:xfrm>
            <a:off x="748" y="3067"/>
            <a:ext cx="907" cy="278"/>
          </p:xfrm>
          <a:graphic>
            <a:graphicData uri="http://schemas.openxmlformats.org/presentationml/2006/ole">
              <mc:AlternateContent xmlns:mc="http://schemas.openxmlformats.org/markup-compatibility/2006">
                <mc:Choice xmlns:v="urn:schemas-microsoft-com:vml" Requires="v">
                  <p:oleObj spid="_x0000_s38935" name="Equation" r:id="rId9" imgW="419100" imgH="139700" progId="Equation.3">
                    <p:embed/>
                  </p:oleObj>
                </mc:Choice>
                <mc:Fallback>
                  <p:oleObj name="Equation" r:id="rId9" imgW="419100" imgH="139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 y="3067"/>
                          <a:ext cx="907"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11" name="Group 10"/>
          <p:cNvGrpSpPr>
            <a:grpSpLocks/>
          </p:cNvGrpSpPr>
          <p:nvPr/>
        </p:nvGrpSpPr>
        <p:grpSpPr bwMode="auto">
          <a:xfrm>
            <a:off x="539750" y="2133600"/>
            <a:ext cx="8070850" cy="1503363"/>
            <a:chOff x="476" y="1434"/>
            <a:chExt cx="5084" cy="947"/>
          </a:xfrm>
        </p:grpSpPr>
        <p:graphicFrame>
          <p:nvGraphicFramePr>
            <p:cNvPr id="47116" name="Object 11"/>
            <p:cNvGraphicFramePr>
              <a:graphicFrameLocks noChangeAspect="1"/>
            </p:cNvGraphicFramePr>
            <p:nvPr/>
          </p:nvGraphicFramePr>
          <p:xfrm>
            <a:off x="2840" y="2245"/>
            <a:ext cx="72" cy="136"/>
          </p:xfrm>
          <a:graphic>
            <a:graphicData uri="http://schemas.openxmlformats.org/presentationml/2006/ole">
              <mc:AlternateContent xmlns:mc="http://schemas.openxmlformats.org/markup-compatibility/2006">
                <mc:Choice xmlns:v="urn:schemas-microsoft-com:vml" Requires="v">
                  <p:oleObj spid="_x0000_s38936" name="公式" r:id="rId11" imgW="114151" imgH="215619" progId="Equation.3">
                    <p:embed/>
                  </p:oleObj>
                </mc:Choice>
                <mc:Fallback>
                  <p:oleObj name="公式" r:id="rId11"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0" y="2245"/>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7" name="Object 12"/>
            <p:cNvGraphicFramePr>
              <a:graphicFrameLocks noChangeAspect="1"/>
            </p:cNvGraphicFramePr>
            <p:nvPr/>
          </p:nvGraphicFramePr>
          <p:xfrm>
            <a:off x="2840" y="2245"/>
            <a:ext cx="72" cy="136"/>
          </p:xfrm>
          <a:graphic>
            <a:graphicData uri="http://schemas.openxmlformats.org/presentationml/2006/ole">
              <mc:AlternateContent xmlns:mc="http://schemas.openxmlformats.org/markup-compatibility/2006">
                <mc:Choice xmlns:v="urn:schemas-microsoft-com:vml" Requires="v">
                  <p:oleObj spid="_x0000_s38937" name="公式" r:id="rId13" imgW="114151" imgH="215619" progId="Equation.3">
                    <p:embed/>
                  </p:oleObj>
                </mc:Choice>
                <mc:Fallback>
                  <p:oleObj name="公式" r:id="rId13"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0" y="2245"/>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8" name="Text Box 13"/>
            <p:cNvSpPr txBox="1">
              <a:spLocks noChangeArrowheads="1"/>
            </p:cNvSpPr>
            <p:nvPr/>
          </p:nvSpPr>
          <p:spPr bwMode="auto">
            <a:xfrm>
              <a:off x="476" y="1434"/>
              <a:ext cx="5084"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(2) </a:t>
              </a:r>
              <a:r>
                <a:rPr lang="zh-CN" altLang="en-US" sz="2400">
                  <a:solidFill>
                    <a:srgbClr val="0000CC"/>
                  </a:solidFill>
                  <a:latin typeface="楷体_GB2312" pitchFamily="49" charset="-122"/>
                  <a:ea typeface="楷体_GB2312" pitchFamily="49" charset="-122"/>
                </a:rPr>
                <a:t>设光源与接收器在两者连线方向的相对速度为   ，则</a:t>
              </a: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    接收到的光的频率为：</a:t>
              </a:r>
            </a:p>
          </p:txBody>
        </p:sp>
        <p:graphicFrame>
          <p:nvGraphicFramePr>
            <p:cNvPr id="47119" name="Object 14"/>
            <p:cNvGraphicFramePr>
              <a:graphicFrameLocks noChangeAspect="1"/>
            </p:cNvGraphicFramePr>
            <p:nvPr/>
          </p:nvGraphicFramePr>
          <p:xfrm>
            <a:off x="4785" y="1480"/>
            <a:ext cx="228" cy="272"/>
          </p:xfrm>
          <a:graphic>
            <a:graphicData uri="http://schemas.openxmlformats.org/presentationml/2006/ole">
              <mc:AlternateContent xmlns:mc="http://schemas.openxmlformats.org/markup-compatibility/2006">
                <mc:Choice xmlns:v="urn:schemas-microsoft-com:vml" Requires="v">
                  <p:oleObj spid="_x0000_s38938" name="Equation" r:id="rId14" imgW="114201" imgH="139579" progId="Equation.3">
                    <p:embed/>
                  </p:oleObj>
                </mc:Choice>
                <mc:Fallback>
                  <p:oleObj name="Equation" r:id="rId14" imgW="114201" imgH="13957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85" y="1480"/>
                          <a:ext cx="22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12" name="Group 15"/>
          <p:cNvGrpSpPr>
            <a:grpSpLocks/>
          </p:cNvGrpSpPr>
          <p:nvPr/>
        </p:nvGrpSpPr>
        <p:grpSpPr bwMode="auto">
          <a:xfrm>
            <a:off x="611188" y="5734050"/>
            <a:ext cx="7926387" cy="822325"/>
            <a:chOff x="385" y="3612"/>
            <a:chExt cx="4993" cy="518"/>
          </a:xfrm>
        </p:grpSpPr>
        <p:sp>
          <p:nvSpPr>
            <p:cNvPr id="47113" name="Text Box 16"/>
            <p:cNvSpPr txBox="1">
              <a:spLocks noChangeArrowheads="1"/>
            </p:cNvSpPr>
            <p:nvPr/>
          </p:nvSpPr>
          <p:spPr bwMode="auto">
            <a:xfrm>
              <a:off x="385" y="3612"/>
              <a:ext cx="49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并且光源与接收器相对趋近时，  取正值；两者背离时， 取负值。这叫光的</a:t>
              </a:r>
              <a:r>
                <a:rPr lang="zh-CN" altLang="en-US" sz="2400" b="1">
                  <a:solidFill>
                    <a:srgbClr val="FF3300"/>
                  </a:solidFill>
                  <a:latin typeface="楷体_GB2312" pitchFamily="49" charset="-122"/>
                  <a:ea typeface="楷体_GB2312" pitchFamily="49" charset="-122"/>
                </a:rPr>
                <a:t>纵向多普勒效应</a:t>
              </a:r>
              <a:r>
                <a:rPr lang="zh-CN" altLang="en-US" sz="2400">
                  <a:solidFill>
                    <a:srgbClr val="0000CC"/>
                  </a:solidFill>
                  <a:latin typeface="楷体_GB2312" pitchFamily="49" charset="-122"/>
                  <a:ea typeface="楷体_GB2312" pitchFamily="49" charset="-122"/>
                </a:rPr>
                <a:t>。</a:t>
              </a:r>
            </a:p>
          </p:txBody>
        </p:sp>
        <p:graphicFrame>
          <p:nvGraphicFramePr>
            <p:cNvPr id="47114" name="Object 17"/>
            <p:cNvGraphicFramePr>
              <a:graphicFrameLocks noChangeAspect="1"/>
            </p:cNvGraphicFramePr>
            <p:nvPr/>
          </p:nvGraphicFramePr>
          <p:xfrm>
            <a:off x="3061" y="3657"/>
            <a:ext cx="186" cy="227"/>
          </p:xfrm>
          <a:graphic>
            <a:graphicData uri="http://schemas.openxmlformats.org/presentationml/2006/ole">
              <mc:AlternateContent xmlns:mc="http://schemas.openxmlformats.org/markup-compatibility/2006">
                <mc:Choice xmlns:v="urn:schemas-microsoft-com:vml" Requires="v">
                  <p:oleObj spid="_x0000_s38939" name="Equation" r:id="rId16" imgW="114201" imgH="139579" progId="Equation.3">
                    <p:embed/>
                  </p:oleObj>
                </mc:Choice>
                <mc:Fallback>
                  <p:oleObj name="Equation" r:id="rId16" imgW="114201" imgH="13957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1" y="3657"/>
                          <a:ext cx="18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5" name="Object 18"/>
            <p:cNvGraphicFramePr>
              <a:graphicFrameLocks noChangeAspect="1"/>
            </p:cNvGraphicFramePr>
            <p:nvPr/>
          </p:nvGraphicFramePr>
          <p:xfrm>
            <a:off x="5193" y="3657"/>
            <a:ext cx="185" cy="226"/>
          </p:xfrm>
          <a:graphic>
            <a:graphicData uri="http://schemas.openxmlformats.org/presentationml/2006/ole">
              <mc:AlternateContent xmlns:mc="http://schemas.openxmlformats.org/markup-compatibility/2006">
                <mc:Choice xmlns:v="urn:schemas-microsoft-com:vml" Requires="v">
                  <p:oleObj spid="_x0000_s38940" name="Equation" r:id="rId17" imgW="114201" imgH="139579" progId="Equation.3">
                    <p:embed/>
                  </p:oleObj>
                </mc:Choice>
                <mc:Fallback>
                  <p:oleObj name="Equation" r:id="rId17" imgW="114201" imgH="13957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3" y="3657"/>
                          <a:ext cx="18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082789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p:cNvGrpSpPr>
          <p:nvPr/>
        </p:nvGrpSpPr>
        <p:grpSpPr bwMode="auto">
          <a:xfrm>
            <a:off x="539750" y="404813"/>
            <a:ext cx="7775575" cy="822325"/>
            <a:chOff x="476" y="255"/>
            <a:chExt cx="4898" cy="518"/>
          </a:xfrm>
        </p:grpSpPr>
        <p:graphicFrame>
          <p:nvGraphicFramePr>
            <p:cNvPr id="48138" name="Object 3"/>
            <p:cNvGraphicFramePr>
              <a:graphicFrameLocks noChangeAspect="1"/>
            </p:cNvGraphicFramePr>
            <p:nvPr/>
          </p:nvGraphicFramePr>
          <p:xfrm>
            <a:off x="3515" y="255"/>
            <a:ext cx="454" cy="351"/>
          </p:xfrm>
          <a:graphic>
            <a:graphicData uri="http://schemas.openxmlformats.org/presentationml/2006/ole">
              <mc:AlternateContent xmlns:mc="http://schemas.openxmlformats.org/markup-compatibility/2006">
                <mc:Choice xmlns:v="urn:schemas-microsoft-com:vml" Requires="v">
                  <p:oleObj spid="_x0000_s39946" name="公式" r:id="rId3" imgW="279279" imgH="215806" progId="Equation.3">
                    <p:embed/>
                  </p:oleObj>
                </mc:Choice>
                <mc:Fallback>
                  <p:oleObj name="公式" r:id="rId3" imgW="279279"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255"/>
                          <a:ext cx="454"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9" name="Text Box 4"/>
            <p:cNvSpPr txBox="1">
              <a:spLocks noChangeArrowheads="1"/>
            </p:cNvSpPr>
            <p:nvPr/>
          </p:nvSpPr>
          <p:spPr bwMode="auto">
            <a:xfrm>
              <a:off x="476" y="255"/>
              <a:ext cx="489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(3) </a:t>
              </a:r>
              <a:r>
                <a:rPr lang="zh-CN" altLang="en-US" sz="2400">
                  <a:solidFill>
                    <a:srgbClr val="0000CC"/>
                  </a:solidFill>
                  <a:latin typeface="楷体_GB2312" pitchFamily="49" charset="-122"/>
                  <a:ea typeface="楷体_GB2312" pitchFamily="49" charset="-122"/>
                </a:rPr>
                <a:t>若在介质中传播时，光速应为      ，则此时的频率可写成：</a:t>
              </a:r>
            </a:p>
          </p:txBody>
        </p:sp>
      </p:grpSp>
      <p:graphicFrame>
        <p:nvGraphicFramePr>
          <p:cNvPr id="48131" name="Object 5"/>
          <p:cNvGraphicFramePr>
            <a:graphicFrameLocks noChangeAspect="1"/>
          </p:cNvGraphicFramePr>
          <p:nvPr/>
        </p:nvGraphicFramePr>
        <p:xfrm>
          <a:off x="3419475" y="1052513"/>
          <a:ext cx="2592388" cy="1196975"/>
        </p:xfrm>
        <a:graphic>
          <a:graphicData uri="http://schemas.openxmlformats.org/presentationml/2006/ole">
            <mc:AlternateContent xmlns:mc="http://schemas.openxmlformats.org/markup-compatibility/2006">
              <mc:Choice xmlns:v="urn:schemas-microsoft-com:vml" Requires="v">
                <p:oleObj spid="_x0000_s39947" name="Equation" r:id="rId5" imgW="939392" imgH="431613" progId="Equation.3">
                  <p:embed/>
                </p:oleObj>
              </mc:Choice>
              <mc:Fallback>
                <p:oleObj name="Equation" r:id="rId5" imgW="939392"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052513"/>
                        <a:ext cx="2592388"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2" name="Text Box 6"/>
          <p:cNvSpPr txBox="1">
            <a:spLocks noChangeArrowheads="1"/>
          </p:cNvSpPr>
          <p:nvPr/>
        </p:nvSpPr>
        <p:spPr bwMode="auto">
          <a:xfrm>
            <a:off x="611188" y="2420938"/>
            <a:ext cx="82089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(4) </a:t>
            </a:r>
            <a:r>
              <a:rPr lang="zh-CN" altLang="en-US" sz="2400">
                <a:solidFill>
                  <a:srgbClr val="0000CC"/>
                </a:solidFill>
                <a:latin typeface="楷体_GB2312" pitchFamily="49" charset="-122"/>
                <a:ea typeface="楷体_GB2312" pitchFamily="49" charset="-122"/>
              </a:rPr>
              <a:t>当光源与接收器之间的相对速度在垂直于两者连线方向时，此时的频率为：</a:t>
            </a:r>
          </a:p>
        </p:txBody>
      </p:sp>
      <p:graphicFrame>
        <p:nvGraphicFramePr>
          <p:cNvPr id="48133" name="Object 7"/>
          <p:cNvGraphicFramePr>
            <a:graphicFrameLocks noChangeAspect="1"/>
          </p:cNvGraphicFramePr>
          <p:nvPr/>
        </p:nvGraphicFramePr>
        <p:xfrm>
          <a:off x="3203575" y="3429000"/>
          <a:ext cx="2160588" cy="962025"/>
        </p:xfrm>
        <a:graphic>
          <a:graphicData uri="http://schemas.openxmlformats.org/presentationml/2006/ole">
            <mc:AlternateContent xmlns:mc="http://schemas.openxmlformats.org/markup-compatibility/2006">
              <mc:Choice xmlns:v="urn:schemas-microsoft-com:vml" Requires="v">
                <p:oleObj spid="_x0000_s39948" name="Equation" r:id="rId7" imgW="1002865" imgH="444307" progId="Equation.3">
                  <p:embed/>
                </p:oleObj>
              </mc:Choice>
              <mc:Fallback>
                <p:oleObj name="Equation" r:id="rId7" imgW="1002865"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3429000"/>
                        <a:ext cx="2160588"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34" name="Group 8"/>
          <p:cNvGrpSpPr>
            <a:grpSpLocks/>
          </p:cNvGrpSpPr>
          <p:nvPr/>
        </p:nvGrpSpPr>
        <p:grpSpPr bwMode="auto">
          <a:xfrm>
            <a:off x="827088" y="4724400"/>
            <a:ext cx="7488237" cy="825500"/>
            <a:chOff x="204" y="2750"/>
            <a:chExt cx="4717" cy="520"/>
          </a:xfrm>
        </p:grpSpPr>
        <p:sp>
          <p:nvSpPr>
            <p:cNvPr id="48135" name="Text Box 9"/>
            <p:cNvSpPr txBox="1">
              <a:spLocks noChangeArrowheads="1"/>
            </p:cNvSpPr>
            <p:nvPr/>
          </p:nvSpPr>
          <p:spPr bwMode="auto">
            <a:xfrm>
              <a:off x="1923" y="3039"/>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endParaRPr lang="zh-CN" altLang="zh-CN" sz="1800">
                <a:solidFill>
                  <a:srgbClr val="000000"/>
                </a:solidFill>
                <a:latin typeface="Comic Sans MS" pitchFamily="66" charset="0"/>
              </a:endParaRPr>
            </a:p>
          </p:txBody>
        </p:sp>
        <p:sp>
          <p:nvSpPr>
            <p:cNvPr id="48136" name="Text Box 10"/>
            <p:cNvSpPr txBox="1">
              <a:spLocks noChangeArrowheads="1"/>
            </p:cNvSpPr>
            <p:nvPr/>
          </p:nvSpPr>
          <p:spPr bwMode="auto">
            <a:xfrm>
              <a:off x="204" y="2750"/>
              <a:ext cx="471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为垂直于光源与接收器连线方向的相对速度，这叫</a:t>
              </a:r>
              <a:r>
                <a:rPr lang="zh-CN" altLang="en-US" sz="2400" b="1">
                  <a:solidFill>
                    <a:srgbClr val="FF3300"/>
                  </a:solidFill>
                  <a:latin typeface="楷体_GB2312" pitchFamily="49" charset="-122"/>
                  <a:ea typeface="楷体_GB2312" pitchFamily="49" charset="-122"/>
                </a:rPr>
                <a:t>横向多普勒效应</a:t>
              </a:r>
            </a:p>
          </p:txBody>
        </p:sp>
        <p:graphicFrame>
          <p:nvGraphicFramePr>
            <p:cNvPr id="48137" name="Object 11"/>
            <p:cNvGraphicFramePr>
              <a:graphicFrameLocks noChangeAspect="1"/>
            </p:cNvGraphicFramePr>
            <p:nvPr/>
          </p:nvGraphicFramePr>
          <p:xfrm>
            <a:off x="612" y="2750"/>
            <a:ext cx="260" cy="317"/>
          </p:xfrm>
          <a:graphic>
            <a:graphicData uri="http://schemas.openxmlformats.org/presentationml/2006/ole">
              <mc:AlternateContent xmlns:mc="http://schemas.openxmlformats.org/markup-compatibility/2006">
                <mc:Choice xmlns:v="urn:schemas-microsoft-com:vml" Requires="v">
                  <p:oleObj spid="_x0000_s39949" name="Equation" r:id="rId9" imgW="177569" imgH="215619" progId="Equation.3">
                    <p:embed/>
                  </p:oleObj>
                </mc:Choice>
                <mc:Fallback>
                  <p:oleObj name="Equation" r:id="rId9" imgW="177569"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 y="2750"/>
                          <a:ext cx="26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08189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50825" y="188913"/>
            <a:ext cx="4464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800" b="1">
                <a:solidFill>
                  <a:srgbClr val="A50021"/>
                </a:solidFill>
                <a:latin typeface="楷体_GB2312" pitchFamily="49" charset="-122"/>
                <a:ea typeface="楷体_GB2312" pitchFamily="49" charset="-122"/>
              </a:rPr>
              <a:t>三</a:t>
            </a:r>
            <a:r>
              <a:rPr lang="en-US" altLang="zh-CN" sz="2800" b="1">
                <a:solidFill>
                  <a:srgbClr val="A50021"/>
                </a:solidFill>
                <a:latin typeface="楷体_GB2312" pitchFamily="49" charset="-122"/>
                <a:ea typeface="楷体_GB2312" pitchFamily="49" charset="-122"/>
              </a:rPr>
              <a:t>.</a:t>
            </a:r>
            <a:r>
              <a:rPr lang="zh-CN" altLang="en-US" sz="2800" b="1">
                <a:solidFill>
                  <a:srgbClr val="A50021"/>
                </a:solidFill>
                <a:latin typeface="楷体_GB2312" pitchFamily="49" charset="-122"/>
                <a:ea typeface="楷体_GB2312" pitchFamily="49" charset="-122"/>
              </a:rPr>
              <a:t>多普勒增宽</a:t>
            </a:r>
          </a:p>
        </p:txBody>
      </p:sp>
      <p:sp>
        <p:nvSpPr>
          <p:cNvPr id="49155" name="Text Box 3"/>
          <p:cNvSpPr txBox="1">
            <a:spLocks noChangeArrowheads="1"/>
          </p:cNvSpPr>
          <p:nvPr/>
        </p:nvSpPr>
        <p:spPr bwMode="auto">
          <a:xfrm>
            <a:off x="228600" y="836613"/>
            <a:ext cx="8915400"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华文楷体" pitchFamily="2" charset="-122"/>
                <a:ea typeface="华文楷体" pitchFamily="2" charset="-122"/>
              </a:rPr>
              <a:t> </a:t>
            </a:r>
            <a:r>
              <a:rPr kumimoji="1" lang="en-US" altLang="zh-CN" sz="2400">
                <a:solidFill>
                  <a:srgbClr val="FF0000"/>
                </a:solidFill>
                <a:latin typeface="华文楷体" pitchFamily="2" charset="-122"/>
                <a:ea typeface="华文楷体" pitchFamily="2" charset="-122"/>
              </a:rPr>
              <a:t>1.</a:t>
            </a:r>
            <a:r>
              <a:rPr kumimoji="1" lang="zh-CN" altLang="en-US" sz="2400">
                <a:solidFill>
                  <a:srgbClr val="FF0000"/>
                </a:solidFill>
                <a:latin typeface="华文楷体" pitchFamily="2" charset="-122"/>
                <a:ea typeface="华文楷体" pitchFamily="2" charset="-122"/>
              </a:rPr>
              <a:t>机理</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由</a:t>
            </a:r>
            <a:r>
              <a:rPr kumimoji="1" lang="en-US" altLang="zh-CN" sz="2400">
                <a:solidFill>
                  <a:srgbClr val="FF0000"/>
                </a:solidFill>
                <a:latin typeface="华文楷体" pitchFamily="2" charset="-122"/>
                <a:ea typeface="华文楷体" pitchFamily="2" charset="-122"/>
              </a:rPr>
              <a:t>Doppler</a:t>
            </a:r>
            <a:r>
              <a:rPr kumimoji="1" lang="zh-CN" altLang="en-US" sz="2400">
                <a:solidFill>
                  <a:srgbClr val="FF0000"/>
                </a:solidFill>
                <a:latin typeface="华文楷体" pitchFamily="2" charset="-122"/>
                <a:ea typeface="华文楷体" pitchFamily="2" charset="-122"/>
              </a:rPr>
              <a:t>频移效应</a:t>
            </a:r>
            <a:r>
              <a:rPr kumimoji="1" lang="zh-CN" altLang="en-US" sz="2400">
                <a:solidFill>
                  <a:srgbClr val="0000CC"/>
                </a:solidFill>
                <a:latin typeface="华文楷体" pitchFamily="2" charset="-122"/>
                <a:ea typeface="华文楷体" pitchFamily="2" charset="-122"/>
              </a:rPr>
              <a:t>引起的谱线增宽</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只存在于气体中。</a:t>
            </a:r>
          </a:p>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               </a:t>
            </a:r>
            <a:r>
              <a:rPr kumimoji="1" lang="en-US" altLang="zh-CN" sz="2400">
                <a:solidFill>
                  <a:srgbClr val="FF0000"/>
                </a:solidFill>
                <a:latin typeface="华文楷体" pitchFamily="2" charset="-122"/>
                <a:ea typeface="华文楷体" pitchFamily="2" charset="-122"/>
              </a:rPr>
              <a:t>Doppler</a:t>
            </a:r>
            <a:r>
              <a:rPr kumimoji="1" lang="zh-CN" altLang="en-US" sz="2400">
                <a:solidFill>
                  <a:srgbClr val="FF0000"/>
                </a:solidFill>
                <a:latin typeface="华文楷体" pitchFamily="2" charset="-122"/>
                <a:ea typeface="华文楷体" pitchFamily="2" charset="-122"/>
              </a:rPr>
              <a:t>频移</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光源与接收器相对运动引起的频移</a:t>
            </a:r>
            <a:r>
              <a:rPr kumimoji="1" lang="zh-CN" altLang="en-US" sz="2400">
                <a:solidFill>
                  <a:srgbClr val="FF0000"/>
                </a:solidFill>
                <a:latin typeface="华文楷体" pitchFamily="2" charset="-122"/>
                <a:ea typeface="华文楷体" pitchFamily="2" charset="-122"/>
              </a:rPr>
              <a:t>光源</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发出光辐射的气体粒子</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作热运动</a:t>
            </a:r>
            <a:r>
              <a:rPr kumimoji="1" lang="en-US" altLang="zh-CN" sz="2400">
                <a:solidFill>
                  <a:srgbClr val="0000CC"/>
                </a:solidFill>
                <a:latin typeface="华文楷体" pitchFamily="2" charset="-122"/>
                <a:ea typeface="华文楷体" pitchFamily="2" charset="-122"/>
              </a:rPr>
              <a:t>)</a:t>
            </a:r>
          </a:p>
        </p:txBody>
      </p:sp>
      <p:sp>
        <p:nvSpPr>
          <p:cNvPr id="49156" name="Text Box 4"/>
          <p:cNvSpPr txBox="1">
            <a:spLocks noChangeArrowheads="1"/>
          </p:cNvSpPr>
          <p:nvPr/>
        </p:nvSpPr>
        <p:spPr bwMode="auto">
          <a:xfrm>
            <a:off x="755650" y="2492375"/>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FF0000"/>
                </a:solidFill>
                <a:latin typeface="Times New Roman" pitchFamily="18" charset="0"/>
                <a:ea typeface="华文楷体" pitchFamily="2" charset="-122"/>
              </a:rPr>
              <a:t>① Doppler</a:t>
            </a:r>
            <a:r>
              <a:rPr kumimoji="1" lang="zh-CN" altLang="en-US" sz="2400">
                <a:solidFill>
                  <a:srgbClr val="FF0000"/>
                </a:solidFill>
                <a:latin typeface="Times New Roman" pitchFamily="18" charset="0"/>
                <a:ea typeface="华文楷体" pitchFamily="2" charset="-122"/>
              </a:rPr>
              <a:t>频移效应</a:t>
            </a:r>
          </a:p>
        </p:txBody>
      </p:sp>
      <p:graphicFrame>
        <p:nvGraphicFramePr>
          <p:cNvPr id="49157" name="Object 5"/>
          <p:cNvGraphicFramePr>
            <a:graphicFrameLocks noChangeAspect="1"/>
          </p:cNvGraphicFramePr>
          <p:nvPr/>
        </p:nvGraphicFramePr>
        <p:xfrm>
          <a:off x="3851275" y="4797425"/>
          <a:ext cx="1730375" cy="806450"/>
        </p:xfrm>
        <a:graphic>
          <a:graphicData uri="http://schemas.openxmlformats.org/presentationml/2006/ole">
            <mc:AlternateContent xmlns:mc="http://schemas.openxmlformats.org/markup-compatibility/2006">
              <mc:Choice xmlns:v="urn:schemas-microsoft-com:vml" Requires="v">
                <p:oleObj spid="_x0000_s40972" name="公式" r:id="rId3" imgW="875920" imgH="406224" progId="Equation.3">
                  <p:embed/>
                </p:oleObj>
              </mc:Choice>
              <mc:Fallback>
                <p:oleObj name="公式" r:id="rId3" imgW="875920"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4797425"/>
                        <a:ext cx="173037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Rectangle 6"/>
          <p:cNvSpPr>
            <a:spLocks noChangeArrowheads="1"/>
          </p:cNvSpPr>
          <p:nvPr/>
        </p:nvSpPr>
        <p:spPr bwMode="auto">
          <a:xfrm>
            <a:off x="5580063" y="3711575"/>
            <a:ext cx="2632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1400">
                <a:solidFill>
                  <a:srgbClr val="0000CC"/>
                </a:solidFill>
                <a:latin typeface="Comic Sans MS" pitchFamily="66" charset="0"/>
              </a:rPr>
              <a:t>      </a:t>
            </a:r>
            <a:r>
              <a:rPr lang="zh-CN" altLang="en-US" sz="1400">
                <a:solidFill>
                  <a:srgbClr val="0000CC"/>
                </a:solidFill>
                <a:latin typeface="Comic Sans MS" pitchFamily="66" charset="0"/>
              </a:rPr>
              <a:t>发光原子相对接收器的运动</a:t>
            </a:r>
          </a:p>
        </p:txBody>
      </p:sp>
      <p:pic>
        <p:nvPicPr>
          <p:cNvPr id="491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3888" y="2492375"/>
            <a:ext cx="2590800"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9160" name="Group 8"/>
          <p:cNvGrpSpPr>
            <a:grpSpLocks/>
          </p:cNvGrpSpPr>
          <p:nvPr/>
        </p:nvGrpSpPr>
        <p:grpSpPr bwMode="auto">
          <a:xfrm>
            <a:off x="468313" y="3141663"/>
            <a:ext cx="4464050" cy="1917700"/>
            <a:chOff x="295" y="1888"/>
            <a:chExt cx="2812" cy="1208"/>
          </a:xfrm>
        </p:grpSpPr>
        <p:sp>
          <p:nvSpPr>
            <p:cNvPr id="49162" name="Text Box 9"/>
            <p:cNvSpPr txBox="1">
              <a:spLocks noChangeArrowheads="1"/>
            </p:cNvSpPr>
            <p:nvPr/>
          </p:nvSpPr>
          <p:spPr bwMode="auto">
            <a:xfrm>
              <a:off x="295" y="1888"/>
              <a:ext cx="2812"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如图所示，气体放电管中一个静止原子的发光中心频率为    ，原子的运动速度为   ，在</a:t>
              </a:r>
              <a:r>
                <a:rPr lang="en-US" altLang="zh-CN" sz="2400">
                  <a:solidFill>
                    <a:srgbClr val="0000CC"/>
                  </a:solidFill>
                  <a:latin typeface="楷体_GB2312" pitchFamily="49" charset="-122"/>
                  <a:ea typeface="楷体_GB2312" pitchFamily="49" charset="-122"/>
                </a:rPr>
                <a:t>z</a:t>
              </a:r>
              <a:r>
                <a:rPr lang="zh-CN" altLang="en-US" sz="2400">
                  <a:solidFill>
                    <a:srgbClr val="0000CC"/>
                  </a:solidFill>
                  <a:latin typeface="楷体_GB2312" pitchFamily="49" charset="-122"/>
                  <a:ea typeface="楷体_GB2312" pitchFamily="49" charset="-122"/>
                </a:rPr>
                <a:t>方向的分量为   ，则接收器接收到的中心频率为：</a:t>
              </a:r>
            </a:p>
          </p:txBody>
        </p:sp>
        <p:graphicFrame>
          <p:nvGraphicFramePr>
            <p:cNvPr id="49163" name="Object 10"/>
            <p:cNvGraphicFramePr>
              <a:graphicFrameLocks noChangeAspect="1"/>
            </p:cNvGraphicFramePr>
            <p:nvPr/>
          </p:nvGraphicFramePr>
          <p:xfrm>
            <a:off x="2517" y="2115"/>
            <a:ext cx="198" cy="273"/>
          </p:xfrm>
          <a:graphic>
            <a:graphicData uri="http://schemas.openxmlformats.org/presentationml/2006/ole">
              <mc:AlternateContent xmlns:mc="http://schemas.openxmlformats.org/markup-compatibility/2006">
                <mc:Choice xmlns:v="urn:schemas-microsoft-com:vml" Requires="v">
                  <p:oleObj spid="_x0000_s40973" name="Equation" r:id="rId6" imgW="165028" imgH="228501" progId="Equation.3">
                    <p:embed/>
                  </p:oleObj>
                </mc:Choice>
                <mc:Fallback>
                  <p:oleObj name="Equation" r:id="rId6" imgW="165028"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7" y="2115"/>
                          <a:ext cx="198"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4" name="Object 11"/>
            <p:cNvGraphicFramePr>
              <a:graphicFrameLocks noChangeAspect="1"/>
            </p:cNvGraphicFramePr>
            <p:nvPr/>
          </p:nvGraphicFramePr>
          <p:xfrm>
            <a:off x="1973" y="2387"/>
            <a:ext cx="186" cy="227"/>
          </p:xfrm>
          <a:graphic>
            <a:graphicData uri="http://schemas.openxmlformats.org/presentationml/2006/ole">
              <mc:AlternateContent xmlns:mc="http://schemas.openxmlformats.org/markup-compatibility/2006">
                <mc:Choice xmlns:v="urn:schemas-microsoft-com:vml" Requires="v">
                  <p:oleObj spid="_x0000_s40974" name="Equation" r:id="rId8" imgW="114201" imgH="139579" progId="Equation.3">
                    <p:embed/>
                  </p:oleObj>
                </mc:Choice>
                <mc:Fallback>
                  <p:oleObj name="Equation" r:id="rId8" imgW="114201" imgH="13957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 y="2387"/>
                          <a:ext cx="18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5" name="Object 12"/>
            <p:cNvGraphicFramePr>
              <a:graphicFrameLocks noChangeAspect="1"/>
            </p:cNvGraphicFramePr>
            <p:nvPr/>
          </p:nvGraphicFramePr>
          <p:xfrm>
            <a:off x="1156" y="2568"/>
            <a:ext cx="224" cy="317"/>
          </p:xfrm>
          <a:graphic>
            <a:graphicData uri="http://schemas.openxmlformats.org/presentationml/2006/ole">
              <mc:AlternateContent xmlns:mc="http://schemas.openxmlformats.org/markup-compatibility/2006">
                <mc:Choice xmlns:v="urn:schemas-microsoft-com:vml" Requires="v">
                  <p:oleObj spid="_x0000_s40975" name="Equation" r:id="rId10" imgW="152268" imgH="215713" progId="Equation.3">
                    <p:embed/>
                  </p:oleObj>
                </mc:Choice>
                <mc:Fallback>
                  <p:oleObj name="Equation" r:id="rId10" imgW="152268" imgH="21571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6" y="2568"/>
                          <a:ext cx="224"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6" name="Object 13"/>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40976" name="公式" r:id="rId12" imgW="114151" imgH="215619" progId="Equation.3">
                    <p:embed/>
                  </p:oleObj>
                </mc:Choice>
                <mc:Fallback>
                  <p:oleObj name="公式" r:id="rId12" imgW="114151" imgH="21561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1" name="Text Box 14"/>
          <p:cNvSpPr txBox="1">
            <a:spLocks noChangeArrowheads="1"/>
          </p:cNvSpPr>
          <p:nvPr/>
        </p:nvSpPr>
        <p:spPr bwMode="auto">
          <a:xfrm>
            <a:off x="684213" y="580548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b="1">
                <a:solidFill>
                  <a:srgbClr val="A50021"/>
                </a:solidFill>
                <a:latin typeface="楷体_GB2312" pitchFamily="49" charset="-122"/>
                <a:ea typeface="楷体_GB2312" pitchFamily="49" charset="-122"/>
              </a:rPr>
              <a:t>表观中心频率</a:t>
            </a:r>
            <a:r>
              <a:rPr lang="en-US" altLang="zh-CN" sz="2400" b="1" i="1">
                <a:solidFill>
                  <a:srgbClr val="A50021"/>
                </a:solidFill>
                <a:latin typeface="Times New Roman" pitchFamily="18" charset="0"/>
                <a:ea typeface="楷体_GB2312" pitchFamily="49" charset="-122"/>
              </a:rPr>
              <a:t>v</a:t>
            </a:r>
            <a:r>
              <a:rPr lang="en-US" altLang="zh-CN" sz="2400" b="1">
                <a:solidFill>
                  <a:srgbClr val="A50021"/>
                </a:solidFill>
                <a:ea typeface="楷体_GB2312" pitchFamily="49" charset="-122"/>
              </a:rPr>
              <a:t>——</a:t>
            </a:r>
            <a:r>
              <a:rPr lang="zh-CN" altLang="en-US" sz="2400" b="1">
                <a:solidFill>
                  <a:srgbClr val="A50021"/>
                </a:solidFill>
                <a:latin typeface="楷体_GB2312" pitchFamily="49" charset="-122"/>
                <a:ea typeface="楷体_GB2312" pitchFamily="49" charset="-122"/>
              </a:rPr>
              <a:t>接收器所测量到的运动粒子中心频率</a:t>
            </a:r>
          </a:p>
        </p:txBody>
      </p:sp>
    </p:spTree>
    <p:extLst>
      <p:ext uri="{BB962C8B-B14F-4D97-AF65-F5344CB8AC3E}">
        <p14:creationId xmlns:p14="http://schemas.microsoft.com/office/powerpoint/2010/main" val="4187055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50825" y="188913"/>
            <a:ext cx="8353425" cy="19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800">
                <a:solidFill>
                  <a:srgbClr val="FF0000"/>
                </a:solidFill>
                <a:latin typeface="楷体_GB2312" pitchFamily="49" charset="-122"/>
                <a:ea typeface="楷体_GB2312" pitchFamily="49" charset="-122"/>
              </a:rPr>
              <a:t>  ②</a:t>
            </a:r>
            <a:r>
              <a:rPr lang="en-US" altLang="zh-CN" sz="2400">
                <a:solidFill>
                  <a:srgbClr val="FF0000"/>
                </a:solidFill>
                <a:latin typeface="楷体_GB2312" pitchFamily="49" charset="-122"/>
                <a:ea typeface="楷体_GB2312" pitchFamily="49" charset="-122"/>
              </a:rPr>
              <a:t> </a:t>
            </a:r>
            <a:r>
              <a:rPr lang="zh-CN" altLang="en-US" sz="2400">
                <a:solidFill>
                  <a:srgbClr val="FF0000"/>
                </a:solidFill>
                <a:latin typeface="楷体_GB2312" pitchFamily="49" charset="-122"/>
                <a:ea typeface="楷体_GB2312" pitchFamily="49" charset="-122"/>
              </a:rPr>
              <a:t>现讨论大量同类原子的发光</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尽管发光粒子体系中各粒子的固有中心频率是一样的</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但由于原子运动速度各不相同，不同速度的原子所发出的光被接收时的</a:t>
            </a:r>
            <a:r>
              <a:rPr lang="zh-CN" altLang="en-US" sz="2400">
                <a:solidFill>
                  <a:srgbClr val="FF0000"/>
                </a:solidFill>
                <a:latin typeface="楷体_GB2312" pitchFamily="49" charset="-122"/>
                <a:ea typeface="楷体_GB2312" pitchFamily="49" charset="-122"/>
              </a:rPr>
              <a:t>频率</a:t>
            </a:r>
            <a:r>
              <a:rPr lang="zh-CN" altLang="en-US" sz="2400">
                <a:solidFill>
                  <a:srgbClr val="0000CC"/>
                </a:solidFill>
                <a:latin typeface="楷体_GB2312" pitchFamily="49" charset="-122"/>
                <a:ea typeface="楷体_GB2312" pitchFamily="49" charset="-122"/>
              </a:rPr>
              <a:t>也各</a:t>
            </a:r>
            <a:r>
              <a:rPr lang="zh-CN" altLang="en-US" sz="2400">
                <a:solidFill>
                  <a:srgbClr val="FF0000"/>
                </a:solidFill>
                <a:latin typeface="楷体_GB2312" pitchFamily="49" charset="-122"/>
                <a:ea typeface="楷体_GB2312" pitchFamily="49" charset="-122"/>
              </a:rPr>
              <a:t>不相同</a:t>
            </a:r>
            <a:r>
              <a:rPr lang="zh-CN" altLang="en-US" sz="2400">
                <a:solidFill>
                  <a:srgbClr val="0000CC"/>
                </a:solidFill>
                <a:latin typeface="楷体_GB2312" pitchFamily="49" charset="-122"/>
                <a:ea typeface="楷体_GB2312" pitchFamily="49" charset="-122"/>
              </a:rPr>
              <a:t>，即</a:t>
            </a:r>
            <a:r>
              <a:rPr kumimoji="1" lang="zh-CN" altLang="en-US" sz="2400" b="1" u="sng">
                <a:solidFill>
                  <a:srgbClr val="FF0000"/>
                </a:solidFill>
                <a:latin typeface="Times New Roman" pitchFamily="18" charset="0"/>
                <a:ea typeface="华文楷体" pitchFamily="2" charset="-122"/>
              </a:rPr>
              <a:t>表观中心频率</a:t>
            </a:r>
            <a:r>
              <a:rPr kumimoji="1" lang="zh-CN" altLang="en-US" sz="2400">
                <a:solidFill>
                  <a:srgbClr val="0000CC"/>
                </a:solidFill>
                <a:latin typeface="Times New Roman" pitchFamily="18" charset="0"/>
                <a:ea typeface="华文楷体" pitchFamily="2" charset="-122"/>
              </a:rPr>
              <a:t>不同了，所以，各粒子光谱线叠加而成的整个光源光谱线便加宽了。</a:t>
            </a:r>
          </a:p>
        </p:txBody>
      </p:sp>
      <p:grpSp>
        <p:nvGrpSpPr>
          <p:cNvPr id="50179" name="Group 3"/>
          <p:cNvGrpSpPr>
            <a:grpSpLocks/>
          </p:cNvGrpSpPr>
          <p:nvPr/>
        </p:nvGrpSpPr>
        <p:grpSpPr bwMode="auto">
          <a:xfrm>
            <a:off x="3419475" y="1808163"/>
            <a:ext cx="3667125" cy="2535237"/>
            <a:chOff x="612" y="1480"/>
            <a:chExt cx="2237" cy="1494"/>
          </a:xfrm>
        </p:grpSpPr>
        <p:graphicFrame>
          <p:nvGraphicFramePr>
            <p:cNvPr id="50182" name="Object 4"/>
            <p:cNvGraphicFramePr>
              <a:graphicFrameLocks noChangeAspect="1"/>
            </p:cNvGraphicFramePr>
            <p:nvPr/>
          </p:nvGraphicFramePr>
          <p:xfrm>
            <a:off x="839" y="1480"/>
            <a:ext cx="2010" cy="1494"/>
          </p:xfrm>
          <a:graphic>
            <a:graphicData uri="http://schemas.openxmlformats.org/presentationml/2006/ole">
              <mc:AlternateContent xmlns:mc="http://schemas.openxmlformats.org/markup-compatibility/2006">
                <mc:Choice xmlns:v="urn:schemas-microsoft-com:vml" Requires="v">
                  <p:oleObj spid="_x0000_s41992" name="位图图像" r:id="rId3" imgW="3191320" imgH="2371429" progId="Paint.Picture">
                    <p:embed/>
                  </p:oleObj>
                </mc:Choice>
                <mc:Fallback>
                  <p:oleObj name="位图图像" r:id="rId3" imgW="3191320" imgH="23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480"/>
                          <a:ext cx="2010" cy="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5"/>
            <p:cNvGraphicFramePr>
              <a:graphicFrameLocks noChangeAspect="1"/>
            </p:cNvGraphicFramePr>
            <p:nvPr/>
          </p:nvGraphicFramePr>
          <p:xfrm>
            <a:off x="612" y="1480"/>
            <a:ext cx="376" cy="231"/>
          </p:xfrm>
          <a:graphic>
            <a:graphicData uri="http://schemas.openxmlformats.org/presentationml/2006/ole">
              <mc:AlternateContent xmlns:mc="http://schemas.openxmlformats.org/markup-compatibility/2006">
                <mc:Choice xmlns:v="urn:schemas-microsoft-com:vml" Requires="v">
                  <p:oleObj spid="_x0000_s41993" name="公式" r:id="rId5" imgW="330057" imgH="203112" progId="Equation.3">
                    <p:embed/>
                  </p:oleObj>
                </mc:Choice>
                <mc:Fallback>
                  <p:oleObj name="公式"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1480"/>
                          <a:ext cx="37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180" name="Text Box 6"/>
          <p:cNvSpPr txBox="1">
            <a:spLocks noChangeArrowheads="1"/>
          </p:cNvSpPr>
          <p:nvPr/>
        </p:nvSpPr>
        <p:spPr bwMode="auto">
          <a:xfrm>
            <a:off x="250825" y="4292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en-US" altLang="zh-CN" sz="2400">
                <a:solidFill>
                  <a:srgbClr val="FF0000"/>
                </a:solidFill>
                <a:latin typeface="Times New Roman" pitchFamily="18" charset="0"/>
                <a:ea typeface="华文楷体" pitchFamily="2" charset="-122"/>
              </a:rPr>
              <a:t>③</a:t>
            </a:r>
            <a:r>
              <a:rPr kumimoji="1" lang="zh-CN" altLang="en-US" sz="2400">
                <a:solidFill>
                  <a:srgbClr val="0000CC"/>
                </a:solidFill>
                <a:latin typeface="Times New Roman" pitchFamily="18" charset="0"/>
                <a:ea typeface="华文楷体" pitchFamily="2" charset="-122"/>
              </a:rPr>
              <a:t>激光器中的气体工作物质包含大量原子，由于气体分子的无规则热运动，各个原子具有不同方向，不同大小的热运动速度，它们的热运动速度服从麦克斯韦统计分布规律。</a:t>
            </a:r>
          </a:p>
        </p:txBody>
      </p:sp>
      <p:graphicFrame>
        <p:nvGraphicFramePr>
          <p:cNvPr id="50181" name="Object 7"/>
          <p:cNvGraphicFramePr>
            <a:graphicFrameLocks noChangeAspect="1"/>
          </p:cNvGraphicFramePr>
          <p:nvPr/>
        </p:nvGraphicFramePr>
        <p:xfrm>
          <a:off x="2133600" y="5505450"/>
          <a:ext cx="5181600" cy="1352550"/>
        </p:xfrm>
        <a:graphic>
          <a:graphicData uri="http://schemas.openxmlformats.org/presentationml/2006/ole">
            <mc:AlternateContent xmlns:mc="http://schemas.openxmlformats.org/markup-compatibility/2006">
              <mc:Choice xmlns:v="urn:schemas-microsoft-com:vml" Requires="v">
                <p:oleObj spid="_x0000_s41994" r:id="rId7" imgW="6342857" imgH="2561905" progId="Paint.Picture">
                  <p:embed/>
                </p:oleObj>
              </mc:Choice>
              <mc:Fallback>
                <p:oleObj r:id="rId7" imgW="6342857" imgH="2561905"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505450"/>
                        <a:ext cx="51816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2135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nvGraphicFramePr>
        <p:xfrm>
          <a:off x="1331913" y="1143000"/>
          <a:ext cx="5727700" cy="1201738"/>
        </p:xfrm>
        <a:graphic>
          <a:graphicData uri="http://schemas.openxmlformats.org/presentationml/2006/ole">
            <mc:AlternateContent xmlns:mc="http://schemas.openxmlformats.org/markup-compatibility/2006">
              <mc:Choice xmlns:v="urn:schemas-microsoft-com:vml" Requires="v">
                <p:oleObj spid="_x0000_s43032" name="公式" r:id="rId3" imgW="1600200" imgH="457200" progId="Equation.3">
                  <p:embed/>
                </p:oleObj>
              </mc:Choice>
              <mc:Fallback>
                <p:oleObj name="公式" r:id="rId3" imgW="1600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43000"/>
                        <a:ext cx="5727700"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3" name="Group 3"/>
          <p:cNvGrpSpPr>
            <a:grpSpLocks/>
          </p:cNvGrpSpPr>
          <p:nvPr/>
        </p:nvGrpSpPr>
        <p:grpSpPr bwMode="auto">
          <a:xfrm>
            <a:off x="304800" y="152400"/>
            <a:ext cx="8281988" cy="1033463"/>
            <a:chOff x="385" y="210"/>
            <a:chExt cx="5217" cy="651"/>
          </a:xfrm>
        </p:grpSpPr>
        <p:sp>
          <p:nvSpPr>
            <p:cNvPr id="51223" name="Text Box 4"/>
            <p:cNvSpPr txBox="1">
              <a:spLocks noChangeArrowheads="1"/>
            </p:cNvSpPr>
            <p:nvPr/>
          </p:nvSpPr>
          <p:spPr bwMode="auto">
            <a:xfrm>
              <a:off x="385" y="210"/>
              <a:ext cx="521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现只讨论传播方向为＋</a:t>
              </a:r>
              <a:r>
                <a:rPr lang="en-US" altLang="zh-CN" sz="2400" i="1">
                  <a:solidFill>
                    <a:srgbClr val="0000CC"/>
                  </a:solidFill>
                  <a:latin typeface="Times New Roman" pitchFamily="18" charset="0"/>
                  <a:ea typeface="楷体_GB2312" pitchFamily="49" charset="-122"/>
                </a:rPr>
                <a:t>z</a:t>
              </a:r>
              <a:r>
                <a:rPr lang="zh-CN" altLang="en-US" sz="2400">
                  <a:solidFill>
                    <a:srgbClr val="0000CC"/>
                  </a:solidFill>
                  <a:latin typeface="楷体_GB2312" pitchFamily="49" charset="-122"/>
                  <a:ea typeface="楷体_GB2312" pitchFamily="49" charset="-122"/>
                </a:rPr>
                <a:t>的光，设单位体积内的原子数为</a:t>
              </a:r>
            </a:p>
            <a:p>
              <a:pPr fontAlgn="base">
                <a:spcBef>
                  <a:spcPct val="50000"/>
                </a:spcBef>
                <a:spcAft>
                  <a:spcPct val="0"/>
                </a:spcAft>
                <a:buFontTx/>
                <a:buNone/>
              </a:pPr>
              <a:r>
                <a:rPr lang="en-US" altLang="zh-CN" sz="2400" i="1">
                  <a:solidFill>
                    <a:srgbClr val="0000CC"/>
                  </a:solidFill>
                  <a:latin typeface="Times New Roman" pitchFamily="18" charset="0"/>
                  <a:ea typeface="楷体_GB2312" pitchFamily="49" charset="-122"/>
                </a:rPr>
                <a:t>n</a:t>
              </a:r>
              <a:r>
                <a:rPr lang="zh-CN" altLang="en-US" sz="2400">
                  <a:solidFill>
                    <a:srgbClr val="0000CC"/>
                  </a:solidFill>
                  <a:latin typeface="楷体_GB2312" pitchFamily="49" charset="-122"/>
                  <a:ea typeface="楷体_GB2312" pitchFamily="49" charset="-122"/>
                </a:rPr>
                <a:t>，则具有速度分量 为                的原子数为：</a:t>
              </a:r>
            </a:p>
          </p:txBody>
        </p:sp>
        <p:graphicFrame>
          <p:nvGraphicFramePr>
            <p:cNvPr id="51224" name="Object 5"/>
            <p:cNvGraphicFramePr>
              <a:graphicFrameLocks noChangeAspect="1"/>
            </p:cNvGraphicFramePr>
            <p:nvPr/>
          </p:nvGraphicFramePr>
          <p:xfrm>
            <a:off x="2468" y="527"/>
            <a:ext cx="1232" cy="334"/>
          </p:xfrm>
          <a:graphic>
            <a:graphicData uri="http://schemas.openxmlformats.org/presentationml/2006/ole">
              <mc:AlternateContent xmlns:mc="http://schemas.openxmlformats.org/markup-compatibility/2006">
                <mc:Choice xmlns:v="urn:schemas-microsoft-com:vml" Requires="v">
                  <p:oleObj spid="_x0000_s43033" name="公式" r:id="rId5" imgW="799753" imgH="215806" progId="Equation.3">
                    <p:embed/>
                  </p:oleObj>
                </mc:Choice>
                <mc:Fallback>
                  <p:oleObj name="公式" r:id="rId5" imgW="799753"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8" y="527"/>
                          <a:ext cx="123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204" name="Object 6"/>
          <p:cNvGraphicFramePr>
            <a:graphicFrameLocks noChangeAspect="1"/>
          </p:cNvGraphicFramePr>
          <p:nvPr/>
        </p:nvGraphicFramePr>
        <p:xfrm>
          <a:off x="900113" y="3141663"/>
          <a:ext cx="4032250" cy="1063625"/>
        </p:xfrm>
        <a:graphic>
          <a:graphicData uri="http://schemas.openxmlformats.org/presentationml/2006/ole">
            <mc:AlternateContent xmlns:mc="http://schemas.openxmlformats.org/markup-compatibility/2006">
              <mc:Choice xmlns:v="urn:schemas-microsoft-com:vml" Requires="v">
                <p:oleObj spid="_x0000_s43034" name="Equation" r:id="rId7" imgW="1485255" imgH="444307" progId="Equation.3">
                  <p:embed/>
                </p:oleObj>
              </mc:Choice>
              <mc:Fallback>
                <p:oleObj name="Equation" r:id="rId7" imgW="1485255"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141663"/>
                        <a:ext cx="403225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5" name="Group 7"/>
          <p:cNvGrpSpPr>
            <a:grpSpLocks/>
          </p:cNvGrpSpPr>
          <p:nvPr/>
        </p:nvGrpSpPr>
        <p:grpSpPr bwMode="auto">
          <a:xfrm>
            <a:off x="684213" y="2438400"/>
            <a:ext cx="8208962" cy="615950"/>
            <a:chOff x="385" y="1933"/>
            <a:chExt cx="5171" cy="388"/>
          </a:xfrm>
        </p:grpSpPr>
        <p:sp>
          <p:nvSpPr>
            <p:cNvPr id="51221" name="Text Box 8"/>
            <p:cNvSpPr txBox="1">
              <a:spLocks noChangeArrowheads="1"/>
            </p:cNvSpPr>
            <p:nvPr/>
          </p:nvSpPr>
          <p:spPr bwMode="auto">
            <a:xfrm>
              <a:off x="385" y="1979"/>
              <a:ext cx="51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速度分量为                的原子数占总数的百分比为：</a:t>
              </a:r>
            </a:p>
          </p:txBody>
        </p:sp>
        <p:graphicFrame>
          <p:nvGraphicFramePr>
            <p:cNvPr id="51222" name="Object 9"/>
            <p:cNvGraphicFramePr>
              <a:graphicFrameLocks noChangeAspect="1"/>
            </p:cNvGraphicFramePr>
            <p:nvPr/>
          </p:nvGraphicFramePr>
          <p:xfrm>
            <a:off x="1519" y="1933"/>
            <a:ext cx="1315" cy="388"/>
          </p:xfrm>
          <a:graphic>
            <a:graphicData uri="http://schemas.openxmlformats.org/presentationml/2006/ole">
              <mc:AlternateContent xmlns:mc="http://schemas.openxmlformats.org/markup-compatibility/2006">
                <mc:Choice xmlns:v="urn:schemas-microsoft-com:vml" Requires="v">
                  <p:oleObj spid="_x0000_s43035" name="Equation" r:id="rId9" imgW="736280" imgH="215806" progId="Equation.3">
                    <p:embed/>
                  </p:oleObj>
                </mc:Choice>
                <mc:Fallback>
                  <p:oleObj name="Equation" r:id="rId9" imgW="736280"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9" y="1933"/>
                          <a:ext cx="1315"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206" name="Object 10"/>
          <p:cNvGraphicFramePr>
            <a:graphicFrameLocks noChangeAspect="1"/>
          </p:cNvGraphicFramePr>
          <p:nvPr/>
        </p:nvGraphicFramePr>
        <p:xfrm>
          <a:off x="1258888" y="5876925"/>
          <a:ext cx="1365250" cy="544513"/>
        </p:xfrm>
        <a:graphic>
          <a:graphicData uri="http://schemas.openxmlformats.org/presentationml/2006/ole">
            <mc:AlternateContent xmlns:mc="http://schemas.openxmlformats.org/markup-compatibility/2006">
              <mc:Choice xmlns:v="urn:schemas-microsoft-com:vml" Requires="v">
                <p:oleObj spid="_x0000_s43036" name="公式" r:id="rId11" imgW="545626" imgH="215713" progId="Equation.3">
                  <p:embed/>
                </p:oleObj>
              </mc:Choice>
              <mc:Fallback>
                <p:oleObj name="公式" r:id="rId11" imgW="545626"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5876925"/>
                        <a:ext cx="136525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7" name="Group 11"/>
          <p:cNvGrpSpPr>
            <a:grpSpLocks/>
          </p:cNvGrpSpPr>
          <p:nvPr/>
        </p:nvGrpSpPr>
        <p:grpSpPr bwMode="auto">
          <a:xfrm>
            <a:off x="323850" y="4176713"/>
            <a:ext cx="8497888" cy="1366837"/>
            <a:chOff x="204" y="2631"/>
            <a:chExt cx="5353" cy="861"/>
          </a:xfrm>
        </p:grpSpPr>
        <p:sp>
          <p:nvSpPr>
            <p:cNvPr id="51216" name="Text Box 12"/>
            <p:cNvSpPr txBox="1">
              <a:spLocks noChangeArrowheads="1"/>
            </p:cNvSpPr>
            <p:nvPr/>
          </p:nvSpPr>
          <p:spPr bwMode="auto">
            <a:xfrm>
              <a:off x="204" y="2659"/>
              <a:ext cx="5353" cy="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800">
                  <a:solidFill>
                    <a:srgbClr val="FF0000"/>
                  </a:solidFill>
                  <a:latin typeface="楷体_GB2312" pitchFamily="49" charset="-122"/>
                  <a:ea typeface="楷体_GB2312" pitchFamily="49" charset="-122"/>
                </a:rPr>
                <a:t>④</a:t>
              </a:r>
              <a:r>
                <a:rPr lang="zh-CN" altLang="en-US" sz="2400">
                  <a:solidFill>
                    <a:srgbClr val="0000CC"/>
                  </a:solidFill>
                  <a:latin typeface="楷体_GB2312" pitchFamily="49" charset="-122"/>
                  <a:ea typeface="楷体_GB2312" pitchFamily="49" charset="-122"/>
                </a:rPr>
                <a:t>由于表观频率   与速度分量   有</a:t>
              </a:r>
              <a:r>
                <a:rPr lang="zh-CN" altLang="en-US" sz="2400">
                  <a:solidFill>
                    <a:srgbClr val="FF0000"/>
                  </a:solidFill>
                  <a:latin typeface="楷体_GB2312" pitchFamily="49" charset="-122"/>
                  <a:ea typeface="楷体_GB2312" pitchFamily="49" charset="-122"/>
                </a:rPr>
                <a:t>一一对应</a:t>
              </a:r>
              <a:r>
                <a:rPr lang="zh-CN" altLang="en-US" sz="2400">
                  <a:solidFill>
                    <a:srgbClr val="0000CC"/>
                  </a:solidFill>
                  <a:latin typeface="楷体_GB2312" pitchFamily="49" charset="-122"/>
                  <a:ea typeface="楷体_GB2312" pitchFamily="49" charset="-122"/>
                </a:rPr>
                <a:t>的关系，因此，频率在          之间的光强与总光强之比（相对强度）应与速度分量在             之间的原子数与总原子数之比相等  </a:t>
              </a:r>
            </a:p>
          </p:txBody>
        </p:sp>
        <p:graphicFrame>
          <p:nvGraphicFramePr>
            <p:cNvPr id="51217" name="Object 13"/>
            <p:cNvGraphicFramePr>
              <a:graphicFrameLocks noChangeAspect="1"/>
            </p:cNvGraphicFramePr>
            <p:nvPr/>
          </p:nvGraphicFramePr>
          <p:xfrm>
            <a:off x="1675" y="2722"/>
            <a:ext cx="187" cy="227"/>
          </p:xfrm>
          <a:graphic>
            <a:graphicData uri="http://schemas.openxmlformats.org/presentationml/2006/ole">
              <mc:AlternateContent xmlns:mc="http://schemas.openxmlformats.org/markup-compatibility/2006">
                <mc:Choice xmlns:v="urn:schemas-microsoft-com:vml" Requires="v">
                  <p:oleObj spid="_x0000_s43037" name="Equation" r:id="rId13" imgW="114201" imgH="139579" progId="Equation.3">
                    <p:embed/>
                  </p:oleObj>
                </mc:Choice>
                <mc:Fallback>
                  <p:oleObj name="Equation" r:id="rId13" imgW="114201" imgH="13957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5" y="2722"/>
                          <a:ext cx="18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8" name="Object 14"/>
            <p:cNvGraphicFramePr>
              <a:graphicFrameLocks noChangeAspect="1"/>
            </p:cNvGraphicFramePr>
            <p:nvPr/>
          </p:nvGraphicFramePr>
          <p:xfrm>
            <a:off x="2915" y="2631"/>
            <a:ext cx="281" cy="363"/>
          </p:xfrm>
          <a:graphic>
            <a:graphicData uri="http://schemas.openxmlformats.org/presentationml/2006/ole">
              <mc:AlternateContent xmlns:mc="http://schemas.openxmlformats.org/markup-compatibility/2006">
                <mc:Choice xmlns:v="urn:schemas-microsoft-com:vml" Requires="v">
                  <p:oleObj spid="_x0000_s43038" name="公式" r:id="rId15" imgW="164885" imgH="215619" progId="Equation.3">
                    <p:embed/>
                  </p:oleObj>
                </mc:Choice>
                <mc:Fallback>
                  <p:oleObj name="公式" r:id="rId15" imgW="164885" imgH="21561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5" y="2631"/>
                          <a:ext cx="281"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9" name="Object 15"/>
            <p:cNvGraphicFramePr>
              <a:graphicFrameLocks noChangeAspect="1"/>
            </p:cNvGraphicFramePr>
            <p:nvPr/>
          </p:nvGraphicFramePr>
          <p:xfrm>
            <a:off x="930" y="2931"/>
            <a:ext cx="862" cy="247"/>
          </p:xfrm>
          <a:graphic>
            <a:graphicData uri="http://schemas.openxmlformats.org/presentationml/2006/ole">
              <mc:AlternateContent xmlns:mc="http://schemas.openxmlformats.org/markup-compatibility/2006">
                <mc:Choice xmlns:v="urn:schemas-microsoft-com:vml" Requires="v">
                  <p:oleObj spid="_x0000_s43039" name="公式" r:id="rId17" imgW="621760" imgH="177646" progId="Equation.3">
                    <p:embed/>
                  </p:oleObj>
                </mc:Choice>
                <mc:Fallback>
                  <p:oleObj name="公式" r:id="rId17" imgW="621760" imgH="17764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0" y="2931"/>
                          <a:ext cx="86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0" name="Object 16"/>
            <p:cNvGraphicFramePr>
              <a:graphicFrameLocks noChangeAspect="1"/>
            </p:cNvGraphicFramePr>
            <p:nvPr/>
          </p:nvGraphicFramePr>
          <p:xfrm>
            <a:off x="1247" y="3158"/>
            <a:ext cx="1134" cy="334"/>
          </p:xfrm>
          <a:graphic>
            <a:graphicData uri="http://schemas.openxmlformats.org/presentationml/2006/ole">
              <mc:AlternateContent xmlns:mc="http://schemas.openxmlformats.org/markup-compatibility/2006">
                <mc:Choice xmlns:v="urn:schemas-microsoft-com:vml" Requires="v">
                  <p:oleObj spid="_x0000_s43040" name="Equation" r:id="rId19" imgW="736280" imgH="215806" progId="Equation.3">
                    <p:embed/>
                  </p:oleObj>
                </mc:Choice>
                <mc:Fallback>
                  <p:oleObj name="Equation" r:id="rId19" imgW="736280"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 y="3158"/>
                          <a:ext cx="1134"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08" name="Text Box 17"/>
          <p:cNvSpPr txBox="1">
            <a:spLocks noChangeArrowheads="1"/>
          </p:cNvSpPr>
          <p:nvPr/>
        </p:nvSpPr>
        <p:spPr bwMode="auto">
          <a:xfrm>
            <a:off x="5219700" y="3429000"/>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b="1">
                <a:solidFill>
                  <a:srgbClr val="0000CC"/>
                </a:solidFill>
                <a:latin typeface="Verdana" pitchFamily="34" charset="0"/>
              </a:rPr>
              <a:t>（</a:t>
            </a:r>
            <a:r>
              <a:rPr lang="en-US" altLang="zh-CN" sz="1800" b="1">
                <a:solidFill>
                  <a:srgbClr val="0000CC"/>
                </a:solidFill>
                <a:latin typeface="Verdana" pitchFamily="34" charset="0"/>
              </a:rPr>
              <a:t>1-78</a:t>
            </a:r>
            <a:r>
              <a:rPr lang="zh-CN" altLang="en-US" sz="1800" b="1">
                <a:solidFill>
                  <a:srgbClr val="0000CC"/>
                </a:solidFill>
                <a:latin typeface="Verdana" pitchFamily="34" charset="0"/>
              </a:rPr>
              <a:t>）</a:t>
            </a:r>
          </a:p>
        </p:txBody>
      </p:sp>
      <p:sp>
        <p:nvSpPr>
          <p:cNvPr id="51209" name="Text Box 18"/>
          <p:cNvSpPr txBox="1">
            <a:spLocks noChangeArrowheads="1"/>
          </p:cNvSpPr>
          <p:nvPr/>
        </p:nvSpPr>
        <p:spPr bwMode="auto">
          <a:xfrm>
            <a:off x="7164388" y="5805488"/>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b="1">
                <a:solidFill>
                  <a:srgbClr val="0000CC"/>
                </a:solidFill>
                <a:latin typeface="Verdana" pitchFamily="34" charset="0"/>
              </a:rPr>
              <a:t>（</a:t>
            </a:r>
            <a:r>
              <a:rPr lang="en-US" altLang="zh-CN" sz="1800" b="1">
                <a:solidFill>
                  <a:srgbClr val="0000CC"/>
                </a:solidFill>
                <a:latin typeface="Verdana" pitchFamily="34" charset="0"/>
              </a:rPr>
              <a:t>1-79</a:t>
            </a:r>
            <a:r>
              <a:rPr lang="zh-CN" altLang="en-US" sz="1800" b="1">
                <a:solidFill>
                  <a:srgbClr val="0000CC"/>
                </a:solidFill>
                <a:latin typeface="Verdana" pitchFamily="34" charset="0"/>
              </a:rPr>
              <a:t>）</a:t>
            </a:r>
          </a:p>
        </p:txBody>
      </p:sp>
      <p:graphicFrame>
        <p:nvGraphicFramePr>
          <p:cNvPr id="51210" name="Object 19"/>
          <p:cNvGraphicFramePr>
            <a:graphicFrameLocks noChangeAspect="1"/>
          </p:cNvGraphicFramePr>
          <p:nvPr/>
        </p:nvGraphicFramePr>
        <p:xfrm>
          <a:off x="6804025" y="3357563"/>
          <a:ext cx="1730375" cy="806450"/>
        </p:xfrm>
        <a:graphic>
          <a:graphicData uri="http://schemas.openxmlformats.org/presentationml/2006/ole">
            <mc:AlternateContent xmlns:mc="http://schemas.openxmlformats.org/markup-compatibility/2006">
              <mc:Choice xmlns:v="urn:schemas-microsoft-com:vml" Requires="v">
                <p:oleObj spid="_x0000_s43041" name="公式" r:id="rId20" imgW="875920" imgH="406224" progId="Equation.3">
                  <p:embed/>
                </p:oleObj>
              </mc:Choice>
              <mc:Fallback>
                <p:oleObj name="公式" r:id="rId20" imgW="875920" imgH="406224"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04025" y="3357563"/>
                        <a:ext cx="173037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1" name="Line 20"/>
          <p:cNvSpPr>
            <a:spLocks noChangeShapeType="1"/>
          </p:cNvSpPr>
          <p:nvPr/>
        </p:nvSpPr>
        <p:spPr bwMode="auto">
          <a:xfrm>
            <a:off x="468313" y="5084763"/>
            <a:ext cx="7416800"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aphicFrame>
        <p:nvGraphicFramePr>
          <p:cNvPr id="51212" name="Object 21"/>
          <p:cNvGraphicFramePr>
            <a:graphicFrameLocks noChangeAspect="1"/>
          </p:cNvGraphicFramePr>
          <p:nvPr/>
        </p:nvGraphicFramePr>
        <p:xfrm>
          <a:off x="2700338" y="5516563"/>
          <a:ext cx="4187825" cy="1154112"/>
        </p:xfrm>
        <a:graphic>
          <a:graphicData uri="http://schemas.openxmlformats.org/presentationml/2006/ole">
            <mc:AlternateContent xmlns:mc="http://schemas.openxmlformats.org/markup-compatibility/2006">
              <mc:Choice xmlns:v="urn:schemas-microsoft-com:vml" Requires="v">
                <p:oleObj spid="_x0000_s43042" name="公式" r:id="rId22" imgW="1676400" imgH="457200" progId="Equation.3">
                  <p:embed/>
                </p:oleObj>
              </mc:Choice>
              <mc:Fallback>
                <p:oleObj name="公式" r:id="rId22" imgW="1676400" imgH="4572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00338" y="5516563"/>
                        <a:ext cx="4187825" cy="115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3" name="Line 22"/>
          <p:cNvSpPr>
            <a:spLocks noChangeShapeType="1"/>
          </p:cNvSpPr>
          <p:nvPr/>
        </p:nvSpPr>
        <p:spPr bwMode="auto">
          <a:xfrm>
            <a:off x="1042988" y="6524625"/>
            <a:ext cx="1657350"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51214" name="Line 23"/>
          <p:cNvSpPr>
            <a:spLocks noChangeShapeType="1"/>
          </p:cNvSpPr>
          <p:nvPr/>
        </p:nvSpPr>
        <p:spPr bwMode="auto">
          <a:xfrm>
            <a:off x="468313" y="5516563"/>
            <a:ext cx="74168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51215" name="Line 24"/>
          <p:cNvSpPr>
            <a:spLocks noChangeShapeType="1"/>
          </p:cNvSpPr>
          <p:nvPr/>
        </p:nvSpPr>
        <p:spPr bwMode="auto">
          <a:xfrm>
            <a:off x="3132138" y="6669088"/>
            <a:ext cx="381635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4125781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p:cNvGrpSpPr>
            <a:grpSpLocks/>
          </p:cNvGrpSpPr>
          <p:nvPr/>
        </p:nvGrpSpPr>
        <p:grpSpPr bwMode="auto">
          <a:xfrm>
            <a:off x="304800" y="76200"/>
            <a:ext cx="3744913" cy="974725"/>
            <a:chOff x="476" y="119"/>
            <a:chExt cx="2359" cy="614"/>
          </a:xfrm>
        </p:grpSpPr>
        <p:sp>
          <p:nvSpPr>
            <p:cNvPr id="52248" name="Text Box 3"/>
            <p:cNvSpPr txBox="1">
              <a:spLocks noChangeArrowheads="1"/>
            </p:cNvSpPr>
            <p:nvPr/>
          </p:nvSpPr>
          <p:spPr bwMode="auto">
            <a:xfrm>
              <a:off x="476" y="300"/>
              <a:ext cx="2359"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Comic Sans MS" pitchFamily="66" charset="0"/>
                  <a:ea typeface="楷体_GB2312" pitchFamily="49" charset="-122"/>
                </a:rPr>
                <a:t>又由于</a:t>
              </a:r>
              <a:r>
                <a:rPr lang="zh-CN" altLang="en-US" sz="1800">
                  <a:solidFill>
                    <a:srgbClr val="0000CC"/>
                  </a:solidFill>
                  <a:latin typeface="Comic Sans MS" pitchFamily="66" charset="0"/>
                </a:rPr>
                <a:t>：</a:t>
              </a:r>
            </a:p>
          </p:txBody>
        </p:sp>
        <p:graphicFrame>
          <p:nvGraphicFramePr>
            <p:cNvPr id="52249" name="Object 4"/>
            <p:cNvGraphicFramePr>
              <a:graphicFrameLocks noChangeAspect="1"/>
            </p:cNvGraphicFramePr>
            <p:nvPr/>
          </p:nvGraphicFramePr>
          <p:xfrm>
            <a:off x="1292" y="119"/>
            <a:ext cx="1315" cy="614"/>
          </p:xfrm>
          <a:graphic>
            <a:graphicData uri="http://schemas.openxmlformats.org/presentationml/2006/ole">
              <mc:AlternateContent xmlns:mc="http://schemas.openxmlformats.org/markup-compatibility/2006">
                <mc:Choice xmlns:v="urn:schemas-microsoft-com:vml" Requires="v">
                  <p:oleObj spid="_x0000_s44046" name="公式" r:id="rId3" imgW="875920" imgH="406224" progId="Equation.3">
                    <p:embed/>
                  </p:oleObj>
                </mc:Choice>
                <mc:Fallback>
                  <p:oleObj name="公式" r:id="rId3" imgW="875920"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 y="119"/>
                          <a:ext cx="1315" cy="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27" name="Group 5"/>
          <p:cNvGrpSpPr>
            <a:grpSpLocks/>
          </p:cNvGrpSpPr>
          <p:nvPr/>
        </p:nvGrpSpPr>
        <p:grpSpPr bwMode="auto">
          <a:xfrm>
            <a:off x="4356100" y="76200"/>
            <a:ext cx="2736850" cy="977900"/>
            <a:chOff x="2562" y="164"/>
            <a:chExt cx="1724" cy="616"/>
          </a:xfrm>
        </p:grpSpPr>
        <p:graphicFrame>
          <p:nvGraphicFramePr>
            <p:cNvPr id="52246" name="Object 6"/>
            <p:cNvGraphicFramePr>
              <a:graphicFrameLocks noChangeAspect="1"/>
            </p:cNvGraphicFramePr>
            <p:nvPr/>
          </p:nvGraphicFramePr>
          <p:xfrm>
            <a:off x="3061" y="164"/>
            <a:ext cx="1225" cy="616"/>
          </p:xfrm>
          <a:graphic>
            <a:graphicData uri="http://schemas.openxmlformats.org/presentationml/2006/ole">
              <mc:AlternateContent xmlns:mc="http://schemas.openxmlformats.org/markup-compatibility/2006">
                <mc:Choice xmlns:v="urn:schemas-microsoft-com:vml" Requires="v">
                  <p:oleObj spid="_x0000_s44047" name="公式" r:id="rId5" imgW="888614" imgH="444307" progId="Equation.3">
                    <p:embed/>
                  </p:oleObj>
                </mc:Choice>
                <mc:Fallback>
                  <p:oleObj name="公式" r:id="rId5" imgW="888614"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1" y="164"/>
                          <a:ext cx="1225"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7" name="Text Box 7"/>
            <p:cNvSpPr txBox="1">
              <a:spLocks noChangeArrowheads="1"/>
            </p:cNvSpPr>
            <p:nvPr/>
          </p:nvSpPr>
          <p:spPr bwMode="auto">
            <a:xfrm>
              <a:off x="2562" y="255"/>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b="1">
                  <a:solidFill>
                    <a:srgbClr val="0000CC"/>
                  </a:solidFill>
                  <a:latin typeface="Verdana" pitchFamily="34" charset="0"/>
                  <a:ea typeface="楷体_GB2312" pitchFamily="49" charset="-122"/>
                </a:rPr>
                <a:t>得</a:t>
              </a:r>
            </a:p>
          </p:txBody>
        </p:sp>
      </p:grpSp>
      <p:graphicFrame>
        <p:nvGraphicFramePr>
          <p:cNvPr id="52228" name="Object 8"/>
          <p:cNvGraphicFramePr>
            <a:graphicFrameLocks noChangeAspect="1"/>
          </p:cNvGraphicFramePr>
          <p:nvPr/>
        </p:nvGraphicFramePr>
        <p:xfrm>
          <a:off x="1600200" y="990600"/>
          <a:ext cx="2376488" cy="895350"/>
        </p:xfrm>
        <a:graphic>
          <a:graphicData uri="http://schemas.openxmlformats.org/presentationml/2006/ole">
            <mc:AlternateContent xmlns:mc="http://schemas.openxmlformats.org/markup-compatibility/2006">
              <mc:Choice xmlns:v="urn:schemas-microsoft-com:vml" Requires="v">
                <p:oleObj spid="_x0000_s44048" name="公式" r:id="rId7" imgW="939392" imgH="431613" progId="Equation.3">
                  <p:embed/>
                </p:oleObj>
              </mc:Choice>
              <mc:Fallback>
                <p:oleObj name="公式" r:id="rId7" imgW="939392"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990600"/>
                        <a:ext cx="2376488"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 Box 9"/>
          <p:cNvSpPr txBox="1">
            <a:spLocks noChangeArrowheads="1"/>
          </p:cNvSpPr>
          <p:nvPr/>
        </p:nvSpPr>
        <p:spPr bwMode="auto">
          <a:xfrm>
            <a:off x="5003800" y="1196975"/>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代入（</a:t>
            </a:r>
            <a:r>
              <a:rPr lang="en-US" altLang="zh-CN" sz="2400">
                <a:solidFill>
                  <a:srgbClr val="0000CC"/>
                </a:solidFill>
                <a:latin typeface="楷体_GB2312" pitchFamily="49" charset="-122"/>
                <a:ea typeface="楷体_GB2312" pitchFamily="49" charset="-122"/>
              </a:rPr>
              <a:t>1-79</a:t>
            </a:r>
            <a:r>
              <a:rPr lang="zh-CN" altLang="en-US" sz="2400">
                <a:solidFill>
                  <a:srgbClr val="0000CC"/>
                </a:solidFill>
                <a:latin typeface="楷体_GB2312" pitchFamily="49" charset="-122"/>
                <a:ea typeface="楷体_GB2312" pitchFamily="49" charset="-122"/>
              </a:rPr>
              <a:t>）</a:t>
            </a:r>
          </a:p>
        </p:txBody>
      </p:sp>
      <p:graphicFrame>
        <p:nvGraphicFramePr>
          <p:cNvPr id="52230" name="Object 10"/>
          <p:cNvGraphicFramePr>
            <a:graphicFrameLocks noChangeAspect="1"/>
          </p:cNvGraphicFramePr>
          <p:nvPr/>
        </p:nvGraphicFramePr>
        <p:xfrm>
          <a:off x="533400" y="1600200"/>
          <a:ext cx="4679950" cy="984250"/>
        </p:xfrm>
        <a:graphic>
          <a:graphicData uri="http://schemas.openxmlformats.org/presentationml/2006/ole">
            <mc:AlternateContent xmlns:mc="http://schemas.openxmlformats.org/markup-compatibility/2006">
              <mc:Choice xmlns:v="urn:schemas-microsoft-com:vml" Requires="v">
                <p:oleObj spid="_x0000_s44049" name="Equation" r:id="rId9" imgW="2133600" imgH="444500" progId="Equation.3">
                  <p:embed/>
                </p:oleObj>
              </mc:Choice>
              <mc:Fallback>
                <p:oleObj name="Equation" r:id="rId9" imgW="21336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1600200"/>
                        <a:ext cx="46799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Text Box 11"/>
          <p:cNvSpPr txBox="1">
            <a:spLocks noChangeArrowheads="1"/>
          </p:cNvSpPr>
          <p:nvPr/>
        </p:nvSpPr>
        <p:spPr bwMode="auto">
          <a:xfrm>
            <a:off x="5580063" y="2060575"/>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b="1">
                <a:solidFill>
                  <a:srgbClr val="0000CC"/>
                </a:solidFill>
                <a:latin typeface="Verdana" pitchFamily="34" charset="0"/>
                <a:ea typeface="楷体_GB2312" pitchFamily="49" charset="-122"/>
              </a:rPr>
              <a:t>得</a:t>
            </a:r>
          </a:p>
        </p:txBody>
      </p:sp>
      <p:grpSp>
        <p:nvGrpSpPr>
          <p:cNvPr id="52232" name="Group 12"/>
          <p:cNvGrpSpPr>
            <a:grpSpLocks/>
          </p:cNvGrpSpPr>
          <p:nvPr/>
        </p:nvGrpSpPr>
        <p:grpSpPr bwMode="auto">
          <a:xfrm>
            <a:off x="7239000" y="1066800"/>
            <a:ext cx="1568450" cy="704850"/>
            <a:chOff x="1292" y="2160"/>
            <a:chExt cx="988" cy="444"/>
          </a:xfrm>
        </p:grpSpPr>
        <p:sp>
          <p:nvSpPr>
            <p:cNvPr id="52244" name="Text Box 13"/>
            <p:cNvSpPr txBox="1">
              <a:spLocks noChangeArrowheads="1"/>
            </p:cNvSpPr>
            <p:nvPr/>
          </p:nvSpPr>
          <p:spPr bwMode="auto">
            <a:xfrm rot="-124479">
              <a:off x="1383" y="229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0"/>
                </a:spcBef>
                <a:spcAft>
                  <a:spcPct val="0"/>
                </a:spcAft>
                <a:buFontTx/>
                <a:buNone/>
              </a:pPr>
              <a:r>
                <a:rPr lang="zh-CN" altLang="en-US" sz="2400" b="1">
                  <a:solidFill>
                    <a:srgbClr val="FF6600"/>
                  </a:solidFill>
                  <a:latin typeface="Times New Roman" pitchFamily="18" charset="0"/>
                  <a:ea typeface="楷体_GB2312" pitchFamily="49" charset="-122"/>
                </a:rPr>
                <a:t>高斯线型</a:t>
              </a:r>
              <a:endParaRPr lang="zh-CN" altLang="en-US" sz="1800">
                <a:solidFill>
                  <a:srgbClr val="000000"/>
                </a:solidFill>
              </a:endParaRPr>
            </a:p>
          </p:txBody>
        </p:sp>
        <p:sp>
          <p:nvSpPr>
            <p:cNvPr id="52245" name="AutoShape 14"/>
            <p:cNvSpPr>
              <a:spLocks noChangeArrowheads="1"/>
            </p:cNvSpPr>
            <p:nvPr/>
          </p:nvSpPr>
          <p:spPr bwMode="auto">
            <a:xfrm rot="10243185">
              <a:off x="1292" y="2160"/>
              <a:ext cx="988" cy="444"/>
            </a:xfrm>
            <a:prstGeom prst="cloudCallout">
              <a:avLst>
                <a:gd name="adj1" fmla="val 86671"/>
                <a:gd name="adj2" fmla="val -91731"/>
              </a:avLst>
            </a:pr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zh-CN" sz="1800">
                <a:solidFill>
                  <a:srgbClr val="000000"/>
                </a:solidFill>
              </a:endParaRPr>
            </a:p>
          </p:txBody>
        </p:sp>
      </p:grpSp>
      <p:graphicFrame>
        <p:nvGraphicFramePr>
          <p:cNvPr id="52233" name="Object 15"/>
          <p:cNvGraphicFramePr>
            <a:graphicFrameLocks noChangeAspect="1"/>
          </p:cNvGraphicFramePr>
          <p:nvPr/>
        </p:nvGraphicFramePr>
        <p:xfrm>
          <a:off x="539750" y="3357563"/>
          <a:ext cx="4319588" cy="1177925"/>
        </p:xfrm>
        <a:graphic>
          <a:graphicData uri="http://schemas.openxmlformats.org/presentationml/2006/ole">
            <mc:AlternateContent xmlns:mc="http://schemas.openxmlformats.org/markup-compatibility/2006">
              <mc:Choice xmlns:v="urn:schemas-microsoft-com:vml" Requires="v">
                <p:oleObj spid="_x0000_s44050" name="Equation" r:id="rId11" imgW="1879600" imgH="508000" progId="Equation.3">
                  <p:embed/>
                </p:oleObj>
              </mc:Choice>
              <mc:Fallback>
                <p:oleObj name="Equation" r:id="rId11" imgW="1879600" imgH="508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3357563"/>
                        <a:ext cx="4319588"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34" name="Group 16"/>
          <p:cNvGrpSpPr>
            <a:grpSpLocks/>
          </p:cNvGrpSpPr>
          <p:nvPr/>
        </p:nvGrpSpPr>
        <p:grpSpPr bwMode="auto">
          <a:xfrm>
            <a:off x="468313" y="4508500"/>
            <a:ext cx="8353425" cy="1004888"/>
            <a:chOff x="385" y="3203"/>
            <a:chExt cx="5262" cy="633"/>
          </a:xfrm>
        </p:grpSpPr>
        <p:sp>
          <p:nvSpPr>
            <p:cNvPr id="52242" name="Text Box 17"/>
            <p:cNvSpPr txBox="1">
              <a:spLocks noChangeArrowheads="1"/>
            </p:cNvSpPr>
            <p:nvPr/>
          </p:nvSpPr>
          <p:spPr bwMode="auto">
            <a:xfrm>
              <a:off x="385" y="3203"/>
              <a:ext cx="5262" cy="63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称为多普勒增宽的线型函数</a:t>
              </a:r>
              <a:r>
                <a:rPr kumimoji="1" lang="zh-CN" altLang="en-US" sz="2400">
                  <a:solidFill>
                    <a:srgbClr val="A50021"/>
                  </a:solidFill>
                  <a:latin typeface="楷体_GB2312" pitchFamily="49" charset="-122"/>
                  <a:ea typeface="楷体_GB2312" pitchFamily="49" charset="-122"/>
                </a:rPr>
                <a:t>下标</a:t>
              </a:r>
              <a:r>
                <a:rPr kumimoji="1" lang="en-US" altLang="zh-CN" sz="2400" i="1">
                  <a:solidFill>
                    <a:srgbClr val="A50021"/>
                  </a:solidFill>
                  <a:latin typeface="Times New Roman" pitchFamily="18" charset="0"/>
                  <a:ea typeface="楷体_GB2312" pitchFamily="49" charset="-122"/>
                </a:rPr>
                <a:t>D</a:t>
              </a:r>
              <a:r>
                <a:rPr kumimoji="1" lang="zh-CN" altLang="en-US" sz="2400">
                  <a:solidFill>
                    <a:srgbClr val="A50021"/>
                  </a:solidFill>
                  <a:latin typeface="楷体_GB2312" pitchFamily="49" charset="-122"/>
                  <a:ea typeface="楷体_GB2312" pitchFamily="49" charset="-122"/>
                </a:rPr>
                <a:t>指</a:t>
              </a:r>
              <a:r>
                <a:rPr kumimoji="1" lang="zh-CN" altLang="en-US" sz="2400">
                  <a:solidFill>
                    <a:srgbClr val="A50021"/>
                  </a:solidFill>
                  <a:ea typeface="楷体_GB2312" pitchFamily="49" charset="-122"/>
                </a:rPr>
                <a:t>“</a:t>
              </a:r>
              <a:r>
                <a:rPr kumimoji="1" lang="zh-CN" altLang="en-US" sz="2400">
                  <a:solidFill>
                    <a:srgbClr val="A50021"/>
                  </a:solidFill>
                  <a:latin typeface="楷体_GB2312" pitchFamily="49" charset="-122"/>
                  <a:ea typeface="楷体_GB2312" pitchFamily="49" charset="-122"/>
                </a:rPr>
                <a:t>多普勒</a:t>
              </a:r>
              <a:r>
                <a:rPr kumimoji="1" lang="zh-CN" altLang="en-US" sz="2400">
                  <a:solidFill>
                    <a:srgbClr val="A50021"/>
                  </a:solidFill>
                  <a:ea typeface="楷体_GB2312" pitchFamily="49" charset="-122"/>
                </a:rPr>
                <a:t>”</a:t>
              </a:r>
              <a:endParaRPr kumimoji="1" lang="zh-CN" altLang="en-US" sz="2400">
                <a:solidFill>
                  <a:srgbClr val="A50021"/>
                </a:solidFill>
                <a:latin typeface="楷体_GB2312" pitchFamily="49" charset="-122"/>
                <a:ea typeface="楷体_GB2312" pitchFamily="49" charset="-122"/>
              </a:endParaRP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或称为高斯型线型函数。其曲线如图</a:t>
              </a:r>
              <a:r>
                <a:rPr lang="en-US" altLang="zh-CN" sz="2400">
                  <a:solidFill>
                    <a:srgbClr val="0000CC"/>
                  </a:solidFill>
                  <a:latin typeface="楷体_GB2312" pitchFamily="49" charset="-122"/>
                  <a:ea typeface="楷体_GB2312" pitchFamily="49" charset="-122"/>
                </a:rPr>
                <a:t>(1-17)</a:t>
              </a:r>
              <a:r>
                <a:rPr lang="zh-CN" altLang="en-US" sz="2400">
                  <a:solidFill>
                    <a:srgbClr val="0000CC"/>
                  </a:solidFill>
                  <a:latin typeface="楷体_GB2312" pitchFamily="49" charset="-122"/>
                  <a:ea typeface="楷体_GB2312" pitchFamily="49" charset="-122"/>
                </a:rPr>
                <a:t>所示。</a:t>
              </a:r>
            </a:p>
          </p:txBody>
        </p:sp>
        <p:graphicFrame>
          <p:nvGraphicFramePr>
            <p:cNvPr id="52243" name="Object 18"/>
            <p:cNvGraphicFramePr>
              <a:graphicFrameLocks noChangeAspect="1"/>
            </p:cNvGraphicFramePr>
            <p:nvPr/>
          </p:nvGraphicFramePr>
          <p:xfrm>
            <a:off x="703" y="3203"/>
            <a:ext cx="545" cy="311"/>
          </p:xfrm>
          <a:graphic>
            <a:graphicData uri="http://schemas.openxmlformats.org/presentationml/2006/ole">
              <mc:AlternateContent xmlns:mc="http://schemas.openxmlformats.org/markup-compatibility/2006">
                <mc:Choice xmlns:v="urn:schemas-microsoft-com:vml" Requires="v">
                  <p:oleObj spid="_x0000_s44051" name="Equation" r:id="rId13" imgW="380835" imgH="215806" progId="Equation.3">
                    <p:embed/>
                  </p:oleObj>
                </mc:Choice>
                <mc:Fallback>
                  <p:oleObj name="Equation" r:id="rId13" imgW="380835" imgH="21580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 y="3203"/>
                          <a:ext cx="545"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35" name="Group 19"/>
          <p:cNvGrpSpPr>
            <a:grpSpLocks/>
          </p:cNvGrpSpPr>
          <p:nvPr/>
        </p:nvGrpSpPr>
        <p:grpSpPr bwMode="auto">
          <a:xfrm>
            <a:off x="6191250" y="1851025"/>
            <a:ext cx="2952750" cy="2568575"/>
            <a:chOff x="3600" y="1175"/>
            <a:chExt cx="1824" cy="1499"/>
          </a:xfrm>
        </p:grpSpPr>
        <p:sp>
          <p:nvSpPr>
            <p:cNvPr id="52240" name="Rectangle 20"/>
            <p:cNvSpPr>
              <a:spLocks noChangeArrowheads="1"/>
            </p:cNvSpPr>
            <p:nvPr/>
          </p:nvSpPr>
          <p:spPr bwMode="auto">
            <a:xfrm>
              <a:off x="3984" y="2496"/>
              <a:ext cx="1198" cy="17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a:solidFill>
                    <a:srgbClr val="0000CC"/>
                  </a:solidFill>
                  <a:latin typeface="Comic Sans MS" pitchFamily="66" charset="0"/>
                </a:rPr>
                <a:t>图</a:t>
              </a:r>
              <a:r>
                <a:rPr lang="en-US" altLang="zh-CN" sz="1400">
                  <a:solidFill>
                    <a:srgbClr val="0000CC"/>
                  </a:solidFill>
                  <a:latin typeface="Comic Sans MS" pitchFamily="66" charset="0"/>
                </a:rPr>
                <a:t>(1-17)</a:t>
              </a:r>
              <a:r>
                <a:rPr lang="zh-CN" altLang="en-US" sz="1400">
                  <a:solidFill>
                    <a:srgbClr val="0000CC"/>
                  </a:solidFill>
                  <a:latin typeface="Comic Sans MS" pitchFamily="66" charset="0"/>
                </a:rPr>
                <a:t>高斯线型函数</a:t>
              </a:r>
            </a:p>
          </p:txBody>
        </p:sp>
        <p:pic>
          <p:nvPicPr>
            <p:cNvPr id="52241"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00" y="1175"/>
              <a:ext cx="1824" cy="132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2236" name="Text Box 22"/>
          <p:cNvSpPr txBox="1">
            <a:spLocks noChangeArrowheads="1"/>
          </p:cNvSpPr>
          <p:nvPr/>
        </p:nvSpPr>
        <p:spPr bwMode="auto">
          <a:xfrm>
            <a:off x="250825" y="5589588"/>
            <a:ext cx="889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b="1">
                <a:solidFill>
                  <a:srgbClr val="A50021"/>
                </a:solidFill>
                <a:latin typeface="Verdana" pitchFamily="34" charset="0"/>
                <a:ea typeface="楷体_GB2312" pitchFamily="49" charset="-122"/>
              </a:rPr>
              <a:t>物理意义：频率</a:t>
            </a:r>
            <a:r>
              <a:rPr lang="en-US" altLang="zh-CN" sz="2400" b="1" i="1">
                <a:solidFill>
                  <a:srgbClr val="A50021"/>
                </a:solidFill>
                <a:latin typeface="Times New Roman" pitchFamily="18" charset="0"/>
                <a:ea typeface="楷体_GB2312" pitchFamily="49" charset="-122"/>
              </a:rPr>
              <a:t>v </a:t>
            </a:r>
            <a:r>
              <a:rPr lang="zh-CN" altLang="en-US" sz="2400" b="1">
                <a:solidFill>
                  <a:srgbClr val="A50021"/>
                </a:solidFill>
                <a:latin typeface="Verdana" pitchFamily="34" charset="0"/>
                <a:ea typeface="楷体_GB2312" pitchFamily="49" charset="-122"/>
              </a:rPr>
              <a:t>附近单位频率间隔内的光强占总光强的百分比</a:t>
            </a:r>
          </a:p>
        </p:txBody>
      </p:sp>
      <p:sp>
        <p:nvSpPr>
          <p:cNvPr id="52237" name="Text Box 23"/>
          <p:cNvSpPr txBox="1">
            <a:spLocks noChangeArrowheads="1"/>
          </p:cNvSpPr>
          <p:nvPr/>
        </p:nvSpPr>
        <p:spPr bwMode="auto">
          <a:xfrm>
            <a:off x="76200" y="2819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 </a:t>
            </a:r>
            <a:r>
              <a:rPr kumimoji="1" lang="en-US" altLang="zh-CN" sz="2400">
                <a:solidFill>
                  <a:srgbClr val="FF0000"/>
                </a:solidFill>
                <a:latin typeface="华文楷体" pitchFamily="2" charset="-122"/>
                <a:ea typeface="华文楷体" pitchFamily="2" charset="-122"/>
              </a:rPr>
              <a:t>2 .</a:t>
            </a:r>
            <a:r>
              <a:rPr kumimoji="1" lang="zh-CN" altLang="en-US" sz="2400">
                <a:solidFill>
                  <a:srgbClr val="FF0000"/>
                </a:solidFill>
                <a:latin typeface="华文楷体" pitchFamily="2" charset="-122"/>
                <a:ea typeface="华文楷体" pitchFamily="2" charset="-122"/>
              </a:rPr>
              <a:t>线型函数</a:t>
            </a:r>
            <a:r>
              <a:rPr kumimoji="1" lang="en-US" altLang="zh-CN" sz="2400">
                <a:solidFill>
                  <a:srgbClr val="FF0000"/>
                </a:solidFill>
                <a:latin typeface="华文楷体" pitchFamily="2" charset="-122"/>
                <a:ea typeface="华文楷体" pitchFamily="2" charset="-122"/>
              </a:rPr>
              <a:t>:</a:t>
            </a:r>
            <a:r>
              <a:rPr kumimoji="1" lang="en-US" altLang="zh-CN" sz="2400">
                <a:solidFill>
                  <a:srgbClr val="0000CC"/>
                </a:solidFill>
                <a:latin typeface="华文楷体" pitchFamily="2" charset="-122"/>
                <a:ea typeface="华文楷体" pitchFamily="2" charset="-122"/>
              </a:rPr>
              <a:t> Gauss</a:t>
            </a:r>
            <a:r>
              <a:rPr kumimoji="1" lang="zh-CN" altLang="en-US" sz="2400">
                <a:solidFill>
                  <a:srgbClr val="0000CC"/>
                </a:solidFill>
                <a:latin typeface="华文楷体" pitchFamily="2" charset="-122"/>
                <a:ea typeface="华文楷体" pitchFamily="2" charset="-122"/>
              </a:rPr>
              <a:t>型</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下标</a:t>
            </a:r>
            <a:r>
              <a:rPr kumimoji="1" lang="en-US" altLang="zh-CN" sz="2400">
                <a:solidFill>
                  <a:srgbClr val="0000CC"/>
                </a:solidFill>
                <a:latin typeface="华文楷体" pitchFamily="2" charset="-122"/>
                <a:ea typeface="华文楷体" pitchFamily="2" charset="-122"/>
              </a:rPr>
              <a:t>D</a:t>
            </a:r>
            <a:r>
              <a:rPr kumimoji="1" lang="zh-CN" altLang="en-US" sz="2400">
                <a:solidFill>
                  <a:srgbClr val="0000CC"/>
                </a:solidFill>
                <a:latin typeface="华文楷体" pitchFamily="2" charset="-122"/>
                <a:ea typeface="华文楷体" pitchFamily="2" charset="-122"/>
              </a:rPr>
              <a:t>指</a:t>
            </a:r>
            <a:r>
              <a:rPr kumimoji="1" lang="zh-CN" altLang="en-US" sz="2400">
                <a:solidFill>
                  <a:srgbClr val="0000CC"/>
                </a:solidFill>
                <a:latin typeface="Times New Roman" pitchFamily="18" charset="0"/>
                <a:ea typeface="华文楷体" pitchFamily="2" charset="-122"/>
              </a:rPr>
              <a:t>“</a:t>
            </a:r>
            <a:r>
              <a:rPr kumimoji="1" lang="zh-CN" altLang="en-US" sz="2400">
                <a:solidFill>
                  <a:srgbClr val="0000CC"/>
                </a:solidFill>
                <a:latin typeface="华文楷体" pitchFamily="2" charset="-122"/>
                <a:ea typeface="华文楷体" pitchFamily="2" charset="-122"/>
              </a:rPr>
              <a:t>多普勒</a:t>
            </a:r>
            <a:r>
              <a:rPr kumimoji="1" lang="zh-CN" altLang="en-US" sz="2400">
                <a:solidFill>
                  <a:srgbClr val="0000CC"/>
                </a:solidFill>
                <a:latin typeface="Times New Roman" pitchFamily="18" charset="0"/>
                <a:ea typeface="华文楷体" pitchFamily="2" charset="-122"/>
              </a:rPr>
              <a:t>”</a:t>
            </a:r>
            <a:endParaRPr kumimoji="1" lang="zh-CN" altLang="en-US" sz="2400">
              <a:solidFill>
                <a:srgbClr val="0000CC"/>
              </a:solidFill>
              <a:latin typeface="华文楷体" pitchFamily="2" charset="-122"/>
              <a:ea typeface="华文楷体" pitchFamily="2" charset="-122"/>
            </a:endParaRPr>
          </a:p>
        </p:txBody>
      </p:sp>
      <p:sp>
        <p:nvSpPr>
          <p:cNvPr id="52238" name="Text Box 24"/>
          <p:cNvSpPr txBox="1">
            <a:spLocks noChangeArrowheads="1"/>
          </p:cNvSpPr>
          <p:nvPr/>
        </p:nvSpPr>
        <p:spPr bwMode="auto">
          <a:xfrm>
            <a:off x="5003800" y="3716338"/>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0000CC"/>
                </a:solidFill>
                <a:latin typeface="Verdana" pitchFamily="34" charset="0"/>
              </a:rPr>
              <a:t>（</a:t>
            </a:r>
            <a:r>
              <a:rPr lang="en-US" altLang="zh-CN" sz="1800">
                <a:solidFill>
                  <a:srgbClr val="0000CC"/>
                </a:solidFill>
                <a:latin typeface="Verdana" pitchFamily="34" charset="0"/>
              </a:rPr>
              <a:t>1-80</a:t>
            </a:r>
            <a:r>
              <a:rPr lang="zh-CN" altLang="en-US" sz="1800">
                <a:solidFill>
                  <a:srgbClr val="0000CC"/>
                </a:solidFill>
                <a:latin typeface="Verdana" pitchFamily="34" charset="0"/>
              </a:rPr>
              <a:t>）</a:t>
            </a:r>
          </a:p>
        </p:txBody>
      </p:sp>
      <p:sp>
        <p:nvSpPr>
          <p:cNvPr id="52239" name="Rectangle 25"/>
          <p:cNvSpPr>
            <a:spLocks noChangeArrowheads="1"/>
          </p:cNvSpPr>
          <p:nvPr/>
        </p:nvSpPr>
        <p:spPr bwMode="auto">
          <a:xfrm>
            <a:off x="755650" y="6035675"/>
            <a:ext cx="7704138" cy="8223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30000"/>
              </a:spcBef>
              <a:spcAft>
                <a:spcPct val="0"/>
              </a:spcAft>
              <a:buFontTx/>
              <a:buNone/>
            </a:pPr>
            <a:r>
              <a:rPr lang="zh-CN" altLang="en-US" sz="2400" b="1">
                <a:solidFill>
                  <a:srgbClr val="006600"/>
                </a:solidFill>
                <a:latin typeface="Tahoma" pitchFamily="34" charset="0"/>
                <a:ea typeface="幼圆" pitchFamily="49" charset="-122"/>
              </a:rPr>
              <a:t>多普勒加宽的线型函数就是气体原子按表观中心频率的分布函数，具有</a:t>
            </a:r>
            <a:r>
              <a:rPr lang="zh-CN" altLang="en-US" sz="2400" b="1" u="sng">
                <a:solidFill>
                  <a:srgbClr val="800000"/>
                </a:solidFill>
                <a:latin typeface="Tahoma" pitchFamily="34" charset="0"/>
                <a:ea typeface="幼圆" pitchFamily="49" charset="-122"/>
              </a:rPr>
              <a:t>高斯函数的形式</a:t>
            </a:r>
            <a:r>
              <a:rPr lang="zh-CN" altLang="en-US" sz="2400" b="1">
                <a:solidFill>
                  <a:srgbClr val="006600"/>
                </a:solidFill>
                <a:latin typeface="Tahoma" pitchFamily="34" charset="0"/>
                <a:ea typeface="幼圆" pitchFamily="49" charset="-122"/>
              </a:rPr>
              <a:t> </a:t>
            </a:r>
            <a:endParaRPr lang="zh-CN" altLang="en-US" sz="1800">
              <a:solidFill>
                <a:srgbClr val="000000"/>
              </a:solidFill>
            </a:endParaRPr>
          </a:p>
        </p:txBody>
      </p:sp>
    </p:spTree>
    <p:extLst>
      <p:ext uri="{BB962C8B-B14F-4D97-AF65-F5344CB8AC3E}">
        <p14:creationId xmlns:p14="http://schemas.microsoft.com/office/powerpoint/2010/main" val="87480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924300" y="188913"/>
            <a:ext cx="49530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00"/>
                </a:solidFill>
                <a:latin typeface="华文楷体" pitchFamily="2" charset="-122"/>
                <a:ea typeface="华文楷体" pitchFamily="2" charset="-122"/>
              </a:rPr>
              <a:t>      </a:t>
            </a:r>
            <a:r>
              <a:rPr kumimoji="1" lang="en-US" altLang="zh-CN" sz="2400" b="1">
                <a:solidFill>
                  <a:srgbClr val="A50021"/>
                </a:solidFill>
                <a:latin typeface="Times New Roman" pitchFamily="18" charset="0"/>
                <a:ea typeface="华文楷体" pitchFamily="2" charset="-122"/>
              </a:rPr>
              <a:t>2.</a:t>
            </a:r>
            <a:r>
              <a:rPr kumimoji="1" lang="zh-CN" altLang="en-US" sz="2400" b="1">
                <a:solidFill>
                  <a:srgbClr val="A50021"/>
                </a:solidFill>
                <a:latin typeface="华文楷体" pitchFamily="2" charset="-122"/>
                <a:ea typeface="华文楷体" pitchFamily="2" charset="-122"/>
              </a:rPr>
              <a:t>谱线宽度</a:t>
            </a:r>
            <a:r>
              <a:rPr kumimoji="1" lang="en-US" altLang="zh-CN" sz="2400" b="1">
                <a:solidFill>
                  <a:srgbClr val="A50021"/>
                </a:solidFill>
                <a:latin typeface="华文楷体" pitchFamily="2" charset="-122"/>
                <a:ea typeface="华文楷体" pitchFamily="2" charset="-122"/>
              </a:rPr>
              <a:t>(</a:t>
            </a:r>
            <a:r>
              <a:rPr kumimoji="1" lang="zh-CN" altLang="en-US" sz="2400" b="1">
                <a:solidFill>
                  <a:srgbClr val="A50021"/>
                </a:solidFill>
                <a:latin typeface="华文楷体" pitchFamily="2" charset="-122"/>
                <a:ea typeface="华文楷体" pitchFamily="2" charset="-122"/>
              </a:rPr>
              <a:t>线宽</a:t>
            </a:r>
            <a:r>
              <a:rPr kumimoji="1" lang="en-US" altLang="zh-CN" sz="2400" b="1">
                <a:solidFill>
                  <a:srgbClr val="A50021"/>
                </a:solidFill>
                <a:latin typeface="华文楷体" pitchFamily="2" charset="-122"/>
                <a:ea typeface="华文楷体" pitchFamily="2" charset="-122"/>
              </a:rPr>
              <a:t>)</a:t>
            </a:r>
            <a:r>
              <a:rPr kumimoji="1" lang="en-US" altLang="zh-CN" sz="2400">
                <a:solidFill>
                  <a:srgbClr val="A50021"/>
                </a:solidFill>
                <a:latin typeface="华文楷体" pitchFamily="2" charset="-122"/>
                <a:ea typeface="华文楷体" pitchFamily="2" charset="-122"/>
              </a:rPr>
              <a:t>:</a:t>
            </a:r>
          </a:p>
          <a:p>
            <a:pPr fontAlgn="base">
              <a:spcBef>
                <a:spcPct val="50000"/>
              </a:spcBef>
              <a:spcAft>
                <a:spcPct val="0"/>
              </a:spcAft>
              <a:buFontTx/>
              <a:buNone/>
            </a:pPr>
            <a:r>
              <a:rPr lang="zh-CN" altLang="en-US" sz="2400" b="1">
                <a:solidFill>
                  <a:srgbClr val="0000CC"/>
                </a:solidFill>
                <a:latin typeface="楷体_GB2312" pitchFamily="49" charset="-122"/>
                <a:ea typeface="楷体_GB2312" pitchFamily="49" charset="-122"/>
              </a:rPr>
              <a:t>线型函数一般关于中心频率对称，且在中心频率处有最大值。一般定义线型函数的半极值点所对应的频率全宽度为光谱线宽度</a:t>
            </a:r>
            <a:endParaRPr lang="zh-CN" altLang="en-US" sz="2400" b="1">
              <a:solidFill>
                <a:srgbClr val="669900"/>
              </a:solidFill>
              <a:latin typeface="楷体_GB2312" pitchFamily="49" charset="-122"/>
              <a:ea typeface="楷体_GB2312" pitchFamily="49" charset="-122"/>
            </a:endParaRPr>
          </a:p>
        </p:txBody>
      </p:sp>
      <p:grpSp>
        <p:nvGrpSpPr>
          <p:cNvPr id="7171" name="Group 3"/>
          <p:cNvGrpSpPr>
            <a:grpSpLocks/>
          </p:cNvGrpSpPr>
          <p:nvPr/>
        </p:nvGrpSpPr>
        <p:grpSpPr bwMode="auto">
          <a:xfrm>
            <a:off x="250825" y="188913"/>
            <a:ext cx="3673475" cy="3024187"/>
            <a:chOff x="158" y="119"/>
            <a:chExt cx="2360" cy="2038"/>
          </a:xfrm>
        </p:grpSpPr>
        <p:graphicFrame>
          <p:nvGraphicFramePr>
            <p:cNvPr id="7204" name="Object 4"/>
            <p:cNvGraphicFramePr>
              <a:graphicFrameLocks noChangeAspect="1"/>
            </p:cNvGraphicFramePr>
            <p:nvPr/>
          </p:nvGraphicFramePr>
          <p:xfrm>
            <a:off x="340" y="255"/>
            <a:ext cx="2178" cy="1902"/>
          </p:xfrm>
          <a:graphic>
            <a:graphicData uri="http://schemas.openxmlformats.org/presentationml/2006/ole">
              <mc:AlternateContent xmlns:mc="http://schemas.openxmlformats.org/markup-compatibility/2006">
                <mc:Choice xmlns:v="urn:schemas-microsoft-com:vml" Requires="v">
                  <p:oleObj spid="_x0000_s7188" name="位图图像" r:id="rId3" imgW="3457143" imgH="3019048" progId="Paint.Picture">
                    <p:embed/>
                  </p:oleObj>
                </mc:Choice>
                <mc:Fallback>
                  <p:oleObj name="位图图像" r:id="rId3" imgW="3457143" imgH="30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255"/>
                          <a:ext cx="2178"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05" name="Object 5"/>
            <p:cNvGraphicFramePr>
              <a:graphicFrameLocks noChangeAspect="1"/>
            </p:cNvGraphicFramePr>
            <p:nvPr/>
          </p:nvGraphicFramePr>
          <p:xfrm>
            <a:off x="158" y="981"/>
            <a:ext cx="466" cy="353"/>
          </p:xfrm>
          <a:graphic>
            <a:graphicData uri="http://schemas.openxmlformats.org/presentationml/2006/ole">
              <mc:AlternateContent xmlns:mc="http://schemas.openxmlformats.org/markup-compatibility/2006">
                <mc:Choice xmlns:v="urn:schemas-microsoft-com:vml" Requires="v">
                  <p:oleObj spid="_x0000_s7189" name="公式" r:id="rId5" imgW="520474" imgH="393529" progId="Equation.3">
                    <p:embed/>
                  </p:oleObj>
                </mc:Choice>
                <mc:Fallback>
                  <p:oleObj name="公式" r:id="rId5" imgW="520474"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 y="981"/>
                          <a:ext cx="466"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6" name="Object 6"/>
            <p:cNvGraphicFramePr>
              <a:graphicFrameLocks noChangeAspect="1"/>
            </p:cNvGraphicFramePr>
            <p:nvPr/>
          </p:nvGraphicFramePr>
          <p:xfrm>
            <a:off x="204" y="391"/>
            <a:ext cx="432" cy="251"/>
          </p:xfrm>
          <a:graphic>
            <a:graphicData uri="http://schemas.openxmlformats.org/presentationml/2006/ole">
              <mc:AlternateContent xmlns:mc="http://schemas.openxmlformats.org/markup-compatibility/2006">
                <mc:Choice xmlns:v="urn:schemas-microsoft-com:vml" Requires="v">
                  <p:oleObj spid="_x0000_s7190" name="公式" r:id="rId7" imgW="393529" imgH="228501" progId="Equation.3">
                    <p:embed/>
                  </p:oleObj>
                </mc:Choice>
                <mc:Fallback>
                  <p:oleObj name="公式" r:id="rId7" imgW="39352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391"/>
                          <a:ext cx="43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7" name="Object 7"/>
            <p:cNvGraphicFramePr>
              <a:graphicFrameLocks noChangeAspect="1"/>
            </p:cNvGraphicFramePr>
            <p:nvPr/>
          </p:nvGraphicFramePr>
          <p:xfrm>
            <a:off x="249" y="119"/>
            <a:ext cx="362" cy="223"/>
          </p:xfrm>
          <a:graphic>
            <a:graphicData uri="http://schemas.openxmlformats.org/presentationml/2006/ole">
              <mc:AlternateContent xmlns:mc="http://schemas.openxmlformats.org/markup-compatibility/2006">
                <mc:Choice xmlns:v="urn:schemas-microsoft-com:vml" Requires="v">
                  <p:oleObj spid="_x0000_s7191" name="公式" r:id="rId9" imgW="330057" imgH="203112" progId="Equation.3">
                    <p:embed/>
                  </p:oleObj>
                </mc:Choice>
                <mc:Fallback>
                  <p:oleObj name="公式" r:id="rId9" imgW="330057"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119"/>
                          <a:ext cx="362"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8" name="Line 8"/>
            <p:cNvSpPr>
              <a:spLocks noChangeShapeType="1"/>
            </p:cNvSpPr>
            <p:nvPr/>
          </p:nvSpPr>
          <p:spPr bwMode="auto">
            <a:xfrm>
              <a:off x="1383" y="527"/>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209" name="Line 9"/>
            <p:cNvSpPr>
              <a:spLocks noChangeShapeType="1"/>
            </p:cNvSpPr>
            <p:nvPr/>
          </p:nvSpPr>
          <p:spPr bwMode="auto">
            <a:xfrm>
              <a:off x="1383" y="709"/>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210" name="Line 10"/>
            <p:cNvSpPr>
              <a:spLocks noChangeShapeType="1"/>
            </p:cNvSpPr>
            <p:nvPr/>
          </p:nvSpPr>
          <p:spPr bwMode="auto">
            <a:xfrm>
              <a:off x="1383" y="93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211" name="Line 11"/>
            <p:cNvSpPr>
              <a:spLocks noChangeShapeType="1"/>
            </p:cNvSpPr>
            <p:nvPr/>
          </p:nvSpPr>
          <p:spPr bwMode="auto">
            <a:xfrm>
              <a:off x="1383" y="1162"/>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212" name="Line 12"/>
            <p:cNvSpPr>
              <a:spLocks noChangeShapeType="1"/>
            </p:cNvSpPr>
            <p:nvPr/>
          </p:nvSpPr>
          <p:spPr bwMode="auto">
            <a:xfrm>
              <a:off x="1383" y="1389"/>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213" name="Line 13"/>
            <p:cNvSpPr>
              <a:spLocks noChangeShapeType="1"/>
            </p:cNvSpPr>
            <p:nvPr/>
          </p:nvSpPr>
          <p:spPr bwMode="auto">
            <a:xfrm>
              <a:off x="1383" y="1570"/>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214" name="Line 14"/>
            <p:cNvSpPr>
              <a:spLocks noChangeShapeType="1"/>
            </p:cNvSpPr>
            <p:nvPr/>
          </p:nvSpPr>
          <p:spPr bwMode="auto">
            <a:xfrm>
              <a:off x="1383" y="1706"/>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7172" name="Group 47"/>
          <p:cNvGrpSpPr>
            <a:grpSpLocks/>
          </p:cNvGrpSpPr>
          <p:nvPr/>
        </p:nvGrpSpPr>
        <p:grpSpPr bwMode="auto">
          <a:xfrm>
            <a:off x="698500" y="3141663"/>
            <a:ext cx="8064500" cy="1370012"/>
            <a:chOff x="440" y="1979"/>
            <a:chExt cx="5080" cy="863"/>
          </a:xfrm>
        </p:grpSpPr>
        <p:graphicFrame>
          <p:nvGraphicFramePr>
            <p:cNvPr id="7201" name="Object 16"/>
            <p:cNvGraphicFramePr>
              <a:graphicFrameLocks noChangeAspect="1"/>
            </p:cNvGraphicFramePr>
            <p:nvPr/>
          </p:nvGraphicFramePr>
          <p:xfrm>
            <a:off x="2649" y="1979"/>
            <a:ext cx="131" cy="336"/>
          </p:xfrm>
          <a:graphic>
            <a:graphicData uri="http://schemas.openxmlformats.org/presentationml/2006/ole">
              <mc:AlternateContent xmlns:mc="http://schemas.openxmlformats.org/markup-compatibility/2006">
                <mc:Choice xmlns:v="urn:schemas-microsoft-com:vml" Requires="v">
                  <p:oleObj spid="_x0000_s7192" r:id="rId11" imgW="133380" imgH="380910" progId="Equation.3">
                    <p:embed/>
                  </p:oleObj>
                </mc:Choice>
                <mc:Fallback>
                  <p:oleObj r:id="rId11" imgW="133380" imgH="38091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9" y="1979"/>
                          <a:ext cx="131" cy="33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02" name="Object 17"/>
            <p:cNvGraphicFramePr>
              <a:graphicFrameLocks noChangeAspect="1"/>
            </p:cNvGraphicFramePr>
            <p:nvPr/>
          </p:nvGraphicFramePr>
          <p:xfrm>
            <a:off x="4237" y="1979"/>
            <a:ext cx="936" cy="300"/>
          </p:xfrm>
          <a:graphic>
            <a:graphicData uri="http://schemas.openxmlformats.org/presentationml/2006/ole">
              <mc:AlternateContent xmlns:mc="http://schemas.openxmlformats.org/markup-compatibility/2006">
                <mc:Choice xmlns:v="urn:schemas-microsoft-com:vml" Requires="v">
                  <p:oleObj spid="_x0000_s7193" r:id="rId13" imgW="781110" imgH="238035" progId="Equation.3">
                    <p:embed/>
                  </p:oleObj>
                </mc:Choice>
                <mc:Fallback>
                  <p:oleObj r:id="rId13" imgW="781110" imgH="2380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7" y="1979"/>
                          <a:ext cx="936" cy="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03" name="Text Box 18"/>
            <p:cNvSpPr txBox="1">
              <a:spLocks noChangeArrowheads="1"/>
            </p:cNvSpPr>
            <p:nvPr/>
          </p:nvSpPr>
          <p:spPr bwMode="auto">
            <a:xfrm>
              <a:off x="440" y="1979"/>
              <a:ext cx="5080"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若</a:t>
              </a:r>
              <a:r>
                <a:rPr kumimoji="1" lang="en-US" altLang="zh-CN" sz="2400" i="1">
                  <a:solidFill>
                    <a:srgbClr val="FF0000"/>
                  </a:solidFill>
                  <a:latin typeface="Times New Roman" pitchFamily="18" charset="0"/>
                  <a:ea typeface="华文楷体" pitchFamily="2" charset="-122"/>
                </a:rPr>
                <a:t>v=v</a:t>
              </a:r>
              <a:r>
                <a:rPr kumimoji="1" lang="en-US" altLang="zh-CN" sz="2400" baseline="-25000">
                  <a:solidFill>
                    <a:srgbClr val="FF0000"/>
                  </a:solidFill>
                  <a:latin typeface="Times New Roman" pitchFamily="18" charset="0"/>
                  <a:ea typeface="华文楷体" pitchFamily="2" charset="-122"/>
                </a:rPr>
                <a:t>1  </a:t>
              </a:r>
              <a:r>
                <a:rPr kumimoji="1" lang="en-US" altLang="zh-CN" sz="2400" i="1">
                  <a:solidFill>
                    <a:srgbClr val="FF0000"/>
                  </a:solidFill>
                  <a:latin typeface="Times New Roman" pitchFamily="18" charset="0"/>
                  <a:ea typeface="华文楷体" pitchFamily="2" charset="-122"/>
                </a:rPr>
                <a:t> ,v=v</a:t>
              </a:r>
              <a:r>
                <a:rPr kumimoji="1" lang="en-US" altLang="zh-CN" sz="2400" baseline="-25000">
                  <a:solidFill>
                    <a:srgbClr val="FF0000"/>
                  </a:solidFill>
                  <a:latin typeface="Times New Roman" pitchFamily="18" charset="0"/>
                  <a:ea typeface="华文楷体" pitchFamily="2" charset="-122"/>
                </a:rPr>
                <a:t>2</a:t>
              </a:r>
              <a:r>
                <a:rPr kumimoji="1" lang="zh-CN" altLang="en-US" sz="2400">
                  <a:solidFill>
                    <a:srgbClr val="0000CC"/>
                  </a:solidFill>
                  <a:latin typeface="华文楷体" pitchFamily="2" charset="-122"/>
                  <a:ea typeface="华文楷体" pitchFamily="2" charset="-122"/>
                </a:rPr>
                <a:t>时</a:t>
              </a:r>
              <a:r>
                <a:rPr kumimoji="1" lang="en-US" altLang="zh-CN" sz="2400">
                  <a:solidFill>
                    <a:srgbClr val="0000CC"/>
                  </a:solidFill>
                  <a:latin typeface="华文楷体" pitchFamily="2" charset="-122"/>
                  <a:ea typeface="华文楷体" pitchFamily="2" charset="-122"/>
                </a:rPr>
                <a:t>,</a:t>
              </a:r>
              <a:r>
                <a:rPr kumimoji="1" lang="en-US" altLang="zh-CN" sz="2400" i="1">
                  <a:solidFill>
                    <a:srgbClr val="FF0000"/>
                  </a:solidFill>
                  <a:latin typeface="Times New Roman" pitchFamily="18" charset="0"/>
                  <a:ea typeface="华文楷体" pitchFamily="2" charset="-122"/>
                </a:rPr>
                <a:t>f </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a:t>
              </a:r>
              <a:r>
                <a:rPr kumimoji="1" lang="zh-CN" altLang="en-US" sz="2400">
                  <a:solidFill>
                    <a:srgbClr val="0000CC"/>
                  </a:solidFill>
                  <a:latin typeface="华文楷体" pitchFamily="2" charset="-122"/>
                  <a:ea typeface="华文楷体" pitchFamily="2" charset="-122"/>
                </a:rPr>
                <a:t>的值为  </a:t>
              </a:r>
              <a:r>
                <a:rPr kumimoji="1" lang="en-US" altLang="zh-CN" sz="2400" i="1">
                  <a:solidFill>
                    <a:srgbClr val="FF0000"/>
                  </a:solidFill>
                  <a:latin typeface="Times New Roman" pitchFamily="18" charset="0"/>
                  <a:ea typeface="华文楷体" pitchFamily="2" charset="-122"/>
                </a:rPr>
                <a:t>f </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baseline="-25000">
                  <a:solidFill>
                    <a:srgbClr val="FF0000"/>
                  </a:solidFill>
                  <a:latin typeface="Times New Roman" pitchFamily="18" charset="0"/>
                  <a:ea typeface="华文楷体" pitchFamily="2" charset="-122"/>
                </a:rPr>
                <a:t>0</a:t>
              </a:r>
              <a:r>
                <a:rPr kumimoji="1" lang="en-US" altLang="zh-CN" sz="2400">
                  <a:solidFill>
                    <a:srgbClr val="FF0000"/>
                  </a:solidFill>
                  <a:latin typeface="Times New Roman" pitchFamily="18" charset="0"/>
                  <a:ea typeface="华文楷体" pitchFamily="2" charset="-122"/>
                </a:rPr>
                <a:t>)</a:t>
              </a:r>
              <a:r>
                <a:rPr kumimoji="1" lang="en-US" altLang="zh-CN" sz="2400">
                  <a:solidFill>
                    <a:srgbClr val="FF0000"/>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则频率间隔</a:t>
              </a:r>
            </a:p>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称为光谱线</a:t>
              </a:r>
              <a:r>
                <a:rPr kumimoji="1" lang="zh-CN" altLang="en-US" sz="2400">
                  <a:solidFill>
                    <a:srgbClr val="FF0000"/>
                  </a:solidFill>
                  <a:latin typeface="华文楷体" pitchFamily="2" charset="-122"/>
                  <a:ea typeface="华文楷体" pitchFamily="2" charset="-122"/>
                </a:rPr>
                <a:t>半值宽度</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谱线宽 度</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线宽</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。它是衡量</a:t>
              </a:r>
              <a:r>
                <a:rPr kumimoji="1" lang="zh-CN" altLang="en-US" sz="2400" b="1" u="sng">
                  <a:solidFill>
                    <a:srgbClr val="0000CC"/>
                  </a:solidFill>
                  <a:latin typeface="华文楷体" pitchFamily="2" charset="-122"/>
                  <a:ea typeface="华文楷体" pitchFamily="2" charset="-122"/>
                </a:rPr>
                <a:t>单色性</a:t>
              </a:r>
              <a:r>
                <a:rPr kumimoji="1" lang="zh-CN" altLang="en-US" sz="2400">
                  <a:solidFill>
                    <a:srgbClr val="0000CC"/>
                  </a:solidFill>
                  <a:latin typeface="华文楷体" pitchFamily="2" charset="-122"/>
                  <a:ea typeface="华文楷体" pitchFamily="2" charset="-122"/>
                </a:rPr>
                <a:t>的一个参数。</a:t>
              </a:r>
            </a:p>
          </p:txBody>
        </p:sp>
      </p:grpSp>
      <p:sp>
        <p:nvSpPr>
          <p:cNvPr id="7173" name="Text Box 19"/>
          <p:cNvSpPr txBox="1">
            <a:spLocks noChangeArrowheads="1"/>
          </p:cNvSpPr>
          <p:nvPr/>
        </p:nvSpPr>
        <p:spPr bwMode="auto">
          <a:xfrm>
            <a:off x="4572000" y="2349500"/>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当</a:t>
            </a:r>
            <a:r>
              <a:rPr kumimoji="1" lang="en-US" altLang="zh-CN" sz="2400" i="1">
                <a:solidFill>
                  <a:srgbClr val="FF0000"/>
                </a:solidFill>
                <a:latin typeface="Times New Roman" pitchFamily="18" charset="0"/>
                <a:ea typeface="华文楷体" pitchFamily="2" charset="-122"/>
              </a:rPr>
              <a:t>v=v</a:t>
            </a:r>
            <a:r>
              <a:rPr kumimoji="1" lang="en-US" altLang="zh-CN" sz="2400" baseline="-25000">
                <a:solidFill>
                  <a:srgbClr val="FF0000"/>
                </a:solidFill>
                <a:latin typeface="Times New Roman" pitchFamily="18" charset="0"/>
                <a:ea typeface="华文楷体" pitchFamily="2" charset="-122"/>
              </a:rPr>
              <a:t>0</a:t>
            </a:r>
            <a:r>
              <a:rPr kumimoji="1" lang="en-US" altLang="zh-CN" sz="2400">
                <a:solidFill>
                  <a:srgbClr val="A50021"/>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时</a:t>
            </a:r>
            <a:r>
              <a:rPr kumimoji="1" lang="zh-CN" altLang="en-US" sz="2400">
                <a:solidFill>
                  <a:srgbClr val="A50021"/>
                </a:solidFill>
                <a:latin typeface="华文楷体" pitchFamily="2" charset="-122"/>
                <a:ea typeface="华文楷体" pitchFamily="2" charset="-122"/>
              </a:rPr>
              <a:t>  </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a:t>
            </a:r>
            <a:r>
              <a:rPr kumimoji="1" lang="zh-CN" altLang="en-US" sz="2400">
                <a:solidFill>
                  <a:srgbClr val="0000CC"/>
                </a:solidFill>
                <a:latin typeface="华文楷体" pitchFamily="2" charset="-122"/>
                <a:ea typeface="华文楷体" pitchFamily="2" charset="-122"/>
              </a:rPr>
              <a:t>有最大值</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baseline="-25000">
                <a:solidFill>
                  <a:srgbClr val="FF0000"/>
                </a:solidFill>
                <a:latin typeface="Times New Roman" pitchFamily="18" charset="0"/>
                <a:ea typeface="华文楷体" pitchFamily="2" charset="-122"/>
              </a:rPr>
              <a:t>0 </a:t>
            </a:r>
            <a:r>
              <a:rPr kumimoji="1" lang="en-US" altLang="zh-CN" sz="2400">
                <a:solidFill>
                  <a:srgbClr val="FF0000"/>
                </a:solidFill>
                <a:latin typeface="Times New Roman" pitchFamily="18" charset="0"/>
                <a:ea typeface="华文楷体" pitchFamily="2" charset="-122"/>
              </a:rPr>
              <a:t>)</a:t>
            </a:r>
            <a:endParaRPr lang="en-US" altLang="zh-CN" sz="1800">
              <a:solidFill>
                <a:srgbClr val="FF0000"/>
              </a:solidFill>
              <a:latin typeface="Verdana" pitchFamily="34" charset="0"/>
            </a:endParaRPr>
          </a:p>
        </p:txBody>
      </p:sp>
      <p:grpSp>
        <p:nvGrpSpPr>
          <p:cNvPr id="7174" name="Group 20"/>
          <p:cNvGrpSpPr>
            <a:grpSpLocks/>
          </p:cNvGrpSpPr>
          <p:nvPr/>
        </p:nvGrpSpPr>
        <p:grpSpPr bwMode="auto">
          <a:xfrm>
            <a:off x="1835150" y="981075"/>
            <a:ext cx="144463" cy="1727200"/>
            <a:chOff x="1156" y="618"/>
            <a:chExt cx="91" cy="1088"/>
          </a:xfrm>
        </p:grpSpPr>
        <p:sp>
          <p:nvSpPr>
            <p:cNvPr id="7193" name="Line 21"/>
            <p:cNvSpPr>
              <a:spLocks noChangeShapeType="1"/>
            </p:cNvSpPr>
            <p:nvPr/>
          </p:nvSpPr>
          <p:spPr bwMode="auto">
            <a:xfrm>
              <a:off x="1156" y="845"/>
              <a:ext cx="0" cy="86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194" name="Line 22"/>
            <p:cNvSpPr>
              <a:spLocks noChangeShapeType="1"/>
            </p:cNvSpPr>
            <p:nvPr/>
          </p:nvSpPr>
          <p:spPr bwMode="auto">
            <a:xfrm>
              <a:off x="1247" y="618"/>
              <a:ext cx="0" cy="10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195" name="Line 23"/>
            <p:cNvSpPr>
              <a:spLocks noChangeShapeType="1"/>
            </p:cNvSpPr>
            <p:nvPr/>
          </p:nvSpPr>
          <p:spPr bwMode="auto">
            <a:xfrm>
              <a:off x="1202" y="709"/>
              <a:ext cx="45"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196" name="Line 24"/>
            <p:cNvSpPr>
              <a:spLocks noChangeShapeType="1"/>
            </p:cNvSpPr>
            <p:nvPr/>
          </p:nvSpPr>
          <p:spPr bwMode="auto">
            <a:xfrm>
              <a:off x="1156" y="890"/>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197" name="Line 25"/>
            <p:cNvSpPr>
              <a:spLocks noChangeShapeType="1"/>
            </p:cNvSpPr>
            <p:nvPr/>
          </p:nvSpPr>
          <p:spPr bwMode="auto">
            <a:xfrm>
              <a:off x="1156" y="1071"/>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198" name="Line 26"/>
            <p:cNvSpPr>
              <a:spLocks noChangeShapeType="1"/>
            </p:cNvSpPr>
            <p:nvPr/>
          </p:nvSpPr>
          <p:spPr bwMode="auto">
            <a:xfrm>
              <a:off x="1156" y="1253"/>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199" name="Line 27"/>
            <p:cNvSpPr>
              <a:spLocks noChangeShapeType="1"/>
            </p:cNvSpPr>
            <p:nvPr/>
          </p:nvSpPr>
          <p:spPr bwMode="auto">
            <a:xfrm>
              <a:off x="1156" y="1434"/>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200" name="Line 28"/>
            <p:cNvSpPr>
              <a:spLocks noChangeShapeType="1"/>
            </p:cNvSpPr>
            <p:nvPr/>
          </p:nvSpPr>
          <p:spPr bwMode="auto">
            <a:xfrm>
              <a:off x="1156" y="1570"/>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graphicFrame>
        <p:nvGraphicFramePr>
          <p:cNvPr id="7175" name="Object 29"/>
          <p:cNvGraphicFramePr>
            <a:graphicFrameLocks noChangeAspect="1"/>
          </p:cNvGraphicFramePr>
          <p:nvPr/>
        </p:nvGraphicFramePr>
        <p:xfrm>
          <a:off x="1692275" y="2852738"/>
          <a:ext cx="1008063" cy="327025"/>
        </p:xfrm>
        <a:graphic>
          <a:graphicData uri="http://schemas.openxmlformats.org/presentationml/2006/ole">
            <mc:AlternateContent xmlns:mc="http://schemas.openxmlformats.org/markup-compatibility/2006">
              <mc:Choice xmlns:v="urn:schemas-microsoft-com:vml" Requires="v">
                <p:oleObj spid="_x0000_s7194" name="公式" r:id="rId15" imgW="533520" imgH="162015" progId="Equation.3">
                  <p:embed/>
                </p:oleObj>
              </mc:Choice>
              <mc:Fallback>
                <p:oleObj name="公式" r:id="rId15" imgW="533520" imgH="16201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2275" y="2852738"/>
                        <a:ext cx="1008063"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6" name="Group 30"/>
          <p:cNvGrpSpPr>
            <a:grpSpLocks/>
          </p:cNvGrpSpPr>
          <p:nvPr/>
        </p:nvGrpSpPr>
        <p:grpSpPr bwMode="auto">
          <a:xfrm>
            <a:off x="1547813" y="2060575"/>
            <a:ext cx="1728787" cy="396875"/>
            <a:chOff x="975" y="1298"/>
            <a:chExt cx="1089" cy="250"/>
          </a:xfrm>
        </p:grpSpPr>
        <p:sp>
          <p:nvSpPr>
            <p:cNvPr id="7190" name="Line 31"/>
            <p:cNvSpPr>
              <a:spLocks noChangeShapeType="1"/>
            </p:cNvSpPr>
            <p:nvPr/>
          </p:nvSpPr>
          <p:spPr bwMode="auto">
            <a:xfrm>
              <a:off x="975" y="1480"/>
              <a:ext cx="181"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191" name="Line 32"/>
            <p:cNvSpPr>
              <a:spLocks noChangeShapeType="1"/>
            </p:cNvSpPr>
            <p:nvPr/>
          </p:nvSpPr>
          <p:spPr bwMode="auto">
            <a:xfrm flipH="1">
              <a:off x="1247" y="1480"/>
              <a:ext cx="22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192" name="Text Box 33"/>
            <p:cNvSpPr txBox="1">
              <a:spLocks noChangeArrowheads="1"/>
            </p:cNvSpPr>
            <p:nvPr/>
          </p:nvSpPr>
          <p:spPr bwMode="auto">
            <a:xfrm>
              <a:off x="1429" y="1298"/>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000">
                  <a:solidFill>
                    <a:srgbClr val="FF0000"/>
                  </a:solidFill>
                  <a:latin typeface="Times New Roman" pitchFamily="18" charset="0"/>
                </a:rPr>
                <a:t>d</a:t>
              </a:r>
              <a:r>
                <a:rPr lang="en-US" altLang="zh-CN" sz="2000" i="1">
                  <a:solidFill>
                    <a:srgbClr val="FF0000"/>
                  </a:solidFill>
                  <a:latin typeface="Times New Roman" pitchFamily="18" charset="0"/>
                </a:rPr>
                <a:t>v</a:t>
              </a:r>
            </a:p>
          </p:txBody>
        </p:sp>
      </p:grpSp>
      <p:sp>
        <p:nvSpPr>
          <p:cNvPr id="7177" name="Text Box 34"/>
          <p:cNvSpPr txBox="1">
            <a:spLocks noChangeArrowheads="1"/>
          </p:cNvSpPr>
          <p:nvPr/>
        </p:nvSpPr>
        <p:spPr bwMode="auto">
          <a:xfrm>
            <a:off x="0" y="4581525"/>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00"/>
                </a:solidFill>
                <a:latin typeface="华文楷体" pitchFamily="2" charset="-122"/>
                <a:ea typeface="华文楷体" pitchFamily="2" charset="-122"/>
              </a:rPr>
              <a:t>      </a:t>
            </a:r>
            <a:r>
              <a:rPr kumimoji="1" lang="en-US" altLang="zh-CN" sz="2400" b="1">
                <a:solidFill>
                  <a:srgbClr val="A50021"/>
                </a:solidFill>
                <a:latin typeface="Times New Roman" pitchFamily="18" charset="0"/>
                <a:ea typeface="华文楷体" pitchFamily="2" charset="-122"/>
              </a:rPr>
              <a:t>3.</a:t>
            </a:r>
            <a:r>
              <a:rPr kumimoji="1" lang="zh-CN" altLang="en-US" sz="2400" b="1">
                <a:solidFill>
                  <a:srgbClr val="A50021"/>
                </a:solidFill>
                <a:latin typeface="华文楷体" pitchFamily="2" charset="-122"/>
                <a:ea typeface="华文楷体" pitchFamily="2" charset="-122"/>
              </a:rPr>
              <a:t>谱线下面积的意义</a:t>
            </a:r>
            <a:r>
              <a:rPr kumimoji="1" lang="en-US" altLang="zh-CN" sz="2400" b="1">
                <a:solidFill>
                  <a:srgbClr val="A50021"/>
                </a:solidFill>
                <a:latin typeface="华文楷体" pitchFamily="2" charset="-122"/>
                <a:ea typeface="华文楷体" pitchFamily="2" charset="-122"/>
              </a:rPr>
              <a:t>:</a:t>
            </a:r>
            <a:endParaRPr kumimoji="1" lang="en-US" altLang="zh-CN" sz="2400">
              <a:solidFill>
                <a:srgbClr val="0000CC"/>
              </a:solidFill>
              <a:latin typeface="华文楷体" pitchFamily="2" charset="-122"/>
              <a:ea typeface="华文楷体" pitchFamily="2" charset="-122"/>
            </a:endParaRPr>
          </a:p>
        </p:txBody>
      </p:sp>
      <p:sp>
        <p:nvSpPr>
          <p:cNvPr id="7178" name="Text Box 35"/>
          <p:cNvSpPr txBox="1">
            <a:spLocks noChangeArrowheads="1"/>
          </p:cNvSpPr>
          <p:nvPr/>
        </p:nvSpPr>
        <p:spPr bwMode="auto">
          <a:xfrm>
            <a:off x="179388" y="5516563"/>
            <a:ext cx="4968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endParaRPr lang="zh-CN" altLang="zh-CN" sz="1800">
              <a:solidFill>
                <a:srgbClr val="000000"/>
              </a:solidFill>
              <a:latin typeface="Verdana" pitchFamily="34" charset="0"/>
            </a:endParaRPr>
          </a:p>
        </p:txBody>
      </p:sp>
      <p:graphicFrame>
        <p:nvGraphicFramePr>
          <p:cNvPr id="7179" name="Object 36"/>
          <p:cNvGraphicFramePr>
            <a:graphicFrameLocks noChangeAspect="1"/>
          </p:cNvGraphicFramePr>
          <p:nvPr/>
        </p:nvGraphicFramePr>
        <p:xfrm>
          <a:off x="1258888" y="5013325"/>
          <a:ext cx="1728787" cy="438150"/>
        </p:xfrm>
        <a:graphic>
          <a:graphicData uri="http://schemas.openxmlformats.org/presentationml/2006/ole">
            <mc:AlternateContent xmlns:mc="http://schemas.openxmlformats.org/markup-compatibility/2006">
              <mc:Choice xmlns:v="urn:schemas-microsoft-com:vml" Requires="v">
                <p:oleObj spid="_x0000_s7195" name="公式" r:id="rId17" imgW="781110" imgH="190590" progId="Equation.3">
                  <p:embed/>
                </p:oleObj>
              </mc:Choice>
              <mc:Fallback>
                <p:oleObj name="公式" r:id="rId17" imgW="781110" imgH="19059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8888" y="5013325"/>
                        <a:ext cx="172878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0" name="Group 37"/>
          <p:cNvGrpSpPr>
            <a:grpSpLocks/>
          </p:cNvGrpSpPr>
          <p:nvPr/>
        </p:nvGrpSpPr>
        <p:grpSpPr bwMode="auto">
          <a:xfrm>
            <a:off x="3059113" y="4868863"/>
            <a:ext cx="5905500" cy="822325"/>
            <a:chOff x="1927" y="3430"/>
            <a:chExt cx="3720" cy="518"/>
          </a:xfrm>
        </p:grpSpPr>
        <p:sp>
          <p:nvSpPr>
            <p:cNvPr id="7186" name="Line 38"/>
            <p:cNvSpPr>
              <a:spLocks noChangeShapeType="1"/>
            </p:cNvSpPr>
            <p:nvPr/>
          </p:nvSpPr>
          <p:spPr bwMode="auto">
            <a:xfrm>
              <a:off x="1927" y="3566"/>
              <a:ext cx="5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nvGrpSpPr>
            <p:cNvPr id="7187" name="Group 39"/>
            <p:cNvGrpSpPr>
              <a:grpSpLocks/>
            </p:cNvGrpSpPr>
            <p:nvPr/>
          </p:nvGrpSpPr>
          <p:grpSpPr bwMode="auto">
            <a:xfrm>
              <a:off x="2472" y="3430"/>
              <a:ext cx="3175" cy="518"/>
              <a:chOff x="2472" y="3430"/>
              <a:chExt cx="3175" cy="518"/>
            </a:xfrm>
          </p:grpSpPr>
          <p:sp>
            <p:nvSpPr>
              <p:cNvPr id="7188" name="Text Box 40"/>
              <p:cNvSpPr txBox="1">
                <a:spLocks noChangeArrowheads="1"/>
              </p:cNvSpPr>
              <p:nvPr/>
            </p:nvSpPr>
            <p:spPr bwMode="auto">
              <a:xfrm>
                <a:off x="2472" y="3430"/>
                <a:ext cx="317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频率在</a:t>
                </a:r>
                <a:r>
                  <a:rPr lang="en-US" altLang="zh-CN" sz="2400" i="1">
                    <a:solidFill>
                      <a:srgbClr val="FF0000"/>
                    </a:solidFill>
                    <a:latin typeface="Times New Roman" pitchFamily="18" charset="0"/>
                  </a:rPr>
                  <a:t>v          v+ </a:t>
                </a:r>
                <a:r>
                  <a:rPr lang="en-US" altLang="zh-CN" sz="2400">
                    <a:solidFill>
                      <a:srgbClr val="FF0000"/>
                    </a:solidFill>
                    <a:latin typeface="Times New Roman" pitchFamily="18" charset="0"/>
                  </a:rPr>
                  <a:t>d</a:t>
                </a:r>
                <a:r>
                  <a:rPr lang="en-US" altLang="zh-CN" sz="2400" i="1">
                    <a:solidFill>
                      <a:srgbClr val="FF0000"/>
                    </a:solidFill>
                    <a:latin typeface="Times New Roman" pitchFamily="18" charset="0"/>
                  </a:rPr>
                  <a:t>v</a:t>
                </a:r>
                <a:r>
                  <a:rPr lang="zh-CN" altLang="en-US" sz="2400">
                    <a:solidFill>
                      <a:srgbClr val="0000CC"/>
                    </a:solidFill>
                    <a:latin typeface="Times New Roman" pitchFamily="18" charset="0"/>
                    <a:ea typeface="楷体_GB2312" pitchFamily="49" charset="-122"/>
                  </a:rPr>
                  <a:t>范围的光强占总光强的百分比</a:t>
                </a:r>
              </a:p>
            </p:txBody>
          </p:sp>
          <p:sp>
            <p:nvSpPr>
              <p:cNvPr id="7189" name="Line 41"/>
              <p:cNvSpPr>
                <a:spLocks noChangeShapeType="1"/>
              </p:cNvSpPr>
              <p:nvPr/>
            </p:nvSpPr>
            <p:spPr bwMode="auto">
              <a:xfrm>
                <a:off x="3288" y="3612"/>
                <a:ext cx="31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grpSp>
      <p:sp>
        <p:nvSpPr>
          <p:cNvPr id="7181" name="Text Box 42"/>
          <p:cNvSpPr txBox="1">
            <a:spLocks noChangeArrowheads="1"/>
          </p:cNvSpPr>
          <p:nvPr/>
        </p:nvSpPr>
        <p:spPr bwMode="auto">
          <a:xfrm>
            <a:off x="107950" y="5734050"/>
            <a:ext cx="467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A50021"/>
                </a:solidFill>
                <a:latin typeface="Times New Roman" pitchFamily="18" charset="0"/>
              </a:rPr>
              <a:t>   4.</a:t>
            </a:r>
            <a:r>
              <a:rPr kumimoji="1" lang="zh-CN" altLang="en-US" sz="2400" b="1">
                <a:solidFill>
                  <a:srgbClr val="A50021"/>
                </a:solidFill>
                <a:latin typeface="华文楷体" pitchFamily="2" charset="-122"/>
                <a:ea typeface="华文楷体" pitchFamily="2" charset="-122"/>
              </a:rPr>
              <a:t>线型函数</a:t>
            </a:r>
            <a:r>
              <a:rPr kumimoji="1" lang="en-US" altLang="zh-CN" sz="2400" b="1" i="1">
                <a:solidFill>
                  <a:srgbClr val="A50021"/>
                </a:solidFill>
                <a:latin typeface="Times New Roman" pitchFamily="18" charset="0"/>
                <a:ea typeface="华文楷体" pitchFamily="2" charset="-122"/>
              </a:rPr>
              <a:t>f</a:t>
            </a:r>
            <a:r>
              <a:rPr kumimoji="1" lang="en-US" altLang="zh-CN" sz="2400" b="1">
                <a:solidFill>
                  <a:srgbClr val="A50021"/>
                </a:solidFill>
                <a:latin typeface="Times New Roman" pitchFamily="18" charset="0"/>
                <a:ea typeface="华文楷体" pitchFamily="2" charset="-122"/>
              </a:rPr>
              <a:t>(</a:t>
            </a:r>
            <a:r>
              <a:rPr kumimoji="1" lang="en-US" altLang="zh-CN" sz="2400" b="1" i="1">
                <a:solidFill>
                  <a:srgbClr val="A50021"/>
                </a:solidFill>
                <a:latin typeface="Times New Roman" pitchFamily="18" charset="0"/>
                <a:ea typeface="华文楷体" pitchFamily="2" charset="-122"/>
              </a:rPr>
              <a:t>v</a:t>
            </a:r>
            <a:r>
              <a:rPr kumimoji="1" lang="en-US" altLang="zh-CN" sz="2400" b="1">
                <a:solidFill>
                  <a:srgbClr val="A50021"/>
                </a:solidFill>
                <a:latin typeface="Times New Roman" pitchFamily="18" charset="0"/>
                <a:ea typeface="华文楷体" pitchFamily="2" charset="-122"/>
              </a:rPr>
              <a:t>)</a:t>
            </a:r>
            <a:r>
              <a:rPr kumimoji="1" lang="zh-CN" altLang="en-US" sz="2400" b="1">
                <a:solidFill>
                  <a:srgbClr val="A50021"/>
                </a:solidFill>
                <a:latin typeface="Times New Roman" pitchFamily="18" charset="0"/>
                <a:ea typeface="华文楷体" pitchFamily="2" charset="-122"/>
              </a:rPr>
              <a:t>的归一化条件</a:t>
            </a:r>
          </a:p>
        </p:txBody>
      </p:sp>
      <p:graphicFrame>
        <p:nvGraphicFramePr>
          <p:cNvPr id="7182" name="Object 43"/>
          <p:cNvGraphicFramePr>
            <a:graphicFrameLocks noChangeAspect="1"/>
          </p:cNvGraphicFramePr>
          <p:nvPr/>
        </p:nvGraphicFramePr>
        <p:xfrm>
          <a:off x="1403350" y="6096000"/>
          <a:ext cx="2447925" cy="762000"/>
        </p:xfrm>
        <a:graphic>
          <a:graphicData uri="http://schemas.openxmlformats.org/presentationml/2006/ole">
            <mc:AlternateContent xmlns:mc="http://schemas.openxmlformats.org/markup-compatibility/2006">
              <mc:Choice xmlns:v="urn:schemas-microsoft-com:vml" Requires="v">
                <p:oleObj spid="_x0000_s7196" name="公式" r:id="rId19" imgW="863225" imgH="330057" progId="Equation.3">
                  <p:embed/>
                </p:oleObj>
              </mc:Choice>
              <mc:Fallback>
                <p:oleObj name="公式" r:id="rId19" imgW="863225" imgH="3300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3350" y="6096000"/>
                        <a:ext cx="2447925" cy="762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83" name="Group 44"/>
          <p:cNvGrpSpPr>
            <a:grpSpLocks/>
          </p:cNvGrpSpPr>
          <p:nvPr/>
        </p:nvGrpSpPr>
        <p:grpSpPr bwMode="auto">
          <a:xfrm>
            <a:off x="3924300" y="6165850"/>
            <a:ext cx="4176713" cy="457200"/>
            <a:chOff x="2653" y="709"/>
            <a:chExt cx="2631" cy="288"/>
          </a:xfrm>
        </p:grpSpPr>
        <p:sp>
          <p:nvSpPr>
            <p:cNvPr id="7184" name="Line 45"/>
            <p:cNvSpPr>
              <a:spLocks noChangeShapeType="1"/>
            </p:cNvSpPr>
            <p:nvPr/>
          </p:nvSpPr>
          <p:spPr bwMode="auto">
            <a:xfrm>
              <a:off x="2653" y="890"/>
              <a:ext cx="635"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7185" name="Text Box 46"/>
            <p:cNvSpPr txBox="1">
              <a:spLocks noChangeArrowheads="1"/>
            </p:cNvSpPr>
            <p:nvPr/>
          </p:nvSpPr>
          <p:spPr bwMode="auto">
            <a:xfrm>
              <a:off x="3379" y="709"/>
              <a:ext cx="19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相对光强总和为</a:t>
              </a:r>
              <a:r>
                <a:rPr lang="en-US" altLang="zh-CN" sz="2400">
                  <a:solidFill>
                    <a:srgbClr val="0000CC"/>
                  </a:solidFill>
                  <a:latin typeface="Verdana" pitchFamily="34" charset="0"/>
                  <a:ea typeface="楷体_GB2312" pitchFamily="49" charset="-122"/>
                </a:rPr>
                <a:t>1</a:t>
              </a:r>
            </a:p>
          </p:txBody>
        </p:sp>
      </p:grpSp>
    </p:spTree>
    <p:extLst>
      <p:ext uri="{BB962C8B-B14F-4D97-AF65-F5344CB8AC3E}">
        <p14:creationId xmlns:p14="http://schemas.microsoft.com/office/powerpoint/2010/main" val="2970604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5976938" y="333375"/>
            <a:ext cx="3167062" cy="2865438"/>
            <a:chOff x="3606" y="255"/>
            <a:chExt cx="1860" cy="1725"/>
          </a:xfrm>
        </p:grpSpPr>
        <p:sp>
          <p:nvSpPr>
            <p:cNvPr id="53264" name="Rectangle 3"/>
            <p:cNvSpPr>
              <a:spLocks noChangeArrowheads="1"/>
            </p:cNvSpPr>
            <p:nvPr/>
          </p:nvSpPr>
          <p:spPr bwMode="auto">
            <a:xfrm>
              <a:off x="4014" y="1797"/>
              <a:ext cx="1221" cy="18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a:solidFill>
                    <a:srgbClr val="0000CC"/>
                  </a:solidFill>
                  <a:latin typeface="Comic Sans MS" pitchFamily="66" charset="0"/>
                </a:rPr>
                <a:t>图</a:t>
              </a:r>
              <a:r>
                <a:rPr lang="en-US" altLang="zh-CN" sz="1400">
                  <a:solidFill>
                    <a:srgbClr val="0000CC"/>
                  </a:solidFill>
                  <a:latin typeface="Comic Sans MS" pitchFamily="66" charset="0"/>
                </a:rPr>
                <a:t>(1-17)</a:t>
              </a:r>
              <a:r>
                <a:rPr lang="zh-CN" altLang="en-US" sz="1400">
                  <a:solidFill>
                    <a:srgbClr val="0000CC"/>
                  </a:solidFill>
                  <a:latin typeface="Comic Sans MS" pitchFamily="66" charset="0"/>
                </a:rPr>
                <a:t>高斯线型函数</a:t>
              </a:r>
            </a:p>
          </p:txBody>
        </p:sp>
        <p:pic>
          <p:nvPicPr>
            <p:cNvPr id="532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 y="255"/>
              <a:ext cx="1860" cy="142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3266" name="Object 5"/>
            <p:cNvGraphicFramePr>
              <a:graphicFrameLocks noChangeAspect="1"/>
            </p:cNvGraphicFramePr>
            <p:nvPr/>
          </p:nvGraphicFramePr>
          <p:xfrm>
            <a:off x="4332" y="1525"/>
            <a:ext cx="176" cy="249"/>
          </p:xfrm>
          <a:graphic>
            <a:graphicData uri="http://schemas.openxmlformats.org/presentationml/2006/ole">
              <mc:AlternateContent xmlns:mc="http://schemas.openxmlformats.org/markup-compatibility/2006">
                <mc:Choice xmlns:v="urn:schemas-microsoft-com:vml" Requires="v">
                  <p:oleObj spid="_x0000_s45076" name="公式" r:id="rId4" imgW="152268" imgH="215713" progId="Equation.3">
                    <p:embed/>
                  </p:oleObj>
                </mc:Choice>
                <mc:Fallback>
                  <p:oleObj name="公式" r:id="rId4" imgW="152268" imgH="2157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1525"/>
                          <a:ext cx="17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7" name="Object 6"/>
            <p:cNvGraphicFramePr>
              <a:graphicFrameLocks noChangeAspect="1"/>
            </p:cNvGraphicFramePr>
            <p:nvPr/>
          </p:nvGraphicFramePr>
          <p:xfrm>
            <a:off x="4785" y="1525"/>
            <a:ext cx="209" cy="272"/>
          </p:xfrm>
          <a:graphic>
            <a:graphicData uri="http://schemas.openxmlformats.org/presentationml/2006/ole">
              <mc:AlternateContent xmlns:mc="http://schemas.openxmlformats.org/markup-compatibility/2006">
                <mc:Choice xmlns:v="urn:schemas-microsoft-com:vml" Requires="v">
                  <p:oleObj spid="_x0000_s45077" name="公式" r:id="rId6" imgW="164885" imgH="215619" progId="Equation.3">
                    <p:embed/>
                  </p:oleObj>
                </mc:Choice>
                <mc:Fallback>
                  <p:oleObj name="公式" r:id="rId6" imgW="164885" imgH="21561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5" y="1525"/>
                          <a:ext cx="20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251" name="Group 7"/>
          <p:cNvGrpSpPr>
            <a:grpSpLocks/>
          </p:cNvGrpSpPr>
          <p:nvPr/>
        </p:nvGrpSpPr>
        <p:grpSpPr bwMode="auto">
          <a:xfrm>
            <a:off x="539750" y="1412875"/>
            <a:ext cx="4638675" cy="893763"/>
            <a:chOff x="249" y="346"/>
            <a:chExt cx="2922" cy="563"/>
          </a:xfrm>
        </p:grpSpPr>
        <p:sp>
          <p:nvSpPr>
            <p:cNvPr id="53262" name="Text Box 8"/>
            <p:cNvSpPr txBox="1">
              <a:spLocks noChangeArrowheads="1"/>
            </p:cNvSpPr>
            <p:nvPr/>
          </p:nvSpPr>
          <p:spPr bwMode="auto">
            <a:xfrm>
              <a:off x="249" y="391"/>
              <a:ext cx="2922" cy="51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显然，当         时，线型函数取最大值为：</a:t>
              </a:r>
            </a:p>
          </p:txBody>
        </p:sp>
        <p:graphicFrame>
          <p:nvGraphicFramePr>
            <p:cNvPr id="53263" name="Object 9"/>
            <p:cNvGraphicFramePr>
              <a:graphicFrameLocks noChangeAspect="1"/>
            </p:cNvGraphicFramePr>
            <p:nvPr/>
          </p:nvGraphicFramePr>
          <p:xfrm>
            <a:off x="1111" y="346"/>
            <a:ext cx="681" cy="407"/>
          </p:xfrm>
          <a:graphic>
            <a:graphicData uri="http://schemas.openxmlformats.org/presentationml/2006/ole">
              <mc:AlternateContent xmlns:mc="http://schemas.openxmlformats.org/markup-compatibility/2006">
                <mc:Choice xmlns:v="urn:schemas-microsoft-com:vml" Requires="v">
                  <p:oleObj spid="_x0000_s45078" name="Equation" r:id="rId8" imgW="381000" imgH="228600" progId="Equation.3">
                    <p:embed/>
                  </p:oleObj>
                </mc:Choice>
                <mc:Fallback>
                  <p:oleObj name="Equation" r:id="rId8" imgW="3810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 y="346"/>
                          <a:ext cx="68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3252" name="Object 10"/>
          <p:cNvGraphicFramePr>
            <a:graphicFrameLocks noChangeAspect="1"/>
          </p:cNvGraphicFramePr>
          <p:nvPr/>
        </p:nvGraphicFramePr>
        <p:xfrm>
          <a:off x="1238250" y="2349500"/>
          <a:ext cx="3621088" cy="971550"/>
        </p:xfrm>
        <a:graphic>
          <a:graphicData uri="http://schemas.openxmlformats.org/presentationml/2006/ole">
            <mc:AlternateContent xmlns:mc="http://schemas.openxmlformats.org/markup-compatibility/2006">
              <mc:Choice xmlns:v="urn:schemas-microsoft-com:vml" Requires="v">
                <p:oleObj spid="_x0000_s45079" name="公式" r:id="rId10" imgW="1384300" imgH="431800" progId="Equation.3">
                  <p:embed/>
                </p:oleObj>
              </mc:Choice>
              <mc:Fallback>
                <p:oleObj name="公式" r:id="rId10" imgW="1384300" imgH="431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8250" y="2349500"/>
                        <a:ext cx="3621088"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53" name="Group 11"/>
          <p:cNvGrpSpPr>
            <a:grpSpLocks/>
          </p:cNvGrpSpPr>
          <p:nvPr/>
        </p:nvGrpSpPr>
        <p:grpSpPr bwMode="auto">
          <a:xfrm>
            <a:off x="323850" y="3357563"/>
            <a:ext cx="8496300" cy="1220787"/>
            <a:chOff x="204" y="2160"/>
            <a:chExt cx="5352" cy="769"/>
          </a:xfrm>
        </p:grpSpPr>
        <p:sp>
          <p:nvSpPr>
            <p:cNvPr id="53259" name="Text Box 12"/>
            <p:cNvSpPr txBox="1">
              <a:spLocks noChangeArrowheads="1"/>
            </p:cNvSpPr>
            <p:nvPr/>
          </p:nvSpPr>
          <p:spPr bwMode="auto">
            <a:xfrm>
              <a:off x="204" y="2296"/>
              <a:ext cx="4989" cy="63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当</a:t>
              </a:r>
              <a:r>
                <a:rPr lang="zh-CN" altLang="en-US" sz="2400">
                  <a:solidFill>
                    <a:srgbClr val="000000"/>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和 </a:t>
              </a:r>
              <a:r>
                <a:rPr lang="zh-CN" altLang="en-US" sz="2400">
                  <a:solidFill>
                    <a:srgbClr val="000000"/>
                  </a:solidFill>
                  <a:latin typeface="楷体_GB2312" pitchFamily="49" charset="-122"/>
                  <a:ea typeface="楷体_GB2312" pitchFamily="49" charset="-122"/>
                </a:rPr>
                <a:t>  </a:t>
              </a: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时，</a:t>
              </a:r>
            </a:p>
          </p:txBody>
        </p:sp>
        <p:graphicFrame>
          <p:nvGraphicFramePr>
            <p:cNvPr id="53260" name="Object 13"/>
            <p:cNvGraphicFramePr>
              <a:graphicFrameLocks noChangeAspect="1"/>
            </p:cNvGraphicFramePr>
            <p:nvPr/>
          </p:nvGraphicFramePr>
          <p:xfrm>
            <a:off x="3334" y="2160"/>
            <a:ext cx="2222" cy="537"/>
          </p:xfrm>
          <a:graphic>
            <a:graphicData uri="http://schemas.openxmlformats.org/presentationml/2006/ole">
              <mc:AlternateContent xmlns:mc="http://schemas.openxmlformats.org/markup-compatibility/2006">
                <mc:Choice xmlns:v="urn:schemas-microsoft-com:vml" Requires="v">
                  <p:oleObj spid="_x0000_s45080" name="Equation" r:id="rId12" imgW="1625600" imgH="419100" progId="Equation.3">
                    <p:embed/>
                  </p:oleObj>
                </mc:Choice>
                <mc:Fallback>
                  <p:oleObj name="Equation" r:id="rId12" imgW="1625600" imgH="419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4" y="2160"/>
                          <a:ext cx="2222"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1" name="Object 14"/>
            <p:cNvGraphicFramePr>
              <a:graphicFrameLocks noChangeAspect="1"/>
            </p:cNvGraphicFramePr>
            <p:nvPr/>
          </p:nvGraphicFramePr>
          <p:xfrm>
            <a:off x="567" y="2205"/>
            <a:ext cx="2268" cy="580"/>
          </p:xfrm>
          <a:graphic>
            <a:graphicData uri="http://schemas.openxmlformats.org/presentationml/2006/ole">
              <mc:AlternateContent xmlns:mc="http://schemas.openxmlformats.org/markup-compatibility/2006">
                <mc:Choice xmlns:v="urn:schemas-microsoft-com:vml" Requires="v">
                  <p:oleObj spid="_x0000_s45081" name="Equation" r:id="rId14" imgW="1638300" imgH="419100" progId="Equation.3">
                    <p:embed/>
                  </p:oleObj>
                </mc:Choice>
                <mc:Fallback>
                  <p:oleObj name="Equation" r:id="rId14" imgW="16383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 y="2205"/>
                          <a:ext cx="2268" cy="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3254" name="Object 15"/>
          <p:cNvGraphicFramePr>
            <a:graphicFrameLocks noChangeAspect="1"/>
          </p:cNvGraphicFramePr>
          <p:nvPr/>
        </p:nvGraphicFramePr>
        <p:xfrm>
          <a:off x="1547813" y="4221163"/>
          <a:ext cx="4103687" cy="987425"/>
        </p:xfrm>
        <a:graphic>
          <a:graphicData uri="http://schemas.openxmlformats.org/presentationml/2006/ole">
            <mc:AlternateContent xmlns:mc="http://schemas.openxmlformats.org/markup-compatibility/2006">
              <mc:Choice xmlns:v="urn:schemas-microsoft-com:vml" Requires="v">
                <p:oleObj spid="_x0000_s45082" name="Equation" r:id="rId16" imgW="1625600" imgH="393700" progId="Equation.3">
                  <p:embed/>
                </p:oleObj>
              </mc:Choice>
              <mc:Fallback>
                <p:oleObj name="Equation" r:id="rId16" imgW="1625600" imgH="3937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47813" y="4221163"/>
                        <a:ext cx="4103687"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5" name="Text Box 16"/>
          <p:cNvSpPr txBox="1">
            <a:spLocks noChangeArrowheads="1"/>
          </p:cNvSpPr>
          <p:nvPr/>
        </p:nvSpPr>
        <p:spPr bwMode="auto">
          <a:xfrm>
            <a:off x="250825" y="5084763"/>
            <a:ext cx="3024188"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多普勒增宽的</a:t>
            </a:r>
            <a:r>
              <a:rPr lang="zh-CN" altLang="en-US" sz="2400" b="1">
                <a:solidFill>
                  <a:srgbClr val="FF3300"/>
                </a:solidFill>
                <a:latin typeface="楷体_GB2312" pitchFamily="49" charset="-122"/>
                <a:ea typeface="楷体_GB2312" pitchFamily="49" charset="-122"/>
              </a:rPr>
              <a:t>线宽</a:t>
            </a:r>
            <a:r>
              <a:rPr lang="zh-CN" altLang="en-US" sz="2400">
                <a:solidFill>
                  <a:srgbClr val="0000CC"/>
                </a:solidFill>
                <a:latin typeface="楷体_GB2312" pitchFamily="49" charset="-122"/>
                <a:ea typeface="楷体_GB2312" pitchFamily="49" charset="-122"/>
              </a:rPr>
              <a:t>为</a:t>
            </a:r>
            <a:r>
              <a:rPr lang="en-US" altLang="zh-CN" sz="2400">
                <a:solidFill>
                  <a:srgbClr val="0000CC"/>
                </a:solidFill>
                <a:latin typeface="楷体_GB2312" pitchFamily="49" charset="-122"/>
                <a:ea typeface="楷体_GB2312" pitchFamily="49" charset="-122"/>
              </a:rPr>
              <a:t>:       </a:t>
            </a:r>
          </a:p>
        </p:txBody>
      </p:sp>
      <p:graphicFrame>
        <p:nvGraphicFramePr>
          <p:cNvPr id="53256" name="Object 17"/>
          <p:cNvGraphicFramePr>
            <a:graphicFrameLocks noChangeAspect="1"/>
          </p:cNvGraphicFramePr>
          <p:nvPr/>
        </p:nvGraphicFramePr>
        <p:xfrm>
          <a:off x="1835150" y="5661025"/>
          <a:ext cx="4230688" cy="836613"/>
        </p:xfrm>
        <a:graphic>
          <a:graphicData uri="http://schemas.openxmlformats.org/presentationml/2006/ole">
            <mc:AlternateContent xmlns:mc="http://schemas.openxmlformats.org/markup-compatibility/2006">
              <mc:Choice xmlns:v="urn:schemas-microsoft-com:vml" Requires="v">
                <p:oleObj spid="_x0000_s45083" name="公式" r:id="rId18" imgW="1993900" imgH="393700" progId="Equation.3">
                  <p:embed/>
                </p:oleObj>
              </mc:Choice>
              <mc:Fallback>
                <p:oleObj name="公式" r:id="rId18" imgW="1993900" imgH="3937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35150" y="5661025"/>
                        <a:ext cx="4230688"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18"/>
          <p:cNvGraphicFramePr>
            <a:graphicFrameLocks noChangeAspect="1"/>
          </p:cNvGraphicFramePr>
          <p:nvPr/>
        </p:nvGraphicFramePr>
        <p:xfrm>
          <a:off x="684213" y="188913"/>
          <a:ext cx="4679950" cy="1177925"/>
        </p:xfrm>
        <a:graphic>
          <a:graphicData uri="http://schemas.openxmlformats.org/presentationml/2006/ole">
            <mc:AlternateContent xmlns:mc="http://schemas.openxmlformats.org/markup-compatibility/2006">
              <mc:Choice xmlns:v="urn:schemas-microsoft-com:vml" Requires="v">
                <p:oleObj spid="_x0000_s45084" name="Equation" r:id="rId20" imgW="1879600" imgH="508000" progId="Equation.3">
                  <p:embed/>
                </p:oleObj>
              </mc:Choice>
              <mc:Fallback>
                <p:oleObj name="Equation" r:id="rId20" imgW="1879600" imgH="5080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4213" y="188913"/>
                        <a:ext cx="46799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8" name="Text Box 19"/>
          <p:cNvSpPr txBox="1">
            <a:spLocks noChangeArrowheads="1"/>
          </p:cNvSpPr>
          <p:nvPr/>
        </p:nvSpPr>
        <p:spPr bwMode="auto">
          <a:xfrm>
            <a:off x="6804025" y="5805488"/>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0000CC"/>
                </a:solidFill>
                <a:latin typeface="Verdana" pitchFamily="34" charset="0"/>
              </a:rPr>
              <a:t>（</a:t>
            </a:r>
            <a:r>
              <a:rPr lang="en-US" altLang="zh-CN" sz="1800">
                <a:solidFill>
                  <a:srgbClr val="0000CC"/>
                </a:solidFill>
                <a:latin typeface="Verdana" pitchFamily="34" charset="0"/>
              </a:rPr>
              <a:t>1-82</a:t>
            </a:r>
            <a:r>
              <a:rPr lang="zh-CN" altLang="en-US" sz="1800">
                <a:solidFill>
                  <a:srgbClr val="0000CC"/>
                </a:solidFill>
                <a:latin typeface="Verdana" pitchFamily="34" charset="0"/>
              </a:rPr>
              <a:t>）</a:t>
            </a:r>
          </a:p>
        </p:txBody>
      </p:sp>
    </p:spTree>
    <p:extLst>
      <p:ext uri="{BB962C8B-B14F-4D97-AF65-F5344CB8AC3E}">
        <p14:creationId xmlns:p14="http://schemas.microsoft.com/office/powerpoint/2010/main" val="591991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a:grpSpLocks/>
          </p:cNvGrpSpPr>
          <p:nvPr/>
        </p:nvGrpSpPr>
        <p:grpSpPr bwMode="auto">
          <a:xfrm>
            <a:off x="1371600" y="1295400"/>
            <a:ext cx="5551488" cy="1552575"/>
            <a:chOff x="431" y="1023"/>
            <a:chExt cx="3497" cy="978"/>
          </a:xfrm>
        </p:grpSpPr>
        <p:sp>
          <p:nvSpPr>
            <p:cNvPr id="54285" name="Rectangle 3"/>
            <p:cNvSpPr>
              <a:spLocks noChangeArrowheads="1"/>
            </p:cNvSpPr>
            <p:nvPr/>
          </p:nvSpPr>
          <p:spPr bwMode="auto">
            <a:xfrm>
              <a:off x="431" y="1023"/>
              <a:ext cx="3497" cy="97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a:solidFill>
                    <a:srgbClr val="0000CC"/>
                  </a:solidFill>
                  <a:latin typeface="楷体_GB2312" pitchFamily="49" charset="-122"/>
                  <a:ea typeface="楷体_GB2312" pitchFamily="49" charset="-122"/>
                </a:rPr>
                <a:t>将</a:t>
              </a:r>
              <a:r>
                <a:rPr lang="en-US" altLang="zh-CN" sz="2400" i="1">
                  <a:solidFill>
                    <a:srgbClr val="FF0000"/>
                  </a:solidFill>
                  <a:latin typeface="Times New Roman" pitchFamily="18" charset="0"/>
                  <a:ea typeface="楷体_GB2312" pitchFamily="49" charset="-122"/>
                </a:rPr>
                <a:t>m</a:t>
              </a:r>
              <a:r>
                <a:rPr lang="zh-CN" altLang="en-US" sz="2400" i="1">
                  <a:solidFill>
                    <a:srgbClr val="FF0000"/>
                  </a:solidFill>
                  <a:latin typeface="Times New Roman" pitchFamily="18" charset="0"/>
                  <a:ea typeface="楷体_GB2312" pitchFamily="49" charset="-122"/>
                </a:rPr>
                <a:t>、</a:t>
              </a:r>
              <a:r>
                <a:rPr lang="en-US" altLang="zh-CN" sz="2400" i="1">
                  <a:solidFill>
                    <a:srgbClr val="FF0000"/>
                  </a:solidFill>
                  <a:latin typeface="Times New Roman" pitchFamily="18" charset="0"/>
                  <a:ea typeface="楷体_GB2312" pitchFamily="49" charset="-122"/>
                </a:rPr>
                <a:t>k</a:t>
              </a:r>
              <a:r>
                <a:rPr lang="zh-CN" altLang="en-US" sz="2400" i="1">
                  <a:solidFill>
                    <a:srgbClr val="FF0000"/>
                  </a:solidFill>
                  <a:latin typeface="Times New Roman" pitchFamily="18" charset="0"/>
                  <a:ea typeface="楷体_GB2312" pitchFamily="49" charset="-122"/>
                </a:rPr>
                <a:t>、</a:t>
              </a:r>
              <a:r>
                <a:rPr lang="en-US" altLang="zh-CN" sz="2400" i="1">
                  <a:solidFill>
                    <a:srgbClr val="FF0000"/>
                  </a:solidFill>
                  <a:latin typeface="Times New Roman" pitchFamily="18" charset="0"/>
                  <a:ea typeface="楷体_GB2312" pitchFamily="49" charset="-122"/>
                </a:rPr>
                <a:t>c</a:t>
              </a:r>
              <a:r>
                <a:rPr lang="zh-CN" altLang="en-US" sz="2400">
                  <a:solidFill>
                    <a:srgbClr val="0000CC"/>
                  </a:solidFill>
                  <a:latin typeface="楷体_GB2312" pitchFamily="49" charset="-122"/>
                  <a:ea typeface="楷体_GB2312" pitchFamily="49" charset="-122"/>
                </a:rPr>
                <a:t>的值代入的      表达式中，</a:t>
              </a:r>
            </a:p>
            <a:p>
              <a:pPr fontAlgn="base">
                <a:spcBef>
                  <a:spcPct val="0"/>
                </a:spcBef>
                <a:spcAft>
                  <a:spcPct val="0"/>
                </a:spcAft>
                <a:buFontTx/>
                <a:buNone/>
              </a:pPr>
              <a:endParaRPr lang="zh-CN" altLang="en-US" sz="2400">
                <a:solidFill>
                  <a:srgbClr val="0000CC"/>
                </a:solidFill>
                <a:latin typeface="楷体_GB2312" pitchFamily="49" charset="-122"/>
                <a:ea typeface="楷体_GB2312" pitchFamily="49" charset="-122"/>
              </a:endParaRPr>
            </a:p>
            <a:p>
              <a:pPr fontAlgn="base">
                <a:spcBef>
                  <a:spcPct val="0"/>
                </a:spcBef>
                <a:spcAft>
                  <a:spcPct val="0"/>
                </a:spcAft>
                <a:buFontTx/>
                <a:buNone/>
              </a:pPr>
              <a:endParaRPr lang="zh-CN" altLang="en-US" sz="2400">
                <a:solidFill>
                  <a:srgbClr val="0000CC"/>
                </a:solidFill>
                <a:latin typeface="楷体_GB2312" pitchFamily="49" charset="-122"/>
                <a:ea typeface="楷体_GB2312" pitchFamily="49" charset="-122"/>
              </a:endParaRPr>
            </a:p>
            <a:p>
              <a:pPr fontAlgn="base">
                <a:spcBef>
                  <a:spcPct val="0"/>
                </a:spcBef>
                <a:spcAft>
                  <a:spcPct val="0"/>
                </a:spcAft>
                <a:buFontTx/>
                <a:buNone/>
              </a:pPr>
              <a:r>
                <a:rPr lang="zh-CN" altLang="en-US" sz="2400">
                  <a:solidFill>
                    <a:srgbClr val="0000CC"/>
                  </a:solidFill>
                  <a:latin typeface="楷体_GB2312" pitchFamily="49" charset="-122"/>
                  <a:ea typeface="楷体_GB2312" pitchFamily="49" charset="-122"/>
                </a:rPr>
                <a:t>可得</a:t>
              </a:r>
            </a:p>
          </p:txBody>
        </p:sp>
        <p:graphicFrame>
          <p:nvGraphicFramePr>
            <p:cNvPr id="54286" name="Object 4"/>
            <p:cNvGraphicFramePr>
              <a:graphicFrameLocks noChangeAspect="1"/>
            </p:cNvGraphicFramePr>
            <p:nvPr/>
          </p:nvGraphicFramePr>
          <p:xfrm>
            <a:off x="2472" y="1026"/>
            <a:ext cx="363" cy="278"/>
          </p:xfrm>
          <a:graphic>
            <a:graphicData uri="http://schemas.openxmlformats.org/presentationml/2006/ole">
              <mc:AlternateContent xmlns:mc="http://schemas.openxmlformats.org/markup-compatibility/2006">
                <mc:Choice xmlns:v="urn:schemas-microsoft-com:vml" Requires="v">
                  <p:oleObj spid="_x0000_s46092" name="Equation" r:id="rId3" imgW="279279" imgH="215806" progId="Equation.3">
                    <p:embed/>
                  </p:oleObj>
                </mc:Choice>
                <mc:Fallback>
                  <p:oleObj name="Equation" r:id="rId3" imgW="279279"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1026"/>
                          <a:ext cx="363"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275" name="Object 5"/>
          <p:cNvGraphicFramePr>
            <a:graphicFrameLocks noChangeAspect="1"/>
          </p:cNvGraphicFramePr>
          <p:nvPr/>
        </p:nvGraphicFramePr>
        <p:xfrm>
          <a:off x="1676400" y="3213100"/>
          <a:ext cx="4968875" cy="706438"/>
        </p:xfrm>
        <a:graphic>
          <a:graphicData uri="http://schemas.openxmlformats.org/presentationml/2006/ole">
            <mc:AlternateContent xmlns:mc="http://schemas.openxmlformats.org/markup-compatibility/2006">
              <mc:Choice xmlns:v="urn:schemas-microsoft-com:vml" Requires="v">
                <p:oleObj spid="_x0000_s46093" name="公式" r:id="rId5" imgW="1853396" imgH="266584" progId="Equation.3">
                  <p:embed/>
                </p:oleObj>
              </mc:Choice>
              <mc:Fallback>
                <p:oleObj name="公式" r:id="rId5" imgW="1853396"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213100"/>
                        <a:ext cx="4968875"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6"/>
          <p:cNvGraphicFramePr>
            <a:graphicFrameLocks noChangeAspect="1"/>
          </p:cNvGraphicFramePr>
          <p:nvPr/>
        </p:nvGraphicFramePr>
        <p:xfrm>
          <a:off x="1908175" y="152400"/>
          <a:ext cx="4608513" cy="1052513"/>
        </p:xfrm>
        <a:graphic>
          <a:graphicData uri="http://schemas.openxmlformats.org/presentationml/2006/ole">
            <mc:AlternateContent xmlns:mc="http://schemas.openxmlformats.org/markup-compatibility/2006">
              <mc:Choice xmlns:v="urn:schemas-microsoft-com:vml" Requires="v">
                <p:oleObj spid="_x0000_s46094" name="公式" r:id="rId7" imgW="2070100" imgH="495300" progId="Equation.3">
                  <p:embed/>
                </p:oleObj>
              </mc:Choice>
              <mc:Fallback>
                <p:oleObj name="公式" r:id="rId7" imgW="2070100" imgH="495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152400"/>
                        <a:ext cx="4608513"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7" name="Text Box 7"/>
          <p:cNvSpPr txBox="1">
            <a:spLocks noChangeArrowheads="1"/>
          </p:cNvSpPr>
          <p:nvPr/>
        </p:nvSpPr>
        <p:spPr bwMode="auto">
          <a:xfrm>
            <a:off x="611188" y="404813"/>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Verdana" pitchFamily="34" charset="0"/>
                <a:ea typeface="楷体_GB2312" pitchFamily="49" charset="-122"/>
              </a:rPr>
              <a:t>因此得</a:t>
            </a:r>
          </a:p>
        </p:txBody>
      </p:sp>
      <p:sp>
        <p:nvSpPr>
          <p:cNvPr id="54278" name="Text Box 8"/>
          <p:cNvSpPr txBox="1">
            <a:spLocks noChangeArrowheads="1"/>
          </p:cNvSpPr>
          <p:nvPr/>
        </p:nvSpPr>
        <p:spPr bwMode="auto">
          <a:xfrm>
            <a:off x="7092950" y="692150"/>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0000CC"/>
                </a:solidFill>
                <a:latin typeface="Verdana" pitchFamily="34" charset="0"/>
              </a:rPr>
              <a:t>（</a:t>
            </a:r>
            <a:r>
              <a:rPr lang="en-US" altLang="zh-CN" sz="1800">
                <a:solidFill>
                  <a:srgbClr val="0000CC"/>
                </a:solidFill>
                <a:latin typeface="Verdana" pitchFamily="34" charset="0"/>
              </a:rPr>
              <a:t>1-83</a:t>
            </a:r>
            <a:r>
              <a:rPr lang="zh-CN" altLang="en-US" sz="1800">
                <a:solidFill>
                  <a:srgbClr val="0000CC"/>
                </a:solidFill>
                <a:latin typeface="Verdana" pitchFamily="34" charset="0"/>
              </a:rPr>
              <a:t>）</a:t>
            </a:r>
          </a:p>
        </p:txBody>
      </p:sp>
      <p:sp>
        <p:nvSpPr>
          <p:cNvPr id="54279" name="Text Box 9"/>
          <p:cNvSpPr txBox="1">
            <a:spLocks noChangeArrowheads="1"/>
          </p:cNvSpPr>
          <p:nvPr/>
        </p:nvSpPr>
        <p:spPr bwMode="auto">
          <a:xfrm>
            <a:off x="971550" y="4221163"/>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00"/>
                </a:solidFill>
                <a:latin typeface="宋体" pitchFamily="2" charset="-122"/>
              </a:rPr>
              <a:t> </a:t>
            </a:r>
            <a:r>
              <a:rPr kumimoji="1" lang="zh-CN" altLang="en-US" sz="2400">
                <a:solidFill>
                  <a:srgbClr val="0000CC"/>
                </a:solidFill>
                <a:latin typeface="华文楷体" pitchFamily="2" charset="-122"/>
                <a:ea typeface="华文楷体" pitchFamily="2" charset="-122"/>
              </a:rPr>
              <a:t>其中</a:t>
            </a:r>
            <a:r>
              <a:rPr kumimoji="1" lang="zh-CN" altLang="en-US" sz="2400" b="1" i="1">
                <a:solidFill>
                  <a:srgbClr val="000000"/>
                </a:solidFill>
                <a:latin typeface="Times New Roman" pitchFamily="18" charset="0"/>
                <a:ea typeface="华文楷体" pitchFamily="2" charset="-122"/>
              </a:rPr>
              <a:t> </a:t>
            </a:r>
            <a:r>
              <a:rPr kumimoji="1" lang="en-US" altLang="zh-CN" sz="2400" b="1" i="1">
                <a:solidFill>
                  <a:srgbClr val="FF0000"/>
                </a:solidFill>
                <a:latin typeface="Times New Roman" pitchFamily="18" charset="0"/>
                <a:ea typeface="华文楷体" pitchFamily="2" charset="-122"/>
              </a:rPr>
              <a:t>μ</a:t>
            </a:r>
            <a:r>
              <a:rPr kumimoji="1" lang="en-US" altLang="zh-CN" sz="2400" b="1" i="1" baseline="-25000">
                <a:solidFill>
                  <a:srgbClr val="FF0000"/>
                </a:solidFill>
                <a:latin typeface="Times New Roman" pitchFamily="18" charset="0"/>
                <a:ea typeface="华文楷体" pitchFamily="2" charset="-122"/>
              </a:rPr>
              <a:t>mol</a:t>
            </a:r>
            <a:r>
              <a:rPr kumimoji="1" lang="en-US" altLang="zh-CN" sz="2400" baseline="-25000">
                <a:solidFill>
                  <a:srgbClr val="000000"/>
                </a:solidFill>
                <a:latin typeface="华文楷体" pitchFamily="2" charset="-122"/>
                <a:ea typeface="华文楷体" pitchFamily="2" charset="-122"/>
              </a:rPr>
              <a:t>-</a:t>
            </a:r>
            <a:r>
              <a:rPr kumimoji="1" lang="en-US" altLang="zh-CN" sz="2400">
                <a:solidFill>
                  <a:srgbClr val="000000"/>
                </a:solidFill>
                <a:latin typeface="Times New Roman" pitchFamily="18" charset="0"/>
                <a:ea typeface="华文楷体" pitchFamily="2" charset="-122"/>
              </a:rPr>
              <a:t>——</a:t>
            </a:r>
            <a:r>
              <a:rPr kumimoji="1" lang="zh-CN" altLang="en-US" sz="2400">
                <a:solidFill>
                  <a:srgbClr val="0000CC"/>
                </a:solidFill>
                <a:latin typeface="华文楷体" pitchFamily="2" charset="-122"/>
                <a:ea typeface="华文楷体" pitchFamily="2" charset="-122"/>
              </a:rPr>
              <a:t>原子量</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或分子量</a:t>
            </a:r>
            <a:r>
              <a:rPr kumimoji="1" lang="en-US" altLang="zh-CN" sz="2400">
                <a:solidFill>
                  <a:srgbClr val="0000CC"/>
                </a:solidFill>
                <a:latin typeface="华文楷体" pitchFamily="2" charset="-122"/>
                <a:ea typeface="华文楷体" pitchFamily="2" charset="-122"/>
              </a:rPr>
              <a:t>)</a:t>
            </a:r>
          </a:p>
        </p:txBody>
      </p:sp>
      <p:grpSp>
        <p:nvGrpSpPr>
          <p:cNvPr id="54280" name="Group 10"/>
          <p:cNvGrpSpPr>
            <a:grpSpLocks/>
          </p:cNvGrpSpPr>
          <p:nvPr/>
        </p:nvGrpSpPr>
        <p:grpSpPr bwMode="auto">
          <a:xfrm>
            <a:off x="900113" y="4868863"/>
            <a:ext cx="5111750" cy="633412"/>
            <a:chOff x="340" y="2659"/>
            <a:chExt cx="3220" cy="399"/>
          </a:xfrm>
        </p:grpSpPr>
        <p:sp>
          <p:nvSpPr>
            <p:cNvPr id="54283" name="Text Box 11"/>
            <p:cNvSpPr txBox="1">
              <a:spLocks noChangeArrowheads="1"/>
            </p:cNvSpPr>
            <p:nvPr/>
          </p:nvSpPr>
          <p:spPr bwMode="auto">
            <a:xfrm>
              <a:off x="340" y="2704"/>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可见</a:t>
              </a:r>
              <a:r>
                <a:rPr kumimoji="1" lang="en-US" altLang="zh-CN" sz="2400">
                  <a:solidFill>
                    <a:srgbClr val="0000CC"/>
                  </a:solidFill>
                  <a:latin typeface="华文楷体" pitchFamily="2" charset="-122"/>
                  <a:ea typeface="华文楷体" pitchFamily="2" charset="-122"/>
                </a:rPr>
                <a:t>: Doppler</a:t>
              </a:r>
              <a:r>
                <a:rPr kumimoji="1" lang="zh-CN" altLang="en-US" sz="2400">
                  <a:solidFill>
                    <a:srgbClr val="0000CC"/>
                  </a:solidFill>
                  <a:latin typeface="华文楷体" pitchFamily="2" charset="-122"/>
                  <a:ea typeface="华文楷体" pitchFamily="2" charset="-122"/>
                </a:rPr>
                <a:t>线宽</a:t>
              </a:r>
              <a:r>
                <a:rPr kumimoji="1" lang="zh-CN" altLang="en-US" sz="2400" b="1">
                  <a:solidFill>
                    <a:srgbClr val="0000CC"/>
                  </a:solidFill>
                  <a:latin typeface="宋体" pitchFamily="2" charset="-122"/>
                </a:rPr>
                <a:t> </a:t>
              </a:r>
            </a:p>
          </p:txBody>
        </p:sp>
        <p:graphicFrame>
          <p:nvGraphicFramePr>
            <p:cNvPr id="54284" name="Object 12"/>
            <p:cNvGraphicFramePr>
              <a:graphicFrameLocks noChangeAspect="1"/>
            </p:cNvGraphicFramePr>
            <p:nvPr/>
          </p:nvGraphicFramePr>
          <p:xfrm>
            <a:off x="2245" y="2659"/>
            <a:ext cx="1315" cy="399"/>
          </p:xfrm>
          <a:graphic>
            <a:graphicData uri="http://schemas.openxmlformats.org/presentationml/2006/ole">
              <mc:AlternateContent xmlns:mc="http://schemas.openxmlformats.org/markup-compatibility/2006">
                <mc:Choice xmlns:v="urn:schemas-microsoft-com:vml" Requires="v">
                  <p:oleObj spid="_x0000_s46095" r:id="rId9" imgW="749300" imgH="228600" progId="Equation.3">
                    <p:embed/>
                  </p:oleObj>
                </mc:Choice>
                <mc:Fallback>
                  <p:oleObj r:id="rId9" imgW="7493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2659"/>
                          <a:ext cx="1315" cy="39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4281" name="Text Box 13"/>
          <p:cNvSpPr txBox="1">
            <a:spLocks noChangeArrowheads="1"/>
          </p:cNvSpPr>
          <p:nvPr/>
        </p:nvSpPr>
        <p:spPr bwMode="auto">
          <a:xfrm>
            <a:off x="900113" y="5734050"/>
            <a:ext cx="7705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800" b="1">
                <a:solidFill>
                  <a:srgbClr val="FF0000"/>
                </a:solidFill>
                <a:latin typeface="楷体_GB2312" pitchFamily="49" charset="-122"/>
                <a:ea typeface="楷体_GB2312" pitchFamily="49" charset="-122"/>
              </a:rPr>
              <a:t>（因为：</a:t>
            </a:r>
            <a:r>
              <a:rPr kumimoji="1" lang="zh-CN" altLang="en-US" sz="2800" b="1" i="1" u="sng">
                <a:solidFill>
                  <a:srgbClr val="FF0000"/>
                </a:solidFill>
                <a:latin typeface="楷体_GB2312" pitchFamily="49" charset="-122"/>
                <a:ea typeface="楷体_GB2312" pitchFamily="49" charset="-122"/>
              </a:rPr>
              <a:t> </a:t>
            </a:r>
            <a:r>
              <a:rPr kumimoji="1" lang="en-US" altLang="zh-CN" sz="2800" b="1" i="1" u="sng">
                <a:solidFill>
                  <a:srgbClr val="FF0000"/>
                </a:solidFill>
                <a:latin typeface="楷体_GB2312" pitchFamily="49" charset="-122"/>
                <a:ea typeface="楷体_GB2312" pitchFamily="49" charset="-122"/>
              </a:rPr>
              <a:t>T</a:t>
            </a:r>
            <a:r>
              <a:rPr kumimoji="1" lang="en-US" altLang="zh-CN" sz="2800" b="1" u="sng">
                <a:solidFill>
                  <a:srgbClr val="FF0000"/>
                </a:solidFill>
                <a:latin typeface="楷体_GB2312" pitchFamily="49" charset="-122"/>
                <a:ea typeface="楷体_GB2312" pitchFamily="49" charset="-122"/>
              </a:rPr>
              <a:t>↑</a:t>
            </a:r>
            <a:r>
              <a:rPr kumimoji="1" lang="zh-CN" altLang="en-US" sz="2800" b="1" u="sng">
                <a:solidFill>
                  <a:srgbClr val="FF0000"/>
                </a:solidFill>
                <a:latin typeface="楷体_GB2312" pitchFamily="49" charset="-122"/>
                <a:ea typeface="楷体_GB2312" pitchFamily="49" charset="-122"/>
              </a:rPr>
              <a:t>则粒子热运动剧烈</a:t>
            </a:r>
            <a:r>
              <a:rPr kumimoji="1" lang="en-US" altLang="zh-CN" sz="2800" b="1" u="sng">
                <a:solidFill>
                  <a:srgbClr val="FF0000"/>
                </a:solidFill>
                <a:latin typeface="楷体_GB2312" pitchFamily="49" charset="-122"/>
                <a:ea typeface="楷体_GB2312" pitchFamily="49" charset="-122"/>
              </a:rPr>
              <a:t>, </a:t>
            </a:r>
            <a:r>
              <a:rPr kumimoji="1" lang="zh-CN" altLang="en-US" sz="2800" b="1" u="sng">
                <a:solidFill>
                  <a:srgbClr val="FF0000"/>
                </a:solidFill>
                <a:latin typeface="楷体_GB2312" pitchFamily="49" charset="-122"/>
                <a:ea typeface="楷体_GB2312" pitchFamily="49" charset="-122"/>
              </a:rPr>
              <a:t>导致增宽加剧</a:t>
            </a:r>
            <a:r>
              <a:rPr kumimoji="1" lang="en-US" altLang="zh-CN" sz="2800" b="1">
                <a:solidFill>
                  <a:srgbClr val="FF0000"/>
                </a:solidFill>
                <a:latin typeface="楷体_GB2312" pitchFamily="49" charset="-122"/>
                <a:ea typeface="楷体_GB2312" pitchFamily="49" charset="-122"/>
              </a:rPr>
              <a:t>) </a:t>
            </a:r>
          </a:p>
        </p:txBody>
      </p:sp>
      <p:graphicFrame>
        <p:nvGraphicFramePr>
          <p:cNvPr id="54282" name="Object 14"/>
          <p:cNvGraphicFramePr>
            <a:graphicFrameLocks noChangeAspect="1"/>
          </p:cNvGraphicFramePr>
          <p:nvPr/>
        </p:nvGraphicFramePr>
        <p:xfrm>
          <a:off x="2235200" y="1924050"/>
          <a:ext cx="3241675" cy="550863"/>
        </p:xfrm>
        <a:graphic>
          <a:graphicData uri="http://schemas.openxmlformats.org/presentationml/2006/ole">
            <mc:AlternateContent xmlns:mc="http://schemas.openxmlformats.org/markup-compatibility/2006">
              <mc:Choice xmlns:v="urn:schemas-microsoft-com:vml" Requires="v">
                <p:oleObj spid="_x0000_s46096" name="公式" r:id="rId11" imgW="1422400" imgH="241300" progId="Equation.3">
                  <p:embed/>
                </p:oleObj>
              </mc:Choice>
              <mc:Fallback>
                <p:oleObj name="公式" r:id="rId11" imgW="14224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5200" y="1924050"/>
                        <a:ext cx="3241675"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82547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76200" y="76200"/>
            <a:ext cx="899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3. </a:t>
            </a:r>
            <a:r>
              <a:rPr lang="zh-CN" altLang="en-US" sz="2400">
                <a:solidFill>
                  <a:srgbClr val="0000CC"/>
                </a:solidFill>
                <a:latin typeface="楷体_GB2312" pitchFamily="49" charset="-122"/>
                <a:ea typeface="楷体_GB2312" pitchFamily="49" charset="-122"/>
              </a:rPr>
              <a:t>举例计算氦氖激光器和</a:t>
            </a:r>
            <a:r>
              <a:rPr lang="en-US" altLang="zh-CN" sz="2400">
                <a:solidFill>
                  <a:srgbClr val="0000CC"/>
                </a:solidFill>
                <a:latin typeface="楷体_GB2312" pitchFamily="49" charset="-122"/>
                <a:ea typeface="楷体_GB2312" pitchFamily="49" charset="-122"/>
              </a:rPr>
              <a:t>CO</a:t>
            </a:r>
            <a:r>
              <a:rPr lang="en-US" altLang="zh-CN" sz="2400" baseline="-25000">
                <a:solidFill>
                  <a:srgbClr val="0000CC"/>
                </a:solidFill>
                <a:latin typeface="楷体_GB2312" pitchFamily="49" charset="-122"/>
                <a:ea typeface="楷体_GB2312" pitchFamily="49" charset="-122"/>
              </a:rPr>
              <a:t>2</a:t>
            </a:r>
            <a:r>
              <a:rPr lang="zh-CN" altLang="en-US" sz="2400">
                <a:solidFill>
                  <a:srgbClr val="0000CC"/>
                </a:solidFill>
                <a:latin typeface="楷体_GB2312" pitchFamily="49" charset="-122"/>
                <a:ea typeface="楷体_GB2312" pitchFamily="49" charset="-122"/>
              </a:rPr>
              <a:t>激光器的多普勒增宽。比较三种谱线增宽知道自然增宽远小于碰撞增宽和多普勒增宽。</a:t>
            </a:r>
          </a:p>
        </p:txBody>
      </p:sp>
      <p:sp>
        <p:nvSpPr>
          <p:cNvPr id="55299" name="Text Box 3"/>
          <p:cNvSpPr txBox="1">
            <a:spLocks noChangeArrowheads="1"/>
          </p:cNvSpPr>
          <p:nvPr/>
        </p:nvSpPr>
        <p:spPr bwMode="auto">
          <a:xfrm>
            <a:off x="0" y="1000125"/>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 (1).</a:t>
            </a:r>
            <a:r>
              <a:rPr kumimoji="1" lang="en-US" altLang="zh-CN" sz="2400" i="1">
                <a:solidFill>
                  <a:srgbClr val="0000CC"/>
                </a:solidFill>
                <a:latin typeface="Times New Roman" pitchFamily="18" charset="0"/>
              </a:rPr>
              <a:t>T=300K, N</a:t>
            </a:r>
            <a:r>
              <a:rPr kumimoji="1" lang="en-US" altLang="zh-CN" sz="2400" i="1" baseline="-25000">
                <a:solidFill>
                  <a:srgbClr val="0000CC"/>
                </a:solidFill>
                <a:latin typeface="Times New Roman" pitchFamily="18" charset="0"/>
              </a:rPr>
              <a:t>e</a:t>
            </a:r>
            <a:r>
              <a:rPr kumimoji="1" lang="en-US" altLang="zh-CN" sz="2400" b="1">
                <a:solidFill>
                  <a:srgbClr val="0000CC"/>
                </a:solidFill>
                <a:latin typeface="Times New Roman" pitchFamily="18" charset="0"/>
              </a:rPr>
              <a:t>  </a:t>
            </a:r>
            <a:r>
              <a:rPr kumimoji="1" lang="zh-CN" altLang="en-US" sz="2400">
                <a:solidFill>
                  <a:srgbClr val="0000CC"/>
                </a:solidFill>
                <a:latin typeface="华文楷体" pitchFamily="2" charset="-122"/>
                <a:ea typeface="华文楷体" pitchFamily="2" charset="-122"/>
              </a:rPr>
              <a:t>原子</a:t>
            </a:r>
            <a:r>
              <a:rPr kumimoji="1" lang="en-US" altLang="zh-CN" sz="2400">
                <a:solidFill>
                  <a:srgbClr val="0000CC"/>
                </a:solidFill>
                <a:latin typeface="华文楷体" pitchFamily="2" charset="-122"/>
                <a:ea typeface="华文楷体" pitchFamily="2" charset="-122"/>
              </a:rPr>
              <a:t>6328</a:t>
            </a:r>
            <a:r>
              <a:rPr kumimoji="1" lang="en-US" altLang="zh-CN" sz="2400" i="1">
                <a:solidFill>
                  <a:srgbClr val="0000CC"/>
                </a:solidFill>
                <a:latin typeface="Times New Roman" pitchFamily="18" charset="0"/>
                <a:ea typeface="华文楷体" pitchFamily="2" charset="-122"/>
              </a:rPr>
              <a:t>A</a:t>
            </a:r>
            <a:r>
              <a:rPr kumimoji="1" lang="en-US" altLang="zh-CN" sz="2400">
                <a:solidFill>
                  <a:srgbClr val="0000CC"/>
                </a:solidFill>
                <a:latin typeface="华文楷体" pitchFamily="2" charset="-122"/>
                <a:ea typeface="华文楷体" pitchFamily="2" charset="-122"/>
              </a:rPr>
              <a:t>(632.8nm,</a:t>
            </a:r>
            <a:r>
              <a:rPr kumimoji="1" lang="zh-CN" altLang="en-US" sz="2400">
                <a:solidFill>
                  <a:srgbClr val="0000CC"/>
                </a:solidFill>
                <a:latin typeface="华文楷体" pitchFamily="2" charset="-122"/>
                <a:ea typeface="华文楷体" pitchFamily="2" charset="-122"/>
              </a:rPr>
              <a:t>红光</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谱线不同机理的增宽</a:t>
            </a:r>
            <a:r>
              <a:rPr kumimoji="1" lang="en-US" altLang="zh-CN" sz="2400">
                <a:solidFill>
                  <a:srgbClr val="0000CC"/>
                </a:solidFill>
                <a:latin typeface="华文楷体" pitchFamily="2" charset="-122"/>
                <a:ea typeface="华文楷体" pitchFamily="2" charset="-122"/>
              </a:rPr>
              <a:t>:</a:t>
            </a:r>
          </a:p>
        </p:txBody>
      </p:sp>
      <p:graphicFrame>
        <p:nvGraphicFramePr>
          <p:cNvPr id="55300" name="Object 4"/>
          <p:cNvGraphicFramePr>
            <a:graphicFrameLocks noChangeAspect="1"/>
          </p:cNvGraphicFramePr>
          <p:nvPr/>
        </p:nvGraphicFramePr>
        <p:xfrm>
          <a:off x="1066800" y="1685925"/>
          <a:ext cx="2590800" cy="1374775"/>
        </p:xfrm>
        <a:graphic>
          <a:graphicData uri="http://schemas.openxmlformats.org/presentationml/2006/ole">
            <mc:AlternateContent xmlns:mc="http://schemas.openxmlformats.org/markup-compatibility/2006">
              <mc:Choice xmlns:v="urn:schemas-microsoft-com:vml" Requires="v">
                <p:oleObj spid="_x0000_s47112" r:id="rId3" imgW="1384300" imgH="736600" progId="Equation.3">
                  <p:embed/>
                </p:oleObj>
              </mc:Choice>
              <mc:Fallback>
                <p:oleObj r:id="rId3" imgW="13843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85925"/>
                        <a:ext cx="2590800" cy="13747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1" name="Text Box 5"/>
          <p:cNvSpPr txBox="1">
            <a:spLocks noChangeArrowheads="1"/>
          </p:cNvSpPr>
          <p:nvPr/>
        </p:nvSpPr>
        <p:spPr bwMode="auto">
          <a:xfrm>
            <a:off x="3962400" y="1914525"/>
            <a:ext cx="441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 </a:t>
            </a:r>
            <a:r>
              <a:rPr kumimoji="1" lang="zh-CN" altLang="en-US" sz="2400">
                <a:solidFill>
                  <a:srgbClr val="0000CC"/>
                </a:solidFill>
                <a:latin typeface="华文楷体" pitchFamily="2" charset="-122"/>
                <a:ea typeface="华文楷体" pitchFamily="2" charset="-122"/>
              </a:rPr>
              <a:t>可见</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此谱线主要机理是</a:t>
            </a:r>
            <a:r>
              <a:rPr kumimoji="1" lang="en-US" altLang="zh-CN" sz="2400">
                <a:solidFill>
                  <a:srgbClr val="0000CC"/>
                </a:solidFill>
                <a:latin typeface="华文楷体" pitchFamily="2" charset="-122"/>
                <a:ea typeface="华文楷体" pitchFamily="2" charset="-122"/>
              </a:rPr>
              <a:t>Doppler</a:t>
            </a:r>
            <a:r>
              <a:rPr kumimoji="1" lang="zh-CN" altLang="en-US" sz="2400">
                <a:solidFill>
                  <a:srgbClr val="0000CC"/>
                </a:solidFill>
                <a:latin typeface="华文楷体" pitchFamily="2" charset="-122"/>
                <a:ea typeface="华文楷体" pitchFamily="2" charset="-122"/>
              </a:rPr>
              <a:t>增宽</a:t>
            </a:r>
            <a:endParaRPr kumimoji="1" lang="zh-CN" altLang="en-US" sz="2400">
              <a:solidFill>
                <a:srgbClr val="0000CC"/>
              </a:solidFill>
              <a:latin typeface="Times New Roman" pitchFamily="18" charset="0"/>
              <a:ea typeface="华文楷体" pitchFamily="2" charset="-122"/>
            </a:endParaRPr>
          </a:p>
        </p:txBody>
      </p:sp>
      <p:sp>
        <p:nvSpPr>
          <p:cNvPr id="55302" name="Text Box 6"/>
          <p:cNvSpPr txBox="1">
            <a:spLocks noChangeArrowheads="1"/>
          </p:cNvSpPr>
          <p:nvPr/>
        </p:nvSpPr>
        <p:spPr bwMode="auto">
          <a:xfrm>
            <a:off x="0" y="3362325"/>
            <a:ext cx="8839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 (2).</a:t>
            </a:r>
            <a:r>
              <a:rPr kumimoji="1" lang="en-US" altLang="zh-CN" sz="2400" i="1">
                <a:solidFill>
                  <a:srgbClr val="0000CC"/>
                </a:solidFill>
                <a:latin typeface="Times New Roman" pitchFamily="18" charset="0"/>
              </a:rPr>
              <a:t>T=300K,  </a:t>
            </a:r>
            <a:r>
              <a:rPr kumimoji="1" lang="en-US" altLang="zh-CN" sz="2400" b="1" i="1">
                <a:solidFill>
                  <a:srgbClr val="0000CC"/>
                </a:solidFill>
                <a:latin typeface="Times New Roman" pitchFamily="18" charset="0"/>
              </a:rPr>
              <a:t>CO</a:t>
            </a:r>
            <a:r>
              <a:rPr kumimoji="1" lang="en-US" altLang="zh-CN" sz="2400" b="1" i="1" baseline="-25000">
                <a:solidFill>
                  <a:srgbClr val="0000CC"/>
                </a:solidFill>
                <a:latin typeface="Times New Roman" pitchFamily="18" charset="0"/>
              </a:rPr>
              <a:t>2</a:t>
            </a:r>
            <a:r>
              <a:rPr kumimoji="1" lang="zh-CN" altLang="en-US" sz="2400">
                <a:solidFill>
                  <a:srgbClr val="0000CC"/>
                </a:solidFill>
                <a:latin typeface="Times New Roman" pitchFamily="18" charset="0"/>
                <a:ea typeface="楷体_GB2312" pitchFamily="49" charset="-122"/>
              </a:rPr>
              <a:t>分子</a:t>
            </a:r>
            <a:r>
              <a:rPr kumimoji="1" lang="en-US" altLang="zh-CN" sz="2400">
                <a:solidFill>
                  <a:srgbClr val="0000CC"/>
                </a:solidFill>
                <a:latin typeface="Times New Roman" pitchFamily="18" charset="0"/>
              </a:rPr>
              <a:t>10.6</a:t>
            </a:r>
            <a:r>
              <a:rPr kumimoji="1" lang="en-US" altLang="zh-CN" sz="2400" i="1">
                <a:solidFill>
                  <a:srgbClr val="0000CC"/>
                </a:solidFill>
                <a:latin typeface="Times New Roman" pitchFamily="18" charset="0"/>
              </a:rPr>
              <a:t>μm</a:t>
            </a:r>
            <a:r>
              <a:rPr kumimoji="1" lang="en-US" altLang="zh-CN" sz="2400">
                <a:solidFill>
                  <a:srgbClr val="0000CC"/>
                </a:solidFill>
                <a:latin typeface="Times New Roman" pitchFamily="18" charset="0"/>
              </a:rPr>
              <a:t>(</a:t>
            </a:r>
            <a:r>
              <a:rPr kumimoji="1" lang="zh-CN" altLang="en-US" sz="2400">
                <a:solidFill>
                  <a:srgbClr val="0000CC"/>
                </a:solidFill>
                <a:latin typeface="楷体_GB2312" pitchFamily="49" charset="-122"/>
                <a:ea typeface="楷体_GB2312" pitchFamily="49" charset="-122"/>
              </a:rPr>
              <a:t>红外</a:t>
            </a:r>
            <a:r>
              <a:rPr kumimoji="1" lang="en-US" altLang="zh-CN" sz="2400">
                <a:solidFill>
                  <a:srgbClr val="0000CC"/>
                </a:solidFill>
                <a:latin typeface="楷体_GB2312" pitchFamily="49" charset="-122"/>
                <a:ea typeface="楷体_GB2312" pitchFamily="49" charset="-122"/>
              </a:rPr>
              <a:t>)</a:t>
            </a:r>
            <a:r>
              <a:rPr kumimoji="1" lang="zh-CN" altLang="en-US" sz="2400">
                <a:solidFill>
                  <a:srgbClr val="0000CC"/>
                </a:solidFill>
                <a:latin typeface="楷体_GB2312" pitchFamily="49" charset="-122"/>
                <a:ea typeface="楷体_GB2312" pitchFamily="49" charset="-122"/>
              </a:rPr>
              <a:t>谱线与</a:t>
            </a:r>
            <a:r>
              <a:rPr kumimoji="1" lang="en-US" altLang="zh-CN" sz="2400" i="1">
                <a:solidFill>
                  <a:srgbClr val="0000CC"/>
                </a:solidFill>
                <a:latin typeface="Times New Roman" pitchFamily="18" charset="0"/>
              </a:rPr>
              <a:t>N</a:t>
            </a:r>
            <a:r>
              <a:rPr kumimoji="1" lang="en-US" altLang="zh-CN" sz="2400" i="1" baseline="-25000">
                <a:solidFill>
                  <a:srgbClr val="0000CC"/>
                </a:solidFill>
                <a:latin typeface="Times New Roman" pitchFamily="18" charset="0"/>
              </a:rPr>
              <a:t>e</a:t>
            </a:r>
            <a:r>
              <a:rPr kumimoji="1" lang="zh-CN" altLang="en-US" sz="2400">
                <a:solidFill>
                  <a:srgbClr val="0000CC"/>
                </a:solidFill>
                <a:latin typeface="Times New Roman" pitchFamily="18" charset="0"/>
                <a:ea typeface="楷体_GB2312" pitchFamily="49" charset="-122"/>
              </a:rPr>
              <a:t>原子谱线</a:t>
            </a:r>
            <a:r>
              <a:rPr kumimoji="1" lang="en-US" altLang="zh-CN" sz="2400">
                <a:solidFill>
                  <a:srgbClr val="0000CC"/>
                </a:solidFill>
                <a:latin typeface="Times New Roman" pitchFamily="18" charset="0"/>
              </a:rPr>
              <a:t>6328</a:t>
            </a:r>
            <a:r>
              <a:rPr kumimoji="1" lang="en-US" altLang="zh-CN" sz="2400" i="1">
                <a:solidFill>
                  <a:srgbClr val="0000CC"/>
                </a:solidFill>
                <a:latin typeface="Times New Roman" pitchFamily="18" charset="0"/>
              </a:rPr>
              <a:t>A</a:t>
            </a:r>
            <a:r>
              <a:rPr kumimoji="1" lang="zh-CN" altLang="en-US" sz="2400">
                <a:solidFill>
                  <a:srgbClr val="0000CC"/>
                </a:solidFill>
                <a:latin typeface="Times New Roman" pitchFamily="18" charset="0"/>
                <a:ea typeface="楷体_GB2312" pitchFamily="49" charset="-122"/>
              </a:rPr>
              <a:t>的</a:t>
            </a:r>
          </a:p>
          <a:p>
            <a:pPr fontAlgn="base">
              <a:spcBef>
                <a:spcPct val="50000"/>
              </a:spcBef>
              <a:spcAft>
                <a:spcPct val="0"/>
              </a:spcAft>
              <a:buFontTx/>
              <a:buNone/>
            </a:pPr>
            <a:r>
              <a:rPr kumimoji="1" lang="zh-CN" altLang="en-US" sz="2400">
                <a:solidFill>
                  <a:srgbClr val="0000CC"/>
                </a:solidFill>
                <a:latin typeface="Times New Roman" pitchFamily="18" charset="0"/>
              </a:rPr>
              <a:t>        </a:t>
            </a:r>
            <a:r>
              <a:rPr kumimoji="1" lang="en-US" altLang="zh-CN" sz="2400">
                <a:solidFill>
                  <a:srgbClr val="0000CC"/>
                </a:solidFill>
                <a:latin typeface="Times New Roman" pitchFamily="18" charset="0"/>
              </a:rPr>
              <a:t>Doppler</a:t>
            </a:r>
            <a:r>
              <a:rPr kumimoji="1" lang="zh-CN" altLang="en-US" sz="2400">
                <a:solidFill>
                  <a:srgbClr val="0000CC"/>
                </a:solidFill>
                <a:latin typeface="Times New Roman" pitchFamily="18" charset="0"/>
                <a:ea typeface="楷体_GB2312" pitchFamily="49" charset="-122"/>
              </a:rPr>
              <a:t>增宽</a:t>
            </a:r>
            <a:r>
              <a:rPr kumimoji="1" lang="en-US" altLang="zh-CN" sz="2400">
                <a:solidFill>
                  <a:srgbClr val="0000CC"/>
                </a:solidFill>
                <a:latin typeface="Times New Roman" pitchFamily="18" charset="0"/>
              </a:rPr>
              <a:t>:</a:t>
            </a:r>
          </a:p>
        </p:txBody>
      </p:sp>
      <p:graphicFrame>
        <p:nvGraphicFramePr>
          <p:cNvPr id="55303" name="Object 7"/>
          <p:cNvGraphicFramePr>
            <a:graphicFrameLocks noChangeAspect="1"/>
          </p:cNvGraphicFramePr>
          <p:nvPr/>
        </p:nvGraphicFramePr>
        <p:xfrm>
          <a:off x="2362200" y="4581525"/>
          <a:ext cx="3200400" cy="1117600"/>
        </p:xfrm>
        <a:graphic>
          <a:graphicData uri="http://schemas.openxmlformats.org/presentationml/2006/ole">
            <mc:AlternateContent xmlns:mc="http://schemas.openxmlformats.org/markup-compatibility/2006">
              <mc:Choice xmlns:v="urn:schemas-microsoft-com:vml" Requires="v">
                <p:oleObj spid="_x0000_s47113" r:id="rId5" imgW="1612900" imgH="558800" progId="Equation.3">
                  <p:embed/>
                </p:oleObj>
              </mc:Choice>
              <mc:Fallback>
                <p:oleObj r:id="rId5" imgW="1612900" imgH="558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81525"/>
                        <a:ext cx="3200400" cy="11176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5304" name="Group 8"/>
          <p:cNvGrpSpPr>
            <a:grpSpLocks/>
          </p:cNvGrpSpPr>
          <p:nvPr/>
        </p:nvGrpSpPr>
        <p:grpSpPr bwMode="auto">
          <a:xfrm>
            <a:off x="609600" y="6105525"/>
            <a:ext cx="7848600" cy="1004888"/>
            <a:chOff x="384" y="3312"/>
            <a:chExt cx="4944" cy="633"/>
          </a:xfrm>
        </p:grpSpPr>
        <p:sp>
          <p:nvSpPr>
            <p:cNvPr id="55305" name="Text Box 9"/>
            <p:cNvSpPr txBox="1">
              <a:spLocks noChangeArrowheads="1"/>
            </p:cNvSpPr>
            <p:nvPr/>
          </p:nvSpPr>
          <p:spPr bwMode="auto">
            <a:xfrm>
              <a:off x="384" y="3312"/>
              <a:ext cx="4944"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宋体" pitchFamily="2" charset="-122"/>
                </a:rPr>
                <a:t> </a:t>
              </a:r>
              <a:r>
                <a:rPr kumimoji="1" lang="zh-CN" altLang="en-US" sz="2400">
                  <a:solidFill>
                    <a:srgbClr val="0000CC"/>
                  </a:solidFill>
                  <a:latin typeface="楷体_GB2312" pitchFamily="49" charset="-122"/>
                  <a:ea typeface="楷体_GB2312" pitchFamily="49" charset="-122"/>
                </a:rPr>
                <a:t>可见</a:t>
              </a:r>
              <a:r>
                <a:rPr kumimoji="1" lang="en-US" altLang="zh-CN" sz="2400">
                  <a:solidFill>
                    <a:srgbClr val="0000CC"/>
                  </a:solidFill>
                  <a:latin typeface="宋体" pitchFamily="2" charset="-122"/>
                </a:rPr>
                <a:t>:</a:t>
              </a:r>
              <a:r>
                <a:rPr kumimoji="1" lang="en-US" altLang="zh-CN" sz="2400" b="1">
                  <a:solidFill>
                    <a:srgbClr val="0000CC"/>
                  </a:solidFill>
                  <a:latin typeface="宋体" pitchFamily="2" charset="-122"/>
                </a:rPr>
                <a:t>                 </a:t>
              </a:r>
              <a:r>
                <a:rPr kumimoji="1" lang="en-US" altLang="zh-CN" sz="2400">
                  <a:solidFill>
                    <a:srgbClr val="0000CC"/>
                  </a:solidFill>
                  <a:latin typeface="宋体" pitchFamily="2" charset="-122"/>
                </a:rPr>
                <a:t>(</a:t>
              </a:r>
              <a:r>
                <a:rPr kumimoji="1" lang="en-US" altLang="zh-CN" sz="2400" i="1">
                  <a:solidFill>
                    <a:srgbClr val="0000CC"/>
                  </a:solidFill>
                  <a:latin typeface="Times New Roman" pitchFamily="18" charset="0"/>
                </a:rPr>
                <a:t>CO</a:t>
              </a:r>
              <a:r>
                <a:rPr kumimoji="1" lang="en-US" altLang="zh-CN" sz="2400" i="1" baseline="-25000">
                  <a:solidFill>
                    <a:srgbClr val="0000CC"/>
                  </a:solidFill>
                  <a:latin typeface="Times New Roman" pitchFamily="18" charset="0"/>
                </a:rPr>
                <a:t>2</a:t>
              </a:r>
              <a:r>
                <a:rPr kumimoji="1" lang="zh-CN" altLang="en-US" sz="2400">
                  <a:solidFill>
                    <a:srgbClr val="0000CC"/>
                  </a:solidFill>
                  <a:latin typeface="楷体_GB2312" pitchFamily="49" charset="-122"/>
                  <a:ea typeface="楷体_GB2312" pitchFamily="49" charset="-122"/>
                </a:rPr>
                <a:t>的多普勒线宽小得多</a:t>
              </a:r>
              <a:r>
                <a:rPr kumimoji="1" lang="en-US" altLang="zh-CN" sz="2400">
                  <a:solidFill>
                    <a:srgbClr val="0000CC"/>
                  </a:solidFill>
                  <a:latin typeface="宋体" pitchFamily="2" charset="-122"/>
                </a:rPr>
                <a:t>)</a:t>
              </a:r>
            </a:p>
            <a:p>
              <a:pPr fontAlgn="base">
                <a:spcBef>
                  <a:spcPct val="50000"/>
                </a:spcBef>
                <a:spcAft>
                  <a:spcPct val="0"/>
                </a:spcAft>
                <a:buFontTx/>
                <a:buNone/>
              </a:pPr>
              <a:endParaRPr kumimoji="1" lang="en-US" altLang="zh-CN" sz="2400">
                <a:solidFill>
                  <a:srgbClr val="0000CC"/>
                </a:solidFill>
                <a:latin typeface="宋体" pitchFamily="2" charset="-122"/>
              </a:endParaRPr>
            </a:p>
          </p:txBody>
        </p:sp>
        <p:graphicFrame>
          <p:nvGraphicFramePr>
            <p:cNvPr id="55306" name="Object 10"/>
            <p:cNvGraphicFramePr>
              <a:graphicFrameLocks noChangeAspect="1"/>
            </p:cNvGraphicFramePr>
            <p:nvPr/>
          </p:nvGraphicFramePr>
          <p:xfrm>
            <a:off x="1200" y="3360"/>
            <a:ext cx="1392" cy="308"/>
          </p:xfrm>
          <a:graphic>
            <a:graphicData uri="http://schemas.openxmlformats.org/presentationml/2006/ole">
              <mc:AlternateContent xmlns:mc="http://schemas.openxmlformats.org/markup-compatibility/2006">
                <mc:Choice xmlns:v="urn:schemas-microsoft-com:vml" Requires="v">
                  <p:oleObj spid="_x0000_s47114" r:id="rId7" imgW="1244600" imgH="279400" progId="Equation.3">
                    <p:embed/>
                  </p:oleObj>
                </mc:Choice>
                <mc:Fallback>
                  <p:oleObj r:id="rId7" imgW="1244600" imgH="279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3360"/>
                          <a:ext cx="1392" cy="30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476704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28600" y="152400"/>
            <a:ext cx="6256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800" b="1">
                <a:solidFill>
                  <a:srgbClr val="663300"/>
                </a:solidFill>
                <a:latin typeface="华文中宋" pitchFamily="2" charset="-122"/>
                <a:ea typeface="华文中宋" pitchFamily="2" charset="-122"/>
              </a:rPr>
              <a:t>1.4.5  </a:t>
            </a:r>
            <a:r>
              <a:rPr lang="zh-CN" altLang="en-US" sz="2800" b="1">
                <a:solidFill>
                  <a:srgbClr val="663300"/>
                </a:solidFill>
                <a:latin typeface="Comic Sans MS" pitchFamily="66" charset="0"/>
                <a:ea typeface="华文中宋" pitchFamily="2" charset="-122"/>
              </a:rPr>
              <a:t>均匀增宽和非均匀增宽</a:t>
            </a:r>
            <a:r>
              <a:rPr lang="zh-CN" altLang="en-US" sz="2800" b="1">
                <a:solidFill>
                  <a:srgbClr val="663300"/>
                </a:solidFill>
                <a:latin typeface="华文中宋" pitchFamily="2" charset="-122"/>
                <a:ea typeface="华文中宋" pitchFamily="2" charset="-122"/>
              </a:rPr>
              <a:t>线型 </a:t>
            </a:r>
          </a:p>
        </p:txBody>
      </p:sp>
      <p:sp>
        <p:nvSpPr>
          <p:cNvPr id="56323" name="Text Box 3"/>
          <p:cNvSpPr txBox="1">
            <a:spLocks noChangeArrowheads="1"/>
          </p:cNvSpPr>
          <p:nvPr/>
        </p:nvSpPr>
        <p:spPr bwMode="auto">
          <a:xfrm>
            <a:off x="323850" y="1125538"/>
            <a:ext cx="79930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FF0000"/>
                </a:solidFill>
                <a:latin typeface="楷体_GB2312" pitchFamily="49" charset="-122"/>
                <a:ea typeface="楷体_GB2312" pitchFamily="49" charset="-122"/>
              </a:rPr>
              <a:t>一</a:t>
            </a:r>
            <a:r>
              <a:rPr lang="en-US" altLang="zh-CN" sz="2400">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均匀增宽</a:t>
            </a:r>
            <a:r>
              <a:rPr lang="en-US" altLang="zh-CN" sz="2400">
                <a:solidFill>
                  <a:srgbClr val="0000CC"/>
                </a:solidFill>
                <a:ea typeface="楷体_GB2312" pitchFamily="49" charset="-122"/>
              </a:rPr>
              <a:t>——</a:t>
            </a:r>
            <a:r>
              <a:rPr lang="zh-CN" altLang="en-US" sz="2400">
                <a:solidFill>
                  <a:srgbClr val="0000CC"/>
                </a:solidFill>
                <a:latin typeface="楷体_GB2312" pitchFamily="49" charset="-122"/>
                <a:ea typeface="楷体_GB2312" pitchFamily="49" charset="-122"/>
              </a:rPr>
              <a:t>自然增宽和碰撞增宽中每一个原子所发的</a:t>
            </a: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           光对谱线内任一频率都有贡献，这种增宽为均</a:t>
            </a: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           匀增宽。</a:t>
            </a:r>
          </a:p>
        </p:txBody>
      </p:sp>
      <p:sp>
        <p:nvSpPr>
          <p:cNvPr id="56324" name="Text Box 4"/>
          <p:cNvSpPr txBox="1">
            <a:spLocks noChangeArrowheads="1"/>
          </p:cNvSpPr>
          <p:nvPr/>
        </p:nvSpPr>
        <p:spPr bwMode="auto">
          <a:xfrm>
            <a:off x="250825" y="2636838"/>
            <a:ext cx="84582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FF0000"/>
                </a:solidFill>
                <a:latin typeface="Times New Roman" pitchFamily="18" charset="0"/>
                <a:ea typeface="华文楷体" pitchFamily="2" charset="-122"/>
              </a:rPr>
              <a:t>二</a:t>
            </a:r>
            <a:r>
              <a:rPr kumimoji="1" lang="en-US" altLang="zh-CN" sz="2400">
                <a:solidFill>
                  <a:srgbClr val="FF0000"/>
                </a:solidFill>
                <a:latin typeface="Times New Roman" pitchFamily="18" charset="0"/>
                <a:ea typeface="华文楷体" pitchFamily="2" charset="-122"/>
              </a:rPr>
              <a:t>.</a:t>
            </a:r>
            <a:r>
              <a:rPr kumimoji="1" lang="zh-CN" altLang="en-US" sz="2400">
                <a:solidFill>
                  <a:srgbClr val="FF0000"/>
                </a:solidFill>
                <a:latin typeface="Times New Roman" pitchFamily="18" charset="0"/>
                <a:ea typeface="华文楷体" pitchFamily="2" charset="-122"/>
              </a:rPr>
              <a:t>非均匀增宽</a:t>
            </a:r>
            <a:r>
              <a:rPr kumimoji="1" lang="en-US" altLang="zh-CN" sz="2400">
                <a:solidFill>
                  <a:srgbClr val="FF0000"/>
                </a:solidFill>
                <a:latin typeface="Times New Roman" pitchFamily="18" charset="0"/>
                <a:ea typeface="华文楷体" pitchFamily="2" charset="-122"/>
              </a:rPr>
              <a:t>——</a:t>
            </a:r>
            <a:r>
              <a:rPr kumimoji="1" lang="zh-CN" altLang="en-US" sz="2400">
                <a:solidFill>
                  <a:srgbClr val="0000CC"/>
                </a:solidFill>
                <a:latin typeface="华文楷体" pitchFamily="2" charset="-122"/>
                <a:ea typeface="华文楷体" pitchFamily="2" charset="-122"/>
              </a:rPr>
              <a:t>包括气体中的</a:t>
            </a:r>
            <a:r>
              <a:rPr kumimoji="1" lang="en-US" altLang="zh-CN" sz="2400">
                <a:solidFill>
                  <a:srgbClr val="0000CC"/>
                </a:solidFill>
                <a:latin typeface="华文楷体" pitchFamily="2" charset="-122"/>
                <a:ea typeface="华文楷体" pitchFamily="2" charset="-122"/>
              </a:rPr>
              <a:t>Doppler</a:t>
            </a:r>
            <a:r>
              <a:rPr kumimoji="1" lang="zh-CN" altLang="en-US" sz="2400">
                <a:solidFill>
                  <a:srgbClr val="0000CC"/>
                </a:solidFill>
                <a:latin typeface="华文楷体" pitchFamily="2" charset="-122"/>
                <a:ea typeface="华文楷体" pitchFamily="2" charset="-122"/>
              </a:rPr>
              <a:t>增宽和固体中的晶格</a:t>
            </a:r>
          </a:p>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                          缺陷增宽</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线型函数为</a:t>
            </a:r>
            <a:r>
              <a:rPr kumimoji="1" lang="en-US" altLang="zh-CN" sz="2400">
                <a:solidFill>
                  <a:srgbClr val="0000CC"/>
                </a:solidFill>
                <a:latin typeface="华文楷体" pitchFamily="2" charset="-122"/>
                <a:ea typeface="华文楷体" pitchFamily="2" charset="-122"/>
              </a:rPr>
              <a:t>Gauss</a:t>
            </a:r>
            <a:r>
              <a:rPr kumimoji="1" lang="zh-CN" altLang="en-US" sz="2400">
                <a:solidFill>
                  <a:srgbClr val="0000CC"/>
                </a:solidFill>
                <a:latin typeface="华文楷体" pitchFamily="2" charset="-122"/>
                <a:ea typeface="华文楷体" pitchFamily="2" charset="-122"/>
              </a:rPr>
              <a:t>型</a:t>
            </a:r>
          </a:p>
        </p:txBody>
      </p:sp>
      <p:sp>
        <p:nvSpPr>
          <p:cNvPr id="56325" name="Text Box 5"/>
          <p:cNvSpPr txBox="1">
            <a:spLocks noChangeArrowheads="1"/>
          </p:cNvSpPr>
          <p:nvPr/>
        </p:nvSpPr>
        <p:spPr bwMode="auto">
          <a:xfrm>
            <a:off x="468313" y="3860800"/>
            <a:ext cx="8305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光源中发光粒子由于某种物理因数的影响</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使得中心频率发生变化。不同的发光粒子因所处</a:t>
            </a:r>
            <a:r>
              <a:rPr kumimoji="1" lang="zh-CN" altLang="en-US" sz="2400">
                <a:solidFill>
                  <a:srgbClr val="FF0000"/>
                </a:solidFill>
                <a:latin typeface="Times New Roman" pitchFamily="18" charset="0"/>
                <a:ea typeface="华文楷体" pitchFamily="2" charset="-122"/>
              </a:rPr>
              <a:t>物理环境不同</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造成</a:t>
            </a:r>
            <a:r>
              <a:rPr kumimoji="1" lang="zh-CN" altLang="en-US" sz="2400">
                <a:solidFill>
                  <a:srgbClr val="FF0000"/>
                </a:solidFill>
                <a:latin typeface="Times New Roman" pitchFamily="18" charset="0"/>
                <a:ea typeface="华文楷体" pitchFamily="2" charset="-122"/>
              </a:rPr>
              <a:t>中心频率</a:t>
            </a:r>
            <a:r>
              <a:rPr kumimoji="1" lang="zh-CN" altLang="en-US" sz="2400">
                <a:solidFill>
                  <a:srgbClr val="0000CC"/>
                </a:solidFill>
                <a:latin typeface="Times New Roman" pitchFamily="18" charset="0"/>
                <a:ea typeface="华文楷体" pitchFamily="2" charset="-122"/>
              </a:rPr>
              <a:t>的变化也不同，这就使由各发光粒子光谱线叠加而成的光源光谱线加宽。光源光谱线的线型函数取决于各发光粒子中心频率的分布，它不再与单个发光粒子的光谱线线型函数相同，这种加宽称为非均匀增宽。</a:t>
            </a:r>
          </a:p>
        </p:txBody>
      </p:sp>
    </p:spTree>
    <p:extLst>
      <p:ext uri="{BB962C8B-B14F-4D97-AF65-F5344CB8AC3E}">
        <p14:creationId xmlns:p14="http://schemas.microsoft.com/office/powerpoint/2010/main" val="2097335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79388" y="333375"/>
            <a:ext cx="86868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FF0000"/>
                </a:solidFill>
                <a:latin typeface="华文楷体" pitchFamily="2" charset="-122"/>
                <a:ea typeface="华文楷体" pitchFamily="2" charset="-122"/>
              </a:rPr>
              <a:t>特点</a:t>
            </a:r>
            <a:r>
              <a:rPr kumimoji="1" lang="en-US" altLang="zh-CN" sz="2400">
                <a:solidFill>
                  <a:srgbClr val="FF0000"/>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不同粒子对谱线不同频率部分的贡献不同</a:t>
            </a: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即可分辨谱线线型哪一频带是由哪些特定粒子发射的</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热运动速度矢量相</a:t>
            </a:r>
          </a:p>
          <a:p>
            <a:pPr fontAlgn="base">
              <a:spcBef>
                <a:spcPct val="50000"/>
              </a:spcBef>
              <a:spcAft>
                <a:spcPct val="0"/>
              </a:spcAft>
              <a:buFontTx/>
              <a:buNone/>
            </a:pPr>
            <a:r>
              <a:rPr kumimoji="1" lang="zh-CN" altLang="en-US" sz="2400">
                <a:solidFill>
                  <a:srgbClr val="0000CC"/>
                </a:solidFill>
                <a:latin typeface="华文楷体" pitchFamily="2" charset="-122"/>
                <a:ea typeface="华文楷体" pitchFamily="2" charset="-122"/>
              </a:rPr>
              <a:t>         同的粒子引起的频移相同</a:t>
            </a:r>
            <a:r>
              <a:rPr kumimoji="1" lang="en-US" altLang="zh-CN" sz="2400">
                <a:solidFill>
                  <a:srgbClr val="0000CC"/>
                </a:solidFill>
                <a:latin typeface="华文楷体" pitchFamily="2" charset="-122"/>
                <a:ea typeface="华文楷体" pitchFamily="2" charset="-122"/>
              </a:rPr>
              <a:t>) </a:t>
            </a:r>
          </a:p>
        </p:txBody>
      </p:sp>
      <p:grpSp>
        <p:nvGrpSpPr>
          <p:cNvPr id="57347" name="Group 3"/>
          <p:cNvGrpSpPr>
            <a:grpSpLocks/>
          </p:cNvGrpSpPr>
          <p:nvPr/>
        </p:nvGrpSpPr>
        <p:grpSpPr bwMode="auto">
          <a:xfrm>
            <a:off x="5364163" y="1484313"/>
            <a:ext cx="3551237" cy="2371725"/>
            <a:chOff x="612" y="1480"/>
            <a:chExt cx="2237" cy="1494"/>
          </a:xfrm>
        </p:grpSpPr>
        <p:graphicFrame>
          <p:nvGraphicFramePr>
            <p:cNvPr id="57356" name="Object 4"/>
            <p:cNvGraphicFramePr>
              <a:graphicFrameLocks noChangeAspect="1"/>
            </p:cNvGraphicFramePr>
            <p:nvPr/>
          </p:nvGraphicFramePr>
          <p:xfrm>
            <a:off x="839" y="1480"/>
            <a:ext cx="2010" cy="1494"/>
          </p:xfrm>
          <a:graphic>
            <a:graphicData uri="http://schemas.openxmlformats.org/presentationml/2006/ole">
              <mc:AlternateContent xmlns:mc="http://schemas.openxmlformats.org/markup-compatibility/2006">
                <mc:Choice xmlns:v="urn:schemas-microsoft-com:vml" Requires="v">
                  <p:oleObj spid="_x0000_s48142" name="位图图像" r:id="rId3" imgW="3191320" imgH="2371429" progId="Paint.Picture">
                    <p:embed/>
                  </p:oleObj>
                </mc:Choice>
                <mc:Fallback>
                  <p:oleObj name="位图图像" r:id="rId3" imgW="3191320" imgH="23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480"/>
                          <a:ext cx="2010" cy="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7" name="Object 5"/>
            <p:cNvGraphicFramePr>
              <a:graphicFrameLocks noChangeAspect="1"/>
            </p:cNvGraphicFramePr>
            <p:nvPr/>
          </p:nvGraphicFramePr>
          <p:xfrm>
            <a:off x="612" y="1480"/>
            <a:ext cx="376" cy="231"/>
          </p:xfrm>
          <a:graphic>
            <a:graphicData uri="http://schemas.openxmlformats.org/presentationml/2006/ole">
              <mc:AlternateContent xmlns:mc="http://schemas.openxmlformats.org/markup-compatibility/2006">
                <mc:Choice xmlns:v="urn:schemas-microsoft-com:vml" Requires="v">
                  <p:oleObj spid="_x0000_s48143" name="公式" r:id="rId5" imgW="330057" imgH="203112" progId="Equation.3">
                    <p:embed/>
                  </p:oleObj>
                </mc:Choice>
                <mc:Fallback>
                  <p:oleObj name="公式"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1480"/>
                          <a:ext cx="37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348" name="Text Box 6"/>
          <p:cNvSpPr txBox="1">
            <a:spLocks noChangeArrowheads="1"/>
          </p:cNvSpPr>
          <p:nvPr/>
        </p:nvSpPr>
        <p:spPr bwMode="auto">
          <a:xfrm>
            <a:off x="250825" y="2133600"/>
            <a:ext cx="5545138"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三</a:t>
            </a:r>
            <a:r>
              <a:rPr lang="en-US" altLang="zh-CN" sz="2400">
                <a:solidFill>
                  <a:srgbClr val="0000CC"/>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这两种线型函数都是</a:t>
            </a:r>
            <a:r>
              <a:rPr lang="zh-CN" altLang="en-US" sz="2400">
                <a:solidFill>
                  <a:srgbClr val="0000CC"/>
                </a:solidFill>
                <a:ea typeface="楷体_GB2312" pitchFamily="49" charset="-122"/>
              </a:rPr>
              <a:t>“</a:t>
            </a:r>
            <a:r>
              <a:rPr lang="zh-CN" altLang="en-US" sz="2400">
                <a:solidFill>
                  <a:srgbClr val="0000CC"/>
                </a:solidFill>
                <a:latin typeface="楷体_GB2312" pitchFamily="49" charset="-122"/>
                <a:ea typeface="楷体_GB2312" pitchFamily="49" charset="-122"/>
              </a:rPr>
              <a:t>钟形</a:t>
            </a:r>
            <a:r>
              <a:rPr lang="zh-CN" altLang="en-US" sz="2400">
                <a:solidFill>
                  <a:srgbClr val="0000CC"/>
                </a:solidFill>
                <a:ea typeface="楷体_GB2312" pitchFamily="49" charset="-122"/>
              </a:rPr>
              <a:t>”</a:t>
            </a:r>
            <a:r>
              <a:rPr lang="zh-CN" altLang="en-US" sz="2400">
                <a:solidFill>
                  <a:srgbClr val="0000CC"/>
                </a:solidFill>
                <a:latin typeface="楷体_GB2312" pitchFamily="49" charset="-122"/>
                <a:ea typeface="楷体_GB2312" pitchFamily="49" charset="-122"/>
              </a:rPr>
              <a:t>曲线，</a:t>
            </a:r>
          </a:p>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rPr>
              <a:t>   但它们大不相同。如图</a:t>
            </a:r>
            <a:r>
              <a:rPr lang="en-US" altLang="zh-CN" sz="2400">
                <a:solidFill>
                  <a:srgbClr val="0000CC"/>
                </a:solidFill>
                <a:latin typeface="楷体_GB2312" pitchFamily="49" charset="-122"/>
                <a:ea typeface="楷体_GB2312" pitchFamily="49" charset="-122"/>
              </a:rPr>
              <a:t>(1-18)</a:t>
            </a:r>
            <a:r>
              <a:rPr lang="zh-CN" altLang="en-US" sz="2400">
                <a:solidFill>
                  <a:srgbClr val="0000CC"/>
                </a:solidFill>
                <a:latin typeface="楷体_GB2312" pitchFamily="49" charset="-122"/>
                <a:ea typeface="楷体_GB2312" pitchFamily="49" charset="-122"/>
              </a:rPr>
              <a:t>所示。</a:t>
            </a:r>
          </a:p>
        </p:txBody>
      </p:sp>
      <p:grpSp>
        <p:nvGrpSpPr>
          <p:cNvPr id="57349" name="Group 7"/>
          <p:cNvGrpSpPr>
            <a:grpSpLocks/>
          </p:cNvGrpSpPr>
          <p:nvPr/>
        </p:nvGrpSpPr>
        <p:grpSpPr bwMode="auto">
          <a:xfrm>
            <a:off x="468313" y="3500438"/>
            <a:ext cx="2690812" cy="2430462"/>
            <a:chOff x="3648" y="1685"/>
            <a:chExt cx="1695" cy="1531"/>
          </a:xfrm>
        </p:grpSpPr>
        <p:pic>
          <p:nvPicPr>
            <p:cNvPr id="5735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 y="1685"/>
              <a:ext cx="1632" cy="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5" name="Rectangle 9"/>
            <p:cNvSpPr>
              <a:spLocks noChangeArrowheads="1"/>
            </p:cNvSpPr>
            <p:nvPr/>
          </p:nvSpPr>
          <p:spPr bwMode="auto">
            <a:xfrm>
              <a:off x="3744" y="3024"/>
              <a:ext cx="15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a:solidFill>
                    <a:srgbClr val="0000CC"/>
                  </a:solidFill>
                  <a:latin typeface="Comic Sans MS" pitchFamily="66" charset="0"/>
                </a:rPr>
                <a:t>图</a:t>
              </a:r>
              <a:r>
                <a:rPr lang="en-US" altLang="zh-CN" sz="1400">
                  <a:solidFill>
                    <a:srgbClr val="0000CC"/>
                  </a:solidFill>
                  <a:latin typeface="Comic Sans MS" pitchFamily="66" charset="0"/>
                </a:rPr>
                <a:t>(1-18) </a:t>
              </a:r>
              <a:r>
                <a:rPr lang="zh-CN" altLang="en-US" sz="1400">
                  <a:solidFill>
                    <a:srgbClr val="0000CC"/>
                  </a:solidFill>
                  <a:latin typeface="Comic Sans MS" pitchFamily="66" charset="0"/>
                </a:rPr>
                <a:t>两种线型函数的 比较</a:t>
              </a:r>
            </a:p>
          </p:txBody>
        </p:sp>
      </p:grpSp>
      <p:graphicFrame>
        <p:nvGraphicFramePr>
          <p:cNvPr id="57350" name="Object 10"/>
          <p:cNvGraphicFramePr>
            <a:graphicFrameLocks noChangeAspect="1"/>
          </p:cNvGraphicFramePr>
          <p:nvPr/>
        </p:nvGraphicFramePr>
        <p:xfrm>
          <a:off x="7085013" y="4752975"/>
          <a:ext cx="114300" cy="215900"/>
        </p:xfrm>
        <a:graphic>
          <a:graphicData uri="http://schemas.openxmlformats.org/presentationml/2006/ole">
            <mc:AlternateContent xmlns:mc="http://schemas.openxmlformats.org/markup-compatibility/2006">
              <mc:Choice xmlns:v="urn:schemas-microsoft-com:vml" Requires="v">
                <p:oleObj spid="_x0000_s48144" name="公式" r:id="rId8" imgW="114151" imgH="215619" progId="Equation.3">
                  <p:embed/>
                </p:oleObj>
              </mc:Choice>
              <mc:Fallback>
                <p:oleObj name="公式" r:id="rId8" imgW="114151" imgH="21561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5013" y="47529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11"/>
          <p:cNvGraphicFramePr>
            <a:graphicFrameLocks noChangeAspect="1"/>
          </p:cNvGraphicFramePr>
          <p:nvPr/>
        </p:nvGraphicFramePr>
        <p:xfrm>
          <a:off x="7085013" y="4752975"/>
          <a:ext cx="114300" cy="215900"/>
        </p:xfrm>
        <a:graphic>
          <a:graphicData uri="http://schemas.openxmlformats.org/presentationml/2006/ole">
            <mc:AlternateContent xmlns:mc="http://schemas.openxmlformats.org/markup-compatibility/2006">
              <mc:Choice xmlns:v="urn:schemas-microsoft-com:vml" Requires="v">
                <p:oleObj spid="_x0000_s48145" name="公式" r:id="rId10" imgW="114151" imgH="215619" progId="Equation.3">
                  <p:embed/>
                </p:oleObj>
              </mc:Choice>
              <mc:Fallback>
                <p:oleObj name="公式" r:id="rId10" imgW="114151" imgH="21561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5013" y="47529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2" name="Object 12"/>
          <p:cNvGraphicFramePr>
            <a:graphicFrameLocks noChangeAspect="1"/>
          </p:cNvGraphicFramePr>
          <p:nvPr/>
        </p:nvGraphicFramePr>
        <p:xfrm>
          <a:off x="4140200" y="4076700"/>
          <a:ext cx="3960813" cy="974725"/>
        </p:xfrm>
        <a:graphic>
          <a:graphicData uri="http://schemas.openxmlformats.org/presentationml/2006/ole">
            <mc:AlternateContent xmlns:mc="http://schemas.openxmlformats.org/markup-compatibility/2006">
              <mc:Choice xmlns:v="urn:schemas-microsoft-com:vml" Requires="v">
                <p:oleObj spid="_x0000_s48146" r:id="rId11" imgW="1968500" imgH="482600" progId="Equation.DSMT4">
                  <p:embed/>
                </p:oleObj>
              </mc:Choice>
              <mc:Fallback>
                <p:oleObj r:id="rId11" imgW="1968500" imgH="482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4076700"/>
                        <a:ext cx="396081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3" name="Object 13"/>
          <p:cNvGraphicFramePr>
            <a:graphicFrameLocks noChangeAspect="1"/>
          </p:cNvGraphicFramePr>
          <p:nvPr/>
        </p:nvGraphicFramePr>
        <p:xfrm>
          <a:off x="4356100" y="5373688"/>
          <a:ext cx="3457575" cy="977900"/>
        </p:xfrm>
        <a:graphic>
          <a:graphicData uri="http://schemas.openxmlformats.org/presentationml/2006/ole">
            <mc:AlternateContent xmlns:mc="http://schemas.openxmlformats.org/markup-compatibility/2006">
              <mc:Choice xmlns:v="urn:schemas-microsoft-com:vml" Requires="v">
                <p:oleObj spid="_x0000_s48147" r:id="rId13" imgW="1511300" imgH="431800" progId="Equation.3">
                  <p:embed/>
                </p:oleObj>
              </mc:Choice>
              <mc:Fallback>
                <p:oleObj r:id="rId13" imgW="1511300" imgH="431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6100" y="5373688"/>
                        <a:ext cx="345757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94524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ChangeArrowheads="1"/>
          </p:cNvSpPr>
          <p:nvPr/>
        </p:nvSpPr>
        <p:spPr bwMode="auto">
          <a:xfrm>
            <a:off x="152400" y="831850"/>
            <a:ext cx="88392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AutoNum type="arabicPeriod"/>
            </a:pPr>
            <a:r>
              <a:rPr lang="zh-CN" altLang="en-US" sz="2400" b="1" dirty="0">
                <a:solidFill>
                  <a:srgbClr val="0000CC"/>
                </a:solidFill>
                <a:latin typeface="Tahoma" pitchFamily="34" charset="0"/>
                <a:ea typeface="楷体_GB2312" pitchFamily="49" charset="-122"/>
              </a:rPr>
              <a:t>从谱线加宽角度看：对均匀加宽，每个粒子的自发辐射具有完全相同的线型函数、线宽、中心频率。对非均匀加宽，介质中的发光粒子可以分类，可探测到不同的中心频率</a:t>
            </a:r>
            <a:r>
              <a:rPr lang="zh-CN" altLang="en-US" sz="2400" b="1" dirty="0">
                <a:solidFill>
                  <a:srgbClr val="333399"/>
                </a:solidFill>
                <a:latin typeface="Tahoma" pitchFamily="34" charset="0"/>
                <a:ea typeface="楷体_GB2312" pitchFamily="49" charset="-122"/>
              </a:rPr>
              <a:t>。 </a:t>
            </a:r>
            <a:endParaRPr lang="zh-CN" altLang="en-US" sz="2400" dirty="0">
              <a:solidFill>
                <a:srgbClr val="000000"/>
              </a:solidFill>
            </a:endParaRPr>
          </a:p>
          <a:p>
            <a:pPr fontAlgn="base">
              <a:spcBef>
                <a:spcPct val="0"/>
              </a:spcBef>
              <a:spcAft>
                <a:spcPct val="0"/>
              </a:spcAft>
              <a:buFontTx/>
              <a:buAutoNum type="arabicPeriod"/>
            </a:pPr>
            <a:r>
              <a:rPr lang="zh-CN" altLang="en-US" sz="2400" b="1" dirty="0">
                <a:solidFill>
                  <a:srgbClr val="FF6600"/>
                </a:solidFill>
                <a:latin typeface="Tahoma" pitchFamily="34" charset="0"/>
                <a:ea typeface="楷体_GB2312" pitchFamily="49" charset="-122"/>
              </a:rPr>
              <a:t>对均匀加宽，整个介质的线型和线宽与单个粒子相同，对非均匀加宽，某个离子的线型和线宽不等于整个介质的谱线加宽和线宽。 </a:t>
            </a:r>
            <a:endParaRPr lang="zh-CN" altLang="en-US" sz="2400" dirty="0">
              <a:solidFill>
                <a:srgbClr val="000000"/>
              </a:solidFill>
            </a:endParaRPr>
          </a:p>
          <a:p>
            <a:pPr fontAlgn="base">
              <a:spcBef>
                <a:spcPct val="0"/>
              </a:spcBef>
              <a:spcAft>
                <a:spcPct val="0"/>
              </a:spcAft>
              <a:buFontTx/>
              <a:buAutoNum type="arabicPeriod"/>
            </a:pPr>
            <a:r>
              <a:rPr lang="zh-CN" altLang="en-US" sz="2400" b="1">
                <a:solidFill>
                  <a:srgbClr val="0000CC"/>
                </a:solidFill>
                <a:latin typeface="Tahoma" pitchFamily="34" charset="0"/>
                <a:ea typeface="楷体_GB2312" pitchFamily="49" charset="-122"/>
              </a:rPr>
              <a:t>对均匀加宽，不能把介质线型函数上的某一特定频率与介质中某类离子建立联系和对应关系。对非均匀加宽，某类发光粒子仅对光谱线范围内某一特定频率有贡献，对其他频率无贡献。</a:t>
            </a:r>
            <a:r>
              <a:rPr lang="zh-CN" altLang="en-US" sz="2400" b="1">
                <a:solidFill>
                  <a:srgbClr val="333399"/>
                </a:solidFill>
                <a:latin typeface="Tahoma" pitchFamily="34" charset="0"/>
                <a:ea typeface="楷体_GB2312" pitchFamily="49" charset="-122"/>
              </a:rPr>
              <a:t> </a:t>
            </a:r>
            <a:endParaRPr lang="zh-CN" altLang="en-US" sz="2400">
              <a:solidFill>
                <a:srgbClr val="000000"/>
              </a:solidFill>
            </a:endParaRPr>
          </a:p>
          <a:p>
            <a:pPr fontAlgn="base">
              <a:spcBef>
                <a:spcPct val="0"/>
              </a:spcBef>
              <a:spcAft>
                <a:spcPct val="0"/>
              </a:spcAft>
              <a:buFontTx/>
              <a:buAutoNum type="arabicPeriod"/>
            </a:pPr>
            <a:r>
              <a:rPr lang="zh-CN" altLang="en-US" sz="2400" b="1">
                <a:solidFill>
                  <a:srgbClr val="FF6600"/>
                </a:solidFill>
                <a:latin typeface="Tahoma" pitchFamily="34" charset="0"/>
                <a:ea typeface="楷体_GB2312" pitchFamily="49" charset="-122"/>
              </a:rPr>
              <a:t>当某一频率的准单色光与介质相互作用，对均匀加宽，入射光场与所有的粒子发生完全相同的共振相互作用，所有粒子具有相同的受激跃迁几率。对非均匀加宽，只有表观中心频率与入射光场频率相应的某类粒子发生相互作用，不同粒子的极化情况也不同。</a:t>
            </a:r>
            <a:endParaRPr lang="zh-CN" altLang="en-US" sz="2400">
              <a:solidFill>
                <a:srgbClr val="000000"/>
              </a:solidFill>
            </a:endParaRPr>
          </a:p>
        </p:txBody>
      </p:sp>
      <p:sp>
        <p:nvSpPr>
          <p:cNvPr id="58371" name="Text Box 6"/>
          <p:cNvSpPr txBox="1">
            <a:spLocks noChangeArrowheads="1"/>
          </p:cNvSpPr>
          <p:nvPr/>
        </p:nvSpPr>
        <p:spPr bwMode="auto">
          <a:xfrm>
            <a:off x="1677988" y="76200"/>
            <a:ext cx="5076825" cy="45720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Char char="u"/>
            </a:pPr>
            <a:r>
              <a:rPr lang="zh-CN" altLang="en-US" sz="2400" b="1">
                <a:solidFill>
                  <a:srgbClr val="0000FF"/>
                </a:solidFill>
                <a:ea typeface="楷体_GB2312" pitchFamily="49" charset="-122"/>
              </a:rPr>
              <a:t>均匀加宽和非均匀加宽的本质差别</a:t>
            </a:r>
            <a:endParaRPr lang="zh-CN" altLang="en-US" sz="1800">
              <a:solidFill>
                <a:srgbClr val="000000"/>
              </a:solidFill>
            </a:endParaRPr>
          </a:p>
        </p:txBody>
      </p:sp>
    </p:spTree>
    <p:extLst>
      <p:ext uri="{BB962C8B-B14F-4D97-AF65-F5344CB8AC3E}">
        <p14:creationId xmlns:p14="http://schemas.microsoft.com/office/powerpoint/2010/main" val="27293188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79388" y="4797425"/>
            <a:ext cx="835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实际的光谱线型是均匀增宽线型和非均匀增宽线型的迭加。</a:t>
            </a:r>
          </a:p>
        </p:txBody>
      </p:sp>
      <p:sp>
        <p:nvSpPr>
          <p:cNvPr id="59395" name="Rectangle 3"/>
          <p:cNvSpPr>
            <a:spLocks noChangeArrowheads="1"/>
          </p:cNvSpPr>
          <p:nvPr/>
        </p:nvSpPr>
        <p:spPr bwMode="auto">
          <a:xfrm>
            <a:off x="3586163"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59396" name="Rectangle 4"/>
          <p:cNvSpPr>
            <a:spLocks noChangeArrowheads="1"/>
          </p:cNvSpPr>
          <p:nvPr/>
        </p:nvSpPr>
        <p:spPr bwMode="auto">
          <a:xfrm>
            <a:off x="3814763"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59397" name="Text Box 5"/>
          <p:cNvSpPr txBox="1">
            <a:spLocks noChangeArrowheads="1"/>
          </p:cNvSpPr>
          <p:nvPr/>
        </p:nvSpPr>
        <p:spPr bwMode="auto">
          <a:xfrm>
            <a:off x="827088" y="4005263"/>
            <a:ext cx="4113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800" b="1">
                <a:solidFill>
                  <a:srgbClr val="663300"/>
                </a:solidFill>
                <a:latin typeface="华文中宋" pitchFamily="2" charset="-122"/>
                <a:ea typeface="华文中宋" pitchFamily="2" charset="-122"/>
              </a:rPr>
              <a:t>1.4.6  </a:t>
            </a:r>
            <a:r>
              <a:rPr lang="zh-CN" altLang="en-US" sz="2800" b="1">
                <a:solidFill>
                  <a:srgbClr val="663300"/>
                </a:solidFill>
                <a:latin typeface="Comic Sans MS" pitchFamily="66" charset="0"/>
                <a:ea typeface="华文中宋" pitchFamily="2" charset="-122"/>
              </a:rPr>
              <a:t>综合增宽</a:t>
            </a:r>
            <a:r>
              <a:rPr lang="zh-CN" altLang="en-US" sz="2800" b="1">
                <a:solidFill>
                  <a:srgbClr val="663300"/>
                </a:solidFill>
                <a:latin typeface="华文中宋" pitchFamily="2" charset="-122"/>
                <a:ea typeface="华文中宋" pitchFamily="2" charset="-122"/>
              </a:rPr>
              <a:t> </a:t>
            </a:r>
          </a:p>
        </p:txBody>
      </p:sp>
      <p:sp>
        <p:nvSpPr>
          <p:cNvPr id="59398" name="Text Box 6"/>
          <p:cNvSpPr txBox="1">
            <a:spLocks noChangeArrowheads="1"/>
          </p:cNvSpPr>
          <p:nvPr/>
        </p:nvSpPr>
        <p:spPr bwMode="auto">
          <a:xfrm>
            <a:off x="228600" y="381000"/>
            <a:ext cx="8686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400">
                <a:solidFill>
                  <a:srgbClr val="0000CC"/>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固体激光器中的发光粒子不能像气体激光器中的那样自由运动</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因此</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它不存在</a:t>
            </a:r>
            <a:r>
              <a:rPr kumimoji="1" lang="en-US" altLang="zh-CN" sz="2400">
                <a:solidFill>
                  <a:srgbClr val="0000CC"/>
                </a:solidFill>
                <a:latin typeface="华文楷体" pitchFamily="2" charset="-122"/>
                <a:ea typeface="华文楷体" pitchFamily="2" charset="-122"/>
              </a:rPr>
              <a:t>Doppler</a:t>
            </a:r>
            <a:r>
              <a:rPr kumimoji="1" lang="zh-CN" altLang="en-US" sz="2400">
                <a:solidFill>
                  <a:srgbClr val="0000CC"/>
                </a:solidFill>
                <a:latin typeface="华文楷体" pitchFamily="2" charset="-122"/>
                <a:ea typeface="华文楷体" pitchFamily="2" charset="-122"/>
              </a:rPr>
              <a:t>增宽</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但也有引起非均匀加宽的物理因素</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其中最主要的是</a:t>
            </a:r>
            <a:r>
              <a:rPr kumimoji="1" lang="zh-CN" altLang="en-US" sz="2400">
                <a:solidFill>
                  <a:srgbClr val="FF0000"/>
                </a:solidFill>
                <a:latin typeface="华文楷体" pitchFamily="2" charset="-122"/>
                <a:ea typeface="华文楷体" pitchFamily="2" charset="-122"/>
              </a:rPr>
              <a:t>晶体缺陷</a:t>
            </a:r>
            <a:r>
              <a:rPr kumimoji="1" lang="zh-CN" altLang="en-US" sz="2400">
                <a:solidFill>
                  <a:srgbClr val="0000CC"/>
                </a:solidFill>
                <a:latin typeface="华文楷体" pitchFamily="2" charset="-122"/>
                <a:ea typeface="华文楷体" pitchFamily="2" charset="-122"/>
              </a:rPr>
              <a:t>的影响</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如</a:t>
            </a:r>
            <a:r>
              <a:rPr kumimoji="1" lang="zh-CN" altLang="en-US" sz="2400">
                <a:solidFill>
                  <a:srgbClr val="FF0000"/>
                </a:solidFill>
                <a:latin typeface="华文楷体" pitchFamily="2" charset="-122"/>
                <a:ea typeface="华文楷体" pitchFamily="2" charset="-122"/>
              </a:rPr>
              <a:t>为错位</a:t>
            </a:r>
            <a:r>
              <a:rPr kumimoji="1" lang="zh-CN" altLang="en-US" sz="2400">
                <a:solidFill>
                  <a:srgbClr val="0000CC"/>
                </a:solidFill>
                <a:latin typeface="华文楷体" pitchFamily="2" charset="-122"/>
                <a:ea typeface="华文楷体" pitchFamily="2" charset="-122"/>
              </a:rPr>
              <a:t>、</a:t>
            </a:r>
            <a:r>
              <a:rPr kumimoji="1" lang="zh-CN" altLang="en-US" sz="2400">
                <a:solidFill>
                  <a:srgbClr val="FF0000"/>
                </a:solidFill>
                <a:latin typeface="华文楷体" pitchFamily="2" charset="-122"/>
                <a:ea typeface="华文楷体" pitchFamily="2" charset="-122"/>
              </a:rPr>
              <a:t>空位</a:t>
            </a:r>
            <a:r>
              <a:rPr kumimoji="1" lang="zh-CN" altLang="en-US" sz="2400">
                <a:solidFill>
                  <a:srgbClr val="0000CC"/>
                </a:solidFill>
                <a:latin typeface="华文楷体" pitchFamily="2" charset="-122"/>
                <a:ea typeface="华文楷体" pitchFamily="2" charset="-122"/>
              </a:rPr>
              <a:t>等。在晶体缺陷的部位，晶体场将与无缺陷部位的理想晶格场不同，处在缺陷部位的发光粒子能级会发生位移，导致其发光谱的中心频率发生变化。由于晶体的不同缺陷部位的发光粒子的中心频率也不一样，使得整个光原的总光谱线加宽，这种加宽属于非均匀加宽。它在均匀性差的晶体中表现得最为突出。</a:t>
            </a:r>
          </a:p>
        </p:txBody>
      </p:sp>
    </p:spTree>
    <p:extLst>
      <p:ext uri="{BB962C8B-B14F-4D97-AF65-F5344CB8AC3E}">
        <p14:creationId xmlns:p14="http://schemas.microsoft.com/office/powerpoint/2010/main" val="1361667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11188" y="228600"/>
            <a:ext cx="8243887"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lnSpc>
                <a:spcPct val="80000"/>
              </a:lnSpc>
              <a:spcAft>
                <a:spcPct val="0"/>
              </a:spcAft>
            </a:pPr>
            <a:r>
              <a:rPr lang="zh-CN" altLang="en-US" sz="2400" b="1" i="1">
                <a:solidFill>
                  <a:srgbClr val="000000"/>
                </a:solidFill>
                <a:latin typeface="楷体_GB2312" pitchFamily="49" charset="-122"/>
                <a:ea typeface="楷体_GB2312" pitchFamily="49" charset="-122"/>
              </a:rPr>
              <a:t>对于高温、低气压、轻元素介质的短波长自发辐射跃迁 </a:t>
            </a:r>
            <a:endParaRPr lang="zh-CN" altLang="en-US">
              <a:solidFill>
                <a:srgbClr val="000000"/>
              </a:solidFill>
              <a:ea typeface="ˎ̥"/>
              <a:cs typeface="ˎ̥"/>
            </a:endParaRPr>
          </a:p>
          <a:p>
            <a:pPr fontAlgn="base">
              <a:lnSpc>
                <a:spcPct val="80000"/>
              </a:lnSpc>
              <a:spcAft>
                <a:spcPct val="0"/>
              </a:spcAft>
            </a:pPr>
            <a:r>
              <a:rPr lang="zh-CN" altLang="en-US" sz="2400" b="1">
                <a:solidFill>
                  <a:srgbClr val="33CC33"/>
                </a:solidFill>
                <a:latin typeface="楷体_GB2312" pitchFamily="49" charset="-122"/>
                <a:ea typeface="楷体_GB2312" pitchFamily="49" charset="-122"/>
              </a:rPr>
              <a:t>例：氦氖激光器 </a:t>
            </a:r>
            <a:endParaRPr lang="zh-CN" altLang="en-US">
              <a:solidFill>
                <a:srgbClr val="000000"/>
              </a:solidFill>
              <a:ea typeface="ˎ̥"/>
              <a:cs typeface="ˎ̥"/>
            </a:endParaRPr>
          </a:p>
          <a:p>
            <a:pPr fontAlgn="base">
              <a:lnSpc>
                <a:spcPct val="80000"/>
              </a:lnSpc>
              <a:spcAft>
                <a:spcPct val="0"/>
              </a:spcAft>
            </a:pPr>
            <a:r>
              <a:rPr lang="zh-CN" altLang="en-US" sz="2400" b="1">
                <a:solidFill>
                  <a:srgbClr val="33CC33"/>
                </a:solidFill>
                <a:latin typeface="楷体_GB2312" pitchFamily="49" charset="-122"/>
                <a:ea typeface="楷体_GB2312" pitchFamily="49" charset="-122"/>
              </a:rPr>
              <a:t>激光辐射中心频率：</a:t>
            </a:r>
            <a:r>
              <a:rPr lang="en-US" altLang="zh-CN" sz="2400" b="1">
                <a:solidFill>
                  <a:srgbClr val="33CC33"/>
                </a:solidFill>
                <a:latin typeface="楷体_GB2312" pitchFamily="49" charset="-122"/>
                <a:ea typeface="楷体_GB2312" pitchFamily="49" charset="-122"/>
              </a:rPr>
              <a:t>4.74*10</a:t>
            </a:r>
            <a:r>
              <a:rPr lang="en-US" altLang="zh-CN" sz="2400" b="1" baseline="30000">
                <a:solidFill>
                  <a:srgbClr val="33CC33"/>
                </a:solidFill>
                <a:latin typeface="楷体_GB2312" pitchFamily="49" charset="-122"/>
                <a:ea typeface="楷体_GB2312" pitchFamily="49" charset="-122"/>
              </a:rPr>
              <a:t>14</a:t>
            </a:r>
            <a:r>
              <a:rPr lang="en-US" altLang="zh-CN" sz="2400" b="1">
                <a:solidFill>
                  <a:srgbClr val="33CC33"/>
                </a:solidFill>
                <a:latin typeface="楷体_GB2312" pitchFamily="49" charset="-122"/>
                <a:ea typeface="楷体_GB2312" pitchFamily="49" charset="-122"/>
              </a:rPr>
              <a:t> [Hz]. </a:t>
            </a:r>
            <a:endParaRPr lang="en-US" altLang="zh-CN">
              <a:solidFill>
                <a:srgbClr val="000000"/>
              </a:solidFill>
              <a:ea typeface="ˎ̥"/>
              <a:cs typeface="ˎ̥"/>
            </a:endParaRPr>
          </a:p>
          <a:p>
            <a:pPr fontAlgn="base">
              <a:lnSpc>
                <a:spcPct val="80000"/>
              </a:lnSpc>
              <a:spcAft>
                <a:spcPct val="0"/>
              </a:spcAft>
            </a:pPr>
            <a:r>
              <a:rPr lang="zh-CN" altLang="en-US" sz="2400" b="1">
                <a:solidFill>
                  <a:srgbClr val="33CC33"/>
                </a:solidFill>
                <a:latin typeface="楷体_GB2312" pitchFamily="49" charset="-122"/>
                <a:ea typeface="楷体_GB2312" pitchFamily="49" charset="-122"/>
              </a:rPr>
              <a:t>总均匀加宽：</a:t>
            </a:r>
            <a:r>
              <a:rPr lang="en-US" altLang="zh-CN" sz="2400" b="1">
                <a:solidFill>
                  <a:srgbClr val="33CC33"/>
                </a:solidFill>
                <a:latin typeface="楷体_GB2312" pitchFamily="49" charset="-122"/>
                <a:ea typeface="楷体_GB2312" pitchFamily="49" charset="-122"/>
              </a:rPr>
              <a:t>200[MHz] </a:t>
            </a:r>
            <a:endParaRPr lang="en-US" altLang="zh-CN">
              <a:solidFill>
                <a:srgbClr val="000000"/>
              </a:solidFill>
              <a:ea typeface="ˎ̥"/>
              <a:cs typeface="ˎ̥"/>
            </a:endParaRPr>
          </a:p>
          <a:p>
            <a:pPr fontAlgn="base">
              <a:lnSpc>
                <a:spcPct val="80000"/>
              </a:lnSpc>
              <a:spcAft>
                <a:spcPct val="0"/>
              </a:spcAft>
            </a:pPr>
            <a:r>
              <a:rPr lang="zh-CN" altLang="en-US" sz="2400" b="1">
                <a:solidFill>
                  <a:srgbClr val="33CC33"/>
                </a:solidFill>
                <a:latin typeface="楷体_GB2312" pitchFamily="49" charset="-122"/>
                <a:ea typeface="楷体_GB2312" pitchFamily="49" charset="-122"/>
              </a:rPr>
              <a:t>多谱勒线宽： </a:t>
            </a:r>
            <a:r>
              <a:rPr lang="en-US" altLang="zh-CN" sz="2400" b="1">
                <a:solidFill>
                  <a:srgbClr val="33CC33"/>
                </a:solidFill>
                <a:latin typeface="楷体_GB2312" pitchFamily="49" charset="-122"/>
                <a:ea typeface="楷体_GB2312" pitchFamily="49" charset="-122"/>
              </a:rPr>
              <a:t>1,500 [MHz]</a:t>
            </a:r>
            <a:br>
              <a:rPr lang="en-US" altLang="zh-CN" sz="2400" b="1">
                <a:solidFill>
                  <a:srgbClr val="33CC33"/>
                </a:solidFill>
                <a:latin typeface="楷体_GB2312" pitchFamily="49" charset="-122"/>
                <a:ea typeface="楷体_GB2312" pitchFamily="49" charset="-122"/>
              </a:rPr>
            </a:br>
            <a:endParaRPr lang="en-US" altLang="zh-CN">
              <a:solidFill>
                <a:srgbClr val="000000"/>
              </a:solidFill>
            </a:endParaRPr>
          </a:p>
        </p:txBody>
      </p:sp>
      <p:sp>
        <p:nvSpPr>
          <p:cNvPr id="123907" name="Rectangle 3"/>
          <p:cNvSpPr>
            <a:spLocks noChangeArrowheads="1"/>
          </p:cNvSpPr>
          <p:nvPr/>
        </p:nvSpPr>
        <p:spPr bwMode="auto">
          <a:xfrm>
            <a:off x="381000" y="3200400"/>
            <a:ext cx="81502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lnSpc>
                <a:spcPct val="80000"/>
              </a:lnSpc>
              <a:spcAft>
                <a:spcPct val="0"/>
              </a:spcAft>
              <a:buClr>
                <a:srgbClr val="99CC00"/>
              </a:buClr>
              <a:buSzPct val="60000"/>
              <a:buFont typeface="Wingdings" pitchFamily="2" charset="2"/>
              <a:buChar char="n"/>
            </a:pPr>
            <a:r>
              <a:rPr lang="zh-CN" altLang="en-US" sz="2400" b="1" i="1">
                <a:solidFill>
                  <a:srgbClr val="000000"/>
                </a:solidFill>
                <a:latin typeface="楷体_GB2312" pitchFamily="49" charset="-122"/>
                <a:ea typeface="楷体_GB2312" pitchFamily="49" charset="-122"/>
              </a:rPr>
              <a:t>对于高气压、重元素介质的长波长自发辐射跃迁 </a:t>
            </a:r>
            <a:endParaRPr kumimoji="1" lang="zh-CN" altLang="en-US" sz="2400">
              <a:solidFill>
                <a:srgbClr val="000000"/>
              </a:solidFill>
              <a:latin typeface="Times New Roman" pitchFamily="18" charset="0"/>
              <a:ea typeface="ˎ̥"/>
              <a:cs typeface="ˎ̥"/>
            </a:endParaRPr>
          </a:p>
          <a:p>
            <a:pPr fontAlgn="base">
              <a:lnSpc>
                <a:spcPct val="80000"/>
              </a:lnSpc>
              <a:spcAft>
                <a:spcPct val="0"/>
              </a:spcAft>
              <a:buClr>
                <a:srgbClr val="99CC00"/>
              </a:buClr>
              <a:buSzPct val="60000"/>
              <a:buFont typeface="Wingdings" pitchFamily="2" charset="2"/>
              <a:buChar char="n"/>
            </a:pPr>
            <a:r>
              <a:rPr lang="zh-CN" altLang="en-US" sz="2400" b="1">
                <a:solidFill>
                  <a:srgbClr val="006600"/>
                </a:solidFill>
                <a:latin typeface="楷体_GB2312" pitchFamily="49" charset="-122"/>
                <a:ea typeface="楷体_GB2312" pitchFamily="49" charset="-122"/>
              </a:rPr>
              <a:t>例：二氧化碳氦氖激光器 </a:t>
            </a:r>
            <a:endParaRPr kumimoji="1" lang="zh-CN" altLang="en-US" sz="2400">
              <a:solidFill>
                <a:srgbClr val="000000"/>
              </a:solidFill>
              <a:latin typeface="Times New Roman" pitchFamily="18" charset="0"/>
              <a:ea typeface="ˎ̥"/>
              <a:cs typeface="ˎ̥"/>
            </a:endParaRPr>
          </a:p>
          <a:p>
            <a:pPr fontAlgn="base">
              <a:lnSpc>
                <a:spcPct val="80000"/>
              </a:lnSpc>
              <a:spcAft>
                <a:spcPct val="0"/>
              </a:spcAft>
              <a:buClr>
                <a:srgbClr val="99CC00"/>
              </a:buClr>
              <a:buSzPct val="60000"/>
              <a:buFont typeface="Wingdings" pitchFamily="2" charset="2"/>
              <a:buChar char="n"/>
            </a:pPr>
            <a:r>
              <a:rPr lang="zh-CN" altLang="en-US" sz="2400" b="1">
                <a:solidFill>
                  <a:srgbClr val="006600"/>
                </a:solidFill>
                <a:latin typeface="楷体_GB2312" pitchFamily="49" charset="-122"/>
                <a:ea typeface="楷体_GB2312" pitchFamily="49" charset="-122"/>
              </a:rPr>
              <a:t>激光辐射中心频率：</a:t>
            </a:r>
            <a:r>
              <a:rPr lang="en-US" altLang="zh-CN" sz="2400" b="1">
                <a:solidFill>
                  <a:srgbClr val="006600"/>
                </a:solidFill>
                <a:latin typeface="楷体_GB2312" pitchFamily="49" charset="-122"/>
                <a:ea typeface="楷体_GB2312" pitchFamily="49" charset="-122"/>
              </a:rPr>
              <a:t>2.82*10</a:t>
            </a:r>
            <a:r>
              <a:rPr lang="en-US" altLang="zh-CN" sz="2400" b="1" baseline="30000">
                <a:solidFill>
                  <a:srgbClr val="006600"/>
                </a:solidFill>
                <a:latin typeface="楷体_GB2312" pitchFamily="49" charset="-122"/>
                <a:ea typeface="楷体_GB2312" pitchFamily="49" charset="-122"/>
              </a:rPr>
              <a:t>14</a:t>
            </a:r>
            <a:r>
              <a:rPr lang="en-US" altLang="zh-CN" sz="2400" b="1">
                <a:solidFill>
                  <a:srgbClr val="006600"/>
                </a:solidFill>
                <a:latin typeface="楷体_GB2312" pitchFamily="49" charset="-122"/>
                <a:ea typeface="楷体_GB2312" pitchFamily="49" charset="-122"/>
              </a:rPr>
              <a:t> [Hz]. </a:t>
            </a:r>
            <a:endParaRPr kumimoji="1" lang="en-US" altLang="zh-CN" sz="2400">
              <a:solidFill>
                <a:srgbClr val="000000"/>
              </a:solidFill>
              <a:latin typeface="Times New Roman" pitchFamily="18" charset="0"/>
              <a:ea typeface="ˎ̥"/>
              <a:cs typeface="ˎ̥"/>
            </a:endParaRPr>
          </a:p>
          <a:p>
            <a:pPr fontAlgn="base">
              <a:lnSpc>
                <a:spcPct val="80000"/>
              </a:lnSpc>
              <a:spcAft>
                <a:spcPct val="0"/>
              </a:spcAft>
              <a:buClr>
                <a:srgbClr val="99CC00"/>
              </a:buClr>
              <a:buSzPct val="60000"/>
              <a:buFont typeface="Wingdings" pitchFamily="2" charset="2"/>
              <a:buChar char="n"/>
            </a:pPr>
            <a:r>
              <a:rPr lang="zh-CN" altLang="en-US" sz="2400" b="1">
                <a:solidFill>
                  <a:srgbClr val="006600"/>
                </a:solidFill>
                <a:ea typeface="楷体_GB2312" pitchFamily="49" charset="-122"/>
              </a:rPr>
              <a:t>总均匀加宽：</a:t>
            </a:r>
            <a:r>
              <a:rPr lang="en-US" altLang="zh-CN" sz="2400" b="1">
                <a:solidFill>
                  <a:srgbClr val="006600"/>
                </a:solidFill>
                <a:ea typeface="楷体_GB2312" pitchFamily="49" charset="-122"/>
              </a:rPr>
              <a:t>5GHz</a:t>
            </a:r>
            <a:r>
              <a:rPr lang="en-US" altLang="zh-CN" sz="2400" b="1">
                <a:solidFill>
                  <a:srgbClr val="006600"/>
                </a:solidFill>
                <a:latin typeface="楷体_GB2312" pitchFamily="49" charset="-122"/>
                <a:ea typeface="楷体_GB2312" pitchFamily="49" charset="-122"/>
              </a:rPr>
              <a:t> </a:t>
            </a:r>
            <a:endParaRPr kumimoji="1" lang="en-US" altLang="zh-CN" sz="2400">
              <a:solidFill>
                <a:srgbClr val="000000"/>
              </a:solidFill>
              <a:latin typeface="Times New Roman" pitchFamily="18" charset="0"/>
              <a:ea typeface="ˎ̥"/>
              <a:cs typeface="ˎ̥"/>
            </a:endParaRPr>
          </a:p>
          <a:p>
            <a:pPr fontAlgn="base">
              <a:lnSpc>
                <a:spcPct val="80000"/>
              </a:lnSpc>
              <a:spcAft>
                <a:spcPct val="0"/>
              </a:spcAft>
              <a:buClr>
                <a:srgbClr val="99CC00"/>
              </a:buClr>
              <a:buSzPct val="60000"/>
              <a:buFont typeface="Wingdings" pitchFamily="2" charset="2"/>
              <a:buChar char="n"/>
            </a:pPr>
            <a:r>
              <a:rPr lang="zh-CN" altLang="en-US" sz="2400" b="1">
                <a:solidFill>
                  <a:srgbClr val="006600"/>
                </a:solidFill>
                <a:latin typeface="楷体_GB2312" pitchFamily="49" charset="-122"/>
                <a:ea typeface="楷体_GB2312" pitchFamily="49" charset="-122"/>
              </a:rPr>
              <a:t>多谱勒线宽： </a:t>
            </a:r>
            <a:r>
              <a:rPr lang="en-US" altLang="zh-CN" sz="2400" b="1">
                <a:solidFill>
                  <a:srgbClr val="006600"/>
                </a:solidFill>
                <a:latin typeface="楷体_GB2312" pitchFamily="49" charset="-122"/>
                <a:ea typeface="楷体_GB2312" pitchFamily="49" charset="-122"/>
              </a:rPr>
              <a:t>60 [MHz]</a:t>
            </a:r>
            <a:endParaRPr lang="en-US" altLang="zh-CN" sz="1800">
              <a:solidFill>
                <a:srgbClr val="000000"/>
              </a:solidFill>
            </a:endParaRPr>
          </a:p>
        </p:txBody>
      </p:sp>
      <p:grpSp>
        <p:nvGrpSpPr>
          <p:cNvPr id="123908" name="Group 4"/>
          <p:cNvGrpSpPr>
            <a:grpSpLocks/>
          </p:cNvGrpSpPr>
          <p:nvPr/>
        </p:nvGrpSpPr>
        <p:grpSpPr bwMode="auto">
          <a:xfrm>
            <a:off x="3708400" y="5734050"/>
            <a:ext cx="3278188" cy="457200"/>
            <a:chOff x="3198" y="2568"/>
            <a:chExt cx="2065" cy="288"/>
          </a:xfrm>
        </p:grpSpPr>
        <p:sp>
          <p:nvSpPr>
            <p:cNvPr id="60424" name="Line 5"/>
            <p:cNvSpPr>
              <a:spLocks noChangeShapeType="1"/>
            </p:cNvSpPr>
            <p:nvPr/>
          </p:nvSpPr>
          <p:spPr bwMode="auto">
            <a:xfrm>
              <a:off x="3198" y="2750"/>
              <a:ext cx="86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60425" name="Text Box 6"/>
            <p:cNvSpPr txBox="1">
              <a:spLocks noChangeArrowheads="1"/>
            </p:cNvSpPr>
            <p:nvPr/>
          </p:nvSpPr>
          <p:spPr bwMode="auto">
            <a:xfrm>
              <a:off x="4184" y="2568"/>
              <a:ext cx="1079" cy="28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i="1">
                  <a:solidFill>
                    <a:srgbClr val="CC0099"/>
                  </a:solidFill>
                  <a:ea typeface="楷体_GB2312" pitchFamily="49" charset="-122"/>
                </a:rPr>
                <a:t>强均匀加宽</a:t>
              </a:r>
              <a:endParaRPr lang="zh-CN" altLang="en-US" sz="1800">
                <a:solidFill>
                  <a:srgbClr val="000000"/>
                </a:solidFill>
              </a:endParaRPr>
            </a:p>
          </p:txBody>
        </p:sp>
      </p:grpSp>
      <p:grpSp>
        <p:nvGrpSpPr>
          <p:cNvPr id="123911" name="Group 7"/>
          <p:cNvGrpSpPr>
            <a:grpSpLocks/>
          </p:cNvGrpSpPr>
          <p:nvPr/>
        </p:nvGrpSpPr>
        <p:grpSpPr bwMode="auto">
          <a:xfrm>
            <a:off x="3924300" y="2349500"/>
            <a:ext cx="3455988" cy="457200"/>
            <a:chOff x="2743" y="3838"/>
            <a:chExt cx="2078" cy="288"/>
          </a:xfrm>
        </p:grpSpPr>
        <p:sp>
          <p:nvSpPr>
            <p:cNvPr id="60422" name="Line 8"/>
            <p:cNvSpPr>
              <a:spLocks noChangeShapeType="1"/>
            </p:cNvSpPr>
            <p:nvPr/>
          </p:nvSpPr>
          <p:spPr bwMode="auto">
            <a:xfrm>
              <a:off x="2743" y="4019"/>
              <a:ext cx="72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60423" name="Text Box 9"/>
            <p:cNvSpPr txBox="1">
              <a:spLocks noChangeArrowheads="1"/>
            </p:cNvSpPr>
            <p:nvPr/>
          </p:nvSpPr>
          <p:spPr bwMode="auto">
            <a:xfrm>
              <a:off x="3549" y="3838"/>
              <a:ext cx="1272" cy="28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i="1">
                  <a:solidFill>
                    <a:srgbClr val="CC0099"/>
                  </a:solidFill>
                  <a:ea typeface="楷体_GB2312" pitchFamily="49" charset="-122"/>
                </a:rPr>
                <a:t>强非均匀加宽</a:t>
              </a:r>
              <a:endParaRPr lang="zh-CN" altLang="en-US" sz="1800">
                <a:solidFill>
                  <a:srgbClr val="000000"/>
                </a:solidFill>
              </a:endParaRPr>
            </a:p>
          </p:txBody>
        </p:sp>
      </p:grpSp>
    </p:spTree>
    <p:extLst>
      <p:ext uri="{BB962C8B-B14F-4D97-AF65-F5344CB8AC3E}">
        <p14:creationId xmlns:p14="http://schemas.microsoft.com/office/powerpoint/2010/main" val="1235639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911"/>
                                        </p:tgtEl>
                                        <p:attrNameLst>
                                          <p:attrName>style.visibility</p:attrName>
                                        </p:attrNameLst>
                                      </p:cBhvr>
                                      <p:to>
                                        <p:strVal val="visible"/>
                                      </p:to>
                                    </p:set>
                                    <p:animEffect transition="in" filter="wipe(left)">
                                      <p:cBhvr>
                                        <p:cTn id="7" dur="2000"/>
                                        <p:tgtEl>
                                          <p:spTgt spid="123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blinds(vertical)">
                                      <p:cBhvr>
                                        <p:cTn id="12" dur="500"/>
                                        <p:tgtEl>
                                          <p:spTgt spid="1239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wipe(left)">
                                      <p:cBhvr>
                                        <p:cTn id="17" dur="20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52400" y="1219200"/>
            <a:ext cx="8839200" cy="51339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lnSpc>
                <a:spcPct val="120000"/>
              </a:lnSpc>
              <a:spcBef>
                <a:spcPct val="0"/>
              </a:spcBef>
              <a:spcAft>
                <a:spcPct val="0"/>
              </a:spcAft>
              <a:buFontTx/>
              <a:buAutoNum type="arabicPeriod"/>
            </a:pPr>
            <a:r>
              <a:rPr lang="zh-CN" altLang="en-US" sz="2800" b="1">
                <a:solidFill>
                  <a:srgbClr val="006600"/>
                </a:solidFill>
                <a:latin typeface="Tahoma" pitchFamily="34" charset="0"/>
                <a:ea typeface="楷体_GB2312" pitchFamily="49" charset="-122"/>
              </a:rPr>
              <a:t>高温下，低离子浓度掺杂的晶体激光介质主要呈现由热声子加宽所决定的强均匀加宽特性，其线型函数近似由洛仑兹函数表示</a:t>
            </a:r>
            <a:r>
              <a:rPr lang="zh-CN" altLang="en-US" sz="2800" b="1">
                <a:solidFill>
                  <a:srgbClr val="33CC33"/>
                </a:solidFill>
                <a:latin typeface="Tahoma" pitchFamily="34" charset="0"/>
                <a:ea typeface="楷体_GB2312" pitchFamily="49" charset="-122"/>
              </a:rPr>
              <a:t>。 </a:t>
            </a:r>
            <a:endParaRPr lang="zh-CN" altLang="en-US" sz="2800">
              <a:solidFill>
                <a:srgbClr val="000000"/>
              </a:solidFill>
              <a:latin typeface="Times New Roman" pitchFamily="18" charset="0"/>
            </a:endParaRPr>
          </a:p>
          <a:p>
            <a:pPr fontAlgn="base">
              <a:lnSpc>
                <a:spcPct val="120000"/>
              </a:lnSpc>
              <a:spcBef>
                <a:spcPct val="0"/>
              </a:spcBef>
              <a:spcAft>
                <a:spcPct val="0"/>
              </a:spcAft>
              <a:buFontTx/>
              <a:buAutoNum type="arabicPeriod"/>
            </a:pPr>
            <a:r>
              <a:rPr lang="zh-CN" altLang="en-US" sz="2800" b="1">
                <a:solidFill>
                  <a:srgbClr val="33CC33"/>
                </a:solidFill>
                <a:latin typeface="Tahoma" pitchFamily="34" charset="0"/>
                <a:ea typeface="楷体_GB2312" pitchFamily="49" charset="-122"/>
              </a:rPr>
              <a:t> </a:t>
            </a:r>
            <a:r>
              <a:rPr lang="zh-CN" altLang="en-US" sz="2800" b="1">
                <a:solidFill>
                  <a:srgbClr val="FF0000"/>
                </a:solidFill>
                <a:latin typeface="Tahoma" pitchFamily="34" charset="0"/>
                <a:ea typeface="楷体_GB2312" pitchFamily="49" charset="-122"/>
              </a:rPr>
              <a:t>低温下，高浓度掺杂的晶体激光介质主要呈现由晶体随机无规则局部缺陷所决定的非均匀加宽特性，其线型函数可由高斯函数表示，其线宽一般较窄。 </a:t>
            </a:r>
            <a:endParaRPr lang="zh-CN" altLang="en-US" sz="2800">
              <a:solidFill>
                <a:srgbClr val="FF0000"/>
              </a:solidFill>
              <a:latin typeface="Times New Roman" pitchFamily="18" charset="0"/>
            </a:endParaRPr>
          </a:p>
          <a:p>
            <a:pPr fontAlgn="base">
              <a:lnSpc>
                <a:spcPct val="120000"/>
              </a:lnSpc>
              <a:spcBef>
                <a:spcPct val="0"/>
              </a:spcBef>
              <a:spcAft>
                <a:spcPct val="0"/>
              </a:spcAft>
              <a:buFontTx/>
              <a:buAutoNum type="arabicPeriod"/>
            </a:pPr>
            <a:r>
              <a:rPr lang="zh-CN" altLang="en-US" sz="2800" b="1">
                <a:solidFill>
                  <a:srgbClr val="006600"/>
                </a:solidFill>
                <a:latin typeface="Tahoma" pitchFamily="34" charset="0"/>
                <a:ea typeface="楷体_GB2312" pitchFamily="49" charset="-122"/>
              </a:rPr>
              <a:t> 离子掺杂玻璃基质的光谱加宽出现出强非均匀加宽特性，其线宽通常较宽 </a:t>
            </a:r>
            <a:endParaRPr lang="zh-CN" altLang="en-US" sz="2800">
              <a:solidFill>
                <a:srgbClr val="000000"/>
              </a:solidFill>
              <a:latin typeface="Times New Roman" pitchFamily="18" charset="0"/>
            </a:endParaRPr>
          </a:p>
          <a:p>
            <a:pPr fontAlgn="base">
              <a:lnSpc>
                <a:spcPct val="120000"/>
              </a:lnSpc>
              <a:spcBef>
                <a:spcPct val="0"/>
              </a:spcBef>
              <a:spcAft>
                <a:spcPct val="0"/>
              </a:spcAft>
              <a:buFontTx/>
              <a:buAutoNum type="arabicPeriod"/>
            </a:pPr>
            <a:r>
              <a:rPr lang="zh-CN" altLang="en-US" sz="2800" b="1">
                <a:solidFill>
                  <a:srgbClr val="33CC33"/>
                </a:solidFill>
                <a:latin typeface="Tahoma" pitchFamily="34" charset="0"/>
                <a:ea typeface="楷体_GB2312" pitchFamily="49" charset="-122"/>
              </a:rPr>
              <a:t> </a:t>
            </a:r>
            <a:r>
              <a:rPr lang="zh-CN" altLang="en-US" sz="2800" b="1">
                <a:solidFill>
                  <a:srgbClr val="FF0000"/>
                </a:solidFill>
                <a:latin typeface="Tahoma" pitchFamily="34" charset="0"/>
                <a:ea typeface="楷体_GB2312" pitchFamily="49" charset="-122"/>
              </a:rPr>
              <a:t>液体介质的谱线加宽通常呈现强均匀加宽特性 </a:t>
            </a:r>
            <a:endParaRPr lang="zh-CN" altLang="en-US" sz="2800">
              <a:solidFill>
                <a:srgbClr val="FF0000"/>
              </a:solidFill>
              <a:latin typeface="Times New Roman" pitchFamily="18" charset="0"/>
            </a:endParaRPr>
          </a:p>
          <a:p>
            <a:pPr fontAlgn="base">
              <a:spcBef>
                <a:spcPct val="0"/>
              </a:spcBef>
              <a:spcAft>
                <a:spcPct val="0"/>
              </a:spcAft>
              <a:buFontTx/>
              <a:buNone/>
            </a:pPr>
            <a:endParaRPr lang="en-US" altLang="zh-CN" sz="2800">
              <a:solidFill>
                <a:srgbClr val="FF0000"/>
              </a:solidFill>
              <a:latin typeface="Times New Roman" pitchFamily="18" charset="0"/>
            </a:endParaRPr>
          </a:p>
        </p:txBody>
      </p:sp>
      <p:sp>
        <p:nvSpPr>
          <p:cNvPr id="61443" name="Text Box 3"/>
          <p:cNvSpPr txBox="1">
            <a:spLocks noChangeArrowheads="1"/>
          </p:cNvSpPr>
          <p:nvPr/>
        </p:nvSpPr>
        <p:spPr bwMode="auto">
          <a:xfrm>
            <a:off x="381000" y="242888"/>
            <a:ext cx="5532438" cy="519112"/>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Char char="u"/>
            </a:pPr>
            <a:r>
              <a:rPr lang="zh-CN" altLang="en-US" sz="2800" b="1">
                <a:solidFill>
                  <a:srgbClr val="FF6600"/>
                </a:solidFill>
                <a:ea typeface="楷体_GB2312" pitchFamily="49" charset="-122"/>
              </a:rPr>
              <a:t>固体和液体激光介质的谱线加宽</a:t>
            </a:r>
            <a:endParaRPr lang="zh-CN" altLang="en-US" sz="2400">
              <a:solidFill>
                <a:srgbClr val="000000"/>
              </a:solidFill>
              <a:latin typeface="Times New Roman" pitchFamily="18" charset="0"/>
            </a:endParaRPr>
          </a:p>
        </p:txBody>
      </p:sp>
    </p:spTree>
    <p:extLst>
      <p:ext uri="{BB962C8B-B14F-4D97-AF65-F5344CB8AC3E}">
        <p14:creationId xmlns:p14="http://schemas.microsoft.com/office/powerpoint/2010/main" val="20306680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表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5" y="76200"/>
            <a:ext cx="6092825"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385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74675" y="404813"/>
            <a:ext cx="856932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宋体" pitchFamily="2" charset="-122"/>
              </a:rPr>
              <a:t> </a:t>
            </a:r>
            <a:r>
              <a:rPr kumimoji="1" lang="zh-CN" altLang="en-US" sz="2400" b="1">
                <a:solidFill>
                  <a:srgbClr val="A50021"/>
                </a:solidFill>
                <a:latin typeface="宋体" pitchFamily="2" charset="-122"/>
              </a:rPr>
              <a:t>三</a:t>
            </a:r>
            <a:r>
              <a:rPr kumimoji="1" lang="en-US" altLang="zh-CN" sz="2400" b="1">
                <a:solidFill>
                  <a:srgbClr val="A50021"/>
                </a:solidFill>
                <a:latin typeface="宋体" pitchFamily="2" charset="-122"/>
              </a:rPr>
              <a:t>.</a:t>
            </a:r>
            <a:r>
              <a:rPr kumimoji="1" lang="zh-CN" altLang="en-US" sz="2400" b="1">
                <a:solidFill>
                  <a:srgbClr val="A50021"/>
                </a:solidFill>
                <a:latin typeface="华文楷体" pitchFamily="2" charset="-122"/>
                <a:ea typeface="华文楷体" pitchFamily="2" charset="-122"/>
              </a:rPr>
              <a:t>跃迁几率按频率的分布</a:t>
            </a:r>
            <a:r>
              <a:rPr kumimoji="1" lang="en-US" altLang="zh-CN" sz="2400" b="1">
                <a:solidFill>
                  <a:srgbClr val="A50021"/>
                </a:solidFill>
                <a:latin typeface="华文楷体" pitchFamily="2" charset="-122"/>
                <a:ea typeface="华文楷体" pitchFamily="2" charset="-122"/>
              </a:rPr>
              <a:t>:</a:t>
            </a:r>
            <a:r>
              <a:rPr kumimoji="1" lang="en-US" altLang="zh-CN" sz="2400" b="1">
                <a:solidFill>
                  <a:srgbClr val="0000CC"/>
                </a:solidFill>
                <a:latin typeface="华文楷体" pitchFamily="2" charset="-122"/>
                <a:ea typeface="华文楷体" pitchFamily="2" charset="-122"/>
              </a:rPr>
              <a:t> </a:t>
            </a:r>
          </a:p>
          <a:p>
            <a:pPr fontAlgn="base">
              <a:spcBef>
                <a:spcPct val="50000"/>
              </a:spcBef>
              <a:spcAft>
                <a:spcPct val="0"/>
              </a:spcAft>
              <a:buFontTx/>
              <a:buNone/>
            </a:pPr>
            <a:r>
              <a:rPr lang="en-US" altLang="zh-CN" sz="2800" b="1">
                <a:solidFill>
                  <a:srgbClr val="CC0099"/>
                </a:solidFill>
                <a:ea typeface="楷体_GB2312" pitchFamily="49" charset="-122"/>
              </a:rPr>
              <a:t>      </a:t>
            </a:r>
            <a:r>
              <a:rPr lang="zh-CN" altLang="en-US" sz="2800" b="1">
                <a:solidFill>
                  <a:srgbClr val="CC0099"/>
                </a:solidFill>
                <a:ea typeface="楷体_GB2312" pitchFamily="49" charset="-122"/>
              </a:rPr>
              <a:t>受激跃迁几率的修正</a:t>
            </a:r>
            <a:endParaRPr kumimoji="1" lang="zh-CN" altLang="en-US" sz="2400" b="1">
              <a:solidFill>
                <a:srgbClr val="0000CC"/>
              </a:solidFill>
              <a:latin typeface="宋体" pitchFamily="2" charset="-122"/>
            </a:endParaRPr>
          </a:p>
        </p:txBody>
      </p:sp>
      <p:sp>
        <p:nvSpPr>
          <p:cNvPr id="8195" name="Text Box 3"/>
          <p:cNvSpPr txBox="1">
            <a:spLocks noChangeArrowheads="1"/>
          </p:cNvSpPr>
          <p:nvPr/>
        </p:nvSpPr>
        <p:spPr bwMode="auto">
          <a:xfrm>
            <a:off x="250825" y="1557338"/>
            <a:ext cx="856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华文楷体" pitchFamily="2" charset="-122"/>
                <a:ea typeface="华文楷体" pitchFamily="2" charset="-122"/>
              </a:rPr>
              <a:t>     </a:t>
            </a:r>
            <a:r>
              <a:rPr kumimoji="1" lang="zh-CN" altLang="en-US" sz="2400" b="1">
                <a:solidFill>
                  <a:srgbClr val="0000CC"/>
                </a:solidFill>
                <a:latin typeface="华文楷体" pitchFamily="2" charset="-122"/>
                <a:ea typeface="华文楷体" pitchFamily="2" charset="-122"/>
              </a:rPr>
              <a:t>考虑了线宽后</a:t>
            </a:r>
            <a:r>
              <a:rPr kumimoji="1" lang="en-US" altLang="zh-CN" sz="2400" b="1">
                <a:solidFill>
                  <a:srgbClr val="0000CC"/>
                </a:solidFill>
                <a:latin typeface="华文楷体" pitchFamily="2" charset="-122"/>
                <a:ea typeface="华文楷体" pitchFamily="2" charset="-122"/>
              </a:rPr>
              <a:t>, </a:t>
            </a:r>
            <a:r>
              <a:rPr kumimoji="1" lang="zh-CN" altLang="en-US" sz="2400" b="1">
                <a:solidFill>
                  <a:srgbClr val="0000CC"/>
                </a:solidFill>
                <a:latin typeface="华文楷体" pitchFamily="2" charset="-122"/>
                <a:ea typeface="华文楷体" pitchFamily="2" charset="-122"/>
              </a:rPr>
              <a:t>三种跃迁几率</a:t>
            </a:r>
            <a:r>
              <a:rPr kumimoji="1" lang="en-US" altLang="zh-CN" sz="2400" b="1">
                <a:solidFill>
                  <a:srgbClr val="0000CC"/>
                </a:solidFill>
                <a:latin typeface="华文楷体" pitchFamily="2" charset="-122"/>
                <a:ea typeface="华文楷体" pitchFamily="2" charset="-122"/>
              </a:rPr>
              <a:t>(</a:t>
            </a:r>
            <a:r>
              <a:rPr kumimoji="1" lang="en-US" altLang="zh-CN" sz="2400" b="1" i="1">
                <a:solidFill>
                  <a:srgbClr val="0000CC"/>
                </a:solidFill>
                <a:latin typeface="Times New Roman" pitchFamily="18" charset="0"/>
                <a:ea typeface="华文楷体" pitchFamily="2" charset="-122"/>
              </a:rPr>
              <a:t>A</a:t>
            </a:r>
            <a:r>
              <a:rPr kumimoji="1" lang="en-US" altLang="zh-CN" sz="2400" b="1" baseline="-25000">
                <a:solidFill>
                  <a:srgbClr val="0000CC"/>
                </a:solidFill>
                <a:latin typeface="Times New Roman" pitchFamily="18" charset="0"/>
                <a:ea typeface="华文楷体" pitchFamily="2" charset="-122"/>
              </a:rPr>
              <a:t>21</a:t>
            </a:r>
            <a:r>
              <a:rPr kumimoji="1" lang="zh-CN" altLang="en-US" sz="2400" b="1" i="1">
                <a:solidFill>
                  <a:srgbClr val="0000CC"/>
                </a:solidFill>
                <a:latin typeface="Times New Roman" pitchFamily="18" charset="0"/>
                <a:ea typeface="华文楷体" pitchFamily="2" charset="-122"/>
              </a:rPr>
              <a:t>、</a:t>
            </a:r>
            <a:r>
              <a:rPr kumimoji="1" lang="en-US" altLang="zh-CN" sz="2400" b="1" i="1">
                <a:solidFill>
                  <a:srgbClr val="0000CC"/>
                </a:solidFill>
                <a:latin typeface="Times New Roman" pitchFamily="18" charset="0"/>
                <a:ea typeface="华文楷体" pitchFamily="2" charset="-122"/>
              </a:rPr>
              <a:t>W</a:t>
            </a:r>
            <a:r>
              <a:rPr kumimoji="1" lang="en-US" altLang="zh-CN" sz="2400" b="1" baseline="-25000">
                <a:solidFill>
                  <a:srgbClr val="0000CC"/>
                </a:solidFill>
                <a:latin typeface="Times New Roman" pitchFamily="18" charset="0"/>
                <a:ea typeface="华文楷体" pitchFamily="2" charset="-122"/>
              </a:rPr>
              <a:t>21</a:t>
            </a:r>
            <a:r>
              <a:rPr kumimoji="1" lang="zh-CN" altLang="en-US" sz="2400" b="1">
                <a:solidFill>
                  <a:srgbClr val="0000CC"/>
                </a:solidFill>
                <a:latin typeface="Times New Roman" pitchFamily="18" charset="0"/>
                <a:ea typeface="华文楷体" pitchFamily="2" charset="-122"/>
              </a:rPr>
              <a:t>、</a:t>
            </a:r>
            <a:r>
              <a:rPr kumimoji="1" lang="en-US" altLang="zh-CN" sz="2400" b="1" i="1">
                <a:solidFill>
                  <a:srgbClr val="0000CC"/>
                </a:solidFill>
                <a:latin typeface="Times New Roman" pitchFamily="18" charset="0"/>
                <a:ea typeface="华文楷体" pitchFamily="2" charset="-122"/>
              </a:rPr>
              <a:t>W</a:t>
            </a:r>
            <a:r>
              <a:rPr kumimoji="1" lang="en-US" altLang="zh-CN" sz="2400" b="1" baseline="-25000">
                <a:solidFill>
                  <a:srgbClr val="0000CC"/>
                </a:solidFill>
                <a:latin typeface="Times New Roman" pitchFamily="18" charset="0"/>
                <a:ea typeface="华文楷体" pitchFamily="2" charset="-122"/>
              </a:rPr>
              <a:t>12</a:t>
            </a:r>
            <a:r>
              <a:rPr kumimoji="1" lang="zh-CN" altLang="en-US" sz="2400" b="1">
                <a:solidFill>
                  <a:srgbClr val="0000CC"/>
                </a:solidFill>
                <a:latin typeface="Times New Roman" pitchFamily="18" charset="0"/>
                <a:ea typeface="华文楷体" pitchFamily="2" charset="-122"/>
              </a:rPr>
              <a:t>）</a:t>
            </a:r>
            <a:r>
              <a:rPr kumimoji="1" lang="zh-CN" altLang="en-US" sz="2400" b="1">
                <a:solidFill>
                  <a:srgbClr val="0000CC"/>
                </a:solidFill>
                <a:latin typeface="华文楷体" pitchFamily="2" charset="-122"/>
                <a:ea typeface="华文楷体" pitchFamily="2" charset="-122"/>
              </a:rPr>
              <a:t>均按频率有一定的</a:t>
            </a:r>
            <a:r>
              <a:rPr kumimoji="1" lang="zh-CN" altLang="en-US" sz="2400" b="1">
                <a:solidFill>
                  <a:srgbClr val="FF0000"/>
                </a:solidFill>
                <a:latin typeface="华文楷体" pitchFamily="2" charset="-122"/>
                <a:ea typeface="华文楷体" pitchFamily="2" charset="-122"/>
              </a:rPr>
              <a:t>分布</a:t>
            </a:r>
            <a:r>
              <a:rPr kumimoji="1" lang="en-US" altLang="zh-CN" sz="2400" b="1">
                <a:solidFill>
                  <a:srgbClr val="0000CC"/>
                </a:solidFill>
                <a:latin typeface="华文楷体" pitchFamily="2" charset="-122"/>
                <a:ea typeface="华文楷体" pitchFamily="2" charset="-122"/>
              </a:rPr>
              <a:t>, </a:t>
            </a:r>
            <a:r>
              <a:rPr kumimoji="1" lang="zh-CN" altLang="en-US" sz="2400" b="1">
                <a:solidFill>
                  <a:srgbClr val="0000CC"/>
                </a:solidFill>
                <a:latin typeface="华文楷体" pitchFamily="2" charset="-122"/>
                <a:ea typeface="华文楷体" pitchFamily="2" charset="-122"/>
              </a:rPr>
              <a:t>且与谱线线型函数 </a:t>
            </a:r>
            <a:r>
              <a:rPr kumimoji="1" lang="en-US" altLang="zh-CN" sz="2400" b="1" i="1">
                <a:solidFill>
                  <a:srgbClr val="FF0000"/>
                </a:solidFill>
                <a:latin typeface="Times New Roman" pitchFamily="18" charset="0"/>
                <a:ea typeface="华文楷体" pitchFamily="2" charset="-122"/>
              </a:rPr>
              <a:t>f </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a:t>
            </a:r>
            <a:r>
              <a:rPr kumimoji="1" lang="zh-CN" altLang="en-US" sz="2400" b="1">
                <a:solidFill>
                  <a:srgbClr val="0000CC"/>
                </a:solidFill>
                <a:latin typeface="华文楷体" pitchFamily="2" charset="-122"/>
                <a:ea typeface="华文楷体" pitchFamily="2" charset="-122"/>
              </a:rPr>
              <a:t>有关</a:t>
            </a:r>
            <a:r>
              <a:rPr kumimoji="1" lang="en-US" altLang="zh-CN" sz="2400" b="1">
                <a:solidFill>
                  <a:srgbClr val="0000CC"/>
                </a:solidFill>
                <a:latin typeface="华文楷体" pitchFamily="2" charset="-122"/>
                <a:ea typeface="华文楷体" pitchFamily="2" charset="-122"/>
              </a:rPr>
              <a:t>, </a:t>
            </a:r>
            <a:r>
              <a:rPr kumimoji="1" lang="zh-CN" altLang="en-US" sz="2400" b="1">
                <a:solidFill>
                  <a:srgbClr val="0000CC"/>
                </a:solidFill>
                <a:latin typeface="华文楷体" pitchFamily="2" charset="-122"/>
                <a:ea typeface="华文楷体" pitchFamily="2" charset="-122"/>
              </a:rPr>
              <a:t>即</a:t>
            </a:r>
            <a:r>
              <a:rPr kumimoji="1" lang="zh-CN" altLang="en-US" sz="2400" b="1">
                <a:solidFill>
                  <a:srgbClr val="0000CC"/>
                </a:solidFill>
                <a:latin typeface="宋体" pitchFamily="2" charset="-122"/>
              </a:rPr>
              <a:t> </a:t>
            </a:r>
          </a:p>
        </p:txBody>
      </p:sp>
      <p:graphicFrame>
        <p:nvGraphicFramePr>
          <p:cNvPr id="8196" name="Object 4"/>
          <p:cNvGraphicFramePr>
            <a:graphicFrameLocks noChangeAspect="1"/>
          </p:cNvGraphicFramePr>
          <p:nvPr/>
        </p:nvGraphicFramePr>
        <p:xfrm>
          <a:off x="2195513" y="2944813"/>
          <a:ext cx="3538537" cy="560387"/>
        </p:xfrm>
        <a:graphic>
          <a:graphicData uri="http://schemas.openxmlformats.org/presentationml/2006/ole">
            <mc:AlternateContent xmlns:mc="http://schemas.openxmlformats.org/markup-compatibility/2006">
              <mc:Choice xmlns:v="urn:schemas-microsoft-com:vml" Requires="v">
                <p:oleObj spid="_x0000_s8200" name="公式" r:id="rId3" imgW="1180588" imgH="215806" progId="Equation.3">
                  <p:embed/>
                </p:oleObj>
              </mc:Choice>
              <mc:Fallback>
                <p:oleObj name="公式" r:id="rId3" imgW="1180588"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944813"/>
                        <a:ext cx="3538537" cy="5603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Object 5"/>
          <p:cNvGraphicFramePr>
            <a:graphicFrameLocks noChangeAspect="1"/>
          </p:cNvGraphicFramePr>
          <p:nvPr/>
        </p:nvGraphicFramePr>
        <p:xfrm>
          <a:off x="2362200" y="3962400"/>
          <a:ext cx="3527425" cy="596900"/>
        </p:xfrm>
        <a:graphic>
          <a:graphicData uri="http://schemas.openxmlformats.org/presentationml/2006/ole">
            <mc:AlternateContent xmlns:mc="http://schemas.openxmlformats.org/markup-compatibility/2006">
              <mc:Choice xmlns:v="urn:schemas-microsoft-com:vml" Requires="v">
                <p:oleObj spid="_x0000_s8201" name="公式" r:id="rId5" imgW="1346200" imgH="228600" progId="Equation.3">
                  <p:embed/>
                </p:oleObj>
              </mc:Choice>
              <mc:Fallback>
                <p:oleObj name="公式" r:id="rId5" imgW="13462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962400"/>
                        <a:ext cx="3527425" cy="5969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8" name="Object 6"/>
          <p:cNvGraphicFramePr>
            <a:graphicFrameLocks noChangeAspect="1"/>
          </p:cNvGraphicFramePr>
          <p:nvPr/>
        </p:nvGraphicFramePr>
        <p:xfrm>
          <a:off x="2286000" y="5029200"/>
          <a:ext cx="3490913" cy="598488"/>
        </p:xfrm>
        <a:graphic>
          <a:graphicData uri="http://schemas.openxmlformats.org/presentationml/2006/ole">
            <mc:AlternateContent xmlns:mc="http://schemas.openxmlformats.org/markup-compatibility/2006">
              <mc:Choice xmlns:v="urn:schemas-microsoft-com:vml" Requires="v">
                <p:oleObj spid="_x0000_s8202" name="公式" r:id="rId7" imgW="1333500" imgH="228600" progId="Equation.3">
                  <p:embed/>
                </p:oleObj>
              </mc:Choice>
              <mc:Fallback>
                <p:oleObj name="公式" r:id="rId7" imgW="13335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029200"/>
                        <a:ext cx="3490913" cy="5984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5332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79388" y="188913"/>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     1.</a:t>
            </a:r>
            <a:r>
              <a:rPr kumimoji="1" lang="zh-CN" altLang="en-US" sz="2400" b="1">
                <a:solidFill>
                  <a:srgbClr val="0000CC"/>
                </a:solidFill>
                <a:latin typeface="Times New Roman" pitchFamily="18" charset="0"/>
                <a:ea typeface="华文楷体" pitchFamily="2" charset="-122"/>
              </a:rPr>
              <a:t>自发跃迁几率按频率分布函数</a:t>
            </a:r>
            <a:r>
              <a:rPr kumimoji="1" lang="en-US" altLang="zh-CN" sz="2400" b="1" i="1">
                <a:solidFill>
                  <a:srgbClr val="FF0000"/>
                </a:solidFill>
                <a:latin typeface="Times New Roman" pitchFamily="18" charset="0"/>
                <a:ea typeface="华文楷体" pitchFamily="2" charset="-122"/>
              </a:rPr>
              <a:t>A</a:t>
            </a:r>
            <a:r>
              <a:rPr kumimoji="1" lang="en-US" altLang="zh-CN" sz="2400" b="1" baseline="-25000">
                <a:solidFill>
                  <a:srgbClr val="FF0000"/>
                </a:solidFill>
                <a:latin typeface="Times New Roman" pitchFamily="18" charset="0"/>
                <a:ea typeface="华文楷体" pitchFamily="2" charset="-122"/>
              </a:rPr>
              <a:t>21</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a:t>
            </a:r>
          </a:p>
        </p:txBody>
      </p:sp>
      <p:sp>
        <p:nvSpPr>
          <p:cNvPr id="9219" name="Text Box 3"/>
          <p:cNvSpPr txBox="1">
            <a:spLocks noChangeArrowheads="1"/>
          </p:cNvSpPr>
          <p:nvPr/>
        </p:nvSpPr>
        <p:spPr bwMode="auto">
          <a:xfrm>
            <a:off x="323850" y="765175"/>
            <a:ext cx="8153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前面在引进</a:t>
            </a:r>
            <a:r>
              <a:rPr kumimoji="1" lang="en-US" altLang="zh-CN" sz="2400" i="1">
                <a:solidFill>
                  <a:srgbClr val="FF0000"/>
                </a:solidFill>
                <a:latin typeface="Times New Roman" pitchFamily="18" charset="0"/>
                <a:ea typeface="华文楷体" pitchFamily="2" charset="-122"/>
              </a:rPr>
              <a:t>A</a:t>
            </a:r>
            <a:r>
              <a:rPr kumimoji="1" lang="en-US" altLang="zh-CN" sz="2400" baseline="-25000">
                <a:solidFill>
                  <a:srgbClr val="FF0000"/>
                </a:solidFill>
                <a:latin typeface="Times New Roman" pitchFamily="18" charset="0"/>
                <a:ea typeface="华文楷体" pitchFamily="2" charset="-122"/>
              </a:rPr>
              <a:t>21</a:t>
            </a:r>
            <a:r>
              <a:rPr kumimoji="1" lang="zh-CN" altLang="en-US" sz="2400">
                <a:solidFill>
                  <a:srgbClr val="0000CC"/>
                </a:solidFill>
                <a:latin typeface="Times New Roman" pitchFamily="18" charset="0"/>
                <a:ea typeface="华文楷体" pitchFamily="2" charset="-122"/>
              </a:rPr>
              <a:t>时，因没有考虑能级的宽度，故辐射功率   </a:t>
            </a:r>
          </a:p>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               </a:t>
            </a:r>
            <a:r>
              <a:rPr kumimoji="1" lang="en-US" altLang="zh-CN" sz="2400" i="1">
                <a:solidFill>
                  <a:srgbClr val="FF0000"/>
                </a:solidFill>
                <a:latin typeface="Times New Roman" pitchFamily="18" charset="0"/>
                <a:ea typeface="华文楷体" pitchFamily="2" charset="-122"/>
              </a:rPr>
              <a:t>q</a:t>
            </a:r>
            <a:r>
              <a:rPr kumimoji="1" lang="en-US" altLang="zh-CN" sz="2400" baseline="-25000">
                <a:solidFill>
                  <a:srgbClr val="FF0000"/>
                </a:solidFill>
                <a:latin typeface="Times New Roman" pitchFamily="18" charset="0"/>
                <a:ea typeface="华文楷体" pitchFamily="2" charset="-122"/>
              </a:rPr>
              <a:t>0</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A</a:t>
            </a:r>
            <a:r>
              <a:rPr kumimoji="1" lang="en-US" altLang="zh-CN" sz="2400" baseline="-25000">
                <a:solidFill>
                  <a:srgbClr val="FF0000"/>
                </a:solidFill>
                <a:latin typeface="Times New Roman" pitchFamily="18" charset="0"/>
                <a:ea typeface="华文楷体" pitchFamily="2" charset="-122"/>
              </a:rPr>
              <a:t>21                    </a:t>
            </a:r>
            <a:r>
              <a:rPr kumimoji="1" lang="zh-CN" altLang="en-US" sz="2400">
                <a:solidFill>
                  <a:srgbClr val="0000CC"/>
                </a:solidFill>
                <a:latin typeface="Times New Roman" pitchFamily="18" charset="0"/>
                <a:ea typeface="华文楷体" pitchFamily="2" charset="-122"/>
              </a:rPr>
              <a:t>即   </a:t>
            </a:r>
            <a:r>
              <a:rPr kumimoji="1" lang="en-US" altLang="zh-CN" sz="2400" i="1">
                <a:solidFill>
                  <a:srgbClr val="FF0000"/>
                </a:solidFill>
                <a:latin typeface="Times New Roman" pitchFamily="18" charset="0"/>
                <a:ea typeface="华文楷体" pitchFamily="2" charset="-122"/>
              </a:rPr>
              <a:t>q</a:t>
            </a:r>
            <a:r>
              <a:rPr kumimoji="1" lang="en-US" altLang="zh-CN" sz="2400" baseline="-25000">
                <a:solidFill>
                  <a:srgbClr val="FF0000"/>
                </a:solidFill>
                <a:latin typeface="Times New Roman" pitchFamily="18" charset="0"/>
                <a:ea typeface="华文楷体" pitchFamily="2" charset="-122"/>
              </a:rPr>
              <a:t>0</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 n</a:t>
            </a:r>
            <a:r>
              <a:rPr kumimoji="1" lang="en-US" altLang="zh-CN" sz="2400" baseline="-25000">
                <a:solidFill>
                  <a:srgbClr val="FF0000"/>
                </a:solidFill>
                <a:latin typeface="Times New Roman" pitchFamily="18" charset="0"/>
                <a:ea typeface="华文楷体" pitchFamily="2" charset="-122"/>
              </a:rPr>
              <a:t>2</a:t>
            </a:r>
            <a:r>
              <a:rPr kumimoji="1" lang="en-US" altLang="zh-CN" sz="2400" i="1">
                <a:solidFill>
                  <a:srgbClr val="FF0000"/>
                </a:solidFill>
                <a:latin typeface="Times New Roman" pitchFamily="18" charset="0"/>
                <a:ea typeface="华文楷体" pitchFamily="2" charset="-122"/>
              </a:rPr>
              <a:t>A</a:t>
            </a:r>
            <a:r>
              <a:rPr kumimoji="1" lang="en-US" altLang="zh-CN" sz="2400" baseline="-25000">
                <a:solidFill>
                  <a:srgbClr val="FF0000"/>
                </a:solidFill>
                <a:latin typeface="Times New Roman" pitchFamily="18" charset="0"/>
                <a:ea typeface="华文楷体" pitchFamily="2" charset="-122"/>
              </a:rPr>
              <a:t>21</a:t>
            </a:r>
            <a:r>
              <a:rPr kumimoji="1" lang="en-US" altLang="zh-CN" sz="2400" i="1">
                <a:solidFill>
                  <a:srgbClr val="FF0000"/>
                </a:solidFill>
                <a:latin typeface="Times New Roman" pitchFamily="18" charset="0"/>
                <a:ea typeface="华文楷体" pitchFamily="2" charset="-122"/>
              </a:rPr>
              <a:t>hv</a:t>
            </a:r>
            <a:r>
              <a:rPr kumimoji="1" lang="en-US" altLang="zh-CN" sz="2400">
                <a:solidFill>
                  <a:srgbClr val="FF0000"/>
                </a:solidFill>
                <a:latin typeface="Times New Roman" pitchFamily="18" charset="0"/>
                <a:ea typeface="华文楷体" pitchFamily="2" charset="-122"/>
              </a:rPr>
              <a:t>= </a:t>
            </a:r>
            <a:r>
              <a:rPr kumimoji="1" lang="en-US" altLang="zh-CN" sz="2400" i="1">
                <a:solidFill>
                  <a:srgbClr val="FF0000"/>
                </a:solidFill>
                <a:latin typeface="Times New Roman" pitchFamily="18" charset="0"/>
                <a:ea typeface="华文楷体" pitchFamily="2" charset="-122"/>
              </a:rPr>
              <a:t>n</a:t>
            </a:r>
            <a:r>
              <a:rPr kumimoji="1" lang="en-US" altLang="zh-CN" sz="2400" baseline="-25000">
                <a:solidFill>
                  <a:srgbClr val="FF0000"/>
                </a:solidFill>
                <a:latin typeface="Times New Roman" pitchFamily="18" charset="0"/>
                <a:ea typeface="华文楷体" pitchFamily="2" charset="-122"/>
              </a:rPr>
              <a:t>2 </a:t>
            </a:r>
            <a:r>
              <a:rPr kumimoji="1" lang="en-US" altLang="zh-CN" sz="2400" i="1">
                <a:solidFill>
                  <a:srgbClr val="FF0000"/>
                </a:solidFill>
                <a:latin typeface="Times New Roman" pitchFamily="18" charset="0"/>
                <a:ea typeface="华文楷体" pitchFamily="2" charset="-122"/>
              </a:rPr>
              <a:t>A</a:t>
            </a:r>
            <a:r>
              <a:rPr kumimoji="1" lang="en-US" altLang="zh-CN" sz="2400" baseline="-25000">
                <a:solidFill>
                  <a:srgbClr val="FF0000"/>
                </a:solidFill>
                <a:latin typeface="Times New Roman" pitchFamily="18" charset="0"/>
                <a:ea typeface="华文楷体" pitchFamily="2" charset="-122"/>
              </a:rPr>
              <a:t>21</a:t>
            </a:r>
            <a:r>
              <a:rPr kumimoji="1" lang="en-US" altLang="zh-CN" sz="2400" i="1">
                <a:solidFill>
                  <a:srgbClr val="FF0000"/>
                </a:solidFill>
                <a:latin typeface="Times New Roman" pitchFamily="18" charset="0"/>
                <a:ea typeface="华文楷体" pitchFamily="2" charset="-122"/>
              </a:rPr>
              <a:t>hv</a:t>
            </a:r>
            <a:r>
              <a:rPr kumimoji="1" lang="en-US" altLang="zh-CN" sz="2400" baseline="-25000">
                <a:solidFill>
                  <a:srgbClr val="FF0000"/>
                </a:solidFill>
                <a:latin typeface="Times New Roman" pitchFamily="18" charset="0"/>
                <a:ea typeface="华文楷体" pitchFamily="2" charset="-122"/>
              </a:rPr>
              <a:t>0</a:t>
            </a:r>
          </a:p>
        </p:txBody>
      </p:sp>
      <p:sp>
        <p:nvSpPr>
          <p:cNvPr id="9220" name="Text Box 4"/>
          <p:cNvSpPr txBox="1">
            <a:spLocks noChangeArrowheads="1"/>
          </p:cNvSpPr>
          <p:nvPr/>
        </p:nvSpPr>
        <p:spPr bwMode="auto">
          <a:xfrm>
            <a:off x="3563938" y="1916113"/>
            <a:ext cx="52927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考虑能级宽度后，自发发射功率按频率分布，</a:t>
            </a:r>
            <a:r>
              <a:rPr kumimoji="1" lang="en-US" altLang="zh-CN" sz="2400" i="1">
                <a:solidFill>
                  <a:srgbClr val="FF0000"/>
                </a:solidFill>
                <a:latin typeface="Times New Roman" pitchFamily="18" charset="0"/>
                <a:ea typeface="华文楷体" pitchFamily="2" charset="-122"/>
              </a:rPr>
              <a:t>v</a:t>
            </a:r>
            <a:r>
              <a:rPr kumimoji="1" lang="en-US" altLang="zh-CN" sz="2400" baseline="-25000">
                <a:solidFill>
                  <a:srgbClr val="FF0000"/>
                </a:solidFill>
                <a:latin typeface="Times New Roman" pitchFamily="18" charset="0"/>
                <a:ea typeface="华文楷体" pitchFamily="2" charset="-122"/>
              </a:rPr>
              <a:t> </a:t>
            </a:r>
            <a:r>
              <a:rPr kumimoji="1" lang="en-US" altLang="zh-CN" sz="2400">
                <a:solidFill>
                  <a:srgbClr val="FF0000"/>
                </a:solidFill>
                <a:latin typeface="Times New Roman" pitchFamily="18" charset="0"/>
                <a:ea typeface="华文楷体" pitchFamily="2" charset="-122"/>
              </a:rPr>
              <a:t>= </a:t>
            </a:r>
            <a:r>
              <a:rPr kumimoji="1" lang="en-US" altLang="zh-CN" sz="2400" i="1">
                <a:solidFill>
                  <a:srgbClr val="FF0000"/>
                </a:solidFill>
                <a:latin typeface="Times New Roman" pitchFamily="18" charset="0"/>
                <a:ea typeface="华文楷体" pitchFamily="2" charset="-122"/>
              </a:rPr>
              <a:t>v</a:t>
            </a:r>
            <a:r>
              <a:rPr kumimoji="1" lang="en-US" altLang="zh-CN" sz="2400" baseline="-25000">
                <a:solidFill>
                  <a:srgbClr val="FF0000"/>
                </a:solidFill>
                <a:latin typeface="Times New Roman" pitchFamily="18" charset="0"/>
                <a:ea typeface="华文楷体" pitchFamily="2" charset="-122"/>
              </a:rPr>
              <a:t>0</a:t>
            </a:r>
            <a:r>
              <a:rPr kumimoji="1" lang="zh-CN" altLang="en-US" sz="2400">
                <a:solidFill>
                  <a:srgbClr val="0000CC"/>
                </a:solidFill>
                <a:latin typeface="华文楷体" pitchFamily="2" charset="-122"/>
                <a:ea typeface="华文楷体" pitchFamily="2" charset="-122"/>
              </a:rPr>
              <a:t>只是谱线的中心频率，辐射功率分布在频率间隔</a:t>
            </a:r>
            <a:r>
              <a:rPr kumimoji="1" lang="zh-CN" altLang="en-US" sz="2400">
                <a:solidFill>
                  <a:srgbClr val="FF0000"/>
                </a:solidFill>
                <a:latin typeface="华文楷体" pitchFamily="2" charset="-122"/>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0000CC"/>
                </a:solidFill>
                <a:latin typeface="华文楷体" pitchFamily="2" charset="-122"/>
                <a:ea typeface="华文楷体" pitchFamily="2" charset="-122"/>
              </a:rPr>
              <a:t>内。</a:t>
            </a:r>
          </a:p>
        </p:txBody>
      </p:sp>
      <p:grpSp>
        <p:nvGrpSpPr>
          <p:cNvPr id="9221" name="Group 5"/>
          <p:cNvGrpSpPr>
            <a:grpSpLocks/>
          </p:cNvGrpSpPr>
          <p:nvPr/>
        </p:nvGrpSpPr>
        <p:grpSpPr bwMode="auto">
          <a:xfrm>
            <a:off x="323850" y="1844675"/>
            <a:ext cx="3168650" cy="2403475"/>
            <a:chOff x="158" y="119"/>
            <a:chExt cx="2360" cy="2038"/>
          </a:xfrm>
        </p:grpSpPr>
        <p:graphicFrame>
          <p:nvGraphicFramePr>
            <p:cNvPr id="9240" name="Object 6"/>
            <p:cNvGraphicFramePr>
              <a:graphicFrameLocks noChangeAspect="1"/>
            </p:cNvGraphicFramePr>
            <p:nvPr/>
          </p:nvGraphicFramePr>
          <p:xfrm>
            <a:off x="340" y="255"/>
            <a:ext cx="2178" cy="1902"/>
          </p:xfrm>
          <a:graphic>
            <a:graphicData uri="http://schemas.openxmlformats.org/presentationml/2006/ole">
              <mc:AlternateContent xmlns:mc="http://schemas.openxmlformats.org/markup-compatibility/2006">
                <mc:Choice xmlns:v="urn:schemas-microsoft-com:vml" Requires="v">
                  <p:oleObj spid="_x0000_s9228" name="位图图像" r:id="rId3" imgW="3457143" imgH="3019048" progId="Paint.Picture">
                    <p:embed/>
                  </p:oleObj>
                </mc:Choice>
                <mc:Fallback>
                  <p:oleObj name="位图图像" r:id="rId3" imgW="3457143" imgH="30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255"/>
                          <a:ext cx="2178"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41" name="Object 7"/>
            <p:cNvGraphicFramePr>
              <a:graphicFrameLocks noChangeAspect="1"/>
            </p:cNvGraphicFramePr>
            <p:nvPr/>
          </p:nvGraphicFramePr>
          <p:xfrm>
            <a:off x="158" y="981"/>
            <a:ext cx="466" cy="353"/>
          </p:xfrm>
          <a:graphic>
            <a:graphicData uri="http://schemas.openxmlformats.org/presentationml/2006/ole">
              <mc:AlternateContent xmlns:mc="http://schemas.openxmlformats.org/markup-compatibility/2006">
                <mc:Choice xmlns:v="urn:schemas-microsoft-com:vml" Requires="v">
                  <p:oleObj spid="_x0000_s9229" name="公式" r:id="rId5" imgW="520474" imgH="393529" progId="Equation.3">
                    <p:embed/>
                  </p:oleObj>
                </mc:Choice>
                <mc:Fallback>
                  <p:oleObj name="公式" r:id="rId5" imgW="520474"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 y="981"/>
                          <a:ext cx="466"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2" name="Object 8"/>
            <p:cNvGraphicFramePr>
              <a:graphicFrameLocks noChangeAspect="1"/>
            </p:cNvGraphicFramePr>
            <p:nvPr/>
          </p:nvGraphicFramePr>
          <p:xfrm>
            <a:off x="204" y="391"/>
            <a:ext cx="432" cy="251"/>
          </p:xfrm>
          <a:graphic>
            <a:graphicData uri="http://schemas.openxmlformats.org/presentationml/2006/ole">
              <mc:AlternateContent xmlns:mc="http://schemas.openxmlformats.org/markup-compatibility/2006">
                <mc:Choice xmlns:v="urn:schemas-microsoft-com:vml" Requires="v">
                  <p:oleObj spid="_x0000_s9230" name="公式" r:id="rId7" imgW="393529" imgH="228501" progId="Equation.3">
                    <p:embed/>
                  </p:oleObj>
                </mc:Choice>
                <mc:Fallback>
                  <p:oleObj name="公式" r:id="rId7" imgW="39352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391"/>
                          <a:ext cx="43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3" name="Object 9"/>
            <p:cNvGraphicFramePr>
              <a:graphicFrameLocks noChangeAspect="1"/>
            </p:cNvGraphicFramePr>
            <p:nvPr/>
          </p:nvGraphicFramePr>
          <p:xfrm>
            <a:off x="249" y="119"/>
            <a:ext cx="362" cy="223"/>
          </p:xfrm>
          <a:graphic>
            <a:graphicData uri="http://schemas.openxmlformats.org/presentationml/2006/ole">
              <mc:AlternateContent xmlns:mc="http://schemas.openxmlformats.org/markup-compatibility/2006">
                <mc:Choice xmlns:v="urn:schemas-microsoft-com:vml" Requires="v">
                  <p:oleObj spid="_x0000_s9231" name="公式" r:id="rId9" imgW="330057" imgH="203112" progId="Equation.3">
                    <p:embed/>
                  </p:oleObj>
                </mc:Choice>
                <mc:Fallback>
                  <p:oleObj name="公式" r:id="rId9" imgW="330057"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119"/>
                          <a:ext cx="362"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4" name="Line 10"/>
            <p:cNvSpPr>
              <a:spLocks noChangeShapeType="1"/>
            </p:cNvSpPr>
            <p:nvPr/>
          </p:nvSpPr>
          <p:spPr bwMode="auto">
            <a:xfrm>
              <a:off x="1383" y="527"/>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45" name="Line 11"/>
            <p:cNvSpPr>
              <a:spLocks noChangeShapeType="1"/>
            </p:cNvSpPr>
            <p:nvPr/>
          </p:nvSpPr>
          <p:spPr bwMode="auto">
            <a:xfrm>
              <a:off x="1383" y="709"/>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46" name="Line 12"/>
            <p:cNvSpPr>
              <a:spLocks noChangeShapeType="1"/>
            </p:cNvSpPr>
            <p:nvPr/>
          </p:nvSpPr>
          <p:spPr bwMode="auto">
            <a:xfrm>
              <a:off x="1383" y="93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47" name="Line 13"/>
            <p:cNvSpPr>
              <a:spLocks noChangeShapeType="1"/>
            </p:cNvSpPr>
            <p:nvPr/>
          </p:nvSpPr>
          <p:spPr bwMode="auto">
            <a:xfrm>
              <a:off x="1383" y="1162"/>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48" name="Line 14"/>
            <p:cNvSpPr>
              <a:spLocks noChangeShapeType="1"/>
            </p:cNvSpPr>
            <p:nvPr/>
          </p:nvSpPr>
          <p:spPr bwMode="auto">
            <a:xfrm>
              <a:off x="1383" y="1389"/>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49" name="Line 15"/>
            <p:cNvSpPr>
              <a:spLocks noChangeShapeType="1"/>
            </p:cNvSpPr>
            <p:nvPr/>
          </p:nvSpPr>
          <p:spPr bwMode="auto">
            <a:xfrm>
              <a:off x="1383" y="1570"/>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50" name="Line 16"/>
            <p:cNvSpPr>
              <a:spLocks noChangeShapeType="1"/>
            </p:cNvSpPr>
            <p:nvPr/>
          </p:nvSpPr>
          <p:spPr bwMode="auto">
            <a:xfrm>
              <a:off x="1383" y="1706"/>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9222" name="Text Box 17"/>
          <p:cNvSpPr txBox="1">
            <a:spLocks noChangeArrowheads="1"/>
          </p:cNvSpPr>
          <p:nvPr/>
        </p:nvSpPr>
        <p:spPr bwMode="auto">
          <a:xfrm>
            <a:off x="3635375" y="3213100"/>
            <a:ext cx="5184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分布在频率</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d</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0000CC"/>
                </a:solidFill>
                <a:latin typeface="Times New Roman" pitchFamily="18" charset="0"/>
                <a:ea typeface="华文楷体" pitchFamily="2" charset="-122"/>
              </a:rPr>
              <a:t>范围内的</a:t>
            </a:r>
            <a:r>
              <a:rPr kumimoji="1" lang="zh-CN" altLang="en-US" sz="2400">
                <a:solidFill>
                  <a:srgbClr val="0000CC"/>
                </a:solidFill>
                <a:latin typeface="华文楷体" pitchFamily="2" charset="-122"/>
                <a:ea typeface="华文楷体" pitchFamily="2" charset="-122"/>
              </a:rPr>
              <a:t>辐射功率</a:t>
            </a:r>
            <a:r>
              <a:rPr kumimoji="1" lang="en-US" altLang="zh-CN" sz="2400" i="1">
                <a:solidFill>
                  <a:srgbClr val="FF0000"/>
                </a:solidFill>
                <a:latin typeface="Times New Roman" pitchFamily="18" charset="0"/>
                <a:ea typeface="华文楷体" pitchFamily="2" charset="-122"/>
              </a:rPr>
              <a:t>q </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)d</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0000CC"/>
                </a:solidFill>
                <a:latin typeface="Times New Roman" pitchFamily="18" charset="0"/>
                <a:ea typeface="华文楷体" pitchFamily="2" charset="-122"/>
              </a:rPr>
              <a:t>应为</a:t>
            </a:r>
            <a:endParaRPr lang="zh-CN" altLang="en-US" sz="1800">
              <a:solidFill>
                <a:srgbClr val="000000"/>
              </a:solidFill>
              <a:latin typeface="Verdana" pitchFamily="34" charset="0"/>
            </a:endParaRPr>
          </a:p>
        </p:txBody>
      </p:sp>
      <p:sp>
        <p:nvSpPr>
          <p:cNvPr id="9223" name="Text Box 18"/>
          <p:cNvSpPr txBox="1">
            <a:spLocks noChangeArrowheads="1"/>
          </p:cNvSpPr>
          <p:nvPr/>
        </p:nvSpPr>
        <p:spPr bwMode="auto">
          <a:xfrm>
            <a:off x="1258888" y="4221163"/>
            <a:ext cx="705643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i="1">
                <a:solidFill>
                  <a:srgbClr val="FF0000"/>
                </a:solidFill>
                <a:latin typeface="Times New Roman" pitchFamily="18" charset="0"/>
                <a:ea typeface="华文楷体" pitchFamily="2" charset="-122"/>
              </a:rPr>
              <a:t>         q</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)d</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q</a:t>
            </a:r>
            <a:r>
              <a:rPr kumimoji="1" lang="en-US" altLang="zh-CN" sz="2400" baseline="-25000">
                <a:solidFill>
                  <a:srgbClr val="FF0000"/>
                </a:solidFill>
                <a:latin typeface="Times New Roman" pitchFamily="18" charset="0"/>
                <a:ea typeface="华文楷体" pitchFamily="2" charset="-122"/>
              </a:rPr>
              <a:t>0 </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)d</a:t>
            </a:r>
            <a:r>
              <a:rPr kumimoji="1" lang="en-US" altLang="zh-CN" sz="2400" i="1">
                <a:solidFill>
                  <a:srgbClr val="FF0000"/>
                </a:solidFill>
                <a:latin typeface="Times New Roman" pitchFamily="18" charset="0"/>
                <a:ea typeface="华文楷体" pitchFamily="2" charset="-122"/>
              </a:rPr>
              <a:t>v=n</a:t>
            </a:r>
            <a:r>
              <a:rPr kumimoji="1" lang="en-US" altLang="zh-CN" sz="2400" baseline="-25000">
                <a:solidFill>
                  <a:srgbClr val="FF0000"/>
                </a:solidFill>
                <a:latin typeface="Times New Roman" pitchFamily="18" charset="0"/>
                <a:ea typeface="华文楷体" pitchFamily="2" charset="-122"/>
              </a:rPr>
              <a:t>2 </a:t>
            </a:r>
            <a:r>
              <a:rPr kumimoji="1" lang="en-US" altLang="zh-CN" sz="2400" i="1">
                <a:solidFill>
                  <a:srgbClr val="FF0000"/>
                </a:solidFill>
                <a:latin typeface="Times New Roman" pitchFamily="18" charset="0"/>
                <a:ea typeface="华文楷体" pitchFamily="2" charset="-122"/>
              </a:rPr>
              <a:t>A</a:t>
            </a:r>
            <a:r>
              <a:rPr kumimoji="1" lang="en-US" altLang="zh-CN" sz="2400" baseline="-25000">
                <a:solidFill>
                  <a:srgbClr val="FF0000"/>
                </a:solidFill>
                <a:latin typeface="Times New Roman" pitchFamily="18" charset="0"/>
                <a:ea typeface="华文楷体" pitchFamily="2" charset="-122"/>
              </a:rPr>
              <a:t>21</a:t>
            </a:r>
            <a:r>
              <a:rPr kumimoji="1" lang="en-US" altLang="zh-CN" sz="2400" i="1">
                <a:solidFill>
                  <a:srgbClr val="FF0000"/>
                </a:solidFill>
                <a:latin typeface="Times New Roman" pitchFamily="18" charset="0"/>
                <a:ea typeface="华文楷体" pitchFamily="2" charset="-122"/>
              </a:rPr>
              <a:t>hv</a:t>
            </a:r>
            <a:r>
              <a:rPr kumimoji="1" lang="en-US" altLang="zh-CN" sz="2400" baseline="-25000">
                <a:solidFill>
                  <a:srgbClr val="FF0000"/>
                </a:solidFill>
                <a:latin typeface="Times New Roman" pitchFamily="18" charset="0"/>
                <a:ea typeface="华文楷体" pitchFamily="2" charset="-122"/>
              </a:rPr>
              <a:t>0 </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)d</a:t>
            </a:r>
            <a:r>
              <a:rPr kumimoji="1" lang="en-US" altLang="zh-CN" sz="2400" i="1">
                <a:solidFill>
                  <a:srgbClr val="FF0000"/>
                </a:solidFill>
                <a:latin typeface="Times New Roman" pitchFamily="18" charset="0"/>
                <a:ea typeface="华文楷体" pitchFamily="2" charset="-122"/>
              </a:rPr>
              <a:t>v</a:t>
            </a:r>
          </a:p>
          <a:p>
            <a:pPr fontAlgn="base">
              <a:spcBef>
                <a:spcPct val="50000"/>
              </a:spcBef>
              <a:spcAft>
                <a:spcPct val="0"/>
              </a:spcAft>
              <a:buFontTx/>
              <a:buNone/>
            </a:pPr>
            <a:r>
              <a:rPr kumimoji="1" lang="en-US" altLang="zh-CN" sz="2400" i="1">
                <a:solidFill>
                  <a:srgbClr val="FF0000"/>
                </a:solidFill>
                <a:latin typeface="Times New Roman" pitchFamily="18" charset="0"/>
                <a:ea typeface="华文楷体" pitchFamily="2" charset="-122"/>
              </a:rPr>
              <a:t>               q</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n</a:t>
            </a:r>
            <a:r>
              <a:rPr kumimoji="1" lang="en-US" altLang="zh-CN" sz="2400" baseline="-25000">
                <a:solidFill>
                  <a:srgbClr val="FF0000"/>
                </a:solidFill>
                <a:latin typeface="Times New Roman" pitchFamily="18" charset="0"/>
                <a:ea typeface="华文楷体" pitchFamily="2" charset="-122"/>
              </a:rPr>
              <a:t>2</a:t>
            </a:r>
            <a:r>
              <a:rPr kumimoji="1" lang="en-US" altLang="zh-CN" sz="2400" i="1">
                <a:solidFill>
                  <a:srgbClr val="FF0000"/>
                </a:solidFill>
                <a:latin typeface="Times New Roman" pitchFamily="18" charset="0"/>
                <a:ea typeface="华文楷体" pitchFamily="2" charset="-122"/>
              </a:rPr>
              <a:t>hv</a:t>
            </a:r>
            <a:r>
              <a:rPr kumimoji="1" lang="en-US" altLang="zh-CN" sz="2400" baseline="-25000">
                <a:solidFill>
                  <a:srgbClr val="FF0000"/>
                </a:solidFill>
                <a:latin typeface="Times New Roman" pitchFamily="18" charset="0"/>
                <a:ea typeface="华文楷体" pitchFamily="2" charset="-122"/>
              </a:rPr>
              <a:t>0</a:t>
            </a:r>
            <a:r>
              <a:rPr kumimoji="1" lang="en-US" altLang="zh-CN" sz="2400" i="1">
                <a:solidFill>
                  <a:srgbClr val="FF0000"/>
                </a:solidFill>
                <a:latin typeface="Times New Roman" pitchFamily="18" charset="0"/>
                <a:ea typeface="华文楷体" pitchFamily="2" charset="-122"/>
              </a:rPr>
              <a:t>A</a:t>
            </a:r>
            <a:r>
              <a:rPr kumimoji="1" lang="en-US" altLang="zh-CN" sz="2400" baseline="-25000">
                <a:solidFill>
                  <a:srgbClr val="FF0000"/>
                </a:solidFill>
                <a:latin typeface="Times New Roman" pitchFamily="18" charset="0"/>
                <a:ea typeface="华文楷体" pitchFamily="2" charset="-122"/>
              </a:rPr>
              <a:t>21</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a:t>
            </a:r>
            <a:endParaRPr lang="en-US" altLang="zh-CN" sz="2400">
              <a:solidFill>
                <a:srgbClr val="FF0000"/>
              </a:solidFill>
              <a:latin typeface="Verdana" pitchFamily="34" charset="0"/>
            </a:endParaRPr>
          </a:p>
        </p:txBody>
      </p:sp>
      <p:grpSp>
        <p:nvGrpSpPr>
          <p:cNvPr id="9224" name="Group 19"/>
          <p:cNvGrpSpPr>
            <a:grpSpLocks/>
          </p:cNvGrpSpPr>
          <p:nvPr/>
        </p:nvGrpSpPr>
        <p:grpSpPr bwMode="auto">
          <a:xfrm>
            <a:off x="1692275" y="2349500"/>
            <a:ext cx="142875" cy="1512888"/>
            <a:chOff x="1156" y="618"/>
            <a:chExt cx="91" cy="1088"/>
          </a:xfrm>
        </p:grpSpPr>
        <p:sp>
          <p:nvSpPr>
            <p:cNvPr id="9232" name="Line 20"/>
            <p:cNvSpPr>
              <a:spLocks noChangeShapeType="1"/>
            </p:cNvSpPr>
            <p:nvPr/>
          </p:nvSpPr>
          <p:spPr bwMode="auto">
            <a:xfrm>
              <a:off x="1156" y="845"/>
              <a:ext cx="0" cy="86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33" name="Line 21"/>
            <p:cNvSpPr>
              <a:spLocks noChangeShapeType="1"/>
            </p:cNvSpPr>
            <p:nvPr/>
          </p:nvSpPr>
          <p:spPr bwMode="auto">
            <a:xfrm>
              <a:off x="1247" y="618"/>
              <a:ext cx="0" cy="10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34" name="Line 22"/>
            <p:cNvSpPr>
              <a:spLocks noChangeShapeType="1"/>
            </p:cNvSpPr>
            <p:nvPr/>
          </p:nvSpPr>
          <p:spPr bwMode="auto">
            <a:xfrm>
              <a:off x="1202" y="709"/>
              <a:ext cx="45"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35" name="Line 23"/>
            <p:cNvSpPr>
              <a:spLocks noChangeShapeType="1"/>
            </p:cNvSpPr>
            <p:nvPr/>
          </p:nvSpPr>
          <p:spPr bwMode="auto">
            <a:xfrm>
              <a:off x="1156" y="890"/>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36" name="Line 24"/>
            <p:cNvSpPr>
              <a:spLocks noChangeShapeType="1"/>
            </p:cNvSpPr>
            <p:nvPr/>
          </p:nvSpPr>
          <p:spPr bwMode="auto">
            <a:xfrm>
              <a:off x="1156" y="1071"/>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37" name="Line 25"/>
            <p:cNvSpPr>
              <a:spLocks noChangeShapeType="1"/>
            </p:cNvSpPr>
            <p:nvPr/>
          </p:nvSpPr>
          <p:spPr bwMode="auto">
            <a:xfrm>
              <a:off x="1156" y="1253"/>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38" name="Line 26"/>
            <p:cNvSpPr>
              <a:spLocks noChangeShapeType="1"/>
            </p:cNvSpPr>
            <p:nvPr/>
          </p:nvSpPr>
          <p:spPr bwMode="auto">
            <a:xfrm>
              <a:off x="1156" y="1434"/>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39" name="Line 27"/>
            <p:cNvSpPr>
              <a:spLocks noChangeShapeType="1"/>
            </p:cNvSpPr>
            <p:nvPr/>
          </p:nvSpPr>
          <p:spPr bwMode="auto">
            <a:xfrm>
              <a:off x="1156" y="1570"/>
              <a:ext cx="91" cy="1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9225" name="Group 28"/>
          <p:cNvGrpSpPr>
            <a:grpSpLocks/>
          </p:cNvGrpSpPr>
          <p:nvPr/>
        </p:nvGrpSpPr>
        <p:grpSpPr bwMode="auto">
          <a:xfrm>
            <a:off x="1403350" y="3284538"/>
            <a:ext cx="1728788" cy="396875"/>
            <a:chOff x="975" y="1298"/>
            <a:chExt cx="1089" cy="250"/>
          </a:xfrm>
        </p:grpSpPr>
        <p:sp>
          <p:nvSpPr>
            <p:cNvPr id="9229" name="Line 29"/>
            <p:cNvSpPr>
              <a:spLocks noChangeShapeType="1"/>
            </p:cNvSpPr>
            <p:nvPr/>
          </p:nvSpPr>
          <p:spPr bwMode="auto">
            <a:xfrm>
              <a:off x="975" y="1480"/>
              <a:ext cx="181"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30" name="Line 30"/>
            <p:cNvSpPr>
              <a:spLocks noChangeShapeType="1"/>
            </p:cNvSpPr>
            <p:nvPr/>
          </p:nvSpPr>
          <p:spPr bwMode="auto">
            <a:xfrm flipH="1">
              <a:off x="1247" y="1480"/>
              <a:ext cx="22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9231" name="Text Box 31"/>
            <p:cNvSpPr txBox="1">
              <a:spLocks noChangeArrowheads="1"/>
            </p:cNvSpPr>
            <p:nvPr/>
          </p:nvSpPr>
          <p:spPr bwMode="auto">
            <a:xfrm>
              <a:off x="1429" y="1298"/>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sz="2000">
                  <a:solidFill>
                    <a:srgbClr val="FF0000"/>
                  </a:solidFill>
                  <a:latin typeface="Times New Roman" pitchFamily="18" charset="0"/>
                </a:rPr>
                <a:t>d</a:t>
              </a:r>
              <a:r>
                <a:rPr lang="en-US" altLang="zh-CN" sz="2000" i="1">
                  <a:solidFill>
                    <a:srgbClr val="FF0000"/>
                  </a:solidFill>
                  <a:latin typeface="Times New Roman" pitchFamily="18" charset="0"/>
                </a:rPr>
                <a:t>v</a:t>
              </a:r>
            </a:p>
          </p:txBody>
        </p:sp>
      </p:grpSp>
      <p:sp>
        <p:nvSpPr>
          <p:cNvPr id="9226" name="Text Box 32"/>
          <p:cNvSpPr txBox="1">
            <a:spLocks noChangeArrowheads="1"/>
          </p:cNvSpPr>
          <p:nvPr/>
        </p:nvSpPr>
        <p:spPr bwMode="auto">
          <a:xfrm>
            <a:off x="468313" y="5300663"/>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华文楷体" pitchFamily="2" charset="-122"/>
                <a:ea typeface="华文楷体" pitchFamily="2" charset="-122"/>
              </a:rPr>
              <a:t>       </a:t>
            </a:r>
            <a:r>
              <a:rPr kumimoji="1" lang="zh-CN" altLang="en-US" sz="2400">
                <a:solidFill>
                  <a:srgbClr val="0000CC"/>
                </a:solidFill>
                <a:latin typeface="华文楷体" pitchFamily="2" charset="-122"/>
                <a:ea typeface="华文楷体" pitchFamily="2" charset="-122"/>
              </a:rPr>
              <a:t>在单位时间内</a:t>
            </a:r>
            <a:r>
              <a:rPr kumimoji="1" lang="en-US" altLang="zh-CN" sz="2400">
                <a:solidFill>
                  <a:srgbClr val="0000CC"/>
                </a:solidFill>
                <a:latin typeface="华文楷体" pitchFamily="2" charset="-122"/>
                <a:ea typeface="华文楷体" pitchFamily="2" charset="-122"/>
              </a:rPr>
              <a:t>,</a:t>
            </a:r>
            <a:r>
              <a:rPr kumimoji="1" lang="zh-CN" altLang="en-US" sz="2400">
                <a:solidFill>
                  <a:srgbClr val="0000CC"/>
                </a:solidFill>
                <a:latin typeface="华文楷体" pitchFamily="2" charset="-122"/>
                <a:ea typeface="华文楷体" pitchFamily="2" charset="-122"/>
              </a:rPr>
              <a:t>对应于频率</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d</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0000CC"/>
                </a:solidFill>
                <a:latin typeface="Times New Roman" pitchFamily="18" charset="0"/>
                <a:ea typeface="华文楷体" pitchFamily="2" charset="-122"/>
              </a:rPr>
              <a:t>间隔</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自发辐射的原子跃迁数密度公式为</a:t>
            </a:r>
            <a:endParaRPr lang="zh-CN" altLang="en-US" sz="1800">
              <a:solidFill>
                <a:srgbClr val="000000"/>
              </a:solidFill>
              <a:latin typeface="Verdana" pitchFamily="34" charset="0"/>
            </a:endParaRPr>
          </a:p>
        </p:txBody>
      </p:sp>
      <p:graphicFrame>
        <p:nvGraphicFramePr>
          <p:cNvPr id="9227" name="Object 33"/>
          <p:cNvGraphicFramePr>
            <a:graphicFrameLocks noChangeAspect="1"/>
          </p:cNvGraphicFramePr>
          <p:nvPr/>
        </p:nvGraphicFramePr>
        <p:xfrm>
          <a:off x="2051050" y="6092825"/>
          <a:ext cx="5265738" cy="492125"/>
        </p:xfrm>
        <a:graphic>
          <a:graphicData uri="http://schemas.openxmlformats.org/presentationml/2006/ole">
            <mc:AlternateContent xmlns:mc="http://schemas.openxmlformats.org/markup-compatibility/2006">
              <mc:Choice xmlns:v="urn:schemas-microsoft-com:vml" Requires="v">
                <p:oleObj spid="_x0000_s9232" name="公式" r:id="rId11" imgW="2295540" imgH="200025" progId="Equation.3">
                  <p:embed/>
                </p:oleObj>
              </mc:Choice>
              <mc:Fallback>
                <p:oleObj name="公式" r:id="rId11" imgW="2295540" imgH="20002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6092825"/>
                        <a:ext cx="526573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Text Box 34"/>
          <p:cNvSpPr txBox="1">
            <a:spLocks noChangeArrowheads="1"/>
          </p:cNvSpPr>
          <p:nvPr/>
        </p:nvSpPr>
        <p:spPr bwMode="auto">
          <a:xfrm>
            <a:off x="7596188" y="6165850"/>
            <a:ext cx="1296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800">
                <a:solidFill>
                  <a:srgbClr val="FF0000"/>
                </a:solidFill>
                <a:latin typeface="Verdana" pitchFamily="34" charset="0"/>
              </a:rPr>
              <a:t>（</a:t>
            </a:r>
            <a:r>
              <a:rPr lang="en-US" altLang="zh-CN" sz="1800">
                <a:solidFill>
                  <a:srgbClr val="FF0000"/>
                </a:solidFill>
                <a:latin typeface="Verdana" pitchFamily="34" charset="0"/>
              </a:rPr>
              <a:t>1-47</a:t>
            </a:r>
            <a:r>
              <a:rPr lang="zh-CN" altLang="en-US" sz="1800">
                <a:solidFill>
                  <a:srgbClr val="FF0000"/>
                </a:solidFill>
                <a:latin typeface="Verdana" pitchFamily="34" charset="0"/>
              </a:rPr>
              <a:t>）</a:t>
            </a:r>
          </a:p>
        </p:txBody>
      </p:sp>
    </p:spTree>
    <p:extLst>
      <p:ext uri="{BB962C8B-B14F-4D97-AF65-F5344CB8AC3E}">
        <p14:creationId xmlns:p14="http://schemas.microsoft.com/office/powerpoint/2010/main" val="38970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84213" y="3213100"/>
            <a:ext cx="554513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故：</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FF0000"/>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也可理解为</a:t>
            </a:r>
          </a:p>
          <a:p>
            <a:pPr fontAlgn="base">
              <a:spcBef>
                <a:spcPct val="50000"/>
              </a:spcBef>
              <a:spcAft>
                <a:spcPct val="0"/>
              </a:spcAft>
              <a:buFontTx/>
              <a:buNone/>
            </a:pPr>
            <a:r>
              <a:rPr kumimoji="1" lang="zh-CN" altLang="en-US" sz="2400" b="1" u="sng">
                <a:solidFill>
                  <a:srgbClr val="FF0000"/>
                </a:solidFill>
                <a:latin typeface="Times New Roman" pitchFamily="18" charset="0"/>
                <a:ea typeface="华文楷体" pitchFamily="2" charset="-122"/>
              </a:rPr>
              <a:t>自发跃迁几率按频率的分布函数</a:t>
            </a:r>
            <a:r>
              <a:rPr kumimoji="1" lang="zh-CN" altLang="en-US" sz="2400" u="sng">
                <a:solidFill>
                  <a:srgbClr val="0000CC"/>
                </a:solidFill>
                <a:latin typeface="Times New Roman" pitchFamily="18" charset="0"/>
                <a:ea typeface="华文楷体" pitchFamily="2" charset="-122"/>
              </a:rPr>
              <a:t>。</a:t>
            </a:r>
            <a:endParaRPr lang="zh-CN" altLang="en-US" sz="1800" u="sng">
              <a:solidFill>
                <a:srgbClr val="000000"/>
              </a:solidFill>
              <a:latin typeface="Verdana" pitchFamily="34" charset="0"/>
            </a:endParaRPr>
          </a:p>
        </p:txBody>
      </p:sp>
      <p:sp>
        <p:nvSpPr>
          <p:cNvPr id="10243" name="Text Box 3"/>
          <p:cNvSpPr txBox="1">
            <a:spLocks noChangeArrowheads="1"/>
          </p:cNvSpPr>
          <p:nvPr/>
        </p:nvSpPr>
        <p:spPr bwMode="auto">
          <a:xfrm>
            <a:off x="395288" y="1268413"/>
            <a:ext cx="54721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其中</a:t>
            </a:r>
            <a:r>
              <a:rPr kumimoji="1" lang="en-US" altLang="zh-CN" sz="2400">
                <a:solidFill>
                  <a:srgbClr val="0000CC"/>
                </a:solidFill>
                <a:latin typeface="Times New Roman" pitchFamily="18" charset="0"/>
                <a:ea typeface="华文楷体" pitchFamily="2" charset="-122"/>
              </a:rPr>
              <a:t>:    </a:t>
            </a:r>
            <a:r>
              <a:rPr kumimoji="1" lang="en-US" altLang="zh-CN" sz="2400" b="1" i="1">
                <a:solidFill>
                  <a:srgbClr val="FF0000"/>
                </a:solidFill>
                <a:latin typeface="Times New Roman" pitchFamily="18" charset="0"/>
                <a:ea typeface="华文楷体" pitchFamily="2" charset="-122"/>
              </a:rPr>
              <a:t>A</a:t>
            </a:r>
            <a:r>
              <a:rPr kumimoji="1" lang="en-US" altLang="zh-CN" sz="2400" b="1" baseline="-25000">
                <a:solidFill>
                  <a:srgbClr val="FF0000"/>
                </a:solidFill>
                <a:latin typeface="Times New Roman" pitchFamily="18" charset="0"/>
                <a:ea typeface="华文楷体" pitchFamily="2" charset="-122"/>
              </a:rPr>
              <a:t>21</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A</a:t>
            </a:r>
            <a:r>
              <a:rPr kumimoji="1" lang="en-US" altLang="zh-CN" sz="2400" b="1" baseline="-25000">
                <a:solidFill>
                  <a:srgbClr val="FF0000"/>
                </a:solidFill>
                <a:latin typeface="Times New Roman" pitchFamily="18" charset="0"/>
                <a:ea typeface="华文楷体" pitchFamily="2" charset="-122"/>
              </a:rPr>
              <a:t>21</a:t>
            </a:r>
            <a:r>
              <a:rPr kumimoji="1" lang="en-US" altLang="zh-CN" sz="2400" b="1" i="1">
                <a:solidFill>
                  <a:srgbClr val="FF0000"/>
                </a:solidFill>
                <a:latin typeface="Times New Roman" pitchFamily="18" charset="0"/>
                <a:ea typeface="华文楷体" pitchFamily="2" charset="-122"/>
              </a:rPr>
              <a:t>f</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a:t>
            </a:r>
            <a:r>
              <a:rPr kumimoji="1" lang="en-US" altLang="zh-CN" sz="2400" b="1">
                <a:solidFill>
                  <a:srgbClr val="0000CC"/>
                </a:solidFill>
                <a:latin typeface="Times New Roman" pitchFamily="18" charset="0"/>
                <a:ea typeface="华文楷体" pitchFamily="2" charset="-122"/>
              </a:rPr>
              <a:t>   </a:t>
            </a:r>
            <a:r>
              <a:rPr kumimoji="1" lang="zh-CN" altLang="en-US" sz="2400" b="1">
                <a:solidFill>
                  <a:srgbClr val="0000CC"/>
                </a:solidFill>
                <a:latin typeface="Times New Roman" pitchFamily="18" charset="0"/>
                <a:ea typeface="华文楷体" pitchFamily="2" charset="-122"/>
              </a:rPr>
              <a:t>表示在总的自发</a:t>
            </a:r>
          </a:p>
          <a:p>
            <a:pPr fontAlgn="base">
              <a:spcBef>
                <a:spcPct val="50000"/>
              </a:spcBef>
              <a:spcAft>
                <a:spcPct val="0"/>
              </a:spcAft>
              <a:buFontTx/>
              <a:buNone/>
            </a:pPr>
            <a:r>
              <a:rPr kumimoji="1" lang="zh-CN" altLang="en-US" sz="2400" b="1">
                <a:solidFill>
                  <a:srgbClr val="0000CC"/>
                </a:solidFill>
                <a:latin typeface="Times New Roman" pitchFamily="18" charset="0"/>
                <a:ea typeface="华文楷体" pitchFamily="2" charset="-122"/>
              </a:rPr>
              <a:t>发射跃迁几率</a:t>
            </a:r>
            <a:r>
              <a:rPr kumimoji="1" lang="en-US" altLang="zh-CN" sz="2400" b="1" i="1">
                <a:solidFill>
                  <a:srgbClr val="FF0000"/>
                </a:solidFill>
                <a:latin typeface="Times New Roman" pitchFamily="18" charset="0"/>
                <a:ea typeface="华文楷体" pitchFamily="2" charset="-122"/>
              </a:rPr>
              <a:t>A</a:t>
            </a:r>
            <a:r>
              <a:rPr kumimoji="1" lang="en-US" altLang="zh-CN" sz="2400" b="1" baseline="-25000">
                <a:solidFill>
                  <a:srgbClr val="FF0000"/>
                </a:solidFill>
                <a:latin typeface="Times New Roman" pitchFamily="18" charset="0"/>
                <a:ea typeface="华文楷体" pitchFamily="2" charset="-122"/>
              </a:rPr>
              <a:t>21</a:t>
            </a:r>
            <a:r>
              <a:rPr kumimoji="1" lang="zh-CN" altLang="en-US" sz="2400" b="1">
                <a:solidFill>
                  <a:srgbClr val="0000CC"/>
                </a:solidFill>
                <a:latin typeface="Times New Roman" pitchFamily="18" charset="0"/>
                <a:ea typeface="华文楷体" pitchFamily="2" charset="-122"/>
              </a:rPr>
              <a:t>中</a:t>
            </a:r>
            <a:r>
              <a:rPr kumimoji="1" lang="en-US" altLang="zh-CN" sz="2400" b="1">
                <a:solidFill>
                  <a:srgbClr val="0000CC"/>
                </a:solidFill>
                <a:latin typeface="Times New Roman" pitchFamily="18" charset="0"/>
                <a:ea typeface="华文楷体" pitchFamily="2" charset="-122"/>
              </a:rPr>
              <a:t>, </a:t>
            </a:r>
            <a:r>
              <a:rPr kumimoji="1" lang="zh-CN" altLang="en-US" sz="2400" b="1">
                <a:solidFill>
                  <a:srgbClr val="0000CC"/>
                </a:solidFill>
                <a:latin typeface="Times New Roman" pitchFamily="18" charset="0"/>
                <a:ea typeface="华文楷体" pitchFamily="2" charset="-122"/>
              </a:rPr>
              <a:t>分配在频率</a:t>
            </a:r>
            <a:r>
              <a:rPr kumimoji="1" lang="en-US" altLang="zh-CN" sz="2400" b="1" i="1">
                <a:solidFill>
                  <a:srgbClr val="FF0000"/>
                </a:solidFill>
                <a:latin typeface="Times New Roman" pitchFamily="18" charset="0"/>
                <a:ea typeface="华文楷体" pitchFamily="2" charset="-122"/>
              </a:rPr>
              <a:t>v</a:t>
            </a:r>
            <a:r>
              <a:rPr kumimoji="1" lang="zh-CN" altLang="en-US" sz="2400" b="1">
                <a:solidFill>
                  <a:srgbClr val="0000CC"/>
                </a:solidFill>
                <a:latin typeface="Times New Roman" pitchFamily="18" charset="0"/>
                <a:ea typeface="华文楷体" pitchFamily="2" charset="-122"/>
              </a:rPr>
              <a:t>处</a:t>
            </a:r>
            <a:r>
              <a:rPr kumimoji="1" lang="en-US" altLang="zh-CN" sz="2400" b="1">
                <a:solidFill>
                  <a:srgbClr val="0000CC"/>
                </a:solidFill>
                <a:latin typeface="Times New Roman" pitchFamily="18" charset="0"/>
                <a:ea typeface="华文楷体" pitchFamily="2" charset="-122"/>
              </a:rPr>
              <a:t>,</a:t>
            </a:r>
            <a:r>
              <a:rPr kumimoji="1" lang="zh-CN" altLang="en-US" sz="2400" b="1">
                <a:solidFill>
                  <a:srgbClr val="0000CC"/>
                </a:solidFill>
                <a:latin typeface="Times New Roman" pitchFamily="18" charset="0"/>
                <a:ea typeface="华文楷体" pitchFamily="2" charset="-122"/>
              </a:rPr>
              <a:t>单</a:t>
            </a:r>
          </a:p>
          <a:p>
            <a:pPr fontAlgn="base">
              <a:spcBef>
                <a:spcPct val="50000"/>
              </a:spcBef>
              <a:spcAft>
                <a:spcPct val="0"/>
              </a:spcAft>
              <a:buFontTx/>
              <a:buNone/>
            </a:pPr>
            <a:r>
              <a:rPr kumimoji="1" lang="zh-CN" altLang="en-US" sz="2400" b="1">
                <a:solidFill>
                  <a:srgbClr val="0000CC"/>
                </a:solidFill>
                <a:latin typeface="Times New Roman" pitchFamily="18" charset="0"/>
                <a:ea typeface="华文楷体" pitchFamily="2" charset="-122"/>
              </a:rPr>
              <a:t>位频率间隔内的自发辐射跃迁几率。</a:t>
            </a:r>
          </a:p>
        </p:txBody>
      </p:sp>
      <p:grpSp>
        <p:nvGrpSpPr>
          <p:cNvPr id="10244" name="Group 4"/>
          <p:cNvGrpSpPr>
            <a:grpSpLocks/>
          </p:cNvGrpSpPr>
          <p:nvPr/>
        </p:nvGrpSpPr>
        <p:grpSpPr bwMode="auto">
          <a:xfrm>
            <a:off x="5899150" y="1844675"/>
            <a:ext cx="3168650" cy="2403475"/>
            <a:chOff x="158" y="119"/>
            <a:chExt cx="2360" cy="2038"/>
          </a:xfrm>
        </p:grpSpPr>
        <p:graphicFrame>
          <p:nvGraphicFramePr>
            <p:cNvPr id="10251" name="Object 5"/>
            <p:cNvGraphicFramePr>
              <a:graphicFrameLocks noChangeAspect="1"/>
            </p:cNvGraphicFramePr>
            <p:nvPr/>
          </p:nvGraphicFramePr>
          <p:xfrm>
            <a:off x="340" y="255"/>
            <a:ext cx="2178" cy="1902"/>
          </p:xfrm>
          <a:graphic>
            <a:graphicData uri="http://schemas.openxmlformats.org/presentationml/2006/ole">
              <mc:AlternateContent xmlns:mc="http://schemas.openxmlformats.org/markup-compatibility/2006">
                <mc:Choice xmlns:v="urn:schemas-microsoft-com:vml" Requires="v">
                  <p:oleObj spid="_x0000_s10258" name="位图图像" r:id="rId3" imgW="3457143" imgH="3019048" progId="Paint.Picture">
                    <p:embed/>
                  </p:oleObj>
                </mc:Choice>
                <mc:Fallback>
                  <p:oleObj name="位图图像" r:id="rId3" imgW="3457143" imgH="30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255"/>
                          <a:ext cx="2178"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2" name="Object 6"/>
            <p:cNvGraphicFramePr>
              <a:graphicFrameLocks noChangeAspect="1"/>
            </p:cNvGraphicFramePr>
            <p:nvPr/>
          </p:nvGraphicFramePr>
          <p:xfrm>
            <a:off x="158" y="981"/>
            <a:ext cx="466" cy="353"/>
          </p:xfrm>
          <a:graphic>
            <a:graphicData uri="http://schemas.openxmlformats.org/presentationml/2006/ole">
              <mc:AlternateContent xmlns:mc="http://schemas.openxmlformats.org/markup-compatibility/2006">
                <mc:Choice xmlns:v="urn:schemas-microsoft-com:vml" Requires="v">
                  <p:oleObj spid="_x0000_s10259" name="公式" r:id="rId5" imgW="520474" imgH="393529" progId="Equation.3">
                    <p:embed/>
                  </p:oleObj>
                </mc:Choice>
                <mc:Fallback>
                  <p:oleObj name="公式" r:id="rId5" imgW="520474"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 y="981"/>
                          <a:ext cx="466"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7"/>
            <p:cNvGraphicFramePr>
              <a:graphicFrameLocks noChangeAspect="1"/>
            </p:cNvGraphicFramePr>
            <p:nvPr/>
          </p:nvGraphicFramePr>
          <p:xfrm>
            <a:off x="204" y="391"/>
            <a:ext cx="432" cy="251"/>
          </p:xfrm>
          <a:graphic>
            <a:graphicData uri="http://schemas.openxmlformats.org/presentationml/2006/ole">
              <mc:AlternateContent xmlns:mc="http://schemas.openxmlformats.org/markup-compatibility/2006">
                <mc:Choice xmlns:v="urn:schemas-microsoft-com:vml" Requires="v">
                  <p:oleObj spid="_x0000_s10260" name="公式" r:id="rId7" imgW="393529" imgH="228501" progId="Equation.3">
                    <p:embed/>
                  </p:oleObj>
                </mc:Choice>
                <mc:Fallback>
                  <p:oleObj name="公式" r:id="rId7" imgW="39352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391"/>
                          <a:ext cx="43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8"/>
            <p:cNvGraphicFramePr>
              <a:graphicFrameLocks noChangeAspect="1"/>
            </p:cNvGraphicFramePr>
            <p:nvPr/>
          </p:nvGraphicFramePr>
          <p:xfrm>
            <a:off x="249" y="119"/>
            <a:ext cx="362" cy="223"/>
          </p:xfrm>
          <a:graphic>
            <a:graphicData uri="http://schemas.openxmlformats.org/presentationml/2006/ole">
              <mc:AlternateContent xmlns:mc="http://schemas.openxmlformats.org/markup-compatibility/2006">
                <mc:Choice xmlns:v="urn:schemas-microsoft-com:vml" Requires="v">
                  <p:oleObj spid="_x0000_s10261" name="公式" r:id="rId9" imgW="330057" imgH="203112" progId="Equation.3">
                    <p:embed/>
                  </p:oleObj>
                </mc:Choice>
                <mc:Fallback>
                  <p:oleObj name="公式" r:id="rId9" imgW="330057"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119"/>
                          <a:ext cx="362"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5" name="Line 9"/>
            <p:cNvSpPr>
              <a:spLocks noChangeShapeType="1"/>
            </p:cNvSpPr>
            <p:nvPr/>
          </p:nvSpPr>
          <p:spPr bwMode="auto">
            <a:xfrm>
              <a:off x="1383" y="527"/>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0256" name="Line 10"/>
            <p:cNvSpPr>
              <a:spLocks noChangeShapeType="1"/>
            </p:cNvSpPr>
            <p:nvPr/>
          </p:nvSpPr>
          <p:spPr bwMode="auto">
            <a:xfrm>
              <a:off x="1383" y="709"/>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0257" name="Line 11"/>
            <p:cNvSpPr>
              <a:spLocks noChangeShapeType="1"/>
            </p:cNvSpPr>
            <p:nvPr/>
          </p:nvSpPr>
          <p:spPr bwMode="auto">
            <a:xfrm>
              <a:off x="1383" y="93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0258" name="Line 12"/>
            <p:cNvSpPr>
              <a:spLocks noChangeShapeType="1"/>
            </p:cNvSpPr>
            <p:nvPr/>
          </p:nvSpPr>
          <p:spPr bwMode="auto">
            <a:xfrm>
              <a:off x="1383" y="1162"/>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0259" name="Line 13"/>
            <p:cNvSpPr>
              <a:spLocks noChangeShapeType="1"/>
            </p:cNvSpPr>
            <p:nvPr/>
          </p:nvSpPr>
          <p:spPr bwMode="auto">
            <a:xfrm>
              <a:off x="1383" y="1389"/>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0260" name="Line 14"/>
            <p:cNvSpPr>
              <a:spLocks noChangeShapeType="1"/>
            </p:cNvSpPr>
            <p:nvPr/>
          </p:nvSpPr>
          <p:spPr bwMode="auto">
            <a:xfrm>
              <a:off x="1383" y="1570"/>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0261" name="Line 15"/>
            <p:cNvSpPr>
              <a:spLocks noChangeShapeType="1"/>
            </p:cNvSpPr>
            <p:nvPr/>
          </p:nvSpPr>
          <p:spPr bwMode="auto">
            <a:xfrm>
              <a:off x="1383" y="1706"/>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10245" name="Group 16"/>
          <p:cNvGrpSpPr>
            <a:grpSpLocks/>
          </p:cNvGrpSpPr>
          <p:nvPr/>
        </p:nvGrpSpPr>
        <p:grpSpPr bwMode="auto">
          <a:xfrm>
            <a:off x="827088" y="4868863"/>
            <a:ext cx="7788275" cy="822325"/>
            <a:chOff x="431" y="1979"/>
            <a:chExt cx="4906" cy="518"/>
          </a:xfrm>
        </p:grpSpPr>
        <p:graphicFrame>
          <p:nvGraphicFramePr>
            <p:cNvPr id="10247" name="Object 17"/>
            <p:cNvGraphicFramePr>
              <a:graphicFrameLocks noChangeAspect="1"/>
            </p:cNvGraphicFramePr>
            <p:nvPr/>
          </p:nvGraphicFramePr>
          <p:xfrm>
            <a:off x="2064" y="2251"/>
            <a:ext cx="480" cy="246"/>
          </p:xfrm>
          <a:graphic>
            <a:graphicData uri="http://schemas.openxmlformats.org/presentationml/2006/ole">
              <mc:AlternateContent xmlns:mc="http://schemas.openxmlformats.org/markup-compatibility/2006">
                <mc:Choice xmlns:v="urn:schemas-microsoft-com:vml" Requires="v">
                  <p:oleObj spid="_x0000_s10262" name="Equation" r:id="rId11" imgW="418918" imgH="215806" progId="Equation.3">
                    <p:embed/>
                  </p:oleObj>
                </mc:Choice>
                <mc:Fallback>
                  <p:oleObj name="Equation" r:id="rId11" imgW="418918" imgH="21580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4" y="2251"/>
                          <a:ext cx="48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Text Box 18"/>
            <p:cNvSpPr txBox="1">
              <a:spLocks noChangeArrowheads="1"/>
            </p:cNvSpPr>
            <p:nvPr/>
          </p:nvSpPr>
          <p:spPr bwMode="auto">
            <a:xfrm>
              <a:off x="431" y="1979"/>
              <a:ext cx="490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0"/>
                </a:spcBef>
                <a:spcAft>
                  <a:spcPct val="0"/>
                </a:spcAft>
                <a:buFontTx/>
                <a:buNone/>
              </a:pPr>
              <a:r>
                <a:rPr lang="zh-CN" altLang="en-US" sz="2400" b="1">
                  <a:solidFill>
                    <a:srgbClr val="0000CC"/>
                  </a:solidFill>
                </a:rPr>
                <a:t>总的自发辐射跃迁</a:t>
              </a:r>
              <a:r>
                <a:rPr lang="zh-CN" altLang="en-US" sz="2400" b="1">
                  <a:solidFill>
                    <a:srgbClr val="0000CC"/>
                  </a:solidFill>
                  <a:ea typeface="ˎ̥"/>
                  <a:cs typeface="ˎ̥"/>
                </a:rPr>
                <a:t>       </a:t>
              </a:r>
              <a:r>
                <a:rPr lang="zh-CN" altLang="en-US" sz="2400" b="1">
                  <a:solidFill>
                    <a:srgbClr val="0000CC"/>
                  </a:solidFill>
                </a:rPr>
                <a:t>中</a:t>
              </a:r>
              <a:r>
                <a:rPr lang="en-US" altLang="zh-CN" sz="2400" b="1">
                  <a:solidFill>
                    <a:srgbClr val="0000CC"/>
                  </a:solidFill>
                  <a:ea typeface="ˎ̥"/>
                  <a:cs typeface="ˎ̥"/>
                </a:rPr>
                <a:t>,</a:t>
              </a:r>
              <a:r>
                <a:rPr lang="zh-CN" altLang="en-US" sz="2400" b="1">
                  <a:solidFill>
                    <a:srgbClr val="0000CC"/>
                  </a:solidFill>
                </a:rPr>
                <a:t>分配在频率</a:t>
              </a:r>
              <a:r>
                <a:rPr lang="zh-CN" altLang="en-US" sz="2400" b="1">
                  <a:solidFill>
                    <a:srgbClr val="0000CC"/>
                  </a:solidFill>
                  <a:ea typeface="ˎ̥"/>
                  <a:cs typeface="ˎ̥"/>
                </a:rPr>
                <a:t>    </a:t>
              </a:r>
              <a:r>
                <a:rPr lang="zh-CN" altLang="en-US" sz="2400" b="1">
                  <a:solidFill>
                    <a:srgbClr val="0000CC"/>
                  </a:solidFill>
                </a:rPr>
                <a:t>处单位频率间隔内的自发跃迁几率</a:t>
              </a:r>
              <a:endParaRPr lang="zh-CN" altLang="en-US" sz="2400">
                <a:solidFill>
                  <a:srgbClr val="0000CC"/>
                </a:solidFill>
              </a:endParaRPr>
            </a:p>
          </p:txBody>
        </p:sp>
        <p:graphicFrame>
          <p:nvGraphicFramePr>
            <p:cNvPr id="10249" name="Object 19"/>
            <p:cNvGraphicFramePr>
              <a:graphicFrameLocks noChangeAspect="1"/>
            </p:cNvGraphicFramePr>
            <p:nvPr/>
          </p:nvGraphicFramePr>
          <p:xfrm>
            <a:off x="2064" y="1979"/>
            <a:ext cx="288" cy="271"/>
          </p:xfrm>
          <a:graphic>
            <a:graphicData uri="http://schemas.openxmlformats.org/presentationml/2006/ole">
              <mc:AlternateContent xmlns:mc="http://schemas.openxmlformats.org/markup-compatibility/2006">
                <mc:Choice xmlns:v="urn:schemas-microsoft-com:vml" Requires="v">
                  <p:oleObj spid="_x0000_s10263" name="Equation" r:id="rId13" imgW="228501" imgH="215806" progId="Equation.3">
                    <p:embed/>
                  </p:oleObj>
                </mc:Choice>
                <mc:Fallback>
                  <p:oleObj name="Equation" r:id="rId13" imgW="228501" imgH="21580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1979"/>
                          <a:ext cx="28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20"/>
            <p:cNvGraphicFramePr>
              <a:graphicFrameLocks noChangeAspect="1"/>
            </p:cNvGraphicFramePr>
            <p:nvPr/>
          </p:nvGraphicFramePr>
          <p:xfrm>
            <a:off x="3606" y="2024"/>
            <a:ext cx="178" cy="194"/>
          </p:xfrm>
          <a:graphic>
            <a:graphicData uri="http://schemas.openxmlformats.org/presentationml/2006/ole">
              <mc:AlternateContent xmlns:mc="http://schemas.openxmlformats.org/markup-compatibility/2006">
                <mc:Choice xmlns:v="urn:schemas-microsoft-com:vml" Requires="v">
                  <p:oleObj spid="_x0000_s10264" name="Equation" r:id="rId15" imgW="126835" imgH="139518" progId="Equation.3">
                    <p:embed/>
                  </p:oleObj>
                </mc:Choice>
                <mc:Fallback>
                  <p:oleObj name="Equation" r:id="rId15" imgW="126835" imgH="13951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6" y="2024"/>
                          <a:ext cx="1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246" name="Object 21"/>
          <p:cNvGraphicFramePr>
            <a:graphicFrameLocks noChangeAspect="1"/>
          </p:cNvGraphicFramePr>
          <p:nvPr/>
        </p:nvGraphicFramePr>
        <p:xfrm>
          <a:off x="1692275" y="333375"/>
          <a:ext cx="5265738" cy="492125"/>
        </p:xfrm>
        <a:graphic>
          <a:graphicData uri="http://schemas.openxmlformats.org/presentationml/2006/ole">
            <mc:AlternateContent xmlns:mc="http://schemas.openxmlformats.org/markup-compatibility/2006">
              <mc:Choice xmlns:v="urn:schemas-microsoft-com:vml" Requires="v">
                <p:oleObj spid="_x0000_s10265" name="公式" r:id="rId17" imgW="2295540" imgH="200025" progId="Equation.3">
                  <p:embed/>
                </p:oleObj>
              </mc:Choice>
              <mc:Fallback>
                <p:oleObj name="公式" r:id="rId17" imgW="2295540" imgH="20002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2275" y="333375"/>
                        <a:ext cx="526573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1194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23850" y="26035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b="1">
                <a:solidFill>
                  <a:srgbClr val="0000CC"/>
                </a:solidFill>
                <a:latin typeface="Times New Roman" pitchFamily="18" charset="0"/>
              </a:rPr>
              <a:t> 2.</a:t>
            </a:r>
            <a:r>
              <a:rPr kumimoji="1" lang="zh-CN" altLang="en-US" sz="2400" b="1">
                <a:solidFill>
                  <a:srgbClr val="0000CC"/>
                </a:solidFill>
                <a:latin typeface="Times New Roman" pitchFamily="18" charset="0"/>
                <a:ea typeface="华文楷体" pitchFamily="2" charset="-122"/>
              </a:rPr>
              <a:t>受激发射几率按频率分布函数</a:t>
            </a:r>
            <a:r>
              <a:rPr kumimoji="1" lang="en-US" altLang="zh-CN" sz="2400" b="1" i="1">
                <a:solidFill>
                  <a:srgbClr val="FF0000"/>
                </a:solidFill>
                <a:latin typeface="Times New Roman" pitchFamily="18" charset="0"/>
                <a:ea typeface="华文楷体" pitchFamily="2" charset="-122"/>
              </a:rPr>
              <a:t>W</a:t>
            </a:r>
            <a:r>
              <a:rPr kumimoji="1" lang="en-US" altLang="zh-CN" sz="2400" b="1" baseline="-25000">
                <a:solidFill>
                  <a:srgbClr val="FF0000"/>
                </a:solidFill>
                <a:latin typeface="Times New Roman" pitchFamily="18" charset="0"/>
                <a:ea typeface="华文楷体" pitchFamily="2" charset="-122"/>
              </a:rPr>
              <a:t>21</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a:t>
            </a:r>
            <a:r>
              <a:rPr kumimoji="1" lang="zh-CN" altLang="en-US" sz="2400" b="1" baseline="-25000">
                <a:solidFill>
                  <a:srgbClr val="FF0000"/>
                </a:solidFill>
                <a:latin typeface="Times New Roman" pitchFamily="18" charset="0"/>
                <a:ea typeface="华文楷体" pitchFamily="2" charset="-122"/>
              </a:rPr>
              <a:t>、</a:t>
            </a:r>
            <a:r>
              <a:rPr kumimoji="1" lang="zh-CN" altLang="en-US" sz="2400" b="1" i="1">
                <a:solidFill>
                  <a:srgbClr val="FF0000"/>
                </a:solidFill>
                <a:latin typeface="Times New Roman" pitchFamily="18" charset="0"/>
                <a:ea typeface="华文楷体" pitchFamily="2" charset="-122"/>
              </a:rPr>
              <a:t> </a:t>
            </a:r>
            <a:r>
              <a:rPr kumimoji="1" lang="en-US" altLang="zh-CN" sz="2400" b="1" i="1">
                <a:solidFill>
                  <a:srgbClr val="FF0000"/>
                </a:solidFill>
                <a:latin typeface="Times New Roman" pitchFamily="18" charset="0"/>
                <a:ea typeface="华文楷体" pitchFamily="2" charset="-122"/>
              </a:rPr>
              <a:t>W</a:t>
            </a:r>
            <a:r>
              <a:rPr kumimoji="1" lang="en-US" altLang="zh-CN" sz="2400" b="1" baseline="-25000">
                <a:solidFill>
                  <a:srgbClr val="FF0000"/>
                </a:solidFill>
                <a:latin typeface="Times New Roman" pitchFamily="18" charset="0"/>
                <a:ea typeface="华文楷体" pitchFamily="2" charset="-122"/>
              </a:rPr>
              <a:t>12</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a:t>
            </a:r>
            <a:endParaRPr kumimoji="1" lang="en-US" altLang="zh-CN" sz="2400" b="1" baseline="-25000">
              <a:solidFill>
                <a:srgbClr val="FF0000"/>
              </a:solidFill>
              <a:latin typeface="Times New Roman" pitchFamily="18" charset="0"/>
              <a:ea typeface="华文楷体" pitchFamily="2" charset="-122"/>
            </a:endParaRPr>
          </a:p>
        </p:txBody>
      </p:sp>
      <p:grpSp>
        <p:nvGrpSpPr>
          <p:cNvPr id="11267" name="Group 3"/>
          <p:cNvGrpSpPr>
            <a:grpSpLocks/>
          </p:cNvGrpSpPr>
          <p:nvPr/>
        </p:nvGrpSpPr>
        <p:grpSpPr bwMode="auto">
          <a:xfrm>
            <a:off x="684213" y="836613"/>
            <a:ext cx="6664325" cy="862012"/>
            <a:chOff x="476" y="1842"/>
            <a:chExt cx="4198" cy="543"/>
          </a:xfrm>
        </p:grpSpPr>
        <p:sp>
          <p:nvSpPr>
            <p:cNvPr id="11291" name="Text Box 4"/>
            <p:cNvSpPr txBox="1">
              <a:spLocks noChangeArrowheads="1"/>
            </p:cNvSpPr>
            <p:nvPr/>
          </p:nvSpPr>
          <p:spPr bwMode="auto">
            <a:xfrm>
              <a:off x="476" y="18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b="1">
                  <a:solidFill>
                    <a:srgbClr val="0000CC"/>
                  </a:solidFill>
                  <a:latin typeface="Times New Roman" pitchFamily="18" charset="0"/>
                  <a:ea typeface="楷体_GB2312" pitchFamily="49" charset="-122"/>
                </a:rPr>
                <a:t>由</a:t>
              </a:r>
            </a:p>
          </p:txBody>
        </p:sp>
        <p:graphicFrame>
          <p:nvGraphicFramePr>
            <p:cNvPr id="11292" name="Object 5"/>
            <p:cNvGraphicFramePr>
              <a:graphicFrameLocks noChangeAspect="1"/>
            </p:cNvGraphicFramePr>
            <p:nvPr/>
          </p:nvGraphicFramePr>
          <p:xfrm>
            <a:off x="839" y="1842"/>
            <a:ext cx="3835" cy="543"/>
          </p:xfrm>
          <a:graphic>
            <a:graphicData uri="http://schemas.openxmlformats.org/presentationml/2006/ole">
              <mc:AlternateContent xmlns:mc="http://schemas.openxmlformats.org/markup-compatibility/2006">
                <mc:Choice xmlns:v="urn:schemas-microsoft-com:vml" Requires="v">
                  <p:oleObj spid="_x0000_s11278" name="公式" r:id="rId3" imgW="2371680" imgH="438060" progId="Equation.3">
                    <p:embed/>
                  </p:oleObj>
                </mc:Choice>
                <mc:Fallback>
                  <p:oleObj name="公式" r:id="rId3" imgW="2371680" imgH="4380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842"/>
                          <a:ext cx="3835" cy="54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268" name="Group 6"/>
          <p:cNvGrpSpPr>
            <a:grpSpLocks/>
          </p:cNvGrpSpPr>
          <p:nvPr/>
        </p:nvGrpSpPr>
        <p:grpSpPr bwMode="auto">
          <a:xfrm>
            <a:off x="539750" y="1773238"/>
            <a:ext cx="6467475" cy="815975"/>
            <a:chOff x="385" y="2568"/>
            <a:chExt cx="4074" cy="514"/>
          </a:xfrm>
        </p:grpSpPr>
        <p:sp>
          <p:nvSpPr>
            <p:cNvPr id="11289" name="Text Box 7"/>
            <p:cNvSpPr txBox="1">
              <a:spLocks noChangeArrowheads="1"/>
            </p:cNvSpPr>
            <p:nvPr/>
          </p:nvSpPr>
          <p:spPr bwMode="auto">
            <a:xfrm>
              <a:off x="385" y="26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b="1">
                  <a:solidFill>
                    <a:srgbClr val="0000CC"/>
                  </a:solidFill>
                  <a:latin typeface="Times New Roman" pitchFamily="18" charset="0"/>
                  <a:ea typeface="楷体_GB2312" pitchFamily="49" charset="-122"/>
                </a:rPr>
                <a:t>即</a:t>
              </a:r>
            </a:p>
          </p:txBody>
        </p:sp>
        <p:graphicFrame>
          <p:nvGraphicFramePr>
            <p:cNvPr id="11290" name="Object 8"/>
            <p:cNvGraphicFramePr>
              <a:graphicFrameLocks noChangeAspect="1"/>
            </p:cNvGraphicFramePr>
            <p:nvPr/>
          </p:nvGraphicFramePr>
          <p:xfrm>
            <a:off x="1164" y="2568"/>
            <a:ext cx="3295" cy="514"/>
          </p:xfrm>
          <a:graphic>
            <a:graphicData uri="http://schemas.openxmlformats.org/presentationml/2006/ole">
              <mc:AlternateContent xmlns:mc="http://schemas.openxmlformats.org/markup-compatibility/2006">
                <mc:Choice xmlns:v="urn:schemas-microsoft-com:vml" Requires="v">
                  <p:oleObj spid="_x0000_s11279" name="公式" r:id="rId5" imgW="2152710" imgH="438060" progId="Equation.3">
                    <p:embed/>
                  </p:oleObj>
                </mc:Choice>
                <mc:Fallback>
                  <p:oleObj name="公式" r:id="rId5" imgW="2152710" imgH="4380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4" y="2568"/>
                          <a:ext cx="3295" cy="514"/>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269" name="Text Box 9"/>
          <p:cNvSpPr txBox="1">
            <a:spLocks noChangeArrowheads="1"/>
          </p:cNvSpPr>
          <p:nvPr/>
        </p:nvSpPr>
        <p:spPr bwMode="auto">
          <a:xfrm>
            <a:off x="323850" y="2636838"/>
            <a:ext cx="8077200"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en-US" altLang="zh-CN" sz="2400">
                <a:solidFill>
                  <a:srgbClr val="0000CC"/>
                </a:solidFill>
                <a:latin typeface="Times New Roman" pitchFamily="18" charset="0"/>
                <a:ea typeface="华文楷体" pitchFamily="2" charset="-122"/>
              </a:rPr>
              <a:t>        </a:t>
            </a:r>
            <a:r>
              <a:rPr kumimoji="1" lang="zh-CN" altLang="en-US" sz="2400">
                <a:solidFill>
                  <a:srgbClr val="0000CC"/>
                </a:solidFill>
                <a:latin typeface="Times New Roman" pitchFamily="18" charset="0"/>
                <a:ea typeface="华文楷体" pitchFamily="2" charset="-122"/>
              </a:rPr>
              <a:t>因此，在辐射场</a:t>
            </a:r>
            <a:r>
              <a:rPr kumimoji="1" lang="en-US" altLang="zh-CN" sz="2400" b="1" i="1">
                <a:solidFill>
                  <a:srgbClr val="FF0000"/>
                </a:solidFill>
                <a:latin typeface="Times New Roman" pitchFamily="18" charset="0"/>
                <a:ea typeface="楷体_GB2312" pitchFamily="49" charset="-122"/>
              </a:rPr>
              <a:t>ρ</a:t>
            </a:r>
            <a:r>
              <a:rPr kumimoji="1" lang="en-US" altLang="zh-CN" sz="2400" b="1" i="1" baseline="-25000">
                <a:solidFill>
                  <a:srgbClr val="FF0000"/>
                </a:solidFill>
                <a:latin typeface="Times New Roman" pitchFamily="18" charset="0"/>
                <a:ea typeface="楷体_GB2312" pitchFamily="49" charset="-122"/>
              </a:rPr>
              <a:t>v</a:t>
            </a:r>
            <a:r>
              <a:rPr kumimoji="1" lang="zh-CN" altLang="en-US" sz="2400">
                <a:solidFill>
                  <a:srgbClr val="0000CC"/>
                </a:solidFill>
                <a:latin typeface="Times New Roman" pitchFamily="18" charset="0"/>
                <a:ea typeface="楷体_GB2312" pitchFamily="49" charset="-122"/>
              </a:rPr>
              <a:t>的作用下，总的受激发射跃迁几率</a:t>
            </a:r>
            <a:r>
              <a:rPr kumimoji="1" lang="en-US" altLang="zh-CN" sz="2400" i="1">
                <a:solidFill>
                  <a:srgbClr val="FF0000"/>
                </a:solidFill>
                <a:latin typeface="Times New Roman" pitchFamily="18" charset="0"/>
                <a:ea typeface="楷体_GB2312" pitchFamily="49" charset="-122"/>
              </a:rPr>
              <a:t>W</a:t>
            </a:r>
            <a:r>
              <a:rPr kumimoji="1" lang="en-US" altLang="zh-CN" sz="2400" baseline="-25000">
                <a:solidFill>
                  <a:srgbClr val="FF0000"/>
                </a:solidFill>
                <a:latin typeface="Times New Roman" pitchFamily="18" charset="0"/>
                <a:ea typeface="楷体_GB2312" pitchFamily="49" charset="-122"/>
              </a:rPr>
              <a:t>21</a:t>
            </a:r>
            <a:r>
              <a:rPr kumimoji="1" lang="zh-CN" altLang="en-US" sz="2400">
                <a:solidFill>
                  <a:srgbClr val="0000CC"/>
                </a:solidFill>
                <a:latin typeface="Times New Roman" pitchFamily="18" charset="0"/>
                <a:ea typeface="楷体_GB2312" pitchFamily="49" charset="-122"/>
              </a:rPr>
              <a:t>中，分配在频率</a:t>
            </a:r>
            <a:r>
              <a:rPr kumimoji="1" lang="en-US" altLang="zh-CN" sz="2400" i="1">
                <a:solidFill>
                  <a:srgbClr val="FF0000"/>
                </a:solidFill>
                <a:latin typeface="Times New Roman" pitchFamily="18" charset="0"/>
                <a:ea typeface="楷体_GB2312" pitchFamily="49" charset="-122"/>
              </a:rPr>
              <a:t>v</a:t>
            </a:r>
            <a:r>
              <a:rPr kumimoji="1" lang="zh-CN" altLang="en-US" sz="2400">
                <a:solidFill>
                  <a:srgbClr val="0000CC"/>
                </a:solidFill>
                <a:latin typeface="Times New Roman" pitchFamily="18" charset="0"/>
                <a:ea typeface="楷体_GB2312" pitchFamily="49" charset="-122"/>
              </a:rPr>
              <a:t>处</a:t>
            </a:r>
            <a:r>
              <a:rPr kumimoji="1" lang="zh-CN" altLang="en-US" sz="2400">
                <a:solidFill>
                  <a:srgbClr val="0000CC"/>
                </a:solidFill>
                <a:latin typeface="Times New Roman" pitchFamily="18" charset="0"/>
                <a:ea typeface="华文楷体" pitchFamily="2" charset="-122"/>
              </a:rPr>
              <a:t>单位频率内的受激发射跃迁几率为</a:t>
            </a:r>
          </a:p>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            </a:t>
            </a:r>
            <a:r>
              <a:rPr kumimoji="1" lang="en-US" altLang="zh-CN" sz="2400" b="1" i="1">
                <a:solidFill>
                  <a:srgbClr val="FF0000"/>
                </a:solidFill>
                <a:latin typeface="Times New Roman" pitchFamily="18" charset="0"/>
                <a:ea typeface="华文楷体" pitchFamily="2" charset="-122"/>
              </a:rPr>
              <a:t>W</a:t>
            </a:r>
            <a:r>
              <a:rPr kumimoji="1" lang="en-US" altLang="zh-CN" sz="2400" b="1" baseline="-25000">
                <a:solidFill>
                  <a:srgbClr val="FF0000"/>
                </a:solidFill>
                <a:latin typeface="Times New Roman" pitchFamily="18" charset="0"/>
                <a:ea typeface="华文楷体" pitchFamily="2" charset="-122"/>
              </a:rPr>
              <a:t>21 </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zh-CN" altLang="en-US" sz="2400" b="1">
                <a:solidFill>
                  <a:srgbClr val="FF0000"/>
                </a:solidFill>
                <a:latin typeface="Times New Roman" pitchFamily="18" charset="0"/>
                <a:ea typeface="华文楷体" pitchFamily="2" charset="-122"/>
              </a:rPr>
              <a:t>）</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B</a:t>
            </a:r>
            <a:r>
              <a:rPr kumimoji="1" lang="en-US" altLang="zh-CN" sz="2400" b="1" baseline="-25000">
                <a:solidFill>
                  <a:srgbClr val="FF0000"/>
                </a:solidFill>
                <a:latin typeface="Times New Roman" pitchFamily="18" charset="0"/>
                <a:ea typeface="华文楷体" pitchFamily="2" charset="-122"/>
              </a:rPr>
              <a:t>21</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楷体_GB2312" pitchFamily="49" charset="-122"/>
              </a:rPr>
              <a:t>ρ</a:t>
            </a:r>
            <a:r>
              <a:rPr kumimoji="1" lang="en-US" altLang="zh-CN" sz="2400" b="1" i="1" baseline="-25000">
                <a:solidFill>
                  <a:srgbClr val="FF0000"/>
                </a:solidFill>
                <a:latin typeface="Times New Roman" pitchFamily="18" charset="0"/>
                <a:ea typeface="楷体_GB2312" pitchFamily="49" charset="-122"/>
              </a:rPr>
              <a:t>v</a:t>
            </a:r>
            <a:r>
              <a:rPr kumimoji="1" lang="en-US" altLang="zh-CN" sz="2400" b="1">
                <a:solidFill>
                  <a:srgbClr val="FF0000"/>
                </a:solidFill>
                <a:latin typeface="Times New Roman" pitchFamily="18" charset="0"/>
                <a:ea typeface="楷体_GB2312" pitchFamily="49" charset="-122"/>
              </a:rPr>
              <a:t>= </a:t>
            </a:r>
            <a:r>
              <a:rPr kumimoji="1" lang="en-US" altLang="zh-CN" sz="2400" b="1" i="1">
                <a:solidFill>
                  <a:srgbClr val="FF0000"/>
                </a:solidFill>
                <a:latin typeface="Times New Roman" pitchFamily="18" charset="0"/>
                <a:ea typeface="华文楷体" pitchFamily="2" charset="-122"/>
              </a:rPr>
              <a:t>B</a:t>
            </a:r>
            <a:r>
              <a:rPr kumimoji="1" lang="en-US" altLang="zh-CN" sz="2400" b="1" baseline="-25000">
                <a:solidFill>
                  <a:srgbClr val="FF0000"/>
                </a:solidFill>
                <a:latin typeface="Times New Roman" pitchFamily="18" charset="0"/>
                <a:ea typeface="华文楷体" pitchFamily="2" charset="-122"/>
              </a:rPr>
              <a:t>21 </a:t>
            </a:r>
            <a:r>
              <a:rPr kumimoji="1" lang="en-US" altLang="zh-CN" sz="2400" b="1" i="1">
                <a:solidFill>
                  <a:srgbClr val="FF0000"/>
                </a:solidFill>
                <a:latin typeface="Times New Roman" pitchFamily="18" charset="0"/>
                <a:ea typeface="华文楷体" pitchFamily="2" charset="-122"/>
              </a:rPr>
              <a:t>f</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华文楷体" pitchFamily="2" charset="-122"/>
              </a:rPr>
              <a:t>v</a:t>
            </a:r>
            <a:r>
              <a:rPr kumimoji="1" lang="en-US" altLang="zh-CN" sz="2400" b="1">
                <a:solidFill>
                  <a:srgbClr val="FF0000"/>
                </a:solidFill>
                <a:latin typeface="Times New Roman" pitchFamily="18" charset="0"/>
                <a:ea typeface="华文楷体" pitchFamily="2" charset="-122"/>
              </a:rPr>
              <a:t>)</a:t>
            </a:r>
            <a:r>
              <a:rPr kumimoji="1" lang="en-US" altLang="zh-CN" sz="2400" b="1" i="1">
                <a:solidFill>
                  <a:srgbClr val="FF0000"/>
                </a:solidFill>
                <a:latin typeface="Times New Roman" pitchFamily="18" charset="0"/>
                <a:ea typeface="楷体_GB2312" pitchFamily="49" charset="-122"/>
              </a:rPr>
              <a:t>ρ</a:t>
            </a:r>
            <a:r>
              <a:rPr kumimoji="1" lang="en-US" altLang="zh-CN" sz="2400" b="1" i="1" baseline="-25000">
                <a:solidFill>
                  <a:srgbClr val="FF0000"/>
                </a:solidFill>
                <a:latin typeface="Times New Roman" pitchFamily="18" charset="0"/>
                <a:ea typeface="楷体_GB2312" pitchFamily="49" charset="-122"/>
              </a:rPr>
              <a:t>v</a:t>
            </a:r>
            <a:endParaRPr kumimoji="1" lang="en-US" altLang="zh-CN" sz="2400" b="1" baseline="-25000">
              <a:solidFill>
                <a:srgbClr val="FF0000"/>
              </a:solidFill>
              <a:latin typeface="Times New Roman" pitchFamily="18" charset="0"/>
              <a:ea typeface="楷体_GB2312" pitchFamily="49" charset="-122"/>
            </a:endParaRPr>
          </a:p>
        </p:txBody>
      </p:sp>
      <p:grpSp>
        <p:nvGrpSpPr>
          <p:cNvPr id="11270" name="Group 10"/>
          <p:cNvGrpSpPr>
            <a:grpSpLocks/>
          </p:cNvGrpSpPr>
          <p:nvPr/>
        </p:nvGrpSpPr>
        <p:grpSpPr bwMode="auto">
          <a:xfrm>
            <a:off x="5975350" y="3573463"/>
            <a:ext cx="3168650" cy="2403475"/>
            <a:chOff x="158" y="119"/>
            <a:chExt cx="2360" cy="2038"/>
          </a:xfrm>
        </p:grpSpPr>
        <p:graphicFrame>
          <p:nvGraphicFramePr>
            <p:cNvPr id="11278" name="Object 11"/>
            <p:cNvGraphicFramePr>
              <a:graphicFrameLocks noChangeAspect="1"/>
            </p:cNvGraphicFramePr>
            <p:nvPr/>
          </p:nvGraphicFramePr>
          <p:xfrm>
            <a:off x="340" y="255"/>
            <a:ext cx="2178" cy="1902"/>
          </p:xfrm>
          <a:graphic>
            <a:graphicData uri="http://schemas.openxmlformats.org/presentationml/2006/ole">
              <mc:AlternateContent xmlns:mc="http://schemas.openxmlformats.org/markup-compatibility/2006">
                <mc:Choice xmlns:v="urn:schemas-microsoft-com:vml" Requires="v">
                  <p:oleObj spid="_x0000_s11280" name="位图图像" r:id="rId7" imgW="3457143" imgH="3019048" progId="Paint.Picture">
                    <p:embed/>
                  </p:oleObj>
                </mc:Choice>
                <mc:Fallback>
                  <p:oleObj name="位图图像" r:id="rId7" imgW="3457143" imgH="3019048"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255"/>
                          <a:ext cx="2178"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9" name="Object 12"/>
            <p:cNvGraphicFramePr>
              <a:graphicFrameLocks noChangeAspect="1"/>
            </p:cNvGraphicFramePr>
            <p:nvPr/>
          </p:nvGraphicFramePr>
          <p:xfrm>
            <a:off x="158" y="981"/>
            <a:ext cx="466" cy="353"/>
          </p:xfrm>
          <a:graphic>
            <a:graphicData uri="http://schemas.openxmlformats.org/presentationml/2006/ole">
              <mc:AlternateContent xmlns:mc="http://schemas.openxmlformats.org/markup-compatibility/2006">
                <mc:Choice xmlns:v="urn:schemas-microsoft-com:vml" Requires="v">
                  <p:oleObj spid="_x0000_s11281" name="公式" r:id="rId9" imgW="520474" imgH="393529" progId="Equation.3">
                    <p:embed/>
                  </p:oleObj>
                </mc:Choice>
                <mc:Fallback>
                  <p:oleObj name="公式" r:id="rId9" imgW="520474"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 y="981"/>
                          <a:ext cx="466"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0" name="Object 13"/>
            <p:cNvGraphicFramePr>
              <a:graphicFrameLocks noChangeAspect="1"/>
            </p:cNvGraphicFramePr>
            <p:nvPr/>
          </p:nvGraphicFramePr>
          <p:xfrm>
            <a:off x="204" y="391"/>
            <a:ext cx="432" cy="251"/>
          </p:xfrm>
          <a:graphic>
            <a:graphicData uri="http://schemas.openxmlformats.org/presentationml/2006/ole">
              <mc:AlternateContent xmlns:mc="http://schemas.openxmlformats.org/markup-compatibility/2006">
                <mc:Choice xmlns:v="urn:schemas-microsoft-com:vml" Requires="v">
                  <p:oleObj spid="_x0000_s11282" name="公式" r:id="rId11" imgW="393529" imgH="228501" progId="Equation.3">
                    <p:embed/>
                  </p:oleObj>
                </mc:Choice>
                <mc:Fallback>
                  <p:oleObj name="公式" r:id="rId11" imgW="393529"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 y="391"/>
                          <a:ext cx="43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1" name="Object 14"/>
            <p:cNvGraphicFramePr>
              <a:graphicFrameLocks noChangeAspect="1"/>
            </p:cNvGraphicFramePr>
            <p:nvPr/>
          </p:nvGraphicFramePr>
          <p:xfrm>
            <a:off x="249" y="119"/>
            <a:ext cx="362" cy="223"/>
          </p:xfrm>
          <a:graphic>
            <a:graphicData uri="http://schemas.openxmlformats.org/presentationml/2006/ole">
              <mc:AlternateContent xmlns:mc="http://schemas.openxmlformats.org/markup-compatibility/2006">
                <mc:Choice xmlns:v="urn:schemas-microsoft-com:vml" Requires="v">
                  <p:oleObj spid="_x0000_s11283" name="公式" r:id="rId13" imgW="330057" imgH="203112" progId="Equation.3">
                    <p:embed/>
                  </p:oleObj>
                </mc:Choice>
                <mc:Fallback>
                  <p:oleObj name="公式" r:id="rId13" imgW="330057" imgH="2031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 y="119"/>
                          <a:ext cx="362"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2" name="Line 15"/>
            <p:cNvSpPr>
              <a:spLocks noChangeShapeType="1"/>
            </p:cNvSpPr>
            <p:nvPr/>
          </p:nvSpPr>
          <p:spPr bwMode="auto">
            <a:xfrm>
              <a:off x="1383" y="527"/>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1283" name="Line 16"/>
            <p:cNvSpPr>
              <a:spLocks noChangeShapeType="1"/>
            </p:cNvSpPr>
            <p:nvPr/>
          </p:nvSpPr>
          <p:spPr bwMode="auto">
            <a:xfrm>
              <a:off x="1383" y="709"/>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1284" name="Line 17"/>
            <p:cNvSpPr>
              <a:spLocks noChangeShapeType="1"/>
            </p:cNvSpPr>
            <p:nvPr/>
          </p:nvSpPr>
          <p:spPr bwMode="auto">
            <a:xfrm>
              <a:off x="1383" y="93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1285" name="Line 18"/>
            <p:cNvSpPr>
              <a:spLocks noChangeShapeType="1"/>
            </p:cNvSpPr>
            <p:nvPr/>
          </p:nvSpPr>
          <p:spPr bwMode="auto">
            <a:xfrm>
              <a:off x="1383" y="1162"/>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1286" name="Line 19"/>
            <p:cNvSpPr>
              <a:spLocks noChangeShapeType="1"/>
            </p:cNvSpPr>
            <p:nvPr/>
          </p:nvSpPr>
          <p:spPr bwMode="auto">
            <a:xfrm>
              <a:off x="1383" y="1389"/>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1287" name="Line 20"/>
            <p:cNvSpPr>
              <a:spLocks noChangeShapeType="1"/>
            </p:cNvSpPr>
            <p:nvPr/>
          </p:nvSpPr>
          <p:spPr bwMode="auto">
            <a:xfrm>
              <a:off x="1383" y="1570"/>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sp>
          <p:nvSpPr>
            <p:cNvPr id="11288" name="Line 21"/>
            <p:cNvSpPr>
              <a:spLocks noChangeShapeType="1"/>
            </p:cNvSpPr>
            <p:nvPr/>
          </p:nvSpPr>
          <p:spPr bwMode="auto">
            <a:xfrm>
              <a:off x="1383" y="1706"/>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grpSp>
        <p:nvGrpSpPr>
          <p:cNvPr id="11271" name="Group 22"/>
          <p:cNvGrpSpPr>
            <a:grpSpLocks/>
          </p:cNvGrpSpPr>
          <p:nvPr/>
        </p:nvGrpSpPr>
        <p:grpSpPr bwMode="auto">
          <a:xfrm>
            <a:off x="611188" y="4149725"/>
            <a:ext cx="7199312" cy="1004888"/>
            <a:chOff x="885" y="1616"/>
            <a:chExt cx="4535" cy="633"/>
          </a:xfrm>
        </p:grpSpPr>
        <p:sp>
          <p:nvSpPr>
            <p:cNvPr id="11276" name="Text Box 23"/>
            <p:cNvSpPr txBox="1">
              <a:spLocks noChangeArrowheads="1"/>
            </p:cNvSpPr>
            <p:nvPr/>
          </p:nvSpPr>
          <p:spPr bwMode="auto">
            <a:xfrm>
              <a:off x="1610" y="1616"/>
              <a:ext cx="381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50000"/>
                </a:spcBef>
                <a:spcAft>
                  <a:spcPct val="0"/>
                </a:spcAft>
                <a:buFontTx/>
                <a:buNone/>
              </a:pPr>
              <a:r>
                <a:rPr lang="zh-CN" altLang="en-US" sz="2400" b="1">
                  <a:solidFill>
                    <a:srgbClr val="A50021"/>
                  </a:solidFill>
                </a:rPr>
                <a:t>分配在频率 </a:t>
              </a:r>
              <a:r>
                <a:rPr lang="en-US" altLang="zh-CN" sz="2400" b="1">
                  <a:solidFill>
                    <a:srgbClr val="FF0000"/>
                  </a:solidFill>
                  <a:latin typeface="Times New Roman" pitchFamily="18" charset="0"/>
                  <a:ea typeface="幼圆" pitchFamily="49" charset="-122"/>
                  <a:cs typeface="ˎ̥"/>
                </a:rPr>
                <a:t>v </a:t>
              </a:r>
              <a:r>
                <a:rPr lang="zh-CN" altLang="en-US" sz="2400" b="1">
                  <a:solidFill>
                    <a:srgbClr val="A50021"/>
                  </a:solidFill>
                </a:rPr>
                <a:t>处单位频率</a:t>
              </a:r>
            </a:p>
            <a:p>
              <a:pPr eaLnBrk="0" fontAlgn="base" hangingPunct="0">
                <a:spcBef>
                  <a:spcPct val="50000"/>
                </a:spcBef>
                <a:spcAft>
                  <a:spcPct val="0"/>
                </a:spcAft>
                <a:buFontTx/>
                <a:buNone/>
              </a:pPr>
              <a:r>
                <a:rPr lang="zh-CN" altLang="en-US" sz="2400" b="1">
                  <a:solidFill>
                    <a:srgbClr val="A50021"/>
                  </a:solidFill>
                </a:rPr>
                <a:t>间隔内的受激辐射跃迁几率</a:t>
              </a:r>
              <a:endParaRPr lang="zh-CN" altLang="en-US" sz="2400">
                <a:solidFill>
                  <a:srgbClr val="A50021"/>
                </a:solidFill>
              </a:endParaRPr>
            </a:p>
          </p:txBody>
        </p:sp>
        <p:sp>
          <p:nvSpPr>
            <p:cNvPr id="11277" name="Line 24"/>
            <p:cNvSpPr>
              <a:spLocks noChangeShapeType="1"/>
            </p:cNvSpPr>
            <p:nvPr/>
          </p:nvSpPr>
          <p:spPr bwMode="auto">
            <a:xfrm>
              <a:off x="885" y="1752"/>
              <a:ext cx="68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11272" name="Text Box 25"/>
          <p:cNvSpPr txBox="1">
            <a:spLocks noChangeArrowheads="1"/>
          </p:cNvSpPr>
          <p:nvPr/>
        </p:nvSpPr>
        <p:spPr bwMode="auto">
          <a:xfrm>
            <a:off x="468313" y="5013325"/>
            <a:ext cx="7696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kumimoji="1" lang="zh-CN" altLang="en-US" sz="2400">
                <a:solidFill>
                  <a:srgbClr val="0000CC"/>
                </a:solidFill>
                <a:latin typeface="Times New Roman" pitchFamily="18" charset="0"/>
                <a:ea typeface="华文楷体" pitchFamily="2" charset="-122"/>
              </a:rPr>
              <a:t>同理</a:t>
            </a:r>
            <a:r>
              <a:rPr kumimoji="1" lang="en-US" altLang="zh-CN" sz="2400">
                <a:solidFill>
                  <a:srgbClr val="0000CC"/>
                </a:solidFill>
                <a:latin typeface="Times New Roman" pitchFamily="18" charset="0"/>
                <a:ea typeface="华文楷体" pitchFamily="2" charset="-122"/>
              </a:rPr>
              <a:t>,</a:t>
            </a:r>
            <a:r>
              <a:rPr kumimoji="1" lang="zh-CN" altLang="en-US" sz="2400">
                <a:solidFill>
                  <a:srgbClr val="0000CC"/>
                </a:solidFill>
                <a:latin typeface="Times New Roman" pitchFamily="18" charset="0"/>
                <a:ea typeface="华文楷体" pitchFamily="2" charset="-122"/>
              </a:rPr>
              <a:t>受激吸收跃迁几率为</a:t>
            </a:r>
          </a:p>
          <a:p>
            <a:pPr fontAlgn="base">
              <a:spcBef>
                <a:spcPct val="50000"/>
              </a:spcBef>
              <a:spcAft>
                <a:spcPct val="0"/>
              </a:spcAft>
              <a:buFontTx/>
              <a:buNone/>
            </a:pPr>
            <a:r>
              <a:rPr kumimoji="1" lang="zh-CN" altLang="en-US" sz="2400" i="1">
                <a:solidFill>
                  <a:srgbClr val="0000CC"/>
                </a:solidFill>
                <a:latin typeface="Times New Roman" pitchFamily="18" charset="0"/>
                <a:ea typeface="华文楷体" pitchFamily="2" charset="-122"/>
              </a:rPr>
              <a:t>       </a:t>
            </a:r>
            <a:r>
              <a:rPr kumimoji="1" lang="en-US" altLang="zh-CN" sz="2400" i="1">
                <a:solidFill>
                  <a:srgbClr val="FF0000"/>
                </a:solidFill>
                <a:latin typeface="Times New Roman" pitchFamily="18" charset="0"/>
                <a:ea typeface="华文楷体" pitchFamily="2" charset="-122"/>
              </a:rPr>
              <a:t>W</a:t>
            </a:r>
            <a:r>
              <a:rPr kumimoji="1" lang="en-US" altLang="zh-CN" sz="2400" baseline="-25000">
                <a:solidFill>
                  <a:srgbClr val="FF0000"/>
                </a:solidFill>
                <a:latin typeface="Times New Roman" pitchFamily="18" charset="0"/>
                <a:ea typeface="华文楷体" pitchFamily="2" charset="-122"/>
              </a:rPr>
              <a:t>12</a:t>
            </a:r>
            <a:r>
              <a:rPr kumimoji="1" lang="zh-CN" altLang="en-US"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zh-CN" altLang="en-US" sz="2400">
                <a:solidFill>
                  <a:srgbClr val="FF0000"/>
                </a:solidFill>
                <a:latin typeface="Times New Roman" pitchFamily="18" charset="0"/>
                <a:ea typeface="华文楷体" pitchFamily="2" charset="-122"/>
              </a:rPr>
              <a:t>）</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B</a:t>
            </a:r>
            <a:r>
              <a:rPr kumimoji="1" lang="en-US" altLang="zh-CN" sz="2400" baseline="-25000">
                <a:solidFill>
                  <a:srgbClr val="FF0000"/>
                </a:solidFill>
                <a:latin typeface="Times New Roman" pitchFamily="18" charset="0"/>
                <a:ea typeface="华文楷体" pitchFamily="2" charset="-122"/>
              </a:rPr>
              <a:t>12</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楷体_GB2312" pitchFamily="49" charset="-122"/>
              </a:rPr>
              <a:t>ρ</a:t>
            </a:r>
            <a:r>
              <a:rPr kumimoji="1" lang="en-US" altLang="zh-CN" sz="2400" i="1" baseline="-25000">
                <a:solidFill>
                  <a:srgbClr val="FF0000"/>
                </a:solidFill>
                <a:latin typeface="Times New Roman" pitchFamily="18" charset="0"/>
                <a:ea typeface="楷体_GB2312" pitchFamily="49" charset="-122"/>
              </a:rPr>
              <a:t>v</a:t>
            </a:r>
            <a:r>
              <a:rPr kumimoji="1" lang="en-US" altLang="zh-CN" sz="2400">
                <a:solidFill>
                  <a:srgbClr val="FF0000"/>
                </a:solidFill>
                <a:latin typeface="Times New Roman" pitchFamily="18" charset="0"/>
                <a:ea typeface="楷体_GB2312" pitchFamily="49" charset="-122"/>
              </a:rPr>
              <a:t>= </a:t>
            </a:r>
            <a:r>
              <a:rPr kumimoji="1" lang="en-US" altLang="zh-CN" sz="2400" i="1">
                <a:solidFill>
                  <a:srgbClr val="FF0000"/>
                </a:solidFill>
                <a:latin typeface="Times New Roman" pitchFamily="18" charset="0"/>
                <a:ea typeface="华文楷体" pitchFamily="2" charset="-122"/>
              </a:rPr>
              <a:t>B</a:t>
            </a:r>
            <a:r>
              <a:rPr kumimoji="1" lang="en-US" altLang="zh-CN" sz="2400" u="sng" baseline="-25000">
                <a:solidFill>
                  <a:srgbClr val="FF0000"/>
                </a:solidFill>
                <a:latin typeface="Times New Roman" pitchFamily="18" charset="0"/>
                <a:ea typeface="华文楷体" pitchFamily="2" charset="-122"/>
              </a:rPr>
              <a:t>12</a:t>
            </a:r>
            <a:r>
              <a:rPr kumimoji="1" lang="en-US" altLang="zh-CN" sz="2400" baseline="-25000">
                <a:solidFill>
                  <a:srgbClr val="FF0000"/>
                </a:solidFill>
                <a:latin typeface="Times New Roman" pitchFamily="18" charset="0"/>
                <a:ea typeface="华文楷体" pitchFamily="2" charset="-122"/>
              </a:rPr>
              <a:t> </a:t>
            </a:r>
            <a:r>
              <a:rPr kumimoji="1" lang="en-US" altLang="zh-CN" sz="2400" i="1">
                <a:solidFill>
                  <a:srgbClr val="FF0000"/>
                </a:solidFill>
                <a:latin typeface="Times New Roman" pitchFamily="18" charset="0"/>
                <a:ea typeface="华文楷体" pitchFamily="2" charset="-122"/>
              </a:rPr>
              <a:t>f</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华文楷体" pitchFamily="2" charset="-122"/>
              </a:rPr>
              <a:t>v</a:t>
            </a:r>
            <a:r>
              <a:rPr kumimoji="1" lang="en-US" altLang="zh-CN" sz="2400">
                <a:solidFill>
                  <a:srgbClr val="FF0000"/>
                </a:solidFill>
                <a:latin typeface="Times New Roman" pitchFamily="18" charset="0"/>
                <a:ea typeface="华文楷体" pitchFamily="2" charset="-122"/>
              </a:rPr>
              <a:t>)</a:t>
            </a:r>
            <a:r>
              <a:rPr kumimoji="1" lang="en-US" altLang="zh-CN" sz="2400" i="1">
                <a:solidFill>
                  <a:srgbClr val="FF0000"/>
                </a:solidFill>
                <a:latin typeface="Times New Roman" pitchFamily="18" charset="0"/>
                <a:ea typeface="楷体_GB2312" pitchFamily="49" charset="-122"/>
              </a:rPr>
              <a:t>ρ</a:t>
            </a:r>
            <a:r>
              <a:rPr kumimoji="1" lang="en-US" altLang="zh-CN" sz="2400" i="1" baseline="-25000">
                <a:solidFill>
                  <a:srgbClr val="FF0000"/>
                </a:solidFill>
                <a:latin typeface="Times New Roman" pitchFamily="18" charset="0"/>
                <a:ea typeface="楷体_GB2312" pitchFamily="49" charset="-122"/>
              </a:rPr>
              <a:t>v</a:t>
            </a:r>
            <a:endParaRPr kumimoji="1" lang="en-US" altLang="zh-CN" sz="2400" baseline="-25000">
              <a:solidFill>
                <a:srgbClr val="FF0000"/>
              </a:solidFill>
              <a:latin typeface="Times New Roman" pitchFamily="18" charset="0"/>
              <a:ea typeface="华文楷体" pitchFamily="2" charset="-122"/>
            </a:endParaRPr>
          </a:p>
        </p:txBody>
      </p:sp>
      <p:grpSp>
        <p:nvGrpSpPr>
          <p:cNvPr id="11273" name="Group 26"/>
          <p:cNvGrpSpPr>
            <a:grpSpLocks/>
          </p:cNvGrpSpPr>
          <p:nvPr/>
        </p:nvGrpSpPr>
        <p:grpSpPr bwMode="auto">
          <a:xfrm>
            <a:off x="827088" y="6035675"/>
            <a:ext cx="7199312" cy="822325"/>
            <a:chOff x="885" y="1616"/>
            <a:chExt cx="4535" cy="518"/>
          </a:xfrm>
        </p:grpSpPr>
        <p:sp>
          <p:nvSpPr>
            <p:cNvPr id="11274" name="Text Box 27"/>
            <p:cNvSpPr txBox="1">
              <a:spLocks noChangeArrowheads="1"/>
            </p:cNvSpPr>
            <p:nvPr/>
          </p:nvSpPr>
          <p:spPr bwMode="auto">
            <a:xfrm>
              <a:off x="1610" y="1616"/>
              <a:ext cx="38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0" fontAlgn="base" hangingPunct="0">
                <a:spcBef>
                  <a:spcPct val="50000"/>
                </a:spcBef>
                <a:spcAft>
                  <a:spcPct val="0"/>
                </a:spcAft>
                <a:buFontTx/>
                <a:buNone/>
              </a:pPr>
              <a:r>
                <a:rPr lang="zh-CN" altLang="en-US" sz="2400" b="1">
                  <a:solidFill>
                    <a:srgbClr val="A50021"/>
                  </a:solidFill>
                </a:rPr>
                <a:t>分配在频率</a:t>
              </a:r>
              <a:r>
                <a:rPr lang="en-US" altLang="zh-CN" sz="2400" b="1">
                  <a:solidFill>
                    <a:srgbClr val="A50021"/>
                  </a:solidFill>
                  <a:ea typeface="ˎ̥"/>
                  <a:cs typeface="ˎ̥"/>
                </a:rPr>
                <a:t>v </a:t>
              </a:r>
              <a:r>
                <a:rPr lang="zh-CN" altLang="en-US" sz="2400" b="1">
                  <a:solidFill>
                    <a:srgbClr val="A50021"/>
                  </a:solidFill>
                </a:rPr>
                <a:t>处单位频率间隔内的受激吸收跃迁几率</a:t>
              </a:r>
              <a:endParaRPr lang="zh-CN" altLang="en-US" sz="2400">
                <a:solidFill>
                  <a:srgbClr val="A50021"/>
                </a:solidFill>
              </a:endParaRPr>
            </a:p>
          </p:txBody>
        </p:sp>
        <p:sp>
          <p:nvSpPr>
            <p:cNvPr id="11275" name="Line 28"/>
            <p:cNvSpPr>
              <a:spLocks noChangeShapeType="1"/>
            </p:cNvSpPr>
            <p:nvPr/>
          </p:nvSpPr>
          <p:spPr bwMode="auto">
            <a:xfrm>
              <a:off x="885" y="1752"/>
              <a:ext cx="68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endParaRPr>
            </a:p>
          </p:txBody>
        </p:sp>
      </p:grpSp>
    </p:spTree>
    <p:extLst>
      <p:ext uri="{BB962C8B-B14F-4D97-AF65-F5344CB8AC3E}">
        <p14:creationId xmlns:p14="http://schemas.microsoft.com/office/powerpoint/2010/main" val="13093851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1366</TotalTime>
  <Words>5556</Words>
  <Application>Microsoft Macintosh PowerPoint</Application>
  <PresentationFormat>全屏显示(4:3)</PresentationFormat>
  <Paragraphs>382</Paragraphs>
  <Slides>59</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9</vt:i4>
      </vt:variant>
      <vt:variant>
        <vt:lpstr>幻灯片标题</vt:lpstr>
      </vt:variant>
      <vt:variant>
        <vt:i4>59</vt:i4>
      </vt:variant>
    </vt:vector>
  </HeadingPairs>
  <TitlesOfParts>
    <vt:vector size="84" baseType="lpstr">
      <vt:lpstr>黑体</vt:lpstr>
      <vt:lpstr>华文楷体</vt:lpstr>
      <vt:lpstr>华文行楷</vt:lpstr>
      <vt:lpstr>华文中宋</vt:lpstr>
      <vt:lpstr>楷体_GB2312</vt:lpstr>
      <vt:lpstr>宋体</vt:lpstr>
      <vt:lpstr>Arial</vt:lpstr>
      <vt:lpstr>Calibri</vt:lpstr>
      <vt:lpstr>Comic Sans MS</vt:lpstr>
      <vt:lpstr>Symbol</vt:lpstr>
      <vt:lpstr>Tahoma</vt:lpstr>
      <vt:lpstr>Times New Roman</vt:lpstr>
      <vt:lpstr>Verdana</vt:lpstr>
      <vt:lpstr>Wingdings</vt:lpstr>
      <vt:lpstr>Office 主题</vt:lpstr>
      <vt:lpstr>默认设计模板</vt:lpstr>
      <vt:lpstr>位图图像</vt:lpstr>
      <vt:lpstr>公式</vt:lpstr>
      <vt:lpstr>VISIO</vt:lpstr>
      <vt:lpstr>Paint.Picture</vt:lpstr>
      <vt:lpstr>Equation.3</vt:lpstr>
      <vt:lpstr>Equation</vt:lpstr>
      <vt:lpstr>Clip</vt:lpstr>
      <vt:lpstr>剪辑</vt:lpstr>
      <vt:lpstr>Equation.DSMT4</vt:lpstr>
      <vt:lpstr>第一章、辐射理论基础概要与激光产生的条件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第一章、辐射理论基础概要与激光产生的条件</dc:title>
  <dc:creator>Luo Duan-bin</dc:creator>
  <cp:lastModifiedBy>李 卓矾</cp:lastModifiedBy>
  <cp:revision>4</cp:revision>
  <dcterms:created xsi:type="dcterms:W3CDTF">2020-02-20T06:55:59Z</dcterms:created>
  <dcterms:modified xsi:type="dcterms:W3CDTF">2021-04-08T06:33:54Z</dcterms:modified>
</cp:coreProperties>
</file>