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notesMasterIdLst>
    <p:notesMasterId r:id="rId6"/>
  </p:notesMasterIdLst>
  <p:handoutMasterIdLst>
    <p:handoutMasterId r:id="rId59"/>
  </p:handoutMasterIdLst>
  <p:sldIdLst>
    <p:sldId id="256" r:id="rId4"/>
    <p:sldId id="420" r:id="rId5"/>
    <p:sldId id="481" r:id="rId7"/>
    <p:sldId id="421" r:id="rId8"/>
    <p:sldId id="419" r:id="rId9"/>
    <p:sldId id="426" r:id="rId10"/>
    <p:sldId id="483" r:id="rId11"/>
    <p:sldId id="427" r:id="rId12"/>
    <p:sldId id="428" r:id="rId13"/>
    <p:sldId id="470" r:id="rId14"/>
    <p:sldId id="484" r:id="rId15"/>
    <p:sldId id="485" r:id="rId16"/>
    <p:sldId id="486" r:id="rId17"/>
    <p:sldId id="487" r:id="rId18"/>
    <p:sldId id="488" r:id="rId19"/>
    <p:sldId id="489" r:id="rId20"/>
    <p:sldId id="490" r:id="rId21"/>
    <p:sldId id="491" r:id="rId22"/>
    <p:sldId id="492" r:id="rId23"/>
    <p:sldId id="494" r:id="rId24"/>
    <p:sldId id="495" r:id="rId25"/>
    <p:sldId id="496" r:id="rId26"/>
    <p:sldId id="497" r:id="rId27"/>
    <p:sldId id="498" r:id="rId28"/>
    <p:sldId id="499" r:id="rId29"/>
    <p:sldId id="500" r:id="rId30"/>
    <p:sldId id="480" r:id="rId31"/>
    <p:sldId id="431" r:id="rId32"/>
    <p:sldId id="432" r:id="rId33"/>
    <p:sldId id="433" r:id="rId34"/>
    <p:sldId id="434" r:id="rId35"/>
    <p:sldId id="435" r:id="rId36"/>
    <p:sldId id="436" r:id="rId37"/>
    <p:sldId id="437" r:id="rId38"/>
    <p:sldId id="471" r:id="rId39"/>
    <p:sldId id="475" r:id="rId40"/>
    <p:sldId id="438" r:id="rId41"/>
    <p:sldId id="479" r:id="rId42"/>
    <p:sldId id="502" r:id="rId43"/>
    <p:sldId id="501" r:id="rId44"/>
    <p:sldId id="503" r:id="rId45"/>
    <p:sldId id="504" r:id="rId46"/>
    <p:sldId id="505" r:id="rId47"/>
    <p:sldId id="506" r:id="rId48"/>
    <p:sldId id="507" r:id="rId49"/>
    <p:sldId id="508" r:id="rId50"/>
    <p:sldId id="509" r:id="rId51"/>
    <p:sldId id="511" r:id="rId52"/>
    <p:sldId id="510" r:id="rId53"/>
    <p:sldId id="512" r:id="rId54"/>
    <p:sldId id="513" r:id="rId55"/>
    <p:sldId id="514" r:id="rId56"/>
    <p:sldId id="515" r:id="rId57"/>
    <p:sldId id="516" r:id="rId58"/>
  </p:sldIdLst>
  <p:sldSz cx="9144000" cy="6858000" type="screen4x3"/>
  <p:notesSz cx="9947275" cy="6858000"/>
  <p:embeddedFontLst>
    <p:embeddedFont>
      <p:font typeface="Gulim" panose="020B0600000101010101" pitchFamily="34" charset="-127"/>
      <p:regular r:id="rId63"/>
    </p:embeddedFont>
    <p:embeddedFont>
      <p:font typeface="Calibri" panose="020F0502020204030204" pitchFamily="34" charset="0"/>
      <p:regular r:id="rId64"/>
      <p:bold r:id="rId65"/>
      <p:italic r:id="rId66"/>
      <p:boldItalic r:id="rId67"/>
    </p:embeddedFont>
    <p:embeddedFont>
      <p:font typeface="Malgun Gothic" panose="020B0503020000020004" pitchFamily="34" charset="-127"/>
      <p:regular r:id="rId68"/>
    </p:embeddedFont>
    <p:embeddedFont>
      <p:font typeface="黑体" panose="02010609060101010101" pitchFamily="49" charset="-122"/>
      <p:regular r:id="rId69"/>
    </p:embeddedFont>
    <p:embeddedFont>
      <p:font typeface="华文仿宋" panose="02010600040101010101" pitchFamily="2" charset="-122"/>
      <p:regular r:id="rId70"/>
    </p:embeddedFont>
    <p:embeddedFont>
      <p:font typeface="微软雅黑" panose="020B0503020204020204" pitchFamily="34" charset="-122"/>
      <p:regular r:id="rId71"/>
    </p:embeddedFont>
    <p:embeddedFont>
      <p:font typeface="幼圆" panose="02010509060101010101" pitchFamily="49" charset="-122"/>
      <p:regular r:id="rId72"/>
    </p:embeddedFont>
    <p:embeddedFont>
      <p:font typeface="仿宋" panose="02010609060101010101" pitchFamily="49" charset="-122"/>
      <p:regular r:id="rId73"/>
    </p:embeddedFont>
    <p:embeddedFont>
      <p:font typeface="DengXian" panose="02010600030101010101" charset="-122"/>
      <p:regular r:id="rId74"/>
    </p:embeddedFont>
  </p:embeddedFontLst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Gulim" panose="020B0600000101010101" pitchFamily="34" charset="-127"/>
        <a:ea typeface="Gulim" panose="020B0600000101010101" pitchFamily="34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9900"/>
    <a:srgbClr val="CC6600"/>
    <a:srgbClr val="FF9900"/>
    <a:srgbClr val="0000FF"/>
    <a:srgbClr val="FF5050"/>
    <a:srgbClr val="3333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201" autoAdjust="0"/>
    <p:restoredTop sz="93956" autoAdjust="0"/>
  </p:normalViewPr>
  <p:slideViewPr>
    <p:cSldViewPr>
      <p:cViewPr varScale="1">
        <p:scale>
          <a:sx n="68" d="100"/>
          <a:sy n="68" d="100"/>
        </p:scale>
        <p:origin x="1962" y="72"/>
      </p:cViewPr>
      <p:guideLst>
        <p:guide orient="horz" pos="215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6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4" Type="http://schemas.openxmlformats.org/officeDocument/2006/relationships/font" Target="fonts/font12.fntdata"/><Relationship Id="rId73" Type="http://schemas.openxmlformats.org/officeDocument/2006/relationships/font" Target="fonts/font11.fntdata"/><Relationship Id="rId72" Type="http://schemas.openxmlformats.org/officeDocument/2006/relationships/font" Target="fonts/font10.fntdata"/><Relationship Id="rId71" Type="http://schemas.openxmlformats.org/officeDocument/2006/relationships/font" Target="fonts/font9.fntdata"/><Relationship Id="rId70" Type="http://schemas.openxmlformats.org/officeDocument/2006/relationships/font" Target="fonts/font8.fntdata"/><Relationship Id="rId7" Type="http://schemas.openxmlformats.org/officeDocument/2006/relationships/slide" Target="slides/slide3.xml"/><Relationship Id="rId69" Type="http://schemas.openxmlformats.org/officeDocument/2006/relationships/font" Target="fonts/font7.fntdata"/><Relationship Id="rId68" Type="http://schemas.openxmlformats.org/officeDocument/2006/relationships/font" Target="fonts/font6.fntdata"/><Relationship Id="rId67" Type="http://schemas.openxmlformats.org/officeDocument/2006/relationships/font" Target="fonts/font5.fntdata"/><Relationship Id="rId66" Type="http://schemas.openxmlformats.org/officeDocument/2006/relationships/font" Target="fonts/font4.fntdata"/><Relationship Id="rId65" Type="http://schemas.openxmlformats.org/officeDocument/2006/relationships/font" Target="fonts/font3.fntdata"/><Relationship Id="rId64" Type="http://schemas.openxmlformats.org/officeDocument/2006/relationships/font" Target="fonts/font2.fntdata"/><Relationship Id="rId63" Type="http://schemas.openxmlformats.org/officeDocument/2006/relationships/font" Target="fonts/font1.fntdata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10486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4487" y="1"/>
            <a:ext cx="4310486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5AE0B-7930-4FBD-BC41-E6A8ADB34A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310486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4487" y="6513910"/>
            <a:ext cx="4310486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06C7D-CA01-492E-A3AC-AA0877EA7C6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10486" cy="344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5634487" y="1"/>
            <a:ext cx="4310486" cy="344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9502F225-9F0A-4FB1-8FAA-FA6AD4D05A40}" type="datetimeFigureOut">
              <a:rPr lang="zh-CN" altLang="en-US"/>
            </a:fld>
            <a:endParaRPr lang="zh-CN" altLang="en-US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430588" y="857250"/>
            <a:ext cx="30861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4728" y="3300412"/>
            <a:ext cx="7957820" cy="270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4310486" cy="34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4487" y="6513910"/>
            <a:ext cx="4310486" cy="34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F0855ECD-72D6-47D2-A81B-4A6B9CFD98A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Malgun Gothic" panose="020B0503020000020004" pitchFamily="34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Malgun Gothic" panose="020B0503020000020004" pitchFamily="34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Malgun Gothic" panose="020B0503020000020004" pitchFamily="34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Malgun Gothic" panose="020B0503020000020004" pitchFamily="34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Malgun Gothic" panose="020B0503020000020004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89041015-CA0E-439D-A766-0AD4E859C685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3F607F3E-FF39-4B50-8969-301D8D1B2027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3F607F3E-FF39-4B50-8969-301D8D1B2027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EDF95B5F-485A-49DE-95AE-A93ED6A66C57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5C66993A-6CCF-4346-9F0A-D2436B0E13D4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DD7A366E-26AF-47EC-BA97-74920E62ADE1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FA9C0F3D-6F00-42CF-B53C-40D491D01CB2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75EFB1D5-87DE-4B97-B84D-332CE5FA7C9B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794DCB3A-521A-47EB-9D09-E04F32437A41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D3860865-DFDF-4D24-A739-889F57A6361D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D3860865-DFDF-4D24-A739-889F57A6361D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89041015-CA0E-439D-A766-0AD4E859C685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3F607F3E-FF39-4B50-8969-301D8D1B2027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3F607F3E-FF39-4B50-8969-301D8D1B2027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3F607F3E-FF39-4B50-8969-301D8D1B2027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3F607F3E-FF39-4B50-8969-301D8D1B2027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880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5A1CC27D-F337-4E9A-8749-F49212E8664C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01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A4EF9654-2D74-460F-BBBF-C0C305FD9F1B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21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F53A0E4E-09F5-4AD0-97B9-B47CC968B410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42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3F92083A-2C59-499D-B401-B064F3A89C74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9C85333F-BEE2-4B62-BE49-22B59737E1BA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983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E1AB78FB-2D7E-4DF4-815B-F7FBD91A353C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3F554289-406A-4941-8D97-2E07AC1D40F5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03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96273D68-6111-484B-BEB4-2A2560A76A69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3F607F3E-FF39-4B50-8969-301D8D1B2027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3F607F3E-FF39-4B50-8969-301D8D1B2027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24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586A82B8-A055-4C2A-8F73-C1A001018236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880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5A1CC27D-F337-4E9A-8749-F49212E8664C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880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5A1CC27D-F337-4E9A-8749-F49212E8664C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880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5A1CC27D-F337-4E9A-8749-F49212E8664C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3F607F3E-FF39-4B50-8969-301D8D1B2027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3F607F3E-FF39-4B50-8969-301D8D1B2027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24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586A82B8-A055-4C2A-8F73-C1A001018236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C884E795-0CC0-4CD8-8B9A-E65B12578D9A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89041015-CA0E-439D-A766-0AD4E859C685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3F554289-406A-4941-8D97-2E07AC1D40F5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C884E795-0CC0-4CD8-8B9A-E65B12578D9A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C884E795-0CC0-4CD8-8B9A-E65B12578D9A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C884E795-0CC0-4CD8-8B9A-E65B12578D9A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C884E795-0CC0-4CD8-8B9A-E65B12578D9A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C884E795-0CC0-4CD8-8B9A-E65B12578D9A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3F607F3E-FF39-4B50-8969-301D8D1B2027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024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586A82B8-A055-4C2A-8F73-C1A001018236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75EFB1D5-87DE-4B97-B84D-332CE5FA7C9B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75EFB1D5-87DE-4B97-B84D-332CE5FA7C9B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794DCB3A-521A-47EB-9D09-E04F32437A41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3F607F3E-FF39-4B50-8969-301D8D1B2027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fld id="{3F607F3E-FF39-4B50-8969-301D8D1B2027}" type="slidenum">
              <a:rPr lang="zh-CN" altLang="en-US" sz="1200" smtClean="0"/>
            </a:fld>
            <a:endParaRPr lang="zh-CN" alt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B56EC-BB71-421A-AAAD-A467CFA0CDC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2C077-1A9F-4069-A790-DE9E560CDE8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92863" y="228600"/>
            <a:ext cx="19431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1975" y="228600"/>
            <a:ext cx="5678488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EB2FB-9B29-4EB5-87E5-12E7A4F9CC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54BAC-1C58-473D-B95B-BD7539CAAC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DC0D7-91CB-47F9-80C3-279BE215FD2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3B172-1788-4004-8C83-BF2796DD3EA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1975" y="12954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24375" y="12954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DBBDD-446D-4ED8-98B4-C61D6788E3E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6AF7E-56AF-4CC7-93E2-D3A6026D5B9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A174B-E0D3-472C-B43C-D22932ECD93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FDFA0-6C37-4505-AA21-F3E89C6B96C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E3F30-676D-4759-9CB5-84113875D26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C1FD7-90C3-43F8-994D-9302FB3D506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4FD2E0-EED1-4B9C-98CD-0586C028B35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3376E-082C-4260-98C7-119CD9FADD0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92863" y="228600"/>
            <a:ext cx="19431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1975" y="228600"/>
            <a:ext cx="5678488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5C289-15F1-4C91-9F3F-18B616391E2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51C59-30C9-4595-8D62-9244551978A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1975" y="12954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24375" y="12954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48594-858A-4F6A-8EA6-BF261CA170B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41A23-86C9-418B-A434-CDD0AFA0D71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0198E-6336-4C69-BDFA-463DE4F1477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9229F-FD5C-42CD-9042-FFB9CE2891B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CC24C-6869-42B7-A21A-E0829E39456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0F60D-FC7E-494B-894C-CA74E5B00F3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서식1-1"/>
          <p:cNvPicPr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1975" y="228600"/>
            <a:ext cx="777398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ko-KR" altLang="zh-CN" smtClean="0"/>
              <a:t>마스터 제목 스타일 편집</a:t>
            </a:r>
            <a:endParaRPr lang="ko-KR" altLang="zh-C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1975" y="1295400"/>
            <a:ext cx="7772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ko-KR" altLang="zh-CN" smtClean="0"/>
              <a:t>마스터 텍스트 스타일을 편집합니다</a:t>
            </a:r>
            <a:endParaRPr lang="ko-KR" altLang="zh-CN" smtClean="0"/>
          </a:p>
          <a:p>
            <a:pPr lvl="1"/>
            <a:r>
              <a:rPr lang="ko-KR" altLang="zh-CN" smtClean="0"/>
              <a:t>둘째 수준</a:t>
            </a:r>
            <a:endParaRPr lang="ko-KR" altLang="zh-CN" smtClean="0"/>
          </a:p>
          <a:p>
            <a:pPr lvl="2"/>
            <a:r>
              <a:rPr lang="ko-KR" altLang="zh-CN" smtClean="0"/>
              <a:t>셋째 수준</a:t>
            </a:r>
            <a:endParaRPr lang="ko-KR" altLang="zh-CN" smtClean="0"/>
          </a:p>
          <a:p>
            <a:pPr lvl="3"/>
            <a:r>
              <a:rPr lang="ko-KR" altLang="zh-CN" smtClean="0"/>
              <a:t>넷째 수준</a:t>
            </a:r>
            <a:endParaRPr lang="ko-KR" altLang="zh-CN" smtClean="0"/>
          </a:p>
          <a:p>
            <a:pPr lvl="4"/>
            <a:r>
              <a:rPr lang="ko-KR" altLang="zh-CN" smtClean="0"/>
              <a:t>다섯째 수준</a:t>
            </a:r>
            <a:endParaRPr lang="ko-KR" altLang="zh-CN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latinLnBrk="1" hangingPunct="1">
              <a:buFont typeface="Arial" panose="020B0604020202020204" pitchFamily="34" charset="0"/>
              <a:buNone/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latinLnBrk="1" hangingPunct="1">
              <a:buFont typeface="Arial" panose="020B0604020202020204" pitchFamily="34" charset="0"/>
              <a:buNone/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latinLnBrk="1" hangingPunct="1">
              <a:buFont typeface="Arial" panose="020B0604020202020204" pitchFamily="34" charset="0"/>
              <a:buNone/>
              <a:defRPr sz="1400">
                <a:latin typeface="-윤고딕140" pitchFamily="2" charset="-127"/>
                <a:ea typeface="-윤고딕140" pitchFamily="2" charset="-127"/>
              </a:defRPr>
            </a:lvl1pPr>
          </a:lstStyle>
          <a:p>
            <a:pPr>
              <a:defRPr/>
            </a:pPr>
            <a:fld id="{EC566AEB-EF9B-4391-81B3-DBD5E08B724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5pPr>
      <a:lvl6pPr marL="457200"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6pPr>
      <a:lvl7pPr marL="914400"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7pPr>
      <a:lvl8pPr marL="1371600"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8pPr>
      <a:lvl9pPr marL="1828800"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서식1"/>
          <p:cNvPicPr>
            <a:picLocks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61975" y="228600"/>
            <a:ext cx="777398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ko-KR" altLang="zh-CN" smtClean="0"/>
              <a:t>마스터 제목 스타일 편집</a:t>
            </a:r>
            <a:endParaRPr lang="ko-KR" altLang="zh-CN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1975" y="1295400"/>
            <a:ext cx="7772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ko-KR" altLang="zh-CN" smtClean="0"/>
              <a:t>마스터 텍스트 스타일을 편집합니다</a:t>
            </a:r>
            <a:endParaRPr lang="ko-KR" altLang="zh-CN" smtClean="0"/>
          </a:p>
          <a:p>
            <a:pPr lvl="1"/>
            <a:r>
              <a:rPr lang="ko-KR" altLang="zh-CN" smtClean="0"/>
              <a:t>둘째 수준</a:t>
            </a:r>
            <a:endParaRPr lang="ko-KR" altLang="zh-CN" smtClean="0"/>
          </a:p>
          <a:p>
            <a:pPr lvl="2"/>
            <a:r>
              <a:rPr lang="ko-KR" altLang="zh-CN" smtClean="0"/>
              <a:t>셋째 수준</a:t>
            </a:r>
            <a:endParaRPr lang="ko-KR" altLang="zh-CN" smtClean="0"/>
          </a:p>
          <a:p>
            <a:pPr lvl="3"/>
            <a:r>
              <a:rPr lang="ko-KR" altLang="zh-CN" smtClean="0"/>
              <a:t>넷째 수준</a:t>
            </a:r>
            <a:endParaRPr lang="ko-KR" altLang="zh-CN" smtClean="0"/>
          </a:p>
          <a:p>
            <a:pPr lvl="4"/>
            <a:r>
              <a:rPr lang="ko-KR" altLang="zh-CN" smtClean="0"/>
              <a:t>다섯째 수준</a:t>
            </a:r>
            <a:endParaRPr lang="ko-KR" altLang="zh-CN" smtClean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latinLnBrk="1" hangingPunct="1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latinLnBrk="1" hangingPunct="1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latinLnBrk="1" hangingPunct="1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-윤고딕140" pitchFamily="2" charset="-127"/>
                <a:ea typeface="-윤고딕140" pitchFamily="2" charset="-127"/>
              </a:defRPr>
            </a:lvl1pPr>
          </a:lstStyle>
          <a:p>
            <a:pPr>
              <a:defRPr/>
            </a:pPr>
            <a:fld id="{9663F44D-289A-4BDB-8B0E-F79FE6E3E93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5pPr>
      <a:lvl6pPr marL="457200"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6pPr>
      <a:lvl7pPr marL="914400"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7pPr>
      <a:lvl8pPr marL="1371600"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8pPr>
      <a:lvl9pPr marL="1828800" algn="l" rtl="0" eaLnBrk="0" fontAlgn="base" latinLnBrk="1" hangingPunct="0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-윤고딕160" pitchFamily="2" charset="-127"/>
          <a:ea typeface="-윤고딕160" pitchFamily="2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png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16.wmf"/><Relationship Id="rId1" Type="http://schemas.openxmlformats.org/officeDocument/2006/relationships/oleObject" Target="../embeddings/oleObject2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" Target="slide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21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4724400"/>
            <a:ext cx="9144000" cy="1368425"/>
          </a:xfrm>
        </p:spPr>
        <p:txBody>
          <a:bodyPr/>
          <a:lstStyle/>
          <a:p>
            <a:pPr marL="0" indent="0" algn="ctr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2021</a:t>
            </a:r>
            <a:r>
              <a:rPr lang="zh-CN" altLang="en-US" sz="320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年</a:t>
            </a: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  <a:r>
              <a:rPr lang="zh-CN" altLang="en-US" sz="320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月</a:t>
            </a:r>
            <a:endParaRPr lang="en-US" altLang="zh-CN" sz="3200" dirty="0" smtClean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250825" y="908050"/>
            <a:ext cx="8642350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5400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生物化学实验</a:t>
            </a:r>
            <a:endParaRPr lang="zh-CN" altLang="en-US" sz="5400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66700" y="0"/>
            <a:ext cx="855345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rgbClr val="53A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生物化学实验系列（</a:t>
            </a:r>
            <a:r>
              <a:rPr lang="en-US" altLang="zh-CN" sz="2800" b="1" dirty="0" smtClean="0">
                <a:solidFill>
                  <a:srgbClr val="53A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64</a:t>
            </a:r>
            <a:r>
              <a:rPr lang="zh-CN" altLang="en-US" sz="2800" b="1" dirty="0" smtClean="0">
                <a:solidFill>
                  <a:srgbClr val="53A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仿宋" panose="02010600040101010101" pitchFamily="2" charset="-122"/>
                <a:ea typeface="华文仿宋" panose="02010600040101010101" pitchFamily="2" charset="-122"/>
              </a:rPr>
              <a:t>学时）</a:t>
            </a:r>
            <a:endParaRPr lang="zh-CN" altLang="en-US" sz="2800" b="1" dirty="0" smtClean="0">
              <a:solidFill>
                <a:srgbClr val="53A9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10"/>
          <p:cNvSpPr txBox="1">
            <a:spLocks noChangeArrowheads="1"/>
          </p:cNvSpPr>
          <p:nvPr/>
        </p:nvSpPr>
        <p:spPr bwMode="auto">
          <a:xfrm>
            <a:off x="684213" y="1412875"/>
            <a:ext cx="77771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样液测定</a:t>
            </a:r>
            <a:endParaRPr lang="zh-CN" altLang="en-US" sz="2400" b="1" dirty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626269" y="1857437"/>
            <a:ext cx="1341785" cy="779475"/>
            <a:chOff x="3346497" y="1879964"/>
            <a:chExt cx="1341785" cy="779475"/>
          </a:xfrm>
        </p:grpSpPr>
        <p:sp>
          <p:nvSpPr>
            <p:cNvPr id="10" name="矩形 16"/>
            <p:cNvSpPr>
              <a:spLocks noChangeArrowheads="1"/>
            </p:cNvSpPr>
            <p:nvPr/>
          </p:nvSpPr>
          <p:spPr bwMode="auto">
            <a:xfrm>
              <a:off x="3399757" y="1879964"/>
              <a:ext cx="124425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1pPr>
              <a:lvl2pPr marL="742950" indent="-285750" latinLnBrk="1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3pPr>
              <a:lvl4pPr marL="1600200" indent="-228600" latinLnBrk="1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zh-CN" altLang="en-US" sz="2000" b="1" dirty="0" smtClean="0">
                  <a:solidFill>
                    <a:srgbClr val="CC6600"/>
                  </a:solidFill>
                  <a:latin typeface="Arial" panose="020B0604020202020204" pitchFamily="34" charset="0"/>
                  <a:ea typeface="仿宋" panose="02010609060101010101" pitchFamily="49" charset="-122"/>
                  <a:cs typeface="Arial" panose="020B0604020202020204" pitchFamily="34" charset="0"/>
                </a:rPr>
                <a:t>稀释</a:t>
              </a:r>
              <a:r>
                <a:rPr lang="en-US" altLang="zh-CN" sz="2000" b="1" dirty="0" smtClean="0">
                  <a:solidFill>
                    <a:srgbClr val="CC6600"/>
                  </a:solidFill>
                  <a:latin typeface="Arial" panose="020B0604020202020204" pitchFamily="34" charset="0"/>
                  <a:ea typeface="仿宋" panose="02010609060101010101" pitchFamily="49" charset="-122"/>
                  <a:cs typeface="Arial" panose="020B0604020202020204" pitchFamily="34" charset="0"/>
                </a:rPr>
                <a:t>50</a:t>
              </a:r>
              <a:r>
                <a:rPr lang="zh-CN" altLang="en-US" sz="2000" b="1" dirty="0" smtClean="0">
                  <a:solidFill>
                    <a:srgbClr val="CC6600"/>
                  </a:solidFill>
                  <a:latin typeface="Arial" panose="020B0604020202020204" pitchFamily="34" charset="0"/>
                  <a:ea typeface="仿宋" panose="02010609060101010101" pitchFamily="49" charset="-122"/>
                  <a:cs typeface="Arial" panose="020B0604020202020204" pitchFamily="34" charset="0"/>
                </a:rPr>
                <a:t>倍</a:t>
              </a:r>
              <a:endParaRPr lang="zh-CN" altLang="en-US" sz="2000" b="1" dirty="0">
                <a:solidFill>
                  <a:srgbClr val="CC6600"/>
                </a:solidFill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endParaRPr>
            </a:p>
          </p:txBody>
        </p:sp>
        <p:cxnSp>
          <p:nvCxnSpPr>
            <p:cNvPr id="4" name="直接箭头连接符 3"/>
            <p:cNvCxnSpPr/>
            <p:nvPr/>
          </p:nvCxnSpPr>
          <p:spPr bwMode="auto">
            <a:xfrm flipH="1">
              <a:off x="3346497" y="2311354"/>
              <a:ext cx="690857" cy="34808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C66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接箭头连接符 6"/>
            <p:cNvCxnSpPr/>
            <p:nvPr/>
          </p:nvCxnSpPr>
          <p:spPr bwMode="auto">
            <a:xfrm>
              <a:off x="4041323" y="2299454"/>
              <a:ext cx="646959" cy="34808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C66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" name="组合 4"/>
          <p:cNvGrpSpPr/>
          <p:nvPr/>
        </p:nvGrpSpPr>
        <p:grpSpPr>
          <a:xfrm>
            <a:off x="5292080" y="1853015"/>
            <a:ext cx="1341785" cy="780158"/>
            <a:chOff x="5182691" y="1875542"/>
            <a:chExt cx="1341785" cy="780158"/>
          </a:xfrm>
        </p:grpSpPr>
        <p:sp>
          <p:nvSpPr>
            <p:cNvPr id="19" name="矩形 16"/>
            <p:cNvSpPr>
              <a:spLocks noChangeArrowheads="1"/>
            </p:cNvSpPr>
            <p:nvPr/>
          </p:nvSpPr>
          <p:spPr bwMode="auto">
            <a:xfrm>
              <a:off x="5271965" y="1875542"/>
              <a:ext cx="124425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1pPr>
              <a:lvl2pPr marL="742950" indent="-285750" latinLnBrk="1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3pPr>
              <a:lvl4pPr marL="1600200" indent="-228600" latinLnBrk="1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zh-CN" altLang="en-US" sz="2000" b="1" dirty="0" smtClean="0">
                  <a:solidFill>
                    <a:srgbClr val="CC6600"/>
                  </a:solidFill>
                  <a:latin typeface="Arial" panose="020B0604020202020204" pitchFamily="34" charset="0"/>
                  <a:ea typeface="仿宋" panose="02010609060101010101" pitchFamily="49" charset="-122"/>
                  <a:cs typeface="Arial" panose="020B0604020202020204" pitchFamily="34" charset="0"/>
                </a:rPr>
                <a:t>稀释</a:t>
              </a:r>
              <a:r>
                <a:rPr lang="en-US" altLang="zh-CN" sz="2000" b="1" dirty="0" smtClean="0">
                  <a:solidFill>
                    <a:srgbClr val="CC6600"/>
                  </a:solidFill>
                  <a:latin typeface="Arial" panose="020B0604020202020204" pitchFamily="34" charset="0"/>
                  <a:ea typeface="仿宋" panose="02010609060101010101" pitchFamily="49" charset="-122"/>
                  <a:cs typeface="Arial" panose="020B0604020202020204" pitchFamily="34" charset="0"/>
                </a:rPr>
                <a:t>25</a:t>
              </a:r>
              <a:r>
                <a:rPr lang="zh-CN" altLang="en-US" sz="2000" b="1" dirty="0" smtClean="0">
                  <a:solidFill>
                    <a:srgbClr val="CC6600"/>
                  </a:solidFill>
                  <a:latin typeface="Arial" panose="020B0604020202020204" pitchFamily="34" charset="0"/>
                  <a:ea typeface="仿宋" panose="02010609060101010101" pitchFamily="49" charset="-122"/>
                  <a:cs typeface="Arial" panose="020B0604020202020204" pitchFamily="34" charset="0"/>
                </a:rPr>
                <a:t>倍</a:t>
              </a:r>
              <a:endParaRPr lang="zh-CN" altLang="en-US" sz="2000" b="1" dirty="0">
                <a:solidFill>
                  <a:srgbClr val="CC6600"/>
                </a:solidFill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 bwMode="auto">
            <a:xfrm flipH="1">
              <a:off x="5182691" y="2307615"/>
              <a:ext cx="690857" cy="34808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C66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箭头连接符 15"/>
            <p:cNvCxnSpPr/>
            <p:nvPr/>
          </p:nvCxnSpPr>
          <p:spPr bwMode="auto">
            <a:xfrm>
              <a:off x="5877517" y="2295715"/>
              <a:ext cx="646959" cy="34808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C66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498475" y="2671537"/>
          <a:ext cx="8105973" cy="32057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93405"/>
                <a:gridCol w="864096"/>
                <a:gridCol w="792088"/>
                <a:gridCol w="792088"/>
                <a:gridCol w="864096"/>
                <a:gridCol w="936104"/>
                <a:gridCol w="864096"/>
              </a:tblGrid>
              <a:tr h="686068">
                <a:tc>
                  <a:txBody>
                    <a:bodyPr/>
                    <a:lstStyle/>
                    <a:p>
                      <a:pPr indent="866775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              </a:t>
                      </a:r>
                      <a:r>
                        <a:rPr lang="zh-CN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管</a:t>
                      </a:r>
                      <a:r>
                        <a:rPr lang="zh-CN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号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试剂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6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7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8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9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11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</a:tr>
              <a:tr h="502655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蔗糖酶粗酶液</a:t>
                      </a: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/mL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1.0</a:t>
                      </a:r>
                      <a:endParaRPr kumimoji="0" lang="zh-CN" altLang="zh-CN" sz="1800" b="1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1.0</a:t>
                      </a:r>
                      <a:endParaRPr kumimoji="0" lang="zh-CN" altLang="zh-CN" sz="1800" b="1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1.0</a:t>
                      </a:r>
                      <a:endParaRPr kumimoji="0" lang="zh-CN" altLang="zh-CN" sz="1800" b="1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1.0</a:t>
                      </a:r>
                      <a:endParaRPr kumimoji="0" lang="zh-CN" altLang="zh-CN" sz="1800" b="1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1.0</a:t>
                      </a:r>
                      <a:endParaRPr kumimoji="0" lang="zh-CN" altLang="zh-CN" sz="1800" b="1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1.0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</a:tr>
              <a:tr h="504253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水</a:t>
                      </a: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/mL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</a:tr>
              <a:tr h="504253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考马斯亮蓝溶液</a:t>
                      </a: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/mL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5.0</a:t>
                      </a:r>
                      <a:endParaRPr lang="zh-CN" sz="1800" b="1" kern="1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5.0</a:t>
                      </a:r>
                      <a:endParaRPr lang="zh-CN" altLang="zh-CN" sz="1800" b="1" kern="1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0.5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5.0</a:t>
                      </a:r>
                      <a:endParaRPr lang="zh-CN" altLang="zh-CN" sz="1800" b="1" kern="1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5.0</a:t>
                      </a:r>
                      <a:endParaRPr lang="zh-CN" altLang="zh-CN" sz="1800" b="1" kern="1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5.0</a:t>
                      </a:r>
                      <a:endParaRPr lang="zh-CN" altLang="zh-CN" sz="1800" b="1" kern="1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</a:tr>
              <a:tr h="504253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摇匀，放置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5min</a:t>
                      </a:r>
                      <a:endParaRPr lang="zh-CN" altLang="en-US" sz="18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 hMerge="1">
                  <a:tcPr marL="68582" marR="68582" marT="0" marB="0" anchor="ctr"/>
                </a:tc>
                <a:tc hMerge="1">
                  <a:tcPr marL="68582" marR="68582" marT="0" marB="0" anchor="ctr"/>
                </a:tc>
                <a:tc hMerge="1">
                  <a:tcPr marL="68582" marR="68582" marT="0" marB="0" anchor="ctr"/>
                </a:tc>
                <a:tc hMerge="1">
                  <a:tcPr marL="68582" marR="68582" marT="0" marB="0" anchor="ctr"/>
                </a:tc>
                <a:tc hMerge="1">
                  <a:tcPr marL="68582" marR="68582" marT="0" marB="0" anchor="ctr"/>
                </a:tc>
              </a:tr>
              <a:tr h="504253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800" b="1" kern="100" baseline="-250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595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2" marR="68582" marT="0" marB="0" anchor="ctr"/>
                </a:tc>
              </a:tr>
            </a:tbl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7046639" y="1862879"/>
            <a:ext cx="1341785" cy="780158"/>
            <a:chOff x="5182691" y="1875542"/>
            <a:chExt cx="1341785" cy="780158"/>
          </a:xfrm>
        </p:grpSpPr>
        <p:sp>
          <p:nvSpPr>
            <p:cNvPr id="26" name="矩形 16"/>
            <p:cNvSpPr>
              <a:spLocks noChangeArrowheads="1"/>
            </p:cNvSpPr>
            <p:nvPr/>
          </p:nvSpPr>
          <p:spPr bwMode="auto">
            <a:xfrm>
              <a:off x="5271965" y="1875542"/>
              <a:ext cx="124425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1pPr>
              <a:lvl2pPr marL="742950" indent="-285750" latinLnBrk="1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3pPr>
              <a:lvl4pPr marL="1600200" indent="-228600" latinLnBrk="1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zh-CN" altLang="en-US" sz="2000" b="1" dirty="0" smtClean="0">
                  <a:solidFill>
                    <a:srgbClr val="CC6600"/>
                  </a:solidFill>
                  <a:latin typeface="Arial" panose="020B0604020202020204" pitchFamily="34" charset="0"/>
                  <a:ea typeface="仿宋" panose="02010609060101010101" pitchFamily="49" charset="-122"/>
                  <a:cs typeface="Arial" panose="020B0604020202020204" pitchFamily="34" charset="0"/>
                </a:rPr>
                <a:t>稀释</a:t>
              </a:r>
              <a:r>
                <a:rPr lang="en-US" altLang="zh-CN" sz="2000" b="1" dirty="0" smtClean="0">
                  <a:solidFill>
                    <a:srgbClr val="CC6600"/>
                  </a:solidFill>
                  <a:latin typeface="Arial" panose="020B0604020202020204" pitchFamily="34" charset="0"/>
                  <a:ea typeface="仿宋" panose="02010609060101010101" pitchFamily="49" charset="-122"/>
                  <a:cs typeface="Arial" panose="020B0604020202020204" pitchFamily="34" charset="0"/>
                </a:rPr>
                <a:t>10</a:t>
              </a:r>
              <a:r>
                <a:rPr lang="zh-CN" altLang="en-US" sz="2000" b="1" dirty="0" smtClean="0">
                  <a:solidFill>
                    <a:srgbClr val="CC6600"/>
                  </a:solidFill>
                  <a:latin typeface="Arial" panose="020B0604020202020204" pitchFamily="34" charset="0"/>
                  <a:ea typeface="仿宋" panose="02010609060101010101" pitchFamily="49" charset="-122"/>
                  <a:cs typeface="Arial" panose="020B0604020202020204" pitchFamily="34" charset="0"/>
                </a:rPr>
                <a:t>倍</a:t>
              </a:r>
              <a:endParaRPr lang="zh-CN" altLang="en-US" sz="2000" b="1" dirty="0">
                <a:solidFill>
                  <a:srgbClr val="CC6600"/>
                </a:solidFill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 flipH="1">
              <a:off x="5182691" y="2307615"/>
              <a:ext cx="690857" cy="34808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C66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接箭头连接符 27"/>
            <p:cNvCxnSpPr/>
            <p:nvPr/>
          </p:nvCxnSpPr>
          <p:spPr bwMode="auto">
            <a:xfrm>
              <a:off x="5877517" y="2295715"/>
              <a:ext cx="646959" cy="34808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C66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" name="Rectangle 302"/>
          <p:cNvSpPr txBox="1">
            <a:spLocks noChangeArrowheads="1"/>
          </p:cNvSpPr>
          <p:nvPr/>
        </p:nvSpPr>
        <p:spPr bwMode="auto">
          <a:xfrm>
            <a:off x="682625" y="115888"/>
            <a:ext cx="78454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5pPr>
            <a:lvl6pPr marL="457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6pPr>
            <a:lvl7pPr marL="9144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7pPr>
            <a:lvl8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8pPr>
            <a:lvl9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9pPr>
          </a:lstStyle>
          <a:p>
            <a:pPr algn="ctr" eaLnBrk="1" hangingPunct="1">
              <a:defRPr/>
            </a:pPr>
            <a:r>
              <a:rPr lang="zh-CN" altLang="en-US" sz="3600" kern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酵母蔗糖酶的提取和酶蛋白浓度测定</a:t>
            </a:r>
            <a:endParaRPr lang="zh-CN" altLang="en-US" sz="3600" kern="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10"/>
          <p:cNvSpPr txBox="1">
            <a:spLocks noChangeArrowheads="1"/>
          </p:cNvSpPr>
          <p:nvPr/>
        </p:nvSpPr>
        <p:spPr bwMode="auto">
          <a:xfrm>
            <a:off x="684213" y="1412875"/>
            <a:ext cx="77771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注意事项</a:t>
            </a:r>
            <a:endParaRPr lang="zh-CN" altLang="en-US" sz="2400" b="1" dirty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17" name="矩形 2"/>
          <p:cNvSpPr>
            <a:spLocks noChangeArrowheads="1"/>
          </p:cNvSpPr>
          <p:nvPr/>
        </p:nvSpPr>
        <p:spPr bwMode="auto">
          <a:xfrm>
            <a:off x="449262" y="2106722"/>
            <a:ext cx="8578991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9560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比色反应从低浓度到高浓度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测</a:t>
            </a:r>
            <a:endParaRPr lang="en-US" altLang="zh-CN" sz="2400" b="1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marL="342900" indent="-39560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乙醇溶液浸泡片刻去除比色皿染料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颜色</a:t>
            </a:r>
            <a:endParaRPr lang="en-US" altLang="zh-CN" sz="2400" b="1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marL="342900" indent="-395605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全部结束后比色皿冲洗干净方可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离开</a:t>
            </a:r>
            <a:endParaRPr lang="zh-CN" altLang="en-US" sz="2400" b="1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" name="Rectangle 302"/>
          <p:cNvSpPr txBox="1">
            <a:spLocks noChangeArrowheads="1"/>
          </p:cNvSpPr>
          <p:nvPr/>
        </p:nvSpPr>
        <p:spPr bwMode="auto">
          <a:xfrm>
            <a:off x="682625" y="115888"/>
            <a:ext cx="78454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5pPr>
            <a:lvl6pPr marL="457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6pPr>
            <a:lvl7pPr marL="9144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7pPr>
            <a:lvl8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8pPr>
            <a:lvl9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9pPr>
          </a:lstStyle>
          <a:p>
            <a:pPr algn="ctr" eaLnBrk="1" hangingPunct="1">
              <a:defRPr/>
            </a:pPr>
            <a:r>
              <a:rPr lang="zh-CN" altLang="en-US" sz="3600" kern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酵母蔗糖酶的提取和酶蛋白浓度测定</a:t>
            </a:r>
            <a:endParaRPr lang="zh-CN" altLang="en-US" sz="3600" kern="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10"/>
          <p:cNvSpPr txBox="1">
            <a:spLocks noChangeArrowheads="1"/>
          </p:cNvSpPr>
          <p:nvPr/>
        </p:nvSpPr>
        <p:spPr bwMode="auto">
          <a:xfrm>
            <a:off x="360363" y="1439863"/>
            <a:ext cx="83534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实验结果与数据处理</a:t>
            </a:r>
            <a:endParaRPr lang="zh-CN" altLang="en-US" sz="3200" dirty="0" smtClean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310"/>
          <p:cNvSpPr txBox="1">
            <a:spLocks noChangeArrowheads="1"/>
          </p:cNvSpPr>
          <p:nvPr/>
        </p:nvSpPr>
        <p:spPr bwMode="auto">
          <a:xfrm>
            <a:off x="684213" y="2276475"/>
            <a:ext cx="77771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标准曲线绘制</a:t>
            </a:r>
            <a:endParaRPr lang="zh-CN" altLang="en-US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Text Box 310"/>
          <p:cNvSpPr txBox="1">
            <a:spLocks noChangeArrowheads="1"/>
          </p:cNvSpPr>
          <p:nvPr/>
        </p:nvSpPr>
        <p:spPr bwMode="auto">
          <a:xfrm>
            <a:off x="684213" y="4266764"/>
            <a:ext cx="7777162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计算</a:t>
            </a:r>
            <a:endParaRPr lang="zh-CN" altLang="en-US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539750" y="2852738"/>
            <a:ext cx="80787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以</a:t>
            </a:r>
            <a:r>
              <a:rPr lang="zh-CN" altLang="en-US" sz="2400" b="1" dirty="0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标准</a:t>
            </a:r>
            <a:r>
              <a:rPr lang="zh-CN" altLang="en-US" sz="2400" b="1" dirty="0" smtClean="0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蛋白质含量（</a:t>
            </a:r>
            <a:r>
              <a:rPr lang="el-GR" altLang="zh-CN" sz="2400" b="1" dirty="0" smtClean="0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μ</a:t>
            </a:r>
            <a:r>
              <a:rPr lang="en-US" altLang="zh-CN" sz="2400" b="1" dirty="0" smtClean="0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g</a:t>
            </a:r>
            <a:r>
              <a:rPr lang="zh-CN" altLang="en-US" sz="2400" b="1" dirty="0" smtClean="0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）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z="2400" b="1" dirty="0" smtClean="0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</a:t>
            </a:r>
            <a:r>
              <a:rPr lang="en-US" altLang="zh-CN" sz="2400" b="1" baseline="-25000" dirty="0" smtClean="0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595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为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横、纵坐标，绘制标准曲线</a:t>
            </a:r>
            <a:endParaRPr lang="zh-CN" altLang="en-US" sz="2400" b="1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39750" y="4843026"/>
            <a:ext cx="8078788" cy="112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95605"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酵母蔗糖酶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粗酶液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的蛋白质浓度（</a:t>
            </a:r>
            <a:r>
              <a:rPr lang="en-US" altLang="zh-CN" sz="24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mg/mL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）</a:t>
            </a:r>
            <a:endParaRPr lang="en-US" altLang="zh-CN" sz="2400" b="1" dirty="0" smtClean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蛋白质的回收率</a:t>
            </a:r>
            <a:endParaRPr lang="en-US" altLang="zh-CN" sz="2400" b="1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Rectangle 302"/>
          <p:cNvSpPr txBox="1">
            <a:spLocks noChangeArrowheads="1"/>
          </p:cNvSpPr>
          <p:nvPr/>
        </p:nvSpPr>
        <p:spPr bwMode="auto">
          <a:xfrm>
            <a:off x="682625" y="115888"/>
            <a:ext cx="78454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5pPr>
            <a:lvl6pPr marL="457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6pPr>
            <a:lvl7pPr marL="9144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7pPr>
            <a:lvl8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8pPr>
            <a:lvl9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9pPr>
          </a:lstStyle>
          <a:p>
            <a:pPr algn="ctr" eaLnBrk="1" hangingPunct="1">
              <a:defRPr/>
            </a:pPr>
            <a:r>
              <a:rPr lang="zh-CN" altLang="en-US" sz="3600" kern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酵母蔗糖酶的提取和酶蛋白浓度测定</a:t>
            </a:r>
            <a:endParaRPr lang="zh-CN" altLang="en-US" sz="3600" kern="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10"/>
          <p:cNvSpPr txBox="1">
            <a:spLocks noChangeArrowheads="1"/>
          </p:cNvSpPr>
          <p:nvPr/>
        </p:nvSpPr>
        <p:spPr bwMode="auto">
          <a:xfrm>
            <a:off x="265113" y="1412776"/>
            <a:ext cx="83534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思考题</a:t>
            </a:r>
            <a:endParaRPr lang="zh-CN" altLang="en-US" sz="3200" dirty="0" smtClean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02"/>
          <p:cNvSpPr txBox="1">
            <a:spLocks noChangeArrowheads="1"/>
          </p:cNvSpPr>
          <p:nvPr/>
        </p:nvSpPr>
        <p:spPr bwMode="auto">
          <a:xfrm>
            <a:off x="682625" y="115888"/>
            <a:ext cx="78454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5pPr>
            <a:lvl6pPr marL="457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6pPr>
            <a:lvl7pPr marL="9144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7pPr>
            <a:lvl8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8pPr>
            <a:lvl9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9pPr>
          </a:lstStyle>
          <a:p>
            <a:pPr algn="ctr" eaLnBrk="1" hangingPunct="1">
              <a:defRPr/>
            </a:pPr>
            <a:r>
              <a:rPr lang="zh-CN" altLang="en-US" sz="3600" kern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酵母蔗糖酶的提取和酶蛋白浓度测定</a:t>
            </a:r>
            <a:endParaRPr lang="zh-CN" altLang="en-US" sz="3600" kern="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39750" y="2178868"/>
            <a:ext cx="80787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95605"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marL="404495" indent="-457200" eaLnBrk="1" latinLnBrk="0" hangingPunct="1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比色测定时如何设置参比管？</a:t>
            </a:r>
            <a:endParaRPr lang="en-US" altLang="zh-CN" sz="2400" b="1" dirty="0" smtClean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marL="404495" indent="-457200" eaLnBrk="1" latinLnBrk="0" hangingPunct="1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标准曲线制作与样液测定实验，为什么要同步进行？</a:t>
            </a:r>
            <a:endParaRPr lang="en-US" altLang="zh-CN" sz="2400" b="1" dirty="0" smtClean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10"/>
          <p:cNvSpPr txBox="1">
            <a:spLocks noChangeArrowheads="1"/>
          </p:cNvSpPr>
          <p:nvPr/>
        </p:nvSpPr>
        <p:spPr bwMode="auto">
          <a:xfrm>
            <a:off x="684213" y="1412875"/>
            <a:ext cx="77771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酶活力的测定</a:t>
            </a:r>
            <a:endParaRPr kumimoji="1" lang="en-US" altLang="zh-CN" sz="2400" b="1" dirty="0">
              <a:solidFill>
                <a:srgbClr val="FFFFFF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67588" name="矩形 2"/>
          <p:cNvSpPr>
            <a:spLocks noChangeArrowheads="1"/>
          </p:cNvSpPr>
          <p:nvPr/>
        </p:nvSpPr>
        <p:spPr bwMode="auto">
          <a:xfrm>
            <a:off x="539750" y="2060575"/>
            <a:ext cx="8496300" cy="114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95605"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酶的反应速度：</a:t>
            </a:r>
            <a:r>
              <a:rPr lang="zh-CN" altLang="en-US" sz="2400" b="1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单位时间、单位体积中底物的减少量或产物的增加量。（单位：浓度</a:t>
            </a:r>
            <a:r>
              <a:rPr lang="en-US" altLang="zh-CN" sz="2400" b="1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zh-CN" altLang="en-US" sz="2400" b="1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单位时间）</a:t>
            </a:r>
            <a:endParaRPr lang="zh-CN" altLang="en-US" sz="2400" b="1">
              <a:latin typeface="Arial" panose="020B0604020202020204" pitchFamily="34" charset="0"/>
              <a:ea typeface="仿宋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Group 44"/>
          <p:cNvGrpSpPr/>
          <p:nvPr/>
        </p:nvGrpSpPr>
        <p:grpSpPr bwMode="auto">
          <a:xfrm>
            <a:off x="612519" y="3213100"/>
            <a:ext cx="8135945" cy="3500438"/>
            <a:chOff x="848" y="2178"/>
            <a:chExt cx="5125" cy="2205"/>
          </a:xfrm>
          <a:noFill/>
        </p:grpSpPr>
        <p:sp>
          <p:nvSpPr>
            <p:cNvPr id="8" name="Rectangle 45"/>
            <p:cNvSpPr>
              <a:spLocks noChangeArrowheads="1"/>
            </p:cNvSpPr>
            <p:nvPr/>
          </p:nvSpPr>
          <p:spPr bwMode="auto">
            <a:xfrm>
              <a:off x="3415" y="3765"/>
              <a:ext cx="1824" cy="38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zh-CN" altLang="en-US" b="1" dirty="0" smtClean="0">
                  <a:solidFill>
                    <a:srgbClr val="CC6600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酶反应速度曲线</a:t>
              </a:r>
              <a:r>
                <a:rPr lang="zh-CN" altLang="en-US" sz="2000" b="1" dirty="0" smtClean="0">
                  <a:solidFill>
                    <a:srgbClr val="CC6600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 </a:t>
              </a:r>
              <a:endParaRPr lang="zh-CN" altLang="en-US" sz="2000" b="1" dirty="0" smtClean="0">
                <a:solidFill>
                  <a:srgbClr val="CC6600"/>
                </a:solidFill>
                <a:latin typeface="Arial" panose="020B0604020202020204" pitchFamily="34" charset="0"/>
                <a:ea typeface="幼圆" panose="02010509060101010101" pitchFamily="49" charset="-122"/>
              </a:endParaRPr>
            </a:p>
          </p:txBody>
        </p:sp>
        <p:graphicFrame>
          <p:nvGraphicFramePr>
            <p:cNvPr id="12" name="Object 47"/>
            <p:cNvGraphicFramePr>
              <a:graphicFrameLocks noChangeAspect="1"/>
            </p:cNvGraphicFramePr>
            <p:nvPr/>
          </p:nvGraphicFramePr>
          <p:xfrm>
            <a:off x="848" y="2178"/>
            <a:ext cx="2440" cy="2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39" name="ChemSketch" r:id="rId1" imgW="3230880" imgH="2917190" progId="ACD.ChemSketch.20">
                    <p:embed/>
                  </p:oleObj>
                </mc:Choice>
                <mc:Fallback>
                  <p:oleObj name="ChemSketch" r:id="rId1" imgW="3230880" imgH="2917190" progId="ACD.ChemSketch.20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8" y="2178"/>
                          <a:ext cx="2440" cy="2205"/>
                        </a:xfrm>
                        <a:prstGeom prst="rect">
                          <a:avLst/>
                        </a:prstGeom>
                        <a:solidFill>
                          <a:schemeClr val="accent2">
                            <a:lumMod val="50000"/>
                          </a:schemeClr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Line 48"/>
            <p:cNvSpPr>
              <a:spLocks noChangeShapeType="1"/>
            </p:cNvSpPr>
            <p:nvPr/>
          </p:nvSpPr>
          <p:spPr bwMode="auto">
            <a:xfrm>
              <a:off x="1440" y="3655"/>
              <a:ext cx="288" cy="0"/>
            </a:xfrm>
            <a:prstGeom prst="line">
              <a:avLst/>
            </a:prstGeom>
            <a:grpFill/>
            <a:ln w="28575">
              <a:solidFill>
                <a:srgbClr val="FF3300"/>
              </a:solidFill>
              <a:prstDash val="dash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Line 49"/>
            <p:cNvSpPr>
              <a:spLocks noChangeShapeType="1"/>
            </p:cNvSpPr>
            <p:nvPr/>
          </p:nvSpPr>
          <p:spPr bwMode="auto">
            <a:xfrm rot="-5400000">
              <a:off x="1488" y="3415"/>
              <a:ext cx="480" cy="0"/>
            </a:xfrm>
            <a:prstGeom prst="line">
              <a:avLst/>
            </a:prstGeom>
            <a:grpFill/>
            <a:ln w="28575">
              <a:solidFill>
                <a:srgbClr val="FF3300"/>
              </a:solidFill>
              <a:prstDash val="dash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Rectangle 46"/>
            <p:cNvSpPr>
              <a:spLocks noChangeArrowheads="1"/>
            </p:cNvSpPr>
            <p:nvPr/>
          </p:nvSpPr>
          <p:spPr bwMode="auto">
            <a:xfrm>
              <a:off x="3424" y="2522"/>
              <a:ext cx="2549" cy="3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lnSpc>
                  <a:spcPct val="135000"/>
                </a:lnSpc>
                <a:spcBef>
                  <a:spcPct val="0"/>
                </a:spcBef>
                <a:buClrTx/>
                <a:buFont typeface="Wingdings" panose="05000000000000000000" pitchFamily="2" charset="2"/>
                <a:buNone/>
                <a:defRPr/>
              </a:pPr>
              <a:r>
                <a:rPr lang="zh-CN" altLang="en-US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反应速度</a:t>
              </a:r>
              <a:r>
                <a:rPr lang="en-US" altLang="zh-CN" b="1" dirty="0" smtClean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=</a:t>
              </a:r>
              <a:r>
                <a:rPr lang="zh-CN" altLang="en-US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斜率＝浓度</a:t>
              </a:r>
              <a:r>
                <a:rPr lang="en-US" altLang="zh-CN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/</a:t>
              </a:r>
              <a:r>
                <a:rPr lang="zh-CN" altLang="en-US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时间</a:t>
              </a:r>
              <a:endParaRPr lang="zh-CN" altLang="en-US" b="1" dirty="0" smtClean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endParaRPr>
            </a:p>
          </p:txBody>
        </p:sp>
      </p:grpSp>
      <p:sp>
        <p:nvSpPr>
          <p:cNvPr id="15" name="Rectangle 302"/>
          <p:cNvSpPr txBox="1">
            <a:spLocks noChangeArrowheads="1"/>
          </p:cNvSpPr>
          <p:nvPr/>
        </p:nvSpPr>
        <p:spPr bwMode="auto">
          <a:xfrm>
            <a:off x="682625" y="115888"/>
            <a:ext cx="78454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5pPr>
            <a:lvl6pPr marL="457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6pPr>
            <a:lvl7pPr marL="9144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7pPr>
            <a:lvl8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8pPr>
            <a:lvl9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9pPr>
          </a:lstStyle>
          <a:p>
            <a:pPr algn="ctr" eaLnBrk="1" hangingPunct="1">
              <a:defRPr/>
            </a:pPr>
            <a:r>
              <a:rPr lang="zh-CN" altLang="en-US" sz="3600" kern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蔗糖酶酶活性测定</a:t>
            </a:r>
            <a:endParaRPr lang="zh-CN" altLang="en-US" sz="3600" kern="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矩形 2"/>
          <p:cNvSpPr>
            <a:spLocks noChangeArrowheads="1"/>
          </p:cNvSpPr>
          <p:nvPr/>
        </p:nvSpPr>
        <p:spPr bwMode="auto">
          <a:xfrm>
            <a:off x="539750" y="1412875"/>
            <a:ext cx="8135938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95605"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酶活力（酶活性）：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酶催化一定化学反应的能力</a:t>
            </a:r>
            <a:r>
              <a:rPr lang="zh-CN" altLang="en-US" sz="2400" b="1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，其大小可用在一定条件下，它所催化的某一化学反应的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反应速度</a:t>
            </a:r>
            <a:r>
              <a:rPr lang="zh-CN" altLang="en-US" sz="2400" b="1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sz="2400" b="1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v</a:t>
            </a:r>
            <a:r>
              <a:rPr lang="zh-CN" altLang="en-US" sz="2400" b="1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）表示。</a:t>
            </a:r>
            <a:r>
              <a:rPr lang="zh-CN" altLang="en-US" sz="2400" b="1">
                <a:latin typeface="Arial" panose="020B0604020202020204" pitchFamily="34" charset="0"/>
                <a:ea typeface="华文仿宋" panose="02010600040101010101" pitchFamily="2" charset="-122"/>
                <a:cs typeface="Arial" panose="020B0604020202020204" pitchFamily="34" charset="0"/>
              </a:rPr>
              <a:t> </a:t>
            </a:r>
            <a:endParaRPr lang="zh-CN" altLang="en-US" sz="2400" b="1">
              <a:latin typeface="Arial" panose="020B0604020202020204" pitchFamily="34" charset="0"/>
              <a:ea typeface="华文仿宋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69636" name="矩形 2"/>
          <p:cNvSpPr>
            <a:spLocks noChangeArrowheads="1"/>
          </p:cNvSpPr>
          <p:nvPr/>
        </p:nvSpPr>
        <p:spPr bwMode="auto">
          <a:xfrm>
            <a:off x="539750" y="3476625"/>
            <a:ext cx="8135938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95605"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酶活力单位（</a:t>
            </a:r>
            <a:r>
              <a:rPr lang="en-US" altLang="zh-CN" sz="2400" b="1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U</a:t>
            </a:r>
            <a:r>
              <a:rPr lang="zh-CN" altLang="en-US" sz="2400" b="1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）：</a:t>
            </a:r>
            <a:r>
              <a:rPr lang="zh-CN" altLang="en-US" sz="2400" b="1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在最适条件下，单位时间内催化一定量的底物转化成产物的酶量。</a:t>
            </a:r>
            <a:endParaRPr lang="en-US" altLang="zh-CN" sz="2400" b="1">
              <a:latin typeface="Arial" panose="020B0604020202020204" pitchFamily="34" charset="0"/>
              <a:ea typeface="仿宋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9637" name="矩形 2"/>
          <p:cNvSpPr>
            <a:spLocks noChangeArrowheads="1"/>
          </p:cNvSpPr>
          <p:nvPr/>
        </p:nvSpPr>
        <p:spPr bwMode="auto">
          <a:xfrm>
            <a:off x="539750" y="4913313"/>
            <a:ext cx="8135938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95605"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酶活力国际单位（</a:t>
            </a:r>
            <a:r>
              <a:rPr lang="en-US" altLang="zh-CN" sz="2400" b="1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IU</a:t>
            </a:r>
            <a:r>
              <a:rPr lang="zh-CN" altLang="en-US" sz="2400" b="1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）：</a:t>
            </a:r>
            <a:r>
              <a:rPr lang="zh-CN" altLang="en-US" sz="2400" b="1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标准条件下（</a:t>
            </a:r>
            <a:r>
              <a:rPr lang="en-US" altLang="zh-CN" sz="2400" b="1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25</a:t>
            </a:r>
            <a:r>
              <a:rPr lang="en-US" altLang="zh-CN" sz="2400" b="1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</a:t>
            </a:r>
            <a:r>
              <a:rPr lang="en-US" altLang="zh-CN" sz="2400" b="1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C</a:t>
            </a:r>
            <a:r>
              <a:rPr lang="zh-CN" altLang="en-US" sz="2400" b="1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，最适底物浓度和最适 </a:t>
            </a:r>
            <a:r>
              <a:rPr lang="en-US" altLang="zh-CN" sz="2400" b="1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pH</a:t>
            </a:r>
            <a:r>
              <a:rPr lang="zh-CN" altLang="en-US" sz="2400" b="1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 ），</a:t>
            </a:r>
            <a:r>
              <a:rPr lang="en-US" altLang="zh-CN" sz="2400" b="1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400" b="1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秒钟内催化</a:t>
            </a:r>
            <a:r>
              <a:rPr lang="en-US" altLang="zh-CN" sz="2400" b="1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400" b="1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摩尔底物转化为产物的酶量，单位</a:t>
            </a:r>
            <a:r>
              <a:rPr lang="en-US" altLang="zh-CN" sz="2400" b="1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Kat</a:t>
            </a:r>
            <a:r>
              <a:rPr lang="zh-CN" altLang="en-US" sz="2400" b="1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sz="2400" b="1">
              <a:latin typeface="Arial" panose="020B0604020202020204" pitchFamily="34" charset="0"/>
              <a:ea typeface="仿宋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02"/>
          <p:cNvSpPr txBox="1">
            <a:spLocks noChangeArrowheads="1"/>
          </p:cNvSpPr>
          <p:nvPr/>
        </p:nvSpPr>
        <p:spPr bwMode="auto">
          <a:xfrm>
            <a:off x="682625" y="115888"/>
            <a:ext cx="78454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5pPr>
            <a:lvl6pPr marL="457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6pPr>
            <a:lvl7pPr marL="9144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7pPr>
            <a:lvl8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8pPr>
            <a:lvl9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9pPr>
          </a:lstStyle>
          <a:p>
            <a:pPr algn="ctr" eaLnBrk="1" hangingPunct="1">
              <a:defRPr/>
            </a:pPr>
            <a:r>
              <a:rPr lang="zh-CN" altLang="en-US" sz="3600" kern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蔗糖酶酶活性测定</a:t>
            </a:r>
            <a:endParaRPr lang="zh-CN" altLang="en-US" sz="3600" kern="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矩形 2"/>
          <p:cNvSpPr>
            <a:spLocks noChangeArrowheads="1"/>
          </p:cNvSpPr>
          <p:nvPr/>
        </p:nvSpPr>
        <p:spPr bwMode="auto">
          <a:xfrm>
            <a:off x="539750" y="1412875"/>
            <a:ext cx="813593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95605"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酶的比活力：</a:t>
            </a:r>
            <a:r>
              <a:rPr lang="zh-CN" altLang="en-US" sz="2400" b="1" dirty="0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每毫克酶蛋白所含的酶活力单位数（</a:t>
            </a:r>
            <a:r>
              <a:rPr lang="en-US" altLang="zh-CN" sz="2400" b="1" dirty="0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U/mg</a:t>
            </a:r>
            <a:r>
              <a:rPr lang="zh-CN" altLang="en-US" sz="2400" b="1" dirty="0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酶蛋白），是表示酶制剂纯度的一个指标，</a:t>
            </a:r>
            <a:r>
              <a:rPr lang="zh-CN" altLang="en-US" sz="2400" b="1" dirty="0" smtClean="0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比活力越高</a:t>
            </a:r>
            <a:r>
              <a:rPr lang="zh-CN" altLang="en-US" sz="2400" b="1" dirty="0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，表明</a:t>
            </a:r>
            <a:r>
              <a:rPr lang="zh-CN" altLang="en-US" sz="2400" b="1" dirty="0" smtClean="0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酶越纯</a:t>
            </a:r>
            <a:r>
              <a:rPr lang="zh-CN" altLang="en-US" sz="2400" b="1" dirty="0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。 </a:t>
            </a:r>
            <a:endParaRPr lang="zh-CN" altLang="en-US" sz="2400" b="1" dirty="0">
              <a:latin typeface="Arial" panose="020B0604020202020204" pitchFamily="34" charset="0"/>
              <a:ea typeface="仿宋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1684" name="矩形 2"/>
          <p:cNvSpPr>
            <a:spLocks noChangeArrowheads="1"/>
          </p:cNvSpPr>
          <p:nvPr/>
        </p:nvSpPr>
        <p:spPr bwMode="auto">
          <a:xfrm>
            <a:off x="539750" y="3370263"/>
            <a:ext cx="813593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95605"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酶的浓度：</a:t>
            </a:r>
            <a:r>
              <a:rPr lang="zh-CN" altLang="en-US" sz="2400" b="1" dirty="0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单位体积酶溶液中酶的活力。</a:t>
            </a:r>
            <a:r>
              <a:rPr lang="zh-CN" altLang="en-US" sz="2400" dirty="0">
                <a:solidFill>
                  <a:srgbClr val="FFFFFF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。</a:t>
            </a:r>
            <a:endParaRPr lang="en-US" altLang="zh-CN" sz="2400" dirty="0">
              <a:solidFill>
                <a:srgbClr val="FFFFFF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71685" name="矩形 2"/>
          <p:cNvSpPr>
            <a:spLocks noChangeArrowheads="1"/>
          </p:cNvSpPr>
          <p:nvPr/>
        </p:nvSpPr>
        <p:spPr bwMode="auto">
          <a:xfrm>
            <a:off x="539750" y="4149725"/>
            <a:ext cx="8135938" cy="1682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95605"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酶活力的测定：</a:t>
            </a:r>
            <a:r>
              <a:rPr lang="zh-CN" altLang="en-US" sz="2400" b="1" dirty="0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通常测定在最适条件下底物的减少量或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产物的增加量</a:t>
            </a:r>
            <a:r>
              <a:rPr lang="zh-CN" altLang="en-US" sz="2400" b="1" dirty="0" smtClean="0"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。</a:t>
            </a:r>
            <a:r>
              <a:rPr lang="zh-CN" altLang="en-US" sz="2400" dirty="0" smtClean="0"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分光光度法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、荧光法、同位素测定法、电化学方法等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）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AutoShape 20"/>
          <p:cNvSpPr>
            <a:spLocks noChangeArrowheads="1"/>
          </p:cNvSpPr>
          <p:nvPr/>
        </p:nvSpPr>
        <p:spPr bwMode="auto">
          <a:xfrm>
            <a:off x="4427538" y="5445125"/>
            <a:ext cx="2376487" cy="1260000"/>
          </a:xfrm>
          <a:prstGeom prst="wedgeRoundRectCallout">
            <a:avLst>
              <a:gd name="adj1" fmla="val -65659"/>
              <a:gd name="adj2" fmla="val -4926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最适条件</a:t>
            </a:r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底物量</a:t>
            </a:r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反应初期测定</a:t>
            </a:r>
            <a:endParaRPr lang="zh-CN" altLang="en-US" b="1" dirty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9" name="Rectangle 302"/>
          <p:cNvSpPr txBox="1">
            <a:spLocks noChangeArrowheads="1"/>
          </p:cNvSpPr>
          <p:nvPr/>
        </p:nvSpPr>
        <p:spPr bwMode="auto">
          <a:xfrm>
            <a:off x="682625" y="115888"/>
            <a:ext cx="78454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5pPr>
            <a:lvl6pPr marL="457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6pPr>
            <a:lvl7pPr marL="9144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7pPr>
            <a:lvl8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8pPr>
            <a:lvl9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9pPr>
          </a:lstStyle>
          <a:p>
            <a:pPr algn="ctr" eaLnBrk="1" hangingPunct="1">
              <a:defRPr/>
            </a:pPr>
            <a:r>
              <a:rPr lang="zh-CN" altLang="en-US" sz="3600" kern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蔗糖酶酶活性测定</a:t>
            </a:r>
            <a:endParaRPr lang="zh-CN" altLang="en-US" sz="3600" kern="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10"/>
          <p:cNvSpPr txBox="1">
            <a:spLocks noChangeArrowheads="1"/>
          </p:cNvSpPr>
          <p:nvPr/>
        </p:nvSpPr>
        <p:spPr bwMode="auto">
          <a:xfrm>
            <a:off x="684213" y="1412875"/>
            <a:ext cx="77771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还原糖的测定</a:t>
            </a:r>
            <a:r>
              <a:rPr lang="en-US" altLang="zh-CN" sz="2400" b="1" dirty="0">
                <a:latin typeface="Arial" panose="020B0604020202020204" pitchFamily="34" charset="0"/>
                <a:ea typeface="幼圆" panose="02010509060101010101" pitchFamily="49" charset="-122"/>
              </a:rPr>
              <a:t>——3,5-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二硝基水杨酸法（</a:t>
            </a:r>
            <a:r>
              <a:rPr lang="en-US" altLang="zh-CN" sz="2400" b="1" dirty="0">
                <a:latin typeface="Arial" panose="020B0604020202020204" pitchFamily="34" charset="0"/>
                <a:ea typeface="幼圆" panose="02010509060101010101" pitchFamily="49" charset="-122"/>
              </a:rPr>
              <a:t>DNS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法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）</a:t>
            </a:r>
            <a:endParaRPr lang="zh-CN" altLang="en-US" sz="2400" b="1" dirty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pic>
        <p:nvPicPr>
          <p:cNvPr id="77828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2"/>
          <a:stretch>
            <a:fillRect/>
          </a:stretch>
        </p:blipFill>
        <p:spPr bwMode="auto">
          <a:xfrm>
            <a:off x="1187450" y="1989138"/>
            <a:ext cx="6553200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02"/>
          <p:cNvSpPr txBox="1">
            <a:spLocks noChangeArrowheads="1"/>
          </p:cNvSpPr>
          <p:nvPr/>
        </p:nvSpPr>
        <p:spPr bwMode="auto">
          <a:xfrm>
            <a:off x="682625" y="115888"/>
            <a:ext cx="78454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5pPr>
            <a:lvl6pPr marL="457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6pPr>
            <a:lvl7pPr marL="9144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7pPr>
            <a:lvl8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8pPr>
            <a:lvl9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9pPr>
          </a:lstStyle>
          <a:p>
            <a:pPr algn="ctr" eaLnBrk="1" hangingPunct="1">
              <a:defRPr/>
            </a:pPr>
            <a:r>
              <a:rPr lang="zh-CN" altLang="en-US" sz="3600" kern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蔗糖酶酶活性测定</a:t>
            </a:r>
            <a:endParaRPr lang="zh-CN" altLang="en-US" sz="3600" kern="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10"/>
          <p:cNvSpPr txBox="1">
            <a:spLocks noChangeArrowheads="1"/>
          </p:cNvSpPr>
          <p:nvPr/>
        </p:nvSpPr>
        <p:spPr bwMode="auto">
          <a:xfrm>
            <a:off x="684213" y="5607893"/>
            <a:ext cx="7777162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蔗糖酶酶活力定义：</a:t>
            </a:r>
            <a:r>
              <a:rPr lang="zh-CN" altLang="zh-CN" sz="2400" b="1" dirty="0">
                <a:latin typeface="Arial" panose="020B0604020202020204" pitchFamily="34" charset="0"/>
                <a:ea typeface="幼圆" panose="02010509060101010101" pitchFamily="49" charset="-122"/>
              </a:rPr>
              <a:t>在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35</a:t>
            </a:r>
            <a:r>
              <a:rPr lang="zh-CN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℃</a:t>
            </a:r>
            <a:r>
              <a:rPr lang="zh-CN" altLang="zh-CN" sz="2400" b="1" dirty="0">
                <a:latin typeface="Arial" panose="020B0604020202020204" pitchFamily="34" charset="0"/>
                <a:ea typeface="幼圆" panose="02010509060101010101" pitchFamily="49" charset="-122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pH4.5</a:t>
            </a:r>
            <a:r>
              <a:rPr lang="zh-CN" altLang="zh-CN" sz="2400" b="1" dirty="0">
                <a:latin typeface="Arial" panose="020B0604020202020204" pitchFamily="34" charset="0"/>
                <a:ea typeface="幼圆" panose="02010509060101010101" pitchFamily="49" charset="-122"/>
              </a:rPr>
              <a:t>条件下，每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5min</a:t>
            </a:r>
            <a:r>
              <a:rPr lang="zh-CN" altLang="zh-CN" sz="2400" b="1" dirty="0">
                <a:latin typeface="Arial" panose="020B0604020202020204" pitchFamily="34" charset="0"/>
                <a:ea typeface="幼圆" panose="02010509060101010101" pitchFamily="49" charset="-122"/>
              </a:rPr>
              <a:t>水解产生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1mg</a:t>
            </a:r>
            <a:r>
              <a:rPr lang="zh-CN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还原糖</a:t>
            </a:r>
            <a:r>
              <a:rPr lang="zh-CN" altLang="zh-CN" sz="2400" b="1" dirty="0">
                <a:latin typeface="Arial" panose="020B0604020202020204" pitchFamily="34" charset="0"/>
                <a:ea typeface="幼圆" panose="02010509060101010101" pitchFamily="49" charset="-122"/>
              </a:rPr>
              <a:t>所需的</a:t>
            </a:r>
            <a:r>
              <a:rPr lang="zh-CN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酶量</a:t>
            </a:r>
            <a:r>
              <a:rPr lang="zh-CN" altLang="zh-CN" sz="2400" b="1" dirty="0">
                <a:latin typeface="Arial" panose="020B0604020202020204" pitchFamily="34" charset="0"/>
                <a:ea typeface="幼圆" panose="02010509060101010101" pitchFamily="49" charset="-122"/>
              </a:rPr>
              <a:t>为一个</a:t>
            </a:r>
            <a:r>
              <a:rPr lang="zh-CN" altLang="zh-CN" sz="2400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酶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活</a:t>
            </a:r>
            <a:r>
              <a:rPr lang="zh-CN" altLang="zh-CN" sz="2400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单位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（</a:t>
            </a:r>
            <a:r>
              <a:rPr lang="en-US" altLang="zh-CN" sz="2400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U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）</a:t>
            </a:r>
            <a:r>
              <a:rPr lang="zh-CN" altLang="zh-CN" sz="2400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。</a:t>
            </a:r>
            <a:endParaRPr lang="zh-CN" altLang="en-US" sz="2400" b="1" dirty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8" name="Rectangle 302"/>
          <p:cNvSpPr txBox="1">
            <a:spLocks noChangeArrowheads="1"/>
          </p:cNvSpPr>
          <p:nvPr/>
        </p:nvSpPr>
        <p:spPr bwMode="auto">
          <a:xfrm>
            <a:off x="682625" y="115888"/>
            <a:ext cx="78454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5pPr>
            <a:lvl6pPr marL="457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6pPr>
            <a:lvl7pPr marL="9144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7pPr>
            <a:lvl8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8pPr>
            <a:lvl9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9pPr>
          </a:lstStyle>
          <a:p>
            <a:pPr algn="ctr" eaLnBrk="1" hangingPunct="1">
              <a:defRPr/>
            </a:pPr>
            <a:r>
              <a:rPr lang="zh-CN" altLang="en-US" sz="3600" kern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蔗糖酶酶活性测定</a:t>
            </a:r>
            <a:endParaRPr lang="zh-CN" altLang="en-US" sz="3600" kern="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9" name="Text Box 310"/>
          <p:cNvSpPr txBox="1">
            <a:spLocks noChangeArrowheads="1"/>
          </p:cNvSpPr>
          <p:nvPr/>
        </p:nvSpPr>
        <p:spPr bwMode="auto">
          <a:xfrm>
            <a:off x="684213" y="1412776"/>
            <a:ext cx="7777162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蔗糖酶</a:t>
            </a:r>
            <a:endParaRPr lang="en-US" altLang="zh-CN" sz="28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（</a:t>
            </a:r>
            <a:r>
              <a:rPr lang="en-US" altLang="zh-CN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EC.3.2.1.26</a:t>
            </a:r>
            <a:r>
              <a:rPr lang="zh-CN" altLang="en-US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）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0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1461989"/>
            <a:ext cx="6350000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310"/>
          <p:cNvSpPr txBox="1">
            <a:spLocks noChangeArrowheads="1"/>
          </p:cNvSpPr>
          <p:nvPr/>
        </p:nvSpPr>
        <p:spPr bwMode="auto">
          <a:xfrm>
            <a:off x="6483350" y="1602641"/>
            <a:ext cx="13081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蔗糖酶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Text Box 310"/>
          <p:cNvSpPr txBox="1">
            <a:spLocks noChangeArrowheads="1"/>
          </p:cNvSpPr>
          <p:nvPr/>
        </p:nvSpPr>
        <p:spPr bwMode="auto">
          <a:xfrm>
            <a:off x="6483350" y="2218591"/>
            <a:ext cx="13081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H</a:t>
            </a:r>
            <a:r>
              <a:rPr lang="en-US" altLang="zh-CN" sz="2400" b="1" baseline="30000">
                <a:solidFill>
                  <a:srgbClr val="C0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+</a:t>
            </a:r>
            <a:endParaRPr lang="zh-CN" altLang="en-US" sz="2400" b="1" baseline="30000">
              <a:solidFill>
                <a:srgbClr val="C0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直角双向箭头 13"/>
          <p:cNvSpPr/>
          <p:nvPr/>
        </p:nvSpPr>
        <p:spPr bwMode="auto">
          <a:xfrm rot="2388159">
            <a:off x="6613221" y="4189822"/>
            <a:ext cx="720941" cy="666750"/>
          </a:xfrm>
          <a:prstGeom prst="leftUpArrow">
            <a:avLst>
              <a:gd name="adj1" fmla="val 2645"/>
              <a:gd name="adj2" fmla="val 8213"/>
              <a:gd name="adj3" fmla="val 16111"/>
            </a:avLst>
          </a:prstGeom>
          <a:solidFill>
            <a:srgbClr val="CC6600"/>
          </a:solidFill>
          <a:ln w="7938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5" name="矩形 16"/>
          <p:cNvSpPr>
            <a:spLocks noChangeArrowheads="1"/>
          </p:cNvSpPr>
          <p:nvPr/>
        </p:nvSpPr>
        <p:spPr bwMode="auto">
          <a:xfrm>
            <a:off x="6483350" y="4945380"/>
            <a:ext cx="11849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CC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还原糖</a:t>
            </a:r>
            <a:endParaRPr lang="zh-CN" altLang="en-US" sz="2400" b="1" dirty="0">
              <a:solidFill>
                <a:srgbClr val="CC66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10"/>
          <p:cNvSpPr txBox="1">
            <a:spLocks noChangeArrowheads="1"/>
          </p:cNvSpPr>
          <p:nvPr/>
        </p:nvSpPr>
        <p:spPr bwMode="auto">
          <a:xfrm>
            <a:off x="360363" y="1439863"/>
            <a:ext cx="83534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实验步骤</a:t>
            </a:r>
            <a:endParaRPr lang="zh-CN" altLang="en-US" sz="3200" dirty="0" smtClean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310"/>
          <p:cNvSpPr txBox="1">
            <a:spLocks noChangeArrowheads="1"/>
          </p:cNvSpPr>
          <p:nvPr/>
        </p:nvSpPr>
        <p:spPr bwMode="auto">
          <a:xfrm>
            <a:off x="683890" y="2276475"/>
            <a:ext cx="77771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蔗糖酶粗酶液的</a:t>
            </a:r>
            <a:r>
              <a:rPr lang="zh-CN" altLang="en-US" sz="2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稀释</a:t>
            </a:r>
            <a:endParaRPr lang="zh-CN" altLang="en-US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9887" name="AutoShape 12"/>
          <p:cNvSpPr>
            <a:spLocks noChangeArrowheads="1"/>
          </p:cNvSpPr>
          <p:nvPr/>
        </p:nvSpPr>
        <p:spPr bwMode="auto">
          <a:xfrm>
            <a:off x="4392337" y="3114577"/>
            <a:ext cx="360269" cy="360364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600EE"/>
          </a:solidFill>
          <a:ln>
            <a:noFill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19" name="Text Box 310"/>
          <p:cNvSpPr txBox="1">
            <a:spLocks noChangeArrowheads="1"/>
          </p:cNvSpPr>
          <p:nvPr/>
        </p:nvSpPr>
        <p:spPr bwMode="auto">
          <a:xfrm>
            <a:off x="683890" y="3789168"/>
            <a:ext cx="77771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酶解反应</a:t>
            </a:r>
            <a:endParaRPr lang="zh-CN" altLang="en-US" sz="28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" name="Text Box 310"/>
          <p:cNvSpPr txBox="1">
            <a:spLocks noChangeArrowheads="1"/>
          </p:cNvSpPr>
          <p:nvPr/>
        </p:nvSpPr>
        <p:spPr bwMode="auto">
          <a:xfrm>
            <a:off x="683890" y="5301208"/>
            <a:ext cx="77771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标准曲线和样液的测定</a:t>
            </a:r>
            <a:endParaRPr lang="zh-CN" altLang="en-US" sz="2400" b="1" dirty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21" name="AutoShape 12"/>
          <p:cNvSpPr>
            <a:spLocks noChangeArrowheads="1"/>
          </p:cNvSpPr>
          <p:nvPr/>
        </p:nvSpPr>
        <p:spPr bwMode="auto">
          <a:xfrm>
            <a:off x="4392337" y="4626615"/>
            <a:ext cx="360269" cy="360364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600EE"/>
          </a:solidFill>
          <a:ln>
            <a:noFill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5868144" y="3140968"/>
            <a:ext cx="284564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just" latinLnBrk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CC66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空白管（失活酶）</a:t>
            </a:r>
            <a:endParaRPr lang="en-US" altLang="zh-CN" sz="2400" b="1" dirty="0" smtClean="0">
              <a:solidFill>
                <a:srgbClr val="CC6600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algn="just" latinLnBrk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CC66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   </a:t>
            </a:r>
            <a:endParaRPr lang="zh-CN" altLang="en-US" sz="2400" b="1" dirty="0">
              <a:solidFill>
                <a:srgbClr val="CC6600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algn="just" latinLnBrk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CC66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测定管（有活酶）</a:t>
            </a:r>
            <a:endParaRPr lang="zh-CN" altLang="en-US" sz="2400" b="1" dirty="0">
              <a:solidFill>
                <a:srgbClr val="CC6600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23" name="AutoShape 36"/>
          <p:cNvSpPr/>
          <p:nvPr/>
        </p:nvSpPr>
        <p:spPr bwMode="auto">
          <a:xfrm>
            <a:off x="5579219" y="3530244"/>
            <a:ext cx="228600" cy="1045454"/>
          </a:xfrm>
          <a:prstGeom prst="leftBrace">
            <a:avLst>
              <a:gd name="adj1" fmla="val 61111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zh-CN" altLang="en-US" sz="1800" b="1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Text Box 33"/>
          <p:cNvSpPr txBox="1">
            <a:spLocks noChangeArrowheads="1"/>
          </p:cNvSpPr>
          <p:nvPr/>
        </p:nvSpPr>
        <p:spPr bwMode="auto">
          <a:xfrm>
            <a:off x="3108455" y="5805264"/>
            <a:ext cx="2928032" cy="574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ctr" latinLnBrk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C66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DNS</a:t>
            </a:r>
            <a:r>
              <a:rPr lang="zh-CN" altLang="en-US" sz="2400" b="1" dirty="0" smtClean="0">
                <a:solidFill>
                  <a:srgbClr val="CC66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法测定还原糖   </a:t>
            </a:r>
            <a:endParaRPr lang="zh-CN" altLang="en-US" sz="2400" b="1" dirty="0">
              <a:solidFill>
                <a:srgbClr val="CC6600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12" name="Rectangle 302"/>
          <p:cNvSpPr txBox="1">
            <a:spLocks noChangeArrowheads="1"/>
          </p:cNvSpPr>
          <p:nvPr/>
        </p:nvSpPr>
        <p:spPr bwMode="auto">
          <a:xfrm>
            <a:off x="682625" y="115888"/>
            <a:ext cx="78454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5pPr>
            <a:lvl6pPr marL="457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6pPr>
            <a:lvl7pPr marL="9144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7pPr>
            <a:lvl8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8pPr>
            <a:lvl9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9pPr>
          </a:lstStyle>
          <a:p>
            <a:pPr algn="ctr" eaLnBrk="1" hangingPunct="1">
              <a:defRPr/>
            </a:pPr>
            <a:r>
              <a:rPr lang="zh-CN" altLang="en-US" sz="3600" kern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蔗糖酶酶活性测定</a:t>
            </a:r>
            <a:endParaRPr lang="zh-CN" altLang="en-US" sz="3600" kern="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3" name="Text Box 33"/>
          <p:cNvSpPr txBox="1">
            <a:spLocks noChangeArrowheads="1"/>
          </p:cNvSpPr>
          <p:nvPr/>
        </p:nvSpPr>
        <p:spPr bwMode="auto">
          <a:xfrm>
            <a:off x="6732240" y="1896868"/>
            <a:ext cx="12397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just" latinLnBrk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C66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500</a:t>
            </a:r>
            <a:r>
              <a:rPr lang="zh-CN" altLang="en-US" sz="2400" b="1" dirty="0" smtClean="0">
                <a:solidFill>
                  <a:srgbClr val="CC66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倍</a:t>
            </a:r>
            <a:endParaRPr lang="en-US" altLang="zh-CN" sz="2400" b="1" dirty="0" smtClean="0">
              <a:solidFill>
                <a:srgbClr val="CC6600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algn="just" latinLnBrk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CC66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1000</a:t>
            </a:r>
            <a:r>
              <a:rPr lang="zh-CN" altLang="en-US" sz="2400" b="1" dirty="0" smtClean="0">
                <a:solidFill>
                  <a:srgbClr val="CC66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倍</a:t>
            </a:r>
            <a:endParaRPr lang="zh-CN" altLang="en-US" sz="2400" b="1" dirty="0">
              <a:solidFill>
                <a:srgbClr val="CC6600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14" name="AutoShape 36"/>
          <p:cNvSpPr/>
          <p:nvPr/>
        </p:nvSpPr>
        <p:spPr bwMode="auto">
          <a:xfrm>
            <a:off x="6442021" y="2194230"/>
            <a:ext cx="228600" cy="684000"/>
          </a:xfrm>
          <a:prstGeom prst="leftBrace">
            <a:avLst>
              <a:gd name="adj1" fmla="val 61111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zh-CN" altLang="en-US" sz="1800" b="1" smtClean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2"/>
          <p:cNvSpPr>
            <a:spLocks noGrp="1" noChangeArrowheads="1"/>
          </p:cNvSpPr>
          <p:nvPr>
            <p:ph type="title" idx="4294967295"/>
          </p:nvPr>
        </p:nvSpPr>
        <p:spPr>
          <a:xfrm>
            <a:off x="682625" y="115888"/>
            <a:ext cx="8281863" cy="792162"/>
          </a:xfrm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蔗糖酶提取、动力学性质及固定化研究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1628800"/>
            <a:ext cx="8281863" cy="4409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（一）酵母蔗糖酶的提取和酶蛋白浓度测定</a:t>
            </a:r>
            <a:endParaRPr lang="zh-C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（</a:t>
            </a:r>
            <a:r>
              <a:rPr lang="zh-C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二）蔗糖酶酶活性</a:t>
            </a:r>
            <a:r>
              <a:rPr lang="zh-CN" alt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测定</a:t>
            </a:r>
            <a:endParaRPr lang="en-US" altLang="zh-CN" sz="3200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（三）底物浓度对酶活性的影响</a:t>
            </a:r>
            <a:endParaRPr lang="zh-C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（</a:t>
            </a:r>
            <a:r>
              <a:rPr lang="zh-C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四）蔗糖酶酶促反应与时间的关系</a:t>
            </a:r>
            <a:endParaRPr lang="en-US" altLang="zh-CN" sz="32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3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（</a:t>
            </a:r>
            <a:r>
              <a:rPr lang="zh-C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五）酵母细胞固定化</a:t>
            </a:r>
            <a:endParaRPr lang="en-US" altLang="zh-CN" sz="32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endParaRPr lang="en-US" altLang="zh-CN" sz="32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2"/>
          <p:cNvSpPr>
            <a:spLocks noGrp="1" noChangeArrowheads="1"/>
          </p:cNvSpPr>
          <p:nvPr>
            <p:ph type="title" idx="4294967295"/>
          </p:nvPr>
        </p:nvSpPr>
        <p:spPr>
          <a:xfrm>
            <a:off x="682625" y="115888"/>
            <a:ext cx="7845425" cy="792162"/>
          </a:xfrm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酵母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蔗糖酶的提取和酶活</a:t>
            </a: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测定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5" name="Text Box 310"/>
          <p:cNvSpPr txBox="1">
            <a:spLocks noChangeArrowheads="1"/>
          </p:cNvSpPr>
          <p:nvPr/>
        </p:nvSpPr>
        <p:spPr bwMode="auto">
          <a:xfrm>
            <a:off x="684213" y="1412875"/>
            <a:ext cx="77771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样液测定</a:t>
            </a:r>
            <a:r>
              <a:rPr lang="en-US" altLang="zh-CN" sz="24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——</a:t>
            </a:r>
            <a:r>
              <a:rPr lang="zh-CN" altLang="en-US" sz="24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酶的稀释</a:t>
            </a:r>
            <a:endParaRPr lang="zh-CN" altLang="en-US" sz="2400" b="1" dirty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38" name="Rectangle 4"/>
          <p:cNvSpPr>
            <a:spLocks noChangeArrowheads="1"/>
          </p:cNvSpPr>
          <p:nvPr/>
        </p:nvSpPr>
        <p:spPr bwMode="auto">
          <a:xfrm>
            <a:off x="7603490" y="2020419"/>
            <a:ext cx="1577022" cy="519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吸取</a:t>
            </a:r>
            <a:r>
              <a:rPr lang="en-US" altLang="zh-CN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1mL</a:t>
            </a:r>
            <a:endParaRPr lang="zh-CN" altLang="en-US" sz="2000" b="1" dirty="0"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1" t="13040" r="33201" b="13040"/>
          <a:stretch>
            <a:fillRect/>
          </a:stretch>
        </p:blipFill>
        <p:spPr>
          <a:xfrm>
            <a:off x="6805566" y="1844824"/>
            <a:ext cx="813336" cy="994078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5344065" y="3291136"/>
            <a:ext cx="3836447" cy="857944"/>
            <a:chOff x="5365717" y="4321212"/>
            <a:chExt cx="3836447" cy="857944"/>
          </a:xfrm>
        </p:grpSpPr>
        <p:sp>
          <p:nvSpPr>
            <p:cNvPr id="46" name="Rectangle 4"/>
            <p:cNvSpPr>
              <a:spLocks noChangeArrowheads="1"/>
            </p:cNvSpPr>
            <p:nvPr/>
          </p:nvSpPr>
          <p:spPr bwMode="auto">
            <a:xfrm>
              <a:off x="5365717" y="4321212"/>
              <a:ext cx="3836447" cy="8579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0CB35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1pPr>
              <a:lvl2pPr marL="742950" indent="-285750" latinLnBrk="1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3pPr>
              <a:lvl4pPr marL="1600200" indent="-228600" latinLnBrk="1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9pPr>
            </a:lstStyle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b="1" dirty="0" smtClean="0"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  <a:sym typeface="Wingdings" panose="05000000000000000000" pitchFamily="2" charset="2"/>
                </a:rPr>
                <a:t>10000r/min</a:t>
              </a:r>
              <a:r>
                <a:rPr lang="zh-CN" altLang="en-US" sz="2000" b="1" dirty="0" smtClean="0"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  <a:sym typeface="Wingdings" panose="05000000000000000000" pitchFamily="2" charset="2"/>
                </a:rPr>
                <a:t>，</a:t>
              </a:r>
              <a:r>
                <a:rPr lang="en-US" altLang="zh-CN" sz="2000" b="1" dirty="0" smtClean="0"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  <a:sym typeface="Wingdings" panose="05000000000000000000" pitchFamily="2" charset="2"/>
                </a:rPr>
                <a:t>       </a:t>
              </a:r>
              <a:r>
                <a:rPr lang="zh-CN" altLang="en-US" sz="2000" b="1" dirty="0" smtClean="0"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  <a:sym typeface="Wingdings" panose="05000000000000000000" pitchFamily="2" charset="2"/>
                </a:rPr>
                <a:t>取上清至干净</a:t>
              </a:r>
              <a:endParaRPr lang="en-US" altLang="zh-CN" sz="20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  <a:sym typeface="Wingdings" panose="05000000000000000000" pitchFamily="2" charset="2"/>
              </a:endParaRPr>
            </a:p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b="1" dirty="0"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  <a:sym typeface="Wingdings" panose="05000000000000000000" pitchFamily="2" charset="2"/>
                </a:rPr>
                <a:t> </a:t>
              </a:r>
              <a:r>
                <a:rPr lang="en-US" altLang="zh-CN" sz="2000" b="1" dirty="0" smtClean="0"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  <a:sym typeface="Wingdings" panose="05000000000000000000" pitchFamily="2" charset="2"/>
                </a:rPr>
                <a:t>    </a:t>
              </a:r>
              <a:r>
                <a:rPr lang="en-US" altLang="zh-CN" sz="2000" b="1" dirty="0"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  <a:sym typeface="Wingdings" panose="05000000000000000000" pitchFamily="2" charset="2"/>
                </a:rPr>
                <a:t>5min</a:t>
              </a:r>
              <a:r>
                <a:rPr lang="en-US" altLang="zh-CN" sz="2000" b="1" dirty="0" smtClean="0"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  <a:sym typeface="Wingdings" panose="05000000000000000000" pitchFamily="2" charset="2"/>
                </a:rPr>
                <a:t>                     </a:t>
              </a:r>
              <a:r>
                <a:rPr lang="zh-CN" altLang="en-US" sz="2000" b="1" dirty="0" smtClean="0"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  <a:sym typeface="Wingdings" panose="05000000000000000000" pitchFamily="2" charset="2"/>
                </a:rPr>
                <a:t>的</a:t>
              </a:r>
              <a:r>
                <a:rPr lang="en-US" altLang="zh-CN" sz="2000" b="1" dirty="0" smtClean="0"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  <a:sym typeface="Wingdings" panose="05000000000000000000" pitchFamily="2" charset="2"/>
                </a:rPr>
                <a:t>EP</a:t>
              </a:r>
              <a:r>
                <a:rPr lang="zh-CN" altLang="en-US" sz="2000" b="1" dirty="0" smtClean="0"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  <a:sym typeface="Wingdings" panose="05000000000000000000" pitchFamily="2" charset="2"/>
                </a:rPr>
                <a:t>管</a:t>
              </a:r>
              <a:endPara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  <a:sym typeface="Wingdings" panose="05000000000000000000" pitchFamily="2" charset="2"/>
              </a:endParaRPr>
            </a:p>
          </p:txBody>
        </p:sp>
        <p:sp>
          <p:nvSpPr>
            <p:cNvPr id="45" name="AutoShape 14"/>
            <p:cNvSpPr>
              <a:spLocks noChangeArrowheads="1"/>
            </p:cNvSpPr>
            <p:nvPr/>
          </p:nvSpPr>
          <p:spPr bwMode="auto">
            <a:xfrm>
              <a:off x="7026411" y="4651219"/>
              <a:ext cx="360449" cy="360363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600EE"/>
            </a:solidFill>
            <a:ln>
              <a:noFill/>
            </a:ln>
            <a:effectLst>
              <a:outerShdw dist="23000" dir="5400000" algn="ctr" rotWithShape="0">
                <a:srgbClr val="000000">
                  <a:alpha val="32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1pPr>
              <a:lvl2pPr marL="742950" indent="-285750" latinLnBrk="1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3pPr>
              <a:lvl4pPr marL="1600200" indent="-228600" latinLnBrk="1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rgbClr val="FFFFFF"/>
                </a:solidFill>
              </a:endParaRPr>
            </a:p>
          </p:txBody>
        </p:sp>
      </p:grp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4833726" y="4653136"/>
            <a:ext cx="1577022" cy="503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取</a:t>
            </a:r>
            <a:r>
              <a:rPr lang="en-US" altLang="zh-CN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20</a:t>
            </a:r>
            <a:r>
              <a:rPr lang="el-GR" altLang="zh-CN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μ</a:t>
            </a:r>
            <a:r>
              <a:rPr lang="en-US" altLang="zh-CN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L</a:t>
            </a:r>
            <a:endParaRPr lang="zh-CN" altLang="en-US" sz="2000" b="1" dirty="0"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1" t="13040" r="33201" b="13040"/>
          <a:stretch>
            <a:fillRect/>
          </a:stretch>
        </p:blipFill>
        <p:spPr>
          <a:xfrm>
            <a:off x="6827407" y="4797152"/>
            <a:ext cx="813336" cy="994078"/>
          </a:xfrm>
          <a:prstGeom prst="rect">
            <a:avLst/>
          </a:prstGeom>
        </p:spPr>
      </p:pic>
      <p:sp>
        <p:nvSpPr>
          <p:cNvPr id="50" name="AutoShape 20"/>
          <p:cNvSpPr>
            <a:spLocks noChangeArrowheads="1"/>
          </p:cNvSpPr>
          <p:nvPr/>
        </p:nvSpPr>
        <p:spPr bwMode="auto">
          <a:xfrm rot="5400000" flipH="1">
            <a:off x="5442056" y="5156869"/>
            <a:ext cx="360362" cy="36036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600EE"/>
          </a:solidFill>
          <a:ln>
            <a:noFill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49" t="25200" r="37800" b="13901"/>
          <a:stretch>
            <a:fillRect/>
          </a:stretch>
        </p:blipFill>
        <p:spPr>
          <a:xfrm>
            <a:off x="3682052" y="4308250"/>
            <a:ext cx="715914" cy="1713038"/>
          </a:xfrm>
          <a:prstGeom prst="rect">
            <a:avLst/>
          </a:prstGeom>
        </p:spPr>
      </p:pic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3251498" y="3789040"/>
            <a:ext cx="1577022" cy="503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稀释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500</a:t>
            </a:r>
            <a:r>
              <a:rPr lang="zh-CN" altLang="en-US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倍</a:t>
            </a:r>
            <a:endParaRPr lang="zh-CN" altLang="en-US" sz="2000" b="1" dirty="0"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4399731" y="5511080"/>
            <a:ext cx="2445013" cy="503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缓冲液</a:t>
            </a:r>
            <a:r>
              <a:rPr lang="zh-CN" altLang="en-US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定容至</a:t>
            </a:r>
            <a:r>
              <a:rPr lang="en-US" altLang="zh-CN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10mL</a:t>
            </a:r>
            <a:endParaRPr lang="zh-CN" altLang="en-US" sz="2000" b="1" dirty="0"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1665374" y="4658358"/>
            <a:ext cx="1577022" cy="503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取</a:t>
            </a:r>
            <a:r>
              <a:rPr lang="en-US" altLang="zh-CN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5mL</a:t>
            </a:r>
            <a:endParaRPr lang="zh-CN" altLang="en-US" sz="2000" b="1" dirty="0"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55" name="AutoShape 20"/>
          <p:cNvSpPr>
            <a:spLocks noChangeArrowheads="1"/>
          </p:cNvSpPr>
          <p:nvPr/>
        </p:nvSpPr>
        <p:spPr bwMode="auto">
          <a:xfrm rot="5400000" flipH="1">
            <a:off x="2273704" y="5162091"/>
            <a:ext cx="360362" cy="36036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600EE"/>
          </a:solidFill>
          <a:ln>
            <a:noFill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1231379" y="5516302"/>
            <a:ext cx="2445013" cy="503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缓冲液</a:t>
            </a:r>
            <a:r>
              <a:rPr lang="zh-CN" altLang="en-US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定容至</a:t>
            </a:r>
            <a:r>
              <a:rPr lang="en-US" altLang="zh-CN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10mL</a:t>
            </a:r>
            <a:endParaRPr lang="zh-CN" altLang="en-US" sz="2000" b="1" dirty="0"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49" t="25200" r="37800" b="13901"/>
          <a:stretch>
            <a:fillRect/>
          </a:stretch>
        </p:blipFill>
        <p:spPr>
          <a:xfrm>
            <a:off x="532369" y="4304184"/>
            <a:ext cx="715914" cy="1713038"/>
          </a:xfrm>
          <a:prstGeom prst="rect">
            <a:avLst/>
          </a:prstGeom>
        </p:spPr>
      </p:pic>
      <p:sp>
        <p:nvSpPr>
          <p:cNvPr id="58" name="Rectangle 4"/>
          <p:cNvSpPr>
            <a:spLocks noChangeArrowheads="1"/>
          </p:cNvSpPr>
          <p:nvPr/>
        </p:nvSpPr>
        <p:spPr bwMode="auto">
          <a:xfrm>
            <a:off x="101815" y="3789040"/>
            <a:ext cx="1577022" cy="503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稀释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1000</a:t>
            </a:r>
            <a:r>
              <a:rPr lang="zh-CN" altLang="en-US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倍</a:t>
            </a:r>
            <a:endParaRPr lang="zh-CN" altLang="en-US" sz="2000" b="1" dirty="0"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2"/>
          <p:cNvSpPr>
            <a:spLocks noGrp="1" noChangeArrowheads="1"/>
          </p:cNvSpPr>
          <p:nvPr>
            <p:ph type="title" idx="4294967295"/>
          </p:nvPr>
        </p:nvSpPr>
        <p:spPr>
          <a:xfrm>
            <a:off x="682625" y="115888"/>
            <a:ext cx="7845425" cy="792162"/>
          </a:xfrm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酵母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蔗糖酶的提取和酶活</a:t>
            </a: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测定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5" name="Text Box 310"/>
          <p:cNvSpPr txBox="1">
            <a:spLocks noChangeArrowheads="1"/>
          </p:cNvSpPr>
          <p:nvPr/>
        </p:nvSpPr>
        <p:spPr bwMode="auto">
          <a:xfrm>
            <a:off x="684213" y="1412875"/>
            <a:ext cx="77771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样液测定</a:t>
            </a:r>
            <a:r>
              <a:rPr lang="en-US" altLang="zh-CN" sz="24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——</a:t>
            </a:r>
            <a:r>
              <a:rPr lang="zh-CN" altLang="en-US" sz="24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酶解反应</a:t>
            </a:r>
            <a:endParaRPr lang="zh-CN" altLang="en-US" sz="2400" b="1" dirty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cxnSp>
        <p:nvCxnSpPr>
          <p:cNvPr id="83972" name="直接连接符 3"/>
          <p:cNvCxnSpPr>
            <a:cxnSpLocks noChangeShapeType="1"/>
          </p:cNvCxnSpPr>
          <p:nvPr/>
        </p:nvCxnSpPr>
        <p:spPr bwMode="auto">
          <a:xfrm>
            <a:off x="1562100" y="2144713"/>
            <a:ext cx="2486025" cy="638175"/>
          </a:xfrm>
          <a:prstGeom prst="line">
            <a:avLst/>
          </a:prstGeom>
          <a:noFill/>
          <a:ln w="19050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973" name="Rectangle 4"/>
          <p:cNvSpPr>
            <a:spLocks noChangeArrowheads="1"/>
          </p:cNvSpPr>
          <p:nvPr/>
        </p:nvSpPr>
        <p:spPr bwMode="auto">
          <a:xfrm>
            <a:off x="2085975" y="2071688"/>
            <a:ext cx="1439863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试管一</a:t>
            </a:r>
            <a:endParaRPr lang="zh-CN" altLang="en-US" sz="2000" b="1">
              <a:solidFill>
                <a:srgbClr val="009900"/>
              </a:solidFill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83974" name="AutoShape 12"/>
          <p:cNvSpPr>
            <a:spLocks noChangeArrowheads="1"/>
          </p:cNvSpPr>
          <p:nvPr/>
        </p:nvSpPr>
        <p:spPr bwMode="auto">
          <a:xfrm>
            <a:off x="2625725" y="3252537"/>
            <a:ext cx="360363" cy="360363"/>
          </a:xfrm>
          <a:prstGeom prst="downArrow">
            <a:avLst>
              <a:gd name="adj1" fmla="val 50000"/>
              <a:gd name="adj2" fmla="val 24995"/>
            </a:avLst>
          </a:prstGeom>
          <a:solidFill>
            <a:srgbClr val="C600EE"/>
          </a:solidFill>
          <a:ln>
            <a:noFill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83975" name="Rectangle 4"/>
          <p:cNvSpPr>
            <a:spLocks noChangeArrowheads="1"/>
          </p:cNvSpPr>
          <p:nvPr/>
        </p:nvSpPr>
        <p:spPr bwMode="auto">
          <a:xfrm>
            <a:off x="1293813" y="2744772"/>
            <a:ext cx="302418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0.3mol/L </a:t>
            </a:r>
            <a:r>
              <a: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蔗糖液 </a:t>
            </a:r>
            <a:r>
              <a:rPr lang="en-US" altLang="zh-CN" sz="2000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1.0mL</a:t>
            </a:r>
            <a:endParaRPr lang="zh-CN" altLang="en-US" sz="2000" b="1" dirty="0"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83976" name="Rectangle 4"/>
          <p:cNvSpPr>
            <a:spLocks noChangeArrowheads="1"/>
          </p:cNvSpPr>
          <p:nvPr/>
        </p:nvSpPr>
        <p:spPr bwMode="auto">
          <a:xfrm>
            <a:off x="5708650" y="2071688"/>
            <a:ext cx="1439863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试管二</a:t>
            </a:r>
            <a:endParaRPr lang="zh-CN" altLang="en-US" sz="2000" b="1">
              <a:solidFill>
                <a:srgbClr val="009900"/>
              </a:solidFill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83977" name="AutoShape 12"/>
          <p:cNvSpPr>
            <a:spLocks noChangeArrowheads="1"/>
          </p:cNvSpPr>
          <p:nvPr/>
        </p:nvSpPr>
        <p:spPr bwMode="auto">
          <a:xfrm>
            <a:off x="6248400" y="3252537"/>
            <a:ext cx="360363" cy="360363"/>
          </a:xfrm>
          <a:prstGeom prst="downArrow">
            <a:avLst>
              <a:gd name="adj1" fmla="val 50000"/>
              <a:gd name="adj2" fmla="val 24995"/>
            </a:avLst>
          </a:prstGeom>
          <a:solidFill>
            <a:srgbClr val="C600EE"/>
          </a:solidFill>
          <a:ln>
            <a:noFill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83978" name="Rectangle 4"/>
          <p:cNvSpPr>
            <a:spLocks noChangeArrowheads="1"/>
          </p:cNvSpPr>
          <p:nvPr/>
        </p:nvSpPr>
        <p:spPr bwMode="auto">
          <a:xfrm>
            <a:off x="1293813" y="3617427"/>
            <a:ext cx="3024187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1mol/L NaOH</a:t>
            </a:r>
            <a:r>
              <a:rPr lang="zh-CN" altLang="en-US" sz="2000" b="1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 </a:t>
            </a:r>
            <a:r>
              <a:rPr lang="en-US" altLang="zh-CN" sz="2000" b="1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0.25mL</a:t>
            </a:r>
            <a:endParaRPr lang="zh-CN" altLang="en-US" sz="2000" b="1"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83979" name="AutoShape 12"/>
          <p:cNvSpPr>
            <a:spLocks noChangeArrowheads="1"/>
          </p:cNvSpPr>
          <p:nvPr/>
        </p:nvSpPr>
        <p:spPr bwMode="auto">
          <a:xfrm>
            <a:off x="2625725" y="4125191"/>
            <a:ext cx="360363" cy="360362"/>
          </a:xfrm>
          <a:prstGeom prst="downArrow">
            <a:avLst>
              <a:gd name="adj1" fmla="val 50000"/>
              <a:gd name="adj2" fmla="val 24995"/>
            </a:avLst>
          </a:prstGeom>
          <a:solidFill>
            <a:srgbClr val="C600EE"/>
          </a:solidFill>
          <a:ln>
            <a:noFill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83980" name="AutoShape 12"/>
          <p:cNvSpPr>
            <a:spLocks noChangeArrowheads="1"/>
          </p:cNvSpPr>
          <p:nvPr/>
        </p:nvSpPr>
        <p:spPr bwMode="auto">
          <a:xfrm>
            <a:off x="6248400" y="4125191"/>
            <a:ext cx="360363" cy="360362"/>
          </a:xfrm>
          <a:prstGeom prst="downArrow">
            <a:avLst>
              <a:gd name="adj1" fmla="val 50000"/>
              <a:gd name="adj2" fmla="val 24995"/>
            </a:avLst>
          </a:prstGeom>
          <a:solidFill>
            <a:srgbClr val="C600EE"/>
          </a:solidFill>
          <a:ln>
            <a:noFill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83981" name="Rectangle 4"/>
          <p:cNvSpPr>
            <a:spLocks noChangeArrowheads="1"/>
          </p:cNvSpPr>
          <p:nvPr/>
        </p:nvSpPr>
        <p:spPr bwMode="auto">
          <a:xfrm>
            <a:off x="1293813" y="4490080"/>
            <a:ext cx="302418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不同稀释酶液 </a:t>
            </a:r>
            <a:r>
              <a:rPr lang="en-US" altLang="zh-CN" sz="2000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1mL</a:t>
            </a:r>
            <a:endParaRPr lang="zh-CN" altLang="en-US" sz="2000" b="1" dirty="0"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83982" name="AutoShape 12"/>
          <p:cNvSpPr>
            <a:spLocks noChangeArrowheads="1"/>
          </p:cNvSpPr>
          <p:nvPr/>
        </p:nvSpPr>
        <p:spPr bwMode="auto">
          <a:xfrm>
            <a:off x="2625725" y="4997845"/>
            <a:ext cx="360363" cy="360363"/>
          </a:xfrm>
          <a:prstGeom prst="downArrow">
            <a:avLst>
              <a:gd name="adj1" fmla="val 50000"/>
              <a:gd name="adj2" fmla="val 24995"/>
            </a:avLst>
          </a:prstGeom>
          <a:solidFill>
            <a:srgbClr val="C600EE"/>
          </a:solidFill>
          <a:ln>
            <a:noFill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83983" name="Rectangle 4"/>
          <p:cNvSpPr>
            <a:spLocks noChangeArrowheads="1"/>
          </p:cNvSpPr>
          <p:nvPr/>
        </p:nvSpPr>
        <p:spPr bwMode="auto">
          <a:xfrm>
            <a:off x="4916488" y="2744772"/>
            <a:ext cx="302418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0.3mol/L </a:t>
            </a:r>
            <a:r>
              <a: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蔗糖液 </a:t>
            </a:r>
            <a:r>
              <a:rPr lang="en-US" altLang="zh-CN" sz="2000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1.0mL</a:t>
            </a:r>
            <a:endParaRPr lang="zh-CN" altLang="en-US" sz="2000" b="1" dirty="0"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83984" name="Rectangle 4"/>
          <p:cNvSpPr>
            <a:spLocks noChangeArrowheads="1"/>
          </p:cNvSpPr>
          <p:nvPr/>
        </p:nvSpPr>
        <p:spPr bwMode="auto">
          <a:xfrm>
            <a:off x="4916488" y="3617427"/>
            <a:ext cx="3024187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不同稀释酶液 </a:t>
            </a:r>
            <a:r>
              <a:rPr lang="en-US" altLang="zh-CN" sz="2000" b="1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1mL</a:t>
            </a:r>
            <a:endParaRPr lang="zh-CN" altLang="en-US" sz="2000" b="1"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83985" name="Rectangle 4"/>
          <p:cNvSpPr>
            <a:spLocks noChangeArrowheads="1"/>
          </p:cNvSpPr>
          <p:nvPr/>
        </p:nvSpPr>
        <p:spPr bwMode="auto">
          <a:xfrm>
            <a:off x="6608763" y="3981434"/>
            <a:ext cx="2427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35℃</a:t>
            </a: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准确反应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5min</a:t>
            </a:r>
            <a:endParaRPr lang="zh-CN" altLang="en-US" sz="2000" b="1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83986" name="Rectangle 4"/>
          <p:cNvSpPr>
            <a:spLocks noChangeArrowheads="1"/>
          </p:cNvSpPr>
          <p:nvPr/>
        </p:nvSpPr>
        <p:spPr bwMode="auto">
          <a:xfrm>
            <a:off x="4916488" y="4490080"/>
            <a:ext cx="302418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1mol/L NaOH</a:t>
            </a:r>
            <a:r>
              <a:rPr lang="zh-CN" altLang="en-US" sz="2000" b="1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 </a:t>
            </a:r>
            <a:r>
              <a:rPr lang="en-US" altLang="zh-CN" sz="2000" b="1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0.25mL</a:t>
            </a:r>
            <a:endParaRPr lang="zh-CN" altLang="en-US" sz="2000" b="1"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83987" name="Rectangle 4"/>
          <p:cNvSpPr>
            <a:spLocks noChangeArrowheads="1"/>
          </p:cNvSpPr>
          <p:nvPr/>
        </p:nvSpPr>
        <p:spPr bwMode="auto">
          <a:xfrm>
            <a:off x="1293813" y="6238131"/>
            <a:ext cx="3024187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取</a:t>
            </a:r>
            <a:r>
              <a:rPr lang="en-US" altLang="zh-CN" sz="2000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1mL</a:t>
            </a:r>
            <a:r>
              <a: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进行</a:t>
            </a:r>
            <a:r>
              <a:rPr lang="en-US" altLang="zh-CN" sz="2000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DNS</a:t>
            </a:r>
            <a:r>
              <a: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法测定</a:t>
            </a:r>
            <a:endParaRPr lang="zh-CN" altLang="en-US" sz="2000" b="1" dirty="0"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83988" name="Rectangle 4"/>
          <p:cNvSpPr>
            <a:spLocks noChangeArrowheads="1"/>
          </p:cNvSpPr>
          <p:nvPr/>
        </p:nvSpPr>
        <p:spPr bwMode="auto">
          <a:xfrm>
            <a:off x="271463" y="4891072"/>
            <a:ext cx="2716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35℃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准确反应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5min</a:t>
            </a:r>
            <a:endParaRPr lang="zh-CN" altLang="en-US" sz="2000" b="1" dirty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83989" name="AutoShape 12"/>
          <p:cNvSpPr>
            <a:spLocks noChangeArrowheads="1"/>
          </p:cNvSpPr>
          <p:nvPr/>
        </p:nvSpPr>
        <p:spPr bwMode="auto">
          <a:xfrm>
            <a:off x="6270625" y="4997845"/>
            <a:ext cx="360363" cy="360363"/>
          </a:xfrm>
          <a:prstGeom prst="downArrow">
            <a:avLst>
              <a:gd name="adj1" fmla="val 50000"/>
              <a:gd name="adj2" fmla="val 24995"/>
            </a:avLst>
          </a:prstGeom>
          <a:solidFill>
            <a:srgbClr val="C600EE"/>
          </a:solidFill>
          <a:ln>
            <a:noFill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83990" name="Rectangle 4"/>
          <p:cNvSpPr>
            <a:spLocks noChangeArrowheads="1"/>
          </p:cNvSpPr>
          <p:nvPr/>
        </p:nvSpPr>
        <p:spPr bwMode="auto">
          <a:xfrm>
            <a:off x="4937125" y="6238131"/>
            <a:ext cx="302418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取</a:t>
            </a:r>
            <a:r>
              <a:rPr lang="en-US" altLang="zh-CN" sz="2000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1mL</a:t>
            </a:r>
            <a:r>
              <a: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进行</a:t>
            </a:r>
            <a:r>
              <a:rPr lang="en-US" altLang="zh-CN" sz="2000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DNS</a:t>
            </a:r>
            <a:r>
              <a: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法测定</a:t>
            </a:r>
            <a:endParaRPr lang="zh-CN" altLang="en-US" sz="2000" b="1" dirty="0"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83991" name="AutoShape 20"/>
          <p:cNvSpPr>
            <a:spLocks noChangeArrowheads="1"/>
          </p:cNvSpPr>
          <p:nvPr/>
        </p:nvSpPr>
        <p:spPr bwMode="auto">
          <a:xfrm rot="16200000">
            <a:off x="1137147" y="6309568"/>
            <a:ext cx="217487" cy="360362"/>
          </a:xfrm>
          <a:prstGeom prst="downArrow">
            <a:avLst>
              <a:gd name="adj1" fmla="val 31870"/>
              <a:gd name="adj2" fmla="val 24869"/>
            </a:avLst>
          </a:prstGeom>
          <a:solidFill>
            <a:srgbClr val="CC6600"/>
          </a:solidFill>
          <a:ln>
            <a:noFill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83992" name="矩形 16"/>
          <p:cNvSpPr>
            <a:spLocks noChangeArrowheads="1"/>
          </p:cNvSpPr>
          <p:nvPr/>
        </p:nvSpPr>
        <p:spPr bwMode="auto">
          <a:xfrm>
            <a:off x="0" y="6258768"/>
            <a:ext cx="1112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CC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空白管</a:t>
            </a:r>
            <a:endParaRPr lang="zh-CN" altLang="en-US" sz="2400" b="1" dirty="0">
              <a:solidFill>
                <a:srgbClr val="CC66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3993" name="AutoShape 20"/>
          <p:cNvSpPr>
            <a:spLocks noChangeArrowheads="1"/>
          </p:cNvSpPr>
          <p:nvPr/>
        </p:nvSpPr>
        <p:spPr bwMode="auto">
          <a:xfrm rot="5400000">
            <a:off x="7894637" y="6309568"/>
            <a:ext cx="215900" cy="360362"/>
          </a:xfrm>
          <a:prstGeom prst="downArrow">
            <a:avLst>
              <a:gd name="adj1" fmla="val 31870"/>
              <a:gd name="adj2" fmla="val 25052"/>
            </a:avLst>
          </a:prstGeom>
          <a:solidFill>
            <a:srgbClr val="CC6600"/>
          </a:solidFill>
          <a:ln>
            <a:noFill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83994" name="矩形 16"/>
          <p:cNvSpPr>
            <a:spLocks noChangeArrowheads="1"/>
          </p:cNvSpPr>
          <p:nvPr/>
        </p:nvSpPr>
        <p:spPr bwMode="auto">
          <a:xfrm>
            <a:off x="8143580" y="6258768"/>
            <a:ext cx="1112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CC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测定管</a:t>
            </a:r>
            <a:endParaRPr lang="zh-CN" altLang="en-US" sz="2400" b="1" dirty="0">
              <a:solidFill>
                <a:srgbClr val="CC66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298821" y="5362735"/>
            <a:ext cx="302418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酶反应液</a:t>
            </a:r>
            <a:endParaRPr lang="zh-CN" altLang="en-US" sz="2000" b="1" dirty="0"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28" name="AutoShape 12"/>
          <p:cNvSpPr>
            <a:spLocks noChangeArrowheads="1"/>
          </p:cNvSpPr>
          <p:nvPr/>
        </p:nvSpPr>
        <p:spPr bwMode="auto">
          <a:xfrm>
            <a:off x="2630733" y="5870500"/>
            <a:ext cx="360363" cy="360363"/>
          </a:xfrm>
          <a:prstGeom prst="downArrow">
            <a:avLst>
              <a:gd name="adj1" fmla="val 50000"/>
              <a:gd name="adj2" fmla="val 24995"/>
            </a:avLst>
          </a:prstGeom>
          <a:solidFill>
            <a:srgbClr val="C600EE"/>
          </a:solidFill>
          <a:ln>
            <a:noFill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4921496" y="5362735"/>
            <a:ext cx="302418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酶反应液</a:t>
            </a:r>
            <a:endParaRPr lang="zh-CN" altLang="en-US" sz="2000" b="1" dirty="0"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30" name="AutoShape 12"/>
          <p:cNvSpPr>
            <a:spLocks noChangeArrowheads="1"/>
          </p:cNvSpPr>
          <p:nvPr/>
        </p:nvSpPr>
        <p:spPr bwMode="auto">
          <a:xfrm>
            <a:off x="6275633" y="5870500"/>
            <a:ext cx="360363" cy="360363"/>
          </a:xfrm>
          <a:prstGeom prst="downArrow">
            <a:avLst>
              <a:gd name="adj1" fmla="val 50000"/>
              <a:gd name="adj2" fmla="val 24995"/>
            </a:avLst>
          </a:prstGeom>
          <a:solidFill>
            <a:srgbClr val="C600EE"/>
          </a:solidFill>
          <a:ln>
            <a:noFill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31" name="AutoShape 20"/>
          <p:cNvSpPr>
            <a:spLocks noChangeArrowheads="1"/>
          </p:cNvSpPr>
          <p:nvPr/>
        </p:nvSpPr>
        <p:spPr bwMode="auto">
          <a:xfrm>
            <a:off x="4700111" y="1252272"/>
            <a:ext cx="3761264" cy="504000"/>
          </a:xfrm>
          <a:prstGeom prst="wedgeRoundRectCallout">
            <a:avLst>
              <a:gd name="adj1" fmla="val -61916"/>
              <a:gd name="adj2" fmla="val 3275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lnSpc>
                <a:spcPct val="120000"/>
              </a:lnSpc>
              <a:defRPr/>
            </a:pPr>
            <a:r>
              <a:rPr lang="en-US" altLang="zh-CN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500</a:t>
            </a:r>
            <a:r>
              <a:rPr lang="zh-CN" altLang="en-US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和</a:t>
            </a:r>
            <a:r>
              <a:rPr lang="en-US" altLang="zh-CN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1000</a:t>
            </a:r>
            <a:r>
              <a:rPr lang="zh-CN" altLang="en-US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倍稀释液分别进行</a:t>
            </a:r>
            <a:endParaRPr lang="zh-CN" altLang="en-US" b="1" dirty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32" name="AutoShape 20"/>
          <p:cNvSpPr>
            <a:spLocks noChangeArrowheads="1"/>
          </p:cNvSpPr>
          <p:nvPr/>
        </p:nvSpPr>
        <p:spPr bwMode="auto">
          <a:xfrm>
            <a:off x="71438" y="1967187"/>
            <a:ext cx="1416050" cy="865723"/>
          </a:xfrm>
          <a:prstGeom prst="wedgeRoundRectCallout">
            <a:avLst>
              <a:gd name="adj1" fmla="val 41251"/>
              <a:gd name="adj2" fmla="val 9861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缓冲液</a:t>
            </a:r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dirty="0" smtClean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温度</a:t>
            </a:r>
            <a:endParaRPr lang="zh-CN" altLang="en-US" b="1" dirty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2"/>
          <p:cNvSpPr>
            <a:spLocks noGrp="1" noChangeArrowheads="1"/>
          </p:cNvSpPr>
          <p:nvPr>
            <p:ph type="title" idx="4294967295"/>
          </p:nvPr>
        </p:nvSpPr>
        <p:spPr>
          <a:xfrm>
            <a:off x="682625" y="115888"/>
            <a:ext cx="7845425" cy="792162"/>
          </a:xfrm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酵母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蔗糖酶的提取和酶活</a:t>
            </a: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测定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98475" y="2599332"/>
          <a:ext cx="8132763" cy="37099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62889"/>
                <a:gridCol w="618702"/>
                <a:gridCol w="618702"/>
                <a:gridCol w="620257"/>
                <a:gridCol w="618702"/>
                <a:gridCol w="618702"/>
                <a:gridCol w="620257"/>
                <a:gridCol w="618702"/>
                <a:gridCol w="618702"/>
                <a:gridCol w="617148"/>
              </a:tblGrid>
              <a:tr h="686068">
                <a:tc>
                  <a:txBody>
                    <a:bodyPr/>
                    <a:lstStyle/>
                    <a:p>
                      <a:pPr indent="866775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              </a:t>
                      </a:r>
                      <a:r>
                        <a:rPr lang="zh-CN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管</a:t>
                      </a:r>
                      <a:r>
                        <a:rPr lang="zh-CN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号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试剂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9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11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12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13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14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</a:tr>
              <a:tr h="502655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空白管酶反应液</a:t>
                      </a: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mL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1.0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/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/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1.0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/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/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</a:tr>
              <a:tr h="504253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测定管酶反应液</a:t>
                      </a: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mL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/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1.0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1.0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/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1.0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1.0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</a:tr>
              <a:tr h="504253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水杨酸试剂</a:t>
                      </a: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/mL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0.5</a:t>
                      </a:r>
                      <a:endParaRPr lang="zh-CN" sz="1800" b="1" kern="1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0.5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0.5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0.5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0.5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0.5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</a:tr>
              <a:tr h="504253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800" b="1" kern="10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 gridSpan="9"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zh-CN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沸水</a:t>
                      </a:r>
                      <a:r>
                        <a:rPr lang="zh-CN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浴加热</a:t>
                      </a: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5min</a:t>
                      </a:r>
                      <a:r>
                        <a:rPr lang="zh-CN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后用流水冷却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04253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水</a:t>
                      </a:r>
                      <a:r>
                        <a:rPr lang="en-US" sz="1800" b="1" kern="10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/mL</a:t>
                      </a:r>
                      <a:endParaRPr lang="zh-CN" sz="1800" b="1" kern="10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4</a:t>
                      </a:r>
                      <a:endParaRPr lang="zh-CN" sz="1800" b="1" kern="1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4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4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4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4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4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</a:tr>
              <a:tr h="504253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800" b="1" kern="100" baseline="-2500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540</a:t>
                      </a:r>
                      <a:endParaRPr lang="zh-CN" sz="1800" b="1" kern="10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800" b="1" kern="10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800" b="1" kern="10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</a:tr>
            </a:tbl>
          </a:graphicData>
        </a:graphic>
      </p:graphicFrame>
      <p:cxnSp>
        <p:nvCxnSpPr>
          <p:cNvPr id="82014" name="直接连接符 3"/>
          <p:cNvCxnSpPr>
            <a:cxnSpLocks noChangeShapeType="1"/>
          </p:cNvCxnSpPr>
          <p:nvPr/>
        </p:nvCxnSpPr>
        <p:spPr bwMode="auto">
          <a:xfrm>
            <a:off x="490538" y="2610445"/>
            <a:ext cx="2486025" cy="638175"/>
          </a:xfrm>
          <a:prstGeom prst="line">
            <a:avLst/>
          </a:prstGeom>
          <a:noFill/>
          <a:ln w="19050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 Box 310"/>
          <p:cNvSpPr txBox="1">
            <a:spLocks noChangeArrowheads="1"/>
          </p:cNvSpPr>
          <p:nvPr/>
        </p:nvSpPr>
        <p:spPr bwMode="auto">
          <a:xfrm>
            <a:off x="684213" y="1412875"/>
            <a:ext cx="77771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样液测定</a:t>
            </a:r>
            <a:r>
              <a:rPr lang="en-US" altLang="zh-CN" sz="24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——DNS</a:t>
            </a:r>
            <a:r>
              <a:rPr lang="zh-CN" altLang="en-US" sz="24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法测定还原糖</a:t>
            </a:r>
            <a:endParaRPr lang="zh-CN" altLang="en-US" sz="2400" b="1" dirty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346497" y="1857437"/>
            <a:ext cx="1388285" cy="779475"/>
            <a:chOff x="3346497" y="1879964"/>
            <a:chExt cx="1388285" cy="779475"/>
          </a:xfrm>
        </p:grpSpPr>
        <p:sp>
          <p:nvSpPr>
            <p:cNvPr id="10" name="矩形 16"/>
            <p:cNvSpPr>
              <a:spLocks noChangeArrowheads="1"/>
            </p:cNvSpPr>
            <p:nvPr/>
          </p:nvSpPr>
          <p:spPr bwMode="auto">
            <a:xfrm>
              <a:off x="3347864" y="1879964"/>
              <a:ext cx="138691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1pPr>
              <a:lvl2pPr marL="742950" indent="-285750" latinLnBrk="1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3pPr>
              <a:lvl4pPr marL="1600200" indent="-228600" latinLnBrk="1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zh-CN" altLang="en-US" sz="2000" b="1" dirty="0" smtClean="0">
                  <a:solidFill>
                    <a:srgbClr val="CC6600"/>
                  </a:solidFill>
                  <a:latin typeface="Arial" panose="020B0604020202020204" pitchFamily="34" charset="0"/>
                  <a:ea typeface="仿宋" panose="02010609060101010101" pitchFamily="49" charset="-122"/>
                  <a:cs typeface="Arial" panose="020B0604020202020204" pitchFamily="34" charset="0"/>
                </a:rPr>
                <a:t>稀释</a:t>
              </a:r>
              <a:r>
                <a:rPr lang="en-US" altLang="zh-CN" sz="2000" b="1" dirty="0" smtClean="0">
                  <a:solidFill>
                    <a:srgbClr val="CC6600"/>
                  </a:solidFill>
                  <a:latin typeface="Arial" panose="020B0604020202020204" pitchFamily="34" charset="0"/>
                  <a:ea typeface="仿宋" panose="02010609060101010101" pitchFamily="49" charset="-122"/>
                  <a:cs typeface="Arial" panose="020B0604020202020204" pitchFamily="34" charset="0"/>
                </a:rPr>
                <a:t>500</a:t>
              </a:r>
              <a:r>
                <a:rPr lang="zh-CN" altLang="en-US" sz="2000" b="1" dirty="0" smtClean="0">
                  <a:solidFill>
                    <a:srgbClr val="CC6600"/>
                  </a:solidFill>
                  <a:latin typeface="Arial" panose="020B0604020202020204" pitchFamily="34" charset="0"/>
                  <a:ea typeface="仿宋" panose="02010609060101010101" pitchFamily="49" charset="-122"/>
                  <a:cs typeface="Arial" panose="020B0604020202020204" pitchFamily="34" charset="0"/>
                </a:rPr>
                <a:t>倍</a:t>
              </a:r>
              <a:endParaRPr lang="zh-CN" altLang="en-US" sz="2000" b="1" dirty="0">
                <a:solidFill>
                  <a:srgbClr val="CC6600"/>
                </a:solidFill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endParaRPr>
            </a:p>
          </p:txBody>
        </p:sp>
        <p:cxnSp>
          <p:nvCxnSpPr>
            <p:cNvPr id="4" name="直接箭头连接符 3"/>
            <p:cNvCxnSpPr/>
            <p:nvPr/>
          </p:nvCxnSpPr>
          <p:spPr bwMode="auto">
            <a:xfrm flipH="1">
              <a:off x="3346497" y="2311354"/>
              <a:ext cx="690857" cy="34808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C66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接箭头连接符 6"/>
            <p:cNvCxnSpPr/>
            <p:nvPr/>
          </p:nvCxnSpPr>
          <p:spPr bwMode="auto">
            <a:xfrm>
              <a:off x="4041323" y="2299454"/>
              <a:ext cx="646959" cy="34808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C66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" name="组合 4"/>
          <p:cNvGrpSpPr/>
          <p:nvPr/>
        </p:nvGrpSpPr>
        <p:grpSpPr>
          <a:xfrm>
            <a:off x="5148064" y="1853015"/>
            <a:ext cx="1529586" cy="780158"/>
            <a:chOff x="5148064" y="1875542"/>
            <a:chExt cx="1529586" cy="780158"/>
          </a:xfrm>
        </p:grpSpPr>
        <p:sp>
          <p:nvSpPr>
            <p:cNvPr id="19" name="矩形 16"/>
            <p:cNvSpPr>
              <a:spLocks noChangeArrowheads="1"/>
            </p:cNvSpPr>
            <p:nvPr/>
          </p:nvSpPr>
          <p:spPr bwMode="auto">
            <a:xfrm>
              <a:off x="5148064" y="1875542"/>
              <a:ext cx="152958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1pPr>
              <a:lvl2pPr marL="742950" indent="-285750" latinLnBrk="1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3pPr>
              <a:lvl4pPr marL="1600200" indent="-228600" latinLnBrk="1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zh-CN" altLang="en-US" sz="2000" b="1" dirty="0" smtClean="0">
                  <a:solidFill>
                    <a:srgbClr val="CC6600"/>
                  </a:solidFill>
                  <a:latin typeface="Arial" panose="020B0604020202020204" pitchFamily="34" charset="0"/>
                  <a:ea typeface="仿宋" panose="02010609060101010101" pitchFamily="49" charset="-122"/>
                  <a:cs typeface="Arial" panose="020B0604020202020204" pitchFamily="34" charset="0"/>
                </a:rPr>
                <a:t>稀释</a:t>
              </a:r>
              <a:r>
                <a:rPr lang="en-US" altLang="zh-CN" sz="2000" b="1" dirty="0" smtClean="0">
                  <a:solidFill>
                    <a:srgbClr val="CC6600"/>
                  </a:solidFill>
                  <a:latin typeface="Arial" panose="020B0604020202020204" pitchFamily="34" charset="0"/>
                  <a:ea typeface="仿宋" panose="02010609060101010101" pitchFamily="49" charset="-122"/>
                  <a:cs typeface="Arial" panose="020B0604020202020204" pitchFamily="34" charset="0"/>
                </a:rPr>
                <a:t>1000</a:t>
              </a:r>
              <a:r>
                <a:rPr lang="zh-CN" altLang="en-US" sz="2000" b="1" dirty="0" smtClean="0">
                  <a:solidFill>
                    <a:srgbClr val="CC6600"/>
                  </a:solidFill>
                  <a:latin typeface="Arial" panose="020B0604020202020204" pitchFamily="34" charset="0"/>
                  <a:ea typeface="仿宋" panose="02010609060101010101" pitchFamily="49" charset="-122"/>
                  <a:cs typeface="Arial" panose="020B0604020202020204" pitchFamily="34" charset="0"/>
                </a:rPr>
                <a:t>倍</a:t>
              </a:r>
              <a:endParaRPr lang="zh-CN" altLang="en-US" sz="2000" b="1" dirty="0">
                <a:solidFill>
                  <a:srgbClr val="CC6600"/>
                </a:solidFill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 bwMode="auto">
            <a:xfrm flipH="1">
              <a:off x="5182691" y="2307615"/>
              <a:ext cx="690857" cy="34808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C66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箭头连接符 15"/>
            <p:cNvCxnSpPr/>
            <p:nvPr/>
          </p:nvCxnSpPr>
          <p:spPr bwMode="auto">
            <a:xfrm>
              <a:off x="5877517" y="2295715"/>
              <a:ext cx="646959" cy="34808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C66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4" name="AutoShape 20"/>
          <p:cNvSpPr>
            <a:spLocks noChangeArrowheads="1"/>
          </p:cNvSpPr>
          <p:nvPr/>
        </p:nvSpPr>
        <p:spPr bwMode="auto">
          <a:xfrm rot="10800000">
            <a:off x="3275013" y="5911700"/>
            <a:ext cx="217487" cy="360362"/>
          </a:xfrm>
          <a:prstGeom prst="downArrow">
            <a:avLst>
              <a:gd name="adj1" fmla="val 31870"/>
              <a:gd name="adj2" fmla="val 24869"/>
            </a:avLst>
          </a:prstGeom>
          <a:solidFill>
            <a:srgbClr val="CC6600"/>
          </a:solidFill>
          <a:ln>
            <a:noFill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2411760" y="6262263"/>
            <a:ext cx="142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CC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失活对照</a:t>
            </a:r>
            <a:endParaRPr lang="zh-CN" altLang="en-US" sz="2400" b="1" dirty="0">
              <a:solidFill>
                <a:srgbClr val="CC66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2" name="矩形 16"/>
          <p:cNvSpPr>
            <a:spLocks noChangeArrowheads="1"/>
          </p:cNvSpPr>
          <p:nvPr/>
        </p:nvSpPr>
        <p:spPr bwMode="auto">
          <a:xfrm>
            <a:off x="3851920" y="6262263"/>
            <a:ext cx="17315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C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平行测活管</a:t>
            </a:r>
            <a:endParaRPr lang="zh-CN" altLang="en-US" sz="2400" b="1" dirty="0">
              <a:solidFill>
                <a:srgbClr val="CC66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 flipV="1">
            <a:off x="3922772" y="5896689"/>
            <a:ext cx="747306" cy="359985"/>
            <a:chOff x="8927107" y="3278714"/>
            <a:chExt cx="1328722" cy="359985"/>
          </a:xfrm>
        </p:grpSpPr>
        <p:cxnSp>
          <p:nvCxnSpPr>
            <p:cNvPr id="23" name="直接箭头连接符 22"/>
            <p:cNvCxnSpPr/>
            <p:nvPr/>
          </p:nvCxnSpPr>
          <p:spPr bwMode="auto">
            <a:xfrm flipH="1">
              <a:off x="8927107" y="3290614"/>
              <a:ext cx="690857" cy="34808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C66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接箭头连接符 23"/>
            <p:cNvCxnSpPr/>
            <p:nvPr/>
          </p:nvCxnSpPr>
          <p:spPr bwMode="auto">
            <a:xfrm>
              <a:off x="9608870" y="3278714"/>
              <a:ext cx="646959" cy="34808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C66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2"/>
          <p:cNvSpPr>
            <a:spLocks noGrp="1" noChangeArrowheads="1"/>
          </p:cNvSpPr>
          <p:nvPr>
            <p:ph type="title" idx="4294967295"/>
          </p:nvPr>
        </p:nvSpPr>
        <p:spPr>
          <a:xfrm>
            <a:off x="682625" y="115888"/>
            <a:ext cx="7845425" cy="792162"/>
          </a:xfrm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酵母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蔗糖酶的提取和酶活</a:t>
            </a: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测定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5" name="Text Box 310"/>
          <p:cNvSpPr txBox="1">
            <a:spLocks noChangeArrowheads="1"/>
          </p:cNvSpPr>
          <p:nvPr/>
        </p:nvSpPr>
        <p:spPr bwMode="auto">
          <a:xfrm>
            <a:off x="684213" y="1412875"/>
            <a:ext cx="77771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标准曲线的绘制</a:t>
            </a:r>
            <a:endParaRPr lang="zh-CN" altLang="en-US" sz="2400" b="1" dirty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98475" y="2060575"/>
          <a:ext cx="8132763" cy="37099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62889"/>
                <a:gridCol w="618702"/>
                <a:gridCol w="618702"/>
                <a:gridCol w="620257"/>
                <a:gridCol w="618702"/>
                <a:gridCol w="618702"/>
                <a:gridCol w="620257"/>
                <a:gridCol w="618702"/>
                <a:gridCol w="618702"/>
                <a:gridCol w="617148"/>
              </a:tblGrid>
              <a:tr h="686068">
                <a:tc>
                  <a:txBody>
                    <a:bodyPr/>
                    <a:lstStyle/>
                    <a:p>
                      <a:pPr indent="866775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              </a:t>
                      </a:r>
                      <a:r>
                        <a:rPr lang="zh-CN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管</a:t>
                      </a:r>
                      <a:r>
                        <a:rPr lang="zh-CN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号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试剂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2</a:t>
                      </a:r>
                      <a:endParaRPr lang="zh-CN" sz="1800" b="1" kern="10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3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4</a:t>
                      </a:r>
                      <a:endParaRPr lang="zh-CN" sz="1800" b="1" kern="10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5</a:t>
                      </a:r>
                      <a:endParaRPr lang="zh-CN" sz="1800" b="1" kern="10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6</a:t>
                      </a:r>
                      <a:endParaRPr lang="zh-CN" sz="1800" b="1" kern="10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7</a:t>
                      </a:r>
                      <a:endParaRPr lang="zh-CN" sz="1800" b="1" kern="10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8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</a:tr>
              <a:tr h="502655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500μg/mL</a:t>
                      </a:r>
                      <a:r>
                        <a:rPr lang="zh-CN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葡萄糖</a:t>
                      </a: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/mL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0.1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0.2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0.3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0.4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0.5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0.6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0.7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0.8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</a:tr>
              <a:tr h="504253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水</a:t>
                      </a: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/mL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1.0</a:t>
                      </a:r>
                      <a:endParaRPr lang="zh-CN" sz="1800" b="1" kern="10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0.9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0.8</a:t>
                      </a:r>
                      <a:endParaRPr lang="zh-CN" sz="1800" b="1" kern="10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0.7</a:t>
                      </a:r>
                      <a:endParaRPr lang="zh-CN" sz="1800" b="1" kern="10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0.6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0.5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0.4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0.3</a:t>
                      </a:r>
                      <a:endParaRPr lang="zh-CN" sz="1800" b="1" kern="10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0.2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</a:tr>
              <a:tr h="504253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水杨酸试剂</a:t>
                      </a: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/mL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0.5</a:t>
                      </a:r>
                      <a:endParaRPr lang="zh-CN" sz="1800" b="1" kern="1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0.5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0.5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0.5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0.5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0.5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0.5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0.5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0.5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</a:tr>
              <a:tr h="504253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800" b="1" kern="10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 gridSpan="9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沸水浴加热</a:t>
                      </a: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5min</a:t>
                      </a:r>
                      <a:r>
                        <a:rPr lang="zh-CN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后用流水冷却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04253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水</a:t>
                      </a:r>
                      <a:r>
                        <a:rPr lang="en-US" sz="1800" b="1" kern="10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/mL</a:t>
                      </a:r>
                      <a:endParaRPr lang="zh-CN" sz="1800" b="1" kern="10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4</a:t>
                      </a:r>
                      <a:endParaRPr lang="zh-CN" sz="1800" b="1" kern="1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4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4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4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4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4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4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4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4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</a:tr>
              <a:tr h="504253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800" b="1" kern="100" baseline="-2500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540</a:t>
                      </a:r>
                      <a:endParaRPr lang="zh-CN" sz="1800" b="1" kern="10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800" b="1" kern="10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800" b="1" kern="10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800" b="1" kern="10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</a:tr>
            </a:tbl>
          </a:graphicData>
        </a:graphic>
      </p:graphicFrame>
      <p:cxnSp>
        <p:nvCxnSpPr>
          <p:cNvPr id="82014" name="直接连接符 3"/>
          <p:cNvCxnSpPr>
            <a:cxnSpLocks noChangeShapeType="1"/>
          </p:cNvCxnSpPr>
          <p:nvPr/>
        </p:nvCxnSpPr>
        <p:spPr bwMode="auto">
          <a:xfrm>
            <a:off x="490538" y="2071688"/>
            <a:ext cx="2486025" cy="638175"/>
          </a:xfrm>
          <a:prstGeom prst="line">
            <a:avLst/>
          </a:prstGeom>
          <a:noFill/>
          <a:ln w="19050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015" name="AutoShape 20"/>
          <p:cNvSpPr>
            <a:spLocks noChangeArrowheads="1"/>
          </p:cNvSpPr>
          <p:nvPr/>
        </p:nvSpPr>
        <p:spPr bwMode="auto">
          <a:xfrm rot="10800000">
            <a:off x="3275013" y="5805488"/>
            <a:ext cx="217487" cy="360362"/>
          </a:xfrm>
          <a:prstGeom prst="downArrow">
            <a:avLst>
              <a:gd name="adj1" fmla="val 31870"/>
              <a:gd name="adj2" fmla="val 24869"/>
            </a:avLst>
          </a:prstGeom>
          <a:solidFill>
            <a:srgbClr val="CC6600"/>
          </a:solidFill>
          <a:ln>
            <a:noFill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82016" name="矩形 16"/>
          <p:cNvSpPr>
            <a:spLocks noChangeArrowheads="1"/>
          </p:cNvSpPr>
          <p:nvPr/>
        </p:nvSpPr>
        <p:spPr bwMode="auto">
          <a:xfrm>
            <a:off x="2976563" y="6269038"/>
            <a:ext cx="803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CC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参比</a:t>
            </a:r>
            <a:endParaRPr lang="zh-CN" altLang="en-US" sz="2400" b="1" dirty="0">
              <a:solidFill>
                <a:srgbClr val="CC66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2"/>
          <p:cNvSpPr>
            <a:spLocks noGrp="1" noChangeArrowheads="1"/>
          </p:cNvSpPr>
          <p:nvPr>
            <p:ph type="title" idx="4294967295"/>
          </p:nvPr>
        </p:nvSpPr>
        <p:spPr>
          <a:xfrm>
            <a:off x="682625" y="115888"/>
            <a:ext cx="7845425" cy="792162"/>
          </a:xfrm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酵母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蔗糖酶的提取和酶活</a:t>
            </a: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测定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cxnSp>
        <p:nvCxnSpPr>
          <p:cNvPr id="82014" name="直接连接符 3"/>
          <p:cNvCxnSpPr>
            <a:cxnSpLocks noChangeShapeType="1"/>
          </p:cNvCxnSpPr>
          <p:nvPr/>
        </p:nvCxnSpPr>
        <p:spPr bwMode="auto">
          <a:xfrm>
            <a:off x="1053539" y="2973094"/>
            <a:ext cx="2486025" cy="638175"/>
          </a:xfrm>
          <a:prstGeom prst="line">
            <a:avLst/>
          </a:prstGeom>
          <a:noFill/>
          <a:ln w="19050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 Box 310"/>
          <p:cNvSpPr txBox="1">
            <a:spLocks noChangeArrowheads="1"/>
          </p:cNvSpPr>
          <p:nvPr/>
        </p:nvSpPr>
        <p:spPr bwMode="auto">
          <a:xfrm>
            <a:off x="684213" y="1412875"/>
            <a:ext cx="77771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酶</a:t>
            </a:r>
            <a:r>
              <a:rPr lang="zh-CN" altLang="en-US" sz="2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标仪测定</a:t>
            </a:r>
            <a:endParaRPr lang="zh-CN" altLang="en-US" sz="28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51" t="38075" r="9281" b="38390"/>
          <a:stretch>
            <a:fillRect/>
          </a:stretch>
        </p:blipFill>
        <p:spPr>
          <a:xfrm>
            <a:off x="2614721" y="3143577"/>
            <a:ext cx="4392488" cy="122152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51" t="38075" r="9281" b="38390"/>
          <a:stretch>
            <a:fillRect/>
          </a:stretch>
        </p:blipFill>
        <p:spPr>
          <a:xfrm>
            <a:off x="2614721" y="5375825"/>
            <a:ext cx="4392488" cy="1221527"/>
          </a:xfrm>
          <a:prstGeom prst="rect">
            <a:avLst/>
          </a:prstGeom>
        </p:spPr>
      </p:pic>
      <p:sp>
        <p:nvSpPr>
          <p:cNvPr id="18" name="AutoShape 20"/>
          <p:cNvSpPr>
            <a:spLocks noChangeArrowheads="1"/>
          </p:cNvSpPr>
          <p:nvPr/>
        </p:nvSpPr>
        <p:spPr bwMode="auto">
          <a:xfrm rot="16200000">
            <a:off x="2037764" y="3557447"/>
            <a:ext cx="217487" cy="360362"/>
          </a:xfrm>
          <a:prstGeom prst="downArrow">
            <a:avLst>
              <a:gd name="adj1" fmla="val 31870"/>
              <a:gd name="adj2" fmla="val 24869"/>
            </a:avLst>
          </a:prstGeom>
          <a:solidFill>
            <a:srgbClr val="CC6600"/>
          </a:solidFill>
          <a:ln>
            <a:noFill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20" name="矩形 16"/>
          <p:cNvSpPr>
            <a:spLocks noChangeArrowheads="1"/>
          </p:cNvSpPr>
          <p:nvPr/>
        </p:nvSpPr>
        <p:spPr bwMode="auto">
          <a:xfrm>
            <a:off x="689207" y="3506647"/>
            <a:ext cx="126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CC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酶标条</a:t>
            </a:r>
            <a:r>
              <a:rPr lang="en-US" altLang="zh-CN" sz="2400" b="1" dirty="0" smtClean="0">
                <a:solidFill>
                  <a:srgbClr val="CC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endParaRPr lang="zh-CN" altLang="en-US" sz="2400" b="1" dirty="0">
              <a:solidFill>
                <a:srgbClr val="CC66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1" name="AutoShape 20"/>
          <p:cNvSpPr>
            <a:spLocks noChangeArrowheads="1"/>
          </p:cNvSpPr>
          <p:nvPr/>
        </p:nvSpPr>
        <p:spPr bwMode="auto">
          <a:xfrm rot="16200000">
            <a:off x="2032125" y="5784056"/>
            <a:ext cx="217487" cy="360362"/>
          </a:xfrm>
          <a:prstGeom prst="downArrow">
            <a:avLst>
              <a:gd name="adj1" fmla="val 31870"/>
              <a:gd name="adj2" fmla="val 24869"/>
            </a:avLst>
          </a:prstGeom>
          <a:solidFill>
            <a:srgbClr val="CC6600"/>
          </a:solidFill>
          <a:ln>
            <a:noFill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22" name="矩形 16"/>
          <p:cNvSpPr>
            <a:spLocks noChangeArrowheads="1"/>
          </p:cNvSpPr>
          <p:nvPr/>
        </p:nvSpPr>
        <p:spPr bwMode="auto">
          <a:xfrm>
            <a:off x="683568" y="5733256"/>
            <a:ext cx="126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CC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酶标条</a:t>
            </a:r>
            <a:r>
              <a:rPr lang="en-US" altLang="zh-CN" sz="2400" b="1" dirty="0" smtClean="0">
                <a:solidFill>
                  <a:srgbClr val="CC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endParaRPr lang="zh-CN" altLang="en-US" sz="2400" b="1" dirty="0">
              <a:solidFill>
                <a:srgbClr val="CC66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686730" y="2284469"/>
            <a:ext cx="4608511" cy="85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                 标准葡萄糖溶液</a:t>
            </a:r>
            <a:endParaRPr lang="en-US" altLang="zh-CN" sz="2000" b="1" dirty="0">
              <a:solidFill>
                <a:srgbClr val="00B050"/>
              </a:solidFill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0     1      2     3     4     5     6      7  </a:t>
            </a:r>
            <a:endParaRPr lang="en-US" altLang="zh-CN" sz="2000" b="1" dirty="0" smtClean="0">
              <a:solidFill>
                <a:srgbClr val="00B050"/>
              </a:solidFill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2686730" y="4514108"/>
            <a:ext cx="4608512" cy="85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solidFill>
                  <a:srgbClr val="00B050"/>
                </a:solidFill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                        样</a:t>
            </a:r>
            <a:r>
              <a:rPr lang="zh-CN" altLang="en-US" sz="2000" b="1" dirty="0">
                <a:solidFill>
                  <a:srgbClr val="00B050"/>
                </a:solidFill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液</a:t>
            </a:r>
            <a:endParaRPr lang="en-US" altLang="zh-CN" sz="2000" b="1" dirty="0">
              <a:solidFill>
                <a:srgbClr val="00B050"/>
              </a:solidFill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8    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9</a:t>
            </a:r>
            <a:r>
              <a:rPr lang="en-US" altLang="zh-CN" sz="2000" b="1" dirty="0">
                <a:solidFill>
                  <a:srgbClr val="00B050"/>
                </a:solidFill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    </a:t>
            </a:r>
            <a:r>
              <a:rPr lang="en-US" altLang="zh-CN" sz="2000" b="1" dirty="0" smtClean="0">
                <a:solidFill>
                  <a:srgbClr val="00B050"/>
                </a:solidFill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10    11  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12</a:t>
            </a:r>
            <a:r>
              <a:rPr lang="en-US" altLang="zh-CN" sz="2000" b="1" dirty="0" smtClean="0">
                <a:solidFill>
                  <a:srgbClr val="00B050"/>
                </a:solidFill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   13   14</a:t>
            </a:r>
            <a:endParaRPr lang="en-US" altLang="zh-CN" sz="2000" b="1" dirty="0" smtClean="0">
              <a:solidFill>
                <a:srgbClr val="00B050"/>
              </a:solidFill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14" name="矩形 16"/>
          <p:cNvSpPr>
            <a:spLocks noChangeArrowheads="1"/>
          </p:cNvSpPr>
          <p:nvPr/>
        </p:nvSpPr>
        <p:spPr bwMode="auto">
          <a:xfrm>
            <a:off x="7020272" y="4649654"/>
            <a:ext cx="19495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rgbClr val="CC6600"/>
                </a:solidFill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每孔加液</a:t>
            </a:r>
            <a:r>
              <a:rPr lang="en-US" altLang="zh-CN" sz="2000" b="1" dirty="0" smtClean="0">
                <a:solidFill>
                  <a:srgbClr val="CC6600"/>
                </a:solidFill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200</a:t>
            </a:r>
            <a:r>
              <a:rPr lang="en-US" altLang="zh-CN" sz="2000" b="1" dirty="0" smtClean="0">
                <a:solidFill>
                  <a:srgbClr val="CC6600"/>
                </a:solidFill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</a:t>
            </a:r>
            <a:r>
              <a:rPr lang="en-US" altLang="zh-CN" sz="2000" b="1" dirty="0" smtClean="0">
                <a:solidFill>
                  <a:srgbClr val="CC6600"/>
                </a:solidFill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L</a:t>
            </a:r>
            <a:endParaRPr lang="zh-CN" altLang="en-US" sz="2000" b="1" dirty="0">
              <a:solidFill>
                <a:srgbClr val="CC6600"/>
              </a:solidFill>
              <a:latin typeface="Arial" panose="020B0604020202020204" pitchFamily="34" charset="0"/>
              <a:ea typeface="仿宋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 rot="5400000">
            <a:off x="6156324" y="4649752"/>
            <a:ext cx="1341785" cy="359985"/>
            <a:chOff x="3346497" y="2299454"/>
            <a:chExt cx="1341785" cy="359985"/>
          </a:xfrm>
        </p:grpSpPr>
        <p:cxnSp>
          <p:nvCxnSpPr>
            <p:cNvPr id="19" name="直接箭头连接符 18"/>
            <p:cNvCxnSpPr/>
            <p:nvPr/>
          </p:nvCxnSpPr>
          <p:spPr bwMode="auto">
            <a:xfrm flipH="1">
              <a:off x="3346497" y="2311354"/>
              <a:ext cx="690857" cy="34808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C66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箭头连接符 24"/>
            <p:cNvCxnSpPr/>
            <p:nvPr/>
          </p:nvCxnSpPr>
          <p:spPr bwMode="auto">
            <a:xfrm>
              <a:off x="4041323" y="2299454"/>
              <a:ext cx="646959" cy="34808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C66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2"/>
          <p:cNvSpPr>
            <a:spLocks noGrp="1" noChangeArrowheads="1"/>
          </p:cNvSpPr>
          <p:nvPr>
            <p:ph type="title" idx="4294967295"/>
          </p:nvPr>
        </p:nvSpPr>
        <p:spPr>
          <a:xfrm>
            <a:off x="682625" y="115888"/>
            <a:ext cx="7845425" cy="792162"/>
          </a:xfrm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酵母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蔗糖酶的提取和酶活</a:t>
            </a: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测定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cxnSp>
        <p:nvCxnSpPr>
          <p:cNvPr id="82014" name="直接连接符 3"/>
          <p:cNvCxnSpPr>
            <a:cxnSpLocks noChangeShapeType="1"/>
          </p:cNvCxnSpPr>
          <p:nvPr/>
        </p:nvCxnSpPr>
        <p:spPr bwMode="auto">
          <a:xfrm>
            <a:off x="1053539" y="2973094"/>
            <a:ext cx="2486025" cy="638175"/>
          </a:xfrm>
          <a:prstGeom prst="line">
            <a:avLst/>
          </a:prstGeom>
          <a:noFill/>
          <a:ln w="19050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 Box 310"/>
          <p:cNvSpPr txBox="1">
            <a:spLocks noChangeArrowheads="1"/>
          </p:cNvSpPr>
          <p:nvPr/>
        </p:nvSpPr>
        <p:spPr bwMode="auto">
          <a:xfrm>
            <a:off x="684213" y="1412875"/>
            <a:ext cx="77771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酶</a:t>
            </a:r>
            <a:r>
              <a:rPr lang="zh-CN" altLang="en-US" sz="2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标仪测定</a:t>
            </a:r>
            <a:endParaRPr lang="zh-CN" altLang="en-US" sz="28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83"/>
          <a:stretch>
            <a:fillRect/>
          </a:stretch>
        </p:blipFill>
        <p:spPr>
          <a:xfrm>
            <a:off x="7092571" y="2804414"/>
            <a:ext cx="2085335" cy="388843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608" y="3205194"/>
            <a:ext cx="4438712" cy="353617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36" b="15873"/>
          <a:stretch>
            <a:fillRect/>
          </a:stretch>
        </p:blipFill>
        <p:spPr>
          <a:xfrm rot="18360000">
            <a:off x="132409" y="5031986"/>
            <a:ext cx="1910721" cy="121314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29" y="2251551"/>
            <a:ext cx="2673279" cy="1521762"/>
          </a:xfrm>
          <a:prstGeom prst="rect">
            <a:avLst/>
          </a:prstGeom>
        </p:spPr>
      </p:pic>
      <p:sp>
        <p:nvSpPr>
          <p:cNvPr id="9" name="左弧形箭头 8"/>
          <p:cNvSpPr/>
          <p:nvPr/>
        </p:nvSpPr>
        <p:spPr bwMode="auto">
          <a:xfrm flipH="1" flipV="1">
            <a:off x="2183710" y="3773313"/>
            <a:ext cx="488727" cy="1009298"/>
          </a:xfrm>
          <a:prstGeom prst="curvedRightArrow">
            <a:avLst>
              <a:gd name="adj1" fmla="val 30432"/>
              <a:gd name="adj2" fmla="val 50000"/>
              <a:gd name="adj3" fmla="val 43710"/>
            </a:avLst>
          </a:prstGeom>
          <a:solidFill>
            <a:schemeClr val="accent1"/>
          </a:solidFill>
          <a:ln w="7938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6" name="矩形 16"/>
          <p:cNvSpPr>
            <a:spLocks noChangeArrowheads="1"/>
          </p:cNvSpPr>
          <p:nvPr/>
        </p:nvSpPr>
        <p:spPr bwMode="auto">
          <a:xfrm>
            <a:off x="323314" y="1936750"/>
            <a:ext cx="28085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zh-CN" sz="1400" b="1" dirty="0" smtClean="0">
                <a:solidFill>
                  <a:srgbClr val="CC6600"/>
                </a:solidFill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1  2   3  4   5   6  7   8  9 10 11 12</a:t>
            </a:r>
            <a:endParaRPr lang="zh-CN" altLang="en-US" sz="1400" b="1" dirty="0">
              <a:solidFill>
                <a:srgbClr val="CC6600"/>
              </a:solidFill>
              <a:latin typeface="Arial" panose="020B0604020202020204" pitchFamily="34" charset="0"/>
              <a:ea typeface="仿宋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7" name="矩形 16"/>
          <p:cNvSpPr>
            <a:spLocks noChangeArrowheads="1"/>
          </p:cNvSpPr>
          <p:nvPr/>
        </p:nvSpPr>
        <p:spPr bwMode="auto">
          <a:xfrm>
            <a:off x="60283" y="2251551"/>
            <a:ext cx="27206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en-US" altLang="zh-CN" sz="1200" b="1" dirty="0" smtClean="0">
                <a:solidFill>
                  <a:srgbClr val="CC6600"/>
                </a:solidFill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ABCDEFG</a:t>
            </a:r>
            <a:endParaRPr lang="en-US" altLang="zh-CN" sz="1200" b="1" dirty="0" smtClean="0">
              <a:solidFill>
                <a:srgbClr val="CC6600"/>
              </a:solidFill>
              <a:latin typeface="Arial" panose="020B0604020202020204" pitchFamily="34" charset="0"/>
              <a:ea typeface="仿宋" panose="02010609060101010101" pitchFamily="49" charset="-122"/>
              <a:cs typeface="Arial" panose="020B0604020202020204" pitchFamily="34" charset="0"/>
            </a:endParaRPr>
          </a:p>
          <a:p>
            <a:pPr latinLnBrk="0">
              <a:spcBef>
                <a:spcPct val="0"/>
              </a:spcBef>
              <a:buFontTx/>
              <a:buNone/>
            </a:pPr>
            <a:r>
              <a:rPr lang="en-US" altLang="zh-CN" sz="1200" b="1" dirty="0">
                <a:solidFill>
                  <a:srgbClr val="CC6600"/>
                </a:solidFill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H</a:t>
            </a:r>
            <a:endParaRPr lang="zh-CN" altLang="en-US" sz="1200" b="1" dirty="0">
              <a:solidFill>
                <a:srgbClr val="CC6600"/>
              </a:solidFill>
              <a:latin typeface="Arial" panose="020B0604020202020204" pitchFamily="34" charset="0"/>
              <a:ea typeface="仿宋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8" name="矩形 16"/>
          <p:cNvSpPr>
            <a:spLocks noChangeArrowheads="1"/>
          </p:cNvSpPr>
          <p:nvPr/>
        </p:nvSpPr>
        <p:spPr bwMode="auto">
          <a:xfrm>
            <a:off x="665798" y="3954541"/>
            <a:ext cx="20185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B05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逆时针旋转</a:t>
            </a:r>
            <a:r>
              <a:rPr lang="en-US" altLang="zh-CN" sz="2000" b="1" dirty="0" smtClean="0">
                <a:solidFill>
                  <a:srgbClr val="00B05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90°</a:t>
            </a:r>
            <a:endParaRPr lang="zh-CN" altLang="en-US" sz="2000" b="1" dirty="0">
              <a:solidFill>
                <a:srgbClr val="00B050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10" name="燕尾形箭头 9"/>
          <p:cNvSpPr/>
          <p:nvPr/>
        </p:nvSpPr>
        <p:spPr bwMode="auto">
          <a:xfrm>
            <a:off x="2183710" y="5919513"/>
            <a:ext cx="829898" cy="317799"/>
          </a:xfrm>
          <a:prstGeom prst="notchedRightArrow">
            <a:avLst/>
          </a:prstGeom>
          <a:solidFill>
            <a:schemeClr val="accent1"/>
          </a:solidFill>
          <a:ln w="7938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29" name="矩形 16"/>
          <p:cNvSpPr>
            <a:spLocks noChangeArrowheads="1"/>
          </p:cNvSpPr>
          <p:nvPr/>
        </p:nvSpPr>
        <p:spPr bwMode="auto">
          <a:xfrm>
            <a:off x="2110239" y="5037801"/>
            <a:ext cx="958917" cy="902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rgbClr val="00B05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放入并</a:t>
            </a:r>
            <a:endParaRPr lang="en-US" altLang="zh-CN" sz="2000" b="1" dirty="0" smtClean="0">
              <a:solidFill>
                <a:srgbClr val="00B050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rgbClr val="00B05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按到底</a:t>
            </a:r>
            <a:endParaRPr lang="zh-CN" altLang="en-US" sz="2000" b="1" dirty="0">
              <a:solidFill>
                <a:srgbClr val="00B050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41" name="矩形 1"/>
          <p:cNvSpPr>
            <a:spLocks noChangeArrowheads="1"/>
          </p:cNvSpPr>
          <p:nvPr/>
        </p:nvSpPr>
        <p:spPr bwMode="auto">
          <a:xfrm>
            <a:off x="3419872" y="1681009"/>
            <a:ext cx="5706194" cy="95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开机         测吸光度        设定波长        开盖       放入酶标板        关盖        读板，记录数据</a:t>
            </a:r>
            <a:endParaRPr lang="en-US" altLang="zh-CN" sz="2000" b="1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42" name="AutoShape 12"/>
          <p:cNvSpPr>
            <a:spLocks noChangeArrowheads="1"/>
          </p:cNvSpPr>
          <p:nvPr/>
        </p:nvSpPr>
        <p:spPr bwMode="auto">
          <a:xfrm rot="-5400000">
            <a:off x="5793943" y="1805381"/>
            <a:ext cx="360362" cy="360363"/>
          </a:xfrm>
          <a:prstGeom prst="downArrow">
            <a:avLst>
              <a:gd name="adj1" fmla="val 50000"/>
              <a:gd name="adj2" fmla="val 24995"/>
            </a:avLst>
          </a:prstGeom>
          <a:solidFill>
            <a:srgbClr val="C600EE"/>
          </a:solidFill>
          <a:ln>
            <a:noFill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43" name="AutoShape 12"/>
          <p:cNvSpPr>
            <a:spLocks noChangeArrowheads="1"/>
          </p:cNvSpPr>
          <p:nvPr/>
        </p:nvSpPr>
        <p:spPr bwMode="auto">
          <a:xfrm rot="-5400000">
            <a:off x="4900529" y="2274182"/>
            <a:ext cx="360362" cy="360363"/>
          </a:xfrm>
          <a:prstGeom prst="downArrow">
            <a:avLst>
              <a:gd name="adj1" fmla="val 50000"/>
              <a:gd name="adj2" fmla="val 24995"/>
            </a:avLst>
          </a:prstGeom>
          <a:solidFill>
            <a:srgbClr val="C600EE"/>
          </a:solidFill>
          <a:ln>
            <a:noFill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44" name="AutoShape 12"/>
          <p:cNvSpPr>
            <a:spLocks noChangeArrowheads="1"/>
          </p:cNvSpPr>
          <p:nvPr/>
        </p:nvSpPr>
        <p:spPr bwMode="auto">
          <a:xfrm rot="-5400000">
            <a:off x="4170577" y="1805381"/>
            <a:ext cx="360363" cy="360362"/>
          </a:xfrm>
          <a:prstGeom prst="downArrow">
            <a:avLst>
              <a:gd name="adj1" fmla="val 50000"/>
              <a:gd name="adj2" fmla="val 24995"/>
            </a:avLst>
          </a:prstGeom>
          <a:solidFill>
            <a:srgbClr val="C600EE"/>
          </a:solidFill>
          <a:ln>
            <a:noFill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45" name="AutoShape 12"/>
          <p:cNvSpPr>
            <a:spLocks noChangeArrowheads="1"/>
          </p:cNvSpPr>
          <p:nvPr/>
        </p:nvSpPr>
        <p:spPr bwMode="auto">
          <a:xfrm rot="-5400000">
            <a:off x="7348558" y="1805381"/>
            <a:ext cx="360363" cy="360362"/>
          </a:xfrm>
          <a:prstGeom prst="downArrow">
            <a:avLst>
              <a:gd name="adj1" fmla="val 50000"/>
              <a:gd name="adj2" fmla="val 24995"/>
            </a:avLst>
          </a:prstGeom>
          <a:solidFill>
            <a:srgbClr val="C600EE"/>
          </a:solidFill>
          <a:ln>
            <a:noFill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47" name="AutoShape 12"/>
          <p:cNvSpPr>
            <a:spLocks noChangeArrowheads="1"/>
          </p:cNvSpPr>
          <p:nvPr/>
        </p:nvSpPr>
        <p:spPr bwMode="auto">
          <a:xfrm rot="-5400000">
            <a:off x="8481150" y="1805381"/>
            <a:ext cx="360363" cy="360363"/>
          </a:xfrm>
          <a:prstGeom prst="downArrow">
            <a:avLst>
              <a:gd name="adj1" fmla="val 50000"/>
              <a:gd name="adj2" fmla="val 24995"/>
            </a:avLst>
          </a:prstGeom>
          <a:solidFill>
            <a:srgbClr val="C600EE"/>
          </a:solidFill>
          <a:ln>
            <a:noFill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52" name="AutoShape 12"/>
          <p:cNvSpPr>
            <a:spLocks noChangeArrowheads="1"/>
          </p:cNvSpPr>
          <p:nvPr/>
        </p:nvSpPr>
        <p:spPr bwMode="auto">
          <a:xfrm rot="-5400000">
            <a:off x="5977922" y="2274182"/>
            <a:ext cx="360362" cy="360363"/>
          </a:xfrm>
          <a:prstGeom prst="downArrow">
            <a:avLst>
              <a:gd name="adj1" fmla="val 50000"/>
              <a:gd name="adj2" fmla="val 24995"/>
            </a:avLst>
          </a:prstGeom>
          <a:solidFill>
            <a:srgbClr val="C600EE"/>
          </a:solidFill>
          <a:ln>
            <a:noFill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10"/>
          <p:cNvSpPr txBox="1">
            <a:spLocks noChangeArrowheads="1"/>
          </p:cNvSpPr>
          <p:nvPr/>
        </p:nvSpPr>
        <p:spPr bwMode="auto">
          <a:xfrm>
            <a:off x="360363" y="1439863"/>
            <a:ext cx="83534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实验结果与数据处理</a:t>
            </a:r>
            <a:endParaRPr lang="zh-CN" altLang="en-US" sz="3200" dirty="0" smtClean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310"/>
          <p:cNvSpPr txBox="1">
            <a:spLocks noChangeArrowheads="1"/>
          </p:cNvSpPr>
          <p:nvPr/>
        </p:nvSpPr>
        <p:spPr bwMode="auto">
          <a:xfrm>
            <a:off x="684213" y="2276475"/>
            <a:ext cx="77771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标准曲线绘制</a:t>
            </a:r>
            <a:endParaRPr lang="zh-CN" altLang="en-US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Text Box 310"/>
          <p:cNvSpPr txBox="1">
            <a:spLocks noChangeArrowheads="1"/>
          </p:cNvSpPr>
          <p:nvPr/>
        </p:nvSpPr>
        <p:spPr bwMode="auto">
          <a:xfrm>
            <a:off x="684213" y="3789363"/>
            <a:ext cx="7777162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计算</a:t>
            </a:r>
            <a:endParaRPr lang="zh-CN" altLang="en-US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6021" name="矩形 2"/>
          <p:cNvSpPr>
            <a:spLocks noChangeArrowheads="1"/>
          </p:cNvSpPr>
          <p:nvPr/>
        </p:nvSpPr>
        <p:spPr bwMode="auto">
          <a:xfrm>
            <a:off x="539750" y="2852738"/>
            <a:ext cx="80787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以</a:t>
            </a:r>
            <a:r>
              <a:rPr lang="zh-CN" altLang="en-US" sz="2400" b="1" dirty="0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葡萄糖含量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z="2400" b="1" dirty="0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</a:t>
            </a:r>
            <a:r>
              <a:rPr lang="en-US" altLang="zh-CN" sz="2400" b="1" baseline="-25000" dirty="0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540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为横、纵坐标，绘制标准曲线</a:t>
            </a:r>
            <a:endParaRPr lang="zh-CN" altLang="en-US" sz="2400" b="1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6022" name="矩形 2"/>
          <p:cNvSpPr>
            <a:spLocks noChangeArrowheads="1"/>
          </p:cNvSpPr>
          <p:nvPr/>
        </p:nvSpPr>
        <p:spPr bwMode="auto">
          <a:xfrm>
            <a:off x="539750" y="4365625"/>
            <a:ext cx="807878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95605"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酵母蔗糖酶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粗酶液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的酶浓度（</a:t>
            </a:r>
            <a:r>
              <a:rPr lang="en-US" altLang="zh-CN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U/mL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）</a:t>
            </a:r>
            <a:r>
              <a:rPr lang="en-US" altLang="zh-CN" sz="2400" b="1" dirty="0" smtClean="0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要考虑体积</a:t>
            </a:r>
            <a:r>
              <a:rPr lang="zh-CN" altLang="en-US" sz="2400" b="1" dirty="0" smtClean="0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变化和稀释倍数</a:t>
            </a:r>
            <a:endParaRPr lang="en-US" altLang="zh-CN" sz="2400" b="1" dirty="0">
              <a:solidFill>
                <a:srgbClr val="0099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总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酶活（</a:t>
            </a:r>
            <a:r>
              <a:rPr lang="en-US" altLang="zh-CN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U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）</a:t>
            </a:r>
            <a:r>
              <a:rPr lang="en-US" altLang="zh-CN" sz="2400" b="1" dirty="0" smtClean="0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b="1" dirty="0" smtClean="0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各组制备的粗酶液体积不同</a:t>
            </a:r>
            <a:endParaRPr lang="en-US" altLang="zh-CN" sz="2400" b="1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Rectangle 302"/>
          <p:cNvSpPr txBox="1">
            <a:spLocks noChangeArrowheads="1"/>
          </p:cNvSpPr>
          <p:nvPr/>
        </p:nvSpPr>
        <p:spPr bwMode="auto">
          <a:xfrm>
            <a:off x="682625" y="115888"/>
            <a:ext cx="78454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5pPr>
            <a:lvl6pPr marL="457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6pPr>
            <a:lvl7pPr marL="9144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7pPr>
            <a:lvl8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8pPr>
            <a:lvl9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9pPr>
          </a:lstStyle>
          <a:p>
            <a:pPr algn="ctr" eaLnBrk="1" hangingPunct="1">
              <a:defRPr/>
            </a:pPr>
            <a:r>
              <a:rPr lang="zh-CN" altLang="en-US" sz="3600" kern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酵母蔗糖酶的提取和酶活测定</a:t>
            </a:r>
            <a:endParaRPr lang="zh-CN" altLang="en-US" sz="3600" kern="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1" name="矩形 2"/>
          <p:cNvSpPr>
            <a:spLocks noChangeArrowheads="1"/>
          </p:cNvSpPr>
          <p:nvPr/>
        </p:nvSpPr>
        <p:spPr bwMode="auto">
          <a:xfrm>
            <a:off x="539750" y="2178868"/>
            <a:ext cx="8078788" cy="1685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95605"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marL="404495" indent="-457200" eaLnBrk="1" latinLnBrk="0" hangingPunct="1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在进行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酶活力测定的实验时应注意控制哪些条件，为什么？</a:t>
            </a:r>
            <a:endParaRPr lang="en-US" altLang="zh-CN" sz="2400" b="1" dirty="0" smtClean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marL="404495" indent="-457200" eaLnBrk="1" latinLnBrk="0" hangingPunct="1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endParaRPr lang="en-US" altLang="zh-CN" sz="2400" b="1" dirty="0" smtClean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Text Box 310"/>
          <p:cNvSpPr txBox="1">
            <a:spLocks noChangeArrowheads="1"/>
          </p:cNvSpPr>
          <p:nvPr/>
        </p:nvSpPr>
        <p:spPr bwMode="auto">
          <a:xfrm>
            <a:off x="360363" y="1439863"/>
            <a:ext cx="83534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思考题</a:t>
            </a:r>
            <a:endParaRPr lang="zh-CN" altLang="en-US" sz="3200" dirty="0" smtClean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02"/>
          <p:cNvSpPr txBox="1">
            <a:spLocks noChangeArrowheads="1"/>
          </p:cNvSpPr>
          <p:nvPr/>
        </p:nvSpPr>
        <p:spPr bwMode="auto">
          <a:xfrm>
            <a:off x="682625" y="115888"/>
            <a:ext cx="78454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5pPr>
            <a:lvl6pPr marL="457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6pPr>
            <a:lvl7pPr marL="9144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7pPr>
            <a:lvl8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8pPr>
            <a:lvl9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9pPr>
          </a:lstStyle>
          <a:p>
            <a:pPr algn="ctr" eaLnBrk="1" hangingPunct="1">
              <a:defRPr/>
            </a:pPr>
            <a:r>
              <a:rPr lang="zh-CN" altLang="en-US" sz="3600" kern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蔗糖酶酶活性测定</a:t>
            </a:r>
            <a:endParaRPr lang="zh-CN" altLang="en-US" sz="3600" kern="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2"/>
          <p:cNvSpPr>
            <a:spLocks noGrp="1" noChangeArrowheads="1"/>
          </p:cNvSpPr>
          <p:nvPr>
            <p:ph type="title" idx="4294967295"/>
          </p:nvPr>
        </p:nvSpPr>
        <p:spPr>
          <a:xfrm>
            <a:off x="682625" y="115888"/>
            <a:ext cx="7845425" cy="792162"/>
          </a:xfrm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底物浓度对酶活性的影响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2291" name="Text Box 310"/>
          <p:cNvSpPr txBox="1">
            <a:spLocks noChangeArrowheads="1"/>
          </p:cNvSpPr>
          <p:nvPr/>
        </p:nvSpPr>
        <p:spPr bwMode="auto">
          <a:xfrm>
            <a:off x="360363" y="1439863"/>
            <a:ext cx="83534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酶促反应动力学</a:t>
            </a:r>
            <a:endParaRPr lang="zh-CN" altLang="en-US" sz="3200" dirty="0" smtClean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Line 44"/>
          <p:cNvSpPr>
            <a:spLocks noChangeShapeType="1"/>
          </p:cNvSpPr>
          <p:nvPr/>
        </p:nvSpPr>
        <p:spPr bwMode="auto">
          <a:xfrm>
            <a:off x="3201988" y="282575"/>
            <a:ext cx="720725" cy="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zh-CN" altLang="en-US" sz="2400" b="1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19" name="AutoShape 29"/>
          <p:cNvSpPr>
            <a:spLocks noChangeArrowheads="1"/>
          </p:cNvSpPr>
          <p:nvPr/>
        </p:nvSpPr>
        <p:spPr bwMode="auto">
          <a:xfrm>
            <a:off x="2916238" y="3789363"/>
            <a:ext cx="2436812" cy="2901950"/>
          </a:xfrm>
          <a:prstGeom prst="wedgeRoundRectCallout">
            <a:avLst>
              <a:gd name="adj1" fmla="val -47727"/>
              <a:gd name="adj2" fmla="val -6853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底物浓度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酶浓度</a:t>
            </a:r>
            <a:endParaRPr lang="en-US" altLang="zh-CN" sz="2400" b="1" dirty="0"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温度</a:t>
            </a:r>
            <a:endParaRPr lang="en-US" altLang="zh-CN" sz="2400" b="1" dirty="0"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b="1" dirty="0">
                <a:latin typeface="Arial" panose="020B0604020202020204" pitchFamily="34" charset="0"/>
                <a:ea typeface="幼圆" panose="02010509060101010101" pitchFamily="49" charset="-122"/>
              </a:rPr>
              <a:t>pH</a:t>
            </a:r>
            <a:endParaRPr lang="en-US" altLang="zh-CN" sz="2400" b="1" dirty="0"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抑制剂</a:t>
            </a:r>
            <a:endParaRPr lang="en-US" altLang="zh-CN" sz="2400" b="1" dirty="0"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激活剂</a:t>
            </a:r>
            <a:endParaRPr lang="zh-CN" altLang="en-US" sz="2400" b="1" dirty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186363" y="1651000"/>
            <a:ext cx="3527425" cy="1119188"/>
          </a:xfrm>
          <a:prstGeom prst="wedgeRoundRectCallout">
            <a:avLst>
              <a:gd name="adj1" fmla="val -65982"/>
              <a:gd name="adj2" fmla="val -39287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研究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酶促反应速度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及其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影响因素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的科学</a:t>
            </a:r>
            <a:endParaRPr lang="zh-CN" altLang="en-US" sz="2400" b="1" dirty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10" name="Text Box 310"/>
          <p:cNvSpPr txBox="1">
            <a:spLocks noChangeArrowheads="1"/>
          </p:cNvSpPr>
          <p:nvPr/>
        </p:nvSpPr>
        <p:spPr bwMode="auto">
          <a:xfrm>
            <a:off x="684213" y="2689225"/>
            <a:ext cx="77771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影响酶促反应速度的因素</a:t>
            </a:r>
            <a:endParaRPr lang="zh-CN" altLang="en-US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2"/>
          <p:cNvSpPr>
            <a:spLocks noGrp="1" noChangeArrowheads="1"/>
          </p:cNvSpPr>
          <p:nvPr>
            <p:ph type="title" idx="4294967295"/>
          </p:nvPr>
        </p:nvSpPr>
        <p:spPr>
          <a:xfrm>
            <a:off x="682625" y="115888"/>
            <a:ext cx="7845425" cy="792162"/>
          </a:xfrm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底物浓度对酶活性的影响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8" name="Line 44"/>
          <p:cNvSpPr>
            <a:spLocks noChangeShapeType="1"/>
          </p:cNvSpPr>
          <p:nvPr/>
        </p:nvSpPr>
        <p:spPr bwMode="auto">
          <a:xfrm>
            <a:off x="3201988" y="282575"/>
            <a:ext cx="720725" cy="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zh-CN" altLang="en-US" sz="2400" b="1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10" name="Text Box 310"/>
          <p:cNvSpPr txBox="1">
            <a:spLocks noChangeArrowheads="1"/>
          </p:cNvSpPr>
          <p:nvPr/>
        </p:nvSpPr>
        <p:spPr bwMode="auto">
          <a:xfrm>
            <a:off x="684213" y="2259013"/>
            <a:ext cx="7777162" cy="116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底物浓度对酶反应</a:t>
            </a:r>
            <a:endParaRPr lang="en-US" altLang="zh-CN" sz="28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速度的影响</a:t>
            </a:r>
            <a:endParaRPr lang="zh-CN" altLang="en-US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Picture 22" descr="v与[s]的关系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" t="7333" r="7309" b="2257"/>
          <a:stretch>
            <a:fillRect/>
          </a:stretch>
        </p:blipFill>
        <p:spPr bwMode="auto">
          <a:xfrm>
            <a:off x="3730625" y="1936750"/>
            <a:ext cx="5387975" cy="476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6289675" y="1350963"/>
            <a:ext cx="2735263" cy="576262"/>
          </a:xfrm>
          <a:prstGeom prst="wedgeRoundRectCallout">
            <a:avLst>
              <a:gd name="adj1" fmla="val 1782"/>
              <a:gd name="adj2" fmla="val 11235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lnSpc>
                <a:spcPct val="120000"/>
              </a:lnSpc>
              <a:defRPr/>
            </a:pP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酶都有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饱和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现象</a:t>
            </a:r>
            <a:endParaRPr lang="zh-CN" altLang="en-US" sz="2400" b="1" dirty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12" name="Text Box 310"/>
          <p:cNvSpPr txBox="1">
            <a:spLocks noChangeArrowheads="1"/>
          </p:cNvSpPr>
          <p:nvPr/>
        </p:nvSpPr>
        <p:spPr bwMode="auto">
          <a:xfrm>
            <a:off x="360363" y="1439863"/>
            <a:ext cx="83534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实验原理</a:t>
            </a:r>
            <a:endParaRPr lang="zh-CN" altLang="en-US" sz="3200" dirty="0" smtClean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1907704" y="5301208"/>
            <a:ext cx="2323815" cy="1080120"/>
          </a:xfrm>
          <a:prstGeom prst="wedgeRoundRectCallout">
            <a:avLst>
              <a:gd name="adj1" fmla="val 66204"/>
              <a:gd name="adj2" fmla="val -5393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lnSpc>
                <a:spcPct val="120000"/>
              </a:lnSpc>
              <a:defRPr/>
            </a:pP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反应初期，</a:t>
            </a:r>
            <a:endParaRPr lang="en-US" altLang="zh-CN" sz="2400" b="1" dirty="0" smtClean="0"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algn="ctr" eaLnBrk="1" hangingPunct="1">
              <a:lnSpc>
                <a:spcPct val="120000"/>
              </a:lnSpc>
              <a:defRPr/>
            </a:pPr>
            <a:r>
              <a:rPr lang="en-US" altLang="zh-CN" sz="2400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[S]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与</a:t>
            </a:r>
            <a:r>
              <a:rPr lang="en-US" altLang="zh-CN" sz="2400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V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成正比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2"/>
          <p:cNvSpPr>
            <a:spLocks noGrp="1" noChangeArrowheads="1"/>
          </p:cNvSpPr>
          <p:nvPr>
            <p:ph type="title" idx="4294967295"/>
          </p:nvPr>
        </p:nvSpPr>
        <p:spPr>
          <a:xfrm>
            <a:off x="682625" y="115888"/>
            <a:ext cx="7845425" cy="792162"/>
          </a:xfrm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酵母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蔗糖酶的提取和</a:t>
            </a: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酶蛋白浓度测定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2291" name="Text Box 310"/>
          <p:cNvSpPr txBox="1">
            <a:spLocks noChangeArrowheads="1"/>
          </p:cNvSpPr>
          <p:nvPr/>
        </p:nvSpPr>
        <p:spPr bwMode="auto">
          <a:xfrm>
            <a:off x="360363" y="1439863"/>
            <a:ext cx="83534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酶的概述</a:t>
            </a:r>
            <a:endParaRPr lang="zh-CN" altLang="en-US" sz="3200" dirty="0" smtClean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310"/>
          <p:cNvSpPr txBox="1">
            <a:spLocks noChangeArrowheads="1"/>
          </p:cNvSpPr>
          <p:nvPr/>
        </p:nvSpPr>
        <p:spPr bwMode="auto">
          <a:xfrm>
            <a:off x="684213" y="2132856"/>
            <a:ext cx="7777162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酶的概念：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活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细胞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内产生的具有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高度专一性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催化效率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蛋白质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。它是维持生命体内各种生理活动和新陈代谢最基本的条件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。</a:t>
            </a:r>
            <a:endParaRPr kumimoji="1" lang="en-US" altLang="zh-CN" sz="2400" b="1" dirty="0">
              <a:solidFill>
                <a:srgbClr val="FFFFFF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grpSp>
        <p:nvGrpSpPr>
          <p:cNvPr id="16" name="Group 49"/>
          <p:cNvGrpSpPr/>
          <p:nvPr/>
        </p:nvGrpSpPr>
        <p:grpSpPr bwMode="auto">
          <a:xfrm>
            <a:off x="682625" y="4292600"/>
            <a:ext cx="4176713" cy="1584325"/>
            <a:chOff x="1746" y="2183"/>
            <a:chExt cx="2631" cy="862"/>
          </a:xfrm>
        </p:grpSpPr>
        <p:sp>
          <p:nvSpPr>
            <p:cNvPr id="17" name="AutoShape 43"/>
            <p:cNvSpPr>
              <a:spLocks noChangeArrowheads="1"/>
            </p:cNvSpPr>
            <p:nvPr/>
          </p:nvSpPr>
          <p:spPr bwMode="auto">
            <a:xfrm>
              <a:off x="1746" y="2183"/>
              <a:ext cx="2631" cy="862"/>
            </a:xfrm>
            <a:prstGeom prst="wedgeRoundRectCallout">
              <a:avLst>
                <a:gd name="adj1" fmla="val -1707"/>
                <a:gd name="adj2" fmla="val -77199"/>
                <a:gd name="adj3" fmla="val 1666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/>
            <a:lstStyle/>
            <a:p>
              <a:pPr eaLnBrk="1" hangingPunct="1">
                <a:lnSpc>
                  <a:spcPct val="120000"/>
                </a:lnSpc>
                <a:buFont typeface="Wingdings" panose="05000000000000000000" pitchFamily="2" charset="2"/>
                <a:buNone/>
                <a:defRPr/>
              </a:pPr>
              <a:r>
                <a:rPr lang="zh-CN" altLang="en-US" sz="2400" b="1" dirty="0">
                  <a:latin typeface="Arial" panose="020B0604020202020204" pitchFamily="34" charset="0"/>
                  <a:ea typeface="幼圆" panose="02010509060101010101" pitchFamily="49" charset="-122"/>
                </a:rPr>
                <a:t>酶促反应：            </a:t>
              </a:r>
              <a:r>
                <a:rPr lang="zh-CN" altLang="en-US" sz="2400" b="1" dirty="0">
                  <a:solidFill>
                    <a:srgbClr val="FF0000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酶</a:t>
              </a:r>
              <a:endPara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</a:endParaRPr>
            </a:p>
            <a:p>
              <a:pPr eaLnBrk="1" hangingPunct="1">
                <a:lnSpc>
                  <a:spcPct val="120000"/>
                </a:lnSpc>
                <a:buFont typeface="Wingdings" panose="05000000000000000000" pitchFamily="2" charset="2"/>
                <a:buNone/>
                <a:defRPr/>
              </a:pPr>
              <a:r>
                <a:rPr lang="en-US" altLang="zh-CN" sz="2400" b="1" dirty="0">
                  <a:latin typeface="Arial" panose="020B0604020202020204" pitchFamily="34" charset="0"/>
                  <a:ea typeface="幼圆" panose="02010509060101010101" pitchFamily="49" charset="-122"/>
                </a:rPr>
                <a:t>         A   +   B                  C</a:t>
              </a:r>
              <a:endParaRPr lang="en-US" altLang="zh-CN" sz="2400" b="1" dirty="0">
                <a:latin typeface="Arial" panose="020B0604020202020204" pitchFamily="34" charset="0"/>
                <a:ea typeface="幼圆" panose="02010509060101010101" pitchFamily="49" charset="-122"/>
              </a:endParaRPr>
            </a:p>
            <a:p>
              <a:pPr eaLnBrk="1" hangingPunct="1">
                <a:lnSpc>
                  <a:spcPct val="120000"/>
                </a:lnSpc>
                <a:buFont typeface="Wingdings" panose="05000000000000000000" pitchFamily="2" charset="2"/>
                <a:buNone/>
                <a:defRPr/>
              </a:pPr>
              <a:r>
                <a:rPr lang="en-US" altLang="zh-CN" sz="2400" b="1" dirty="0">
                  <a:latin typeface="Arial" panose="020B0604020202020204" pitchFamily="34" charset="0"/>
                  <a:ea typeface="幼圆" panose="02010509060101010101" pitchFamily="49" charset="-122"/>
                </a:rPr>
                <a:t>            </a:t>
              </a:r>
              <a:r>
                <a:rPr lang="zh-CN" altLang="en-US" sz="2400" b="1" dirty="0">
                  <a:solidFill>
                    <a:srgbClr val="CC6600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底物</a:t>
              </a:r>
              <a:r>
                <a:rPr lang="zh-CN" altLang="en-US" sz="2400" b="1" dirty="0">
                  <a:latin typeface="Arial" panose="020B0604020202020204" pitchFamily="34" charset="0"/>
                  <a:ea typeface="幼圆" panose="02010509060101010101" pitchFamily="49" charset="-122"/>
                </a:rPr>
                <a:t>                  </a:t>
              </a:r>
              <a:r>
                <a:rPr lang="zh-CN" altLang="en-US" sz="2400" b="1" dirty="0">
                  <a:solidFill>
                    <a:srgbClr val="CC6600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产物</a:t>
              </a:r>
              <a:endParaRPr lang="zh-CN" altLang="en-US" sz="2400" b="1" dirty="0">
                <a:solidFill>
                  <a:srgbClr val="CC6600"/>
                </a:solidFill>
                <a:latin typeface="Arial" panose="020B0604020202020204" pitchFamily="34" charset="0"/>
                <a:ea typeface="幼圆" panose="02010509060101010101" pitchFamily="49" charset="-122"/>
              </a:endParaRPr>
            </a:p>
          </p:txBody>
        </p:sp>
        <p:sp>
          <p:nvSpPr>
            <p:cNvPr id="18" name="Line 44"/>
            <p:cNvSpPr>
              <a:spLocks noChangeShapeType="1"/>
            </p:cNvSpPr>
            <p:nvPr/>
          </p:nvSpPr>
          <p:spPr bwMode="auto">
            <a:xfrm>
              <a:off x="3333" y="2591"/>
              <a:ext cx="454" cy="0"/>
            </a:xfrm>
            <a:prstGeom prst="line">
              <a:avLst/>
            </a:prstGeom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/>
            <a:lstStyle/>
            <a:p>
              <a:pPr eaLnBrk="1" hangingPunct="1">
                <a:lnSpc>
                  <a:spcPct val="120000"/>
                </a:lnSpc>
                <a:buFont typeface="Wingdings" panose="05000000000000000000" pitchFamily="2" charset="2"/>
                <a:buNone/>
                <a:defRPr/>
              </a:pPr>
              <a:endParaRPr lang="zh-CN" altLang="en-US" sz="2400" b="1">
                <a:latin typeface="Arial" panose="020B0604020202020204" pitchFamily="34" charset="0"/>
                <a:ea typeface="幼圆" panose="02010509060101010101" pitchFamily="49" charset="-122"/>
              </a:endParaRPr>
            </a:p>
          </p:txBody>
        </p:sp>
      </p:grpSp>
      <p:sp>
        <p:nvSpPr>
          <p:cNvPr id="19" name="AutoShape 29"/>
          <p:cNvSpPr>
            <a:spLocks noChangeArrowheads="1"/>
          </p:cNvSpPr>
          <p:nvPr/>
        </p:nvSpPr>
        <p:spPr bwMode="auto">
          <a:xfrm>
            <a:off x="5795963" y="3501008"/>
            <a:ext cx="2738437" cy="3306614"/>
          </a:xfrm>
          <a:prstGeom prst="wedgeRoundRectCallout">
            <a:avLst>
              <a:gd name="adj1" fmla="val -47050"/>
              <a:gd name="adj2" fmla="val -57977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氧化还原酶类</a:t>
            </a:r>
            <a:endParaRPr lang="zh-CN" altLang="en-US" sz="2400" b="1" dirty="0"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转移酶类</a:t>
            </a:r>
            <a:endParaRPr lang="zh-CN" altLang="en-US" sz="2400" b="1" dirty="0"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水解酶类</a:t>
            </a:r>
            <a:endParaRPr lang="zh-CN" altLang="en-US" sz="2400" b="1" dirty="0"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裂解酶类</a:t>
            </a:r>
            <a:endParaRPr lang="en-US" altLang="zh-CN" sz="2400" b="1" dirty="0"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异构酶类</a:t>
            </a:r>
            <a:endParaRPr lang="zh-CN" altLang="en-US" sz="2400" b="1" dirty="0"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合成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酶类</a:t>
            </a:r>
            <a:endParaRPr lang="en-US" altLang="zh-CN" sz="2400" b="1" dirty="0" smtClean="0"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转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位酶类</a:t>
            </a:r>
            <a:endParaRPr lang="zh-CN" altLang="en-US" sz="2400" b="1" dirty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2"/>
          <p:cNvSpPr>
            <a:spLocks noGrp="1" noChangeArrowheads="1"/>
          </p:cNvSpPr>
          <p:nvPr>
            <p:ph type="title" idx="4294967295"/>
          </p:nvPr>
        </p:nvSpPr>
        <p:spPr>
          <a:xfrm>
            <a:off x="682625" y="115888"/>
            <a:ext cx="7845425" cy="792162"/>
          </a:xfrm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底物浓度对酶活性的影响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8" name="Line 44"/>
          <p:cNvSpPr>
            <a:spLocks noChangeShapeType="1"/>
          </p:cNvSpPr>
          <p:nvPr/>
        </p:nvSpPr>
        <p:spPr bwMode="auto">
          <a:xfrm>
            <a:off x="3201988" y="282575"/>
            <a:ext cx="720725" cy="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zh-CN" altLang="en-US" sz="2400" b="1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graphicFrame>
        <p:nvGraphicFramePr>
          <p:cNvPr id="35" name="Object 26"/>
          <p:cNvGraphicFramePr>
            <a:graphicFrameLocks noChangeAspect="1"/>
          </p:cNvGraphicFramePr>
          <p:nvPr/>
        </p:nvGraphicFramePr>
        <p:xfrm>
          <a:off x="1206078" y="2640067"/>
          <a:ext cx="6798518" cy="1602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23" name="ChemSketch" r:id="rId1" imgW="3163570" imgH="746760" progId="ACD.ChemSketch.20">
                  <p:embed/>
                </p:oleObj>
              </mc:Choice>
              <mc:Fallback>
                <p:oleObj name="ChemSketch" r:id="rId1" imgW="3163570" imgH="746760" progId="ACD.ChemSketch.20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078" y="2640067"/>
                        <a:ext cx="6798518" cy="1602629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2828A5"/>
                          </a:gs>
                          <a:gs pos="23000">
                            <a:srgbClr val="2828A5"/>
                          </a:gs>
                          <a:gs pos="69000">
                            <a:srgbClr val="22228B"/>
                          </a:gs>
                          <a:gs pos="97000">
                            <a:srgbClr val="1F1F81"/>
                          </a:gs>
                          <a:gs pos="100000">
                            <a:srgbClr val="1F1F81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310"/>
          <p:cNvSpPr txBox="1">
            <a:spLocks noChangeArrowheads="1"/>
          </p:cNvSpPr>
          <p:nvPr/>
        </p:nvSpPr>
        <p:spPr bwMode="auto">
          <a:xfrm>
            <a:off x="684213" y="1412875"/>
            <a:ext cx="77771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米氏方程</a:t>
            </a:r>
            <a:endParaRPr lang="zh-CN" altLang="en-US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7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" t="12553" r="6651" b="14848"/>
          <a:stretch>
            <a:fillRect/>
          </a:stretch>
        </p:blipFill>
        <p:spPr bwMode="auto">
          <a:xfrm>
            <a:off x="4860032" y="4379969"/>
            <a:ext cx="3955256" cy="1510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AutoShape 21"/>
          <p:cNvSpPr>
            <a:spLocks noChangeArrowheads="1"/>
          </p:cNvSpPr>
          <p:nvPr/>
        </p:nvSpPr>
        <p:spPr bwMode="auto">
          <a:xfrm>
            <a:off x="287338" y="4573973"/>
            <a:ext cx="3635375" cy="1655762"/>
          </a:xfrm>
          <a:prstGeom prst="wedgeRoundRectCallout">
            <a:avLst>
              <a:gd name="adj1" fmla="val 47119"/>
              <a:gd name="adj2" fmla="val -7416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b="1" dirty="0">
                <a:latin typeface="Arial" panose="020B0604020202020204" pitchFamily="34" charset="0"/>
                <a:ea typeface="幼圆" panose="02010509060101010101" pitchFamily="49" charset="-122"/>
              </a:rPr>
              <a:t>基于三个假设：</a:t>
            </a:r>
            <a:endParaRPr lang="zh-CN" altLang="en-US" b="1" dirty="0"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b="1" dirty="0">
                <a:latin typeface="Arial" panose="020B0604020202020204" pitchFamily="34" charset="0"/>
                <a:ea typeface="幼圆" panose="02010509060101010101" pitchFamily="49" charset="-122"/>
              </a:rPr>
              <a:t>   （</a:t>
            </a:r>
            <a:r>
              <a:rPr lang="en-US" altLang="zh-CN" b="1" dirty="0">
                <a:latin typeface="Arial" panose="020B0604020202020204" pitchFamily="34" charset="0"/>
                <a:ea typeface="幼圆" panose="02010509060101010101" pitchFamily="49" charset="-122"/>
              </a:rPr>
              <a:t>1) </a:t>
            </a:r>
            <a:r>
              <a:rPr lang="zh-CN" altLang="en-US" b="1" dirty="0">
                <a:latin typeface="Arial" panose="020B0604020202020204" pitchFamily="34" charset="0"/>
                <a:ea typeface="幼圆" panose="02010509060101010101" pitchFamily="49" charset="-122"/>
              </a:rPr>
              <a:t>稳态，快速建立平衡</a:t>
            </a:r>
            <a:endParaRPr lang="zh-CN" altLang="en-US" b="1" dirty="0"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b="1" dirty="0">
                <a:latin typeface="Arial" panose="020B0604020202020204" pitchFamily="34" charset="0"/>
                <a:ea typeface="幼圆" panose="02010509060101010101" pitchFamily="49" charset="-122"/>
              </a:rPr>
              <a:t>   （</a:t>
            </a:r>
            <a:r>
              <a:rPr lang="en-US" altLang="zh-CN" b="1" dirty="0">
                <a:latin typeface="Arial" panose="020B0604020202020204" pitchFamily="34" charset="0"/>
                <a:ea typeface="幼圆" panose="02010509060101010101" pitchFamily="49" charset="-122"/>
              </a:rPr>
              <a:t>2) </a:t>
            </a:r>
            <a:r>
              <a:rPr lang="zh-CN" altLang="en-US" b="1" dirty="0">
                <a:latin typeface="Arial" panose="020B0604020202020204" pitchFamily="34" charset="0"/>
                <a:ea typeface="幼圆" panose="02010509060101010101" pitchFamily="49" charset="-122"/>
              </a:rPr>
              <a:t>测定反应的初速度</a:t>
            </a:r>
            <a:endParaRPr lang="zh-CN" altLang="en-US" b="1" dirty="0"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b="1" dirty="0">
                <a:latin typeface="Arial" panose="020B0604020202020204" pitchFamily="34" charset="0"/>
                <a:ea typeface="幼圆" panose="02010509060101010101" pitchFamily="49" charset="-122"/>
              </a:rPr>
              <a:t>   （</a:t>
            </a:r>
            <a:r>
              <a:rPr lang="en-US" altLang="zh-CN" b="1" dirty="0">
                <a:latin typeface="Arial" panose="020B0604020202020204" pitchFamily="34" charset="0"/>
                <a:ea typeface="幼圆" panose="02010509060101010101" pitchFamily="49" charset="-122"/>
              </a:rPr>
              <a:t>3) [S] &gt;&gt; [E]</a:t>
            </a:r>
            <a:endParaRPr lang="en-US" altLang="zh-CN" b="1" dirty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34" name="AutoShape 20"/>
          <p:cNvSpPr>
            <a:spLocks noChangeArrowheads="1"/>
          </p:cNvSpPr>
          <p:nvPr/>
        </p:nvSpPr>
        <p:spPr bwMode="auto">
          <a:xfrm>
            <a:off x="5148263" y="1268413"/>
            <a:ext cx="3781425" cy="1296000"/>
          </a:xfrm>
          <a:prstGeom prst="wedgeRoundRectCallout">
            <a:avLst>
              <a:gd name="adj1" fmla="val -62685"/>
              <a:gd name="adj2" fmla="val 6010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  中间复合物学说</a:t>
            </a:r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针对一个底物结合位点的</a:t>
            </a:r>
            <a:endParaRPr lang="en-US" altLang="zh-CN" b="1" dirty="0">
              <a:solidFill>
                <a:schemeClr val="tx1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      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单底物酶催化反应</a:t>
            </a: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922713" y="5161392"/>
            <a:ext cx="3241575" cy="1608093"/>
            <a:chOff x="3922713" y="5161392"/>
            <a:chExt cx="3241575" cy="1608093"/>
          </a:xfrm>
        </p:grpSpPr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3922713" y="5689984"/>
              <a:ext cx="2231078" cy="1079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2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2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14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米氏常数</a:t>
              </a:r>
              <a:br>
                <a:rPr lang="zh-CN" altLang="en-US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</a:br>
              <a:r>
                <a:rPr lang="en-US" altLang="zh-CN" b="1" i="1" dirty="0" smtClean="0">
                  <a:solidFill>
                    <a:srgbClr val="FF0000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K</a:t>
              </a:r>
              <a:r>
                <a:rPr lang="en-US" altLang="zh-CN" b="1" baseline="-25000" dirty="0" smtClean="0">
                  <a:solidFill>
                    <a:srgbClr val="FF0000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m</a:t>
              </a:r>
              <a:r>
                <a:rPr lang="en-US" altLang="zh-CN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=(</a:t>
              </a:r>
              <a:r>
                <a:rPr lang="en-US" altLang="zh-CN" b="1" i="1" dirty="0" smtClean="0">
                  <a:solidFill>
                    <a:srgbClr val="FF0000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k</a:t>
              </a:r>
              <a:r>
                <a:rPr lang="en-US" altLang="zh-CN" b="1" baseline="-25000" dirty="0" smtClean="0">
                  <a:solidFill>
                    <a:srgbClr val="FF0000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2</a:t>
              </a:r>
              <a:r>
                <a:rPr lang="en-US" altLang="zh-CN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+</a:t>
              </a:r>
              <a:r>
                <a:rPr lang="en-US" altLang="zh-CN" b="1" i="1" dirty="0" smtClean="0">
                  <a:solidFill>
                    <a:srgbClr val="FF0000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k</a:t>
              </a:r>
              <a:r>
                <a:rPr lang="en-US" altLang="zh-CN" b="1" baseline="-25000" dirty="0" smtClean="0">
                  <a:solidFill>
                    <a:srgbClr val="FF0000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3</a:t>
              </a:r>
              <a:r>
                <a:rPr lang="en-US" altLang="zh-CN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)/</a:t>
              </a:r>
              <a:r>
                <a:rPr lang="en-US" altLang="zh-CN" b="1" i="1" dirty="0" smtClean="0">
                  <a:solidFill>
                    <a:srgbClr val="FF0000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k</a:t>
              </a:r>
              <a:r>
                <a:rPr lang="en-US" altLang="zh-CN" b="1" baseline="-25000" dirty="0" smtClean="0">
                  <a:solidFill>
                    <a:srgbClr val="FF0000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1</a:t>
              </a:r>
              <a:endParaRPr lang="en-US" altLang="zh-CN" b="1" baseline="-250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</a:endParaRPr>
            </a:p>
          </p:txBody>
        </p:sp>
        <p:sp>
          <p:nvSpPr>
            <p:cNvPr id="2" name="矩形 1"/>
            <p:cNvSpPr/>
            <p:nvPr/>
          </p:nvSpPr>
          <p:spPr bwMode="auto">
            <a:xfrm>
              <a:off x="6300192" y="5161392"/>
              <a:ext cx="864096" cy="755298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 bwMode="auto">
            <a:xfrm flipH="1">
              <a:off x="5940152" y="5890564"/>
              <a:ext cx="360040" cy="25063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2"/>
          <p:cNvSpPr>
            <a:spLocks noGrp="1" noChangeArrowheads="1"/>
          </p:cNvSpPr>
          <p:nvPr>
            <p:ph type="title" idx="4294967295"/>
          </p:nvPr>
        </p:nvSpPr>
        <p:spPr>
          <a:xfrm>
            <a:off x="682625" y="115888"/>
            <a:ext cx="7845425" cy="792162"/>
          </a:xfrm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底物浓度对酶活性的影响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8" name="Line 44"/>
          <p:cNvSpPr>
            <a:spLocks noChangeShapeType="1"/>
          </p:cNvSpPr>
          <p:nvPr/>
        </p:nvSpPr>
        <p:spPr bwMode="auto">
          <a:xfrm>
            <a:off x="3201988" y="282575"/>
            <a:ext cx="720725" cy="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zh-CN" altLang="en-US" sz="2400" b="1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36" name="Text Box 310"/>
          <p:cNvSpPr txBox="1">
            <a:spLocks noChangeArrowheads="1"/>
          </p:cNvSpPr>
          <p:nvPr/>
        </p:nvSpPr>
        <p:spPr bwMode="auto">
          <a:xfrm>
            <a:off x="684213" y="1412875"/>
            <a:ext cx="77771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米氏常数</a:t>
            </a:r>
            <a:r>
              <a:rPr lang="en-US" altLang="zh-CN" sz="2800" b="1" i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K</a:t>
            </a:r>
            <a:r>
              <a:rPr lang="en-US" altLang="zh-CN" sz="2800" b="1" baseline="-25000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m</a:t>
            </a:r>
            <a:r>
              <a:rPr lang="zh-CN" altLang="en-US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的意义</a:t>
            </a:r>
            <a:endParaRPr lang="zh-CN" altLang="en-US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7" name="Picture 1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" t="12553" r="6651" b="14848"/>
          <a:stretch>
            <a:fillRect/>
          </a:stretch>
        </p:blipFill>
        <p:spPr bwMode="auto">
          <a:xfrm>
            <a:off x="468313" y="4292600"/>
            <a:ext cx="3222625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468313" y="2084388"/>
            <a:ext cx="78136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95605"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</a:t>
            </a:r>
            <a:r>
              <a:rPr lang="en-US" altLang="zh-CN" sz="2400" b="1" i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K</a:t>
            </a:r>
            <a:r>
              <a:rPr lang="en-US" altLang="zh-CN" sz="2400" b="1" baseline="-2500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m</a:t>
            </a:r>
            <a:r>
              <a:rPr lang="zh-CN" altLang="en-US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值等于酶反应速度为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最大速度一半</a:t>
            </a:r>
            <a:r>
              <a:rPr lang="zh-CN" altLang="en-US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时的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底物浓度</a:t>
            </a:r>
            <a:br>
              <a:rPr lang="zh-CN" altLang="en-US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</a:br>
            <a:r>
              <a:rPr lang="zh-CN" altLang="en-US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（单位：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mol/L</a:t>
            </a:r>
            <a:r>
              <a:rPr lang="zh-CN" altLang="en-US" sz="24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）</a:t>
            </a:r>
            <a:endParaRPr lang="zh-CN" altLang="en-US" sz="2400" b="1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0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300" y="2741613"/>
            <a:ext cx="5080000" cy="411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2"/>
          <p:cNvSpPr>
            <a:spLocks noGrp="1" noChangeArrowheads="1"/>
          </p:cNvSpPr>
          <p:nvPr>
            <p:ph type="title" idx="4294967295"/>
          </p:nvPr>
        </p:nvSpPr>
        <p:spPr>
          <a:xfrm>
            <a:off x="682625" y="115888"/>
            <a:ext cx="7845425" cy="792162"/>
          </a:xfrm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底物浓度对酶活性的影响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8" name="Line 44"/>
          <p:cNvSpPr>
            <a:spLocks noChangeShapeType="1"/>
          </p:cNvSpPr>
          <p:nvPr/>
        </p:nvSpPr>
        <p:spPr bwMode="auto">
          <a:xfrm>
            <a:off x="3201988" y="282575"/>
            <a:ext cx="720725" cy="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zh-CN" altLang="en-US" sz="2400" b="1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468313" y="1412875"/>
            <a:ext cx="7813675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95605"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400" b="1" i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K</a:t>
            </a:r>
            <a:r>
              <a:rPr lang="en-US" altLang="zh-CN" sz="2400" b="1" baseline="-25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m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值是酶的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特征性常数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2400" b="1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2400" b="1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2400" b="1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b="1" i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K</a:t>
            </a:r>
            <a:r>
              <a:rPr lang="en-US" altLang="zh-CN" sz="2400" b="1" baseline="-25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m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值可用来表示酶对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底物的亲和力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2400" b="1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2400" b="1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b="1" i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K</a:t>
            </a:r>
            <a:r>
              <a:rPr lang="en-US" altLang="zh-CN" sz="2400" b="1" baseline="-25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m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值可以用来判断酶的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最适底物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2400" b="1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AutoShape 18"/>
          <p:cNvSpPr>
            <a:spLocks noChangeArrowheads="1"/>
          </p:cNvSpPr>
          <p:nvPr/>
        </p:nvSpPr>
        <p:spPr bwMode="auto">
          <a:xfrm>
            <a:off x="4598988" y="2125663"/>
            <a:ext cx="4103687" cy="1296987"/>
          </a:xfrm>
          <a:prstGeom prst="wedgeRoundRectCallout">
            <a:avLst>
              <a:gd name="adj1" fmla="val -60412"/>
              <a:gd name="adj2" fmla="val -5441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b="1" dirty="0">
                <a:latin typeface="Arial" panose="020B0604020202020204" pitchFamily="34" charset="0"/>
                <a:ea typeface="幼圆" panose="02010509060101010101" pitchFamily="49" charset="-122"/>
              </a:rPr>
              <a:t>只与酶的性质、底物和酶促反应条件有关，与酶浓度无关，每个底物都有一个特定的</a:t>
            </a:r>
            <a:r>
              <a:rPr lang="en-US" altLang="zh-CN" b="1" i="1" dirty="0">
                <a:latin typeface="Arial" panose="020B0604020202020204" pitchFamily="34" charset="0"/>
                <a:ea typeface="幼圆" panose="02010509060101010101" pitchFamily="49" charset="-122"/>
              </a:rPr>
              <a:t>K</a:t>
            </a:r>
            <a:r>
              <a:rPr lang="en-US" altLang="zh-CN" b="1" baseline="-25000" dirty="0">
                <a:latin typeface="Arial" panose="020B0604020202020204" pitchFamily="34" charset="0"/>
                <a:ea typeface="幼圆" panose="02010509060101010101" pitchFamily="49" charset="-122"/>
              </a:rPr>
              <a:t>m</a:t>
            </a:r>
            <a:r>
              <a:rPr lang="zh-CN" altLang="en-US" b="1" dirty="0">
                <a:latin typeface="Arial" panose="020B0604020202020204" pitchFamily="34" charset="0"/>
                <a:ea typeface="幼圆" panose="02010509060101010101" pitchFamily="49" charset="-122"/>
              </a:rPr>
              <a:t>值</a:t>
            </a:r>
            <a:endParaRPr lang="zh-CN" altLang="en-US" b="1" dirty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13" name="AutoShape 19"/>
          <p:cNvSpPr>
            <a:spLocks noChangeArrowheads="1"/>
          </p:cNvSpPr>
          <p:nvPr/>
        </p:nvSpPr>
        <p:spPr bwMode="auto">
          <a:xfrm>
            <a:off x="5749925" y="4410075"/>
            <a:ext cx="2952750" cy="963613"/>
          </a:xfrm>
          <a:prstGeom prst="wedgeRoundRectCallout">
            <a:avLst>
              <a:gd name="adj1" fmla="val -65278"/>
              <a:gd name="adj2" fmla="val -5314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b="1" i="1" dirty="0">
                <a:latin typeface="Arial" panose="020B0604020202020204" pitchFamily="34" charset="0"/>
                <a:ea typeface="幼圆" panose="02010509060101010101" pitchFamily="49" charset="-122"/>
              </a:rPr>
              <a:t>K</a:t>
            </a:r>
            <a:r>
              <a:rPr lang="en-US" altLang="zh-CN" b="1" baseline="-25000" dirty="0">
                <a:latin typeface="Arial" panose="020B0604020202020204" pitchFamily="34" charset="0"/>
                <a:ea typeface="幼圆" panose="02010509060101010101" pitchFamily="49" charset="-122"/>
              </a:rPr>
              <a:t>m</a:t>
            </a:r>
            <a:r>
              <a:rPr lang="zh-CN" altLang="en-US" b="1" dirty="0">
                <a:latin typeface="Arial" panose="020B0604020202020204" pitchFamily="34" charset="0"/>
                <a:ea typeface="幼圆" panose="02010509060101010101" pitchFamily="49" charset="-122"/>
              </a:rPr>
              <a:t>越小，</a:t>
            </a:r>
            <a:r>
              <a:rPr lang="en-US" altLang="zh-CN" b="1" dirty="0">
                <a:latin typeface="Arial" panose="020B0604020202020204" pitchFamily="34" charset="0"/>
                <a:ea typeface="幼圆" panose="02010509060101010101" pitchFamily="49" charset="-122"/>
              </a:rPr>
              <a:t>1/</a:t>
            </a:r>
            <a:r>
              <a:rPr lang="en-US" altLang="zh-CN" b="1" i="1" dirty="0">
                <a:latin typeface="Arial" panose="020B0604020202020204" pitchFamily="34" charset="0"/>
                <a:ea typeface="幼圆" panose="02010509060101010101" pitchFamily="49" charset="-122"/>
              </a:rPr>
              <a:t>K</a:t>
            </a:r>
            <a:r>
              <a:rPr lang="en-US" altLang="zh-CN" b="1" baseline="-25000" dirty="0">
                <a:latin typeface="Arial" panose="020B0604020202020204" pitchFamily="34" charset="0"/>
                <a:ea typeface="幼圆" panose="02010509060101010101" pitchFamily="49" charset="-122"/>
              </a:rPr>
              <a:t>m</a:t>
            </a:r>
            <a:r>
              <a:rPr lang="zh-CN" altLang="en-US" b="1" dirty="0">
                <a:latin typeface="Arial" panose="020B0604020202020204" pitchFamily="34" charset="0"/>
                <a:ea typeface="幼圆" panose="02010509060101010101" pitchFamily="49" charset="-122"/>
              </a:rPr>
              <a:t>则大，表与底物亲和力大</a:t>
            </a:r>
            <a:endParaRPr lang="zh-CN" altLang="en-US" b="1" dirty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auto">
          <a:xfrm>
            <a:off x="5189538" y="6092825"/>
            <a:ext cx="3530600" cy="504825"/>
          </a:xfrm>
          <a:prstGeom prst="wedgeRoundRectCallout">
            <a:avLst>
              <a:gd name="adj1" fmla="val -60328"/>
              <a:gd name="adj2" fmla="val -5358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b="1" i="1" dirty="0">
                <a:latin typeface="Arial" panose="020B0604020202020204" pitchFamily="34" charset="0"/>
                <a:ea typeface="幼圆" panose="02010509060101010101" pitchFamily="49" charset="-122"/>
              </a:rPr>
              <a:t>K</a:t>
            </a:r>
            <a:r>
              <a:rPr lang="en-US" altLang="zh-CN" b="1" baseline="-25000" dirty="0">
                <a:latin typeface="Arial" panose="020B0604020202020204" pitchFamily="34" charset="0"/>
                <a:ea typeface="幼圆" panose="02010509060101010101" pitchFamily="49" charset="-122"/>
              </a:rPr>
              <a:t>m</a:t>
            </a:r>
            <a:r>
              <a:rPr lang="zh-CN" altLang="en-US" b="1" dirty="0">
                <a:latin typeface="Arial" panose="020B0604020202020204" pitchFamily="34" charset="0"/>
                <a:ea typeface="幼圆" panose="02010509060101010101" pitchFamily="49" charset="-122"/>
              </a:rPr>
              <a:t>值最小的那个反应底物</a:t>
            </a:r>
            <a:endParaRPr lang="zh-CN" altLang="en-US" b="1" dirty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2" grpId="0" animBg="1"/>
      <p:bldP spid="13" grpId="0" animBg="1"/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2"/>
          <p:cNvSpPr>
            <a:spLocks noGrp="1" noChangeArrowheads="1"/>
          </p:cNvSpPr>
          <p:nvPr>
            <p:ph type="title" idx="4294967295"/>
          </p:nvPr>
        </p:nvSpPr>
        <p:spPr>
          <a:xfrm>
            <a:off x="682625" y="115888"/>
            <a:ext cx="7845425" cy="792162"/>
          </a:xfrm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底物浓度对酶活性的影响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8" name="Line 44"/>
          <p:cNvSpPr>
            <a:spLocks noChangeShapeType="1"/>
          </p:cNvSpPr>
          <p:nvPr/>
        </p:nvSpPr>
        <p:spPr bwMode="auto">
          <a:xfrm>
            <a:off x="3201988" y="282575"/>
            <a:ext cx="720725" cy="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zh-CN" altLang="en-US" sz="2400" b="1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36" name="Text Box 310"/>
          <p:cNvSpPr txBox="1">
            <a:spLocks noChangeArrowheads="1"/>
          </p:cNvSpPr>
          <p:nvPr/>
        </p:nvSpPr>
        <p:spPr bwMode="auto">
          <a:xfrm>
            <a:off x="684213" y="1412875"/>
            <a:ext cx="77771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en-US" altLang="zh-CN" sz="2800" b="1" i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K</a:t>
            </a:r>
            <a:r>
              <a:rPr lang="en-US" altLang="zh-CN" sz="2800" b="1" baseline="-25000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m</a:t>
            </a:r>
            <a:r>
              <a:rPr lang="zh-CN" altLang="en-US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和</a:t>
            </a:r>
            <a:r>
              <a:rPr lang="en-US" altLang="zh-CN" sz="2800" b="1" i="1" dirty="0" err="1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V</a:t>
            </a:r>
            <a:r>
              <a:rPr lang="en-US" altLang="zh-CN" sz="2800" b="1" baseline="-25000" dirty="0" err="1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max</a:t>
            </a:r>
            <a:r>
              <a:rPr lang="zh-CN" altLang="en-US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的求法</a:t>
            </a:r>
            <a:endParaRPr lang="zh-CN" altLang="en-US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719138" y="2060575"/>
            <a:ext cx="76374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95605"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双倒数作图法（</a:t>
            </a:r>
            <a:r>
              <a:rPr lang="en-US" altLang="zh-CN" sz="2400" b="1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Lineweaver</a:t>
            </a:r>
            <a:r>
              <a:rPr lang="en-US" altLang="zh-CN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-Burk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法）</a:t>
            </a:r>
            <a:endParaRPr lang="zh-CN" altLang="en-US" sz="2400" b="1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1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3" y="3373438"/>
            <a:ext cx="3744912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Group 27"/>
          <p:cNvGrpSpPr/>
          <p:nvPr/>
        </p:nvGrpSpPr>
        <p:grpSpPr bwMode="auto">
          <a:xfrm>
            <a:off x="4752975" y="2590800"/>
            <a:ext cx="4356100" cy="4222750"/>
            <a:chOff x="2925" y="1479"/>
            <a:chExt cx="2835" cy="2835"/>
          </a:xfrm>
        </p:grpSpPr>
        <p:pic>
          <p:nvPicPr>
            <p:cNvPr id="97289" name="Picture 2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5" y="1479"/>
              <a:ext cx="2835" cy="2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290" name="Rectangle 25"/>
            <p:cNvSpPr>
              <a:spLocks noChangeArrowheads="1"/>
            </p:cNvSpPr>
            <p:nvPr/>
          </p:nvSpPr>
          <p:spPr bwMode="auto">
            <a:xfrm>
              <a:off x="4464" y="3135"/>
              <a:ext cx="129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1pPr>
              <a:lvl2pPr marL="742950" indent="-285750" latinLnBrk="1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3pPr>
              <a:lvl4pPr marL="1600200" indent="-228600" latinLnBrk="1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9pPr>
            </a:lstStyle>
            <a:p>
              <a:pPr eaLnBrk="1" latinLnBrk="0" hangingPunct="1">
                <a:lnSpc>
                  <a:spcPct val="14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solidFill>
                    <a:srgbClr val="0066CC"/>
                  </a:solidFill>
                  <a:latin typeface="Arial" panose="020B0604020202020204" pitchFamily="34" charset="0"/>
                  <a:ea typeface="幼圆" panose="02010509060101010101" pitchFamily="49" charset="-122"/>
                </a:rPr>
                <a:t>双倒数作图法</a:t>
              </a:r>
              <a:endParaRPr lang="zh-CN" altLang="en-US" sz="2000" b="1" dirty="0">
                <a:solidFill>
                  <a:srgbClr val="0066CC"/>
                </a:solidFill>
                <a:latin typeface="Arial" panose="020B0604020202020204" pitchFamily="34" charset="0"/>
                <a:ea typeface="幼圆" panose="02010509060101010101" pitchFamily="49" charset="-122"/>
              </a:endParaRPr>
            </a:p>
          </p:txBody>
        </p:sp>
      </p:grpSp>
      <p:sp>
        <p:nvSpPr>
          <p:cNvPr id="15" name="AutoShape 36"/>
          <p:cNvSpPr>
            <a:spLocks noChangeArrowheads="1"/>
          </p:cNvSpPr>
          <p:nvPr/>
        </p:nvSpPr>
        <p:spPr bwMode="auto">
          <a:xfrm>
            <a:off x="179388" y="5591175"/>
            <a:ext cx="4037012" cy="1006475"/>
          </a:xfrm>
          <a:prstGeom prst="wedgeRoundRectCallout">
            <a:avLst>
              <a:gd name="adj1" fmla="val 62259"/>
              <a:gd name="adj2" fmla="val -4802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latin typeface="Arial" panose="020B0604020202020204" pitchFamily="34" charset="0"/>
                <a:ea typeface="幼圆" panose="02010509060101010101" pitchFamily="49" charset="-122"/>
              </a:rPr>
              <a:t>  优点：减少误差</a:t>
            </a:r>
            <a:endParaRPr lang="zh-CN" altLang="en-US" b="1" dirty="0"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latin typeface="Arial" panose="020B0604020202020204" pitchFamily="34" charset="0"/>
                <a:ea typeface="幼圆" panose="02010509060101010101" pitchFamily="49" charset="-122"/>
              </a:rPr>
              <a:t>  缺点：不利于确定直线位置</a:t>
            </a:r>
            <a:endParaRPr lang="zh-CN" altLang="en-US" b="1" dirty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2"/>
          <p:cNvSpPr>
            <a:spLocks noGrp="1" noChangeArrowheads="1"/>
          </p:cNvSpPr>
          <p:nvPr>
            <p:ph type="title" idx="4294967295"/>
          </p:nvPr>
        </p:nvSpPr>
        <p:spPr>
          <a:xfrm>
            <a:off x="682625" y="115888"/>
            <a:ext cx="7845425" cy="792162"/>
          </a:xfrm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底物浓度对酶活性的影响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8" name="Line 44"/>
          <p:cNvSpPr>
            <a:spLocks noChangeShapeType="1"/>
          </p:cNvSpPr>
          <p:nvPr/>
        </p:nvSpPr>
        <p:spPr bwMode="auto">
          <a:xfrm>
            <a:off x="3201988" y="282575"/>
            <a:ext cx="720725" cy="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zh-CN" altLang="en-US" sz="2400" b="1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12" name="Text Box 310"/>
          <p:cNvSpPr txBox="1">
            <a:spLocks noChangeArrowheads="1"/>
          </p:cNvSpPr>
          <p:nvPr/>
        </p:nvSpPr>
        <p:spPr bwMode="auto">
          <a:xfrm>
            <a:off x="360363" y="1439863"/>
            <a:ext cx="83534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实验步骤</a:t>
            </a:r>
            <a:r>
              <a:rPr lang="en-US" altLang="zh-CN" sz="2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——</a:t>
            </a:r>
            <a:r>
              <a:rPr lang="zh-CN" altLang="en-US" sz="2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酶解</a:t>
            </a:r>
            <a:r>
              <a:rPr lang="zh-CN" altLang="en-US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反应</a:t>
            </a:r>
            <a:endParaRPr lang="zh-CN" altLang="en-US" sz="2800" b="1" dirty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23850" y="2195513"/>
          <a:ext cx="8568630" cy="44735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2092"/>
                <a:gridCol w="656023"/>
                <a:gridCol w="656023"/>
                <a:gridCol w="656023"/>
                <a:gridCol w="656023"/>
                <a:gridCol w="656023"/>
                <a:gridCol w="656023"/>
                <a:gridCol w="656023"/>
                <a:gridCol w="656023"/>
                <a:gridCol w="728354"/>
              </a:tblGrid>
              <a:tr h="698211">
                <a:tc>
                  <a:txBody>
                    <a:bodyPr/>
                    <a:lstStyle/>
                    <a:p>
                      <a:pPr indent="866775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zh-CN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管</a:t>
                      </a:r>
                      <a:r>
                        <a:rPr lang="zh-CN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号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试剂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2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3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4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6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7</a:t>
                      </a:r>
                      <a:endParaRPr lang="zh-CN" sz="1800" b="1" kern="10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8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5" marR="68575" marT="0" marB="0" anchor="ctr"/>
                </a:tc>
              </a:tr>
              <a:tr h="511549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0.1mol/L</a:t>
                      </a:r>
                      <a:r>
                        <a:rPr lang="zh-CN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蔗糖液</a:t>
                      </a: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/mL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</a:tr>
              <a:tr h="697937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0.1mol/L</a:t>
                      </a:r>
                      <a:r>
                        <a:rPr lang="zh-CN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乙酸钠缓冲液（</a:t>
                      </a: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pH4.5</a:t>
                      </a:r>
                      <a:r>
                        <a:rPr lang="zh-CN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）</a:t>
                      </a: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/mL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</a:t>
                      </a:r>
                      <a:endParaRPr lang="zh-CN" sz="1800" b="1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</a:t>
                      </a:r>
                      <a:endParaRPr lang="zh-CN" sz="1800" b="1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</a:tr>
              <a:tr h="513176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1mol/L </a:t>
                      </a:r>
                      <a:r>
                        <a:rPr lang="en-US" altLang="zh-CN" sz="1800" b="1" kern="100" dirty="0" err="1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NaOH</a:t>
                      </a: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/mL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0.5</a:t>
                      </a:r>
                      <a:endParaRPr lang="zh-CN" sz="1800" b="1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-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-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-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-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-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-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-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-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</a:tr>
              <a:tr h="513176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kern="1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35</a:t>
                      </a:r>
                      <a:r>
                        <a:rPr lang="zh-CN" altLang="zh-CN" sz="1800" b="1" kern="1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℃</a:t>
                      </a:r>
                      <a:r>
                        <a:rPr lang="zh-CN" altLang="en-US" sz="1800" b="1" kern="1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保温</a:t>
                      </a:r>
                      <a:r>
                        <a:rPr lang="en-US" altLang="zh-CN" sz="1800" b="1" kern="1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2min</a:t>
                      </a:r>
                      <a:endParaRPr lang="zh-CN" altLang="en-US" sz="1800" b="1" dirty="0" smtClean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 hMerge="1">
                  <a:tcPr marL="68578" marR="68578" marT="0" marB="0" anchor="ctr"/>
                </a:tc>
                <a:tc hMerge="1">
                  <a:tcPr marL="68578" marR="68578" marT="0" marB="0" anchor="ctr"/>
                </a:tc>
                <a:tc hMerge="1">
                  <a:tcPr marL="68578" marR="68578" marT="0" marB="0" anchor="ctr"/>
                </a:tc>
                <a:tc hMerge="1">
                  <a:tcPr marL="68578" marR="68578" marT="0" marB="0" anchor="ctr"/>
                </a:tc>
                <a:tc hMerge="1">
                  <a:tcPr marL="68578" marR="68578" marT="0" marB="0" anchor="ctr"/>
                </a:tc>
                <a:tc hMerge="1">
                  <a:tcPr marL="68578" marR="68578" marT="0" marB="0" anchor="ctr"/>
                </a:tc>
                <a:tc hMerge="1">
                  <a:tcPr marL="68578" marR="68578" marT="0" marB="0" anchor="ctr"/>
                </a:tc>
                <a:tc hMerge="1">
                  <a:tcPr marL="68578" marR="68578" marT="0" marB="0" anchor="ctr"/>
                </a:tc>
              </a:tr>
              <a:tr h="513176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稀释酶液</a:t>
                      </a: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/mL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</a:t>
                      </a:r>
                      <a:endParaRPr lang="zh-CN" sz="1800" b="1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</a:t>
                      </a:r>
                      <a:endParaRPr lang="zh-CN" sz="1800" b="1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</a:t>
                      </a:r>
                      <a:endParaRPr lang="zh-CN" sz="1800" b="1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</a:t>
                      </a:r>
                      <a:endParaRPr lang="zh-CN" sz="1800" b="1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</a:t>
                      </a:r>
                      <a:endParaRPr lang="zh-CN" sz="1800" b="1" kern="1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</a:tr>
              <a:tr h="513176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酶反应</a:t>
                      </a:r>
                      <a:endParaRPr lang="zh-CN" sz="1800" b="1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kern="1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35</a:t>
                      </a:r>
                      <a:r>
                        <a:rPr lang="zh-CN" altLang="zh-CN" sz="1800" b="1" kern="1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℃</a:t>
                      </a:r>
                      <a:r>
                        <a:rPr lang="zh-CN" altLang="zh-CN" sz="1800" b="1" kern="1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反应</a:t>
                      </a:r>
                      <a:r>
                        <a:rPr lang="en-US" altLang="zh-CN" sz="1800" b="1" kern="1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5min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，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1-8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号加入</a:t>
                      </a:r>
                      <a:r>
                        <a:rPr lang="en-US" altLang="zh-CN" sz="1800" b="1" kern="1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0.5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mL 1mol/L </a:t>
                      </a:r>
                      <a:r>
                        <a:rPr lang="en-US" altLang="zh-CN" sz="1800" b="1" kern="10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NaOH</a:t>
                      </a:r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终止反应</a:t>
                      </a:r>
                      <a:endParaRPr lang="zh-CN" altLang="en-US" sz="18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 hMerge="1">
                  <a:tcPr marL="68578" marR="68578" marT="0" marB="0" anchor="ctr"/>
                </a:tc>
                <a:tc hMerge="1">
                  <a:tcPr marL="68578" marR="68578" marT="0" marB="0" anchor="ctr"/>
                </a:tc>
                <a:tc hMerge="1">
                  <a:tcPr marL="68578" marR="68578" marT="0" marB="0" anchor="ctr"/>
                </a:tc>
                <a:tc hMerge="1">
                  <a:tcPr marL="68578" marR="68578" marT="0" marB="0" anchor="ctr"/>
                </a:tc>
                <a:tc hMerge="1">
                  <a:tcPr marL="68578" marR="68578" marT="0" marB="0" anchor="ctr"/>
                </a:tc>
                <a:tc hMerge="1">
                  <a:tcPr marL="68578" marR="68578" marT="0" marB="0" anchor="ctr"/>
                </a:tc>
                <a:tc hMerge="1">
                  <a:tcPr marL="68578" marR="68578" marT="0" marB="0" anchor="ctr"/>
                </a:tc>
                <a:tc hMerge="1">
                  <a:tcPr marL="68578" marR="68578" marT="0" marB="0" anchor="ctr"/>
                </a:tc>
              </a:tr>
              <a:tr h="513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00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产物测定</a:t>
                      </a:r>
                      <a:endParaRPr lang="zh-CN" altLang="zh-CN" sz="1800" b="1" kern="100" dirty="0" smtClean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 gridSpan="9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各取</a:t>
                      </a:r>
                      <a:r>
                        <a:rPr lang="en-US" altLang="zh-CN" sz="1800" b="1" kern="1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1.0mL</a:t>
                      </a:r>
                      <a:r>
                        <a:rPr lang="zh-CN" altLang="en-US" sz="1800" b="1" kern="1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，按</a:t>
                      </a:r>
                      <a:r>
                        <a:rPr lang="en-US" altLang="zh-CN" sz="1800" b="1" kern="1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DNS</a:t>
                      </a:r>
                      <a:r>
                        <a:rPr lang="zh-CN" altLang="en-US" sz="1800" b="1" kern="1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法</a:t>
                      </a:r>
                      <a:r>
                        <a:rPr lang="zh-CN" altLang="en-US" sz="1800" b="1" kern="100" dirty="0" smtClean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测定还原糖</a:t>
                      </a:r>
                      <a:endParaRPr lang="zh-CN" altLang="en-US" sz="1800" b="1" dirty="0" smtClean="0"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 hMerge="1">
                  <a:tcPr marL="68578" marR="68578" marT="0" marB="0" anchor="ctr"/>
                </a:tc>
                <a:tc hMerge="1">
                  <a:tcPr marL="68578" marR="68578" marT="0" marB="0" anchor="ctr"/>
                </a:tc>
                <a:tc hMerge="1">
                  <a:tcPr marL="68578" marR="68578" marT="0" marB="0" anchor="ctr"/>
                </a:tc>
                <a:tc hMerge="1">
                  <a:tcPr marL="68578" marR="68578" marT="0" marB="0" anchor="ctr"/>
                </a:tc>
                <a:tc hMerge="1">
                  <a:tcPr marL="68578" marR="68578" marT="0" marB="0" anchor="ctr"/>
                </a:tc>
                <a:tc hMerge="1">
                  <a:tcPr marL="68578" marR="68578" marT="0" marB="0" anchor="ctr"/>
                </a:tc>
                <a:tc hMerge="1">
                  <a:tcPr marL="68578" marR="68578" marT="0" marB="0" anchor="ctr"/>
                </a:tc>
                <a:tc hMerge="1">
                  <a:tcPr marL="68578" marR="68578" marT="0" marB="0" anchor="ctr"/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 bwMode="auto">
          <a:xfrm>
            <a:off x="323850" y="2195513"/>
            <a:ext cx="2592388" cy="51276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AutoShape 19"/>
          <p:cNvSpPr>
            <a:spLocks noChangeArrowheads="1"/>
          </p:cNvSpPr>
          <p:nvPr/>
        </p:nvSpPr>
        <p:spPr bwMode="auto">
          <a:xfrm>
            <a:off x="5798318" y="1246076"/>
            <a:ext cx="3094162" cy="864000"/>
          </a:xfrm>
          <a:prstGeom prst="wedgeRoundRectCallout">
            <a:avLst>
              <a:gd name="adj1" fmla="val -63705"/>
              <a:gd name="adj2" fmla="val -67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酶液稀释原则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：</a:t>
            </a:r>
            <a:r>
              <a:rPr lang="zh-CN" altLang="en-US" b="1" dirty="0">
                <a:latin typeface="Arial" panose="020B0604020202020204" pitchFamily="34" charset="0"/>
                <a:ea typeface="幼圆" panose="02010509060101010101" pitchFamily="49" charset="-122"/>
              </a:rPr>
              <a:t>测</a:t>
            </a:r>
            <a:r>
              <a:rPr lang="zh-CN" altLang="en-US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活</a:t>
            </a:r>
            <a:r>
              <a:rPr lang="en-US" altLang="zh-CN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A</a:t>
            </a:r>
            <a:r>
              <a:rPr lang="en-US" altLang="zh-CN" b="1" baseline="-25000" dirty="0" smtClean="0">
                <a:latin typeface="Arial" panose="020B0604020202020204" pitchFamily="34" charset="0"/>
                <a:ea typeface="幼圆" panose="02010509060101010101" pitchFamily="49" charset="-122"/>
              </a:rPr>
              <a:t>540</a:t>
            </a:r>
            <a:r>
              <a:rPr lang="zh-CN" altLang="en-US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约为</a:t>
            </a:r>
            <a:r>
              <a:rPr lang="en-US" altLang="zh-CN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0.6</a:t>
            </a:r>
            <a:r>
              <a:rPr lang="zh-CN" altLang="en-US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左右的稀释度</a:t>
            </a:r>
            <a:endParaRPr lang="en-US" altLang="zh-CN" b="1" baseline="-25000" dirty="0"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endParaRPr lang="zh-CN" altLang="en-US" b="1" dirty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02"/>
          <p:cNvSpPr txBox="1">
            <a:spLocks noChangeArrowheads="1"/>
          </p:cNvSpPr>
          <p:nvPr/>
        </p:nvSpPr>
        <p:spPr bwMode="auto">
          <a:xfrm>
            <a:off x="682625" y="115888"/>
            <a:ext cx="78454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5pPr>
            <a:lvl6pPr marL="457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6pPr>
            <a:lvl7pPr marL="9144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7pPr>
            <a:lvl8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8pPr>
            <a:lvl9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9pPr>
          </a:lstStyle>
          <a:p>
            <a:pPr algn="ctr" eaLnBrk="1" hangingPunct="1">
              <a:defRPr/>
            </a:pPr>
            <a:r>
              <a:rPr lang="zh-CN" altLang="en-US" sz="3600" kern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底物浓度对酶活性的影响</a:t>
            </a:r>
            <a:endParaRPr lang="zh-CN" altLang="en-US" sz="3600" kern="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251520" y="2352377"/>
          <a:ext cx="8640960" cy="34210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2092"/>
                <a:gridCol w="741921"/>
                <a:gridCol w="656023"/>
                <a:gridCol w="656024"/>
                <a:gridCol w="656023"/>
                <a:gridCol w="656023"/>
                <a:gridCol w="656023"/>
                <a:gridCol w="694247"/>
                <a:gridCol w="656023"/>
                <a:gridCol w="93975"/>
                <a:gridCol w="582586"/>
              </a:tblGrid>
              <a:tr h="698211">
                <a:tc>
                  <a:txBody>
                    <a:bodyPr/>
                    <a:lstStyle/>
                    <a:p>
                      <a:pPr indent="866775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zh-CN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管</a:t>
                      </a:r>
                      <a:r>
                        <a:rPr lang="zh-CN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号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试剂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2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3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4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6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7</a:t>
                      </a:r>
                      <a:endParaRPr lang="zh-CN" sz="1800" b="1" kern="10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8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5" marR="68575" marT="0" marB="0" anchor="ctr"/>
                </a:tc>
                <a:tc hMerge="1">
                  <a:tcPr/>
                </a:tc>
              </a:tr>
              <a:tr h="607284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酶反应液</a:t>
                      </a: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mL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zh-CN" alt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zh-CN" alt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zh-CN" alt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zh-CN" alt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zh-CN" alt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zh-CN" alt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 hMerge="1">
                  <a:tcPr/>
                </a:tc>
              </a:tr>
              <a:tr h="576064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水杨酸试剂</a:t>
                      </a: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mL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zh-CN" alt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zh-CN" alt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zh-CN" alt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zh-CN" alt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 hMerge="1">
                  <a:tcPr/>
                </a:tc>
              </a:tr>
              <a:tr h="513176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 gridSpan="10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沸水浴加热</a:t>
                      </a:r>
                      <a:r>
                        <a:rPr lang="en-US" altLang="zh-CN" sz="1800" b="1" kern="10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5min</a:t>
                      </a:r>
                      <a:r>
                        <a:rPr lang="zh-CN" altLang="zh-CN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后用流水冷却</a:t>
                      </a:r>
                      <a:endParaRPr lang="zh-CN" alt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 hMerge="1">
                  <a:tcPr marL="68578" marR="68578" marT="0" marB="0" anchor="ctr"/>
                </a:tc>
                <a:tc hMerge="1">
                  <a:tcPr marL="68578" marR="68578" marT="0" marB="0" anchor="ctr"/>
                </a:tc>
                <a:tc hMerge="1">
                  <a:tcPr marL="68578" marR="68578" marT="0" marB="0" anchor="ctr"/>
                </a:tc>
                <a:tc hMerge="1">
                  <a:tcPr marL="68578" marR="68578" marT="0" marB="0" anchor="ctr"/>
                </a:tc>
                <a:tc hMerge="1">
                  <a:tcPr marL="68578" marR="68578" marT="0" marB="0" anchor="ctr"/>
                </a:tc>
                <a:tc hMerge="1">
                  <a:tcPr marL="68578" marR="68578" marT="0" marB="0" anchor="ctr"/>
                </a:tc>
                <a:tc hMerge="1">
                  <a:tcPr marL="68578" marR="68578" marT="0" marB="0" anchor="ctr"/>
                </a:tc>
                <a:tc hMerge="1">
                  <a:tcPr marL="68578" marR="68578" marT="0" marB="0" anchor="ctr"/>
                </a:tc>
                <a:tc hMerge="1">
                  <a:tcPr/>
                </a:tc>
              </a:tr>
              <a:tr h="513176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水</a:t>
                      </a: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mL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</a:t>
                      </a:r>
                      <a:endParaRPr lang="zh-CN" alt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</a:t>
                      </a:r>
                      <a:endParaRPr lang="zh-CN" alt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</a:t>
                      </a:r>
                      <a:endParaRPr lang="zh-CN" alt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</a:t>
                      </a:r>
                      <a:endParaRPr lang="zh-CN" alt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</a:t>
                      </a:r>
                      <a:endParaRPr lang="zh-CN" alt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</a:t>
                      </a:r>
                      <a:endParaRPr lang="zh-CN" alt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</a:t>
                      </a:r>
                      <a:endParaRPr lang="zh-CN" alt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</a:t>
                      </a:r>
                      <a:endParaRPr lang="zh-CN" alt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 hMerge="1">
                  <a:tcPr/>
                </a:tc>
              </a:tr>
              <a:tr h="513176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altLang="zh-CN" sz="1800" b="1" kern="100" baseline="-2500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540</a:t>
                      </a:r>
                      <a:endParaRPr lang="zh-CN" sz="1800" b="1" kern="100" baseline="-250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 hMerge="1">
                  <a:tcPr marL="68578" marR="6857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</a:tr>
            </a:tbl>
          </a:graphicData>
        </a:graphic>
      </p:graphicFrame>
      <p:cxnSp>
        <p:nvCxnSpPr>
          <p:cNvPr id="18" name="直接连接符 17"/>
          <p:cNvCxnSpPr/>
          <p:nvPr/>
        </p:nvCxnSpPr>
        <p:spPr bwMode="auto">
          <a:xfrm>
            <a:off x="251520" y="2366287"/>
            <a:ext cx="2559525" cy="6611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 Box 310"/>
          <p:cNvSpPr txBox="1">
            <a:spLocks noChangeArrowheads="1"/>
          </p:cNvSpPr>
          <p:nvPr/>
        </p:nvSpPr>
        <p:spPr bwMode="auto">
          <a:xfrm>
            <a:off x="360363" y="1439863"/>
            <a:ext cx="83534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实验步骤</a:t>
            </a:r>
            <a:r>
              <a:rPr lang="en-US" altLang="zh-CN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——DNS</a:t>
            </a:r>
            <a:r>
              <a:rPr lang="zh-CN" altLang="en-US" sz="2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法测定</a:t>
            </a:r>
            <a:r>
              <a:rPr lang="zh-CN" altLang="en-US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还原糖</a:t>
            </a:r>
            <a:endParaRPr lang="zh-CN" altLang="en-US" sz="2800" b="1" dirty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21" name="AutoShape 20"/>
          <p:cNvSpPr>
            <a:spLocks noChangeArrowheads="1"/>
          </p:cNvSpPr>
          <p:nvPr/>
        </p:nvSpPr>
        <p:spPr bwMode="auto">
          <a:xfrm rot="10800000">
            <a:off x="3169968" y="5774021"/>
            <a:ext cx="217487" cy="360362"/>
          </a:xfrm>
          <a:prstGeom prst="downArrow">
            <a:avLst>
              <a:gd name="adj1" fmla="val 31870"/>
              <a:gd name="adj2" fmla="val 24869"/>
            </a:avLst>
          </a:prstGeom>
          <a:solidFill>
            <a:srgbClr val="CC6600"/>
          </a:solidFill>
          <a:ln>
            <a:noFill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22" name="矩形 16"/>
          <p:cNvSpPr>
            <a:spLocks noChangeArrowheads="1"/>
          </p:cNvSpPr>
          <p:nvPr/>
        </p:nvSpPr>
        <p:spPr bwMode="auto">
          <a:xfrm>
            <a:off x="2729157" y="6101203"/>
            <a:ext cx="1112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CC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空白管</a:t>
            </a:r>
            <a:endParaRPr lang="zh-CN" altLang="en-US" sz="2400" b="1" dirty="0">
              <a:solidFill>
                <a:srgbClr val="CC66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02"/>
          <p:cNvSpPr txBox="1">
            <a:spLocks noChangeArrowheads="1"/>
          </p:cNvSpPr>
          <p:nvPr/>
        </p:nvSpPr>
        <p:spPr bwMode="auto">
          <a:xfrm>
            <a:off x="682625" y="115888"/>
            <a:ext cx="78454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5pPr>
            <a:lvl6pPr marL="457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6pPr>
            <a:lvl7pPr marL="9144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7pPr>
            <a:lvl8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8pPr>
            <a:lvl9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9pPr>
          </a:lstStyle>
          <a:p>
            <a:pPr algn="ctr" eaLnBrk="1" hangingPunct="1">
              <a:defRPr/>
            </a:pPr>
            <a:r>
              <a:rPr lang="zh-CN" altLang="en-US" sz="3600" kern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底物浓度对酶活性的影响</a:t>
            </a:r>
            <a:endParaRPr lang="zh-CN" altLang="en-US" sz="3600" kern="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20" name="Text Box 310"/>
          <p:cNvSpPr txBox="1">
            <a:spLocks noChangeArrowheads="1"/>
          </p:cNvSpPr>
          <p:nvPr/>
        </p:nvSpPr>
        <p:spPr bwMode="auto">
          <a:xfrm>
            <a:off x="360363" y="1439863"/>
            <a:ext cx="83534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实验步骤</a:t>
            </a:r>
            <a:r>
              <a:rPr lang="en-US" altLang="zh-CN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——</a:t>
            </a:r>
            <a:r>
              <a:rPr lang="zh-CN" altLang="en-US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酶标仪测定</a:t>
            </a:r>
            <a:endParaRPr lang="zh-CN" altLang="en-US" sz="2800" b="1" dirty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cxnSp>
        <p:nvCxnSpPr>
          <p:cNvPr id="52" name="直接连接符 3"/>
          <p:cNvCxnSpPr>
            <a:cxnSpLocks noChangeShapeType="1"/>
          </p:cNvCxnSpPr>
          <p:nvPr/>
        </p:nvCxnSpPr>
        <p:spPr bwMode="auto">
          <a:xfrm>
            <a:off x="2709723" y="3405142"/>
            <a:ext cx="2486025" cy="638175"/>
          </a:xfrm>
          <a:prstGeom prst="line">
            <a:avLst/>
          </a:prstGeom>
          <a:noFill/>
          <a:ln w="19050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3" name="图片 5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2" t="38075" r="9282" b="38390"/>
          <a:stretch>
            <a:fillRect/>
          </a:stretch>
        </p:blipFill>
        <p:spPr>
          <a:xfrm>
            <a:off x="2123728" y="3575625"/>
            <a:ext cx="6539665" cy="1221527"/>
          </a:xfrm>
          <a:prstGeom prst="rect">
            <a:avLst/>
          </a:prstGeom>
        </p:spPr>
      </p:pic>
      <p:sp>
        <p:nvSpPr>
          <p:cNvPr id="54" name="AutoShape 20"/>
          <p:cNvSpPr>
            <a:spLocks noChangeArrowheads="1"/>
          </p:cNvSpPr>
          <p:nvPr/>
        </p:nvSpPr>
        <p:spPr bwMode="auto">
          <a:xfrm rot="16200000">
            <a:off x="1708920" y="3983856"/>
            <a:ext cx="217487" cy="360362"/>
          </a:xfrm>
          <a:prstGeom prst="downArrow">
            <a:avLst>
              <a:gd name="adj1" fmla="val 31870"/>
              <a:gd name="adj2" fmla="val 24869"/>
            </a:avLst>
          </a:prstGeom>
          <a:solidFill>
            <a:srgbClr val="CC6600"/>
          </a:solidFill>
          <a:ln>
            <a:noFill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55" name="矩形 16"/>
          <p:cNvSpPr>
            <a:spLocks noChangeArrowheads="1"/>
          </p:cNvSpPr>
          <p:nvPr/>
        </p:nvSpPr>
        <p:spPr bwMode="auto">
          <a:xfrm>
            <a:off x="360363" y="3933056"/>
            <a:ext cx="11128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CC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酶标条</a:t>
            </a:r>
            <a:endParaRPr lang="zh-CN" altLang="en-US" sz="2400" b="1" dirty="0">
              <a:solidFill>
                <a:srgbClr val="CC66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2339752" y="2716517"/>
            <a:ext cx="6336704" cy="85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                                       管号</a:t>
            </a:r>
            <a:endParaRPr lang="en-US" altLang="zh-CN" sz="2000" b="1" dirty="0" smtClean="0"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0     0     1      1     2     2     3     4     5     6      7     8       </a:t>
            </a:r>
            <a:endParaRPr lang="en-US" altLang="zh-CN" sz="2000" b="1" dirty="0" smtClean="0">
              <a:solidFill>
                <a:srgbClr val="00B050"/>
              </a:solidFill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57" name="矩形 16"/>
          <p:cNvSpPr>
            <a:spLocks noChangeArrowheads="1"/>
          </p:cNvSpPr>
          <p:nvPr/>
        </p:nvSpPr>
        <p:spPr bwMode="auto">
          <a:xfrm>
            <a:off x="4418773" y="5126612"/>
            <a:ext cx="19495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rgbClr val="CC6600"/>
                </a:solidFill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每孔加液</a:t>
            </a:r>
            <a:r>
              <a:rPr lang="en-US" altLang="zh-CN" sz="2000" b="1" dirty="0" smtClean="0">
                <a:solidFill>
                  <a:srgbClr val="CC6600"/>
                </a:solidFill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200</a:t>
            </a:r>
            <a:r>
              <a:rPr lang="en-US" altLang="zh-CN" sz="2000" b="1" dirty="0" smtClean="0">
                <a:solidFill>
                  <a:srgbClr val="CC6600"/>
                </a:solidFill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</a:t>
            </a:r>
            <a:r>
              <a:rPr lang="en-US" altLang="zh-CN" sz="2000" b="1" dirty="0" smtClean="0">
                <a:solidFill>
                  <a:srgbClr val="CC6600"/>
                </a:solidFill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L</a:t>
            </a:r>
            <a:endParaRPr lang="zh-CN" altLang="en-US" sz="2000" b="1" dirty="0">
              <a:solidFill>
                <a:srgbClr val="CC6600"/>
              </a:solidFill>
              <a:latin typeface="Arial" panose="020B0604020202020204" pitchFamily="34" charset="0"/>
              <a:ea typeface="仿宋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2"/>
          <p:cNvSpPr>
            <a:spLocks noGrp="1" noChangeArrowheads="1"/>
          </p:cNvSpPr>
          <p:nvPr>
            <p:ph type="title" idx="4294967295"/>
          </p:nvPr>
        </p:nvSpPr>
        <p:spPr>
          <a:xfrm>
            <a:off x="682625" y="115888"/>
            <a:ext cx="7845425" cy="792162"/>
          </a:xfrm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底物浓度对酶活性的影响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8" name="Line 44"/>
          <p:cNvSpPr>
            <a:spLocks noChangeShapeType="1"/>
          </p:cNvSpPr>
          <p:nvPr/>
        </p:nvSpPr>
        <p:spPr bwMode="auto">
          <a:xfrm>
            <a:off x="3201988" y="282575"/>
            <a:ext cx="720725" cy="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zh-CN" altLang="en-US" sz="2400" b="1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12" name="Text Box 310"/>
          <p:cNvSpPr txBox="1">
            <a:spLocks noChangeArrowheads="1"/>
          </p:cNvSpPr>
          <p:nvPr/>
        </p:nvSpPr>
        <p:spPr bwMode="auto">
          <a:xfrm>
            <a:off x="360363" y="1439863"/>
            <a:ext cx="83534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结果与数据处理</a:t>
            </a:r>
            <a:endParaRPr lang="zh-CN" altLang="en-US" sz="3200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381" name="矩形 2"/>
          <p:cNvSpPr>
            <a:spLocks noChangeArrowheads="1"/>
          </p:cNvSpPr>
          <p:nvPr/>
        </p:nvSpPr>
        <p:spPr bwMode="auto">
          <a:xfrm>
            <a:off x="539750" y="2205038"/>
            <a:ext cx="8078788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95605"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以蔗糖浓度为横坐标、以反应速度为纵坐标，绘制底物对酶促反应的影响曲线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。</a:t>
            </a:r>
            <a:endParaRPr lang="en-US" altLang="zh-CN" sz="2400" b="1" dirty="0" smtClean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2400" b="1" dirty="0" smtClean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</a:t>
            </a:r>
            <a:r>
              <a:rPr lang="en-US" altLang="zh-CN" sz="2400" b="1" baseline="-25000" dirty="0" smtClean="0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540</a:t>
            </a:r>
            <a:r>
              <a:rPr lang="en-US" altLang="zh-CN" sz="2400" b="1" dirty="0" smtClean="0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→</a:t>
            </a:r>
            <a:r>
              <a:rPr lang="zh-CN" altLang="en-US" sz="2400" b="1" dirty="0" smtClean="0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还原糖生成量</a:t>
            </a:r>
            <a:r>
              <a:rPr lang="en-US" altLang="zh-CN" sz="2400" b="1" dirty="0" smtClean="0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→</a:t>
            </a:r>
            <a:r>
              <a:rPr lang="zh-CN" altLang="en-US" sz="2400" b="1" dirty="0" smtClean="0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反应速度（</a:t>
            </a:r>
            <a:r>
              <a:rPr lang="en-US" altLang="zh-CN" sz="2400" b="1" dirty="0" err="1" smtClean="0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mmol</a:t>
            </a:r>
            <a:r>
              <a:rPr lang="en-US" altLang="zh-CN" sz="2400" b="1" dirty="0" smtClean="0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/</a:t>
            </a:r>
            <a:r>
              <a:rPr lang="en-US" altLang="zh-CN" sz="2400" b="1" dirty="0" err="1" smtClean="0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L∙min</a:t>
            </a:r>
            <a:r>
              <a:rPr lang="zh-CN" altLang="en-US" sz="2400" b="1" dirty="0" smtClean="0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）</a:t>
            </a:r>
            <a:r>
              <a:rPr lang="en-US" altLang="zh-CN" sz="2400" b="1" dirty="0" smtClean="0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b="1" dirty="0" smtClean="0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注意体积变化和稀释倍数</a:t>
            </a:r>
            <a:endParaRPr lang="en-US" altLang="zh-CN" sz="2400" b="1" dirty="0">
              <a:solidFill>
                <a:srgbClr val="0099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endParaRPr lang="en-US" altLang="zh-CN" sz="2400" b="1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zh-CN" sz="24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以</a:t>
            </a:r>
            <a:r>
              <a:rPr lang="zh-CN" altLang="zh-CN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蔗糖浓度的倒数为横坐标、以反应速度的倒数为纵坐标，绘制双倒数曲线，求出蔗糖酶的</a:t>
            </a:r>
            <a:r>
              <a:rPr lang="en-US" altLang="zh-CN" sz="2400" b="1" i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K</a:t>
            </a:r>
            <a:r>
              <a:rPr lang="en-US" altLang="zh-CN" sz="2400" b="1" baseline="-25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m</a:t>
            </a:r>
            <a:r>
              <a:rPr lang="zh-CN" altLang="zh-CN" sz="24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值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sz="2400" b="1" i="1" dirty="0" err="1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V</a:t>
            </a:r>
            <a:r>
              <a:rPr lang="en-US" altLang="zh-CN" sz="2400" b="1" baseline="-25000" dirty="0" err="1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max</a:t>
            </a:r>
            <a:r>
              <a:rPr lang="zh-CN" altLang="zh-CN" sz="24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。</a:t>
            </a:r>
            <a:endParaRPr lang="zh-CN" altLang="zh-CN" sz="2400" b="1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1" name="矩形 2"/>
          <p:cNvSpPr>
            <a:spLocks noChangeArrowheads="1"/>
          </p:cNvSpPr>
          <p:nvPr/>
        </p:nvSpPr>
        <p:spPr bwMode="auto">
          <a:xfrm>
            <a:off x="539750" y="2178868"/>
            <a:ext cx="80787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95605"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marL="404495" indent="-457200" eaLnBrk="1" latinLnBrk="0" hangingPunct="1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为什么要测定酶的</a:t>
            </a:r>
            <a:r>
              <a:rPr lang="en-US" altLang="zh-CN" sz="2400" b="1" i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K</a:t>
            </a:r>
            <a:r>
              <a:rPr lang="en-US" altLang="zh-CN" sz="2400" b="1" baseline="-250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m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值，有什么理论意义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和使用价值？</a:t>
            </a:r>
            <a:endParaRPr lang="en-US" altLang="zh-CN" sz="2400" b="1" dirty="0" smtClean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marL="404495" indent="-457200" eaLnBrk="1" latinLnBrk="0" hangingPunct="1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为什么不直接用米氏方程进行</a:t>
            </a:r>
            <a:r>
              <a:rPr lang="en-US" altLang="zh-CN" sz="2400" b="1" i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K</a:t>
            </a:r>
            <a:r>
              <a:rPr lang="en-US" altLang="zh-CN" sz="2400" b="1" baseline="-25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m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值的测定？</a:t>
            </a:r>
            <a:endParaRPr lang="en-US" altLang="zh-CN" sz="2400" b="1" dirty="0" smtClean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Text Box 310"/>
          <p:cNvSpPr txBox="1">
            <a:spLocks noChangeArrowheads="1"/>
          </p:cNvSpPr>
          <p:nvPr/>
        </p:nvSpPr>
        <p:spPr bwMode="auto">
          <a:xfrm>
            <a:off x="360363" y="1439863"/>
            <a:ext cx="83534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思考题</a:t>
            </a:r>
            <a:endParaRPr lang="zh-CN" altLang="en-US" sz="3200" dirty="0" smtClean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02"/>
          <p:cNvSpPr txBox="1">
            <a:spLocks noChangeArrowheads="1"/>
          </p:cNvSpPr>
          <p:nvPr/>
        </p:nvSpPr>
        <p:spPr bwMode="auto">
          <a:xfrm>
            <a:off x="682625" y="115888"/>
            <a:ext cx="78454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5pPr>
            <a:lvl6pPr marL="457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6pPr>
            <a:lvl7pPr marL="9144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7pPr>
            <a:lvl8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8pPr>
            <a:lvl9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9pPr>
          </a:lstStyle>
          <a:p>
            <a:pPr algn="ctr" eaLnBrk="1" hangingPunct="1">
              <a:defRPr/>
            </a:pPr>
            <a:r>
              <a:rPr lang="zh-CN" altLang="en-US" sz="3600" kern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底物浓度对酶活性的影响</a:t>
            </a:r>
            <a:endParaRPr lang="zh-CN" altLang="en-US" sz="3600" kern="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2"/>
          <p:cNvSpPr>
            <a:spLocks noGrp="1" noChangeArrowheads="1"/>
          </p:cNvSpPr>
          <p:nvPr>
            <p:ph type="title" idx="4294967295"/>
          </p:nvPr>
        </p:nvSpPr>
        <p:spPr>
          <a:xfrm>
            <a:off x="682625" y="115888"/>
            <a:ext cx="7845425" cy="792162"/>
          </a:xfrm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蔗糖酶酶促反应与时间的关系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2291" name="Text Box 310"/>
          <p:cNvSpPr txBox="1">
            <a:spLocks noChangeArrowheads="1"/>
          </p:cNvSpPr>
          <p:nvPr/>
        </p:nvSpPr>
        <p:spPr bwMode="auto">
          <a:xfrm>
            <a:off x="360363" y="1439863"/>
            <a:ext cx="83534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酶促反应速度曲线</a:t>
            </a:r>
            <a:endParaRPr lang="zh-CN" altLang="en-US" sz="3200" dirty="0" smtClean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Line 44"/>
          <p:cNvSpPr>
            <a:spLocks noChangeShapeType="1"/>
          </p:cNvSpPr>
          <p:nvPr/>
        </p:nvSpPr>
        <p:spPr bwMode="auto">
          <a:xfrm>
            <a:off x="3201988" y="282575"/>
            <a:ext cx="720725" cy="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zh-CN" altLang="en-US" sz="2400" b="1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17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719138" y="2206605"/>
            <a:ext cx="7637462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95605"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进行酶的活力测定</a:t>
            </a:r>
            <a:r>
              <a:rPr lang="en-US" altLang="zh-CN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,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首先要确定酶的反应时间。酶的反应时间并不是任意规定的，初速度范围内选择时间。</a:t>
            </a:r>
            <a:endParaRPr lang="zh-CN" altLang="en-US" sz="2400" b="1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进程曲线：是指酶促反应时间与产物生成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量（或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底物减少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量）之间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的关系曲线；</a:t>
            </a:r>
            <a:endParaRPr lang="zh-CN" altLang="en-US" sz="2400" b="1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起始时间段为直线，斜率代表初速度；后面随着时间曲线趋于平缓。</a:t>
            </a:r>
            <a:endParaRPr lang="zh-CN" altLang="en-US" sz="2400" b="1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10"/>
          <p:cNvSpPr txBox="1">
            <a:spLocks noChangeArrowheads="1"/>
          </p:cNvSpPr>
          <p:nvPr/>
        </p:nvSpPr>
        <p:spPr bwMode="auto">
          <a:xfrm>
            <a:off x="684213" y="1412875"/>
            <a:ext cx="77771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酶的作用特性</a:t>
            </a:r>
            <a:endParaRPr kumimoji="1" lang="en-US" altLang="zh-CN" sz="2400" b="1" dirty="0">
              <a:solidFill>
                <a:srgbClr val="FFFFFF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3347864" y="2084159"/>
            <a:ext cx="5400675" cy="2087563"/>
          </a:xfrm>
          <a:prstGeom prst="wedgeRoundRectCallout">
            <a:avLst>
              <a:gd name="adj1" fmla="val -58114"/>
              <a:gd name="adj2" fmla="val -52027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只能催化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热力学允许</a:t>
            </a:r>
            <a:r>
              <a:rPr lang="zh-CN" altLang="en-US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的化学反应</a:t>
            </a:r>
            <a:endParaRPr lang="zh-CN" altLang="en-US" b="1" dirty="0"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缩短</a:t>
            </a:r>
            <a:r>
              <a:rPr lang="zh-CN" altLang="en-US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达到化学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平衡的时间</a:t>
            </a:r>
            <a:r>
              <a:rPr lang="zh-CN" altLang="en-US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而不改变平衡点</a:t>
            </a:r>
            <a:endParaRPr lang="zh-CN" altLang="en-US" b="1" dirty="0"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在化学反应的前后没有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质和量</a:t>
            </a:r>
            <a:r>
              <a:rPr lang="zh-CN" altLang="en-US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的改变</a:t>
            </a:r>
            <a:endParaRPr lang="zh-CN" altLang="en-US" b="1" dirty="0"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微量</a:t>
            </a:r>
            <a:r>
              <a:rPr lang="zh-CN" altLang="en-US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的酶就能发挥较大的催化作用</a:t>
            </a:r>
            <a:endParaRPr lang="en-US" altLang="zh-CN" b="1" dirty="0"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作用机理都是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降低反应的活化能 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10" name="AutoShape 20"/>
          <p:cNvSpPr>
            <a:spLocks noChangeArrowheads="1"/>
          </p:cNvSpPr>
          <p:nvPr/>
        </p:nvSpPr>
        <p:spPr bwMode="auto">
          <a:xfrm>
            <a:off x="464273" y="4319131"/>
            <a:ext cx="4105275" cy="2449513"/>
          </a:xfrm>
          <a:prstGeom prst="wedgeRoundRectCallout">
            <a:avLst>
              <a:gd name="adj1" fmla="val 57199"/>
              <a:gd name="adj2" fmla="val -5174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高度的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催化效率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高度的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专一性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酶活性的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可调节性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酶活性的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不稳定性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酶反应条件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温和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某些酶活性与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辅助因子</a:t>
            </a:r>
            <a:r>
              <a:rPr lang="zh-CN" altLang="en-US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有关</a:t>
            </a:r>
            <a:endParaRPr lang="zh-CN" altLang="en-US" b="1" dirty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Rectangle 302"/>
          <p:cNvSpPr txBox="1">
            <a:spLocks noChangeArrowheads="1"/>
          </p:cNvSpPr>
          <p:nvPr/>
        </p:nvSpPr>
        <p:spPr bwMode="auto">
          <a:xfrm>
            <a:off x="682625" y="115888"/>
            <a:ext cx="78454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5pPr>
            <a:lvl6pPr marL="457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6pPr>
            <a:lvl7pPr marL="9144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7pPr>
            <a:lvl8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8pPr>
            <a:lvl9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9pPr>
          </a:lstStyle>
          <a:p>
            <a:pPr algn="ctr" eaLnBrk="1" hangingPunct="1">
              <a:defRPr/>
            </a:pPr>
            <a:r>
              <a:rPr lang="zh-CN" altLang="en-US" sz="3600" kern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酵母蔗糖酶的提取和酶蛋白浓度测定</a:t>
            </a:r>
            <a:endParaRPr lang="zh-CN" altLang="en-US" sz="3600" kern="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2"/>
          <p:cNvSpPr>
            <a:spLocks noGrp="1" noChangeArrowheads="1"/>
          </p:cNvSpPr>
          <p:nvPr>
            <p:ph type="title" idx="4294967295"/>
          </p:nvPr>
        </p:nvSpPr>
        <p:spPr>
          <a:xfrm>
            <a:off x="682625" y="115888"/>
            <a:ext cx="7845425" cy="792162"/>
          </a:xfrm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蔗糖酶酶促反应与时间的关系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2291" name="Text Box 310"/>
          <p:cNvSpPr txBox="1">
            <a:spLocks noChangeArrowheads="1"/>
          </p:cNvSpPr>
          <p:nvPr/>
        </p:nvSpPr>
        <p:spPr bwMode="auto">
          <a:xfrm>
            <a:off x="360363" y="1439863"/>
            <a:ext cx="83534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酶促反应速度曲线</a:t>
            </a:r>
            <a:endParaRPr lang="zh-CN" altLang="en-US" sz="3200" dirty="0" smtClean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Line 44"/>
          <p:cNvSpPr>
            <a:spLocks noChangeShapeType="1"/>
          </p:cNvSpPr>
          <p:nvPr/>
        </p:nvSpPr>
        <p:spPr bwMode="auto">
          <a:xfrm>
            <a:off x="3201988" y="282575"/>
            <a:ext cx="720725" cy="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zh-CN" altLang="en-US" sz="2400" b="1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01632" y="2348880"/>
            <a:ext cx="7070768" cy="3572804"/>
            <a:chOff x="539551" y="3096914"/>
            <a:chExt cx="7070768" cy="3572804"/>
          </a:xfrm>
        </p:grpSpPr>
        <p:sp>
          <p:nvSpPr>
            <p:cNvPr id="2" name="矩形 1"/>
            <p:cNvSpPr/>
            <p:nvPr/>
          </p:nvSpPr>
          <p:spPr bwMode="auto">
            <a:xfrm>
              <a:off x="539551" y="3096914"/>
              <a:ext cx="7013617" cy="35004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grpSp>
          <p:nvGrpSpPr>
            <p:cNvPr id="8" name="Group 44"/>
            <p:cNvGrpSpPr/>
            <p:nvPr/>
          </p:nvGrpSpPr>
          <p:grpSpPr bwMode="auto">
            <a:xfrm>
              <a:off x="639606" y="3169280"/>
              <a:ext cx="6970713" cy="3500438"/>
              <a:chOff x="848" y="2178"/>
              <a:chExt cx="4391" cy="2205"/>
            </a:xfrm>
          </p:grpSpPr>
          <p:sp>
            <p:nvSpPr>
              <p:cNvPr id="11" name="Rectangle 45"/>
              <p:cNvSpPr>
                <a:spLocks noChangeArrowheads="1"/>
              </p:cNvSpPr>
              <p:nvPr/>
            </p:nvSpPr>
            <p:spPr bwMode="auto">
              <a:xfrm>
                <a:off x="3415" y="3566"/>
                <a:ext cx="1824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4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幼圆" panose="02010509060101010101" pitchFamily="49" charset="-122"/>
                  </a:rPr>
                  <a:t>酶促反应速度曲线</a:t>
                </a:r>
                <a:r>
                  <a:rPr kumimoji="0" lang="zh-CN" altLang="en-US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幼圆" panose="02010509060101010101" pitchFamily="49" charset="-122"/>
                  </a:rPr>
                  <a:t> </a:t>
                </a:r>
                <a:endPara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Arial" panose="020B0604020202020204" pitchFamily="34" charset="0"/>
                  <a:ea typeface="幼圆" panose="02010509060101010101" pitchFamily="49" charset="-122"/>
                </a:endParaRPr>
              </a:p>
            </p:txBody>
          </p:sp>
          <p:sp>
            <p:nvSpPr>
              <p:cNvPr id="12" name="Rectangle 46"/>
              <p:cNvSpPr>
                <a:spLocks noChangeArrowheads="1"/>
              </p:cNvSpPr>
              <p:nvPr/>
            </p:nvSpPr>
            <p:spPr bwMode="auto">
              <a:xfrm>
                <a:off x="2381" y="2251"/>
                <a:ext cx="2822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24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35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CC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幼圆" panose="02010509060101010101" pitchFamily="49" charset="-122"/>
                  </a:rPr>
                  <a:t>反应速度</a:t>
                </a:r>
                <a:r>
                  <a:rPr kumimoji="0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CC00"/>
                    </a:solidFill>
                    <a:effectLst/>
                    <a:uLnTx/>
                    <a:uFillTx/>
                    <a:latin typeface="幼圆" panose="02010509060101010101" pitchFamily="49" charset="-122"/>
                    <a:ea typeface="幼圆" panose="02010509060101010101" pitchFamily="49" charset="-122"/>
                  </a:rPr>
                  <a:t>=</a:t>
                </a: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CC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幼圆" panose="02010509060101010101" pitchFamily="49" charset="-122"/>
                  </a:rPr>
                  <a:t>斜率＝浓度</a:t>
                </a:r>
                <a:r>
                  <a:rPr kumimoji="0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CC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幼圆" panose="02010509060101010101" pitchFamily="49" charset="-122"/>
                  </a:rPr>
                  <a:t>/</a:t>
                </a:r>
                <a:r>
                  <a:rPr kumimoji="0" lang="zh-CN" alt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CC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幼圆" panose="02010509060101010101" pitchFamily="49" charset="-122"/>
                  </a:rPr>
                  <a:t>时间</a:t>
                </a:r>
                <a:endParaRPr kumimoji="0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幼圆" panose="02010509060101010101" pitchFamily="49" charset="-122"/>
                </a:endParaRPr>
              </a:p>
            </p:txBody>
          </p:sp>
          <p:graphicFrame>
            <p:nvGraphicFramePr>
              <p:cNvPr id="13" name="Object 47"/>
              <p:cNvGraphicFramePr>
                <a:graphicFrameLocks noChangeAspect="1"/>
              </p:cNvGraphicFramePr>
              <p:nvPr/>
            </p:nvGraphicFramePr>
            <p:xfrm>
              <a:off x="848" y="2178"/>
              <a:ext cx="2440" cy="22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251" name="ChemSketch" r:id="rId1" imgW="3230880" imgH="2917190" progId="ACD.ChemSketch.20">
                      <p:embed/>
                    </p:oleObj>
                  </mc:Choice>
                  <mc:Fallback>
                    <p:oleObj name="ChemSketch" r:id="rId1" imgW="3230880" imgH="2917190" progId="ACD.ChemSketch.20">
                      <p:embed/>
                      <p:pic>
                        <p:nvPicPr>
                          <p:cNvPr id="0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8" y="2178"/>
                            <a:ext cx="2440" cy="22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9900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FF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" name="Line 48"/>
              <p:cNvSpPr>
                <a:spLocks noChangeShapeType="1"/>
              </p:cNvSpPr>
              <p:nvPr/>
            </p:nvSpPr>
            <p:spPr bwMode="auto">
              <a:xfrm>
                <a:off x="1440" y="3655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99CC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</a:endParaRPr>
              </a:p>
            </p:txBody>
          </p:sp>
          <p:sp>
            <p:nvSpPr>
              <p:cNvPr id="15" name="Line 49"/>
              <p:cNvSpPr>
                <a:spLocks noChangeShapeType="1"/>
              </p:cNvSpPr>
              <p:nvPr/>
            </p:nvSpPr>
            <p:spPr bwMode="auto">
              <a:xfrm rot="-5400000">
                <a:off x="1488" y="3415"/>
                <a:ext cx="480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99CC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</a:endParaRPr>
              </a:p>
            </p:txBody>
          </p:sp>
        </p:grpSp>
      </p:grpSp>
      <p:sp>
        <p:nvSpPr>
          <p:cNvPr id="20" name="AutoShape 31"/>
          <p:cNvSpPr>
            <a:spLocks noChangeArrowheads="1"/>
          </p:cNvSpPr>
          <p:nvPr/>
        </p:nvSpPr>
        <p:spPr bwMode="auto">
          <a:xfrm>
            <a:off x="2267744" y="6056871"/>
            <a:ext cx="3125441" cy="576000"/>
          </a:xfrm>
          <a:prstGeom prst="wedgeRoundRectCallout">
            <a:avLst>
              <a:gd name="adj1" fmla="val -46197"/>
              <a:gd name="adj2" fmla="val -120704"/>
              <a:gd name="adj3" fmla="val 16667"/>
            </a:avLst>
          </a:prstGeom>
          <a:noFill/>
          <a:ln w="12700">
            <a:solidFill>
              <a:srgbClr val="00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b="1" dirty="0" smtClean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反应</a:t>
            </a:r>
            <a:r>
              <a:rPr kumimoji="1"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初速度</a:t>
            </a:r>
            <a:r>
              <a:rPr kumimoji="1" lang="zh-CN" altLang="en-US" b="1" dirty="0" smtClean="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保持恒定</a:t>
            </a:r>
            <a:endParaRPr kumimoji="1" lang="en-US" altLang="zh-CN" b="1" dirty="0" smtClean="0">
              <a:solidFill>
                <a:schemeClr val="tx1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2"/>
          <p:cNvSpPr>
            <a:spLocks noGrp="1" noChangeArrowheads="1"/>
          </p:cNvSpPr>
          <p:nvPr>
            <p:ph type="title" idx="4294967295"/>
          </p:nvPr>
        </p:nvSpPr>
        <p:spPr>
          <a:xfrm>
            <a:off x="682625" y="115888"/>
            <a:ext cx="7845425" cy="792162"/>
          </a:xfrm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蔗糖酶酶促反应与时间的关系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2291" name="Text Box 310"/>
          <p:cNvSpPr txBox="1">
            <a:spLocks noChangeArrowheads="1"/>
          </p:cNvSpPr>
          <p:nvPr/>
        </p:nvSpPr>
        <p:spPr bwMode="auto">
          <a:xfrm>
            <a:off x="360363" y="1439863"/>
            <a:ext cx="83534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32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2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实验步骤</a:t>
            </a:r>
            <a:r>
              <a:rPr lang="en-US" altLang="zh-CN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——</a:t>
            </a:r>
            <a:r>
              <a:rPr lang="zh-CN" altLang="en-US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酶解反应</a:t>
            </a:r>
            <a:endParaRPr lang="zh-CN" altLang="en-US" sz="2800" dirty="0" smtClean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Line 44"/>
          <p:cNvSpPr>
            <a:spLocks noChangeShapeType="1"/>
          </p:cNvSpPr>
          <p:nvPr/>
        </p:nvSpPr>
        <p:spPr bwMode="auto">
          <a:xfrm>
            <a:off x="3201988" y="282575"/>
            <a:ext cx="720725" cy="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zh-CN" altLang="en-US" sz="2400" b="1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2155819" y="2390801"/>
            <a:ext cx="1689568" cy="1319964"/>
            <a:chOff x="1854131" y="2549222"/>
            <a:chExt cx="1689568" cy="1319964"/>
          </a:xfrm>
        </p:grpSpPr>
        <p:grpSp>
          <p:nvGrpSpPr>
            <p:cNvPr id="16" name="组合 15"/>
            <p:cNvGrpSpPr/>
            <p:nvPr/>
          </p:nvGrpSpPr>
          <p:grpSpPr>
            <a:xfrm>
              <a:off x="2340646" y="2988744"/>
              <a:ext cx="720079" cy="880442"/>
              <a:chOff x="3491880" y="2924944"/>
              <a:chExt cx="720080" cy="952920"/>
            </a:xfrm>
          </p:grpSpPr>
          <p:sp>
            <p:nvSpPr>
              <p:cNvPr id="9" name="矩形 8"/>
              <p:cNvSpPr/>
              <p:nvPr/>
            </p:nvSpPr>
            <p:spPr bwMode="auto">
              <a:xfrm>
                <a:off x="3491880" y="2924944"/>
                <a:ext cx="720080" cy="792088"/>
              </a:xfrm>
              <a:prstGeom prst="rect">
                <a:avLst/>
              </a:prstGeom>
              <a:noFill/>
              <a:ln w="7938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sp>
            <p:nvSpPr>
              <p:cNvPr id="10" name="左中括号 9"/>
              <p:cNvSpPr/>
              <p:nvPr/>
            </p:nvSpPr>
            <p:spPr bwMode="auto">
              <a:xfrm rot="16200000">
                <a:off x="3746254" y="3412239"/>
                <a:ext cx="211251" cy="720000"/>
              </a:xfrm>
              <a:prstGeom prst="leftBracket">
                <a:avLst/>
              </a:prstGeom>
              <a:solidFill>
                <a:srgbClr val="92D050"/>
              </a:solidFill>
              <a:ln w="7938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  <p:sp>
          <p:nvSpPr>
            <p:cNvPr id="52" name="弧形 51"/>
            <p:cNvSpPr/>
            <p:nvPr/>
          </p:nvSpPr>
          <p:spPr bwMode="auto">
            <a:xfrm>
              <a:off x="1854131" y="2549222"/>
              <a:ext cx="769791" cy="879933"/>
            </a:xfrm>
            <a:prstGeom prst="arc">
              <a:avLst>
                <a:gd name="adj1" fmla="val 16668301"/>
                <a:gd name="adj2" fmla="val 21313341"/>
              </a:avLst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55" name="弧形 54"/>
            <p:cNvSpPr/>
            <p:nvPr/>
          </p:nvSpPr>
          <p:spPr bwMode="auto">
            <a:xfrm flipH="1">
              <a:off x="2773908" y="2549222"/>
              <a:ext cx="769791" cy="879933"/>
            </a:xfrm>
            <a:prstGeom prst="arc">
              <a:avLst>
                <a:gd name="adj1" fmla="val 16668301"/>
                <a:gd name="adj2" fmla="val 21313341"/>
              </a:avLst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851920" y="5920411"/>
            <a:ext cx="107992" cy="532925"/>
            <a:chOff x="3059832" y="1439863"/>
            <a:chExt cx="720000" cy="3098126"/>
          </a:xfrm>
        </p:grpSpPr>
        <p:sp>
          <p:nvSpPr>
            <p:cNvPr id="60" name="矩形 59"/>
            <p:cNvSpPr/>
            <p:nvPr/>
          </p:nvSpPr>
          <p:spPr bwMode="auto">
            <a:xfrm>
              <a:off x="3059832" y="1439863"/>
              <a:ext cx="720000" cy="2738126"/>
            </a:xfrm>
            <a:prstGeom prst="rect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61" name="弧形 60"/>
            <p:cNvSpPr/>
            <p:nvPr/>
          </p:nvSpPr>
          <p:spPr bwMode="auto">
            <a:xfrm>
              <a:off x="3059832" y="3817989"/>
              <a:ext cx="720000" cy="720000"/>
            </a:xfrm>
            <a:prstGeom prst="arc">
              <a:avLst>
                <a:gd name="adj1" fmla="val 21572123"/>
                <a:gd name="adj2" fmla="val 10792756"/>
              </a:avLst>
            </a:prstGeom>
            <a:solidFill>
              <a:srgbClr val="009900"/>
            </a:solidFill>
            <a:ln w="190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</p:grpSp>
      <p:sp>
        <p:nvSpPr>
          <p:cNvPr id="62" name="Rectangle 4"/>
          <p:cNvSpPr>
            <a:spLocks noChangeArrowheads="1"/>
          </p:cNvSpPr>
          <p:nvPr/>
        </p:nvSpPr>
        <p:spPr bwMode="auto">
          <a:xfrm>
            <a:off x="307332" y="2060848"/>
            <a:ext cx="2403468" cy="91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0.02mol/L </a:t>
            </a:r>
            <a:r>
              <a: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蔗糖</a:t>
            </a:r>
            <a:r>
              <a:rPr lang="zh-CN" altLang="en-US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液</a:t>
            </a:r>
            <a:endParaRPr lang="en-US" altLang="zh-CN" sz="2000" b="1" dirty="0" smtClean="0"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  <a:p>
            <a:pPr algn="ctr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 </a:t>
            </a:r>
            <a:r>
              <a:rPr lang="en-US" altLang="zh-CN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20mL</a:t>
            </a:r>
            <a:endParaRPr lang="zh-CN" altLang="en-US" sz="2000" b="1" dirty="0"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3355821" y="2075778"/>
            <a:ext cx="2233463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酶稀释液 </a:t>
            </a:r>
            <a:r>
              <a:rPr lang="en-US" altLang="zh-CN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20mL</a:t>
            </a:r>
            <a:endParaRPr lang="zh-CN" altLang="en-US" sz="2000" b="1" dirty="0"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4679378" y="4293096"/>
            <a:ext cx="3912331" cy="1147250"/>
            <a:chOff x="4091998" y="3954936"/>
            <a:chExt cx="3912331" cy="1147250"/>
          </a:xfrm>
        </p:grpSpPr>
        <p:grpSp>
          <p:nvGrpSpPr>
            <p:cNvPr id="6" name="组合 5"/>
            <p:cNvGrpSpPr/>
            <p:nvPr/>
          </p:nvGrpSpPr>
          <p:grpSpPr>
            <a:xfrm>
              <a:off x="4308022" y="3954936"/>
              <a:ext cx="107992" cy="532925"/>
              <a:chOff x="3059832" y="1439863"/>
              <a:chExt cx="720000" cy="3098126"/>
            </a:xfrm>
          </p:grpSpPr>
          <p:sp>
            <p:nvSpPr>
              <p:cNvPr id="3" name="矩形 2"/>
              <p:cNvSpPr/>
              <p:nvPr/>
            </p:nvSpPr>
            <p:spPr bwMode="auto">
              <a:xfrm>
                <a:off x="3059832" y="1439863"/>
                <a:ext cx="720000" cy="2738126"/>
              </a:xfrm>
              <a:prstGeom prst="rect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sp>
            <p:nvSpPr>
              <p:cNvPr id="5" name="弧形 4"/>
              <p:cNvSpPr/>
              <p:nvPr/>
            </p:nvSpPr>
            <p:spPr bwMode="auto">
              <a:xfrm>
                <a:off x="3059832" y="3817989"/>
                <a:ext cx="720000" cy="720000"/>
              </a:xfrm>
              <a:prstGeom prst="arc">
                <a:avLst>
                  <a:gd name="adj1" fmla="val 21572123"/>
                  <a:gd name="adj2" fmla="val 10792756"/>
                </a:avLst>
              </a:prstGeom>
              <a:solidFill>
                <a:srgbClr val="FFC000"/>
              </a:solidFill>
              <a:ln w="190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4524046" y="3954936"/>
              <a:ext cx="107992" cy="532925"/>
              <a:chOff x="3059832" y="1439863"/>
              <a:chExt cx="720000" cy="3098126"/>
            </a:xfrm>
          </p:grpSpPr>
          <p:sp>
            <p:nvSpPr>
              <p:cNvPr id="19" name="矩形 18"/>
              <p:cNvSpPr/>
              <p:nvPr/>
            </p:nvSpPr>
            <p:spPr bwMode="auto">
              <a:xfrm>
                <a:off x="3059832" y="1439863"/>
                <a:ext cx="720000" cy="2738126"/>
              </a:xfrm>
              <a:prstGeom prst="rect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sp>
            <p:nvSpPr>
              <p:cNvPr id="21" name="弧形 20"/>
              <p:cNvSpPr/>
              <p:nvPr/>
            </p:nvSpPr>
            <p:spPr bwMode="auto">
              <a:xfrm>
                <a:off x="3059832" y="3817989"/>
                <a:ext cx="720000" cy="720000"/>
              </a:xfrm>
              <a:prstGeom prst="arc">
                <a:avLst>
                  <a:gd name="adj1" fmla="val 21572123"/>
                  <a:gd name="adj2" fmla="val 10792756"/>
                </a:avLst>
              </a:prstGeom>
              <a:solidFill>
                <a:srgbClr val="FFC000"/>
              </a:solidFill>
              <a:ln w="190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4740070" y="3954936"/>
              <a:ext cx="107992" cy="532925"/>
              <a:chOff x="3059832" y="1439863"/>
              <a:chExt cx="720000" cy="3098126"/>
            </a:xfrm>
          </p:grpSpPr>
          <p:sp>
            <p:nvSpPr>
              <p:cNvPr id="23" name="矩形 22"/>
              <p:cNvSpPr/>
              <p:nvPr/>
            </p:nvSpPr>
            <p:spPr bwMode="auto">
              <a:xfrm>
                <a:off x="3059832" y="1439863"/>
                <a:ext cx="720000" cy="2738126"/>
              </a:xfrm>
              <a:prstGeom prst="rect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sp>
            <p:nvSpPr>
              <p:cNvPr id="24" name="弧形 23"/>
              <p:cNvSpPr/>
              <p:nvPr/>
            </p:nvSpPr>
            <p:spPr bwMode="auto">
              <a:xfrm>
                <a:off x="3059832" y="3817989"/>
                <a:ext cx="720000" cy="720000"/>
              </a:xfrm>
              <a:prstGeom prst="arc">
                <a:avLst>
                  <a:gd name="adj1" fmla="val 21572123"/>
                  <a:gd name="adj2" fmla="val 10792756"/>
                </a:avLst>
              </a:prstGeom>
              <a:solidFill>
                <a:srgbClr val="FFC000"/>
              </a:solidFill>
              <a:ln w="190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4956094" y="3954936"/>
              <a:ext cx="107992" cy="532925"/>
              <a:chOff x="3059832" y="1439863"/>
              <a:chExt cx="720000" cy="3098126"/>
            </a:xfrm>
          </p:grpSpPr>
          <p:sp>
            <p:nvSpPr>
              <p:cNvPr id="26" name="矩形 25"/>
              <p:cNvSpPr/>
              <p:nvPr/>
            </p:nvSpPr>
            <p:spPr bwMode="auto">
              <a:xfrm>
                <a:off x="3059832" y="1439863"/>
                <a:ext cx="720000" cy="2738126"/>
              </a:xfrm>
              <a:prstGeom prst="rect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sp>
            <p:nvSpPr>
              <p:cNvPr id="27" name="弧形 26"/>
              <p:cNvSpPr/>
              <p:nvPr/>
            </p:nvSpPr>
            <p:spPr bwMode="auto">
              <a:xfrm>
                <a:off x="3059832" y="3817989"/>
                <a:ext cx="720000" cy="720000"/>
              </a:xfrm>
              <a:prstGeom prst="arc">
                <a:avLst>
                  <a:gd name="adj1" fmla="val 21572123"/>
                  <a:gd name="adj2" fmla="val 10792756"/>
                </a:avLst>
              </a:prstGeom>
              <a:solidFill>
                <a:srgbClr val="FFC000"/>
              </a:solidFill>
              <a:ln w="190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5172118" y="3954936"/>
              <a:ext cx="107992" cy="532925"/>
              <a:chOff x="3059832" y="1439863"/>
              <a:chExt cx="720000" cy="3098126"/>
            </a:xfrm>
          </p:grpSpPr>
          <p:sp>
            <p:nvSpPr>
              <p:cNvPr id="29" name="矩形 28"/>
              <p:cNvSpPr/>
              <p:nvPr/>
            </p:nvSpPr>
            <p:spPr bwMode="auto">
              <a:xfrm>
                <a:off x="3059832" y="1439863"/>
                <a:ext cx="720000" cy="2738126"/>
              </a:xfrm>
              <a:prstGeom prst="rect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sp>
            <p:nvSpPr>
              <p:cNvPr id="30" name="弧形 29"/>
              <p:cNvSpPr/>
              <p:nvPr/>
            </p:nvSpPr>
            <p:spPr bwMode="auto">
              <a:xfrm>
                <a:off x="3059832" y="3817989"/>
                <a:ext cx="720000" cy="720000"/>
              </a:xfrm>
              <a:prstGeom prst="arc">
                <a:avLst>
                  <a:gd name="adj1" fmla="val 21572123"/>
                  <a:gd name="adj2" fmla="val 10792756"/>
                </a:avLst>
              </a:prstGeom>
              <a:solidFill>
                <a:srgbClr val="FFC000"/>
              </a:solidFill>
              <a:ln w="190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5388142" y="3954936"/>
              <a:ext cx="107992" cy="532925"/>
              <a:chOff x="3059832" y="1439863"/>
              <a:chExt cx="720000" cy="3098126"/>
            </a:xfrm>
          </p:grpSpPr>
          <p:sp>
            <p:nvSpPr>
              <p:cNvPr id="32" name="矩形 31"/>
              <p:cNvSpPr/>
              <p:nvPr/>
            </p:nvSpPr>
            <p:spPr bwMode="auto">
              <a:xfrm>
                <a:off x="3059832" y="1439863"/>
                <a:ext cx="720000" cy="2738126"/>
              </a:xfrm>
              <a:prstGeom prst="rect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sp>
            <p:nvSpPr>
              <p:cNvPr id="33" name="弧形 32"/>
              <p:cNvSpPr/>
              <p:nvPr/>
            </p:nvSpPr>
            <p:spPr bwMode="auto">
              <a:xfrm>
                <a:off x="3059832" y="3817989"/>
                <a:ext cx="720000" cy="720000"/>
              </a:xfrm>
              <a:prstGeom prst="arc">
                <a:avLst>
                  <a:gd name="adj1" fmla="val 21572123"/>
                  <a:gd name="adj2" fmla="val 10792756"/>
                </a:avLst>
              </a:prstGeom>
              <a:solidFill>
                <a:srgbClr val="FFC000"/>
              </a:solidFill>
              <a:ln w="190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4308022" y="4568547"/>
              <a:ext cx="107992" cy="532925"/>
              <a:chOff x="3059832" y="1439863"/>
              <a:chExt cx="720000" cy="3098126"/>
            </a:xfrm>
          </p:grpSpPr>
          <p:sp>
            <p:nvSpPr>
              <p:cNvPr id="35" name="矩形 34"/>
              <p:cNvSpPr/>
              <p:nvPr/>
            </p:nvSpPr>
            <p:spPr bwMode="auto">
              <a:xfrm>
                <a:off x="3059832" y="1439863"/>
                <a:ext cx="720000" cy="2738126"/>
              </a:xfrm>
              <a:prstGeom prst="rect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sp>
            <p:nvSpPr>
              <p:cNvPr id="36" name="弧形 35"/>
              <p:cNvSpPr/>
              <p:nvPr/>
            </p:nvSpPr>
            <p:spPr bwMode="auto">
              <a:xfrm>
                <a:off x="3059832" y="3817989"/>
                <a:ext cx="720000" cy="720000"/>
              </a:xfrm>
              <a:prstGeom prst="arc">
                <a:avLst>
                  <a:gd name="adj1" fmla="val 21572123"/>
                  <a:gd name="adj2" fmla="val 10792756"/>
                </a:avLst>
              </a:prstGeom>
              <a:solidFill>
                <a:srgbClr val="FFC000"/>
              </a:solidFill>
              <a:ln w="190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4524046" y="4568547"/>
              <a:ext cx="107992" cy="532925"/>
              <a:chOff x="3059832" y="1439863"/>
              <a:chExt cx="720000" cy="3098126"/>
            </a:xfrm>
          </p:grpSpPr>
          <p:sp>
            <p:nvSpPr>
              <p:cNvPr id="38" name="矩形 37"/>
              <p:cNvSpPr/>
              <p:nvPr/>
            </p:nvSpPr>
            <p:spPr bwMode="auto">
              <a:xfrm>
                <a:off x="3059832" y="1439863"/>
                <a:ext cx="720000" cy="2738126"/>
              </a:xfrm>
              <a:prstGeom prst="rect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sp>
            <p:nvSpPr>
              <p:cNvPr id="39" name="弧形 38"/>
              <p:cNvSpPr/>
              <p:nvPr/>
            </p:nvSpPr>
            <p:spPr bwMode="auto">
              <a:xfrm>
                <a:off x="3059832" y="3817989"/>
                <a:ext cx="720000" cy="720000"/>
              </a:xfrm>
              <a:prstGeom prst="arc">
                <a:avLst>
                  <a:gd name="adj1" fmla="val 21572123"/>
                  <a:gd name="adj2" fmla="val 10792756"/>
                </a:avLst>
              </a:prstGeom>
              <a:solidFill>
                <a:srgbClr val="FFC000"/>
              </a:solidFill>
              <a:ln w="190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4740070" y="4568547"/>
              <a:ext cx="107992" cy="532925"/>
              <a:chOff x="3059832" y="1439863"/>
              <a:chExt cx="720000" cy="3098126"/>
            </a:xfrm>
          </p:grpSpPr>
          <p:sp>
            <p:nvSpPr>
              <p:cNvPr id="41" name="矩形 40"/>
              <p:cNvSpPr/>
              <p:nvPr/>
            </p:nvSpPr>
            <p:spPr bwMode="auto">
              <a:xfrm>
                <a:off x="3059832" y="1439863"/>
                <a:ext cx="720000" cy="2738126"/>
              </a:xfrm>
              <a:prstGeom prst="rect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sp>
            <p:nvSpPr>
              <p:cNvPr id="42" name="弧形 41"/>
              <p:cNvSpPr/>
              <p:nvPr/>
            </p:nvSpPr>
            <p:spPr bwMode="auto">
              <a:xfrm>
                <a:off x="3059832" y="3817989"/>
                <a:ext cx="720000" cy="720000"/>
              </a:xfrm>
              <a:prstGeom prst="arc">
                <a:avLst>
                  <a:gd name="adj1" fmla="val 21572123"/>
                  <a:gd name="adj2" fmla="val 10792756"/>
                </a:avLst>
              </a:prstGeom>
              <a:solidFill>
                <a:srgbClr val="FFC000"/>
              </a:solidFill>
              <a:ln w="190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4956094" y="4568547"/>
              <a:ext cx="107992" cy="532925"/>
              <a:chOff x="3059832" y="1439863"/>
              <a:chExt cx="720000" cy="3098126"/>
            </a:xfrm>
          </p:grpSpPr>
          <p:sp>
            <p:nvSpPr>
              <p:cNvPr id="44" name="矩形 43"/>
              <p:cNvSpPr/>
              <p:nvPr/>
            </p:nvSpPr>
            <p:spPr bwMode="auto">
              <a:xfrm>
                <a:off x="3059832" y="1439863"/>
                <a:ext cx="720000" cy="2738126"/>
              </a:xfrm>
              <a:prstGeom prst="rect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sp>
            <p:nvSpPr>
              <p:cNvPr id="45" name="弧形 44"/>
              <p:cNvSpPr/>
              <p:nvPr/>
            </p:nvSpPr>
            <p:spPr bwMode="auto">
              <a:xfrm>
                <a:off x="3059832" y="3817989"/>
                <a:ext cx="720000" cy="720000"/>
              </a:xfrm>
              <a:prstGeom prst="arc">
                <a:avLst>
                  <a:gd name="adj1" fmla="val 21572123"/>
                  <a:gd name="adj2" fmla="val 10792756"/>
                </a:avLst>
              </a:prstGeom>
              <a:solidFill>
                <a:srgbClr val="FFC000"/>
              </a:solidFill>
              <a:ln w="190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5172118" y="4568547"/>
              <a:ext cx="107992" cy="532925"/>
              <a:chOff x="3059832" y="1439863"/>
              <a:chExt cx="720000" cy="3098126"/>
            </a:xfrm>
          </p:grpSpPr>
          <p:sp>
            <p:nvSpPr>
              <p:cNvPr id="47" name="矩形 46"/>
              <p:cNvSpPr/>
              <p:nvPr/>
            </p:nvSpPr>
            <p:spPr bwMode="auto">
              <a:xfrm>
                <a:off x="3059832" y="1439863"/>
                <a:ext cx="720000" cy="2738126"/>
              </a:xfrm>
              <a:prstGeom prst="rect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sp>
            <p:nvSpPr>
              <p:cNvPr id="48" name="弧形 47"/>
              <p:cNvSpPr/>
              <p:nvPr/>
            </p:nvSpPr>
            <p:spPr bwMode="auto">
              <a:xfrm>
                <a:off x="3059832" y="3817989"/>
                <a:ext cx="720000" cy="720000"/>
              </a:xfrm>
              <a:prstGeom prst="arc">
                <a:avLst>
                  <a:gd name="adj1" fmla="val 21572123"/>
                  <a:gd name="adj2" fmla="val 10792756"/>
                </a:avLst>
              </a:prstGeom>
              <a:solidFill>
                <a:srgbClr val="FFC000"/>
              </a:solidFill>
              <a:ln w="190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5388142" y="4568547"/>
              <a:ext cx="107992" cy="532925"/>
              <a:chOff x="3059832" y="1439863"/>
              <a:chExt cx="720000" cy="3098126"/>
            </a:xfrm>
          </p:grpSpPr>
          <p:sp>
            <p:nvSpPr>
              <p:cNvPr id="50" name="矩形 49"/>
              <p:cNvSpPr/>
              <p:nvPr/>
            </p:nvSpPr>
            <p:spPr bwMode="auto">
              <a:xfrm>
                <a:off x="3059832" y="1439863"/>
                <a:ext cx="720000" cy="2738126"/>
              </a:xfrm>
              <a:prstGeom prst="rect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sp>
            <p:nvSpPr>
              <p:cNvPr id="51" name="弧形 50"/>
              <p:cNvSpPr/>
              <p:nvPr/>
            </p:nvSpPr>
            <p:spPr bwMode="auto">
              <a:xfrm>
                <a:off x="3059832" y="3817989"/>
                <a:ext cx="720000" cy="720000"/>
              </a:xfrm>
              <a:prstGeom prst="arc">
                <a:avLst>
                  <a:gd name="adj1" fmla="val 21572123"/>
                  <a:gd name="adj2" fmla="val 10792756"/>
                </a:avLst>
              </a:prstGeom>
              <a:solidFill>
                <a:srgbClr val="FFC000"/>
              </a:solidFill>
              <a:ln w="190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  <p:sp>
          <p:nvSpPr>
            <p:cNvPr id="7" name="左大括号 6"/>
            <p:cNvSpPr/>
            <p:nvPr/>
          </p:nvSpPr>
          <p:spPr bwMode="auto">
            <a:xfrm flipH="1">
              <a:off x="5790093" y="3954936"/>
              <a:ext cx="360000" cy="1084611"/>
            </a:xfrm>
            <a:prstGeom prst="leftBrac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sp>
          <p:nvSpPr>
            <p:cNvPr id="65" name="Rectangle 4"/>
            <p:cNvSpPr>
              <a:spLocks noChangeArrowheads="1"/>
            </p:cNvSpPr>
            <p:nvPr/>
          </p:nvSpPr>
          <p:spPr bwMode="auto">
            <a:xfrm>
              <a:off x="6006117" y="4008043"/>
              <a:ext cx="1998212" cy="912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0CB35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1pPr>
              <a:lvl2pPr marL="742950" indent="-285750" latinLnBrk="1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3pPr>
              <a:lvl4pPr marL="1600200" indent="-228600" latinLnBrk="1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9pPr>
            </a:lstStyle>
            <a:p>
              <a:pPr algn="ctr" eaLnBrk="1" hangingPunct="1">
                <a:lnSpc>
                  <a:spcPct val="14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b="1" dirty="0" smtClean="0">
                  <a:latin typeface="Arial" panose="020B0604020202020204" pitchFamily="34" charset="0"/>
                  <a:ea typeface="幼圆" panose="02010509060101010101" pitchFamily="49" charset="-122"/>
                  <a:sym typeface="Wingdings" panose="05000000000000000000" pitchFamily="2" charset="2"/>
                </a:rPr>
                <a:t>1mol/L </a:t>
              </a:r>
              <a:r>
                <a:rPr lang="en-US" altLang="zh-CN" sz="2000" b="1" dirty="0" err="1" smtClean="0">
                  <a:latin typeface="Arial" panose="020B0604020202020204" pitchFamily="34" charset="0"/>
                  <a:ea typeface="幼圆" panose="02010509060101010101" pitchFamily="49" charset="-122"/>
                  <a:sym typeface="Wingdings" panose="05000000000000000000" pitchFamily="2" charset="2"/>
                </a:rPr>
                <a:t>NaOH</a:t>
              </a:r>
              <a:endParaRPr lang="en-US" altLang="zh-CN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endParaRPr>
            </a:p>
            <a:p>
              <a:pPr algn="ctr" eaLnBrk="1" hangingPunct="1">
                <a:lnSpc>
                  <a:spcPct val="14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b="1" dirty="0">
                  <a:latin typeface="Arial" panose="020B0604020202020204" pitchFamily="34" charset="0"/>
                  <a:ea typeface="幼圆" panose="02010509060101010101" pitchFamily="49" charset="-122"/>
                  <a:sym typeface="Wingdings" panose="05000000000000000000" pitchFamily="2" charset="2"/>
                </a:rPr>
                <a:t>0.25mL</a:t>
              </a:r>
              <a:endPara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endParaRPr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4091998" y="3955650"/>
              <a:ext cx="107992" cy="532925"/>
              <a:chOff x="3059832" y="1439863"/>
              <a:chExt cx="720000" cy="3098126"/>
            </a:xfrm>
          </p:grpSpPr>
          <p:sp>
            <p:nvSpPr>
              <p:cNvPr id="72" name="矩形 71"/>
              <p:cNvSpPr/>
              <p:nvPr/>
            </p:nvSpPr>
            <p:spPr bwMode="auto">
              <a:xfrm>
                <a:off x="3059832" y="1439863"/>
                <a:ext cx="720000" cy="2738126"/>
              </a:xfrm>
              <a:prstGeom prst="rect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sp>
            <p:nvSpPr>
              <p:cNvPr id="73" name="弧形 72"/>
              <p:cNvSpPr/>
              <p:nvPr/>
            </p:nvSpPr>
            <p:spPr bwMode="auto">
              <a:xfrm>
                <a:off x="3059832" y="3817989"/>
                <a:ext cx="720000" cy="720000"/>
              </a:xfrm>
              <a:prstGeom prst="arc">
                <a:avLst>
                  <a:gd name="adj1" fmla="val 21572123"/>
                  <a:gd name="adj2" fmla="val 10792756"/>
                </a:avLst>
              </a:prstGeom>
              <a:solidFill>
                <a:srgbClr val="FFC000"/>
              </a:solidFill>
              <a:ln w="190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4091998" y="4569261"/>
              <a:ext cx="107992" cy="532925"/>
              <a:chOff x="3059832" y="1439863"/>
              <a:chExt cx="720000" cy="3098126"/>
            </a:xfrm>
          </p:grpSpPr>
          <p:sp>
            <p:nvSpPr>
              <p:cNvPr id="75" name="矩形 74"/>
              <p:cNvSpPr/>
              <p:nvPr/>
            </p:nvSpPr>
            <p:spPr bwMode="auto">
              <a:xfrm>
                <a:off x="3059832" y="1439863"/>
                <a:ext cx="720000" cy="2738126"/>
              </a:xfrm>
              <a:prstGeom prst="rect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  <p:sp>
            <p:nvSpPr>
              <p:cNvPr id="76" name="弧形 75"/>
              <p:cNvSpPr/>
              <p:nvPr/>
            </p:nvSpPr>
            <p:spPr bwMode="auto">
              <a:xfrm>
                <a:off x="3059832" y="3817989"/>
                <a:ext cx="720000" cy="720000"/>
              </a:xfrm>
              <a:prstGeom prst="arc">
                <a:avLst>
                  <a:gd name="adj1" fmla="val 21572123"/>
                  <a:gd name="adj2" fmla="val 10792756"/>
                </a:avLst>
              </a:prstGeom>
              <a:solidFill>
                <a:srgbClr val="FFC000"/>
              </a:solidFill>
              <a:ln w="190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179512" y="4788428"/>
            <a:ext cx="3564858" cy="1808924"/>
            <a:chOff x="-396302" y="4626297"/>
            <a:chExt cx="3564858" cy="1808924"/>
          </a:xfrm>
        </p:grpSpPr>
        <p:sp>
          <p:nvSpPr>
            <p:cNvPr id="68" name="Rectangle 4"/>
            <p:cNvSpPr>
              <a:spLocks noChangeArrowheads="1"/>
            </p:cNvSpPr>
            <p:nvPr/>
          </p:nvSpPr>
          <p:spPr bwMode="auto">
            <a:xfrm>
              <a:off x="360363" y="5117817"/>
              <a:ext cx="2808193" cy="1317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0CB35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1pPr>
              <a:lvl2pPr marL="742950" indent="-285750" latinLnBrk="1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3pPr>
              <a:lvl4pPr marL="1600200" indent="-228600" latinLnBrk="1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000" b="1" dirty="0" smtClean="0">
                  <a:latin typeface="Arial" panose="020B0604020202020204" pitchFamily="34" charset="0"/>
                  <a:ea typeface="幼圆" panose="02010509060101010101" pitchFamily="49" charset="-122"/>
                  <a:sym typeface="Wingdings" panose="05000000000000000000" pitchFamily="2" charset="2"/>
                </a:rPr>
                <a:t>酶稀释液 </a:t>
              </a:r>
              <a:r>
                <a:rPr lang="en-US" altLang="zh-CN" sz="2000" b="1" dirty="0" smtClean="0">
                  <a:latin typeface="Arial" panose="020B0604020202020204" pitchFamily="34" charset="0"/>
                  <a:ea typeface="幼圆" panose="02010509060101010101" pitchFamily="49" charset="-122"/>
                  <a:sym typeface="Wingdings" panose="05000000000000000000" pitchFamily="2" charset="2"/>
                </a:rPr>
                <a:t>1mL</a:t>
              </a:r>
              <a:endParaRPr lang="en-US" altLang="zh-CN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endParaRPr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None/>
              </a:pPr>
              <a:r>
                <a:rPr lang="en-US" altLang="zh-CN" sz="2000" b="1" dirty="0">
                  <a:latin typeface="Arial" panose="020B0604020202020204" pitchFamily="34" charset="0"/>
                  <a:ea typeface="幼圆" panose="02010509060101010101" pitchFamily="49" charset="-122"/>
                  <a:sym typeface="Wingdings" panose="05000000000000000000" pitchFamily="2" charset="2"/>
                </a:rPr>
                <a:t>0.25mL 1mol/L </a:t>
              </a:r>
              <a:r>
                <a:rPr lang="en-US" altLang="zh-CN" sz="2000" b="1" dirty="0" err="1">
                  <a:latin typeface="Arial" panose="020B0604020202020204" pitchFamily="34" charset="0"/>
                  <a:ea typeface="幼圆" panose="02010509060101010101" pitchFamily="49" charset="-122"/>
                  <a:sym typeface="Wingdings" panose="05000000000000000000" pitchFamily="2" charset="2"/>
                </a:rPr>
                <a:t>NaOH</a:t>
              </a:r>
              <a:endPara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endParaRPr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None/>
              </a:pPr>
              <a:r>
                <a:rPr lang="en-US" altLang="zh-CN" sz="2000" b="1" smtClean="0">
                  <a:latin typeface="Arial" panose="020B0604020202020204" pitchFamily="34" charset="0"/>
                  <a:ea typeface="幼圆" panose="02010509060101010101" pitchFamily="49" charset="-122"/>
                  <a:sym typeface="Wingdings" panose="05000000000000000000" pitchFamily="2" charset="2"/>
                </a:rPr>
                <a:t>0.02mol/L </a:t>
              </a:r>
              <a:r>
                <a:rPr lang="zh-CN" altLang="en-US" sz="2000" b="1" dirty="0">
                  <a:latin typeface="Arial" panose="020B0604020202020204" pitchFamily="34" charset="0"/>
                  <a:ea typeface="幼圆" panose="02010509060101010101" pitchFamily="49" charset="-122"/>
                  <a:sym typeface="Wingdings" panose="05000000000000000000" pitchFamily="2" charset="2"/>
                </a:rPr>
                <a:t>蔗糖液 </a:t>
              </a:r>
              <a:r>
                <a:rPr lang="en-US" altLang="zh-CN" sz="2000" b="1" dirty="0" smtClean="0">
                  <a:latin typeface="Arial" panose="020B0604020202020204" pitchFamily="34" charset="0"/>
                  <a:ea typeface="幼圆" panose="02010509060101010101" pitchFamily="49" charset="-122"/>
                  <a:sym typeface="Wingdings" panose="05000000000000000000" pitchFamily="2" charset="2"/>
                </a:rPr>
                <a:t>1mL</a:t>
              </a:r>
              <a:endParaRPr lang="en-US" altLang="zh-CN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endParaRPr>
            </a:p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endParaRPr>
            </a:p>
          </p:txBody>
        </p:sp>
        <p:cxnSp>
          <p:nvCxnSpPr>
            <p:cNvPr id="66" name="直接箭头连接符 65"/>
            <p:cNvCxnSpPr/>
            <p:nvPr/>
          </p:nvCxnSpPr>
          <p:spPr bwMode="auto">
            <a:xfrm>
              <a:off x="298410" y="5240367"/>
              <a:ext cx="0" cy="1134013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4"/>
            <p:cNvSpPr>
              <a:spLocks noChangeArrowheads="1"/>
            </p:cNvSpPr>
            <p:nvPr/>
          </p:nvSpPr>
          <p:spPr bwMode="auto">
            <a:xfrm>
              <a:off x="-396302" y="4626297"/>
              <a:ext cx="1389424" cy="503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0CB35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1pPr>
              <a:lvl2pPr marL="742950" indent="-285750" latinLnBrk="1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3pPr>
              <a:lvl4pPr marL="1600200" indent="-228600" latinLnBrk="1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9pPr>
            </a:lstStyle>
            <a:p>
              <a:pPr algn="ctr" eaLnBrk="1" hangingPunct="1">
                <a:lnSpc>
                  <a:spcPct val="14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000" b="1" dirty="0" smtClean="0">
                  <a:solidFill>
                    <a:srgbClr val="FF0000"/>
                  </a:solidFill>
                  <a:latin typeface="Arial" panose="020B0604020202020204" pitchFamily="34" charset="0"/>
                  <a:ea typeface="幼圆" panose="02010509060101010101" pitchFamily="49" charset="-122"/>
                  <a:sym typeface="Wingdings" panose="05000000000000000000" pitchFamily="2" charset="2"/>
                </a:rPr>
                <a:t>依次加入</a:t>
              </a:r>
              <a:endPara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endParaRPr>
            </a:p>
          </p:txBody>
        </p:sp>
      </p:grpSp>
      <p:sp>
        <p:nvSpPr>
          <p:cNvPr id="80" name="Rectangle 4"/>
          <p:cNvSpPr>
            <a:spLocks noChangeArrowheads="1"/>
          </p:cNvSpPr>
          <p:nvPr/>
        </p:nvSpPr>
        <p:spPr bwMode="auto">
          <a:xfrm>
            <a:off x="107504" y="3310544"/>
            <a:ext cx="302418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kern="1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35</a:t>
            </a:r>
            <a:r>
              <a:rPr lang="zh-CN" altLang="zh-CN" sz="2000" b="1" kern="1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℃</a:t>
            </a:r>
            <a:r>
              <a:rPr lang="zh-CN" altLang="en-US" sz="2000" b="1" kern="100" dirty="0">
                <a:solidFill>
                  <a:schemeClr val="dk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保温</a:t>
            </a:r>
            <a:endParaRPr lang="zh-CN" altLang="en-US" sz="2000" b="1" dirty="0"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3804712" y="3579143"/>
            <a:ext cx="1578615" cy="1218076"/>
            <a:chOff x="4015824" y="3310740"/>
            <a:chExt cx="1578615" cy="1218076"/>
          </a:xfrm>
        </p:grpSpPr>
        <p:sp>
          <p:nvSpPr>
            <p:cNvPr id="81" name="弧形 80"/>
            <p:cNvSpPr/>
            <p:nvPr/>
          </p:nvSpPr>
          <p:spPr bwMode="auto">
            <a:xfrm>
              <a:off x="4448080" y="3310740"/>
              <a:ext cx="1146359" cy="1218076"/>
            </a:xfrm>
            <a:prstGeom prst="arc">
              <a:avLst>
                <a:gd name="adj1" fmla="val 16579093"/>
                <a:gd name="adj2" fmla="val 21313341"/>
              </a:avLst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Gulim" panose="020B0600000101010101" pitchFamily="34" charset="-127"/>
                <a:ea typeface="Gulim" panose="020B0600000101010101" pitchFamily="34" charset="-127"/>
              </a:endParaRPr>
            </a:p>
          </p:txBody>
        </p:sp>
        <p:cxnSp>
          <p:nvCxnSpPr>
            <p:cNvPr id="79" name="直接连接符 78"/>
            <p:cNvCxnSpPr/>
            <p:nvPr/>
          </p:nvCxnSpPr>
          <p:spPr bwMode="auto">
            <a:xfrm flipV="1">
              <a:off x="4015824" y="3317103"/>
              <a:ext cx="10800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3879324" y="2584559"/>
            <a:ext cx="4725124" cy="869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kern="1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每</a:t>
            </a:r>
            <a:r>
              <a:rPr lang="en-US" altLang="zh-CN" sz="2000" b="1" kern="1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2000" b="1" kern="1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z="2000" b="1" kern="1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10</a:t>
            </a:r>
            <a:r>
              <a:rPr lang="zh-CN" altLang="en-US" sz="2000" b="1" kern="1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z="2000" b="1" kern="1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15</a:t>
            </a:r>
            <a:r>
              <a:rPr lang="zh-CN" altLang="en-US" sz="2000" b="1" kern="1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z="2000" b="1" kern="1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20</a:t>
            </a:r>
            <a:r>
              <a:rPr lang="zh-CN" altLang="en-US" sz="2000" b="1" kern="1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z="2000" b="1" kern="1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25</a:t>
            </a:r>
            <a:r>
              <a:rPr lang="zh-CN" altLang="en-US" sz="2000" b="1" kern="1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z="2000" b="1" kern="1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30</a:t>
            </a:r>
            <a:r>
              <a:rPr lang="zh-CN" altLang="en-US" sz="2000" b="1" kern="1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z="2000" b="1" kern="1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35</a:t>
            </a:r>
            <a:r>
              <a:rPr lang="zh-CN" altLang="en-US" sz="2000" b="1" kern="1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z="2000" b="1" kern="1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40</a:t>
            </a:r>
            <a:r>
              <a:rPr lang="zh-CN" altLang="en-US" sz="2000" b="1" kern="1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z="2000" b="1" kern="1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45</a:t>
            </a:r>
            <a:r>
              <a:rPr lang="zh-CN" altLang="en-US" sz="2000" b="1" kern="1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z="2000" b="1" kern="1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50</a:t>
            </a:r>
            <a:r>
              <a:rPr lang="zh-CN" altLang="en-US" sz="2000" b="1" kern="1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z="2000" b="1" kern="1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60</a:t>
            </a:r>
            <a:r>
              <a:rPr lang="zh-CN" altLang="en-US" sz="2000" b="1" kern="1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z="2000" b="1" kern="1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70</a:t>
            </a:r>
            <a:r>
              <a:rPr lang="zh-CN" altLang="en-US" sz="2000" b="1" kern="1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z="2000" b="1" kern="1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80</a:t>
            </a:r>
            <a:r>
              <a:rPr lang="zh-CN" altLang="en-US" sz="2000" b="1" kern="1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z="2000" b="1" kern="1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90min</a:t>
            </a:r>
            <a:r>
              <a:rPr lang="zh-CN" altLang="en-US" sz="2000" b="1" kern="1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取样</a:t>
            </a:r>
            <a:r>
              <a:rPr lang="en-US" altLang="zh-CN" sz="2000" b="1" kern="100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2mL</a:t>
            </a:r>
            <a:endParaRPr lang="zh-CN" altLang="en-US" sz="2000" b="1" dirty="0"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</p:txBody>
      </p:sp>
      <p:cxnSp>
        <p:nvCxnSpPr>
          <p:cNvPr id="84" name="直接连接符 83"/>
          <p:cNvCxnSpPr/>
          <p:nvPr/>
        </p:nvCxnSpPr>
        <p:spPr bwMode="auto">
          <a:xfrm>
            <a:off x="5583043" y="5569074"/>
            <a:ext cx="0" cy="54000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 bwMode="auto">
          <a:xfrm rot="16200000" flipH="1">
            <a:off x="4553374" y="6021328"/>
            <a:ext cx="0" cy="72000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9" name="Rectangle 4"/>
          <p:cNvSpPr>
            <a:spLocks noChangeArrowheads="1"/>
          </p:cNvSpPr>
          <p:nvPr/>
        </p:nvSpPr>
        <p:spPr bwMode="auto">
          <a:xfrm>
            <a:off x="4929232" y="6097099"/>
            <a:ext cx="4087098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lvl="0" algn="ctr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2000" b="1" kern="1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各取</a:t>
            </a:r>
            <a:r>
              <a:rPr lang="en-US" altLang="zh-CN" sz="2000" b="1" kern="1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1.0mL</a:t>
            </a:r>
            <a:r>
              <a:rPr lang="zh-CN" altLang="en-US" sz="2000" b="1" kern="1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，按</a:t>
            </a:r>
            <a:r>
              <a:rPr lang="en-US" altLang="zh-CN" sz="2000" b="1" kern="1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DNS</a:t>
            </a:r>
            <a:r>
              <a:rPr lang="zh-CN" altLang="en-US" sz="2000" b="1" kern="1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法</a:t>
            </a:r>
            <a:r>
              <a:rPr lang="zh-CN" altLang="en-US" sz="2000" b="1" kern="1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测定还原糖</a:t>
            </a:r>
            <a:endParaRPr lang="zh-CN" altLang="en-US" sz="2000" b="1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-36512" y="2060848"/>
          <a:ext cx="9361040" cy="42166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168"/>
                <a:gridCol w="456850"/>
                <a:gridCol w="522152"/>
                <a:gridCol w="461158"/>
                <a:gridCol w="106276"/>
                <a:gridCol w="477330"/>
                <a:gridCol w="477330"/>
                <a:gridCol w="506136"/>
                <a:gridCol w="589712"/>
                <a:gridCol w="591792"/>
                <a:gridCol w="491784"/>
                <a:gridCol w="504056"/>
                <a:gridCol w="576064"/>
                <a:gridCol w="504056"/>
                <a:gridCol w="504056"/>
                <a:gridCol w="576064"/>
                <a:gridCol w="504056"/>
              </a:tblGrid>
              <a:tr h="698211">
                <a:tc>
                  <a:txBody>
                    <a:bodyPr/>
                    <a:lstStyle/>
                    <a:p>
                      <a:pPr indent="866775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管</a:t>
                      </a:r>
                      <a:r>
                        <a:rPr lang="zh-CN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号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试剂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2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3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5" marR="68575" marT="0" marB="0" anchor="ctr"/>
                </a:tc>
                <a:tc hMerge="1"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4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6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7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8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9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14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5" marR="68575" marT="0" marB="0" anchor="ctr"/>
                </a:tc>
              </a:tr>
              <a:tr h="607284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反应时间</a:t>
                      </a: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/min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10</a:t>
                      </a:r>
                      <a:endParaRPr lang="zh-CN" alt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15</a:t>
                      </a:r>
                      <a:endParaRPr lang="zh-CN" alt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</a:t>
                      </a:r>
                      <a:endParaRPr lang="zh-CN" alt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25</a:t>
                      </a:r>
                      <a:endParaRPr lang="zh-CN" alt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35</a:t>
                      </a:r>
                      <a:endParaRPr lang="zh-CN" alt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40</a:t>
                      </a:r>
                      <a:endParaRPr lang="zh-CN" alt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45</a:t>
                      </a:r>
                      <a:endParaRPr lang="zh-CN" alt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50</a:t>
                      </a:r>
                      <a:endParaRPr lang="zh-CN" alt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60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70</a:t>
                      </a:r>
                      <a:endParaRPr lang="zh-CN" alt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  <a:endParaRPr lang="zh-CN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90</a:t>
                      </a:r>
                      <a:endParaRPr lang="zh-CN" alt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</a:tr>
              <a:tr h="607284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酶反应液</a:t>
                      </a: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mL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zh-CN" alt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zh-CN" alt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 hMerge="1"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zh-CN" alt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zh-CN" alt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zh-CN" alt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zh-CN" alt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zh-CN" alt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zh-CN" alt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zh-CN" alt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zh-CN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zh-CN" alt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</a:tr>
              <a:tr h="576064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水杨酸试剂</a:t>
                      </a: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mL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 hMerge="1"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zh-CN" alt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zh-CN" alt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zh-CN" alt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zh-CN" alt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zh-CN" alt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zh-CN" alt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zh-CN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</a:t>
                      </a:r>
                      <a:endParaRPr lang="zh-CN" alt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</a:tr>
              <a:tr h="513176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 gridSpan="16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沸水浴加热</a:t>
                      </a:r>
                      <a:r>
                        <a:rPr lang="en-US" altLang="zh-CN" sz="1800" b="1" kern="10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5min</a:t>
                      </a:r>
                      <a:r>
                        <a:rPr lang="zh-CN" altLang="zh-CN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后用流水冷却</a:t>
                      </a:r>
                      <a:endParaRPr lang="zh-CN" alt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 hMerge="1">
                  <a:tcPr/>
                </a:tc>
                <a:tc hMerge="1">
                  <a:tcPr marL="68578" marR="68578" marT="0" marB="0" anchor="ctr"/>
                </a:tc>
                <a:tc hMerge="1">
                  <a:tcPr/>
                </a:tc>
                <a:tc hMerge="1">
                  <a:tcPr marL="68578" marR="68578" marT="0" marB="0" anchor="ctr"/>
                </a:tc>
                <a:tc hMerge="1">
                  <a:tcPr marL="68578" marR="68578" marT="0" marB="0" anchor="ctr"/>
                </a:tc>
                <a:tc hMerge="1">
                  <a:tcPr marL="68578" marR="68578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13176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水</a:t>
                      </a: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mL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4.0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</a:t>
                      </a:r>
                      <a:endParaRPr lang="zh-CN" alt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</a:t>
                      </a:r>
                      <a:endParaRPr lang="zh-CN" alt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</a:t>
                      </a:r>
                      <a:endParaRPr lang="zh-CN" alt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</a:t>
                      </a:r>
                      <a:endParaRPr lang="zh-CN" alt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4.0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</a:t>
                      </a:r>
                      <a:endParaRPr lang="zh-CN" alt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</a:t>
                      </a:r>
                      <a:endParaRPr lang="zh-CN" alt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</a:t>
                      </a:r>
                      <a:endParaRPr lang="zh-CN" alt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</a:t>
                      </a:r>
                      <a:endParaRPr lang="zh-CN" alt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</a:t>
                      </a:r>
                      <a:endParaRPr lang="zh-CN" alt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4.0</a:t>
                      </a:r>
                      <a:endParaRPr lang="zh-CN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</a:tr>
              <a:tr h="513176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altLang="zh-CN" sz="1800" b="1" kern="100" baseline="-25000" dirty="0" smtClean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540</a:t>
                      </a:r>
                      <a:endParaRPr lang="zh-CN" sz="1800" b="1" kern="100" baseline="-250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73" marR="68573" marT="0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73" marR="68573" marT="0" marB="0" anchor="ctr"/>
                </a:tc>
              </a:tr>
            </a:tbl>
          </a:graphicData>
        </a:graphic>
      </p:graphicFrame>
      <p:cxnSp>
        <p:nvCxnSpPr>
          <p:cNvPr id="18" name="直接连接符 17"/>
          <p:cNvCxnSpPr/>
          <p:nvPr/>
        </p:nvCxnSpPr>
        <p:spPr bwMode="auto">
          <a:xfrm>
            <a:off x="-36512" y="2060848"/>
            <a:ext cx="1512168" cy="64457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 Box 310"/>
          <p:cNvSpPr txBox="1">
            <a:spLocks noChangeArrowheads="1"/>
          </p:cNvSpPr>
          <p:nvPr/>
        </p:nvSpPr>
        <p:spPr bwMode="auto">
          <a:xfrm>
            <a:off x="360363" y="1439863"/>
            <a:ext cx="83534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32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2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实验步骤</a:t>
            </a:r>
            <a:r>
              <a:rPr lang="en-US" altLang="zh-CN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——DNS</a:t>
            </a:r>
            <a:r>
              <a:rPr lang="zh-CN" altLang="en-US" sz="2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法测定</a:t>
            </a:r>
            <a:r>
              <a:rPr lang="zh-CN" altLang="en-US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还原糖</a:t>
            </a:r>
            <a:endParaRPr lang="zh-CN" altLang="en-US" sz="2800" b="1" dirty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21" name="AutoShape 20"/>
          <p:cNvSpPr>
            <a:spLocks noChangeArrowheads="1"/>
          </p:cNvSpPr>
          <p:nvPr/>
        </p:nvSpPr>
        <p:spPr bwMode="auto">
          <a:xfrm rot="10800000">
            <a:off x="1595718" y="6021288"/>
            <a:ext cx="217487" cy="360362"/>
          </a:xfrm>
          <a:prstGeom prst="downArrow">
            <a:avLst>
              <a:gd name="adj1" fmla="val 31870"/>
              <a:gd name="adj2" fmla="val 24869"/>
            </a:avLst>
          </a:prstGeom>
          <a:solidFill>
            <a:srgbClr val="CC6600"/>
          </a:solidFill>
          <a:ln>
            <a:noFill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22" name="矩形 16"/>
          <p:cNvSpPr>
            <a:spLocks noChangeArrowheads="1"/>
          </p:cNvSpPr>
          <p:nvPr/>
        </p:nvSpPr>
        <p:spPr bwMode="auto">
          <a:xfrm>
            <a:off x="1154907" y="6348470"/>
            <a:ext cx="1112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CC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空白管</a:t>
            </a:r>
            <a:endParaRPr lang="zh-CN" altLang="en-US" sz="2400" b="1" dirty="0">
              <a:solidFill>
                <a:srgbClr val="CC66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8" name="Rectangle 302"/>
          <p:cNvSpPr txBox="1">
            <a:spLocks noChangeArrowheads="1"/>
          </p:cNvSpPr>
          <p:nvPr/>
        </p:nvSpPr>
        <p:spPr bwMode="auto">
          <a:xfrm>
            <a:off x="682625" y="115888"/>
            <a:ext cx="78454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5pPr>
            <a:lvl6pPr marL="457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6pPr>
            <a:lvl7pPr marL="9144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7pPr>
            <a:lvl8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8pPr>
            <a:lvl9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9pPr>
          </a:lstStyle>
          <a:p>
            <a:pPr algn="ctr" eaLnBrk="1" hangingPunct="1">
              <a:defRPr/>
            </a:pPr>
            <a:r>
              <a:rPr lang="zh-CN" altLang="en-US" sz="3600" kern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蔗糖酶酶促反应与时间的关系</a:t>
            </a:r>
            <a:endParaRPr lang="zh-CN" altLang="en-US" sz="3600" kern="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014" name="直接连接符 3"/>
          <p:cNvCxnSpPr>
            <a:cxnSpLocks noChangeShapeType="1"/>
          </p:cNvCxnSpPr>
          <p:nvPr/>
        </p:nvCxnSpPr>
        <p:spPr bwMode="auto">
          <a:xfrm>
            <a:off x="1053539" y="2973094"/>
            <a:ext cx="2486025" cy="638175"/>
          </a:xfrm>
          <a:prstGeom prst="line">
            <a:avLst/>
          </a:prstGeom>
          <a:noFill/>
          <a:ln w="19050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 Box 310"/>
          <p:cNvSpPr txBox="1">
            <a:spLocks noChangeArrowheads="1"/>
          </p:cNvSpPr>
          <p:nvPr/>
        </p:nvSpPr>
        <p:spPr bwMode="auto">
          <a:xfrm>
            <a:off x="684213" y="1412875"/>
            <a:ext cx="77771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酶</a:t>
            </a:r>
            <a:r>
              <a:rPr lang="zh-CN" altLang="en-US" sz="2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标仪测定</a:t>
            </a:r>
            <a:endParaRPr lang="zh-CN" altLang="en-US" sz="28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51" t="38075" r="9281" b="38390"/>
          <a:stretch>
            <a:fillRect/>
          </a:stretch>
        </p:blipFill>
        <p:spPr>
          <a:xfrm>
            <a:off x="2614721" y="3143577"/>
            <a:ext cx="4392488" cy="122152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51" t="38075" r="9281" b="38390"/>
          <a:stretch>
            <a:fillRect/>
          </a:stretch>
        </p:blipFill>
        <p:spPr>
          <a:xfrm>
            <a:off x="2614721" y="5375825"/>
            <a:ext cx="4392488" cy="1221527"/>
          </a:xfrm>
          <a:prstGeom prst="rect">
            <a:avLst/>
          </a:prstGeom>
        </p:spPr>
      </p:pic>
      <p:sp>
        <p:nvSpPr>
          <p:cNvPr id="18" name="AutoShape 20"/>
          <p:cNvSpPr>
            <a:spLocks noChangeArrowheads="1"/>
          </p:cNvSpPr>
          <p:nvPr/>
        </p:nvSpPr>
        <p:spPr bwMode="auto">
          <a:xfrm rot="16200000">
            <a:off x="2037764" y="3557447"/>
            <a:ext cx="217487" cy="360362"/>
          </a:xfrm>
          <a:prstGeom prst="downArrow">
            <a:avLst>
              <a:gd name="adj1" fmla="val 31870"/>
              <a:gd name="adj2" fmla="val 24869"/>
            </a:avLst>
          </a:prstGeom>
          <a:solidFill>
            <a:srgbClr val="CC6600"/>
          </a:solidFill>
          <a:ln>
            <a:noFill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20" name="矩形 16"/>
          <p:cNvSpPr>
            <a:spLocks noChangeArrowheads="1"/>
          </p:cNvSpPr>
          <p:nvPr/>
        </p:nvSpPr>
        <p:spPr bwMode="auto">
          <a:xfrm>
            <a:off x="689207" y="3506647"/>
            <a:ext cx="126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CC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酶标条</a:t>
            </a:r>
            <a:r>
              <a:rPr lang="en-US" altLang="zh-CN" sz="2400" b="1" dirty="0" smtClean="0">
                <a:solidFill>
                  <a:srgbClr val="CC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endParaRPr lang="zh-CN" altLang="en-US" sz="2400" b="1" dirty="0">
              <a:solidFill>
                <a:srgbClr val="CC66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1" name="AutoShape 20"/>
          <p:cNvSpPr>
            <a:spLocks noChangeArrowheads="1"/>
          </p:cNvSpPr>
          <p:nvPr/>
        </p:nvSpPr>
        <p:spPr bwMode="auto">
          <a:xfrm rot="16200000">
            <a:off x="2032125" y="5784056"/>
            <a:ext cx="217487" cy="360362"/>
          </a:xfrm>
          <a:prstGeom prst="downArrow">
            <a:avLst>
              <a:gd name="adj1" fmla="val 31870"/>
              <a:gd name="adj2" fmla="val 24869"/>
            </a:avLst>
          </a:prstGeom>
          <a:solidFill>
            <a:srgbClr val="CC6600"/>
          </a:solidFill>
          <a:ln>
            <a:noFill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22" name="矩形 16"/>
          <p:cNvSpPr>
            <a:spLocks noChangeArrowheads="1"/>
          </p:cNvSpPr>
          <p:nvPr/>
        </p:nvSpPr>
        <p:spPr bwMode="auto">
          <a:xfrm>
            <a:off x="683568" y="5733256"/>
            <a:ext cx="126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CC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酶标条</a:t>
            </a:r>
            <a:r>
              <a:rPr lang="en-US" altLang="zh-CN" sz="2400" b="1" dirty="0" smtClean="0">
                <a:solidFill>
                  <a:srgbClr val="CC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endParaRPr lang="zh-CN" altLang="en-US" sz="2400" b="1" dirty="0">
              <a:solidFill>
                <a:srgbClr val="CC66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2686730" y="2684143"/>
            <a:ext cx="4608511" cy="45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0     1      2     3     4     5     6      7  </a:t>
            </a:r>
            <a:endParaRPr lang="en-US" altLang="zh-CN" sz="2000" b="1" dirty="0" smtClean="0">
              <a:solidFill>
                <a:srgbClr val="00B050"/>
              </a:solidFill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24" name="Rectangle 4"/>
          <p:cNvSpPr>
            <a:spLocks noChangeArrowheads="1"/>
          </p:cNvSpPr>
          <p:nvPr/>
        </p:nvSpPr>
        <p:spPr bwMode="auto">
          <a:xfrm>
            <a:off x="2686730" y="4941168"/>
            <a:ext cx="4608512" cy="535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8     </a:t>
            </a:r>
            <a:r>
              <a:rPr lang="en-US" altLang="zh-CN" sz="2000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9    </a:t>
            </a:r>
            <a:r>
              <a:rPr lang="en-US" altLang="zh-CN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10    11   12   13   14</a:t>
            </a:r>
            <a:endParaRPr lang="en-US" altLang="zh-CN" sz="2000" b="1" dirty="0" smtClean="0"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14" name="矩形 16"/>
          <p:cNvSpPr>
            <a:spLocks noChangeArrowheads="1"/>
          </p:cNvSpPr>
          <p:nvPr/>
        </p:nvSpPr>
        <p:spPr bwMode="auto">
          <a:xfrm>
            <a:off x="7020272" y="4649654"/>
            <a:ext cx="19495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solidFill>
                  <a:srgbClr val="CC6600"/>
                </a:solidFill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每孔加液</a:t>
            </a:r>
            <a:r>
              <a:rPr lang="en-US" altLang="zh-CN" sz="2000" b="1" dirty="0" smtClean="0">
                <a:solidFill>
                  <a:srgbClr val="CC6600"/>
                </a:solidFill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200</a:t>
            </a:r>
            <a:r>
              <a:rPr lang="en-US" altLang="zh-CN" sz="2000" b="1" dirty="0" smtClean="0">
                <a:solidFill>
                  <a:srgbClr val="CC6600"/>
                </a:solidFill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</a:t>
            </a:r>
            <a:r>
              <a:rPr lang="en-US" altLang="zh-CN" sz="2000" b="1" dirty="0" smtClean="0">
                <a:solidFill>
                  <a:srgbClr val="CC6600"/>
                </a:solidFill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L</a:t>
            </a:r>
            <a:endParaRPr lang="zh-CN" altLang="en-US" sz="2000" b="1" dirty="0">
              <a:solidFill>
                <a:srgbClr val="CC6600"/>
              </a:solidFill>
              <a:latin typeface="Arial" panose="020B0604020202020204" pitchFamily="34" charset="0"/>
              <a:ea typeface="仿宋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 rot="5400000">
            <a:off x="6156324" y="4649752"/>
            <a:ext cx="1341785" cy="359985"/>
            <a:chOff x="3346497" y="2299454"/>
            <a:chExt cx="1341785" cy="359985"/>
          </a:xfrm>
        </p:grpSpPr>
        <p:cxnSp>
          <p:nvCxnSpPr>
            <p:cNvPr id="19" name="直接箭头连接符 18"/>
            <p:cNvCxnSpPr/>
            <p:nvPr/>
          </p:nvCxnSpPr>
          <p:spPr bwMode="auto">
            <a:xfrm flipH="1">
              <a:off x="3346497" y="2311354"/>
              <a:ext cx="690857" cy="34808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C66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箭头连接符 24"/>
            <p:cNvCxnSpPr/>
            <p:nvPr/>
          </p:nvCxnSpPr>
          <p:spPr bwMode="auto">
            <a:xfrm>
              <a:off x="4041323" y="2299454"/>
              <a:ext cx="646959" cy="34808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C66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6" name="Rectangle 302"/>
          <p:cNvSpPr txBox="1">
            <a:spLocks noChangeArrowheads="1"/>
          </p:cNvSpPr>
          <p:nvPr/>
        </p:nvSpPr>
        <p:spPr bwMode="auto">
          <a:xfrm>
            <a:off x="682625" y="115888"/>
            <a:ext cx="78454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5pPr>
            <a:lvl6pPr marL="457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6pPr>
            <a:lvl7pPr marL="9144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7pPr>
            <a:lvl8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8pPr>
            <a:lvl9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9pPr>
          </a:lstStyle>
          <a:p>
            <a:pPr algn="ctr" eaLnBrk="1" hangingPunct="1">
              <a:defRPr/>
            </a:pPr>
            <a:r>
              <a:rPr lang="zh-CN" altLang="en-US" sz="3600" kern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蔗糖酶酶促反应与时间的关系</a:t>
            </a:r>
            <a:endParaRPr lang="zh-CN" altLang="en-US" sz="3600" kern="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44"/>
          <p:cNvSpPr>
            <a:spLocks noChangeShapeType="1"/>
          </p:cNvSpPr>
          <p:nvPr/>
        </p:nvSpPr>
        <p:spPr bwMode="auto">
          <a:xfrm>
            <a:off x="3201988" y="282575"/>
            <a:ext cx="720725" cy="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zh-CN" altLang="en-US" sz="2400" b="1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12" name="Text Box 310"/>
          <p:cNvSpPr txBox="1">
            <a:spLocks noChangeArrowheads="1"/>
          </p:cNvSpPr>
          <p:nvPr/>
        </p:nvSpPr>
        <p:spPr bwMode="auto">
          <a:xfrm>
            <a:off x="360363" y="1439863"/>
            <a:ext cx="83534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结果与数据处理</a:t>
            </a:r>
            <a:endParaRPr lang="zh-CN" altLang="en-US" sz="3200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381" name="矩形 2"/>
          <p:cNvSpPr>
            <a:spLocks noChangeArrowheads="1"/>
          </p:cNvSpPr>
          <p:nvPr/>
        </p:nvSpPr>
        <p:spPr bwMode="auto">
          <a:xfrm>
            <a:off x="539750" y="2205038"/>
            <a:ext cx="807878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95605"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以时间为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横坐标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z="24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</a:t>
            </a:r>
            <a:r>
              <a:rPr lang="en-US" altLang="zh-CN" sz="2400" b="1" baseline="-25000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540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为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纵坐标，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绘制酶促反应的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进程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曲线。</a:t>
            </a:r>
            <a:endParaRPr lang="en-US" altLang="zh-CN" sz="2400" b="1" dirty="0" smtClean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由进程曲线求出蔗糖酶反应初速度时间范围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。</a:t>
            </a:r>
            <a:endParaRPr lang="zh-CN" altLang="zh-CN" sz="2400" b="1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Rectangle 302"/>
          <p:cNvSpPr txBox="1">
            <a:spLocks noChangeArrowheads="1"/>
          </p:cNvSpPr>
          <p:nvPr/>
        </p:nvSpPr>
        <p:spPr bwMode="auto">
          <a:xfrm>
            <a:off x="682625" y="115888"/>
            <a:ext cx="78454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5pPr>
            <a:lvl6pPr marL="457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6pPr>
            <a:lvl7pPr marL="9144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7pPr>
            <a:lvl8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8pPr>
            <a:lvl9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9pPr>
          </a:lstStyle>
          <a:p>
            <a:pPr algn="ctr" eaLnBrk="1" hangingPunct="1">
              <a:defRPr/>
            </a:pPr>
            <a:r>
              <a:rPr lang="zh-CN" altLang="en-US" sz="3600" kern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蔗糖酶酶促反应与时间的关系</a:t>
            </a:r>
            <a:endParaRPr lang="zh-CN" altLang="en-US" sz="3600" kern="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02"/>
          <p:cNvSpPr>
            <a:spLocks noGrp="1" noChangeArrowheads="1"/>
          </p:cNvSpPr>
          <p:nvPr>
            <p:ph type="title" idx="4294967295"/>
          </p:nvPr>
        </p:nvSpPr>
        <p:spPr>
          <a:xfrm>
            <a:off x="682625" y="115888"/>
            <a:ext cx="7845425" cy="792162"/>
          </a:xfrm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酵母细胞固定化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2291" name="Text Box 310"/>
          <p:cNvSpPr txBox="1">
            <a:spLocks noChangeArrowheads="1"/>
          </p:cNvSpPr>
          <p:nvPr/>
        </p:nvSpPr>
        <p:spPr bwMode="auto">
          <a:xfrm>
            <a:off x="360363" y="1439863"/>
            <a:ext cx="83534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32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固定化技术</a:t>
            </a:r>
            <a:endParaRPr lang="zh-CN" altLang="en-US" sz="3200" dirty="0" smtClean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310"/>
          <p:cNvSpPr txBox="1">
            <a:spLocks noChangeArrowheads="1"/>
          </p:cNvSpPr>
          <p:nvPr/>
        </p:nvSpPr>
        <p:spPr bwMode="auto">
          <a:xfrm>
            <a:off x="684213" y="2132856"/>
            <a:ext cx="7777162" cy="161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固定化酶：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将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水溶性酶用物理或化学方法，连接到水不溶支持物上（如琼脂糖、聚丙烯酰胺），而不破坏活性的一类酶，保持着酶的高度专一性及高催化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效率。</a:t>
            </a:r>
            <a:endParaRPr lang="zh-CN" altLang="en-US" sz="2400" b="1" dirty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19" name="AutoShape 29"/>
          <p:cNvSpPr>
            <a:spLocks noChangeArrowheads="1"/>
          </p:cNvSpPr>
          <p:nvPr/>
        </p:nvSpPr>
        <p:spPr bwMode="auto">
          <a:xfrm>
            <a:off x="2377084" y="3854398"/>
            <a:ext cx="6336704" cy="2940253"/>
          </a:xfrm>
          <a:prstGeom prst="wedgeRoundRectCallout">
            <a:avLst>
              <a:gd name="adj1" fmla="val -56945"/>
              <a:gd name="adj2" fmla="val -51757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lvl="0" algn="ctr" eaLnBrk="1" hangingPunct="1"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优点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  有一定的机械强度，使反应过程管道化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、</a:t>
            </a:r>
            <a:endParaRPr lang="en-US" altLang="zh-CN" sz="2400" b="1" dirty="0" smtClean="0"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lvl="0" eaLnBrk="1" hangingPunct="1">
              <a:lnSpc>
                <a:spcPct val="120000"/>
              </a:lnSpc>
              <a:defRPr/>
            </a:pPr>
            <a:r>
              <a:rPr lang="en-US" altLang="zh-CN" sz="2400" b="1" dirty="0">
                <a:latin typeface="Arial" panose="020B0604020202020204" pitchFamily="34" charset="0"/>
                <a:ea typeface="幼圆" panose="02010509060101010101" pitchFamily="49" charset="-122"/>
              </a:rPr>
              <a:t> </a:t>
            </a:r>
            <a:r>
              <a:rPr lang="en-US" altLang="zh-CN" sz="2400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     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连续化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、自动化</a:t>
            </a:r>
            <a:endParaRPr lang="zh-CN" altLang="en-US" sz="2400" b="1" dirty="0"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  可以充分洗涤，不带进杂质</a:t>
            </a:r>
            <a:endParaRPr lang="zh-CN" altLang="en-US" sz="2400" b="1" dirty="0"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  分离方便，可反复使用</a:t>
            </a:r>
            <a:endParaRPr lang="zh-CN" altLang="en-US" sz="2400" b="1" dirty="0"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  稳定性大为提高，可较长期使用或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贮藏</a:t>
            </a:r>
            <a:endParaRPr lang="zh-CN" altLang="en-US" sz="2400" b="1" dirty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10"/>
          <p:cNvSpPr txBox="1">
            <a:spLocks noChangeArrowheads="1"/>
          </p:cNvSpPr>
          <p:nvPr/>
        </p:nvSpPr>
        <p:spPr bwMode="auto">
          <a:xfrm>
            <a:off x="684213" y="1358077"/>
            <a:ext cx="7777162" cy="1132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固定化细胞：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固定在水不溶性载体上，在一定的空间范围进行生命活动（生长、繁殖和新陈代谢等）的细胞。</a:t>
            </a:r>
            <a:endParaRPr lang="zh-CN" altLang="en-US" sz="2400" b="1" dirty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Rectangle 302"/>
          <p:cNvSpPr txBox="1">
            <a:spLocks noChangeArrowheads="1"/>
          </p:cNvSpPr>
          <p:nvPr/>
        </p:nvSpPr>
        <p:spPr bwMode="auto">
          <a:xfrm>
            <a:off x="682625" y="115888"/>
            <a:ext cx="78454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5pPr>
            <a:lvl6pPr marL="457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6pPr>
            <a:lvl7pPr marL="9144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7pPr>
            <a:lvl8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8pPr>
            <a:lvl9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9pPr>
          </a:lstStyle>
          <a:p>
            <a:pPr algn="ctr" eaLnBrk="1" hangingPunct="1">
              <a:defRPr/>
            </a:pPr>
            <a:r>
              <a:rPr lang="zh-CN" altLang="en-US" sz="3600" kern="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酵母细胞固定化</a:t>
            </a:r>
            <a:endParaRPr lang="zh-CN" altLang="en-US" sz="3600" kern="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8" name="AutoShape 29"/>
          <p:cNvSpPr>
            <a:spLocks noChangeArrowheads="1"/>
          </p:cNvSpPr>
          <p:nvPr/>
        </p:nvSpPr>
        <p:spPr bwMode="auto">
          <a:xfrm>
            <a:off x="1763688" y="2917680"/>
            <a:ext cx="6591399" cy="3393912"/>
          </a:xfrm>
          <a:prstGeom prst="wedgeRoundRectCallout">
            <a:avLst>
              <a:gd name="adj1" fmla="val -56945"/>
              <a:gd name="adj2" fmla="val -51757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lvl="0" algn="ctr" eaLnBrk="1" hangingPunct="1">
              <a:lnSpc>
                <a:spcPct val="120000"/>
              </a:lnSpc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常用方法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  吸附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法：利用各种吸附剂，将细胞吸附在</a:t>
            </a:r>
            <a:endParaRPr lang="en-US" altLang="zh-CN" sz="2400" b="1" dirty="0" smtClean="0"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lvl="0" eaLnBrk="1" hangingPunct="1">
              <a:lnSpc>
                <a:spcPct val="120000"/>
              </a:lnSpc>
              <a:defRPr/>
            </a:pPr>
            <a:r>
              <a:rPr lang="en-US" altLang="zh-CN" sz="2400" b="1" dirty="0">
                <a:latin typeface="Arial" panose="020B0604020202020204" pitchFamily="34" charset="0"/>
                <a:ea typeface="幼圆" panose="02010509060101010101" pitchFamily="49" charset="-122"/>
              </a:rPr>
              <a:t> </a:t>
            </a:r>
            <a:r>
              <a:rPr lang="en-US" altLang="zh-CN" sz="2400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     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其表面而使细胞固定。主要吸附剂有硅藻</a:t>
            </a:r>
            <a:endParaRPr lang="en-US" altLang="zh-CN" sz="2400" b="1" dirty="0" smtClean="0"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lvl="0" eaLnBrk="1" hangingPunct="1">
              <a:lnSpc>
                <a:spcPct val="120000"/>
              </a:lnSpc>
              <a:defRPr/>
            </a:pPr>
            <a:r>
              <a:rPr lang="en-US" altLang="zh-CN" sz="2400" b="1" dirty="0">
                <a:latin typeface="Arial" panose="020B0604020202020204" pitchFamily="34" charset="0"/>
                <a:ea typeface="幼圆" panose="02010509060101010101" pitchFamily="49" charset="-122"/>
              </a:rPr>
              <a:t> </a:t>
            </a:r>
            <a:r>
              <a:rPr lang="en-US" altLang="zh-CN" sz="2400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     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土、多孔陶瓷、多孔玻璃、多孔塑料等。</a:t>
            </a:r>
            <a:endParaRPr lang="en-US" altLang="zh-CN" sz="2400" b="1" dirty="0" smtClean="0"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  包埋法：用物理方法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将细胞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包埋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在各种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载</a:t>
            </a:r>
            <a:endParaRPr lang="en-US" altLang="zh-CN" sz="2400" b="1" dirty="0" smtClean="0"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lvl="0" eaLnBrk="1" hangingPunct="1">
              <a:lnSpc>
                <a:spcPct val="120000"/>
              </a:lnSpc>
              <a:defRPr/>
            </a:pPr>
            <a:r>
              <a:rPr lang="en-US" altLang="zh-CN" sz="2400" b="1" dirty="0">
                <a:latin typeface="Arial" panose="020B0604020202020204" pitchFamily="34" charset="0"/>
                <a:ea typeface="幼圆" panose="02010509060101010101" pitchFamily="49" charset="-122"/>
              </a:rPr>
              <a:t> </a:t>
            </a:r>
            <a:r>
              <a:rPr lang="en-US" altLang="zh-CN" sz="2400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     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体之中。可分为凝胶包埋法和半透膜包埋</a:t>
            </a:r>
            <a:endParaRPr lang="en-US" altLang="zh-CN" sz="2400" b="1" dirty="0" smtClean="0"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lvl="0" eaLnBrk="1" hangingPunct="1">
              <a:lnSpc>
                <a:spcPct val="120000"/>
              </a:lnSpc>
              <a:defRPr/>
            </a:pPr>
            <a:r>
              <a:rPr lang="en-US" altLang="zh-CN" sz="2400" b="1" dirty="0">
                <a:latin typeface="Arial" panose="020B0604020202020204" pitchFamily="34" charset="0"/>
                <a:ea typeface="幼圆" panose="02010509060101010101" pitchFamily="49" charset="-122"/>
              </a:rPr>
              <a:t> </a:t>
            </a:r>
            <a:r>
              <a:rPr lang="en-US" altLang="zh-CN" sz="2400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     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法。</a:t>
            </a:r>
            <a:endParaRPr lang="en-US" altLang="zh-CN" sz="2400" b="1" dirty="0" smtClean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10"/>
          <p:cNvSpPr txBox="1">
            <a:spLocks noChangeArrowheads="1"/>
          </p:cNvSpPr>
          <p:nvPr/>
        </p:nvSpPr>
        <p:spPr bwMode="auto">
          <a:xfrm>
            <a:off x="360363" y="1439863"/>
            <a:ext cx="83534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实验原理</a:t>
            </a:r>
            <a:endParaRPr lang="zh-CN" altLang="en-US" sz="3200" dirty="0" smtClean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310"/>
          <p:cNvSpPr txBox="1">
            <a:spLocks noChangeArrowheads="1"/>
          </p:cNvSpPr>
          <p:nvPr/>
        </p:nvSpPr>
        <p:spPr bwMode="auto">
          <a:xfrm>
            <a:off x="684213" y="2276475"/>
            <a:ext cx="77771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包埋法固定化细胞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Rectangle 302"/>
          <p:cNvSpPr txBox="1">
            <a:spLocks noChangeArrowheads="1"/>
          </p:cNvSpPr>
          <p:nvPr/>
        </p:nvSpPr>
        <p:spPr bwMode="auto">
          <a:xfrm>
            <a:off x="682625" y="115888"/>
            <a:ext cx="78454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5pPr>
            <a:lvl6pPr marL="457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6pPr>
            <a:lvl7pPr marL="9144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7pPr>
            <a:lvl8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8pPr>
            <a:lvl9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9pPr>
          </a:lstStyle>
          <a:p>
            <a:pPr algn="ctr" eaLnBrk="1" hangingPunct="1">
              <a:defRPr/>
            </a:pPr>
            <a:r>
              <a:rPr lang="zh-CN" altLang="en-US" sz="3600" kern="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酵母细胞固定化</a:t>
            </a:r>
            <a:endParaRPr lang="zh-CN" altLang="en-US" sz="3600" kern="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12" name="AutoShape 29"/>
          <p:cNvSpPr>
            <a:spLocks noChangeArrowheads="1"/>
          </p:cNvSpPr>
          <p:nvPr/>
        </p:nvSpPr>
        <p:spPr bwMode="auto">
          <a:xfrm>
            <a:off x="1331640" y="3140968"/>
            <a:ext cx="3168352" cy="2957254"/>
          </a:xfrm>
          <a:prstGeom prst="wedgeRoundRectCallout">
            <a:avLst>
              <a:gd name="adj1" fmla="val -56945"/>
              <a:gd name="adj2" fmla="val -51757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lvl="0" algn="ctr" eaLnBrk="1" hangingPunct="1">
              <a:lnSpc>
                <a:spcPct val="120000"/>
              </a:lnSpc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载体要求</a:t>
            </a:r>
            <a:endParaRPr lang="zh-CN" altLang="en-US" sz="2400" b="1" dirty="0" smtClean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  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无毒性</a:t>
            </a:r>
            <a:endParaRPr lang="zh-CN" altLang="en-US" sz="2400" b="1" dirty="0"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  传质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性能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好</a:t>
            </a:r>
            <a:endParaRPr lang="zh-CN" altLang="en-US" sz="2400" b="1" dirty="0"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  稳定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不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降解</a:t>
            </a:r>
            <a:endParaRPr lang="zh-CN" altLang="en-US" sz="2400" b="1" dirty="0"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  强度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高、寿命长</a:t>
            </a:r>
            <a:endParaRPr lang="zh-CN" altLang="en-US" sz="2400" b="1" dirty="0"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  价格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低廉</a:t>
            </a:r>
            <a:endParaRPr lang="zh-CN" altLang="en-US" sz="2400" b="1" dirty="0"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endParaRPr lang="en-US" altLang="zh-CN" sz="2400" b="1" dirty="0" smtClean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13" name="AutoShape 29"/>
          <p:cNvSpPr>
            <a:spLocks noChangeArrowheads="1"/>
          </p:cNvSpPr>
          <p:nvPr/>
        </p:nvSpPr>
        <p:spPr bwMode="auto">
          <a:xfrm>
            <a:off x="5220072" y="3140968"/>
            <a:ext cx="3168352" cy="2957254"/>
          </a:xfrm>
          <a:prstGeom prst="wedgeRoundRectCallout">
            <a:avLst>
              <a:gd name="adj1" fmla="val -56945"/>
              <a:gd name="adj2" fmla="val -51757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lvl="0" algn="ctr" eaLnBrk="1" hangingPunct="1">
              <a:lnSpc>
                <a:spcPct val="120000"/>
              </a:lnSpc>
              <a:defRPr/>
            </a:pP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常用载体</a:t>
            </a:r>
            <a:endParaRPr lang="zh-CN" altLang="en-US" sz="2400" b="1" dirty="0" smtClean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  聚丙烯酰胺</a:t>
            </a:r>
            <a:endParaRPr lang="zh-CN" altLang="en-US" sz="2400" b="1" dirty="0"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  明胶</a:t>
            </a:r>
            <a:endParaRPr lang="zh-CN" altLang="en-US" sz="2400" b="1" dirty="0"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  </a:t>
            </a:r>
            <a:r>
              <a:rPr lang="zh-CN" alt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海藻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酸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  卡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拉胶</a:t>
            </a:r>
            <a:endParaRPr lang="zh-CN" altLang="en-US" sz="2400" b="1" dirty="0"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  琼脂</a:t>
            </a:r>
            <a:endParaRPr lang="zh-CN" altLang="en-US" sz="2400" b="1" dirty="0"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marL="342900" lvl="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endParaRPr lang="en-US" altLang="zh-CN" sz="2400" b="1" dirty="0" smtClean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02"/>
          <p:cNvSpPr txBox="1">
            <a:spLocks noChangeArrowheads="1"/>
          </p:cNvSpPr>
          <p:nvPr/>
        </p:nvSpPr>
        <p:spPr bwMode="auto">
          <a:xfrm>
            <a:off x="682625" y="115888"/>
            <a:ext cx="78454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5pPr>
            <a:lvl6pPr marL="457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6pPr>
            <a:lvl7pPr marL="9144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7pPr>
            <a:lvl8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8pPr>
            <a:lvl9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9pPr>
          </a:lstStyle>
          <a:p>
            <a:pPr algn="ctr" eaLnBrk="1" hangingPunct="1">
              <a:defRPr/>
            </a:pPr>
            <a:r>
              <a:rPr lang="zh-CN" altLang="en-US" sz="3600" kern="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酵母细胞固定化</a:t>
            </a:r>
            <a:endParaRPr lang="zh-CN" altLang="en-US" sz="3600" kern="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7" name="Text Box 310"/>
          <p:cNvSpPr txBox="1">
            <a:spLocks noChangeArrowheads="1"/>
          </p:cNvSpPr>
          <p:nvPr/>
        </p:nvSpPr>
        <p:spPr bwMode="auto">
          <a:xfrm>
            <a:off x="684212" y="1358077"/>
            <a:ext cx="7992243" cy="3053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海藻酸钠：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存在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于海带、巨藻等褐藻中的一种天然多糖类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物质。海藻酸由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甘露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糖醛酸（</a:t>
            </a:r>
            <a:r>
              <a:rPr lang="en-US" altLang="zh-CN" sz="2400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M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）和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古洛糖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醛酸（</a:t>
            </a:r>
            <a:r>
              <a:rPr lang="en-US" altLang="zh-CN" sz="2400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G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）组成的杂多糖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</a:rPr>
              <a:t>。应用广泛的海藻酸盐产品主要有海藻酸钠、海藻酸钾、海藻酸钙、海藻酸铵等。作为亲水性胶体，易溶于水形成粘稠溶液。利用其增稠稳定性能，可用作食品饮料增稠剂、稳定剂，印花色浆，油田助剂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等。</a:t>
            </a:r>
            <a:endParaRPr lang="zh-CN" altLang="en-US" sz="2400" b="1" dirty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pic>
        <p:nvPicPr>
          <p:cNvPr id="94210" name="Picture 2" descr="https://gimg2.baidu.com/image_search/src=http%3A%2F%2Fimg47.chem17.com%2F9%2F20180904%2F636717010429964292735.jpg&amp;refer=http%3A%2F%2Fimg47.chem17.com&amp;app=2002&amp;size=f9999,10000&amp;q=a80&amp;n=0&amp;g=0n&amp;fmt=jpeg?sec=1621838096&amp;t=7ba31bafbaf910bf8f939c8115957c2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381" y="4437112"/>
            <a:ext cx="4107123" cy="227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96" y="5284285"/>
            <a:ext cx="4716016" cy="10145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02"/>
          <p:cNvSpPr txBox="1">
            <a:spLocks noChangeArrowheads="1"/>
          </p:cNvSpPr>
          <p:nvPr/>
        </p:nvSpPr>
        <p:spPr bwMode="auto">
          <a:xfrm>
            <a:off x="682625" y="115888"/>
            <a:ext cx="78454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5pPr>
            <a:lvl6pPr marL="457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6pPr>
            <a:lvl7pPr marL="9144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7pPr>
            <a:lvl8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8pPr>
            <a:lvl9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9pPr>
          </a:lstStyle>
          <a:p>
            <a:pPr algn="ctr" eaLnBrk="1" hangingPunct="1">
              <a:defRPr/>
            </a:pPr>
            <a:r>
              <a:rPr lang="zh-CN" altLang="en-US" sz="3600" kern="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酵母细胞固定化</a:t>
            </a:r>
            <a:endParaRPr lang="zh-CN" altLang="en-US" sz="3600" kern="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544" y="1972515"/>
            <a:ext cx="8216900" cy="3760741"/>
          </a:xfrm>
          <a:prstGeom prst="rect">
            <a:avLst/>
          </a:prstGeom>
        </p:spPr>
      </p:pic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00994" y="1178168"/>
            <a:ext cx="61023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95605"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charset="0"/>
                <a:ea typeface="-윤고딕140" charset="0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charset="0"/>
                <a:ea typeface="-윤고딕140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charset="0"/>
                <a:ea typeface="-윤고딕140" charset="0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charset="0"/>
                <a:ea typeface="-윤고딕140" charset="0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当海藻酸钠遇到氯化钙，会发生什么？</a:t>
            </a:r>
            <a:endParaRPr lang="en-US" altLang="zh-CN" sz="2800" b="1" dirty="0" smtClean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7354" y="5954572"/>
            <a:ext cx="81131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22222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化学</a:t>
            </a:r>
            <a:r>
              <a:rPr lang="zh-CN" altLang="en-US" sz="2400" b="1" dirty="0" smtClean="0">
                <a:solidFill>
                  <a:srgbClr val="22222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基团和</a:t>
            </a:r>
            <a:r>
              <a:rPr lang="zh-CN" altLang="en-US" sz="2400" b="1" dirty="0">
                <a:solidFill>
                  <a:srgbClr val="22222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钙离子发生配位</a:t>
            </a:r>
            <a:r>
              <a:rPr lang="zh-CN" altLang="en-US" sz="2400" b="1" dirty="0" smtClean="0">
                <a:solidFill>
                  <a:srgbClr val="22222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反应，交联作用后生成凝胶球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10"/>
          <p:cNvSpPr txBox="1">
            <a:spLocks noChangeArrowheads="1"/>
          </p:cNvSpPr>
          <p:nvPr/>
        </p:nvSpPr>
        <p:spPr bwMode="auto">
          <a:xfrm>
            <a:off x="360363" y="1439863"/>
            <a:ext cx="83534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实验原理</a:t>
            </a:r>
            <a:endParaRPr lang="zh-CN" altLang="en-US" sz="3200" dirty="0" smtClean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310"/>
          <p:cNvSpPr txBox="1">
            <a:spLocks noChangeArrowheads="1"/>
          </p:cNvSpPr>
          <p:nvPr/>
        </p:nvSpPr>
        <p:spPr bwMode="auto">
          <a:xfrm>
            <a:off x="684213" y="2276475"/>
            <a:ext cx="7777162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蔗糖酶</a:t>
            </a:r>
            <a:endParaRPr lang="en-US" altLang="zh-CN" sz="2800" b="1" dirty="0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（</a:t>
            </a:r>
            <a:r>
              <a:rPr lang="en-US" altLang="zh-CN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EC.3.2.1.26</a:t>
            </a:r>
            <a:r>
              <a:rPr lang="zh-CN" altLang="en-US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）</a:t>
            </a:r>
            <a:endParaRPr lang="zh-CN" alt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7373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2325688"/>
            <a:ext cx="6350000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4071938"/>
            <a:ext cx="3527425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5" name="Text Box 310"/>
          <p:cNvSpPr txBox="1">
            <a:spLocks noChangeArrowheads="1"/>
          </p:cNvSpPr>
          <p:nvPr/>
        </p:nvSpPr>
        <p:spPr bwMode="auto">
          <a:xfrm>
            <a:off x="6516688" y="2428875"/>
            <a:ext cx="13081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蔗糖酶</a:t>
            </a:r>
            <a:endParaRPr lang="zh-CN" altLang="en-US" sz="2400" b="1">
              <a:solidFill>
                <a:srgbClr val="C0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3736" name="Text Box 310"/>
          <p:cNvSpPr txBox="1">
            <a:spLocks noChangeArrowheads="1"/>
          </p:cNvSpPr>
          <p:nvPr/>
        </p:nvSpPr>
        <p:spPr bwMode="auto">
          <a:xfrm>
            <a:off x="6516688" y="3044825"/>
            <a:ext cx="13081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H</a:t>
            </a:r>
            <a:r>
              <a:rPr lang="en-US" altLang="zh-CN" sz="2400" b="1" baseline="30000">
                <a:solidFill>
                  <a:srgbClr val="C0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+</a:t>
            </a:r>
            <a:endParaRPr lang="zh-CN" altLang="en-US" sz="2400" b="1" baseline="30000">
              <a:solidFill>
                <a:srgbClr val="C0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2" name="直角双向箭头 21"/>
          <p:cNvSpPr/>
          <p:nvPr/>
        </p:nvSpPr>
        <p:spPr bwMode="auto">
          <a:xfrm rot="2388159">
            <a:off x="6578600" y="5322888"/>
            <a:ext cx="788988" cy="666750"/>
          </a:xfrm>
          <a:prstGeom prst="leftUpArrow">
            <a:avLst>
              <a:gd name="adj1" fmla="val 2645"/>
              <a:gd name="adj2" fmla="val 8213"/>
              <a:gd name="adj3" fmla="val 16111"/>
            </a:avLst>
          </a:prstGeom>
          <a:solidFill>
            <a:srgbClr val="CC6600"/>
          </a:solidFill>
          <a:ln w="7938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73738" name="矩形 16"/>
          <p:cNvSpPr>
            <a:spLocks noChangeArrowheads="1"/>
          </p:cNvSpPr>
          <p:nvPr/>
        </p:nvSpPr>
        <p:spPr bwMode="auto">
          <a:xfrm>
            <a:off x="6483350" y="6121400"/>
            <a:ext cx="1112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CC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还原糖</a:t>
            </a:r>
            <a:endParaRPr lang="zh-CN" altLang="en-US" sz="2400" b="1">
              <a:solidFill>
                <a:srgbClr val="CC66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Rectangle 302"/>
          <p:cNvSpPr txBox="1">
            <a:spLocks noChangeArrowheads="1"/>
          </p:cNvSpPr>
          <p:nvPr/>
        </p:nvSpPr>
        <p:spPr bwMode="auto">
          <a:xfrm>
            <a:off x="682625" y="115888"/>
            <a:ext cx="78454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5pPr>
            <a:lvl6pPr marL="457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6pPr>
            <a:lvl7pPr marL="9144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7pPr>
            <a:lvl8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8pPr>
            <a:lvl9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9pPr>
          </a:lstStyle>
          <a:p>
            <a:pPr algn="ctr" eaLnBrk="1" hangingPunct="1">
              <a:defRPr/>
            </a:pPr>
            <a:r>
              <a:rPr lang="zh-CN" altLang="en-US" sz="3600" kern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酵母蔗糖酶的提取和酶蛋白浓度测定</a:t>
            </a:r>
            <a:endParaRPr lang="zh-CN" altLang="en-US" sz="3600" kern="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10"/>
          <p:cNvSpPr txBox="1">
            <a:spLocks noChangeArrowheads="1"/>
          </p:cNvSpPr>
          <p:nvPr/>
        </p:nvSpPr>
        <p:spPr bwMode="auto">
          <a:xfrm>
            <a:off x="360363" y="1439863"/>
            <a:ext cx="83534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实验步骤</a:t>
            </a:r>
            <a:r>
              <a:rPr lang="en-US" altLang="zh-CN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——</a:t>
            </a:r>
            <a:r>
              <a:rPr lang="zh-CN" altLang="en-US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酵母细胞固定化</a:t>
            </a:r>
            <a:endParaRPr lang="zh-CN" altLang="en-US" sz="2800" b="1" dirty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11" name="Rectangle 302"/>
          <p:cNvSpPr txBox="1">
            <a:spLocks noChangeArrowheads="1"/>
          </p:cNvSpPr>
          <p:nvPr/>
        </p:nvSpPr>
        <p:spPr bwMode="auto">
          <a:xfrm>
            <a:off x="682625" y="115888"/>
            <a:ext cx="78454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5pPr>
            <a:lvl6pPr marL="457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6pPr>
            <a:lvl7pPr marL="9144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7pPr>
            <a:lvl8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8pPr>
            <a:lvl9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9pPr>
          </a:lstStyle>
          <a:p>
            <a:pPr algn="ctr" eaLnBrk="1" hangingPunct="1">
              <a:defRPr/>
            </a:pPr>
            <a:r>
              <a:rPr lang="zh-CN" altLang="en-US" sz="3600" kern="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酵母细胞固定化</a:t>
            </a:r>
            <a:endParaRPr lang="zh-CN" altLang="en-US" sz="3600" kern="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1505213" y="1939578"/>
            <a:ext cx="1439863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charset="0"/>
                <a:ea typeface="-윤고딕140" charset="0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charset="0"/>
                <a:ea typeface="-윤고딕140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charset="0"/>
                <a:ea typeface="-윤고딕140" charset="0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charset="0"/>
                <a:ea typeface="-윤고딕140" charset="0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dirty="0" smtClean="0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A</a:t>
            </a:r>
            <a:r>
              <a:rPr lang="zh-CN" altLang="en-US" sz="2000" b="1" dirty="0" smtClean="0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液</a:t>
            </a:r>
            <a:endParaRPr lang="zh-CN" altLang="en-US" sz="2000" b="1" dirty="0" smtClean="0">
              <a:solidFill>
                <a:srgbClr val="009900"/>
              </a:solidFill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38" name="AutoShape 12"/>
          <p:cNvSpPr>
            <a:spLocks noChangeArrowheads="1"/>
          </p:cNvSpPr>
          <p:nvPr/>
        </p:nvSpPr>
        <p:spPr bwMode="auto">
          <a:xfrm>
            <a:off x="1981904" y="2899500"/>
            <a:ext cx="360363" cy="360363"/>
          </a:xfrm>
          <a:prstGeom prst="downArrow">
            <a:avLst>
              <a:gd name="adj1" fmla="val 50000"/>
              <a:gd name="adj2" fmla="val 24995"/>
            </a:avLst>
          </a:prstGeom>
          <a:solidFill>
            <a:srgbClr val="C600EE"/>
          </a:solidFill>
          <a:ln>
            <a:noFill/>
          </a:ln>
          <a:effectLst>
            <a:outerShdw blurRad="63500" dist="23000" dir="54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charset="0"/>
                <a:ea typeface="-윤고딕140" charset="0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charset="0"/>
                <a:ea typeface="-윤고딕140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charset="0"/>
                <a:ea typeface="-윤고딕140" charset="0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charset="0"/>
                <a:ea typeface="-윤고딕140" charset="0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2000" smtClean="0">
              <a:solidFill>
                <a:srgbClr val="FFFFFF"/>
              </a:solidFill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565678" y="2369275"/>
            <a:ext cx="318672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charset="0"/>
                <a:ea typeface="-윤고딕140" charset="0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charset="0"/>
                <a:ea typeface="-윤고딕140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charset="0"/>
                <a:ea typeface="-윤고딕140" charset="0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charset="0"/>
                <a:ea typeface="-윤고딕140" charset="0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海藻酸钠</a:t>
            </a:r>
            <a:r>
              <a:rPr lang="en-US" altLang="zh-CN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0.7g</a:t>
            </a:r>
            <a:r>
              <a:rPr lang="zh-CN" altLang="en-US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 </a:t>
            </a:r>
            <a:r>
              <a:rPr lang="en-US" altLang="zh-CN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100mL</a:t>
            </a:r>
            <a:r>
              <a:rPr lang="zh-CN" altLang="en-US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烧杯</a:t>
            </a:r>
            <a:endParaRPr lang="zh-CN" altLang="en-US" sz="2000" b="1" dirty="0" smtClean="0"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5309815" y="1939578"/>
            <a:ext cx="1439863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charset="0"/>
                <a:ea typeface="-윤고딕140" charset="0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charset="0"/>
                <a:ea typeface="-윤고딕140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charset="0"/>
                <a:ea typeface="-윤고딕140" charset="0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charset="0"/>
                <a:ea typeface="-윤고딕140" charset="0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dirty="0" smtClean="0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B</a:t>
            </a:r>
            <a:r>
              <a:rPr lang="zh-CN" altLang="en-US" sz="2000" b="1" dirty="0" smtClean="0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液</a:t>
            </a:r>
            <a:endParaRPr lang="zh-CN" altLang="en-US" sz="2000" b="1" dirty="0" smtClean="0">
              <a:solidFill>
                <a:srgbClr val="009900"/>
              </a:solidFill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41" name="AutoShape 12"/>
          <p:cNvSpPr>
            <a:spLocks noChangeArrowheads="1"/>
          </p:cNvSpPr>
          <p:nvPr/>
        </p:nvSpPr>
        <p:spPr bwMode="auto">
          <a:xfrm>
            <a:off x="5912861" y="2899500"/>
            <a:ext cx="360363" cy="360363"/>
          </a:xfrm>
          <a:prstGeom prst="downArrow">
            <a:avLst>
              <a:gd name="adj1" fmla="val 50000"/>
              <a:gd name="adj2" fmla="val 24995"/>
            </a:avLst>
          </a:prstGeom>
          <a:solidFill>
            <a:srgbClr val="C600EE"/>
          </a:solidFill>
          <a:ln>
            <a:noFill/>
          </a:ln>
          <a:effectLst>
            <a:outerShdw blurRad="63500" dist="23000" dir="54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charset="0"/>
                <a:ea typeface="-윤고딕140" charset="0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charset="0"/>
                <a:ea typeface="-윤고딕140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charset="0"/>
                <a:ea typeface="-윤고딕140" charset="0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charset="0"/>
                <a:ea typeface="-윤고딕140" charset="0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2000" smtClean="0">
              <a:solidFill>
                <a:srgbClr val="FFFFFF"/>
              </a:solidFill>
            </a:endParaRP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649992" y="3187855"/>
            <a:ext cx="3024187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charset="0"/>
                <a:ea typeface="-윤고딕140" charset="0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charset="0"/>
                <a:ea typeface="-윤고딕140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charset="0"/>
                <a:ea typeface="-윤고딕140" charset="0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charset="0"/>
                <a:ea typeface="-윤고딕140" charset="0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20mL</a:t>
            </a:r>
            <a:r>
              <a:rPr lang="zh-CN" altLang="en-US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水搅匀</a:t>
            </a:r>
            <a:endParaRPr lang="zh-CN" altLang="en-US" sz="2000" b="1" dirty="0" smtClean="0"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43" name="AutoShape 12"/>
          <p:cNvSpPr>
            <a:spLocks noChangeArrowheads="1"/>
          </p:cNvSpPr>
          <p:nvPr/>
        </p:nvSpPr>
        <p:spPr bwMode="auto">
          <a:xfrm>
            <a:off x="1981904" y="3763597"/>
            <a:ext cx="360363" cy="360362"/>
          </a:xfrm>
          <a:prstGeom prst="downArrow">
            <a:avLst>
              <a:gd name="adj1" fmla="val 50000"/>
              <a:gd name="adj2" fmla="val 24995"/>
            </a:avLst>
          </a:prstGeom>
          <a:solidFill>
            <a:srgbClr val="C600EE"/>
          </a:solidFill>
          <a:ln>
            <a:noFill/>
          </a:ln>
          <a:effectLst>
            <a:outerShdw blurRad="63500" dist="23000" dir="54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charset="0"/>
                <a:ea typeface="-윤고딕140" charset="0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charset="0"/>
                <a:ea typeface="-윤고딕140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charset="0"/>
                <a:ea typeface="-윤고딕140" charset="0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charset="0"/>
                <a:ea typeface="-윤고딕140" charset="0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2000" smtClean="0">
              <a:solidFill>
                <a:srgbClr val="FFFFFF"/>
              </a:solidFill>
            </a:endParaRPr>
          </a:p>
        </p:txBody>
      </p:sp>
      <p:sp>
        <p:nvSpPr>
          <p:cNvPr id="44" name="AutoShape 12"/>
          <p:cNvSpPr>
            <a:spLocks noChangeArrowheads="1"/>
          </p:cNvSpPr>
          <p:nvPr/>
        </p:nvSpPr>
        <p:spPr bwMode="auto">
          <a:xfrm>
            <a:off x="5912861" y="3763597"/>
            <a:ext cx="360363" cy="360362"/>
          </a:xfrm>
          <a:prstGeom prst="downArrow">
            <a:avLst>
              <a:gd name="adj1" fmla="val 50000"/>
              <a:gd name="adj2" fmla="val 24995"/>
            </a:avLst>
          </a:prstGeom>
          <a:solidFill>
            <a:srgbClr val="C600EE"/>
          </a:solidFill>
          <a:ln>
            <a:noFill/>
          </a:ln>
          <a:effectLst>
            <a:outerShdw blurRad="63500" dist="23000" dir="54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charset="0"/>
                <a:ea typeface="-윤고딕140" charset="0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charset="0"/>
                <a:ea typeface="-윤고딕140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charset="0"/>
                <a:ea typeface="-윤고딕140" charset="0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charset="0"/>
                <a:ea typeface="-윤고딕140" charset="0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2000" smtClean="0">
              <a:solidFill>
                <a:srgbClr val="FFFFFF"/>
              </a:solidFill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649992" y="4124777"/>
            <a:ext cx="302418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charset="0"/>
                <a:ea typeface="-윤고딕140" charset="0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charset="0"/>
                <a:ea typeface="-윤고딕140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charset="0"/>
                <a:ea typeface="-윤고딕140" charset="0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charset="0"/>
                <a:ea typeface="-윤고딕140" charset="0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沸水浴溶胀</a:t>
            </a:r>
            <a:r>
              <a:rPr lang="en-US" altLang="zh-CN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15min</a:t>
            </a:r>
            <a:endParaRPr lang="zh-CN" altLang="en-US" sz="2000" b="1" dirty="0" smtClean="0"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46" name="AutoShape 12"/>
          <p:cNvSpPr>
            <a:spLocks noChangeArrowheads="1"/>
          </p:cNvSpPr>
          <p:nvPr/>
        </p:nvSpPr>
        <p:spPr bwMode="auto">
          <a:xfrm rot="16200000">
            <a:off x="4067621" y="4196215"/>
            <a:ext cx="360363" cy="360363"/>
          </a:xfrm>
          <a:prstGeom prst="downArrow">
            <a:avLst>
              <a:gd name="adj1" fmla="val 50000"/>
              <a:gd name="adj2" fmla="val 24995"/>
            </a:avLst>
          </a:prstGeom>
          <a:solidFill>
            <a:srgbClr val="C600EE"/>
          </a:solidFill>
          <a:ln>
            <a:noFill/>
          </a:ln>
          <a:effectLst>
            <a:outerShdw blurRad="63500" dist="23000" dir="54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charset="0"/>
                <a:ea typeface="-윤고딕140" charset="0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charset="0"/>
                <a:ea typeface="-윤고딕140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charset="0"/>
                <a:ea typeface="-윤고딕140" charset="0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charset="0"/>
                <a:ea typeface="-윤고딕140" charset="0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2000" smtClean="0">
              <a:solidFill>
                <a:srgbClr val="FFFFFF"/>
              </a:solidFill>
            </a:endParaRP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4585063" y="2369275"/>
            <a:ext cx="302418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charset="0"/>
                <a:ea typeface="-윤고딕140" charset="0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charset="0"/>
                <a:ea typeface="-윤고딕140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charset="0"/>
                <a:ea typeface="-윤고딕140" charset="0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charset="0"/>
                <a:ea typeface="-윤고딕140" charset="0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鲜酵母</a:t>
            </a:r>
            <a:r>
              <a:rPr lang="en-US" altLang="zh-CN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5g + 25mL</a:t>
            </a:r>
            <a:r>
              <a:rPr lang="zh-CN" altLang="en-US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水</a:t>
            </a:r>
            <a:endParaRPr lang="zh-CN" altLang="en-US" sz="2000" b="1" dirty="0" smtClean="0"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4781331" y="3187855"/>
            <a:ext cx="2627822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charset="0"/>
                <a:ea typeface="-윤고딕140" charset="0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charset="0"/>
                <a:ea typeface="-윤고딕140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charset="0"/>
                <a:ea typeface="-윤고딕140" charset="0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charset="0"/>
                <a:ea typeface="-윤고딕140" charset="0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50mL</a:t>
            </a:r>
            <a:r>
              <a:rPr lang="zh-CN" altLang="en-US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烧杯，搅匀</a:t>
            </a:r>
            <a:endParaRPr lang="zh-CN" altLang="en-US" sz="2000" b="1" dirty="0" smtClean="0"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3491880" y="3738767"/>
            <a:ext cx="178845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charset="0"/>
                <a:ea typeface="-윤고딕140" charset="0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charset="0"/>
                <a:ea typeface="-윤고딕140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charset="0"/>
                <a:ea typeface="-윤고딕140" charset="0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charset="0"/>
                <a:ea typeface="-윤고딕140" charset="0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冷却至常温</a:t>
            </a:r>
            <a:endParaRPr lang="zh-CN" altLang="en-US" sz="2000" b="1" dirty="0" smtClean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4994813" y="4078442"/>
            <a:ext cx="4122415" cy="621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charset="0"/>
                <a:ea typeface="-윤고딕140" charset="0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charset="0"/>
                <a:ea typeface="-윤고딕140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charset="0"/>
                <a:ea typeface="-윤고딕140" charset="0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charset="0"/>
                <a:ea typeface="-윤고딕140" charset="0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None/>
              <a:defRPr/>
            </a:pPr>
            <a:r>
              <a:rPr lang="zh-CN" altLang="en-US" sz="2400" b="1" dirty="0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混合得</a:t>
            </a:r>
            <a:r>
              <a:rPr lang="en-US" altLang="zh-CN" sz="2400" b="1" dirty="0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C</a:t>
            </a:r>
            <a:r>
              <a:rPr lang="zh-CN" altLang="en-US" sz="2400" b="1" dirty="0">
                <a:solidFill>
                  <a:srgbClr val="009900"/>
                </a:solidFill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液（两组各取一半）</a:t>
            </a:r>
            <a:endParaRPr lang="zh-CN" altLang="en-US" sz="2400" b="1" dirty="0">
              <a:solidFill>
                <a:srgbClr val="009900"/>
              </a:solidFill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467544" y="5348913"/>
            <a:ext cx="3369173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charset="0"/>
                <a:ea typeface="-윤고딕140" charset="0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charset="0"/>
                <a:ea typeface="-윤고딕140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charset="0"/>
                <a:ea typeface="-윤고딕140" charset="0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charset="0"/>
                <a:ea typeface="-윤고딕140" charset="0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9pPr>
          </a:lstStyle>
          <a:p>
            <a:pPr algn="ctr">
              <a:lnSpc>
                <a:spcPct val="140000"/>
              </a:lnSpc>
              <a:spcBef>
                <a:spcPct val="0"/>
              </a:spcBef>
              <a:buNone/>
              <a:defRPr/>
            </a:pPr>
            <a:r>
              <a:rPr lang="en-US" altLang="zh-CN" sz="2000" b="1" dirty="0" smtClean="0">
                <a:latin typeface="Arial" panose="020B0604020202020204" pitchFamily="34" charset="0"/>
                <a:ea typeface="DengXian" panose="02010600030101010101" charset="-122"/>
                <a:cs typeface="Arial" panose="020B0604020202020204" pitchFamily="34" charset="0"/>
              </a:rPr>
              <a:t>1.1g</a:t>
            </a:r>
            <a:r>
              <a:rPr lang="zh-CN" altLang="zh-CN" sz="2000" b="1" dirty="0">
                <a:latin typeface="Arial" panose="020B0604020202020204" pitchFamily="34" charset="0"/>
                <a:ea typeface="DengXian" panose="02010600030101010101" charset="-122"/>
                <a:cs typeface="Arial" panose="020B0604020202020204" pitchFamily="34" charset="0"/>
              </a:rPr>
              <a:t>无水</a:t>
            </a:r>
            <a:r>
              <a:rPr lang="en-US" altLang="zh-CN" sz="2000" b="1" dirty="0">
                <a:latin typeface="Arial" panose="020B0604020202020204" pitchFamily="34" charset="0"/>
                <a:ea typeface="DengXian" panose="02010600030101010101" charset="-122"/>
                <a:cs typeface="Arial" panose="020B0604020202020204" pitchFamily="34" charset="0"/>
              </a:rPr>
              <a:t>CaCl</a:t>
            </a:r>
            <a:r>
              <a:rPr lang="en-US" altLang="zh-CN" sz="2000" b="1" baseline="-25000" dirty="0">
                <a:latin typeface="Arial" panose="020B0604020202020204" pitchFamily="34" charset="0"/>
                <a:ea typeface="DengXian" panose="02010600030101010101" charset="-122"/>
                <a:cs typeface="Arial" panose="020B0604020202020204" pitchFamily="34" charset="0"/>
              </a:rPr>
              <a:t>2</a:t>
            </a:r>
            <a:r>
              <a:rPr lang="zh-CN" altLang="zh-CN" sz="2000" b="1" dirty="0" smtClean="0">
                <a:latin typeface="Arial" panose="020B0604020202020204" pitchFamily="34" charset="0"/>
                <a:ea typeface="DengXian" panose="02010600030101010101" charset="-122"/>
                <a:cs typeface="Arial" panose="020B0604020202020204" pitchFamily="34" charset="0"/>
              </a:rPr>
              <a:t>，</a:t>
            </a:r>
            <a:r>
              <a:rPr lang="en-US" altLang="zh-CN" sz="2000" b="1" dirty="0" smtClean="0">
                <a:latin typeface="Arial" panose="020B0604020202020204" pitchFamily="34" charset="0"/>
                <a:ea typeface="DengXian" panose="02010600030101010101" charset="-122"/>
                <a:cs typeface="Arial" panose="020B0604020202020204" pitchFamily="34" charset="0"/>
              </a:rPr>
              <a:t>100 mL</a:t>
            </a:r>
            <a:r>
              <a:rPr lang="zh-CN" altLang="zh-CN" sz="2000" b="1" dirty="0" smtClean="0">
                <a:latin typeface="Arial" panose="020B0604020202020204" pitchFamily="34" charset="0"/>
                <a:ea typeface="DengXian" panose="02010600030101010101" charset="-122"/>
                <a:cs typeface="Arial" panose="020B0604020202020204" pitchFamily="34" charset="0"/>
              </a:rPr>
              <a:t>水</a:t>
            </a:r>
            <a:endParaRPr lang="zh-CN" altLang="en-US" sz="2000" b="1" dirty="0" smtClean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cxnSp>
        <p:nvCxnSpPr>
          <p:cNvPr id="53" name="肘形连接符 52"/>
          <p:cNvCxnSpPr/>
          <p:nvPr/>
        </p:nvCxnSpPr>
        <p:spPr bwMode="auto">
          <a:xfrm rot="5400000">
            <a:off x="3717041" y="3006583"/>
            <a:ext cx="828000" cy="39240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2339752" y="5794517"/>
            <a:ext cx="37353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固化</a:t>
            </a:r>
            <a:r>
              <a:rPr lang="en-US" altLang="zh-CN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15min</a:t>
            </a:r>
            <a:r>
              <a:rPr lang="zh-CN" altLang="zh-CN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，过滤、洗涤，称重</a:t>
            </a:r>
            <a:endParaRPr lang="zh-CN" altLang="en-US" b="1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9" name="AutoShape 12"/>
          <p:cNvSpPr>
            <a:spLocks noChangeArrowheads="1"/>
          </p:cNvSpPr>
          <p:nvPr/>
        </p:nvSpPr>
        <p:spPr bwMode="auto">
          <a:xfrm>
            <a:off x="1971948" y="5851828"/>
            <a:ext cx="360363" cy="360363"/>
          </a:xfrm>
          <a:prstGeom prst="downArrow">
            <a:avLst>
              <a:gd name="adj1" fmla="val 50000"/>
              <a:gd name="adj2" fmla="val 24995"/>
            </a:avLst>
          </a:prstGeom>
          <a:solidFill>
            <a:srgbClr val="C600EE"/>
          </a:solidFill>
          <a:ln>
            <a:noFill/>
          </a:ln>
          <a:effectLst>
            <a:outerShdw blurRad="63500" dist="23000" dir="54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charset="0"/>
                <a:ea typeface="-윤고딕140" charset="0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charset="0"/>
                <a:ea typeface="-윤고딕140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charset="0"/>
                <a:ea typeface="-윤고딕140" charset="0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charset="0"/>
                <a:ea typeface="-윤고딕140" charset="0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2000" smtClean="0">
              <a:solidFill>
                <a:srgbClr val="FFFFFF"/>
              </a:solidFill>
            </a:endParaRPr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2793365" y="4483735"/>
            <a:ext cx="2686050" cy="91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charset="0"/>
                <a:ea typeface="-윤고딕140" charset="0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charset="0"/>
                <a:ea typeface="-윤고딕140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charset="0"/>
                <a:ea typeface="-윤고딕140" charset="0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charset="0"/>
                <a:ea typeface="-윤고딕140" charset="0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针筒</a:t>
            </a:r>
            <a:endParaRPr lang="en-US" altLang="zh-CN" sz="2000" b="1" dirty="0" smtClean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  <a:p>
            <a:pPr algn="ctr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液面上悬空垂直注入</a:t>
            </a:r>
            <a:endParaRPr lang="zh-CN" altLang="en-US" sz="2000" b="1" dirty="0" smtClean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412466" y="6285436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固定化细胞</a:t>
            </a:r>
            <a:endParaRPr lang="zh-CN" altLang="en-US" b="1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10"/>
          <p:cNvSpPr txBox="1">
            <a:spLocks noChangeArrowheads="1"/>
          </p:cNvSpPr>
          <p:nvPr/>
        </p:nvSpPr>
        <p:spPr bwMode="auto">
          <a:xfrm>
            <a:off x="360363" y="1439863"/>
            <a:ext cx="83534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实验步骤</a:t>
            </a:r>
            <a:r>
              <a:rPr lang="en-US" altLang="zh-CN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——</a:t>
            </a:r>
            <a:r>
              <a:rPr lang="zh-CN" altLang="en-US" sz="2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酶解反应</a:t>
            </a:r>
            <a:endParaRPr lang="zh-CN" altLang="en-US" sz="2800" b="1" dirty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11" name="Rectangle 302"/>
          <p:cNvSpPr txBox="1">
            <a:spLocks noChangeArrowheads="1"/>
          </p:cNvSpPr>
          <p:nvPr/>
        </p:nvSpPr>
        <p:spPr bwMode="auto">
          <a:xfrm>
            <a:off x="682625" y="115888"/>
            <a:ext cx="78454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5pPr>
            <a:lvl6pPr marL="457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6pPr>
            <a:lvl7pPr marL="9144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7pPr>
            <a:lvl8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8pPr>
            <a:lvl9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9pPr>
          </a:lstStyle>
          <a:p>
            <a:pPr algn="ctr" eaLnBrk="1" hangingPunct="1">
              <a:defRPr/>
            </a:pPr>
            <a:r>
              <a:rPr lang="zh-CN" altLang="en-US" sz="3600" kern="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酵母细胞固定化</a:t>
            </a:r>
            <a:endParaRPr lang="zh-CN" altLang="en-US" sz="3600" kern="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38" name="AutoShape 12"/>
          <p:cNvSpPr>
            <a:spLocks noChangeArrowheads="1"/>
          </p:cNvSpPr>
          <p:nvPr/>
        </p:nvSpPr>
        <p:spPr bwMode="auto">
          <a:xfrm>
            <a:off x="3698655" y="2760040"/>
            <a:ext cx="360363" cy="360363"/>
          </a:xfrm>
          <a:prstGeom prst="downArrow">
            <a:avLst>
              <a:gd name="adj1" fmla="val 50000"/>
              <a:gd name="adj2" fmla="val 24995"/>
            </a:avLst>
          </a:prstGeom>
          <a:solidFill>
            <a:srgbClr val="C600EE"/>
          </a:solidFill>
          <a:ln>
            <a:noFill/>
          </a:ln>
          <a:effectLst>
            <a:outerShdw blurRad="63500" dist="23000" dir="54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charset="0"/>
                <a:ea typeface="-윤고딕140" charset="0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charset="0"/>
                <a:ea typeface="-윤고딕140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charset="0"/>
                <a:ea typeface="-윤고딕140" charset="0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charset="0"/>
                <a:ea typeface="-윤고딕140" charset="0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2000" smtClean="0">
              <a:solidFill>
                <a:srgbClr val="FFFFFF"/>
              </a:solidFill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2267744" y="2204864"/>
            <a:ext cx="3217828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charset="0"/>
                <a:ea typeface="-윤고딕140" charset="0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charset="0"/>
                <a:ea typeface="-윤고딕140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charset="0"/>
                <a:ea typeface="-윤고딕140" charset="0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charset="0"/>
                <a:ea typeface="-윤고딕140" charset="0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9pPr>
          </a:lstStyle>
          <a:p>
            <a:pPr algn="ctr">
              <a:buNone/>
            </a:pPr>
            <a:r>
              <a:rPr lang="zh-CN" altLang="en-US" sz="20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固定化细胞 </a:t>
            </a:r>
            <a:r>
              <a:rPr lang="en-US" altLang="zh-CN" sz="20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100mL</a:t>
            </a:r>
            <a:r>
              <a:rPr lang="zh-CN" altLang="en-US" sz="20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烧杯中</a:t>
            </a:r>
            <a:endParaRPr lang="zh-CN" altLang="en-US" sz="2000" b="1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2366743" y="3172341"/>
            <a:ext cx="3024187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charset="0"/>
                <a:ea typeface="-윤고딕140" charset="0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charset="0"/>
                <a:ea typeface="-윤고딕140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charset="0"/>
                <a:ea typeface="-윤고딕140" charset="0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charset="0"/>
                <a:ea typeface="-윤고딕140" charset="0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0.1mol/L</a:t>
            </a:r>
            <a:r>
              <a: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蔗糖液 </a:t>
            </a:r>
            <a:r>
              <a:rPr lang="en-US" altLang="zh-CN" sz="2000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25mL</a:t>
            </a:r>
            <a:endParaRPr lang="en-US" altLang="zh-CN" sz="2000" b="1" dirty="0"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43" name="AutoShape 12"/>
          <p:cNvSpPr>
            <a:spLocks noChangeArrowheads="1"/>
          </p:cNvSpPr>
          <p:nvPr/>
        </p:nvSpPr>
        <p:spPr bwMode="auto">
          <a:xfrm>
            <a:off x="3698655" y="3727516"/>
            <a:ext cx="360363" cy="360362"/>
          </a:xfrm>
          <a:prstGeom prst="downArrow">
            <a:avLst>
              <a:gd name="adj1" fmla="val 50000"/>
              <a:gd name="adj2" fmla="val 24995"/>
            </a:avLst>
          </a:prstGeom>
          <a:solidFill>
            <a:srgbClr val="C600EE"/>
          </a:solidFill>
          <a:ln>
            <a:noFill/>
          </a:ln>
          <a:effectLst>
            <a:outerShdw blurRad="63500" dist="23000" dir="54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charset="0"/>
                <a:ea typeface="-윤고딕140" charset="0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charset="0"/>
                <a:ea typeface="-윤고딕140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charset="0"/>
                <a:ea typeface="-윤고딕140" charset="0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charset="0"/>
                <a:ea typeface="-윤고딕140" charset="0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2000" smtClean="0">
              <a:solidFill>
                <a:srgbClr val="FFFFFF"/>
              </a:solidFill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2366743" y="4139816"/>
            <a:ext cx="3024187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charset="0"/>
                <a:ea typeface="-윤고딕140" charset="0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charset="0"/>
                <a:ea typeface="-윤고딕140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charset="0"/>
                <a:ea typeface="-윤고딕140" charset="0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charset="0"/>
                <a:ea typeface="-윤고딕140" charset="0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35℃</a:t>
            </a:r>
            <a:r>
              <a: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保温</a:t>
            </a:r>
            <a:r>
              <a:rPr lang="en-US" altLang="zh-CN" sz="2000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10min</a:t>
            </a:r>
            <a:r>
              <a: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后过滤</a:t>
            </a:r>
            <a:endParaRPr lang="zh-CN" altLang="en-US" sz="2000" b="1" dirty="0"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262689" y="5013176"/>
            <a:ext cx="2749471" cy="4789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latinLnBrk="1" hangingPunct="1">
              <a:lnSpc>
                <a:spcPct val="140000"/>
              </a:lnSpc>
              <a:defRPr/>
            </a:pPr>
            <a:r>
              <a:rPr lang="zh-CN" altLang="zh-CN" b="1" dirty="0">
                <a:latin typeface="Arial" panose="020B0604020202020204" pitchFamily="34" charset="0"/>
                <a:ea typeface="幼圆" panose="02010509060101010101" pitchFamily="49" charset="-122"/>
              </a:rPr>
              <a:t>酶反应液（</a:t>
            </a:r>
            <a:r>
              <a:rPr lang="zh-CN" altLang="zh-CN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量取体积</a:t>
            </a:r>
            <a:r>
              <a:rPr lang="zh-CN" altLang="zh-CN" b="1" dirty="0">
                <a:latin typeface="Arial" panose="020B0604020202020204" pitchFamily="34" charset="0"/>
                <a:ea typeface="幼圆" panose="02010509060101010101" pitchFamily="49" charset="-122"/>
              </a:rPr>
              <a:t>）</a:t>
            </a:r>
            <a:endParaRPr lang="zh-CN" altLang="en-US" b="1" dirty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31" name="AutoShape 12"/>
          <p:cNvSpPr>
            <a:spLocks noChangeArrowheads="1"/>
          </p:cNvSpPr>
          <p:nvPr/>
        </p:nvSpPr>
        <p:spPr bwMode="auto">
          <a:xfrm>
            <a:off x="3698655" y="4694992"/>
            <a:ext cx="360363" cy="360363"/>
          </a:xfrm>
          <a:prstGeom prst="downArrow">
            <a:avLst>
              <a:gd name="adj1" fmla="val 50000"/>
              <a:gd name="adj2" fmla="val 24995"/>
            </a:avLst>
          </a:prstGeom>
          <a:solidFill>
            <a:srgbClr val="C600EE"/>
          </a:solidFill>
          <a:ln>
            <a:noFill/>
          </a:ln>
          <a:effectLst>
            <a:outerShdw blurRad="63500" dist="23000" dir="54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charset="0"/>
                <a:ea typeface="-윤고딕140" charset="0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charset="0"/>
                <a:ea typeface="-윤고딕140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charset="0"/>
                <a:ea typeface="-윤고딕140" charset="0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charset="0"/>
                <a:ea typeface="-윤고딕140" charset="0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2000" smtClean="0">
              <a:solidFill>
                <a:srgbClr val="FFFFFF"/>
              </a:solidFill>
            </a:endParaRPr>
          </a:p>
        </p:txBody>
      </p:sp>
      <p:sp>
        <p:nvSpPr>
          <p:cNvPr id="32" name="AutoShape 12"/>
          <p:cNvSpPr>
            <a:spLocks noChangeArrowheads="1"/>
          </p:cNvSpPr>
          <p:nvPr/>
        </p:nvSpPr>
        <p:spPr bwMode="auto">
          <a:xfrm>
            <a:off x="3698655" y="5638145"/>
            <a:ext cx="360363" cy="360363"/>
          </a:xfrm>
          <a:prstGeom prst="downArrow">
            <a:avLst>
              <a:gd name="adj1" fmla="val 50000"/>
              <a:gd name="adj2" fmla="val 24995"/>
            </a:avLst>
          </a:prstGeom>
          <a:solidFill>
            <a:srgbClr val="C600EE"/>
          </a:solidFill>
          <a:ln>
            <a:noFill/>
          </a:ln>
          <a:effectLst>
            <a:outerShdw blurRad="63500" dist="23000" dir="54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charset="0"/>
                <a:ea typeface="-윤고딕140" charset="0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charset="0"/>
                <a:ea typeface="-윤고딕140" charset="0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charset="0"/>
                <a:ea typeface="-윤고딕140" charset="0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charset="0"/>
                <a:ea typeface="-윤고딕140" charset="0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charset="0"/>
                <a:ea typeface="-윤고딕140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2000" smtClean="0">
              <a:solidFill>
                <a:srgbClr val="FFFFFF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64442" y="6053103"/>
            <a:ext cx="50519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latinLnBrk="1" hangingPunct="1">
              <a:lnSpc>
                <a:spcPct val="140000"/>
              </a:lnSpc>
              <a:defRPr/>
            </a:pPr>
            <a:r>
              <a:rPr lang="zh-CN" altLang="en-US" b="1" dirty="0">
                <a:latin typeface="Arial" panose="020B0604020202020204" pitchFamily="34" charset="0"/>
                <a:ea typeface="幼圆" panose="02010509060101010101" pitchFamily="49" charset="-122"/>
              </a:rPr>
              <a:t>酶</a:t>
            </a:r>
            <a:r>
              <a:rPr lang="zh-CN" altLang="en-US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活测定（取</a:t>
            </a:r>
            <a:r>
              <a:rPr lang="en-US" altLang="zh-CN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1.0mL</a:t>
            </a:r>
            <a:r>
              <a:rPr lang="zh-CN" altLang="en-US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用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DNS</a:t>
            </a:r>
            <a:r>
              <a:rPr lang="zh-CN" altLang="en-US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法测定还原糖）</a:t>
            </a:r>
            <a:endParaRPr lang="zh-CN" altLang="en-US" b="1" dirty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907704" y="2304171"/>
          <a:ext cx="6984776" cy="36037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7552"/>
                <a:gridCol w="760481"/>
                <a:gridCol w="860399"/>
                <a:gridCol w="792088"/>
                <a:gridCol w="792088"/>
                <a:gridCol w="720080"/>
                <a:gridCol w="792088"/>
              </a:tblGrid>
              <a:tr h="639089">
                <a:tc>
                  <a:txBody>
                    <a:bodyPr/>
                    <a:lstStyle/>
                    <a:p>
                      <a:pPr indent="866775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zh-CN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管</a:t>
                      </a:r>
                      <a:r>
                        <a:rPr lang="zh-CN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号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试剂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2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3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4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6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</a:tr>
              <a:tr h="468235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0.1mol/L</a:t>
                      </a:r>
                      <a:r>
                        <a:rPr lang="zh-CN" alt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蔗糖液 </a:t>
                      </a: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mL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1.0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/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/</a:t>
                      </a:r>
                      <a:endParaRPr lang="zh-CN" alt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1.0</a:t>
                      </a:r>
                      <a:endParaRPr lang="zh-CN" altLang="en-US" sz="1800" b="1" kern="1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kern="1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/</a:t>
                      </a:r>
                      <a:endParaRPr lang="zh-CN" altLang="zh-CN" sz="1800" b="1" kern="1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/</a:t>
                      </a:r>
                      <a:endParaRPr lang="zh-CN" sz="1800" b="1" kern="1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</a:tr>
              <a:tr h="469724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酶反应稀释液</a:t>
                      </a: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mL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/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1.0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1.0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/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1.0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1.0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</a:tr>
              <a:tr h="469724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水杨酸试剂</a:t>
                      </a: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/mL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0.5</a:t>
                      </a:r>
                      <a:endParaRPr lang="zh-CN" sz="1800" b="1" kern="1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0.5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0.5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0.5</a:t>
                      </a:r>
                      <a:endParaRPr lang="zh-CN" sz="1800" b="1" kern="1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0.5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0.5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</a:tr>
              <a:tr h="570813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4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zh-CN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沸水</a:t>
                      </a:r>
                      <a:r>
                        <a:rPr lang="zh-CN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浴加热</a:t>
                      </a:r>
                      <a:r>
                        <a:rPr lang="en-US" sz="18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5min</a:t>
                      </a:r>
                      <a:r>
                        <a:rPr lang="zh-CN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后用流水冷却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69724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水</a:t>
                      </a:r>
                      <a:r>
                        <a:rPr lang="en-US" sz="1800" b="1" kern="10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/mL</a:t>
                      </a:r>
                      <a:endParaRPr lang="zh-CN" sz="1800" b="1" kern="10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4</a:t>
                      </a:r>
                      <a:endParaRPr lang="zh-CN" sz="1800" b="1" kern="1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4</a:t>
                      </a:r>
                      <a:endParaRPr lang="zh-CN" altLang="zh-CN" sz="1800" b="1" kern="1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4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kern="1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4</a:t>
                      </a:r>
                      <a:endParaRPr lang="zh-CN" altLang="zh-CN" sz="1800" b="1" kern="1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kern="1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4</a:t>
                      </a:r>
                      <a:endParaRPr lang="zh-CN" altLang="zh-CN" sz="1800" b="1" kern="1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4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</a:tr>
              <a:tr h="469724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800" b="1" kern="100" baseline="-250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540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</a:tr>
            </a:tbl>
          </a:graphicData>
        </a:graphic>
      </p:graphicFrame>
      <p:cxnSp>
        <p:nvCxnSpPr>
          <p:cNvPr id="82014" name="直接连接符 3"/>
          <p:cNvCxnSpPr>
            <a:cxnSpLocks noChangeShapeType="1"/>
          </p:cNvCxnSpPr>
          <p:nvPr/>
        </p:nvCxnSpPr>
        <p:spPr bwMode="auto">
          <a:xfrm>
            <a:off x="1846249" y="2317234"/>
            <a:ext cx="2293703" cy="600705"/>
          </a:xfrm>
          <a:prstGeom prst="line">
            <a:avLst/>
          </a:prstGeom>
          <a:noFill/>
          <a:ln w="19050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 Box 310"/>
          <p:cNvSpPr txBox="1">
            <a:spLocks noChangeArrowheads="1"/>
          </p:cNvSpPr>
          <p:nvPr/>
        </p:nvSpPr>
        <p:spPr bwMode="auto">
          <a:xfrm>
            <a:off x="684213" y="1412875"/>
            <a:ext cx="77771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en-US" altLang="zh-CN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DNS</a:t>
            </a:r>
            <a:r>
              <a:rPr lang="zh-CN" altLang="en-US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法测定还原糖</a:t>
            </a:r>
            <a:endParaRPr lang="zh-CN" altLang="en-US" sz="2800" b="1" dirty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14" name="AutoShape 20"/>
          <p:cNvSpPr>
            <a:spLocks noChangeArrowheads="1"/>
          </p:cNvSpPr>
          <p:nvPr/>
        </p:nvSpPr>
        <p:spPr bwMode="auto">
          <a:xfrm rot="10800000">
            <a:off x="4452707" y="5882211"/>
            <a:ext cx="217487" cy="360362"/>
          </a:xfrm>
          <a:prstGeom prst="downArrow">
            <a:avLst>
              <a:gd name="adj1" fmla="val 31870"/>
              <a:gd name="adj2" fmla="val 24869"/>
            </a:avLst>
          </a:prstGeom>
          <a:solidFill>
            <a:srgbClr val="CC6600"/>
          </a:solidFill>
          <a:ln>
            <a:noFill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923928" y="6279703"/>
            <a:ext cx="1217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CC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空白</a:t>
            </a:r>
            <a:r>
              <a:rPr lang="zh-CN" altLang="en-US" sz="2000" b="1" dirty="0" smtClean="0">
                <a:solidFill>
                  <a:srgbClr val="CC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对照</a:t>
            </a:r>
            <a:endParaRPr lang="zh-CN" altLang="en-US" sz="2000" b="1" dirty="0">
              <a:solidFill>
                <a:srgbClr val="CC66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2" name="矩形 16"/>
          <p:cNvSpPr>
            <a:spLocks noChangeArrowheads="1"/>
          </p:cNvSpPr>
          <p:nvPr/>
        </p:nvSpPr>
        <p:spPr bwMode="auto">
          <a:xfrm>
            <a:off x="5113140" y="6279703"/>
            <a:ext cx="14750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latinLnBrk="0">
              <a:spcBef>
                <a:spcPct val="0"/>
              </a:spcBef>
              <a:buNone/>
            </a:pPr>
            <a:r>
              <a:rPr lang="zh-CN" altLang="en-US" sz="2000" b="1" dirty="0" smtClean="0">
                <a:solidFill>
                  <a:srgbClr val="CC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平行测</a:t>
            </a:r>
            <a:r>
              <a:rPr lang="zh-CN" altLang="en-US" sz="2000" b="1" dirty="0">
                <a:solidFill>
                  <a:srgbClr val="CC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定</a:t>
            </a:r>
            <a:r>
              <a:rPr lang="zh-CN" altLang="en-US" sz="2000" b="1" dirty="0" smtClean="0">
                <a:solidFill>
                  <a:srgbClr val="CC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管</a:t>
            </a:r>
            <a:endParaRPr lang="zh-CN" altLang="en-US" sz="2000" b="1" dirty="0">
              <a:solidFill>
                <a:srgbClr val="CC66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 flipV="1">
            <a:off x="5387926" y="5882398"/>
            <a:ext cx="786076" cy="359985"/>
            <a:chOff x="8927107" y="3278714"/>
            <a:chExt cx="1328722" cy="359985"/>
          </a:xfrm>
        </p:grpSpPr>
        <p:cxnSp>
          <p:nvCxnSpPr>
            <p:cNvPr id="23" name="直接箭头连接符 22"/>
            <p:cNvCxnSpPr/>
            <p:nvPr/>
          </p:nvCxnSpPr>
          <p:spPr bwMode="auto">
            <a:xfrm flipH="1">
              <a:off x="8927107" y="3290614"/>
              <a:ext cx="690857" cy="34808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C66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接箭头连接符 23"/>
            <p:cNvCxnSpPr/>
            <p:nvPr/>
          </p:nvCxnSpPr>
          <p:spPr bwMode="auto">
            <a:xfrm>
              <a:off x="9608870" y="3278714"/>
              <a:ext cx="646959" cy="34808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C66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" name="Rectangle 302"/>
          <p:cNvSpPr txBox="1">
            <a:spLocks noChangeArrowheads="1"/>
          </p:cNvSpPr>
          <p:nvPr/>
        </p:nvSpPr>
        <p:spPr bwMode="auto">
          <a:xfrm>
            <a:off x="682625" y="115888"/>
            <a:ext cx="78454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5pPr>
            <a:lvl6pPr marL="457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6pPr>
            <a:lvl7pPr marL="9144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7pPr>
            <a:lvl8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8pPr>
            <a:lvl9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9pPr>
          </a:lstStyle>
          <a:p>
            <a:pPr algn="ctr" eaLnBrk="1" hangingPunct="1">
              <a:defRPr/>
            </a:pPr>
            <a:r>
              <a:rPr lang="zh-CN" altLang="en-US" sz="3600" kern="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酵母细胞固定化</a:t>
            </a:r>
            <a:endParaRPr lang="zh-CN" altLang="en-US" sz="3600" kern="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25" name="AutoShape 19"/>
          <p:cNvSpPr>
            <a:spLocks noChangeArrowheads="1"/>
          </p:cNvSpPr>
          <p:nvPr/>
        </p:nvSpPr>
        <p:spPr bwMode="auto">
          <a:xfrm>
            <a:off x="74239" y="3717032"/>
            <a:ext cx="1545433" cy="562229"/>
          </a:xfrm>
          <a:prstGeom prst="wedgeRoundRectCallout">
            <a:avLst>
              <a:gd name="adj1" fmla="val 66872"/>
              <a:gd name="adj2" fmla="val -4512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lnSpc>
                <a:spcPct val="120000"/>
              </a:lnSpc>
              <a:defRPr/>
            </a:pPr>
            <a:r>
              <a:rPr lang="zh-CN" altLang="en-US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用水稀释</a:t>
            </a:r>
            <a:endParaRPr lang="zh-CN" altLang="en-US" b="1" dirty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26" name="AutoShape 19"/>
          <p:cNvSpPr>
            <a:spLocks noChangeArrowheads="1"/>
          </p:cNvSpPr>
          <p:nvPr/>
        </p:nvSpPr>
        <p:spPr bwMode="auto">
          <a:xfrm>
            <a:off x="74239" y="2492896"/>
            <a:ext cx="1545433" cy="898400"/>
          </a:xfrm>
          <a:prstGeom prst="wedgeRoundRectCallout">
            <a:avLst>
              <a:gd name="adj1" fmla="val 68912"/>
              <a:gd name="adj2" fmla="val 2857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lnSpc>
                <a:spcPct val="120000"/>
              </a:lnSpc>
              <a:defRPr/>
            </a:pPr>
            <a:r>
              <a:rPr lang="zh-CN" altLang="en-US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用水稀释</a:t>
            </a:r>
            <a:r>
              <a:rPr lang="zh-CN" altLang="en-US" b="1" dirty="0">
                <a:latin typeface="Arial" panose="020B0604020202020204" pitchFamily="34" charset="0"/>
                <a:ea typeface="幼圆" panose="02010509060101010101" pitchFamily="49" charset="-122"/>
              </a:rPr>
              <a:t>相同</a:t>
            </a:r>
            <a:r>
              <a:rPr lang="zh-CN" altLang="en-US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倍数</a:t>
            </a:r>
            <a:endParaRPr lang="zh-CN" altLang="en-US" b="1" dirty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723124" y="1588612"/>
            <a:ext cx="1341785" cy="779475"/>
            <a:chOff x="3346497" y="1879964"/>
            <a:chExt cx="1341785" cy="779475"/>
          </a:xfrm>
        </p:grpSpPr>
        <p:sp>
          <p:nvSpPr>
            <p:cNvPr id="28" name="矩形 16"/>
            <p:cNvSpPr>
              <a:spLocks noChangeArrowheads="1"/>
            </p:cNvSpPr>
            <p:nvPr/>
          </p:nvSpPr>
          <p:spPr bwMode="auto">
            <a:xfrm>
              <a:off x="3347864" y="1879964"/>
              <a:ext cx="124425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1pPr>
              <a:lvl2pPr marL="742950" indent="-285750" latinLnBrk="1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3pPr>
              <a:lvl4pPr marL="1600200" indent="-228600" latinLnBrk="1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zh-CN" altLang="en-US" sz="2000" b="1" dirty="0" smtClean="0">
                  <a:solidFill>
                    <a:srgbClr val="CC6600"/>
                  </a:solidFill>
                  <a:latin typeface="Arial" panose="020B0604020202020204" pitchFamily="34" charset="0"/>
                  <a:ea typeface="仿宋" panose="02010609060101010101" pitchFamily="49" charset="-122"/>
                  <a:cs typeface="Arial" panose="020B0604020202020204" pitchFamily="34" charset="0"/>
                </a:rPr>
                <a:t>稀释</a:t>
              </a:r>
              <a:r>
                <a:rPr lang="en-US" altLang="zh-CN" sz="2000" b="1" dirty="0" smtClean="0">
                  <a:solidFill>
                    <a:srgbClr val="CC6600"/>
                  </a:solidFill>
                  <a:latin typeface="Arial" panose="020B0604020202020204" pitchFamily="34" charset="0"/>
                  <a:ea typeface="仿宋" panose="02010609060101010101" pitchFamily="49" charset="-122"/>
                  <a:cs typeface="Arial" panose="020B0604020202020204" pitchFamily="34" charset="0"/>
                </a:rPr>
                <a:t>25</a:t>
              </a:r>
              <a:r>
                <a:rPr lang="zh-CN" altLang="en-US" sz="2000" b="1" dirty="0" smtClean="0">
                  <a:solidFill>
                    <a:srgbClr val="CC6600"/>
                  </a:solidFill>
                  <a:latin typeface="Arial" panose="020B0604020202020204" pitchFamily="34" charset="0"/>
                  <a:ea typeface="仿宋" panose="02010609060101010101" pitchFamily="49" charset="-122"/>
                  <a:cs typeface="Arial" panose="020B0604020202020204" pitchFamily="34" charset="0"/>
                </a:rPr>
                <a:t>倍</a:t>
              </a:r>
              <a:endParaRPr lang="zh-CN" altLang="en-US" sz="2000" b="1" dirty="0">
                <a:solidFill>
                  <a:srgbClr val="CC6600"/>
                </a:solidFill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 bwMode="auto">
            <a:xfrm flipH="1">
              <a:off x="3346497" y="2311354"/>
              <a:ext cx="690857" cy="34808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C66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接箭头连接符 29"/>
            <p:cNvCxnSpPr/>
            <p:nvPr/>
          </p:nvCxnSpPr>
          <p:spPr bwMode="auto">
            <a:xfrm>
              <a:off x="4041323" y="2299454"/>
              <a:ext cx="646959" cy="34808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C66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1" name="组合 30"/>
          <p:cNvGrpSpPr/>
          <p:nvPr/>
        </p:nvGrpSpPr>
        <p:grpSpPr>
          <a:xfrm>
            <a:off x="7074861" y="1584190"/>
            <a:ext cx="1376412" cy="780158"/>
            <a:chOff x="5148064" y="1875542"/>
            <a:chExt cx="1376412" cy="780158"/>
          </a:xfrm>
        </p:grpSpPr>
        <p:sp>
          <p:nvSpPr>
            <p:cNvPr id="32" name="矩形 16"/>
            <p:cNvSpPr>
              <a:spLocks noChangeArrowheads="1"/>
            </p:cNvSpPr>
            <p:nvPr/>
          </p:nvSpPr>
          <p:spPr bwMode="auto">
            <a:xfrm>
              <a:off x="5148064" y="1875542"/>
              <a:ext cx="124425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1pPr>
              <a:lvl2pPr marL="742950" indent="-285750" latinLnBrk="1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3pPr>
              <a:lvl4pPr marL="1600200" indent="-228600" latinLnBrk="1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zh-CN" altLang="en-US" sz="2000" b="1" dirty="0" smtClean="0">
                  <a:solidFill>
                    <a:srgbClr val="CC6600"/>
                  </a:solidFill>
                  <a:latin typeface="Arial" panose="020B0604020202020204" pitchFamily="34" charset="0"/>
                  <a:ea typeface="仿宋" panose="02010609060101010101" pitchFamily="49" charset="-122"/>
                  <a:cs typeface="Arial" panose="020B0604020202020204" pitchFamily="34" charset="0"/>
                </a:rPr>
                <a:t>稀释</a:t>
              </a:r>
              <a:r>
                <a:rPr lang="en-US" altLang="zh-CN" sz="2000" b="1" dirty="0" smtClean="0">
                  <a:solidFill>
                    <a:srgbClr val="CC6600"/>
                  </a:solidFill>
                  <a:latin typeface="Arial" panose="020B0604020202020204" pitchFamily="34" charset="0"/>
                  <a:ea typeface="仿宋" panose="02010609060101010101" pitchFamily="49" charset="-122"/>
                  <a:cs typeface="Arial" panose="020B0604020202020204" pitchFamily="34" charset="0"/>
                </a:rPr>
                <a:t>50</a:t>
              </a:r>
              <a:r>
                <a:rPr lang="zh-CN" altLang="en-US" sz="2000" b="1" dirty="0" smtClean="0">
                  <a:solidFill>
                    <a:srgbClr val="CC6600"/>
                  </a:solidFill>
                  <a:latin typeface="Arial" panose="020B0604020202020204" pitchFamily="34" charset="0"/>
                  <a:ea typeface="仿宋" panose="02010609060101010101" pitchFamily="49" charset="-122"/>
                  <a:cs typeface="Arial" panose="020B0604020202020204" pitchFamily="34" charset="0"/>
                </a:rPr>
                <a:t>倍</a:t>
              </a:r>
              <a:endParaRPr lang="zh-CN" altLang="en-US" sz="2000" b="1" dirty="0">
                <a:solidFill>
                  <a:srgbClr val="CC6600"/>
                </a:solidFill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 bwMode="auto">
            <a:xfrm flipH="1">
              <a:off x="5182691" y="2307615"/>
              <a:ext cx="690857" cy="34808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C66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接箭头连接符 33"/>
            <p:cNvCxnSpPr/>
            <p:nvPr/>
          </p:nvCxnSpPr>
          <p:spPr bwMode="auto">
            <a:xfrm>
              <a:off x="5877517" y="2295715"/>
              <a:ext cx="646959" cy="34808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C66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44"/>
          <p:cNvSpPr>
            <a:spLocks noChangeShapeType="1"/>
          </p:cNvSpPr>
          <p:nvPr/>
        </p:nvSpPr>
        <p:spPr bwMode="auto">
          <a:xfrm>
            <a:off x="3201988" y="282575"/>
            <a:ext cx="720725" cy="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zh-CN" altLang="en-US" sz="2400" b="1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12" name="Text Box 310"/>
          <p:cNvSpPr txBox="1">
            <a:spLocks noChangeArrowheads="1"/>
          </p:cNvSpPr>
          <p:nvPr/>
        </p:nvSpPr>
        <p:spPr bwMode="auto">
          <a:xfrm>
            <a:off x="360363" y="1439863"/>
            <a:ext cx="83534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zh-CN" altLang="en-US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结果与数据处理</a:t>
            </a:r>
            <a:endParaRPr lang="zh-CN" altLang="en-US" sz="3200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381" name="矩形 2"/>
          <p:cNvSpPr>
            <a:spLocks noChangeArrowheads="1"/>
          </p:cNvSpPr>
          <p:nvPr/>
        </p:nvSpPr>
        <p:spPr bwMode="auto">
          <a:xfrm>
            <a:off x="539750" y="2205038"/>
            <a:ext cx="8078788" cy="112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95605"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计算出由固定化细胞反应所得的酶反应液中的还原糖含量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。</a:t>
            </a:r>
            <a:endParaRPr lang="zh-CN" altLang="zh-CN" sz="2400" b="1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02"/>
          <p:cNvSpPr txBox="1">
            <a:spLocks noChangeArrowheads="1"/>
          </p:cNvSpPr>
          <p:nvPr/>
        </p:nvSpPr>
        <p:spPr bwMode="auto">
          <a:xfrm>
            <a:off x="682625" y="115888"/>
            <a:ext cx="78454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5pPr>
            <a:lvl6pPr marL="457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6pPr>
            <a:lvl7pPr marL="9144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7pPr>
            <a:lvl8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8pPr>
            <a:lvl9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9pPr>
          </a:lstStyle>
          <a:p>
            <a:pPr algn="ctr" eaLnBrk="1" hangingPunct="1">
              <a:defRPr/>
            </a:pPr>
            <a:r>
              <a:rPr lang="zh-CN" altLang="en-US" sz="3600" kern="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酵母细胞固定化</a:t>
            </a:r>
            <a:endParaRPr lang="zh-CN" altLang="en-US" sz="3600" kern="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1" name="矩形 2"/>
          <p:cNvSpPr>
            <a:spLocks noChangeArrowheads="1"/>
          </p:cNvSpPr>
          <p:nvPr/>
        </p:nvSpPr>
        <p:spPr bwMode="auto">
          <a:xfrm>
            <a:off x="539750" y="2178868"/>
            <a:ext cx="8078788" cy="113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95605"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marL="404495" indent="-457200" eaLnBrk="1" latinLnBrk="0" hangingPunct="1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简述固定化细胞技术的优缺点。</a:t>
            </a:r>
            <a:endParaRPr lang="en-US" altLang="zh-CN" sz="2400" b="1" dirty="0" smtClean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marL="404495" indent="-457200" eaLnBrk="1" latinLnBrk="0" hangingPunct="1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endParaRPr lang="en-US" altLang="zh-CN" sz="2400" b="1" dirty="0" smtClean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Text Box 310"/>
          <p:cNvSpPr txBox="1">
            <a:spLocks noChangeArrowheads="1"/>
          </p:cNvSpPr>
          <p:nvPr/>
        </p:nvSpPr>
        <p:spPr bwMode="auto">
          <a:xfrm>
            <a:off x="360363" y="1439863"/>
            <a:ext cx="83534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思考题</a:t>
            </a:r>
            <a:endParaRPr lang="zh-CN" altLang="en-US" sz="3200" dirty="0" smtClean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302"/>
          <p:cNvSpPr txBox="1">
            <a:spLocks noChangeArrowheads="1"/>
          </p:cNvSpPr>
          <p:nvPr/>
        </p:nvSpPr>
        <p:spPr bwMode="auto">
          <a:xfrm>
            <a:off x="682625" y="115888"/>
            <a:ext cx="78454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5pPr>
            <a:lvl6pPr marL="457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6pPr>
            <a:lvl7pPr marL="9144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7pPr>
            <a:lvl8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8pPr>
            <a:lvl9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9pPr>
          </a:lstStyle>
          <a:p>
            <a:pPr algn="ctr" eaLnBrk="1" hangingPunct="1">
              <a:defRPr/>
            </a:pPr>
            <a:r>
              <a:rPr lang="zh-CN" altLang="en-US" sz="3600" kern="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酵母细胞固定化</a:t>
            </a:r>
            <a:endParaRPr lang="zh-CN" altLang="en-US" sz="3600" kern="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10"/>
          <p:cNvSpPr txBox="1">
            <a:spLocks noChangeArrowheads="1"/>
          </p:cNvSpPr>
          <p:nvPr/>
        </p:nvSpPr>
        <p:spPr bwMode="auto">
          <a:xfrm>
            <a:off x="684213" y="1412875"/>
            <a:ext cx="7777162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蔗糖酶的提取</a:t>
            </a:r>
            <a:endParaRPr lang="zh-CN" altLang="en-US" sz="2400" b="1" dirty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6" name="Text Box 310"/>
          <p:cNvSpPr txBox="1">
            <a:spLocks noChangeArrowheads="1"/>
          </p:cNvSpPr>
          <p:nvPr/>
        </p:nvSpPr>
        <p:spPr bwMode="auto">
          <a:xfrm>
            <a:off x="684213" y="4293096"/>
            <a:ext cx="7777162" cy="231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蔗糖酶蛋白浓度测定</a:t>
            </a:r>
            <a:endParaRPr lang="en-US" altLang="zh-CN" sz="28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marL="342900" indent="-395605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考马斯亮蓝法（</a:t>
            </a:r>
            <a:r>
              <a:rPr lang="en-US" altLang="zh-CN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Bradford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法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）</a:t>
            </a:r>
            <a:endParaRPr lang="en-US" altLang="zh-CN" sz="2400" b="1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marL="342900" indent="-395605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定量测定微克级蛋白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浓度</a:t>
            </a:r>
            <a:endParaRPr lang="en-US" altLang="zh-CN" sz="2400" b="1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marL="342900" indent="-395605"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快速、灵敏（</a:t>
            </a:r>
            <a:r>
              <a:rPr lang="en-US" altLang="zh-CN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2min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反应，</a:t>
            </a:r>
            <a:r>
              <a:rPr lang="en-US" altLang="zh-CN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小时稳定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）</a:t>
            </a:r>
            <a:endParaRPr lang="en-US" altLang="zh-CN" sz="2400" b="1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5781" name="矩形 2"/>
          <p:cNvSpPr>
            <a:spLocks noChangeArrowheads="1"/>
          </p:cNvSpPr>
          <p:nvPr/>
        </p:nvSpPr>
        <p:spPr bwMode="auto">
          <a:xfrm>
            <a:off x="539750" y="2035175"/>
            <a:ext cx="8078788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95605"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分子量较大，一般采用研磨法破碎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细胞</a:t>
            </a:r>
            <a:endParaRPr lang="en-US" altLang="zh-CN" sz="2400" b="1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耐热温度是</a:t>
            </a:r>
            <a:r>
              <a:rPr lang="en-US" altLang="zh-CN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50</a:t>
            </a:r>
            <a:r>
              <a:rPr lang="zh-CN" altLang="zh-CN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℃ </a:t>
            </a: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，提取过程保持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低温</a:t>
            </a:r>
            <a:endParaRPr lang="en-US" altLang="zh-CN" sz="2400" b="1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活性中心有巯基，提取时防止氧</a:t>
            </a:r>
            <a:r>
              <a:rPr lang="zh-CN" altLang="en-US" sz="24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化</a:t>
            </a:r>
            <a:endParaRPr lang="zh-CN" altLang="en-US" sz="2400" b="1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Rectangle 302"/>
          <p:cNvSpPr txBox="1">
            <a:spLocks noChangeArrowheads="1"/>
          </p:cNvSpPr>
          <p:nvPr/>
        </p:nvSpPr>
        <p:spPr bwMode="auto">
          <a:xfrm>
            <a:off x="682625" y="115888"/>
            <a:ext cx="78454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5pPr>
            <a:lvl6pPr marL="457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6pPr>
            <a:lvl7pPr marL="9144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7pPr>
            <a:lvl8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8pPr>
            <a:lvl9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9pPr>
          </a:lstStyle>
          <a:p>
            <a:pPr algn="ctr" eaLnBrk="1" hangingPunct="1">
              <a:defRPr/>
            </a:pPr>
            <a:r>
              <a:rPr lang="zh-CN" altLang="en-US" sz="3600" kern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酵母蔗糖酶的提取和酶蛋白浓度测定</a:t>
            </a:r>
            <a:endParaRPr lang="zh-CN" altLang="en-US" sz="3600" kern="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02"/>
          <p:cNvSpPr txBox="1">
            <a:spLocks noChangeArrowheads="1"/>
          </p:cNvSpPr>
          <p:nvPr/>
        </p:nvSpPr>
        <p:spPr bwMode="auto">
          <a:xfrm>
            <a:off x="682625" y="115888"/>
            <a:ext cx="78454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5pPr>
            <a:lvl6pPr marL="457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6pPr>
            <a:lvl7pPr marL="9144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7pPr>
            <a:lvl8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8pPr>
            <a:lvl9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9pPr>
          </a:lstStyle>
          <a:p>
            <a:pPr algn="ctr" eaLnBrk="1" hangingPunct="1">
              <a:defRPr/>
            </a:pPr>
            <a:r>
              <a:rPr lang="zh-CN" altLang="en-US" sz="3600" kern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酵母蔗糖酶的提取和酶蛋白浓度测定</a:t>
            </a:r>
            <a:endParaRPr lang="zh-CN" altLang="en-US" sz="3600" kern="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4499" y="2348880"/>
            <a:ext cx="7593925" cy="4395583"/>
          </a:xfrm>
          <a:prstGeom prst="rect">
            <a:avLst/>
          </a:prstGeom>
        </p:spPr>
      </p:pic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364394" y="1274828"/>
            <a:ext cx="8528086" cy="930036"/>
          </a:xfrm>
          <a:prstGeom prst="wedgeRoundRectCallout">
            <a:avLst>
              <a:gd name="adj1" fmla="val -3406"/>
              <a:gd name="adj2" fmla="val 8028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Bradford</a:t>
            </a:r>
            <a:r>
              <a:rPr lang="zh-CN" altLang="en-US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试剂（即</a:t>
            </a:r>
            <a:r>
              <a:rPr lang="zh-CN" altLang="en-US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酸化</a:t>
            </a:r>
            <a:r>
              <a:rPr lang="en-US" altLang="zh-CN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G250</a:t>
            </a:r>
            <a:r>
              <a:rPr lang="zh-CN" altLang="en-US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溶液）为棕红色</a:t>
            </a:r>
            <a:r>
              <a:rPr lang="zh-CN" altLang="en-US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，最大吸收</a:t>
            </a:r>
            <a:r>
              <a:rPr lang="zh-CN" altLang="en-US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波长为</a:t>
            </a:r>
            <a:r>
              <a:rPr lang="en-US" altLang="zh-CN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465nm</a:t>
            </a:r>
            <a:endParaRPr lang="en-US" altLang="zh-CN" b="1" dirty="0"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  <a:p>
            <a:pPr marL="342900" indent="-342900" eaLnBrk="1" hangingPunct="1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G250</a:t>
            </a:r>
            <a:r>
              <a:rPr lang="zh-CN" altLang="en-US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与蛋白质稳定结合后，溶液变为蓝色，最大吸收波长为</a:t>
            </a:r>
            <a:r>
              <a:rPr lang="en-US" altLang="zh-CN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595nm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310"/>
          <p:cNvSpPr txBox="1">
            <a:spLocks noChangeArrowheads="1"/>
          </p:cNvSpPr>
          <p:nvPr/>
        </p:nvSpPr>
        <p:spPr bwMode="auto">
          <a:xfrm>
            <a:off x="360363" y="1439863"/>
            <a:ext cx="835342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u"/>
              <a:defRPr/>
            </a:pPr>
            <a:r>
              <a:rPr lang="en-US" altLang="zh-CN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 smtClean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实验步骤</a:t>
            </a:r>
            <a:endParaRPr lang="zh-CN" altLang="en-US" sz="3200" dirty="0" smtClean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310"/>
          <p:cNvSpPr txBox="1">
            <a:spLocks noChangeArrowheads="1"/>
          </p:cNvSpPr>
          <p:nvPr/>
        </p:nvSpPr>
        <p:spPr bwMode="auto">
          <a:xfrm>
            <a:off x="684213" y="2276475"/>
            <a:ext cx="77771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酵母蔗糖酶粗酶液的提取</a:t>
            </a:r>
            <a:endParaRPr lang="zh-CN" altLang="en-US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9877" name="Rectangle 4"/>
          <p:cNvSpPr>
            <a:spLocks noChangeArrowheads="1"/>
          </p:cNvSpPr>
          <p:nvPr/>
        </p:nvSpPr>
        <p:spPr bwMode="auto">
          <a:xfrm>
            <a:off x="539750" y="2997200"/>
            <a:ext cx="360045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10g </a:t>
            </a:r>
            <a:r>
              <a: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冰冻鲜酵母 </a:t>
            </a:r>
            <a:r>
              <a:rPr lang="en-US" altLang="zh-CN" sz="2000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+ 5g </a:t>
            </a:r>
            <a:r>
              <a: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石英砂</a:t>
            </a:r>
            <a:endParaRPr lang="zh-CN" altLang="en-US" sz="2000" b="1" dirty="0"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79878" name="Rectangle 17"/>
          <p:cNvSpPr>
            <a:spLocks noChangeArrowheads="1"/>
          </p:cNvSpPr>
          <p:nvPr/>
        </p:nvSpPr>
        <p:spPr bwMode="auto">
          <a:xfrm>
            <a:off x="4499992" y="6015285"/>
            <a:ext cx="4104456" cy="510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记录</a:t>
            </a:r>
            <a:r>
              <a: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体积（粗酶液），取</a:t>
            </a:r>
            <a:r>
              <a:rPr lang="en-US" altLang="zh-CN" sz="2000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1mL</a:t>
            </a:r>
            <a:r>
              <a:rPr lang="zh-CN" altLang="en-US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离心</a:t>
            </a:r>
            <a:endParaRPr lang="en-US" altLang="zh-CN" sz="2000" b="1" dirty="0"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79879" name="AutoShape 20"/>
          <p:cNvSpPr>
            <a:spLocks noChangeArrowheads="1"/>
          </p:cNvSpPr>
          <p:nvPr/>
        </p:nvSpPr>
        <p:spPr bwMode="auto">
          <a:xfrm rot="-5400000">
            <a:off x="3635897" y="6090133"/>
            <a:ext cx="360362" cy="36036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600EE"/>
          </a:solidFill>
          <a:ln>
            <a:noFill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79880" name="Rectangle 4"/>
          <p:cNvSpPr>
            <a:spLocks noChangeArrowheads="1"/>
          </p:cNvSpPr>
          <p:nvPr/>
        </p:nvSpPr>
        <p:spPr bwMode="auto">
          <a:xfrm>
            <a:off x="539552" y="4437063"/>
            <a:ext cx="3240088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分批</a:t>
            </a:r>
            <a:r>
              <a:rPr lang="zh-CN" altLang="en-US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加入</a:t>
            </a:r>
            <a:r>
              <a:rPr lang="en-US" altLang="zh-CN" sz="2000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10mL </a:t>
            </a:r>
            <a:r>
              <a: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蒸馏水</a:t>
            </a:r>
            <a:endParaRPr lang="zh-CN" altLang="en-US" sz="2000" b="1" dirty="0"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</p:txBody>
      </p:sp>
      <p:grpSp>
        <p:nvGrpSpPr>
          <p:cNvPr id="79881" name="组合 2"/>
          <p:cNvGrpSpPr/>
          <p:nvPr/>
        </p:nvGrpSpPr>
        <p:grpSpPr bwMode="auto">
          <a:xfrm>
            <a:off x="1979613" y="5225473"/>
            <a:ext cx="2952750" cy="503237"/>
            <a:chOff x="1619375" y="3552191"/>
            <a:chExt cx="2952040" cy="503237"/>
          </a:xfrm>
        </p:grpSpPr>
        <p:sp>
          <p:nvSpPr>
            <p:cNvPr id="79889" name="AutoShape 14"/>
            <p:cNvSpPr>
              <a:spLocks noChangeArrowheads="1"/>
            </p:cNvSpPr>
            <p:nvPr/>
          </p:nvSpPr>
          <p:spPr bwMode="auto">
            <a:xfrm>
              <a:off x="1619375" y="3679825"/>
              <a:ext cx="360362" cy="360363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600EE"/>
            </a:solidFill>
            <a:ln>
              <a:noFill/>
            </a:ln>
            <a:effectLst>
              <a:outerShdw dist="23000" dir="5400000" algn="ctr" rotWithShape="0">
                <a:srgbClr val="000000">
                  <a:alpha val="32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1pPr>
              <a:lvl2pPr marL="742950" indent="-285750" latinLnBrk="1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3pPr>
              <a:lvl4pPr marL="1600200" indent="-228600" latinLnBrk="1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79890" name="Rectangle 4"/>
            <p:cNvSpPr>
              <a:spLocks noChangeArrowheads="1"/>
            </p:cNvSpPr>
            <p:nvPr/>
          </p:nvSpPr>
          <p:spPr bwMode="auto">
            <a:xfrm>
              <a:off x="2051076" y="3552191"/>
              <a:ext cx="2520339" cy="503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0CB35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1pPr>
              <a:lvl2pPr marL="742950" indent="-285750" latinLnBrk="1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3pPr>
              <a:lvl4pPr marL="1600200" indent="-228600" latinLnBrk="1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9pPr>
            </a:lstStyle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  <a:sym typeface="Wingdings" panose="05000000000000000000" pitchFamily="2" charset="2"/>
                </a:rPr>
                <a:t>3500r/min</a:t>
              </a:r>
              <a:r>
                <a:rPr lang="zh-CN" altLang="en-US" sz="2000" b="1"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  <a:sym typeface="Wingdings" panose="05000000000000000000" pitchFamily="2" charset="2"/>
                </a:rPr>
                <a:t>，</a:t>
              </a:r>
              <a:r>
                <a:rPr lang="en-US" altLang="zh-CN" sz="2000" b="1"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  <a:sym typeface="Wingdings" panose="05000000000000000000" pitchFamily="2" charset="2"/>
                </a:rPr>
                <a:t>15min</a:t>
              </a:r>
              <a:endParaRPr lang="zh-CN" altLang="en-US" sz="2000" b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  <a:sym typeface="Wingdings" panose="05000000000000000000" pitchFamily="2" charset="2"/>
              </a:endParaRPr>
            </a:p>
          </p:txBody>
        </p:sp>
      </p:grpSp>
      <p:sp>
        <p:nvSpPr>
          <p:cNvPr id="79882" name="Rectangle 4"/>
          <p:cNvSpPr>
            <a:spLocks noChangeArrowheads="1"/>
          </p:cNvSpPr>
          <p:nvPr/>
        </p:nvSpPr>
        <p:spPr bwMode="auto">
          <a:xfrm>
            <a:off x="438741" y="6018286"/>
            <a:ext cx="3419475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取中间清液</a:t>
            </a:r>
            <a:r>
              <a:rPr lang="zh-CN" altLang="en-US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层</a:t>
            </a:r>
            <a:endParaRPr lang="zh-CN" altLang="en-US" sz="2000" b="1" dirty="0"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</p:txBody>
      </p:sp>
      <p:grpSp>
        <p:nvGrpSpPr>
          <p:cNvPr id="79883" name="组合 3"/>
          <p:cNvGrpSpPr/>
          <p:nvPr/>
        </p:nvGrpSpPr>
        <p:grpSpPr bwMode="auto">
          <a:xfrm>
            <a:off x="1979613" y="3717925"/>
            <a:ext cx="2897187" cy="503238"/>
            <a:chOff x="1619375" y="2597151"/>
            <a:chExt cx="2897932" cy="503237"/>
          </a:xfrm>
        </p:grpSpPr>
        <p:sp>
          <p:nvSpPr>
            <p:cNvPr id="79887" name="AutoShape 12"/>
            <p:cNvSpPr>
              <a:spLocks noChangeArrowheads="1"/>
            </p:cNvSpPr>
            <p:nvPr/>
          </p:nvSpPr>
          <p:spPr bwMode="auto">
            <a:xfrm>
              <a:off x="1619375" y="2714625"/>
              <a:ext cx="360362" cy="360363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C600EE"/>
            </a:solidFill>
            <a:ln>
              <a:noFill/>
            </a:ln>
            <a:effectLst>
              <a:outerShdw dist="23000" dir="5400000" algn="ctr" rotWithShape="0">
                <a:srgbClr val="000000">
                  <a:alpha val="32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1pPr>
              <a:lvl2pPr marL="742950" indent="-285750" latinLnBrk="1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3pPr>
              <a:lvl4pPr marL="1600200" indent="-228600" latinLnBrk="1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rgbClr val="FFFFFF"/>
                </a:solidFill>
              </a:endParaRPr>
            </a:p>
          </p:txBody>
        </p:sp>
        <p:sp>
          <p:nvSpPr>
            <p:cNvPr id="79888" name="Rectangle 4"/>
            <p:cNvSpPr>
              <a:spLocks noChangeArrowheads="1"/>
            </p:cNvSpPr>
            <p:nvPr/>
          </p:nvSpPr>
          <p:spPr bwMode="auto">
            <a:xfrm>
              <a:off x="1979787" y="2597151"/>
              <a:ext cx="2537520" cy="503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0CB35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latinLnBrk="1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1pPr>
              <a:lvl2pPr marL="742950" indent="-285750" latinLnBrk="1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3pPr>
              <a:lvl4pPr marL="1600200" indent="-228600" latinLnBrk="1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4pPr>
              <a:lvl5pPr marL="2057400" indent="-228600" latinLnBrk="1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-윤고딕140" pitchFamily="2" charset="-127"/>
                  <a:ea typeface="-윤고딕140" pitchFamily="2" charset="-127"/>
                </a:defRPr>
              </a:lvl9pPr>
            </a:lstStyle>
            <a:p>
              <a:pPr algn="just" eaLnBrk="1" hangingPunct="1">
                <a:lnSpc>
                  <a:spcPct val="140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zh-CN" altLang="en-US" sz="2000" b="1" dirty="0" smtClean="0">
                  <a:latin typeface="Arial" panose="020B0604020202020204" pitchFamily="34" charset="0"/>
                  <a:ea typeface="幼圆" panose="02010509060101010101" pitchFamily="49" charset="-122"/>
                  <a:sym typeface="Wingdings" panose="05000000000000000000" pitchFamily="2" charset="2"/>
                </a:rPr>
                <a:t>研磨</a:t>
              </a:r>
              <a:r>
                <a:rPr lang="en-US" altLang="zh-CN" sz="2000" b="1" dirty="0" smtClean="0">
                  <a:latin typeface="Arial" panose="020B0604020202020204" pitchFamily="34" charset="0"/>
                  <a:ea typeface="幼圆" panose="02010509060101010101" pitchFamily="49" charset="-122"/>
                  <a:sym typeface="Wingdings" panose="05000000000000000000" pitchFamily="2" charset="2"/>
                </a:rPr>
                <a:t>20min</a:t>
              </a:r>
              <a:endPara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endParaRPr>
            </a:p>
          </p:txBody>
        </p:sp>
      </p:grpSp>
      <p:sp>
        <p:nvSpPr>
          <p:cNvPr id="79884" name="Rectangle 4"/>
          <p:cNvSpPr>
            <a:spLocks noChangeArrowheads="1"/>
          </p:cNvSpPr>
          <p:nvPr/>
        </p:nvSpPr>
        <p:spPr bwMode="auto">
          <a:xfrm>
            <a:off x="6731570" y="5302027"/>
            <a:ext cx="252095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10000r/min</a:t>
            </a:r>
            <a:r>
              <a: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，</a:t>
            </a:r>
            <a:r>
              <a:rPr lang="en-US" altLang="zh-CN" sz="2000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5min</a:t>
            </a:r>
            <a:endParaRPr lang="zh-CN" altLang="en-US" sz="2000" b="1" dirty="0"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79885" name="AutoShape 20"/>
          <p:cNvSpPr>
            <a:spLocks noChangeArrowheads="1"/>
          </p:cNvSpPr>
          <p:nvPr/>
        </p:nvSpPr>
        <p:spPr bwMode="auto">
          <a:xfrm rot="10800000">
            <a:off x="6335698" y="5372670"/>
            <a:ext cx="360362" cy="361950"/>
          </a:xfrm>
          <a:prstGeom prst="downArrow">
            <a:avLst>
              <a:gd name="adj1" fmla="val 50000"/>
              <a:gd name="adj2" fmla="val 25110"/>
            </a:avLst>
          </a:prstGeom>
          <a:solidFill>
            <a:srgbClr val="C600EE"/>
          </a:solidFill>
          <a:ln>
            <a:noFill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79886" name="Rectangle 4"/>
          <p:cNvSpPr>
            <a:spLocks noChangeArrowheads="1"/>
          </p:cNvSpPr>
          <p:nvPr/>
        </p:nvSpPr>
        <p:spPr bwMode="auto">
          <a:xfrm>
            <a:off x="5004048" y="4365104"/>
            <a:ext cx="3097212" cy="873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algn="ctr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取</a:t>
            </a:r>
            <a:r>
              <a: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上清，</a:t>
            </a:r>
            <a:r>
              <a:rPr lang="zh-CN" altLang="en-US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用于浓度测定</a:t>
            </a:r>
            <a:endParaRPr lang="en-US" altLang="zh-CN" sz="2000" b="1" dirty="0" smtClean="0"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  <a:p>
            <a:pPr algn="ctr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稀释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10</a:t>
            </a:r>
            <a:r>
              <a:rPr lang="zh-CN" altLang="en-US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25</a:t>
            </a:r>
            <a:r>
              <a:rPr lang="zh-CN" altLang="en-US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50</a:t>
            </a:r>
            <a:r>
              <a:rPr lang="zh-CN" altLang="en-US" sz="2000" b="1" dirty="0" smtClean="0">
                <a:latin typeface="Arial" panose="020B0604020202020204" pitchFamily="34" charset="0"/>
                <a:ea typeface="幼圆" panose="02010509060101010101" pitchFamily="49" charset="-122"/>
                <a:sym typeface="Wingdings" panose="05000000000000000000" pitchFamily="2" charset="2"/>
              </a:rPr>
              <a:t>倍</a:t>
            </a:r>
            <a:endParaRPr lang="en-US" altLang="zh-CN" sz="2000" b="1" dirty="0" smtClean="0"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  <a:p>
            <a:pPr algn="ctr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lang="zh-CN" altLang="en-US" sz="2000" b="1" dirty="0">
              <a:latin typeface="Arial" panose="020B0604020202020204" pitchFamily="34" charset="0"/>
              <a:ea typeface="幼圆" panose="02010509060101010101" pitchFamily="49" charset="-122"/>
              <a:sym typeface="Wingdings" panose="05000000000000000000" pitchFamily="2" charset="2"/>
            </a:endParaRPr>
          </a:p>
        </p:txBody>
      </p:sp>
      <p:sp>
        <p:nvSpPr>
          <p:cNvPr id="19" name="AutoShape 20"/>
          <p:cNvSpPr>
            <a:spLocks noChangeArrowheads="1"/>
          </p:cNvSpPr>
          <p:nvPr/>
        </p:nvSpPr>
        <p:spPr bwMode="auto">
          <a:xfrm>
            <a:off x="72837" y="5173243"/>
            <a:ext cx="1513444" cy="864096"/>
          </a:xfrm>
          <a:prstGeom prst="wedgeRoundRectCallout">
            <a:avLst>
              <a:gd name="adj1" fmla="val 66282"/>
              <a:gd name="adj2" fmla="val 4888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lnSpc>
                <a:spcPct val="120000"/>
              </a:lnSpc>
              <a:defRPr/>
            </a:pPr>
            <a:r>
              <a:rPr lang="zh-CN" altLang="en-US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如何分层？</a:t>
            </a:r>
            <a:endParaRPr lang="en-US" altLang="zh-CN" b="1" dirty="0" smtClean="0"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algn="ctr" eaLnBrk="1" hangingPunct="1">
              <a:lnSpc>
                <a:spcPct val="120000"/>
              </a:lnSpc>
              <a:defRPr/>
            </a:pPr>
            <a:r>
              <a:rPr lang="zh-CN" altLang="en-US" b="1" dirty="0">
                <a:latin typeface="Arial" panose="020B0604020202020204" pitchFamily="34" charset="0"/>
                <a:ea typeface="幼圆" panose="02010509060101010101" pitchFamily="49" charset="-122"/>
              </a:rPr>
              <a:t>包含什么？</a:t>
            </a:r>
            <a:endParaRPr lang="zh-CN" altLang="en-US" b="1" dirty="0"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algn="ctr" eaLnBrk="1" hangingPunct="1">
              <a:lnSpc>
                <a:spcPct val="120000"/>
              </a:lnSpc>
              <a:defRPr/>
            </a:pPr>
            <a:endParaRPr lang="en-US" altLang="zh-CN" b="1" dirty="0" smtClean="0">
              <a:latin typeface="Arial" panose="020B0604020202020204" pitchFamily="34" charset="0"/>
              <a:ea typeface="幼圆" panose="02010509060101010101" pitchFamily="49" charset="-122"/>
            </a:endParaRPr>
          </a:p>
          <a:p>
            <a:pPr algn="ctr" eaLnBrk="1" hangingPunct="1">
              <a:lnSpc>
                <a:spcPct val="120000"/>
              </a:lnSpc>
              <a:defRPr/>
            </a:pPr>
            <a:endParaRPr lang="zh-CN" altLang="en-US" b="1" dirty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4140200" y="3454450"/>
            <a:ext cx="2376264" cy="485675"/>
          </a:xfrm>
          <a:prstGeom prst="wedgeRoundRectCallout">
            <a:avLst>
              <a:gd name="adj1" fmla="val -64595"/>
              <a:gd name="adj2" fmla="val 5557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lnSpc>
                <a:spcPct val="120000"/>
              </a:lnSpc>
              <a:defRPr/>
            </a:pPr>
            <a:r>
              <a:rPr lang="zh-CN" altLang="en-US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如何考虑加水量？</a:t>
            </a:r>
            <a:endParaRPr lang="zh-CN" altLang="en-US" b="1" dirty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21" name="Rectangle 302"/>
          <p:cNvSpPr txBox="1">
            <a:spLocks noChangeArrowheads="1"/>
          </p:cNvSpPr>
          <p:nvPr/>
        </p:nvSpPr>
        <p:spPr bwMode="auto">
          <a:xfrm>
            <a:off x="682625" y="115888"/>
            <a:ext cx="78454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5pPr>
            <a:lvl6pPr marL="457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6pPr>
            <a:lvl7pPr marL="9144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7pPr>
            <a:lvl8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8pPr>
            <a:lvl9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9pPr>
          </a:lstStyle>
          <a:p>
            <a:pPr algn="ctr" eaLnBrk="1" hangingPunct="1">
              <a:defRPr/>
            </a:pPr>
            <a:r>
              <a:rPr lang="zh-CN" altLang="en-US" sz="3600" kern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酵母蔗糖酶的提取和酶蛋白浓度测定</a:t>
            </a:r>
            <a:endParaRPr lang="zh-CN" altLang="en-US" sz="3600" kern="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7416316" y="3805765"/>
            <a:ext cx="1620180" cy="485675"/>
          </a:xfrm>
          <a:prstGeom prst="wedgeRoundRectCallout">
            <a:avLst>
              <a:gd name="adj1" fmla="val -64595"/>
              <a:gd name="adj2" fmla="val 60957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 eaLnBrk="1" hangingPunct="1">
              <a:lnSpc>
                <a:spcPct val="120000"/>
              </a:lnSpc>
              <a:defRPr/>
            </a:pPr>
            <a:r>
              <a:rPr lang="zh-CN" altLang="en-US" b="1" dirty="0" smtClean="0">
                <a:latin typeface="Arial" panose="020B0604020202020204" pitchFamily="34" charset="0"/>
                <a:ea typeface="幼圆" panose="02010509060101010101" pitchFamily="49" charset="-122"/>
              </a:rPr>
              <a:t>如何稀释？</a:t>
            </a:r>
            <a:endParaRPr lang="zh-CN" altLang="en-US" b="1" dirty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10"/>
          <p:cNvSpPr txBox="1">
            <a:spLocks noChangeArrowheads="1"/>
          </p:cNvSpPr>
          <p:nvPr/>
        </p:nvSpPr>
        <p:spPr bwMode="auto">
          <a:xfrm>
            <a:off x="684213" y="1412875"/>
            <a:ext cx="777716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1pPr>
            <a:lvl2pPr marL="9144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2pPr>
            <a:lvl3pPr marL="13716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3pPr>
            <a:lvl4pPr marL="18288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4pPr>
            <a:lvl5pPr marL="2286000" indent="-457200"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800" b="1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标准曲线的绘制</a:t>
            </a:r>
            <a:endParaRPr lang="zh-CN" altLang="en-US" sz="2400" b="1" dirty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98475" y="2311497"/>
          <a:ext cx="8105973" cy="32057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93405"/>
                <a:gridCol w="864096"/>
                <a:gridCol w="792088"/>
                <a:gridCol w="792088"/>
                <a:gridCol w="864096"/>
                <a:gridCol w="936104"/>
                <a:gridCol w="864096"/>
              </a:tblGrid>
              <a:tr h="686068">
                <a:tc>
                  <a:txBody>
                    <a:bodyPr/>
                    <a:lstStyle/>
                    <a:p>
                      <a:pPr indent="866775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              </a:t>
                      </a:r>
                      <a:r>
                        <a:rPr lang="zh-CN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管</a:t>
                      </a:r>
                      <a:r>
                        <a:rPr lang="zh-CN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号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试剂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2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3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4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</a:tr>
              <a:tr h="502655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100μg/mL</a:t>
                      </a:r>
                      <a:r>
                        <a:rPr lang="zh-CN" alt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牛血清白蛋白</a:t>
                      </a: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/mL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0.2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0.4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0.6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0.8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1.0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</a:tr>
              <a:tr h="504253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水</a:t>
                      </a: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/mL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1.0</a:t>
                      </a:r>
                      <a:endParaRPr lang="zh-CN" sz="1800" b="1" kern="10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0.8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0.6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0.4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0.2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</a:tr>
              <a:tr h="504253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考马斯亮蓝溶液</a:t>
                      </a: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/mL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5.0</a:t>
                      </a:r>
                      <a:endParaRPr lang="zh-CN" sz="1800" b="1" kern="1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5.0</a:t>
                      </a:r>
                      <a:endParaRPr lang="zh-CN" altLang="zh-CN" sz="1800" b="1" kern="1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0.5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5.0</a:t>
                      </a:r>
                      <a:endParaRPr lang="zh-CN" altLang="zh-CN" sz="1800" b="1" kern="100" dirty="0" smtClean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5.0</a:t>
                      </a:r>
                      <a:endParaRPr lang="zh-CN" altLang="zh-CN" sz="1800" b="1" kern="1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 dirty="0" smtClean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5.0</a:t>
                      </a:r>
                      <a:endParaRPr lang="zh-CN" altLang="zh-CN" sz="1800" b="1" kern="1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</a:tr>
              <a:tr h="504253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zh-CN" altLang="en-US" sz="1800" b="1" kern="1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摇匀，放置</a:t>
                      </a:r>
                      <a:r>
                        <a:rPr lang="en-US" altLang="zh-CN" sz="1800" b="1" kern="1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5min</a:t>
                      </a:r>
                      <a:endParaRPr lang="zh-CN" altLang="en-US" sz="18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 hMerge="1">
                  <a:tcPr marL="68582" marR="68582" marT="0" marB="0" anchor="ctr"/>
                </a:tc>
                <a:tc hMerge="1">
                  <a:tcPr marL="68582" marR="68582" marT="0" marB="0" anchor="ctr"/>
                </a:tc>
                <a:tc hMerge="1">
                  <a:tcPr marL="68582" marR="68582" marT="0" marB="0" anchor="ctr"/>
                </a:tc>
                <a:tc hMerge="1">
                  <a:tcPr marL="68582" marR="68582" marT="0" marB="0" anchor="ctr"/>
                </a:tc>
                <a:tc hMerge="1">
                  <a:tcPr marL="68582" marR="68582" marT="0" marB="0" anchor="ctr"/>
                </a:tc>
              </a:tr>
              <a:tr h="504253"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800" b="1" kern="100" baseline="-25000" dirty="0" smtClean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595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 </a:t>
                      </a:r>
                      <a:endParaRPr lang="zh-CN" sz="1800" b="1" kern="100" dirty="0">
                        <a:effectLst/>
                        <a:latin typeface="Arial" panose="020B0604020202020204" pitchFamily="34" charset="0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2" marR="68582" marT="0" marB="0" anchor="ctr"/>
                </a:tc>
              </a:tr>
            </a:tbl>
          </a:graphicData>
        </a:graphic>
      </p:graphicFrame>
      <p:cxnSp>
        <p:nvCxnSpPr>
          <p:cNvPr id="82014" name="直接连接符 3"/>
          <p:cNvCxnSpPr>
            <a:cxnSpLocks noChangeShapeType="1"/>
          </p:cNvCxnSpPr>
          <p:nvPr/>
        </p:nvCxnSpPr>
        <p:spPr bwMode="auto">
          <a:xfrm>
            <a:off x="490538" y="2322610"/>
            <a:ext cx="3001962" cy="637232"/>
          </a:xfrm>
          <a:prstGeom prst="line">
            <a:avLst/>
          </a:prstGeom>
          <a:noFill/>
          <a:ln w="19050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015" name="AutoShape 20"/>
          <p:cNvSpPr>
            <a:spLocks noChangeArrowheads="1"/>
          </p:cNvSpPr>
          <p:nvPr/>
        </p:nvSpPr>
        <p:spPr bwMode="auto">
          <a:xfrm rot="10800000">
            <a:off x="3862338" y="5640226"/>
            <a:ext cx="217487" cy="360362"/>
          </a:xfrm>
          <a:prstGeom prst="downArrow">
            <a:avLst>
              <a:gd name="adj1" fmla="val 31870"/>
              <a:gd name="adj2" fmla="val 24869"/>
            </a:avLst>
          </a:prstGeom>
          <a:solidFill>
            <a:srgbClr val="CC6600"/>
          </a:solidFill>
          <a:ln>
            <a:noFill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</a:endParaRPr>
          </a:p>
        </p:txBody>
      </p:sp>
      <p:sp>
        <p:nvSpPr>
          <p:cNvPr id="82016" name="矩形 16"/>
          <p:cNvSpPr>
            <a:spLocks noChangeArrowheads="1"/>
          </p:cNvSpPr>
          <p:nvPr/>
        </p:nvSpPr>
        <p:spPr bwMode="auto">
          <a:xfrm>
            <a:off x="3563888" y="6103776"/>
            <a:ext cx="8032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1pPr>
            <a:lvl2pPr marL="742950" indent="-285750" latinLnBrk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3pPr>
            <a:lvl4pPr marL="1600200" indent="-228600" latinLnBrk="1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4pPr>
            <a:lvl5pPr marL="2057400" indent="-228600" latinLnBrk="1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-윤고딕140" pitchFamily="2" charset="-127"/>
                <a:ea typeface="-윤고딕140" pitchFamily="2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CC66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参比</a:t>
            </a:r>
            <a:endParaRPr lang="zh-CN" altLang="en-US" sz="2400" b="1" dirty="0">
              <a:solidFill>
                <a:srgbClr val="CC66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" name="Rectangle 302"/>
          <p:cNvSpPr txBox="1">
            <a:spLocks noChangeArrowheads="1"/>
          </p:cNvSpPr>
          <p:nvPr/>
        </p:nvSpPr>
        <p:spPr bwMode="auto">
          <a:xfrm>
            <a:off x="682625" y="115888"/>
            <a:ext cx="784542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CB3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5pPr>
            <a:lvl6pPr marL="4572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6pPr>
            <a:lvl7pPr marL="9144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7pPr>
            <a:lvl8pPr marL="13716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8pPr>
            <a:lvl9pPr marL="182880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-윤고딕160" pitchFamily="2" charset="-127"/>
                <a:ea typeface="-윤고딕160" pitchFamily="2" charset="-127"/>
              </a:defRPr>
            </a:lvl9pPr>
          </a:lstStyle>
          <a:p>
            <a:pPr algn="ctr" eaLnBrk="1" hangingPunct="1">
              <a:defRPr/>
            </a:pPr>
            <a:r>
              <a:rPr lang="zh-CN" altLang="en-US" sz="3600" kern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酵母蔗糖酶的提取和酶蛋白浓度测定</a:t>
            </a:r>
            <a:endParaRPr lang="zh-CN" altLang="en-US" sz="3600" kern="0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078">
  <a:themeElements>
    <a:clrScheme name="B078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078">
      <a:majorFont>
        <a:latin typeface="-윤고딕160"/>
        <a:ea typeface="-윤고딕160"/>
        <a:cs typeface=""/>
      </a:majorFont>
      <a:minorFont>
        <a:latin typeface="-윤고딕140"/>
        <a:ea typeface="-윤고딕14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938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ko-KR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anose="020B0600000101010101" pitchFamily="34" charset="-127"/>
            <a:ea typeface="Gulim" panose="020B0600000101010101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938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ko-KR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anose="020B0600000101010101" pitchFamily="34" charset="-127"/>
            <a:ea typeface="Gulim" panose="020B0600000101010101" pitchFamily="34" charset="-127"/>
          </a:defRPr>
        </a:defPPr>
      </a:lstStyle>
    </a:lnDef>
  </a:objectDefaults>
  <a:extraClrSchemeLst>
    <a:extraClrScheme>
      <a:clrScheme name="B078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078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7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078">
  <a:themeElements>
    <a:clrScheme name="1_B078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B078">
      <a:majorFont>
        <a:latin typeface="-윤고딕160"/>
        <a:ea typeface="-윤고딕160"/>
        <a:cs typeface=""/>
      </a:majorFont>
      <a:minorFont>
        <a:latin typeface="-윤고딕140"/>
        <a:ea typeface="-윤고딕14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938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ko-KR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anose="020B0600000101010101" pitchFamily="34" charset="-127"/>
            <a:ea typeface="Gulim" panose="020B0600000101010101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938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ko-KR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anose="020B0600000101010101" pitchFamily="34" charset="-127"/>
            <a:ea typeface="Gulim" panose="020B0600000101010101" pitchFamily="34" charset="-127"/>
          </a:defRPr>
        </a:defPPr>
      </a:lstStyle>
    </a:lnDef>
  </a:objectDefaults>
  <a:extraClrSchemeLst>
    <a:extraClrScheme>
      <a:clrScheme name="1_B078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078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078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078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07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07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07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7797</Words>
  <Application>WPS 演示</Application>
  <PresentationFormat>全屏显示(4:3)</PresentationFormat>
  <Paragraphs>1645</Paragraphs>
  <Slides>54</Slides>
  <Notes>48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54</vt:i4>
      </vt:variant>
    </vt:vector>
  </HeadingPairs>
  <TitlesOfParts>
    <vt:vector size="78" baseType="lpstr">
      <vt:lpstr>Arial</vt:lpstr>
      <vt:lpstr>宋体</vt:lpstr>
      <vt:lpstr>Wingdings</vt:lpstr>
      <vt:lpstr>Gulim</vt:lpstr>
      <vt:lpstr>-윤고딕140</vt:lpstr>
      <vt:lpstr>-윤고딕160</vt:lpstr>
      <vt:lpstr>Calibri</vt:lpstr>
      <vt:lpstr>Malgun Gothic</vt:lpstr>
      <vt:lpstr>黑体</vt:lpstr>
      <vt:lpstr>华文仿宋</vt:lpstr>
      <vt:lpstr>微软雅黑</vt:lpstr>
      <vt:lpstr>幼圆</vt:lpstr>
      <vt:lpstr>仿宋</vt:lpstr>
      <vt:lpstr>Arial Unicode MS</vt:lpstr>
      <vt:lpstr>Verdana</vt:lpstr>
      <vt:lpstr>Symbol</vt:lpstr>
      <vt:lpstr>-윤고딕140</vt:lpstr>
      <vt:lpstr>DengXian</vt:lpstr>
      <vt:lpstr>Segoe Print</vt:lpstr>
      <vt:lpstr>B078</vt:lpstr>
      <vt:lpstr>1_B078</vt:lpstr>
      <vt:lpstr>ACD.ChemSketch.20</vt:lpstr>
      <vt:lpstr>ACD.ChemSketch.20</vt:lpstr>
      <vt:lpstr>ACD.ChemSketch.20</vt:lpstr>
      <vt:lpstr>PowerPoint 演示文稿</vt:lpstr>
      <vt:lpstr>蔗糖酶提取、动力学性质及固定化研究</vt:lpstr>
      <vt:lpstr>酵母蔗糖酶的提取和酶蛋白浓度测定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酵母蔗糖酶的提取和酶活测定</vt:lpstr>
      <vt:lpstr>酵母蔗糖酶的提取和酶活测定</vt:lpstr>
      <vt:lpstr>酵母蔗糖酶的提取和酶活测定</vt:lpstr>
      <vt:lpstr>酵母蔗糖酶的提取和酶活测定</vt:lpstr>
      <vt:lpstr>酵母蔗糖酶的提取和酶活测定</vt:lpstr>
      <vt:lpstr>酵母蔗糖酶的提取和酶活测定</vt:lpstr>
      <vt:lpstr>PowerPoint 演示文稿</vt:lpstr>
      <vt:lpstr>PowerPoint 演示文稿</vt:lpstr>
      <vt:lpstr>底物浓度对酶活性的影响</vt:lpstr>
      <vt:lpstr>底物浓度对酶活性的影响</vt:lpstr>
      <vt:lpstr>底物浓度对酶活性的影响</vt:lpstr>
      <vt:lpstr>底物浓度对酶活性的影响</vt:lpstr>
      <vt:lpstr>底物浓度对酶活性的影响</vt:lpstr>
      <vt:lpstr>底物浓度对酶活性的影响</vt:lpstr>
      <vt:lpstr>底物浓度对酶活性的影响</vt:lpstr>
      <vt:lpstr>PowerPoint 演示文稿</vt:lpstr>
      <vt:lpstr>PowerPoint 演示文稿</vt:lpstr>
      <vt:lpstr>底物浓度对酶活性的影响</vt:lpstr>
      <vt:lpstr>PowerPoint 演示文稿</vt:lpstr>
      <vt:lpstr>蔗糖酶酶促反应与时间的关系</vt:lpstr>
      <vt:lpstr>蔗糖酶酶促反应与时间的关系</vt:lpstr>
      <vt:lpstr>蔗糖酶酶促反应与时间的关系</vt:lpstr>
      <vt:lpstr>PowerPoint 演示文稿</vt:lpstr>
      <vt:lpstr>PowerPoint 演示文稿</vt:lpstr>
      <vt:lpstr>PowerPoint 演示文稿</vt:lpstr>
      <vt:lpstr>酵母细胞固定化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635</cp:lastModifiedBy>
  <cp:revision>740</cp:revision>
  <cp:lastPrinted>2021-04-26T12:47:00Z</cp:lastPrinted>
  <dcterms:created xsi:type="dcterms:W3CDTF">2001-07-24T02:41:00Z</dcterms:created>
  <dcterms:modified xsi:type="dcterms:W3CDTF">2021-04-27T01:22:46Z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