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439" r:id="rId5"/>
    <p:sldId id="440" r:id="rId7"/>
    <p:sldId id="441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4" r:id="rId16"/>
    <p:sldId id="442" r:id="rId17"/>
    <p:sldId id="450" r:id="rId18"/>
    <p:sldId id="452" r:id="rId19"/>
    <p:sldId id="451" r:id="rId20"/>
  </p:sldIdLst>
  <p:sldSz cx="9144000" cy="6858000" type="screen4x3"/>
  <p:notesSz cx="6858000" cy="9144000"/>
  <p:embeddedFontLst>
    <p:embeddedFont>
      <p:font typeface="Gulim" panose="020B0600000101010101" pitchFamily="34" charset="-127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Malgun Gothic" panose="020B0503020000020004" pitchFamily="34" charset="-127"/>
      <p:regular r:id="rId29"/>
    </p:embeddedFont>
    <p:embeddedFont>
      <p:font typeface="黑体" panose="02010609060101010101" pitchFamily="49" charset="-122"/>
      <p:regular r:id="rId30"/>
    </p:embeddedFont>
    <p:embeddedFont>
      <p:font typeface="华文仿宋" panose="02010600040101010101" pitchFamily="2" charset="-122"/>
      <p:regular r:id="rId31"/>
    </p:embeddedFont>
    <p:embeddedFont>
      <p:font typeface="微软雅黑" panose="020B0503020204020204" pitchFamily="34" charset="-122"/>
      <p:regular r:id="rId32"/>
    </p:embeddedFont>
    <p:embeddedFont>
      <p:font typeface="幼圆" panose="02010509060101010101" pitchFamily="49" charset="-122"/>
      <p:regular r:id="rId33"/>
    </p:embeddedFont>
    <p:embeddedFont>
      <p:font typeface="仿宋" panose="02010609060101010101" pitchFamily="49" charset="-122"/>
      <p:regular r:id="rId34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9900"/>
    <a:srgbClr val="FF0000"/>
    <a:srgbClr val="CC6600"/>
    <a:srgbClr val="FF9900"/>
    <a:srgbClr val="0000FF"/>
    <a:srgbClr val="FF5050"/>
    <a:srgbClr val="3333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01" autoAdjust="0"/>
    <p:restoredTop sz="93956" autoAdjust="0"/>
  </p:normalViewPr>
  <p:slideViewPr>
    <p:cSldViewPr>
      <p:cViewPr varScale="1">
        <p:scale>
          <a:sx n="73" d="100"/>
          <a:sy n="73" d="100"/>
        </p:scale>
        <p:origin x="1812" y="60"/>
      </p:cViewPr>
      <p:guideLst>
        <p:guide orient="horz" pos="215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font" Target="fonts/font11.fntdata"/><Relationship Id="rId33" Type="http://schemas.openxmlformats.org/officeDocument/2006/relationships/font" Target="fonts/font10.fntdata"/><Relationship Id="rId32" Type="http://schemas.openxmlformats.org/officeDocument/2006/relationships/font" Target="fonts/font9.fntdata"/><Relationship Id="rId31" Type="http://schemas.openxmlformats.org/officeDocument/2006/relationships/font" Target="fonts/font8.fntdata"/><Relationship Id="rId30" Type="http://schemas.openxmlformats.org/officeDocument/2006/relationships/font" Target="fonts/font7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9502F225-9F0A-4FB1-8FAA-FA6AD4D05A40}" type="datetimeFigureOut">
              <a:rPr lang="zh-CN" altLang="en-US"/>
            </a:fld>
            <a:endParaRPr lang="zh-CN" altLang="en-US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0855ECD-72D6-47D2-A81B-4A6B9CFD98A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Malgun Gothic" panose="020B0503020000020004" pitchFamily="34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Malgun Gothic" panose="020B0503020000020004" pitchFamily="34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Malgun Gothic" panose="020B0503020000020004" pitchFamily="34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Malgun Gothic" panose="020B0503020000020004" pitchFamily="34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0270CF7E-1979-4B0C-8497-8CF703A609C1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28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0E182758-5D1B-4C4E-B35C-69BC0390686F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68732008-63DF-42CC-B7EB-20B0A1D05580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69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69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458DB6DB-7BF6-4423-9597-5001394D2A90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90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90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9BDC19C2-B118-44D3-B82E-E63C086FB91E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10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10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D667E8BA-8290-4F5F-98CC-B19D13F01ECF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31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7B2F82A3-6FB9-4404-A2AC-93AC2A32B46A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AABA9DB2-C1E3-4A1F-B20E-2A303270E993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2FE2CC87-85EA-4AD4-96DC-06493DDBF904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0A1FE4BB-ADC5-496B-ADF5-7B0435F8DBBA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7D49C2D8-EBBF-4297-B108-C4F91694AE61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4E6F7000-F7EE-49D3-98D2-DC508877BA30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D5185A83-84FE-487B-BC56-6935D045C16B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87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099992F3-6C1E-44CB-94AF-F10AC6661924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08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150B6B77-021D-4DA3-B599-FA2EDCA35600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B56EC-BB71-421A-AAAD-A467CFA0CDC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2C077-1A9F-4069-A790-DE9E560CDE8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92863" y="2286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228600"/>
            <a:ext cx="5678488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EB2FB-9B29-4EB5-87E5-12E7A4F9CC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54BAC-1C58-473D-B95B-BD7539CAAC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DC0D7-91CB-47F9-80C3-279BE215FD2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3B172-1788-4004-8C83-BF2796DD3EA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2954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24375" y="12954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DBBDD-446D-4ED8-98B4-C61D6788E3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6AF7E-56AF-4CC7-93E2-D3A6026D5B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A174B-E0D3-472C-B43C-D22932ECD9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FDFA0-6C37-4505-AA21-F3E89C6B96C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E3F30-676D-4759-9CB5-84113875D26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C1FD7-90C3-43F8-994D-9302FB3D506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FD2E0-EED1-4B9C-98CD-0586C028B35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3376E-082C-4260-98C7-119CD9FADD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92863" y="2286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228600"/>
            <a:ext cx="5678488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5C289-15F1-4C91-9F3F-18B616391E2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51C59-30C9-4595-8D62-9244551978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2954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24375" y="12954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48594-858A-4F6A-8EA6-BF261CA170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41A23-86C9-418B-A434-CDD0AFA0D7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0198E-6336-4C69-BDFA-463DE4F1477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9229F-FD5C-42CD-9042-FFB9CE2891B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CC24C-6869-42B7-A21A-E0829E39456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0F60D-FC7E-494B-894C-CA74E5B00F3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서식1-1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228600"/>
            <a:ext cx="777398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ko-KR" altLang="zh-CN" smtClean="0"/>
              <a:t>마스터 제목 스타일 편집</a:t>
            </a:r>
            <a:endParaRPr lang="ko-KR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2954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ko-KR" altLang="zh-CN" smtClean="0"/>
              <a:t>마스터 텍스트 스타일을 편집합니다</a:t>
            </a:r>
            <a:endParaRPr lang="ko-KR" altLang="zh-CN" smtClean="0"/>
          </a:p>
          <a:p>
            <a:pPr lvl="1"/>
            <a:r>
              <a:rPr lang="ko-KR" altLang="zh-CN" smtClean="0"/>
              <a:t>둘째 수준</a:t>
            </a:r>
            <a:endParaRPr lang="ko-KR" altLang="zh-CN" smtClean="0"/>
          </a:p>
          <a:p>
            <a:pPr lvl="2"/>
            <a:r>
              <a:rPr lang="ko-KR" altLang="zh-CN" smtClean="0"/>
              <a:t>셋째 수준</a:t>
            </a:r>
            <a:endParaRPr lang="ko-KR" altLang="zh-CN" smtClean="0"/>
          </a:p>
          <a:p>
            <a:pPr lvl="3"/>
            <a:r>
              <a:rPr lang="ko-KR" altLang="zh-CN" smtClean="0"/>
              <a:t>넷째 수준</a:t>
            </a:r>
            <a:endParaRPr lang="ko-KR" altLang="zh-CN" smtClean="0"/>
          </a:p>
          <a:p>
            <a:pPr lvl="4"/>
            <a:r>
              <a:rPr lang="ko-KR" altLang="zh-CN" smtClean="0"/>
              <a:t>다섯째 수준</a:t>
            </a:r>
            <a:endParaRPr lang="ko-KR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latinLnBrk="1" hangingPunct="1">
              <a:buFont typeface="Arial" panose="020B0604020202020204" pitchFamily="34" charset="0"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latinLnBrk="1" hangingPunct="1">
              <a:buFont typeface="Arial" panose="020B0604020202020204" pitchFamily="34" charset="0"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latinLnBrk="1" hangingPunct="1">
              <a:buFont typeface="Arial" panose="020B0604020202020204" pitchFamily="34" charset="0"/>
              <a:buNone/>
              <a:defRPr sz="1400">
                <a:latin typeface="-윤고딕140" pitchFamily="2" charset="-127"/>
                <a:ea typeface="-윤고딕140" pitchFamily="2" charset="-127"/>
              </a:defRPr>
            </a:lvl1pPr>
          </a:lstStyle>
          <a:p>
            <a:pPr>
              <a:defRPr/>
            </a:pPr>
            <a:fld id="{EC566AEB-EF9B-4391-81B3-DBD5E08B724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서식1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228600"/>
            <a:ext cx="777398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ko-KR" altLang="zh-CN" smtClean="0"/>
              <a:t>마스터 제목 스타일 편집</a:t>
            </a:r>
            <a:endParaRPr lang="ko-KR" altLang="zh-CN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2954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ko-KR" altLang="zh-CN" smtClean="0"/>
              <a:t>마스터 텍스트 스타일을 편집합니다</a:t>
            </a:r>
            <a:endParaRPr lang="ko-KR" altLang="zh-CN" smtClean="0"/>
          </a:p>
          <a:p>
            <a:pPr lvl="1"/>
            <a:r>
              <a:rPr lang="ko-KR" altLang="zh-CN" smtClean="0"/>
              <a:t>둘째 수준</a:t>
            </a:r>
            <a:endParaRPr lang="ko-KR" altLang="zh-CN" smtClean="0"/>
          </a:p>
          <a:p>
            <a:pPr lvl="2"/>
            <a:r>
              <a:rPr lang="ko-KR" altLang="zh-CN" smtClean="0"/>
              <a:t>셋째 수준</a:t>
            </a:r>
            <a:endParaRPr lang="ko-KR" altLang="zh-CN" smtClean="0"/>
          </a:p>
          <a:p>
            <a:pPr lvl="3"/>
            <a:r>
              <a:rPr lang="ko-KR" altLang="zh-CN" smtClean="0"/>
              <a:t>넷째 수준</a:t>
            </a:r>
            <a:endParaRPr lang="ko-KR" altLang="zh-CN" smtClean="0"/>
          </a:p>
          <a:p>
            <a:pPr lvl="4"/>
            <a:r>
              <a:rPr lang="ko-KR" altLang="zh-CN" smtClean="0"/>
              <a:t>다섯째 수준</a:t>
            </a:r>
            <a:endParaRPr lang="ko-KR" altLang="zh-CN" smtClean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latinLnBrk="1" hangingPunct="1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latinLnBrk="1" hangingPunct="1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latinLnBrk="1" hangingPunct="1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-윤고딕140" pitchFamily="2" charset="-127"/>
                <a:ea typeface="-윤고딕140" pitchFamily="2" charset="-127"/>
              </a:defRPr>
            </a:lvl1pPr>
          </a:lstStyle>
          <a:p>
            <a:pPr>
              <a:defRPr/>
            </a:pPr>
            <a:fld id="{9663F44D-289A-4BDB-8B0E-F79FE6E3E93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724400"/>
            <a:ext cx="9144000" cy="1368425"/>
          </a:xfrm>
        </p:spPr>
        <p:txBody>
          <a:bodyPr/>
          <a:lstStyle/>
          <a:p>
            <a:pPr marL="0" indent="0" algn="ctr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2021</a:t>
            </a:r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年</a:t>
            </a: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月</a:t>
            </a:r>
            <a:endParaRPr lang="en-US" altLang="zh-CN" sz="3200" dirty="0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250825" y="908050"/>
            <a:ext cx="864235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54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生物化学实验</a:t>
            </a:r>
            <a:endParaRPr lang="zh-CN" altLang="en-US" sz="54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66700" y="0"/>
            <a:ext cx="855345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rgbClr val="53A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生物化学实验系列（</a:t>
            </a:r>
            <a:r>
              <a:rPr lang="en-US" altLang="zh-CN" sz="2800" b="1" dirty="0" smtClean="0">
                <a:solidFill>
                  <a:srgbClr val="53A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64</a:t>
            </a:r>
            <a:r>
              <a:rPr lang="zh-CN" altLang="en-US" sz="2800" b="1" dirty="0" smtClean="0">
                <a:solidFill>
                  <a:srgbClr val="53A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学时）</a:t>
            </a:r>
            <a:endParaRPr lang="zh-CN" altLang="en-US" sz="2800" b="1" dirty="0" smtClean="0">
              <a:solidFill>
                <a:srgbClr val="53A9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酶联免疫吸附实验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19812" name="矩形 2"/>
          <p:cNvSpPr>
            <a:spLocks noChangeArrowheads="1"/>
          </p:cNvSpPr>
          <p:nvPr/>
        </p:nvSpPr>
        <p:spPr bwMode="auto">
          <a:xfrm>
            <a:off x="539750" y="1412875"/>
            <a:ext cx="8135938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碱性磷酸酯酶（</a:t>
            </a:r>
            <a:r>
              <a:rPr lang="en-US" altLang="zh-CN" sz="2400" b="1" dirty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AP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）：</a:t>
            </a:r>
            <a:r>
              <a:rPr lang="zh-CN" altLang="en-US" sz="2400" b="1" dirty="0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系从小牛肠粘膜和大肠杆菌中提取，由多个同工酶组成。它们的底物种类很多，常用对硝基苯磷酸盐，廉价无毒性。酶解产物呈黄色，可溶，最大吸收值在</a:t>
            </a:r>
            <a:r>
              <a:rPr lang="en-US" altLang="zh-CN" sz="2400" b="1" dirty="0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400nm</a:t>
            </a:r>
            <a:r>
              <a:rPr lang="zh-CN" altLang="en-US" sz="2400" b="1" dirty="0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。酶的活性以在</a:t>
            </a:r>
            <a:r>
              <a:rPr lang="en-US" altLang="zh-CN" sz="2400" b="1" dirty="0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pH10</a:t>
            </a:r>
            <a:r>
              <a:rPr lang="zh-CN" altLang="en-US" sz="2400" b="1" dirty="0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反应系统中，</a:t>
            </a:r>
            <a:r>
              <a:rPr lang="en-US" altLang="zh-CN" sz="2400" b="1" dirty="0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37℃ 1</a:t>
            </a:r>
            <a:r>
              <a:rPr lang="zh-CN" altLang="en-US" sz="2400" b="1" dirty="0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分钟水解</a:t>
            </a:r>
            <a:r>
              <a:rPr lang="en-US" altLang="zh-CN" sz="2400" b="1" dirty="0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1μg</a:t>
            </a:r>
            <a:r>
              <a:rPr lang="zh-CN" altLang="en-US" sz="2400" b="1" dirty="0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磷酸苯二钠为一个单位。 </a:t>
            </a:r>
            <a:endParaRPr lang="zh-CN" altLang="en-US" sz="2400" b="1" dirty="0">
              <a:latin typeface="Arial" panose="020B0604020202020204" pitchFamily="34" charset="0"/>
              <a:ea typeface="仿宋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9813" name="矩形 5"/>
          <p:cNvSpPr>
            <a:spLocks noChangeArrowheads="1"/>
          </p:cNvSpPr>
          <p:nvPr/>
        </p:nvSpPr>
        <p:spPr bwMode="auto">
          <a:xfrm>
            <a:off x="2700338" y="4583113"/>
            <a:ext cx="4572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                   AP</a:t>
            </a:r>
            <a:endParaRPr lang="en-US" altLang="zh-CN" sz="2400" b="1"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pNPP</a:t>
            </a:r>
            <a:r>
              <a:rPr lang="en-US" altLang="zh-CN" sz="2400" b="1"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                       pNP</a:t>
            </a:r>
            <a:endParaRPr lang="en-US" altLang="zh-CN" sz="2400" b="1"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4067175" y="5197475"/>
            <a:ext cx="108108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815" name="矩形 7"/>
          <p:cNvSpPr>
            <a:spLocks noChangeArrowheads="1"/>
          </p:cNvSpPr>
          <p:nvPr/>
        </p:nvSpPr>
        <p:spPr bwMode="auto">
          <a:xfrm>
            <a:off x="2682875" y="5594350"/>
            <a:ext cx="59928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latinLnBrk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无色</a:t>
            </a:r>
            <a:r>
              <a:rPr lang="en-US" altLang="zh-CN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               </a:t>
            </a: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黄色（</a:t>
            </a:r>
            <a:r>
              <a:rPr lang="en-US" altLang="zh-CN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400nm</a:t>
            </a: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2400" b="1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3779838" y="5899150"/>
            <a:ext cx="10795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酶联免疫吸附实验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0" name="Text Box 310"/>
          <p:cNvSpPr txBox="1">
            <a:spLocks noChangeArrowheads="1"/>
          </p:cNvSpPr>
          <p:nvPr/>
        </p:nvSpPr>
        <p:spPr bwMode="auto">
          <a:xfrm>
            <a:off x="684213" y="1484313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altLang="zh-CN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ELISA</a:t>
            </a: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的应用</a:t>
            </a:r>
            <a:endParaRPr lang="en-US" altLang="zh-CN" sz="28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1861" name="矩形 2"/>
          <p:cNvSpPr>
            <a:spLocks noChangeArrowheads="1"/>
          </p:cNvSpPr>
          <p:nvPr/>
        </p:nvSpPr>
        <p:spPr bwMode="auto">
          <a:xfrm>
            <a:off x="539750" y="2060575"/>
            <a:ext cx="8135938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疾病的临床诊断、监察、普查</a:t>
            </a:r>
            <a:endParaRPr lang="en-US" altLang="zh-CN" sz="2400" b="1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饲料安全检测</a:t>
            </a:r>
            <a:endParaRPr lang="en-US" altLang="zh-CN" sz="2400" b="1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植物病害诊断</a:t>
            </a:r>
            <a:endParaRPr lang="en-US" altLang="zh-CN" sz="2400" b="1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食品安全检测（天然毒素、农药残留、兽药残留、致病微生物、转基因成分和激素等）</a:t>
            </a:r>
            <a:endParaRPr lang="en-US" altLang="zh-CN" sz="2400" b="1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酶联免疫吸附实验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0" name="Text Box 310"/>
          <p:cNvSpPr txBox="1">
            <a:spLocks noChangeArrowheads="1"/>
          </p:cNvSpPr>
          <p:nvPr/>
        </p:nvSpPr>
        <p:spPr bwMode="auto">
          <a:xfrm>
            <a:off x="684213" y="1484313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酶标仪</a:t>
            </a:r>
            <a:endParaRPr lang="en-US" altLang="zh-CN" sz="28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7765" name="矩形 2"/>
          <p:cNvSpPr>
            <a:spLocks noChangeArrowheads="1"/>
          </p:cNvSpPr>
          <p:nvPr/>
        </p:nvSpPr>
        <p:spPr bwMode="auto">
          <a:xfrm>
            <a:off x="539750" y="2060575"/>
            <a:ext cx="8135938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是对酶联免疫检测实验结果进行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读取分析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的专业仪器。</a:t>
            </a:r>
            <a:endParaRPr lang="en-US" altLang="zh-CN" sz="2400" b="1" dirty="0" smtClean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通过酶催化显色的深浅即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吸光度值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的大小，判断样本中待测抗体或抗原的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浓度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b="1" dirty="0" smtClean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实际是一台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变相光电比色计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或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分光光度计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b="1" dirty="0" smtClean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按照功能，可以分为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光吸收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荧光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化学</a:t>
            </a:r>
            <a:endParaRPr lang="en-US" altLang="zh-CN" sz="2400" b="1" dirty="0" smtClean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0" indent="0" algn="just"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发光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和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多功能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的酶标仪。</a:t>
            </a:r>
            <a:endParaRPr lang="en-US" altLang="zh-CN" sz="2400" b="1" dirty="0" smtClean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23910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4221163"/>
            <a:ext cx="2498725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酶联免疫吸附实验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2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  <a:endParaRPr lang="zh-CN" altLang="en-US" sz="3200" dirty="0" smtClean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957" name="Text Box 310"/>
          <p:cNvSpPr txBox="1">
            <a:spLocks noChangeArrowheads="1"/>
          </p:cNvSpPr>
          <p:nvPr/>
        </p:nvSpPr>
        <p:spPr bwMode="auto">
          <a:xfrm>
            <a:off x="3630613" y="2152650"/>
            <a:ext cx="40354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包被抗原（</a:t>
            </a:r>
            <a:r>
              <a:rPr lang="en-US" altLang="zh-CN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37℃ 60min</a:t>
            </a: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2400" b="1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25958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4" b="73982"/>
          <a:stretch>
            <a:fillRect/>
          </a:stretch>
        </p:blipFill>
        <p:spPr bwMode="auto">
          <a:xfrm>
            <a:off x="328613" y="2101850"/>
            <a:ext cx="247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9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73" b="36124"/>
          <a:stretch>
            <a:fillRect/>
          </a:stretch>
        </p:blipFill>
        <p:spPr bwMode="auto">
          <a:xfrm>
            <a:off x="323850" y="3429000"/>
            <a:ext cx="2478088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60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35" b="-475"/>
          <a:stretch>
            <a:fillRect/>
          </a:stretch>
        </p:blipFill>
        <p:spPr bwMode="auto">
          <a:xfrm>
            <a:off x="323850" y="5173663"/>
            <a:ext cx="2478088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61" name="Text Box 310"/>
          <p:cNvSpPr txBox="1">
            <a:spLocks noChangeArrowheads="1"/>
          </p:cNvSpPr>
          <p:nvPr/>
        </p:nvSpPr>
        <p:spPr bwMode="auto">
          <a:xfrm>
            <a:off x="2193925" y="2813050"/>
            <a:ext cx="40354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洗涤（</a:t>
            </a:r>
            <a:r>
              <a:rPr lang="en-US" altLang="zh-CN" sz="2400" b="1" dirty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次</a:t>
            </a:r>
            <a:r>
              <a:rPr lang="zh-CN" altLang="en-US" sz="2400" b="1" dirty="0" smtClean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）    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?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5962" name="Text Box 310"/>
          <p:cNvSpPr txBox="1">
            <a:spLocks noChangeArrowheads="1"/>
          </p:cNvSpPr>
          <p:nvPr/>
        </p:nvSpPr>
        <p:spPr bwMode="auto">
          <a:xfrm>
            <a:off x="3632200" y="3890963"/>
            <a:ext cx="40354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加酶标抗体（</a:t>
            </a:r>
            <a:r>
              <a:rPr lang="en-US" altLang="zh-CN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37℃ 30min </a:t>
            </a: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2400" b="1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5963" name="Text Box 310"/>
          <p:cNvSpPr txBox="1">
            <a:spLocks noChangeArrowheads="1"/>
          </p:cNvSpPr>
          <p:nvPr/>
        </p:nvSpPr>
        <p:spPr bwMode="auto">
          <a:xfrm>
            <a:off x="2195513" y="4551363"/>
            <a:ext cx="40354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洗涤（</a:t>
            </a:r>
            <a:r>
              <a:rPr lang="en-US" altLang="zh-CN" sz="2400" b="1" dirty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次</a:t>
            </a:r>
            <a:r>
              <a:rPr lang="zh-CN" altLang="en-US" sz="2400" b="1" dirty="0" smtClean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）    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?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5964" name="Text Box 310"/>
          <p:cNvSpPr txBox="1">
            <a:spLocks noChangeArrowheads="1"/>
          </p:cNvSpPr>
          <p:nvPr/>
        </p:nvSpPr>
        <p:spPr bwMode="auto">
          <a:xfrm>
            <a:off x="3632200" y="5229225"/>
            <a:ext cx="40354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加底物显色（</a:t>
            </a:r>
            <a:r>
              <a:rPr lang="en-US" altLang="zh-CN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37℃ 20min </a:t>
            </a: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2400" b="1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2987675" y="6381750"/>
            <a:ext cx="72072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5966" name="Text Box 310"/>
          <p:cNvSpPr txBox="1">
            <a:spLocks noChangeArrowheads="1"/>
          </p:cNvSpPr>
          <p:nvPr/>
        </p:nvSpPr>
        <p:spPr bwMode="auto">
          <a:xfrm>
            <a:off x="3873500" y="6135688"/>
            <a:ext cx="51625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加硫酸终止反应               比色测定</a:t>
            </a:r>
            <a:endParaRPr lang="en-US" altLang="zh-CN" sz="2400" b="1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6443663" y="6389688"/>
            <a:ext cx="72072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>
            <a:off x="4008999" y="3055897"/>
            <a:ext cx="720725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>
            <a:off x="4008999" y="4797152"/>
            <a:ext cx="720725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酶联免疫吸附实验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8" name="Group 2"/>
          <p:cNvGraphicFramePr>
            <a:graphicFrameLocks noGrp="1"/>
          </p:cNvGraphicFramePr>
          <p:nvPr/>
        </p:nvGraphicFramePr>
        <p:xfrm>
          <a:off x="1503363" y="1196975"/>
          <a:ext cx="7532685" cy="547211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871934"/>
                <a:gridCol w="703125"/>
                <a:gridCol w="738876"/>
                <a:gridCol w="703125"/>
                <a:gridCol w="703125"/>
                <a:gridCol w="703125"/>
                <a:gridCol w="703125"/>
                <a:gridCol w="703125"/>
                <a:gridCol w="703125"/>
              </a:tblGrid>
              <a:tr h="72008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试剂       孔号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 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</a:tr>
              <a:tr h="43200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 包被液</a:t>
                      </a: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0" lang="el-GR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μ</a:t>
                      </a: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L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</a:tr>
              <a:tr h="43200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 牛血清</a:t>
                      </a: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0" lang="el-GR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μ</a:t>
                      </a: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L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200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 人</a:t>
                      </a: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IgG/</a:t>
                      </a:r>
                      <a:r>
                        <a:rPr kumimoji="0" lang="el-GR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μ</a:t>
                      </a: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L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432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37</a:t>
                      </a: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℃放置</a:t>
                      </a: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60 min</a:t>
                      </a: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。反复洗涤</a:t>
                      </a: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次。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6600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3200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 洗涤液</a:t>
                      </a: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0" lang="el-GR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μ</a:t>
                      </a: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L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</a:tr>
              <a:tr h="43200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 HRP</a:t>
                      </a: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酶标抗体</a:t>
                      </a: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0" lang="el-GR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μ</a:t>
                      </a: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L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2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37</a:t>
                      </a: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℃放置</a:t>
                      </a: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30 min</a:t>
                      </a: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。反复洗涤</a:t>
                      </a: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次。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6600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3200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 底物溶液</a:t>
                      </a: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0" lang="el-GR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μ</a:t>
                      </a: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L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2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室温避光（抽屉）放置</a:t>
                      </a: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20min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6600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3200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 硫酸</a:t>
                      </a: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0" lang="el-GR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μ</a:t>
                      </a: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L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200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 A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492</a:t>
                      </a:r>
                      <a:endParaRPr kumimoji="0" lang="zh-CN" altLang="en-US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128146" name="Text Box 310"/>
          <p:cNvSpPr txBox="1">
            <a:spLocks noChangeArrowheads="1"/>
          </p:cNvSpPr>
          <p:nvPr/>
        </p:nvSpPr>
        <p:spPr bwMode="auto">
          <a:xfrm>
            <a:off x="33338" y="2381250"/>
            <a:ext cx="16589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包被抗原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8147" name="Text Box 310"/>
          <p:cNvSpPr txBox="1">
            <a:spLocks noChangeArrowheads="1"/>
          </p:cNvSpPr>
          <p:nvPr/>
        </p:nvSpPr>
        <p:spPr bwMode="auto">
          <a:xfrm>
            <a:off x="33338" y="3860800"/>
            <a:ext cx="16589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加酶标抗体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8148" name="Text Box 310"/>
          <p:cNvSpPr txBox="1">
            <a:spLocks noChangeArrowheads="1"/>
          </p:cNvSpPr>
          <p:nvPr/>
        </p:nvSpPr>
        <p:spPr bwMode="auto">
          <a:xfrm>
            <a:off x="33338" y="4941888"/>
            <a:ext cx="16589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加底物显色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8149" name="Text Box 310"/>
          <p:cNvSpPr txBox="1">
            <a:spLocks noChangeArrowheads="1"/>
          </p:cNvSpPr>
          <p:nvPr/>
        </p:nvSpPr>
        <p:spPr bwMode="auto">
          <a:xfrm>
            <a:off x="34925" y="5837238"/>
            <a:ext cx="16589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终止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8150" name="Text Box 310"/>
          <p:cNvSpPr txBox="1">
            <a:spLocks noChangeArrowheads="1"/>
          </p:cNvSpPr>
          <p:nvPr/>
        </p:nvSpPr>
        <p:spPr bwMode="auto">
          <a:xfrm>
            <a:off x="34925" y="6269038"/>
            <a:ext cx="16589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比色测定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酶联免疫吸附实验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0" name="Text Box 310"/>
          <p:cNvSpPr txBox="1">
            <a:spLocks noChangeArrowheads="1"/>
          </p:cNvSpPr>
          <p:nvPr/>
        </p:nvSpPr>
        <p:spPr bwMode="auto">
          <a:xfrm>
            <a:off x="684213" y="1484313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注意事项</a:t>
            </a:r>
            <a:endParaRPr lang="en-US" altLang="zh-CN" sz="28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0053" name="矩形 2"/>
          <p:cNvSpPr>
            <a:spLocks noChangeArrowheads="1"/>
          </p:cNvSpPr>
          <p:nvPr/>
        </p:nvSpPr>
        <p:spPr bwMode="auto">
          <a:xfrm>
            <a:off x="539750" y="2133600"/>
            <a:ext cx="813593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洗涤彻底，避免交叉污染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按顺序加样，孔底无气泡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包被和温育在湿盒内进行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酶联免疫吸附实验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2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实验结果与数据处理</a:t>
            </a:r>
            <a:endParaRPr lang="zh-CN" altLang="en-US" sz="3200" dirty="0" smtClean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101" name="矩形 2"/>
          <p:cNvSpPr>
            <a:spLocks noChangeArrowheads="1"/>
          </p:cNvSpPr>
          <p:nvPr/>
        </p:nvSpPr>
        <p:spPr bwMode="auto">
          <a:xfrm>
            <a:off x="539750" y="2133600"/>
            <a:ext cx="81359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记录比色结果</a:t>
            </a:r>
            <a:endParaRPr lang="en-US" altLang="zh-CN" sz="2400" b="1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根据比色结果进行分析，评判实验结果</a:t>
            </a:r>
            <a:endParaRPr lang="zh-CN" altLang="en-US" sz="2400" b="1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酶联免疫吸附实验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0" name="Text Box 310"/>
          <p:cNvSpPr txBox="1">
            <a:spLocks noChangeArrowheads="1"/>
          </p:cNvSpPr>
          <p:nvPr/>
        </p:nvSpPr>
        <p:spPr bwMode="auto">
          <a:xfrm>
            <a:off x="684213" y="2259013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altLang="zh-CN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ELISA</a:t>
            </a: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的概念</a:t>
            </a:r>
            <a:endParaRPr lang="en-US" altLang="zh-CN" sz="28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实验原理</a:t>
            </a:r>
            <a:endParaRPr lang="zh-CN" altLang="en-US" sz="3200" dirty="0" smtClean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3430" name="矩形 2"/>
          <p:cNvSpPr>
            <a:spLocks noChangeArrowheads="1"/>
          </p:cNvSpPr>
          <p:nvPr/>
        </p:nvSpPr>
        <p:spPr bwMode="auto">
          <a:xfrm>
            <a:off x="539750" y="2849563"/>
            <a:ext cx="80787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以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免疫学</a:t>
            </a: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反应为基础，将可溶性的抗原或抗体结合到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聚苯乙烯</a:t>
            </a: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等固相载体上，利用</a:t>
            </a:r>
            <a:r>
              <a:rPr lang="zh-CN" altLang="zh-CN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抗原、抗体的</a:t>
            </a:r>
            <a:r>
              <a:rPr lang="zh-CN" altLang="zh-CN" sz="2400" b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特异性反应</a:t>
            </a:r>
            <a:r>
              <a:rPr lang="zh-CN" altLang="zh-CN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与酶对底物的</a:t>
            </a:r>
            <a:r>
              <a:rPr lang="zh-CN" altLang="zh-CN" sz="2400" b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高效催化作用</a:t>
            </a: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，进行免疫反应的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定性</a:t>
            </a: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和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定量</a:t>
            </a: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检测方法，是</a:t>
            </a:r>
            <a:r>
              <a:rPr lang="zh-CN" altLang="zh-CN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一种灵敏性很高的</a:t>
            </a: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免疫学经典实</a:t>
            </a:r>
            <a:r>
              <a:rPr lang="zh-CN" altLang="zh-CN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验技术。</a:t>
            </a:r>
            <a:endParaRPr lang="en-US" altLang="zh-CN" sz="2400" b="1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AutoShape 18"/>
          <p:cNvSpPr>
            <a:spLocks noChangeArrowheads="1"/>
          </p:cNvSpPr>
          <p:nvPr/>
        </p:nvSpPr>
        <p:spPr bwMode="auto">
          <a:xfrm>
            <a:off x="360363" y="5373688"/>
            <a:ext cx="3995737" cy="1295400"/>
          </a:xfrm>
          <a:prstGeom prst="wedgeRoundRectCallout">
            <a:avLst>
              <a:gd name="adj1" fmla="val -2044"/>
              <a:gd name="adj2" fmla="val -7793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抗原：</a:t>
            </a: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能诱导机体发生免疫应答的物质。具有免疫原性和免疫反应性两个重要特性。</a:t>
            </a:r>
            <a:endParaRPr lang="zh-CN" altLang="en-US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>
            <a:off x="4824413" y="5373688"/>
            <a:ext cx="3995737" cy="1295400"/>
          </a:xfrm>
          <a:prstGeom prst="wedgeRoundRectCallout">
            <a:avLst>
              <a:gd name="adj1" fmla="val -2044"/>
              <a:gd name="adj2" fmla="val -7793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抗体：</a:t>
            </a: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一类能与抗原特异性结合的免疫球蛋白（</a:t>
            </a:r>
            <a:r>
              <a:rPr lang="en-US" altLang="zh-CN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Ig</a:t>
            </a: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）。与免疫测定有关的主要为</a:t>
            </a:r>
            <a:r>
              <a:rPr lang="en-US" altLang="zh-CN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IgG</a:t>
            </a: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IgM</a:t>
            </a: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。</a:t>
            </a:r>
            <a:endParaRPr lang="zh-CN" altLang="en-US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酶联免疫吸附实验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0" name="Text Box 310"/>
          <p:cNvSpPr txBox="1">
            <a:spLocks noChangeArrowheads="1"/>
          </p:cNvSpPr>
          <p:nvPr/>
        </p:nvSpPr>
        <p:spPr bwMode="auto">
          <a:xfrm>
            <a:off x="684213" y="1484313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altLang="zh-CN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ELISA</a:t>
            </a: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的基本原理</a:t>
            </a:r>
            <a:endParaRPr lang="en-US" altLang="zh-CN" sz="28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5477" name="矩形 2"/>
          <p:cNvSpPr>
            <a:spLocks noChangeArrowheads="1"/>
          </p:cNvSpPr>
          <p:nvPr/>
        </p:nvSpPr>
        <p:spPr bwMode="auto">
          <a:xfrm>
            <a:off x="539750" y="2103438"/>
            <a:ext cx="8078788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抗原或抗体能以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物理性地吸附</a:t>
            </a:r>
            <a:r>
              <a:rPr lang="zh-CN" altLang="en-US" sz="20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于固相载体表面，可能是蛋白和聚苯乙烯表面间的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疏水性</a:t>
            </a:r>
            <a:r>
              <a:rPr lang="zh-CN" altLang="en-US" sz="20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部分相互吸附，并保持其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免疫学活性</a:t>
            </a:r>
            <a:r>
              <a:rPr lang="zh-CN" altLang="en-US" sz="20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；</a:t>
            </a:r>
            <a:endParaRPr lang="en-US" altLang="zh-CN" sz="2000" b="1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抗原或抗体可通过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共价键</a:t>
            </a:r>
            <a:r>
              <a:rPr lang="zh-CN" altLang="en-US" sz="20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与酶连接形成酶结合物，而此种酶结合物仍能保持其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免疫学</a:t>
            </a:r>
            <a:r>
              <a:rPr lang="zh-CN" altLang="en-US" sz="20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和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酶学活性</a:t>
            </a:r>
            <a:r>
              <a:rPr lang="zh-CN" altLang="en-US" sz="20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；    </a:t>
            </a:r>
            <a:endParaRPr lang="zh-CN" altLang="en-US" sz="2000" b="1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酶结合物与相应抗原或抗体结合后，可根据加入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底物的颜色反应</a:t>
            </a:r>
            <a:r>
              <a:rPr lang="zh-CN" altLang="en-US" sz="20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来判定是否有免疫反应的存在，而且颜色反应的深浅是与标本中相应抗原或抗体的量成正比例的，因此，可以按底物显色的程度显示试验结果。</a:t>
            </a:r>
            <a:endParaRPr lang="zh-CN" altLang="en-US" sz="2000" b="1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AutoShape 18"/>
          <p:cNvSpPr>
            <a:spLocks noChangeArrowheads="1"/>
          </p:cNvSpPr>
          <p:nvPr/>
        </p:nvSpPr>
        <p:spPr bwMode="auto">
          <a:xfrm>
            <a:off x="395288" y="5805488"/>
            <a:ext cx="8424862" cy="881062"/>
          </a:xfrm>
          <a:prstGeom prst="wedgeRoundRectCallout">
            <a:avLst>
              <a:gd name="adj1" fmla="val 1174"/>
              <a:gd name="adj2" fmla="val -9714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8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基本流程</a:t>
            </a:r>
            <a:endParaRPr lang="en-US" altLang="zh-CN" b="1" dirty="0">
              <a:solidFill>
                <a:srgbClr val="008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  <a:defRPr/>
            </a:pP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包被（抗原或抗体固相化）→封闭→洗涤→加样→洗涤→加底物→读数</a:t>
            </a:r>
            <a:endParaRPr lang="zh-CN" altLang="en-US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酶联免疫吸附实验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0" name="Text Box 310"/>
          <p:cNvSpPr txBox="1">
            <a:spLocks noChangeArrowheads="1"/>
          </p:cNvSpPr>
          <p:nvPr/>
        </p:nvSpPr>
        <p:spPr bwMode="auto">
          <a:xfrm>
            <a:off x="684213" y="1484313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altLang="zh-CN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ELISA</a:t>
            </a: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的分类</a:t>
            </a:r>
            <a:endParaRPr lang="en-US" altLang="zh-CN" sz="28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7525" name="矩形 2"/>
          <p:cNvSpPr>
            <a:spLocks noChangeArrowheads="1"/>
          </p:cNvSpPr>
          <p:nvPr/>
        </p:nvSpPr>
        <p:spPr bwMode="auto">
          <a:xfrm>
            <a:off x="539750" y="2060575"/>
            <a:ext cx="813593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直接法：</a:t>
            </a:r>
            <a:r>
              <a:rPr lang="zh-CN" altLang="en-US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抗原（</a:t>
            </a:r>
            <a:r>
              <a:rPr lang="en-US" altLang="zh-CN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Antigen</a:t>
            </a:r>
            <a:r>
              <a:rPr lang="zh-CN" altLang="en-US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，简写</a:t>
            </a:r>
            <a:r>
              <a:rPr lang="en-US" altLang="zh-CN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Ag</a:t>
            </a:r>
            <a:r>
              <a:rPr lang="zh-CN" altLang="en-US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）包被于固相载体，封闭后加入酶标记抗体，洗去未结合的酶标抗体，加入底物显色，显色深浅与包被抗原量和酶标抗体量成正比。</a:t>
            </a:r>
            <a:endParaRPr lang="en-US" altLang="zh-CN" sz="2400" b="1">
              <a:latin typeface="Arial" panose="020B0604020202020204" pitchFamily="34" charset="0"/>
              <a:ea typeface="仿宋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07526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860800"/>
            <a:ext cx="5167313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6372225" y="4292600"/>
            <a:ext cx="2314575" cy="2089150"/>
          </a:xfrm>
          <a:prstGeom prst="wedgeRoundRectCallout">
            <a:avLst>
              <a:gd name="adj1" fmla="val 399"/>
              <a:gd name="adj2" fmla="val -7568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最简单的</a:t>
            </a:r>
            <a:r>
              <a:rPr lang="en-US" altLang="zh-CN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ELISA</a:t>
            </a: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，常用于抗原活性检测或标记抗体的效价和质量的检测。</a:t>
            </a:r>
            <a:endParaRPr lang="zh-CN" altLang="en-US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酶联免疫吸附实验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09572" name="矩形 2"/>
          <p:cNvSpPr>
            <a:spLocks noChangeArrowheads="1"/>
          </p:cNvSpPr>
          <p:nvPr/>
        </p:nvSpPr>
        <p:spPr bwMode="auto">
          <a:xfrm>
            <a:off x="539750" y="1341438"/>
            <a:ext cx="813593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间接法：</a:t>
            </a:r>
            <a:r>
              <a:rPr lang="zh-CN" altLang="en-US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抗原包被于固相载体后，不是直接加酶标抗体，而是先加抗体，洗涤后再加入酶标的抗抗体（酶标二抗），然后洗涤加入底物显色。</a:t>
            </a:r>
            <a:endParaRPr lang="en-US" altLang="zh-CN" sz="2400" b="1">
              <a:latin typeface="Arial" panose="020B0604020202020204" pitchFamily="34" charset="0"/>
              <a:ea typeface="仿宋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0957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979738"/>
            <a:ext cx="4700587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569913" y="3517900"/>
            <a:ext cx="2562225" cy="2503488"/>
          </a:xfrm>
          <a:prstGeom prst="wedgeRoundRectCallout">
            <a:avLst>
              <a:gd name="adj1" fmla="val -1001"/>
              <a:gd name="adj2" fmla="val -6708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用于抗体效价检测，单抗筛选，临床上很多定性检测等，间接</a:t>
            </a:r>
            <a:r>
              <a:rPr lang="en-US" altLang="zh-CN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ELISA</a:t>
            </a: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应用十分广泛，也是最重要的一种</a:t>
            </a:r>
            <a:r>
              <a:rPr lang="en-US" altLang="zh-CN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ELISA</a:t>
            </a: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。</a:t>
            </a:r>
            <a:endParaRPr lang="zh-CN" altLang="en-US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酶联免疫吸附实验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11620" name="矩形 2"/>
          <p:cNvSpPr>
            <a:spLocks noChangeArrowheads="1"/>
          </p:cNvSpPr>
          <p:nvPr/>
        </p:nvSpPr>
        <p:spPr bwMode="auto">
          <a:xfrm>
            <a:off x="539750" y="1341438"/>
            <a:ext cx="81359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夹心法：</a:t>
            </a:r>
            <a:r>
              <a:rPr lang="zh-CN" altLang="en-US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把待检物放中间，结构上像三明治，英文名又称</a:t>
            </a:r>
            <a:r>
              <a:rPr lang="en-US" altLang="zh-CN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sandwich ELISA</a:t>
            </a:r>
            <a:r>
              <a:rPr lang="zh-CN" altLang="en-US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b="1">
              <a:latin typeface="Arial" panose="020B0604020202020204" pitchFamily="34" charset="0"/>
              <a:ea typeface="仿宋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11621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6"/>
          <a:stretch>
            <a:fillRect/>
          </a:stretch>
        </p:blipFill>
        <p:spPr bwMode="auto">
          <a:xfrm>
            <a:off x="4978400" y="2192338"/>
            <a:ext cx="41433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3019425"/>
            <a:ext cx="44481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5003800" y="5805488"/>
            <a:ext cx="2562225" cy="503237"/>
          </a:xfrm>
          <a:prstGeom prst="wedgeRoundRectCallout">
            <a:avLst>
              <a:gd name="adj1" fmla="val -60851"/>
              <a:gd name="adj2" fmla="val -13467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双抗体夹心</a:t>
            </a:r>
            <a:r>
              <a:rPr lang="en-US" altLang="zh-CN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ELISA</a:t>
            </a:r>
            <a:endParaRPr lang="zh-CN" altLang="en-US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酶联免疫吸附实验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13668" name="矩形 2"/>
          <p:cNvSpPr>
            <a:spLocks noChangeArrowheads="1"/>
          </p:cNvSpPr>
          <p:nvPr/>
        </p:nvSpPr>
        <p:spPr bwMode="auto">
          <a:xfrm>
            <a:off x="539750" y="1341438"/>
            <a:ext cx="8135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竞争法：</a:t>
            </a:r>
            <a:r>
              <a:rPr lang="zh-CN" altLang="en-US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又称为封闭</a:t>
            </a:r>
            <a:r>
              <a:rPr lang="en-US" altLang="zh-CN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ELISA</a:t>
            </a:r>
            <a:r>
              <a:rPr lang="zh-CN" altLang="en-US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或抑制</a:t>
            </a:r>
            <a:r>
              <a:rPr lang="en-US" altLang="zh-CN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ELISA</a:t>
            </a:r>
            <a:r>
              <a:rPr lang="zh-CN" altLang="en-US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，只需抗原有一个表位即可满足实验，一般来说小分子多用竞争法实验。竞争</a:t>
            </a:r>
            <a:r>
              <a:rPr lang="en-US" altLang="zh-CN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ELISA</a:t>
            </a:r>
            <a:r>
              <a:rPr lang="zh-CN" altLang="en-US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又可分为包被抗体和包被抗原两种方式，首先要建立一个体系，在体系中加入竞争物（抗原或抗体）来实现竞争干扰，加入的竞争物越多信号值就越低，反之亦反。</a:t>
            </a:r>
            <a:endParaRPr lang="en-US" altLang="zh-CN" sz="2400" b="1">
              <a:latin typeface="Arial" panose="020B0604020202020204" pitchFamily="34" charset="0"/>
              <a:ea typeface="仿宋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酶联免疫吸附实验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15716" name="矩形 2"/>
          <p:cNvSpPr>
            <a:spLocks noChangeArrowheads="1"/>
          </p:cNvSpPr>
          <p:nvPr/>
        </p:nvSpPr>
        <p:spPr bwMode="auto">
          <a:xfrm>
            <a:off x="539750" y="1341438"/>
            <a:ext cx="81359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基于细胞法：</a:t>
            </a:r>
            <a:r>
              <a:rPr lang="zh-CN" altLang="en-US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是一种新的定性蛋白检测技术，将细胞直接在微孔板里培养，待检测时，不需抽提蛋白和裂解细胞，便可直接测量微孔板里蛋白经刺激或抑制作用后的变化。</a:t>
            </a:r>
            <a:endParaRPr lang="en-US" altLang="zh-CN" sz="2400" b="1">
              <a:latin typeface="Arial" panose="020B0604020202020204" pitchFamily="34" charset="0"/>
              <a:ea typeface="仿宋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酶联免疫吸附实验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0" name="Text Box 310"/>
          <p:cNvSpPr txBox="1">
            <a:spLocks noChangeArrowheads="1"/>
          </p:cNvSpPr>
          <p:nvPr/>
        </p:nvSpPr>
        <p:spPr bwMode="auto">
          <a:xfrm>
            <a:off x="684213" y="1484313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常用标记酶</a:t>
            </a:r>
            <a:endParaRPr lang="en-US" altLang="zh-CN" sz="28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7765" name="矩形 2"/>
          <p:cNvSpPr>
            <a:spLocks noChangeArrowheads="1"/>
          </p:cNvSpPr>
          <p:nvPr/>
        </p:nvSpPr>
        <p:spPr bwMode="auto">
          <a:xfrm>
            <a:off x="539750" y="2060575"/>
            <a:ext cx="8135938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辣根过氧化物酶（</a:t>
            </a:r>
            <a:r>
              <a:rPr lang="en-US" altLang="zh-CN" sz="2400" b="1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HRP</a:t>
            </a:r>
            <a:r>
              <a:rPr lang="zh-CN" altLang="en-US" sz="2400" b="1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）：</a:t>
            </a:r>
            <a:r>
              <a:rPr lang="zh-CN" altLang="en-US" sz="20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过氧化物酶广泛分布于植物中，辣根中含量最高，是由无色酶蛋白和深棕色的铁卟啉构成的一种糖蛋白（含糖量</a:t>
            </a:r>
            <a:r>
              <a:rPr lang="en-US" altLang="zh-CN" sz="20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18%</a:t>
            </a:r>
            <a:r>
              <a:rPr lang="zh-CN" altLang="en-US" sz="20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），分子量约</a:t>
            </a:r>
            <a:r>
              <a:rPr lang="en-US" altLang="zh-CN" sz="20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40 000</a:t>
            </a:r>
            <a:r>
              <a:rPr lang="zh-CN" altLang="en-US" sz="20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，约由</a:t>
            </a:r>
            <a:r>
              <a:rPr lang="en-US" altLang="zh-CN" sz="20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300</a:t>
            </a:r>
            <a:r>
              <a:rPr lang="zh-CN" altLang="en-US" sz="20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个氨基酸组成，等电点为</a:t>
            </a:r>
            <a:r>
              <a:rPr lang="en-US" altLang="zh-CN" sz="20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pH 3-9</a:t>
            </a:r>
            <a:r>
              <a:rPr lang="zh-CN" altLang="en-US" sz="20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，催化反应的最适</a:t>
            </a:r>
            <a:r>
              <a:rPr lang="en-US" altLang="zh-CN" sz="20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pH</a:t>
            </a:r>
            <a:r>
              <a:rPr lang="zh-CN" altLang="en-US" sz="20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值因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供氢体</a:t>
            </a:r>
            <a:r>
              <a:rPr lang="zh-CN" altLang="en-US" sz="20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不同而稍有差异，一般多在</a:t>
            </a:r>
            <a:r>
              <a:rPr lang="en-US" altLang="zh-CN" sz="20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pH 5</a:t>
            </a:r>
            <a:r>
              <a:rPr lang="zh-CN" altLang="en-US" sz="20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左右。</a:t>
            </a:r>
            <a:endParaRPr lang="en-US" altLang="zh-CN" sz="2000" b="1">
              <a:latin typeface="Arial" panose="020B0604020202020204" pitchFamily="34" charset="0"/>
              <a:ea typeface="仿宋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7766" name="矩形 1"/>
          <p:cNvSpPr>
            <a:spLocks noChangeArrowheads="1"/>
          </p:cNvSpPr>
          <p:nvPr/>
        </p:nvSpPr>
        <p:spPr bwMode="auto">
          <a:xfrm>
            <a:off x="2700338" y="4508500"/>
            <a:ext cx="4572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                     HRP</a:t>
            </a:r>
            <a:endParaRPr lang="en-US" altLang="zh-CN" sz="2400" b="1"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DH</a:t>
            </a:r>
            <a:r>
              <a:rPr lang="en-US" altLang="zh-CN" sz="2400" b="1" baseline="-25000">
                <a:solidFill>
                  <a:srgbClr val="FF0000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2</a:t>
            </a:r>
            <a:r>
              <a:rPr lang="en-US" altLang="zh-CN" sz="2400" b="1"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+H</a:t>
            </a:r>
            <a:r>
              <a:rPr lang="en-US" altLang="zh-CN" sz="2400" b="1" baseline="-25000"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2</a:t>
            </a:r>
            <a:r>
              <a:rPr lang="en-US" altLang="zh-CN" sz="2400" b="1"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O</a:t>
            </a:r>
            <a:r>
              <a:rPr lang="en-US" altLang="zh-CN" sz="2400" b="1" baseline="-25000"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2</a:t>
            </a:r>
            <a:r>
              <a:rPr lang="en-US" altLang="zh-CN" sz="2400" b="1"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                D+2H</a:t>
            </a:r>
            <a:r>
              <a:rPr lang="en-US" altLang="zh-CN" sz="2400" b="1" baseline="-25000"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2</a:t>
            </a:r>
            <a:r>
              <a:rPr lang="en-US" altLang="zh-CN" sz="2400" b="1"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O</a:t>
            </a:r>
            <a:endParaRPr lang="en-US" altLang="zh-CN" sz="2400" b="1"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4356100" y="5124450"/>
            <a:ext cx="10795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768" name="矩形 4"/>
          <p:cNvSpPr>
            <a:spLocks noChangeArrowheads="1"/>
          </p:cNvSpPr>
          <p:nvPr/>
        </p:nvSpPr>
        <p:spPr bwMode="auto">
          <a:xfrm>
            <a:off x="1476375" y="5545138"/>
            <a:ext cx="7704138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latinLnBrk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OPD(</a:t>
            </a: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邻苯二胺</a:t>
            </a:r>
            <a:r>
              <a:rPr lang="en-US" altLang="zh-CN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)                  </a:t>
            </a: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深桔黄色或棕色（</a:t>
            </a:r>
            <a:r>
              <a:rPr lang="en-US" altLang="zh-CN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492nm</a:t>
            </a: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2400" b="1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latinLnBrk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TMB(</a:t>
            </a: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四甲基联苯胺</a:t>
            </a:r>
            <a:r>
              <a:rPr lang="en-US" altLang="zh-CN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     蓝绿色（</a:t>
            </a:r>
            <a:r>
              <a:rPr lang="en-US" altLang="zh-CN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450nm</a:t>
            </a: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）</a:t>
            </a:r>
            <a:endParaRPr lang="zh-CN" altLang="en-US" sz="2400" b="1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直角双向箭头 10"/>
          <p:cNvSpPr/>
          <p:nvPr/>
        </p:nvSpPr>
        <p:spPr bwMode="auto">
          <a:xfrm rot="8134537">
            <a:off x="1138238" y="5897563"/>
            <a:ext cx="484187" cy="395287"/>
          </a:xfrm>
          <a:prstGeom prst="leftUpArrow">
            <a:avLst>
              <a:gd name="adj1" fmla="val 3584"/>
              <a:gd name="adj2" fmla="val 9324"/>
              <a:gd name="adj3" fmla="val 16111"/>
            </a:avLst>
          </a:prstGeom>
          <a:solidFill>
            <a:srgbClr val="CC6600"/>
          </a:solidFill>
          <a:ln w="7938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7770" name="矩形 16"/>
          <p:cNvSpPr>
            <a:spLocks noChangeArrowheads="1"/>
          </p:cNvSpPr>
          <p:nvPr/>
        </p:nvSpPr>
        <p:spPr bwMode="auto">
          <a:xfrm>
            <a:off x="360363" y="5864225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C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无色</a:t>
            </a:r>
            <a:endParaRPr lang="zh-CN" altLang="en-US" sz="2400" b="1">
              <a:solidFill>
                <a:srgbClr val="CC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3905250" y="5864225"/>
            <a:ext cx="108108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>
            <a:off x="4406900" y="6340475"/>
            <a:ext cx="71913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078">
  <a:themeElements>
    <a:clrScheme name="B078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78">
      <a:majorFont>
        <a:latin typeface="-윤고딕160"/>
        <a:ea typeface="-윤고딕160"/>
        <a:cs typeface=""/>
      </a:majorFont>
      <a:minorFont>
        <a:latin typeface="-윤고딕140"/>
        <a:ea typeface="-윤고딕14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ko-KR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34" charset="-127"/>
            <a:ea typeface="Gulim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ko-KR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34" charset="-127"/>
            <a:ea typeface="Gulim" panose="020B0600000101010101" pitchFamily="34" charset="-127"/>
          </a:defRPr>
        </a:defPPr>
      </a:lstStyle>
    </a:lnDef>
  </a:objectDefaults>
  <a:extraClrSchemeLst>
    <a:extraClrScheme>
      <a:clrScheme name="B078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8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078">
  <a:themeElements>
    <a:clrScheme name="1_B078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B078">
      <a:majorFont>
        <a:latin typeface="-윤고딕160"/>
        <a:ea typeface="-윤고딕160"/>
        <a:cs typeface=""/>
      </a:majorFont>
      <a:minorFont>
        <a:latin typeface="-윤고딕140"/>
        <a:ea typeface="-윤고딕14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ko-KR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34" charset="-127"/>
            <a:ea typeface="Gulim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ko-KR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34" charset="-127"/>
            <a:ea typeface="Gulim" panose="020B0600000101010101" pitchFamily="34" charset="-127"/>
          </a:defRPr>
        </a:defPPr>
      </a:lstStyle>
    </a:lnDef>
  </a:objectDefaults>
  <a:extraClrSchemeLst>
    <a:extraClrScheme>
      <a:clrScheme name="1_B078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078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078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078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07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07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07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2561</Words>
  <Application>WPS 演示</Application>
  <PresentationFormat>全屏显示(4:3)</PresentationFormat>
  <Paragraphs>328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宋体</vt:lpstr>
      <vt:lpstr>Wingdings</vt:lpstr>
      <vt:lpstr>Gulim</vt:lpstr>
      <vt:lpstr>-윤고딕140</vt:lpstr>
      <vt:lpstr>-윤고딕160</vt:lpstr>
      <vt:lpstr>Calibri</vt:lpstr>
      <vt:lpstr>Malgun Gothic</vt:lpstr>
      <vt:lpstr>黑体</vt:lpstr>
      <vt:lpstr>华文仿宋</vt:lpstr>
      <vt:lpstr>微软雅黑</vt:lpstr>
      <vt:lpstr>幼圆</vt:lpstr>
      <vt:lpstr>仿宋</vt:lpstr>
      <vt:lpstr>Arial Unicode MS</vt:lpstr>
      <vt:lpstr>B078</vt:lpstr>
      <vt:lpstr>1_B078</vt:lpstr>
      <vt:lpstr>PowerPoint 演示文稿</vt:lpstr>
      <vt:lpstr>酶联免疫吸附实验</vt:lpstr>
      <vt:lpstr>酶联免疫吸附实验</vt:lpstr>
      <vt:lpstr>酶联免疫吸附实验</vt:lpstr>
      <vt:lpstr>酶联免疫吸附实验</vt:lpstr>
      <vt:lpstr>酶联免疫吸附实验</vt:lpstr>
      <vt:lpstr>酶联免疫吸附实验</vt:lpstr>
      <vt:lpstr>酶联免疫吸附实验</vt:lpstr>
      <vt:lpstr>酶联免疫吸附实验</vt:lpstr>
      <vt:lpstr>酶联免疫吸附实验</vt:lpstr>
      <vt:lpstr>酶联免疫吸附实验</vt:lpstr>
      <vt:lpstr>酶联免疫吸附实验</vt:lpstr>
      <vt:lpstr>酶联免疫吸附实验</vt:lpstr>
      <vt:lpstr>酶联免疫吸附实验</vt:lpstr>
      <vt:lpstr>酶联免疫吸附实验</vt:lpstr>
      <vt:lpstr>酶联免疫吸附实验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635</cp:lastModifiedBy>
  <cp:revision>623</cp:revision>
  <dcterms:created xsi:type="dcterms:W3CDTF">2001-07-24T02:41:00Z</dcterms:created>
  <dcterms:modified xsi:type="dcterms:W3CDTF">2021-05-18T02:35:15Z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