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wmf" ContentType="image/x-wmf"/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65" r:id="rId4"/>
    <p:sldId id="266" r:id="rId5"/>
    <p:sldId id="268" r:id="rId6"/>
    <p:sldId id="270" r:id="rId7"/>
    <p:sldId id="271" r:id="rId8"/>
    <p:sldId id="272" r:id="rId10"/>
    <p:sldId id="273" r:id="rId11"/>
    <p:sldId id="274" r:id="rId12"/>
    <p:sldId id="275" r:id="rId13"/>
    <p:sldId id="282" r:id="rId14"/>
    <p:sldId id="283" r:id="rId15"/>
    <p:sldId id="285" r:id="rId16"/>
    <p:sldId id="284" r:id="rId17"/>
    <p:sldId id="286" r:id="rId18"/>
    <p:sldId id="297" r:id="rId19"/>
    <p:sldId id="298" r:id="rId20"/>
    <p:sldId id="276" r:id="rId21"/>
    <p:sldId id="277" r:id="rId22"/>
    <p:sldId id="279" r:id="rId23"/>
    <p:sldId id="287" r:id="rId24"/>
    <p:sldId id="278" r:id="rId25"/>
    <p:sldId id="280" r:id="rId2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3300"/>
    <a:srgbClr val="CCECFF"/>
    <a:srgbClr val="FF99CC"/>
    <a:srgbClr val="FFCC00"/>
    <a:srgbClr val="DDDDDD"/>
    <a:srgbClr val="333333"/>
    <a:srgbClr val="4D4D4D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>
        <p:scale>
          <a:sx n="51" d="100"/>
          <a:sy n="51" d="100"/>
        </p:scale>
        <p:origin x="-1380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174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806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Tahoma" panose="020B0604030504040204" pitchFamily="34" charset="0"/>
              </a:rPr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split orient="vert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0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oleObject" Target="../embeddings/oleObject1.bin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GIF"/><Relationship Id="rId2" Type="http://schemas.openxmlformats.org/officeDocument/2006/relationships/slide" Target="slide1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7.jpeg"/><Relationship Id="rId2" Type="http://schemas.openxmlformats.org/officeDocument/2006/relationships/image" Target="../media/image9.png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65455" y="1565275"/>
            <a:ext cx="8382000" cy="230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ctr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实验一 </a:t>
            </a:r>
            <a:b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</a:br>
            <a: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细胞的形态、显微结构观察</a:t>
            </a:r>
            <a:b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</a:br>
            <a: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与显微测量</a:t>
            </a:r>
            <a:endParaRPr kumimoji="0" lang="en-US" altLang="zh-CN" sz="4000" b="1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98" name="Object 2"/>
          <p:cNvGraphicFramePr/>
          <p:nvPr>
            <p:ph idx="1"/>
          </p:nvPr>
        </p:nvGraphicFramePr>
        <p:xfrm>
          <a:off x="2057400" y="228600"/>
          <a:ext cx="4876800" cy="471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3933825" imgH="3581400" progId="Paint.Picture">
                  <p:embed/>
                </p:oleObj>
              </mc:Choice>
              <mc:Fallback>
                <p:oleObj name="" r:id="rId1" imgW="3933825" imgH="3581400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FF00"/>
                          </a:clrFrom>
                          <a:clrTo>
                            <a:srgbClr val="00FF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7400" y="228600"/>
                        <a:ext cx="4876800" cy="47164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Text Box 3"/>
          <p:cNvSpPr txBox="1"/>
          <p:nvPr/>
        </p:nvSpPr>
        <p:spPr>
          <a:xfrm>
            <a:off x="2286000" y="5334000"/>
            <a:ext cx="4876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dirty="0">
                <a:latin typeface="Comic Sans MS" panose="030F0702030302020204" pitchFamily="66" charset="0"/>
                <a:ea typeface="华文行楷" pitchFamily="2" charset="-122"/>
              </a:rPr>
              <a:t>0.0024mm</a:t>
            </a:r>
            <a:r>
              <a:rPr lang="en-US" altLang="zh-CN" sz="3600" dirty="0">
                <a:latin typeface="Comic Sans MS" panose="030F0702030302020204" pitchFamily="66" charset="0"/>
              </a:rPr>
              <a:t> x34 </a:t>
            </a:r>
            <a:r>
              <a:rPr lang="en-US" altLang="zh-CN" sz="3600" dirty="0">
                <a:latin typeface="Comic Sans MS" panose="030F0702030302020204" pitchFamily="66" charset="0"/>
                <a:ea typeface="华文行楷" pitchFamily="2" charset="-122"/>
              </a:rPr>
              <a:t>=</a:t>
            </a:r>
            <a:endParaRPr lang="en-US" altLang="zh-CN" sz="3600" dirty="0">
              <a:latin typeface="Comic Sans MS" panose="030F0702030302020204" pitchFamily="66" charset="0"/>
              <a:ea typeface="华文行楷" pitchFamily="2" charset="-122"/>
            </a:endParaRPr>
          </a:p>
        </p:txBody>
      </p:sp>
    </p:spTree>
  </p:cSld>
  <p:clrMapOvr>
    <a:masterClrMapping/>
  </p:clrMapOvr>
  <p:transition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实验原理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417955"/>
            <a:ext cx="8498840" cy="4708525"/>
          </a:xfrm>
        </p:spPr>
        <p:txBody>
          <a:bodyPr/>
          <a:p>
            <a:pPr marL="0" indent="0"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（三） 荧光显微镜的成像原理与使用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荧光显微镜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fluorescence microscope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是荧光显微术的基本装置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荧光显微术是利用一定波长的光（通常是波长短的紫外光和蓝紫光）照射被检样品，激发荧光物质发出可见的荧光；通过物镜和目镜的成像、放大，以供检视和拍摄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所见的像主要是样品的荧光映像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97" name="图片 16396" descr="ch4f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113" y="981075"/>
            <a:ext cx="7315200" cy="538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291" name="内容占位符 12290" descr="透射荧光"/>
          <p:cNvPicPr>
            <a:picLocks noGrp="1" noChangeAspect="1"/>
          </p:cNvPicPr>
          <p:nvPr>
            <p:ph idx="1"/>
          </p:nvPr>
        </p:nvPicPr>
        <p:blipFill>
          <a:blip r:embed="rId1"/>
          <a:srcRect l="1053" r="2106" b="6714"/>
          <a:stretch>
            <a:fillRect/>
          </a:stretch>
        </p:blipFill>
        <p:spPr>
          <a:xfrm>
            <a:off x="576580" y="1031240"/>
            <a:ext cx="7421245" cy="52597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02" name="图片 51201" descr="荧光显微镜模式图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800" y="1268413"/>
            <a:ext cx="3860800" cy="5111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04" name="文本框 51203"/>
          <p:cNvSpPr txBox="1"/>
          <p:nvPr/>
        </p:nvSpPr>
        <p:spPr>
          <a:xfrm>
            <a:off x="684213" y="1989138"/>
            <a:ext cx="414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荧光显微镜的光路及主要部件</a:t>
            </a:r>
            <a:endParaRPr lang="zh-CN" altLang="en-US" sz="240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1205" name="文本框 51204"/>
          <p:cNvSpPr txBox="1"/>
          <p:nvPr/>
        </p:nvSpPr>
        <p:spPr>
          <a:xfrm>
            <a:off x="971550" y="3141663"/>
            <a:ext cx="2216150" cy="2528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Arial" panose="020B0604020202020204" pitchFamily="34" charset="0"/>
                <a:ea typeface="黑体" panose="02010609060101010101" pitchFamily="49" charset="-122"/>
              </a:rPr>
              <a:t>光源</a:t>
            </a:r>
            <a:endParaRPr lang="zh-CN" altLang="en-US" sz="32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sz="3200" dirty="0">
                <a:latin typeface="Arial" panose="020B0604020202020204" pitchFamily="34" charset="0"/>
                <a:ea typeface="黑体" panose="02010609060101010101" pitchFamily="49" charset="-122"/>
              </a:rPr>
              <a:t>激发光挡片</a:t>
            </a:r>
            <a:endParaRPr lang="zh-CN" altLang="en-US" sz="32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sz="3200" dirty="0">
                <a:latin typeface="Arial" panose="020B0604020202020204" pitchFamily="34" charset="0"/>
                <a:ea typeface="黑体" panose="02010609060101010101" pitchFamily="49" charset="-122"/>
              </a:rPr>
              <a:t>激发滤色镜</a:t>
            </a:r>
            <a:endParaRPr lang="zh-CN" altLang="en-US" sz="32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sz="3200" dirty="0">
                <a:latin typeface="Arial" panose="020B0604020202020204" pitchFamily="34" charset="0"/>
                <a:ea typeface="黑体" panose="02010609060101010101" pitchFamily="49" charset="-122"/>
              </a:rPr>
              <a:t>分色镜</a:t>
            </a:r>
            <a:endParaRPr lang="zh-CN" altLang="en-US" sz="32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zh-CN" altLang="en-US" sz="32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文本框 13313"/>
          <p:cNvSpPr txBox="1"/>
          <p:nvPr/>
        </p:nvSpPr>
        <p:spPr>
          <a:xfrm>
            <a:off x="609600" y="1600200"/>
            <a:ext cx="5867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荧光激发滤色块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315" name="文本框 13314"/>
          <p:cNvSpPr txBox="1"/>
          <p:nvPr/>
        </p:nvSpPr>
        <p:spPr>
          <a:xfrm>
            <a:off x="1219200" y="2133600"/>
            <a:ext cx="67818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400" b="1">
                <a:solidFill>
                  <a:srgbClr val="FFFF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b="1">
                <a:latin typeface="宋体" panose="02010600030101010101" pitchFamily="2" charset="-122"/>
              </a:rPr>
              <a:t>透过能使标本产生荧光的特定波长的光，同时阻挡对激发荧光无关的光。</a:t>
            </a:r>
            <a:r>
              <a:rPr lang="zh-CN" altLang="en-US" sz="2400" b="1">
                <a:latin typeface="Times New Roman" panose="02020603050405020304" pitchFamily="18" charset="0"/>
              </a:rPr>
              <a:t> 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3316" name="文本框 13315"/>
          <p:cNvSpPr txBox="1"/>
          <p:nvPr/>
        </p:nvSpPr>
        <p:spPr>
          <a:xfrm>
            <a:off x="533400" y="3048000"/>
            <a:ext cx="403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几种主要的荧光激发滤色块</a:t>
            </a:r>
            <a:r>
              <a:rPr lang="zh-CN" altLang="en-US" sz="2400">
                <a:latin typeface="Times New Roman" panose="02020603050405020304" pitchFamily="18" charset="0"/>
              </a:rPr>
              <a:t> 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3317" name="内容占位符 13316"/>
          <p:cNvGraphicFramePr>
            <a:graphicFrameLocks noChangeAspect="1"/>
          </p:cNvGraphicFramePr>
          <p:nvPr>
            <p:ph/>
          </p:nvPr>
        </p:nvGraphicFramePr>
        <p:xfrm>
          <a:off x="1692275" y="3933825"/>
          <a:ext cx="5913438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3131820" imgH="861695" progId="Excel.Sheet.8">
                  <p:embed/>
                </p:oleObj>
              </mc:Choice>
              <mc:Fallback>
                <p:oleObj name="" r:id="rId1" imgW="3131820" imgH="861695" progId="Excel.Sheet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3933825"/>
                        <a:ext cx="5913438" cy="1612900"/>
                      </a:xfrm>
                      <a:prstGeom prst="rect">
                        <a:avLst/>
                      </a:prstGeom>
                      <a:noFill/>
                      <a:ln w="12700" cap="sq">
                        <a:solidFill>
                          <a:schemeClr val="tx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实验原理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236980"/>
            <a:ext cx="8729980" cy="4889500"/>
          </a:xfrm>
        </p:spPr>
        <p:txBody>
          <a:bodyPr/>
          <a:p>
            <a:pPr marL="0" indent="0"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（四）细胞计数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 细胞计数是计数体内外细胞悬液中细胞数量的一种方法，一般利用计数板（血球计数板）进行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 血球计数板，通常是一块特制的载玻片，其上由四条槽构成三个平台。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3678555"/>
            <a:ext cx="3567430" cy="16611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560" y="3235960"/>
            <a:ext cx="4780915" cy="279019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84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8" y="188913"/>
            <a:ext cx="3649662" cy="6480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782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140200" y="333375"/>
            <a:ext cx="5003800" cy="57927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457200" marR="0" lvl="0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取血细胞计数板，加盖玻片盖住两边的小槽。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充液：用小滴管将一小滴细胞液滴在盖玻片边缘的玻片上，使其借毛细管现象自动渗透入计数室中。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计数：充液后静止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1-2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分钟，待细胞下沉后，方可进行计数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计数四角四个中方格（各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16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小格）内所有细胞数目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为了防止重复和遗漏，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形计数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分布在刻线上的细胞，依照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“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数上不数下，数左不数右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“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的原则计数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计数时，如发现各中方格的细胞数目相差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％以上，表示细胞分布不均匀，必须重新计数。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细胞浓度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/ml)=(4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个中格细胞数∕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4)X10</a:t>
            </a:r>
            <a:r>
              <a:rPr kumimoji="0" lang="en-US" altLang="zh-CN" sz="20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X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稀释倍数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charRg st="21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charRg st="66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charRg st="94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charRg st="118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charRg st="134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charRg st="165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charRg st="207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实验步骤</a:t>
            </a:r>
            <a:b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8885"/>
            <a:ext cx="8229600" cy="4887595"/>
          </a:xfrm>
        </p:spPr>
        <p:txBody>
          <a:bodyPr/>
          <a:p>
            <a:pPr marL="0" indent="0">
              <a:lnSpc>
                <a:spcPct val="140000"/>
              </a:lnSpc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1 洋葱鳞茎表皮细胞的观察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100">
                <a:latin typeface="黑体" panose="02010609060101010101" pitchFamily="49" charset="-122"/>
                <a:ea typeface="黑体" panose="02010609060101010101" pitchFamily="49" charset="-122"/>
              </a:rPr>
              <a:t>在载玻片中央滴一滴1%碘液</a:t>
            </a:r>
            <a:endParaRPr lang="zh-CN" altLang="en-US" sz="21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100">
                <a:latin typeface="黑体" panose="02010609060101010101" pitchFamily="49" charset="-122"/>
                <a:ea typeface="黑体" panose="02010609060101010101" pitchFamily="49" charset="-122"/>
              </a:rPr>
              <a:t>用剪刀在洋葱鳞茎叶内表面画一个1mm</a:t>
            </a:r>
            <a:r>
              <a:rPr lang="zh-CN" altLang="en-US" sz="2100" baseline="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100">
                <a:latin typeface="黑体" panose="02010609060101010101" pitchFamily="49" charset="-122"/>
                <a:ea typeface="黑体" panose="02010609060101010101" pitchFamily="49" charset="-122"/>
              </a:rPr>
              <a:t>的方框</a:t>
            </a:r>
            <a:endParaRPr lang="zh-CN" altLang="en-US" sz="21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100">
                <a:latin typeface="黑体" panose="02010609060101010101" pitchFamily="49" charset="-122"/>
                <a:ea typeface="黑体" panose="02010609060101010101" pitchFamily="49" charset="-122"/>
              </a:rPr>
              <a:t>用镊子撕下内表皮，在碘液中铺平，盖上盖玻片</a:t>
            </a:r>
            <a:endParaRPr lang="zh-CN" altLang="en-US" sz="21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100">
                <a:latin typeface="黑体" panose="02010609060101010101" pitchFamily="49" charset="-122"/>
                <a:ea typeface="黑体" panose="02010609060101010101" pitchFamily="49" charset="-122"/>
              </a:rPr>
              <a:t>用吸水纸吸去多余碘液</a:t>
            </a:r>
            <a:endParaRPr lang="zh-CN" altLang="en-US" sz="21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100">
                <a:latin typeface="黑体" panose="02010609060101010101" pitchFamily="49" charset="-122"/>
                <a:ea typeface="黑体" panose="02010609060101010101" pitchFamily="49" charset="-122"/>
              </a:rPr>
              <a:t>在显微镜下观察表皮细胞的形态和结构</a:t>
            </a:r>
            <a:endParaRPr lang="zh-CN" altLang="en-US" sz="21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实验步骤</a:t>
            </a:r>
            <a:b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8885"/>
            <a:ext cx="8229600" cy="4887595"/>
          </a:xfrm>
        </p:spPr>
        <p:txBody>
          <a:bodyPr/>
          <a:p>
            <a:pPr marL="0" indent="0">
              <a:lnSpc>
                <a:spcPct val="140000"/>
              </a:lnSpc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人口腔黏膜上皮细胞的观察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100">
                <a:latin typeface="黑体" panose="02010609060101010101" pitchFamily="49" charset="-122"/>
                <a:ea typeface="黑体" panose="02010609060101010101" pitchFamily="49" charset="-122"/>
              </a:rPr>
              <a:t>在载玻片中央滴一滴1%碘液</a:t>
            </a:r>
            <a:endParaRPr lang="zh-CN" altLang="en-US" sz="21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100">
                <a:latin typeface="黑体" panose="02010609060101010101" pitchFamily="49" charset="-122"/>
                <a:ea typeface="黑体" panose="02010609060101010101" pitchFamily="49" charset="-122"/>
              </a:rPr>
              <a:t>用牙签刮取口腔黏膜上皮细胞，在碘液中搅动分散细胞</a:t>
            </a:r>
            <a:endParaRPr lang="zh-CN" altLang="en-US" sz="21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100">
                <a:latin typeface="黑体" panose="02010609060101010101" pitchFamily="49" charset="-122"/>
                <a:ea typeface="黑体" panose="02010609060101010101" pitchFamily="49" charset="-122"/>
              </a:rPr>
              <a:t>染色1min，盖上盖玻片，用吸水纸吸去多余碘液</a:t>
            </a:r>
            <a:endParaRPr lang="zh-CN" altLang="en-US" sz="21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100">
                <a:latin typeface="黑体" panose="02010609060101010101" pitchFamily="49" charset="-122"/>
                <a:ea typeface="黑体" panose="02010609060101010101" pitchFamily="49" charset="-122"/>
              </a:rPr>
              <a:t>显微镜下观察上皮细胞的形态和结构</a:t>
            </a:r>
            <a:endParaRPr lang="zh-CN" altLang="en-US" sz="21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100">
                <a:latin typeface="黑体" panose="02010609060101010101" pitchFamily="49" charset="-122"/>
                <a:ea typeface="黑体" panose="02010609060101010101" pitchFamily="49" charset="-122"/>
              </a:rPr>
              <a:t>用牙签刮取口腔黏膜上皮细胞涂在干净的载玻片上，95%乙醇固定5min，滴加0.01%吖啶橙染液染色5min，用PBS缓冲液缓慢冲洗，加盖玻片，分别在普通显微镜和荧光显微镜下观察上皮细胞的形态和结构</a:t>
            </a:r>
            <a:endParaRPr lang="zh-CN" altLang="en-US" sz="21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实验目的</a:t>
            </a:r>
            <a:endParaRPr lang="zh-CN" altLang="en-US"/>
          </a:p>
        </p:txBody>
      </p:sp>
      <p:sp>
        <p:nvSpPr>
          <p:cNvPr id="6145" name="Rectangle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anchor="t"/>
          <a:p>
            <a:pPr eaLnBrk="1" hangingPunct="1">
              <a:lnSpc>
                <a:spcPct val="110000"/>
              </a:lnSpc>
            </a:pP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熟悉动物细胞、植物细胞的基本形态结构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掌握细胞生物学临时装片的方法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掌握显微测量的原理与方法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实验步骤</a:t>
            </a:r>
            <a:b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8885"/>
            <a:ext cx="8229600" cy="4887595"/>
          </a:xfrm>
        </p:spPr>
        <p:txBody>
          <a:bodyPr/>
          <a:p>
            <a:pPr marL="0" indent="0">
              <a:lnSpc>
                <a:spcPct val="140000"/>
              </a:lnSpc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人口腔黏膜上皮细胞的荧光显微镜观察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100">
                <a:latin typeface="黑体" panose="02010609060101010101" pitchFamily="49" charset="-122"/>
                <a:ea typeface="黑体" panose="02010609060101010101" pitchFamily="49" charset="-122"/>
              </a:rPr>
              <a:t>用牙签刮取口腔黏膜上皮细胞涂在干净的载玻片上</a:t>
            </a:r>
            <a:endParaRPr lang="zh-CN" altLang="en-US" sz="21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sz="210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100">
                <a:latin typeface="黑体" panose="02010609060101010101" pitchFamily="49" charset="-122"/>
                <a:ea typeface="黑体" panose="02010609060101010101" pitchFamily="49" charset="-122"/>
              </a:rPr>
              <a:t>5%乙醇固定5min</a:t>
            </a:r>
            <a:endParaRPr lang="zh-CN" altLang="en-US" sz="21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100">
                <a:latin typeface="黑体" panose="02010609060101010101" pitchFamily="49" charset="-122"/>
                <a:ea typeface="黑体" panose="02010609060101010101" pitchFamily="49" charset="-122"/>
              </a:rPr>
              <a:t>滴加0.01%吖啶橙染液染色5min</a:t>
            </a:r>
            <a:endParaRPr lang="zh-CN" altLang="en-US" sz="21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100">
                <a:latin typeface="黑体" panose="02010609060101010101" pitchFamily="49" charset="-122"/>
                <a:ea typeface="黑体" panose="02010609060101010101" pitchFamily="49" charset="-122"/>
              </a:rPr>
              <a:t>用PBS缓冲液缓慢冲洗</a:t>
            </a:r>
            <a:endParaRPr lang="zh-CN" altLang="en-US" sz="21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100">
                <a:latin typeface="黑体" panose="02010609060101010101" pitchFamily="49" charset="-122"/>
                <a:ea typeface="黑体" panose="02010609060101010101" pitchFamily="49" charset="-122"/>
              </a:rPr>
              <a:t>加盖玻片，分别在普通显微镜和荧光显微镜下观察</a:t>
            </a:r>
            <a:endParaRPr lang="zh-CN" altLang="en-US" sz="21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2662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/>
              <a:t> </a:t>
            </a:r>
            <a:endParaRPr lang="en-US" altLang="zh-CN" dirty="0"/>
          </a:p>
        </p:txBody>
      </p:sp>
      <p:sp>
        <p:nvSpPr>
          <p:cNvPr id="26627" name="文本占位符 26626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en-US" altLang="zh-CN" b="1" dirty="0"/>
              <a:t> 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在荧光显微镜下（用蓝紫光滤光片），可见经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0.01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％的丫啶橙荧光染料染色的细胞，细胞核和细胞质被激发产生两种不同颜色的荧光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暗绿色和橙红色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b="1" dirty="0"/>
              <a:t>  </a:t>
            </a:r>
            <a:br>
              <a:rPr lang="en-US" altLang="zh-CN" b="1" dirty="0"/>
            </a:br>
            <a:endParaRPr lang="en-US" altLang="zh-CN" b="1" dirty="0"/>
          </a:p>
        </p:txBody>
      </p:sp>
    </p:spTree>
  </p:cSld>
  <p:clrMapOvr>
    <a:masterClrMapping/>
  </p:clrMapOvr>
  <p:transition>
    <p:split orient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实验步骤</a:t>
            </a:r>
            <a:b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8885"/>
            <a:ext cx="8229600" cy="4887595"/>
          </a:xfrm>
        </p:spPr>
        <p:txBody>
          <a:bodyPr/>
          <a:p>
            <a:pPr marL="0" indent="0">
              <a:lnSpc>
                <a:spcPct val="140000"/>
              </a:lnSpc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培养的Hela细胞的观察与显微测量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40000"/>
              </a:lnSpc>
              <a:buNone/>
            </a:pPr>
            <a:r>
              <a:rPr lang="zh-CN" altLang="en-US" sz="2100">
                <a:latin typeface="黑体" panose="02010609060101010101" pitchFamily="49" charset="-122"/>
                <a:ea typeface="黑体" panose="02010609060101010101" pitchFamily="49" charset="-122"/>
              </a:rPr>
              <a:t>在显微镜下仔细观察培养的Hela细胞飞片中细胞的形态结构，并测量Hela细胞核的大小</a:t>
            </a:r>
            <a:endParaRPr lang="zh-CN" altLang="en-US" sz="21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40000"/>
              </a:lnSpc>
              <a:buNone/>
            </a:pPr>
            <a:endParaRPr lang="zh-CN" altLang="en-US" sz="21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5 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对给定的细胞悬液的密度进行测定</a:t>
            </a:r>
            <a:endParaRPr lang="zh-CN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注意事项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9995"/>
            <a:ext cx="8229600" cy="4525963"/>
          </a:xfrm>
        </p:spPr>
        <p:txBody>
          <a:bodyPr/>
          <a:p>
            <a:pPr>
              <a:lnSpc>
                <a:spcPct val="110000"/>
              </a:lnSpc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1  制作临时装片时，操作要小心、认真，防止玻片上的细胞受到损害或丢失；染液不可滴加过多，一滴足够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2  使用显微镜一定遵循先低倍镜、后高倍镜、最后油镜的原则，以免损坏物镜；用完油镜要及时擦去香柏油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荧光显微镜：</a:t>
            </a:r>
            <a:r>
              <a:rPr lang="zh-CN" altLang="en-US" sz="2400" b="1">
                <a:sym typeface="+mn-ea"/>
              </a:rPr>
              <a:t>高压汞灯为光源</a:t>
            </a:r>
            <a:r>
              <a:rPr lang="zh-CN" altLang="en-US" sz="2400">
                <a:sym typeface="+mn-ea"/>
              </a:rPr>
              <a:t> ，使用前</a:t>
            </a:r>
            <a:r>
              <a:rPr lang="zh-CN" altLang="en-US" sz="2400" b="1">
                <a:sym typeface="+mn-ea"/>
              </a:rPr>
              <a:t>需预热</a:t>
            </a:r>
            <a:r>
              <a:rPr lang="en-US" altLang="zh-CN" sz="2400" b="1">
                <a:sym typeface="+mn-ea"/>
              </a:rPr>
              <a:t>15</a:t>
            </a:r>
            <a:r>
              <a:rPr lang="zh-CN" altLang="en-US" sz="2400" b="1">
                <a:sym typeface="+mn-ea"/>
              </a:rPr>
              <a:t>分；</a:t>
            </a:r>
            <a:r>
              <a:rPr lang="zh-CN" altLang="en-US" sz="2400" b="1" dirty="0">
                <a:sym typeface="+mn-ea"/>
              </a:rPr>
              <a:t>当眼睛离开物镜进行记录或将显微镜交给合作实验者观察时，</a:t>
            </a:r>
            <a:r>
              <a:rPr lang="zh-CN" altLang="en-US" sz="2400" b="1" dirty="0">
                <a:solidFill>
                  <a:srgbClr val="FFFF00"/>
                </a:solidFill>
                <a:sym typeface="+mn-ea"/>
              </a:rPr>
              <a:t>要随手阻断激发光光路；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荧光显微镜源寿命光有限，启动高压汞灯后，</a:t>
            </a:r>
            <a:r>
              <a:rPr lang="zh-CN" altLang="en-US" sz="24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不得在15min内将其关闭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，一经关闭，必须待汞灯</a:t>
            </a:r>
            <a:r>
              <a:rPr lang="zh-CN" altLang="en-US" sz="24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冷却后方可再开启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。严禁频繁开闭，否则，会大大降低汞灯的寿命；激发光长时间的照射，会发生荧光的衰减和淬灭现象，因此尽可能缩短观察时间，暂时不观察时，应用挡板遮盖激发光。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实验原理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417955"/>
            <a:ext cx="8729980" cy="4708525"/>
          </a:xfrm>
        </p:spPr>
        <p:txBody>
          <a:bodyPr/>
          <a:p>
            <a:pPr marL="0" indent="0"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（一） 细胞形态与显微结构观察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细胞是生物体结构与功能的基本单位，其形态与功能相适应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不同类型的细胞具有不同的大小、形态和结构，以适应不同的功能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利用临时装片或切片可以观察细胞的外部形态、结构与内部的细胞器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观察细胞、细胞器可以判断细胞的发育、生理状态等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需借助显微镜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实验原理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417955"/>
            <a:ext cx="8729980" cy="4708525"/>
          </a:xfrm>
        </p:spPr>
        <p:txBody>
          <a:bodyPr/>
          <a:p>
            <a:pPr marL="0" indent="0"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（二） 显微测量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细胞长度、面积体积的测量是研究正常和病理组织细胞的基本方法之一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显微测微尺是在显微镜下观察细胞大小的工具，它由镜台测微尺和目镜测微尺组成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13" descr="目镜测微尺 型号:HYYF-C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4585" y="4222115"/>
            <a:ext cx="1598930" cy="15989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14" descr="201108020923379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715" y="4222115"/>
            <a:ext cx="1609725" cy="15468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765300" y="6215380"/>
            <a:ext cx="242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目镜测微尺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83350" y="6215380"/>
            <a:ext cx="242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镜台测微尺</a:t>
            </a:r>
            <a:endParaRPr lang="zh-CN" altLang="en-US"/>
          </a:p>
        </p:txBody>
      </p:sp>
    </p:spTree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762000" y="732155"/>
            <a:ext cx="5881370" cy="892175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5500" b="1" dirty="0">
                <a:latin typeface="楷体_GB2312" pitchFamily="49" charset="-122"/>
                <a:ea typeface="楷体_GB2312" pitchFamily="49" charset="-122"/>
              </a:rPr>
              <a:t>镜台测微尺</a:t>
            </a:r>
            <a:endParaRPr lang="zh-CN" altLang="en-US" sz="55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8" name="Rectangle 3"/>
          <p:cNvSpPr>
            <a:spLocks noGrp="1"/>
          </p:cNvSpPr>
          <p:nvPr>
            <p:ph idx="1"/>
          </p:nvPr>
        </p:nvSpPr>
        <p:spPr>
          <a:xfrm>
            <a:off x="2916238" y="3809683"/>
            <a:ext cx="5943600" cy="23622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10000"/>
              </a:lnSpc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镜台测微尺：</a:t>
            </a:r>
            <a:endParaRPr lang="zh-CN" altLang="en-US" sz="30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10000"/>
              </a:lnSpc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>
                <a:latin typeface="楷体_GB2312" pitchFamily="49" charset="-122"/>
                <a:ea typeface="楷体_GB2312" pitchFamily="49" charset="-122"/>
              </a:rPr>
              <a:t>载玻片中央刻有的一精细刻度尺，全长为</a:t>
            </a:r>
            <a:r>
              <a:rPr lang="en-US" altLang="zh-CN" sz="2600" b="1" dirty="0">
                <a:latin typeface="楷体_GB2312" pitchFamily="49" charset="-122"/>
                <a:ea typeface="楷体_GB2312" pitchFamily="49" charset="-122"/>
              </a:rPr>
              <a:t>1mm</a:t>
            </a:r>
            <a:r>
              <a:rPr lang="zh-CN" altLang="en-US" sz="2600" b="1" dirty="0">
                <a:latin typeface="楷体_GB2312" pitchFamily="49" charset="-122"/>
                <a:ea typeface="楷体_GB2312" pitchFamily="49" charset="-122"/>
              </a:rPr>
              <a:t>，等分为</a:t>
            </a:r>
            <a:r>
              <a:rPr lang="en-US" altLang="zh-CN" sz="2600" b="1" dirty="0">
                <a:latin typeface="楷体_GB2312" pitchFamily="49" charset="-122"/>
                <a:ea typeface="楷体_GB2312" pitchFamily="49" charset="-122"/>
              </a:rPr>
              <a:t>100-200</a:t>
            </a:r>
            <a:r>
              <a:rPr lang="zh-CN" altLang="en-US" sz="2600" b="1" dirty="0">
                <a:latin typeface="楷体_GB2312" pitchFamily="49" charset="-122"/>
                <a:ea typeface="楷体_GB2312" pitchFamily="49" charset="-122"/>
              </a:rPr>
              <a:t>格。</a:t>
            </a:r>
            <a:endParaRPr lang="zh-CN" altLang="en-US" sz="2600" b="1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029" name="Picture 4" descr="D_29025-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4193" y="1941513"/>
            <a:ext cx="5257800" cy="16637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026" name="Object 5"/>
          <p:cNvGraphicFramePr/>
          <p:nvPr/>
        </p:nvGraphicFramePr>
        <p:xfrm>
          <a:off x="762000" y="2209800"/>
          <a:ext cx="1970088" cy="334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3479800" imgH="6235700" progId="Photoshop.Image.6">
                  <p:embed/>
                </p:oleObj>
              </mc:Choice>
              <mc:Fallback>
                <p:oleObj name="" r:id="rId2" imgW="3479800" imgH="6235700" progId="Photoshop.Image.6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2342FC"/>
                          </a:clrFrom>
                          <a:clrTo>
                            <a:srgbClr val="2342FC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2000" y="2209800"/>
                        <a:ext cx="1970088" cy="33480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Line 6"/>
          <p:cNvSpPr/>
          <p:nvPr/>
        </p:nvSpPr>
        <p:spPr>
          <a:xfrm flipH="1">
            <a:off x="1905000" y="2590800"/>
            <a:ext cx="2667000" cy="121920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miter/>
            <a:headEnd type="triangle" w="med" len="med"/>
            <a:tailEnd type="triangle" w="med" len="med"/>
          </a:ln>
        </p:spPr>
      </p:sp>
      <p:pic>
        <p:nvPicPr>
          <p:cNvPr id="2" name="图片 15" descr="201106141116081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205" y="-635"/>
            <a:ext cx="2682875" cy="19424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8" name="Picture 2" descr="s1168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088" y="1916113"/>
            <a:ext cx="8534400" cy="2289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9" name="Picture 3" descr="等待的青蛙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4572000"/>
            <a:ext cx="1143000" cy="868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0" name="Text Box 4"/>
          <p:cNvSpPr txBox="1"/>
          <p:nvPr/>
        </p:nvSpPr>
        <p:spPr>
          <a:xfrm>
            <a:off x="5292725" y="4292600"/>
            <a:ext cx="1884363" cy="588963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eaLnBrk="0" hangingPunct="0"/>
            <a:r>
              <a:rPr lang="en-US" altLang="zh-CN" sz="3200" dirty="0">
                <a:latin typeface="Comic Sans MS" panose="030F0702030302020204" pitchFamily="66" charset="0"/>
              </a:rPr>
              <a:t>1mm long</a:t>
            </a:r>
            <a:endParaRPr lang="en-US" altLang="zh-CN" sz="3200" dirty="0">
              <a:latin typeface="Comic Sans MS" panose="030F0702030302020204" pitchFamily="66" charset="0"/>
            </a:endParaRPr>
          </a:p>
        </p:txBody>
      </p:sp>
      <p:sp>
        <p:nvSpPr>
          <p:cNvPr id="9221" name="Text Box 5"/>
          <p:cNvSpPr txBox="1"/>
          <p:nvPr/>
        </p:nvSpPr>
        <p:spPr>
          <a:xfrm>
            <a:off x="228600" y="4724400"/>
            <a:ext cx="2847975" cy="528638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eaLnBrk="0" hangingPunct="0"/>
            <a:r>
              <a:rPr lang="en-US" altLang="zh-CN" sz="2800" dirty="0">
                <a:latin typeface="Comic Sans MS" panose="030F0702030302020204" pitchFamily="66" charset="0"/>
              </a:rPr>
              <a:t> 0.01mm (10 um)</a:t>
            </a:r>
            <a:endParaRPr lang="en-US" altLang="zh-CN" sz="2800" dirty="0">
              <a:latin typeface="Comic Sans MS" panose="030F0702030302020204" pitchFamily="66" charset="0"/>
            </a:endParaRPr>
          </a:p>
        </p:txBody>
      </p:sp>
      <p:sp>
        <p:nvSpPr>
          <p:cNvPr id="9222" name="Text Box 6"/>
          <p:cNvSpPr txBox="1"/>
          <p:nvPr/>
        </p:nvSpPr>
        <p:spPr>
          <a:xfrm>
            <a:off x="1828800" y="609600"/>
            <a:ext cx="3349625" cy="588963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eaLnBrk="0" hangingPunct="0"/>
            <a:r>
              <a:rPr lang="en-US" altLang="zh-CN" sz="3200" dirty="0">
                <a:latin typeface="Comic Sans MS" panose="030F0702030302020204" pitchFamily="66" charset="0"/>
              </a:rPr>
              <a:t> 0. 1mm(100 um) </a:t>
            </a:r>
            <a:endParaRPr lang="en-US" altLang="zh-CN" sz="3200" dirty="0">
              <a:latin typeface="Comic Sans MS" panose="030F0702030302020204" pitchFamily="66" charset="0"/>
            </a:endParaRPr>
          </a:p>
        </p:txBody>
      </p:sp>
      <p:sp>
        <p:nvSpPr>
          <p:cNvPr id="9223" name="Line 7"/>
          <p:cNvSpPr/>
          <p:nvPr/>
        </p:nvSpPr>
        <p:spPr>
          <a:xfrm flipV="1">
            <a:off x="611188" y="3500438"/>
            <a:ext cx="0" cy="114300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9224" name="Line 8"/>
          <p:cNvSpPr/>
          <p:nvPr/>
        </p:nvSpPr>
        <p:spPr>
          <a:xfrm>
            <a:off x="3352800" y="1371600"/>
            <a:ext cx="0" cy="8382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9225" name="Line 9"/>
          <p:cNvSpPr/>
          <p:nvPr/>
        </p:nvSpPr>
        <p:spPr>
          <a:xfrm>
            <a:off x="3033713" y="2205038"/>
            <a:ext cx="838200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6" name="Line 10"/>
          <p:cNvSpPr/>
          <p:nvPr/>
        </p:nvSpPr>
        <p:spPr>
          <a:xfrm flipV="1">
            <a:off x="611188" y="2708275"/>
            <a:ext cx="0" cy="685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Rectangle 2"/>
          <p:cNvSpPr>
            <a:spLocks noGrp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标  定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2" name="Rectangle 3"/>
          <p:cNvSpPr>
            <a:spLocks noGrp="1"/>
          </p:cNvSpPr>
          <p:nvPr>
            <p:ph idx="1"/>
          </p:nvPr>
        </p:nvSpPr>
        <p:spPr>
          <a:xfrm>
            <a:off x="539750" y="1341438"/>
            <a:ext cx="8153400" cy="36576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运用镜台测微尺，明确目镜测微尺每一小格在低倍镜和高倍镜下分别代表的长度。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Rectangle 4"/>
          <p:cNvSpPr/>
          <p:nvPr/>
        </p:nvSpPr>
        <p:spPr>
          <a:xfrm>
            <a:off x="900113" y="2852738"/>
            <a:ext cx="2711450" cy="3476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zh-CN" altLang="zh-CN" b="1" dirty="0">
                <a:latin typeface="Times New Roman" panose="02020603050405020304" pitchFamily="18" charset="0"/>
              </a:rPr>
              <a:t>①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低倍镜下标定：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50" name="Object 5"/>
          <p:cNvGraphicFramePr/>
          <p:nvPr/>
        </p:nvGraphicFramePr>
        <p:xfrm>
          <a:off x="827088" y="3192463"/>
          <a:ext cx="4446587" cy="366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9753600" imgH="7315200" progId="Paint.Picture">
                  <p:embed/>
                </p:oleObj>
              </mc:Choice>
              <mc:Fallback>
                <p:oleObj name="" r:id="rId1" imgW="9753600" imgH="7315200" progId="Paint.Picture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>
                        <a:lum bright="10001" contrast="74000"/>
                      </a:blip>
                      <a:srcRect l="14766" t="4922" b="4922"/>
                      <a:stretch>
                        <a:fillRect/>
                      </a:stretch>
                    </p:blipFill>
                    <p:spPr>
                      <a:xfrm>
                        <a:off x="827088" y="3192463"/>
                        <a:ext cx="4446587" cy="3665537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6"/>
          <p:cNvSpPr txBox="1"/>
          <p:nvPr/>
        </p:nvSpPr>
        <p:spPr>
          <a:xfrm>
            <a:off x="5364163" y="3933825"/>
            <a:ext cx="3600450" cy="2066925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ln>
                  <a:solidFill>
                    <a:sysClr val="windowText" lastClr="000000"/>
                  </a:solidFill>
                </a:ln>
                <a:noFill/>
                <a:latin typeface="Arial Black" panose="020B0A04020102020204" pitchFamily="34" charset="0"/>
                <a:ea typeface="华文行楷" pitchFamily="2" charset="-122"/>
              </a:rPr>
              <a:t>标定结果：目镜测微尺</a:t>
            </a:r>
            <a:r>
              <a:rPr lang="en-US" altLang="zh-CN" sz="2800" dirty="0">
                <a:ln>
                  <a:solidFill>
                    <a:sysClr val="windowText" lastClr="000000"/>
                  </a:solidFill>
                </a:ln>
                <a:noFill/>
                <a:latin typeface="Arial Black" panose="020B0A04020102020204" pitchFamily="34" charset="0"/>
                <a:ea typeface="华文行楷" pitchFamily="2" charset="-122"/>
              </a:rPr>
              <a:t>90</a:t>
            </a:r>
            <a:r>
              <a:rPr lang="zh-CN" altLang="en-US" sz="2800" dirty="0">
                <a:ln>
                  <a:solidFill>
                    <a:sysClr val="windowText" lastClr="000000"/>
                  </a:solidFill>
                </a:ln>
                <a:noFill/>
                <a:latin typeface="Arial Black" panose="020B0A04020102020204" pitchFamily="34" charset="0"/>
                <a:ea typeface="华文行楷" pitchFamily="2" charset="-122"/>
              </a:rPr>
              <a:t>小格</a:t>
            </a:r>
            <a:r>
              <a:rPr lang="en-US" altLang="zh-CN" sz="2800" dirty="0">
                <a:ln>
                  <a:solidFill>
                    <a:sysClr val="windowText" lastClr="000000"/>
                  </a:solidFill>
                </a:ln>
                <a:noFill/>
                <a:latin typeface="Arial Black" panose="020B0A04020102020204" pitchFamily="34" charset="0"/>
                <a:ea typeface="华文行楷" pitchFamily="2" charset="-122"/>
              </a:rPr>
              <a:t>=1mm</a:t>
            </a:r>
            <a:endParaRPr lang="en-US" altLang="zh-CN" sz="2800" dirty="0">
              <a:ln>
                <a:solidFill>
                  <a:sysClr val="windowText" lastClr="000000"/>
                </a:solidFill>
              </a:ln>
              <a:noFill/>
              <a:latin typeface="Arial Black" panose="020B0A04020102020204" pitchFamily="34" charset="0"/>
              <a:ea typeface="华文行楷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zh-CN" sz="2800" dirty="0">
              <a:ln>
                <a:solidFill>
                  <a:sysClr val="windowText" lastClr="000000"/>
                </a:solidFill>
              </a:ln>
              <a:noFill/>
              <a:latin typeface="Arial Black" panose="020B0A04020102020204" pitchFamily="34" charset="0"/>
              <a:ea typeface="华文行楷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>
                <a:ln>
                  <a:solidFill>
                    <a:sysClr val="windowText" lastClr="000000"/>
                  </a:solidFill>
                </a:ln>
                <a:noFill/>
                <a:latin typeface="Arial Black" panose="020B0A04020102020204" pitchFamily="34" charset="0"/>
              </a:rPr>
              <a:t>1</a:t>
            </a:r>
            <a:r>
              <a:rPr lang="zh-CN" altLang="en-US" sz="2800" dirty="0">
                <a:ln>
                  <a:solidFill>
                    <a:sysClr val="windowText" lastClr="000000"/>
                  </a:solidFill>
                </a:ln>
                <a:noFill/>
                <a:latin typeface="Arial Black" panose="020B0A04020102020204" pitchFamily="34" charset="0"/>
                <a:ea typeface="华文行楷" pitchFamily="2" charset="-122"/>
              </a:rPr>
              <a:t>小格</a:t>
            </a:r>
            <a:r>
              <a:rPr lang="en-US" altLang="zh-CN" sz="2800" dirty="0">
                <a:ln>
                  <a:solidFill>
                    <a:sysClr val="windowText" lastClr="000000"/>
                  </a:solidFill>
                </a:ln>
                <a:noFill/>
                <a:latin typeface="Arial Black" panose="020B0A04020102020204" pitchFamily="34" charset="0"/>
              </a:rPr>
              <a:t>=1/90mm</a:t>
            </a:r>
            <a:endParaRPr lang="en-US" altLang="zh-CN" sz="2800" dirty="0">
              <a:ln>
                <a:solidFill>
                  <a:sysClr val="windowText" lastClr="000000"/>
                </a:solidFill>
              </a:ln>
              <a:noFill/>
              <a:latin typeface="Arial Black" panose="020B0A04020102020204" pitchFamily="34" charset="0"/>
            </a:endParaRPr>
          </a:p>
        </p:txBody>
      </p:sp>
      <p:pic>
        <p:nvPicPr>
          <p:cNvPr id="2055" name="Picture 7" descr="s1168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050" y="4941888"/>
            <a:ext cx="2182813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6" name="Line 8"/>
          <p:cNvSpPr/>
          <p:nvPr/>
        </p:nvSpPr>
        <p:spPr>
          <a:xfrm>
            <a:off x="3563938" y="4429125"/>
            <a:ext cx="0" cy="457200"/>
          </a:xfrm>
          <a:prstGeom prst="line">
            <a:avLst/>
          </a:prstGeom>
          <a:ln w="28575" cap="rnd" cmpd="sng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</p:sp>
      <p:graphicFrame>
        <p:nvGraphicFramePr>
          <p:cNvPr id="2" name="对象 18"/>
          <p:cNvGraphicFramePr>
            <a:graphicFrameLocks noChangeAspect="1"/>
          </p:cNvGraphicFramePr>
          <p:nvPr/>
        </p:nvGraphicFramePr>
        <p:xfrm>
          <a:off x="4088765" y="2614930"/>
          <a:ext cx="422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4" imgW="4229100" imgH="419100" progId="Equation.KSEE3">
                  <p:embed/>
                </p:oleObj>
              </mc:Choice>
              <mc:Fallback>
                <p:oleObj name="" r:id="rId4" imgW="4229100" imgH="4191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88765" y="2614930"/>
                        <a:ext cx="4229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Rectangle 2"/>
          <p:cNvSpPr>
            <a:spLocks noGrp="1"/>
          </p:cNvSpPr>
          <p:nvPr>
            <p:ph type="body" sz="half" idx="1"/>
          </p:nvPr>
        </p:nvSpPr>
        <p:spPr>
          <a:xfrm>
            <a:off x="304800" y="381000"/>
            <a:ext cx="6019800" cy="6096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None/>
            </a:pPr>
            <a:r>
              <a:rPr lang="en-US" altLang="zh-CN" sz="4500" b="1" dirty="0">
                <a:ea typeface="楷体_GB2312" pitchFamily="49" charset="-122"/>
              </a:rPr>
              <a:t>② </a:t>
            </a:r>
            <a:r>
              <a:rPr lang="zh-CN" altLang="en-US" sz="4500" b="1" dirty="0">
                <a:ea typeface="楷体_GB2312" pitchFamily="49" charset="-122"/>
              </a:rPr>
              <a:t>高倍镜下标定：</a:t>
            </a:r>
            <a:endParaRPr lang="zh-CN" altLang="en-US" sz="4500" b="1" dirty="0">
              <a:ea typeface="楷体_GB2312" pitchFamily="49" charset="-122"/>
            </a:endParaRPr>
          </a:p>
        </p:txBody>
      </p:sp>
      <p:graphicFrame>
        <p:nvGraphicFramePr>
          <p:cNvPr id="3074" name="Object 3"/>
          <p:cNvGraphicFramePr/>
          <p:nvPr>
            <p:ph sz="half" idx="2"/>
          </p:nvPr>
        </p:nvGraphicFramePr>
        <p:xfrm>
          <a:off x="609600" y="1143000"/>
          <a:ext cx="6248400" cy="499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9753600" imgH="7315200" progId="Paint.Picture">
                  <p:embed/>
                </p:oleObj>
              </mc:Choice>
              <mc:Fallback>
                <p:oleObj name="" r:id="rId1" imgW="9753600" imgH="7315200" progId="Paint.Picture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2">
                        <a:lum bright="10001" contrast="74000"/>
                      </a:blip>
                      <a:srcRect l="14766" t="4922" b="4922"/>
                      <a:stretch>
                        <a:fillRect/>
                      </a:stretch>
                    </p:blipFill>
                    <p:spPr>
                      <a:xfrm>
                        <a:off x="609600" y="1143000"/>
                        <a:ext cx="6248400" cy="49911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4"/>
          <p:cNvSpPr txBox="1"/>
          <p:nvPr/>
        </p:nvSpPr>
        <p:spPr>
          <a:xfrm>
            <a:off x="4953000" y="4929188"/>
            <a:ext cx="4038600" cy="1395412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ln>
                  <a:solidFill>
                    <a:sysClr val="windowText" lastClr="000000"/>
                  </a:solidFill>
                </a:ln>
                <a:noFill/>
                <a:latin typeface="Arial Black" panose="020B0A04020102020204" pitchFamily="34" charset="0"/>
                <a:ea typeface="华文行楷" pitchFamily="2" charset="-122"/>
              </a:rPr>
              <a:t>标定结果：</a:t>
            </a:r>
            <a:endParaRPr lang="zh-CN" altLang="en-US" sz="2800" dirty="0">
              <a:ln>
                <a:solidFill>
                  <a:sysClr val="windowText" lastClr="000000"/>
                </a:solidFill>
              </a:ln>
              <a:noFill/>
              <a:latin typeface="Arial Black" panose="020B0A04020102020204" pitchFamily="34" charset="0"/>
              <a:ea typeface="华文行楷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dirty="0">
                <a:ln>
                  <a:solidFill>
                    <a:sysClr val="windowText" lastClr="000000"/>
                  </a:solidFill>
                </a:ln>
                <a:noFill/>
                <a:latin typeface="Arial Black" panose="020B0A04020102020204" pitchFamily="34" charset="0"/>
                <a:ea typeface="华文行楷" pitchFamily="2" charset="-122"/>
              </a:rPr>
              <a:t>93</a:t>
            </a:r>
            <a:r>
              <a:rPr lang="zh-CN" altLang="en-US" sz="2800" dirty="0">
                <a:ln>
                  <a:solidFill>
                    <a:sysClr val="windowText" lastClr="000000"/>
                  </a:solidFill>
                </a:ln>
                <a:noFill/>
                <a:latin typeface="Arial Black" panose="020B0A04020102020204" pitchFamily="34" charset="0"/>
                <a:ea typeface="华文行楷" pitchFamily="2" charset="-122"/>
              </a:rPr>
              <a:t>小格</a:t>
            </a:r>
            <a:r>
              <a:rPr lang="en-US" altLang="zh-CN" sz="2800" dirty="0">
                <a:ln>
                  <a:solidFill>
                    <a:sysClr val="windowText" lastClr="000000"/>
                  </a:solidFill>
                </a:ln>
                <a:noFill/>
                <a:latin typeface="Arial Black" panose="020B0A04020102020204" pitchFamily="34" charset="0"/>
                <a:ea typeface="华文行楷" pitchFamily="2" charset="-122"/>
              </a:rPr>
              <a:t>=0.22mm</a:t>
            </a:r>
            <a:endParaRPr lang="en-US" altLang="zh-CN" sz="2800" dirty="0">
              <a:ln>
                <a:solidFill>
                  <a:sysClr val="windowText" lastClr="000000"/>
                </a:solidFill>
              </a:ln>
              <a:noFill/>
              <a:latin typeface="Arial Black" panose="020B0A04020102020204" pitchFamily="34" charset="0"/>
              <a:ea typeface="华文行楷" pitchFamily="2" charset="-122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 sz="2800" dirty="0">
                <a:ln>
                  <a:solidFill>
                    <a:sysClr val="windowText" lastClr="000000"/>
                  </a:solidFill>
                </a:ln>
                <a:noFill/>
                <a:latin typeface="Arial Black" panose="020B0A04020102020204" pitchFamily="34" charset="0"/>
              </a:rPr>
              <a:t>∴1</a:t>
            </a:r>
            <a:r>
              <a:rPr lang="zh-CN" altLang="en-US" sz="2800" dirty="0">
                <a:ln>
                  <a:solidFill>
                    <a:sysClr val="windowText" lastClr="000000"/>
                  </a:solidFill>
                </a:ln>
                <a:noFill/>
                <a:latin typeface="Arial Black" panose="020B0A04020102020204" pitchFamily="34" charset="0"/>
                <a:ea typeface="华文行楷" pitchFamily="2" charset="-122"/>
              </a:rPr>
              <a:t>小格</a:t>
            </a:r>
            <a:r>
              <a:rPr lang="zh-CN" altLang="en-US" sz="3600" dirty="0">
                <a:ln>
                  <a:solidFill>
                    <a:sysClr val="windowText" lastClr="000000"/>
                  </a:solidFill>
                </a:ln>
                <a:noFill/>
                <a:latin typeface="Arial Black" panose="020B0A04020102020204" pitchFamily="34" charset="0"/>
                <a:ea typeface="华文行楷" pitchFamily="2" charset="-122"/>
                <a:sym typeface="Symbol" panose="05050102010706020507" pitchFamily="18" charset="2"/>
              </a:rPr>
              <a:t></a:t>
            </a:r>
            <a:r>
              <a:rPr lang="en-US" altLang="zh-CN" sz="2800" dirty="0">
                <a:ln>
                  <a:solidFill>
                    <a:sysClr val="windowText" lastClr="000000"/>
                  </a:solidFill>
                </a:ln>
                <a:noFill/>
                <a:latin typeface="Arial Black" panose="020B0A04020102020204" pitchFamily="34" charset="0"/>
                <a:ea typeface="华文行楷" pitchFamily="2" charset="-122"/>
              </a:rPr>
              <a:t>0.0024mm</a:t>
            </a:r>
            <a:endParaRPr lang="en-US" altLang="zh-CN" sz="2800" dirty="0">
              <a:ln>
                <a:solidFill>
                  <a:sysClr val="windowText" lastClr="000000"/>
                </a:solidFill>
              </a:ln>
              <a:noFill/>
              <a:latin typeface="Arial Black" panose="020B0A04020102020204" pitchFamily="34" charset="0"/>
              <a:ea typeface="华文行楷" pitchFamily="2" charset="-122"/>
            </a:endParaRPr>
          </a:p>
        </p:txBody>
      </p:sp>
      <p:sp>
        <p:nvSpPr>
          <p:cNvPr id="3077" name="Line 5"/>
          <p:cNvSpPr/>
          <p:nvPr/>
        </p:nvSpPr>
        <p:spPr>
          <a:xfrm>
            <a:off x="4572000" y="3276600"/>
            <a:ext cx="0" cy="685800"/>
          </a:xfrm>
          <a:prstGeom prst="line">
            <a:avLst/>
          </a:prstGeom>
          <a:ln w="38100" cap="flat" cmpd="sng">
            <a:solidFill>
              <a:schemeClr val="folHlink"/>
            </a:solidFill>
            <a:prstDash val="sysDot"/>
            <a:headEnd type="none" w="med" len="med"/>
            <a:tailEnd type="none" w="med" len="med"/>
          </a:ln>
        </p:spPr>
      </p:sp>
    </p:spTree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2" name="Picture 2" descr="javareticlecalibrationfigur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905000"/>
            <a:ext cx="8763000" cy="3749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3" name="Text Box 3"/>
          <p:cNvSpPr txBox="1"/>
          <p:nvPr/>
        </p:nvSpPr>
        <p:spPr>
          <a:xfrm>
            <a:off x="1619250" y="333375"/>
            <a:ext cx="4106863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4400" b="1" dirty="0">
                <a:latin typeface="Arial" panose="020B0604020202020204" pitchFamily="34" charset="0"/>
                <a:ea typeface="黑体" panose="02010609060101010101" pitchFamily="49" charset="-122"/>
              </a:rPr>
              <a:t>标定及测量方法</a:t>
            </a:r>
            <a:endParaRPr lang="zh-CN" altLang="en-US" sz="44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/>
  </p:transition>
</p:sld>
</file>

<file path=ppt/theme/theme1.xml><?xml version="1.0" encoding="utf-8"?>
<a:theme xmlns:a="http://schemas.openxmlformats.org/drawingml/2006/main" name="默认设计模板">
  <a:themeElements>
    <a:clrScheme name="默认设计模板 13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1928</Words>
  <Application>WPS 演示</Application>
  <PresentationFormat>全屏显示(4:3)</PresentationFormat>
  <Paragraphs>140</Paragraphs>
  <Slides>23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23</vt:i4>
      </vt:variant>
    </vt:vector>
  </HeadingPairs>
  <TitlesOfParts>
    <vt:vector size="45" baseType="lpstr">
      <vt:lpstr>Arial</vt:lpstr>
      <vt:lpstr>宋体</vt:lpstr>
      <vt:lpstr>Wingdings</vt:lpstr>
      <vt:lpstr>黑体</vt:lpstr>
      <vt:lpstr>楷体_GB2312</vt:lpstr>
      <vt:lpstr>Comic Sans MS</vt:lpstr>
      <vt:lpstr>Times New Roman</vt:lpstr>
      <vt:lpstr>Arial Black</vt:lpstr>
      <vt:lpstr>华文行楷</vt:lpstr>
      <vt:lpstr>Symbol</vt:lpstr>
      <vt:lpstr>微软雅黑</vt:lpstr>
      <vt:lpstr>Arial Unicode MS</vt:lpstr>
      <vt:lpstr>新宋体</vt:lpstr>
      <vt:lpstr>Tahoma</vt:lpstr>
      <vt:lpstr>Arial</vt:lpstr>
      <vt:lpstr>默认设计模板</vt:lpstr>
      <vt:lpstr>Photoshop.Image.6</vt:lpstr>
      <vt:lpstr>Paint.Picture</vt:lpstr>
      <vt:lpstr>Equation.KSEE3</vt:lpstr>
      <vt:lpstr>Paint.Picture</vt:lpstr>
      <vt:lpstr>Paint.Picture</vt:lpstr>
      <vt:lpstr>Excel.Sheet.8</vt:lpstr>
      <vt:lpstr>PowerPoint 演示文稿</vt:lpstr>
      <vt:lpstr>实验目的</vt:lpstr>
      <vt:lpstr>实验原理</vt:lpstr>
      <vt:lpstr>实验原理</vt:lpstr>
      <vt:lpstr>镜台测微尺</vt:lpstr>
      <vt:lpstr>PowerPoint 演示文稿</vt:lpstr>
      <vt:lpstr>标  定</vt:lpstr>
      <vt:lpstr>PowerPoint 演示文稿</vt:lpstr>
      <vt:lpstr>PowerPoint 演示文稿</vt:lpstr>
      <vt:lpstr>PowerPoint 演示文稿</vt:lpstr>
      <vt:lpstr>实验原理</vt:lpstr>
      <vt:lpstr>PowerPoint 演示文稿</vt:lpstr>
      <vt:lpstr>PowerPoint 演示文稿</vt:lpstr>
      <vt:lpstr>PowerPoint 演示文稿</vt:lpstr>
      <vt:lpstr>PowerPoint 演示文稿</vt:lpstr>
      <vt:lpstr>实验原理</vt:lpstr>
      <vt:lpstr>PowerPoint 演示文稿</vt:lpstr>
      <vt:lpstr>实验步骤 </vt:lpstr>
      <vt:lpstr>实验步骤 </vt:lpstr>
      <vt:lpstr>实验步骤 </vt:lpstr>
      <vt:lpstr> </vt:lpstr>
      <vt:lpstr>实验步骤 </vt:lpstr>
      <vt:lpstr>注意事项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Administrator</cp:lastModifiedBy>
  <cp:revision>142</cp:revision>
  <dcterms:created xsi:type="dcterms:W3CDTF">2017-09-11T15:05:00Z</dcterms:created>
  <dcterms:modified xsi:type="dcterms:W3CDTF">2018-09-24T12:21:44Z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2052-10.1.0.7468</vt:lpwstr>
  </property>
</Properties>
</file>