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65" r:id="rId3"/>
    <p:sldId id="313" r:id="rId4"/>
    <p:sldId id="324" r:id="rId5"/>
    <p:sldId id="315" r:id="rId6"/>
    <p:sldId id="325" r:id="rId7"/>
    <p:sldId id="317" r:id="rId8"/>
    <p:sldId id="318" r:id="rId9"/>
    <p:sldId id="296" r:id="rId10"/>
    <p:sldId id="319" r:id="rId11"/>
    <p:sldId id="327" r:id="rId12"/>
    <p:sldId id="322" r:id="rId13"/>
    <p:sldId id="326" r:id="rId14"/>
    <p:sldId id="320" r:id="rId15"/>
    <p:sldId id="321" r:id="rId16"/>
    <p:sldId id="323" r:id="rId17"/>
    <p:sldId id="298" r:id="rId18"/>
    <p:sldId id="299" r:id="rId19"/>
    <p:sldId id="300" r:id="rId20"/>
    <p:sldId id="301" r:id="rId21"/>
    <p:sldId id="302" r:id="rId22"/>
    <p:sldId id="303" r:id="rId23"/>
    <p:sldId id="304" r:id="rId24"/>
    <p:sldId id="305" r:id="rId25"/>
    <p:sldId id="307" r:id="rId26"/>
    <p:sldId id="308" r:id="rId27"/>
    <p:sldId id="312" r:id="rId28"/>
    <p:sldId id="311" r:id="rId29"/>
    <p:sldId id="328" r:id="rId3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ECFF"/>
    <a:srgbClr val="FF99CC"/>
    <a:srgbClr val="FFCC00"/>
    <a:srgbClr val="DDDDDD"/>
    <a:srgbClr val="333333"/>
    <a:srgbClr val="4D4D4D"/>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0FC8C1-1EB8-46A9-B381-4965F86D1FF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6EF76246-FEB7-4433-A0B1-3A9F4C476E20}">
      <dgm:prSet phldrT="[文本]"/>
      <dgm:spPr/>
      <dgm:t>
        <a:bodyPr/>
        <a:lstStyle/>
        <a:p>
          <a:r>
            <a:rPr lang="zh-CN" altLang="en-US" dirty="0" smtClean="0">
              <a:solidFill>
                <a:schemeClr val="accent2"/>
              </a:solidFill>
              <a:latin typeface="黑体" panose="02010609060101010101" pitchFamily="49" charset="-122"/>
              <a:ea typeface="黑体" panose="02010609060101010101" pitchFamily="49" charset="-122"/>
            </a:rPr>
            <a:t>细胞培养</a:t>
          </a:r>
          <a:endParaRPr lang="zh-CN" altLang="en-US" dirty="0">
            <a:solidFill>
              <a:schemeClr val="accent2"/>
            </a:solidFill>
            <a:latin typeface="黑体" panose="02010609060101010101" pitchFamily="49" charset="-122"/>
            <a:ea typeface="黑体" panose="02010609060101010101" pitchFamily="49" charset="-122"/>
          </a:endParaRPr>
        </a:p>
      </dgm:t>
    </dgm:pt>
    <dgm:pt modelId="{649B2804-5AB9-46FB-8122-FF30A2A05B99}" type="parTrans" cxnId="{0E75118D-6E05-49C9-A2E0-1FCAF43008A7}">
      <dgm:prSet/>
      <dgm:spPr/>
      <dgm:t>
        <a:bodyPr/>
        <a:lstStyle/>
        <a:p>
          <a:endParaRPr lang="zh-CN" altLang="en-US"/>
        </a:p>
      </dgm:t>
    </dgm:pt>
    <dgm:pt modelId="{19C878A1-DF17-42B8-8CCC-ADF8D440E9D3}" type="sibTrans" cxnId="{0E75118D-6E05-49C9-A2E0-1FCAF43008A7}">
      <dgm:prSet/>
      <dgm:spPr/>
      <dgm:t>
        <a:bodyPr/>
        <a:lstStyle/>
        <a:p>
          <a:endParaRPr lang="zh-CN" altLang="en-US"/>
        </a:p>
      </dgm:t>
    </dgm:pt>
    <dgm:pt modelId="{94B16B19-DF36-4EFD-82F0-FFD5A36B1A7E}">
      <dgm:prSet phldrT="[文本]"/>
      <dgm:spPr/>
      <dgm:t>
        <a:bodyPr/>
        <a:lstStyle/>
        <a:p>
          <a:r>
            <a:rPr lang="zh-CN" altLang="en-US" dirty="0" smtClean="0">
              <a:solidFill>
                <a:schemeClr val="accent2"/>
              </a:solidFill>
              <a:latin typeface="黑体" panose="02010609060101010101" pitchFamily="49" charset="-122"/>
              <a:ea typeface="黑体" panose="02010609060101010101" pitchFamily="49" charset="-122"/>
            </a:rPr>
            <a:t>细胞死亡</a:t>
          </a:r>
          <a:endParaRPr lang="zh-CN" altLang="en-US" dirty="0">
            <a:solidFill>
              <a:schemeClr val="accent2"/>
            </a:solidFill>
            <a:latin typeface="黑体" panose="02010609060101010101" pitchFamily="49" charset="-122"/>
            <a:ea typeface="黑体" panose="02010609060101010101" pitchFamily="49" charset="-122"/>
          </a:endParaRPr>
        </a:p>
      </dgm:t>
    </dgm:pt>
    <dgm:pt modelId="{1CAF51C7-6A44-488F-92AE-5D843BD84D62}" type="parTrans" cxnId="{1A86BFD3-FE22-453D-8FA3-046637AF61BE}">
      <dgm:prSet/>
      <dgm:spPr/>
      <dgm:t>
        <a:bodyPr/>
        <a:lstStyle/>
        <a:p>
          <a:endParaRPr lang="zh-CN" altLang="en-US"/>
        </a:p>
      </dgm:t>
    </dgm:pt>
    <dgm:pt modelId="{B32A3762-3B88-424B-AFC1-8FDECA5AC028}" type="sibTrans" cxnId="{1A86BFD3-FE22-453D-8FA3-046637AF61BE}">
      <dgm:prSet/>
      <dgm:spPr/>
      <dgm:t>
        <a:bodyPr/>
        <a:lstStyle/>
        <a:p>
          <a:endParaRPr lang="zh-CN" altLang="en-US"/>
        </a:p>
      </dgm:t>
    </dgm:pt>
    <dgm:pt modelId="{4CEEAD0F-7C81-4E95-8D28-1EF0B1CFF087}">
      <dgm:prSet phldrT="[文本]"/>
      <dgm:spPr/>
      <dgm:t>
        <a:bodyPr/>
        <a:lstStyle/>
        <a:p>
          <a:r>
            <a:rPr lang="zh-CN" altLang="en-US" dirty="0" smtClean="0">
              <a:solidFill>
                <a:schemeClr val="accent2"/>
              </a:solidFill>
              <a:latin typeface="黑体" panose="02010609060101010101" pitchFamily="49" charset="-122"/>
              <a:ea typeface="黑体" panose="02010609060101010101" pitchFamily="49" charset="-122"/>
            </a:rPr>
            <a:t>细胞坏死</a:t>
          </a:r>
          <a:endParaRPr lang="zh-CN" altLang="en-US" dirty="0">
            <a:solidFill>
              <a:schemeClr val="accent2"/>
            </a:solidFill>
            <a:latin typeface="黑体" panose="02010609060101010101" pitchFamily="49" charset="-122"/>
            <a:ea typeface="黑体" panose="02010609060101010101" pitchFamily="49" charset="-122"/>
          </a:endParaRPr>
        </a:p>
      </dgm:t>
    </dgm:pt>
    <dgm:pt modelId="{813851AF-11A1-43E0-A179-775AABE6D7FF}" type="parTrans" cxnId="{895ADB88-9DBA-42CE-AA4B-FBD6BA383B6E}">
      <dgm:prSet/>
      <dgm:spPr/>
      <dgm:t>
        <a:bodyPr/>
        <a:lstStyle/>
        <a:p>
          <a:endParaRPr lang="zh-CN" altLang="en-US"/>
        </a:p>
      </dgm:t>
    </dgm:pt>
    <dgm:pt modelId="{7E91E23C-5D7B-4987-98C4-7EC321BB43FB}" type="sibTrans" cxnId="{895ADB88-9DBA-42CE-AA4B-FBD6BA383B6E}">
      <dgm:prSet/>
      <dgm:spPr/>
      <dgm:t>
        <a:bodyPr/>
        <a:lstStyle/>
        <a:p>
          <a:endParaRPr lang="zh-CN" altLang="en-US"/>
        </a:p>
      </dgm:t>
    </dgm:pt>
    <dgm:pt modelId="{02667A45-602E-4171-A17E-300B0F75BAC0}">
      <dgm:prSet phldrT="[文本]"/>
      <dgm:spPr/>
      <dgm:t>
        <a:bodyPr/>
        <a:lstStyle/>
        <a:p>
          <a:r>
            <a:rPr lang="zh-CN" altLang="en-US" dirty="0" smtClean="0">
              <a:solidFill>
                <a:schemeClr val="accent2"/>
              </a:solidFill>
              <a:latin typeface="黑体" panose="02010609060101010101" pitchFamily="49" charset="-122"/>
              <a:ea typeface="黑体" panose="02010609060101010101" pitchFamily="49" charset="-122"/>
            </a:rPr>
            <a:t>程序性死亡</a:t>
          </a:r>
          <a:endParaRPr lang="zh-CN" altLang="en-US" dirty="0">
            <a:solidFill>
              <a:schemeClr val="accent2"/>
            </a:solidFill>
            <a:latin typeface="黑体" panose="02010609060101010101" pitchFamily="49" charset="-122"/>
            <a:ea typeface="黑体" panose="02010609060101010101" pitchFamily="49" charset="-122"/>
          </a:endParaRPr>
        </a:p>
      </dgm:t>
    </dgm:pt>
    <dgm:pt modelId="{9BA8C570-C8B9-4C10-A6E2-A0A98A35A116}" type="parTrans" cxnId="{38E86C17-3C69-4BAC-BC4D-9A36FE27A23C}">
      <dgm:prSet/>
      <dgm:spPr/>
      <dgm:t>
        <a:bodyPr/>
        <a:lstStyle/>
        <a:p>
          <a:endParaRPr lang="zh-CN" altLang="en-US"/>
        </a:p>
      </dgm:t>
    </dgm:pt>
    <dgm:pt modelId="{FD8C3B1E-5FC0-46DF-9FF3-ED774EC0449B}" type="sibTrans" cxnId="{38E86C17-3C69-4BAC-BC4D-9A36FE27A23C}">
      <dgm:prSet/>
      <dgm:spPr/>
      <dgm:t>
        <a:bodyPr/>
        <a:lstStyle/>
        <a:p>
          <a:endParaRPr lang="zh-CN" altLang="en-US"/>
        </a:p>
      </dgm:t>
    </dgm:pt>
    <dgm:pt modelId="{1BB789A4-E9B2-4603-B221-4C251D98A609}">
      <dgm:prSet phldrT="[文本]"/>
      <dgm:spPr/>
      <dgm:t>
        <a:bodyPr/>
        <a:lstStyle/>
        <a:p>
          <a:r>
            <a:rPr lang="zh-CN" altLang="en-US" dirty="0" smtClean="0">
              <a:solidFill>
                <a:schemeClr val="accent2"/>
              </a:solidFill>
              <a:latin typeface="黑体" panose="02010609060101010101" pitchFamily="49" charset="-122"/>
              <a:ea typeface="黑体" panose="02010609060101010101" pitchFamily="49" charset="-122"/>
            </a:rPr>
            <a:t>细胞增殖</a:t>
          </a:r>
          <a:endParaRPr lang="zh-CN" altLang="en-US" dirty="0">
            <a:solidFill>
              <a:schemeClr val="accent2"/>
            </a:solidFill>
            <a:latin typeface="黑体" panose="02010609060101010101" pitchFamily="49" charset="-122"/>
            <a:ea typeface="黑体" panose="02010609060101010101" pitchFamily="49" charset="-122"/>
          </a:endParaRPr>
        </a:p>
      </dgm:t>
    </dgm:pt>
    <dgm:pt modelId="{C047AB70-0333-4B50-8B38-4597FC27131C}" type="parTrans" cxnId="{3E267FEB-2DBB-434E-B8C2-B732ABD897DE}">
      <dgm:prSet/>
      <dgm:spPr/>
      <dgm:t>
        <a:bodyPr/>
        <a:lstStyle/>
        <a:p>
          <a:endParaRPr lang="zh-CN" altLang="en-US"/>
        </a:p>
      </dgm:t>
    </dgm:pt>
    <dgm:pt modelId="{DE933DA1-16AF-4B16-8D51-DB08AAD0AC2B}" type="sibTrans" cxnId="{3E267FEB-2DBB-434E-B8C2-B732ABD897DE}">
      <dgm:prSet/>
      <dgm:spPr/>
      <dgm:t>
        <a:bodyPr/>
        <a:lstStyle/>
        <a:p>
          <a:endParaRPr lang="zh-CN" altLang="en-US"/>
        </a:p>
      </dgm:t>
    </dgm:pt>
    <dgm:pt modelId="{6C34BDCC-8A95-41E7-92F4-C4500C80D813}" type="pres">
      <dgm:prSet presAssocID="{890FC8C1-1EB8-46A9-B381-4965F86D1FFA}" presName="hierChild1" presStyleCnt="0">
        <dgm:presLayoutVars>
          <dgm:chPref val="1"/>
          <dgm:dir/>
          <dgm:animOne val="branch"/>
          <dgm:animLvl val="lvl"/>
          <dgm:resizeHandles/>
        </dgm:presLayoutVars>
      </dgm:prSet>
      <dgm:spPr/>
      <dgm:t>
        <a:bodyPr/>
        <a:lstStyle/>
        <a:p>
          <a:endParaRPr lang="zh-CN" altLang="en-US"/>
        </a:p>
      </dgm:t>
    </dgm:pt>
    <dgm:pt modelId="{082ADE59-183B-4DDF-BE7C-9C6E69CBCF41}" type="pres">
      <dgm:prSet presAssocID="{6EF76246-FEB7-4433-A0B1-3A9F4C476E20}" presName="hierRoot1" presStyleCnt="0"/>
      <dgm:spPr/>
    </dgm:pt>
    <dgm:pt modelId="{A84BCA78-EF98-4090-A294-3BEEE89304B3}" type="pres">
      <dgm:prSet presAssocID="{6EF76246-FEB7-4433-A0B1-3A9F4C476E20}" presName="composite" presStyleCnt="0"/>
      <dgm:spPr/>
    </dgm:pt>
    <dgm:pt modelId="{8FA6151B-E6FD-4C26-9AF1-7ADEF906213E}" type="pres">
      <dgm:prSet presAssocID="{6EF76246-FEB7-4433-A0B1-3A9F4C476E20}" presName="background" presStyleLbl="node0" presStyleIdx="0" presStyleCnt="1"/>
      <dgm:spPr/>
    </dgm:pt>
    <dgm:pt modelId="{3BAEE494-38BE-43FD-BDF4-3DD38EAE5EEF}" type="pres">
      <dgm:prSet presAssocID="{6EF76246-FEB7-4433-A0B1-3A9F4C476E20}" presName="text" presStyleLbl="fgAcc0" presStyleIdx="0" presStyleCnt="1" custLinFactNeighborX="783" custLinFactNeighborY="-2987">
        <dgm:presLayoutVars>
          <dgm:chPref val="3"/>
        </dgm:presLayoutVars>
      </dgm:prSet>
      <dgm:spPr/>
      <dgm:t>
        <a:bodyPr/>
        <a:lstStyle/>
        <a:p>
          <a:endParaRPr lang="zh-CN" altLang="en-US"/>
        </a:p>
      </dgm:t>
    </dgm:pt>
    <dgm:pt modelId="{54465579-915F-4C3B-8B88-B09F4944A3E3}" type="pres">
      <dgm:prSet presAssocID="{6EF76246-FEB7-4433-A0B1-3A9F4C476E20}" presName="hierChild2" presStyleCnt="0"/>
      <dgm:spPr/>
    </dgm:pt>
    <dgm:pt modelId="{A6C04900-1663-43A6-A896-B033233495D9}" type="pres">
      <dgm:prSet presAssocID="{1CAF51C7-6A44-488F-92AE-5D843BD84D62}" presName="Name10" presStyleLbl="parChTrans1D2" presStyleIdx="0" presStyleCnt="2"/>
      <dgm:spPr/>
      <dgm:t>
        <a:bodyPr/>
        <a:lstStyle/>
        <a:p>
          <a:endParaRPr lang="zh-CN" altLang="en-US"/>
        </a:p>
      </dgm:t>
    </dgm:pt>
    <dgm:pt modelId="{DFCB3C8B-EABD-4B28-85A1-502E92C20B0D}" type="pres">
      <dgm:prSet presAssocID="{94B16B19-DF36-4EFD-82F0-FFD5A36B1A7E}" presName="hierRoot2" presStyleCnt="0"/>
      <dgm:spPr/>
    </dgm:pt>
    <dgm:pt modelId="{10E1881D-C8EE-4575-A583-720762D683E3}" type="pres">
      <dgm:prSet presAssocID="{94B16B19-DF36-4EFD-82F0-FFD5A36B1A7E}" presName="composite2" presStyleCnt="0"/>
      <dgm:spPr/>
    </dgm:pt>
    <dgm:pt modelId="{724984A8-FB92-4D9A-8868-BD969250E0C7}" type="pres">
      <dgm:prSet presAssocID="{94B16B19-DF36-4EFD-82F0-FFD5A36B1A7E}" presName="background2" presStyleLbl="node2" presStyleIdx="0" presStyleCnt="2"/>
      <dgm:spPr/>
    </dgm:pt>
    <dgm:pt modelId="{DCF362DE-8E1E-4667-8822-A2F7A0F3D70F}" type="pres">
      <dgm:prSet presAssocID="{94B16B19-DF36-4EFD-82F0-FFD5A36B1A7E}" presName="text2" presStyleLbl="fgAcc2" presStyleIdx="0" presStyleCnt="2">
        <dgm:presLayoutVars>
          <dgm:chPref val="3"/>
        </dgm:presLayoutVars>
      </dgm:prSet>
      <dgm:spPr/>
      <dgm:t>
        <a:bodyPr/>
        <a:lstStyle/>
        <a:p>
          <a:endParaRPr lang="zh-CN" altLang="en-US"/>
        </a:p>
      </dgm:t>
    </dgm:pt>
    <dgm:pt modelId="{4835316F-3BA2-4127-9BD3-5BE1294F47A5}" type="pres">
      <dgm:prSet presAssocID="{94B16B19-DF36-4EFD-82F0-FFD5A36B1A7E}" presName="hierChild3" presStyleCnt="0"/>
      <dgm:spPr/>
    </dgm:pt>
    <dgm:pt modelId="{37C13512-1F80-4E5C-A1E3-220E6C791D59}" type="pres">
      <dgm:prSet presAssocID="{813851AF-11A1-43E0-A179-775AABE6D7FF}" presName="Name17" presStyleLbl="parChTrans1D3" presStyleIdx="0" presStyleCnt="2"/>
      <dgm:spPr/>
      <dgm:t>
        <a:bodyPr/>
        <a:lstStyle/>
        <a:p>
          <a:endParaRPr lang="zh-CN" altLang="en-US"/>
        </a:p>
      </dgm:t>
    </dgm:pt>
    <dgm:pt modelId="{631AA80D-AA30-457E-BA24-7EE969F2213F}" type="pres">
      <dgm:prSet presAssocID="{4CEEAD0F-7C81-4E95-8D28-1EF0B1CFF087}" presName="hierRoot3" presStyleCnt="0"/>
      <dgm:spPr/>
    </dgm:pt>
    <dgm:pt modelId="{3F15B674-31FE-4F42-B2FD-7BDD93726BC1}" type="pres">
      <dgm:prSet presAssocID="{4CEEAD0F-7C81-4E95-8D28-1EF0B1CFF087}" presName="composite3" presStyleCnt="0"/>
      <dgm:spPr/>
    </dgm:pt>
    <dgm:pt modelId="{731E90DD-01DE-4B62-B73C-E3F857760FD6}" type="pres">
      <dgm:prSet presAssocID="{4CEEAD0F-7C81-4E95-8D28-1EF0B1CFF087}" presName="background3" presStyleLbl="node3" presStyleIdx="0" presStyleCnt="2"/>
      <dgm:spPr/>
    </dgm:pt>
    <dgm:pt modelId="{74DE4FD7-CA07-40F1-81A6-B2A437221BAE}" type="pres">
      <dgm:prSet presAssocID="{4CEEAD0F-7C81-4E95-8D28-1EF0B1CFF087}" presName="text3" presStyleLbl="fgAcc3" presStyleIdx="0" presStyleCnt="2" custScaleX="145824">
        <dgm:presLayoutVars>
          <dgm:chPref val="3"/>
        </dgm:presLayoutVars>
      </dgm:prSet>
      <dgm:spPr/>
      <dgm:t>
        <a:bodyPr/>
        <a:lstStyle/>
        <a:p>
          <a:endParaRPr lang="zh-CN" altLang="en-US"/>
        </a:p>
      </dgm:t>
    </dgm:pt>
    <dgm:pt modelId="{4FA26A08-30D7-4850-8B34-7E8115EBFF3C}" type="pres">
      <dgm:prSet presAssocID="{4CEEAD0F-7C81-4E95-8D28-1EF0B1CFF087}" presName="hierChild4" presStyleCnt="0"/>
      <dgm:spPr/>
    </dgm:pt>
    <dgm:pt modelId="{7EB8FFBA-C117-4EC3-AEEE-CD2066E9C5E2}" type="pres">
      <dgm:prSet presAssocID="{9BA8C570-C8B9-4C10-A6E2-A0A98A35A116}" presName="Name17" presStyleLbl="parChTrans1D3" presStyleIdx="1" presStyleCnt="2"/>
      <dgm:spPr/>
      <dgm:t>
        <a:bodyPr/>
        <a:lstStyle/>
        <a:p>
          <a:endParaRPr lang="zh-CN" altLang="en-US"/>
        </a:p>
      </dgm:t>
    </dgm:pt>
    <dgm:pt modelId="{39934EE0-5B1F-48A5-8757-11C97D5C1BD6}" type="pres">
      <dgm:prSet presAssocID="{02667A45-602E-4171-A17E-300B0F75BAC0}" presName="hierRoot3" presStyleCnt="0"/>
      <dgm:spPr/>
    </dgm:pt>
    <dgm:pt modelId="{19830CB1-9184-432C-BD36-F2D54054A306}" type="pres">
      <dgm:prSet presAssocID="{02667A45-602E-4171-A17E-300B0F75BAC0}" presName="composite3" presStyleCnt="0"/>
      <dgm:spPr/>
    </dgm:pt>
    <dgm:pt modelId="{4BA28FCD-4FB7-48B1-8196-CC409784716B}" type="pres">
      <dgm:prSet presAssocID="{02667A45-602E-4171-A17E-300B0F75BAC0}" presName="background3" presStyleLbl="node3" presStyleIdx="1" presStyleCnt="2"/>
      <dgm:spPr/>
    </dgm:pt>
    <dgm:pt modelId="{651CAA56-8F6E-41B5-A272-D1CC6006919D}" type="pres">
      <dgm:prSet presAssocID="{02667A45-602E-4171-A17E-300B0F75BAC0}" presName="text3" presStyleLbl="fgAcc3" presStyleIdx="1" presStyleCnt="2" custScaleX="173433">
        <dgm:presLayoutVars>
          <dgm:chPref val="3"/>
        </dgm:presLayoutVars>
      </dgm:prSet>
      <dgm:spPr/>
      <dgm:t>
        <a:bodyPr/>
        <a:lstStyle/>
        <a:p>
          <a:endParaRPr lang="zh-CN" altLang="en-US"/>
        </a:p>
      </dgm:t>
    </dgm:pt>
    <dgm:pt modelId="{C2DA5234-DC4F-45C0-AA59-F16A6492BFDF}" type="pres">
      <dgm:prSet presAssocID="{02667A45-602E-4171-A17E-300B0F75BAC0}" presName="hierChild4" presStyleCnt="0"/>
      <dgm:spPr/>
    </dgm:pt>
    <dgm:pt modelId="{E9BDD92D-BA6B-45A3-8141-64FFBDCF69E1}" type="pres">
      <dgm:prSet presAssocID="{C047AB70-0333-4B50-8B38-4597FC27131C}" presName="Name10" presStyleLbl="parChTrans1D2" presStyleIdx="1" presStyleCnt="2"/>
      <dgm:spPr/>
      <dgm:t>
        <a:bodyPr/>
        <a:lstStyle/>
        <a:p>
          <a:endParaRPr lang="zh-CN" altLang="en-US"/>
        </a:p>
      </dgm:t>
    </dgm:pt>
    <dgm:pt modelId="{BAF73BF6-A7B2-429B-838F-5120C765F412}" type="pres">
      <dgm:prSet presAssocID="{1BB789A4-E9B2-4603-B221-4C251D98A609}" presName="hierRoot2" presStyleCnt="0"/>
      <dgm:spPr/>
    </dgm:pt>
    <dgm:pt modelId="{9A939AA4-A9DA-401A-9D78-A43340BCD7AC}" type="pres">
      <dgm:prSet presAssocID="{1BB789A4-E9B2-4603-B221-4C251D98A609}" presName="composite2" presStyleCnt="0"/>
      <dgm:spPr/>
    </dgm:pt>
    <dgm:pt modelId="{CCDDCB65-E6AC-4D26-AC6A-41C1637BD40E}" type="pres">
      <dgm:prSet presAssocID="{1BB789A4-E9B2-4603-B221-4C251D98A609}" presName="background2" presStyleLbl="node2" presStyleIdx="1" presStyleCnt="2"/>
      <dgm:spPr/>
    </dgm:pt>
    <dgm:pt modelId="{5094E4CC-C4EE-429F-ABB9-1A426156E927}" type="pres">
      <dgm:prSet presAssocID="{1BB789A4-E9B2-4603-B221-4C251D98A609}" presName="text2" presStyleLbl="fgAcc2" presStyleIdx="1" presStyleCnt="2">
        <dgm:presLayoutVars>
          <dgm:chPref val="3"/>
        </dgm:presLayoutVars>
      </dgm:prSet>
      <dgm:spPr/>
      <dgm:t>
        <a:bodyPr/>
        <a:lstStyle/>
        <a:p>
          <a:endParaRPr lang="zh-CN" altLang="en-US"/>
        </a:p>
      </dgm:t>
    </dgm:pt>
    <dgm:pt modelId="{26641BCE-4DAE-41B5-AC06-1F8ED35C6AD3}" type="pres">
      <dgm:prSet presAssocID="{1BB789A4-E9B2-4603-B221-4C251D98A609}" presName="hierChild3" presStyleCnt="0"/>
      <dgm:spPr/>
    </dgm:pt>
  </dgm:ptLst>
  <dgm:cxnLst>
    <dgm:cxn modelId="{AD5F5937-1F1A-4E7A-8FA2-B42FDAEB3115}" type="presOf" srcId="{813851AF-11A1-43E0-A179-775AABE6D7FF}" destId="{37C13512-1F80-4E5C-A1E3-220E6C791D59}" srcOrd="0" destOrd="0" presId="urn:microsoft.com/office/officeart/2005/8/layout/hierarchy1"/>
    <dgm:cxn modelId="{CD40A9F9-AE0D-4316-9F84-584E80F156BC}" type="presOf" srcId="{94B16B19-DF36-4EFD-82F0-FFD5A36B1A7E}" destId="{DCF362DE-8E1E-4667-8822-A2F7A0F3D70F}" srcOrd="0" destOrd="0" presId="urn:microsoft.com/office/officeart/2005/8/layout/hierarchy1"/>
    <dgm:cxn modelId="{F106E0AA-BF14-4ABD-9D31-4EBA32C82F0C}" type="presOf" srcId="{6EF76246-FEB7-4433-A0B1-3A9F4C476E20}" destId="{3BAEE494-38BE-43FD-BDF4-3DD38EAE5EEF}" srcOrd="0" destOrd="0" presId="urn:microsoft.com/office/officeart/2005/8/layout/hierarchy1"/>
    <dgm:cxn modelId="{895ADB88-9DBA-42CE-AA4B-FBD6BA383B6E}" srcId="{94B16B19-DF36-4EFD-82F0-FFD5A36B1A7E}" destId="{4CEEAD0F-7C81-4E95-8D28-1EF0B1CFF087}" srcOrd="0" destOrd="0" parTransId="{813851AF-11A1-43E0-A179-775AABE6D7FF}" sibTransId="{7E91E23C-5D7B-4987-98C4-7EC321BB43FB}"/>
    <dgm:cxn modelId="{38E86C17-3C69-4BAC-BC4D-9A36FE27A23C}" srcId="{94B16B19-DF36-4EFD-82F0-FFD5A36B1A7E}" destId="{02667A45-602E-4171-A17E-300B0F75BAC0}" srcOrd="1" destOrd="0" parTransId="{9BA8C570-C8B9-4C10-A6E2-A0A98A35A116}" sibTransId="{FD8C3B1E-5FC0-46DF-9FF3-ED774EC0449B}"/>
    <dgm:cxn modelId="{3E267FEB-2DBB-434E-B8C2-B732ABD897DE}" srcId="{6EF76246-FEB7-4433-A0B1-3A9F4C476E20}" destId="{1BB789A4-E9B2-4603-B221-4C251D98A609}" srcOrd="1" destOrd="0" parTransId="{C047AB70-0333-4B50-8B38-4597FC27131C}" sibTransId="{DE933DA1-16AF-4B16-8D51-DB08AAD0AC2B}"/>
    <dgm:cxn modelId="{90807455-AE18-4553-A778-66E17171DF4D}" type="presOf" srcId="{02667A45-602E-4171-A17E-300B0F75BAC0}" destId="{651CAA56-8F6E-41B5-A272-D1CC6006919D}" srcOrd="0" destOrd="0" presId="urn:microsoft.com/office/officeart/2005/8/layout/hierarchy1"/>
    <dgm:cxn modelId="{9790B06C-03E6-4A41-8BB9-F8642B9B314D}" type="presOf" srcId="{1BB789A4-E9B2-4603-B221-4C251D98A609}" destId="{5094E4CC-C4EE-429F-ABB9-1A426156E927}" srcOrd="0" destOrd="0" presId="urn:microsoft.com/office/officeart/2005/8/layout/hierarchy1"/>
    <dgm:cxn modelId="{1A86BFD3-FE22-453D-8FA3-046637AF61BE}" srcId="{6EF76246-FEB7-4433-A0B1-3A9F4C476E20}" destId="{94B16B19-DF36-4EFD-82F0-FFD5A36B1A7E}" srcOrd="0" destOrd="0" parTransId="{1CAF51C7-6A44-488F-92AE-5D843BD84D62}" sibTransId="{B32A3762-3B88-424B-AFC1-8FDECA5AC028}"/>
    <dgm:cxn modelId="{6C29F631-77D5-4477-8F00-2AE2C389DD0B}" type="presOf" srcId="{C047AB70-0333-4B50-8B38-4597FC27131C}" destId="{E9BDD92D-BA6B-45A3-8141-64FFBDCF69E1}" srcOrd="0" destOrd="0" presId="urn:microsoft.com/office/officeart/2005/8/layout/hierarchy1"/>
    <dgm:cxn modelId="{0E75118D-6E05-49C9-A2E0-1FCAF43008A7}" srcId="{890FC8C1-1EB8-46A9-B381-4965F86D1FFA}" destId="{6EF76246-FEB7-4433-A0B1-3A9F4C476E20}" srcOrd="0" destOrd="0" parTransId="{649B2804-5AB9-46FB-8122-FF30A2A05B99}" sibTransId="{19C878A1-DF17-42B8-8CCC-ADF8D440E9D3}"/>
    <dgm:cxn modelId="{B207CE11-7700-47C9-8079-474C58555F50}" type="presOf" srcId="{1CAF51C7-6A44-488F-92AE-5D843BD84D62}" destId="{A6C04900-1663-43A6-A896-B033233495D9}" srcOrd="0" destOrd="0" presId="urn:microsoft.com/office/officeart/2005/8/layout/hierarchy1"/>
    <dgm:cxn modelId="{47D09607-21F5-40D1-AF70-F79BA0D62BCD}" type="presOf" srcId="{9BA8C570-C8B9-4C10-A6E2-A0A98A35A116}" destId="{7EB8FFBA-C117-4EC3-AEEE-CD2066E9C5E2}" srcOrd="0" destOrd="0" presId="urn:microsoft.com/office/officeart/2005/8/layout/hierarchy1"/>
    <dgm:cxn modelId="{5B47FF97-7334-4389-A2D3-81D429F8D143}" type="presOf" srcId="{4CEEAD0F-7C81-4E95-8D28-1EF0B1CFF087}" destId="{74DE4FD7-CA07-40F1-81A6-B2A437221BAE}" srcOrd="0" destOrd="0" presId="urn:microsoft.com/office/officeart/2005/8/layout/hierarchy1"/>
    <dgm:cxn modelId="{76707545-2B73-4F9F-A6B3-A67E9C31BFDE}" type="presOf" srcId="{890FC8C1-1EB8-46A9-B381-4965F86D1FFA}" destId="{6C34BDCC-8A95-41E7-92F4-C4500C80D813}" srcOrd="0" destOrd="0" presId="urn:microsoft.com/office/officeart/2005/8/layout/hierarchy1"/>
    <dgm:cxn modelId="{C4076ED5-F6F6-458C-9555-C793CBAFCB1D}" type="presParOf" srcId="{6C34BDCC-8A95-41E7-92F4-C4500C80D813}" destId="{082ADE59-183B-4DDF-BE7C-9C6E69CBCF41}" srcOrd="0" destOrd="0" presId="urn:microsoft.com/office/officeart/2005/8/layout/hierarchy1"/>
    <dgm:cxn modelId="{FAA95005-8B18-4708-A29C-3B9EC949D217}" type="presParOf" srcId="{082ADE59-183B-4DDF-BE7C-9C6E69CBCF41}" destId="{A84BCA78-EF98-4090-A294-3BEEE89304B3}" srcOrd="0" destOrd="0" presId="urn:microsoft.com/office/officeart/2005/8/layout/hierarchy1"/>
    <dgm:cxn modelId="{26EDEE94-592E-4424-A7B5-D956D4990C9C}" type="presParOf" srcId="{A84BCA78-EF98-4090-A294-3BEEE89304B3}" destId="{8FA6151B-E6FD-4C26-9AF1-7ADEF906213E}" srcOrd="0" destOrd="0" presId="urn:microsoft.com/office/officeart/2005/8/layout/hierarchy1"/>
    <dgm:cxn modelId="{FE5A9ABB-A6A4-4127-B53B-75FF8B9AC2E0}" type="presParOf" srcId="{A84BCA78-EF98-4090-A294-3BEEE89304B3}" destId="{3BAEE494-38BE-43FD-BDF4-3DD38EAE5EEF}" srcOrd="1" destOrd="0" presId="urn:microsoft.com/office/officeart/2005/8/layout/hierarchy1"/>
    <dgm:cxn modelId="{2E1155D7-DADD-44D7-8072-07CE0F30D844}" type="presParOf" srcId="{082ADE59-183B-4DDF-BE7C-9C6E69CBCF41}" destId="{54465579-915F-4C3B-8B88-B09F4944A3E3}" srcOrd="1" destOrd="0" presId="urn:microsoft.com/office/officeart/2005/8/layout/hierarchy1"/>
    <dgm:cxn modelId="{8778EFCE-A99B-4714-9CD1-90DCF9A249CE}" type="presParOf" srcId="{54465579-915F-4C3B-8B88-B09F4944A3E3}" destId="{A6C04900-1663-43A6-A896-B033233495D9}" srcOrd="0" destOrd="0" presId="urn:microsoft.com/office/officeart/2005/8/layout/hierarchy1"/>
    <dgm:cxn modelId="{C89AB54D-98E3-44CD-84E3-6D001D3AC466}" type="presParOf" srcId="{54465579-915F-4C3B-8B88-B09F4944A3E3}" destId="{DFCB3C8B-EABD-4B28-85A1-502E92C20B0D}" srcOrd="1" destOrd="0" presId="urn:microsoft.com/office/officeart/2005/8/layout/hierarchy1"/>
    <dgm:cxn modelId="{D2AF01FF-74EA-4636-8A38-30DC8BFF4B7D}" type="presParOf" srcId="{DFCB3C8B-EABD-4B28-85A1-502E92C20B0D}" destId="{10E1881D-C8EE-4575-A583-720762D683E3}" srcOrd="0" destOrd="0" presId="urn:microsoft.com/office/officeart/2005/8/layout/hierarchy1"/>
    <dgm:cxn modelId="{E26738D1-9E1A-44B8-8480-1F15AFBC1285}" type="presParOf" srcId="{10E1881D-C8EE-4575-A583-720762D683E3}" destId="{724984A8-FB92-4D9A-8868-BD969250E0C7}" srcOrd="0" destOrd="0" presId="urn:microsoft.com/office/officeart/2005/8/layout/hierarchy1"/>
    <dgm:cxn modelId="{4FCD52AC-DA5A-478D-B14A-E208C221B816}" type="presParOf" srcId="{10E1881D-C8EE-4575-A583-720762D683E3}" destId="{DCF362DE-8E1E-4667-8822-A2F7A0F3D70F}" srcOrd="1" destOrd="0" presId="urn:microsoft.com/office/officeart/2005/8/layout/hierarchy1"/>
    <dgm:cxn modelId="{13867758-FFD5-483F-A3F1-DAA6ABD3969C}" type="presParOf" srcId="{DFCB3C8B-EABD-4B28-85A1-502E92C20B0D}" destId="{4835316F-3BA2-4127-9BD3-5BE1294F47A5}" srcOrd="1" destOrd="0" presId="urn:microsoft.com/office/officeart/2005/8/layout/hierarchy1"/>
    <dgm:cxn modelId="{A2189434-BA99-4F83-A8E7-C42D885D4E30}" type="presParOf" srcId="{4835316F-3BA2-4127-9BD3-5BE1294F47A5}" destId="{37C13512-1F80-4E5C-A1E3-220E6C791D59}" srcOrd="0" destOrd="0" presId="urn:microsoft.com/office/officeart/2005/8/layout/hierarchy1"/>
    <dgm:cxn modelId="{5FE1B580-CD63-4BE4-9DC6-B3A94EA1B2FB}" type="presParOf" srcId="{4835316F-3BA2-4127-9BD3-5BE1294F47A5}" destId="{631AA80D-AA30-457E-BA24-7EE969F2213F}" srcOrd="1" destOrd="0" presId="urn:microsoft.com/office/officeart/2005/8/layout/hierarchy1"/>
    <dgm:cxn modelId="{D62B2DFD-AA54-452F-ACEF-BE6BD1A8C209}" type="presParOf" srcId="{631AA80D-AA30-457E-BA24-7EE969F2213F}" destId="{3F15B674-31FE-4F42-B2FD-7BDD93726BC1}" srcOrd="0" destOrd="0" presId="urn:microsoft.com/office/officeart/2005/8/layout/hierarchy1"/>
    <dgm:cxn modelId="{9C6DB6E0-C994-4D62-8D7B-BD4FBF41E7BB}" type="presParOf" srcId="{3F15B674-31FE-4F42-B2FD-7BDD93726BC1}" destId="{731E90DD-01DE-4B62-B73C-E3F857760FD6}" srcOrd="0" destOrd="0" presId="urn:microsoft.com/office/officeart/2005/8/layout/hierarchy1"/>
    <dgm:cxn modelId="{81EED5F9-4DF4-48A0-BDA1-194FE78EF313}" type="presParOf" srcId="{3F15B674-31FE-4F42-B2FD-7BDD93726BC1}" destId="{74DE4FD7-CA07-40F1-81A6-B2A437221BAE}" srcOrd="1" destOrd="0" presId="urn:microsoft.com/office/officeart/2005/8/layout/hierarchy1"/>
    <dgm:cxn modelId="{BECE7632-9220-442B-AF30-CCC234B60EDD}" type="presParOf" srcId="{631AA80D-AA30-457E-BA24-7EE969F2213F}" destId="{4FA26A08-30D7-4850-8B34-7E8115EBFF3C}" srcOrd="1" destOrd="0" presId="urn:microsoft.com/office/officeart/2005/8/layout/hierarchy1"/>
    <dgm:cxn modelId="{16D40B50-E7BE-4387-B1DA-652BB75831A2}" type="presParOf" srcId="{4835316F-3BA2-4127-9BD3-5BE1294F47A5}" destId="{7EB8FFBA-C117-4EC3-AEEE-CD2066E9C5E2}" srcOrd="2" destOrd="0" presId="urn:microsoft.com/office/officeart/2005/8/layout/hierarchy1"/>
    <dgm:cxn modelId="{6E60160A-3442-4BC3-BE92-0602D0EDA206}" type="presParOf" srcId="{4835316F-3BA2-4127-9BD3-5BE1294F47A5}" destId="{39934EE0-5B1F-48A5-8757-11C97D5C1BD6}" srcOrd="3" destOrd="0" presId="urn:microsoft.com/office/officeart/2005/8/layout/hierarchy1"/>
    <dgm:cxn modelId="{7C074125-5551-43A9-8237-F3D699626DF4}" type="presParOf" srcId="{39934EE0-5B1F-48A5-8757-11C97D5C1BD6}" destId="{19830CB1-9184-432C-BD36-F2D54054A306}" srcOrd="0" destOrd="0" presId="urn:microsoft.com/office/officeart/2005/8/layout/hierarchy1"/>
    <dgm:cxn modelId="{4E14A4D6-2682-4BFE-A213-0D3A5665D34D}" type="presParOf" srcId="{19830CB1-9184-432C-BD36-F2D54054A306}" destId="{4BA28FCD-4FB7-48B1-8196-CC409784716B}" srcOrd="0" destOrd="0" presId="urn:microsoft.com/office/officeart/2005/8/layout/hierarchy1"/>
    <dgm:cxn modelId="{3B59F5ED-2124-4BD7-B59D-0B68F43D76E9}" type="presParOf" srcId="{19830CB1-9184-432C-BD36-F2D54054A306}" destId="{651CAA56-8F6E-41B5-A272-D1CC6006919D}" srcOrd="1" destOrd="0" presId="urn:microsoft.com/office/officeart/2005/8/layout/hierarchy1"/>
    <dgm:cxn modelId="{29543AB0-3850-47E4-BA51-5B8632994198}" type="presParOf" srcId="{39934EE0-5B1F-48A5-8757-11C97D5C1BD6}" destId="{C2DA5234-DC4F-45C0-AA59-F16A6492BFDF}" srcOrd="1" destOrd="0" presId="urn:microsoft.com/office/officeart/2005/8/layout/hierarchy1"/>
    <dgm:cxn modelId="{10CCC7EC-126D-48F5-976C-7A36E33A878E}" type="presParOf" srcId="{54465579-915F-4C3B-8B88-B09F4944A3E3}" destId="{E9BDD92D-BA6B-45A3-8141-64FFBDCF69E1}" srcOrd="2" destOrd="0" presId="urn:microsoft.com/office/officeart/2005/8/layout/hierarchy1"/>
    <dgm:cxn modelId="{7BDB2E0D-DBC7-4CB4-8F7D-162914672276}" type="presParOf" srcId="{54465579-915F-4C3B-8B88-B09F4944A3E3}" destId="{BAF73BF6-A7B2-429B-838F-5120C765F412}" srcOrd="3" destOrd="0" presId="urn:microsoft.com/office/officeart/2005/8/layout/hierarchy1"/>
    <dgm:cxn modelId="{3094589C-22CD-4CF4-B2A4-D010779F0509}" type="presParOf" srcId="{BAF73BF6-A7B2-429B-838F-5120C765F412}" destId="{9A939AA4-A9DA-401A-9D78-A43340BCD7AC}" srcOrd="0" destOrd="0" presId="urn:microsoft.com/office/officeart/2005/8/layout/hierarchy1"/>
    <dgm:cxn modelId="{B79D0A32-3229-485B-B42B-B5475BF1CAAB}" type="presParOf" srcId="{9A939AA4-A9DA-401A-9D78-A43340BCD7AC}" destId="{CCDDCB65-E6AC-4D26-AC6A-41C1637BD40E}" srcOrd="0" destOrd="0" presId="urn:microsoft.com/office/officeart/2005/8/layout/hierarchy1"/>
    <dgm:cxn modelId="{0EA00174-D0CF-43CB-B5E2-4AB18B4D77ED}" type="presParOf" srcId="{9A939AA4-A9DA-401A-9D78-A43340BCD7AC}" destId="{5094E4CC-C4EE-429F-ABB9-1A426156E927}" srcOrd="1" destOrd="0" presId="urn:microsoft.com/office/officeart/2005/8/layout/hierarchy1"/>
    <dgm:cxn modelId="{841A9BBC-CF67-4398-8B89-01CA3C8D401D}" type="presParOf" srcId="{BAF73BF6-A7B2-429B-838F-5120C765F412}" destId="{26641BCE-4DAE-41B5-AC06-1F8ED35C6AD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DD92D-BA6B-45A3-8141-64FFBDCF69E1}">
      <dsp:nvSpPr>
        <dsp:cNvPr id="0" name=""/>
        <dsp:cNvSpPr/>
      </dsp:nvSpPr>
      <dsp:spPr>
        <a:xfrm>
          <a:off x="5084956" y="1076263"/>
          <a:ext cx="1052708" cy="540593"/>
        </a:xfrm>
        <a:custGeom>
          <a:avLst/>
          <a:gdLst/>
          <a:ahLst/>
          <a:cxnLst/>
          <a:rect l="0" t="0" r="0" b="0"/>
          <a:pathLst>
            <a:path>
              <a:moveTo>
                <a:pt x="0" y="0"/>
              </a:moveTo>
              <a:lnTo>
                <a:pt x="0" y="378941"/>
              </a:lnTo>
              <a:lnTo>
                <a:pt x="1052708" y="378941"/>
              </a:lnTo>
              <a:lnTo>
                <a:pt x="1052708" y="5405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B8FFBA-C117-4EC3-AEEE-CD2066E9C5E2}">
      <dsp:nvSpPr>
        <dsp:cNvPr id="0" name=""/>
        <dsp:cNvSpPr/>
      </dsp:nvSpPr>
      <dsp:spPr>
        <a:xfrm>
          <a:off x="4004921" y="2724914"/>
          <a:ext cx="1466180" cy="507496"/>
        </a:xfrm>
        <a:custGeom>
          <a:avLst/>
          <a:gdLst/>
          <a:ahLst/>
          <a:cxnLst/>
          <a:rect l="0" t="0" r="0" b="0"/>
          <a:pathLst>
            <a:path>
              <a:moveTo>
                <a:pt x="0" y="0"/>
              </a:moveTo>
              <a:lnTo>
                <a:pt x="0" y="345843"/>
              </a:lnTo>
              <a:lnTo>
                <a:pt x="1466180" y="345843"/>
              </a:lnTo>
              <a:lnTo>
                <a:pt x="1466180" y="5074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C13512-1F80-4E5C-A1E3-220E6C791D59}">
      <dsp:nvSpPr>
        <dsp:cNvPr id="0" name=""/>
        <dsp:cNvSpPr/>
      </dsp:nvSpPr>
      <dsp:spPr>
        <a:xfrm>
          <a:off x="2297856" y="2724914"/>
          <a:ext cx="1707064" cy="507496"/>
        </a:xfrm>
        <a:custGeom>
          <a:avLst/>
          <a:gdLst/>
          <a:ahLst/>
          <a:cxnLst/>
          <a:rect l="0" t="0" r="0" b="0"/>
          <a:pathLst>
            <a:path>
              <a:moveTo>
                <a:pt x="1707064" y="0"/>
              </a:moveTo>
              <a:lnTo>
                <a:pt x="1707064" y="345843"/>
              </a:lnTo>
              <a:lnTo>
                <a:pt x="0" y="345843"/>
              </a:lnTo>
              <a:lnTo>
                <a:pt x="0" y="5074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C04900-1663-43A6-A896-B033233495D9}">
      <dsp:nvSpPr>
        <dsp:cNvPr id="0" name=""/>
        <dsp:cNvSpPr/>
      </dsp:nvSpPr>
      <dsp:spPr>
        <a:xfrm>
          <a:off x="4004921" y="1076263"/>
          <a:ext cx="1080035" cy="540593"/>
        </a:xfrm>
        <a:custGeom>
          <a:avLst/>
          <a:gdLst/>
          <a:ahLst/>
          <a:cxnLst/>
          <a:rect l="0" t="0" r="0" b="0"/>
          <a:pathLst>
            <a:path>
              <a:moveTo>
                <a:pt x="1080035" y="0"/>
              </a:moveTo>
              <a:lnTo>
                <a:pt x="1080035" y="378941"/>
              </a:lnTo>
              <a:lnTo>
                <a:pt x="0" y="378941"/>
              </a:lnTo>
              <a:lnTo>
                <a:pt x="0" y="54059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A6151B-E6FD-4C26-9AF1-7ADEF906213E}">
      <dsp:nvSpPr>
        <dsp:cNvPr id="0" name=""/>
        <dsp:cNvSpPr/>
      </dsp:nvSpPr>
      <dsp:spPr>
        <a:xfrm>
          <a:off x="4212470" y="-31794"/>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AEE494-38BE-43FD-BDF4-3DD38EAE5EEF}">
      <dsp:nvSpPr>
        <dsp:cNvPr id="0" name=""/>
        <dsp:cNvSpPr/>
      </dsp:nvSpPr>
      <dsp:spPr>
        <a:xfrm>
          <a:off x="4406356" y="152397"/>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accent2"/>
              </a:solidFill>
              <a:latin typeface="黑体" panose="02010609060101010101" pitchFamily="49" charset="-122"/>
              <a:ea typeface="黑体" panose="02010609060101010101" pitchFamily="49" charset="-122"/>
            </a:rPr>
            <a:t>细胞培养</a:t>
          </a:r>
          <a:endParaRPr lang="zh-CN" altLang="en-US" sz="2800" kern="1200" dirty="0">
            <a:solidFill>
              <a:schemeClr val="accent2"/>
            </a:solidFill>
            <a:latin typeface="黑体" panose="02010609060101010101" pitchFamily="49" charset="-122"/>
            <a:ea typeface="黑体" panose="02010609060101010101" pitchFamily="49" charset="-122"/>
          </a:endParaRPr>
        </a:p>
      </dsp:txBody>
      <dsp:txXfrm>
        <a:off x="4438810" y="184851"/>
        <a:ext cx="1680064" cy="1043149"/>
      </dsp:txXfrm>
    </dsp:sp>
    <dsp:sp modelId="{724984A8-FB92-4D9A-8868-BD969250E0C7}">
      <dsp:nvSpPr>
        <dsp:cNvPr id="0" name=""/>
        <dsp:cNvSpPr/>
      </dsp:nvSpPr>
      <dsp:spPr>
        <a:xfrm>
          <a:off x="3132435" y="1616856"/>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F362DE-8E1E-4667-8822-A2F7A0F3D70F}">
      <dsp:nvSpPr>
        <dsp:cNvPr id="0" name=""/>
        <dsp:cNvSpPr/>
      </dsp:nvSpPr>
      <dsp:spPr>
        <a:xfrm>
          <a:off x="3326321" y="1801048"/>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accent2"/>
              </a:solidFill>
              <a:latin typeface="黑体" panose="02010609060101010101" pitchFamily="49" charset="-122"/>
              <a:ea typeface="黑体" panose="02010609060101010101" pitchFamily="49" charset="-122"/>
            </a:rPr>
            <a:t>细胞死亡</a:t>
          </a:r>
          <a:endParaRPr lang="zh-CN" altLang="en-US" sz="2800" kern="1200" dirty="0">
            <a:solidFill>
              <a:schemeClr val="accent2"/>
            </a:solidFill>
            <a:latin typeface="黑体" panose="02010609060101010101" pitchFamily="49" charset="-122"/>
            <a:ea typeface="黑体" panose="02010609060101010101" pitchFamily="49" charset="-122"/>
          </a:endParaRPr>
        </a:p>
      </dsp:txBody>
      <dsp:txXfrm>
        <a:off x="3358775" y="1833502"/>
        <a:ext cx="1680064" cy="1043149"/>
      </dsp:txXfrm>
    </dsp:sp>
    <dsp:sp modelId="{731E90DD-01DE-4B62-B73C-E3F857760FD6}">
      <dsp:nvSpPr>
        <dsp:cNvPr id="0" name=""/>
        <dsp:cNvSpPr/>
      </dsp:nvSpPr>
      <dsp:spPr>
        <a:xfrm>
          <a:off x="1025562" y="3232410"/>
          <a:ext cx="2544588"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DE4FD7-CA07-40F1-81A6-B2A437221BAE}">
      <dsp:nvSpPr>
        <dsp:cNvPr id="0" name=""/>
        <dsp:cNvSpPr/>
      </dsp:nvSpPr>
      <dsp:spPr>
        <a:xfrm>
          <a:off x="1219447" y="3416602"/>
          <a:ext cx="2544588"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accent2"/>
              </a:solidFill>
              <a:latin typeface="黑体" panose="02010609060101010101" pitchFamily="49" charset="-122"/>
              <a:ea typeface="黑体" panose="02010609060101010101" pitchFamily="49" charset="-122"/>
            </a:rPr>
            <a:t>细胞坏死</a:t>
          </a:r>
          <a:endParaRPr lang="zh-CN" altLang="en-US" sz="2800" kern="1200" dirty="0">
            <a:solidFill>
              <a:schemeClr val="accent2"/>
            </a:solidFill>
            <a:latin typeface="黑体" panose="02010609060101010101" pitchFamily="49" charset="-122"/>
            <a:ea typeface="黑体" panose="02010609060101010101" pitchFamily="49" charset="-122"/>
          </a:endParaRPr>
        </a:p>
      </dsp:txBody>
      <dsp:txXfrm>
        <a:off x="1251901" y="3449056"/>
        <a:ext cx="2479680" cy="1043149"/>
      </dsp:txXfrm>
    </dsp:sp>
    <dsp:sp modelId="{4BA28FCD-4FB7-48B1-8196-CC409784716B}">
      <dsp:nvSpPr>
        <dsp:cNvPr id="0" name=""/>
        <dsp:cNvSpPr/>
      </dsp:nvSpPr>
      <dsp:spPr>
        <a:xfrm>
          <a:off x="3957922" y="3232410"/>
          <a:ext cx="3026358"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CAA56-8F6E-41B5-A272-D1CC6006919D}">
      <dsp:nvSpPr>
        <dsp:cNvPr id="0" name=""/>
        <dsp:cNvSpPr/>
      </dsp:nvSpPr>
      <dsp:spPr>
        <a:xfrm>
          <a:off x="4151808" y="3416602"/>
          <a:ext cx="3026358"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accent2"/>
              </a:solidFill>
              <a:latin typeface="黑体" panose="02010609060101010101" pitchFamily="49" charset="-122"/>
              <a:ea typeface="黑体" panose="02010609060101010101" pitchFamily="49" charset="-122"/>
            </a:rPr>
            <a:t>程序性死亡</a:t>
          </a:r>
          <a:endParaRPr lang="zh-CN" altLang="en-US" sz="2800" kern="1200" dirty="0">
            <a:solidFill>
              <a:schemeClr val="accent2"/>
            </a:solidFill>
            <a:latin typeface="黑体" panose="02010609060101010101" pitchFamily="49" charset="-122"/>
            <a:ea typeface="黑体" panose="02010609060101010101" pitchFamily="49" charset="-122"/>
          </a:endParaRPr>
        </a:p>
      </dsp:txBody>
      <dsp:txXfrm>
        <a:off x="4184262" y="3449056"/>
        <a:ext cx="2961450" cy="1043149"/>
      </dsp:txXfrm>
    </dsp:sp>
    <dsp:sp modelId="{CCDDCB65-E6AC-4D26-AC6A-41C1637BD40E}">
      <dsp:nvSpPr>
        <dsp:cNvPr id="0" name=""/>
        <dsp:cNvSpPr/>
      </dsp:nvSpPr>
      <dsp:spPr>
        <a:xfrm>
          <a:off x="5265179" y="1616856"/>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94E4CC-C4EE-429F-ABB9-1A426156E927}">
      <dsp:nvSpPr>
        <dsp:cNvPr id="0" name=""/>
        <dsp:cNvSpPr/>
      </dsp:nvSpPr>
      <dsp:spPr>
        <a:xfrm>
          <a:off x="5459065" y="1801048"/>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accent2"/>
              </a:solidFill>
              <a:latin typeface="黑体" panose="02010609060101010101" pitchFamily="49" charset="-122"/>
              <a:ea typeface="黑体" panose="02010609060101010101" pitchFamily="49" charset="-122"/>
            </a:rPr>
            <a:t>细胞增殖</a:t>
          </a:r>
          <a:endParaRPr lang="zh-CN" altLang="en-US" sz="2800" kern="1200" dirty="0">
            <a:solidFill>
              <a:schemeClr val="accent2"/>
            </a:solidFill>
            <a:latin typeface="黑体" panose="02010609060101010101" pitchFamily="49" charset="-122"/>
            <a:ea typeface="黑体" panose="02010609060101010101" pitchFamily="49" charset="-122"/>
          </a:endParaRPr>
        </a:p>
      </dsp:txBody>
      <dsp:txXfrm>
        <a:off x="5491519" y="1833502"/>
        <a:ext cx="1680064" cy="10431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2016</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10</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月</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3</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日北京时间</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17</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30</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，诺贝尔基金会宣布将</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2016</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年的诺贝尔生理学或医学奖授予大隅良典教授，以表彰他在自噬反应领域做出的卓越贡献</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1977381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en-US" altLang="zh-CN" dirty="0"/>
              <a:t>19</a:t>
            </a:fld>
            <a:endParaRPr lang="en-US" altLang="zh-CN" dirty="0"/>
          </a:p>
        </p:txBody>
      </p:sp>
      <p:sp>
        <p:nvSpPr>
          <p:cNvPr id="20482" name="Rectangle 2"/>
          <p:cNvSpPr>
            <a:spLocks noGrp="1" noRot="1" noChangeAspect="1" noTextEdit="1"/>
          </p:cNvSpPr>
          <p:nvPr>
            <p:ph type="sldImg"/>
          </p:nvPr>
        </p:nvSpPr>
        <p:spPr>
          <a:xfrm>
            <a:off x="1144588" y="687388"/>
            <a:ext cx="4568825" cy="3425825"/>
          </a:xfrm>
          <a:ln w="12700"/>
        </p:spPr>
      </p:sp>
      <p:sp>
        <p:nvSpPr>
          <p:cNvPr id="20483" name="Rectangle 3"/>
          <p:cNvSpPr>
            <a:spLocks noGrp="1"/>
          </p:cNvSpPr>
          <p:nvPr>
            <p:ph type="body"/>
          </p:nvPr>
        </p:nvSpPr>
        <p:spPr>
          <a:xfrm>
            <a:off x="914400" y="4343400"/>
            <a:ext cx="5029200" cy="4114800"/>
          </a:xfrm>
        </p:spPr>
        <p:txBody>
          <a:bodyPr wrap="square" lIns="92075" tIns="46038" rIns="92075" bIns="46038" anchor="t"/>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en-US" altLang="zh-CN" dirty="0"/>
              <a:t>20</a:t>
            </a:fld>
            <a:endParaRPr lang="en-US" altLang="zh-CN" dirty="0"/>
          </a:p>
        </p:txBody>
      </p:sp>
      <p:sp>
        <p:nvSpPr>
          <p:cNvPr id="22530" name="Rectangle 2"/>
          <p:cNvSpPr>
            <a:spLocks noGrp="1" noRot="1" noChangeAspect="1" noTextEdit="1"/>
          </p:cNvSpPr>
          <p:nvPr>
            <p:ph type="sldImg"/>
          </p:nvPr>
        </p:nvSpPr>
        <p:spPr>
          <a:xfrm>
            <a:off x="1144588" y="687388"/>
            <a:ext cx="4568825" cy="3425825"/>
          </a:xfrm>
        </p:spPr>
      </p:sp>
      <p:sp>
        <p:nvSpPr>
          <p:cNvPr id="22531"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p:sp>
      <p:sp>
        <p:nvSpPr>
          <p:cNvPr id="25602" name="备注占位符 2"/>
          <p:cNvSpPr>
            <a:spLocks noGrp="1"/>
          </p:cNvSpPr>
          <p:nvPr>
            <p:ph type="body"/>
          </p:nvPr>
        </p:nvSpPr>
        <p:spPr/>
        <p:txBody>
          <a:bodyPr wrap="square" lIns="91440" tIns="45720" rIns="91440" bIns="45720" anchor="t"/>
          <a:lstStyle/>
          <a:p>
            <a:pPr lvl="0"/>
            <a:r>
              <a:rPr lang="en-US" altLang="zh-CN" dirty="0"/>
              <a:t>PI</a:t>
            </a:r>
            <a:r>
              <a:rPr lang="zh-CN" altLang="en-US" dirty="0"/>
              <a:t>及</a:t>
            </a:r>
            <a:r>
              <a:rPr lang="en-US" altLang="zh-CN" dirty="0"/>
              <a:t>Hoechest3342</a:t>
            </a:r>
            <a:r>
              <a:rPr lang="zh-CN" altLang="en-US" dirty="0"/>
              <a:t>均使用</a:t>
            </a:r>
            <a:r>
              <a:rPr lang="en-US" altLang="zh-CN" dirty="0"/>
              <a:t>340nm</a:t>
            </a:r>
            <a:r>
              <a:rPr lang="zh-CN" altLang="en-US" dirty="0"/>
              <a:t>紫外线激发，前者荧光为红色（</a:t>
            </a:r>
            <a:r>
              <a:rPr lang="en-US" altLang="zh-CN" dirty="0"/>
              <a:t>620nm</a:t>
            </a:r>
            <a:r>
              <a:rPr lang="zh-CN" altLang="en-US" dirty="0"/>
              <a:t>），后者荧光为蓝色（</a:t>
            </a:r>
            <a:r>
              <a:rPr lang="en-US" altLang="zh-CN" dirty="0"/>
              <a:t>480nm</a:t>
            </a:r>
            <a:r>
              <a:rPr lang="zh-CN" altLang="en-US" dirty="0"/>
              <a:t>）</a:t>
            </a:r>
          </a:p>
        </p:txBody>
      </p:sp>
      <p:sp>
        <p:nvSpPr>
          <p:cNvPr id="2560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en-US" altLang="zh-CN" dirty="0"/>
              <a:t>22</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en-US" altLang="zh-CN" dirty="0"/>
              <a:t>23</a:t>
            </a:fld>
            <a:endParaRPr lang="en-US" altLang="zh-CN" dirty="0"/>
          </a:p>
        </p:txBody>
      </p:sp>
      <p:sp>
        <p:nvSpPr>
          <p:cNvPr id="27650" name="Rectangle 2"/>
          <p:cNvSpPr>
            <a:spLocks noGrp="1" noRot="1" noChangeAspect="1" noTextEdit="1"/>
          </p:cNvSpPr>
          <p:nvPr>
            <p:ph type="sldImg"/>
          </p:nvPr>
        </p:nvSpPr>
        <p:spPr>
          <a:xfrm>
            <a:off x="1144588" y="687388"/>
            <a:ext cx="4568825" cy="3425825"/>
          </a:xfrm>
        </p:spPr>
      </p:sp>
      <p:sp>
        <p:nvSpPr>
          <p:cNvPr id="27651" name="Rectangle 3"/>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p:sp>
      <p:sp>
        <p:nvSpPr>
          <p:cNvPr id="31746" name="备注占位符 2"/>
          <p:cNvSpPr>
            <a:spLocks noGrp="1"/>
          </p:cNvSpPr>
          <p:nvPr>
            <p:ph type="body"/>
          </p:nvPr>
        </p:nvSpPr>
        <p:spPr/>
        <p:txBody>
          <a:bodyPr wrap="square" lIns="91440" tIns="45720" rIns="91440" bIns="45720" anchor="t"/>
          <a:lstStyle/>
          <a:p>
            <a:pPr lvl="0"/>
            <a:r>
              <a:rPr lang="zh-CN" altLang="en-US" dirty="0"/>
              <a:t>吖啶橙</a:t>
            </a:r>
            <a:r>
              <a:rPr lang="en-US" altLang="zh-CN" dirty="0"/>
              <a:t>(AO)</a:t>
            </a:r>
            <a:r>
              <a:rPr lang="zh-CN" altLang="en-US" dirty="0"/>
              <a:t>能透过胞膜完整的细胞，嵌入细胞核</a:t>
            </a:r>
            <a:r>
              <a:rPr lang="en-US" altLang="zh-CN" dirty="0"/>
              <a:t>DNA</a:t>
            </a:r>
            <a:r>
              <a:rPr lang="zh-CN" altLang="en-US" dirty="0"/>
              <a:t>，使之发出明亮的绿色荧光。溴乙锭</a:t>
            </a:r>
            <a:r>
              <a:rPr lang="en-US" altLang="zh-CN" dirty="0"/>
              <a:t>(EB</a:t>
            </a:r>
            <a:r>
              <a:rPr lang="zh-CN" altLang="en-US" dirty="0"/>
              <a:t>仅能透过胞膜受损的细胞，嵌入核</a:t>
            </a:r>
            <a:r>
              <a:rPr lang="en-US" altLang="zh-CN" dirty="0"/>
              <a:t>DNA</a:t>
            </a:r>
            <a:r>
              <a:rPr lang="zh-CN" altLang="en-US" dirty="0"/>
              <a:t>，发橘红色荧光。凋亡的细胞呈现为染色增强，荧光更为明亮，均匀一致的圆状或固缩状、团块状结构。非凋亡细胞核呈现荧光深浅不一的结构样特征。二者形态迥然相异，很易判别。在荧光显微镜下观察，可见四种细胞形态：活细胞</a:t>
            </a:r>
            <a:r>
              <a:rPr lang="en-US" altLang="zh-CN" dirty="0"/>
              <a:t>(VN)</a:t>
            </a:r>
            <a:r>
              <a:rPr lang="zh-CN" altLang="en-US" dirty="0"/>
              <a:t>，核染色质着绿色并呈正常结构；早期凋亡细胞</a:t>
            </a:r>
            <a:r>
              <a:rPr lang="en-US" altLang="zh-CN" dirty="0"/>
              <a:t>(VA)</a:t>
            </a:r>
            <a:r>
              <a:rPr lang="zh-CN" altLang="en-US" dirty="0"/>
              <a:t>，核染色质着绿色呈固缩状或圆珠状；非凋亡的死亡细胞</a:t>
            </a:r>
            <a:r>
              <a:rPr lang="en-US" altLang="zh-CN" dirty="0"/>
              <a:t>(NVN)</a:t>
            </a:r>
            <a:r>
              <a:rPr lang="zh-CN" altLang="en-US" dirty="0"/>
              <a:t>，核染色质着橘红色并呈正常结构；晚期凋亡细胞</a:t>
            </a:r>
            <a:r>
              <a:rPr lang="en-US" altLang="zh-CN" dirty="0"/>
              <a:t>(NVA)</a:t>
            </a:r>
            <a:r>
              <a:rPr lang="zh-CN" altLang="en-US" dirty="0"/>
              <a:t>，核染色质为橘红色并呈固缩状或圆珠状。</a:t>
            </a:r>
          </a:p>
        </p:txBody>
      </p:sp>
      <p:sp>
        <p:nvSpPr>
          <p:cNvPr id="31747"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en-US" altLang="zh-CN" dirty="0"/>
              <a:t>25</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normAutofit fontScale="85000" lnSpcReduction="20000"/>
          </a:bodyPr>
          <a:lstStyle/>
          <a:p>
            <a:pPr marL="0" marR="0" lvl="0"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细胞调亡与坏死鉴别的简便方法：</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Hoechst33342</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双标：</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Hoechst33342</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均可与细胞核</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DNA</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（或</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RNA</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）结合。但是</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不能通过正常的细胞膜，</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Hoechst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则为膜通透性的荧光染料，故细胞在处于坏死或晚期调亡时细胞膜被破坏，这时可为</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着红色。正常细胞和中早期调亡细胞均可被</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Hoechst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着色，但是正常细胞核的</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Hoechst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着色的形态呈圆形，淡兰色，内有较深的兰色颗粒；而调亡细胞的核由于浓集而呈亮兰色，或核呈分叶，碎片状，边集。</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故</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着色为坏死细胞；亮兰色，或核呈分叶状，边集的</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Hoechst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着色的为调亡细胞。我最近在作的试验就是用的这种方法，附上一张我染的</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PC12</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细胞的图片，请大家指教。更精确的定量可以通过流式细胞仪来检测。</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用</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Hoechst33342</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双标鉴别调亡、坏死，这种方法简便易行，结果比较可靠。</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Calcein</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-Am</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双标：</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Calcein</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-AM </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是一种绿色荧光标记物，可显示胞浆，为膜通透性的荧光染料。</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Calcein</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-AM </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一旦进入胞内，便可被内源性酯酶水解成绿色荧光物质</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calcein</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并保留在胞浆中。细胞处于调亡时，由于核成碎片状，从而使此时的胞浆的</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calcein</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着色呈碎片状，但是</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为阴性。细胞坏死时，胞浆的</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calcein</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染色基本上属于正常，但是</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为阳性，有时可以看到膜内有空泡。但是晚期调亡细胞，胞浆有</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calcein</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着色并呈碎片状，而且</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为阳性。</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Annexin</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-V</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双标：</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Annexin</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-V</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green</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）可以和胞膜内的磷脂酰丝氨酸（</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PS</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）特异性结合。正常细胞膜的磷脂双分子层排列整齐，但是如果细胞损伤时，酯脂双分子层的排列就会被打乱，内层的可能会翻转到外层，</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Annexin</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-V</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就可以检测到这种现象。因此细胞处于调亡或坏死时，</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Annexin</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-V</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可为阳性（早期的坏死细胞可能为阴性）。但是只有坏死的细胞</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是阳性。</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可用</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confocal</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来进行双标观察计数或流式细胞仪定量检测。</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Leukostat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染色：</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活细胞</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Leukostat</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染色，核呈棕色，胞浆透明；调亡细胞核浓集，呈黑、褐色，变小，胞浆不可见；坏死细胞溶解呈空壳。</a:t>
            </a:r>
            <a:b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这种方法现在少用。</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95"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en-US" altLang="zh-CN" dirty="0"/>
              <a:t>26</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normAutofit fontScale="85000" lnSpcReduction="20000"/>
          </a:bodyPr>
          <a:lstStyle/>
          <a:p>
            <a:pPr marL="0" marR="0" lvl="0" indent="0" algn="l" defTabSz="914400" rtl="0" eaLnBrk="0" fontAlgn="base" latinLnBrk="0" hangingPunct="0">
              <a:spcBef>
                <a:spcPct val="30000"/>
              </a:spcBef>
              <a:spcAft>
                <a:spcPct val="0"/>
              </a:spcAft>
              <a:buClrTx/>
              <a:buSzTx/>
              <a:buFontTx/>
              <a:buNone/>
              <a:defRPr/>
            </a:pP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Hoechest</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双染法检测细胞凋亡的原理是：早期死亡细胞膜通透性状态的不同是区分细胞凋亡和坏死的一个重要指标，凋亡细胞在进入最终溶解阶段前，胞膜通透性无明显改变，相对分子质量大的、能与</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DNA</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结合的荧光染料（如</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）不能进入凋亡细胞内，而相对分子质量小的荧光染料（如</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Hoechest</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3342</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或</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33258</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等）仍能被细胞摄取。利用这一特点，将被检测细胞悬液用荧光素染色，利用流式细胞仪或荧光显微镜检测细胞悬液中的细胞荧光强度可区分正常细胞、坏死细胞和凋亡细胞。正常细胞由于对染料有抗拒性，荧光染色很浅，凋亡细胞主要摄取</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Hoecha</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染料，呈现强蓝色荧光，而坏死细胞主要摄取碘化丙啶（</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）而呈强的红色荧光。</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具体操作是待细胞处理结束后（贴壁不是标准），收集约</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10~100</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万个细胞（</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96</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孔板单孔应该收集不到这么多的细胞），分别用</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Hoecha</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染料染色后，进行流式细胞仪分析或荧光显微镜观察。</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及</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Hoechest3342</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均使用</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340nm</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紫外线激发，前者荧光为红色（</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620nm</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），后者荧光为蓝色（</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480nm</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我做过荧光显微镜观察细胞凋亡，但是</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Hoechst33342</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单染，效果同双染差不多，具体操作如下，可供参考：</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将培养于含盖玻片的</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24</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孔培养板中细胞，给予不同浓度的药物培养一定时间后，即进行</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Hoechest33342</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染色检测细胞凋亡：</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 </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固定：细胞盖玻片用</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0.01M PBS</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洗两遍（</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3min×2</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加</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多聚甲醛室温下固定</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1h</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，用</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0.01M PBS</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洗三遍（</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3min×3</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2. </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染色：在暗房内配</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200 </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Hoechest</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(5ug/ml),</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即将</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10ul </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Hoechest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储存液和</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2mlPBS</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混合，加入</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Hoechest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工作液，</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100ul/</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孔，</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避光孵育</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1h</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，用</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0.01M PBS</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洗三遍（</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3min×3</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3. </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封片：在载玻片上滴加</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10ul</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缓冲甘油，将盖玻片附有细胞的一面倒扣在甘油上；</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4. </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检测：在激发光波长为</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490nm</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，滤色波长为</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520nm</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的荧光显微镜下观察，正常细胞核呈弥散均匀的蓝色荧光，凋亡的细胞核呈团状或碎块状致密浓染的强荧光；拍摄照片；计算每个视野内凋亡细胞的百分率</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凋亡细胞核数</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总细胞核数</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×100%</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上述方法参考</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细胞凋亡的基础与临床</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用</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Annexin</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-FITC</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也可鉴别凋亡和坏死。原理如下：</a:t>
            </a:r>
            <a:b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b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在正常细胞中，磷脂酰丝氨酸只分布在细胞膜脂质双层的内侧，细胞发生凋亡早期，膜磷脂酰丝氨酸（</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PS</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）由脂膜内侧翻向外侧。</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Annexin</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是一种磷脂结合蛋白，与磷脂酰丝氨酸有高度亲和力，故可通过细胞外侧暴露的磷脂酰丝氨酸与凋亡早期细胞的胞膜结合。因此</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Annexin</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被作为检测细胞早期凋亡的灵敏指标之一。在细胞发生凋亡时，膜磷脂酰丝氨酸外翻的发生早于细胞核的变化。因为细胞坏死时也会发生磷脂酰丝氨酸外翻，所以</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Annexin</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常与鉴定细胞死活的核酸染料（如</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Propidium</a:t>
            </a:r>
            <a:r>
              <a:rPr kumimoji="0" lang="en-US" altLang="zh-CN"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1200" b="0" i="0" u="none" strike="noStrike" kern="1200" cap="none" spc="0" normalizeH="0" baseline="0" noProof="0" dirty="0" err="1" smtClean="0">
                <a:ln>
                  <a:noFill/>
                </a:ln>
                <a:solidFill>
                  <a:schemeClr val="tx1"/>
                </a:solidFill>
                <a:effectLst/>
                <a:uLnTx/>
                <a:uFillTx/>
                <a:latin typeface="Arial" panose="020B0604020202020204" pitchFamily="34" charset="0"/>
                <a:ea typeface="宋体" panose="02010600030101010101" pitchFamily="2" charset="-122"/>
                <a:cs typeface="+mn-cs"/>
              </a:rPr>
              <a:t>Iodide,PI</a:t>
            </a:r>
            <a:r>
              <a:rPr kumimoji="0" lang="zh-CN" altLang="en-US" sz="12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）合并使用，来区分凋亡细胞与死亡细胞。</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3"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en-US" altLang="zh-CN" dirty="0"/>
              <a:t>28</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Ｎｅｃｒｏｓｔａｔｉｎ－１，能抑制肿瘤坏死因子与受体的结合，专一性地阻断细胞坏死，但对凋亡没有抑制作用，故被命名为程序性坏死（又称坏死样凋亡 ） </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1665540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Ｎｅｃｒｏｓｔａｔｉｎ－１，能抑制肿瘤坏死因子与受体的结合，专一性地阻断细胞坏死，但对凋亡没有抑制作用，故被命名为程序性坏死（又称坏死样凋亡 ） </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2553610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en-US" altLang="zh-CN" dirty="0"/>
              <a:t>9</a:t>
            </a:fld>
            <a:endParaRPr lang="en-US" altLang="zh-CN" dirty="0"/>
          </a:p>
        </p:txBody>
      </p:sp>
      <p:sp>
        <p:nvSpPr>
          <p:cNvPr id="13314" name="Rectangle 2"/>
          <p:cNvSpPr>
            <a:spLocks noGrp="1" noRot="1" noChangeAspect="1" noTextEdit="1"/>
          </p:cNvSpPr>
          <p:nvPr>
            <p:ph type="sldImg"/>
          </p:nvPr>
        </p:nvSpPr>
        <p:spPr>
          <a:xfrm>
            <a:off x="1144588" y="687388"/>
            <a:ext cx="4568825" cy="3425825"/>
          </a:xfrm>
          <a:ln w="12700"/>
        </p:spPr>
      </p:sp>
      <p:sp>
        <p:nvSpPr>
          <p:cNvPr id="13315" name="Rectangle 3"/>
          <p:cNvSpPr>
            <a:spLocks noGrp="1"/>
          </p:cNvSpPr>
          <p:nvPr>
            <p:ph type="body"/>
          </p:nvPr>
        </p:nvSpPr>
        <p:spPr>
          <a:xfrm>
            <a:off x="914400" y="4343400"/>
            <a:ext cx="5029200" cy="4114800"/>
          </a:xfrm>
        </p:spPr>
        <p:txBody>
          <a:bodyPr wrap="square" lIns="92075" tIns="46038" rIns="92075" bIns="46038"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en-US" altLang="zh-CN" dirty="0"/>
              <a:t>10</a:t>
            </a:fld>
            <a:endParaRPr lang="en-US" altLang="zh-CN" dirty="0"/>
          </a:p>
        </p:txBody>
      </p:sp>
      <p:sp>
        <p:nvSpPr>
          <p:cNvPr id="13314" name="Rectangle 2"/>
          <p:cNvSpPr>
            <a:spLocks noGrp="1" noRot="1" noChangeAspect="1" noTextEdit="1"/>
          </p:cNvSpPr>
          <p:nvPr>
            <p:ph type="sldImg"/>
          </p:nvPr>
        </p:nvSpPr>
        <p:spPr>
          <a:xfrm>
            <a:off x="1144588" y="687388"/>
            <a:ext cx="4568825" cy="3425825"/>
          </a:xfrm>
          <a:ln w="12700"/>
        </p:spPr>
      </p:sp>
      <p:sp>
        <p:nvSpPr>
          <p:cNvPr id="13315" name="Rectangle 3"/>
          <p:cNvSpPr>
            <a:spLocks noGrp="1"/>
          </p:cNvSpPr>
          <p:nvPr>
            <p:ph type="body"/>
          </p:nvPr>
        </p:nvSpPr>
        <p:spPr>
          <a:xfrm>
            <a:off x="914400" y="4343400"/>
            <a:ext cx="5029200" cy="4114800"/>
          </a:xfrm>
        </p:spPr>
        <p:txBody>
          <a:bodyPr wrap="square" lIns="92075" tIns="46038" rIns="92075" bIns="46038" anchor="t"/>
          <a:lstStyle/>
          <a:p>
            <a:pPr lvl="0" eaLnBrk="1" hangingPunct="1"/>
            <a:endParaRPr lang="zh-CN" altLang="zh-CN" dirty="0"/>
          </a:p>
        </p:txBody>
      </p:sp>
    </p:spTree>
    <p:extLst>
      <p:ext uri="{BB962C8B-B14F-4D97-AF65-F5344CB8AC3E}">
        <p14:creationId xmlns:p14="http://schemas.microsoft.com/office/powerpoint/2010/main" val="8046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0857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en-US" altLang="zh-CN" dirty="0"/>
              <a:t>14</a:t>
            </a:fld>
            <a:endParaRPr lang="en-US" altLang="zh-CN" dirty="0"/>
          </a:p>
        </p:txBody>
      </p:sp>
      <p:sp>
        <p:nvSpPr>
          <p:cNvPr id="13314" name="Rectangle 2"/>
          <p:cNvSpPr>
            <a:spLocks noGrp="1" noRot="1" noChangeAspect="1" noTextEdit="1"/>
          </p:cNvSpPr>
          <p:nvPr>
            <p:ph type="sldImg"/>
          </p:nvPr>
        </p:nvSpPr>
        <p:spPr>
          <a:xfrm>
            <a:off x="1144588" y="687388"/>
            <a:ext cx="4568825" cy="3425825"/>
          </a:xfrm>
          <a:ln w="12700"/>
        </p:spPr>
      </p:sp>
      <p:sp>
        <p:nvSpPr>
          <p:cNvPr id="13315" name="Rectangle 3"/>
          <p:cNvSpPr>
            <a:spLocks noGrp="1"/>
          </p:cNvSpPr>
          <p:nvPr>
            <p:ph type="body"/>
          </p:nvPr>
        </p:nvSpPr>
        <p:spPr>
          <a:xfrm>
            <a:off x="914400" y="4343400"/>
            <a:ext cx="5029200" cy="4114800"/>
          </a:xfrm>
        </p:spPr>
        <p:txBody>
          <a:bodyPr wrap="square" lIns="92075" tIns="46038" rIns="92075" bIns="46038" anchor="t"/>
          <a:lstStyle/>
          <a:p>
            <a:pPr lvl="0" eaLnBrk="1" hangingPunct="1"/>
            <a:endParaRPr lang="zh-CN" altLang="zh-CN" dirty="0"/>
          </a:p>
        </p:txBody>
      </p:sp>
    </p:spTree>
    <p:extLst>
      <p:ext uri="{BB962C8B-B14F-4D97-AF65-F5344CB8AC3E}">
        <p14:creationId xmlns:p14="http://schemas.microsoft.com/office/powerpoint/2010/main" val="2911009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en-US" altLang="zh-CN" dirty="0"/>
              <a:t>15</a:t>
            </a:fld>
            <a:endParaRPr lang="en-US" altLang="zh-CN" dirty="0"/>
          </a:p>
        </p:txBody>
      </p:sp>
      <p:sp>
        <p:nvSpPr>
          <p:cNvPr id="13314" name="Rectangle 2"/>
          <p:cNvSpPr>
            <a:spLocks noGrp="1" noRot="1" noChangeAspect="1" noTextEdit="1"/>
          </p:cNvSpPr>
          <p:nvPr>
            <p:ph type="sldImg"/>
          </p:nvPr>
        </p:nvSpPr>
        <p:spPr>
          <a:xfrm>
            <a:off x="1144588" y="687388"/>
            <a:ext cx="4568825" cy="3425825"/>
          </a:xfrm>
          <a:ln w="12700"/>
        </p:spPr>
      </p:sp>
      <p:sp>
        <p:nvSpPr>
          <p:cNvPr id="13315" name="Rectangle 3"/>
          <p:cNvSpPr>
            <a:spLocks noGrp="1"/>
          </p:cNvSpPr>
          <p:nvPr>
            <p:ph type="body"/>
          </p:nvPr>
        </p:nvSpPr>
        <p:spPr>
          <a:xfrm>
            <a:off x="914400" y="4343400"/>
            <a:ext cx="5029200" cy="4114800"/>
          </a:xfrm>
        </p:spPr>
        <p:txBody>
          <a:bodyPr wrap="square" lIns="92075" tIns="46038" rIns="92075" bIns="46038" anchor="t"/>
          <a:lstStyle/>
          <a:p>
            <a:pPr lvl="0" eaLnBrk="1" hangingPunct="1"/>
            <a:endParaRPr lang="zh-CN" altLang="zh-CN" dirty="0"/>
          </a:p>
        </p:txBody>
      </p:sp>
    </p:spTree>
    <p:extLst>
      <p:ext uri="{BB962C8B-B14F-4D97-AF65-F5344CB8AC3E}">
        <p14:creationId xmlns:p14="http://schemas.microsoft.com/office/powerpoint/2010/main" val="1514202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algn="r"/>
            <a:fld id="{9A0DB2DC-4C9A-4742-B13C-FB6460FD3503}" type="slidenum">
              <a:rPr lang="en-US" altLang="zh-CN" dirty="0"/>
              <a:t>17</a:t>
            </a:fld>
            <a:endParaRPr lang="en-US" altLang="zh-CN" dirty="0"/>
          </a:p>
        </p:txBody>
      </p:sp>
      <p:sp>
        <p:nvSpPr>
          <p:cNvPr id="17410" name="Rectangle 2"/>
          <p:cNvSpPr>
            <a:spLocks noGrp="1" noRot="1" noChangeAspect="1" noTextEdit="1"/>
          </p:cNvSpPr>
          <p:nvPr>
            <p:ph type="sldImg"/>
          </p:nvPr>
        </p:nvSpPr>
        <p:spPr>
          <a:xfrm>
            <a:off x="1144588" y="687388"/>
            <a:ext cx="4568825" cy="3425825"/>
          </a:xfrm>
          <a:ln w="12700"/>
        </p:spPr>
      </p:sp>
      <p:sp>
        <p:nvSpPr>
          <p:cNvPr id="17411" name="Rectangle 3"/>
          <p:cNvSpPr>
            <a:spLocks noGrp="1"/>
          </p:cNvSpPr>
          <p:nvPr>
            <p:ph type="body"/>
          </p:nvPr>
        </p:nvSpPr>
        <p:spPr>
          <a:xfrm>
            <a:off x="914400" y="4343400"/>
            <a:ext cx="5029200" cy="4114800"/>
          </a:xfrm>
        </p:spPr>
        <p:txBody>
          <a:bodyPr wrap="square" lIns="92075" tIns="46038" rIns="92075" bIns="46038"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buClrTx/>
            </a:pPr>
            <a:endParaRPr lang="zh-CN" altLang="en-US"/>
          </a:p>
        </p:txBody>
      </p:sp>
      <p:sp>
        <p:nvSpPr>
          <p:cNvPr id="4" name="页脚占位符 3"/>
          <p:cNvSpPr>
            <a:spLocks noGrp="1"/>
          </p:cNvSpPr>
          <p:nvPr>
            <p:ph type="ftr" sz="quarter" idx="11"/>
          </p:nvPr>
        </p:nvSpPr>
        <p:spPr/>
        <p:txBody>
          <a:bodyPr/>
          <a:lstStyle/>
          <a:p>
            <a:pPr lvl="0">
              <a:buClrTx/>
            </a:pPr>
            <a:endParaRPr lang="zh-CN" altLang="en-US"/>
          </a:p>
        </p:txBody>
      </p:sp>
      <p:sp>
        <p:nvSpPr>
          <p:cNvPr id="5" name="灯片编号占位符 4"/>
          <p:cNvSpPr>
            <a:spLocks noGrp="1"/>
          </p:cNvSpPr>
          <p:nvPr>
            <p:ph type="sldNum" sz="quarter" idx="12"/>
          </p:nvPr>
        </p:nvSpPr>
        <p:spPr/>
        <p:txBody>
          <a:bodyPr/>
          <a:lstStyle/>
          <a:p>
            <a:pPr lvl="0">
              <a:buClrTx/>
            </a:pPr>
            <a:fld id="{9A0DB2DC-4C9A-4742-B13C-FB6460FD3503}" type="slidenum">
              <a:rPr lang="zh-CN" altLang="en-US"/>
              <a:t>‹#›</a:t>
            </a:fld>
            <a:endParaRPr lang="zh-CN" altLang="en-US"/>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split orient="vert"/>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bioon.com/Search.asp?Field=Title&amp;ClassID=&amp;keyword=&#32454;&#32990;&#20939;&#20129;" TargetMode="Externa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465455" y="1565275"/>
            <a:ext cx="83820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20000"/>
              </a:lnSpc>
              <a:buClrTx/>
              <a:buSzTx/>
              <a:buFontTx/>
              <a:buNone/>
              <a:defRPr/>
            </a:pPr>
            <a:r>
              <a:rPr lang="zh-CN" altLang="en-US" sz="4000">
                <a:latin typeface="黑体" panose="02010609060101010101" pitchFamily="49" charset="-122"/>
                <a:ea typeface="黑体" panose="02010609060101010101" pitchFamily="49" charset="-122"/>
                <a:sym typeface="+mn-ea"/>
              </a:rPr>
              <a:t>实验十  </a:t>
            </a:r>
            <a:br>
              <a:rPr lang="zh-CN" altLang="en-US" sz="4000">
                <a:latin typeface="黑体" panose="02010609060101010101" pitchFamily="49" charset="-122"/>
                <a:ea typeface="黑体" panose="02010609060101010101" pitchFamily="49" charset="-122"/>
                <a:sym typeface="+mn-ea"/>
              </a:rPr>
            </a:br>
            <a:r>
              <a:rPr lang="zh-CN" altLang="en-US" sz="4000">
                <a:latin typeface="黑体" panose="02010609060101010101" pitchFamily="49" charset="-122"/>
                <a:ea typeface="黑体" panose="02010609060101010101" pitchFamily="49" charset="-122"/>
                <a:sym typeface="+mn-ea"/>
              </a:rPr>
              <a:t>细胞凋亡的诱导与观察</a:t>
            </a: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3600" dirty="0" smtClean="0">
                <a:latin typeface="黑体" panose="02010609060101010101" pitchFamily="49" charset="-122"/>
                <a:ea typeface="黑体" panose="02010609060101010101" pitchFamily="49" charset="-122"/>
                <a:cs typeface="+mn-cs"/>
              </a:rPr>
              <a:t>细胞自噬（</a:t>
            </a:r>
            <a:r>
              <a:rPr lang="en-US" altLang="zh-CN" sz="3600" dirty="0" smtClean="0">
                <a:latin typeface="黑体" panose="02010609060101010101" pitchFamily="49" charset="-122"/>
                <a:ea typeface="黑体" panose="02010609060101010101" pitchFamily="49" charset="-122"/>
              </a:rPr>
              <a:t>Autophagy</a:t>
            </a:r>
            <a:r>
              <a:rPr lang="zh-CN" altLang="en-US" sz="3600" dirty="0" smtClean="0">
                <a:latin typeface="黑体" panose="02010609060101010101" pitchFamily="49" charset="-122"/>
                <a:ea typeface="黑体" panose="02010609060101010101" pitchFamily="49" charset="-122"/>
                <a:cs typeface="+mn-cs"/>
              </a:rPr>
              <a:t>）</a:t>
            </a:r>
            <a:endParaRPr lang="zh-CN" altLang="en-US" sz="3600" dirty="0">
              <a:latin typeface="黑体" panose="02010609060101010101" pitchFamily="49" charset="-122"/>
              <a:ea typeface="黑体" panose="02010609060101010101" pitchFamily="49" charset="-122"/>
            </a:endParaRPr>
          </a:p>
        </p:txBody>
      </p:sp>
      <p:sp>
        <p:nvSpPr>
          <p:cNvPr id="10242" name="Rectangle 2"/>
          <p:cNvSpPr>
            <a:spLocks noGrp="1" noChangeArrowheads="1"/>
          </p:cNvSpPr>
          <p:nvPr>
            <p:ph idx="1"/>
          </p:nvPr>
        </p:nvSpPr>
        <p:spPr/>
        <p:txBody>
          <a:bodyPr vert="horz" wrap="square" lIns="91440" tIns="45720" rIns="91440" bIns="45720" numCol="1" anchor="t" anchorCtr="0" compatLnSpc="1"/>
          <a:lstStyle/>
          <a:p>
            <a:pPr lvl="0" eaLnBrk="1" hangingPunct="1">
              <a:buClr>
                <a:schemeClr val="hlink"/>
              </a:buClr>
              <a:buSzPct val="70000"/>
              <a:buFont typeface="Wingdings" panose="05000000000000000000" pitchFamily="2" charset="2"/>
              <a:buChar char="n"/>
              <a:defRPr/>
            </a:pPr>
            <a:r>
              <a:rPr lang="zh-CN" altLang="en-US" sz="2800" dirty="0">
                <a:ea typeface="黑体" panose="02010609060101010101" pitchFamily="49" charset="-122"/>
              </a:rPr>
              <a:t>细胞内的溶酶体降解自身细胞器和其他大分子的</a:t>
            </a:r>
            <a:r>
              <a:rPr lang="zh-CN" altLang="en-US" sz="2800" dirty="0" smtClean="0">
                <a:ea typeface="黑体" panose="02010609060101010101" pitchFamily="49" charset="-122"/>
              </a:rPr>
              <a:t>过程</a:t>
            </a:r>
            <a:endParaRPr lang="en-US" altLang="zh-CN" sz="2800" dirty="0" smtClean="0">
              <a:ea typeface="黑体" panose="02010609060101010101" pitchFamily="49" charset="-122"/>
            </a:endParaRPr>
          </a:p>
          <a:p>
            <a:pPr lvl="0" eaLnBrk="1" hangingPunct="1">
              <a:buClr>
                <a:schemeClr val="hlink"/>
              </a:buClr>
              <a:buSzPct val="70000"/>
              <a:buFont typeface="Wingdings" panose="05000000000000000000" pitchFamily="2" charset="2"/>
              <a:buChar char="n"/>
              <a:defRPr/>
            </a:pPr>
            <a:r>
              <a:rPr lang="zh-CN" altLang="en-US" sz="2800" dirty="0">
                <a:ea typeface="黑体" panose="02010609060101010101" pitchFamily="49" charset="-122"/>
              </a:rPr>
              <a:t>根据结合分子的方式，自噬分为巨自噬</a:t>
            </a:r>
            <a:r>
              <a:rPr lang="zh-CN" altLang="en-US" sz="2800" dirty="0" smtClean="0">
                <a:ea typeface="黑体" panose="02010609060101010101" pitchFamily="49" charset="-122"/>
              </a:rPr>
              <a:t>、微小</a:t>
            </a:r>
            <a:r>
              <a:rPr lang="zh-CN" altLang="en-US" sz="2800" dirty="0">
                <a:ea typeface="黑体" panose="02010609060101010101" pitchFamily="49" charset="-122"/>
              </a:rPr>
              <a:t>自噬和伴侣分子介导的自噬</a:t>
            </a:r>
            <a:r>
              <a:rPr lang="en-US" altLang="zh-CN" sz="2800" dirty="0">
                <a:ea typeface="黑体" panose="02010609060101010101" pitchFamily="49" charset="-122"/>
              </a:rPr>
              <a:t>(chaperone—mediated</a:t>
            </a:r>
            <a:br>
              <a:rPr lang="en-US" altLang="zh-CN" sz="2800" dirty="0">
                <a:ea typeface="黑体" panose="02010609060101010101" pitchFamily="49" charset="-122"/>
              </a:rPr>
            </a:br>
            <a:r>
              <a:rPr lang="en-US" altLang="zh-CN" sz="2800" dirty="0">
                <a:ea typeface="黑体" panose="02010609060101010101" pitchFamily="49" charset="-122"/>
              </a:rPr>
              <a:t>autophagy</a:t>
            </a:r>
            <a:r>
              <a:rPr lang="zh-CN" altLang="en-US" sz="2800" dirty="0">
                <a:ea typeface="黑体" panose="02010609060101010101" pitchFamily="49" charset="-122"/>
              </a:rPr>
              <a:t>，</a:t>
            </a:r>
            <a:r>
              <a:rPr lang="en-US" altLang="zh-CN" sz="2800" dirty="0">
                <a:ea typeface="黑体" panose="02010609060101010101" pitchFamily="49" charset="-122"/>
              </a:rPr>
              <a:t>CMA)</a:t>
            </a:r>
            <a:r>
              <a:rPr lang="zh-CN" altLang="en-US" sz="2800" dirty="0">
                <a:ea typeface="黑体" panose="02010609060101010101" pitchFamily="49" charset="-122"/>
              </a:rPr>
              <a:t>。</a:t>
            </a:r>
            <a:r>
              <a:rPr lang="en-US" altLang="zh-CN" sz="2800" dirty="0">
                <a:ea typeface="黑体" panose="02010609060101010101" pitchFamily="49" charset="-122"/>
              </a:rPr>
              <a:t> </a:t>
            </a:r>
            <a:br>
              <a:rPr lang="en-US" altLang="zh-CN" sz="2800" dirty="0">
                <a:ea typeface="黑体" panose="02010609060101010101" pitchFamily="49" charset="-122"/>
              </a:rPr>
            </a:br>
            <a:endParaRPr lang="en-US" altLang="zh-CN" sz="2800" dirty="0" smtClean="0">
              <a:ea typeface="黑体" panose="02010609060101010101" pitchFamily="49" charset="-122"/>
            </a:endParaRPr>
          </a:p>
          <a:p>
            <a:pPr lvl="0" eaLnBrk="1" hangingPunct="1">
              <a:buClr>
                <a:schemeClr val="hlink"/>
              </a:buClr>
              <a:buSzPct val="70000"/>
              <a:buFont typeface="Wingdings" panose="05000000000000000000" pitchFamily="2" charset="2"/>
              <a:buChar char="n"/>
              <a:defRPr/>
            </a:pPr>
            <a:r>
              <a:rPr lang="zh-CN" altLang="en-US" sz="2800" dirty="0" smtClean="0">
                <a:ea typeface="黑体" panose="02010609060101010101" pitchFamily="49" charset="-122"/>
              </a:rPr>
              <a:t>表现</a:t>
            </a:r>
            <a:r>
              <a:rPr lang="en-US" altLang="zh-CN" sz="2800" dirty="0">
                <a:ea typeface="黑体" panose="02010609060101010101" pitchFamily="49" charset="-122"/>
              </a:rPr>
              <a:t>--</a:t>
            </a:r>
            <a:r>
              <a:rPr lang="zh-CN" altLang="en-US" sz="2800" dirty="0">
                <a:ea typeface="黑体" panose="02010609060101010101" pitchFamily="49" charset="-122"/>
              </a:rPr>
              <a:t>电镜下观察：</a:t>
            </a:r>
            <a:endParaRPr lang="en-US" altLang="zh-CN" sz="2800" dirty="0">
              <a:ea typeface="黑体" panose="02010609060101010101" pitchFamily="49" charset="-122"/>
            </a:endParaRPr>
          </a:p>
          <a:p>
            <a:pPr lvl="1" eaLnBrk="1" hangingPunct="1">
              <a:buClr>
                <a:schemeClr val="hlink"/>
              </a:buClr>
              <a:buSzPct val="70000"/>
              <a:buFont typeface="Wingdings" panose="05000000000000000000" pitchFamily="2" charset="2"/>
              <a:buChar char="n"/>
              <a:defRPr/>
            </a:pPr>
            <a:r>
              <a:rPr lang="zh-CN" altLang="en-US" dirty="0">
                <a:ea typeface="黑体" panose="02010609060101010101" pitchFamily="49" charset="-122"/>
                <a:cs typeface="+mn-cs"/>
              </a:rPr>
              <a:t>胞质中有大量包裹着细胞浆和细胞器的空泡结构，为双层膜的自噬泡 </a:t>
            </a:r>
            <a:endParaRPr lang="en-US" altLang="zh-CN" dirty="0">
              <a:ea typeface="黑体" panose="02010609060101010101" pitchFamily="49" charset="-122"/>
              <a:cs typeface="+mn-cs"/>
            </a:endParaRPr>
          </a:p>
          <a:p>
            <a:pPr eaLnBrk="1" hangingPunct="1">
              <a:buClr>
                <a:schemeClr val="hlink"/>
              </a:buClr>
              <a:buSzPct val="70000"/>
              <a:buFont typeface="Wingdings" panose="05000000000000000000" pitchFamily="2" charset="2"/>
              <a:buChar char="n"/>
              <a:defRPr/>
            </a:pPr>
            <a:endParaRPr lang="en-US" altLang="zh-CN" sz="2800" dirty="0" smtClean="0">
              <a:ea typeface="黑体" panose="02010609060101010101" pitchFamily="49" charset="-122"/>
            </a:endParaRPr>
          </a:p>
          <a:p>
            <a:pPr eaLnBrk="1" hangingPunct="1">
              <a:buClr>
                <a:schemeClr val="hlink"/>
              </a:buClr>
              <a:buSzPct val="70000"/>
              <a:buFont typeface="Wingdings" panose="05000000000000000000" pitchFamily="2" charset="2"/>
              <a:buChar char="n"/>
              <a:defRPr/>
            </a:pPr>
            <a:r>
              <a:rPr lang="zh-CN" altLang="en-US" sz="2800" dirty="0" smtClean="0">
                <a:ea typeface="黑体" panose="02010609060101010101" pitchFamily="49" charset="-122"/>
              </a:rPr>
              <a:t>自噬泡</a:t>
            </a:r>
            <a:r>
              <a:rPr lang="zh-CN" altLang="en-US" sz="2800" dirty="0">
                <a:ea typeface="黑体" panose="02010609060101010101" pitchFamily="49" charset="-122"/>
              </a:rPr>
              <a:t>与溶酶体发生融合。内含物降解 </a:t>
            </a:r>
            <a:br>
              <a:rPr lang="zh-CN" altLang="en-US" sz="2800" dirty="0">
                <a:ea typeface="黑体" panose="02010609060101010101" pitchFamily="49" charset="-122"/>
              </a:rPr>
            </a:br>
            <a:r>
              <a:rPr lang="zh-CN" altLang="en-US" sz="2800" dirty="0">
                <a:ea typeface="黑体" panose="02010609060101010101" pitchFamily="49" charset="-122"/>
              </a:rPr>
              <a:t/>
            </a:r>
            <a:br>
              <a:rPr lang="zh-CN" altLang="en-US" sz="2800" dirty="0">
                <a:ea typeface="黑体" panose="02010609060101010101" pitchFamily="49" charset="-122"/>
              </a:rPr>
            </a:br>
            <a:endParaRPr lang="zh-CN" altLang="en-US" sz="2800" dirty="0">
              <a:ea typeface="黑体" panose="02010609060101010101" pitchFamily="49" charset="-122"/>
            </a:endParaRPr>
          </a:p>
        </p:txBody>
      </p:sp>
      <p:pic>
        <p:nvPicPr>
          <p:cNvPr id="4" name="Picture 4" descr="https://timgsa.baidu.com/timg?image&amp;quality=80&amp;size=b9999_10000&amp;sec=1574770734308&amp;di=872ccf35592b1fb0f5a9ace0b2b5e8cc&amp;imgtype=0&amp;src=http%3A%2F%2Fwww.hopenoah.com%2Fuploads%2Fallimg%2F171025%2F1-1G02520213123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128" y="166801"/>
            <a:ext cx="1498554" cy="143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093292"/>
      </p:ext>
    </p:extLst>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ss0.bdstatic.com/70cFvHSh_Q1YnxGkpoWK1HF6hhy/it/u=1017633594,1015411728&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16" y="152486"/>
            <a:ext cx="7553223" cy="338803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timgsa.baidu.com/timg?image&amp;quality=80&amp;size=b9999_10000&amp;sec=1574770852884&amp;di=cccc6d0064007c6ad5e2868dff07c95d&amp;imgtype=0&amp;src=http%3A%2F%2Fwww.chinahbo.org%2Fuploadfile%2F2017-09%2F150656449578606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34" y="3857624"/>
            <a:ext cx="5762625"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046167"/>
      </p:ext>
    </p:extLst>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mn-lt"/>
                <a:ea typeface="黑体" panose="02010609060101010101" pitchFamily="49" charset="-122"/>
              </a:rPr>
              <a:t>细胞焦亡（</a:t>
            </a:r>
            <a:r>
              <a:rPr lang="en-US" altLang="zh-CN" sz="3600" dirty="0">
                <a:latin typeface="+mn-lt"/>
                <a:ea typeface="黑体" panose="02010609060101010101" pitchFamily="49" charset="-122"/>
              </a:rPr>
              <a:t> </a:t>
            </a:r>
            <a:r>
              <a:rPr lang="en-US" altLang="zh-CN" sz="3600" dirty="0" err="1">
                <a:latin typeface="+mn-lt"/>
                <a:ea typeface="黑体" panose="02010609060101010101" pitchFamily="49" charset="-122"/>
              </a:rPr>
              <a:t>Proptosis</a:t>
            </a:r>
            <a:r>
              <a:rPr lang="en-US" altLang="zh-CN" sz="3600" dirty="0">
                <a:latin typeface="+mn-lt"/>
                <a:ea typeface="黑体" panose="02010609060101010101" pitchFamily="49" charset="-122"/>
              </a:rPr>
              <a:t> </a:t>
            </a:r>
            <a:r>
              <a:rPr lang="zh-CN" altLang="en-US" sz="3600" dirty="0" smtClean="0">
                <a:latin typeface="+mn-lt"/>
                <a:ea typeface="黑体" panose="02010609060101010101" pitchFamily="49" charset="-122"/>
              </a:rPr>
              <a:t>） </a:t>
            </a:r>
            <a:endParaRPr lang="zh-CN" altLang="en-US" sz="3600" dirty="0">
              <a:latin typeface="+mn-lt"/>
              <a:ea typeface="黑体" panose="02010609060101010101" pitchFamily="49" charset="-122"/>
            </a:endParaRPr>
          </a:p>
        </p:txBody>
      </p:sp>
      <p:sp>
        <p:nvSpPr>
          <p:cNvPr id="3" name="内容占位符 2"/>
          <p:cNvSpPr>
            <a:spLocks noGrp="1"/>
          </p:cNvSpPr>
          <p:nvPr>
            <p:ph idx="1"/>
          </p:nvPr>
        </p:nvSpPr>
        <p:spPr>
          <a:xfrm>
            <a:off x="457200" y="1219258"/>
            <a:ext cx="8229600" cy="4906905"/>
          </a:xfrm>
        </p:spPr>
        <p:txBody>
          <a:bodyPr/>
          <a:lstStyle/>
          <a:p>
            <a:r>
              <a:rPr lang="zh-CN" altLang="en-US" dirty="0" smtClean="0">
                <a:ea typeface="黑体" panose="02010609060101010101" pitchFamily="49" charset="-122"/>
              </a:rPr>
              <a:t>依赖于</a:t>
            </a:r>
            <a:r>
              <a:rPr lang="en-US" altLang="zh-CN" dirty="0" smtClean="0">
                <a:ea typeface="黑体" panose="02010609060101010101" pitchFamily="49" charset="-122"/>
              </a:rPr>
              <a:t>caspase-1, caspase-4/5(</a:t>
            </a:r>
            <a:r>
              <a:rPr lang="zh-CN" altLang="en-US" dirty="0">
                <a:ea typeface="黑体" panose="02010609060101010101" pitchFamily="49" charset="-122"/>
              </a:rPr>
              <a:t>人</a:t>
            </a:r>
            <a:r>
              <a:rPr lang="en-US" altLang="zh-CN" dirty="0">
                <a:ea typeface="黑体" panose="02010609060101010101" pitchFamily="49" charset="-122"/>
              </a:rPr>
              <a:t>)</a:t>
            </a:r>
            <a:r>
              <a:rPr lang="zh-CN" altLang="en-US" dirty="0">
                <a:ea typeface="黑体" panose="02010609060101010101" pitchFamily="49" charset="-122"/>
              </a:rPr>
              <a:t>、</a:t>
            </a:r>
            <a:r>
              <a:rPr lang="en-US" altLang="zh-CN" dirty="0" smtClean="0">
                <a:ea typeface="黑体" panose="02010609060101010101" pitchFamily="49" charset="-122"/>
              </a:rPr>
              <a:t>caspase-11</a:t>
            </a:r>
            <a:r>
              <a:rPr lang="en-US" altLang="zh-CN" dirty="0">
                <a:ea typeface="黑体" panose="02010609060101010101" pitchFamily="49" charset="-122"/>
              </a:rPr>
              <a:t>(</a:t>
            </a:r>
            <a:r>
              <a:rPr lang="zh-CN" altLang="en-US" dirty="0">
                <a:ea typeface="黑体" panose="02010609060101010101" pitchFamily="49" charset="-122"/>
              </a:rPr>
              <a:t>鼠</a:t>
            </a:r>
            <a:r>
              <a:rPr lang="en-US" altLang="zh-CN" dirty="0">
                <a:ea typeface="黑体" panose="02010609060101010101" pitchFamily="49" charset="-122"/>
              </a:rPr>
              <a:t>)</a:t>
            </a:r>
            <a:r>
              <a:rPr lang="zh-CN" altLang="en-US" dirty="0">
                <a:ea typeface="黑体" panose="02010609060101010101" pitchFamily="49" charset="-122"/>
              </a:rPr>
              <a:t>也可诱导细胞焦</a:t>
            </a:r>
            <a:r>
              <a:rPr lang="zh-CN" altLang="en-US" dirty="0" smtClean="0">
                <a:ea typeface="黑体" panose="02010609060101010101" pitchFamily="49" charset="-122"/>
              </a:rPr>
              <a:t>亡</a:t>
            </a:r>
            <a:endParaRPr lang="en-US" altLang="zh-CN" dirty="0" smtClean="0">
              <a:ea typeface="黑体" panose="02010609060101010101" pitchFamily="49" charset="-122"/>
            </a:endParaRPr>
          </a:p>
          <a:p>
            <a:r>
              <a:rPr lang="zh-CN" altLang="en-US" dirty="0" smtClean="0">
                <a:ea typeface="黑体" panose="02010609060101010101" pitchFamily="49" charset="-122"/>
              </a:rPr>
              <a:t>还</a:t>
            </a:r>
            <a:r>
              <a:rPr lang="zh-CN" altLang="en-US" dirty="0">
                <a:ea typeface="黑体" panose="02010609060101010101" pitchFamily="49" charset="-122"/>
              </a:rPr>
              <a:t>会出现</a:t>
            </a:r>
            <a:r>
              <a:rPr lang="zh-CN" altLang="en-US" dirty="0" smtClean="0">
                <a:ea typeface="黑体" panose="02010609060101010101" pitchFamily="49" charset="-122"/>
              </a:rPr>
              <a:t>大量</a:t>
            </a:r>
            <a:r>
              <a:rPr lang="zh-CN" altLang="en-US" dirty="0">
                <a:ea typeface="黑体" panose="02010609060101010101" pitchFamily="49" charset="-122"/>
              </a:rPr>
              <a:t>促炎症因子的</a:t>
            </a:r>
            <a:r>
              <a:rPr lang="zh-CN" altLang="en-US" dirty="0" smtClean="0">
                <a:ea typeface="黑体" panose="02010609060101010101" pitchFamily="49" charset="-122"/>
              </a:rPr>
              <a:t>释放 </a:t>
            </a:r>
            <a:endParaRPr lang="en-US" altLang="zh-CN" dirty="0" smtClean="0">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同时</a:t>
            </a:r>
            <a:r>
              <a:rPr lang="zh-CN" altLang="en-US" dirty="0">
                <a:latin typeface="黑体" panose="02010609060101010101" pitchFamily="49" charset="-122"/>
                <a:ea typeface="黑体" panose="02010609060101010101" pitchFamily="49" charset="-122"/>
              </a:rPr>
              <a:t>具有凋亡和</a:t>
            </a:r>
            <a:r>
              <a:rPr lang="zh-CN" altLang="en-US" dirty="0" smtClean="0">
                <a:latin typeface="黑体" panose="02010609060101010101" pitchFamily="49" charset="-122"/>
                <a:ea typeface="黑体" panose="02010609060101010101" pitchFamily="49" charset="-122"/>
              </a:rPr>
              <a:t>坏死</a:t>
            </a:r>
            <a:r>
              <a:rPr lang="zh-CN" altLang="en-US" dirty="0">
                <a:latin typeface="黑体" panose="02010609060101010101" pitchFamily="49" charset="-122"/>
                <a:ea typeface="黑体" panose="02010609060101010101" pitchFamily="49" charset="-122"/>
              </a:rPr>
              <a:t>的</a:t>
            </a:r>
            <a:r>
              <a:rPr lang="zh-CN" altLang="en-US" dirty="0" smtClean="0">
                <a:latin typeface="黑体" panose="02010609060101010101" pitchFamily="49" charset="-122"/>
                <a:ea typeface="黑体" panose="02010609060101010101" pitchFamily="49" charset="-122"/>
              </a:rPr>
              <a:t>特征</a:t>
            </a:r>
            <a:endParaRPr lang="en-US" altLang="zh-CN"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细胞核</a:t>
            </a:r>
            <a:r>
              <a:rPr lang="zh-CN" altLang="en-US" dirty="0">
                <a:latin typeface="黑体" panose="02010609060101010101" pitchFamily="49" charset="-122"/>
                <a:ea typeface="黑体" panose="02010609060101010101" pitchFamily="49" charset="-122"/>
              </a:rPr>
              <a:t>浓缩，染色质</a:t>
            </a:r>
            <a:r>
              <a:rPr lang="en-US" altLang="zh-CN" dirty="0">
                <a:latin typeface="黑体" panose="02010609060101010101" pitchFamily="49" charset="-122"/>
                <a:ea typeface="黑体" panose="02010609060101010101" pitchFamily="49" charset="-122"/>
              </a:rPr>
              <a:t>DNA</a:t>
            </a:r>
            <a:r>
              <a:rPr lang="zh-CN" altLang="en-US" dirty="0">
                <a:latin typeface="黑体" panose="02010609060101010101" pitchFamily="49" charset="-122"/>
                <a:ea typeface="黑体" panose="02010609060101010101" pitchFamily="49" charset="-122"/>
              </a:rPr>
              <a:t>断裂以及</a:t>
            </a:r>
            <a:r>
              <a:rPr lang="en-US" altLang="zh-CN" dirty="0" err="1">
                <a:latin typeface="黑体" panose="02010609060101010101" pitchFamily="49" charset="-122"/>
                <a:ea typeface="黑体" panose="02010609060101010101" pitchFamily="49" charset="-122"/>
              </a:rPr>
              <a:t>TUNEL</a:t>
            </a:r>
            <a:r>
              <a:rPr lang="zh-CN" altLang="en-US" dirty="0">
                <a:latin typeface="黑体" panose="02010609060101010101" pitchFamily="49" charset="-122"/>
                <a:ea typeface="黑体" panose="02010609060101010101" pitchFamily="49" charset="-122"/>
              </a:rPr>
              <a:t>染色</a:t>
            </a:r>
            <a:r>
              <a:rPr lang="zh-CN" altLang="en-US" dirty="0" smtClean="0">
                <a:latin typeface="黑体" panose="02010609060101010101" pitchFamily="49" charset="-122"/>
                <a:ea typeface="黑体" panose="02010609060101010101" pitchFamily="49" charset="-122"/>
              </a:rPr>
              <a:t>阳性</a:t>
            </a:r>
            <a:endParaRPr lang="en-US" altLang="zh-CN" dirty="0" smtClean="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细胞膜完整性丧失后细胞</a:t>
            </a:r>
            <a:r>
              <a:rPr lang="zh-CN" altLang="en-US" dirty="0" smtClean="0">
                <a:latin typeface="黑体" panose="02010609060101010101" pitchFamily="49" charset="-122"/>
                <a:ea typeface="黑体" panose="02010609060101010101" pitchFamily="49" charset="-122"/>
              </a:rPr>
              <a:t>内容</a:t>
            </a:r>
            <a:r>
              <a:rPr lang="zh-CN" altLang="en-US" dirty="0">
                <a:latin typeface="黑体" panose="02010609060101010101" pitchFamily="49" charset="-122"/>
                <a:ea typeface="黑体" panose="02010609060101010101" pitchFamily="49" charset="-122"/>
              </a:rPr>
              <a:t>物释放，诱发炎症反应 </a:t>
            </a:r>
            <a:br>
              <a:rPr lang="zh-CN" altLang="en-US" dirty="0">
                <a:latin typeface="黑体" panose="02010609060101010101" pitchFamily="49" charset="-122"/>
                <a:ea typeface="黑体" panose="02010609060101010101" pitchFamily="49" charset="-122"/>
              </a:rPr>
            </a:br>
            <a:r>
              <a:rPr lang="zh-CN" altLang="en-US" dirty="0"/>
              <a:t> </a:t>
            </a:r>
            <a:endParaRPr lang="en-US" altLang="zh-CN" dirty="0" smtClean="0">
              <a:ea typeface="黑体" panose="02010609060101010101" pitchFamily="49" charset="-122"/>
            </a:endParaRPr>
          </a:p>
          <a:p>
            <a:r>
              <a:rPr lang="zh-CN" altLang="en-US" dirty="0" smtClean="0">
                <a:ea typeface="黑体" panose="02010609060101010101" pitchFamily="49" charset="-122"/>
              </a:rPr>
              <a:t>广泛参与感染性疾病、神经系统相关疾</a:t>
            </a:r>
            <a:br>
              <a:rPr lang="zh-CN" altLang="en-US" dirty="0" smtClean="0">
                <a:ea typeface="黑体" panose="02010609060101010101" pitchFamily="49" charset="-122"/>
              </a:rPr>
            </a:br>
            <a:r>
              <a:rPr lang="zh-CN" altLang="en-US" dirty="0" smtClean="0">
                <a:ea typeface="黑体" panose="02010609060101010101" pitchFamily="49" charset="-122"/>
              </a:rPr>
              <a:t>病和动脉粥样硬化性疾病等的发生发展</a:t>
            </a:r>
            <a:endParaRPr lang="en-US" altLang="zh-CN" dirty="0" smtClean="0">
              <a:ea typeface="黑体" panose="02010609060101010101" pitchFamily="49" charset="-122"/>
            </a:endParaRPr>
          </a:p>
          <a:p>
            <a:r>
              <a:rPr lang="zh-CN" altLang="en-US" dirty="0" smtClean="0"/>
              <a:t> </a:t>
            </a:r>
            <a:r>
              <a:rPr lang="zh-CN" altLang="en-US" dirty="0"/>
              <a:t/>
            </a:r>
            <a:br>
              <a:rPr lang="zh-CN" altLang="en-US" dirty="0"/>
            </a:br>
            <a:r>
              <a:rPr lang="zh-CN" altLang="en-US" dirty="0"/>
              <a:t> </a:t>
            </a:r>
            <a:br>
              <a:rPr lang="zh-CN" altLang="en-US" dirty="0"/>
            </a:br>
            <a:r>
              <a:rPr lang="en-US" altLang="zh-CN" dirty="0" smtClean="0"/>
              <a:t> </a:t>
            </a:r>
            <a:r>
              <a:rPr lang="en-US" altLang="zh-CN" dirty="0"/>
              <a:t/>
            </a:r>
            <a:br>
              <a:rPr lang="en-US" altLang="zh-CN" dirty="0"/>
            </a:br>
            <a:endParaRPr lang="zh-CN" altLang="en-US" dirty="0"/>
          </a:p>
        </p:txBody>
      </p:sp>
    </p:spTree>
    <p:extLst>
      <p:ext uri="{BB962C8B-B14F-4D97-AF65-F5344CB8AC3E}">
        <p14:creationId xmlns:p14="http://schemas.microsoft.com/office/powerpoint/2010/main" val="3917207872"/>
      </p:ext>
    </p:extLst>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BDAAgGBgcGBQgHBwcJCQgKDBQNDAsLDBkSEw8UHRofHh0aHBwgJC4nICIsIxwcKDcpLDAxNDQ0Hyc5PTgyPC4zNDL/2wBDAQkJCQwLDBgNDRgyIRwhMjIyMjIyMjIyMjIyMjIyMjIyMjIyMjIyMjIyMjIyMjIyMjIyMjIyMjIyMjIyMjIyMjL/wAARCAEsAg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ooAKKKKACiiigAooooAKKKKACiiigAooooAKKKKACiiigAooooAKKKKACiiigAooooAKKKKACiiigAooooAKKKKACiiigAooooAKKKKACk3Up6Vz/i/W59A0GW+to0klQgBXzjk47Um7FQg5yUV1N/cKM1wFl4x1eDVrS11i0tliuoy6SW7E7cDPINdInijSnsrS6S6Vort9kJwfnOcYpKaNamHqQdmjbzRmueh8ZaJPNLGl9HmFWaQnIChTg5/Gix8ZaJqBlEF4paNS7Agg7R3HqKOeJPsKnY6HNGa5q28caFdXCW8N4rSSDKcEBvbPrVTSPH1hqCahJOVt4rOUqWbPzL2b2z6Uc8R/V6tr8p2GaM1gWXi/R9Qhmlt7xNsC75A4KkL64PaoYvGOl6hBcfYLpDNHEZQJVKggd/p9KfNEXsKnY6Qt7UoOa5WHxnp9tpdlNqV1CJ7iPfiBWYEeoHXFdFY3tvqFnHdWsqywSDKuvQijmT2JnTnBXaLOaM0lFBmLmjNJRQAuaM0lFAC5ozSUUALmjNJRQAuaM0lFAC5ozSUUALmjNJRQAuaM0lFAC5ozSUUALmjNJRQAuaM0lFAC5ozSUUALmjNJRQAuaM0lFAC5ozSUUALmjNJRQAuaM0lFAC5ozSUUALmjNJRQAuaM0lFAC5ozSUUALmikpRQAUUUUxhRRRQAUUUUAFFFFAAelct490261XwtPbWcRlmZlwo6kZFdSelMxQ1dWLpzcJKS6HLaL4N0vTWjuzbu12I9u6WVn25HOMniuR0LRZH8aXGnb99hp0sk8JByAZOg/DJr1YrVDTtGsNMaY2drHCZnLvtH3ie5rN0YnTDGSjzOW7ODh8J38vgjU7NrYRX8ty8ig4/eAOGGT74qvNYanqV7FqE2lPpsNhZyI5cjMhK4wMdq9U2j0qKaBJ43ikUNG4wwPcUvYoccbNPVHkOjWN/rej6FZwaXsigkWZrzI2lQT075NW5vDGsPa6vbLYkkah9siyRtmTP3R+FeoWllBYW0dvaxLFCgwqL0AqyFHXAzR7FGksfK/uo8v/srU9Z1C71BtGNvH9ie3EErBTKT7jtVPSdF12OeWMWl0lobSSMpdFWO7HyhG64r1vbz0FBXmn7JErHySaseR3HhvVY9P0ljp12LiC18syWso3q2fukHgivQfCMN/beHLWLUlVblQdyhQMDPHA4zitsD2p2BTUEjKtipVYcskFFFFUcgUUUUAFFFFABRRRQAUUUUAFFIWVfvMB9TQCCMggigBaKKKACiiigAooooAKKKKACiiigAooooAKKKKACiiigAooooAKKKKACiiigAooooAKKKKACiiigAooooAKKKKAClFJSigAooopjCiiigAooooAKKKKACkpaSgApcUlLQAYoxRRQAlFFFABRRRmgApabuGeoqM3UC/emQfVhQBNRVU6jZL1uof++xQNSsj0uof++xQBaoqFby2f7s8Z+jCpPMUjIOR7UAOopNwpc0AFFFFABRmqWr6nBo+lXWoXJxFbxmRsd8DpVDT/FGm3VlYTT3EFtNeRh44HlBbntx1oAwPHkb3Ou+HrZbBr9XectbCYRbsIMEkkdKoabHr+k3cejxmDTf7RmluIEmc3Ato0VfkHOCSxzjPAzXYXd/oTX8clzd2gurQtt3uN0ZOAe/HUVWvbjwz4jFtaz3VpdMzFoFEvzZAOduDkHGaAOctfFusXt1DEotUjgtJ7i6ZULGUxShMJzwGB98VY8KeJ9Z1TUrVLuFzb3lu0wJt/KERGCAp3HeCCRn1HvWtHdeF7BZmtns1fT7V43SMgtHECCwx6ZA/Gq2hHw5aySalYW0FtA1qk/2lpBgI5PABOVGV9h+VAHY0VmjX9I+xpd/2jbfZ2OFk8wbSR2z6+1W7S9tr63S4tZkmhf7siHIP40AT0UmaM0ALRRQTigAooooAKKKM0AFFJuBoyKAFopnmrjOafQAUUUUAFFFFABRRRQAUUUUAFFFFABRRRQAUUUUAFFFFABRRRQAUUUUAFFFFABRRRQAUUUUAFJS0lABRRRQAUUUjMFGSQB70ALUU1zFboXldUUd2OKw73xA0s/2TSojPcdC38K0lv4de6kFxq07XEh5EeflWqt3GTP4iSdymnW0t2w43AYUfjQsOt3gzJcw2qH+GNdzfma14reKBAkUaoo6BRgVJ0ovYDGOhwr811eXUw6nfLgfkKalloKtnFuT/ALT5/mawvibBqU3h9Bp4lZRKDMsQJJTB7DnrivGvsN6c/wChXXP/AExb/CtadNTV2z1sDlkMTBzlUSPokQ6IBxFZ/ktL5GjN/wAs7P8A8dr5z/s++/58br/vy/8AhVVtO1Ledthd/wDfh/8ACs669krrU3r5RCmrqomfSbWeiN1S0HuCBUZ07R1yyS+U3qkxXH05r5yi0/UhKheyu1UMCSYW9fpXpQiQdIccdoiK8uvj50mrRucyy6L+2j0ddNlChrbVLkDtvIkH60H+27c9ba6X6GM1U8IRXMelv54cKZCYg/ULgf1zXQ9a7oT54qTPMnHlk0Zf9tmA4vLKeH1YDco/EVcttRtLsfuJ0f2B5/KpiODnpWBeSaVc3O2SMo4PEyHac/UVolck0PEFnJqHh7ULSFFeWa3dEVuhJBxXDXfhzU44tSs4tLiuTqVvbpHcl1H2UogUg98AgsMdzXYJHqtsN1tdxXsHZZeGH/AhT/7UuI+J9MuAfVMMP0oA5S48IXUsd95lrDJLPrMFwXbGXhTZkn/vk8U+Xwpdi5mmgs4RIdcivEbgfulUAnj8eK6n+24B9+3u1PvAx/lVOfxAf7Z0y1giPlXTSB2kUqV2rniiw7HGweGdckv7Sa4spMpDdwTDdEIgZF+UoqgHbkdSSalXwvq4t1n+wqPKtrAfZWdf3pheQuuen8QNdZZeIGlutQSa3crbXHlL5KFiRjPNXTrUR6Wl5/35NDVhHJW/hq/vNdi1ObT4re1k1IXBs2ZT5arDs3kDjczc4+ldL4W0yfSrS/gnjWMPqFxNEqngRu5ZfpwelWf7ctFXMkdxEPV4WA/Or1vcQ3CCSCRZEPdTmgDK8Y6hc6V4R1G+tJPLuIYsxtgHByOxqhN4wNtcz50+eWytZUgubsOAEc4zhepAJGTW5rekxa7o1zpk7ukVwu1mTqBnNYt/4StmmuJX1K4h06aRbm6tfl2SMuOS2MgHaMgdaAI4fG/m3kQbS7hLOS6ezFxvU5kXd/D1wduM1Y8N+LF8RSPstDFHs3qwlVyOcbXAOVb2NQaVoWmatodjPa3MxthdvfROpwSWZj+A+arOkeEY9N1UajNfz3k6RGGNpEVWCnH3ioBc8Dk0AdIOlLSDgUuaQBWH4wv7jS/CWpX1pJ5c8EJdGxnB+lbmao6xpkWs6Rc6dM7pHcJsZk6ge1AHJN4ve713w/Z2sd7bpcSsLjz7YoHAjJ4J960tfvb6517TtBsbtrIXMUlxPcxqDJsTA2pkEAksOcHAFX9W0mCQWd68kivpu+SMqu7J2FeR3+grFs9Ok8S2kN/LfTwXtrKWtLpECyxggAqykYIPoR6dxTAsaLcXtj4ou9BvL2S+iFst1bzyqokUFirK20AHnBBxXVjpWLovh5NKubm9nvJ77ULkBZbmbAO0dFVVACgZ6VtUgFoozRmgAoozRmgAoozRmgAoozRmgAoozRmgAoozRmgAoozRmgAoozRmgAoozRQAUUUUAFFFFABRRRQAUUUUAFJS0lABRRRQAyWVIYmkkYKqjJJ7Vyc15d+JLw2tmWjsUP7yQcE1L4mu5Lm6g0m2J3ynL/0H9aWe+h0O1S0tQAycM+PvHvWkVZeZVjcsNOtrCARQRgDuT1Y+9XRWfpF5JeWrPLgsrbcgYzWhUMQVl+I9UbRfD1/qSpva2gaRV9SBxWpVe+s4dQsZ7O5QPBMhjkU9wRg0hHM2NjrlutlfT679p8za11byooQgjOI8cgjtnOaqRePbRbqWCewKMtvLcKkUqSviPqrKvKtV2DwWubdLvV728tbTJtoJCAEOCASQMsQDxmq1t8PoLR4Gi1O6X7PC8EWxVQhGAzyByeBz1p7DuNj8biTTBdrpPmmS4jgiW2uY5Vcv0+YdCO4PSpn8YGC2m83SxFdwXHkTRyToscfy7gxkPGCOnes/UvAkw2TWl5NLeSXdu8s4CRlI4yTnAABPPU8mtCTwZbSzRPJqUsmopO08k7hGLkrt+4RgAADHHFJ6hdlc/EK2ezsJbeyV3ukd9slwka/I20qrn5WbPQenNOv/AIgWdpfyW4tEZLcxi4LTosiFwDhUzlsZGf0zUh8BxrYLZx6rdeSC+5JER1YOcngjGck4I55p48AWcdwHtrueGFhH5kQCtv2AAHcRkEgDOKVkF2Wtf8QtHoepSaFc2E97ZRM8iNLkxgAnkDnPHQ1saNcvd6NZXEpBklgR3PuVBNMvNJtrqwu7QxrGLuJopHRQGIIxnPc1ZsbVLGxgtYySkMaxqT1IAx/SmInIzXL6roDtObiAtgZPy/eHt9K6qkxTjJxdxp2OBSTULYAK/bnBKn8q6fRbie4ibzdzIMbWb+VarRRscsik+4pVRUGFUAegq5T5ugXEI4rhviR4k03wxp9tevsfVtxSwjzzubgsR6AGu6PSvNfEvhzTPHPxBtrG5gLRaXbGS5lQkNvf7iZ/Nqi4Hc6Zptvao1xGgE1wRJK2fvNtxmtKmRqI41ReijAp9LUBGUMpBAPHQ1yKRy+HNceQqf7PnblgOEJ9fSuvpkkSSqVdQwPUEU07ANinjmQPG6uh6FTkVznjpoLvwre6fv3S3JS2CI+G3OwA6fXP4VpPokCPvtJJLVv+mTcflXnOuC/tdVcyqyXLzveKQMkKuIoj+LSE/wDAaqMbgemaHpUOh6LaaZbljDbRiNCxycCtCsS2vtQtYI457CabaigyIykk49MirP8AbUS/621vIf8AfhP9M1IWNKis0a9prH/j5C/76lf5ipl1WxcgLdwn/gYosFi5RUQuoG+7Kh+jCnh1boQfoaQhxGayvD+pS6rp0lzKqgC5mjTaOqJIVB/Sp9S1W00uHzLqVYwQ23P8WASR+QrL8EhYfCGmRMy+b9nWWRQeVL/Pg/8AfVMZ0VFA5opCCiiigAooooAKKKKACiiigAooooAKKKKACiiigAooooAKUUlKKACiiigAooooAKKKKACiiigApKWkoAKRjgZpaRxlD9KEBxGmzedrGoak3JiBCZ9ScD9KjtIX1HUyMkhW2jLdCOpxUnh+3M82p2mQrlgRn2atvSrKKwuGV5YhIRhUU1u3YtmvbwpBCscYwoqagUVgQFFFFABgVl63r+n6BZ/aL6YKCcIijLyN6Ko5JpniPXbfw/pbXk4Z2JEcMKD5pZD91F9zWP4f8NXD3I1/Xys+syjKIeY7RO0cY6Z9W6k0xlcJ4r8VAvJI3hzTG+6iASXcg9Sekf05Nc7e+CYLbx/p9ppWo31jdnT5Z1vDMZWaQOoG8MfmXnkcV6wo4rj9cAtfiR4ZuTwtxDc2uffaHH/oJoAZY+LrvTLtNM8WWyWdyTiK/jz9muPxP3D7H867KNldAykEEZBBzmoL2xtr+1e2u4I5oHGGR1yD+Fci3hrWvDRMnhS9E1n1bSr9yyD/AK5SfeT6HIpAdvRXI2Pj3T/tK2OtRTaNfZx5d4MIx/2X+6fzrrEkSRAyOrK3IKnINAD6KSigQtBpuR61la94h03w/ZfaNQuAmeI4hy8h9FUck0AHiPXrfw7o8t/OrSMPlihT78zn7qL7k1S8G6LcaTpck+oENqt9Kbm8YdA5/hHsowB9KzdH0e/1/VYvEXiCIwrFk6fp7HPkA/8ALR/WQ/kK7WmMKKKKQgooooAQiub05FvvF+t3DqHSBIbVMjOMAuf1cflXSNwpNcd4G1i01W78R/ZmkZ4tScSb0K44AA59hTGdgKzb/Vfss3kxxhmAySTgCtKsrUNKe5uDNE6qWADBqcUr6gieyuo7+Ml4gGHBBGamfT7OX79rEf8AgArFczaY3kxuA7jcz7Rj6CtbS7t7u3LSD5gcZHem12GxraJpzDP2SMH2GKjOhWKj5EdP92Rh/WtSg4qLsm557470WZdLgFvIzRbjEd7ktvkIRcZ/3jWtoui3sV3qkpd7TzJwIsAMDGq4HFWPExFxqWhWHVZLvznHtGpb+eK6NSCvFPmYXMwW2rR8i+gkA7PDjP4g0jXupWw/fWCyqOrQPk/ka1aWkBnW+tWc8giZmhl/uTDaa0KqXdjbXiFLiJZB2yOR9DWRJ9t0E70L3Onj7yty8Y9vUU7DOioqC0u4by3WaBw6MOCKsUmISilpKACiiigAooooAKKKKACiiigAooooAKUUlKKACiiigAooooAKKKKACiiigApKWkoAKQ9KWigDj7X/AEDxvLEflW4U4/LP9KsXFnci8dBE7bn3B8f1qLxQv2fWdPvBxggE/Qj+ma6oEMAw7960k9EymLGCI1B64GadRRWZIUhOKWobqUQWssx6IhY/gM0Acfar/wAJN49ubyX5rDQv3FsnZrlhl3/4CMAemTXaqPlGa5P4cQEeC7W7cfvb15Lpye5dia62mMK4/wCIatbaNZ63GDu0e9iu2wOTGG2yD/vlj+VdhVe/s4r/AE+5s51DQzxNE6nurDBoAlR1lRXRgyMMqQeop2K5LwFeyrpk2hXjlr7SH+zvnq0f/LNvcFcflXWg5oArXmnWeoQG3vbWC5hbrHNGHU/ga5hvh9BYyNL4d1bUNFY8+VDJ5kH/AH7fIH4YrrnlSPAZ1BOSAT1xQsqugZSGBGQQeKBHI/ZvH1lwl5o+pIO8kTQufrjI/Sl/tLx4vynQNKJ/vfbmx/6DXWmVQccZ9KZFdQT7vJljk2nDbGBwfwoGcn9j8d6n8s9/pekxnqbaIzyD6FsAflV3SfBWnaXdm/lebUNSYANeXr+ZJ/wHso9gBXQfaIgSDIgIO0/MOvpUm7jpQAgGBinDpUTTIqsxIwOpyKejh13KQR7UAOooopCCiiigAPIxWfYaPa6deX1zbRhHvZRNNju2AM/kBWhRQAmKXFFFAFa4soLkgzRhsdM09ES3jCRqFUdhUjNiqM0/PWrimyJzSJpLjHANQNcj+9VKW4GTk1UefnINbRpnNKsVpJvtPjuEk/LZ2Jb/AIFIwH8lNdGlwOhNcVpc5m8R6/OeQskMCn2WME/qxreS4GeeKfsyVWN+OYd6mDA9DWNHP71dt5dxrGUGjohUT0LpFVPtdrLK0AkVm5BX1qznINcRqAm0/UFDsAoYjOcY75pQjd2NkXZt/hrUlmiBNhcNh07IfaupjlSWNXQgqwyDWY6JrWjPE+NzKVJ9GHes3wnfMFl06c/vIjxn0oauUdRmiiioJCiiigAooooAKKKKACiiigAooooAKUUlKKACiiigAooooAKKKKACiiigApKWkoAKKKKAOV8bf8e1qf8Apof5V0dqc2sJ/wBgfyrmfGT+ZJZWwGWZif6V1EC+XBGmc7VArSXworoS0UUVmSFUtYRpNGvUXqYJAP8Avk1dqjrIvG0a8XTxEbsxN5QlB2lsdDigDJ8AMG8A6Hj/AJ9E/lXSV5j8Fb3V7rwveQaoQosbpraKIJgoAASD68mvTR0pjFooopCON8U2F1pepw+LNJhaWe1Ty762TrcW/U4/216j8RXSaXqtnrFhDf2Myy28y7lZf5H0NXCOK4m90TUvDGoz6x4YjE1tM2+80ljtWQ93iP8AC3t0NMY7xqca7pPOM2t6P/IVT6HqxtvA+iCxtTqM/wBjhBt4Z41cfIMn5mHSrmj+ItE8TsCgVb2DKNbXK7ZoiRhgVPP5cVfsfDuj6dP59npttBKBjfHGAcUAcZqEMlt4r12T7Rcs0uhvLtkkz5Ry3C46VHpFy2mavJGCjveaNbyQtENoUghArDuxLj5u/wCFd3qWlQX1pdx4WOa5ga3MwXLBSCP60zTtB0/T4IVjtovMjREMm3ltvQ/nzQB51e4ttb1BZH4i1uwVnZvSNea72bVJrm9Fja2c0ttIhD30E0e2JvTGc56du9XbvR9OvI5lubKCVZmDyB0B3kcAn6YrL+2aD4bieOBYLbcdzRQKMsfoKiU4x1k7DjGUnaKucF5TrosGmI/2iR/EVzHi9kPlShWbPmkcn1AHU12Xw8ZxoNzbyhRJBezIyxsWiX5sgRk87cEVLZXmg+IElsGso8O5mMUsYG5iclvrmugsrK20+2W3tIUhhX7qIMAUQqRmrxdxzhKD5ZKzLFFFFUQMllWGMu5wqjJNZq67AZQpidUJwHOKu3sBubWSJW2lh1rn00y7aTyzHsXOCx6YqklYZ04YMAQeDS0yJQkaqP4Riqd7qaWTBWRmY84FKwF+kJqCzukvIPNTIGcEHtUrnAoQm7Fa4m6qKy55uDVq7cLuJOABkk9KyZ5BtBDDB6EHrXTTicNeRFLL1JNVGn5xmoribIJyKz5Lj5iAwzjOO9dkII82c2mZnhTUL2e5103cCwkai4G09TgD8uB+ddSlwQeTmuWOr2luL6UsVW3fM5x3wOffjFaUF6rXCxDcWKbwdpxjp19faq9mkT7Rt7HSwT5HXitO2l5Fc5bTqWwGBOM4zWvbSruUFhuxnGe1c1SJ20ZO5vRvkVh+KIN8CsqliVxgVqwMasTW8VzHslUMK5L8juenCRk+G9zWj7xhuM/XFY83/Et8Z5U4EuD9c119vbRW0flwoFWuQ8R4XxFbN32j+dOD5mzVHaA5ANLTITmFD/sin1kyAooooAKKQnAzTY5VkBKMGHqDQA+iiigAooooAKKKKAClFJSigAooooAKKKKACiiigAooooAKSlpKACkbpS0yRtqFj0AzQNHIysdS8aomN0dv1/D/AOvXXnCLk8Ada5Lwgvn3d9eNyzNjP1JNbOtXRjhWFCQz8n6VpLVpDZHd6uPmjgyc8b8/yqq+rSWkAijk8xsnMh5/AVm4p0EJllAGB7noB61fIkB0dhqQu0bcpUoBuJ6VHc6xDG22JTKw7jpWNJL8nkwkiEdT3f3NR4GOOnpSUFcdiWynGmy3b2kEUf2qYzyDBPzkAE/pV1NcuAw3xRke2RXKTyyQa9HmQ+UcbUY924yPYenvWyRx29quVNIdjoLfV4Jm2uTGx7Hp+daIORkVxuOMdqv6fqTWziOVi0PYnqv/ANasnDsS0dJSYFCkMoIOQaWsyTC1zwpo+vOst3bFLpPuXUDGOZPow5riPFdh8RND06GHw3q8uqo0w2iaBfOjA5wXBAYdjkZr0LWNbsNEthNezBAxwqgZZj6AVyF547luk/4l0Sxqejv8x/LtXPWxNOl8TOijhqlZ+4jU8NeINcurPHiXRzpk6L88okVom/XI+lPv/G1nApW0VriQdxwv51wtzd3F7Lvup5JT6OePy6CpLPT7zUGC2ls8gPG4DCj8Tx/OvMqZjVm+WjE9OnllOmuavIvX3ifVNQDK1wYIz/BB8vHuep/SsdAXkIUFpD2HzMa6STwx/Ztn9r1M3UkakborKPeyj1PfH0rrNBt9HawiuNKWJoJBlZEGS31J5zUxwVeu71paFSxuHoK1GOpzXhXQbxdRivp4mhjjBwG6tn27V3wpMDFIWCjJIAHUk161CjGhDkieRXrSrT5pD6Kp22p2N5K8VteQTSJ95Y5AxH4Crnatk77GTTW4UYFFFMQVm6jpX2yVZUkCN0ORnIrSoovYCtZWi2cHlqdxJyzep/yKmkPy0/FMlHyGmnqKWxxPjqFrjSUQLMVW4Vm8uHzlwAfvoCCy+oHtXKm31D/hCRLFYmK6s7n7RbxR7x5gVuysSQCCfl7V6Zcod+fWsi5XINdVI8+s7I830PTtRh1NIrtZfs9sjTq7n70koGV/4DhvzrHtba/TVkM24XKXDtK4hOSuT1fOCMY4Ar0udMgisyeHnHrXdTjoeZVqPWyONvre4ltNeVIyTOwMYA+98qjiugt0mPiOCQB/J+ysrHoAdw/Wm2cjSX95ayAK0DKUHdkIBB/PNbEMfIFauMWQpyTSZg6HpcttdaJdrbypcNcTi5bJ5Qq23d7Zxik1Ly4bmZp7a5bUW1aPy7pFJXyty4Xd0AwSNtdpaqcGpINA0ttRF+bRDchhJuJON3Tdtzjd74riqI9CjJtnUQHmr6/crOtRnNaS8KK4ZnpU9jM1a7ubBFuogrwIf3qEche5FcxqNxHqPiSIxsGQKMEfTNdrcxiWCRG5VlII+orhvDVoj6k/H3DgfTP/ANarpJWbN0d5CMQoPQCn0AYGKKxZIU2SQIpYnAFONcl4/a6Ph429q7I1xKkTOvZSeee3p+NTKXKrl04c81Fm3Z6xZalNNFaXCytEcSbOQp9M1haQs9n411a3iZjYvGkxXskh4OPTIFaeiaXa6DpMFnbKoAA3N3Y9yau/uYXd0RVLnLY7msZVo9Wa2Sk1HYt76gF0TdGMY2gc/WoZrtETIPzelUrWUC4LscZ9a5KmNSmophGk2m2bStk1IOlVUlVvunNTGUcD1rtjVTRi1YlpMVGkyNK0YPzAZNS5rRST1RNhKUUUCqAKKKKACiiigAooooAKKKKACkpaSgAqG6GbaUDqUP8AKpqawoQ0ct4Lx9luR38zOPwp+rTb79+4UBB9ah0QHTPEl5YscLLlkHr3/lV7VNOEfmXRkJDEBVxjBPvW32rlGWORmpceXaqP4pTuP+6OgqHqpHtU9yf9KdR91MKv0AxVsCPjsMUUUDkgUhmPr+US1lIJUOQCOqseh/DBrYI+6T/EAePetKDTIrqFPtaEeRIHXmrV3YxiN5oohI7c8t/KiVS+gmzDpDSknJyMH0opiNzRLoyRNC5yY+n0rWrmdJcx6gn+2Cp/nXTCsJLUTOB+IGhahfz2l7ZwSXKwoyPHH94ZOdwFYuieDtZuQzzwC0iY5AlI3AfQV6uaZ3rhq4OnUlzSOunjqlKHJE5+w8HadaYeYNcyDn94flH/AAHpXQRosahUUKo4AHakM8QOCwB9zSC4h/56p/31WsKdOmrLQwqTqVHeTbJT04rj7e9stC+IE2k/aYYk1SAXSW+7kTA7WIHbcMH6qa6v7TCeBKmfTcKx9Q8PWt/4h0zWmULdWIdVbHLKw6fnzWqaexlZo2ZJFRdzMAB1JNedeKfEkmqwy2VixW3I2s6nBk9h7fzp/ijXpb26lsIiUto2KPg8yEdR9B0/CsfT9On1S8Ftbgbj998cIPU/4V5GLxkpz9jS3PawmDhTh7att0KnhW2upvE1l9kidXhcNI4UgLH3B9j0xXtK/dFZukaPb6RaiKAEseXdurH3rTFehhaUqcLSZ5+KrKtPmS0Ciiiuk5QoqG4uY7WPzJchMgFvTNShgelADhSEZFG4Ck8xQcEjPpQBQuI6y7iPn61vSoHGR3rPmg7EV0U5WOWtC5z0sHJqnLb/ADZIroJbbPbNVJLc+ldcah5s6Jy9/o5umS4tpfIvIhhJMZBH91h3FJZ6oIZUtNVhNlcMcJIxzDMf9l+mfY810otu+OKZd2trJayR3iRvbsMOkgyD+FN1Ow4Ur6WH20WOCDnGeaiurxZriGwtmy7ODIw4xg9KydPs7kCaDTZLn7ASColOfLHcKeuPaum0/RrCO22qqzFuWc9c/wBK5auIjBanp0cJbcu3+oQaXYtI8gEhGEU9SareG9bm1HzILr/XJ8wOMZFPGh2G/wAxo2dh03uTiqOlRMfFl1LGAIlXHA45xiueNSM00jr5OVWOrkIETE8ACuL8JktqErDoWOK6PXrwWejXEhOGK7F+p4rI8I25SLzSOoPNXHSLYlsdXRQKKyJA9KzNRKToYZUDRnGQfrWjI2FNYtwxlc+9cGNrOEbLc2pRu7iyzqeFJx2qrvbfuyaoX+uQ6Zqun6fJjF0WDNn7vTBrX8sV5NWFR6tnYo8qV1uVTknJpRxVkximmLuDXLKlJO5XOth0VwUUc8ipGvsLx96qbKQcGm4q1iakFa4vZxepr2YENuZJGALckmrEUrTNlf8AV+p71lW4891Er/IvRfWtiJkK4QjA9K93B1XUjpscNSPKyaikBpa7kZBRRRTAKKKKACiiigAooooAKSlpKACiiigDmPE9rJBLDq1sMSwEb8dxVu8vEvtGhnjPysyk89PWtiWJZY2R1DKwwQe9cnAo0HVmsbkFtPuPuFuimrTKI1HzdP8AOaluhtvZQeu7NbM2nM97bvEEEEY6ev8AjVPWINl4JgPlkHP1H/1qvnuMz6RiFUliAoGST0AoJwpORwM81zzO/iqRoo2ZNDU4kkHBuyP4VPZPU9/p1oZegvH8STfZYJp10NHHmSqNrXbA/cQ9ox3bv0GOSejfWLe5FxZ225Ps6rsbPDDpx9CMVmxKsEaRwqsaJgKq8AD0FZFmTa67Pb9pSSqn+FRzx7cn8aapX1CxuO7SNuY5PrTaWkPSgSLOnf8AH9F7HdWlPrDMCLSEuythiw/KsqEmKKSTHzv+6Qdz61clQ2dnFAsxjmdgSR3rOS1EzYjuUZljYhZWUHYetVtbkuIdFvZbRd1wkLNGPVgOKraXG1xcy3jnIzsQnvjvWxtDDB6VlNXVhLR3PA0uZmuEb7RLI7NyzuST65FazuP75x/vGvVm8P6Q0rStp1sZG+83ljJpf7A0n/oH2/8A3wK8epl1WTupnrwzKnFW5DyZS7SKsTEyEgKAxzn869d07zn0+Azp5cuwbl3bsH602PRNMicOllArqcghBxSy6jBBqtvpxDedPG8i4HAC4zn8xXXhMLKgtXc5MZiY17csbGBrHg6O/vvtNvP5DyNmX5cjHsMjmtzS9JttJtBBAvuzEcsfU1ocCsPU/EUFk5hgX7RcE42Ken1rpjRjzcyWpzurUlFQb0NrIAySMVRudc0+0bbJcpu9F5P6VgLa6nrLg3UzImf9XHwB9TWvaeHrSADKDPfFb8qRmMHii1f/AFVvcyfROKcPEkOfms7pR6lK00tIIwAsS/lUnlJj7o/KloPQzG1XTtSgktjMB5ilSrjaf1qPRb1/nsLg5uIOAT/GvYitG4sLW5QrNCjg+orndQ0O4sLlL/TJHYx9YmOfl9AaFYDqDkqcde1cs8N0142VkMpbitzTNTi1K2EsZw44dD1U1ewDz39anYQig7F3dcc0ySIOKmoppkONzPktyO1V3gz2qfXL86Vol7qCxiQ28TSbCcbsdqZ/adqq2ImYRy3igxqe527iM/SrVRozdJMxNS1GKylEESGW4/u9qjtdEnvZBcalISOqxDoKtHWvD2o3EMBImabaVYREqN33cnHGcHFUIdS0gi2Ed/cW80wDYt2aSNcsVUnI4BIxzinKo3GyNqcIxR0iRrGgjRQqjoAKrQW8VlcSSJLhJOWQ88+oqVbPU0ztvIZR/tx7T+YNCWVxCwYhG9R1rz505LVmyaEnuBJGVQMffFSaYY1DqEAkzlvU1Pnjpj8KqTyhCVj/ANYwwWXqKmnLlkNq5ga/eNquppYQvmKI5YjoTXVaZai2s1HQnnHoO1Y+maLFZylmJYE7ueT9K6FHU9DXdKtFpRRnJMlFLTQw9aQuoHWo5kiLMius+ScVi3t1FYWUt3McRxqSferGva1FplmrYDySOEjT1JNct47uHNrb26nasjFmC+g7frXm4xx1md2EoupUjF7M8/1K+uNT1F7yUlWLZUf3AOgr1Gw1E3Oh29yZhGTCCGJwC2cY/lXmJhIGcV2xX7L8OtkuVZ4zt9RluK4MFW96Tmro+gzWlDkpwh6G7b6qHkaKb7ynBPTH+fWtMYIBHIPSuRtTJd6PZaigAmKbWYjO5l+Xn8q39JneSIpIu0gA4Pb2r1MRRpun7WB8+04ycWWZwAmap+fHuwW/HtVq5BfKe1ZhVh+78ttw4xjivNoYenWu5uxam0aKYBBPIrWsp43UqikEdc1jxIwCoeWrctYBDEPU9a2wEZKbS2Ma9rXLI6UopB0pRXtnIFFFFABRRRQAUUUUAFFFFABSUtJQAUUUUALis/VNNh1K0aGUc9Vb+6av0hGaFuNHPaLfzQzHS787biL7jH+Ne1bN9bR3FpIrsFwCQ5/h96oa3paXsAnV1hngy6Sk4x9T6Vytjfz+OW+xXEph0qLiUA4a+I9P+mf/AKF9KpgZjNJ4onMSM0eiIcPIpIN5j+6evl+4+99K6KNEijWONFRFACqowAB0AFdLPp9vPAsQQJsAEZUY2gcAfSsWbTLu3/5ZmZR/Egyfyq4yXUoq4rG1ENHrNrNhmBUDcoyYwDz+eR+VbJDA8o6/7ykUqxs5yqFj7DNaqaQXGg8U+NDK+0EDuWPQCrMOmzuhebEEfct1/KopHjMbLHlbYd+8jVLknsIb53lzRyxrlU4jDDqfWnTTPe3gK8O52KPT1NT2zS3gW1WNQf4nC/cT0FW7G3kj1Fi1sFjVdobHT6VLaA07aBbeIRKMKo4qekHSlrETCiiigQVzeoMIPHelSuQFktJ48npkFW/oa6MkAEk4rzLx1qpvp7WS13eRYXCtNKv90/K34DNVGPMNG7qetXGqXBs9NLCEHDTDv9K0NJ0CK2UNJH1/vfeP1qzo+lR2duhKjpwP6mtYn1puVtED0GqioAFAAHYU8VwXiTxodO8U6faW8m6GNz9qA9DwB+HWu7jdZI1ZSCCMgisYzjJtLobVcPUpxjKS0kPoooqzAKNtFFAGJqGkOlx9t01xDcj7y/wyfUU6z12J5RbXqNa3P91+jfQ1s4qvc2cF3EY541dT6ine+4ycEEAg0tYn9j3Vpk6dfSIB0jl+daU3WtW+PNsoph3MbkE/gaLCLet6edW0S909ZBGbmFow5GduR1rj9b0PxBPoUVjLcQzTrJGltLaQFTF2ZmJJ425FdE2tXy/8wmXP++Khk1TV5lxFp6oT0LkkiiwGfN4Of+2bO7tJ4baK2ESqYlKSBUGNmVIDKf8AaBxnisubwmITYQw6lCZbcKolhjIuAA5YhSp5B6YbIrdbS9V1Hi9uHEZ/gX5RVuPwtaov3nRsYyjEU7IZrQNL5e+YqpP8IPCj61XvNZsLNf3twu4fwryaot4WtnzunncHszk1NbeG7C2IKoM/Si0eoFKLWZtQn2xW7RwnpI3U/hV+3tgvzNksetaMVrBDnYgBI60yRNhyOlctaCWsUaRl0IdoHSkOQakxmsu6iuzfBkDGPjBB4Fc8Y8zNDQ3H1pGyR1p+OKq37yR2jNEOe/sKlQ5pWuBzXjSCQQ2dygJSGXc3fHp/KneJrX+0NIgvYfnVOeO4OOa0bPNzM0Eg8yJ1+YPyK0bTTYLON4ot3kvn92xJUfTNRWwyd0+p0U8RyqLW6OC0HQxqd2fN4t4uXI7+1M8T6j/aNylnbKxtoTtVV/iavQYdPtrWB4YU2RvksB3zVW20iwsiDDbRqw6MRkj8a4vqypw5bnWse5VfaSV7bIp6HYGz0G3trlRuwSynsSc/1rTijhiU+WoUUkzKxAHUU5YmYY6Cr9pJq0djjlLmk5PqRSNub2ptTNARSrAGOO9c/spydx88bEcbbSOM1qQ3EkgH7lgPU0QWyIMkAmrQAr1sLh5QV7nJVmpPQB0pRRiivRMQooooAKKKKACiiigAooooAKSlpKAIrmeO1tpbiZtsUSl3Y9lAyTWHp3jLRNVnhgtbtvMnXdCJYXjEgxn5SwAPHPFaGvo0vh3U40Usz2sqgAcklDxXBxXa65pHhbS7G2uftVlLayzvJA0awLGo35JA5P3cD1pjOyh8VaPPpV3qcN6j2lo7RzuAfkZTggjr1qzc61YWeo2VhcXSJd3u7yIznL4615RdaPqdh4HubuzspJBfPLBeWoXDZMx2SgfQ4PsQe1auu6X4g1m/1PWbOG2Edm8S2vnBxNiE72KAcfMSRzQB1d7aX3iXUpLS5iktdEt22uDw9439I/8A0L6Ve1PRBNFFLYkW91bjERUYGB0Fadjci6soLgIyebGr7WGCMjODVii4GNpOsC5P2a7Xyb1OHQ9G9xWz1rN1PR4dQXeCYrlOY5l6qapWmr3FjKLTV12t0W4A+V/8KNwN1kU9VB+ooEar0UD6ChWVwGU5B6EU6kBm6zJCtnsl3kscKE7msttOvGiiYRc5wq5+4PU+9dGUVhhlBx0zWe+sWsdw0T7hg43AcZqkCLFjaJaQBF5PViR1NXKhjmjlGUcMPY1KDUgwopCcDPasdteTzMLCzJnG4N/SmkI2aCaZHIHjVwcgjINYeva4tlH9ntiHun4C/wB33pxi5OyGkVfEurMSNNs23TScOw/hHpRp3h2CbSZre5QNHPGUbj72RgmotA0Z8+fcHLNy5PX6V1oUKoUcAdKufurlQ3oYHhO+lm0lrG9b/T9Nc2txn+Lb91/oy7W/Gpdc1qHToZYwd0/kvIFHYAd/xxWPrvh/V18X2PiHSbseUmIbyyxt85ORuznkjPGfSk8RafKNZS7KPJbSwNbyFRnZnocVx4iTjB2NcOoSmubY8umjluJXmkJaV23E+pNeqeEdWlmv7vTpmLeSkbofT5QCPzH61y8Whz23mTyW7u0ZCogXO5j0P04zXSeDdDurK4ub68DK8oCqrdeuSTXk4H2qn7y3PdzOvRq0rJ7bHaA5paaDThXunzYUUFhnHekJAoAWikyM4oyKAFooyKXtQA3AoxS5pMigBaKTIoyBQAtFFFABSEbhzS0tJgV3ixyKjII9atmkIB61hKkuhan3KmKQjIIIyD61YKDNNMQJ61HsmndFc6K6xqn3VVfoMU6rAiHenBQBxVeyk9w50Un3EYVGJqA21y5+7gfWtTpzS7hUSwkZ/ECqNbGcmnuCDkZqwlmwHL/lVoOKXIq4YWnDYTqSZXFog6kml+yx+lT7hS1qqUF0J5mRLCF6E/nUgFLRVcqWxIUUUUwCiiimAUUUUAFFFFABRRRQAVl63rEWjWkcrwyzySyrDDDEBukdugGa1Kytc0f+2LWJEuDbXEEyzwTBQ2x19j1HUfjQBzmn+M7ln1d7qxuP3F+LaKDCqYx5SMdzE4xknnPpUp8e2c9vZy2dhd3clzHLIIo9vyiJtr5JOOD09aifwFJKXuJtV+0Xkl59qdprdWjJMYTGzpwFGPSrOkeBk00Jm/klEcdxEuUC5WVtxzj0OelMYtn44tbuF5Tp94g+yfbIAyDdNGTjKgHj8fWkj8eWUsUyrZTtdxzx262yMjM7uCVAIOOgJPPGDTbrwFDcaZBZ/bpV8nT0sFbaOVVlbJHfO3BHcE1m3vg6fTFnvrWV5rpp4J0W1t0j8p4wVyqZAI2nBXqcnmgDUPj2yWBg1jcpdLdtZ/ZnKq29VDNyTjADDnNbuia1ba7pkd9ahgjMyMrYyjqSrKcccEGuI0vwdd6nYyXmoyGO/Ooy3UJubdH+V1VMNH05C+uRxzXb6JpS6PpkdoJfNZSzM/lqm5icnCqAAOcAUAaNQ3FrDdRNFNGro3UMKmopCME2GoaTzp7+fbjrbyHkfQ1btNctrh/Kl3W846xy/Kfw9a0+1V7mwtb1NtxAkg7bhyKdwJ8g8jkVzWq6A9xMZ4WbqW+U8jPXFXG0e5tedPvpI1/55SfOv+IoF5rFucTWMc4H8UT4/Q046O6Gjmymo2zBFIOBgbgR+ddHoE1xKjCQNsAB+bsfSh9bxxLplyD/ALoNM/4SFUHyafcH2CgVblzdCmbjruQqehGK56TRriNiA8YjH8ZPQUSa5qU64ttPCe8jZx+AqtJpmq6ow+2TuI+uxPlFKKaEh17ryW0C2OljzpVUJv6hfeodH0KSWY3N05eQnJY849hWzY6Da2gBCD8O9aqoEXaoAHoKHJJWQrjI41hjCoMAdqqahrNjpke65mCnso5J/Cqfi29utP8ADd3c2WfNRfvAZ2g968gguJTdrvmkkaX7xclmb3Hf8q8/F4mVJe6rs7MJhlXbcnZI7nVPGt1cEpYIIIz/AByct+VVNA1q8h1yCKaeSeO5YRnzGJK+4HTrTNN8Malf4Yp9miPRpBzj6V2mk+GrHS3EqKZLgDHmycn8PSuLDwxNSpzz0R2YieFo03Tgrs05m8i2kkAXKqTzwK83k8W6tLdtPDMsSHgQ4DL9exNemugdCjDKkYIPcVyt94HtJWL2Ur25P8GNy/gO1deLp1ZJOk7M48HUoxbVZXKll46ZQBe2vTq8R/oa6Kx8SaXfsqxXaB26I52t+RrhrzwvqtnlxCs6j+KI8/lXHXEM/wBqkilgl+07sBQhD57YrkpYnEQfLUidtXCYWpFzpSPU/Eet3Ok+JLVkdmtk026uHgBwJGTYR+PJ/OsPXPGGtyaHeQLYpZXktnFdW8iXGSI3cKQTj5XGR+ddOvhuDU7O0l1MyG7Fi1rKVbGRIBv/AByOtPvfCOl3m3zRPxaLafLJj92rBh+OQOa9iLurnjNWdjnLTxRe6ZDfx3DRzyDUmt4/tNxtWNRDG2NwBLck9B3qVPH9zd2VpcWGlCYy2Ut5IHuNgQRsVKjjnODj9a2ZvBthJdm7hmu7a5Ny9x5sLjIZ0VGHIIwQg+naq2n+F9EsZpNKiup5Jo7OWPy3ly6wzOSf1zgmmBRk8e3kFjPcz6QqN9mhu7eNZwTIkjhAGOODyPWpD401SG4nW70eNIbS7itrl0ud2DKVClRjn7wzmrup6BosEVpDcvOgmWDT4sNknYwdB+adanudC02e6uraVLjzL2aO8dhnbuiZCBntyo4+tAGTL46mGpnT47SDdI8sUTLcbmV0RmBcAYAO098iodK8Y63daRZhdMiu75dPW9uyJ9ihWLABeOWOw8dB61qReB7CKaCQXd95dvO08MHmjYhYEMMY5yGPXkZ4xR/wgtiLWKGG/wBQgKQm2Z4pgGkhzkRsccgZOD1GTzQBUbxxdXAvZtP0k3FraWUV4ztNtZldCwULjrgGtzSNej1fUruC2TfbQRxMJ88MzruwPoCD+NEWjW+kJeT6dbGSSWFIxAz4QiNcIoz044qLwboA8O+HYbI7fOLNJKVJIyTwAT1AGFH0oA6AUUUUCClzSUUALScUUUAcX4i8R3WieJbtlVpraDR/tAtgcb384LnPY4NUdV8Ya3CHtY7GC3vo57UkGberRSsR128Hgg8V1OqeGbDV7qa4ufN3y232Vtj4+TeH/PI61BqPhPTtSnmmledJpVhXfG+CvlElCOOuSaBmW/jG9EWoTnToY7e1vDZrLLdBQ7qcEnjgfTk+lQ2Pju51OGCGw06OXUJZZkMZmKxhY8Zfdtzg7hjitifwpYS27Qxy3EMn2xr1ZY2G5JW6kZBGMEjBHeqkfgewhUyQahqEVwJWmW5WYeYCwAcZxghsAkEYyOMUAZ+p/EGXTrgWsumqlzDAs1zFLLgruJwqYB3HAz27VSk8S3yavNMs8v2ZdR4hPGYvsYk2H0+bn61sweFdH1CJZdOv7yKMR/Zpnt5uZwrHIckE5BzyMHkjpWg3hLSZLhpmWVi0/nlTJkFvK8rH020AYPiHxfOnh6FrSNoJ7zTWvElD8xkFOPf73WrVx44a08QwabJbQtE9ylrvWbMm5hwxUDAH1OfamQeDNDuJbiy+3Xt01rALRopJ8+RG2GCDA9ADk5OKvSeBtOmujOl1exKbsXwijkGwTA53dM8+mcc8YoAt+HNau9eiuLmWwFrbpM8UTeaGZ9rFScY4HFdBmqOl6Xb6RaG2ti5jMjyfO2TlmLH9TV2gQuaM0lFAC5opKUUAFFFFABRRRQAUUUUAFFFFABSUtJQAYooooAKTFLRQAm0UtFFABRRRQAUUUUAFJilooATaKTy1PYU6ii47iBQO1LRRQIWiiigCN4ldCjDKsMEHvWdZ+HdIsLgz2thBFKf41QZ/D0/CtSipcU9xptbCBAOlLilopiExRiloNCAbtFNMSE52jPrin0UNCWgAY4rmvHMVxNokCxRzy24u4jdx2+fMeAH5wAOT7gds10ooIzTQzyq+J0nToNX0Kxv4IftE1nHBNuG5JgFV1Q8qocAgH3PSmal4budO1R0tLS7dv7KtonmiDlpVWT96occbivbOTXpd3plpe3NtPcQ+Y9sxeLJOFb1x0Jq2APSgZ5Nc6XfXcm3w3Bd2Ngb63NuZ4HxFIFffIEbkLyOuBmkuLHVZNJMMen6hFcJpF1bz4LsWuPMjywbvuwSD6V63tX0o2DPSgDyvWNEvrAapbaPa3cdnJDZSTBA7iT5384gZyWK7dwHJxVQ6ZIdEKsl5/Z/9ob4ozp8piC+WAQYs+YELZx754xXr+0elG0DtQBh+EPPbwtYi5tZLWQIV8qRiSACQOvIyMHB5Gcdq3AMUuMUUCCiiigAooooAKKKKACuF8Xwxya/bPqlheXmji1kHl20byfv8jaSF5zjOCeAa7qkwD2oA8n1KxuCLxbjTtVfU2toBo8gDyGBggGC6/KrB+WJxketXG0OcXUuptbXR1Aa9EFkBbP2csofAzjYQWz2r0wovpRtHpQM8WOjz2sFtbvYTxabHNd+dE1nLIDMXGxii4JBTO1uRmtM+Hru8t7tr63vZ5INCi+zNIGUiYNKcgA/fA2e44r1bAxjFGB6UAeRXOlSLc628tlfRy3JspJJo7V5RKojAYOByw3dQOfau48DLNH4fMctm9siTyCIMHUOmeGVX+ZVPOAen0rpcD0oxQAtFFFAgooooAKUUlKKACiiigAooooAKKKKACiiigApKWkoAKKKKACiiigAooooAKKKKACiiigAooooAKKKKACiiigAooooAKKKKACiiigApaSloAKKKKACiiigBDRRRQAUUUUAFFFFABRRRQAUUUUAFFFFABRRRQAUUUUAFFFFABRRRQAUUUUAFFFFABRRRQAUopKUUAFFFFABRRRQAUUUUAFFFFABSUtJQAUUUUAFFFFABRRRQAUUUUAFFFFABRRRQAUUUUAFFFFABRRRQAUUUUAFFFFABRRRQAUUUUAFFFFABRRRQAUUUUAFFFFABRRRQAUUUUAFFFFABRRRQAUUUUAFFFFABRRRQAUUUUAFFFFABRRRQAUopKUUAFFFFABRRRQAUUUUAFFFFABRiiigAxRiiigAxRiiigAxRiiigAxRiiigAxRiiigAxRiiigAxRiiigAxRiiigAxRiiigAxRiiigAxRiiigAxRiiigAxRiiigAxRiiigAxRiiigAxRiiigAxRiiigAxRiiigAxRiiigAxRiiigAxRiiigAxRiiigAxRiiigAxRiiigAxRiiigAxRiiigAxRiiigAxRRRQAUUUUAf//Z"/>
          <p:cNvSpPr>
            <a:spLocks noChangeAspect="1" noChangeArrowheads="1"/>
          </p:cNvSpPr>
          <p:nvPr/>
        </p:nvSpPr>
        <p:spPr bwMode="auto">
          <a:xfrm>
            <a:off x="155575" y="-144463"/>
            <a:ext cx="2049496" cy="20495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0" name="Picture 4" descr="https://timgsa.baidu.com/timg?image&amp;quality=80&amp;size=b9999_10000&amp;sec=1574770332397&amp;di=61a6f20eaab52e439d13160c49339c44&amp;imgtype=0&amp;src=http%3A%2F%2Fwww.jseye.com.cn%2Fup%2Fattachment%2Fimage%2F20170526%2F20170526100323_86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950" y="3571874"/>
            <a:ext cx="5734050" cy="32861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timgsa.baidu.com/timg?image&amp;quality=80&amp;size=b9999_10000&amp;sec=1574770391800&amp;di=72b3a00a3760ea15bdce31934f069b34&amp;imgtype=jpg&amp;src=http%3A%2F%2Fimg2.imgtn.bdimg.com%2Fit%2Fu%3D1862001872%2C2492827197%26fm%3D214%26gp%3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13" y="152486"/>
            <a:ext cx="5362467" cy="341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352644"/>
      </p:ext>
    </p:extLst>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effectLst>
                  <a:outerShdw blurRad="38100" dist="38100" dir="2700000" algn="tl">
                    <a:srgbClr val="000000"/>
                  </a:outerShdw>
                </a:effectLst>
                <a:latin typeface="黑体" panose="02010609060101010101" pitchFamily="49" charset="-122"/>
                <a:ea typeface="黑体" panose="02010609060101010101" pitchFamily="49" charset="-122"/>
                <a:cs typeface="+mn-cs"/>
              </a:rPr>
              <a:t>类</a:t>
            </a:r>
            <a:r>
              <a:rPr lang="zh-CN" altLang="en-US" dirty="0" smtClean="0">
                <a:effectLst>
                  <a:outerShdw blurRad="38100" dist="38100" dir="2700000" algn="tl">
                    <a:srgbClr val="000000"/>
                  </a:outerShdw>
                </a:effectLst>
                <a:latin typeface="黑体" panose="02010609060101010101" pitchFamily="49" charset="-122"/>
                <a:ea typeface="黑体" panose="02010609060101010101" pitchFamily="49" charset="-122"/>
                <a:cs typeface="+mn-cs"/>
              </a:rPr>
              <a:t>凋亡</a:t>
            </a:r>
            <a:endParaRPr lang="zh-CN" altLang="en-US" dirty="0"/>
          </a:p>
        </p:txBody>
      </p:sp>
      <p:sp>
        <p:nvSpPr>
          <p:cNvPr id="10242" name="Rectangle 2"/>
          <p:cNvSpPr>
            <a:spLocks noGrp="1" noChangeArrowheads="1"/>
          </p:cNvSpPr>
          <p:nvPr>
            <p:ph idx="1"/>
          </p:nvPr>
        </p:nvSpPr>
        <p:spPr>
          <a:xfrm>
            <a:off x="457200" y="1417638"/>
            <a:ext cx="8229600" cy="4708525"/>
          </a:xfrm>
        </p:spPr>
        <p:txBody>
          <a:bodyPr vert="horz" wrap="square" lIns="91440" tIns="45720" rIns="91440" bIns="45720" numCol="1" anchor="t" anchorCtr="0" compatLnSpc="1"/>
          <a:lstStyle/>
          <a:p>
            <a:pPr lvl="0" eaLnBrk="1" hangingPunct="1">
              <a:buClr>
                <a:schemeClr val="hlink"/>
              </a:buClr>
              <a:buSzPct val="70000"/>
              <a:buFont typeface="Wingdings" panose="05000000000000000000" pitchFamily="2" charset="2"/>
              <a:buChar char="n"/>
              <a:defRPr/>
            </a:pPr>
            <a:r>
              <a:rPr lang="en-US" altLang="zh-CN" sz="2800" dirty="0">
                <a:ea typeface="黑体" panose="02010609060101010101" pitchFamily="49" charset="-122"/>
              </a:rPr>
              <a:t>2000</a:t>
            </a:r>
            <a:r>
              <a:rPr lang="zh-CN" altLang="en-US" sz="2800" dirty="0">
                <a:ea typeface="黑体" panose="02010609060101010101" pitchFamily="49" charset="-122"/>
              </a:rPr>
              <a:t> 年，</a:t>
            </a:r>
            <a:r>
              <a:rPr lang="en-US" altLang="zh-CN" sz="2800" dirty="0" err="1">
                <a:ea typeface="黑体" panose="02010609060101010101" pitchFamily="49" charset="-122"/>
              </a:rPr>
              <a:t>Sperrndio</a:t>
            </a:r>
            <a:r>
              <a:rPr lang="zh-CN" altLang="en-US" sz="2800" dirty="0">
                <a:ea typeface="黑体" panose="02010609060101010101" pitchFamily="49" charset="-122"/>
              </a:rPr>
              <a:t>等在 </a:t>
            </a:r>
            <a:r>
              <a:rPr lang="en-US" altLang="zh-CN" sz="2800" dirty="0" err="1">
                <a:ea typeface="黑体" panose="02010609060101010101" pitchFamily="49" charset="-122"/>
              </a:rPr>
              <a:t>293T</a:t>
            </a:r>
            <a:r>
              <a:rPr lang="zh-CN" altLang="en-US" sz="2800" dirty="0">
                <a:ea typeface="黑体" panose="02010609060101010101" pitchFamily="49" charset="-122"/>
              </a:rPr>
              <a:t> 细胞系超表达胰岛素样生长因子受体时发现</a:t>
            </a:r>
            <a:br>
              <a:rPr lang="zh-CN" altLang="en-US" sz="2800" dirty="0">
                <a:ea typeface="黑体" panose="02010609060101010101" pitchFamily="49" charset="-122"/>
              </a:rPr>
            </a:br>
            <a:r>
              <a:rPr lang="zh-CN" altLang="en-US" sz="2800" dirty="0"/>
              <a:t> </a:t>
            </a:r>
            <a:endParaRPr lang="en-US" altLang="zh-CN" sz="2800" dirty="0" smtClean="0">
              <a:ea typeface="黑体" panose="02010609060101010101" pitchFamily="49" charset="-122"/>
            </a:endParaRPr>
          </a:p>
          <a:p>
            <a:pPr lvl="0" eaLnBrk="1" hangingPunct="1">
              <a:buClr>
                <a:schemeClr val="hlink"/>
              </a:buClr>
              <a:buSzPct val="70000"/>
              <a:buFont typeface="Wingdings" panose="05000000000000000000" pitchFamily="2" charset="2"/>
              <a:buChar char="n"/>
              <a:defRPr/>
            </a:pPr>
            <a:r>
              <a:rPr lang="zh-CN" altLang="en-US" sz="2800" dirty="0" smtClean="0">
                <a:ea typeface="黑体" panose="02010609060101010101" pitchFamily="49" charset="-122"/>
              </a:rPr>
              <a:t>表现：</a:t>
            </a:r>
            <a:endParaRPr lang="en-US" altLang="zh-CN" sz="2800" dirty="0" smtClean="0">
              <a:ea typeface="黑体" panose="02010609060101010101" pitchFamily="49" charset="-122"/>
            </a:endParaRPr>
          </a:p>
          <a:p>
            <a:pPr lvl="1" eaLnBrk="1" hangingPunct="1">
              <a:buClr>
                <a:schemeClr val="hlink"/>
              </a:buClr>
              <a:buSzPct val="70000"/>
              <a:buFont typeface="Wingdings" panose="05000000000000000000" pitchFamily="2" charset="2"/>
              <a:buChar char="n"/>
              <a:defRPr/>
            </a:pPr>
            <a:r>
              <a:rPr lang="zh-CN" altLang="en-US" sz="2400" dirty="0">
                <a:ea typeface="黑体" panose="02010609060101010101" pitchFamily="49" charset="-122"/>
              </a:rPr>
              <a:t>胞浆空泡化，线粒体</a:t>
            </a:r>
            <a:r>
              <a:rPr lang="zh-CN" altLang="en-US" sz="2400" dirty="0" smtClean="0">
                <a:ea typeface="黑体" panose="02010609060101010101" pitchFamily="49" charset="-122"/>
              </a:rPr>
              <a:t>和内质网</a:t>
            </a:r>
            <a:r>
              <a:rPr lang="zh-CN" altLang="en-US" sz="2400" dirty="0">
                <a:ea typeface="黑体" panose="02010609060101010101" pitchFamily="49" charset="-122"/>
              </a:rPr>
              <a:t>肿胀，但没有核固缩现象 </a:t>
            </a:r>
            <a:r>
              <a:rPr lang="zh-CN" altLang="en-US" sz="2400" dirty="0"/>
              <a:t/>
            </a:r>
            <a:br>
              <a:rPr lang="zh-CN" altLang="en-US" sz="2400" dirty="0"/>
            </a:br>
            <a:r>
              <a:rPr lang="zh-CN" altLang="en-US" sz="2800" dirty="0"/>
              <a:t/>
            </a:r>
            <a:br>
              <a:rPr lang="zh-CN" altLang="en-US" sz="2800" dirty="0"/>
            </a:br>
            <a:r>
              <a:rPr lang="zh-CN" altLang="en-US" sz="2800" dirty="0"/>
              <a:t/>
            </a:r>
            <a:br>
              <a:rPr lang="zh-CN" altLang="en-US" sz="2800" dirty="0"/>
            </a:br>
            <a:r>
              <a:rPr lang="zh-CN" altLang="en-US" sz="2800" dirty="0">
                <a:ea typeface="黑体" panose="02010609060101010101" pitchFamily="49" charset="-122"/>
              </a:rPr>
              <a:t/>
            </a:r>
            <a:br>
              <a:rPr lang="zh-CN" altLang="en-US" sz="2800" dirty="0">
                <a:ea typeface="黑体" panose="02010609060101010101" pitchFamily="49" charset="-122"/>
              </a:rPr>
            </a:br>
            <a:r>
              <a:rPr lang="zh-CN" altLang="en-US" sz="2800" dirty="0">
                <a:ea typeface="黑体" panose="02010609060101010101" pitchFamily="49" charset="-122"/>
              </a:rPr>
              <a:t/>
            </a:r>
            <a:br>
              <a:rPr lang="zh-CN" altLang="en-US" sz="2800" dirty="0">
                <a:ea typeface="黑体" panose="02010609060101010101" pitchFamily="49" charset="-122"/>
              </a:rPr>
            </a:br>
            <a:endParaRPr kumimoji="1"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endParaRPr>
          </a:p>
        </p:txBody>
      </p:sp>
    </p:spTree>
    <p:extLst>
      <p:ext uri="{BB962C8B-B14F-4D97-AF65-F5344CB8AC3E}">
        <p14:creationId xmlns:p14="http://schemas.microsoft.com/office/powerpoint/2010/main" val="150854891"/>
      </p:ext>
    </p:extLst>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effectLst>
                  <a:outerShdw blurRad="38100" dist="38100" dir="2700000" algn="tl">
                    <a:srgbClr val="000000"/>
                  </a:outerShdw>
                </a:effectLst>
                <a:latin typeface="黑体" panose="02010609060101010101" pitchFamily="49" charset="-122"/>
                <a:ea typeface="黑体" panose="02010609060101010101" pitchFamily="49" charset="-122"/>
                <a:cs typeface="+mn-cs"/>
              </a:rPr>
              <a:t>细胞涨亡</a:t>
            </a:r>
            <a:endParaRPr lang="zh-CN" altLang="en-US" dirty="0"/>
          </a:p>
        </p:txBody>
      </p:sp>
      <p:sp>
        <p:nvSpPr>
          <p:cNvPr id="10242" name="Rectangle 2"/>
          <p:cNvSpPr>
            <a:spLocks noGrp="1" noChangeArrowheads="1"/>
          </p:cNvSpPr>
          <p:nvPr>
            <p:ph idx="1"/>
          </p:nvPr>
        </p:nvSpPr>
        <p:spPr>
          <a:xfrm>
            <a:off x="457200" y="1417638"/>
            <a:ext cx="8229600" cy="4708525"/>
          </a:xfrm>
        </p:spPr>
        <p:txBody>
          <a:bodyPr vert="horz" wrap="square" lIns="91440" tIns="45720" rIns="91440" bIns="45720" numCol="1" anchor="t" anchorCtr="0" compatLnSpc="1"/>
          <a:lstStyle/>
          <a:p>
            <a:pPr lvl="0" eaLnBrk="1" hangingPunct="1">
              <a:buClr>
                <a:schemeClr val="hlink"/>
              </a:buClr>
              <a:buSzPct val="70000"/>
              <a:buFont typeface="Wingdings" panose="05000000000000000000" pitchFamily="2" charset="2"/>
              <a:buChar char="n"/>
              <a:defRPr/>
            </a:pPr>
            <a:r>
              <a:rPr lang="zh-CN" altLang="en-US" sz="2800" dirty="0">
                <a:latin typeface="黑体" panose="02010609060101010101" pitchFamily="49" charset="-122"/>
                <a:ea typeface="黑体" panose="02010609060101010101" pitchFamily="49" charset="-122"/>
              </a:rPr>
              <a:t>以前被认为是坏死前的</a:t>
            </a:r>
            <a:r>
              <a:rPr lang="zh-CN" altLang="en-US" sz="2800" dirty="0" smtClean="0">
                <a:latin typeface="黑体" panose="02010609060101010101" pitchFamily="49" charset="-122"/>
                <a:ea typeface="黑体" panose="02010609060101010101" pitchFamily="49" charset="-122"/>
              </a:rPr>
              <a:t>被动死亡阶段，近年来研究倾向于是</a:t>
            </a:r>
            <a:r>
              <a:rPr lang="zh-CN" altLang="en-US" sz="2800" dirty="0">
                <a:latin typeface="黑体" panose="02010609060101010101" pitchFamily="49" charset="-122"/>
                <a:ea typeface="黑体" panose="02010609060101010101" pitchFamily="49" charset="-122"/>
              </a:rPr>
              <a:t>一个</a:t>
            </a:r>
            <a:r>
              <a:rPr lang="zh-CN" altLang="en-US" sz="2800" dirty="0" smtClean="0">
                <a:latin typeface="黑体" panose="02010609060101010101" pitchFamily="49" charset="-122"/>
                <a:ea typeface="黑体" panose="02010609060101010101" pitchFamily="49" charset="-122"/>
              </a:rPr>
              <a:t>程序</a:t>
            </a:r>
            <a:r>
              <a:rPr lang="zh-CN" altLang="en-US" sz="2800" dirty="0">
                <a:latin typeface="黑体" panose="02010609060101010101" pitchFamily="49" charset="-122"/>
                <a:ea typeface="黑体" panose="02010609060101010101" pitchFamily="49" charset="-122"/>
              </a:rPr>
              <a:t>性的细胞死亡 </a:t>
            </a:r>
            <a:br>
              <a:rPr lang="zh-CN" altLang="en-US" sz="2800" dirty="0">
                <a:latin typeface="黑体" panose="02010609060101010101" pitchFamily="49" charset="-122"/>
                <a:ea typeface="黑体" panose="02010609060101010101" pitchFamily="49" charset="-122"/>
              </a:rPr>
            </a:br>
            <a:r>
              <a:rPr lang="zh-CN" altLang="en-US" sz="2800" dirty="0">
                <a:latin typeface="黑体" panose="02010609060101010101" pitchFamily="49" charset="-122"/>
                <a:ea typeface="黑体" panose="02010609060101010101" pitchFamily="49" charset="-122"/>
              </a:rPr>
              <a:t/>
            </a:r>
            <a:br>
              <a:rPr lang="zh-CN" altLang="en-US" sz="2800" dirty="0">
                <a:latin typeface="黑体" panose="02010609060101010101" pitchFamily="49" charset="-122"/>
                <a:ea typeface="黑体" panose="02010609060101010101" pitchFamily="49" charset="-122"/>
              </a:rPr>
            </a:br>
            <a:endParaRPr lang="en-US" altLang="zh-CN" sz="2800" dirty="0" smtClean="0">
              <a:ea typeface="黑体" panose="02010609060101010101" pitchFamily="49" charset="-122"/>
            </a:endParaRPr>
          </a:p>
          <a:p>
            <a:pPr lvl="0" eaLnBrk="1" hangingPunct="1">
              <a:buClr>
                <a:schemeClr val="hlink"/>
              </a:buClr>
              <a:buSzPct val="70000"/>
              <a:buFont typeface="Wingdings" panose="05000000000000000000" pitchFamily="2" charset="2"/>
              <a:buChar char="n"/>
              <a:defRPr/>
            </a:pPr>
            <a:r>
              <a:rPr lang="zh-CN" altLang="en-US" sz="2800" dirty="0" smtClean="0">
                <a:ea typeface="黑体" panose="02010609060101010101" pitchFamily="49" charset="-122"/>
              </a:rPr>
              <a:t>表现：</a:t>
            </a:r>
            <a:endParaRPr lang="en-US" altLang="zh-CN" sz="2800" dirty="0" smtClean="0">
              <a:ea typeface="黑体" panose="02010609060101010101" pitchFamily="49" charset="-122"/>
            </a:endParaRPr>
          </a:p>
          <a:p>
            <a:pPr lvl="1" eaLnBrk="1" hangingPunct="1">
              <a:buClr>
                <a:schemeClr val="hlink"/>
              </a:buClr>
              <a:buSzPct val="70000"/>
              <a:buFont typeface="Wingdings" panose="05000000000000000000" pitchFamily="2" charset="2"/>
              <a:buChar char="n"/>
              <a:defRPr/>
            </a:pPr>
            <a:r>
              <a:rPr lang="zh-CN" altLang="en-US" dirty="0">
                <a:latin typeface="黑体" panose="02010609060101010101" pitchFamily="49" charset="-122"/>
                <a:ea typeface="黑体" panose="02010609060101010101" pitchFamily="49" charset="-122"/>
              </a:rPr>
              <a:t>细胞肿胀、体积增大，胞浆</a:t>
            </a:r>
            <a:r>
              <a:rPr lang="zh-CN" altLang="en-US" dirty="0" smtClean="0">
                <a:latin typeface="黑体" panose="02010609060101010101" pitchFamily="49" charset="-122"/>
                <a:ea typeface="黑体" panose="02010609060101010101" pitchFamily="49" charset="-122"/>
              </a:rPr>
              <a:t>空</a:t>
            </a:r>
            <a:r>
              <a:rPr lang="zh-CN" altLang="en-US" dirty="0">
                <a:latin typeface="黑体" panose="02010609060101010101" pitchFamily="49" charset="-122"/>
                <a:ea typeface="黑体" panose="02010609060101010101" pitchFamily="49" charset="-122"/>
              </a:rPr>
              <a:t>泡化，波及细胞核、内质网、线粒体等</a:t>
            </a:r>
            <a:r>
              <a:rPr lang="zh-CN" altLang="en-US" dirty="0" smtClean="0">
                <a:latin typeface="黑体" panose="02010609060101010101" pitchFamily="49" charset="-122"/>
                <a:ea typeface="黑体" panose="02010609060101010101" pitchFamily="49" charset="-122"/>
              </a:rPr>
              <a:t>结构，</a:t>
            </a:r>
            <a:r>
              <a:rPr lang="zh-CN" altLang="en-US" dirty="0">
                <a:latin typeface="黑体" panose="02010609060101010101" pitchFamily="49" charset="-122"/>
                <a:ea typeface="黑体" panose="02010609060101010101" pitchFamily="49" charset="-122"/>
              </a:rPr>
              <a:t>胀亡</a:t>
            </a:r>
            <a:r>
              <a:rPr lang="zh-CN" altLang="en-US" dirty="0" smtClean="0">
                <a:latin typeface="黑体" panose="02010609060101010101" pitchFamily="49" charset="-122"/>
                <a:ea typeface="黑体" panose="02010609060101010101" pitchFamily="49" charset="-122"/>
              </a:rPr>
              <a:t>细胞</a:t>
            </a:r>
            <a:r>
              <a:rPr lang="zh-CN" altLang="en-US" dirty="0">
                <a:latin typeface="黑体" panose="02010609060101010101" pitchFamily="49" charset="-122"/>
                <a:ea typeface="黑体" panose="02010609060101010101" pitchFamily="49" charset="-122"/>
              </a:rPr>
              <a:t>周围有明显的炎症</a:t>
            </a:r>
            <a:r>
              <a:rPr lang="zh-CN" altLang="en-US" dirty="0" smtClean="0">
                <a:latin typeface="黑体" panose="02010609060101010101" pitchFamily="49" charset="-122"/>
                <a:ea typeface="黑体" panose="02010609060101010101" pitchFamily="49" charset="-122"/>
              </a:rPr>
              <a:t>反应</a:t>
            </a:r>
            <a:r>
              <a:rPr lang="zh-CN" altLang="en-US" dirty="0"/>
              <a:t/>
            </a:r>
            <a:br>
              <a:rPr lang="zh-CN" altLang="en-US" dirty="0"/>
            </a:br>
            <a:r>
              <a:rPr lang="zh-CN" altLang="en-US" dirty="0" smtClean="0">
                <a:latin typeface="黑体" panose="02010609060101010101" pitchFamily="49" charset="-122"/>
                <a:ea typeface="黑体" panose="02010609060101010101" pitchFamily="49" charset="-122"/>
              </a:rPr>
              <a:t/>
            </a:r>
            <a:br>
              <a:rPr lang="zh-CN" altLang="en-US" dirty="0" smtClean="0">
                <a:latin typeface="黑体" panose="02010609060101010101" pitchFamily="49" charset="-122"/>
                <a:ea typeface="黑体" panose="02010609060101010101" pitchFamily="49" charset="-122"/>
              </a:rPr>
            </a:br>
            <a:r>
              <a:rPr lang="zh-CN" altLang="en-US" sz="2400" dirty="0" smtClean="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a:r>
            <a:br>
              <a:rPr lang="zh-CN" altLang="en-US" sz="2400" dirty="0">
                <a:latin typeface="黑体" panose="02010609060101010101" pitchFamily="49" charset="-122"/>
                <a:ea typeface="黑体" panose="02010609060101010101" pitchFamily="49" charset="-122"/>
              </a:rPr>
            </a:br>
            <a:r>
              <a:rPr lang="zh-CN" altLang="en-US" sz="2400" dirty="0"/>
              <a:t/>
            </a:r>
            <a:br>
              <a:rPr lang="zh-CN" altLang="en-US" sz="2400" dirty="0"/>
            </a:br>
            <a:r>
              <a:rPr lang="zh-CN" altLang="en-US" sz="2800" dirty="0"/>
              <a:t/>
            </a:r>
            <a:br>
              <a:rPr lang="zh-CN" altLang="en-US" sz="2800" dirty="0"/>
            </a:br>
            <a:r>
              <a:rPr lang="zh-CN" altLang="en-US" sz="2800" dirty="0"/>
              <a:t/>
            </a:r>
            <a:br>
              <a:rPr lang="zh-CN" altLang="en-US" sz="2800" dirty="0"/>
            </a:br>
            <a:r>
              <a:rPr lang="zh-CN" altLang="en-US" sz="2800" dirty="0">
                <a:ea typeface="黑体" panose="02010609060101010101" pitchFamily="49" charset="-122"/>
              </a:rPr>
              <a:t/>
            </a:r>
            <a:br>
              <a:rPr lang="zh-CN" altLang="en-US" sz="2800" dirty="0">
                <a:ea typeface="黑体" panose="02010609060101010101" pitchFamily="49" charset="-122"/>
              </a:rPr>
            </a:br>
            <a:r>
              <a:rPr lang="zh-CN" altLang="en-US" sz="2800" dirty="0">
                <a:ea typeface="黑体" panose="02010609060101010101" pitchFamily="49" charset="-122"/>
              </a:rPr>
              <a:t/>
            </a:r>
            <a:br>
              <a:rPr lang="zh-CN" altLang="en-US" sz="2800" dirty="0">
                <a:ea typeface="黑体" panose="02010609060101010101" pitchFamily="49" charset="-122"/>
              </a:rPr>
            </a:br>
            <a:endParaRPr kumimoji="1"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endParaRPr>
          </a:p>
        </p:txBody>
      </p:sp>
    </p:spTree>
    <p:extLst>
      <p:ext uri="{BB962C8B-B14F-4D97-AF65-F5344CB8AC3E}">
        <p14:creationId xmlns:p14="http://schemas.microsoft.com/office/powerpoint/2010/main" val="4155809567"/>
      </p:ext>
    </p:extLst>
  </p:cSld>
  <p:clrMapOvr>
    <a:masterClrMapping/>
  </p:clrMapOvr>
  <p:transition>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黑体" panose="02010609060101010101" pitchFamily="49" charset="-122"/>
                <a:ea typeface="黑体" panose="02010609060101010101" pitchFamily="49" charset="-122"/>
              </a:rPr>
              <a:t>本实验</a:t>
            </a: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细胞凋亡的诱导与观察</a:t>
            </a:r>
            <a:br>
              <a:rPr lang="zh-CN" altLang="en-US" dirty="0">
                <a:latin typeface="黑体" panose="02010609060101010101" pitchFamily="49" charset="-122"/>
                <a:ea typeface="黑体" panose="02010609060101010101" pitchFamily="49" charset="-122"/>
              </a:rPr>
            </a:br>
            <a:endParaRPr lang="zh-CN" altLang="en-US" dirty="0"/>
          </a:p>
        </p:txBody>
      </p:sp>
      <p:sp>
        <p:nvSpPr>
          <p:cNvPr id="3" name="内容占位符 2"/>
          <p:cNvSpPr>
            <a:spLocks noGrp="1"/>
          </p:cNvSpPr>
          <p:nvPr>
            <p:ph type="subTitle" idx="1"/>
          </p:nvPr>
        </p:nvSpPr>
        <p:spPr/>
        <p:txBody>
          <a:bodyPr/>
          <a:lstStyle/>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24023148"/>
      </p:ext>
    </p:extLst>
  </p:cSld>
  <p:clrMapOvr>
    <a:masterClrMapping/>
  </p:clrMapOvr>
  <p:transition>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a:xfrm>
            <a:off x="1371600" y="4953000"/>
            <a:ext cx="7772400" cy="1066800"/>
          </a:xfrm>
        </p:spPr>
        <p:txBody>
          <a:bodyPr vert="horz" wrap="square" lIns="92075" tIns="46038" rIns="92075" bIns="46038"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细胞因子：</a:t>
            </a:r>
            <a:r>
              <a:rPr kumimoji="0"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IL-2</a:t>
            </a: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，神经生长因子</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某些激素</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某些二价金属阳离子、药物</a:t>
            </a:r>
            <a:endParaRPr kumimoji="0" lang="zh-CN" altLang="en-US" sz="4400" b="1" i="0" u="none" strike="noStrike" kern="0" cap="none" spc="0" normalizeH="0" baseline="0" noProof="0" smtClean="0">
              <a:ln>
                <a:noFill/>
              </a:ln>
              <a:solidFill>
                <a:schemeClr val="accent2"/>
              </a:solidFill>
              <a:effectLst>
                <a:outerShdw blurRad="38100" dist="38100" dir="2700000" algn="tl">
                  <a:srgbClr val="000000"/>
                </a:outerShdw>
              </a:effectLst>
              <a:uLnTx/>
              <a:uFillTx/>
              <a:latin typeface="+mn-lt"/>
              <a:ea typeface="+mn-ea"/>
              <a:cs typeface="+mn-cs"/>
            </a:endParaRPr>
          </a:p>
        </p:txBody>
      </p:sp>
      <p:sp>
        <p:nvSpPr>
          <p:cNvPr id="12291" name="Rectangle 3" descr="20%"/>
          <p:cNvSpPr/>
          <p:nvPr/>
        </p:nvSpPr>
        <p:spPr>
          <a:xfrm>
            <a:off x="395288" y="333375"/>
            <a:ext cx="5246688" cy="701675"/>
          </a:xfrm>
          <a:prstGeom prst="rect">
            <a:avLst/>
          </a:prstGeom>
          <a:noFill/>
          <a:ln w="9525">
            <a:noFill/>
            <a:miter/>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Blip>
                <a:blip r:embed="rId3"/>
              </a:buBlip>
            </a:pPr>
            <a:r>
              <a:rPr lang="zh-CN" altLang="en-US" sz="4000" b="1" strike="noStrike" noProof="1">
                <a:solidFill>
                  <a:schemeClr val="tx2"/>
                </a:solidFill>
                <a:latin typeface="Times New Roman" panose="02020603050405020304" pitchFamily="18" charset="0"/>
                <a:ea typeface="+mn-ea"/>
                <a:cs typeface="+mn-cs"/>
              </a:rPr>
              <a:t>凋亡相关因素</a:t>
            </a:r>
            <a:endParaRPr lang="zh-CN" altLang="en-US" sz="4000" b="1" strike="noStrike" noProof="1">
              <a:solidFill>
                <a:schemeClr val="tx2"/>
              </a:solidFill>
              <a:latin typeface="Times New Roman" panose="02020603050405020304" pitchFamily="18" charset="0"/>
            </a:endParaRPr>
          </a:p>
        </p:txBody>
      </p:sp>
      <p:sp>
        <p:nvSpPr>
          <p:cNvPr id="12292" name="Rectangle 4" descr="20%"/>
          <p:cNvSpPr/>
          <p:nvPr/>
        </p:nvSpPr>
        <p:spPr>
          <a:xfrm>
            <a:off x="606425" y="1557338"/>
            <a:ext cx="2451100" cy="47625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algn="ctr" eaLnBrk="1" fontAlgn="base" hangingPunct="1">
              <a:lnSpc>
                <a:spcPct val="90000"/>
              </a:lnSpc>
              <a:buClr>
                <a:srgbClr val="000000"/>
              </a:buClr>
              <a:buChar char="•"/>
            </a:pPr>
            <a:r>
              <a:rPr lang="zh-CN" altLang="en-US" sz="2800" b="1" strike="noStrike" noProof="1">
                <a:latin typeface="Times New Roman" panose="02020603050405020304" pitchFamily="18" charset="0"/>
                <a:ea typeface="+mn-ea"/>
                <a:cs typeface="+mn-cs"/>
              </a:rPr>
              <a:t>诱导性因素：</a:t>
            </a:r>
            <a:endParaRPr lang="zh-CN" altLang="en-US" sz="2800" b="1" strike="noStrike" noProof="1">
              <a:latin typeface="Times New Roman" panose="02020603050405020304" pitchFamily="18" charset="0"/>
            </a:endParaRPr>
          </a:p>
        </p:txBody>
      </p:sp>
      <p:sp>
        <p:nvSpPr>
          <p:cNvPr id="12293" name="Rectangle 5" descr="20%"/>
          <p:cNvSpPr/>
          <p:nvPr/>
        </p:nvSpPr>
        <p:spPr>
          <a:xfrm>
            <a:off x="1309688" y="2133600"/>
            <a:ext cx="3384550" cy="51911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algn="ctr" eaLnBrk="1" fontAlgn="base" hangingPunct="1">
              <a:spcBef>
                <a:spcPct val="0"/>
              </a:spcBef>
              <a:buClr>
                <a:srgbClr val="000000"/>
              </a:buClr>
              <a:buNone/>
            </a:pPr>
            <a:r>
              <a:rPr lang="zh-CN" altLang="en-US" sz="2800" b="1" strike="noStrike" noProof="1">
                <a:latin typeface="Times New Roman" panose="02020603050405020304" pitchFamily="18" charset="0"/>
                <a:ea typeface="+mn-ea"/>
                <a:cs typeface="+mn-cs"/>
              </a:rPr>
              <a:t>激素和生长因子失衡</a:t>
            </a:r>
            <a:endParaRPr lang="zh-CN" altLang="en-US" sz="2800" b="1" strike="noStrike" noProof="1">
              <a:latin typeface="Times New Roman" panose="02020603050405020304" pitchFamily="18" charset="0"/>
            </a:endParaRPr>
          </a:p>
        </p:txBody>
      </p:sp>
      <p:sp>
        <p:nvSpPr>
          <p:cNvPr id="12294" name="Rectangle 6" descr="20%"/>
          <p:cNvSpPr/>
          <p:nvPr/>
        </p:nvSpPr>
        <p:spPr>
          <a:xfrm>
            <a:off x="1316038" y="2590800"/>
            <a:ext cx="7827963" cy="519113"/>
          </a:xfrm>
          <a:prstGeom prst="rect">
            <a:avLst/>
          </a:prstGeom>
          <a:noFill/>
          <a:ln w="9525">
            <a:noFill/>
            <a:miter/>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r>
              <a:rPr lang="zh-CN" altLang="en-US" sz="2800" b="1" strike="noStrike" noProof="1">
                <a:latin typeface="Times New Roman" panose="02020603050405020304" pitchFamily="18" charset="0"/>
                <a:ea typeface="+mn-ea"/>
                <a:cs typeface="+mn-cs"/>
              </a:rPr>
              <a:t>理化因素：高温、强酸、强碱、抗癌药物</a:t>
            </a:r>
            <a:endParaRPr lang="zh-CN" altLang="en-US" sz="2800" b="1" strike="noStrike" noProof="1">
              <a:latin typeface="Times New Roman" panose="02020603050405020304" pitchFamily="18" charset="0"/>
            </a:endParaRPr>
          </a:p>
        </p:txBody>
      </p:sp>
      <p:sp>
        <p:nvSpPr>
          <p:cNvPr id="12295" name="Rectangle 7" descr="20%"/>
          <p:cNvSpPr/>
          <p:nvPr/>
        </p:nvSpPr>
        <p:spPr>
          <a:xfrm>
            <a:off x="1379538" y="3200400"/>
            <a:ext cx="1962150" cy="47625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algn="ctr" eaLnBrk="1" fontAlgn="base" hangingPunct="1">
              <a:lnSpc>
                <a:spcPct val="90000"/>
              </a:lnSpc>
              <a:buClr>
                <a:srgbClr val="000000"/>
              </a:buClr>
              <a:buNone/>
            </a:pPr>
            <a:r>
              <a:rPr lang="zh-CN" altLang="en-US" sz="2800" b="1" strike="noStrike" noProof="1">
                <a:latin typeface="Times New Roman" panose="02020603050405020304" pitchFamily="18" charset="0"/>
                <a:ea typeface="+mn-ea"/>
                <a:cs typeface="+mn-cs"/>
              </a:rPr>
              <a:t>免疫性因素</a:t>
            </a:r>
            <a:endParaRPr lang="zh-CN" altLang="en-US" sz="2800" b="1" strike="noStrike" noProof="1">
              <a:latin typeface="Times New Roman" panose="02020603050405020304" pitchFamily="18" charset="0"/>
            </a:endParaRPr>
          </a:p>
        </p:txBody>
      </p:sp>
      <p:sp>
        <p:nvSpPr>
          <p:cNvPr id="12296" name="Rectangle 8" descr="20%"/>
          <p:cNvSpPr/>
          <p:nvPr/>
        </p:nvSpPr>
        <p:spPr>
          <a:xfrm>
            <a:off x="1390650" y="3733800"/>
            <a:ext cx="4451350" cy="51911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algn="ctr" eaLnBrk="1" fontAlgn="base" hangingPunct="1">
              <a:spcBef>
                <a:spcPct val="0"/>
              </a:spcBef>
              <a:buClr>
                <a:srgbClr val="000000"/>
              </a:buClr>
              <a:buNone/>
            </a:pPr>
            <a:r>
              <a:rPr lang="zh-CN" altLang="en-US" sz="2800" b="1" strike="noStrike" noProof="1">
                <a:latin typeface="Times New Roman" panose="02020603050405020304" pitchFamily="18" charset="0"/>
                <a:ea typeface="+mn-ea"/>
                <a:cs typeface="+mn-cs"/>
              </a:rPr>
              <a:t>微生物学因素：细菌、病毒</a:t>
            </a:r>
            <a:endParaRPr lang="zh-CN" altLang="en-US" sz="2800" b="1" strike="noStrike" noProof="1">
              <a:latin typeface="Times New Roman" panose="02020603050405020304" pitchFamily="18" charset="0"/>
            </a:endParaRPr>
          </a:p>
        </p:txBody>
      </p:sp>
      <p:sp>
        <p:nvSpPr>
          <p:cNvPr id="12297" name="Rectangle 9" descr="20%"/>
          <p:cNvSpPr/>
          <p:nvPr/>
        </p:nvSpPr>
        <p:spPr>
          <a:xfrm>
            <a:off x="673100" y="4306888"/>
            <a:ext cx="2441575" cy="51911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algn="ctr" eaLnBrk="1" fontAlgn="base" hangingPunct="1">
              <a:buClr>
                <a:srgbClr val="000000"/>
              </a:buClr>
              <a:buChar char="•"/>
            </a:pPr>
            <a:r>
              <a:rPr lang="zh-CN" altLang="en-US" sz="2800" b="1" strike="noStrike" noProof="1">
                <a:latin typeface="Times New Roman" panose="02020603050405020304" pitchFamily="18" charset="0"/>
                <a:ea typeface="+mn-ea"/>
                <a:cs typeface="+mn-cs"/>
              </a:rPr>
              <a:t>抑制性因素</a:t>
            </a:r>
            <a:r>
              <a:rPr lang="zh-CN" altLang="en-US" sz="2800" b="1" strike="noStrike" noProof="1">
                <a:solidFill>
                  <a:schemeClr val="accent2"/>
                </a:solidFill>
                <a:latin typeface="Times New Roman" panose="02020603050405020304" pitchFamily="18" charset="0"/>
                <a:ea typeface="+mn-ea"/>
                <a:cs typeface="+mn-cs"/>
              </a:rPr>
              <a:t>：</a:t>
            </a:r>
            <a:endParaRPr lang="zh-CN" altLang="en-US" sz="2800" b="1" strike="noStrike" noProof="1">
              <a:solidFill>
                <a:schemeClr val="accent2"/>
              </a:solidFill>
              <a:latin typeface="Times New Roman" panose="02020603050405020304" pitchFamily="18" charset="0"/>
            </a:endParaRPr>
          </a:p>
        </p:txBody>
      </p:sp>
      <p:sp>
        <p:nvSpPr>
          <p:cNvPr id="12298" name="Text Box 10" descr="20%"/>
          <p:cNvSpPr txBox="1"/>
          <p:nvPr/>
        </p:nvSpPr>
        <p:spPr>
          <a:xfrm>
            <a:off x="5148263" y="1484313"/>
            <a:ext cx="3051175" cy="528638"/>
          </a:xfrm>
          <a:prstGeom prst="rect">
            <a:avLst/>
          </a:prstGeom>
          <a:noFill/>
          <a:ln w="9525" cap="flat" cmpd="sng">
            <a:solidFill>
              <a:schemeClr val="tx1"/>
            </a:solidFill>
            <a:prstDash val="solid"/>
            <a:miter/>
            <a:headEnd type="none" w="med" len="med"/>
            <a:tailEnd type="none" w="med" len="med"/>
          </a:ln>
        </p:spPr>
        <p:txBody>
          <a:bodyPr wrap="none">
            <a:spAutoFit/>
          </a:bodyPr>
          <a:lstStyle/>
          <a:p>
            <a:pPr algn="ctr">
              <a:buClrTx/>
              <a:buFont typeface="Wingdings" panose="05000000000000000000" pitchFamily="2" charset="2"/>
              <a:buNone/>
            </a:pPr>
            <a:r>
              <a:rPr lang="zh-CN" altLang="en-US" sz="2800" b="1" dirty="0">
                <a:solidFill>
                  <a:srgbClr val="99FF33"/>
                </a:solidFill>
                <a:effectLst>
                  <a:outerShdw blurRad="38100" dist="38100" dir="2700000">
                    <a:srgbClr val="000000"/>
                  </a:outerShdw>
                </a:effectLst>
                <a:latin typeface="幼圆" pitchFamily="49" charset="-122"/>
                <a:ea typeface="幼圆" pitchFamily="49" charset="-122"/>
              </a:rPr>
              <a:t>凋亡程序的执行者</a:t>
            </a:r>
          </a:p>
        </p:txBody>
      </p:sp>
      <p:sp>
        <p:nvSpPr>
          <p:cNvPr id="16394" name="Line 11"/>
          <p:cNvSpPr/>
          <p:nvPr/>
        </p:nvSpPr>
        <p:spPr>
          <a:xfrm>
            <a:off x="3059113" y="1773238"/>
            <a:ext cx="1800225" cy="0"/>
          </a:xfrm>
          <a:prstGeom prst="line">
            <a:avLst/>
          </a:prstGeom>
          <a:ln w="9525" cap="flat" cmpd="sng">
            <a:solidFill>
              <a:srgbClr val="FF3300"/>
            </a:solidFill>
            <a:prstDash val="solid"/>
            <a:round/>
            <a:headEnd type="none" w="med" len="med"/>
            <a:tailEnd type="none" w="med" len="med"/>
          </a:ln>
        </p:spPr>
        <p:txBody>
          <a:bodyPr anchor="t"/>
          <a:lstStyle/>
          <a:p>
            <a:endParaRPr lang="zh-CN" altLang="en-US">
              <a:latin typeface="Garamond" pitchFamily="18" charset="0"/>
              <a:ea typeface="宋体" panose="02010600030101010101" pitchFamily="2" charset="-122"/>
            </a:endParaRPr>
          </a:p>
        </p:txBody>
      </p:sp>
      <p:sp>
        <p:nvSpPr>
          <p:cNvPr id="26636" name="Text Box 12"/>
          <p:cNvSpPr txBox="1"/>
          <p:nvPr/>
        </p:nvSpPr>
        <p:spPr>
          <a:xfrm>
            <a:off x="5786438" y="5445125"/>
            <a:ext cx="3357563" cy="1077913"/>
          </a:xfrm>
          <a:prstGeom prst="rect">
            <a:avLst/>
          </a:prstGeom>
          <a:noFill/>
          <a:ln w="9525">
            <a:noFill/>
            <a:miter/>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r>
              <a:rPr lang="zh-CN" altLang="en-US" strike="noStrike" noProof="1">
                <a:solidFill>
                  <a:srgbClr val="FF0000"/>
                </a:solidFill>
                <a:latin typeface="Arial" panose="020B0604020202020204" pitchFamily="34" charset="0"/>
                <a:ea typeface="黑体" panose="02010609060101010101" pitchFamily="49" charset="-122"/>
                <a:cs typeface="+mn-cs"/>
              </a:rPr>
              <a:t>本实验转染凋亡相关蛋白诱导</a:t>
            </a:r>
            <a:endParaRPr lang="zh-CN" altLang="en-US" strike="noStrike" noProof="1">
              <a:solidFill>
                <a:srgbClr val="FF0000"/>
              </a:solidFill>
              <a:latin typeface="Arial" panose="020B0604020202020204" pitchFamily="34"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anim calcmode="lin" valueType="num">
                                      <p:cBhvr additive="base">
                                        <p:cTn id="7" dur="500" fill="hold"/>
                                        <p:tgtEl>
                                          <p:spTgt spid="26636"/>
                                        </p:tgtEl>
                                        <p:attrNameLst>
                                          <p:attrName>ppt_x</p:attrName>
                                        </p:attrNameLst>
                                      </p:cBhvr>
                                      <p:tavLst>
                                        <p:tav tm="0">
                                          <p:val>
                                            <p:strVal val="#ppt_x"/>
                                          </p:val>
                                        </p:tav>
                                        <p:tav tm="100000">
                                          <p:val>
                                            <p:strVal val="#ppt_x"/>
                                          </p:val>
                                        </p:tav>
                                      </p:tavLst>
                                    </p:anim>
                                    <p:anim calcmode="lin" valueType="num">
                                      <p:cBhvr additive="base">
                                        <p:cTn id="8" dur="500" fill="hold"/>
                                        <p:tgtEl>
                                          <p:spTgt spid="26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468313" y="188913"/>
            <a:ext cx="8229600" cy="1143000"/>
          </a:xfrm>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黑体" panose="02010609060101010101" pitchFamily="49" charset="-122"/>
                <a:cs typeface="+mj-cs"/>
              </a:rPr>
              <a:t>凋亡细胞的检测</a:t>
            </a:r>
          </a:p>
        </p:txBody>
      </p:sp>
      <p:sp>
        <p:nvSpPr>
          <p:cNvPr id="57347" name="Rectangle 3"/>
          <p:cNvSpPr>
            <a:spLocks noGrp="1" noChangeArrowheads="1"/>
          </p:cNvSpPr>
          <p:nvPr>
            <p:ph idx="1"/>
          </p:nvPr>
        </p:nvSpPr>
        <p:spPr>
          <a:xfrm>
            <a:off x="468313" y="1341438"/>
            <a:ext cx="8424863" cy="5183188"/>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0"/>
              </a:spcAft>
              <a:buClr>
                <a:schemeClr val="hlink"/>
              </a:buClr>
              <a:buSzPct val="70000"/>
              <a:buFont typeface="Wingdings" panose="05000000000000000000" pitchFamily="2" charset="2"/>
              <a:buChar char="n"/>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1</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）形态学检测法</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如凋亡小体的发生、染色质浓缩等</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p>
          <a:p>
            <a:pPr marL="342900" marR="0" lvl="0" indent="-342900" algn="l" defTabSz="914400" rtl="0" eaLnBrk="1" fontAlgn="base" latinLnBrk="0" hangingPunct="1">
              <a:lnSpc>
                <a:spcPct val="110000"/>
              </a:lnSpc>
              <a:spcBef>
                <a:spcPct val="20000"/>
              </a:spcBef>
              <a:spcAft>
                <a:spcPct val="0"/>
              </a:spcAft>
              <a:buClr>
                <a:schemeClr val="hlink"/>
              </a:buClr>
              <a:buSzPct val="70000"/>
              <a:buFont typeface="Wingdings" panose="05000000000000000000" pitchFamily="2" charset="2"/>
              <a:buChar char="n"/>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2</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）根据细胞膜通透性改变的检测方法</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如测定标记蛋白、标记核酸和标记酶的释放，以及染料进入细胞等</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p>
          <a:p>
            <a:pPr marL="342900" marR="0" lvl="0" indent="-342900" algn="l" defTabSz="914400" rtl="0" eaLnBrk="1" fontAlgn="base" latinLnBrk="0" hangingPunct="1">
              <a:lnSpc>
                <a:spcPct val="110000"/>
              </a:lnSpc>
              <a:spcBef>
                <a:spcPct val="20000"/>
              </a:spcBef>
              <a:spcAft>
                <a:spcPct val="0"/>
              </a:spcAft>
              <a:buClr>
                <a:schemeClr val="hlink"/>
              </a:buClr>
              <a:buSzPct val="70000"/>
              <a:buFont typeface="Wingdings" panose="05000000000000000000" pitchFamily="2" charset="2"/>
              <a:buChar char="n"/>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3</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）根据细胞膜成分外露的检测方法</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如测定磷脂酰丝氨酸等</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p>
          <a:p>
            <a:pPr marL="342900" marR="0" lvl="0" indent="-342900" algn="l" defTabSz="914400" rtl="0" eaLnBrk="1" fontAlgn="base" latinLnBrk="0" hangingPunct="1">
              <a:lnSpc>
                <a:spcPct val="110000"/>
              </a:lnSpc>
              <a:spcBef>
                <a:spcPct val="20000"/>
              </a:spcBef>
              <a:spcAft>
                <a:spcPct val="0"/>
              </a:spcAft>
              <a:buClr>
                <a:schemeClr val="hlink"/>
              </a:buClr>
              <a:buSzPct val="70000"/>
              <a:buFont typeface="Wingdings" panose="05000000000000000000" pitchFamily="2" charset="2"/>
              <a:buChar char="n"/>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4</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）根据细胞核</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DNA</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变化的检测方法</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如测定高、低分子质量</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DNA </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的变化和</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DNA</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梯形图谱（</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DNA ladder</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）等</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 </a:t>
            </a:r>
          </a:p>
        </p:txBody>
      </p:sp>
    </p:spTree>
  </p:cSld>
  <p:clrMapOvr>
    <a:masterClrMapping/>
  </p:clrMapOvr>
  <p:transition>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533400" y="1676400"/>
            <a:ext cx="1600200" cy="1371600"/>
            <a:chOff x="336" y="1056"/>
            <a:chExt cx="1008" cy="864"/>
          </a:xfrm>
        </p:grpSpPr>
        <p:sp>
          <p:nvSpPr>
            <p:cNvPr id="14384" name="Oval 4" descr="5%"/>
            <p:cNvSpPr/>
            <p:nvPr/>
          </p:nvSpPr>
          <p:spPr>
            <a:xfrm>
              <a:off x="336" y="1056"/>
              <a:ext cx="1008" cy="864"/>
            </a:xfrm>
            <a:prstGeom prst="ellipse">
              <a:avLst/>
            </a:prstGeom>
            <a:pattFill prst="pct5">
              <a:fgClr>
                <a:schemeClr val="accent1"/>
              </a:fgClr>
              <a:bgClr>
                <a:schemeClr val="bg1"/>
              </a:bgClr>
            </a:patt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85" name="Oval 5" descr="新闻纸"/>
            <p:cNvSpPr/>
            <p:nvPr/>
          </p:nvSpPr>
          <p:spPr>
            <a:xfrm>
              <a:off x="384" y="1200"/>
              <a:ext cx="768" cy="624"/>
            </a:xfrm>
            <a:prstGeom prst="ellipse">
              <a:avLst/>
            </a:prstGeom>
            <a:blipFill rotWithShape="0">
              <a:blip r:embed="rId3"/>
            </a:blipFill>
            <a:ln w="9525" cap="flat" cmpd="sng">
              <a:solidFill>
                <a:schemeClr val="tx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86" name="Oval 6"/>
            <p:cNvSpPr/>
            <p:nvPr/>
          </p:nvSpPr>
          <p:spPr>
            <a:xfrm flipH="1">
              <a:off x="1200" y="1440"/>
              <a:ext cx="48" cy="144"/>
            </a:xfrm>
            <a:prstGeom prst="ellipse">
              <a:avLst/>
            </a:prstGeom>
            <a:noFill/>
            <a:ln w="9525" cap="flat" cmpd="sng">
              <a:solidFill>
                <a:schemeClr val="tx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87" name="Oval 7"/>
            <p:cNvSpPr/>
            <p:nvPr/>
          </p:nvSpPr>
          <p:spPr>
            <a:xfrm>
              <a:off x="1200" y="1248"/>
              <a:ext cx="48" cy="144"/>
            </a:xfrm>
            <a:prstGeom prst="ellipse">
              <a:avLst/>
            </a:prstGeom>
            <a:noFill/>
            <a:ln w="9525" cap="flat" cmpd="sng">
              <a:solidFill>
                <a:schemeClr val="tx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grpSp>
      <p:sp>
        <p:nvSpPr>
          <p:cNvPr id="20488" name="Line 8"/>
          <p:cNvSpPr/>
          <p:nvPr/>
        </p:nvSpPr>
        <p:spPr>
          <a:xfrm>
            <a:off x="2209800" y="2286000"/>
            <a:ext cx="609600" cy="0"/>
          </a:xfrm>
          <a:prstGeom prst="line">
            <a:avLst/>
          </a:prstGeom>
          <a:ln w="9525" cap="flat" cmpd="sng">
            <a:solidFill>
              <a:schemeClr val="tx2"/>
            </a:solidFill>
            <a:prstDash val="solid"/>
            <a:round/>
            <a:headEnd type="none" w="sm" len="sm"/>
            <a:tailEnd type="triangle" w="lg" len="lg"/>
          </a:ln>
        </p:spPr>
        <p:txBody>
          <a:bodyPr anchor="t"/>
          <a:lstStyle/>
          <a:p>
            <a:endParaRPr lang="zh-CN" altLang="en-US">
              <a:latin typeface="Garamond" pitchFamily="18" charset="0"/>
              <a:ea typeface="宋体" panose="02010600030101010101" pitchFamily="2" charset="-122"/>
            </a:endParaRPr>
          </a:p>
        </p:txBody>
      </p:sp>
      <p:grpSp>
        <p:nvGrpSpPr>
          <p:cNvPr id="3" name="Group 9"/>
          <p:cNvGrpSpPr/>
          <p:nvPr/>
        </p:nvGrpSpPr>
        <p:grpSpPr>
          <a:xfrm>
            <a:off x="2895600" y="1752600"/>
            <a:ext cx="1219200" cy="1143000"/>
            <a:chOff x="1824" y="1104"/>
            <a:chExt cx="768" cy="720"/>
          </a:xfrm>
        </p:grpSpPr>
        <p:sp>
          <p:nvSpPr>
            <p:cNvPr id="14382" name="Oval 10" descr="5%"/>
            <p:cNvSpPr/>
            <p:nvPr/>
          </p:nvSpPr>
          <p:spPr>
            <a:xfrm>
              <a:off x="1824" y="1104"/>
              <a:ext cx="768" cy="720"/>
            </a:xfrm>
            <a:prstGeom prst="ellipse">
              <a:avLst/>
            </a:prstGeom>
            <a:pattFill prst="pct5">
              <a:fgClr>
                <a:schemeClr val="accent1"/>
              </a:fgClr>
              <a:bgClr>
                <a:schemeClr val="bg1"/>
              </a:bgClr>
            </a:pattFill>
            <a:ln w="9525" cap="flat" cmpd="sng">
              <a:solidFill>
                <a:schemeClr val="tx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83" name="Oval 11" descr="紫色网格"/>
            <p:cNvSpPr/>
            <p:nvPr/>
          </p:nvSpPr>
          <p:spPr>
            <a:xfrm>
              <a:off x="1872" y="1152"/>
              <a:ext cx="624" cy="624"/>
            </a:xfrm>
            <a:prstGeom prst="ellipse">
              <a:avLst/>
            </a:prstGeom>
            <a:blipFill rotWithShape="0">
              <a:blip r:embed="rId4"/>
            </a:blipFill>
            <a:ln w="9525" cap="flat" cmpd="sng">
              <a:solidFill>
                <a:schemeClr val="tx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grpSp>
      <p:sp>
        <p:nvSpPr>
          <p:cNvPr id="20492" name="Line 12"/>
          <p:cNvSpPr/>
          <p:nvPr/>
        </p:nvSpPr>
        <p:spPr>
          <a:xfrm>
            <a:off x="4191000" y="2286000"/>
            <a:ext cx="609600" cy="0"/>
          </a:xfrm>
          <a:prstGeom prst="line">
            <a:avLst/>
          </a:prstGeom>
          <a:ln w="9525" cap="flat" cmpd="sng">
            <a:solidFill>
              <a:schemeClr val="tx2"/>
            </a:solidFill>
            <a:prstDash val="solid"/>
            <a:round/>
            <a:headEnd type="none" w="sm" len="sm"/>
            <a:tailEnd type="triangle" w="lg" len="lg"/>
          </a:ln>
        </p:spPr>
        <p:txBody>
          <a:bodyPr anchor="t"/>
          <a:lstStyle/>
          <a:p>
            <a:endParaRPr lang="zh-CN" altLang="en-US">
              <a:latin typeface="Garamond" pitchFamily="18" charset="0"/>
              <a:ea typeface="宋体" panose="02010600030101010101" pitchFamily="2" charset="-122"/>
            </a:endParaRPr>
          </a:p>
        </p:txBody>
      </p:sp>
      <p:sp>
        <p:nvSpPr>
          <p:cNvPr id="20493" name="Rectangle 13"/>
          <p:cNvSpPr/>
          <p:nvPr/>
        </p:nvSpPr>
        <p:spPr>
          <a:xfrm>
            <a:off x="609600" y="3124200"/>
            <a:ext cx="1403350" cy="579438"/>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algn="ctr" eaLnBrk="1" fontAlgn="base" hangingPunct="1">
              <a:spcBef>
                <a:spcPct val="0"/>
              </a:spcBef>
              <a:buClr>
                <a:srgbClr val="000000"/>
              </a:buClr>
              <a:buNone/>
            </a:pPr>
            <a:r>
              <a:rPr lang="zh-CN" altLang="en-US" strike="noStrike" noProof="1">
                <a:latin typeface="Times New Roman" panose="02020603050405020304" pitchFamily="18" charset="0"/>
                <a:ea typeface="+mn-ea"/>
                <a:cs typeface="+mn-cs"/>
              </a:rPr>
              <a:t>空泡化</a:t>
            </a:r>
            <a:endParaRPr lang="zh-CN" altLang="en-US" strike="noStrike" noProof="1">
              <a:latin typeface="Times New Roman" panose="02020603050405020304" pitchFamily="18" charset="0"/>
            </a:endParaRPr>
          </a:p>
        </p:txBody>
      </p:sp>
      <p:sp>
        <p:nvSpPr>
          <p:cNvPr id="20494" name="Rectangle 14"/>
          <p:cNvSpPr/>
          <p:nvPr/>
        </p:nvSpPr>
        <p:spPr>
          <a:xfrm>
            <a:off x="3048000" y="3048000"/>
            <a:ext cx="996950" cy="579438"/>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algn="ctr" eaLnBrk="1" fontAlgn="base" hangingPunct="1">
              <a:spcBef>
                <a:spcPct val="0"/>
              </a:spcBef>
              <a:buClr>
                <a:srgbClr val="000000"/>
              </a:buClr>
              <a:buNone/>
            </a:pPr>
            <a:r>
              <a:rPr lang="zh-CN" altLang="en-US" strike="noStrike" noProof="1">
                <a:latin typeface="Times New Roman" panose="02020603050405020304" pitchFamily="18" charset="0"/>
                <a:ea typeface="+mn-ea"/>
                <a:cs typeface="+mn-cs"/>
              </a:rPr>
              <a:t>固缩</a:t>
            </a:r>
            <a:endParaRPr lang="zh-CN" altLang="en-US" strike="noStrike" noProof="1">
              <a:latin typeface="Times New Roman" panose="02020603050405020304" pitchFamily="18" charset="0"/>
            </a:endParaRPr>
          </a:p>
        </p:txBody>
      </p:sp>
      <p:sp>
        <p:nvSpPr>
          <p:cNvPr id="20495" name="Rectangle 15"/>
          <p:cNvSpPr/>
          <p:nvPr/>
        </p:nvSpPr>
        <p:spPr>
          <a:xfrm>
            <a:off x="5029200" y="3505200"/>
            <a:ext cx="996950" cy="579438"/>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algn="ctr" eaLnBrk="1" fontAlgn="base" hangingPunct="1">
              <a:spcBef>
                <a:spcPct val="0"/>
              </a:spcBef>
              <a:buClr>
                <a:srgbClr val="000000"/>
              </a:buClr>
              <a:buNone/>
            </a:pPr>
            <a:r>
              <a:rPr lang="zh-CN" altLang="en-US" strike="noStrike" noProof="1">
                <a:latin typeface="Times New Roman" panose="02020603050405020304" pitchFamily="18" charset="0"/>
                <a:ea typeface="+mn-ea"/>
                <a:cs typeface="+mn-cs"/>
              </a:rPr>
              <a:t>出芽</a:t>
            </a:r>
            <a:endParaRPr lang="zh-CN" altLang="en-US" strike="noStrike" noProof="1">
              <a:latin typeface="Times New Roman" panose="02020603050405020304" pitchFamily="18" charset="0"/>
            </a:endParaRPr>
          </a:p>
        </p:txBody>
      </p:sp>
      <p:sp>
        <p:nvSpPr>
          <p:cNvPr id="20496" name="Rectangle 16"/>
          <p:cNvSpPr/>
          <p:nvPr/>
        </p:nvSpPr>
        <p:spPr>
          <a:xfrm>
            <a:off x="7467600" y="3505200"/>
            <a:ext cx="996950" cy="579438"/>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algn="ctr" eaLnBrk="1" fontAlgn="base" hangingPunct="1">
              <a:spcBef>
                <a:spcPct val="0"/>
              </a:spcBef>
              <a:buClr>
                <a:srgbClr val="000000"/>
              </a:buClr>
              <a:buNone/>
            </a:pPr>
            <a:r>
              <a:rPr lang="zh-CN" altLang="en-US" strike="noStrike" noProof="1">
                <a:latin typeface="Times New Roman" panose="02020603050405020304" pitchFamily="18" charset="0"/>
                <a:ea typeface="+mn-ea"/>
                <a:cs typeface="+mn-cs"/>
              </a:rPr>
              <a:t>边集</a:t>
            </a:r>
            <a:endParaRPr lang="zh-CN" altLang="en-US" strike="noStrike" noProof="1">
              <a:latin typeface="Times New Roman" panose="02020603050405020304" pitchFamily="18" charset="0"/>
            </a:endParaRPr>
          </a:p>
        </p:txBody>
      </p:sp>
      <p:sp>
        <p:nvSpPr>
          <p:cNvPr id="20497" name="Rectangle 17"/>
          <p:cNvSpPr/>
          <p:nvPr/>
        </p:nvSpPr>
        <p:spPr>
          <a:xfrm>
            <a:off x="6781800" y="5791200"/>
            <a:ext cx="2012950" cy="579438"/>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algn="ctr" eaLnBrk="1" fontAlgn="base" hangingPunct="1">
              <a:spcBef>
                <a:spcPct val="0"/>
              </a:spcBef>
              <a:buClr>
                <a:srgbClr val="000000"/>
              </a:buClr>
              <a:buNone/>
            </a:pPr>
            <a:r>
              <a:rPr lang="zh-CN" altLang="en-US" strike="noStrike" noProof="1">
                <a:latin typeface="Times New Roman" panose="02020603050405020304" pitchFamily="18" charset="0"/>
                <a:ea typeface="+mn-ea"/>
                <a:cs typeface="+mn-cs"/>
              </a:rPr>
              <a:t>凋亡小体  </a:t>
            </a:r>
            <a:endParaRPr lang="zh-CN" altLang="en-US" strike="noStrike" noProof="1">
              <a:latin typeface="Times New Roman" panose="02020603050405020304" pitchFamily="18" charset="0"/>
            </a:endParaRPr>
          </a:p>
        </p:txBody>
      </p:sp>
      <p:sp>
        <p:nvSpPr>
          <p:cNvPr id="20498" name="Line 18"/>
          <p:cNvSpPr/>
          <p:nvPr/>
        </p:nvSpPr>
        <p:spPr>
          <a:xfrm>
            <a:off x="6172200" y="2438400"/>
            <a:ext cx="609600" cy="0"/>
          </a:xfrm>
          <a:prstGeom prst="line">
            <a:avLst/>
          </a:prstGeom>
          <a:ln w="9525" cap="flat" cmpd="sng">
            <a:solidFill>
              <a:schemeClr val="tx2"/>
            </a:solidFill>
            <a:prstDash val="solid"/>
            <a:round/>
            <a:headEnd type="none" w="sm" len="sm"/>
            <a:tailEnd type="triangle" w="lg" len="lg"/>
          </a:ln>
        </p:spPr>
        <p:txBody>
          <a:bodyPr anchor="t"/>
          <a:lstStyle/>
          <a:p>
            <a:endParaRPr lang="zh-CN" altLang="en-US">
              <a:latin typeface="Garamond" pitchFamily="18" charset="0"/>
              <a:ea typeface="宋体" panose="02010600030101010101" pitchFamily="2" charset="-122"/>
            </a:endParaRPr>
          </a:p>
        </p:txBody>
      </p:sp>
      <p:grpSp>
        <p:nvGrpSpPr>
          <p:cNvPr id="4" name="Group 19"/>
          <p:cNvGrpSpPr/>
          <p:nvPr/>
        </p:nvGrpSpPr>
        <p:grpSpPr>
          <a:xfrm>
            <a:off x="4800600" y="1600200"/>
            <a:ext cx="1524000" cy="1524000"/>
            <a:chOff x="3024" y="1008"/>
            <a:chExt cx="960" cy="960"/>
          </a:xfrm>
        </p:grpSpPr>
        <p:sp>
          <p:nvSpPr>
            <p:cNvPr id="19474" name="Freeform 20" descr="5%"/>
            <p:cNvSpPr/>
            <p:nvPr/>
          </p:nvSpPr>
          <p:spPr>
            <a:xfrm rot="2220000">
              <a:off x="3024" y="1008"/>
              <a:ext cx="960" cy="960"/>
            </a:xfrm>
            <a:custGeom>
              <a:avLst/>
              <a:gdLst/>
              <a:ahLst/>
              <a:cxnLst>
                <a:cxn ang="0">
                  <a:pos x="201" y="838"/>
                </a:cxn>
                <a:cxn ang="0">
                  <a:pos x="226" y="796"/>
                </a:cxn>
                <a:cxn ang="0">
                  <a:pos x="242" y="661"/>
                </a:cxn>
                <a:cxn ang="0">
                  <a:pos x="290" y="523"/>
                </a:cxn>
                <a:cxn ang="0">
                  <a:pos x="290" y="211"/>
                </a:cxn>
                <a:cxn ang="0">
                  <a:pos x="323" y="1"/>
                </a:cxn>
                <a:cxn ang="0">
                  <a:pos x="347" y="73"/>
                </a:cxn>
                <a:cxn ang="0">
                  <a:pos x="444" y="349"/>
                </a:cxn>
                <a:cxn ang="0">
                  <a:pos x="629" y="245"/>
                </a:cxn>
                <a:cxn ang="0">
                  <a:pos x="678" y="110"/>
                </a:cxn>
                <a:cxn ang="0">
                  <a:pos x="702" y="40"/>
                </a:cxn>
                <a:cxn ang="0">
                  <a:pos x="686" y="349"/>
                </a:cxn>
                <a:cxn ang="0">
                  <a:pos x="678" y="486"/>
                </a:cxn>
                <a:cxn ang="0">
                  <a:pos x="751" y="661"/>
                </a:cxn>
                <a:cxn ang="0">
                  <a:pos x="775" y="761"/>
                </a:cxn>
                <a:cxn ang="0">
                  <a:pos x="799" y="838"/>
                </a:cxn>
                <a:cxn ang="0">
                  <a:pos x="856" y="1281"/>
                </a:cxn>
                <a:cxn ang="0">
                  <a:pos x="912" y="1318"/>
                </a:cxn>
                <a:cxn ang="0">
                  <a:pos x="960" y="1594"/>
                </a:cxn>
                <a:cxn ang="0">
                  <a:pos x="863" y="1768"/>
                </a:cxn>
                <a:cxn ang="0">
                  <a:pos x="807" y="2421"/>
                </a:cxn>
                <a:cxn ang="0">
                  <a:pos x="742" y="2701"/>
                </a:cxn>
                <a:cxn ang="0">
                  <a:pos x="904" y="2868"/>
                </a:cxn>
                <a:cxn ang="0">
                  <a:pos x="831" y="3043"/>
                </a:cxn>
                <a:cxn ang="0">
                  <a:pos x="783" y="3111"/>
                </a:cxn>
                <a:cxn ang="0">
                  <a:pos x="686" y="2903"/>
                </a:cxn>
                <a:cxn ang="0">
                  <a:pos x="654" y="2936"/>
                </a:cxn>
                <a:cxn ang="0">
                  <a:pos x="605" y="3008"/>
                </a:cxn>
                <a:cxn ang="0">
                  <a:pos x="323" y="2970"/>
                </a:cxn>
                <a:cxn ang="0">
                  <a:pos x="315" y="3249"/>
                </a:cxn>
                <a:cxn ang="0">
                  <a:pos x="242" y="3663"/>
                </a:cxn>
                <a:cxn ang="0">
                  <a:pos x="185" y="3525"/>
                </a:cxn>
                <a:cxn ang="0">
                  <a:pos x="169" y="3316"/>
                </a:cxn>
                <a:cxn ang="0">
                  <a:pos x="226" y="2801"/>
                </a:cxn>
                <a:cxn ang="0">
                  <a:pos x="233" y="2453"/>
                </a:cxn>
                <a:cxn ang="0">
                  <a:pos x="201" y="2248"/>
                </a:cxn>
                <a:cxn ang="0">
                  <a:pos x="185" y="2041"/>
                </a:cxn>
                <a:cxn ang="0">
                  <a:pos x="177" y="1905"/>
                </a:cxn>
                <a:cxn ang="0">
                  <a:pos x="153" y="1868"/>
                </a:cxn>
                <a:cxn ang="0">
                  <a:pos x="0" y="1798"/>
                </a:cxn>
                <a:cxn ang="0">
                  <a:pos x="16" y="1594"/>
                </a:cxn>
                <a:cxn ang="0">
                  <a:pos x="65" y="1453"/>
                </a:cxn>
                <a:cxn ang="0">
                  <a:pos x="185" y="1318"/>
                </a:cxn>
                <a:cxn ang="0">
                  <a:pos x="209" y="869"/>
                </a:cxn>
                <a:cxn ang="0">
                  <a:pos x="218" y="761"/>
                </a:cxn>
                <a:cxn ang="0">
                  <a:pos x="266" y="700"/>
                </a:cxn>
                <a:cxn ang="0">
                  <a:pos x="258" y="1108"/>
                </a:cxn>
                <a:cxn ang="0">
                  <a:pos x="201" y="838"/>
                </a:cxn>
              </a:cxnLst>
              <a:rect l="0" t="0" r="0" b="0"/>
              <a:pathLst>
                <a:path w="960" h="768">
                  <a:moveTo>
                    <a:pt x="201" y="175"/>
                  </a:moveTo>
                  <a:cubicBezTo>
                    <a:pt x="209" y="172"/>
                    <a:pt x="220" y="173"/>
                    <a:pt x="226" y="167"/>
                  </a:cubicBezTo>
                  <a:cubicBezTo>
                    <a:pt x="234" y="160"/>
                    <a:pt x="235" y="147"/>
                    <a:pt x="242" y="138"/>
                  </a:cubicBezTo>
                  <a:cubicBezTo>
                    <a:pt x="260" y="115"/>
                    <a:pt x="264" y="118"/>
                    <a:pt x="290" y="110"/>
                  </a:cubicBezTo>
                  <a:cubicBezTo>
                    <a:pt x="314" y="78"/>
                    <a:pt x="302" y="79"/>
                    <a:pt x="290" y="44"/>
                  </a:cubicBezTo>
                  <a:cubicBezTo>
                    <a:pt x="295" y="30"/>
                    <a:pt x="300" y="5"/>
                    <a:pt x="323" y="1"/>
                  </a:cubicBezTo>
                  <a:cubicBezTo>
                    <a:pt x="332" y="0"/>
                    <a:pt x="339" y="10"/>
                    <a:pt x="347" y="15"/>
                  </a:cubicBezTo>
                  <a:cubicBezTo>
                    <a:pt x="379" y="59"/>
                    <a:pt x="391" y="58"/>
                    <a:pt x="444" y="73"/>
                  </a:cubicBezTo>
                  <a:cubicBezTo>
                    <a:pt x="598" y="66"/>
                    <a:pt x="538" y="80"/>
                    <a:pt x="629" y="52"/>
                  </a:cubicBezTo>
                  <a:cubicBezTo>
                    <a:pt x="648" y="46"/>
                    <a:pt x="661" y="33"/>
                    <a:pt x="678" y="23"/>
                  </a:cubicBezTo>
                  <a:cubicBezTo>
                    <a:pt x="686" y="18"/>
                    <a:pt x="702" y="9"/>
                    <a:pt x="702" y="9"/>
                  </a:cubicBezTo>
                  <a:cubicBezTo>
                    <a:pt x="713" y="38"/>
                    <a:pt x="705" y="47"/>
                    <a:pt x="686" y="73"/>
                  </a:cubicBezTo>
                  <a:cubicBezTo>
                    <a:pt x="683" y="83"/>
                    <a:pt x="672" y="94"/>
                    <a:pt x="678" y="102"/>
                  </a:cubicBezTo>
                  <a:cubicBezTo>
                    <a:pt x="692" y="123"/>
                    <a:pt x="726" y="131"/>
                    <a:pt x="751" y="138"/>
                  </a:cubicBezTo>
                  <a:cubicBezTo>
                    <a:pt x="759" y="146"/>
                    <a:pt x="766" y="153"/>
                    <a:pt x="775" y="160"/>
                  </a:cubicBezTo>
                  <a:cubicBezTo>
                    <a:pt x="782" y="166"/>
                    <a:pt x="793" y="167"/>
                    <a:pt x="799" y="175"/>
                  </a:cubicBezTo>
                  <a:cubicBezTo>
                    <a:pt x="821" y="207"/>
                    <a:pt x="807" y="260"/>
                    <a:pt x="856" y="269"/>
                  </a:cubicBezTo>
                  <a:cubicBezTo>
                    <a:pt x="874" y="273"/>
                    <a:pt x="893" y="274"/>
                    <a:pt x="912" y="276"/>
                  </a:cubicBezTo>
                  <a:cubicBezTo>
                    <a:pt x="952" y="288"/>
                    <a:pt x="951" y="298"/>
                    <a:pt x="960" y="334"/>
                  </a:cubicBezTo>
                  <a:cubicBezTo>
                    <a:pt x="926" y="364"/>
                    <a:pt x="912" y="363"/>
                    <a:pt x="863" y="370"/>
                  </a:cubicBezTo>
                  <a:cubicBezTo>
                    <a:pt x="834" y="410"/>
                    <a:pt x="824" y="462"/>
                    <a:pt x="807" y="508"/>
                  </a:cubicBezTo>
                  <a:cubicBezTo>
                    <a:pt x="803" y="519"/>
                    <a:pt x="755" y="558"/>
                    <a:pt x="742" y="566"/>
                  </a:cubicBezTo>
                  <a:cubicBezTo>
                    <a:pt x="797" y="575"/>
                    <a:pt x="849" y="592"/>
                    <a:pt x="904" y="601"/>
                  </a:cubicBezTo>
                  <a:cubicBezTo>
                    <a:pt x="879" y="636"/>
                    <a:pt x="873" y="626"/>
                    <a:pt x="831" y="638"/>
                  </a:cubicBezTo>
                  <a:cubicBezTo>
                    <a:pt x="814" y="642"/>
                    <a:pt x="783" y="652"/>
                    <a:pt x="783" y="652"/>
                  </a:cubicBezTo>
                  <a:cubicBezTo>
                    <a:pt x="748" y="641"/>
                    <a:pt x="721" y="620"/>
                    <a:pt x="686" y="609"/>
                  </a:cubicBezTo>
                  <a:cubicBezTo>
                    <a:pt x="675" y="611"/>
                    <a:pt x="664" y="613"/>
                    <a:pt x="654" y="616"/>
                  </a:cubicBezTo>
                  <a:cubicBezTo>
                    <a:pt x="637" y="620"/>
                    <a:pt x="605" y="631"/>
                    <a:pt x="605" y="631"/>
                  </a:cubicBezTo>
                  <a:cubicBezTo>
                    <a:pt x="511" y="628"/>
                    <a:pt x="415" y="607"/>
                    <a:pt x="323" y="623"/>
                  </a:cubicBezTo>
                  <a:cubicBezTo>
                    <a:pt x="301" y="627"/>
                    <a:pt x="319" y="662"/>
                    <a:pt x="315" y="681"/>
                  </a:cubicBezTo>
                  <a:cubicBezTo>
                    <a:pt x="306" y="722"/>
                    <a:pt x="277" y="746"/>
                    <a:pt x="242" y="768"/>
                  </a:cubicBezTo>
                  <a:cubicBezTo>
                    <a:pt x="215" y="762"/>
                    <a:pt x="201" y="764"/>
                    <a:pt x="185" y="739"/>
                  </a:cubicBezTo>
                  <a:cubicBezTo>
                    <a:pt x="177" y="726"/>
                    <a:pt x="169" y="695"/>
                    <a:pt x="169" y="695"/>
                  </a:cubicBezTo>
                  <a:cubicBezTo>
                    <a:pt x="176" y="614"/>
                    <a:pt x="157" y="607"/>
                    <a:pt x="226" y="587"/>
                  </a:cubicBezTo>
                  <a:cubicBezTo>
                    <a:pt x="247" y="558"/>
                    <a:pt x="253" y="560"/>
                    <a:pt x="233" y="514"/>
                  </a:cubicBezTo>
                  <a:cubicBezTo>
                    <a:pt x="227" y="498"/>
                    <a:pt x="201" y="471"/>
                    <a:pt x="201" y="471"/>
                  </a:cubicBezTo>
                  <a:cubicBezTo>
                    <a:pt x="196" y="457"/>
                    <a:pt x="191" y="442"/>
                    <a:pt x="185" y="428"/>
                  </a:cubicBezTo>
                  <a:cubicBezTo>
                    <a:pt x="182" y="418"/>
                    <a:pt x="184" y="407"/>
                    <a:pt x="177" y="399"/>
                  </a:cubicBezTo>
                  <a:cubicBezTo>
                    <a:pt x="172" y="393"/>
                    <a:pt x="161" y="393"/>
                    <a:pt x="153" y="392"/>
                  </a:cubicBezTo>
                  <a:cubicBezTo>
                    <a:pt x="102" y="386"/>
                    <a:pt x="51" y="382"/>
                    <a:pt x="0" y="377"/>
                  </a:cubicBezTo>
                  <a:cubicBezTo>
                    <a:pt x="5" y="363"/>
                    <a:pt x="2" y="343"/>
                    <a:pt x="16" y="334"/>
                  </a:cubicBezTo>
                  <a:cubicBezTo>
                    <a:pt x="32" y="324"/>
                    <a:pt x="45" y="310"/>
                    <a:pt x="65" y="305"/>
                  </a:cubicBezTo>
                  <a:cubicBezTo>
                    <a:pt x="105" y="296"/>
                    <a:pt x="146" y="287"/>
                    <a:pt x="185" y="276"/>
                  </a:cubicBezTo>
                  <a:cubicBezTo>
                    <a:pt x="191" y="254"/>
                    <a:pt x="201" y="209"/>
                    <a:pt x="209" y="182"/>
                  </a:cubicBezTo>
                  <a:cubicBezTo>
                    <a:pt x="212" y="175"/>
                    <a:pt x="211" y="164"/>
                    <a:pt x="218" y="160"/>
                  </a:cubicBezTo>
                  <a:cubicBezTo>
                    <a:pt x="231" y="151"/>
                    <a:pt x="266" y="146"/>
                    <a:pt x="266" y="146"/>
                  </a:cubicBezTo>
                  <a:lnTo>
                    <a:pt x="258" y="232"/>
                  </a:lnTo>
                  <a:cubicBezTo>
                    <a:pt x="258" y="232"/>
                    <a:pt x="201" y="175"/>
                    <a:pt x="201" y="175"/>
                  </a:cubicBezTo>
                  <a:close/>
                </a:path>
              </a:pathLst>
            </a:custGeom>
            <a:pattFill prst="pct5">
              <a:fgClr>
                <a:schemeClr val="tx1"/>
              </a:fgClr>
              <a:bgClr>
                <a:schemeClr val="bg1"/>
              </a:bgClr>
            </a:pattFill>
            <a:ln w="9525" cap="flat" cmpd="sng">
              <a:solidFill>
                <a:schemeClr val="tx1"/>
              </a:solidFill>
              <a:prstDash val="solid"/>
              <a:round/>
              <a:headEnd type="none" w="med" len="med"/>
              <a:tailEnd type="none" w="med" len="med"/>
            </a:ln>
          </p:spPr>
          <p:txBody>
            <a:bodyPr/>
            <a:lstStyle/>
            <a:p>
              <a:endParaRPr lang="zh-CN" altLang="en-US"/>
            </a:p>
          </p:txBody>
        </p:sp>
        <p:sp>
          <p:nvSpPr>
            <p:cNvPr id="14381" name="Oval 21" descr="紫色网格"/>
            <p:cNvSpPr/>
            <p:nvPr/>
          </p:nvSpPr>
          <p:spPr>
            <a:xfrm>
              <a:off x="3312" y="1248"/>
              <a:ext cx="480" cy="480"/>
            </a:xfrm>
            <a:prstGeom prst="ellipse">
              <a:avLst/>
            </a:prstGeom>
            <a:blipFill rotWithShape="0">
              <a:blip r:embed="rId4"/>
            </a:blipFill>
            <a:ln w="9525" cap="flat" cmpd="sng">
              <a:solidFill>
                <a:schemeClr val="tx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grpSp>
      <p:grpSp>
        <p:nvGrpSpPr>
          <p:cNvPr id="5" name="Group 22"/>
          <p:cNvGrpSpPr/>
          <p:nvPr/>
        </p:nvGrpSpPr>
        <p:grpSpPr>
          <a:xfrm>
            <a:off x="6781800" y="1371600"/>
            <a:ext cx="1563688" cy="1981200"/>
            <a:chOff x="4272" y="864"/>
            <a:chExt cx="985" cy="1248"/>
          </a:xfrm>
        </p:grpSpPr>
        <p:grpSp>
          <p:nvGrpSpPr>
            <p:cNvPr id="19477" name="Group 23"/>
            <p:cNvGrpSpPr/>
            <p:nvPr/>
          </p:nvGrpSpPr>
          <p:grpSpPr>
            <a:xfrm>
              <a:off x="4608" y="960"/>
              <a:ext cx="144" cy="144"/>
              <a:chOff x="4224" y="3264"/>
              <a:chExt cx="144" cy="144"/>
            </a:xfrm>
          </p:grpSpPr>
          <p:sp>
            <p:nvSpPr>
              <p:cNvPr id="14378" name="Oval 24" descr="20%"/>
              <p:cNvSpPr/>
              <p:nvPr/>
            </p:nvSpPr>
            <p:spPr>
              <a:xfrm>
                <a:off x="4224" y="3264"/>
                <a:ext cx="144" cy="144"/>
              </a:xfrm>
              <a:prstGeom prst="ellipse">
                <a:avLst/>
              </a:prstGeom>
              <a:no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79" name="Oval 25" descr="实心菱形"/>
              <p:cNvSpPr/>
              <p:nvPr/>
            </p:nvSpPr>
            <p:spPr>
              <a:xfrm>
                <a:off x="4272" y="3312"/>
                <a:ext cx="48" cy="96"/>
              </a:xfrm>
              <a:prstGeom prst="ellipse">
                <a:avLst/>
              </a:prstGeom>
              <a:pattFill prst="solidDmnd">
                <a:fgClr>
                  <a:schemeClr val="tx1"/>
                </a:fgClr>
                <a:bgClr>
                  <a:schemeClr val="bg1"/>
                </a:bgClr>
              </a:patt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grpSp>
        <p:grpSp>
          <p:nvGrpSpPr>
            <p:cNvPr id="19480" name="Group 26"/>
            <p:cNvGrpSpPr/>
            <p:nvPr/>
          </p:nvGrpSpPr>
          <p:grpSpPr>
            <a:xfrm>
              <a:off x="4272" y="864"/>
              <a:ext cx="985" cy="1248"/>
              <a:chOff x="480" y="2832"/>
              <a:chExt cx="985" cy="1248"/>
            </a:xfrm>
          </p:grpSpPr>
          <p:sp>
            <p:nvSpPr>
              <p:cNvPr id="14373" name="Oval 27" descr="20%"/>
              <p:cNvSpPr/>
              <p:nvPr/>
            </p:nvSpPr>
            <p:spPr>
              <a:xfrm>
                <a:off x="1056" y="3552"/>
                <a:ext cx="144" cy="144"/>
              </a:xfrm>
              <a:prstGeom prst="ellipse">
                <a:avLst/>
              </a:prstGeom>
              <a:no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74" name="Oval 28"/>
              <p:cNvSpPr/>
              <p:nvPr/>
            </p:nvSpPr>
            <p:spPr>
              <a:xfrm>
                <a:off x="1104" y="3216"/>
                <a:ext cx="240" cy="144"/>
              </a:xfrm>
              <a:prstGeom prst="ellipse">
                <a:avLst/>
              </a:prstGeom>
              <a:blipFill rotWithShape="0">
                <a:blip r:embed="rId5"/>
              </a:blip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75" name="Oval 29" descr="实心菱形"/>
              <p:cNvSpPr/>
              <p:nvPr/>
            </p:nvSpPr>
            <p:spPr>
              <a:xfrm>
                <a:off x="1104" y="3600"/>
                <a:ext cx="48" cy="48"/>
              </a:xfrm>
              <a:prstGeom prst="ellipse">
                <a:avLst/>
              </a:prstGeom>
              <a:pattFill prst="solidDmnd">
                <a:fgClr>
                  <a:schemeClr val="tx1"/>
                </a:fgClr>
                <a:bgClr>
                  <a:schemeClr val="bg1"/>
                </a:bgClr>
              </a:patt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76" name="Oval 30" descr="实心菱形"/>
              <p:cNvSpPr/>
              <p:nvPr/>
            </p:nvSpPr>
            <p:spPr>
              <a:xfrm>
                <a:off x="624" y="3216"/>
                <a:ext cx="48" cy="48"/>
              </a:xfrm>
              <a:prstGeom prst="ellipse">
                <a:avLst/>
              </a:prstGeom>
              <a:pattFill prst="solidDmnd">
                <a:fgClr>
                  <a:schemeClr val="tx1"/>
                </a:fgClr>
                <a:bgClr>
                  <a:schemeClr val="bg1"/>
                </a:bgClr>
              </a:patt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9485" name="Freeform 31" descr="20%"/>
              <p:cNvSpPr/>
              <p:nvPr/>
            </p:nvSpPr>
            <p:spPr>
              <a:xfrm>
                <a:off x="480" y="2832"/>
                <a:ext cx="985" cy="1248"/>
              </a:xfrm>
              <a:custGeom>
                <a:avLst/>
                <a:gdLst/>
                <a:ahLst/>
                <a:cxnLst>
                  <a:cxn ang="0">
                    <a:pos x="512" y="30"/>
                  </a:cxn>
                  <a:cxn ang="0">
                    <a:pos x="524" y="26"/>
                  </a:cxn>
                  <a:cxn ang="0">
                    <a:pos x="748" y="20"/>
                  </a:cxn>
                  <a:cxn ang="0">
                    <a:pos x="912" y="21"/>
                  </a:cxn>
                  <a:cxn ang="0">
                    <a:pos x="971" y="25"/>
                  </a:cxn>
                  <a:cxn ang="0">
                    <a:pos x="877" y="35"/>
                  </a:cxn>
                  <a:cxn ang="0">
                    <a:pos x="795" y="37"/>
                  </a:cxn>
                  <a:cxn ang="0">
                    <a:pos x="724" y="38"/>
                  </a:cxn>
                  <a:cxn ang="0">
                    <a:pos x="677" y="41"/>
                  </a:cxn>
                  <a:cxn ang="0">
                    <a:pos x="806" y="46"/>
                  </a:cxn>
                  <a:cxn ang="0">
                    <a:pos x="900" y="52"/>
                  </a:cxn>
                  <a:cxn ang="0">
                    <a:pos x="924" y="56"/>
                  </a:cxn>
                  <a:cxn ang="0">
                    <a:pos x="912" y="61"/>
                  </a:cxn>
                  <a:cxn ang="0">
                    <a:pos x="842" y="64"/>
                  </a:cxn>
                  <a:cxn ang="0">
                    <a:pos x="442" y="66"/>
                  </a:cxn>
                  <a:cxn ang="0">
                    <a:pos x="383" y="59"/>
                  </a:cxn>
                  <a:cxn ang="0">
                    <a:pos x="324" y="59"/>
                  </a:cxn>
                  <a:cxn ang="0">
                    <a:pos x="277" y="64"/>
                  </a:cxn>
                  <a:cxn ang="0">
                    <a:pos x="336" y="72"/>
                  </a:cxn>
                  <a:cxn ang="0">
                    <a:pos x="348" y="74"/>
                  </a:cxn>
                  <a:cxn ang="0">
                    <a:pos x="383" y="74"/>
                  </a:cxn>
                  <a:cxn ang="0">
                    <a:pos x="371" y="78"/>
                  </a:cxn>
                  <a:cxn ang="0">
                    <a:pos x="301" y="78"/>
                  </a:cxn>
                  <a:cxn ang="0">
                    <a:pos x="101" y="78"/>
                  </a:cxn>
                  <a:cxn ang="0">
                    <a:pos x="89" y="76"/>
                  </a:cxn>
                  <a:cxn ang="0">
                    <a:pos x="66" y="74"/>
                  </a:cxn>
                  <a:cxn ang="0">
                    <a:pos x="31" y="64"/>
                  </a:cxn>
                  <a:cxn ang="0">
                    <a:pos x="42" y="59"/>
                  </a:cxn>
                  <a:cxn ang="0">
                    <a:pos x="54" y="58"/>
                  </a:cxn>
                  <a:cxn ang="0">
                    <a:pos x="125" y="56"/>
                  </a:cxn>
                  <a:cxn ang="0">
                    <a:pos x="136" y="45"/>
                  </a:cxn>
                  <a:cxn ang="0">
                    <a:pos x="101" y="42"/>
                  </a:cxn>
                  <a:cxn ang="0">
                    <a:pos x="42" y="32"/>
                  </a:cxn>
                  <a:cxn ang="0">
                    <a:pos x="31" y="20"/>
                  </a:cxn>
                  <a:cxn ang="0">
                    <a:pos x="66" y="18"/>
                  </a:cxn>
                  <a:cxn ang="0">
                    <a:pos x="172" y="20"/>
                  </a:cxn>
                  <a:cxn ang="0">
                    <a:pos x="254" y="29"/>
                  </a:cxn>
                  <a:cxn ang="0">
                    <a:pos x="266" y="34"/>
                  </a:cxn>
                  <a:cxn ang="0">
                    <a:pos x="360" y="30"/>
                  </a:cxn>
                  <a:cxn ang="0">
                    <a:pos x="324" y="15"/>
                  </a:cxn>
                  <a:cxn ang="0">
                    <a:pos x="277" y="5"/>
                  </a:cxn>
                  <a:cxn ang="0">
                    <a:pos x="477" y="1"/>
                  </a:cxn>
                  <a:cxn ang="0">
                    <a:pos x="712" y="3"/>
                  </a:cxn>
                  <a:cxn ang="0">
                    <a:pos x="630" y="15"/>
                  </a:cxn>
                  <a:cxn ang="0">
                    <a:pos x="560" y="15"/>
                  </a:cxn>
                  <a:cxn ang="0">
                    <a:pos x="489" y="20"/>
                  </a:cxn>
                  <a:cxn ang="0">
                    <a:pos x="465" y="22"/>
                  </a:cxn>
                  <a:cxn ang="0">
                    <a:pos x="512" y="30"/>
                  </a:cxn>
                </a:cxnLst>
                <a:rect l="0" t="0" r="0" b="0"/>
                <a:pathLst>
                  <a:path w="985" h="1979">
                    <a:moveTo>
                      <a:pt x="512" y="756"/>
                    </a:moveTo>
                    <a:cubicBezTo>
                      <a:pt x="516" y="721"/>
                      <a:pt x="517" y="685"/>
                      <a:pt x="524" y="650"/>
                    </a:cubicBezTo>
                    <a:cubicBezTo>
                      <a:pt x="548" y="531"/>
                      <a:pt x="643" y="524"/>
                      <a:pt x="748" y="509"/>
                    </a:cubicBezTo>
                    <a:cubicBezTo>
                      <a:pt x="803" y="517"/>
                      <a:pt x="862" y="509"/>
                      <a:pt x="912" y="533"/>
                    </a:cubicBezTo>
                    <a:cubicBezTo>
                      <a:pt x="942" y="547"/>
                      <a:pt x="971" y="615"/>
                      <a:pt x="971" y="615"/>
                    </a:cubicBezTo>
                    <a:cubicBezTo>
                      <a:pt x="961" y="748"/>
                      <a:pt x="985" y="807"/>
                      <a:pt x="877" y="885"/>
                    </a:cubicBezTo>
                    <a:cubicBezTo>
                      <a:pt x="850" y="905"/>
                      <a:pt x="827" y="933"/>
                      <a:pt x="795" y="944"/>
                    </a:cubicBezTo>
                    <a:cubicBezTo>
                      <a:pt x="771" y="952"/>
                      <a:pt x="724" y="968"/>
                      <a:pt x="724" y="968"/>
                    </a:cubicBezTo>
                    <a:cubicBezTo>
                      <a:pt x="708" y="991"/>
                      <a:pt x="661" y="1015"/>
                      <a:pt x="677" y="1038"/>
                    </a:cubicBezTo>
                    <a:cubicBezTo>
                      <a:pt x="712" y="1089"/>
                      <a:pt x="767" y="1109"/>
                      <a:pt x="806" y="1156"/>
                    </a:cubicBezTo>
                    <a:cubicBezTo>
                      <a:pt x="846" y="1204"/>
                      <a:pt x="862" y="1268"/>
                      <a:pt x="900" y="1320"/>
                    </a:cubicBezTo>
                    <a:cubicBezTo>
                      <a:pt x="909" y="1347"/>
                      <a:pt x="924" y="1387"/>
                      <a:pt x="924" y="1414"/>
                    </a:cubicBezTo>
                    <a:cubicBezTo>
                      <a:pt x="924" y="1454"/>
                      <a:pt x="921" y="1493"/>
                      <a:pt x="912" y="1532"/>
                    </a:cubicBezTo>
                    <a:cubicBezTo>
                      <a:pt x="905" y="1562"/>
                      <a:pt x="862" y="1589"/>
                      <a:pt x="842" y="1602"/>
                    </a:cubicBezTo>
                    <a:cubicBezTo>
                      <a:pt x="737" y="1668"/>
                      <a:pt x="556" y="1666"/>
                      <a:pt x="442" y="1673"/>
                    </a:cubicBezTo>
                    <a:cubicBezTo>
                      <a:pt x="430" y="1602"/>
                      <a:pt x="406" y="1552"/>
                      <a:pt x="383" y="1485"/>
                    </a:cubicBezTo>
                    <a:cubicBezTo>
                      <a:pt x="363" y="1489"/>
                      <a:pt x="341" y="1487"/>
                      <a:pt x="324" y="1497"/>
                    </a:cubicBezTo>
                    <a:cubicBezTo>
                      <a:pt x="294" y="1514"/>
                      <a:pt x="284" y="1586"/>
                      <a:pt x="277" y="1614"/>
                    </a:cubicBezTo>
                    <a:cubicBezTo>
                      <a:pt x="291" y="1696"/>
                      <a:pt x="300" y="1742"/>
                      <a:pt x="336" y="1814"/>
                    </a:cubicBezTo>
                    <a:cubicBezTo>
                      <a:pt x="342" y="1825"/>
                      <a:pt x="339" y="1840"/>
                      <a:pt x="348" y="1849"/>
                    </a:cubicBezTo>
                    <a:cubicBezTo>
                      <a:pt x="357" y="1858"/>
                      <a:pt x="371" y="1857"/>
                      <a:pt x="383" y="1861"/>
                    </a:cubicBezTo>
                    <a:cubicBezTo>
                      <a:pt x="379" y="1892"/>
                      <a:pt x="389" y="1929"/>
                      <a:pt x="371" y="1955"/>
                    </a:cubicBezTo>
                    <a:cubicBezTo>
                      <a:pt x="357" y="1975"/>
                      <a:pt x="301" y="1979"/>
                      <a:pt x="301" y="1979"/>
                    </a:cubicBezTo>
                    <a:cubicBezTo>
                      <a:pt x="299" y="1979"/>
                      <a:pt x="111" y="1961"/>
                      <a:pt x="101" y="1955"/>
                    </a:cubicBezTo>
                    <a:cubicBezTo>
                      <a:pt x="87" y="1946"/>
                      <a:pt x="95" y="1923"/>
                      <a:pt x="89" y="1908"/>
                    </a:cubicBezTo>
                    <a:cubicBezTo>
                      <a:pt x="83" y="1892"/>
                      <a:pt x="74" y="1877"/>
                      <a:pt x="66" y="1861"/>
                    </a:cubicBezTo>
                    <a:cubicBezTo>
                      <a:pt x="47" y="1767"/>
                      <a:pt x="39" y="1722"/>
                      <a:pt x="31" y="1614"/>
                    </a:cubicBezTo>
                    <a:cubicBezTo>
                      <a:pt x="35" y="1575"/>
                      <a:pt x="36" y="1536"/>
                      <a:pt x="42" y="1497"/>
                    </a:cubicBezTo>
                    <a:cubicBezTo>
                      <a:pt x="44" y="1484"/>
                      <a:pt x="45" y="1470"/>
                      <a:pt x="54" y="1461"/>
                    </a:cubicBezTo>
                    <a:cubicBezTo>
                      <a:pt x="74" y="1441"/>
                      <a:pt x="125" y="1414"/>
                      <a:pt x="125" y="1414"/>
                    </a:cubicBezTo>
                    <a:cubicBezTo>
                      <a:pt x="188" y="1318"/>
                      <a:pt x="164" y="1370"/>
                      <a:pt x="136" y="1144"/>
                    </a:cubicBezTo>
                    <a:cubicBezTo>
                      <a:pt x="132" y="1115"/>
                      <a:pt x="109" y="1091"/>
                      <a:pt x="101" y="1062"/>
                    </a:cubicBezTo>
                    <a:cubicBezTo>
                      <a:pt x="78" y="976"/>
                      <a:pt x="64" y="889"/>
                      <a:pt x="42" y="803"/>
                    </a:cubicBezTo>
                    <a:cubicBezTo>
                      <a:pt x="34" y="710"/>
                      <a:pt x="0" y="578"/>
                      <a:pt x="31" y="486"/>
                    </a:cubicBezTo>
                    <a:cubicBezTo>
                      <a:pt x="35" y="473"/>
                      <a:pt x="54" y="470"/>
                      <a:pt x="66" y="462"/>
                    </a:cubicBezTo>
                    <a:cubicBezTo>
                      <a:pt x="149" y="491"/>
                      <a:pt x="115" y="473"/>
                      <a:pt x="172" y="509"/>
                    </a:cubicBezTo>
                    <a:cubicBezTo>
                      <a:pt x="215" y="574"/>
                      <a:pt x="235" y="657"/>
                      <a:pt x="254" y="733"/>
                    </a:cubicBezTo>
                    <a:cubicBezTo>
                      <a:pt x="258" y="772"/>
                      <a:pt x="244" y="817"/>
                      <a:pt x="266" y="850"/>
                    </a:cubicBezTo>
                    <a:cubicBezTo>
                      <a:pt x="302" y="904"/>
                      <a:pt x="354" y="777"/>
                      <a:pt x="360" y="768"/>
                    </a:cubicBezTo>
                    <a:cubicBezTo>
                      <a:pt x="375" y="638"/>
                      <a:pt x="367" y="505"/>
                      <a:pt x="324" y="380"/>
                    </a:cubicBezTo>
                    <a:cubicBezTo>
                      <a:pt x="314" y="292"/>
                      <a:pt x="299" y="207"/>
                      <a:pt x="277" y="121"/>
                    </a:cubicBezTo>
                    <a:cubicBezTo>
                      <a:pt x="346" y="11"/>
                      <a:pt x="318" y="0"/>
                      <a:pt x="477" y="15"/>
                    </a:cubicBezTo>
                    <a:cubicBezTo>
                      <a:pt x="557" y="22"/>
                      <a:pt x="712" y="62"/>
                      <a:pt x="712" y="62"/>
                    </a:cubicBezTo>
                    <a:cubicBezTo>
                      <a:pt x="760" y="204"/>
                      <a:pt x="768" y="267"/>
                      <a:pt x="630" y="356"/>
                    </a:cubicBezTo>
                    <a:cubicBezTo>
                      <a:pt x="609" y="369"/>
                      <a:pt x="583" y="372"/>
                      <a:pt x="560" y="380"/>
                    </a:cubicBezTo>
                    <a:cubicBezTo>
                      <a:pt x="536" y="415"/>
                      <a:pt x="503" y="446"/>
                      <a:pt x="489" y="486"/>
                    </a:cubicBezTo>
                    <a:cubicBezTo>
                      <a:pt x="481" y="509"/>
                      <a:pt x="465" y="556"/>
                      <a:pt x="465" y="556"/>
                    </a:cubicBezTo>
                    <a:cubicBezTo>
                      <a:pt x="469" y="607"/>
                      <a:pt x="449" y="723"/>
                      <a:pt x="512" y="756"/>
                    </a:cubicBezTo>
                    <a:close/>
                  </a:path>
                </a:pathLst>
              </a:custGeom>
              <a:noFill/>
              <a:ln w="9525" cap="flat" cmpd="sng">
                <a:solidFill>
                  <a:schemeClr val="tx2"/>
                </a:solidFill>
                <a:prstDash val="solid"/>
                <a:round/>
                <a:headEnd type="none" w="med" len="med"/>
                <a:tailEnd type="none" w="med" len="med"/>
              </a:ln>
            </p:spPr>
            <p:txBody>
              <a:bodyPr/>
              <a:lstStyle/>
              <a:p>
                <a:endParaRPr lang="zh-CN" altLang="en-US"/>
              </a:p>
            </p:txBody>
          </p:sp>
        </p:grpSp>
        <p:grpSp>
          <p:nvGrpSpPr>
            <p:cNvPr id="19486" name="Group 32"/>
            <p:cNvGrpSpPr/>
            <p:nvPr/>
          </p:nvGrpSpPr>
          <p:grpSpPr>
            <a:xfrm>
              <a:off x="4368" y="1920"/>
              <a:ext cx="144" cy="144"/>
              <a:chOff x="3792" y="3408"/>
              <a:chExt cx="144" cy="144"/>
            </a:xfrm>
          </p:grpSpPr>
          <p:sp>
            <p:nvSpPr>
              <p:cNvPr id="14371" name="Oval 33" descr="20%"/>
              <p:cNvSpPr/>
              <p:nvPr/>
            </p:nvSpPr>
            <p:spPr>
              <a:xfrm>
                <a:off x="3792" y="3408"/>
                <a:ext cx="144" cy="144"/>
              </a:xfrm>
              <a:prstGeom prst="ellipse">
                <a:avLst/>
              </a:prstGeom>
              <a:no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72" name="Oval 34" descr="实心菱形"/>
              <p:cNvSpPr/>
              <p:nvPr/>
            </p:nvSpPr>
            <p:spPr>
              <a:xfrm>
                <a:off x="3840" y="3456"/>
                <a:ext cx="48" cy="48"/>
              </a:xfrm>
              <a:prstGeom prst="ellipse">
                <a:avLst/>
              </a:prstGeom>
              <a:pattFill prst="solidDmnd">
                <a:fgClr>
                  <a:schemeClr val="tx1"/>
                </a:fgClr>
                <a:bgClr>
                  <a:schemeClr val="bg1"/>
                </a:bgClr>
              </a:patt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grpSp>
      </p:grpSp>
      <p:grpSp>
        <p:nvGrpSpPr>
          <p:cNvPr id="9" name="Group 35"/>
          <p:cNvGrpSpPr/>
          <p:nvPr/>
        </p:nvGrpSpPr>
        <p:grpSpPr>
          <a:xfrm>
            <a:off x="5715000" y="4648200"/>
            <a:ext cx="1219200" cy="1066800"/>
            <a:chOff x="3600" y="2928"/>
            <a:chExt cx="768" cy="672"/>
          </a:xfrm>
        </p:grpSpPr>
        <p:sp>
          <p:nvSpPr>
            <p:cNvPr id="14353" name="Oval 36" descr="实心菱形"/>
            <p:cNvSpPr/>
            <p:nvPr/>
          </p:nvSpPr>
          <p:spPr>
            <a:xfrm>
              <a:off x="3744" y="2928"/>
              <a:ext cx="48" cy="48"/>
            </a:xfrm>
            <a:prstGeom prst="ellipse">
              <a:avLst/>
            </a:prstGeom>
            <a:pattFill prst="solidDmnd">
              <a:fgClr>
                <a:schemeClr val="tx1"/>
              </a:fgClr>
              <a:bgClr>
                <a:schemeClr val="bg1"/>
              </a:bgClr>
            </a:patt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54" name="Oval 37" descr="20%"/>
            <p:cNvSpPr/>
            <p:nvPr/>
          </p:nvSpPr>
          <p:spPr>
            <a:xfrm>
              <a:off x="4032" y="2928"/>
              <a:ext cx="96" cy="144"/>
            </a:xfrm>
            <a:prstGeom prst="ellipse">
              <a:avLst/>
            </a:prstGeom>
            <a:no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55" name="Oval 38" descr="20%"/>
            <p:cNvSpPr/>
            <p:nvPr/>
          </p:nvSpPr>
          <p:spPr>
            <a:xfrm>
              <a:off x="3600" y="3216"/>
              <a:ext cx="144" cy="144"/>
            </a:xfrm>
            <a:prstGeom prst="ellipse">
              <a:avLst/>
            </a:prstGeom>
            <a:no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56" name="Oval 39" descr="20%"/>
            <p:cNvSpPr/>
            <p:nvPr/>
          </p:nvSpPr>
          <p:spPr>
            <a:xfrm>
              <a:off x="4128" y="3456"/>
              <a:ext cx="144" cy="144"/>
            </a:xfrm>
            <a:prstGeom prst="ellipse">
              <a:avLst/>
            </a:prstGeom>
            <a:no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57" name="Oval 40" descr="20%"/>
            <p:cNvSpPr/>
            <p:nvPr/>
          </p:nvSpPr>
          <p:spPr>
            <a:xfrm>
              <a:off x="3936" y="3216"/>
              <a:ext cx="144" cy="144"/>
            </a:xfrm>
            <a:prstGeom prst="ellipse">
              <a:avLst/>
            </a:prstGeom>
            <a:no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58" name="Oval 41" descr="实心菱形"/>
            <p:cNvSpPr/>
            <p:nvPr/>
          </p:nvSpPr>
          <p:spPr>
            <a:xfrm flipV="1">
              <a:off x="4080" y="2976"/>
              <a:ext cx="48" cy="48"/>
            </a:xfrm>
            <a:prstGeom prst="ellipse">
              <a:avLst/>
            </a:prstGeom>
            <a:pattFill prst="solidDmnd">
              <a:fgClr>
                <a:schemeClr val="tx1"/>
              </a:fgClr>
              <a:bgClr>
                <a:schemeClr val="bg1"/>
              </a:bgClr>
            </a:patt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59" name="Oval 42" descr="实心菱形"/>
            <p:cNvSpPr/>
            <p:nvPr/>
          </p:nvSpPr>
          <p:spPr>
            <a:xfrm>
              <a:off x="3648" y="3264"/>
              <a:ext cx="48" cy="48"/>
            </a:xfrm>
            <a:prstGeom prst="ellipse">
              <a:avLst/>
            </a:prstGeom>
            <a:pattFill prst="solidDmnd">
              <a:fgClr>
                <a:schemeClr val="tx1"/>
              </a:fgClr>
              <a:bgClr>
                <a:schemeClr val="bg1"/>
              </a:bgClr>
            </a:patt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grpSp>
          <p:nvGrpSpPr>
            <p:cNvPr id="19497" name="Group 43"/>
            <p:cNvGrpSpPr/>
            <p:nvPr/>
          </p:nvGrpSpPr>
          <p:grpSpPr>
            <a:xfrm>
              <a:off x="3792" y="3408"/>
              <a:ext cx="144" cy="144"/>
              <a:chOff x="3792" y="3408"/>
              <a:chExt cx="144" cy="144"/>
            </a:xfrm>
          </p:grpSpPr>
          <p:sp>
            <p:nvSpPr>
              <p:cNvPr id="14366" name="Oval 44" descr="20%"/>
              <p:cNvSpPr/>
              <p:nvPr/>
            </p:nvSpPr>
            <p:spPr>
              <a:xfrm>
                <a:off x="3792" y="3408"/>
                <a:ext cx="144" cy="144"/>
              </a:xfrm>
              <a:prstGeom prst="ellipse">
                <a:avLst/>
              </a:prstGeom>
              <a:no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67" name="Oval 45" descr="实心菱形"/>
              <p:cNvSpPr/>
              <p:nvPr/>
            </p:nvSpPr>
            <p:spPr>
              <a:xfrm>
                <a:off x="3840" y="3456"/>
                <a:ext cx="48" cy="48"/>
              </a:xfrm>
              <a:prstGeom prst="ellipse">
                <a:avLst/>
              </a:prstGeom>
              <a:pattFill prst="solidDmnd">
                <a:fgClr>
                  <a:schemeClr val="tx1"/>
                </a:fgClr>
                <a:bgClr>
                  <a:schemeClr val="bg1"/>
                </a:bgClr>
              </a:patt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grpSp>
        <p:sp>
          <p:nvSpPr>
            <p:cNvPr id="14361" name="Oval 46" descr="实心菱形"/>
            <p:cNvSpPr/>
            <p:nvPr/>
          </p:nvSpPr>
          <p:spPr>
            <a:xfrm>
              <a:off x="3984" y="3264"/>
              <a:ext cx="96" cy="96"/>
            </a:xfrm>
            <a:prstGeom prst="ellipse">
              <a:avLst/>
            </a:prstGeom>
            <a:pattFill prst="solidDmnd">
              <a:fgClr>
                <a:schemeClr val="tx1"/>
              </a:fgClr>
              <a:bgClr>
                <a:schemeClr val="bg1"/>
              </a:bgClr>
            </a:patt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62" name="Oval 47" descr="实心菱形"/>
            <p:cNvSpPr/>
            <p:nvPr/>
          </p:nvSpPr>
          <p:spPr>
            <a:xfrm>
              <a:off x="4176" y="3504"/>
              <a:ext cx="48" cy="48"/>
            </a:xfrm>
            <a:prstGeom prst="ellipse">
              <a:avLst/>
            </a:prstGeom>
            <a:pattFill prst="solidDmnd">
              <a:fgClr>
                <a:schemeClr val="tx1"/>
              </a:fgClr>
              <a:bgClr>
                <a:schemeClr val="bg1"/>
              </a:bgClr>
            </a:patt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grpSp>
          <p:nvGrpSpPr>
            <p:cNvPr id="19502" name="Group 48"/>
            <p:cNvGrpSpPr/>
            <p:nvPr/>
          </p:nvGrpSpPr>
          <p:grpSpPr>
            <a:xfrm>
              <a:off x="4224" y="3168"/>
              <a:ext cx="144" cy="144"/>
              <a:chOff x="4224" y="3264"/>
              <a:chExt cx="144" cy="144"/>
            </a:xfrm>
          </p:grpSpPr>
          <p:sp>
            <p:nvSpPr>
              <p:cNvPr id="14364" name="Oval 49" descr="20%"/>
              <p:cNvSpPr/>
              <p:nvPr/>
            </p:nvSpPr>
            <p:spPr>
              <a:xfrm>
                <a:off x="4224" y="3264"/>
                <a:ext cx="144" cy="144"/>
              </a:xfrm>
              <a:prstGeom prst="ellipse">
                <a:avLst/>
              </a:prstGeom>
              <a:no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sp>
            <p:nvSpPr>
              <p:cNvPr id="14365" name="Oval 50" descr="实心菱形"/>
              <p:cNvSpPr/>
              <p:nvPr/>
            </p:nvSpPr>
            <p:spPr>
              <a:xfrm>
                <a:off x="4272" y="3312"/>
                <a:ext cx="48" cy="96"/>
              </a:xfrm>
              <a:prstGeom prst="ellipse">
                <a:avLst/>
              </a:prstGeom>
              <a:pattFill prst="solidDmnd">
                <a:fgClr>
                  <a:schemeClr val="tx1"/>
                </a:fgClr>
                <a:bgClr>
                  <a:schemeClr val="bg1"/>
                </a:bgClr>
              </a:patt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endParaRPr lang="zh-CN" altLang="en-US" sz="1800" strike="noStrike" noProof="1"/>
              </a:p>
            </p:txBody>
          </p:sp>
        </p:grpSp>
      </p:grpSp>
      <p:sp>
        <p:nvSpPr>
          <p:cNvPr id="20531" name="Rectangle 51"/>
          <p:cNvSpPr>
            <a:spLocks noChangeArrowheads="1"/>
          </p:cNvSpPr>
          <p:nvPr/>
        </p:nvSpPr>
        <p:spPr bwMode="auto">
          <a:xfrm>
            <a:off x="317500" y="660400"/>
            <a:ext cx="8637588" cy="823913"/>
          </a:xfrm>
          <a:prstGeom prst="rect">
            <a:avLst/>
          </a:prstGeom>
          <a:noFill/>
          <a:ln w="9525">
            <a:noFill/>
            <a:miter lim="800000"/>
          </a:ln>
          <a:effectLst/>
        </p:spPr>
        <p:txBody>
          <a:bodyPr anchor="b">
            <a:spAutoFit/>
          </a:bodyPr>
          <a:lstStyle/>
          <a:p>
            <a:pPr marL="0" marR="0" lvl="0" indent="0" algn="ctr" defTabSz="914400" rtl="0" eaLnBrk="1" fontAlgn="base" latinLnBrk="0" hangingPunct="1">
              <a:spcBef>
                <a:spcPct val="0"/>
              </a:spcBef>
              <a:spcAft>
                <a:spcPct val="0"/>
              </a:spcAft>
              <a:buClrTx/>
              <a:buSzTx/>
              <a:buFontTx/>
              <a:buNone/>
              <a:defRPr/>
            </a:pPr>
            <a:r>
              <a:rPr kumimoji="0" lang="zh-CN" altLang="en-US" sz="4800" b="1" i="0" u="none" strike="noStrike" kern="1200" cap="none" spc="0" normalizeH="0" baseline="0" noProof="0">
                <a:ln>
                  <a:noFill/>
                </a:ln>
                <a:solidFill>
                  <a:schemeClr val="tx2"/>
                </a:solidFill>
                <a:effectLst>
                  <a:outerShdw blurRad="38100" dist="38100" dir="2700000" algn="tl">
                    <a:srgbClr val="000000"/>
                  </a:outerShdw>
                </a:effectLst>
                <a:uLnTx/>
                <a:uFillTx/>
                <a:latin typeface="Garamond" pitchFamily="18" charset="0"/>
                <a:ea typeface="宋体" panose="02010600030101010101" pitchFamily="2" charset="-122"/>
                <a:cs typeface="+mn-cs"/>
              </a:rPr>
              <a:t>形态学特征：</a:t>
            </a:r>
          </a:p>
        </p:txBody>
      </p:sp>
      <p:sp>
        <p:nvSpPr>
          <p:cNvPr id="14352" name="Rectangle 53"/>
          <p:cNvSpPr/>
          <p:nvPr/>
        </p:nvSpPr>
        <p:spPr>
          <a:xfrm>
            <a:off x="395288" y="4868863"/>
            <a:ext cx="4608513" cy="1552575"/>
          </a:xfrm>
          <a:prstGeom prst="rect">
            <a:avLst/>
          </a:prstGeom>
          <a:noFill/>
          <a:ln w="9525">
            <a:noFill/>
            <a:miter/>
          </a:ln>
        </p:spPr>
        <p:txBody>
          <a:bodyPr anchor="ct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stStyle>
          <a:p>
            <a:pPr marL="0" lvl="0" indent="0" eaLnBrk="1" fontAlgn="base" hangingPunct="1">
              <a:spcBef>
                <a:spcPct val="0"/>
              </a:spcBef>
              <a:buClr>
                <a:srgbClr val="000000"/>
              </a:buClr>
              <a:buNone/>
            </a:pPr>
            <a:r>
              <a:rPr lang="zh-CN" altLang="en-US" sz="2400" strike="noStrike" noProof="1">
                <a:latin typeface="Arial" panose="020B0604020202020204" pitchFamily="34" charset="0"/>
                <a:ea typeface="+mn-ea"/>
                <a:cs typeface="+mn-cs"/>
              </a:rPr>
              <a:t>凋亡细胞的体积变小、变形，细胞膜完整但出现发泡现象，</a:t>
            </a:r>
            <a:r>
              <a:rPr lang="zh-CN" altLang="en-US" sz="2400" strike="noStrike" noProof="1">
                <a:latin typeface="Arial" panose="020B0604020202020204" pitchFamily="34" charset="0"/>
                <a:ea typeface="+mn-ea"/>
                <a:cs typeface="+mn-cs"/>
                <a:hlinkClick r:id="rId6"/>
              </a:rPr>
              <a:t>细胞凋亡</a:t>
            </a:r>
            <a:r>
              <a:rPr lang="zh-CN" altLang="en-US" sz="2400" strike="noStrike" noProof="1">
                <a:latin typeface="Arial" panose="020B0604020202020204" pitchFamily="34" charset="0"/>
                <a:ea typeface="+mn-ea"/>
                <a:cs typeface="+mn-cs"/>
              </a:rPr>
              <a:t>晚期可见凋亡小体；贴壁细胞出现皱缩、变圆、脱落 </a:t>
            </a:r>
            <a:endParaRPr lang="zh-CN" altLang="en-US" sz="2400" strike="noStrike" noProof="1">
              <a:latin typeface="Arial" panose="020B0604020202020204" pitchFamily="34"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93"/>
                                        </p:tgtEl>
                                        <p:attrNameLst>
                                          <p:attrName>style.visibility</p:attrName>
                                        </p:attrNameLst>
                                      </p:cBhvr>
                                      <p:to>
                                        <p:strVal val="visible"/>
                                      </p:to>
                                    </p:set>
                                    <p:anim calcmode="lin" valueType="num">
                                      <p:cBhvr additive="base">
                                        <p:cTn id="13" dur="500" fill="hold"/>
                                        <p:tgtEl>
                                          <p:spTgt spid="20493"/>
                                        </p:tgtEl>
                                        <p:attrNameLst>
                                          <p:attrName>ppt_x</p:attrName>
                                        </p:attrNameLst>
                                      </p:cBhvr>
                                      <p:tavLst>
                                        <p:tav tm="0">
                                          <p:val>
                                            <p:strVal val="0-#ppt_w/2"/>
                                          </p:val>
                                        </p:tav>
                                        <p:tav tm="100000">
                                          <p:val>
                                            <p:strVal val="#ppt_x"/>
                                          </p:val>
                                        </p:tav>
                                      </p:tavLst>
                                    </p:anim>
                                    <p:anim calcmode="lin" valueType="num">
                                      <p:cBhvr additive="base">
                                        <p:cTn id="14" dur="500" fill="hold"/>
                                        <p:tgtEl>
                                          <p:spTgt spid="2049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0488"/>
                                        </p:tgtEl>
                                        <p:attrNameLst>
                                          <p:attrName>style.visibility</p:attrName>
                                        </p:attrNameLst>
                                      </p:cBhvr>
                                      <p:to>
                                        <p:strVal val="visible"/>
                                      </p:to>
                                    </p:set>
                                    <p:anim calcmode="lin" valueType="num">
                                      <p:cBhvr additive="base">
                                        <p:cTn id="19" dur="500" fill="hold"/>
                                        <p:tgtEl>
                                          <p:spTgt spid="20488"/>
                                        </p:tgtEl>
                                        <p:attrNameLst>
                                          <p:attrName>ppt_x</p:attrName>
                                        </p:attrNameLst>
                                      </p:cBhvr>
                                      <p:tavLst>
                                        <p:tav tm="0">
                                          <p:val>
                                            <p:strVal val="0-#ppt_w/2"/>
                                          </p:val>
                                        </p:tav>
                                        <p:tav tm="100000">
                                          <p:val>
                                            <p:strVal val="#ppt_x"/>
                                          </p:val>
                                        </p:tav>
                                      </p:tavLst>
                                    </p:anim>
                                    <p:anim calcmode="lin" valueType="num">
                                      <p:cBhvr additive="base">
                                        <p:cTn id="20" dur="500" fill="hold"/>
                                        <p:tgtEl>
                                          <p:spTgt spid="2048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494"/>
                                        </p:tgtEl>
                                        <p:attrNameLst>
                                          <p:attrName>style.visibility</p:attrName>
                                        </p:attrNameLst>
                                      </p:cBhvr>
                                      <p:to>
                                        <p:strVal val="visible"/>
                                      </p:to>
                                    </p:set>
                                    <p:anim calcmode="lin" valueType="num">
                                      <p:cBhvr additive="base">
                                        <p:cTn id="31" dur="500" fill="hold"/>
                                        <p:tgtEl>
                                          <p:spTgt spid="20494"/>
                                        </p:tgtEl>
                                        <p:attrNameLst>
                                          <p:attrName>ppt_x</p:attrName>
                                        </p:attrNameLst>
                                      </p:cBhvr>
                                      <p:tavLst>
                                        <p:tav tm="0">
                                          <p:val>
                                            <p:strVal val="0-#ppt_w/2"/>
                                          </p:val>
                                        </p:tav>
                                        <p:tav tm="100000">
                                          <p:val>
                                            <p:strVal val="#ppt_x"/>
                                          </p:val>
                                        </p:tav>
                                      </p:tavLst>
                                    </p:anim>
                                    <p:anim calcmode="lin" valueType="num">
                                      <p:cBhvr additive="base">
                                        <p:cTn id="32"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0492"/>
                                        </p:tgtEl>
                                        <p:attrNameLst>
                                          <p:attrName>style.visibility</p:attrName>
                                        </p:attrNameLst>
                                      </p:cBhvr>
                                      <p:to>
                                        <p:strVal val="visible"/>
                                      </p:to>
                                    </p:set>
                                    <p:anim calcmode="lin" valueType="num">
                                      <p:cBhvr additive="base">
                                        <p:cTn id="37" dur="500" fill="hold"/>
                                        <p:tgtEl>
                                          <p:spTgt spid="20492"/>
                                        </p:tgtEl>
                                        <p:attrNameLst>
                                          <p:attrName>ppt_x</p:attrName>
                                        </p:attrNameLst>
                                      </p:cBhvr>
                                      <p:tavLst>
                                        <p:tav tm="0">
                                          <p:val>
                                            <p:strVal val="0-#ppt_w/2"/>
                                          </p:val>
                                        </p:tav>
                                        <p:tav tm="100000">
                                          <p:val>
                                            <p:strVal val="#ppt_x"/>
                                          </p:val>
                                        </p:tav>
                                      </p:tavLst>
                                    </p:anim>
                                    <p:anim calcmode="lin" valueType="num">
                                      <p:cBhvr additive="base">
                                        <p:cTn id="38" dur="500" fill="hold"/>
                                        <p:tgtEl>
                                          <p:spTgt spid="2049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0-#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495"/>
                                        </p:tgtEl>
                                        <p:attrNameLst>
                                          <p:attrName>style.visibility</p:attrName>
                                        </p:attrNameLst>
                                      </p:cBhvr>
                                      <p:to>
                                        <p:strVal val="visible"/>
                                      </p:to>
                                    </p:set>
                                    <p:anim calcmode="lin" valueType="num">
                                      <p:cBhvr additive="base">
                                        <p:cTn id="49" dur="500" fill="hold"/>
                                        <p:tgtEl>
                                          <p:spTgt spid="20495"/>
                                        </p:tgtEl>
                                        <p:attrNameLst>
                                          <p:attrName>ppt_x</p:attrName>
                                        </p:attrNameLst>
                                      </p:cBhvr>
                                      <p:tavLst>
                                        <p:tav tm="0">
                                          <p:val>
                                            <p:strVal val="0-#ppt_w/2"/>
                                          </p:val>
                                        </p:tav>
                                        <p:tav tm="100000">
                                          <p:val>
                                            <p:strVal val="#ppt_x"/>
                                          </p:val>
                                        </p:tav>
                                      </p:tavLst>
                                    </p:anim>
                                    <p:anim calcmode="lin" valueType="num">
                                      <p:cBhvr additive="base">
                                        <p:cTn id="50" dur="500" fill="hold"/>
                                        <p:tgtEl>
                                          <p:spTgt spid="2049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0498"/>
                                        </p:tgtEl>
                                        <p:attrNameLst>
                                          <p:attrName>style.visibility</p:attrName>
                                        </p:attrNameLst>
                                      </p:cBhvr>
                                      <p:to>
                                        <p:strVal val="visible"/>
                                      </p:to>
                                    </p:set>
                                    <p:anim calcmode="lin" valueType="num">
                                      <p:cBhvr additive="base">
                                        <p:cTn id="55" dur="500" fill="hold"/>
                                        <p:tgtEl>
                                          <p:spTgt spid="20498"/>
                                        </p:tgtEl>
                                        <p:attrNameLst>
                                          <p:attrName>ppt_x</p:attrName>
                                        </p:attrNameLst>
                                      </p:cBhvr>
                                      <p:tavLst>
                                        <p:tav tm="0">
                                          <p:val>
                                            <p:strVal val="0-#ppt_w/2"/>
                                          </p:val>
                                        </p:tav>
                                        <p:tav tm="100000">
                                          <p:val>
                                            <p:strVal val="#ppt_x"/>
                                          </p:val>
                                        </p:tav>
                                      </p:tavLst>
                                    </p:anim>
                                    <p:anim calcmode="lin" valueType="num">
                                      <p:cBhvr additive="base">
                                        <p:cTn id="56" dur="500" fill="hold"/>
                                        <p:tgtEl>
                                          <p:spTgt spid="2049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0-#ppt_w/2"/>
                                          </p:val>
                                        </p:tav>
                                        <p:tav tm="100000">
                                          <p:val>
                                            <p:strVal val="#ppt_x"/>
                                          </p:val>
                                        </p:tav>
                                      </p:tavLst>
                                    </p:anim>
                                    <p:anim calcmode="lin" valueType="num">
                                      <p:cBhvr additive="base">
                                        <p:cTn id="6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0496"/>
                                        </p:tgtEl>
                                        <p:attrNameLst>
                                          <p:attrName>style.visibility</p:attrName>
                                        </p:attrNameLst>
                                      </p:cBhvr>
                                      <p:to>
                                        <p:strVal val="visible"/>
                                      </p:to>
                                    </p:set>
                                    <p:anim calcmode="lin" valueType="num">
                                      <p:cBhvr additive="base">
                                        <p:cTn id="67" dur="500" fill="hold"/>
                                        <p:tgtEl>
                                          <p:spTgt spid="20496"/>
                                        </p:tgtEl>
                                        <p:attrNameLst>
                                          <p:attrName>ppt_x</p:attrName>
                                        </p:attrNameLst>
                                      </p:cBhvr>
                                      <p:tavLst>
                                        <p:tav tm="0">
                                          <p:val>
                                            <p:strVal val="0-#ppt_w/2"/>
                                          </p:val>
                                        </p:tav>
                                        <p:tav tm="100000">
                                          <p:val>
                                            <p:strVal val="#ppt_x"/>
                                          </p:val>
                                        </p:tav>
                                      </p:tavLst>
                                    </p:anim>
                                    <p:anim calcmode="lin" valueType="num">
                                      <p:cBhvr additive="base">
                                        <p:cTn id="68" dur="500" fill="hold"/>
                                        <p:tgtEl>
                                          <p:spTgt spid="2049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0-#ppt_w/2"/>
                                          </p:val>
                                        </p:tav>
                                        <p:tav tm="100000">
                                          <p:val>
                                            <p:strVal val="#ppt_x"/>
                                          </p:val>
                                        </p:tav>
                                      </p:tavLst>
                                    </p:anim>
                                    <p:anim calcmode="lin" valueType="num">
                                      <p:cBhvr additive="base">
                                        <p:cTn id="7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0497"/>
                                        </p:tgtEl>
                                        <p:attrNameLst>
                                          <p:attrName>style.visibility</p:attrName>
                                        </p:attrNameLst>
                                      </p:cBhvr>
                                      <p:to>
                                        <p:strVal val="visible"/>
                                      </p:to>
                                    </p:set>
                                    <p:anim calcmode="lin" valueType="num">
                                      <p:cBhvr additive="base">
                                        <p:cTn id="79" dur="500" fill="hold"/>
                                        <p:tgtEl>
                                          <p:spTgt spid="20497"/>
                                        </p:tgtEl>
                                        <p:attrNameLst>
                                          <p:attrName>ppt_x</p:attrName>
                                        </p:attrNameLst>
                                      </p:cBhvr>
                                      <p:tavLst>
                                        <p:tav tm="0">
                                          <p:val>
                                            <p:strVal val="0-#ppt_w/2"/>
                                          </p:val>
                                        </p:tav>
                                        <p:tav tm="100000">
                                          <p:val>
                                            <p:strVal val="#ppt_x"/>
                                          </p:val>
                                        </p:tav>
                                      </p:tavLst>
                                    </p:anim>
                                    <p:anim calcmode="lin" valueType="num">
                                      <p:cBhvr additive="base">
                                        <p:cTn id="80" dur="500" fill="hold"/>
                                        <p:tgtEl>
                                          <p:spTgt spid="204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 grpId="0"/>
      <p:bldP spid="20494" grpId="0"/>
      <p:bldP spid="20495" grpId="0"/>
      <p:bldP spid="20496" grpId="0"/>
      <p:bldP spid="2049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bg1"/>
                </a:solidFill>
                <a:latin typeface="黑体" panose="02010609060101010101" pitchFamily="49" charset="-122"/>
                <a:ea typeface="黑体" panose="02010609060101010101" pitchFamily="49" charset="-122"/>
                <a:sym typeface="+mn-ea"/>
              </a:rPr>
              <a:t>实验目的</a:t>
            </a:r>
            <a:endParaRPr lang="zh-CN" altLang="en-US"/>
          </a:p>
        </p:txBody>
      </p:sp>
      <p:sp>
        <p:nvSpPr>
          <p:cNvPr id="6145" name="Rectangle 2"/>
          <p:cNvSpPr>
            <a:spLocks noGrp="1"/>
          </p:cNvSpPr>
          <p:nvPr>
            <p:ph idx="1"/>
          </p:nvPr>
        </p:nvSpPr>
        <p:spPr>
          <a:noFill/>
          <a:ln>
            <a:noFill/>
          </a:ln>
        </p:spPr>
        <p:txBody>
          <a:bodyPr anchor="t"/>
          <a:lstStyle/>
          <a:p>
            <a:pPr eaLnBrk="1" hangingPunct="1">
              <a:lnSpc>
                <a:spcPct val="110000"/>
              </a:lnSpc>
            </a:pPr>
            <a:endParaRPr lang="zh-CN" altLang="en-US" sz="2400" dirty="0">
              <a:solidFill>
                <a:schemeClr val="bg1"/>
              </a:solidFill>
              <a:latin typeface="黑体" panose="02010609060101010101" pitchFamily="49" charset="-122"/>
              <a:ea typeface="黑体" panose="02010609060101010101" pitchFamily="49" charset="-122"/>
            </a:endParaRPr>
          </a:p>
          <a:p>
            <a:pPr marL="742950" marR="0" lvl="1" indent="-285750" algn="l" defTabSz="914400" rtl="0" eaLnBrk="1" fontAlgn="base" latinLnBrk="0" hangingPunct="1">
              <a:lnSpc>
                <a:spcPct val="120000"/>
              </a:lnSpc>
              <a:spcBef>
                <a:spcPct val="20000"/>
              </a:spcBef>
              <a:spcAft>
                <a:spcPct val="0"/>
              </a:spcAft>
              <a:buClr>
                <a:schemeClr val="accent2"/>
              </a:buClr>
              <a:buSzPct val="70000"/>
              <a:buFont typeface="Wingdings" panose="05000000000000000000" pitchFamily="2" charset="2"/>
              <a:buChar char="n"/>
              <a:defRPr/>
            </a:pPr>
            <a:r>
              <a:rPr lang="zh-CN" altLang="en-US" sz="2400" noProof="0" dirty="0" smtClean="0">
                <a:ln>
                  <a:noFill/>
                </a:ln>
                <a:effectLst>
                  <a:outerShdw blurRad="38100" dist="38100" dir="2700000" algn="tl">
                    <a:srgbClr val="000000"/>
                  </a:outerShdw>
                </a:effectLst>
                <a:uLnTx/>
                <a:uFillTx/>
                <a:latin typeface="黑体" panose="02010609060101010101" pitchFamily="49" charset="-122"/>
                <a:ea typeface="黑体" panose="02010609060101010101" pitchFamily="49" charset="-122"/>
                <a:sym typeface="+mn-ea"/>
              </a:rPr>
              <a:t>了解细胞凋亡与细胞死亡的异同</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endParaRPr>
          </a:p>
          <a:p>
            <a:pPr marL="742950" marR="0" lvl="1" indent="-285750" algn="l" defTabSz="914400" rtl="0" eaLnBrk="1" fontAlgn="base" latinLnBrk="0" hangingPunct="1">
              <a:lnSpc>
                <a:spcPct val="120000"/>
              </a:lnSpc>
              <a:spcBef>
                <a:spcPct val="20000"/>
              </a:spcBef>
              <a:spcAft>
                <a:spcPct val="0"/>
              </a:spcAft>
              <a:buClr>
                <a:schemeClr val="accent2"/>
              </a:buClr>
              <a:buSzPct val="70000"/>
              <a:buFont typeface="Wingdings" panose="05000000000000000000" pitchFamily="2" charset="2"/>
              <a:buChar char="n"/>
              <a:defRPr/>
            </a:pPr>
            <a:r>
              <a:rPr lang="zh-CN" altLang="en-US" sz="2400" noProof="0" dirty="0" smtClean="0">
                <a:ln>
                  <a:noFill/>
                </a:ln>
                <a:effectLst>
                  <a:outerShdw blurRad="38100" dist="38100" dir="2700000" algn="tl">
                    <a:srgbClr val="000000"/>
                  </a:outerShdw>
                </a:effectLst>
                <a:uLnTx/>
                <a:uFillTx/>
                <a:latin typeface="黑体" panose="02010609060101010101" pitchFamily="49" charset="-122"/>
                <a:ea typeface="黑体" panose="02010609060101010101" pitchFamily="49" charset="-122"/>
                <a:sym typeface="+mn-ea"/>
              </a:rPr>
              <a:t>学习细胞凋亡的诱导方法</a:t>
            </a: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endParaRPr>
          </a:p>
          <a:p>
            <a:pPr marL="742950" marR="0" lvl="1" indent="-285750" algn="l" defTabSz="914400" rtl="0" eaLnBrk="1" fontAlgn="base" latinLnBrk="0" hangingPunct="1">
              <a:lnSpc>
                <a:spcPct val="120000"/>
              </a:lnSpc>
              <a:spcBef>
                <a:spcPct val="20000"/>
              </a:spcBef>
              <a:spcAft>
                <a:spcPct val="0"/>
              </a:spcAft>
              <a:buClr>
                <a:schemeClr val="accent2"/>
              </a:buClr>
              <a:buSzPct val="70000"/>
              <a:buFont typeface="Wingdings" panose="05000000000000000000" pitchFamily="2" charset="2"/>
              <a:buChar char="n"/>
              <a:defRPr/>
            </a:pPr>
            <a:r>
              <a:rPr lang="zh-CN" altLang="en-US" sz="2400" noProof="0" dirty="0" smtClean="0">
                <a:ln>
                  <a:noFill/>
                </a:ln>
                <a:effectLst>
                  <a:outerShdw blurRad="38100" dist="38100" dir="2700000" algn="tl">
                    <a:srgbClr val="000000"/>
                  </a:outerShdw>
                </a:effectLst>
                <a:uLnTx/>
                <a:uFillTx/>
                <a:latin typeface="黑体" panose="02010609060101010101" pitchFamily="49" charset="-122"/>
                <a:ea typeface="黑体" panose="02010609060101010101" pitchFamily="49" charset="-122"/>
                <a:sym typeface="+mn-ea"/>
              </a:rPr>
              <a:t>初步掌握细胞凋亡检测的手段</a:t>
            </a: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304800" y="685800"/>
            <a:ext cx="8637588" cy="1371600"/>
          </a:xfrm>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0" lang="zh-CN" altLang="en-US" sz="36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生化特征</a:t>
            </a:r>
            <a:r>
              <a:rPr kumimoji="0" lang="zh-CN" altLang="en-US" sz="3600" b="0" i="0" u="none" strike="noStrike" kern="0" cap="none" spc="0" normalizeH="0" baseline="0" noProof="0" dirty="0" smtClean="0">
                <a:ln>
                  <a:noFill/>
                </a:ln>
                <a:solidFill>
                  <a:srgbClr val="FF33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t/>
            </a:r>
            <a:br>
              <a:rPr kumimoji="0" lang="zh-CN" altLang="en-US" sz="3600" b="0" i="0" u="none" strike="noStrike" kern="0" cap="none" spc="0" normalizeH="0" baseline="0" noProof="0" dirty="0" smtClean="0">
                <a:ln>
                  <a:noFill/>
                </a:ln>
                <a:solidFill>
                  <a:srgbClr val="FF33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rPr>
            </a:br>
            <a:r>
              <a:rPr kumimoji="0" lang="zh-CN" altLang="en-US" sz="4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j-lt"/>
                <a:ea typeface="+mj-ea"/>
                <a:cs typeface="+mj-cs"/>
              </a:rPr>
              <a:t> </a:t>
            </a:r>
          </a:p>
        </p:txBody>
      </p:sp>
      <p:sp>
        <p:nvSpPr>
          <p:cNvPr id="2253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1" fontAlgn="base" latinLnBrk="0" hangingPunct="1">
              <a:lnSpc>
                <a:spcPct val="15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n-lt"/>
                <a:ea typeface="+mn-ea"/>
                <a:cs typeface="+mn-cs"/>
              </a:rPr>
              <a:t>①</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胞浆内</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ea typeface="黑体" panose="02010609060101010101" pitchFamily="49" charset="-122"/>
              </a:rPr>
              <a:t>Ca</a:t>
            </a:r>
            <a:r>
              <a:rPr kumimoji="0" lang="en-US" altLang="zh-CN" sz="2800" b="0" i="0" u="none" strike="noStrike" kern="0" cap="none" spc="0" normalizeH="0" baseline="30000" noProof="0" dirty="0" err="1" smtClean="0">
                <a:ln>
                  <a:noFill/>
                </a:ln>
                <a:solidFill>
                  <a:schemeClr val="tx1"/>
                </a:solidFill>
                <a:effectLst>
                  <a:outerShdw blurRad="38100" dist="38100" dir="2700000" algn="tl">
                    <a:srgbClr val="000000"/>
                  </a:outerShdw>
                </a:effectLst>
                <a:uLnTx/>
                <a:uFillTx/>
                <a:ea typeface="黑体" panose="02010609060101010101" pitchFamily="49" charset="-122"/>
              </a:rPr>
              <a:t>2</a:t>
            </a:r>
            <a:r>
              <a:rPr kumimoji="0" lang="en-US" altLang="zh-CN" sz="2800" b="0" i="0" u="none" strike="noStrike" kern="0" cap="none" spc="0" normalizeH="0" baseline="3000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浓度升高。</a:t>
            </a:r>
          </a:p>
          <a:p>
            <a:pPr marL="342900" marR="0" lvl="0" indent="-342900" algn="just" defTabSz="914400" rtl="0" eaLnBrk="1" fontAlgn="base" latinLnBrk="0" hangingPunct="1">
              <a:lnSpc>
                <a:spcPct val="15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2"/>
                </a:solidFill>
                <a:effectLst>
                  <a:outerShdw blurRad="38100" dist="38100" dir="2700000" algn="tl">
                    <a:srgbClr val="000000"/>
                  </a:outerShdw>
                </a:effectLst>
                <a:uLnTx/>
                <a:uFillTx/>
                <a:ea typeface="黑体" panose="02010609060101010101" pitchFamily="49" charset="-122"/>
              </a:rPr>
              <a:t>②</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细胞内活性氧增多。</a:t>
            </a:r>
          </a:p>
          <a:p>
            <a:pPr marL="342900" marR="0" lvl="0" indent="-342900" algn="just" defTabSz="914400" rtl="0" eaLnBrk="1" fontAlgn="base" latinLnBrk="0" hangingPunct="1">
              <a:lnSpc>
                <a:spcPct val="15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2"/>
                </a:solidFill>
                <a:effectLst>
                  <a:outerShdw blurRad="38100" dist="38100" dir="2700000" algn="tl">
                    <a:srgbClr val="000000"/>
                  </a:outerShdw>
                </a:effectLst>
                <a:uLnTx/>
                <a:uFillTx/>
                <a:ea typeface="黑体" panose="02010609060101010101" pitchFamily="49" charset="-122"/>
              </a:rPr>
              <a:t>③</a:t>
            </a:r>
            <a:r>
              <a:rPr kumimoji="0" lang="zh-CN" altLang="en-US"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ea typeface="黑体" panose="02010609060101010101" pitchFamily="49" charset="-122"/>
              </a:rPr>
              <a:t>质膜通透性变大</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a:t>
            </a:r>
          </a:p>
          <a:p>
            <a:pPr marL="342900" marR="0" lvl="0" indent="-342900" algn="just" defTabSz="914400" rtl="0" eaLnBrk="1" fontAlgn="base" latinLnBrk="0" hangingPunct="1">
              <a:lnSpc>
                <a:spcPct val="15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2"/>
                </a:solidFill>
                <a:effectLst>
                  <a:outerShdw blurRad="38100" dist="38100" dir="2700000" algn="tl">
                    <a:srgbClr val="000000"/>
                  </a:outerShdw>
                </a:effectLst>
                <a:uLnTx/>
                <a:uFillTx/>
                <a:ea typeface="黑体" panose="02010609060101010101" pitchFamily="49" charset="-122"/>
              </a:rPr>
              <a:t>④</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DNA</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内切酶活性被激活升高，双链</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DNA</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在核小体之间切断形成</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ea typeface="黑体" panose="02010609060101010101" pitchFamily="49" charset="-122"/>
              </a:rPr>
              <a:t>185bp</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为基数的有序片段。</a:t>
            </a:r>
          </a:p>
          <a:p>
            <a:pPr marL="342900" marR="0" lvl="0" indent="-342900" algn="just" defTabSz="914400" rtl="0" eaLnBrk="1" fontAlgn="base" latinLnBrk="0" hangingPunct="1">
              <a:lnSpc>
                <a:spcPct val="15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2"/>
                </a:solidFill>
                <a:effectLst>
                  <a:outerShdw blurRad="38100" dist="38100" dir="2700000" algn="tl">
                    <a:srgbClr val="000000"/>
                  </a:outerShdw>
                </a:effectLst>
                <a:uLnTx/>
                <a:uFillTx/>
                <a:ea typeface="黑体" panose="02010609060101010101" pitchFamily="49" charset="-122"/>
              </a:rPr>
              <a:t>⑤</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Ⅱ</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型谷氨酰胺转移酶和需钙蛋白酶</a:t>
            </a:r>
            <a:r>
              <a:rPr kumimoji="0" lang="zh-CN" altLang="en-US" sz="2800" b="1" i="1"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a:t>
            </a:r>
            <a:r>
              <a:rPr kumimoji="0" lang="en-US" altLang="zh-CN" sz="2800" b="1" i="1" u="none" strike="noStrike" kern="0" cap="none" spc="0" normalizeH="0" baseline="0" noProof="0" dirty="0" err="1" smtClean="0">
                <a:ln>
                  <a:noFill/>
                </a:ln>
                <a:solidFill>
                  <a:schemeClr val="tx1"/>
                </a:solidFill>
                <a:effectLst>
                  <a:outerShdw blurRad="38100" dist="38100" dir="2700000" algn="tl">
                    <a:srgbClr val="000000"/>
                  </a:outerShdw>
                </a:effectLst>
                <a:uLnTx/>
                <a:uFillTx/>
                <a:ea typeface="黑体" panose="02010609060101010101" pitchFamily="49" charset="-122"/>
              </a:rPr>
              <a:t>Calpain</a:t>
            </a:r>
            <a:r>
              <a:rPr kumimoji="0" lang="zh-CN" altLang="en-US" sz="2800" b="1" i="1"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rPr>
              <a:t>活性升高。</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457200" y="692150"/>
            <a:ext cx="8229600" cy="5434013"/>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黑体" panose="02010609060101010101" pitchFamily="49" charset="-122"/>
                <a:cs typeface="+mn-cs"/>
              </a:rPr>
              <a:t>正常细胞：</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质膜通透性较小，相对分子质量大的与</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DNA</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结合的荧光染料（如溴化乙啶）不能进入细胞内，而相对分子质量小的荧光染料（如吖啶橙）仍能被细胞摄取。</a:t>
            </a:r>
          </a:p>
          <a:p>
            <a:pPr marL="342900" marR="0" lvl="0" indent="-342900" algn="l" defTabSz="914400" rtl="0" eaLnBrk="1" fontAlgn="base" latinLnBrk="0" hangingPunct="1">
              <a:lnSpc>
                <a:spcPct val="11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黑体" panose="02010609060101010101" pitchFamily="49" charset="-122"/>
                <a:cs typeface="+mn-cs"/>
              </a:rPr>
              <a:t>凋亡细胞：</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质膜通透性增大，相对分子量大的或小的与</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DNA</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结合的荧光染料都可以进入细胞内，进而同</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DNA</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结合使其染色 </a:t>
            </a:r>
          </a:p>
          <a:p>
            <a:pPr marL="342900" marR="0" lvl="0" indent="-342900" algn="l" defTabSz="914400" rtl="0" eaLnBrk="1" fontAlgn="base" latinLnBrk="0" hangingPunct="1">
              <a:lnSpc>
                <a:spcPct val="110000"/>
              </a:lnSpc>
              <a:spcBef>
                <a:spcPct val="20000"/>
              </a:spcBef>
              <a:spcAft>
                <a:spcPct val="0"/>
              </a:spcAft>
              <a:buClr>
                <a:schemeClr val="hlink"/>
              </a:buClr>
              <a:buSzPct val="70000"/>
              <a:buFont typeface="Wingdings" panose="05000000000000000000" pitchFamily="2" charset="2"/>
              <a:buChar char="n"/>
              <a:defRPr/>
            </a:pP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342900" marR="0" lvl="0" indent="-342900" algn="l" defTabSz="914400" rtl="0" eaLnBrk="1" fontAlgn="base" latinLnBrk="0" hangingPunct="1">
              <a:lnSpc>
                <a:spcPct val="11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本实验</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742950" marR="0" lvl="1" indent="-285750" algn="l" defTabSz="914400" rtl="0" eaLnBrk="1" fontAlgn="base" latinLnBrk="0" hangingPunct="1">
              <a:lnSpc>
                <a:spcPct val="110000"/>
              </a:lnSpc>
              <a:spcBef>
                <a:spcPct val="20000"/>
              </a:spcBef>
              <a:spcAft>
                <a:spcPct val="0"/>
              </a:spcAft>
              <a:buClr>
                <a:schemeClr val="accent2"/>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光学显微镜检测细胞凋亡</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endParaRPr>
          </a:p>
          <a:p>
            <a:pPr marL="742950" marR="0" lvl="1" indent="-285750" algn="l" defTabSz="914400" rtl="0" eaLnBrk="1" fontAlgn="base" latinLnBrk="0" hangingPunct="1">
              <a:lnSpc>
                <a:spcPct val="110000"/>
              </a:lnSpc>
              <a:spcBef>
                <a:spcPct val="20000"/>
              </a:spcBef>
              <a:spcAft>
                <a:spcPct val="0"/>
              </a:spcAft>
              <a:buClr>
                <a:schemeClr val="accent2"/>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利用</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Ho33342</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和</a:t>
            </a:r>
            <a:r>
              <a:rPr kumimoji="0" lang="en-US"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PI</a:t>
            </a:r>
            <a:r>
              <a:rPr kumimoji="0" lang="zh-CN" altLang="zh-CN"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双重染色</a:t>
            </a:r>
            <a:r>
              <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法</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区别正常细胞和凋亡细胞</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endParaRPr>
          </a:p>
          <a:p>
            <a:pPr marL="742950" marR="0" lvl="1" indent="-285750" algn="l" defTabSz="914400" rtl="0" eaLnBrk="1" fontAlgn="base" latinLnBrk="0" hangingPunct="1">
              <a:lnSpc>
                <a:spcPct val="110000"/>
              </a:lnSpc>
              <a:spcBef>
                <a:spcPct val="20000"/>
              </a:spcBef>
              <a:spcAft>
                <a:spcPct val="0"/>
              </a:spcAft>
              <a:buClr>
                <a:schemeClr val="accent2"/>
              </a:buClr>
              <a:buSzPct val="70000"/>
              <a:buFont typeface="Wingdings" panose="05000000000000000000" pitchFamily="2" charset="2"/>
              <a:buChar char="n"/>
              <a:defRPr/>
            </a:pP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endParaRPr>
          </a:p>
          <a:p>
            <a:pPr marL="742950" marR="0" lvl="1" indent="-285750" algn="l" defTabSz="914400" rtl="0" eaLnBrk="1" fontAlgn="base" latinLnBrk="0" hangingPunct="1">
              <a:lnSpc>
                <a:spcPct val="110000"/>
              </a:lnSpc>
              <a:spcBef>
                <a:spcPct val="20000"/>
              </a:spcBef>
              <a:spcAft>
                <a:spcPct val="0"/>
              </a:spcAft>
              <a:buClr>
                <a:schemeClr val="accent2"/>
              </a:buClr>
              <a:buSzPct val="70000"/>
              <a:buFont typeface="Wingdings" panose="05000000000000000000" pitchFamily="2" charset="2"/>
              <a:buChar char="n"/>
              <a:defRPr/>
            </a:pPr>
            <a:endPar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500" y="285750"/>
            <a:ext cx="8229600" cy="6126163"/>
          </a:xfrm>
        </p:spPr>
        <p:txBody>
          <a:bodyPr vert="horz" wrap="square" lIns="91440" tIns="45720" rIns="91440" bIns="45720" numCol="1" anchor="t" anchorCtr="0" compatLnSpc="1"/>
          <a:lstStyle/>
          <a:p>
            <a:pPr marL="342900" marR="0" lvl="0" indent="-342900" algn="l" defTabSz="914400" rtl="0" eaLnBrk="1" fontAlgn="base" latinLnBrk="0" hangingPunct="1">
              <a:lnSpc>
                <a:spcPct val="125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细胞发生凋亡时，染色质会固缩。</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Hoechst 33342</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可以穿透细胞膜，染色后凋亡细胞荧光会比正常细胞明显增强。碘化丙啶</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(PI)</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不能穿透细胞膜，对于具有完整细胞膜的正常细胞或凋亡细胞不能染色。而对于坏死细胞，其细胞膜的完整性丧失，碘化丙啶</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(PI)</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可以染色坏死细胞。</a:t>
            </a:r>
          </a:p>
          <a:p>
            <a:pPr marL="342900" marR="0" lvl="0" indent="-342900" algn="l" defTabSz="914400" rtl="0" eaLnBrk="1" fontAlgn="base" latinLnBrk="0" hangingPunct="1">
              <a:lnSpc>
                <a:spcPct val="125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rPr>
              <a:t>上述两种染料双染后，荧光显微镜检测时</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cs typeface="+mn-cs"/>
            </a:endParaRPr>
          </a:p>
          <a:p>
            <a:pPr marL="742950" marR="0" lvl="1" indent="-285750" algn="l" defTabSz="914400" rtl="0" eaLnBrk="1" fontAlgn="base" latinLnBrk="0" hangingPunct="1">
              <a:lnSpc>
                <a:spcPct val="125000"/>
              </a:lnSpc>
              <a:spcBef>
                <a:spcPct val="20000"/>
              </a:spcBef>
              <a:spcAft>
                <a:spcPct val="0"/>
              </a:spcAft>
              <a:buClr>
                <a:schemeClr val="accent2"/>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正常细胞为弱红色荧光＋弱蓝色荧光</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endParaRPr>
          </a:p>
          <a:p>
            <a:pPr marL="742950" marR="0" lvl="1" indent="-285750" algn="l" defTabSz="914400" rtl="0" eaLnBrk="1" fontAlgn="base" latinLnBrk="0" hangingPunct="1">
              <a:lnSpc>
                <a:spcPct val="125000"/>
              </a:lnSpc>
              <a:spcBef>
                <a:spcPct val="20000"/>
              </a:spcBef>
              <a:spcAft>
                <a:spcPct val="0"/>
              </a:spcAft>
              <a:buClr>
                <a:schemeClr val="accent2"/>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凋亡细胞为弱红色荧光＋强蓝色荧光</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endParaRPr>
          </a:p>
          <a:p>
            <a:pPr marL="742950" marR="0" lvl="1" indent="-285750" algn="l" defTabSz="914400" rtl="0" eaLnBrk="1" fontAlgn="base" latinLnBrk="0" hangingPunct="1">
              <a:lnSpc>
                <a:spcPct val="125000"/>
              </a:lnSpc>
              <a:spcBef>
                <a:spcPct val="20000"/>
              </a:spcBef>
              <a:spcAft>
                <a:spcPct val="0"/>
              </a:spcAft>
              <a:buClr>
                <a:schemeClr val="accent2"/>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黑体" panose="02010609060101010101" pitchFamily="49" charset="-122"/>
              </a:rPr>
              <a:t>坏死细胞为强红色荧光＋强蓝色荧光。</a:t>
            </a:r>
            <a:endParaRPr kumimoji="0"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p:txBody>
      </p:sp>
      <p:pic>
        <p:nvPicPr>
          <p:cNvPr id="24578" name="Picture 2" descr="c:\DOCUME~1\ADMINI~1\APPLIC~1\360se6\USERDA~1\Temp\T01074~1.JPG"/>
          <p:cNvPicPr>
            <a:picLocks noChangeAspect="1"/>
          </p:cNvPicPr>
          <p:nvPr/>
        </p:nvPicPr>
        <p:blipFill>
          <a:blip r:embed="rId3"/>
          <a:stretch>
            <a:fillRect/>
          </a:stretch>
        </p:blipFill>
        <p:spPr>
          <a:xfrm>
            <a:off x="6310313" y="4732338"/>
            <a:ext cx="2833687" cy="2125662"/>
          </a:xfrm>
          <a:prstGeom prst="rect">
            <a:avLst/>
          </a:prstGeom>
          <a:noFill/>
          <a:ln w="9525">
            <a:noFill/>
          </a:ln>
        </p:spPr>
      </p:pic>
      <p:pic>
        <p:nvPicPr>
          <p:cNvPr id="24579" name="Picture 4" descr="c:\DOCUME~1\ADMINI~1\APPLIC~1\360se6\USERDA~1\Temp\62965941.jpg"/>
          <p:cNvPicPr>
            <a:picLocks noChangeAspect="1"/>
          </p:cNvPicPr>
          <p:nvPr/>
        </p:nvPicPr>
        <p:blipFill>
          <a:blip r:embed="rId4"/>
          <a:stretch>
            <a:fillRect/>
          </a:stretch>
        </p:blipFill>
        <p:spPr>
          <a:xfrm>
            <a:off x="1071563" y="4857750"/>
            <a:ext cx="2659062" cy="2000250"/>
          </a:xfrm>
          <a:prstGeom prst="rect">
            <a:avLst/>
          </a:prstGeom>
          <a:noFill/>
          <a:ln w="9525">
            <a:noFill/>
          </a:ln>
        </p:spPr>
      </p:pic>
    </p:spTree>
  </p:cSld>
  <p:clrMapOvr>
    <a:masterClrMapping/>
  </p:clrMapOvr>
  <p:transition>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468313" y="403164"/>
            <a:ext cx="8229600" cy="765175"/>
          </a:xfrm>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黑体" panose="02010609060101010101" pitchFamily="49" charset="-122"/>
                <a:cs typeface="+mj-cs"/>
              </a:rPr>
              <a:t>实验操作</a:t>
            </a:r>
          </a:p>
        </p:txBody>
      </p:sp>
      <p:sp>
        <p:nvSpPr>
          <p:cNvPr id="5" name="Rectangle 3"/>
          <p:cNvSpPr txBox="1">
            <a:spLocks noChangeArrowheads="1"/>
          </p:cNvSpPr>
          <p:nvPr/>
        </p:nvSpPr>
        <p:spPr>
          <a:xfrm>
            <a:off x="214313" y="1188977"/>
            <a:ext cx="8642350" cy="4525963"/>
          </a:xfrm>
          <a:prstGeom prst="rect">
            <a:avLst/>
          </a:prstGeom>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eaLnBrk="1" hangingPunct="1">
              <a:lnSpc>
                <a:spcPct val="150000"/>
              </a:lnSpc>
              <a:buClr>
                <a:schemeClr val="hlink"/>
              </a:buClr>
              <a:buSzPct val="70000"/>
              <a:buFont typeface="Wingdings" panose="05000000000000000000" pitchFamily="2" charset="2"/>
              <a:buChar char="n"/>
              <a:defRPr/>
            </a:pPr>
            <a:r>
              <a:rPr lang="zh-CN" altLang="en-US"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取对数生长期的</a:t>
            </a:r>
            <a:r>
              <a:rPr lang="en-US" altLang="zh-CN"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HeLa</a:t>
            </a:r>
            <a:r>
              <a:rPr lang="zh-CN" altLang="en-US"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细胞，制备细胞悬液；</a:t>
            </a:r>
            <a:endParaRPr lang="en-US" altLang="zh-CN"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endParaRPr>
          </a:p>
          <a:p>
            <a:pPr marL="609600" indent="-609600" eaLnBrk="1" hangingPunct="1">
              <a:lnSpc>
                <a:spcPct val="150000"/>
              </a:lnSpc>
              <a:buClr>
                <a:schemeClr val="hlink"/>
              </a:buClr>
              <a:buSzPct val="70000"/>
              <a:buFont typeface="Wingdings" panose="05000000000000000000" pitchFamily="2" charset="2"/>
              <a:buChar char="n"/>
              <a:defRPr/>
            </a:pPr>
            <a:r>
              <a:rPr lang="zh-CN" altLang="en-US"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计数后，稀释细胞悬液至</a:t>
            </a:r>
            <a:r>
              <a:rPr lang="en-US" altLang="zh-CN"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2-4×10</a:t>
            </a:r>
            <a:r>
              <a:rPr lang="en-US" altLang="zh-CN" sz="2400" kern="0" baseline="3000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5</a:t>
            </a:r>
            <a:r>
              <a:rPr lang="en-US" altLang="zh-CN"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/ml</a:t>
            </a:r>
            <a:r>
              <a:rPr lang="zh-CN" altLang="en-US"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，接种于含盖玻片的</a:t>
            </a:r>
            <a:r>
              <a:rPr lang="en-US" altLang="zh-CN"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9 cm</a:t>
            </a:r>
            <a:r>
              <a:rPr lang="zh-CN" altLang="en-US"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培养皿或</a:t>
            </a:r>
            <a:r>
              <a:rPr lang="en-US" altLang="zh-CN"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6</a:t>
            </a:r>
            <a:r>
              <a:rPr lang="zh-CN" altLang="en-US"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孔培养板中，放入</a:t>
            </a:r>
            <a:r>
              <a:rPr lang="en-US" altLang="zh-CN"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CO</a:t>
            </a:r>
            <a:r>
              <a:rPr lang="en-US" altLang="zh-CN" sz="2400" kern="0" baseline="-2500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2</a:t>
            </a:r>
            <a:r>
              <a:rPr lang="zh-CN" altLang="en-US"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培养箱中培养；</a:t>
            </a:r>
          </a:p>
          <a:p>
            <a:pPr marL="609600" indent="-609600" eaLnBrk="1" hangingPunct="1">
              <a:lnSpc>
                <a:spcPct val="150000"/>
              </a:lnSpc>
              <a:buClr>
                <a:schemeClr val="hlink"/>
              </a:buClr>
              <a:buSzPct val="70000"/>
              <a:buFont typeface="Wingdings" panose="05000000000000000000" pitchFamily="2" charset="2"/>
              <a:buChar char="n"/>
              <a:defRPr/>
            </a:pPr>
            <a:r>
              <a:rPr lang="zh-CN" altLang="zh-CN" sz="2400" kern="0" dirty="0" smtClean="0">
                <a:effectLst>
                  <a:outerShdw blurRad="38100" dist="38100" dir="2700000" algn="tl">
                    <a:srgbClr val="000000"/>
                  </a:outerShdw>
                </a:effectLst>
              </a:rPr>
              <a:t>实验前</a:t>
            </a:r>
            <a:r>
              <a:rPr lang="en-US" altLang="zh-CN" sz="2400" kern="0" dirty="0" smtClean="0">
                <a:effectLst>
                  <a:outerShdw blurRad="38100" dist="38100" dir="2700000" algn="tl">
                    <a:srgbClr val="000000"/>
                  </a:outerShdw>
                </a:effectLst>
              </a:rPr>
              <a:t>16-24</a:t>
            </a:r>
            <a:r>
              <a:rPr lang="zh-CN" altLang="zh-CN" sz="2400" kern="0" dirty="0" smtClean="0">
                <a:effectLst>
                  <a:outerShdw blurRad="38100" dist="38100" dir="2700000" algn="tl">
                    <a:srgbClr val="000000"/>
                  </a:outerShdw>
                </a:effectLst>
              </a:rPr>
              <a:t>小时，当细胞密度达到</a:t>
            </a:r>
            <a:r>
              <a:rPr lang="en-US" altLang="zh-CN" sz="2400" kern="0" dirty="0" smtClean="0">
                <a:effectLst>
                  <a:outerShdw blurRad="38100" dist="38100" dir="2700000" algn="tl">
                    <a:srgbClr val="000000"/>
                  </a:outerShdw>
                </a:effectLst>
              </a:rPr>
              <a:t>70%</a:t>
            </a:r>
            <a:r>
              <a:rPr lang="zh-CN" altLang="zh-CN" sz="2400" kern="0" dirty="0" smtClean="0">
                <a:effectLst>
                  <a:outerShdw blurRad="38100" dist="38100" dir="2700000" algn="tl">
                    <a:srgbClr val="000000"/>
                  </a:outerShdw>
                </a:effectLst>
              </a:rPr>
              <a:t>，</a:t>
            </a:r>
            <a:r>
              <a:rPr lang="zh-CN" altLang="en-US" sz="2400" kern="0" dirty="0" smtClean="0">
                <a:effectLst>
                  <a:outerShdw blurRad="38100" dist="38100" dir="2700000" algn="tl">
                    <a:srgbClr val="000000"/>
                  </a:outerShdw>
                </a:effectLst>
              </a:rPr>
              <a:t>按照凋亡诱导剂与培养液的体积比值为</a:t>
            </a:r>
            <a:r>
              <a:rPr lang="en-US" altLang="zh-CN" sz="2400" kern="0" dirty="0" smtClean="0">
                <a:effectLst>
                  <a:outerShdw blurRad="38100" dist="38100" dir="2700000" algn="tl">
                    <a:srgbClr val="000000"/>
                  </a:outerShdw>
                </a:effectLst>
              </a:rPr>
              <a:t>1</a:t>
            </a:r>
            <a:r>
              <a:rPr lang="zh-CN" altLang="en-US" sz="2400" kern="0" dirty="0" smtClean="0">
                <a:effectLst>
                  <a:outerShdw blurRad="38100" dist="38100" dir="2700000" algn="tl">
                    <a:srgbClr val="000000"/>
                  </a:outerShdw>
                </a:effectLst>
              </a:rPr>
              <a:t>：</a:t>
            </a:r>
            <a:r>
              <a:rPr lang="en-US" altLang="zh-CN" sz="2400" kern="0" dirty="0" smtClean="0">
                <a:effectLst>
                  <a:outerShdw blurRad="38100" dist="38100" dir="2700000" algn="tl">
                    <a:srgbClr val="000000"/>
                  </a:outerShdw>
                </a:effectLst>
              </a:rPr>
              <a:t>3000 </a:t>
            </a:r>
            <a:r>
              <a:rPr lang="zh-CN" altLang="en-US" sz="2400" kern="0" dirty="0" smtClean="0">
                <a:effectLst>
                  <a:outerShdw blurRad="38100" dist="38100" dir="2700000" algn="tl">
                    <a:srgbClr val="000000"/>
                  </a:outerShdw>
                </a:effectLst>
              </a:rPr>
              <a:t>和</a:t>
            </a:r>
            <a:r>
              <a:rPr lang="en-US" altLang="zh-CN" sz="2400" kern="0" dirty="0" smtClean="0">
                <a:effectLst>
                  <a:outerShdw blurRad="38100" dist="38100" dir="2700000" algn="tl">
                    <a:srgbClr val="000000"/>
                  </a:outerShdw>
                </a:effectLst>
              </a:rPr>
              <a:t> 1:10000</a:t>
            </a:r>
            <a:r>
              <a:rPr lang="zh-CN" altLang="en-US" sz="2400" kern="0" dirty="0" smtClean="0">
                <a:effectLst>
                  <a:outerShdw blurRad="38100" dist="38100" dir="2700000" algn="tl">
                    <a:srgbClr val="000000"/>
                  </a:outerShdw>
                </a:effectLst>
              </a:rPr>
              <a:t>的比值培养皿</a:t>
            </a:r>
            <a:r>
              <a:rPr lang="zh-CN" altLang="zh-CN" sz="2400" kern="0" dirty="0" smtClean="0">
                <a:effectLst>
                  <a:outerShdw blurRad="38100" dist="38100" dir="2700000" algn="tl">
                    <a:srgbClr val="000000"/>
                  </a:outerShdw>
                </a:effectLst>
              </a:rPr>
              <a:t>中</a:t>
            </a:r>
            <a:r>
              <a:rPr lang="zh-CN" altLang="en-US" sz="2400" kern="0" dirty="0" smtClean="0">
                <a:effectLst>
                  <a:outerShdw blurRad="38100" dist="38100" dir="2700000" algn="tl">
                    <a:srgbClr val="000000"/>
                  </a:outerShdw>
                </a:effectLst>
              </a:rPr>
              <a:t>加入</a:t>
            </a:r>
            <a:r>
              <a:rPr lang="en-US" altLang="zh-CN" sz="2400" kern="0" dirty="0" smtClean="0">
                <a:effectLst>
                  <a:outerShdw blurRad="38100" dist="38100" dir="2700000" algn="tl">
                    <a:srgbClr val="000000"/>
                  </a:outerShdw>
                </a:effectLst>
              </a:rPr>
              <a:t>H</a:t>
            </a:r>
            <a:r>
              <a:rPr lang="en-US" altLang="zh-CN" sz="2400" kern="0" baseline="-25000" dirty="0" smtClean="0">
                <a:effectLst>
                  <a:outerShdw blurRad="38100" dist="38100" dir="2700000" algn="tl">
                    <a:srgbClr val="000000"/>
                  </a:outerShdw>
                </a:effectLst>
              </a:rPr>
              <a:t>2</a:t>
            </a:r>
            <a:r>
              <a:rPr lang="en-US" altLang="zh-CN" sz="2400" kern="0" dirty="0" smtClean="0">
                <a:effectLst>
                  <a:outerShdw blurRad="38100" dist="38100" dir="2700000" algn="tl">
                    <a:srgbClr val="000000"/>
                  </a:outerShdw>
                </a:effectLst>
              </a:rPr>
              <a:t>O</a:t>
            </a:r>
            <a:r>
              <a:rPr lang="en-US" altLang="zh-CN" sz="2400" kern="0" baseline="-25000" dirty="0" smtClean="0">
                <a:effectLst>
                  <a:outerShdw blurRad="38100" dist="38100" dir="2700000" algn="tl">
                    <a:srgbClr val="000000"/>
                  </a:outerShdw>
                </a:effectLst>
              </a:rPr>
              <a:t>2</a:t>
            </a:r>
            <a:r>
              <a:rPr lang="zh-CN" altLang="en-US" sz="2400" kern="0" dirty="0" smtClean="0">
                <a:effectLst>
                  <a:outerShdw blurRad="38100" dist="38100" dir="2700000" algn="tl">
                    <a:srgbClr val="000000"/>
                  </a:outerShdw>
                </a:effectLst>
              </a:rPr>
              <a:t>，对照组的孔中</a:t>
            </a:r>
            <a:r>
              <a:rPr lang="zh-CN" altLang="zh-CN" sz="2400" kern="0" dirty="0" smtClean="0">
                <a:effectLst>
                  <a:outerShdw blurRad="38100" dist="38100" dir="2700000" algn="tl">
                    <a:srgbClr val="000000"/>
                  </a:outerShdw>
                </a:effectLst>
              </a:rPr>
              <a:t>加入</a:t>
            </a:r>
            <a:r>
              <a:rPr lang="en-US" altLang="zh-CN" sz="2400" kern="0" dirty="0" smtClean="0">
                <a:effectLst>
                  <a:outerShdw blurRad="38100" dist="38100" dir="2700000" algn="tl">
                    <a:srgbClr val="000000"/>
                  </a:outerShdw>
                </a:effectLst>
              </a:rPr>
              <a:t>5ul</a:t>
            </a:r>
            <a:r>
              <a:rPr lang="zh-CN" altLang="zh-CN" sz="2400" kern="0" dirty="0" smtClean="0">
                <a:effectLst>
                  <a:outerShdw blurRad="38100" dist="38100" dir="2700000" algn="tl">
                    <a:srgbClr val="000000"/>
                  </a:outerShdw>
                </a:effectLst>
              </a:rPr>
              <a:t>的</a:t>
            </a:r>
            <a:r>
              <a:rPr lang="en-US" altLang="zh-CN" sz="2400" kern="0" dirty="0" smtClean="0">
                <a:effectLst>
                  <a:outerShdw blurRad="38100" dist="38100" dir="2700000" algn="tl">
                    <a:srgbClr val="000000"/>
                  </a:outerShdw>
                </a:effectLst>
              </a:rPr>
              <a:t>PBS</a:t>
            </a:r>
            <a:r>
              <a:rPr lang="zh-CN" altLang="zh-CN" sz="2400" kern="0" dirty="0" smtClean="0">
                <a:effectLst>
                  <a:outerShdw blurRad="38100" dist="38100" dir="2700000" algn="tl">
                    <a:srgbClr val="000000"/>
                  </a:outerShdw>
                </a:effectLst>
              </a:rPr>
              <a:t>（</a:t>
            </a:r>
            <a:r>
              <a:rPr lang="en-US" altLang="zh-CN" sz="2400" kern="0" dirty="0" smtClean="0">
                <a:effectLst>
                  <a:outerShdw blurRad="38100" dist="38100" dir="2700000" algn="tl">
                    <a:srgbClr val="000000"/>
                  </a:outerShdw>
                </a:effectLst>
              </a:rPr>
              <a:t>pH7.4</a:t>
            </a:r>
            <a:r>
              <a:rPr lang="zh-CN" altLang="zh-CN" sz="2400" kern="0" dirty="0" smtClean="0">
                <a:effectLst>
                  <a:outerShdw blurRad="38100" dist="38100" dir="2700000" algn="tl">
                    <a:srgbClr val="000000"/>
                  </a:outerShdw>
                </a:effectLst>
              </a:rPr>
              <a:t>）</a:t>
            </a:r>
            <a:endParaRPr lang="en-US" altLang="zh-CN" sz="2400" kern="0" dirty="0" smtClean="0">
              <a:effectLst>
                <a:outerShdw blurRad="38100" dist="38100" dir="2700000" algn="tl">
                  <a:srgbClr val="000000"/>
                </a:outerShdw>
              </a:effectLst>
            </a:endParaRPr>
          </a:p>
          <a:p>
            <a:pPr marL="609600" indent="-609600" eaLnBrk="1" hangingPunct="1">
              <a:lnSpc>
                <a:spcPct val="150000"/>
              </a:lnSpc>
              <a:buClr>
                <a:schemeClr val="hlink"/>
              </a:buClr>
              <a:buSzPct val="70000"/>
              <a:buFont typeface="Wingdings" panose="05000000000000000000" pitchFamily="2" charset="2"/>
              <a:buChar char="n"/>
              <a:defRPr/>
            </a:pPr>
            <a:r>
              <a:rPr lang="zh-CN" altLang="zh-CN" sz="2400" kern="0" dirty="0" smtClean="0">
                <a:effectLst>
                  <a:outerShdw blurRad="38100" dist="38100" dir="2700000" algn="tl">
                    <a:srgbClr val="000000"/>
                  </a:outerShdw>
                </a:effectLst>
              </a:rPr>
              <a:t>放入培养箱中继续</a:t>
            </a:r>
            <a:r>
              <a:rPr lang="zh-CN" altLang="zh-CN" sz="2400" kern="0" dirty="0" smtClean="0">
                <a:effectLst>
                  <a:outerShdw blurRad="38100" dist="38100" dir="2700000" algn="tl">
                    <a:srgbClr val="000000"/>
                  </a:outerShdw>
                </a:effectLst>
              </a:rPr>
              <a:t>培养</a:t>
            </a:r>
            <a:r>
              <a:rPr lang="en-US" altLang="zh-CN" sz="2400" kern="0" dirty="0" smtClean="0">
                <a:effectLst>
                  <a:outerShdw blurRad="38100" dist="38100" dir="2700000" algn="tl">
                    <a:srgbClr val="000000"/>
                  </a:outerShdw>
                </a:effectLst>
              </a:rPr>
              <a:t>6-7</a:t>
            </a:r>
            <a:r>
              <a:rPr lang="zh-CN" altLang="zh-CN" sz="2400" kern="0" dirty="0" smtClean="0">
                <a:effectLst>
                  <a:outerShdw blurRad="38100" dist="38100" dir="2700000" algn="tl">
                    <a:srgbClr val="000000"/>
                  </a:outerShdw>
                </a:effectLst>
              </a:rPr>
              <a:t>小时</a:t>
            </a:r>
            <a:r>
              <a:rPr lang="zh-CN" altLang="en-US" sz="2400" kern="0" dirty="0" smtClean="0">
                <a:effectLst>
                  <a:outerShdw blurRad="38100" dist="38100" dir="2700000" algn="tl">
                    <a:srgbClr val="000000"/>
                  </a:outerShdw>
                </a:effectLst>
              </a:rPr>
              <a:t>；</a:t>
            </a:r>
            <a:endParaRPr lang="en-US" altLang="zh-CN" sz="2400" kern="0" dirty="0" smtClean="0">
              <a:effectLst>
                <a:outerShdw blurRad="38100" dist="38100" dir="2700000" algn="tl">
                  <a:srgbClr val="000000"/>
                </a:outerShdw>
              </a:effectLst>
            </a:endParaRPr>
          </a:p>
          <a:p>
            <a:pPr marL="609600" indent="-609600" eaLnBrk="1" hangingPunct="1">
              <a:lnSpc>
                <a:spcPct val="150000"/>
              </a:lnSpc>
              <a:buClr>
                <a:schemeClr val="hlink"/>
              </a:buClr>
              <a:buSzPct val="70000"/>
              <a:buFont typeface="Wingdings" panose="05000000000000000000" pitchFamily="2" charset="2"/>
              <a:buChar char="n"/>
              <a:defRPr/>
            </a:pPr>
            <a:r>
              <a:rPr lang="zh-CN" altLang="en-US" sz="2400" kern="0" dirty="0">
                <a:solidFill>
                  <a:srgbClr val="FFFF00"/>
                </a:solidFill>
                <a:effectLst>
                  <a:outerShdw blurRad="38100" dist="38100" dir="2700000" algn="tl">
                    <a:srgbClr val="000000"/>
                  </a:outerShdw>
                </a:effectLst>
              </a:rPr>
              <a:t>光学</a:t>
            </a:r>
            <a:r>
              <a:rPr lang="zh-CN" altLang="en-US" sz="2400" kern="0" dirty="0" smtClean="0">
                <a:solidFill>
                  <a:srgbClr val="FFFF00"/>
                </a:solidFill>
                <a:effectLst>
                  <a:outerShdw blurRad="38100" dist="38100" dir="2700000" algn="tl">
                    <a:srgbClr val="000000"/>
                  </a:outerShdw>
                </a:effectLst>
              </a:rPr>
              <a:t>显微镜</a:t>
            </a:r>
            <a:r>
              <a:rPr lang="zh-CN" altLang="en-US" sz="2400" kern="0" dirty="0" smtClean="0">
                <a:solidFill>
                  <a:srgbClr val="FFFF00"/>
                </a:solidFill>
                <a:effectLst>
                  <a:outerShdw blurRad="38100" dist="38100" dir="2700000" algn="tl">
                    <a:srgbClr val="000000"/>
                  </a:outerShdw>
                </a:effectLst>
              </a:rPr>
              <a:t>观察</a:t>
            </a:r>
            <a:endParaRPr lang="zh-CN" altLang="zh-CN" sz="2400" kern="0" dirty="0" smtClean="0">
              <a:solidFill>
                <a:srgbClr val="FFFF00"/>
              </a:solidFill>
              <a:effectLst>
                <a:outerShdw blurRad="38100" dist="38100" dir="2700000" algn="tl">
                  <a:srgbClr val="000000"/>
                </a:outerShdw>
              </a:effectLst>
            </a:endParaRPr>
          </a:p>
          <a:p>
            <a:pPr marL="609600" indent="-609600" eaLnBrk="1" hangingPunct="1">
              <a:lnSpc>
                <a:spcPct val="150000"/>
              </a:lnSpc>
              <a:buClr>
                <a:schemeClr val="hlink"/>
              </a:buClr>
              <a:buSzPct val="70000"/>
              <a:buFont typeface="Wingdings" panose="05000000000000000000" pitchFamily="2" charset="2"/>
              <a:buChar char="n"/>
              <a:defRPr/>
            </a:pPr>
            <a:endParaRPr lang="zh-CN" altLang="en-US" sz="2400" kern="0" dirty="0" smtClean="0">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1110" y="265336"/>
            <a:ext cx="8534176" cy="6592574"/>
          </a:xfrm>
          <a:prstGeom prst="rect">
            <a:avLst/>
          </a:prstGeom>
        </p:spPr>
        <p:txBody>
          <a:bodyPr wrap="square">
            <a:spAutoFit/>
          </a:bodyPr>
          <a:lstStyle/>
          <a:p>
            <a:pPr marL="342900" lvl="0" indent="-342900" eaLnBrk="0" hangingPunct="0">
              <a:lnSpc>
                <a:spcPct val="110000"/>
              </a:lnSpc>
              <a:spcBef>
                <a:spcPct val="20000"/>
              </a:spcBef>
              <a:buClr>
                <a:schemeClr val="hlink"/>
              </a:buClr>
              <a:buSzPct val="70000"/>
              <a:defRPr/>
            </a:pPr>
            <a:r>
              <a:rPr lang="en-US" altLang="zh-CN" sz="2400" kern="0" dirty="0">
                <a:effectLst>
                  <a:outerShdw blurRad="38100" dist="38100" dir="2700000" algn="tl">
                    <a:srgbClr val="000000"/>
                  </a:outerShdw>
                </a:effectLst>
                <a:latin typeface="Times New Roman" panose="02020603050405020304" pitchFamily="18" charset="0"/>
                <a:ea typeface="黑体" panose="02010609060101010101" pitchFamily="49" charset="-122"/>
              </a:rPr>
              <a:t>[ </a:t>
            </a:r>
            <a:r>
              <a:rPr lang="zh-CN" altLang="en-US" sz="2400" kern="0" dirty="0">
                <a:effectLst>
                  <a:outerShdw blurRad="38100" dist="38100" dir="2700000" algn="tl">
                    <a:srgbClr val="000000"/>
                  </a:outerShdw>
                </a:effectLst>
                <a:latin typeface="Times New Roman" panose="02020603050405020304" pitchFamily="18" charset="0"/>
                <a:ea typeface="黑体" panose="02010609060101010101" pitchFamily="49" charset="-122"/>
              </a:rPr>
              <a:t>细胞凋亡与坏死试剂盒法</a:t>
            </a:r>
            <a:r>
              <a:rPr lang="en-US" altLang="zh-CN" sz="2400" kern="0" dirty="0">
                <a:effectLst>
                  <a:outerShdw blurRad="38100" dist="38100" dir="2700000" algn="tl">
                    <a:srgbClr val="000000"/>
                  </a:outerShdw>
                </a:effectLst>
                <a:latin typeface="Times New Roman" panose="02020603050405020304" pitchFamily="18" charset="0"/>
                <a:ea typeface="黑体" panose="02010609060101010101" pitchFamily="49" charset="-122"/>
              </a:rPr>
              <a:t>--- Ho33342</a:t>
            </a:r>
            <a:r>
              <a:rPr lang="zh-CN" altLang="zh-CN" sz="2400" kern="0" dirty="0">
                <a:effectLst>
                  <a:outerShdw blurRad="38100" dist="38100" dir="2700000" algn="tl">
                    <a:srgbClr val="000000"/>
                  </a:outerShdw>
                </a:effectLst>
                <a:latin typeface="Times New Roman" panose="02020603050405020304" pitchFamily="18" charset="0"/>
                <a:ea typeface="黑体" panose="02010609060101010101" pitchFamily="49" charset="-122"/>
              </a:rPr>
              <a:t>和</a:t>
            </a:r>
            <a:r>
              <a:rPr lang="en-US" altLang="zh-CN" sz="2400" kern="0" dirty="0">
                <a:effectLst>
                  <a:outerShdw blurRad="38100" dist="38100" dir="2700000" algn="tl">
                    <a:srgbClr val="000000"/>
                  </a:outerShdw>
                </a:effectLst>
                <a:latin typeface="Times New Roman" panose="02020603050405020304" pitchFamily="18" charset="0"/>
                <a:ea typeface="黑体" panose="02010609060101010101" pitchFamily="49" charset="-122"/>
              </a:rPr>
              <a:t>PI</a:t>
            </a:r>
            <a:r>
              <a:rPr lang="zh-CN" altLang="zh-CN" sz="2400" kern="0" dirty="0">
                <a:effectLst>
                  <a:outerShdw blurRad="38100" dist="38100" dir="2700000" algn="tl">
                    <a:srgbClr val="000000"/>
                  </a:outerShdw>
                </a:effectLst>
                <a:latin typeface="Times New Roman" panose="02020603050405020304" pitchFamily="18" charset="0"/>
                <a:ea typeface="黑体" panose="02010609060101010101" pitchFamily="49" charset="-122"/>
              </a:rPr>
              <a:t>双重染色鉴别</a:t>
            </a:r>
            <a:r>
              <a:rPr lang="en-US" altLang="zh-CN" sz="2400" kern="0" dirty="0">
                <a:effectLst>
                  <a:outerShdw blurRad="38100" dist="38100" dir="2700000" algn="tl">
                    <a:srgbClr val="000000"/>
                  </a:outerShdw>
                </a:effectLst>
                <a:latin typeface="Times New Roman" panose="02020603050405020304" pitchFamily="18" charset="0"/>
                <a:ea typeface="黑体" panose="02010609060101010101" pitchFamily="49" charset="-122"/>
              </a:rPr>
              <a:t> ]</a:t>
            </a:r>
            <a:endParaRPr lang="zh-CN" altLang="zh-CN" sz="2400" kern="0" dirty="0">
              <a:effectLst>
                <a:outerShdw blurRad="38100" dist="38100" dir="2700000" algn="tl">
                  <a:srgbClr val="000000"/>
                </a:outerShdw>
              </a:effectLst>
              <a:latin typeface="Times New Roman" panose="02020603050405020304" pitchFamily="18" charset="0"/>
              <a:ea typeface="黑体" panose="02010609060101010101" pitchFamily="49" charset="-122"/>
            </a:endParaRPr>
          </a:p>
          <a:p>
            <a:pPr lvl="1">
              <a:lnSpc>
                <a:spcPct val="110000"/>
              </a:lnSpc>
              <a:buClr>
                <a:schemeClr val="accent2"/>
              </a:buClr>
              <a:buSzPct val="70000"/>
              <a:defRPr/>
            </a:pP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1</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、取</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1.0 mL DMEM</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培养基中加入</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10 </a:t>
            </a:r>
            <a:r>
              <a:rPr lang="en-US" altLang="zh-CN" sz="2400" dirty="0" err="1">
                <a:effectLst>
                  <a:outerShdw blurRad="38100" dist="38100" dir="2700000" algn="tl">
                    <a:srgbClr val="000000"/>
                  </a:outerShdw>
                </a:effectLst>
                <a:latin typeface="Times New Roman" panose="02020603050405020304" pitchFamily="18" charset="0"/>
                <a:ea typeface="黑体" panose="02010609060101010101" pitchFamily="49" charset="-122"/>
              </a:rPr>
              <a:t>μL</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 Hoechst33342</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染液，混匀</a:t>
            </a:r>
            <a:r>
              <a:rPr lang="zh-CN" altLang="en-US" sz="240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后滴于</a:t>
            </a:r>
            <a:r>
              <a:rPr lang="en-US" altLang="zh-CN" sz="240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3</a:t>
            </a:r>
            <a:r>
              <a:rPr lang="zh-CN" altLang="en-US" sz="240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片细胞</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爬</a:t>
            </a:r>
            <a:r>
              <a:rPr lang="zh-CN" altLang="en-US" sz="240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片，</a:t>
            </a:r>
            <a:r>
              <a:rPr lang="en-US" altLang="zh-CN" sz="240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37 </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 </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孵育</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5~15 min</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a:t>
            </a:r>
            <a:endPar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endParaRPr>
          </a:p>
          <a:p>
            <a:pPr lvl="1">
              <a:lnSpc>
                <a:spcPct val="110000"/>
              </a:lnSpc>
              <a:buClr>
                <a:schemeClr val="accent2"/>
              </a:buClr>
              <a:buSzPct val="70000"/>
              <a:defRPr/>
            </a:pP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2</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、弃去染液后</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PBS</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洗</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1</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次（操作不易过重）；</a:t>
            </a:r>
            <a:endPar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endParaRPr>
          </a:p>
          <a:p>
            <a:pPr lvl="1">
              <a:lnSpc>
                <a:spcPct val="110000"/>
              </a:lnSpc>
              <a:buClr>
                <a:schemeClr val="accent2"/>
              </a:buClr>
              <a:buSzPct val="70000"/>
              <a:defRPr/>
            </a:pP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3</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、向</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1.0 mL Buffer A</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工作液（需自己稀释，用双蒸水将</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10×Buffer A</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稀释</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10</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倍）中加入</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5 </a:t>
            </a:r>
            <a:r>
              <a:rPr lang="en-US" altLang="zh-CN" sz="2400" dirty="0" err="1">
                <a:effectLst>
                  <a:outerShdw blurRad="38100" dist="38100" dir="2700000" algn="tl">
                    <a:srgbClr val="000000"/>
                  </a:outerShdw>
                </a:effectLst>
                <a:latin typeface="Times New Roman" panose="02020603050405020304" pitchFamily="18" charset="0"/>
                <a:ea typeface="黑体" panose="02010609060101010101" pitchFamily="49" charset="-122"/>
              </a:rPr>
              <a:t>μL</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 PI</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染液，混匀后滴加于细胞爬</a:t>
            </a:r>
            <a:r>
              <a:rPr lang="zh-CN" altLang="en-US" sz="240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片（铺满爬片即可，注意不能溢出载玻片），</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室温，避光放置</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5~ 15 </a:t>
            </a:r>
            <a:r>
              <a:rPr lang="en-US" altLang="zh-CN" sz="240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min</a:t>
            </a:r>
            <a:r>
              <a:rPr lang="zh-CN" altLang="en-US" sz="240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a:t>
            </a:r>
            <a:endPar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endParaRPr>
          </a:p>
          <a:p>
            <a:pPr lvl="1">
              <a:lnSpc>
                <a:spcPct val="110000"/>
              </a:lnSpc>
              <a:buClr>
                <a:schemeClr val="accent2"/>
              </a:buClr>
              <a:buSzPct val="70000"/>
              <a:defRPr/>
            </a:pP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4</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、荧光显微镜</a:t>
            </a:r>
            <a:r>
              <a:rPr lang="zh-CN" altLang="en-US" sz="240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观察（等待期间需及时补充</a:t>
            </a:r>
            <a:r>
              <a:rPr lang="en-US" altLang="zh-CN" sz="240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PBS</a:t>
            </a:r>
            <a:r>
              <a:rPr lang="zh-CN" altLang="en-US" sz="240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保持湿润）：</a:t>
            </a:r>
            <a:endParaRPr lang="en-US" altLang="zh-CN" sz="2400" dirty="0" smtClean="0">
              <a:effectLst>
                <a:outerShdw blurRad="38100" dist="38100" dir="2700000" algn="tl">
                  <a:srgbClr val="000000"/>
                </a:outerShdw>
              </a:effectLst>
              <a:latin typeface="Times New Roman" panose="02020603050405020304" pitchFamily="18" charset="0"/>
              <a:ea typeface="黑体" panose="02010609060101010101" pitchFamily="49" charset="-122"/>
            </a:endParaRPr>
          </a:p>
          <a:p>
            <a:pPr lvl="1">
              <a:lnSpc>
                <a:spcPct val="110000"/>
              </a:lnSpc>
              <a:buClr>
                <a:schemeClr val="accent2"/>
              </a:buClr>
              <a:buSzPct val="70000"/>
              <a:defRPr/>
            </a:pPr>
            <a:r>
              <a:rPr lang="en-US" altLang="zh-CN" sz="2400" dirty="0" smtClean="0">
                <a:effectLst>
                  <a:outerShdw blurRad="38100" dist="38100" dir="2700000" algn="tl">
                    <a:srgbClr val="000000"/>
                  </a:outerShdw>
                </a:effectLst>
                <a:latin typeface="Times New Roman" panose="02020603050405020304" pitchFamily="18" charset="0"/>
                <a:ea typeface="黑体" panose="02010609060101010101" pitchFamily="49" charset="-122"/>
              </a:rPr>
              <a:t>Hoechst33342</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用氪激光激发的紫外光，激发波长为</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352 nm</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，发射波长为</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400~500 nm,</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产生兰色荧光；</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PI</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用氩离子激光激发荧光，激发光波波长为</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488 nm</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，发射光波波长大于</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630 nm</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，产生红色荧光。</a:t>
            </a:r>
            <a:endPar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endParaRPr>
          </a:p>
          <a:p>
            <a:pPr lvl="1">
              <a:lnSpc>
                <a:spcPct val="110000"/>
              </a:lnSpc>
              <a:buClr>
                <a:schemeClr val="accent2"/>
              </a:buClr>
              <a:buSzPct val="70000"/>
              <a:defRPr/>
            </a:pP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结果判断</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 </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在兰色荧光对红色荧光的散点图上，结果为：正常细胞为低蓝光</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低红光，凋亡细胞为高蓝光</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低红光，坏死细胞为低蓝光</a:t>
            </a:r>
            <a:r>
              <a:rPr lang="en-US" altLang="zh-CN" sz="2400" dirty="0">
                <a:effectLst>
                  <a:outerShdw blurRad="38100" dist="38100" dir="2700000" algn="tl">
                    <a:srgbClr val="000000"/>
                  </a:outerShdw>
                </a:effectLst>
                <a:latin typeface="Times New Roman" panose="02020603050405020304" pitchFamily="18" charset="0"/>
                <a:ea typeface="黑体" panose="02010609060101010101" pitchFamily="49" charset="-122"/>
              </a:rPr>
              <a:t>/</a:t>
            </a:r>
            <a:r>
              <a:rPr lang="zh-CN" altLang="en-US" sz="2400" dirty="0">
                <a:effectLst>
                  <a:outerShdw blurRad="38100" dist="38100" dir="2700000" algn="tl">
                    <a:srgbClr val="000000"/>
                  </a:outerShdw>
                </a:effectLst>
                <a:latin typeface="Times New Roman" panose="02020603050405020304" pitchFamily="18" charset="0"/>
                <a:ea typeface="黑体" panose="02010609060101010101" pitchFamily="49" charset="-122"/>
              </a:rPr>
              <a:t>高红光。</a:t>
            </a:r>
          </a:p>
        </p:txBody>
      </p:sp>
    </p:spTree>
  </p:cSld>
  <p:clrMapOvr>
    <a:masterClrMapping/>
  </p:clrMapOvr>
  <p:transition>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spcBef>
                <a:spcPct val="0"/>
              </a:spcBef>
              <a:spcAft>
                <a:spcPct val="0"/>
              </a:spcAft>
              <a:buClrTx/>
              <a:buSzTx/>
              <a:buFontTx/>
              <a:buNone/>
              <a:defRPr/>
            </a:pPr>
            <a:endParaRPr kumimoji="0" lang="zh-CN" alt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457200" y="5429250"/>
            <a:ext cx="8229600" cy="1000125"/>
          </a:xfrm>
        </p:spPr>
        <p:txBody>
          <a:bodyPr vert="horz" wrap="square" lIns="91440" tIns="45720" rIns="91440" bIns="45720" numCol="1" anchor="t" anchorCtr="0" compatLnSpc="1"/>
          <a:lstStyle/>
          <a:p>
            <a:pPr marL="342900" marR="0" lvl="0" indent="-342900" algn="l" defTabSz="914400" rtl="0" eaLnBrk="0" fontAlgn="base" latinLnBrk="0" hangingPunct="0">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Hoechst  33342 355</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激发，</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465</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发射</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Hoechst  33258 346</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激发，</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460</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发射</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Hoechst  33258+</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双链</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DNA  352</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激发，</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461</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发射</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spcBef>
                <a:spcPct val="20000"/>
              </a:spcBef>
              <a:spcAft>
                <a:spcPct val="0"/>
              </a:spcAft>
              <a:buClr>
                <a:schemeClr val="hlink"/>
              </a:buClr>
              <a:buSzPct val="70000"/>
              <a:buFont typeface="Wingdings" panose="05000000000000000000" pitchFamily="2" charset="2"/>
              <a:buChar char="n"/>
              <a:defRPr/>
            </a:pP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spcBef>
                <a:spcPct val="20000"/>
              </a:spcBef>
              <a:spcAft>
                <a:spcPct val="0"/>
              </a:spcAft>
              <a:buClr>
                <a:schemeClr val="hlink"/>
              </a:buClr>
              <a:buSzPct val="70000"/>
              <a:buFont typeface="Wingdings" panose="05000000000000000000" pitchFamily="2" charset="2"/>
              <a:buChar char="n"/>
              <a:defRPr/>
            </a:pPr>
            <a:endParaRPr kumimoji="0"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30723" name="Picture 2"/>
          <p:cNvPicPr>
            <a:picLocks noChangeAspect="1"/>
          </p:cNvPicPr>
          <p:nvPr/>
        </p:nvPicPr>
        <p:blipFill>
          <a:blip r:embed="rId3"/>
          <a:stretch>
            <a:fillRect/>
          </a:stretch>
        </p:blipFill>
        <p:spPr>
          <a:xfrm>
            <a:off x="857250" y="571500"/>
            <a:ext cx="4991100" cy="4819650"/>
          </a:xfrm>
          <a:prstGeom prst="rect">
            <a:avLst/>
          </a:prstGeom>
          <a:noFill/>
          <a:ln w="9525">
            <a:noFill/>
          </a:ln>
        </p:spPr>
      </p:pic>
    </p:spTree>
  </p:cSld>
  <p:clrMapOvr>
    <a:masterClrMapping/>
  </p:clrMapOvr>
  <p:transition>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spcBef>
                <a:spcPct val="0"/>
              </a:spcBef>
              <a:spcAft>
                <a:spcPct val="0"/>
              </a:spcAft>
              <a:buClrTx/>
              <a:buSzTx/>
              <a:buFontTx/>
              <a:buNone/>
              <a:defRPr/>
            </a:pPr>
            <a:endParaRPr kumimoji="0" lang="zh-CN" alt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32771" name="Picture 2" descr="c:\documents and settings\administrator\application data\360se6\User Data\temp\t01866ad3b1ab34cbe8.jpg"/>
          <p:cNvPicPr>
            <a:picLocks noChangeAspect="1"/>
          </p:cNvPicPr>
          <p:nvPr/>
        </p:nvPicPr>
        <p:blipFill>
          <a:blip r:embed="rId3"/>
          <a:stretch>
            <a:fillRect/>
          </a:stretch>
        </p:blipFill>
        <p:spPr>
          <a:xfrm>
            <a:off x="357188" y="0"/>
            <a:ext cx="3810000" cy="2895600"/>
          </a:xfrm>
          <a:prstGeom prst="rect">
            <a:avLst/>
          </a:prstGeom>
          <a:noFill/>
          <a:ln w="9525">
            <a:noFill/>
          </a:ln>
        </p:spPr>
      </p:pic>
      <p:pic>
        <p:nvPicPr>
          <p:cNvPr id="32772" name="Picture 4" descr="c:\documents and settings\administrator\application data\360se6\User Data\temp\80438232.jpg"/>
          <p:cNvPicPr>
            <a:picLocks noChangeAspect="1"/>
          </p:cNvPicPr>
          <p:nvPr/>
        </p:nvPicPr>
        <p:blipFill>
          <a:blip r:embed="rId4"/>
          <a:stretch>
            <a:fillRect/>
          </a:stretch>
        </p:blipFill>
        <p:spPr>
          <a:xfrm>
            <a:off x="3786188" y="2928938"/>
            <a:ext cx="4953000" cy="3714750"/>
          </a:xfrm>
          <a:prstGeom prst="rect">
            <a:avLst/>
          </a:prstGeom>
          <a:noFill/>
          <a:ln w="9525">
            <a:noFill/>
          </a:ln>
        </p:spPr>
      </p:pic>
    </p:spTree>
  </p:cSld>
  <p:clrMapOvr>
    <a:masterClrMapping/>
  </p:clrMapOvr>
  <p:transition>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707390"/>
          </a:xfrm>
        </p:spPr>
        <p:txBody>
          <a:bodyPr/>
          <a:lstStyle/>
          <a:p>
            <a:r>
              <a:rPr lang="zh-CN" altLang="en-US">
                <a:latin typeface="黑体" panose="02010609060101010101" pitchFamily="49" charset="-122"/>
                <a:ea typeface="黑体" panose="02010609060101010101" pitchFamily="49" charset="-122"/>
                <a:sym typeface="+mn-ea"/>
              </a:rPr>
              <a:t>[注意事项]</a:t>
            </a:r>
          </a:p>
        </p:txBody>
      </p:sp>
      <p:sp>
        <p:nvSpPr>
          <p:cNvPr id="3" name="内容占位符 2"/>
          <p:cNvSpPr>
            <a:spLocks noGrp="1"/>
          </p:cNvSpPr>
          <p:nvPr>
            <p:ph idx="1"/>
          </p:nvPr>
        </p:nvSpPr>
        <p:spPr>
          <a:xfrm>
            <a:off x="457200" y="1048385"/>
            <a:ext cx="8229600" cy="5078095"/>
          </a:xfrm>
        </p:spPr>
        <p:txBody>
          <a:bodyPr/>
          <a:lstStyle/>
          <a:p>
            <a:r>
              <a:rPr lang="zh-CN" altLang="en-US" sz="2400">
                <a:latin typeface="黑体" panose="02010609060101010101" pitchFamily="49" charset="-122"/>
                <a:ea typeface="黑体" panose="02010609060101010101" pitchFamily="49" charset="-122"/>
              </a:rPr>
              <a:t>DAPI：有的细胞染色均匀且表面光滑为正常细胞，有的细胞染色不均表面不光滑，核轮廓不规则，这是凋亡前期的细胞，有的细胞核固缩染色体凝聚边缘化，为凋亡中期细胞有的细胞崩解成碎片可看见颗粒状碎片，这是凋亡后期碎片。  </a:t>
            </a:r>
          </a:p>
          <a:p>
            <a:r>
              <a:rPr lang="zh-CN" altLang="en-US" sz="2400">
                <a:latin typeface="黑体" panose="02010609060101010101" pitchFamily="49" charset="-122"/>
                <a:ea typeface="黑体" panose="02010609060101010101" pitchFamily="49" charset="-122"/>
              </a:rPr>
              <a:t>Hochest/PI：显微镜下可见四种细胞形态：活细胞(VN)，核染色质着蓝色并呈正常结构；早期凋亡细胞(VA)，核染色质着绿色呈固缩状或圆珠状；非凋亡的死亡细胞(NVN)，核染色质着橘红色并呈正常结构；晚期凋亡细胞(NVA)，核染色质为橘红色并呈固缩状或圆珠状</a:t>
            </a:r>
          </a:p>
        </p:txBody>
      </p:sp>
    </p:spTree>
  </p:cSld>
  <p:clrMapOvr>
    <a:masterClrMapping/>
  </p:clrMapOvr>
  <p:transition>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457200" y="620713"/>
            <a:ext cx="8229600" cy="5505450"/>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作业</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查阅资料，了解细胞凋亡的其他检测方法。</a:t>
            </a:r>
            <a:endPar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思考题</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细胞凋亡的检测方法有哪些？</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正常细胞和凋亡细胞在形态上有什么区别？</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2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本实验中两种荧光试剂染色后，正常细胞、凋亡细胞、死亡细胞各呈现何现象？为什么</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descr="https://timgsa.baidu.com/timg?image&amp;quality=80&amp;size=b9999_10000&amp;sec=1574770925101&amp;di=464a7e0c38fd32026ac084c8e99e9aa5&amp;imgtype=0&amp;src=http%3A%2F%2Fwww.novobiosci.com%2Fuploads%2Fimage%2F20181029%2F201810291002554155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98" y="685872"/>
            <a:ext cx="6353175"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049131"/>
      </p:ext>
    </p:extLst>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447622931"/>
              </p:ext>
            </p:extLst>
          </p:nvPr>
        </p:nvGraphicFramePr>
        <p:xfrm>
          <a:off x="304912" y="533476"/>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4066366"/>
      </p:ext>
    </p:extLst>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gss1.bdstatic.com/-vo3dSag_xI4khGkpoWK1HF6hhy/baike/c0%3Dbaike92%2C5%2C5%2C92%2C30/sign=eab35863be8f8c54f7decd7d5b404690/f636afc379310a55f6fb4079bd4543a98326105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98" y="0"/>
            <a:ext cx="66675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871273"/>
      </p:ext>
    </p:extLst>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黑体" panose="02010609060101010101" pitchFamily="49" charset="-122"/>
                <a:ea typeface="黑体" panose="02010609060101010101" pitchFamily="49" charset="-122"/>
              </a:rPr>
              <a:t>细胞坏死</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63068" y="1295456"/>
            <a:ext cx="8423732" cy="4525963"/>
          </a:xfrm>
        </p:spPr>
        <p:txBody>
          <a:bodyPr/>
          <a:lstStyle/>
          <a:p>
            <a:r>
              <a:rPr lang="zh-CN" altLang="en-US" sz="2800" dirty="0" smtClean="0">
                <a:latin typeface="黑体" panose="02010609060101010101" pitchFamily="49" charset="-122"/>
                <a:ea typeface="黑体" panose="02010609060101010101" pitchFamily="49" charset="-122"/>
              </a:rPr>
              <a:t>由理化</a:t>
            </a:r>
            <a:r>
              <a:rPr lang="zh-CN" altLang="en-US" sz="2800" dirty="0">
                <a:latin typeface="黑体" panose="02010609060101010101" pitchFamily="49" charset="-122"/>
                <a:ea typeface="黑体" panose="02010609060101010101" pitchFamily="49" charset="-122"/>
              </a:rPr>
              <a:t>或生物因素作用引起</a:t>
            </a:r>
            <a:r>
              <a:rPr lang="zh-CN" altLang="en-US" sz="2800" dirty="0" smtClean="0">
                <a:latin typeface="黑体" panose="02010609060101010101" pitchFamily="49" charset="-122"/>
                <a:ea typeface="黑体" panose="02010609060101010101" pitchFamily="49" charset="-122"/>
              </a:rPr>
              <a:t>细胞</a:t>
            </a:r>
            <a:r>
              <a:rPr lang="zh-CN" altLang="en-US" sz="2800" dirty="0">
                <a:solidFill>
                  <a:srgbClr val="FF0000"/>
                </a:solidFill>
                <a:latin typeface="黑体" panose="02010609060101010101" pitchFamily="49" charset="-122"/>
                <a:ea typeface="黑体" panose="02010609060101010101" pitchFamily="49" charset="-122"/>
              </a:rPr>
              <a:t>无序</a:t>
            </a:r>
            <a:r>
              <a:rPr lang="zh-CN" altLang="en-US" sz="2800" dirty="0">
                <a:latin typeface="黑体" panose="02010609060101010101" pitchFamily="49" charset="-122"/>
                <a:ea typeface="黑体" panose="02010609060101010101" pitchFamily="49" charset="-122"/>
              </a:rPr>
              <a:t>的非正常</a:t>
            </a:r>
            <a:r>
              <a:rPr lang="zh-CN" altLang="en-US" sz="2800" dirty="0" smtClean="0">
                <a:latin typeface="黑体" panose="02010609060101010101" pitchFamily="49" charset="-122"/>
                <a:ea typeface="黑体" panose="02010609060101010101" pitchFamily="49" charset="-122"/>
              </a:rPr>
              <a:t>死亡</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是被动</a:t>
            </a:r>
            <a:r>
              <a:rPr lang="zh-CN" altLang="en-US" sz="2800" dirty="0">
                <a:latin typeface="黑体" panose="02010609060101010101" pitchFamily="49" charset="-122"/>
                <a:ea typeface="黑体" panose="02010609060101010101" pitchFamily="49" charset="-122"/>
              </a:rPr>
              <a:t>的死亡</a:t>
            </a:r>
            <a:r>
              <a:rPr lang="zh-CN" altLang="en-US" sz="2800" dirty="0" smtClean="0">
                <a:latin typeface="黑体" panose="02010609060101010101" pitchFamily="49" charset="-122"/>
                <a:ea typeface="黑体" panose="02010609060101010101" pitchFamily="49" charset="-122"/>
              </a:rPr>
              <a:t>过程</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通常</a:t>
            </a:r>
            <a:r>
              <a:rPr lang="zh-CN" altLang="en-US" sz="2800" dirty="0">
                <a:latin typeface="黑体" panose="02010609060101010101" pitchFamily="49" charset="-122"/>
                <a:ea typeface="黑体" panose="02010609060101010101" pitchFamily="49" charset="-122"/>
              </a:rPr>
              <a:t>其</a:t>
            </a:r>
            <a:r>
              <a:rPr lang="zh-CN" altLang="en-US" sz="2800" dirty="0" smtClean="0">
                <a:latin typeface="黑体" panose="02010609060101010101" pitchFamily="49" charset="-122"/>
                <a:ea typeface="黑体" panose="02010609060101010101" pitchFamily="49" charset="-122"/>
              </a:rPr>
              <a:t>细胞信号转导</a:t>
            </a:r>
            <a:r>
              <a:rPr lang="zh-CN" altLang="en-US" sz="2800" dirty="0">
                <a:latin typeface="黑体" panose="02010609060101010101" pitchFamily="49" charset="-122"/>
                <a:ea typeface="黑体" panose="02010609060101010101" pitchFamily="49" charset="-122"/>
              </a:rPr>
              <a:t>不能被抑制剂</a:t>
            </a:r>
            <a:r>
              <a:rPr lang="zh-CN" altLang="en-US" sz="2800" dirty="0" smtClean="0">
                <a:latin typeface="黑体" panose="02010609060101010101" pitchFamily="49" charset="-122"/>
                <a:ea typeface="黑体" panose="02010609060101010101" pitchFamily="49" charset="-122"/>
              </a:rPr>
              <a:t>阻断</a:t>
            </a:r>
            <a:endParaRPr lang="en-US" altLang="zh-CN" sz="2800" dirty="0" smtClean="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由酶性消化和蛋白变性引起</a:t>
            </a:r>
            <a:r>
              <a:rPr lang="zh-CN" altLang="en-US" sz="2800" dirty="0" smtClean="0">
                <a:latin typeface="黑体" panose="02010609060101010101" pitchFamily="49" charset="-122"/>
                <a:ea typeface="黑体" panose="02010609060101010101" pitchFamily="49" charset="-122"/>
              </a:rPr>
              <a:t>的</a:t>
            </a:r>
            <a:endParaRPr lang="en-US" altLang="zh-CN" sz="2800" dirty="0" smtClean="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特征：线粒体膨胀，细胞骨架降解，溶酶体释放酶，细胞核内染色质沉淀靠近核膜边，蛋白质合成下降，由于膜破裂，出现炎症反应</a:t>
            </a:r>
          </a:p>
          <a:p>
            <a:endParaRPr lang="zh-CN" altLang="en-US"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256650750"/>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imgsa.baidu.com/timg?image&amp;quality=80&amp;size=b9999_10000&amp;sec=1574770124614&amp;di=b8056c96da00894d3e29af4d68bc56e3&amp;imgtype=0&amp;src=http%3A%2F%2Fcq.offcn.com%2Fdl%2F2017%2F1117%2F201711170529269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14" y="609674"/>
            <a:ext cx="8448675" cy="586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225985"/>
      </p:ext>
    </p:extLst>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308" y="152486"/>
            <a:ext cx="8229600" cy="1143000"/>
          </a:xfrm>
        </p:spPr>
        <p:txBody>
          <a:bodyPr/>
          <a:lstStyle/>
          <a:p>
            <a:r>
              <a:rPr lang="zh-CN" altLang="en-US" sz="3600" dirty="0" smtClean="0">
                <a:latin typeface="黑体" panose="02010609060101010101" pitchFamily="49" charset="-122"/>
                <a:ea typeface="黑体" panose="02010609060101010101" pitchFamily="49" charset="-122"/>
              </a:rPr>
              <a:t>程序</a:t>
            </a:r>
            <a:r>
              <a:rPr lang="zh-CN" altLang="en-US" sz="3600" dirty="0">
                <a:latin typeface="黑体" panose="02010609060101010101" pitchFamily="49" charset="-122"/>
                <a:ea typeface="黑体" panose="02010609060101010101" pitchFamily="49" charset="-122"/>
              </a:rPr>
              <a:t>性</a:t>
            </a:r>
            <a:r>
              <a:rPr lang="zh-CN" altLang="en-US" sz="3600" dirty="0" smtClean="0">
                <a:latin typeface="黑体" panose="02010609060101010101" pitchFamily="49" charset="-122"/>
                <a:ea typeface="黑体" panose="02010609060101010101" pitchFamily="49" charset="-122"/>
              </a:rPr>
              <a:t>死亡</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0" y="990664"/>
            <a:ext cx="8443166" cy="5287876"/>
          </a:xfrm>
        </p:spPr>
        <p:txBody>
          <a:bodyPr/>
          <a:lstStyle/>
          <a:p>
            <a:r>
              <a:rPr lang="zh-CN" altLang="en-US" sz="2800" dirty="0">
                <a:latin typeface="黑体" panose="02010609060101010101" pitchFamily="49" charset="-122"/>
                <a:ea typeface="黑体" panose="02010609060101010101" pitchFamily="49" charset="-122"/>
              </a:rPr>
              <a:t>为维持内环境稳定，由基因</a:t>
            </a:r>
            <a:r>
              <a:rPr lang="zh-CN" altLang="en-US" sz="2800" dirty="0" smtClean="0">
                <a:latin typeface="黑体" panose="02010609060101010101" pitchFamily="49" charset="-122"/>
                <a:ea typeface="黑体" panose="02010609060101010101" pitchFamily="49" charset="-122"/>
              </a:rPr>
              <a:t>控制</a:t>
            </a:r>
            <a:r>
              <a:rPr lang="zh-CN" altLang="en-US" sz="2800" dirty="0">
                <a:latin typeface="黑体" panose="02010609060101010101" pitchFamily="49" charset="-122"/>
                <a:ea typeface="黑体" panose="02010609060101010101" pitchFamily="49" charset="-122"/>
              </a:rPr>
              <a:t>的细胞自主、有序的死亡，共同点是细胞主动的</a:t>
            </a:r>
            <a:r>
              <a:rPr lang="zh-CN" altLang="en-US" sz="2800" dirty="0" smtClean="0">
                <a:latin typeface="黑体" panose="02010609060101010101" pitchFamily="49" charset="-122"/>
                <a:ea typeface="黑体" panose="02010609060101010101" pitchFamily="49" charset="-122"/>
              </a:rPr>
              <a:t>死亡过程</a:t>
            </a:r>
            <a:r>
              <a:rPr lang="zh-CN" altLang="en-US" sz="2800" dirty="0">
                <a:latin typeface="黑体" panose="02010609060101010101" pitchFamily="49" charset="-122"/>
                <a:ea typeface="黑体" panose="02010609060101010101" pitchFamily="49" charset="-122"/>
              </a:rPr>
              <a:t>，细胞信号转导能够被抑制剂</a:t>
            </a:r>
            <a:r>
              <a:rPr lang="zh-CN" altLang="en-US" sz="2800" dirty="0" smtClean="0">
                <a:latin typeface="黑体" panose="02010609060101010101" pitchFamily="49" charset="-122"/>
                <a:ea typeface="黑体" panose="02010609060101010101" pitchFamily="49" charset="-122"/>
              </a:rPr>
              <a:t>阻断</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分类</a:t>
            </a:r>
            <a:endParaRPr lang="en-US" altLang="zh-CN" sz="2800" dirty="0" smtClean="0">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基于</a:t>
            </a:r>
            <a:r>
              <a:rPr lang="zh-CN" altLang="en-US" sz="2400" dirty="0">
                <a:latin typeface="黑体" panose="02010609060101010101" pitchFamily="49" charset="-122"/>
                <a:ea typeface="黑体" panose="02010609060101010101" pitchFamily="49" charset="-122"/>
              </a:rPr>
              <a:t>死亡</a:t>
            </a:r>
            <a:r>
              <a:rPr lang="zh-CN" altLang="en-US" sz="2400" dirty="0" smtClean="0">
                <a:latin typeface="黑体" panose="02010609060101010101" pitchFamily="49" charset="-122"/>
                <a:ea typeface="黑体" panose="02010609060101010101" pitchFamily="49" charset="-122"/>
              </a:rPr>
              <a:t>机制：</a:t>
            </a:r>
            <a:r>
              <a:rPr lang="zh-CN" altLang="en-US" sz="2400" dirty="0">
                <a:latin typeface="黑体" panose="02010609060101010101" pitchFamily="49" charset="-122"/>
                <a:ea typeface="黑体" panose="02010609060101010101" pitchFamily="49" charset="-122"/>
              </a:rPr>
              <a:t>细胞凋亡、自噬、类凋亡、细胞有丝分裂</a:t>
            </a:r>
            <a:r>
              <a:rPr lang="zh-CN" altLang="en-US" sz="2400" dirty="0" smtClean="0">
                <a:latin typeface="黑体" panose="02010609060101010101" pitchFamily="49" charset="-122"/>
                <a:ea typeface="黑体" panose="02010609060101010101" pitchFamily="49" charset="-122"/>
              </a:rPr>
              <a:t>灾难、胀亡、细胞焦亡</a:t>
            </a:r>
            <a:r>
              <a:rPr lang="zh-CN" altLang="en-US" sz="2400" dirty="0"/>
              <a:t/>
            </a:r>
            <a:br>
              <a:rPr lang="zh-CN" altLang="en-US" sz="2400" dirty="0"/>
            </a:b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pPr lvl="1"/>
            <a:r>
              <a:rPr lang="zh-CN" altLang="en-US" sz="2400" dirty="0">
                <a:latin typeface="黑体" panose="02010609060101010101" pitchFamily="49" charset="-122"/>
                <a:ea typeface="黑体" panose="02010609060101010101" pitchFamily="49" charset="-122"/>
              </a:rPr>
              <a:t>基于</a:t>
            </a:r>
            <a:r>
              <a:rPr lang="zh-CN" altLang="en-US" sz="2400" dirty="0" smtClean="0">
                <a:latin typeface="黑体" panose="02010609060101010101" pitchFamily="49" charset="-122"/>
                <a:ea typeface="黑体" panose="02010609060101010101" pitchFamily="49" charset="-122"/>
              </a:rPr>
              <a:t>形态改变：细胞核</a:t>
            </a:r>
            <a:r>
              <a:rPr lang="zh-CN" altLang="en-US" sz="2400" dirty="0">
                <a:latin typeface="黑体" panose="02010609060101010101" pitchFamily="49" charset="-122"/>
                <a:ea typeface="黑体" panose="02010609060101010101" pitchFamily="49" charset="-122"/>
              </a:rPr>
              <a:t>改变的分类</a:t>
            </a:r>
            <a:r>
              <a:rPr lang="zh-CN" altLang="en-US" sz="2400" dirty="0" smtClean="0">
                <a:latin typeface="黑体" panose="02010609060101010101" pitchFamily="49" charset="-122"/>
                <a:ea typeface="黑体" panose="02010609060101010101" pitchFamily="49" charset="-122"/>
              </a:rPr>
              <a:t>和</a:t>
            </a:r>
            <a:r>
              <a:rPr lang="en-US" altLang="zh-CN" sz="2400" dirty="0" smtClean="0">
                <a:latin typeface="黑体" panose="02010609060101010101" pitchFamily="49" charset="-122"/>
                <a:ea typeface="黑体" panose="02010609060101010101" pitchFamily="49" charset="-122"/>
              </a:rPr>
              <a:t>Clarke</a:t>
            </a:r>
            <a:r>
              <a:rPr lang="zh-CN" altLang="en-US" sz="2400" dirty="0" smtClean="0">
                <a:latin typeface="黑体" panose="02010609060101010101" pitchFamily="49" charset="-122"/>
                <a:ea typeface="黑体" panose="02010609060101010101" pitchFamily="49" charset="-122"/>
              </a:rPr>
              <a:t>分类</a:t>
            </a:r>
            <a:endParaRPr lang="en-US" altLang="zh-CN" sz="2400" dirty="0" smtClean="0">
              <a:latin typeface="黑体" panose="02010609060101010101" pitchFamily="49" charset="-122"/>
              <a:ea typeface="黑体" panose="02010609060101010101" pitchFamily="49" charset="-122"/>
            </a:endParaRPr>
          </a:p>
          <a:p>
            <a:pPr lvl="2"/>
            <a:r>
              <a:rPr lang="zh-CN" altLang="en-US" sz="2000" dirty="0">
                <a:latin typeface="黑体" panose="02010609060101010101" pitchFamily="49" charset="-122"/>
                <a:ea typeface="黑体" panose="02010609060101010101" pitchFamily="49" charset="-122"/>
              </a:rPr>
              <a:t>细胞核改变的</a:t>
            </a:r>
            <a:r>
              <a:rPr lang="zh-CN" altLang="en-US" sz="2000" dirty="0" smtClean="0">
                <a:latin typeface="黑体" panose="02010609060101010101" pitchFamily="49" charset="-122"/>
                <a:ea typeface="黑体" panose="02010609060101010101" pitchFamily="49" charset="-122"/>
              </a:rPr>
              <a:t>分类：</a:t>
            </a:r>
            <a:r>
              <a:rPr lang="zh-CN" altLang="en-US" sz="2000" dirty="0">
                <a:latin typeface="黑体" panose="02010609060101010101" pitchFamily="49" charset="-122"/>
                <a:ea typeface="黑体" panose="02010609060101010101" pitchFamily="49" charset="-122"/>
              </a:rPr>
              <a:t>凋亡（染色质凝聚成球状或半月</a:t>
            </a:r>
            <a:r>
              <a:rPr lang="zh-CN" altLang="en-US" sz="2000" dirty="0" smtClean="0">
                <a:latin typeface="黑体" panose="02010609060101010101" pitchFamily="49" charset="-122"/>
                <a:ea typeface="黑体" panose="02010609060101010101" pitchFamily="49" charset="-122"/>
              </a:rPr>
              <a:t>状）、凋亡</a:t>
            </a:r>
            <a:r>
              <a:rPr lang="zh-CN" altLang="en-US" sz="2000" dirty="0">
                <a:latin typeface="黑体" panose="02010609060101010101" pitchFamily="49" charset="-122"/>
                <a:ea typeface="黑体" panose="02010609060101010101" pitchFamily="49" charset="-122"/>
              </a:rPr>
              <a:t>样</a:t>
            </a:r>
            <a:r>
              <a:rPr lang="zh-CN" altLang="en-US" sz="2000" dirty="0" smtClean="0">
                <a:latin typeface="黑体" panose="02010609060101010101" pitchFamily="49" charset="-122"/>
                <a:ea typeface="黑体" panose="02010609060101010101" pitchFamily="49" charset="-122"/>
              </a:rPr>
              <a:t>程序性细胞死亡（</a:t>
            </a:r>
            <a:r>
              <a:rPr lang="zh-CN" altLang="en-US" sz="2000" dirty="0">
                <a:latin typeface="黑体" panose="02010609060101010101" pitchFamily="49" charset="-122"/>
                <a:ea typeface="黑体" panose="02010609060101010101" pitchFamily="49" charset="-122"/>
              </a:rPr>
              <a:t>染色质凝聚程度</a:t>
            </a:r>
            <a:r>
              <a:rPr lang="zh-CN" altLang="en-US" sz="2000" dirty="0" smtClean="0">
                <a:latin typeface="黑体" panose="02010609060101010101" pitchFamily="49" charset="-122"/>
                <a:ea typeface="黑体" panose="02010609060101010101" pitchFamily="49" charset="-122"/>
              </a:rPr>
              <a:t>较低）</a:t>
            </a:r>
            <a:r>
              <a:rPr lang="zh-CN" altLang="en-US" sz="2000" dirty="0">
                <a:latin typeface="黑体" panose="02010609060101010101" pitchFamily="49" charset="-122"/>
                <a:ea typeface="黑体" panose="02010609060101010101" pitchFamily="49" charset="-122"/>
              </a:rPr>
              <a:t>、坏死样</a:t>
            </a:r>
            <a:r>
              <a:rPr lang="zh-CN" altLang="en-US" sz="2000" dirty="0" smtClean="0">
                <a:latin typeface="黑体" panose="02010609060101010101" pitchFamily="49" charset="-122"/>
                <a:ea typeface="黑体" panose="02010609060101010101" pitchFamily="49" charset="-122"/>
              </a:rPr>
              <a:t>程序性细胞死亡（</a:t>
            </a:r>
            <a:r>
              <a:rPr lang="zh-CN" altLang="en-US" sz="2000" dirty="0">
                <a:latin typeface="黑体" panose="02010609060101010101" pitchFamily="49" charset="-122"/>
                <a:ea typeface="黑体" panose="02010609060101010101" pitchFamily="49" charset="-122"/>
              </a:rPr>
              <a:t>无</a:t>
            </a:r>
            <a:r>
              <a:rPr lang="zh-CN" altLang="en-US" sz="2000" dirty="0" smtClean="0">
                <a:latin typeface="黑体" panose="02010609060101010101" pitchFamily="49" charset="-122"/>
                <a:ea typeface="黑体" panose="02010609060101010101" pitchFamily="49" charset="-122"/>
              </a:rPr>
              <a:t>染色质凝聚或者</a:t>
            </a:r>
            <a:r>
              <a:rPr lang="zh-CN" altLang="en-US" sz="2000" dirty="0">
                <a:latin typeface="黑体" panose="02010609060101010101" pitchFamily="49" charset="-122"/>
                <a:ea typeface="黑体" panose="02010609060101010101" pitchFamily="49" charset="-122"/>
              </a:rPr>
              <a:t>只有疏松的点状</a:t>
            </a:r>
            <a:r>
              <a:rPr lang="zh-CN" altLang="en-US" sz="2000" dirty="0" smtClean="0">
                <a:latin typeface="黑体" panose="02010609060101010101" pitchFamily="49" charset="-122"/>
                <a:ea typeface="黑体" panose="02010609060101010101" pitchFamily="49" charset="-122"/>
              </a:rPr>
              <a:t>分布）</a:t>
            </a:r>
            <a:endParaRPr lang="en-US" altLang="zh-CN" sz="2000" dirty="0">
              <a:latin typeface="黑体" panose="02010609060101010101" pitchFamily="49" charset="-122"/>
              <a:ea typeface="黑体" panose="02010609060101010101" pitchFamily="49" charset="-122"/>
            </a:endParaRPr>
          </a:p>
          <a:p>
            <a:pPr lvl="2"/>
            <a:r>
              <a:rPr lang="en-US" altLang="zh-CN" sz="2000" dirty="0">
                <a:latin typeface="黑体" panose="02010609060101010101" pitchFamily="49" charset="-122"/>
                <a:ea typeface="黑体" panose="02010609060101010101" pitchFamily="49" charset="-122"/>
              </a:rPr>
              <a:t>Clarke</a:t>
            </a:r>
            <a:r>
              <a:rPr lang="zh-CN" altLang="en-US" sz="2000" dirty="0" smtClean="0">
                <a:latin typeface="黑体" panose="02010609060101010101" pitchFamily="49" charset="-122"/>
                <a:ea typeface="黑体" panose="02010609060101010101" pitchFamily="49" charset="-122"/>
              </a:rPr>
              <a:t>分类：</a:t>
            </a:r>
            <a:r>
              <a:rPr lang="en-US" altLang="zh-CN" sz="2000" dirty="0">
                <a:latin typeface="黑体" panose="02010609060101010101" pitchFamily="49" charset="-122"/>
                <a:ea typeface="黑体" panose="02010609060101010101" pitchFamily="49" charset="-122"/>
              </a:rPr>
              <a:t>I</a:t>
            </a:r>
            <a:r>
              <a:rPr lang="zh-CN" altLang="en-US" sz="2000" dirty="0" smtClean="0">
                <a:latin typeface="黑体" panose="02010609060101010101" pitchFamily="49" charset="-122"/>
                <a:ea typeface="黑体" panose="02010609060101010101" pitchFamily="49" charset="-122"/>
              </a:rPr>
              <a:t>类（</a:t>
            </a:r>
            <a:r>
              <a:rPr lang="zh-CN" altLang="en-US" sz="2000" dirty="0">
                <a:latin typeface="黑体" panose="02010609060101010101" pitchFamily="49" charset="-122"/>
                <a:ea typeface="黑体" panose="02010609060101010101" pitchFamily="49" charset="-122"/>
              </a:rPr>
              <a:t>没有溶酶体的参与，且死后会被吞噬细</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胞所</a:t>
            </a:r>
            <a:r>
              <a:rPr lang="zh-CN" altLang="en-US" sz="2000" dirty="0" smtClean="0">
                <a:latin typeface="黑体" panose="02010609060101010101" pitchFamily="49" charset="-122"/>
                <a:ea typeface="黑体" panose="02010609060101010101" pitchFamily="49" charset="-122"/>
              </a:rPr>
              <a:t>吞噬）、</a:t>
            </a:r>
            <a:r>
              <a:rPr lang="en-US" altLang="zh-CN" sz="2000" dirty="0">
                <a:latin typeface="黑体" panose="02010609060101010101" pitchFamily="49" charset="-122"/>
                <a:ea typeface="黑体" panose="02010609060101010101" pitchFamily="49" charset="-122"/>
              </a:rPr>
              <a:t> II</a:t>
            </a:r>
            <a:r>
              <a:rPr lang="zh-CN" altLang="en-US" sz="2000" dirty="0" smtClean="0">
                <a:latin typeface="黑体" panose="02010609060101010101" pitchFamily="49" charset="-122"/>
                <a:ea typeface="黑体" panose="02010609060101010101" pitchFamily="49" charset="-122"/>
              </a:rPr>
              <a:t>类（自噬，</a:t>
            </a:r>
            <a:r>
              <a:rPr lang="zh-CN" altLang="en-US" sz="2000" dirty="0">
                <a:latin typeface="黑体" panose="02010609060101010101" pitchFamily="49" charset="-122"/>
                <a:ea typeface="黑体" panose="02010609060101010101" pitchFamily="49" charset="-122"/>
              </a:rPr>
              <a:t>形成的自吞噬泡与溶酶体</a:t>
            </a:r>
            <a:r>
              <a:rPr lang="zh-CN" altLang="en-US" sz="2000" dirty="0" smtClean="0">
                <a:latin typeface="黑体" panose="02010609060101010101" pitchFamily="49" charset="-122"/>
                <a:ea typeface="黑体" panose="02010609060101010101" pitchFamily="49" charset="-122"/>
              </a:rPr>
              <a:t>融合，</a:t>
            </a:r>
            <a:r>
              <a:rPr lang="zh-CN" altLang="en-US" sz="2000" dirty="0">
                <a:latin typeface="黑体" panose="02010609060101010101" pitchFamily="49" charset="-122"/>
                <a:ea typeface="黑体" panose="02010609060101010101" pitchFamily="49" charset="-122"/>
              </a:rPr>
              <a:t>后被消化，最被吞噬细胞</a:t>
            </a:r>
            <a:r>
              <a:rPr lang="zh-CN" altLang="en-US" sz="2000" dirty="0" smtClean="0">
                <a:latin typeface="黑体" panose="02010609060101010101" pitchFamily="49" charset="-122"/>
                <a:ea typeface="黑体" panose="02010609060101010101" pitchFamily="49" charset="-122"/>
              </a:rPr>
              <a:t>吞噬）</a:t>
            </a:r>
            <a:r>
              <a:rPr lang="zh-CN" altLang="en-US" sz="2000" dirty="0">
                <a:latin typeface="黑体" panose="02010609060101010101" pitchFamily="49" charset="-122"/>
                <a:ea typeface="黑体" panose="02010609060101010101" pitchFamily="49" charset="-122"/>
              </a:rPr>
              <a:t>和 </a:t>
            </a:r>
            <a:r>
              <a:rPr lang="en-US" altLang="zh-CN" sz="2000" dirty="0">
                <a:latin typeface="黑体" panose="02010609060101010101" pitchFamily="49" charset="-122"/>
                <a:ea typeface="黑体" panose="02010609060101010101" pitchFamily="49" charset="-122"/>
              </a:rPr>
              <a:t>III</a:t>
            </a:r>
            <a:r>
              <a:rPr lang="zh-CN" altLang="en-US" sz="2000" dirty="0" smtClean="0">
                <a:latin typeface="黑体" panose="02010609060101010101" pitchFamily="49" charset="-122"/>
                <a:ea typeface="黑体" panose="02010609060101010101" pitchFamily="49" charset="-122"/>
              </a:rPr>
              <a:t>类（没有溶酶体参与） </a:t>
            </a:r>
            <a:r>
              <a:rPr lang="zh-CN" altLang="en-US" sz="2000" dirty="0">
                <a:latin typeface="黑体" panose="02010609060101010101" pitchFamily="49" charset="-122"/>
                <a:ea typeface="黑体" panose="02010609060101010101" pitchFamily="49" charset="-122"/>
              </a:rPr>
              <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a:r>
            <a:br>
              <a:rPr lang="zh-CN" altLang="en-US"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
            </a:r>
            <a:br>
              <a:rPr lang="zh-CN" altLang="en-US" sz="2000" dirty="0">
                <a:latin typeface="黑体" panose="02010609060101010101" pitchFamily="49" charset="-122"/>
                <a:ea typeface="黑体" panose="02010609060101010101" pitchFamily="49" charset="-122"/>
              </a:rPr>
            </a:br>
            <a:r>
              <a:rPr lang="zh-CN" altLang="en-US" sz="2000" dirty="0"/>
              <a:t/>
            </a:r>
            <a:br>
              <a:rPr lang="zh-CN" altLang="en-US" sz="2000" dirty="0"/>
            </a:br>
            <a:r>
              <a:rPr lang="zh-CN" altLang="en-US" sz="2000" dirty="0" smtClean="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
            </a:r>
            <a:br>
              <a:rPr lang="zh-CN" altLang="en-US" sz="2000" dirty="0">
                <a:latin typeface="黑体" panose="02010609060101010101" pitchFamily="49" charset="-122"/>
                <a:ea typeface="黑体" panose="02010609060101010101" pitchFamily="49" charset="-122"/>
              </a:rPr>
            </a:br>
            <a:endParaRPr lang="zh-CN" altLang="en-US" dirty="0"/>
          </a:p>
        </p:txBody>
      </p:sp>
    </p:spTree>
    <p:extLst>
      <p:ext uri="{BB962C8B-B14F-4D97-AF65-F5344CB8AC3E}">
        <p14:creationId xmlns:p14="http://schemas.microsoft.com/office/powerpoint/2010/main" val="81142714"/>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544736" y="1219258"/>
            <a:ext cx="8054528" cy="4398572"/>
          </a:xfrm>
          <a:prstGeom prst="rect">
            <a:avLst/>
          </a:prstGeom>
        </p:spPr>
      </p:pic>
    </p:spTree>
    <p:extLst>
      <p:ext uri="{BB962C8B-B14F-4D97-AF65-F5344CB8AC3E}">
        <p14:creationId xmlns:p14="http://schemas.microsoft.com/office/powerpoint/2010/main" val="3093746883"/>
      </p:ext>
    </p:extLst>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3600" dirty="0" smtClean="0">
                <a:latin typeface="黑体" panose="02010609060101010101" pitchFamily="49" charset="-122"/>
                <a:ea typeface="黑体" panose="02010609060101010101" pitchFamily="49" charset="-122"/>
                <a:cs typeface="+mn-cs"/>
              </a:rPr>
              <a:t>细胞凋亡（</a:t>
            </a:r>
            <a:r>
              <a:rPr lang="en-US" altLang="zh-CN" sz="3600" dirty="0" smtClean="0">
                <a:latin typeface="黑体" panose="02010609060101010101" pitchFamily="49" charset="-122"/>
                <a:ea typeface="黑体" panose="02010609060101010101" pitchFamily="49" charset="-122"/>
                <a:cs typeface="+mn-cs"/>
              </a:rPr>
              <a:t>Apopto</a:t>
            </a:r>
            <a:r>
              <a:rPr lang="en-US" altLang="zh-CN" sz="3600" dirty="0" smtClean="0">
                <a:ea typeface="黑体" panose="02010609060101010101" pitchFamily="49" charset="-122"/>
              </a:rPr>
              <a:t>sis</a:t>
            </a:r>
            <a:r>
              <a:rPr lang="zh-CN" altLang="en-US" sz="3600" dirty="0" smtClean="0">
                <a:ea typeface="黑体" panose="02010609060101010101" pitchFamily="49" charset="-122"/>
              </a:rPr>
              <a:t>）</a:t>
            </a:r>
            <a:endParaRPr lang="zh-CN" altLang="en-US" sz="3600" dirty="0"/>
          </a:p>
        </p:txBody>
      </p:sp>
      <p:sp>
        <p:nvSpPr>
          <p:cNvPr id="10242" name="Rectangle 2"/>
          <p:cNvSpPr>
            <a:spLocks noGrp="1" noChangeArrowheads="1"/>
          </p:cNvSpPr>
          <p:nvPr>
            <p:ph idx="1"/>
          </p:nvPr>
        </p:nvSpPr>
        <p:spPr/>
        <p:txBody>
          <a:bodyPr vert="horz" wrap="square" lIns="91440" tIns="45720" rIns="91440" bIns="45720" numCol="1" anchor="t" anchorCtr="0" compatLnSpc="1"/>
          <a:lstStyle/>
          <a:p>
            <a:pPr lvl="0" eaLnBrk="1" hangingPunct="1">
              <a:buClr>
                <a:schemeClr val="hlink"/>
              </a:buClr>
              <a:buSzPct val="70000"/>
              <a:buFont typeface="Wingdings" panose="05000000000000000000" pitchFamily="2" charset="2"/>
              <a:buChar char="n"/>
              <a:defRPr/>
            </a:pPr>
            <a:r>
              <a:rPr lang="zh-CN" altLang="en-US" sz="2800" dirty="0" smtClean="0">
                <a:ea typeface="黑体" panose="02010609060101010101" pitchFamily="49" charset="-122"/>
              </a:rPr>
              <a:t>一</a:t>
            </a:r>
            <a:r>
              <a:rPr lang="zh-CN" altLang="en-US" sz="2800" dirty="0">
                <a:ea typeface="黑体" panose="02010609060101010101" pitchFamily="49" charset="-122"/>
              </a:rPr>
              <a:t>种经典型的程序性细胞死亡，涉及胱天蛋</a:t>
            </a:r>
            <a:br>
              <a:rPr lang="zh-CN" altLang="en-US" sz="2800" dirty="0">
                <a:ea typeface="黑体" panose="02010609060101010101" pitchFamily="49" charset="-122"/>
              </a:rPr>
            </a:br>
            <a:r>
              <a:rPr lang="zh-CN" altLang="en-US" sz="2800" dirty="0">
                <a:ea typeface="黑体" panose="02010609060101010101" pitchFamily="49" charset="-122"/>
              </a:rPr>
              <a:t>白酶</a:t>
            </a:r>
            <a:r>
              <a:rPr lang="zh-CN" altLang="en-US" sz="2800" dirty="0" smtClean="0">
                <a:ea typeface="黑体" panose="02010609060101010101" pitchFamily="49" charset="-122"/>
              </a:rPr>
              <a:t>（</a:t>
            </a:r>
            <a:r>
              <a:rPr lang="en-US" altLang="zh-CN" sz="2800" dirty="0">
                <a:ea typeface="黑体" panose="02010609060101010101" pitchFamily="49" charset="-122"/>
              </a:rPr>
              <a:t> Caspase </a:t>
            </a:r>
            <a:r>
              <a:rPr lang="zh-CN" altLang="en-US" sz="2800" dirty="0" smtClean="0">
                <a:ea typeface="黑体" panose="02010609060101010101" pitchFamily="49" charset="-122"/>
              </a:rPr>
              <a:t>）</a:t>
            </a:r>
            <a:r>
              <a:rPr lang="zh-CN" altLang="en-US" sz="2800" dirty="0">
                <a:ea typeface="黑体" panose="02010609060101010101" pitchFamily="49" charset="-122"/>
              </a:rPr>
              <a:t>的水解、活化和信号传递过程 </a:t>
            </a:r>
            <a:endParaRPr lang="en-US" altLang="zh-CN" sz="2800" dirty="0" smtClean="0">
              <a:ea typeface="黑体" panose="02010609060101010101" pitchFamily="49" charset="-122"/>
            </a:endParaRPr>
          </a:p>
          <a:p>
            <a:pPr lvl="0" eaLnBrk="1" hangingPunct="1">
              <a:buClr>
                <a:schemeClr val="hlink"/>
              </a:buClr>
              <a:buSzPct val="70000"/>
              <a:buFont typeface="Wingdings" panose="05000000000000000000" pitchFamily="2" charset="2"/>
              <a:buChar char="n"/>
              <a:defRPr/>
            </a:pPr>
            <a:r>
              <a:rPr lang="zh-CN" altLang="en-US" sz="2800" dirty="0" smtClean="0">
                <a:ea typeface="黑体" panose="02010609060101010101" pitchFamily="49" charset="-122"/>
              </a:rPr>
              <a:t>表现：</a:t>
            </a:r>
            <a:endParaRPr lang="en-US" altLang="zh-CN" sz="2800" dirty="0" smtClean="0">
              <a:ea typeface="黑体" panose="02010609060101010101" pitchFamily="49" charset="-122"/>
            </a:endParaRPr>
          </a:p>
          <a:p>
            <a:pPr lvl="1" eaLnBrk="1" hangingPunct="1">
              <a:buClr>
                <a:schemeClr val="hlink"/>
              </a:buClr>
              <a:buSzPct val="70000"/>
              <a:buFont typeface="Wingdings" panose="05000000000000000000" pitchFamily="2" charset="2"/>
              <a:buChar char="n"/>
              <a:defRPr/>
            </a:pPr>
            <a:r>
              <a:rPr lang="zh-CN" altLang="en-US" sz="2400" dirty="0">
                <a:ea typeface="黑体" panose="02010609060101010101" pitchFamily="49" charset="-122"/>
              </a:rPr>
              <a:t>细胞皱缩，</a:t>
            </a:r>
            <a:r>
              <a:rPr lang="zh-CN" altLang="en-US" sz="2400" dirty="0" smtClean="0">
                <a:ea typeface="黑体" panose="02010609060101010101" pitchFamily="49" charset="-122"/>
              </a:rPr>
              <a:t>细胞间的</a:t>
            </a:r>
            <a:r>
              <a:rPr lang="zh-CN" altLang="en-US" sz="2400" dirty="0">
                <a:ea typeface="黑体" panose="02010609060101010101" pitchFamily="49" charset="-122"/>
              </a:rPr>
              <a:t>连接</a:t>
            </a:r>
            <a:r>
              <a:rPr lang="zh-CN" altLang="en-US" sz="2400" dirty="0" smtClean="0">
                <a:ea typeface="黑体" panose="02010609060101010101" pitchFamily="49" charset="-122"/>
              </a:rPr>
              <a:t>消失，染色质</a:t>
            </a:r>
            <a:r>
              <a:rPr lang="zh-CN" altLang="en-US" sz="2400" dirty="0">
                <a:ea typeface="黑体" panose="02010609060101010101" pitchFamily="49" charset="-122"/>
              </a:rPr>
              <a:t>凝集、边缘化</a:t>
            </a:r>
            <a:r>
              <a:rPr lang="zh-CN" altLang="en-US" sz="2400" dirty="0" smtClean="0">
                <a:ea typeface="黑体" panose="02010609060101010101" pitchFamily="49" charset="-122"/>
              </a:rPr>
              <a:t>，细胞膜</a:t>
            </a:r>
            <a:r>
              <a:rPr lang="zh-CN" altLang="en-US" sz="2400" dirty="0">
                <a:ea typeface="黑体" panose="02010609060101010101" pitchFamily="49" charset="-122"/>
              </a:rPr>
              <a:t>内侧的</a:t>
            </a:r>
            <a:r>
              <a:rPr lang="zh-CN" altLang="en-US" sz="2400" dirty="0" smtClean="0">
                <a:ea typeface="黑体" panose="02010609060101010101" pitchFamily="49" charset="-122"/>
              </a:rPr>
              <a:t>磷脂酰丝氨酸</a:t>
            </a:r>
            <a:r>
              <a:rPr lang="zh-CN" altLang="en-US" sz="2400" dirty="0">
                <a:ea typeface="黑体" panose="02010609060101010101" pitchFamily="49" charset="-122"/>
              </a:rPr>
              <a:t>外翻，细胞出芽形成凋亡小体等 </a:t>
            </a:r>
            <a:endParaRPr lang="en-US" altLang="zh-CN" sz="2400" dirty="0" smtClean="0">
              <a:ea typeface="黑体" panose="02010609060101010101" pitchFamily="49" charset="-122"/>
            </a:endParaRPr>
          </a:p>
          <a:p>
            <a:pPr eaLnBrk="1" hangingPunct="1">
              <a:buClr>
                <a:schemeClr val="hlink"/>
              </a:buClr>
              <a:buSzPct val="70000"/>
              <a:buFont typeface="Wingdings" panose="05000000000000000000" pitchFamily="2" charset="2"/>
              <a:buChar char="n"/>
              <a:defRPr/>
            </a:pPr>
            <a:r>
              <a:rPr lang="zh-CN" altLang="en-US" sz="2800" dirty="0">
                <a:ea typeface="黑体" panose="02010609060101010101" pitchFamily="49" charset="-122"/>
              </a:rPr>
              <a:t>外源性通路（死亡受体通路）和</a:t>
            </a:r>
            <a:r>
              <a:rPr lang="zh-CN" altLang="en-US" sz="2800" dirty="0" smtClean="0">
                <a:ea typeface="黑体" panose="02010609060101010101" pitchFamily="49" charset="-122"/>
              </a:rPr>
              <a:t>内源性通路（线粒体</a:t>
            </a:r>
            <a:r>
              <a:rPr lang="zh-CN" altLang="en-US" sz="2800" dirty="0">
                <a:ea typeface="黑体" panose="02010609060101010101" pitchFamily="49" charset="-122"/>
              </a:rPr>
              <a:t>通路</a:t>
            </a:r>
            <a:r>
              <a:rPr lang="zh-CN" altLang="en-US" sz="2800" dirty="0" smtClean="0">
                <a:ea typeface="黑体" panose="02010609060101010101" pitchFamily="49" charset="-122"/>
              </a:rPr>
              <a:t>）汇集</a:t>
            </a:r>
            <a:r>
              <a:rPr lang="zh-CN" altLang="en-US" sz="2800" dirty="0">
                <a:ea typeface="黑体" panose="02010609060101010101" pitchFamily="49" charset="-122"/>
              </a:rPr>
              <a:t>于</a:t>
            </a:r>
            <a:r>
              <a:rPr lang="zh-CN" altLang="en-US" sz="2800" dirty="0" smtClean="0">
                <a:ea typeface="黑体" panose="02010609060101010101" pitchFamily="49" charset="-122"/>
              </a:rPr>
              <a:t>下游</a:t>
            </a:r>
            <a:r>
              <a:rPr lang="zh-CN" altLang="en-US" sz="2800" dirty="0">
                <a:ea typeface="黑体" panose="02010609060101010101" pitchFamily="49" charset="-122"/>
              </a:rPr>
              <a:t>的</a:t>
            </a:r>
            <a:r>
              <a:rPr lang="zh-CN" altLang="en-US" sz="2800" dirty="0" smtClean="0">
                <a:ea typeface="黑体" panose="02010609060101010101" pitchFamily="49" charset="-122"/>
              </a:rPr>
              <a:t>效应</a:t>
            </a:r>
            <a:r>
              <a:rPr lang="en-US" altLang="zh-CN" sz="2800" dirty="0" smtClean="0">
                <a:ea typeface="黑体" panose="02010609060101010101" pitchFamily="49" charset="-122"/>
              </a:rPr>
              <a:t>Caspase</a:t>
            </a:r>
            <a:r>
              <a:rPr lang="zh-CN" altLang="en-US" sz="2800" dirty="0" smtClean="0">
                <a:ea typeface="黑体" panose="02010609060101010101" pitchFamily="49" charset="-122"/>
              </a:rPr>
              <a:t>，</a:t>
            </a:r>
            <a:r>
              <a:rPr lang="zh-CN" altLang="en-US" sz="2800" dirty="0">
                <a:ea typeface="黑体" panose="02010609060101010101" pitchFamily="49" charset="-122"/>
              </a:rPr>
              <a:t>直接引起重要蛋白质的降解和核酸酶的激活并最</a:t>
            </a:r>
            <a:br>
              <a:rPr lang="zh-CN" altLang="en-US" sz="2800" dirty="0">
                <a:ea typeface="黑体" panose="02010609060101010101" pitchFamily="49" charset="-122"/>
              </a:rPr>
            </a:br>
            <a:r>
              <a:rPr lang="zh-CN" altLang="en-US" sz="2800" dirty="0">
                <a:ea typeface="黑体" panose="02010609060101010101" pitchFamily="49" charset="-122"/>
              </a:rPr>
              <a:t>终导致细胞凋亡 </a:t>
            </a:r>
            <a:r>
              <a:rPr lang="zh-CN" altLang="en-US" sz="2800" dirty="0"/>
              <a:t/>
            </a:r>
            <a:br>
              <a:rPr lang="zh-CN" altLang="en-US" sz="2800" dirty="0"/>
            </a:br>
            <a:r>
              <a:rPr lang="zh-CN" altLang="en-US" sz="2800" dirty="0"/>
              <a:t/>
            </a:r>
            <a:br>
              <a:rPr lang="zh-CN" altLang="en-US" sz="2800" dirty="0"/>
            </a:br>
            <a:r>
              <a:rPr lang="zh-CN" altLang="en-US" sz="2800" dirty="0">
                <a:ea typeface="黑体" panose="02010609060101010101" pitchFamily="49" charset="-122"/>
              </a:rPr>
              <a:t/>
            </a:r>
            <a:br>
              <a:rPr lang="zh-CN" altLang="en-US" sz="2800" dirty="0">
                <a:ea typeface="黑体" panose="02010609060101010101" pitchFamily="49" charset="-122"/>
              </a:rPr>
            </a:br>
            <a:r>
              <a:rPr lang="zh-CN" altLang="en-US" sz="2800" dirty="0">
                <a:ea typeface="黑体" panose="02010609060101010101" pitchFamily="49" charset="-122"/>
              </a:rPr>
              <a:t/>
            </a:r>
            <a:br>
              <a:rPr lang="zh-CN" altLang="en-US" sz="2800" dirty="0">
                <a:ea typeface="黑体" panose="02010609060101010101" pitchFamily="49" charset="-122"/>
              </a:rPr>
            </a:br>
            <a:endParaRPr kumimoji="1"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1761</Words>
  <Application>Microsoft Office PowerPoint</Application>
  <PresentationFormat>全屏显示(4:3)</PresentationFormat>
  <Paragraphs>139</Paragraphs>
  <Slides>29</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黑体</vt:lpstr>
      <vt:lpstr>宋体</vt:lpstr>
      <vt:lpstr>幼圆</vt:lpstr>
      <vt:lpstr>Arial</vt:lpstr>
      <vt:lpstr>Garamond</vt:lpstr>
      <vt:lpstr>Times New Roman</vt:lpstr>
      <vt:lpstr>Wingdings</vt:lpstr>
      <vt:lpstr>默认设计模板</vt:lpstr>
      <vt:lpstr>PowerPoint 演示文稿</vt:lpstr>
      <vt:lpstr>实验目的</vt:lpstr>
      <vt:lpstr>PowerPoint 演示文稿</vt:lpstr>
      <vt:lpstr>PowerPoint 演示文稿</vt:lpstr>
      <vt:lpstr>细胞坏死</vt:lpstr>
      <vt:lpstr>PowerPoint 演示文稿</vt:lpstr>
      <vt:lpstr>程序性死亡</vt:lpstr>
      <vt:lpstr>PowerPoint 演示文稿</vt:lpstr>
      <vt:lpstr>细胞凋亡（Apoptosis）</vt:lpstr>
      <vt:lpstr>细胞自噬（Autophagy）</vt:lpstr>
      <vt:lpstr>PowerPoint 演示文稿</vt:lpstr>
      <vt:lpstr>细胞焦亡（ Proptosis ） </vt:lpstr>
      <vt:lpstr>PowerPoint 演示文稿</vt:lpstr>
      <vt:lpstr>类凋亡</vt:lpstr>
      <vt:lpstr>细胞涨亡</vt:lpstr>
      <vt:lpstr>本实验 细胞凋亡的诱导与观察 </vt:lpstr>
      <vt:lpstr>PowerPoint 演示文稿</vt:lpstr>
      <vt:lpstr>凋亡细胞的检测</vt:lpstr>
      <vt:lpstr>PowerPoint 演示文稿</vt:lpstr>
      <vt:lpstr>生化特征  </vt:lpstr>
      <vt:lpstr>PowerPoint 演示文稿</vt:lpstr>
      <vt:lpstr>PowerPoint 演示文稿</vt:lpstr>
      <vt:lpstr>实验操作</vt:lpstr>
      <vt:lpstr>PowerPoint 演示文稿</vt:lpstr>
      <vt:lpstr>PowerPoint 演示文稿</vt:lpstr>
      <vt:lpstr>PowerPoint 演示文稿</vt:lpstr>
      <vt:lpstr>[注意事项]</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范立强</dc:creator>
  <cp:lastModifiedBy>639</cp:lastModifiedBy>
  <cp:revision>178</cp:revision>
  <dcterms:created xsi:type="dcterms:W3CDTF">2017-09-11T15:05:00Z</dcterms:created>
  <dcterms:modified xsi:type="dcterms:W3CDTF">2019-11-28T05:26:23Z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2052-10.1.0.6748</vt:lpwstr>
  </property>
</Properties>
</file>