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24" r:id="rId3"/>
    <p:sldId id="307" r:id="rId4"/>
    <p:sldId id="325" r:id="rId5"/>
    <p:sldId id="308" r:id="rId6"/>
    <p:sldId id="309" r:id="rId7"/>
    <p:sldId id="310" r:id="rId8"/>
    <p:sldId id="326" r:id="rId9"/>
    <p:sldId id="323" r:id="rId10"/>
    <p:sldId id="313" r:id="rId11"/>
    <p:sldId id="314" r:id="rId12"/>
    <p:sldId id="327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ECFF"/>
    <a:srgbClr val="FF99CC"/>
    <a:srgbClr val="FFCC00"/>
    <a:srgbClr val="DDDDDD"/>
    <a:srgbClr val="333333"/>
    <a:srgbClr val="4D4D4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01" autoAdjust="0"/>
  </p:normalViewPr>
  <p:slideViewPr>
    <p:cSldViewPr showGuides="1">
      <p:cViewPr varScale="1">
        <p:scale>
          <a:sx n="82" d="100"/>
          <a:sy n="82" d="100"/>
        </p:scale>
        <p:origin x="18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1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37459792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split orient="vert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65455" y="2286030"/>
            <a:ext cx="838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实验十一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/>
            </a:r>
            <a:b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动物细胞的融合与观察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6923087" cy="7747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实验用品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697" y="1219258"/>
            <a:ext cx="8713787" cy="4530725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器具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荧光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显微镜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、普通离心机、恒温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水浴锅、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管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、试管架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移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液枪、载玻片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等。</a:t>
            </a:r>
          </a:p>
          <a:p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材料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Huh7-GFP</a:t>
            </a:r>
            <a:r>
              <a:rPr lang="zh-CN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细胞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Huh7-RFP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细胞、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MDA-MB-231-RFP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细胞</a:t>
            </a:r>
            <a:endParaRPr lang="zh-CN" altLang="zh-CN" b="1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试剂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 eaLnBrk="1" hangingPunct="1"/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PBS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溶液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(pH7.2-7.4)</a:t>
            </a:r>
            <a:r>
              <a:rPr lang="zh-CN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50% PEG2000</a:t>
            </a:r>
            <a:r>
              <a:rPr lang="zh-CN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试剂</a:t>
            </a:r>
            <a:endParaRPr lang="zh-CN" altLang="en-US" b="1" dirty="0" smtClean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845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2879725" cy="792163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实验步骤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16" y="1371654"/>
            <a:ext cx="8497888" cy="4530725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细胞的准备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将培养在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T75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培养瓶中的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Huh7-GFP</a:t>
            </a:r>
            <a:r>
              <a:rPr lang="zh-CN" altLang="zh-CN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细胞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Huh7-RFP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细胞及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MDA-MB-231-RFP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细胞消化、制备细胞悬液</a:t>
            </a:r>
            <a:endParaRPr lang="en-US" altLang="zh-CN" b="1" dirty="0" smtClean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926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2879725" cy="792163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实验步骤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16" y="1371654"/>
            <a:ext cx="8497888" cy="4530725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2. 50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％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PEG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溶液的配制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称取适量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PEG (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Mw 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2000) 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放入烧杯中，并向其中加入少于所需体积的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PBS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溶液，将其加热熔化，待其稍稍冷却后，补足体积，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37℃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保温备用。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PEG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溶液需使用前现配。</a:t>
            </a:r>
          </a:p>
        </p:txBody>
      </p:sp>
    </p:spTree>
    <p:extLst>
      <p:ext uri="{BB962C8B-B14F-4D97-AF65-F5344CB8AC3E}">
        <p14:creationId xmlns:p14="http://schemas.microsoft.com/office/powerpoint/2010/main" val="88999908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ChangeArrowheads="1"/>
          </p:cNvSpPr>
          <p:nvPr/>
        </p:nvSpPr>
        <p:spPr bwMode="auto">
          <a:xfrm>
            <a:off x="392113" y="173038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细胞融合操作</a:t>
            </a:r>
          </a:p>
        </p:txBody>
      </p: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268288" y="692150"/>
            <a:ext cx="8891216" cy="8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(1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计数及离心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洗涤：</a:t>
            </a:r>
          </a:p>
          <a:p>
            <a:pPr eaLnBrk="1" hangingPunct="1"/>
            <a:r>
              <a:rPr kumimoji="1" lang="zh-CN" altLang="en-US" sz="2400" b="1" dirty="0">
                <a:solidFill>
                  <a:srgbClr val="FF9900"/>
                </a:solidFill>
                <a:latin typeface="Times New Roman" pitchFamily="18" charset="0"/>
                <a:ea typeface="华文细黑" panose="02010600040101010101" pitchFamily="2" charset="-122"/>
                <a:cs typeface="Times New Roman" pitchFamily="18" charset="0"/>
              </a:rPr>
              <a:t>                    </a:t>
            </a:r>
            <a:endParaRPr kumimoji="1" lang="zh-CN" alt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2315966" y="1524050"/>
            <a:ext cx="48004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取所得的细胞悬液进行计数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272" name="AutoShape 11"/>
          <p:cNvSpPr>
            <a:spLocks noChangeArrowheads="1"/>
          </p:cNvSpPr>
          <p:nvPr/>
        </p:nvSpPr>
        <p:spPr bwMode="auto">
          <a:xfrm>
            <a:off x="4411638" y="3755655"/>
            <a:ext cx="369354" cy="501898"/>
          </a:xfrm>
          <a:prstGeom prst="down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275" name="AutoShape 14"/>
          <p:cNvSpPr>
            <a:spLocks noChangeArrowheads="1"/>
          </p:cNvSpPr>
          <p:nvPr/>
        </p:nvSpPr>
        <p:spPr bwMode="auto">
          <a:xfrm>
            <a:off x="4431240" y="2140537"/>
            <a:ext cx="369354" cy="501898"/>
          </a:xfrm>
          <a:prstGeom prst="down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276" name="Text Box 15"/>
          <p:cNvSpPr txBox="1">
            <a:spLocks noChangeArrowheads="1"/>
          </p:cNvSpPr>
          <p:nvPr/>
        </p:nvSpPr>
        <p:spPr bwMode="auto">
          <a:xfrm>
            <a:off x="1089959" y="4293638"/>
            <a:ext cx="69640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加入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1mLPBS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重悬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1200rpm,5min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弃上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清</a:t>
            </a:r>
          </a:p>
        </p:txBody>
      </p:sp>
      <p:sp>
        <p:nvSpPr>
          <p:cNvPr id="11277" name="Rectangle 16"/>
          <p:cNvSpPr>
            <a:spLocks noChangeArrowheads="1"/>
          </p:cNvSpPr>
          <p:nvPr/>
        </p:nvSpPr>
        <p:spPr bwMode="auto">
          <a:xfrm>
            <a:off x="1889290" y="2743218"/>
            <a:ext cx="58068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控制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两细胞数目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一致，取相应体积细胞悬液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1200rpm,5min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弃上清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4411638" y="4963126"/>
            <a:ext cx="369354" cy="501898"/>
          </a:xfrm>
          <a:prstGeom prst="down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838298" y="5562544"/>
            <a:ext cx="75436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加入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1mLPBS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重悬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1200rpm,5min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弃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尽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上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清</a:t>
            </a:r>
          </a:p>
        </p:txBody>
      </p:sp>
    </p:spTree>
    <p:extLst>
      <p:ext uri="{BB962C8B-B14F-4D97-AF65-F5344CB8AC3E}">
        <p14:creationId xmlns:p14="http://schemas.microsoft.com/office/powerpoint/2010/main" val="31344496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81110" y="1027131"/>
            <a:ext cx="86865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根据所得到的细胞数量，加入适量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PBS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重悬细胞，将两种细胞混合，使得细胞的总浓度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1×10</a:t>
            </a:r>
            <a:r>
              <a:rPr kumimoji="1" lang="en-US" altLang="zh-CN" sz="2800" b="1" baseline="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</a:t>
            </a:r>
            <a:r>
              <a:rPr kumimoji="1" lang="zh-CN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/ml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左右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52516" y="269863"/>
            <a:ext cx="287972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kumimoji="1"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细胞融合</a:t>
            </a:r>
          </a:p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4387204" y="2209832"/>
            <a:ext cx="369354" cy="501898"/>
          </a:xfrm>
          <a:prstGeom prst="down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9262" y="2064617"/>
            <a:ext cx="3701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39</a:t>
            </a:r>
            <a:r>
              <a:rPr kumimoji="1" lang="zh-CN" altLang="zh-CN" sz="24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℃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水浴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细胞悬液</a:t>
            </a:r>
            <a:r>
              <a:rPr kumimoji="1" lang="en-US" altLang="zh-CN" sz="24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10min</a:t>
            </a:r>
            <a:r>
              <a:rPr kumimoji="1" lang="zh-CN" altLang="en-US" sz="24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endParaRPr kumimoji="1" lang="en-US" altLang="zh-CN" sz="2400" b="1" dirty="0" smtClean="0">
              <a:solidFill>
                <a:srgbClr val="A5002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kumimoji="1" lang="zh-CN" altLang="en-US" sz="24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</a:t>
            </a:r>
            <a:r>
              <a:rPr kumimoji="1" lang="zh-CN" altLang="en-US" sz="2400" b="1" u="sng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预热</a:t>
            </a:r>
            <a:r>
              <a:rPr kumimoji="1" lang="en-US" altLang="zh-CN" sz="24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50%PEG2000</a:t>
            </a:r>
            <a:endParaRPr kumimoji="1" lang="en-US" altLang="zh-CN" sz="2400" b="1" dirty="0">
              <a:solidFill>
                <a:srgbClr val="A5002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371564" y="2971812"/>
            <a:ext cx="7238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按体积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比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1:1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2:1, 3:1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逐滴加入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50%PEG2000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4387205" y="3657594"/>
            <a:ext cx="369354" cy="501898"/>
          </a:xfrm>
          <a:prstGeom prst="down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2870" y="3653117"/>
            <a:ext cx="370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39</a:t>
            </a:r>
            <a:r>
              <a:rPr kumimoji="1" lang="zh-CN" altLang="zh-CN" sz="24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℃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水浴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en-US" altLang="zh-CN" sz="24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0min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81110" y="4353542"/>
            <a:ext cx="102105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u="sng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终止</a:t>
            </a:r>
            <a:r>
              <a:rPr kumimoji="1" lang="en-US" altLang="zh-CN" sz="2800" b="1" u="sng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PEG</a:t>
            </a:r>
            <a:r>
              <a:rPr kumimoji="1" lang="zh-CN" altLang="en-US" sz="2800" b="1" u="sng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作用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：缓慢加入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PBS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至终体积为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1mL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，混匀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4387205" y="5033635"/>
            <a:ext cx="369354" cy="501898"/>
          </a:xfrm>
          <a:prstGeom prst="down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2870" y="5029158"/>
            <a:ext cx="370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39</a:t>
            </a:r>
            <a:r>
              <a:rPr kumimoji="1" lang="zh-CN" altLang="zh-CN" sz="24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℃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水浴</a:t>
            </a:r>
            <a:r>
              <a:rPr kumimoji="1" lang="en-US" altLang="zh-CN" sz="24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10min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2865459" y="5648133"/>
            <a:ext cx="4449549" cy="52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3000rpm,5min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弃上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清</a:t>
            </a:r>
          </a:p>
        </p:txBody>
      </p:sp>
    </p:spTree>
    <p:extLst>
      <p:ext uri="{BB962C8B-B14F-4D97-AF65-F5344CB8AC3E}">
        <p14:creationId xmlns:p14="http://schemas.microsoft.com/office/powerpoint/2010/main" val="1452460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79388" y="296863"/>
            <a:ext cx="2879725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kumimoji="1"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结果观察</a:t>
            </a:r>
          </a:p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-24" y="1720339"/>
            <a:ext cx="929627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加入适量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PBS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重悬细胞</a:t>
            </a:r>
            <a:endParaRPr kumimoji="1"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使观察时的视野内细胞数目适中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4553101" y="3039767"/>
            <a:ext cx="369354" cy="501898"/>
          </a:xfrm>
          <a:prstGeom prst="down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7308" y="3694061"/>
            <a:ext cx="86865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取样置于洁净载玻片上，待其沉降数分钟后，</a:t>
            </a:r>
            <a:endParaRPr kumimoji="1" lang="en-US" altLang="zh-CN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于荧光显微镜下观察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89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468313" y="530225"/>
            <a:ext cx="8424862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71550" indent="-514350"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en-US" altLang="zh-CN" sz="2800" b="1" dirty="0">
              <a:solidFill>
                <a:srgbClr val="00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kumimoji="1"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楷体_GB2312"/>
              </a:rPr>
              <a:t>在显微镜下观察细胞融合情况：</a:t>
            </a:r>
            <a:endParaRPr kumimoji="1" lang="en-US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楷体_GB2312"/>
            </a:endParaRPr>
          </a:p>
          <a:p>
            <a:pPr lvl="1" eaLnBrk="1" hangingPunct="1">
              <a:lnSpc>
                <a:spcPct val="150000"/>
              </a:lnSpc>
              <a:buFont typeface="Garamond" panose="02020404030301010803" pitchFamily="18" charset="0"/>
              <a:buAutoNum type="alphaLcParenR"/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楷体_GB2312"/>
              </a:rPr>
              <a:t>两</a:t>
            </a:r>
            <a:r>
              <a:rPr kumimoji="1"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楷体_GB2312"/>
              </a:rPr>
              <a:t>细胞的细胞膜间相互接触、粘连</a:t>
            </a:r>
            <a:endParaRPr kumimoji="1" lang="en-US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楷体_GB2312"/>
            </a:endParaRPr>
          </a:p>
          <a:p>
            <a:pPr lvl="1" eaLnBrk="1" hangingPunct="1">
              <a:lnSpc>
                <a:spcPct val="150000"/>
              </a:lnSpc>
              <a:buFont typeface="Garamond" panose="02020404030301010803" pitchFamily="18" charset="0"/>
              <a:buAutoNum type="alphaLcParenR"/>
            </a:pPr>
            <a:r>
              <a:rPr kumimoji="1"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楷体_GB2312"/>
              </a:rPr>
              <a:t>接触部位的细胞膜崩解，两细胞间的细胞质相通，形成细胞质通道</a:t>
            </a:r>
            <a:endParaRPr kumimoji="1" lang="en-US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楷体_GB2312"/>
            </a:endParaRPr>
          </a:p>
          <a:p>
            <a:pPr lvl="1" eaLnBrk="1" hangingPunct="1">
              <a:lnSpc>
                <a:spcPct val="150000"/>
              </a:lnSpc>
              <a:buFont typeface="Garamond" panose="02020404030301010803" pitchFamily="18" charset="0"/>
              <a:buAutoNum type="alphaLcParenR"/>
            </a:pPr>
            <a:r>
              <a:rPr kumimoji="1"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楷体_GB2312"/>
              </a:rPr>
              <a:t>通道扩大，两个细胞连成一体</a:t>
            </a:r>
            <a:endParaRPr kumimoji="1" lang="en-US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楷体_GB2312"/>
            </a:endParaRPr>
          </a:p>
          <a:p>
            <a:pPr lvl="1" eaLnBrk="1" hangingPunct="1">
              <a:lnSpc>
                <a:spcPct val="150000"/>
              </a:lnSpc>
              <a:buFont typeface="Garamond" panose="02020404030301010803" pitchFamily="18" charset="0"/>
              <a:buAutoNum type="alphaLcParenR"/>
            </a:pPr>
            <a:r>
              <a:rPr kumimoji="1"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楷体_GB2312"/>
              </a:rPr>
              <a:t>细胞合并完成，形成一个含有两个或多个核的圆形细胞</a:t>
            </a:r>
          </a:p>
          <a:p>
            <a:pPr eaLnBrk="1" hangingPunct="1"/>
            <a:endParaRPr kumimoji="1" lang="zh-CN" altLang="en-US" sz="2800" b="1" dirty="0">
              <a:solidFill>
                <a:srgbClr val="003300"/>
              </a:solidFill>
              <a:latin typeface="黑体" pitchFamily="49" charset="-122"/>
              <a:ea typeface="黑体" pitchFamily="49" charset="-122"/>
              <a:cs typeface="楷体_GB2312"/>
            </a:endParaRPr>
          </a:p>
          <a:p>
            <a:pPr algn="ctr" eaLnBrk="1" hangingPunct="1"/>
            <a:endParaRPr kumimoji="1" lang="en-US" altLang="zh-CN" sz="2800" b="1" dirty="0">
              <a:solidFill>
                <a:srgbClr val="00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395288" y="260350"/>
            <a:ext cx="34820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实验结果及分析</a:t>
            </a: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9467230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5723" y="5420314"/>
            <a:ext cx="186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预期结果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 descr="C:\Users\Dell\AppData\Roaming\Tencent\Users\1728813958\QQ\WinTemp\RichOle\GPD(`)U@CE_%_YR9GF1OUW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6460"/>
          <a:stretch/>
        </p:blipFill>
        <p:spPr bwMode="auto">
          <a:xfrm>
            <a:off x="1524080" y="978197"/>
            <a:ext cx="6138140" cy="411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7086534" y="3035543"/>
            <a:ext cx="774032" cy="55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363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Rectangle 4"/>
              <p:cNvSpPr>
                <a:spLocks noChangeArrowheads="1"/>
              </p:cNvSpPr>
              <p:nvPr/>
            </p:nvSpPr>
            <p:spPr bwMode="auto">
              <a:xfrm>
                <a:off x="323850" y="719691"/>
                <a:ext cx="8424863" cy="4777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indent="304800">
                  <a:tabLst>
                    <a:tab pos="434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914400" indent="-457200">
                  <a:tabLst>
                    <a:tab pos="434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371600" indent="-457200">
                  <a:tabLst>
                    <a:tab pos="434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828800" indent="-457200">
                  <a:tabLst>
                    <a:tab pos="434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indent="-457200">
                  <a:tabLst>
                    <a:tab pos="434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4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4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4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4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800" b="1" dirty="0">
                  <a:solidFill>
                    <a:srgbClr val="0033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1" lang="en-US" altLang="zh-CN" sz="2800" b="1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2. </a:t>
                </a:r>
                <a:r>
                  <a:rPr kumimoji="1" lang="zh-CN" altLang="en-US" sz="2800" b="1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计算融合率：</a:t>
                </a:r>
                <a:endParaRPr kumimoji="1" lang="en-US" altLang="zh-CN" sz="280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1" lang="zh-CN" altLang="en-US" sz="2800" b="1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在显微镜的视野内，已发生融合细胞的细胞核总数与该视野内所有细胞的</a:t>
                </a:r>
                <a:r>
                  <a:rPr kumimoji="1" lang="zh-CN" altLang="en-US" sz="2800" b="1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细胞核总数</a:t>
                </a:r>
                <a:r>
                  <a:rPr kumimoji="1" lang="zh-CN" altLang="en-US" sz="2800" b="1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之比，通常以百分数表示。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800" b="1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   融合</a:t>
                </a:r>
                <a:r>
                  <a:rPr kumimoji="1" lang="zh-CN" altLang="en-US" sz="2800" b="1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率</a:t>
                </a:r>
                <a:r>
                  <a:rPr kumimoji="1" lang="zh-CN" altLang="en-US" sz="2800" b="1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_GB231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zh-CN" altLang="en-US" sz="2800" b="1" dirty="0">
                            <a:solidFill>
                              <a:schemeClr val="bg1"/>
                            </a:solidFill>
                            <a:latin typeface="黑体" pitchFamily="49" charset="-122"/>
                            <a:ea typeface="黑体" pitchFamily="49" charset="-122"/>
                            <a:cs typeface="Times New Roman" pitchFamily="18" charset="0"/>
                          </a:rPr>
                          <m:t>视野内发生融合的细胞核总数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zh-CN" altLang="en-US" sz="2800" b="1" dirty="0">
                            <a:solidFill>
                              <a:schemeClr val="bg1"/>
                            </a:solidFill>
                            <a:latin typeface="黑体" pitchFamily="49" charset="-122"/>
                            <a:ea typeface="黑体" pitchFamily="49" charset="-122"/>
                            <a:cs typeface="Times New Roman" pitchFamily="18" charset="0"/>
                          </a:rPr>
                          <m:t>视野内所有细胞核总数</m:t>
                        </m:r>
                      </m:den>
                    </m:f>
                  </m:oMath>
                </a14:m>
                <a:r>
                  <a:rPr kumimoji="1" lang="en-US" altLang="zh-CN" sz="2800" b="1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×100</a:t>
                </a:r>
                <a:r>
                  <a:rPr kumimoji="1" lang="zh-CN" altLang="en-US" sz="2800" b="1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％</a:t>
                </a:r>
              </a:p>
              <a:p>
                <a:pPr algn="ctr" eaLnBrk="1" hangingPunct="1"/>
                <a:endParaRPr kumimoji="1" lang="en-US" altLang="zh-CN" sz="2800" dirty="0">
                  <a:solidFill>
                    <a:srgbClr val="0033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38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719691"/>
                <a:ext cx="8424863" cy="4777270"/>
              </a:xfrm>
              <a:prstGeom prst="rect">
                <a:avLst/>
              </a:prstGeom>
              <a:blipFill rotWithShape="1">
                <a:blip r:embed="rId2"/>
                <a:stretch>
                  <a:fillRect l="-1447" r="-12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395288" y="260350"/>
            <a:ext cx="34820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实验结果及分析</a:t>
            </a: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4570282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323850" y="260350"/>
            <a:ext cx="247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注意事项</a:t>
            </a:r>
            <a:r>
              <a:rPr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85663" y="809418"/>
            <a:ext cx="835342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53988" indent="-250825"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1.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滴</a:t>
            </a:r>
            <a:r>
              <a:rPr kumimoji="1" lang="zh-CN" altLang="en-US" sz="2800" b="1" dirty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加</a:t>
            </a:r>
            <a:r>
              <a:rPr kumimoji="1" lang="en-US" altLang="zh-CN" sz="2800" b="1" dirty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50</a:t>
            </a:r>
            <a:r>
              <a:rPr kumimoji="1" lang="zh-CN" altLang="en-US" sz="2800" b="1" dirty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％</a:t>
            </a:r>
            <a:r>
              <a:rPr kumimoji="1" lang="en-US" altLang="zh-CN" sz="2800" b="1" dirty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PEG</a:t>
            </a:r>
            <a:r>
              <a:rPr kumimoji="1" lang="zh-CN" altLang="en-US" sz="2800" b="1" dirty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时，应缓慢、逐滴加入，而且每加一滴应轻摇离心管以混匀，滴加完毕后可用滴管温和混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匀。且在温育过程中要不时弹动管壁以避免细胞沉降在底部</a:t>
            </a:r>
            <a:endParaRPr kumimoji="1" lang="zh-CN" altLang="en-US" sz="2800" b="1" dirty="0">
              <a:solidFill>
                <a:schemeClr val="bg1"/>
              </a:solidFill>
              <a:latin typeface="楷体_GB2312"/>
              <a:ea typeface="黑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2.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高</a:t>
            </a:r>
            <a:r>
              <a:rPr kumimoji="1" lang="en-US" altLang="zh-CN" sz="2800" b="1" dirty="0" err="1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Ca</a:t>
            </a:r>
            <a:r>
              <a:rPr kumimoji="1" lang="en-US" altLang="zh-CN" sz="2800" b="1" baseline="30000" dirty="0" err="1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2</a:t>
            </a:r>
            <a:r>
              <a:rPr kumimoji="1" lang="en-US" altLang="zh-CN" sz="2800" b="1" baseline="30000" dirty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+</a:t>
            </a:r>
            <a:r>
              <a:rPr kumimoji="1" lang="zh-CN" altLang="en-US" sz="2800" b="1" dirty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浓度能提高细胞的融合率</a:t>
            </a:r>
          </a:p>
          <a:p>
            <a:pPr marL="0" indent="0" eaLnBrk="1" hangingPunct="1"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3.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温度</a:t>
            </a:r>
            <a:r>
              <a:rPr kumimoji="1" lang="zh-CN" altLang="en-US" sz="2800" b="1" dirty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、融合时间、</a:t>
            </a:r>
            <a:r>
              <a:rPr kumimoji="1" lang="en-US" altLang="zh-CN" sz="2800" b="1" dirty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PEG</a:t>
            </a:r>
            <a:r>
              <a:rPr kumimoji="1" lang="zh-CN" altLang="en-US" sz="2800" b="1" dirty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的浓度与作用时间、细胞密度、机械力等因素均影响融合率，实验操作时应予以注意，并在需要的时候及时镜检</a:t>
            </a:r>
          </a:p>
        </p:txBody>
      </p:sp>
    </p:spTree>
    <p:extLst>
      <p:ext uri="{BB962C8B-B14F-4D97-AF65-F5344CB8AC3E}">
        <p14:creationId xmlns:p14="http://schemas.microsoft.com/office/powerpoint/2010/main" val="27548946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[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实验目的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]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endParaRPr lang="en-US" altLang="zh-CN" sz="3600" dirty="0" smtClean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290" y="1600200"/>
            <a:ext cx="8229600" cy="4525963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kumimoji="1"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掌握细胞融合的概念及基本原理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</a:t>
            </a:r>
            <a:r>
              <a:rPr kumimoji="1"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初步掌握</a:t>
            </a:r>
            <a:r>
              <a:rPr kumimoji="1"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PEG</a:t>
            </a:r>
            <a:r>
              <a:rPr kumimoji="1"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诱导细胞融合技术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了解细融合技术的生物学和医学意义</a:t>
            </a:r>
            <a:endParaRPr kumimoji="1" lang="zh-CN" altLang="en-US" b="1" dirty="0" smtClean="0">
              <a:solidFill>
                <a:srgbClr val="00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02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333375"/>
            <a:ext cx="7502525" cy="2447925"/>
          </a:xfrm>
        </p:spPr>
        <p:txBody>
          <a:bodyPr/>
          <a:lstStyle/>
          <a:p>
            <a:pPr algn="just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[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作业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</a:t>
            </a:r>
            <a:r>
              <a:rPr lang="zh-CN" altLang="en-US" sz="2800" b="1" dirty="0" smtClean="0">
                <a:solidFill>
                  <a:schemeClr val="bg1"/>
                </a:solidFill>
                <a:latin typeface="楷体_GB2312"/>
                <a:ea typeface="黑体" panose="02010609060101010101" pitchFamily="49" charset="-122"/>
                <a:cs typeface="Times New Roman" pitchFamily="18" charset="0"/>
              </a:rPr>
              <a:t>绘制显示所观察到的细胞融合情况图。</a:t>
            </a:r>
          </a:p>
          <a:p>
            <a:pPr algn="just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[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思考题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18435" name="Text Box 10"/>
          <p:cNvSpPr txBox="1">
            <a:spLocks noChangeArrowheads="1"/>
          </p:cNvSpPr>
          <p:nvPr/>
        </p:nvSpPr>
        <p:spPr bwMode="auto">
          <a:xfrm>
            <a:off x="947854" y="2057436"/>
            <a:ext cx="722459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1.PEG</a:t>
            </a:r>
            <a:r>
              <a:rPr kumimoji="1" lang="zh-CN" altLang="zh-CN" sz="28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介导细胞融合时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细胞融合率受哪些因素的影响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?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进行细胞融合时，要注意那些问题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?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</a:t>
            </a:r>
            <a:r>
              <a:rPr kumimoji="1" lang="zh-CN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分析</a:t>
            </a:r>
            <a:r>
              <a:rPr kumimoji="1" lang="zh-CN" altLang="zh-CN" sz="28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显微镜下出现聚集成团的细胞的原因</a:t>
            </a:r>
            <a:r>
              <a:rPr kumimoji="1" lang="zh-CN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？</a:t>
            </a:r>
            <a:endParaRPr kumimoji="1" lang="en-US" altLang="zh-CN" sz="2800" b="1" dirty="0" smtClean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r>
              <a:rPr lang="zh-CN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视野中看到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</a:t>
            </a:r>
            <a:r>
              <a:rPr lang="zh-CN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两</a:t>
            </a:r>
            <a:r>
              <a:rPr lang="zh-CN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个或多个细胞接触在</a:t>
            </a:r>
            <a:r>
              <a:rPr lang="zh-CN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一起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的现象是否</a:t>
            </a:r>
            <a:r>
              <a:rPr lang="zh-CN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一定是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发生了细胞</a:t>
            </a:r>
            <a:r>
              <a:rPr lang="zh-CN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融合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？</a:t>
            </a:r>
            <a:r>
              <a:rPr kumimoji="1" lang="zh-CN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kumimoji="1" lang="zh-CN" altLang="zh-CN" sz="2800" b="1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0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[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实验原理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]</a:t>
            </a:r>
            <a:endParaRPr lang="en-US" altLang="zh-CN" sz="3600" dirty="0" smtClean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28498" y="1066862"/>
            <a:ext cx="8229600" cy="4525963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marL="609600" indent="0" eaLnBrk="1" hangingPunct="1">
              <a:lnSpc>
                <a:spcPct val="125000"/>
              </a:lnSpc>
              <a:buNone/>
            </a:pPr>
            <a:r>
              <a:rPr kumimoji="1"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细胞融合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(cell fusion)</a:t>
            </a:r>
            <a:endParaRPr kumimoji="1" lang="en-US" altLang="zh-CN" b="1" dirty="0" smtClean="0">
              <a:solidFill>
                <a:schemeClr val="bg1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1066800" indent="-457200" eaLnBrk="1" hangingPunct="1">
              <a:lnSpc>
                <a:spcPct val="125000"/>
              </a:lnSpc>
            </a:pPr>
            <a:r>
              <a:rPr kumimoji="1" lang="zh-CN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在自发或者诱导条件下，两个或两个以上细胞合并为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一个</a:t>
            </a:r>
            <a:r>
              <a:rPr kumimoji="1" lang="zh-CN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双核或者多核细胞的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现象。此时的细胞称为同核体或异核体</a:t>
            </a:r>
            <a:endParaRPr kumimoji="1" lang="en-US" altLang="zh-CN" sz="2800" b="1" dirty="0" smtClean="0">
              <a:solidFill>
                <a:schemeClr val="bg1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1066800" indent="-457200" eaLnBrk="1" hangingPunct="1">
              <a:lnSpc>
                <a:spcPct val="125000"/>
              </a:lnSpc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如果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，此阶段的异核体同步进入有丝分裂，核膜崩溃，来自两个亲本细胞的基因组合在一起，形成只含有一个细胞核的杂种细胞</a:t>
            </a:r>
          </a:p>
          <a:p>
            <a:pPr marL="1066800" indent="-457200" eaLnBrk="1" hangingPunct="1">
              <a:lnSpc>
                <a:spcPct val="125000"/>
              </a:lnSpc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自二十世纪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60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年代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首次成功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以来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,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已发展为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重要的细胞工程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2989327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14" y="685872"/>
            <a:ext cx="7467600" cy="762000"/>
          </a:xfrm>
        </p:spPr>
        <p:txBody>
          <a:bodyPr/>
          <a:lstStyle/>
          <a:p>
            <a:pPr algn="l"/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细胞融合的意义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能</a:t>
            </a: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把亲缘关系较远，甚至毫无亲缘关系的生物体细胞融合在一起，为远缘杂交架起了桥梁，是改造细胞遗传物质的有力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手段</a:t>
            </a:r>
            <a:endParaRPr lang="en-US" altLang="zh-CN" sz="28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打破</a:t>
            </a: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了仅仅依赖有性杂交重组基因创造新种的界限，扩大了遗传物质的重组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范围</a:t>
            </a:r>
            <a:endParaRPr lang="zh-CN" altLang="en-US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0528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655628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4099" name="内容占位符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7" b="-1"/>
          <a:stretch/>
        </p:blipFill>
        <p:spPr>
          <a:xfrm>
            <a:off x="91842" y="609674"/>
            <a:ext cx="2880000" cy="2021445"/>
          </a:xfrm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07950" y="2706678"/>
            <a:ext cx="302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花椰菜和西兰花近亲杂交</a:t>
            </a:r>
          </a:p>
        </p:txBody>
      </p:sp>
      <p:pic>
        <p:nvPicPr>
          <p:cNvPr id="4101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619115"/>
            <a:ext cx="2879725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文本框 9"/>
          <p:cNvSpPr txBox="1">
            <a:spLocks noChangeArrowheads="1"/>
          </p:cNvSpPr>
          <p:nvPr/>
        </p:nvSpPr>
        <p:spPr bwMode="auto">
          <a:xfrm>
            <a:off x="3087640" y="2700328"/>
            <a:ext cx="293212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Blood limes</a:t>
            </a: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澳大利亚</a:t>
            </a: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野生青柠和橘子杂交而成</a:t>
            </a:r>
          </a:p>
        </p:txBody>
      </p:sp>
      <p:pic>
        <p:nvPicPr>
          <p:cNvPr id="4103" name="图片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r="2269" b="2589"/>
          <a:stretch/>
        </p:blipFill>
        <p:spPr bwMode="auto">
          <a:xfrm>
            <a:off x="5046394" y="3654415"/>
            <a:ext cx="3411704" cy="220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文本框 12"/>
          <p:cNvSpPr txBox="1">
            <a:spLocks noChangeArrowheads="1"/>
          </p:cNvSpPr>
          <p:nvPr/>
        </p:nvSpPr>
        <p:spPr bwMode="auto">
          <a:xfrm>
            <a:off x="5041798" y="6029321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Tangelo </a:t>
            </a: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是橘子和西柚杂交而成</a:t>
            </a:r>
          </a:p>
        </p:txBody>
      </p:sp>
      <p:pic>
        <p:nvPicPr>
          <p:cNvPr id="4105" name="图片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1" y="3654415"/>
            <a:ext cx="34163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文本框 15"/>
          <p:cNvSpPr txBox="1">
            <a:spLocks noChangeArrowheads="1"/>
          </p:cNvSpPr>
          <p:nvPr/>
        </p:nvSpPr>
        <p:spPr bwMode="auto">
          <a:xfrm>
            <a:off x="847461" y="6019732"/>
            <a:ext cx="31149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羽衣甘蓝</a:t>
            </a: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抱子甘蓝</a:t>
            </a: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  <a:r>
              <a:rPr lang="en-US" altLang="zh-CN" b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Kalettes</a:t>
            </a:r>
            <a:endParaRPr lang="zh-CN" altLang="en-US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4107" name="图片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8986" r="9869" b="10049"/>
          <a:stretch>
            <a:fillRect/>
          </a:stretch>
        </p:blipFill>
        <p:spPr bwMode="auto">
          <a:xfrm>
            <a:off x="6172158" y="609674"/>
            <a:ext cx="28797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文本框 18"/>
          <p:cNvSpPr txBox="1">
            <a:spLocks noChangeArrowheads="1"/>
          </p:cNvSpPr>
          <p:nvPr/>
        </p:nvSpPr>
        <p:spPr bwMode="auto">
          <a:xfrm>
            <a:off x="6131406" y="2741603"/>
            <a:ext cx="28600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猕猴桃</a:t>
            </a: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草莓</a:t>
            </a: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=Kiwi Berries</a:t>
            </a:r>
            <a:endParaRPr lang="zh-CN" altLang="en-US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0613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内容占位符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625" y="3911600"/>
            <a:ext cx="4362450" cy="2695575"/>
          </a:xfrm>
        </p:spPr>
      </p:pic>
      <p:pic>
        <p:nvPicPr>
          <p:cNvPr id="5124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-96838"/>
            <a:ext cx="5402262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708275"/>
            <a:ext cx="2963863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0" b="14301"/>
          <a:stretch>
            <a:fillRect/>
          </a:stretch>
        </p:blipFill>
        <p:spPr bwMode="auto">
          <a:xfrm>
            <a:off x="6146800" y="5006975"/>
            <a:ext cx="302736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54740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60995"/>
            <a:ext cx="82296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细胞融合依据融合过程采用的助融剂不同，分为：</a:t>
            </a: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病毒诱导的细胞融合，如仙台病毒（</a:t>
            </a:r>
            <a:r>
              <a:rPr kumimoji="1" lang="en-US" altLang="zh-CN" sz="2800" b="1" dirty="0" err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HVJ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kumimoji="1" lang="en-US" altLang="zh-CN" sz="2800" b="1" dirty="0" smtClean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化学因子诱导的细胞融合，如聚乙二醇（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PEG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电场诱导的细胞融合；</a:t>
            </a: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激光诱导的细胞融合</a:t>
            </a:r>
          </a:p>
        </p:txBody>
      </p:sp>
      <p:pic>
        <p:nvPicPr>
          <p:cNvPr id="614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7" y="4124948"/>
            <a:ext cx="81565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133664" y="5572710"/>
            <a:ext cx="708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本次实验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PEG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诱导动物细胞融合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2347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2376487" cy="792163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[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实验原理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]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6172" name="Text Box 28">
            <a:extLst>
              <a:ext uri="{FF2B5EF4-FFF2-40B4-BE49-F238E27FC236}">
                <a16:creationId xmlns:a16="http://schemas.microsoft.com/office/drawing/2014/main" id="{5700D79B-BE4A-4D10-AC9B-EA27450D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496300" cy="424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PEG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是乙二醇的多聚化合物，有不同分子量多聚体</a:t>
            </a:r>
            <a:endParaRPr kumimoji="1" lang="en-US" altLang="zh-CN" sz="2800" b="1" dirty="0">
              <a:solidFill>
                <a:schemeClr val="bg1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PEG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可与水分子借氢键结合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,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在高浓度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(50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％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PEG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溶液中自由水消失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，促使细胞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脱水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而使两细胞相互接触；降低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PEG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浓度，两细胞相互接触部位的质膜发生结构改变（脂质双层中之类分子发生疏散与重排，脂质沟通成为可能），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引起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细胞融合</a:t>
            </a:r>
            <a:endParaRPr kumimoji="1" lang="en-US" altLang="zh-CN" sz="2800" b="1" dirty="0">
              <a:solidFill>
                <a:schemeClr val="bg1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36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2376487" cy="792163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实验原理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6172" name="Text Box 28">
            <a:extLst>
              <a:ext uri="{FF2B5EF4-FFF2-40B4-BE49-F238E27FC236}">
                <a16:creationId xmlns:a16="http://schemas.microsoft.com/office/drawing/2014/main" id="{5700D79B-BE4A-4D10-AC9B-EA27450D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496300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为了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发挥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PEG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促进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细胞融合的效力，必须采用较高浓度的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PEG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溶液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，但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在高浓度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PEG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溶液下，细胞可能因脱水而受到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显著的破坏</a:t>
            </a:r>
            <a:endParaRPr kumimoji="1" lang="en-US" altLang="zh-CN" sz="2800" b="1" dirty="0" smtClean="0">
              <a:solidFill>
                <a:schemeClr val="bg1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影响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PEG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介导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细胞融合效果的因素有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:PEG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的分子量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及浓度、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pH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值、处理时间和温度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等</a:t>
            </a:r>
            <a:endParaRPr kumimoji="1" lang="en-US" altLang="zh-CN" sz="2800" b="1" dirty="0" smtClean="0">
              <a:solidFill>
                <a:schemeClr val="bg1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选择合适的分子量、浓度及作用时间是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PEG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融合技术的关键</a:t>
            </a:r>
            <a:endParaRPr kumimoji="1" lang="en-US" altLang="zh-CN" sz="2800" b="1" dirty="0">
              <a:solidFill>
                <a:schemeClr val="bg1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1" lang="zh-CN" altLang="en-US" sz="2800" b="1" dirty="0">
              <a:solidFill>
                <a:schemeClr val="bg1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3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1064</Words>
  <Application>Microsoft Office PowerPoint</Application>
  <PresentationFormat>全屏显示(4:3)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黑体</vt:lpstr>
      <vt:lpstr>华文细黑</vt:lpstr>
      <vt:lpstr>楷体_GB2312</vt:lpstr>
      <vt:lpstr>宋体</vt:lpstr>
      <vt:lpstr>Arial</vt:lpstr>
      <vt:lpstr>Cambria Math</vt:lpstr>
      <vt:lpstr>Garamond</vt:lpstr>
      <vt:lpstr>Times New Roman</vt:lpstr>
      <vt:lpstr>Wingdings</vt:lpstr>
      <vt:lpstr>默认设计模板</vt:lpstr>
      <vt:lpstr>PowerPoint 演示文稿</vt:lpstr>
      <vt:lpstr>[实验目的] </vt:lpstr>
      <vt:lpstr>[实验原理]</vt:lpstr>
      <vt:lpstr>细胞融合的意义</vt:lpstr>
      <vt:lpstr>PowerPoint 演示文稿</vt:lpstr>
      <vt:lpstr>PowerPoint 演示文稿</vt:lpstr>
      <vt:lpstr>PowerPoint 演示文稿</vt:lpstr>
      <vt:lpstr>[实验原理] </vt:lpstr>
      <vt:lpstr>[实验原理] </vt:lpstr>
      <vt:lpstr>[实验用品]</vt:lpstr>
      <vt:lpstr>[实验步骤]</vt:lpstr>
      <vt:lpstr>[实验步骤]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fanglq</dc:creator>
  <cp:lastModifiedBy>范立强</cp:lastModifiedBy>
  <cp:revision>208</cp:revision>
  <dcterms:created xsi:type="dcterms:W3CDTF">2017-09-11T15:05:00Z</dcterms:created>
  <dcterms:modified xsi:type="dcterms:W3CDTF">2020-11-24T08:32:16Z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2052-10.1.0.6748</vt:lpwstr>
  </property>
</Properties>
</file>