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65" r:id="rId4"/>
    <p:sldId id="266" r:id="rId5"/>
    <p:sldId id="268" r:id="rId6"/>
    <p:sldId id="275" r:id="rId7"/>
    <p:sldId id="282" r:id="rId8"/>
    <p:sldId id="296" r:id="rId9"/>
    <p:sldId id="294" r:id="rId10"/>
    <p:sldId id="276" r:id="rId11"/>
    <p:sldId id="295" r:id="rId12"/>
    <p:sldId id="279" r:id="rId13"/>
    <p:sldId id="297" r:id="rId14"/>
    <p:sldId id="298" r:id="rId1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3300"/>
    <a:srgbClr val="CCECFF"/>
    <a:srgbClr val="FF99CC"/>
    <a:srgbClr val="FFCC00"/>
    <a:srgbClr val="DDDDDD"/>
    <a:srgbClr val="333333"/>
    <a:srgbClr val="4D4D4D"/>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p:scale>
          <a:sx n="51" d="100"/>
          <a:sy n="51" d="100"/>
        </p:scale>
        <p:origin x="-1380" y="-720"/>
      </p:cViewPr>
      <p:guideLst>
        <p:guide orient="horz" pos="2192"/>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noRot="1"/>
          </p:cNvSpPr>
          <p:nvPr>
            <p:ph type="sldImg"/>
          </p:nvPr>
        </p:nvSpPr>
        <p:spPr>
          <a:xfrm>
            <a:off x="1143000" y="685800"/>
            <a:ext cx="4572000" cy="3429000"/>
          </a:xfrm>
          <a:prstGeom prst="rect">
            <a:avLst/>
          </a:prstGeom>
          <a:noFill/>
          <a:ln w="9525">
            <a:noFill/>
          </a:ln>
        </p:spPr>
      </p:sp>
      <p:sp>
        <p:nvSpPr>
          <p:cNvPr id="2053"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buClrTx/>
            </a:pPr>
            <a:endParaRPr lang="zh-CN" altLang="en-US"/>
          </a:p>
        </p:txBody>
      </p:sp>
      <p:sp>
        <p:nvSpPr>
          <p:cNvPr id="4" name="页脚占位符 3"/>
          <p:cNvSpPr>
            <a:spLocks noGrp="1"/>
          </p:cNvSpPr>
          <p:nvPr>
            <p:ph type="ftr" sz="quarter" idx="11"/>
          </p:nvPr>
        </p:nvSpPr>
        <p:spPr/>
        <p:txBody>
          <a:bodyPr/>
          <a:lstStyle/>
          <a:p>
            <a:pPr lvl="0">
              <a:buClrTx/>
            </a:pPr>
            <a:endParaRPr lang="zh-CN" altLang="en-US"/>
          </a:p>
        </p:txBody>
      </p:sp>
      <p:sp>
        <p:nvSpPr>
          <p:cNvPr id="5" name="灯片编号占位符 4"/>
          <p:cNvSpPr>
            <a:spLocks noGrp="1"/>
          </p:cNvSpPr>
          <p:nvPr>
            <p:ph type="sldNum" sz="quarter" idx="12"/>
          </p:nvPr>
        </p:nvSpPr>
        <p:spPr/>
        <p:txBody>
          <a:bodyPr/>
          <a:lstStyle/>
          <a:p>
            <a:pPr lvl="0">
              <a:buClrTx/>
            </a:pPr>
            <a:fld id="{9A0DB2DC-4C9A-4742-B13C-FB6460FD3503}" type="slidenum">
              <a:rPr lang="zh-CN" altLang="en-US"/>
            </a:fld>
            <a:endParaRPr lang="zh-CN" altLang="en-US"/>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p:sp>
        <p:nvSpPr>
          <p:cNvPr id="1026" name="Rectangle 2"/>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split orient="vert"/>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6" name="Text Box 4"/>
          <p:cNvSpPr txBox="1">
            <a:spLocks noChangeArrowheads="1"/>
          </p:cNvSpPr>
          <p:nvPr/>
        </p:nvSpPr>
        <p:spPr bwMode="auto">
          <a:xfrm>
            <a:off x="465455" y="1565275"/>
            <a:ext cx="83820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120000"/>
              </a:lnSpc>
              <a:buClrTx/>
              <a:buSzTx/>
              <a:buFontTx/>
              <a:buNone/>
              <a:defRPr/>
            </a:pPr>
            <a:r>
              <a:rPr lang="zh-CN" altLang="en-US" sz="4000">
                <a:latin typeface="黑体" panose="02010609060101010101" pitchFamily="49" charset="-122"/>
                <a:ea typeface="黑体" panose="02010609060101010101" pitchFamily="49" charset="-122"/>
                <a:sym typeface="+mn-ea"/>
              </a:rPr>
              <a:t>实验二 </a:t>
            </a:r>
            <a:br>
              <a:rPr lang="zh-CN" altLang="en-US" sz="4000">
                <a:latin typeface="黑体" panose="02010609060101010101" pitchFamily="49" charset="-122"/>
                <a:ea typeface="黑体" panose="02010609060101010101" pitchFamily="49" charset="-122"/>
                <a:sym typeface="+mn-ea"/>
              </a:rPr>
            </a:br>
            <a:r>
              <a:rPr lang="zh-CN" altLang="en-US" sz="4000">
                <a:latin typeface="黑体" panose="02010609060101010101" pitchFamily="49" charset="-122"/>
                <a:ea typeface="黑体" panose="02010609060101010101" pitchFamily="49" charset="-122"/>
                <a:sym typeface="+mn-ea"/>
              </a:rPr>
              <a:t>细胞器的活体染色</a:t>
            </a:r>
            <a:endParaRPr kumimoji="0" lang="en-US" altLang="zh-CN" sz="4000" b="1" kern="1200" cap="none" spc="0" normalizeH="0" baseline="0" noProof="0">
              <a:solidFill>
                <a:schemeClr val="bg1"/>
              </a:solidFill>
              <a:effectLst>
                <a:outerShdw blurRad="38100" dist="38100" dir="2700000" algn="tl">
                  <a:srgbClr val="C0C0C0"/>
                </a:outerShdw>
              </a:effectLst>
              <a:latin typeface="Arial" panose="020B0604020202020204" pitchFamily="34" charset="0"/>
              <a:ea typeface="黑体" panose="02010609060101010101" pitchFamily="49" charset="-122"/>
              <a:cs typeface="+mn-cs"/>
            </a:endParaRPr>
          </a:p>
        </p:txBody>
      </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sym typeface="+mn-ea"/>
              </a:rPr>
              <a:t>实验步骤</a:t>
            </a:r>
            <a:br>
              <a:rPr lang="zh-CN" altLang="en-US">
                <a:latin typeface="黑体" panose="02010609060101010101" pitchFamily="49" charset="-122"/>
                <a:ea typeface="黑体" panose="02010609060101010101" pitchFamily="49" charset="-122"/>
              </a:rPr>
            </a:b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76860" y="984885"/>
            <a:ext cx="8409940" cy="4887595"/>
          </a:xfrm>
        </p:spPr>
        <p:txBody>
          <a:bodyPr/>
          <a:p>
            <a:pPr marL="0" indent="0">
              <a:lnSpc>
                <a:spcPct val="140000"/>
              </a:lnSpc>
              <a:buNone/>
            </a:pP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 荧光法观察培养细胞</a:t>
            </a:r>
            <a:r>
              <a:rPr lang="zh-CN" altLang="en-US" sz="2400">
                <a:latin typeface="黑体" panose="02010609060101010101" pitchFamily="49" charset="-122"/>
                <a:ea typeface="黑体" panose="02010609060101010101" pitchFamily="49" charset="-122"/>
                <a:sym typeface="+mn-ea"/>
              </a:rPr>
              <a:t>线粒体</a:t>
            </a:r>
            <a:endParaRPr lang="zh-CN" altLang="en-US" sz="24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cs typeface="+mn-ea"/>
              </a:rPr>
              <a:t>培养的Hela细胞接种于无菌盖片，24~48h后生长为单层</a:t>
            </a:r>
            <a:endParaRPr lang="zh-CN" altLang="en-US" sz="2000">
              <a:latin typeface="黑体" panose="02010609060101010101" pitchFamily="49" charset="-122"/>
              <a:ea typeface="黑体" panose="02010609060101010101" pitchFamily="49" charset="-122"/>
              <a:cs typeface="+mn-ea"/>
            </a:endParaRPr>
          </a:p>
          <a:p>
            <a:pPr lvl="1">
              <a:lnSpc>
                <a:spcPct val="140000"/>
              </a:lnSpc>
            </a:pPr>
            <a:r>
              <a:rPr lang="zh-CN" altLang="en-US" sz="2000">
                <a:latin typeface="黑体" panose="02010609060101010101" pitchFamily="49" charset="-122"/>
                <a:ea typeface="黑体" panose="02010609060101010101" pitchFamily="49" charset="-122"/>
                <a:cs typeface="+mn-ea"/>
              </a:rPr>
              <a:t>取细胞盖片1张，用PBS液漂洗３次，除去细胞表面培养液和杂质，滤纸吸去液体。</a:t>
            </a:r>
            <a:endParaRPr lang="zh-CN" altLang="en-US" sz="2000">
              <a:latin typeface="黑体" panose="02010609060101010101" pitchFamily="49" charset="-122"/>
              <a:ea typeface="黑体" panose="02010609060101010101" pitchFamily="49" charset="-122"/>
              <a:cs typeface="+mn-ea"/>
            </a:endParaRPr>
          </a:p>
          <a:p>
            <a:pPr lvl="1">
              <a:lnSpc>
                <a:spcPct val="140000"/>
              </a:lnSpc>
            </a:pPr>
            <a:r>
              <a:rPr lang="zh-CN" altLang="en-US" sz="2000">
                <a:latin typeface="黑体" panose="02010609060101010101" pitchFamily="49" charset="-122"/>
                <a:ea typeface="黑体" panose="02010609060101010101" pitchFamily="49" charset="-122"/>
                <a:cs typeface="+mn-ea"/>
              </a:rPr>
              <a:t>将细胞盖片浸入罗丹明123工作液中，室温孵育10min。</a:t>
            </a:r>
            <a:endParaRPr lang="zh-CN" altLang="en-US" sz="2000">
              <a:latin typeface="黑体" panose="02010609060101010101" pitchFamily="49" charset="-122"/>
              <a:ea typeface="黑体" panose="02010609060101010101" pitchFamily="49" charset="-122"/>
              <a:cs typeface="+mn-ea"/>
            </a:endParaRPr>
          </a:p>
          <a:p>
            <a:pPr lvl="1">
              <a:lnSpc>
                <a:spcPct val="140000"/>
              </a:lnSpc>
            </a:pPr>
            <a:r>
              <a:rPr lang="zh-CN" altLang="en-US" sz="2000">
                <a:latin typeface="黑体" panose="02010609060101010101" pitchFamily="49" charset="-122"/>
                <a:ea typeface="黑体" panose="02010609060101010101" pitchFamily="49" charset="-122"/>
                <a:cs typeface="+mn-ea"/>
              </a:rPr>
              <a:t>用PBS（pH7.4， 含Ca</a:t>
            </a:r>
            <a:r>
              <a:rPr lang="zh-CN" altLang="en-US" sz="2000" baseline="30000">
                <a:latin typeface="黑体" panose="02010609060101010101" pitchFamily="49" charset="-122"/>
                <a:ea typeface="黑体" panose="02010609060101010101" pitchFamily="49" charset="-122"/>
                <a:cs typeface="+mn-ea"/>
              </a:rPr>
              <a:t>2+</a:t>
            </a:r>
            <a:r>
              <a:rPr lang="zh-CN" altLang="en-US" sz="2000">
                <a:latin typeface="黑体" panose="02010609060101010101" pitchFamily="49" charset="-122"/>
                <a:ea typeface="黑体" panose="02010609060101010101" pitchFamily="49" charset="-122"/>
                <a:cs typeface="+mn-ea"/>
              </a:rPr>
              <a:t>, Mg</a:t>
            </a:r>
            <a:r>
              <a:rPr lang="zh-CN" altLang="en-US" sz="2000" baseline="30000">
                <a:latin typeface="黑体" panose="02010609060101010101" pitchFamily="49" charset="-122"/>
                <a:ea typeface="黑体" panose="02010609060101010101" pitchFamily="49" charset="-122"/>
                <a:cs typeface="+mn-ea"/>
              </a:rPr>
              <a:t>2+</a:t>
            </a:r>
            <a:r>
              <a:rPr lang="zh-CN" altLang="en-US" sz="2000">
                <a:latin typeface="黑体" panose="02010609060101010101" pitchFamily="49" charset="-122"/>
                <a:ea typeface="黑体" panose="02010609060101010101" pitchFamily="49" charset="-122"/>
                <a:cs typeface="+mn-ea"/>
              </a:rPr>
              <a:t>）漂洗3次</a:t>
            </a:r>
            <a:endParaRPr lang="zh-CN" altLang="en-US" sz="2000">
              <a:latin typeface="黑体" panose="02010609060101010101" pitchFamily="49" charset="-122"/>
              <a:ea typeface="黑体" panose="02010609060101010101" pitchFamily="49" charset="-122"/>
              <a:cs typeface="+mn-ea"/>
            </a:endParaRPr>
          </a:p>
          <a:p>
            <a:pPr lvl="1">
              <a:lnSpc>
                <a:spcPct val="140000"/>
              </a:lnSpc>
            </a:pPr>
            <a:r>
              <a:rPr lang="zh-CN" altLang="en-US" sz="2000">
                <a:latin typeface="黑体" panose="02010609060101010101" pitchFamily="49" charset="-122"/>
                <a:ea typeface="黑体" panose="02010609060101010101" pitchFamily="49" charset="-122"/>
                <a:cs typeface="+mn-ea"/>
              </a:rPr>
              <a:t>将细胞爬片放在载玻片上</a:t>
            </a:r>
            <a:endParaRPr lang="zh-CN" altLang="en-US" sz="2000">
              <a:latin typeface="黑体" panose="02010609060101010101" pitchFamily="49" charset="-122"/>
              <a:ea typeface="黑体" panose="02010609060101010101" pitchFamily="49" charset="-122"/>
              <a:cs typeface="+mn-ea"/>
            </a:endParaRPr>
          </a:p>
          <a:p>
            <a:pPr lvl="1">
              <a:lnSpc>
                <a:spcPct val="140000"/>
              </a:lnSpc>
            </a:pPr>
            <a:r>
              <a:rPr lang="zh-CN" altLang="en-US" sz="2000">
                <a:latin typeface="黑体" panose="02010609060101010101" pitchFamily="49" charset="-122"/>
                <a:ea typeface="黑体" panose="02010609060101010101" pitchFamily="49" charset="-122"/>
                <a:cs typeface="+mn-ea"/>
                <a:sym typeface="+mn-ea"/>
              </a:rPr>
              <a:t>光学显微镜镜</a:t>
            </a:r>
            <a:r>
              <a:rPr lang="zh-CN" altLang="en-US" sz="2000">
                <a:solidFill>
                  <a:srgbClr val="FF0000"/>
                </a:solidFill>
                <a:latin typeface="黑体" panose="02010609060101010101" pitchFamily="49" charset="-122"/>
                <a:ea typeface="黑体" panose="02010609060101010101" pitchFamily="49" charset="-122"/>
                <a:cs typeface="+mn-ea"/>
                <a:sym typeface="+mn-ea"/>
              </a:rPr>
              <a:t>和荧光显微镜</a:t>
            </a:r>
            <a:r>
              <a:rPr lang="zh-CN" altLang="en-US" sz="2000">
                <a:latin typeface="黑体" panose="02010609060101010101" pitchFamily="49" charset="-122"/>
                <a:ea typeface="黑体" panose="02010609060101010101" pitchFamily="49" charset="-122"/>
                <a:cs typeface="+mn-ea"/>
                <a:sym typeface="+mn-ea"/>
              </a:rPr>
              <a:t>下观察。</a:t>
            </a:r>
            <a:r>
              <a:rPr lang="zh-CN" altLang="en-US" sz="2000">
                <a:latin typeface="黑体" panose="02010609060101010101" pitchFamily="49" charset="-122"/>
                <a:ea typeface="黑体" panose="02010609060101010101" pitchFamily="49" charset="-122"/>
                <a:cs typeface="+mn-ea"/>
              </a:rPr>
              <a:t>激光波长504nm左右（？光）</a:t>
            </a:r>
            <a:endParaRPr lang="zh-CN" altLang="en-US" sz="21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sym typeface="+mn-ea"/>
              </a:rPr>
              <a:t>实验步骤</a:t>
            </a:r>
            <a:br>
              <a:rPr lang="zh-CN" altLang="en-US">
                <a:latin typeface="黑体" panose="02010609060101010101" pitchFamily="49" charset="-122"/>
                <a:ea typeface="黑体" panose="02010609060101010101" pitchFamily="49" charset="-122"/>
              </a:rPr>
            </a:b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238885"/>
            <a:ext cx="8229600" cy="4887595"/>
          </a:xfrm>
        </p:spPr>
        <p:txBody>
          <a:bodyPr/>
          <a:p>
            <a:pPr marL="0" indent="0">
              <a:lnSpc>
                <a:spcPct val="140000"/>
              </a:lnSpc>
              <a:buNone/>
            </a:pPr>
            <a:r>
              <a:rPr lang="en-US" altLang="zh-CN" sz="2400">
                <a:latin typeface="黑体" panose="02010609060101010101" pitchFamily="49" charset="-122"/>
                <a:ea typeface="黑体" panose="02010609060101010101" pitchFamily="49" charset="-122"/>
              </a:rPr>
              <a:t>4 </a:t>
            </a:r>
            <a:r>
              <a:rPr lang="zh-CN" altLang="en-US" sz="2400">
                <a:latin typeface="黑体" panose="02010609060101010101" pitchFamily="49" charset="-122"/>
                <a:ea typeface="黑体" panose="02010609060101010101" pitchFamily="49" charset="-122"/>
              </a:rPr>
              <a:t> 细胞核活体染色与观察</a:t>
            </a:r>
            <a:endParaRPr lang="zh-CN" altLang="en-US" sz="24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去除细胞培养液，将细胞爬片用PBS（pH7.4， 含Ca2+, Mg2+）漂洗3次</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将细胞盖片浸入Hoechst 33258溶液中，室温孵育10-30min。</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用PBS（pH7.4， 含Ca2+, Mg2+）漂洗</a:t>
            </a:r>
            <a:r>
              <a:rPr lang="zh-CN" altLang="en-US" sz="2000">
                <a:latin typeface="黑体" panose="02010609060101010101" pitchFamily="49" charset="-122"/>
                <a:ea typeface="黑体" panose="02010609060101010101" pitchFamily="49" charset="-122"/>
                <a:sym typeface="+mn-ea"/>
              </a:rPr>
              <a:t>细胞爬片</a:t>
            </a:r>
            <a:r>
              <a:rPr lang="zh-CN" altLang="en-US" sz="2000">
                <a:latin typeface="黑体" panose="02010609060101010101" pitchFamily="49" charset="-122"/>
                <a:ea typeface="黑体" panose="02010609060101010101" pitchFamily="49" charset="-122"/>
              </a:rPr>
              <a:t>3次</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将细胞爬片放在载玻片上</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光学显微镜和荧光显微镜</a:t>
            </a:r>
            <a:r>
              <a:rPr lang="zh-CN" altLang="en-US" sz="2000">
                <a:latin typeface="黑体" panose="02010609060101010101" pitchFamily="49" charset="-122"/>
                <a:ea typeface="黑体" panose="02010609060101010101" pitchFamily="49" charset="-122"/>
                <a:sym typeface="+mn-ea"/>
              </a:rPr>
              <a:t>观察，激发</a:t>
            </a:r>
            <a:r>
              <a:rPr lang="zh-CN" altLang="en-US" sz="2000">
                <a:latin typeface="黑体" panose="02010609060101010101" pitchFamily="49" charset="-122"/>
                <a:ea typeface="黑体" panose="02010609060101010101" pitchFamily="49" charset="-122"/>
              </a:rPr>
              <a:t>波长352nm左右</a:t>
            </a:r>
            <a:r>
              <a:rPr lang="zh-CN" altLang="en-US" sz="2000">
                <a:latin typeface="黑体" panose="02010609060101010101" pitchFamily="49" charset="-122"/>
                <a:ea typeface="黑体" panose="02010609060101010101" pitchFamily="49" charset="-122"/>
                <a:cs typeface="+mn-ea"/>
                <a:sym typeface="+mn-ea"/>
              </a:rPr>
              <a:t>（？光）</a:t>
            </a:r>
            <a:endParaRPr lang="zh-CN" altLang="en-US" sz="20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8229600" cy="698500"/>
          </a:xfrm>
        </p:spPr>
        <p:txBody>
          <a:bodyPr/>
          <a:p>
            <a:r>
              <a:rPr lang="zh-CN" altLang="en-US">
                <a:latin typeface="黑体" panose="02010609060101010101" pitchFamily="49" charset="-122"/>
                <a:ea typeface="黑体" panose="02010609060101010101" pitchFamily="49" charset="-122"/>
                <a:sym typeface="+mn-ea"/>
              </a:rPr>
              <a:t> 注意事项</a:t>
            </a:r>
            <a:endParaRPr lang="zh-CN" altLang="en-US">
              <a:latin typeface="黑体" panose="02010609060101010101" pitchFamily="49" charset="-122"/>
              <a:ea typeface="黑体" panose="02010609060101010101" pitchFamily="49" charset="-122"/>
              <a:sym typeface="+mn-ea"/>
            </a:endParaRPr>
          </a:p>
        </p:txBody>
      </p:sp>
      <p:sp>
        <p:nvSpPr>
          <p:cNvPr id="3" name="内容占位符 2"/>
          <p:cNvSpPr>
            <a:spLocks noGrp="1"/>
          </p:cNvSpPr>
          <p:nvPr>
            <p:ph idx="1"/>
          </p:nvPr>
        </p:nvSpPr>
        <p:spPr>
          <a:xfrm>
            <a:off x="457200" y="1165225"/>
            <a:ext cx="8229600" cy="4961255"/>
          </a:xfrm>
        </p:spPr>
        <p:txBody>
          <a:bodyPr/>
          <a:p>
            <a:endParaRPr lang="zh-CN" altLang="en-US" sz="2400"/>
          </a:p>
          <a:p>
            <a:r>
              <a:rPr lang="zh-CN" altLang="en-US" sz="2400"/>
              <a:t>本实验是活体染色，在实验的整个过程中，应注意保持标本的活体状态</a:t>
            </a:r>
            <a:endParaRPr lang="zh-CN" altLang="en-US" sz="2400"/>
          </a:p>
          <a:p>
            <a:r>
              <a:rPr lang="zh-CN" altLang="en-US" sz="2400"/>
              <a:t>当细胞死亡或开始死亡时，随着酶的失活，细胞质和细胞核也被染色</a:t>
            </a:r>
            <a:endParaRPr lang="zh-CN" altLang="en-US" sz="2400"/>
          </a:p>
          <a:p>
            <a:r>
              <a:rPr lang="zh-CN" altLang="en-US" sz="2400"/>
              <a:t>取材时要注意做到准确、快速</a:t>
            </a:r>
            <a:endParaRPr lang="zh-CN" altLang="en-US" sz="2400"/>
          </a:p>
          <a:p>
            <a:r>
              <a:rPr lang="zh-CN" altLang="en-US" sz="2400"/>
              <a:t>詹纳斯绿有微弱毒性，染色时间过长，有可能导致线粒体形成空泡，在操作中应加以注意</a:t>
            </a:r>
            <a:endParaRPr lang="zh-CN" altLang="en-US" sz="2400"/>
          </a:p>
        </p:txBody>
      </p:sp>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596900" y="1219200"/>
            <a:ext cx="3238500" cy="2209800"/>
          </a:xfrm>
          <a:prstGeom prst="rect">
            <a:avLst/>
          </a:prstGeom>
        </p:spPr>
      </p:pic>
      <p:pic>
        <p:nvPicPr>
          <p:cNvPr id="5" name="图片 4"/>
          <p:cNvPicPr>
            <a:picLocks noChangeAspect="1"/>
          </p:cNvPicPr>
          <p:nvPr/>
        </p:nvPicPr>
        <p:blipFill>
          <a:blip r:embed="rId2"/>
          <a:stretch>
            <a:fillRect/>
          </a:stretch>
        </p:blipFill>
        <p:spPr>
          <a:xfrm>
            <a:off x="4329430" y="859155"/>
            <a:ext cx="4266565" cy="3094990"/>
          </a:xfrm>
          <a:prstGeom prst="rect">
            <a:avLst/>
          </a:prstGeom>
        </p:spPr>
      </p:pic>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chemeClr val="bg1"/>
                </a:solidFill>
                <a:latin typeface="黑体" panose="02010609060101010101" pitchFamily="49" charset="-122"/>
                <a:ea typeface="黑体" panose="02010609060101010101" pitchFamily="49" charset="-122"/>
                <a:sym typeface="+mn-ea"/>
              </a:rPr>
              <a:t>实验目的</a:t>
            </a:r>
            <a:endParaRPr lang="zh-CN" altLang="en-US"/>
          </a:p>
        </p:txBody>
      </p:sp>
      <p:sp>
        <p:nvSpPr>
          <p:cNvPr id="6145" name="Rectangle 2"/>
          <p:cNvSpPr>
            <a:spLocks noGrp="1"/>
          </p:cNvSpPr>
          <p:nvPr>
            <p:ph idx="1"/>
          </p:nvPr>
        </p:nvSpPr>
        <p:spPr>
          <a:noFill/>
          <a:ln>
            <a:noFill/>
          </a:ln>
        </p:spPr>
        <p:txBody>
          <a:bodyPr anchor="t"/>
          <a:p>
            <a:pPr eaLnBrk="1" hangingPunct="1">
              <a:lnSpc>
                <a:spcPct val="110000"/>
              </a:lnSpc>
            </a:pPr>
            <a:endParaRPr lang="zh-CN" altLang="en-US" sz="2400" dirty="0">
              <a:solidFill>
                <a:schemeClr val="bg1"/>
              </a:solidFill>
              <a:latin typeface="黑体" panose="02010609060101010101" pitchFamily="49" charset="-122"/>
              <a:ea typeface="黑体" panose="02010609060101010101" pitchFamily="49" charset="-122"/>
            </a:endParaRPr>
          </a:p>
          <a:p>
            <a:pPr eaLnBrk="1" hangingPunct="1">
              <a:lnSpc>
                <a:spcPct val="110000"/>
              </a:lnSpc>
            </a:pPr>
            <a:r>
              <a:rPr lang="zh-CN" altLang="en-US" sz="2400" dirty="0">
                <a:solidFill>
                  <a:schemeClr val="bg1"/>
                </a:solidFill>
                <a:latin typeface="黑体" panose="02010609060101010101" pitchFamily="49" charset="-122"/>
                <a:ea typeface="黑体" panose="02010609060101010101" pitchFamily="49" charset="-122"/>
              </a:rPr>
              <a:t>观察和了解动物活细胞内线粒体、液泡系、高尔基体、内质网、溶酶体、细胞核的形态、结构与分布特点；</a:t>
            </a:r>
            <a:endParaRPr lang="zh-CN" altLang="en-US" sz="2400" dirty="0">
              <a:solidFill>
                <a:schemeClr val="bg1"/>
              </a:solidFill>
              <a:latin typeface="黑体" panose="02010609060101010101" pitchFamily="49" charset="-122"/>
              <a:ea typeface="黑体" panose="02010609060101010101" pitchFamily="49" charset="-122"/>
            </a:endParaRPr>
          </a:p>
          <a:p>
            <a:pPr eaLnBrk="1" hangingPunct="1">
              <a:lnSpc>
                <a:spcPct val="110000"/>
              </a:lnSpc>
            </a:pPr>
            <a:r>
              <a:rPr lang="zh-CN" altLang="en-US" sz="2400" dirty="0">
                <a:solidFill>
                  <a:schemeClr val="bg1"/>
                </a:solidFill>
                <a:latin typeface="黑体" panose="02010609060101010101" pitchFamily="49" charset="-122"/>
                <a:ea typeface="黑体" panose="02010609060101010101" pitchFamily="49" charset="-122"/>
              </a:rPr>
              <a:t>掌握细胞器活体荧光标记技术</a:t>
            </a:r>
            <a:endParaRPr lang="zh-CN" altLang="en-US" sz="2400"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rPr>
              <a:t>实验原理</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60350" y="1417955"/>
            <a:ext cx="8729980" cy="4708525"/>
          </a:xfrm>
        </p:spPr>
        <p:txBody>
          <a:bodyPr/>
          <a:p>
            <a:pPr>
              <a:lnSpc>
                <a:spcPct val="120000"/>
              </a:lnSpc>
            </a:pPr>
            <a:r>
              <a:rPr lang="zh-CN" altLang="en-US" sz="2400">
                <a:latin typeface="黑体" panose="02010609060101010101" pitchFamily="49" charset="-122"/>
                <a:ea typeface="黑体" panose="02010609060101010101" pitchFamily="49" charset="-122"/>
              </a:rPr>
              <a:t>细胞在整个生命过程中进行着多种生命活动，这些都是通过细胞中各种固有的结构及其成分来实现的</a:t>
            </a:r>
            <a:endParaRPr lang="zh-CN" altLang="en-US" sz="2400">
              <a:latin typeface="黑体" panose="02010609060101010101" pitchFamily="49" charset="-122"/>
              <a:ea typeface="黑体" panose="02010609060101010101" pitchFamily="49" charset="-122"/>
            </a:endParaRPr>
          </a:p>
          <a:p>
            <a:pPr>
              <a:lnSpc>
                <a:spcPct val="120000"/>
              </a:lnSpc>
            </a:pPr>
            <a:r>
              <a:rPr lang="zh-CN" altLang="en-US" sz="2400">
                <a:latin typeface="黑体" panose="02010609060101010101" pitchFamily="49" charset="-122"/>
                <a:ea typeface="黑体" panose="02010609060101010101" pitchFamily="49" charset="-122"/>
                <a:sym typeface="+mn-ea"/>
              </a:rPr>
              <a:t>真核生物的细胞由多种细胞器组成，</a:t>
            </a:r>
            <a:r>
              <a:rPr lang="zh-CN" altLang="en-US" sz="2400">
                <a:latin typeface="黑体" panose="02010609060101010101" pitchFamily="49" charset="-122"/>
                <a:ea typeface="黑体" panose="02010609060101010101" pitchFamily="49" charset="-122"/>
              </a:rPr>
              <a:t>探究亚细胞结构和成分在不同细胞中的特点，对了解细胞生命过程具有重要意义</a:t>
            </a:r>
            <a:endParaRPr lang="zh-CN" altLang="en-US" sz="2400">
              <a:latin typeface="黑体" panose="02010609060101010101" pitchFamily="49" charset="-122"/>
              <a:ea typeface="黑体" panose="02010609060101010101" pitchFamily="49" charset="-122"/>
            </a:endParaRPr>
          </a:p>
          <a:p>
            <a:pPr lvl="1">
              <a:lnSpc>
                <a:spcPct val="120000"/>
              </a:lnSpc>
            </a:pPr>
            <a:r>
              <a:rPr lang="zh-CN" altLang="en-US" sz="2100">
                <a:latin typeface="黑体" panose="02010609060101010101" pitchFamily="49" charset="-122"/>
                <a:ea typeface="黑体" panose="02010609060101010101" pitchFamily="49" charset="-122"/>
              </a:rPr>
              <a:t>细胞核</a:t>
            </a:r>
            <a:r>
              <a:rPr lang="en-US" altLang="zh-CN" sz="2100">
                <a:latin typeface="黑体" panose="02010609060101010101" pitchFamily="49" charset="-122"/>
                <a:ea typeface="黑体" panose="02010609060101010101" pitchFamily="49" charset="-122"/>
              </a:rPr>
              <a:t>--</a:t>
            </a:r>
            <a:r>
              <a:rPr lang="zh-CN" altLang="en-US" sz="2100">
                <a:latin typeface="黑体" panose="02010609060101010101" pitchFamily="49" charset="-122"/>
                <a:ea typeface="黑体" panose="02010609060101010101" pitchFamily="49" charset="-122"/>
              </a:rPr>
              <a:t>细胞的代谢、生长、分化和繁殖</a:t>
            </a:r>
            <a:endParaRPr lang="zh-CN" altLang="en-US" sz="2100">
              <a:latin typeface="黑体" panose="02010609060101010101" pitchFamily="49" charset="-122"/>
              <a:ea typeface="黑体" panose="02010609060101010101" pitchFamily="49" charset="-122"/>
            </a:endParaRPr>
          </a:p>
          <a:p>
            <a:pPr lvl="1">
              <a:lnSpc>
                <a:spcPct val="120000"/>
              </a:lnSpc>
            </a:pPr>
            <a:r>
              <a:rPr lang="zh-CN" altLang="en-US" sz="2100">
                <a:latin typeface="黑体" panose="02010609060101010101" pitchFamily="49" charset="-122"/>
                <a:ea typeface="黑体" panose="02010609060101010101" pitchFamily="49" charset="-122"/>
              </a:rPr>
              <a:t>线粒体</a:t>
            </a:r>
            <a:r>
              <a:rPr lang="en-US" altLang="zh-CN" sz="2100">
                <a:latin typeface="黑体" panose="02010609060101010101" pitchFamily="49" charset="-122"/>
                <a:ea typeface="黑体" panose="02010609060101010101" pitchFamily="49" charset="-122"/>
              </a:rPr>
              <a:t>--</a:t>
            </a:r>
            <a:r>
              <a:rPr lang="zh-CN" altLang="en-US" sz="2100">
                <a:latin typeface="黑体" panose="02010609060101010101" pitchFamily="49" charset="-122"/>
                <a:ea typeface="黑体" panose="02010609060101010101" pitchFamily="49" charset="-122"/>
              </a:rPr>
              <a:t>能量转换的重要细胞器</a:t>
            </a:r>
            <a:endParaRPr lang="zh-CN" altLang="en-US" sz="2100">
              <a:latin typeface="黑体" panose="02010609060101010101" pitchFamily="49" charset="-122"/>
              <a:ea typeface="黑体" panose="02010609060101010101" pitchFamily="49" charset="-122"/>
            </a:endParaRPr>
          </a:p>
          <a:p>
            <a:pPr lvl="1">
              <a:lnSpc>
                <a:spcPct val="120000"/>
              </a:lnSpc>
            </a:pPr>
            <a:r>
              <a:rPr lang="zh-CN" altLang="en-US" sz="2100">
                <a:latin typeface="黑体" panose="02010609060101010101" pitchFamily="49" charset="-122"/>
                <a:ea typeface="黑体" panose="02010609060101010101" pitchFamily="49" charset="-122"/>
              </a:rPr>
              <a:t>叶绿体</a:t>
            </a:r>
            <a:r>
              <a:rPr lang="en-US" altLang="zh-CN" sz="2100">
                <a:latin typeface="黑体" panose="02010609060101010101" pitchFamily="49" charset="-122"/>
                <a:ea typeface="黑体" panose="02010609060101010101" pitchFamily="49" charset="-122"/>
              </a:rPr>
              <a:t>--</a:t>
            </a:r>
            <a:r>
              <a:rPr lang="zh-CN" altLang="en-US" sz="2100">
                <a:latin typeface="黑体" panose="02010609060101010101" pitchFamily="49" charset="-122"/>
                <a:ea typeface="黑体" panose="02010609060101010101" pitchFamily="49" charset="-122"/>
              </a:rPr>
              <a:t>植物细胞中能量转换</a:t>
            </a:r>
            <a:endParaRPr lang="zh-CN" altLang="en-US" sz="2100">
              <a:latin typeface="黑体" panose="02010609060101010101" pitchFamily="49" charset="-122"/>
              <a:ea typeface="黑体" panose="02010609060101010101" pitchFamily="49" charset="-122"/>
            </a:endParaRPr>
          </a:p>
          <a:p>
            <a:pPr>
              <a:lnSpc>
                <a:spcPct val="120000"/>
              </a:lnSpc>
            </a:pPr>
            <a:r>
              <a:rPr lang="zh-CN" altLang="en-US" sz="2400">
                <a:latin typeface="黑体" panose="02010609060101010101" pitchFamily="49" charset="-122"/>
                <a:ea typeface="黑体" panose="02010609060101010101" pitchFamily="49" charset="-122"/>
              </a:rPr>
              <a:t>细胞器的观察：染色法、荧光法，细胞器标记酶活力检测等</a:t>
            </a:r>
            <a:endParaRPr lang="zh-CN" altLang="en-US" sz="24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rPr>
              <a:t>实验原理</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60350" y="1417955"/>
            <a:ext cx="8729980" cy="4708525"/>
          </a:xfrm>
        </p:spPr>
        <p:txBody>
          <a:bodyPr/>
          <a:p>
            <a:pPr marL="0" indent="0">
              <a:buNone/>
            </a:pPr>
            <a:r>
              <a:rPr lang="zh-CN" altLang="en-US">
                <a:latin typeface="黑体" panose="02010609060101010101" pitchFamily="49" charset="-122"/>
                <a:ea typeface="黑体" panose="02010609060101010101" pitchFamily="49" charset="-122"/>
              </a:rPr>
              <a:t>（一）活体染色</a:t>
            </a:r>
            <a:endParaRPr lang="zh-CN" altLang="en-US">
              <a:latin typeface="黑体" panose="02010609060101010101" pitchFamily="49" charset="-122"/>
              <a:ea typeface="黑体" panose="02010609060101010101" pitchFamily="49" charset="-122"/>
            </a:endParaRPr>
          </a:p>
          <a:p>
            <a:pPr marL="0" indent="0">
              <a:buNone/>
            </a:pPr>
            <a:r>
              <a:rPr lang="zh-CN" altLang="en-US">
                <a:latin typeface="黑体" panose="02010609060101010101" pitchFamily="49" charset="-122"/>
                <a:ea typeface="黑体" panose="02010609060101010101" pitchFamily="49" charset="-122"/>
              </a:rPr>
              <a:t>   </a:t>
            </a:r>
            <a:r>
              <a:rPr lang="zh-CN" altLang="en-US" sz="2400">
                <a:solidFill>
                  <a:srgbClr val="FFFF00"/>
                </a:solidFill>
                <a:latin typeface="黑体" panose="02010609060101010101" pitchFamily="49" charset="-122"/>
                <a:ea typeface="黑体" panose="02010609060101010101" pitchFamily="49" charset="-122"/>
              </a:rPr>
              <a:t>定义：</a:t>
            </a:r>
            <a:r>
              <a:rPr lang="zh-CN" altLang="en-US" sz="2400">
                <a:latin typeface="黑体" panose="02010609060101010101" pitchFamily="49" charset="-122"/>
                <a:ea typeface="黑体" panose="02010609060101010101" pitchFamily="49" charset="-122"/>
              </a:rPr>
              <a:t>对生活有机体的细胞或组织能着色，但又不影响或较少影响细胞的正常生命活动一种染色方法</a:t>
            </a:r>
            <a:endParaRPr lang="zh-CN" altLang="en-US" sz="2400">
              <a:latin typeface="黑体" panose="02010609060101010101" pitchFamily="49" charset="-122"/>
              <a:ea typeface="黑体" panose="02010609060101010101" pitchFamily="49" charset="-122"/>
            </a:endParaRPr>
          </a:p>
          <a:p>
            <a:pPr marL="0" indent="0">
              <a:buNone/>
            </a:pPr>
            <a:r>
              <a:rPr lang="zh-CN" altLang="en-US" sz="2400">
                <a:latin typeface="黑体" panose="02010609060101010101" pitchFamily="49" charset="-122"/>
                <a:ea typeface="黑体" panose="02010609060101010101" pitchFamily="49" charset="-122"/>
              </a:rPr>
              <a:t>    </a:t>
            </a:r>
            <a:r>
              <a:rPr lang="zh-CN" altLang="en-US" sz="2400">
                <a:solidFill>
                  <a:srgbClr val="FFFF00"/>
                </a:solidFill>
                <a:latin typeface="黑体" panose="02010609060101010101" pitchFamily="49" charset="-122"/>
                <a:ea typeface="黑体" panose="02010609060101010101" pitchFamily="49" charset="-122"/>
              </a:rPr>
              <a:t>方法</a:t>
            </a:r>
            <a:r>
              <a:rPr lang="zh-CN" altLang="en-US" sz="2400">
                <a:latin typeface="黑体" panose="02010609060101010101" pitchFamily="49" charset="-122"/>
                <a:ea typeface="黑体" panose="02010609060101010101" pitchFamily="49" charset="-122"/>
              </a:rPr>
              <a:t>：利用无毒或毒性较小的专一性染色剂对细胞内某些结构或组分以天然状态显示出来</a:t>
            </a:r>
            <a:endParaRPr lang="zh-CN" altLang="en-US" sz="2400">
              <a:latin typeface="黑体" panose="02010609060101010101" pitchFamily="49" charset="-122"/>
              <a:ea typeface="黑体" panose="02010609060101010101" pitchFamily="49" charset="-122"/>
            </a:endParaRPr>
          </a:p>
          <a:p>
            <a:pPr marL="0" indent="0">
              <a:buNone/>
            </a:pPr>
            <a:r>
              <a:rPr lang="zh-CN" altLang="en-US" sz="2400">
                <a:latin typeface="黑体" panose="02010609060101010101" pitchFamily="49" charset="-122"/>
                <a:ea typeface="黑体" panose="02010609060101010101" pitchFamily="49" charset="-122"/>
              </a:rPr>
              <a:t>    </a:t>
            </a:r>
            <a:r>
              <a:rPr lang="zh-CN" altLang="en-US" sz="2400">
                <a:solidFill>
                  <a:srgbClr val="FFFF00"/>
                </a:solidFill>
                <a:latin typeface="黑体" panose="02010609060101010101" pitchFamily="49" charset="-122"/>
                <a:ea typeface="黑体" panose="02010609060101010101" pitchFamily="49" charset="-122"/>
              </a:rPr>
              <a:t>目的</a:t>
            </a:r>
            <a:r>
              <a:rPr lang="zh-CN" altLang="en-US" sz="2400">
                <a:latin typeface="黑体" panose="02010609060101010101" pitchFamily="49" charset="-122"/>
                <a:ea typeface="黑体" panose="02010609060101010101" pitchFamily="49" charset="-122"/>
              </a:rPr>
              <a:t>：显示生活细胞内的某些结构，而不影响细胞的生命活动和产生任何理化变化以致引起细胞死亡</a:t>
            </a:r>
            <a:endParaRPr lang="zh-CN" altLang="en-US" sz="2400">
              <a:latin typeface="黑体" panose="02010609060101010101" pitchFamily="49" charset="-122"/>
              <a:ea typeface="黑体" panose="02010609060101010101" pitchFamily="49" charset="-122"/>
            </a:endParaRPr>
          </a:p>
          <a:p>
            <a:pPr marL="0" indent="0">
              <a:buNone/>
            </a:pPr>
            <a:r>
              <a:rPr lang="zh-CN" altLang="en-US" sz="2400">
                <a:latin typeface="黑体" panose="02010609060101010101" pitchFamily="49" charset="-122"/>
                <a:ea typeface="黑体" panose="02010609060101010101" pitchFamily="49" charset="-122"/>
              </a:rPr>
              <a:t>    </a:t>
            </a:r>
            <a:r>
              <a:rPr lang="zh-CN" altLang="en-US" sz="2400">
                <a:solidFill>
                  <a:srgbClr val="FFFF00"/>
                </a:solidFill>
                <a:latin typeface="黑体" panose="02010609060101010101" pitchFamily="49" charset="-122"/>
                <a:ea typeface="黑体" panose="02010609060101010101" pitchFamily="49" charset="-122"/>
              </a:rPr>
              <a:t>用途</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）显示细胞中某一特定形态结构（如线粒体、细胞核等）；</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）可判断细胞存活情况；</a:t>
            </a: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）判定细胞生理、病理状态</a:t>
            </a:r>
            <a:endParaRPr lang="zh-CN" altLang="en-US" sz="24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nvPr>
        </p:nvSpPr>
        <p:spPr>
          <a:xfrm>
            <a:off x="399415" y="472440"/>
            <a:ext cx="8229600" cy="4525963"/>
          </a:xfrm>
        </p:spPr>
        <p:txBody>
          <a:bodyPr/>
          <a:p>
            <a:pPr marL="0" indent="0">
              <a:buNone/>
            </a:pPr>
            <a:r>
              <a:rPr lang="zh-CN" altLang="en-US">
                <a:latin typeface="黑体" panose="02010609060101010101" pitchFamily="49" charset="-122"/>
                <a:ea typeface="黑体" panose="02010609060101010101" pitchFamily="49" charset="-122"/>
              </a:rPr>
              <a:t>（二）常用活体染色剂、荧光标记剂</a:t>
            </a:r>
            <a:endParaRPr lang="zh-CN" altLang="en-US">
              <a:latin typeface="黑体" panose="02010609060101010101" pitchFamily="49" charset="-122"/>
              <a:ea typeface="黑体" panose="02010609060101010101" pitchFamily="49" charset="-122"/>
            </a:endParaRPr>
          </a:p>
          <a:p>
            <a:r>
              <a:rPr lang="zh-CN" altLang="en-US" sz="2400">
                <a:solidFill>
                  <a:srgbClr val="FFFF00"/>
                </a:solidFill>
                <a:latin typeface="黑体" panose="02010609060101010101" pitchFamily="49" charset="-122"/>
                <a:ea typeface="黑体" panose="02010609060101010101" pitchFamily="49" charset="-122"/>
              </a:rPr>
              <a:t>詹纳斯绿B</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线粒体的专一活性染色剂</a:t>
            </a:r>
            <a:endParaRPr lang="zh-CN" altLang="en-US" sz="2400">
              <a:latin typeface="黑体" panose="02010609060101010101" pitchFamily="49" charset="-122"/>
              <a:ea typeface="黑体" panose="02010609060101010101" pitchFamily="49" charset="-122"/>
            </a:endParaRPr>
          </a:p>
          <a:p>
            <a:pPr lvl="1"/>
            <a:r>
              <a:rPr lang="zh-CN" altLang="en-US" sz="2100">
                <a:latin typeface="黑体" panose="02010609060101010101" pitchFamily="49" charset="-122"/>
                <a:ea typeface="黑体" panose="02010609060101010101" pitchFamily="49" charset="-122"/>
              </a:rPr>
              <a:t>呈碱性，具有脂溶性，能穿过细胞膜而进入细胞，并通过其结构中带有正电荷的染色基团结合到负电性的线粒体内膜上</a:t>
            </a:r>
            <a:endParaRPr lang="zh-CN" altLang="en-US" sz="2100">
              <a:latin typeface="黑体" panose="02010609060101010101" pitchFamily="49" charset="-122"/>
              <a:ea typeface="黑体" panose="02010609060101010101" pitchFamily="49" charset="-122"/>
            </a:endParaRPr>
          </a:p>
          <a:p>
            <a:pPr lvl="1"/>
            <a:r>
              <a:rPr lang="zh-CN" altLang="en-US" sz="2100">
                <a:latin typeface="黑体" panose="02010609060101010101" pitchFamily="49" charset="-122"/>
                <a:ea typeface="黑体" panose="02010609060101010101" pitchFamily="49" charset="-122"/>
              </a:rPr>
              <a:t>内膜的细胞色素氧化酶系使染料保持氧化状态，呈现蓝绿色，而在胞质内，染料被还原成无色</a:t>
            </a:r>
            <a:endParaRPr lang="zh-CN" altLang="en-US" sz="2100">
              <a:latin typeface="黑体" panose="02010609060101010101" pitchFamily="49" charset="-122"/>
              <a:ea typeface="黑体" panose="02010609060101010101" pitchFamily="49" charset="-122"/>
            </a:endParaRPr>
          </a:p>
          <a:p>
            <a:r>
              <a:rPr lang="zh-CN" altLang="en-US" sz="2400">
                <a:solidFill>
                  <a:srgbClr val="FFFF00"/>
                </a:solidFill>
                <a:latin typeface="黑体" panose="02010609060101010101" pitchFamily="49" charset="-122"/>
                <a:ea typeface="黑体" panose="02010609060101010101" pitchFamily="49" charset="-122"/>
              </a:rPr>
              <a:t>中性红</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液泡系的专一性活体染色剂</a:t>
            </a:r>
            <a:endParaRPr lang="zh-CN" altLang="en-US" sz="2400">
              <a:latin typeface="黑体" panose="02010609060101010101" pitchFamily="49" charset="-122"/>
              <a:ea typeface="黑体" panose="02010609060101010101" pitchFamily="49" charset="-122"/>
            </a:endParaRPr>
          </a:p>
          <a:p>
            <a:pPr lvl="1"/>
            <a:r>
              <a:rPr lang="zh-CN" altLang="en-US" sz="2100">
                <a:latin typeface="黑体" panose="02010609060101010101" pitchFamily="49" charset="-122"/>
                <a:ea typeface="黑体" panose="02010609060101010101" pitchFamily="49" charset="-122"/>
              </a:rPr>
              <a:t>液泡系是细胞内由单层膜包裹的小泡，包括高尔基复合体、溶酶体、内质网、转运泡、吞噬泡等</a:t>
            </a:r>
            <a:endParaRPr lang="zh-CN" altLang="en-US" sz="2100">
              <a:latin typeface="黑体" panose="02010609060101010101" pitchFamily="49" charset="-122"/>
              <a:ea typeface="黑体" panose="02010609060101010101" pitchFamily="49" charset="-122"/>
            </a:endParaRPr>
          </a:p>
          <a:p>
            <a:pPr lvl="1"/>
            <a:r>
              <a:rPr lang="zh-CN" altLang="en-US" sz="2100">
                <a:latin typeface="黑体" panose="02010609060101010101" pitchFamily="49" charset="-122"/>
                <a:ea typeface="黑体" panose="02010609060101010101" pitchFamily="49" charset="-122"/>
              </a:rPr>
              <a:t>在细胞处于生活状态时，中性红只将液泡系（尤其是液泡和溶酶体）染成红色，细胞质和细胞核不被染色，这可能与液泡中的某些蛋白质有关</a:t>
            </a:r>
            <a:endParaRPr lang="zh-CN" altLang="en-US" sz="2100">
              <a:latin typeface="黑体" panose="02010609060101010101" pitchFamily="49" charset="-122"/>
              <a:ea typeface="黑体" panose="02010609060101010101" pitchFamily="49" charset="-122"/>
            </a:endParaRPr>
          </a:p>
          <a:p>
            <a:pPr lvl="1"/>
            <a:r>
              <a:rPr lang="zh-CN" altLang="en-US" sz="2100">
                <a:latin typeface="黑体" panose="02010609060101010101" pitchFamily="49" charset="-122"/>
                <a:ea typeface="黑体" panose="02010609060101010101" pitchFamily="49" charset="-122"/>
              </a:rPr>
              <a:t>中性红可作为</a:t>
            </a:r>
            <a:r>
              <a:rPr lang="zh-CN" altLang="en-US" sz="2100">
                <a:solidFill>
                  <a:srgbClr val="FFFF00"/>
                </a:solidFill>
                <a:latin typeface="黑体" panose="02010609060101010101" pitchFamily="49" charset="-122"/>
                <a:ea typeface="黑体" panose="02010609060101010101" pitchFamily="49" charset="-122"/>
              </a:rPr>
              <a:t>荧光染料</a:t>
            </a:r>
            <a:r>
              <a:rPr lang="zh-CN" altLang="en-US" sz="2100">
                <a:latin typeface="黑体" panose="02010609060101010101" pitchFamily="49" charset="-122"/>
                <a:ea typeface="黑体" panose="02010609060101010101" pitchFamily="49" charset="-122"/>
              </a:rPr>
              <a:t>来标记液泡和溶酶体，其最大激发波长为541nm，最大发射波长为640nm。</a:t>
            </a:r>
            <a:endParaRPr lang="zh-CN" altLang="en-US" sz="2100">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1"/>
          <a:srcRect l="-1126" t="27000" r="1126" b="28424"/>
          <a:stretch>
            <a:fillRect/>
          </a:stretch>
        </p:blipFill>
        <p:spPr>
          <a:xfrm>
            <a:off x="6543040" y="5744845"/>
            <a:ext cx="2085975" cy="934085"/>
          </a:xfrm>
          <a:prstGeom prst="rect">
            <a:avLst/>
          </a:prstGeom>
        </p:spPr>
      </p:pic>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78435" y="833120"/>
            <a:ext cx="8819515" cy="5293360"/>
          </a:xfrm>
        </p:spPr>
        <p:txBody>
          <a:bodyPr/>
          <a:p>
            <a:pPr>
              <a:lnSpc>
                <a:spcPct val="120000"/>
              </a:lnSpc>
            </a:pPr>
            <a:r>
              <a:rPr lang="zh-CN" altLang="en-US" sz="2400" dirty="0">
                <a:solidFill>
                  <a:srgbClr val="FFFF00"/>
                </a:solidFill>
                <a:latin typeface="黑体" panose="02010609060101010101" pitchFamily="49" charset="-122"/>
                <a:ea typeface="黑体" panose="02010609060101010101" pitchFamily="49" charset="-122"/>
                <a:sym typeface="+mn-ea"/>
              </a:rPr>
              <a:t>罗丹明123</a:t>
            </a:r>
            <a:r>
              <a:rPr lang="zh-CN" altLang="en-US" sz="2400" dirty="0">
                <a:latin typeface="黑体" panose="02010609060101010101" pitchFamily="49" charset="-122"/>
                <a:ea typeface="黑体" panose="02010609060101010101" pitchFamily="49" charset="-122"/>
                <a:sym typeface="+mn-ea"/>
              </a:rPr>
              <a:t>是一种阳离子荧光染料。</a:t>
            </a:r>
            <a:r>
              <a:rPr lang="zh-CN" altLang="en-US" sz="2400" dirty="0">
                <a:solidFill>
                  <a:srgbClr val="FFFF00"/>
                </a:solidFill>
                <a:latin typeface="黑体" panose="02010609060101010101" pitchFamily="49" charset="-122"/>
                <a:ea typeface="黑体" panose="02010609060101010101" pitchFamily="49" charset="-122"/>
                <a:sym typeface="+mn-ea"/>
              </a:rPr>
              <a:t>活体线粒体</a:t>
            </a:r>
            <a:r>
              <a:rPr lang="zh-CN" altLang="en-US" sz="2400" dirty="0">
                <a:latin typeface="黑体" panose="02010609060101010101" pitchFamily="49" charset="-122"/>
                <a:ea typeface="黑体" panose="02010609060101010101" pitchFamily="49" charset="-122"/>
                <a:sym typeface="+mn-ea"/>
              </a:rPr>
              <a:t>能产生膜电位，吸引罗丹明123进入线粒体，特异性标记线粒体。罗丹明123的最大激发波长为504nm，最大发射波长为534nm.</a:t>
            </a:r>
            <a:endParaRPr lang="zh-CN" altLang="en-US" sz="2400" dirty="0">
              <a:latin typeface="黑体" panose="02010609060101010101" pitchFamily="49" charset="-122"/>
              <a:ea typeface="黑体" panose="02010609060101010101" pitchFamily="49" charset="-122"/>
              <a:sym typeface="+mn-ea"/>
            </a:endParaRPr>
          </a:p>
          <a:p>
            <a:pPr>
              <a:lnSpc>
                <a:spcPct val="120000"/>
              </a:lnSpc>
            </a:pPr>
            <a:r>
              <a:rPr lang="zh-CN" altLang="en-US" sz="2400" dirty="0">
                <a:solidFill>
                  <a:srgbClr val="FFFF00"/>
                </a:solidFill>
                <a:latin typeface="黑体" panose="02010609060101010101" pitchFamily="49" charset="-122"/>
                <a:ea typeface="黑体" panose="02010609060101010101" pitchFamily="49" charset="-122"/>
                <a:sym typeface="+mn-ea"/>
              </a:rPr>
              <a:t>Hoechst 33258</a:t>
            </a:r>
            <a:r>
              <a:rPr lang="zh-CN" altLang="en-US" sz="2400" dirty="0">
                <a:latin typeface="黑体" panose="02010609060101010101" pitchFamily="49" charset="-122"/>
                <a:ea typeface="黑体" panose="02010609060101010101" pitchFamily="49" charset="-122"/>
                <a:sym typeface="+mn-ea"/>
              </a:rPr>
              <a:t>是一种水溶性可以穿透细胞膜的</a:t>
            </a:r>
            <a:r>
              <a:rPr lang="zh-CN" altLang="en-US" sz="2400" u="sng" dirty="0">
                <a:latin typeface="黑体" panose="02010609060101010101" pitchFamily="49" charset="-122"/>
                <a:ea typeface="黑体" panose="02010609060101010101" pitchFamily="49" charset="-122"/>
                <a:sym typeface="+mn-ea"/>
              </a:rPr>
              <a:t>非嵌入性</a:t>
            </a:r>
            <a:r>
              <a:rPr lang="zh-CN" altLang="en-US" sz="2400" dirty="0">
                <a:solidFill>
                  <a:srgbClr val="FFFF00"/>
                </a:solidFill>
                <a:latin typeface="黑体" panose="02010609060101010101" pitchFamily="49" charset="-122"/>
                <a:ea typeface="黑体" panose="02010609060101010101" pitchFamily="49" charset="-122"/>
                <a:sym typeface="+mn-ea"/>
              </a:rPr>
              <a:t>蓝色</a:t>
            </a:r>
            <a:r>
              <a:rPr lang="zh-CN" altLang="en-US" sz="2400" dirty="0">
                <a:latin typeface="黑体" panose="02010609060101010101" pitchFamily="49" charset="-122"/>
                <a:ea typeface="黑体" panose="02010609060101010101" pitchFamily="49" charset="-122"/>
                <a:sym typeface="+mn-ea"/>
              </a:rPr>
              <a:t>荧光染料，对细胞的毒性较低，它结合的DNA的</a:t>
            </a:r>
            <a:r>
              <a:rPr lang="zh-CN" altLang="en-US" sz="2400" u="sng" dirty="0">
                <a:latin typeface="黑体" panose="02010609060101010101" pitchFamily="49" charset="-122"/>
                <a:ea typeface="黑体" panose="02010609060101010101" pitchFamily="49" charset="-122"/>
                <a:sym typeface="+mn-ea"/>
              </a:rPr>
              <a:t>A-T富集区域</a:t>
            </a:r>
            <a:r>
              <a:rPr lang="zh-CN" altLang="en-US" sz="2400" dirty="0">
                <a:latin typeface="黑体" panose="02010609060101010101" pitchFamily="49" charset="-122"/>
                <a:ea typeface="黑体" panose="02010609060101010101" pitchFamily="49" charset="-122"/>
                <a:sym typeface="+mn-ea"/>
              </a:rPr>
              <a:t>，用于普通的</a:t>
            </a:r>
            <a:r>
              <a:rPr lang="zh-CN" altLang="en-US" sz="2400" dirty="0">
                <a:solidFill>
                  <a:srgbClr val="FFFF00"/>
                </a:solidFill>
                <a:latin typeface="黑体" panose="02010609060101010101" pitchFamily="49" charset="-122"/>
                <a:ea typeface="黑体" panose="02010609060101010101" pitchFamily="49" charset="-122"/>
                <a:sym typeface="+mn-ea"/>
              </a:rPr>
              <a:t>细胞核</a:t>
            </a:r>
            <a:r>
              <a:rPr lang="zh-CN" altLang="en-US" sz="2400" dirty="0">
                <a:latin typeface="黑体" panose="02010609060101010101" pitchFamily="49" charset="-122"/>
                <a:ea typeface="黑体" panose="02010609060101010101" pitchFamily="49" charset="-122"/>
                <a:sym typeface="+mn-ea"/>
              </a:rPr>
              <a:t>染色或常规的DNA染色。</a:t>
            </a:r>
            <a:endParaRPr lang="zh-CN" altLang="en-US" sz="2400" dirty="0">
              <a:latin typeface="黑体" panose="02010609060101010101" pitchFamily="49" charset="-122"/>
              <a:ea typeface="黑体" panose="02010609060101010101" pitchFamily="49" charset="-122"/>
              <a:sym typeface="+mn-ea"/>
            </a:endParaRPr>
          </a:p>
          <a:p>
            <a:pPr lvl="1">
              <a:lnSpc>
                <a:spcPct val="120000"/>
              </a:lnSpc>
            </a:pPr>
            <a:r>
              <a:rPr lang="zh-CN" altLang="en-US" sz="2100" dirty="0">
                <a:latin typeface="黑体" panose="02010609060101010101" pitchFamily="49" charset="-122"/>
                <a:ea typeface="黑体" panose="02010609060101010101" pitchFamily="49" charset="-122"/>
                <a:sym typeface="+mn-ea"/>
              </a:rPr>
              <a:t>Hoechst 33258的最大激发波长为346nm，最大发射波长为460nm；Hoechst 33258与双链DNA结合后的最大激发波长为352nm，最大发射波长为461nm</a:t>
            </a:r>
            <a:endParaRPr lang="zh-CN" altLang="en-US" sz="2100" dirty="0">
              <a:latin typeface="黑体" panose="02010609060101010101" pitchFamily="49" charset="-122"/>
              <a:ea typeface="黑体" panose="02010609060101010101" pitchFamily="49" charset="-122"/>
              <a:sym typeface="+mn-ea"/>
            </a:endParaRPr>
          </a:p>
          <a:p>
            <a:pPr lvl="1">
              <a:lnSpc>
                <a:spcPct val="120000"/>
              </a:lnSpc>
            </a:pPr>
            <a:r>
              <a:rPr lang="zh-CN" altLang="en-US" sz="2100">
                <a:latin typeface="黑体" panose="02010609060101010101" pitchFamily="49" charset="-122"/>
                <a:ea typeface="黑体" panose="02010609060101010101" pitchFamily="49" charset="-122"/>
              </a:rPr>
              <a:t>Hoechst 33342的最大激发波长为346nm，最大发射波长为460nm；Hoechst 33342和双链DNA结合后，最大激发波长为350nm，最大发射波长为461nm</a:t>
            </a:r>
            <a:endParaRPr lang="zh-CN" altLang="en-US" sz="21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82905" y="604520"/>
            <a:ext cx="8229600" cy="2345055"/>
          </a:xfrm>
          <a:prstGeom prst="rect">
            <a:avLst/>
          </a:prstGeom>
        </p:spPr>
      </p:pic>
      <p:sp>
        <p:nvSpPr>
          <p:cNvPr id="5" name="文本框 4"/>
          <p:cNvSpPr txBox="1"/>
          <p:nvPr/>
        </p:nvSpPr>
        <p:spPr>
          <a:xfrm>
            <a:off x="1464310" y="3520440"/>
            <a:ext cx="5010785" cy="922020"/>
          </a:xfrm>
          <a:prstGeom prst="rect">
            <a:avLst/>
          </a:prstGeom>
          <a:noFill/>
        </p:spPr>
        <p:txBody>
          <a:bodyPr wrap="square" rtlCol="0">
            <a:spAutoFit/>
          </a:bodyPr>
          <a:p>
            <a:pPr algn="l"/>
            <a:r>
              <a:rPr lang="zh-CN" altLang="en-US">
                <a:latin typeface="Times New Roman" panose="02020603050405020304" pitchFamily="18" charset="0"/>
                <a:ea typeface="黑体" panose="02010609060101010101" pitchFamily="49" charset="-122"/>
              </a:rPr>
              <a:t>770～622nm，红色；      622～597nm，橙色；</a:t>
            </a:r>
            <a:endParaRPr lang="zh-CN" altLang="en-US">
              <a:latin typeface="Times New Roman" panose="02020603050405020304" pitchFamily="18" charset="0"/>
              <a:ea typeface="黑体" panose="02010609060101010101" pitchFamily="49" charset="-122"/>
            </a:endParaRPr>
          </a:p>
          <a:p>
            <a:pPr algn="l"/>
            <a:r>
              <a:rPr lang="zh-CN" altLang="en-US">
                <a:latin typeface="Times New Roman" panose="02020603050405020304" pitchFamily="18" charset="0"/>
                <a:ea typeface="黑体" panose="02010609060101010101" pitchFamily="49" charset="-122"/>
              </a:rPr>
              <a:t>597～577nm，黄色；      577～492nm，绿色；</a:t>
            </a:r>
            <a:endParaRPr lang="zh-CN" altLang="en-US">
              <a:latin typeface="Times New Roman" panose="02020603050405020304" pitchFamily="18" charset="0"/>
              <a:ea typeface="黑体" panose="02010609060101010101" pitchFamily="49" charset="-122"/>
            </a:endParaRPr>
          </a:p>
          <a:p>
            <a:pPr algn="l"/>
            <a:r>
              <a:rPr lang="zh-CN" altLang="en-US">
                <a:latin typeface="Times New Roman" panose="02020603050405020304" pitchFamily="18" charset="0"/>
                <a:ea typeface="黑体" panose="02010609060101010101" pitchFamily="49" charset="-122"/>
              </a:rPr>
              <a:t>492～455nm，蓝靛色；  455～390nm，紫色。</a:t>
            </a:r>
            <a:endParaRPr lang="zh-CN" altLang="en-US">
              <a:latin typeface="Times New Roman" panose="02020603050405020304" pitchFamily="18" charset="0"/>
              <a:ea typeface="黑体" panose="02010609060101010101" pitchFamily="49" charset="-122"/>
            </a:endParaRPr>
          </a:p>
        </p:txBody>
      </p:sp>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sym typeface="+mn-ea"/>
              </a:rPr>
              <a:t>实验步骤</a:t>
            </a:r>
            <a:br>
              <a:rPr lang="zh-CN" altLang="en-US">
                <a:latin typeface="黑体" panose="02010609060101010101" pitchFamily="49" charset="-122"/>
                <a:ea typeface="黑体" panose="02010609060101010101" pitchFamily="49" charset="-122"/>
              </a:rPr>
            </a:b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76860" y="984885"/>
            <a:ext cx="8409940" cy="4887595"/>
          </a:xfrm>
        </p:spPr>
        <p:txBody>
          <a:bodyPr/>
          <a:p>
            <a:pPr marL="0" indent="0">
              <a:lnSpc>
                <a:spcPct val="140000"/>
              </a:lnSpc>
              <a:buNone/>
            </a:pPr>
            <a:r>
              <a:rPr lang="zh-CN" altLang="en-US" sz="2400">
                <a:latin typeface="黑体" panose="02010609060101010101" pitchFamily="49" charset="-122"/>
                <a:ea typeface="黑体" panose="02010609060101010101" pitchFamily="49" charset="-122"/>
              </a:rPr>
              <a:t>1 培养细胞线粒体</a:t>
            </a:r>
            <a:endParaRPr lang="zh-CN" altLang="en-US" sz="24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cs typeface="+mn-ea"/>
              </a:rPr>
              <a:t>培养的Hela细胞接种于无菌盖片，24~48h后生长为单层</a:t>
            </a:r>
            <a:endParaRPr lang="zh-CN" altLang="en-US" sz="2000">
              <a:latin typeface="黑体" panose="02010609060101010101" pitchFamily="49" charset="-122"/>
              <a:ea typeface="黑体" panose="02010609060101010101" pitchFamily="49" charset="-122"/>
              <a:cs typeface="+mn-ea"/>
            </a:endParaRPr>
          </a:p>
          <a:p>
            <a:pPr lvl="1">
              <a:lnSpc>
                <a:spcPct val="140000"/>
              </a:lnSpc>
            </a:pPr>
            <a:r>
              <a:rPr lang="zh-CN" altLang="en-US" sz="2000">
                <a:latin typeface="黑体" panose="02010609060101010101" pitchFamily="49" charset="-122"/>
                <a:ea typeface="黑体" panose="02010609060101010101" pitchFamily="49" charset="-122"/>
                <a:cs typeface="+mn-ea"/>
              </a:rPr>
              <a:t>取细胞盖片1张，用PBS液漂洗３次，除去细胞表面培养液和杂质，滤纸吸去液体。</a:t>
            </a:r>
            <a:endParaRPr lang="zh-CN" altLang="en-US" sz="2000">
              <a:latin typeface="黑体" panose="02010609060101010101" pitchFamily="49" charset="-122"/>
              <a:ea typeface="黑体" panose="02010609060101010101" pitchFamily="49" charset="-122"/>
              <a:cs typeface="+mn-ea"/>
            </a:endParaRPr>
          </a:p>
          <a:p>
            <a:pPr lvl="1">
              <a:lnSpc>
                <a:spcPct val="140000"/>
              </a:lnSpc>
            </a:pPr>
            <a:r>
              <a:rPr lang="zh-CN" altLang="en-US" sz="2000">
                <a:latin typeface="黑体" panose="02010609060101010101" pitchFamily="49" charset="-122"/>
                <a:ea typeface="黑体" panose="02010609060101010101" pitchFamily="49" charset="-122"/>
                <a:cs typeface="+mn-ea"/>
              </a:rPr>
              <a:t>两个操作二选一</a:t>
            </a:r>
            <a:endParaRPr lang="zh-CN" altLang="en-US" sz="2000">
              <a:latin typeface="黑体" panose="02010609060101010101" pitchFamily="49" charset="-122"/>
              <a:ea typeface="黑体" panose="02010609060101010101" pitchFamily="49" charset="-122"/>
              <a:cs typeface="+mn-ea"/>
            </a:endParaRPr>
          </a:p>
          <a:p>
            <a:pPr lvl="2">
              <a:lnSpc>
                <a:spcPct val="140000"/>
              </a:lnSpc>
            </a:pPr>
            <a:r>
              <a:rPr lang="zh-CN" altLang="en-US" sz="1710">
                <a:latin typeface="黑体" panose="02010609060101010101" pitchFamily="49" charset="-122"/>
                <a:ea typeface="黑体" panose="02010609060101010101" pitchFamily="49" charset="-122"/>
                <a:cs typeface="+mn-ea"/>
              </a:rPr>
              <a:t>A.盖玻片细胞面朝上置于载玻片上，将</a:t>
            </a:r>
            <a:r>
              <a:rPr lang="zh-CN" altLang="en-US" sz="1710">
                <a:solidFill>
                  <a:srgbClr val="FFFF00"/>
                </a:solidFill>
                <a:latin typeface="黑体" panose="02010609060101010101" pitchFamily="49" charset="-122"/>
                <a:ea typeface="黑体" panose="02010609060101010101" pitchFamily="49" charset="-122"/>
                <a:cs typeface="+mn-ea"/>
              </a:rPr>
              <a:t>詹纳斯绿染液</a:t>
            </a:r>
            <a:r>
              <a:rPr lang="zh-CN" altLang="en-US" sz="1710">
                <a:latin typeface="黑体" panose="02010609060101010101" pitchFamily="49" charset="-122"/>
                <a:ea typeface="黑体" panose="02010609060101010101" pitchFamily="49" charset="-122"/>
                <a:cs typeface="+mn-ea"/>
              </a:rPr>
              <a:t>滴于盖玻片上，染色10-15min</a:t>
            </a:r>
            <a:endParaRPr lang="zh-CN" altLang="en-US" sz="1710">
              <a:latin typeface="黑体" panose="02010609060101010101" pitchFamily="49" charset="-122"/>
              <a:ea typeface="黑体" panose="02010609060101010101" pitchFamily="49" charset="-122"/>
              <a:cs typeface="+mn-ea"/>
            </a:endParaRPr>
          </a:p>
          <a:p>
            <a:pPr lvl="2">
              <a:lnSpc>
                <a:spcPct val="140000"/>
              </a:lnSpc>
            </a:pPr>
            <a:r>
              <a:rPr lang="zh-CN" altLang="en-US" sz="1710">
                <a:latin typeface="黑体" panose="02010609060101010101" pitchFamily="49" charset="-122"/>
                <a:ea typeface="黑体" panose="02010609060101010101" pitchFamily="49" charset="-122"/>
                <a:cs typeface="+mn-ea"/>
              </a:rPr>
              <a:t>B．盖玻片细胞面朝下，两侧用头发丝支撑，放置于</a:t>
            </a:r>
            <a:r>
              <a:rPr lang="zh-CN" altLang="en-US" sz="1710">
                <a:solidFill>
                  <a:srgbClr val="FFFF00"/>
                </a:solidFill>
                <a:latin typeface="黑体" panose="02010609060101010101" pitchFamily="49" charset="-122"/>
                <a:ea typeface="黑体" panose="02010609060101010101" pitchFamily="49" charset="-122"/>
                <a:cs typeface="+mn-ea"/>
              </a:rPr>
              <a:t>詹纳斯绿染液</a:t>
            </a:r>
            <a:r>
              <a:rPr lang="zh-CN" altLang="en-US" sz="1710">
                <a:latin typeface="黑体" panose="02010609060101010101" pitchFamily="49" charset="-122"/>
                <a:ea typeface="黑体" panose="02010609060101010101" pitchFamily="49" charset="-122"/>
                <a:cs typeface="+mn-ea"/>
              </a:rPr>
              <a:t>的载玻片上，染色10-15min</a:t>
            </a:r>
            <a:endParaRPr lang="zh-CN" altLang="en-US" sz="1710">
              <a:latin typeface="黑体" panose="02010609060101010101" pitchFamily="49" charset="-122"/>
              <a:ea typeface="黑体" panose="02010609060101010101" pitchFamily="49" charset="-122"/>
              <a:cs typeface="+mn-ea"/>
            </a:endParaRPr>
          </a:p>
          <a:p>
            <a:pPr lvl="1">
              <a:lnSpc>
                <a:spcPct val="140000"/>
              </a:lnSpc>
            </a:pPr>
            <a:r>
              <a:rPr lang="zh-CN" altLang="en-US" sz="2000">
                <a:latin typeface="黑体" panose="02010609060101010101" pitchFamily="49" charset="-122"/>
                <a:ea typeface="黑体" panose="02010609060101010101" pitchFamily="49" charset="-122"/>
                <a:cs typeface="+mn-ea"/>
              </a:rPr>
              <a:t>PBS液小心漂洗盖玻片５次，去除残留染色液，滤纸吸去多余液体</a:t>
            </a:r>
            <a:endParaRPr lang="zh-CN" altLang="en-US" sz="2000">
              <a:latin typeface="黑体" panose="02010609060101010101" pitchFamily="49" charset="-122"/>
              <a:ea typeface="黑体" panose="02010609060101010101" pitchFamily="49" charset="-122"/>
              <a:cs typeface="+mn-ea"/>
            </a:endParaRPr>
          </a:p>
          <a:p>
            <a:pPr lvl="1">
              <a:lnSpc>
                <a:spcPct val="140000"/>
              </a:lnSpc>
            </a:pPr>
            <a:r>
              <a:rPr lang="zh-CN" altLang="en-US" sz="2000">
                <a:latin typeface="黑体" panose="02010609060101010101" pitchFamily="49" charset="-122"/>
                <a:ea typeface="黑体" panose="02010609060101010101" pitchFamily="49" charset="-122"/>
                <a:cs typeface="+mn-ea"/>
              </a:rPr>
              <a:t>光学显微镜镜下观察</a:t>
            </a:r>
            <a:endParaRPr lang="zh-CN" altLang="en-US" sz="21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sym typeface="+mn-ea"/>
              </a:rPr>
              <a:t>实验步骤</a:t>
            </a:r>
            <a:br>
              <a:rPr lang="zh-CN" altLang="en-US">
                <a:latin typeface="黑体" panose="02010609060101010101" pitchFamily="49" charset="-122"/>
                <a:ea typeface="黑体" panose="02010609060101010101" pitchFamily="49" charset="-122"/>
              </a:rPr>
            </a:b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76860" y="984885"/>
            <a:ext cx="8409940" cy="4887595"/>
          </a:xfrm>
        </p:spPr>
        <p:txBody>
          <a:bodyPr/>
          <a:p>
            <a:pPr marL="0" indent="0">
              <a:lnSpc>
                <a:spcPct val="140000"/>
              </a:lnSpc>
              <a:buNone/>
            </a:pPr>
            <a:r>
              <a:rPr lang="en-US" altLang="zh-CN" sz="2400">
                <a:latin typeface="黑体" panose="02010609060101010101" pitchFamily="49" charset="-122"/>
                <a:ea typeface="黑体" panose="02010609060101010101" pitchFamily="49" charset="-122"/>
              </a:rPr>
              <a:t>2 </a:t>
            </a:r>
            <a:r>
              <a:rPr lang="zh-CN" altLang="en-US" sz="2400">
                <a:latin typeface="黑体" panose="02010609060101010101" pitchFamily="49" charset="-122"/>
                <a:ea typeface="黑体" panose="02010609060101010101" pitchFamily="49" charset="-122"/>
              </a:rPr>
              <a:t>培养细胞溶酶体等液泡系</a:t>
            </a:r>
            <a:endParaRPr lang="zh-CN" altLang="en-US" sz="24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cs typeface="+mn-ea"/>
              </a:rPr>
              <a:t>培养的Hela细胞接种于无菌盖片，24~48h后生长为单层</a:t>
            </a:r>
            <a:endParaRPr lang="zh-CN" altLang="en-US" sz="2000">
              <a:latin typeface="黑体" panose="02010609060101010101" pitchFamily="49" charset="-122"/>
              <a:ea typeface="黑体" panose="02010609060101010101" pitchFamily="49" charset="-122"/>
              <a:cs typeface="+mn-ea"/>
            </a:endParaRPr>
          </a:p>
          <a:p>
            <a:pPr lvl="1">
              <a:lnSpc>
                <a:spcPct val="140000"/>
              </a:lnSpc>
            </a:pPr>
            <a:r>
              <a:rPr lang="zh-CN" altLang="en-US" sz="2000">
                <a:latin typeface="黑体" panose="02010609060101010101" pitchFamily="49" charset="-122"/>
                <a:ea typeface="黑体" panose="02010609060101010101" pitchFamily="49" charset="-122"/>
                <a:cs typeface="+mn-ea"/>
              </a:rPr>
              <a:t>取细胞盖片1张，用PBS液漂洗３次，除去细胞表面培养液和杂质，滤纸吸去液体。</a:t>
            </a:r>
            <a:endParaRPr lang="zh-CN" altLang="en-US" sz="2000">
              <a:latin typeface="黑体" panose="02010609060101010101" pitchFamily="49" charset="-122"/>
              <a:ea typeface="黑体" panose="02010609060101010101" pitchFamily="49" charset="-122"/>
              <a:cs typeface="+mn-ea"/>
            </a:endParaRPr>
          </a:p>
          <a:p>
            <a:pPr lvl="1">
              <a:lnSpc>
                <a:spcPct val="140000"/>
              </a:lnSpc>
            </a:pPr>
            <a:r>
              <a:rPr lang="zh-CN" altLang="en-US" sz="2000">
                <a:latin typeface="黑体" panose="02010609060101010101" pitchFamily="49" charset="-122"/>
                <a:ea typeface="黑体" panose="02010609060101010101" pitchFamily="49" charset="-122"/>
                <a:cs typeface="+mn-ea"/>
              </a:rPr>
              <a:t>两个操作二选一</a:t>
            </a:r>
            <a:endParaRPr lang="zh-CN" altLang="en-US" sz="2000">
              <a:latin typeface="黑体" panose="02010609060101010101" pitchFamily="49" charset="-122"/>
              <a:ea typeface="黑体" panose="02010609060101010101" pitchFamily="49" charset="-122"/>
              <a:cs typeface="+mn-ea"/>
            </a:endParaRPr>
          </a:p>
          <a:p>
            <a:pPr lvl="2">
              <a:lnSpc>
                <a:spcPct val="140000"/>
              </a:lnSpc>
            </a:pPr>
            <a:r>
              <a:rPr lang="zh-CN" altLang="en-US" sz="1710">
                <a:latin typeface="黑体" panose="02010609060101010101" pitchFamily="49" charset="-122"/>
                <a:ea typeface="黑体" panose="02010609060101010101" pitchFamily="49" charset="-122"/>
                <a:cs typeface="+mn-ea"/>
              </a:rPr>
              <a:t>A.盖玻片细胞面朝上置于载玻片上，将</a:t>
            </a:r>
            <a:r>
              <a:rPr lang="zh-CN" altLang="en-US" sz="1710">
                <a:solidFill>
                  <a:srgbClr val="FFFF00"/>
                </a:solidFill>
                <a:latin typeface="黑体" panose="02010609060101010101" pitchFamily="49" charset="-122"/>
                <a:ea typeface="黑体" panose="02010609060101010101" pitchFamily="49" charset="-122"/>
                <a:cs typeface="+mn-ea"/>
              </a:rPr>
              <a:t>1/3000中性红液</a:t>
            </a:r>
            <a:r>
              <a:rPr lang="zh-CN" altLang="en-US" sz="1710">
                <a:latin typeface="黑体" panose="02010609060101010101" pitchFamily="49" charset="-122"/>
                <a:ea typeface="黑体" panose="02010609060101010101" pitchFamily="49" charset="-122"/>
                <a:cs typeface="+mn-ea"/>
              </a:rPr>
              <a:t>滴于盖玻片上，染色10-15min</a:t>
            </a:r>
            <a:endParaRPr lang="zh-CN" altLang="en-US" sz="1710">
              <a:latin typeface="黑体" panose="02010609060101010101" pitchFamily="49" charset="-122"/>
              <a:ea typeface="黑体" panose="02010609060101010101" pitchFamily="49" charset="-122"/>
              <a:cs typeface="+mn-ea"/>
            </a:endParaRPr>
          </a:p>
          <a:p>
            <a:pPr lvl="2">
              <a:lnSpc>
                <a:spcPct val="140000"/>
              </a:lnSpc>
            </a:pPr>
            <a:r>
              <a:rPr lang="zh-CN" altLang="en-US" sz="1710">
                <a:latin typeface="黑体" panose="02010609060101010101" pitchFamily="49" charset="-122"/>
                <a:ea typeface="黑体" panose="02010609060101010101" pitchFamily="49" charset="-122"/>
                <a:cs typeface="+mn-ea"/>
              </a:rPr>
              <a:t>B．盖玻片细胞面朝下，两侧用头发丝支撑，放置于滴有</a:t>
            </a:r>
            <a:r>
              <a:rPr lang="zh-CN" altLang="en-US" sz="1710">
                <a:solidFill>
                  <a:srgbClr val="FFFF00"/>
                </a:solidFill>
                <a:latin typeface="黑体" panose="02010609060101010101" pitchFamily="49" charset="-122"/>
                <a:ea typeface="黑体" panose="02010609060101010101" pitchFamily="49" charset="-122"/>
                <a:cs typeface="+mn-ea"/>
              </a:rPr>
              <a:t>1/3000中性红液</a:t>
            </a:r>
            <a:r>
              <a:rPr lang="zh-CN" altLang="en-US" sz="1710">
                <a:latin typeface="黑体" panose="02010609060101010101" pitchFamily="49" charset="-122"/>
                <a:ea typeface="黑体" panose="02010609060101010101" pitchFamily="49" charset="-122"/>
                <a:cs typeface="+mn-ea"/>
              </a:rPr>
              <a:t>的载玻片上，染色10-15min</a:t>
            </a:r>
            <a:endParaRPr lang="zh-CN" altLang="en-US" sz="1710">
              <a:latin typeface="黑体" panose="02010609060101010101" pitchFamily="49" charset="-122"/>
              <a:ea typeface="黑体" panose="02010609060101010101" pitchFamily="49" charset="-122"/>
              <a:cs typeface="+mn-ea"/>
            </a:endParaRPr>
          </a:p>
          <a:p>
            <a:pPr lvl="1">
              <a:lnSpc>
                <a:spcPct val="140000"/>
              </a:lnSpc>
            </a:pPr>
            <a:r>
              <a:rPr lang="zh-CN" altLang="en-US" sz="2000">
                <a:latin typeface="黑体" panose="02010609060101010101" pitchFamily="49" charset="-122"/>
                <a:ea typeface="黑体" panose="02010609060101010101" pitchFamily="49" charset="-122"/>
                <a:cs typeface="+mn-ea"/>
              </a:rPr>
              <a:t>PBS液小心漂洗盖玻片５次，去除残留染色液，滤纸吸去多余液体</a:t>
            </a:r>
            <a:endParaRPr lang="zh-CN" altLang="en-US" sz="2000">
              <a:latin typeface="黑体" panose="02010609060101010101" pitchFamily="49" charset="-122"/>
              <a:ea typeface="黑体" panose="02010609060101010101" pitchFamily="49" charset="-122"/>
              <a:cs typeface="+mn-ea"/>
            </a:endParaRPr>
          </a:p>
          <a:p>
            <a:pPr lvl="1">
              <a:lnSpc>
                <a:spcPct val="140000"/>
              </a:lnSpc>
            </a:pPr>
            <a:r>
              <a:rPr lang="zh-CN" altLang="en-US" sz="2000">
                <a:latin typeface="黑体" panose="02010609060101010101" pitchFamily="49" charset="-122"/>
                <a:ea typeface="黑体" panose="02010609060101010101" pitchFamily="49" charset="-122"/>
                <a:cs typeface="+mn-ea"/>
              </a:rPr>
              <a:t>光学显微镜镜</a:t>
            </a:r>
            <a:r>
              <a:rPr lang="zh-CN" altLang="en-US" sz="2000">
                <a:solidFill>
                  <a:srgbClr val="FF0000"/>
                </a:solidFill>
                <a:latin typeface="黑体" panose="02010609060101010101" pitchFamily="49" charset="-122"/>
                <a:ea typeface="黑体" panose="02010609060101010101" pitchFamily="49" charset="-122"/>
                <a:cs typeface="+mn-ea"/>
              </a:rPr>
              <a:t>和荧光显微镜</a:t>
            </a:r>
            <a:r>
              <a:rPr lang="zh-CN" altLang="en-US" sz="2000">
                <a:latin typeface="黑体" panose="02010609060101010101" pitchFamily="49" charset="-122"/>
                <a:ea typeface="黑体" panose="02010609060101010101" pitchFamily="49" charset="-122"/>
                <a:cs typeface="+mn-ea"/>
              </a:rPr>
              <a:t>下观察，</a:t>
            </a:r>
            <a:r>
              <a:rPr lang="zh-CN" altLang="en-US" sz="2100">
                <a:latin typeface="黑体" panose="02010609060101010101" pitchFamily="49" charset="-122"/>
                <a:ea typeface="黑体" panose="02010609060101010101" pitchFamily="49" charset="-122"/>
                <a:cs typeface="+mn-ea"/>
                <a:sym typeface="+mn-ea"/>
              </a:rPr>
              <a:t>激光波长</a:t>
            </a:r>
            <a:r>
              <a:rPr lang="en-US" altLang="zh-CN" sz="2100">
                <a:latin typeface="黑体" panose="02010609060101010101" pitchFamily="49" charset="-122"/>
                <a:ea typeface="黑体" panose="02010609060101010101" pitchFamily="49" charset="-122"/>
                <a:cs typeface="+mn-ea"/>
                <a:sym typeface="+mn-ea"/>
              </a:rPr>
              <a:t>541n</a:t>
            </a:r>
            <a:r>
              <a:rPr lang="zh-CN" altLang="en-US" sz="2100">
                <a:latin typeface="黑体" panose="02010609060101010101" pitchFamily="49" charset="-122"/>
                <a:ea typeface="黑体" panose="02010609060101010101" pitchFamily="49" charset="-122"/>
                <a:cs typeface="+mn-ea"/>
                <a:sym typeface="+mn-ea"/>
              </a:rPr>
              <a:t>m左右（？光）</a:t>
            </a:r>
            <a:endParaRPr lang="zh-CN" altLang="en-US" sz="21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theme/theme1.xml><?xml version="1.0" encoding="utf-8"?>
<a:theme xmlns:a="http://schemas.openxmlformats.org/drawingml/2006/main" name="默认设计模板">
  <a:themeElements>
    <a:clrScheme name="默认设计模板 1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2125</Words>
  <Application>WPS 演示</Application>
  <PresentationFormat>全屏显示(4:3)</PresentationFormat>
  <Paragraphs>90</Paragraphs>
  <Slides>13</Slides>
  <Notes>11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宋体</vt:lpstr>
      <vt:lpstr>Wingdings</vt:lpstr>
      <vt:lpstr>黑体</vt:lpstr>
      <vt:lpstr>楷体_GB2312</vt:lpstr>
      <vt:lpstr>Comic Sans MS</vt:lpstr>
      <vt:lpstr>Times New Roman</vt:lpstr>
      <vt:lpstr>Arial Black</vt:lpstr>
      <vt:lpstr>华文行楷</vt:lpstr>
      <vt:lpstr>Symbol</vt:lpstr>
      <vt:lpstr>微软雅黑</vt:lpstr>
      <vt:lpstr>Arial Unicode MS</vt:lpstr>
      <vt:lpstr>新宋体</vt:lpstr>
      <vt:lpstr>楷体</vt:lpstr>
      <vt:lpstr>Batang</vt:lpstr>
      <vt:lpstr>默认设计模板</vt:lpstr>
      <vt:lpstr>PowerPoint 演示文稿</vt:lpstr>
      <vt:lpstr>实验目的</vt:lpstr>
      <vt:lpstr>实验原理</vt:lpstr>
      <vt:lpstr>实验原理</vt:lpstr>
      <vt:lpstr>PowerPoint 演示文稿</vt:lpstr>
      <vt:lpstr>实验原理</vt:lpstr>
      <vt:lpstr>PowerPoint 演示文稿</vt:lpstr>
      <vt:lpstr>实验步骤 </vt:lpstr>
      <vt:lpstr>实验步骤 </vt:lpstr>
      <vt:lpstr>实验步骤 </vt:lpstr>
      <vt:lpstr>实验步骤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155</cp:revision>
  <dcterms:created xsi:type="dcterms:W3CDTF">2017-09-11T15:05:00Z</dcterms:created>
  <dcterms:modified xsi:type="dcterms:W3CDTF">2017-09-24T09:35:09Z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2052-10.1.0.6748</vt:lpwstr>
  </property>
</Properties>
</file>