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3"/>
    <p:sldId id="265" r:id="rId4"/>
    <p:sldId id="266" r:id="rId5"/>
    <p:sldId id="268" r:id="rId6"/>
    <p:sldId id="295" r:id="rId7"/>
    <p:sldId id="306" r:id="rId8"/>
    <p:sldId id="294" r:id="rId10"/>
    <p:sldId id="307" r:id="rId11"/>
    <p:sldId id="282" r:id="rId12"/>
    <p:sldId id="308" r:id="rId13"/>
    <p:sldId id="309" r:id="rId14"/>
    <p:sldId id="310" r:id="rId15"/>
    <p:sldId id="312" r:id="rId16"/>
    <p:sldId id="313" r:id="rId17"/>
    <p:sldId id="315" r:id="rId18"/>
    <p:sldId id="297" r:id="rId19"/>
    <p:sldId id="314" r:id="rId20"/>
    <p:sldId id="316" r:id="rId21"/>
    <p:sldId id="317" r:id="rId22"/>
    <p:sldId id="277" r:id="rId23"/>
    <p:sldId id="298" r:id="rId24"/>
    <p:sldId id="280" r:id="rId25"/>
    <p:sldId id="325" r:id="rId26"/>
    <p:sldId id="299" r:id="rId27"/>
    <p:sldId id="300" r:id="rId28"/>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FF3300"/>
    <a:srgbClr val="CCECFF"/>
    <a:srgbClr val="FF99CC"/>
    <a:srgbClr val="FFCC00"/>
    <a:srgbClr val="DDDDDD"/>
    <a:srgbClr val="333333"/>
    <a:srgbClr val="4D4D4D"/>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p:scale>
          <a:sx n="51" d="100"/>
          <a:sy n="51" d="100"/>
        </p:scale>
        <p:origin x="-1380" y="-720"/>
      </p:cViewPr>
      <p:guideLst>
        <p:guide orient="horz" pos="2160"/>
        <p:guide pos="2880"/>
      </p:guideLst>
    </p:cSldViewPr>
  </p:slideViewPr>
  <p:notesTextViewPr>
    <p:cViewPr>
      <p:scale>
        <a:sx n="100" d="100"/>
        <a:sy n="100" d="100"/>
      </p:scale>
      <p:origin x="0" y="0"/>
    </p:cViewPr>
  </p:notesText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smtClean="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2" name="Rectangle 4"/>
          <p:cNvSpPr>
            <a:spLocks noGrp="1" noRot="1"/>
          </p:cNvSpPr>
          <p:nvPr>
            <p:ph type="sldImg"/>
          </p:nvPr>
        </p:nvSpPr>
        <p:spPr>
          <a:xfrm>
            <a:off x="1143000" y="685800"/>
            <a:ext cx="4572000" cy="3429000"/>
          </a:xfrm>
          <a:prstGeom prst="rect">
            <a:avLst/>
          </a:prstGeom>
          <a:noFill/>
          <a:ln w="9525">
            <a:noFill/>
          </a:ln>
        </p:spPr>
      </p:sp>
      <p:sp>
        <p:nvSpPr>
          <p:cNvPr id="2053" name="Rectangle 5"/>
          <p:cNvSpPr>
            <a:spLocks noGrp="1" noRot="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
            <a:pPr lvl="0" algn="r" eaLnBrk="1" fontAlgn="base" hangingPunct="1"/>
            <a:fld id="{9A0DB2DC-4C9A-4742-B13C-FB6460FD3503}" type="slidenum">
              <a:rPr lang="zh-CN" altLang="en-US" sz="1200" strike="noStrike" noProof="1" dirty="0">
                <a:latin typeface="Arial" panose="020B0604020202020204" pitchFamily="34" charset="0"/>
                <a:ea typeface="宋体"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
        <p:nvSpPr>
          <p:cNvPr id="99331" name="Rectangle 2"/>
          <p:cNvSpPr>
            <a:spLocks noRot="1" noTextEdit="1"/>
          </p:cNvSpPr>
          <p:nvPr>
            <p:ph type="sldImg"/>
          </p:nvPr>
        </p:nvSpPr>
        <p:spPr/>
      </p:sp>
      <p:sp>
        <p:nvSpPr>
          <p:cNvPr id="99332"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
        <p:nvSpPr>
          <p:cNvPr id="100355" name="Rectangle 2"/>
          <p:cNvSpPr>
            <a:spLocks noRot="1" noTextEdit="1"/>
          </p:cNvSpPr>
          <p:nvPr>
            <p:ph type="sldImg"/>
          </p:nvPr>
        </p:nvSpPr>
        <p:spPr/>
      </p:sp>
      <p:sp>
        <p:nvSpPr>
          <p:cNvPr id="10035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28675" name="Rectangle 2"/>
          <p:cNvSpPr>
            <a:spLocks noRot="1" noTextEdit="1"/>
          </p:cNvSpPr>
          <p:nvPr>
            <p:ph type="sldImg"/>
          </p:nvPr>
        </p:nvSpPr>
        <p:spPr/>
      </p:sp>
      <p:sp>
        <p:nvSpPr>
          <p:cNvPr id="2867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29699" name="Rectangle 2"/>
          <p:cNvSpPr>
            <a:spLocks noRot="1" noTextEdit="1"/>
          </p:cNvSpPr>
          <p:nvPr>
            <p:ph type="sldImg"/>
          </p:nvPr>
        </p:nvSpPr>
        <p:spPr/>
      </p:sp>
      <p:sp>
        <p:nvSpPr>
          <p:cNvPr id="29700"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34819" name="Rectangle 2"/>
          <p:cNvSpPr>
            <a:spLocks noRot="1" noTextEdit="1"/>
          </p:cNvSpPr>
          <p:nvPr>
            <p:ph type="sldImg"/>
          </p:nvPr>
        </p:nvSpPr>
        <p:spPr/>
      </p:sp>
      <p:sp>
        <p:nvSpPr>
          <p:cNvPr id="34820"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30723" name="Rectangle 2"/>
          <p:cNvSpPr>
            <a:spLocks noRot="1" noTextEdit="1"/>
          </p:cNvSpPr>
          <p:nvPr>
            <p:ph type="sldImg"/>
          </p:nvPr>
        </p:nvSpPr>
        <p:spPr/>
      </p:sp>
      <p:sp>
        <p:nvSpPr>
          <p:cNvPr id="3072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
        <p:nvSpPr>
          <p:cNvPr id="101379" name="Rectangle 2"/>
          <p:cNvSpPr>
            <a:spLocks noRot="1" noTextEdit="1"/>
          </p:cNvSpPr>
          <p:nvPr>
            <p:ph type="sldImg"/>
          </p:nvPr>
        </p:nvSpPr>
        <p:spPr/>
      </p:sp>
      <p:sp>
        <p:nvSpPr>
          <p:cNvPr id="101380"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
        <p:nvSpPr>
          <p:cNvPr id="102403" name="Rectangle 2"/>
          <p:cNvSpPr>
            <a:spLocks noRot="1" noTextEdit="1"/>
          </p:cNvSpPr>
          <p:nvPr>
            <p:ph type="sldImg"/>
          </p:nvPr>
        </p:nvSpPr>
        <p:spPr/>
      </p:sp>
      <p:sp>
        <p:nvSpPr>
          <p:cNvPr id="10240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dirty="0"/>
            </a:fld>
            <a:endParaRPr lang="en-US" altLang="zh-CN" sz="1200" dirty="0"/>
          </a:p>
        </p:txBody>
      </p:sp>
      <p:sp>
        <p:nvSpPr>
          <p:cNvPr id="40963" name="Rectangle 2"/>
          <p:cNvSpPr>
            <a:spLocks noRot="1" noTextEdit="1"/>
          </p:cNvSpPr>
          <p:nvPr>
            <p:ph type="sldImg"/>
          </p:nvPr>
        </p:nvSpPr>
        <p:spPr/>
      </p:sp>
      <p:sp>
        <p:nvSpPr>
          <p:cNvPr id="4096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split orient="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split orient="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split orient="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2596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split orient="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pPr lvl="0">
              <a:buClrTx/>
            </a:pPr>
            <a:endParaRPr lang="zh-CN" altLang="en-US"/>
          </a:p>
        </p:txBody>
      </p:sp>
      <p:sp>
        <p:nvSpPr>
          <p:cNvPr id="4" name="页脚占位符 3"/>
          <p:cNvSpPr>
            <a:spLocks noGrp="1"/>
          </p:cNvSpPr>
          <p:nvPr>
            <p:ph type="ftr" sz="quarter" idx="11"/>
          </p:nvPr>
        </p:nvSpPr>
        <p:spPr/>
        <p:txBody>
          <a:bodyPr/>
          <a:lstStyle/>
          <a:p>
            <a:pPr lvl="0">
              <a:buClrTx/>
            </a:pPr>
            <a:endParaRPr lang="zh-CN" altLang="en-US"/>
          </a:p>
        </p:txBody>
      </p:sp>
      <p:sp>
        <p:nvSpPr>
          <p:cNvPr id="5" name="灯片编号占位符 4"/>
          <p:cNvSpPr>
            <a:spLocks noGrp="1"/>
          </p:cNvSpPr>
          <p:nvPr>
            <p:ph type="sldNum" sz="quarter" idx="12"/>
          </p:nvPr>
        </p:nvSpPr>
        <p:spPr/>
        <p:txBody>
          <a:bodyPr/>
          <a:lstStyle/>
          <a:p>
            <a:pPr lvl="0">
              <a:buClrTx/>
            </a:pPr>
            <a:fld id="{9A0DB2DC-4C9A-4742-B13C-FB6460FD3503}" type="slidenum">
              <a:rPr lang="zh-CN" altLang="en-US"/>
            </a:fld>
            <a:endParaRPr lang="zh-CN" altLang="en-US"/>
          </a:p>
        </p:txBody>
      </p:sp>
    </p:spTree>
  </p:cSld>
  <p:clrMapOvr>
    <a:masterClrMapping/>
  </p:clrMapOvr>
  <p:transition>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596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split orient="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split orient="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split orient="ver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4"/>
          <a:stretch>
            <a:fillRect/>
          </a:stretch>
        </a:blipFill>
        <a:effectLst/>
      </p:bgPr>
    </p:bg>
    <p:spTree>
      <p:nvGrpSpPr>
        <p:cNvPr id="1" name=""/>
        <p:cNvGrpSpPr/>
        <p:nvPr/>
      </p:nvGrpSpPr>
      <p:grpSpPr/>
      <p:sp>
        <p:nvSpPr>
          <p:cNvPr id="1026" name="Rectangle 2"/>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7" name="Rectangle 3"/>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smtClean="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8" name="Rectangle 4"/>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split orient="vert"/>
  </p:transition>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10.jpeg"/><Relationship Id="rId2" Type="http://schemas.openxmlformats.org/officeDocument/2006/relationships/hyperlink" Target="http://biox.ustc.edu.cn/files/200606/00007675.jpg" TargetMode="External"/><Relationship Id="rId1" Type="http://schemas.openxmlformats.org/officeDocument/2006/relationships/image" Target="../media/image9.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6" name="Text Box 4"/>
          <p:cNvSpPr txBox="1">
            <a:spLocks noChangeArrowheads="1"/>
          </p:cNvSpPr>
          <p:nvPr/>
        </p:nvSpPr>
        <p:spPr bwMode="auto">
          <a:xfrm>
            <a:off x="465455" y="1565275"/>
            <a:ext cx="8382000"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a:lnSpc>
                <a:spcPct val="120000"/>
              </a:lnSpc>
              <a:buClrTx/>
              <a:buSzTx/>
              <a:buFontTx/>
              <a:buNone/>
              <a:defRPr/>
            </a:pPr>
            <a:r>
              <a:rPr lang="zh-CN" altLang="en-US" sz="4000">
                <a:latin typeface="黑体" panose="02010609060101010101" pitchFamily="49" charset="-122"/>
                <a:ea typeface="黑体" panose="02010609060101010101" pitchFamily="49" charset="-122"/>
                <a:sym typeface="+mn-ea"/>
              </a:rPr>
              <a:t>实验三 </a:t>
            </a:r>
            <a:br>
              <a:rPr lang="zh-CN" altLang="en-US" sz="4000">
                <a:latin typeface="黑体" panose="02010609060101010101" pitchFamily="49" charset="-122"/>
                <a:ea typeface="黑体" panose="02010609060101010101" pitchFamily="49" charset="-122"/>
                <a:sym typeface="+mn-ea"/>
              </a:rPr>
            </a:br>
            <a:r>
              <a:rPr lang="zh-CN" altLang="en-US" sz="4000">
                <a:latin typeface="黑体" panose="02010609060101010101" pitchFamily="49" charset="-122"/>
                <a:ea typeface="黑体" panose="02010609060101010101" pitchFamily="49" charset="-122"/>
                <a:sym typeface="+mn-ea"/>
              </a:rPr>
              <a:t>细胞骨架的观察</a:t>
            </a:r>
            <a:endParaRPr lang="zh-CN" altLang="en-US" sz="4000">
              <a:latin typeface="黑体" panose="02010609060101010101" pitchFamily="49" charset="-122"/>
              <a:ea typeface="黑体" panose="02010609060101010101" pitchFamily="49" charset="-122"/>
              <a:sym typeface="+mn-ea"/>
            </a:endParaRPr>
          </a:p>
        </p:txBody>
      </p:sp>
    </p:spTree>
  </p:cSld>
  <p:clrMapOvr>
    <a:masterClrMapping/>
  </p:clrMapOvr>
  <p:transition>
    <p:split orient="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1"/>
          <p:cNvSpPr>
            <a:spLocks noGrp="1"/>
          </p:cNvSpPr>
          <p:nvPr>
            <p:ph type="title"/>
          </p:nvPr>
        </p:nvSpPr>
        <p:spPr>
          <a:xfrm>
            <a:off x="714375" y="357188"/>
            <a:ext cx="7772400" cy="604838"/>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32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j-cs"/>
              </a:rPr>
              <a:t>微丝的观察</a:t>
            </a:r>
            <a:r>
              <a:rPr kumimoji="0" lang="en-US" altLang="zh-CN" sz="32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j-cs"/>
              </a:rPr>
              <a:t>--</a:t>
            </a:r>
            <a:r>
              <a:rPr kumimoji="0" lang="zh-CN" altLang="en-US" sz="32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j-cs"/>
              </a:rPr>
              <a:t>考马斯亮蓝法</a:t>
            </a:r>
            <a:endParaRPr kumimoji="0" lang="zh-CN" altLang="en-US" sz="32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j-cs"/>
            </a:endParaRPr>
          </a:p>
        </p:txBody>
      </p:sp>
      <p:sp>
        <p:nvSpPr>
          <p:cNvPr id="20483" name="内容占位符 2"/>
          <p:cNvSpPr>
            <a:spLocks noGrp="1"/>
          </p:cNvSpPr>
          <p:nvPr>
            <p:ph idx="1"/>
          </p:nvPr>
        </p:nvSpPr>
        <p:spPr>
          <a:xfrm>
            <a:off x="714375" y="1000125"/>
            <a:ext cx="7958138" cy="4524375"/>
          </a:xfrm>
        </p:spPr>
        <p:txBody>
          <a:bodyPr vert="horz" wrap="square" lIns="91440" tIns="45720" rIns="91440" bIns="45720" numCol="1" anchor="t" anchorCtr="0" compatLnSpc="1"/>
          <a:lstStyle/>
          <a:p>
            <a:pPr marL="342900" marR="0" lvl="0" indent="-342900" algn="l" defTabSz="914400" rtl="0" eaLnBrk="0" fontAlgn="base" latinLnBrk="0" hangingPunct="0">
              <a:lnSpc>
                <a:spcPct val="125000"/>
              </a:lnSpc>
              <a:spcBef>
                <a:spcPct val="20000"/>
              </a:spcBef>
              <a:spcAft>
                <a:spcPct val="0"/>
              </a:spcAft>
              <a:buClr>
                <a:schemeClr val="hlink"/>
              </a:buClr>
              <a:buSzPct val="80000"/>
              <a:buFont typeface="Wingdings" panose="05000000000000000000" pitchFamily="2" charset="2"/>
              <a:buChar char="n"/>
              <a:defRPr/>
            </a:pP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黑体" panose="02010609060101010101" pitchFamily="49" charset="-122"/>
                <a:cs typeface="+mn-cs"/>
              </a:rPr>
              <a:t>考马斯亮蓝</a:t>
            </a: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黑体" panose="02010609060101010101" pitchFamily="49" charset="-122"/>
                <a:cs typeface="+mn-cs"/>
              </a:rPr>
              <a:t>R250</a:t>
            </a: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黑体" panose="02010609060101010101" pitchFamily="49" charset="-122"/>
                <a:cs typeface="+mn-cs"/>
              </a:rPr>
              <a:t>（</a:t>
            </a: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黑体" panose="02010609060101010101" pitchFamily="49" charset="-122"/>
                <a:cs typeface="+mn-cs"/>
              </a:rPr>
              <a:t>Coomassie brilliant blue R250</a:t>
            </a: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黑体" panose="02010609060101010101" pitchFamily="49" charset="-122"/>
                <a:cs typeface="+mn-cs"/>
              </a:rPr>
              <a:t>）</a:t>
            </a:r>
            <a:endPar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黑体" panose="02010609060101010101" pitchFamily="49" charset="-122"/>
              <a:cs typeface="+mn-cs"/>
            </a:endParaRPr>
          </a:p>
          <a:p>
            <a:pPr marL="742950" marR="0" lvl="1" indent="-285750" algn="l" defTabSz="914400" rtl="0" eaLnBrk="0" fontAlgn="base" latinLnBrk="0" hangingPunct="0">
              <a:lnSpc>
                <a:spcPct val="125000"/>
              </a:lnSpc>
              <a:spcBef>
                <a:spcPct val="20000"/>
              </a:spcBef>
              <a:spcAft>
                <a:spcPct val="0"/>
              </a:spcAft>
              <a:buClr>
                <a:schemeClr val="tx1"/>
              </a:buClr>
              <a:buSzTx/>
              <a:buFontTx/>
              <a:buChar char="–"/>
              <a:defRPr/>
            </a:pP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黑体" panose="02010609060101010101" pitchFamily="49" charset="-122"/>
              </a:rPr>
              <a:t>一种非特异性蛋白质染料</a:t>
            </a:r>
            <a:endPar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黑体" panose="02010609060101010101" pitchFamily="49" charset="-122"/>
            </a:endParaRPr>
          </a:p>
          <a:p>
            <a:pPr marL="742950" marR="0" lvl="1" indent="-285750" algn="l" defTabSz="914400" rtl="0" eaLnBrk="0" fontAlgn="base" latinLnBrk="0" hangingPunct="0">
              <a:lnSpc>
                <a:spcPct val="125000"/>
              </a:lnSpc>
              <a:spcBef>
                <a:spcPct val="20000"/>
              </a:spcBef>
              <a:spcAft>
                <a:spcPct val="0"/>
              </a:spcAft>
              <a:buClr>
                <a:schemeClr val="tx1"/>
              </a:buClr>
              <a:buSzTx/>
              <a:buFontTx/>
              <a:buChar char="–"/>
              <a:defRPr/>
            </a:pP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黑体" panose="02010609060101010101" pitchFamily="49" charset="-122"/>
              </a:rPr>
              <a:t>可以使各种细胞蛋白质染色，并非特异性显示细胞骨架蛋白，更不能特异性检测微丝。</a:t>
            </a:r>
            <a:endPar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黑体" panose="02010609060101010101" pitchFamily="49" charset="-122"/>
            </a:endParaRPr>
          </a:p>
          <a:p>
            <a:pPr marL="342900" marR="0" lvl="0" indent="-342900" algn="l" defTabSz="914400" rtl="0" eaLnBrk="0" fontAlgn="base" latinLnBrk="0" hangingPunct="0">
              <a:lnSpc>
                <a:spcPct val="125000"/>
              </a:lnSpc>
              <a:spcBef>
                <a:spcPct val="20000"/>
              </a:spcBef>
              <a:spcAft>
                <a:spcPct val="0"/>
              </a:spcAft>
              <a:buClr>
                <a:schemeClr val="hlink"/>
              </a:buClr>
              <a:buSzPct val="80000"/>
              <a:buFont typeface="Wingdings" panose="05000000000000000000" pitchFamily="2" charset="2"/>
              <a:buChar char="n"/>
              <a:defRPr/>
            </a:pP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黑体" panose="02010609060101010101" pitchFamily="49" charset="-122"/>
                <a:cs typeface="+mn-cs"/>
              </a:rPr>
              <a:t>考马斯亮蓝法观察细胞骨架</a:t>
            </a:r>
            <a:endPar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黑体" panose="02010609060101010101" pitchFamily="49" charset="-122"/>
              <a:cs typeface="+mn-cs"/>
            </a:endParaRPr>
          </a:p>
          <a:p>
            <a:pPr marL="742950" marR="0" lvl="1" indent="-285750" algn="l" defTabSz="914400" rtl="0" eaLnBrk="0" fontAlgn="base" latinLnBrk="0" hangingPunct="0">
              <a:lnSpc>
                <a:spcPct val="125000"/>
              </a:lnSpc>
              <a:spcBef>
                <a:spcPct val="20000"/>
              </a:spcBef>
              <a:spcAft>
                <a:spcPct val="0"/>
              </a:spcAft>
              <a:buClr>
                <a:schemeClr val="tx1"/>
              </a:buClr>
              <a:buSzTx/>
              <a:buFontTx/>
              <a:buChar char="–"/>
              <a:defRPr/>
            </a:pP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黑体" panose="02010609060101010101" pitchFamily="49" charset="-122"/>
              </a:rPr>
              <a:t>M-</a:t>
            </a: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黑体" panose="02010609060101010101" pitchFamily="49" charset="-122"/>
              </a:rPr>
              <a:t>缓冲液</a:t>
            </a: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黑体" panose="02010609060101010101" pitchFamily="49" charset="-122"/>
                <a:sym typeface="Wingdings" panose="05000000000000000000" pitchFamily="2" charset="2"/>
              </a:rPr>
              <a:t></a:t>
            </a: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黑体" panose="02010609060101010101" pitchFamily="49" charset="-122"/>
              </a:rPr>
              <a:t>洗涤细胞、并提高细胞骨架的稳定性</a:t>
            </a:r>
            <a:endPar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黑体" panose="02010609060101010101" pitchFamily="49" charset="-122"/>
            </a:endParaRPr>
          </a:p>
          <a:p>
            <a:pPr marL="742950" marR="0" lvl="1" indent="-285750" algn="l" defTabSz="914400" rtl="0" eaLnBrk="0" fontAlgn="base" latinLnBrk="0" hangingPunct="0">
              <a:lnSpc>
                <a:spcPct val="125000"/>
              </a:lnSpc>
              <a:spcBef>
                <a:spcPct val="20000"/>
              </a:spcBef>
              <a:spcAft>
                <a:spcPct val="0"/>
              </a:spcAft>
              <a:buClr>
                <a:schemeClr val="tx1"/>
              </a:buClr>
              <a:buSzTx/>
              <a:buFontTx/>
              <a:buChar char="–"/>
              <a:defRPr/>
            </a:pP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黑体" panose="02010609060101010101" pitchFamily="49" charset="-122"/>
              </a:rPr>
              <a:t>戊二醛室温固定</a:t>
            </a: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黑体" panose="02010609060101010101" pitchFamily="49" charset="-122"/>
                <a:sym typeface="Wingdings" panose="05000000000000000000" pitchFamily="2" charset="2"/>
              </a:rPr>
              <a:t></a:t>
            </a: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黑体" panose="02010609060101010101" pitchFamily="49" charset="-122"/>
              </a:rPr>
              <a:t>较好的保存细胞骨架成分</a:t>
            </a:r>
            <a:endPar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黑体" panose="02010609060101010101" pitchFamily="49" charset="-122"/>
            </a:endParaRPr>
          </a:p>
          <a:p>
            <a:pPr marL="742950" marR="0" lvl="1" indent="-285750" algn="l" defTabSz="914400" rtl="0" eaLnBrk="0" fontAlgn="base" latinLnBrk="0" hangingPunct="0">
              <a:lnSpc>
                <a:spcPct val="125000"/>
              </a:lnSpc>
              <a:spcBef>
                <a:spcPct val="20000"/>
              </a:spcBef>
              <a:spcAft>
                <a:spcPct val="0"/>
              </a:spcAft>
              <a:buClr>
                <a:schemeClr val="tx1"/>
              </a:buClr>
              <a:buSzTx/>
              <a:buFontTx/>
              <a:buChar char="–"/>
              <a:defRPr/>
            </a:pP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黑体" panose="02010609060101010101" pitchFamily="49" charset="-122"/>
              </a:rPr>
              <a:t>Triton X-100 </a:t>
            </a: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黑体" panose="02010609060101010101" pitchFamily="49" charset="-122"/>
              </a:rPr>
              <a:t>（聚乙二醇辛基苯基醚，一种非离子去垢剂）</a:t>
            </a: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黑体" panose="02010609060101010101" pitchFamily="49" charset="-122"/>
                <a:sym typeface="Wingdings" panose="05000000000000000000" pitchFamily="2" charset="2"/>
              </a:rPr>
              <a:t></a:t>
            </a: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黑体" panose="02010609060101010101" pitchFamily="49" charset="-122"/>
              </a:rPr>
              <a:t>溶解质膜结构中及细胞内</a:t>
            </a: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黑体" panose="02010609060101010101" pitchFamily="49" charset="-122"/>
              </a:rPr>
              <a:t>95%</a:t>
            </a: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黑体" panose="02010609060101010101" pitchFamily="49" charset="-122"/>
              </a:rPr>
              <a:t>可溶蛋白质及全部脂质，却不破坏细胞骨架中蛋白质</a:t>
            </a:r>
            <a:endPar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黑体" panose="02010609060101010101" pitchFamily="49" charset="-122"/>
            </a:endParaRPr>
          </a:p>
          <a:p>
            <a:pPr marL="742950" marR="0" lvl="1" indent="-285750" algn="l" defTabSz="914400" rtl="0" eaLnBrk="0" fontAlgn="base" latinLnBrk="0" hangingPunct="0">
              <a:lnSpc>
                <a:spcPct val="125000"/>
              </a:lnSpc>
              <a:spcBef>
                <a:spcPct val="20000"/>
              </a:spcBef>
              <a:spcAft>
                <a:spcPct val="0"/>
              </a:spcAft>
              <a:buClr>
                <a:schemeClr val="tx1"/>
              </a:buClr>
              <a:buSzTx/>
              <a:buFontTx/>
              <a:buChar char="–"/>
              <a:defRPr/>
            </a:pP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黑体" panose="02010609060101010101" pitchFamily="49" charset="-122"/>
              </a:rPr>
              <a:t>考马斯亮蓝染剩余的骨架蛋白，使骨架成分在光学显微镜下清晰呈现。</a:t>
            </a:r>
            <a:endPar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黑体" panose="02010609060101010101" pitchFamily="49" charset="-122"/>
            </a:endParaRPr>
          </a:p>
          <a:p>
            <a:pPr marL="742950" marR="0" lvl="1" indent="-285750" algn="l" defTabSz="914400" rtl="0" eaLnBrk="0" fontAlgn="base" latinLnBrk="0" hangingPunct="0">
              <a:lnSpc>
                <a:spcPct val="125000"/>
              </a:lnSpc>
              <a:spcBef>
                <a:spcPct val="20000"/>
              </a:spcBef>
              <a:spcAft>
                <a:spcPct val="0"/>
              </a:spcAft>
              <a:buClr>
                <a:schemeClr val="tx1"/>
              </a:buClr>
              <a:buSzTx/>
              <a:buFontTx/>
              <a:buChar char="–"/>
              <a:defRPr/>
            </a:pPr>
            <a:endPar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黑体" panose="02010609060101010101" pitchFamily="49" charset="-122"/>
            </a:endParaRPr>
          </a:p>
          <a:p>
            <a:pPr marL="342900" marR="0" lvl="0" indent="-342900" algn="l" defTabSz="914400" rtl="0" eaLnBrk="0" fontAlgn="base" latinLnBrk="0" hangingPunct="0">
              <a:lnSpc>
                <a:spcPct val="100000"/>
              </a:lnSpc>
              <a:spcBef>
                <a:spcPct val="20000"/>
              </a:spcBef>
              <a:spcAft>
                <a:spcPct val="0"/>
              </a:spcAft>
              <a:buClr>
                <a:schemeClr val="hlink"/>
              </a:buClr>
              <a:buSzPct val="80000"/>
              <a:buFont typeface="Wingdings" panose="05000000000000000000" pitchFamily="2" charset="2"/>
              <a:buChar char="n"/>
              <a:defRPr/>
            </a:pPr>
            <a:endPar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endParaRPr>
          </a:p>
        </p:txBody>
      </p:sp>
    </p:spTree>
  </p:cSld>
  <p:clrMapOvr>
    <a:masterClrMapping/>
  </p:clrMapOvr>
  <p:transition>
    <p:split orient="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标题 1"/>
          <p:cNvSpPr>
            <a:spLocks noGrp="1"/>
          </p:cNvSpPr>
          <p:nvPr>
            <p:ph type="title"/>
          </p:nvPr>
        </p:nvSpPr>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21507" name="内容占位符 2"/>
          <p:cNvSpPr>
            <a:spLocks noGrp="1"/>
          </p:cNvSpPr>
          <p:nvPr>
            <p:ph idx="1"/>
          </p:nvPr>
        </p:nvSpPr>
        <p:spPr>
          <a:xfrm>
            <a:off x="685800" y="714375"/>
            <a:ext cx="7772400" cy="538162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80000"/>
              <a:buFont typeface="Wingdings" panose="05000000000000000000" pitchFamily="2" charset="2"/>
              <a:buChar char="n"/>
              <a:defRPr/>
            </a:pP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本实验条件下</a:t>
            </a:r>
            <a:endPar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endParaRPr>
          </a:p>
          <a:p>
            <a:pPr marL="742950" marR="0" lvl="1" indent="-285750" algn="l" defTabSz="914400" rtl="0" eaLnBrk="0" fontAlgn="base" latinLnBrk="0" hangingPunct="0">
              <a:lnSpc>
                <a:spcPct val="125000"/>
              </a:lnSpc>
              <a:spcBef>
                <a:spcPct val="20000"/>
              </a:spcBef>
              <a:spcAft>
                <a:spcPct val="0"/>
              </a:spcAft>
              <a:buClr>
                <a:schemeClr val="tx1"/>
              </a:buClr>
              <a:buSzTx/>
              <a:buFontTx/>
              <a:buChar char="–"/>
              <a:defRPr/>
            </a:pP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rPr>
              <a:t>骨架系统中有些纤维不够稳定， 如微管</a:t>
            </a:r>
            <a:endPar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endParaRPr>
          </a:p>
          <a:p>
            <a:pPr marL="742950" marR="0" lvl="1" indent="-285750" algn="l" defTabSz="914400" rtl="0" eaLnBrk="0" fontAlgn="base" latinLnBrk="0" hangingPunct="0">
              <a:lnSpc>
                <a:spcPct val="125000"/>
              </a:lnSpc>
              <a:spcBef>
                <a:spcPct val="20000"/>
              </a:spcBef>
              <a:spcAft>
                <a:spcPct val="0"/>
              </a:spcAft>
              <a:buClr>
                <a:schemeClr val="tx1"/>
              </a:buClr>
              <a:buSzTx/>
              <a:buFontTx/>
              <a:buChar char="–"/>
              <a:defRPr/>
            </a:pP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rPr>
              <a:t>有些类型的纤维太细，在光学显微镜下无法分辨</a:t>
            </a:r>
            <a:endPar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endParaRPr>
          </a:p>
          <a:p>
            <a:pPr marL="742950" marR="0" lvl="1" indent="-285750" algn="l" defTabSz="914400" rtl="0" eaLnBrk="0" fontAlgn="base" latinLnBrk="0" hangingPunct="0">
              <a:lnSpc>
                <a:spcPct val="125000"/>
              </a:lnSpc>
              <a:spcBef>
                <a:spcPct val="20000"/>
              </a:spcBef>
              <a:spcAft>
                <a:spcPct val="0"/>
              </a:spcAft>
              <a:buClr>
                <a:schemeClr val="tx1"/>
              </a:buClr>
              <a:buSzTx/>
              <a:buFontTx/>
              <a:buChar char="–"/>
              <a:defRPr/>
            </a:pP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rPr>
              <a:t>显示看到的主要是微丝组成的、直径</a:t>
            </a:r>
            <a:r>
              <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rPr>
              <a:t>40nm</a:t>
            </a: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rPr>
              <a:t>左右的微丝束</a:t>
            </a:r>
            <a:endPar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endParaRPr>
          </a:p>
          <a:p>
            <a:pPr marL="342900" marR="0" lvl="0" indent="-342900" algn="l" defTabSz="914400" rtl="0" eaLnBrk="0" fontAlgn="base" latinLnBrk="0" hangingPunct="0">
              <a:lnSpc>
                <a:spcPct val="100000"/>
              </a:lnSpc>
              <a:spcBef>
                <a:spcPct val="20000"/>
              </a:spcBef>
              <a:spcAft>
                <a:spcPct val="0"/>
              </a:spcAft>
              <a:buClr>
                <a:schemeClr val="hlink"/>
              </a:buClr>
              <a:buSzPct val="80000"/>
              <a:buFont typeface="Wingdings" panose="05000000000000000000" pitchFamily="2" charset="2"/>
              <a:buChar char="n"/>
              <a:defRPr/>
            </a:pPr>
            <a:endPar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endParaRPr>
          </a:p>
        </p:txBody>
      </p:sp>
    </p:spTree>
  </p:cSld>
  <p:clrMapOvr>
    <a:masterClrMapping/>
  </p:clrMapOvr>
  <p:transition>
    <p:split orient="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274955"/>
            <a:ext cx="8229600" cy="821690"/>
          </a:xfrm>
        </p:spPr>
        <p:txBody>
          <a:bodyPr/>
          <a:p>
            <a:r>
              <a:rPr lang="zh-CN" altLang="en-US" sz="3600" dirty="0">
                <a:latin typeface="黑体" panose="02010609060101010101" pitchFamily="49" charset="-122"/>
                <a:ea typeface="黑体" panose="02010609060101010101" pitchFamily="49" charset="-122"/>
                <a:sym typeface="+mn-ea"/>
              </a:rPr>
              <a:t>微管的观察</a:t>
            </a:r>
            <a:r>
              <a:rPr lang="en-US" altLang="zh-CN" sz="3600" dirty="0">
                <a:latin typeface="黑体" panose="02010609060101010101" pitchFamily="49" charset="-122"/>
                <a:ea typeface="黑体" panose="02010609060101010101" pitchFamily="49" charset="-122"/>
                <a:sym typeface="+mn-ea"/>
              </a:rPr>
              <a:t>--</a:t>
            </a:r>
            <a:r>
              <a:rPr lang="zh-CN" altLang="en-US" sz="3600" dirty="0">
                <a:latin typeface="黑体" panose="02010609060101010101" pitchFamily="49" charset="-122"/>
                <a:ea typeface="黑体" panose="02010609060101010101" pitchFamily="49" charset="-122"/>
                <a:sym typeface="+mn-ea"/>
              </a:rPr>
              <a:t>免疫细胞化学方法</a:t>
            </a:r>
            <a:endParaRPr lang="zh-CN" altLang="en-US" sz="3600"/>
          </a:p>
        </p:txBody>
      </p:sp>
      <p:sp>
        <p:nvSpPr>
          <p:cNvPr id="3" name="内容占位符 2"/>
          <p:cNvSpPr>
            <a:spLocks noGrp="1"/>
          </p:cNvSpPr>
          <p:nvPr>
            <p:ph idx="1"/>
          </p:nvPr>
        </p:nvSpPr>
        <p:spPr>
          <a:xfrm>
            <a:off x="457200" y="1287780"/>
            <a:ext cx="8229600" cy="4838700"/>
          </a:xfrm>
        </p:spPr>
        <p:txBody>
          <a:bodyPr/>
          <a:p>
            <a:r>
              <a:rPr lang="zh-CN" altLang="en-US" sz="2400">
                <a:latin typeface="黑体" panose="02010609060101010101" pitchFamily="49" charset="-122"/>
                <a:ea typeface="黑体" panose="02010609060101010101" pitchFamily="49" charset="-122"/>
              </a:rPr>
              <a:t>免疫细胞化学</a:t>
            </a:r>
            <a:endParaRPr lang="zh-CN" altLang="en-US" sz="2400">
              <a:latin typeface="黑体" panose="02010609060101010101" pitchFamily="49" charset="-122"/>
              <a:ea typeface="黑体" panose="02010609060101010101" pitchFamily="49" charset="-122"/>
            </a:endParaRPr>
          </a:p>
          <a:p>
            <a:pPr lvl="1"/>
            <a:r>
              <a:rPr lang="zh-CN" altLang="en-US" sz="2400">
                <a:latin typeface="黑体" panose="02010609060101010101" pitchFamily="49" charset="-122"/>
                <a:ea typeface="黑体" panose="02010609060101010101" pitchFamily="49" charset="-122"/>
              </a:rPr>
              <a:t>又称免疫组织化学、免疫组化</a:t>
            </a:r>
            <a:endParaRPr lang="zh-CN" altLang="en-US" sz="2400">
              <a:latin typeface="黑体" panose="02010609060101010101" pitchFamily="49" charset="-122"/>
              <a:ea typeface="黑体" panose="02010609060101010101" pitchFamily="49" charset="-122"/>
            </a:endParaRPr>
          </a:p>
          <a:p>
            <a:pPr lvl="1"/>
            <a:r>
              <a:rPr lang="zh-CN" altLang="en-US" sz="2400">
                <a:latin typeface="黑体" panose="02010609060101010101" pitchFamily="49" charset="-122"/>
                <a:ea typeface="黑体" panose="02010609060101010101" pitchFamily="49" charset="-122"/>
                <a:sym typeface="+mn-ea"/>
              </a:rPr>
              <a:t>免疫荧光技术与形态学技术结合的产物</a:t>
            </a:r>
            <a:endParaRPr lang="zh-CN" altLang="en-US" sz="2400">
              <a:latin typeface="黑体" panose="02010609060101010101" pitchFamily="49" charset="-122"/>
              <a:ea typeface="黑体" panose="02010609060101010101" pitchFamily="49" charset="-122"/>
            </a:endParaRPr>
          </a:p>
          <a:p>
            <a:pPr lvl="1"/>
            <a:r>
              <a:rPr lang="zh-CN" altLang="en-US" sz="2400">
                <a:latin typeface="黑体" panose="02010609060101010101" pitchFamily="49" charset="-122"/>
                <a:ea typeface="黑体" panose="02010609060101010101" pitchFamily="49" charset="-122"/>
              </a:rPr>
              <a:t>应用免疫学基本原理——抗原抗体反应，即抗原与抗体特异性结合的原理，通过化学反应使标记抗体的显色剂（荧光素、酶、金属离子、同位素）显色来确定组织细胞内抗原（多肽和蛋白质），对其进行定位、定性及定量的研究</a:t>
            </a:r>
            <a:endParaRPr lang="zh-CN" altLang="en-US" sz="2400">
              <a:latin typeface="黑体" panose="02010609060101010101" pitchFamily="49" charset="-122"/>
              <a:ea typeface="黑体" panose="02010609060101010101" pitchFamily="49" charset="-122"/>
            </a:endParaRPr>
          </a:p>
          <a:p>
            <a:pPr lvl="1"/>
            <a:r>
              <a:rPr lang="zh-CN" altLang="en-US" sz="2400">
                <a:latin typeface="黑体" panose="02010609060101010101" pitchFamily="49" charset="-122"/>
                <a:ea typeface="黑体" panose="02010609060101010101" pitchFamily="49" charset="-122"/>
              </a:rPr>
              <a:t>主要是用标记的抗体或抗原对细胞相应抗原或抗体进行定性、定位或定量检测，经过化学的呈色反应后，用显微镜或电子显微镜观察</a:t>
            </a:r>
            <a:endParaRPr lang="zh-CN" altLang="en-US" sz="2400">
              <a:latin typeface="黑体" panose="02010609060101010101" pitchFamily="49" charset="-122"/>
              <a:ea typeface="黑体" panose="02010609060101010101" pitchFamily="49" charset="-122"/>
            </a:endParaRPr>
          </a:p>
          <a:p>
            <a:pPr lvl="1"/>
            <a:endParaRPr lang="zh-CN" altLang="en-US" sz="2400">
              <a:latin typeface="黑体" panose="02010609060101010101" pitchFamily="49" charset="-122"/>
              <a:ea typeface="黑体" panose="02010609060101010101" pitchFamily="49" charset="-122"/>
            </a:endParaRPr>
          </a:p>
        </p:txBody>
      </p:sp>
    </p:spTree>
  </p:cSld>
  <p:clrMapOvr>
    <a:masterClrMapping/>
  </p:clrMapOvr>
  <p:transition>
    <p:split orient="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2"/>
          <p:cNvSpPr>
            <a:spLocks noGrp="1" noChangeArrowheads="1"/>
          </p:cNvSpPr>
          <p:nvPr>
            <p:ph type="title" idx="4294967295"/>
          </p:nvPr>
        </p:nvSpPr>
        <p:spPr bwMode="auto">
          <a:xfrm>
            <a:off x="395288" y="133350"/>
            <a:ext cx="8229600" cy="1143000"/>
          </a:xfrm>
          <a:ln>
            <a:miter lim="800000"/>
          </a:ln>
        </p:spPr>
        <p:txBody>
          <a:bodyPr vert="horz" wrap="square" lIns="91440" tIns="45720" rIns="91440" bIns="45720" numCol="1" anchor="t" anchorCtr="0" compatLnSpc="1"/>
          <a:lstStyle/>
          <a:p>
            <a:pPr marL="0" marR="0" lvl="0" indent="0" algn="l" defTabSz="914400" rtl="0" eaLnBrk="1" fontAlgn="base" latinLnBrk="0" hangingPunct="1">
              <a:lnSpc>
                <a:spcPct val="125000"/>
              </a:lnSpc>
              <a:spcBef>
                <a:spcPct val="20000"/>
              </a:spcBef>
              <a:spcAft>
                <a:spcPct val="0"/>
              </a:spcAft>
              <a:buClrTx/>
              <a:buSzTx/>
              <a:buFontTx/>
              <a:buNone/>
              <a:defRPr/>
            </a:pPr>
            <a:r>
              <a:rPr kumimoji="0" lang="zh-CN" altLang="en-US" sz="3600" i="0" u="none" strike="noStrike" kern="0" cap="none" spc="0" normalizeH="0" baseline="0" noProof="0" smtClean="0">
                <a:ln>
                  <a:noFill/>
                </a:ln>
                <a:solidFill>
                  <a:srgbClr val="FFFF00"/>
                </a:solidFill>
                <a:effectLst/>
                <a:uLnTx/>
                <a:uFillTx/>
                <a:latin typeface="黑体" panose="02010609060101010101" pitchFamily="49" charset="-122"/>
                <a:ea typeface="黑体" panose="02010609060101010101" pitchFamily="49" charset="-122"/>
                <a:cs typeface="+mj-cs"/>
              </a:rPr>
              <a:t>免疫组织化学的过程</a:t>
            </a:r>
            <a:endParaRPr kumimoji="0" lang="zh-CN" altLang="en-US" sz="3600" i="0" u="none" strike="noStrike" kern="0" cap="none" spc="0" normalizeH="0" baseline="0" noProof="0" smtClean="0">
              <a:ln>
                <a:noFill/>
              </a:ln>
              <a:solidFill>
                <a:srgbClr val="FFFF00"/>
              </a:solidFill>
              <a:effectLst/>
              <a:uLnTx/>
              <a:uFillTx/>
              <a:latin typeface="黑体" panose="02010609060101010101" pitchFamily="49" charset="-122"/>
              <a:ea typeface="黑体" panose="02010609060101010101" pitchFamily="49" charset="-122"/>
              <a:cs typeface="+mj-cs"/>
            </a:endParaRPr>
          </a:p>
        </p:txBody>
      </p:sp>
      <p:sp>
        <p:nvSpPr>
          <p:cNvPr id="47107" name="Rectangle 3"/>
          <p:cNvSpPr>
            <a:spLocks noGrp="1" noChangeArrowheads="1"/>
          </p:cNvSpPr>
          <p:nvPr>
            <p:ph type="body" idx="4294967295"/>
          </p:nvPr>
        </p:nvSpPr>
        <p:spPr>
          <a:xfrm>
            <a:off x="395288" y="949008"/>
            <a:ext cx="8229600" cy="4525963"/>
          </a:xfrm>
        </p:spPr>
        <p:txBody>
          <a:bodyPr vert="horz" wrap="square" lIns="91440" tIns="45720" rIns="91440" bIns="45720" numCol="1" anchor="t" anchorCtr="0" compatLnSpc="1"/>
          <a:lstStyle/>
          <a:p>
            <a:pPr marL="457200" marR="0" lvl="0" indent="-457200" algn="l" defTabSz="914400" rtl="0" eaLnBrk="1" fontAlgn="base" latinLnBrk="0" hangingPunct="1">
              <a:lnSpc>
                <a:spcPct val="130000"/>
              </a:lnSpc>
              <a:spcBef>
                <a:spcPct val="20000"/>
              </a:spcBef>
              <a:spcAft>
                <a:spcPct val="0"/>
              </a:spcAft>
              <a:buClrTx/>
              <a:buSzTx/>
              <a:buAutoNum type="arabicPeriod"/>
              <a:defRPr/>
            </a:pPr>
            <a:r>
              <a:rPr kumimoji="0" lang="zh-CN" altLang="en-US" sz="2400" b="1" i="0" u="none" strike="noStrike" kern="0" cap="none" spc="0" normalizeH="0" baseline="0" noProof="0" smtClean="0">
                <a:ln>
                  <a:noFill/>
                </a:ln>
                <a:solidFill>
                  <a:schemeClr val="tx1"/>
                </a:solidFill>
                <a:effectLst>
                  <a:outerShdw blurRad="38100" dist="38100" dir="2700000" algn="tl">
                    <a:srgbClr val="FFFFFF"/>
                  </a:outerShdw>
                </a:effectLst>
                <a:uLnTx/>
                <a:uFillTx/>
                <a:latin typeface="楷体_GB2312" pitchFamily="49" charset="-122"/>
                <a:ea typeface="楷体_GB2312" pitchFamily="49" charset="-122"/>
                <a:cs typeface="+mn-cs"/>
              </a:rPr>
              <a:t>抗原的提取与纯化</a:t>
            </a:r>
            <a:endParaRPr kumimoji="0" lang="zh-CN" altLang="en-US" sz="2400" b="1" i="0" u="none" strike="noStrike" kern="0" cap="none" spc="0" normalizeH="0" baseline="0" noProof="0" smtClean="0">
              <a:ln>
                <a:noFill/>
              </a:ln>
              <a:solidFill>
                <a:schemeClr val="tx1"/>
              </a:solidFill>
              <a:effectLst>
                <a:outerShdw blurRad="38100" dist="38100" dir="2700000" algn="tl">
                  <a:srgbClr val="FFFFFF"/>
                </a:outerShdw>
              </a:effectLst>
              <a:uLnTx/>
              <a:uFillTx/>
              <a:latin typeface="楷体_GB2312" pitchFamily="49" charset="-122"/>
              <a:ea typeface="楷体_GB2312" pitchFamily="49" charset="-122"/>
              <a:cs typeface="+mn-cs"/>
            </a:endParaRPr>
          </a:p>
          <a:p>
            <a:pPr marL="457200" marR="0" lvl="0" indent="-457200" algn="l" defTabSz="914400" rtl="0" eaLnBrk="1" fontAlgn="base" latinLnBrk="0" hangingPunct="1">
              <a:lnSpc>
                <a:spcPct val="130000"/>
              </a:lnSpc>
              <a:spcBef>
                <a:spcPct val="20000"/>
              </a:spcBef>
              <a:spcAft>
                <a:spcPct val="0"/>
              </a:spcAft>
              <a:buClrTx/>
              <a:buSzTx/>
              <a:buAutoNum type="arabicPeriod"/>
              <a:defRPr/>
            </a:pPr>
            <a:r>
              <a:rPr kumimoji="0" lang="zh-CN" altLang="en-US" sz="2400" b="1" i="0" u="none" strike="noStrike" kern="0" cap="none" spc="0" normalizeH="0" baseline="0" noProof="0" smtClean="0">
                <a:ln>
                  <a:noFill/>
                </a:ln>
                <a:solidFill>
                  <a:schemeClr val="tx1"/>
                </a:solidFill>
                <a:effectLst>
                  <a:outerShdw blurRad="38100" dist="38100" dir="2700000" algn="tl">
                    <a:srgbClr val="FFFFFF"/>
                  </a:outerShdw>
                </a:effectLst>
                <a:uLnTx/>
                <a:uFillTx/>
                <a:latin typeface="楷体_GB2312" pitchFamily="49" charset="-122"/>
                <a:ea typeface="楷体_GB2312" pitchFamily="49" charset="-122"/>
                <a:cs typeface="+mn-cs"/>
              </a:rPr>
              <a:t>免疫动物或细胞融合，制备特异性抗体以及抗体的纯化</a:t>
            </a:r>
            <a:endParaRPr kumimoji="0" lang="zh-CN" altLang="en-US" sz="2400" b="1" i="0" u="none" strike="noStrike" kern="0" cap="none" spc="0" normalizeH="0" baseline="0" noProof="0" smtClean="0">
              <a:ln>
                <a:noFill/>
              </a:ln>
              <a:solidFill>
                <a:schemeClr val="tx1"/>
              </a:solidFill>
              <a:effectLst>
                <a:outerShdw blurRad="38100" dist="38100" dir="2700000" algn="tl">
                  <a:srgbClr val="FFFFFF"/>
                </a:outerShdw>
              </a:effectLst>
              <a:uLnTx/>
              <a:uFillTx/>
              <a:latin typeface="楷体_GB2312" pitchFamily="49" charset="-122"/>
              <a:ea typeface="楷体_GB2312" pitchFamily="49" charset="-122"/>
              <a:cs typeface="+mn-cs"/>
            </a:endParaRPr>
          </a:p>
          <a:p>
            <a:pPr marL="457200" marR="0" lvl="0" indent="-457200" algn="l" defTabSz="914400" rtl="0" eaLnBrk="1" fontAlgn="base" latinLnBrk="0" hangingPunct="1">
              <a:lnSpc>
                <a:spcPct val="130000"/>
              </a:lnSpc>
              <a:spcBef>
                <a:spcPct val="20000"/>
              </a:spcBef>
              <a:spcAft>
                <a:spcPct val="0"/>
              </a:spcAft>
              <a:buClrTx/>
              <a:buSzTx/>
              <a:buAutoNum type="arabicPeriod"/>
              <a:defRPr/>
            </a:pPr>
            <a:r>
              <a:rPr kumimoji="0" lang="zh-CN" altLang="en-US" sz="2400" b="1" i="0" u="none" strike="noStrike" kern="0" cap="none" spc="0" normalizeH="0" baseline="0" noProof="0" smtClean="0">
                <a:ln>
                  <a:noFill/>
                </a:ln>
                <a:solidFill>
                  <a:schemeClr val="tx1"/>
                </a:solidFill>
                <a:effectLst>
                  <a:outerShdw blurRad="38100" dist="38100" dir="2700000" algn="tl">
                    <a:srgbClr val="FFFFFF"/>
                  </a:outerShdw>
                </a:effectLst>
                <a:uLnTx/>
                <a:uFillTx/>
                <a:latin typeface="楷体_GB2312" pitchFamily="49" charset="-122"/>
                <a:ea typeface="楷体_GB2312" pitchFamily="49" charset="-122"/>
                <a:cs typeface="+mn-cs"/>
              </a:rPr>
              <a:t>将显色剂与抗体结合形成标记抗体</a:t>
            </a:r>
            <a:endParaRPr kumimoji="0" lang="zh-CN" altLang="en-US" sz="2400" b="1" i="0" u="none" strike="noStrike" kern="0" cap="none" spc="0" normalizeH="0" baseline="0" noProof="0" smtClean="0">
              <a:ln>
                <a:noFill/>
              </a:ln>
              <a:solidFill>
                <a:schemeClr val="tx1"/>
              </a:solidFill>
              <a:effectLst>
                <a:outerShdw blurRad="38100" dist="38100" dir="2700000" algn="tl">
                  <a:srgbClr val="FFFFFF"/>
                </a:outerShdw>
              </a:effectLst>
              <a:uLnTx/>
              <a:uFillTx/>
              <a:latin typeface="楷体_GB2312" pitchFamily="49" charset="-122"/>
              <a:ea typeface="楷体_GB2312" pitchFamily="49" charset="-122"/>
              <a:cs typeface="+mn-cs"/>
            </a:endParaRPr>
          </a:p>
          <a:p>
            <a:pPr marL="457200" marR="0" lvl="0" indent="-457200" algn="l" defTabSz="914400" rtl="0" eaLnBrk="1" fontAlgn="base" latinLnBrk="0" hangingPunct="1">
              <a:lnSpc>
                <a:spcPct val="130000"/>
              </a:lnSpc>
              <a:spcBef>
                <a:spcPct val="20000"/>
              </a:spcBef>
              <a:spcAft>
                <a:spcPct val="0"/>
              </a:spcAft>
              <a:buClrTx/>
              <a:buSzTx/>
              <a:buAutoNum type="arabicPeriod"/>
              <a:defRPr/>
            </a:pPr>
            <a:r>
              <a:rPr kumimoji="0" lang="zh-CN" altLang="en-US" sz="2400" b="1" i="0" u="none" strike="noStrike" kern="0" cap="none" spc="0" normalizeH="0" baseline="0" noProof="0" smtClean="0">
                <a:ln>
                  <a:noFill/>
                </a:ln>
                <a:solidFill>
                  <a:schemeClr val="tx1"/>
                </a:solidFill>
                <a:effectLst>
                  <a:outerShdw blurRad="38100" dist="38100" dir="2700000" algn="tl">
                    <a:srgbClr val="FFFFFF"/>
                  </a:outerShdw>
                </a:effectLst>
                <a:uLnTx/>
                <a:uFillTx/>
                <a:latin typeface="楷体_GB2312" pitchFamily="49" charset="-122"/>
                <a:ea typeface="楷体_GB2312" pitchFamily="49" charset="-122"/>
                <a:cs typeface="+mn-cs"/>
              </a:rPr>
              <a:t>标本的制备</a:t>
            </a:r>
            <a:endParaRPr kumimoji="0" lang="zh-CN" altLang="en-US" sz="2400" b="1" i="0" u="none" strike="noStrike" kern="0" cap="none" spc="0" normalizeH="0" baseline="0" noProof="0" smtClean="0">
              <a:ln>
                <a:noFill/>
              </a:ln>
              <a:solidFill>
                <a:schemeClr val="tx1"/>
              </a:solidFill>
              <a:effectLst>
                <a:outerShdw blurRad="38100" dist="38100" dir="2700000" algn="tl">
                  <a:srgbClr val="FFFFFF"/>
                </a:outerShdw>
              </a:effectLst>
              <a:uLnTx/>
              <a:uFillTx/>
              <a:latin typeface="楷体_GB2312" pitchFamily="49" charset="-122"/>
              <a:ea typeface="楷体_GB2312" pitchFamily="49" charset="-122"/>
              <a:cs typeface="+mn-cs"/>
            </a:endParaRPr>
          </a:p>
          <a:p>
            <a:pPr marL="457200" marR="0" lvl="0" indent="-457200" algn="l" defTabSz="914400" rtl="0" eaLnBrk="1" fontAlgn="base" latinLnBrk="0" hangingPunct="1">
              <a:lnSpc>
                <a:spcPct val="130000"/>
              </a:lnSpc>
              <a:spcBef>
                <a:spcPct val="20000"/>
              </a:spcBef>
              <a:spcAft>
                <a:spcPct val="0"/>
              </a:spcAft>
              <a:buClrTx/>
              <a:buSzTx/>
              <a:buAutoNum type="arabicPeriod"/>
              <a:defRPr/>
            </a:pPr>
            <a:r>
              <a:rPr kumimoji="0" lang="zh-CN" altLang="en-US" sz="2400" b="1" i="0" u="none" strike="noStrike" kern="0" cap="none" spc="0" normalizeH="0" baseline="0" noProof="0" smtClean="0">
                <a:ln>
                  <a:noFill/>
                </a:ln>
                <a:solidFill>
                  <a:schemeClr val="tx1"/>
                </a:solidFill>
                <a:effectLst>
                  <a:outerShdw blurRad="38100" dist="38100" dir="2700000" algn="tl">
                    <a:srgbClr val="FFFFFF"/>
                  </a:outerShdw>
                </a:effectLst>
                <a:uLnTx/>
                <a:uFillTx/>
                <a:latin typeface="楷体_GB2312" pitchFamily="49" charset="-122"/>
                <a:ea typeface="楷体_GB2312" pitchFamily="49" charset="-122"/>
                <a:cs typeface="+mn-cs"/>
              </a:rPr>
              <a:t>免疫细胞化学反应以及呈色反应</a:t>
            </a:r>
            <a:endParaRPr kumimoji="0" lang="zh-CN" altLang="en-US" sz="2400" b="1" i="0" u="none" strike="noStrike" kern="0" cap="none" spc="0" normalizeH="0" baseline="0" noProof="0" smtClean="0">
              <a:ln>
                <a:noFill/>
              </a:ln>
              <a:solidFill>
                <a:schemeClr val="tx1"/>
              </a:solidFill>
              <a:effectLst>
                <a:outerShdw blurRad="38100" dist="38100" dir="2700000" algn="tl">
                  <a:srgbClr val="FFFFFF"/>
                </a:outerShdw>
              </a:effectLst>
              <a:uLnTx/>
              <a:uFillTx/>
              <a:latin typeface="楷体_GB2312" pitchFamily="49" charset="-122"/>
              <a:ea typeface="楷体_GB2312" pitchFamily="49" charset="-122"/>
              <a:cs typeface="+mn-cs"/>
            </a:endParaRPr>
          </a:p>
          <a:p>
            <a:pPr marL="457200" marR="0" lvl="0" indent="-457200" algn="l" defTabSz="914400" rtl="0" eaLnBrk="1" fontAlgn="base" latinLnBrk="0" hangingPunct="1">
              <a:lnSpc>
                <a:spcPct val="130000"/>
              </a:lnSpc>
              <a:spcBef>
                <a:spcPct val="20000"/>
              </a:spcBef>
              <a:spcAft>
                <a:spcPct val="0"/>
              </a:spcAft>
              <a:buClrTx/>
              <a:buSzTx/>
              <a:buAutoNum type="arabicPeriod"/>
              <a:defRPr/>
            </a:pPr>
            <a:r>
              <a:rPr kumimoji="0" lang="zh-CN" altLang="en-US" sz="2400" b="1" i="0" u="none" strike="noStrike" kern="0" cap="none" spc="0" normalizeH="0" baseline="0" noProof="0" smtClean="0">
                <a:ln>
                  <a:noFill/>
                </a:ln>
                <a:solidFill>
                  <a:schemeClr val="tx1"/>
                </a:solidFill>
                <a:effectLst>
                  <a:outerShdw blurRad="38100" dist="38100" dir="2700000" algn="tl">
                    <a:srgbClr val="FFFFFF"/>
                  </a:outerShdw>
                </a:effectLst>
                <a:uLnTx/>
                <a:uFillTx/>
                <a:latin typeface="楷体_GB2312" pitchFamily="49" charset="-122"/>
                <a:ea typeface="楷体_GB2312" pitchFamily="49" charset="-122"/>
                <a:cs typeface="+mn-cs"/>
              </a:rPr>
              <a:t>观察结果 </a:t>
            </a:r>
            <a:endParaRPr kumimoji="0" lang="zh-CN" altLang="en-US" sz="2400" b="1" i="0" u="none" strike="noStrike" kern="0" cap="none" spc="0" normalizeH="0" baseline="0" noProof="0" smtClean="0">
              <a:ln>
                <a:noFill/>
              </a:ln>
              <a:solidFill>
                <a:schemeClr val="tx1"/>
              </a:solidFill>
              <a:effectLst>
                <a:outerShdw blurRad="38100" dist="38100" dir="2700000" algn="tl">
                  <a:srgbClr val="FFFFFF"/>
                </a:outerShdw>
              </a:effectLst>
              <a:uLnTx/>
              <a:uFillTx/>
              <a:latin typeface="楷体_GB2312" pitchFamily="49" charset="-122"/>
              <a:ea typeface="楷体_GB2312" pitchFamily="49" charset="-122"/>
              <a:cs typeface="+mn-cs"/>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2"/>
          <p:cNvSpPr>
            <a:spLocks noGrp="1" noChangeArrowheads="1"/>
          </p:cNvSpPr>
          <p:nvPr>
            <p:ph type="title" idx="4294967295"/>
          </p:nvPr>
        </p:nvSpPr>
        <p:spPr bwMode="auto">
          <a:xfrm>
            <a:off x="323850" y="879475"/>
            <a:ext cx="8229600" cy="1143000"/>
          </a:xfrm>
          <a:ln>
            <a:miter lim="800000"/>
          </a:ln>
        </p:spPr>
        <p:txBody>
          <a:bodyPr vert="horz" wrap="square" lIns="91440" tIns="45720" rIns="91440" bIns="45720" numCol="1" anchor="t" anchorCtr="0" compatLnSpc="1"/>
          <a:lstStyle/>
          <a:p>
            <a:pPr marL="0" marR="0" lvl="0" indent="0" algn="l" defTabSz="914400" rtl="0" eaLnBrk="1" fontAlgn="base" latinLnBrk="0" hangingPunct="1">
              <a:lnSpc>
                <a:spcPct val="125000"/>
              </a:lnSpc>
              <a:spcBef>
                <a:spcPct val="20000"/>
              </a:spcBef>
              <a:spcAft>
                <a:spcPct val="0"/>
              </a:spcAft>
              <a:buClrTx/>
              <a:buSzTx/>
              <a:buFontTx/>
              <a:buNone/>
              <a:defRPr/>
            </a:pPr>
            <a:r>
              <a:rPr kumimoji="0" lang="zh-CN" altLang="en-US" sz="4000" b="1" i="0" u="none" strike="noStrike" kern="0" cap="none" spc="0" normalizeH="0" baseline="0" noProof="0" smtClean="0">
                <a:ln>
                  <a:noFill/>
                </a:ln>
                <a:solidFill>
                  <a:srgbClr val="0000CC"/>
                </a:solidFill>
                <a:effectLst>
                  <a:outerShdw blurRad="38100" dist="38100" dir="2700000" algn="tl">
                    <a:srgbClr val="000000"/>
                  </a:outerShdw>
                </a:effectLst>
                <a:uLnTx/>
                <a:uFillTx/>
                <a:latin typeface="楷体_GB2312" pitchFamily="49" charset="-122"/>
                <a:ea typeface="楷体_GB2312" pitchFamily="49" charset="-122"/>
                <a:cs typeface="Times New Roman" panose="02020603050405020304" pitchFamily="18" charset="0"/>
              </a:rPr>
              <a:t> </a:t>
            </a:r>
            <a:endParaRPr kumimoji="0" lang="zh-CN" altLang="en-US" sz="4000" b="1" i="0" u="none" strike="noStrike" kern="0" cap="none" spc="0" normalizeH="0" baseline="0" noProof="0" smtClean="0">
              <a:ln>
                <a:noFill/>
              </a:ln>
              <a:solidFill>
                <a:srgbClr val="0000CC"/>
              </a:solidFill>
              <a:effectLst>
                <a:outerShdw blurRad="38100" dist="38100" dir="2700000" algn="tl">
                  <a:srgbClr val="000000"/>
                </a:outerShdw>
              </a:effectLst>
              <a:uLnTx/>
              <a:uFillTx/>
              <a:latin typeface="楷体_GB2312" pitchFamily="49" charset="-122"/>
              <a:ea typeface="楷体_GB2312" pitchFamily="49" charset="-122"/>
              <a:cs typeface="Times New Roman" panose="02020603050405020304" pitchFamily="18" charset="0"/>
            </a:endParaRPr>
          </a:p>
        </p:txBody>
      </p:sp>
      <p:sp>
        <p:nvSpPr>
          <p:cNvPr id="48131" name="Rectangle 3"/>
          <p:cNvSpPr>
            <a:spLocks noGrp="1" noChangeArrowheads="1"/>
          </p:cNvSpPr>
          <p:nvPr>
            <p:ph type="body" idx="4294967295"/>
          </p:nvPr>
        </p:nvSpPr>
        <p:spPr>
          <a:xfrm>
            <a:off x="323850" y="879475"/>
            <a:ext cx="8229600" cy="4732655"/>
          </a:xfrm>
        </p:spPr>
        <p:txBody>
          <a:bodyPr vert="horz" wrap="square" lIns="91440" tIns="45720" rIns="91440" bIns="45720" numCol="1" anchor="t" anchorCtr="0" compatLnSpc="1"/>
          <a:lstStyle/>
          <a:p>
            <a:pPr marL="342900" marR="0" lvl="0" indent="-342900" algn="l" defTabSz="914400" rtl="0" eaLnBrk="1" fontAlgn="base" latinLnBrk="0" hangingPunct="1">
              <a:lnSpc>
                <a:spcPct val="130000"/>
              </a:lnSpc>
              <a:spcBef>
                <a:spcPct val="20000"/>
              </a:spcBef>
              <a:spcAft>
                <a:spcPct val="0"/>
              </a:spcAft>
              <a:buClrTx/>
              <a:buSzTx/>
              <a:buFontTx/>
              <a:buNone/>
              <a:defRPr/>
            </a:pPr>
            <a:r>
              <a:rPr kumimoji="0" lang="zh-CN" altLang="en-US" sz="2400"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rPr>
              <a:t>分为直接法和间接法。</a:t>
            </a:r>
            <a:endParaRPr kumimoji="0" lang="zh-CN" altLang="en-US" sz="2400"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342900" marR="0" lvl="0" indent="-342900" algn="l" defTabSz="914400" rtl="0" eaLnBrk="1" fontAlgn="base" latinLnBrk="0" hangingPunct="1">
              <a:lnSpc>
                <a:spcPct val="130000"/>
              </a:lnSpc>
              <a:spcBef>
                <a:spcPct val="20000"/>
              </a:spcBef>
              <a:spcAft>
                <a:spcPct val="0"/>
              </a:spcAft>
              <a:buClrTx/>
              <a:buSzTx/>
              <a:buFontTx/>
              <a:buChar char="•"/>
              <a:defRPr/>
            </a:pPr>
            <a:r>
              <a:rPr kumimoji="0" lang="zh-CN" altLang="en-US" sz="2400" i="0" u="none" strike="noStrike" kern="0" cap="none" spc="0" normalizeH="0" baseline="0" noProof="0" smtClean="0">
                <a:ln>
                  <a:noFill/>
                </a:ln>
                <a:solidFill>
                  <a:srgbClr val="FFFF00"/>
                </a:solidFill>
                <a:effectLst/>
                <a:uLnTx/>
                <a:uFillTx/>
                <a:latin typeface="黑体" panose="02010609060101010101" pitchFamily="49" charset="-122"/>
                <a:ea typeface="黑体" panose="02010609060101010101" pitchFamily="49" charset="-122"/>
                <a:cs typeface="+mn-cs"/>
              </a:rPr>
              <a:t>直接法：</a:t>
            </a:r>
            <a:r>
              <a:rPr kumimoji="0" lang="zh-CN" altLang="en-US" sz="2400"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rPr>
              <a:t>将荧光素（最常用异硫氰酸荧光素、</a:t>
            </a:r>
            <a:r>
              <a:rPr kumimoji="0" lang="en-US" altLang="zh-CN" sz="2400"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rPr>
              <a:t>FITC</a:t>
            </a:r>
            <a:r>
              <a:rPr kumimoji="0" lang="zh-CN" altLang="en-US" sz="2400"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rPr>
              <a:t>）标记在特异性抗体上，使其直接与细胞上相应抗原结合，在荧光显微镜下观察即可鉴定未知抗原</a:t>
            </a:r>
            <a:endParaRPr kumimoji="0" lang="zh-CN" altLang="en-US" sz="2400"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342900" marR="0" lvl="0" indent="-342900" algn="l" defTabSz="914400" rtl="0" eaLnBrk="1" fontAlgn="base" latinLnBrk="0" hangingPunct="1">
              <a:lnSpc>
                <a:spcPct val="130000"/>
              </a:lnSpc>
              <a:spcBef>
                <a:spcPct val="20000"/>
              </a:spcBef>
              <a:spcAft>
                <a:spcPct val="0"/>
              </a:spcAft>
              <a:buClrTx/>
              <a:buSzTx/>
              <a:buFontTx/>
              <a:buChar char="•"/>
              <a:defRPr/>
            </a:pPr>
            <a:r>
              <a:rPr kumimoji="0" lang="zh-CN" altLang="en-US" sz="2400" i="0" u="none" strike="noStrike" kern="0" cap="none" spc="0" normalizeH="0" baseline="0" noProof="0" smtClean="0">
                <a:ln>
                  <a:noFill/>
                </a:ln>
                <a:solidFill>
                  <a:srgbClr val="FFFF00"/>
                </a:solidFill>
                <a:effectLst/>
                <a:uLnTx/>
                <a:uFillTx/>
                <a:latin typeface="黑体" panose="02010609060101010101" pitchFamily="49" charset="-122"/>
                <a:ea typeface="黑体" panose="02010609060101010101" pitchFamily="49" charset="-122"/>
                <a:cs typeface="+mn-cs"/>
              </a:rPr>
              <a:t>间接法：</a:t>
            </a:r>
            <a:r>
              <a:rPr kumimoji="0" lang="zh-CN" altLang="en-US" sz="2400"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rPr>
              <a:t>将荧光素标记在第二抗体上，待一抗与细胞抗原结合后，再用标记了的二抗与一抗相接，从而显示未知抗原。间接免疫荧光法中具有</a:t>
            </a:r>
            <a:r>
              <a:rPr kumimoji="0" lang="en-US" altLang="zh-CN" sz="2400"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rPr>
              <a:t>2</a:t>
            </a:r>
            <a:r>
              <a:rPr kumimoji="0" lang="zh-CN" altLang="en-US" sz="2400"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rPr>
              <a:t>对抗原、抗体系统</a:t>
            </a:r>
            <a:br>
              <a:rPr kumimoji="0" lang="zh-CN" altLang="en-US" sz="2400"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rPr>
            </a:br>
            <a:endParaRPr kumimoji="0" lang="zh-CN" altLang="en-US" sz="2400"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2" name="文本框 1"/>
          <p:cNvSpPr txBox="1"/>
          <p:nvPr/>
        </p:nvSpPr>
        <p:spPr>
          <a:xfrm>
            <a:off x="384810" y="234315"/>
            <a:ext cx="2468880" cy="645160"/>
          </a:xfrm>
          <a:prstGeom prst="rect">
            <a:avLst/>
          </a:prstGeom>
          <a:noFill/>
        </p:spPr>
        <p:txBody>
          <a:bodyPr wrap="none" rtlCol="0">
            <a:spAutoFit/>
          </a:bodyPr>
          <a:p>
            <a:pPr algn="l"/>
            <a:r>
              <a:rPr lang="zh-CN" altLang="en-US" sz="3600" kern="0" noProof="0" smtClean="0">
                <a:ln>
                  <a:noFill/>
                </a:ln>
                <a:solidFill>
                  <a:srgbClr val="FFFF00"/>
                </a:solidFill>
                <a:effectLst/>
                <a:uLnTx/>
                <a:uFillTx/>
                <a:latin typeface="黑体" panose="02010609060101010101" pitchFamily="49" charset="-122"/>
                <a:ea typeface="黑体" panose="02010609060101010101" pitchFamily="49" charset="-122"/>
                <a:sym typeface="+mn-ea"/>
              </a:rPr>
              <a:t>免疫荧光法</a:t>
            </a:r>
            <a:endParaRPr kumimoji="0" lang="zh-CN" altLang="en-US" sz="4000" b="1" i="0" u="none" strike="noStrike" kern="0" cap="none" spc="0" normalizeH="0" baseline="0" noProof="0" smtClean="0">
              <a:ln>
                <a:noFill/>
              </a:ln>
              <a:solidFill>
                <a:srgbClr val="0000CC"/>
              </a:solidFill>
              <a:effectLst>
                <a:outerShdw blurRad="38100" dist="38100" dir="2700000" algn="tl">
                  <a:srgbClr val="000000"/>
                </a:outerShdw>
              </a:effectLst>
              <a:uLnTx/>
              <a:uFillTx/>
              <a:latin typeface="楷体_GB2312" pitchFamily="49" charset="-122"/>
              <a:ea typeface="楷体_GB2312" pitchFamily="49" charset="-122"/>
              <a:cs typeface="Times New Roman" panose="02020603050405020304" pitchFamily="18" charset="0"/>
            </a:endParaRPr>
          </a:p>
        </p:txBody>
      </p:sp>
      <p:pic>
        <p:nvPicPr>
          <p:cNvPr id="8196" name="Picture 4"/>
          <p:cNvPicPr>
            <a:picLocks noChangeAspect="1"/>
          </p:cNvPicPr>
          <p:nvPr/>
        </p:nvPicPr>
        <p:blipFill>
          <a:blip r:embed="rId1">
            <a:lum bright="-29999" contrast="72000"/>
          </a:blip>
          <a:srcRect t="21840"/>
          <a:stretch>
            <a:fillRect/>
          </a:stretch>
        </p:blipFill>
        <p:spPr>
          <a:xfrm>
            <a:off x="4488815" y="4395470"/>
            <a:ext cx="4218305" cy="2425700"/>
          </a:xfrm>
          <a:prstGeom prst="rect">
            <a:avLst/>
          </a:prstGeom>
          <a:noFill/>
          <a:ln w="9525">
            <a:noFill/>
          </a:ln>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2"/>
          <p:cNvSpPr>
            <a:spLocks noGrp="1" noChangeArrowheads="1"/>
          </p:cNvSpPr>
          <p:nvPr>
            <p:ph type="title" idx="4294967295"/>
          </p:nvPr>
        </p:nvSpPr>
        <p:spPr bwMode="auto">
          <a:xfrm>
            <a:off x="456883" y="384493"/>
            <a:ext cx="8229600" cy="1143000"/>
          </a:xfrm>
          <a:ln>
            <a:miter lim="800000"/>
          </a:ln>
        </p:spPr>
        <p:txBody>
          <a:bodyPr vert="horz" wrap="square" lIns="91440" tIns="45720" rIns="91440" bIns="45720" numCol="1" anchor="t" anchorCtr="0" compatLnSpc="1"/>
          <a:lstStyle/>
          <a:p>
            <a:pPr marL="0" marR="0" lvl="0" indent="0" algn="l" defTabSz="914400" rtl="0" eaLnBrk="1" fontAlgn="base" latinLnBrk="0" hangingPunct="1">
              <a:lnSpc>
                <a:spcPct val="125000"/>
              </a:lnSpc>
              <a:spcBef>
                <a:spcPct val="20000"/>
              </a:spcBef>
              <a:spcAft>
                <a:spcPct val="0"/>
              </a:spcAft>
              <a:buClrTx/>
              <a:buSzTx/>
              <a:buFontTx/>
              <a:buNone/>
              <a:defRPr/>
            </a:pPr>
            <a:r>
              <a:rPr kumimoji="0" lang="zh-CN" altLang="en-US" sz="3200" i="0" u="none" strike="noStrike" kern="0" cap="none" spc="0" normalizeH="0" baseline="0" dirty="0">
                <a:solidFill>
                  <a:srgbClr val="FFFF00"/>
                </a:solidFill>
                <a:latin typeface="黑体" panose="02010609060101010101" pitchFamily="49" charset="-122"/>
                <a:ea typeface="黑体" panose="02010609060101010101" pitchFamily="49" charset="-122"/>
                <a:cs typeface="+mn-cs"/>
              </a:rPr>
              <a:t>微管的观察—免疫组织化学法</a:t>
            </a:r>
            <a:r>
              <a:rPr kumimoji="0" lang="zh-CN" altLang="en-US" sz="4000" b="1" i="0" u="none" strike="noStrike" kern="0" cap="none" spc="0" normalizeH="0" baseline="0" noProof="0" smtClean="0">
                <a:ln>
                  <a:noFill/>
                </a:ln>
                <a:solidFill>
                  <a:srgbClr val="0000CC"/>
                </a:solidFill>
                <a:effectLst>
                  <a:outerShdw blurRad="38100" dist="38100" dir="2700000" algn="tl">
                    <a:srgbClr val="000000"/>
                  </a:outerShdw>
                </a:effectLst>
                <a:uLnTx/>
                <a:uFillTx/>
                <a:latin typeface="楷体_GB2312" pitchFamily="49" charset="-122"/>
                <a:ea typeface="楷体_GB2312" pitchFamily="49" charset="-122"/>
                <a:cs typeface="Times New Roman" panose="02020603050405020304" pitchFamily="18" charset="0"/>
              </a:rPr>
              <a:t> </a:t>
            </a:r>
            <a:endParaRPr kumimoji="0" lang="zh-CN" altLang="en-US" sz="4000" b="1" i="0" u="none" strike="noStrike" kern="0" cap="none" spc="0" normalizeH="0" baseline="0" noProof="0" smtClean="0">
              <a:ln>
                <a:noFill/>
              </a:ln>
              <a:solidFill>
                <a:srgbClr val="0000CC"/>
              </a:solidFill>
              <a:effectLst>
                <a:outerShdw blurRad="38100" dist="38100" dir="2700000" algn="tl">
                  <a:srgbClr val="000000"/>
                </a:outerShdw>
              </a:effectLst>
              <a:uLnTx/>
              <a:uFillTx/>
              <a:latin typeface="楷体_GB2312" pitchFamily="49" charset="-122"/>
              <a:ea typeface="楷体_GB2312" pitchFamily="49" charset="-122"/>
              <a:cs typeface="Times New Roman" panose="02020603050405020304" pitchFamily="18" charset="0"/>
            </a:endParaRPr>
          </a:p>
        </p:txBody>
      </p:sp>
      <p:sp>
        <p:nvSpPr>
          <p:cNvPr id="51203" name="Rectangle 3"/>
          <p:cNvSpPr>
            <a:spLocks noGrp="1" noChangeArrowheads="1"/>
          </p:cNvSpPr>
          <p:nvPr>
            <p:ph type="body" idx="4294967295"/>
          </p:nvPr>
        </p:nvSpPr>
        <p:spPr>
          <a:xfrm>
            <a:off x="457200" y="1423035"/>
            <a:ext cx="8229600" cy="4640580"/>
          </a:xfrm>
        </p:spPr>
        <p:txBody>
          <a:bodyPr vert="horz" wrap="square" lIns="91440" tIns="45720" rIns="91440" bIns="45720" numCol="1" anchor="t" anchorCtr="0" compatLnSpc="1"/>
          <a:lstStyle/>
          <a:p>
            <a:pPr marL="342900" marR="0" lvl="0" indent="-342900" algn="l" defTabSz="914400" rtl="0" eaLnBrk="1" fontAlgn="base" latinLnBrk="0" hangingPunct="1">
              <a:lnSpc>
                <a:spcPct val="130000"/>
              </a:lnSpc>
              <a:spcBef>
                <a:spcPct val="20000"/>
              </a:spcBef>
              <a:spcAft>
                <a:spcPct val="0"/>
              </a:spcAft>
              <a:buClrTx/>
              <a:buSzTx/>
              <a:buFontTx/>
              <a:buChar char="•"/>
              <a:defRPr/>
            </a:pPr>
            <a:r>
              <a:rPr kumimoji="0" lang="zh-CN" altLang="en-US" sz="2400"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rPr>
              <a:t>用抗管蛋白的免疫血清</a:t>
            </a:r>
            <a:r>
              <a:rPr kumimoji="0" lang="en-US" altLang="zh-CN" sz="2400"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rPr>
              <a:t>(</a:t>
            </a:r>
            <a:r>
              <a:rPr kumimoji="0" lang="zh-CN" altLang="en-US" sz="2400"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rPr>
              <a:t>一级抗体，例如兔抗管蛋白抗体</a:t>
            </a:r>
            <a:r>
              <a:rPr kumimoji="0" lang="en-US" altLang="zh-CN" sz="2400"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rPr>
              <a:t>)</a:t>
            </a:r>
            <a:r>
              <a:rPr kumimoji="0" lang="zh-CN" altLang="en-US" sz="2400"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rPr>
              <a:t>与体外培养细胞一起温育，该抗体将与胞质中的微管</a:t>
            </a:r>
            <a:r>
              <a:rPr kumimoji="0" lang="en-US" altLang="zh-CN" sz="2400"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rPr>
              <a:t>(</a:t>
            </a:r>
            <a:r>
              <a:rPr kumimoji="0" lang="zh-CN" altLang="en-US" sz="2400"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rPr>
              <a:t>抗原</a:t>
            </a:r>
            <a:r>
              <a:rPr kumimoji="0" lang="en-US" altLang="zh-CN" sz="2400"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rPr>
              <a:t>)</a:t>
            </a:r>
            <a:r>
              <a:rPr kumimoji="0" lang="zh-CN" altLang="en-US" sz="2400"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rPr>
              <a:t>特异结合</a:t>
            </a:r>
            <a:endParaRPr kumimoji="0" lang="zh-CN" altLang="en-US" sz="2400"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342900" marR="0" lvl="0" indent="-342900" algn="l" defTabSz="914400" rtl="0" eaLnBrk="1" fontAlgn="base" latinLnBrk="0" hangingPunct="1">
              <a:lnSpc>
                <a:spcPct val="130000"/>
              </a:lnSpc>
              <a:spcBef>
                <a:spcPct val="20000"/>
              </a:spcBef>
              <a:spcAft>
                <a:spcPct val="0"/>
              </a:spcAft>
              <a:buClrTx/>
              <a:buSzTx/>
              <a:buFontTx/>
              <a:buChar char="•"/>
              <a:defRPr/>
            </a:pPr>
            <a:r>
              <a:rPr kumimoji="0" lang="zh-CN" altLang="en-US" sz="2400"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rPr>
              <a:t>然后再加荧光素标记的抗球蛋白抗体（二级抗体），例如异硫氰酸荧光素</a:t>
            </a:r>
            <a:r>
              <a:rPr kumimoji="0" lang="en-US" altLang="zh-CN" sz="2400"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rPr>
              <a:t>(FITC)</a:t>
            </a:r>
            <a:r>
              <a:rPr kumimoji="0" lang="zh-CN" altLang="en-US" sz="2400"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rPr>
              <a:t>标记的羊抗兔抗体共同温育，该二级抗体与一级抗体结合，从而使微管间接地标上荧光素。</a:t>
            </a:r>
            <a:endParaRPr kumimoji="0" lang="zh-CN" altLang="en-US" sz="2400"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342900" marR="0" lvl="0" indent="-342900" algn="l" defTabSz="914400" rtl="0" eaLnBrk="1" fontAlgn="base" latinLnBrk="0" hangingPunct="1">
              <a:lnSpc>
                <a:spcPct val="130000"/>
              </a:lnSpc>
              <a:spcBef>
                <a:spcPct val="20000"/>
              </a:spcBef>
              <a:spcAft>
                <a:spcPct val="0"/>
              </a:spcAft>
              <a:buClrTx/>
              <a:buSzTx/>
              <a:buFontTx/>
              <a:buChar char="•"/>
              <a:defRPr/>
            </a:pPr>
            <a:r>
              <a:rPr kumimoji="0" lang="zh-CN" altLang="en-US" sz="2400"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rPr>
              <a:t>置荧光显微镜下用一定波长激发光照射即由荧光所在显示出微管的形态和分布。</a:t>
            </a:r>
            <a:endParaRPr kumimoji="0" lang="zh-CN" altLang="en-US" sz="2400"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16510" y="150495"/>
            <a:ext cx="3839845" cy="2880360"/>
          </a:xfrm>
          <a:prstGeom prst="rect">
            <a:avLst/>
          </a:prstGeom>
        </p:spPr>
      </p:pic>
      <p:pic>
        <p:nvPicPr>
          <p:cNvPr id="5" name="图片 4"/>
          <p:cNvPicPr>
            <a:picLocks noChangeAspect="1"/>
          </p:cNvPicPr>
          <p:nvPr/>
        </p:nvPicPr>
        <p:blipFill>
          <a:blip r:embed="rId2"/>
          <a:stretch>
            <a:fillRect/>
          </a:stretch>
        </p:blipFill>
        <p:spPr>
          <a:xfrm>
            <a:off x="4423410" y="150495"/>
            <a:ext cx="3966845" cy="2879725"/>
          </a:xfrm>
          <a:prstGeom prst="rect">
            <a:avLst/>
          </a:prstGeom>
        </p:spPr>
      </p:pic>
      <p:pic>
        <p:nvPicPr>
          <p:cNvPr id="6" name="图片 5"/>
          <p:cNvPicPr>
            <a:picLocks noChangeAspect="1"/>
          </p:cNvPicPr>
          <p:nvPr/>
        </p:nvPicPr>
        <p:blipFill>
          <a:blip r:embed="rId3"/>
          <a:stretch>
            <a:fillRect/>
          </a:stretch>
        </p:blipFill>
        <p:spPr>
          <a:xfrm>
            <a:off x="81915" y="3289300"/>
            <a:ext cx="3708400" cy="2966720"/>
          </a:xfrm>
          <a:prstGeom prst="rect">
            <a:avLst/>
          </a:prstGeom>
        </p:spPr>
      </p:pic>
      <p:pic>
        <p:nvPicPr>
          <p:cNvPr id="7" name="图片 6"/>
          <p:cNvPicPr>
            <a:picLocks noChangeAspect="1"/>
          </p:cNvPicPr>
          <p:nvPr/>
        </p:nvPicPr>
        <p:blipFill>
          <a:blip r:embed="rId4"/>
          <a:stretch>
            <a:fillRect/>
          </a:stretch>
        </p:blipFill>
        <p:spPr>
          <a:xfrm>
            <a:off x="4378325" y="3289300"/>
            <a:ext cx="4057015" cy="2856865"/>
          </a:xfrm>
          <a:prstGeom prst="rect">
            <a:avLst/>
          </a:prstGeom>
        </p:spPr>
      </p:pic>
    </p:spTree>
  </p:cSld>
  <p:clrMapOvr>
    <a:masterClrMapping/>
  </p:clrMapOvr>
  <p:transition>
    <p:split orient="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5" name="Rectangle 3"/>
          <p:cNvSpPr>
            <a:spLocks noGrp="1"/>
          </p:cNvSpPr>
          <p:nvPr>
            <p:ph type="body"/>
          </p:nvPr>
        </p:nvSpPr>
        <p:spPr>
          <a:xfrm>
            <a:off x="576580" y="1030923"/>
            <a:ext cx="7386638" cy="4497387"/>
          </a:xfrm>
        </p:spPr>
        <p:txBody>
          <a:bodyPr vert="horz" wrap="square" lIns="91440" tIns="45720" rIns="91440" bIns="45720" anchor="t"/>
          <a:p>
            <a:pPr>
              <a:buNone/>
            </a:pPr>
            <a:r>
              <a:rPr lang="zh-CN" altLang="en-US" dirty="0">
                <a:solidFill>
                  <a:srgbClr val="FFFF00"/>
                </a:solidFill>
                <a:latin typeface="黑体" panose="02010609060101010101" pitchFamily="49" charset="-122"/>
                <a:ea typeface="黑体" panose="02010609060101010101" pitchFamily="49" charset="-122"/>
                <a:sym typeface="+mn-ea"/>
              </a:rPr>
              <a:t>荧光法观察</a:t>
            </a:r>
            <a:r>
              <a:rPr lang="zh-CN" altLang="en-US" dirty="0">
                <a:solidFill>
                  <a:srgbClr val="FFFF00"/>
                </a:solidFill>
                <a:latin typeface="黑体" panose="02010609060101010101" pitchFamily="49" charset="-122"/>
                <a:ea typeface="黑体" panose="02010609060101010101" pitchFamily="49" charset="-122"/>
                <a:cs typeface="+mn-ea"/>
                <a:sym typeface="+mn-ea"/>
              </a:rPr>
              <a:t>微丝</a:t>
            </a:r>
            <a:endParaRPr lang="zh-CN" altLang="en-US" dirty="0">
              <a:solidFill>
                <a:srgbClr val="FFFF00"/>
              </a:solidFill>
              <a:latin typeface="黑体" panose="02010609060101010101" pitchFamily="49" charset="-122"/>
              <a:ea typeface="黑体" panose="02010609060101010101" pitchFamily="49" charset="-122"/>
              <a:cs typeface="+mn-ea"/>
              <a:sym typeface="+mn-ea"/>
            </a:endParaRPr>
          </a:p>
          <a:p>
            <a:pPr>
              <a:buNone/>
            </a:pPr>
            <a:r>
              <a:rPr lang="zh-CN" altLang="en-US" dirty="0">
                <a:latin typeface="黑体" panose="02010609060101010101" pitchFamily="49" charset="-122"/>
                <a:ea typeface="黑体" panose="02010609060101010101" pitchFamily="49" charset="-122"/>
                <a:sym typeface="+mn-ea"/>
              </a:rPr>
              <a:t>   </a:t>
            </a:r>
            <a:r>
              <a:rPr lang="zh-CN" altLang="en-US" noProof="0" smtClean="0">
                <a:ln>
                  <a:noFill/>
                </a:ln>
                <a:effectLst/>
                <a:uLnTx/>
                <a:uFillTx/>
                <a:latin typeface="黑体" panose="02010609060101010101" pitchFamily="49" charset="-122"/>
                <a:ea typeface="黑体" panose="02010609060101010101" pitchFamily="49" charset="-122"/>
                <a:sym typeface="+mn-ea"/>
              </a:rPr>
              <a:t>用荧光染料甲基</a:t>
            </a:r>
            <a:r>
              <a:rPr lang="zh-CN" altLang="en-US" dirty="0">
                <a:latin typeface="黑体" panose="02010609060101010101" pitchFamily="49" charset="-122"/>
                <a:ea typeface="黑体" panose="02010609060101010101" pitchFamily="49" charset="-122"/>
                <a:sym typeface="+mn-ea"/>
              </a:rPr>
              <a:t>罗丹明标记的鬼笔环肽</a:t>
            </a:r>
            <a:r>
              <a:rPr lang="zh-CN" altLang="en-US" noProof="0" smtClean="0">
                <a:ln>
                  <a:noFill/>
                </a:ln>
                <a:effectLst/>
                <a:uLnTx/>
                <a:uFillTx/>
                <a:latin typeface="黑体" panose="02010609060101010101" pitchFamily="49" charset="-122"/>
                <a:ea typeface="黑体" panose="02010609060101010101" pitchFamily="49" charset="-122"/>
                <a:sym typeface="+mn-ea"/>
              </a:rPr>
              <a:t>处理后，可在荧光显微镜下看到微丝动态变化的图象</a:t>
            </a:r>
            <a:endParaRPr lang="zh-CN" altLang="en-US" noProof="0" smtClean="0">
              <a:ln>
                <a:noFill/>
              </a:ln>
              <a:effectLst/>
              <a:uLnTx/>
              <a:uFillTx/>
              <a:latin typeface="黑体" panose="02010609060101010101" pitchFamily="49" charset="-122"/>
              <a:ea typeface="黑体" panose="02010609060101010101" pitchFamily="49" charset="-122"/>
              <a:sym typeface="+mn-ea"/>
            </a:endParaRPr>
          </a:p>
          <a:p>
            <a:pPr>
              <a:buNone/>
            </a:pPr>
            <a:endParaRPr lang="zh-CN" altLang="en-US" noProof="0" smtClean="0">
              <a:ln>
                <a:noFill/>
              </a:ln>
              <a:effectLst/>
              <a:uLnTx/>
              <a:uFillTx/>
              <a:latin typeface="黑体" panose="02010609060101010101" pitchFamily="49" charset="-122"/>
              <a:ea typeface="黑体" panose="02010609060101010101" pitchFamily="49" charset="-122"/>
            </a:endParaRPr>
          </a:p>
          <a:p>
            <a:pPr>
              <a:buNone/>
            </a:pPr>
            <a:r>
              <a:rPr lang="zh-CN" altLang="en-US" noProof="0" smtClean="0">
                <a:ln>
                  <a:noFill/>
                </a:ln>
                <a:effectLst/>
                <a:uLnTx/>
                <a:uFillTx/>
                <a:latin typeface="黑体" panose="02010609060101010101" pitchFamily="49" charset="-122"/>
                <a:ea typeface="黑体" panose="02010609060101010101" pitchFamily="49" charset="-122"/>
              </a:rPr>
              <a:t>   是否属于免疫组化的方法？为什么？</a:t>
            </a:r>
            <a:endParaRPr lang="zh-CN" altLang="en-US" noProof="0" smtClean="0">
              <a:ln>
                <a:noFill/>
              </a:ln>
              <a:effectLst/>
              <a:uLnTx/>
              <a:uFillTx/>
              <a:latin typeface="黑体" panose="02010609060101010101" pitchFamily="49" charset="-122"/>
              <a:ea typeface="黑体" panose="02010609060101010101" pitchFamily="49" charset="-122"/>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a:spLocks noGrp="1" noChangeArrowheads="1"/>
          </p:cNvSpPr>
          <p:nvPr>
            <p:ph type="title"/>
          </p:nvPr>
        </p:nvSpPr>
        <p:spPr>
          <a:xfrm>
            <a:off x="714375" y="285750"/>
            <a:ext cx="7772400" cy="633413"/>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lang="zh-CN" altLang="en-US" sz="3600">
                <a:latin typeface="黑体" panose="02010609060101010101" pitchFamily="49" charset="-122"/>
                <a:ea typeface="黑体" panose="02010609060101010101" pitchFamily="49" charset="-122"/>
                <a:sym typeface="+mn-ea"/>
              </a:rPr>
              <a:t>实验步骤</a:t>
            </a:r>
            <a:br>
              <a:rPr lang="zh-CN" altLang="en-US" sz="3600">
                <a:latin typeface="黑体" panose="02010609060101010101" pitchFamily="49" charset="-122"/>
                <a:ea typeface="黑体" panose="02010609060101010101" pitchFamily="49" charset="-122"/>
                <a:sym typeface="+mn-ea"/>
              </a:rPr>
            </a:br>
            <a:endParaRPr kumimoji="0" lang="en-US" altLang="zh-CN" sz="36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j-cs"/>
            </a:endParaRPr>
          </a:p>
        </p:txBody>
      </p:sp>
      <p:sp>
        <p:nvSpPr>
          <p:cNvPr id="22531" name="Rectangle 3"/>
          <p:cNvSpPr>
            <a:spLocks noGrp="1" noChangeArrowheads="1"/>
          </p:cNvSpPr>
          <p:nvPr>
            <p:ph idx="1"/>
          </p:nvPr>
        </p:nvSpPr>
        <p:spPr>
          <a:xfrm>
            <a:off x="323850" y="1071563"/>
            <a:ext cx="8459788" cy="5199063"/>
          </a:xfrm>
        </p:spPr>
        <p:txBody>
          <a:bodyPr vert="horz" wrap="square" lIns="91440" tIns="45720" rIns="91440" bIns="45720" numCol="1" anchor="t" anchorCtr="0" compatLnSpc="1"/>
          <a:lstStyle/>
          <a:p>
            <a:pPr marL="0" marR="0" lvl="0" indent="0" algn="l" defTabSz="914400" rtl="0" eaLnBrk="1" fontAlgn="base" latinLnBrk="0" hangingPunct="1">
              <a:lnSpc>
                <a:spcPct val="105000"/>
              </a:lnSpc>
              <a:spcBef>
                <a:spcPct val="20000"/>
              </a:spcBef>
              <a:spcAft>
                <a:spcPct val="0"/>
              </a:spcAft>
              <a:buClr>
                <a:schemeClr val="hlink"/>
              </a:buClr>
              <a:buSzPct val="80000"/>
              <a:buFont typeface="Wingdings" panose="05000000000000000000" pitchFamily="2" charset="2"/>
              <a:buNone/>
              <a:defRPr/>
            </a:pPr>
            <a:r>
              <a:rPr lang="zh-CN" altLang="en-US" sz="2400">
                <a:latin typeface="黑体" panose="02010609060101010101" pitchFamily="49" charset="-122"/>
                <a:ea typeface="黑体" panose="02010609060101010101" pitchFamily="49" charset="-122"/>
                <a:sym typeface="+mn-ea"/>
              </a:rPr>
              <a:t>1 考马斯亮蓝法</a:t>
            </a:r>
            <a:endParaRPr lang="zh-CN" altLang="en-US" sz="2400">
              <a:latin typeface="黑体" panose="02010609060101010101" pitchFamily="49" charset="-122"/>
              <a:ea typeface="黑体" panose="02010609060101010101" pitchFamily="49" charset="-122"/>
              <a:sym typeface="+mn-ea"/>
            </a:endParaRPr>
          </a:p>
          <a:p>
            <a:pPr marL="342900" marR="0" lvl="0" indent="-342900" algn="l" defTabSz="914400" rtl="0" eaLnBrk="1" fontAlgn="base" latinLnBrk="0" hangingPunct="1">
              <a:lnSpc>
                <a:spcPct val="105000"/>
              </a:lnSpc>
              <a:spcBef>
                <a:spcPct val="20000"/>
              </a:spcBef>
              <a:spcAft>
                <a:spcPct val="0"/>
              </a:spcAft>
              <a:buClr>
                <a:schemeClr val="hlink"/>
              </a:buClr>
              <a:buSzPct val="80000"/>
              <a:buFont typeface="Wingdings" panose="05000000000000000000" pitchFamily="2" charset="2"/>
              <a:buChar char="n"/>
              <a:defRPr/>
            </a:pP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黑体" panose="02010609060101010101" pitchFamily="49" charset="-122"/>
                <a:cs typeface="+mn-cs"/>
              </a:rPr>
              <a:t>取材  </a:t>
            </a:r>
            <a:endPar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黑体" panose="02010609060101010101" pitchFamily="49" charset="-122"/>
              <a:cs typeface="+mn-cs"/>
            </a:endParaRPr>
          </a:p>
          <a:p>
            <a:pPr marL="342900" marR="0" lvl="0" indent="-342900" algn="l" defTabSz="914400" rtl="0" eaLnBrk="1" fontAlgn="base" latinLnBrk="0" hangingPunct="1">
              <a:lnSpc>
                <a:spcPct val="105000"/>
              </a:lnSpc>
              <a:spcBef>
                <a:spcPct val="20000"/>
              </a:spcBef>
              <a:spcAft>
                <a:spcPct val="0"/>
              </a:spcAft>
              <a:buClr>
                <a:schemeClr val="hlink"/>
              </a:buClr>
              <a:buSzPct val="80000"/>
              <a:buFont typeface="Wingdings" panose="05000000000000000000" pitchFamily="2" charset="2"/>
              <a:buChar char="n"/>
              <a:defRPr/>
            </a:pP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黑体" panose="02010609060101010101" pitchFamily="49" charset="-122"/>
                <a:cs typeface="+mn-cs"/>
              </a:rPr>
              <a:t>洗涤</a:t>
            </a:r>
            <a:endPar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黑体" panose="02010609060101010101" pitchFamily="49" charset="-122"/>
              <a:cs typeface="+mn-cs"/>
            </a:endParaRPr>
          </a:p>
          <a:p>
            <a:pPr marL="342900" marR="0" lvl="0" indent="-342900" algn="l" defTabSz="914400" rtl="0" eaLnBrk="1" fontAlgn="base" latinLnBrk="0" hangingPunct="1">
              <a:lnSpc>
                <a:spcPct val="105000"/>
              </a:lnSpc>
              <a:spcBef>
                <a:spcPct val="20000"/>
              </a:spcBef>
              <a:spcAft>
                <a:spcPct val="0"/>
              </a:spcAft>
              <a:buClr>
                <a:schemeClr val="hlink"/>
              </a:buClr>
              <a:buSzPct val="80000"/>
              <a:buFont typeface="Wingdings" panose="05000000000000000000" pitchFamily="2" charset="2"/>
              <a:buChar char="n"/>
              <a:defRPr/>
            </a:pP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黑体" panose="02010609060101010101" pitchFamily="49" charset="-122"/>
                <a:cs typeface="+mn-cs"/>
              </a:rPr>
              <a:t>抽提</a:t>
            </a:r>
            <a:endPar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黑体" panose="02010609060101010101" pitchFamily="49" charset="-122"/>
              <a:cs typeface="+mn-cs"/>
            </a:endParaRPr>
          </a:p>
          <a:p>
            <a:pPr marL="342900" marR="0" lvl="0" indent="-342900" algn="l" defTabSz="914400" rtl="0" eaLnBrk="1" fontAlgn="base" latinLnBrk="0" hangingPunct="1">
              <a:lnSpc>
                <a:spcPct val="105000"/>
              </a:lnSpc>
              <a:spcBef>
                <a:spcPct val="20000"/>
              </a:spcBef>
              <a:spcAft>
                <a:spcPct val="0"/>
              </a:spcAft>
              <a:buClr>
                <a:schemeClr val="hlink"/>
              </a:buClr>
              <a:buSzPct val="80000"/>
              <a:buFont typeface="Wingdings" panose="05000000000000000000" pitchFamily="2" charset="2"/>
              <a:buChar char="n"/>
              <a:defRPr/>
            </a:pP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黑体" panose="02010609060101010101" pitchFamily="49" charset="-122"/>
                <a:cs typeface="+mn-cs"/>
              </a:rPr>
              <a:t>冲洗</a:t>
            </a:r>
            <a:endPar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黑体" panose="02010609060101010101" pitchFamily="49" charset="-122"/>
              <a:cs typeface="+mn-cs"/>
            </a:endParaRPr>
          </a:p>
          <a:p>
            <a:pPr marL="342900" marR="0" lvl="0" indent="-342900" algn="l" defTabSz="914400" rtl="0" eaLnBrk="1" fontAlgn="base" latinLnBrk="0" hangingPunct="1">
              <a:lnSpc>
                <a:spcPct val="105000"/>
              </a:lnSpc>
              <a:spcBef>
                <a:spcPct val="20000"/>
              </a:spcBef>
              <a:spcAft>
                <a:spcPct val="0"/>
              </a:spcAft>
              <a:buClr>
                <a:schemeClr val="hlink"/>
              </a:buClr>
              <a:buSzPct val="80000"/>
              <a:buFont typeface="Wingdings" panose="05000000000000000000" pitchFamily="2" charset="2"/>
              <a:buChar char="n"/>
              <a:defRPr/>
            </a:pP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黑体" panose="02010609060101010101" pitchFamily="49" charset="-122"/>
                <a:cs typeface="+mn-cs"/>
              </a:rPr>
              <a:t>固定</a:t>
            </a:r>
            <a:endPar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黑体" panose="02010609060101010101" pitchFamily="49" charset="-122"/>
              <a:cs typeface="+mn-cs"/>
            </a:endParaRPr>
          </a:p>
          <a:p>
            <a:pPr marL="342900" marR="0" lvl="0" indent="-342900" algn="l" defTabSz="914400" rtl="0" eaLnBrk="1" fontAlgn="base" latinLnBrk="0" hangingPunct="1">
              <a:lnSpc>
                <a:spcPct val="105000"/>
              </a:lnSpc>
              <a:spcBef>
                <a:spcPct val="20000"/>
              </a:spcBef>
              <a:spcAft>
                <a:spcPct val="0"/>
              </a:spcAft>
              <a:buClr>
                <a:schemeClr val="hlink"/>
              </a:buClr>
              <a:buSzPct val="80000"/>
              <a:buFont typeface="Wingdings" panose="05000000000000000000" pitchFamily="2" charset="2"/>
              <a:buChar char="n"/>
              <a:defRPr/>
            </a:pP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黑体" panose="02010609060101010101" pitchFamily="49" charset="-122"/>
                <a:cs typeface="+mn-cs"/>
              </a:rPr>
              <a:t>冲洗  </a:t>
            </a:r>
            <a:endPar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黑体" panose="02010609060101010101" pitchFamily="49" charset="-122"/>
              <a:cs typeface="+mn-cs"/>
            </a:endParaRPr>
          </a:p>
          <a:p>
            <a:pPr marL="342900" marR="0" lvl="0" indent="-342900" algn="l" defTabSz="914400" rtl="0" eaLnBrk="1" fontAlgn="base" latinLnBrk="0" hangingPunct="1">
              <a:lnSpc>
                <a:spcPct val="105000"/>
              </a:lnSpc>
              <a:spcBef>
                <a:spcPct val="20000"/>
              </a:spcBef>
              <a:spcAft>
                <a:spcPct val="0"/>
              </a:spcAft>
              <a:buClr>
                <a:schemeClr val="hlink"/>
              </a:buClr>
              <a:buSzPct val="80000"/>
              <a:buFont typeface="Wingdings" panose="05000000000000000000" pitchFamily="2" charset="2"/>
              <a:buChar char="n"/>
              <a:defRPr/>
            </a:pP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黑体" panose="02010609060101010101" pitchFamily="49" charset="-122"/>
                <a:cs typeface="+mn-cs"/>
              </a:rPr>
              <a:t>染色</a:t>
            </a:r>
            <a:endPar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黑体" panose="02010609060101010101" pitchFamily="49" charset="-122"/>
              <a:cs typeface="+mn-cs"/>
            </a:endParaRPr>
          </a:p>
          <a:p>
            <a:pPr marL="342900" marR="0" lvl="0" indent="-342900" algn="l" defTabSz="914400" rtl="0" eaLnBrk="1" fontAlgn="base" latinLnBrk="0" hangingPunct="1">
              <a:lnSpc>
                <a:spcPct val="105000"/>
              </a:lnSpc>
              <a:spcBef>
                <a:spcPct val="20000"/>
              </a:spcBef>
              <a:spcAft>
                <a:spcPct val="0"/>
              </a:spcAft>
              <a:buClr>
                <a:schemeClr val="hlink"/>
              </a:buClr>
              <a:buSzPct val="80000"/>
              <a:buFont typeface="Wingdings" panose="05000000000000000000" pitchFamily="2" charset="2"/>
              <a:buChar char="n"/>
              <a:defRPr/>
            </a:pP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黑体" panose="02010609060101010101" pitchFamily="49" charset="-122"/>
                <a:cs typeface="+mn-cs"/>
              </a:rPr>
              <a:t>冲洗</a:t>
            </a:r>
            <a:endPar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黑体" panose="02010609060101010101" pitchFamily="49" charset="-122"/>
              <a:cs typeface="+mn-cs"/>
            </a:endParaRPr>
          </a:p>
          <a:p>
            <a:pPr marL="342900" marR="0" lvl="0" indent="-342900" algn="l" defTabSz="914400" rtl="0" eaLnBrk="1" fontAlgn="base" latinLnBrk="0" hangingPunct="1">
              <a:lnSpc>
                <a:spcPct val="105000"/>
              </a:lnSpc>
              <a:spcBef>
                <a:spcPct val="20000"/>
              </a:spcBef>
              <a:spcAft>
                <a:spcPct val="0"/>
              </a:spcAft>
              <a:buClr>
                <a:schemeClr val="hlink"/>
              </a:buClr>
              <a:buSzPct val="80000"/>
              <a:buFont typeface="Wingdings" panose="05000000000000000000" pitchFamily="2" charset="2"/>
              <a:buChar char="n"/>
              <a:defRPr/>
            </a:pP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黑体" panose="02010609060101010101" pitchFamily="49" charset="-122"/>
                <a:cs typeface="+mn-cs"/>
              </a:rPr>
              <a:t>观察</a:t>
            </a:r>
            <a:endPar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黑体" panose="02010609060101010101" pitchFamily="49" charset="-122"/>
              <a:cs typeface="+mn-cs"/>
            </a:endParaRPr>
          </a:p>
        </p:txBody>
      </p:sp>
    </p:spTree>
  </p:cSld>
  <p:clrMapOvr>
    <a:masterClrMapping/>
  </p:clrMapOvr>
  <p:transition>
    <p:split orient="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2"/>
          <p:cNvSpPr>
            <a:spLocks noGrp="1" noChangeArrowheads="1"/>
          </p:cNvSpPr>
          <p:nvPr>
            <p:ph type="title"/>
          </p:nvPr>
        </p:nvSpPr>
        <p:spPr>
          <a:xfrm>
            <a:off x="714375" y="285750"/>
            <a:ext cx="7772400" cy="633413"/>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j-cs"/>
              </a:rPr>
              <a:t>[</a:t>
            </a:r>
            <a:r>
              <a:rPr lang="zh-CN" altLang="en-US" sz="3600">
                <a:latin typeface="黑体" panose="02010609060101010101" pitchFamily="49" charset="-122"/>
                <a:ea typeface="黑体" panose="02010609060101010101" pitchFamily="49" charset="-122"/>
                <a:sym typeface="+mn-ea"/>
              </a:rPr>
              <a:t>考马斯亮蓝法观察</a:t>
            </a:r>
            <a:r>
              <a:rPr kumimoji="0" lang="zh-CN" altLang="en-US" sz="3600" b="0" i="0" u="none" strike="noStrike" kern="0" cap="none" spc="0" normalizeH="0" baseline="0">
                <a:solidFill>
                  <a:schemeClr val="tx2"/>
                </a:solidFill>
                <a:latin typeface="黑体" panose="02010609060101010101" pitchFamily="49" charset="-122"/>
                <a:ea typeface="黑体" panose="02010609060101010101" pitchFamily="49" charset="-122"/>
                <a:cs typeface="+mj-cs"/>
              </a:rPr>
              <a:t>细胞骨架</a:t>
            </a:r>
            <a:r>
              <a:rPr kumimoji="0" lang="en-US" altLang="zh-CN" sz="36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j-cs"/>
              </a:rPr>
              <a:t>]</a:t>
            </a:r>
            <a:endParaRPr kumimoji="0" lang="en-US" altLang="zh-CN" sz="36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j-cs"/>
            </a:endParaRPr>
          </a:p>
        </p:txBody>
      </p:sp>
      <p:sp>
        <p:nvSpPr>
          <p:cNvPr id="23555" name="Rectangle 3"/>
          <p:cNvSpPr>
            <a:spLocks noGrp="1" noChangeArrowheads="1"/>
          </p:cNvSpPr>
          <p:nvPr>
            <p:ph idx="1"/>
          </p:nvPr>
        </p:nvSpPr>
        <p:spPr>
          <a:xfrm>
            <a:off x="323850" y="1071563"/>
            <a:ext cx="8820150" cy="5199063"/>
          </a:xfrm>
        </p:spPr>
        <p:txBody>
          <a:bodyPr vert="horz" wrap="square" lIns="91440" tIns="45720" rIns="91440" bIns="45720" numCol="1" anchor="t" anchorCtr="0" compatLnSpc="1"/>
          <a:lstStyle/>
          <a:p>
            <a:pPr marL="342900" marR="0" lvl="0" indent="-342900" algn="l" defTabSz="914400" rtl="0" eaLnBrk="1" fontAlgn="base" latinLnBrk="0" hangingPunct="1">
              <a:lnSpc>
                <a:spcPct val="105000"/>
              </a:lnSpc>
              <a:spcBef>
                <a:spcPct val="20000"/>
              </a:spcBef>
              <a:spcAft>
                <a:spcPct val="0"/>
              </a:spcAft>
              <a:buClr>
                <a:schemeClr val="hlink"/>
              </a:buClr>
              <a:buSzPct val="80000"/>
              <a:buFont typeface="Wingdings" panose="05000000000000000000" pitchFamily="2" charset="2"/>
              <a:buChar char="n"/>
              <a:defRPr/>
            </a:pPr>
            <a:r>
              <a:rPr kumimoji="0" lang="zh-CN" altLang="en-US" sz="2400" b="0" i="0" u="none" strike="noStrike" kern="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rPr>
              <a:t>细胞培养在盖玻片上，生长密度达</a:t>
            </a:r>
            <a:r>
              <a:rPr kumimoji="0" lang="en-US" altLang="zh-CN" sz="2400" b="0" i="0" u="none" strike="noStrike" kern="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rPr>
              <a:t>50-70%</a:t>
            </a:r>
            <a:r>
              <a:rPr kumimoji="0" lang="zh-CN" altLang="en-US" sz="2400" b="0" i="0" u="none" strike="noStrike" kern="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rPr>
              <a:t>时取出，细胞面朝上置于培养皿中；或取洋葱鳞片一片，浸于PBS中铺展</a:t>
            </a:r>
            <a:endParaRPr kumimoji="0" lang="zh-CN" altLang="en-US" sz="2400" b="0" i="0" u="none" strike="noStrike" kern="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endParaRPr>
          </a:p>
          <a:p>
            <a:pPr marL="342900" marR="0" lvl="0" indent="-342900" algn="l" defTabSz="914400" rtl="0" eaLnBrk="1" fontAlgn="base" latinLnBrk="0" hangingPunct="1">
              <a:lnSpc>
                <a:spcPct val="105000"/>
              </a:lnSpc>
              <a:spcBef>
                <a:spcPct val="20000"/>
              </a:spcBef>
              <a:spcAft>
                <a:spcPct val="0"/>
              </a:spcAft>
              <a:buClr>
                <a:schemeClr val="hlink"/>
              </a:buClr>
              <a:buSzPct val="80000"/>
              <a:buFont typeface="Wingdings" panose="05000000000000000000" pitchFamily="2" charset="2"/>
              <a:buChar char="n"/>
              <a:defRPr/>
            </a:pPr>
            <a:r>
              <a:rPr kumimoji="0" lang="en-US" altLang="zh-CN" sz="2400" b="0" i="0" u="none" strike="noStrike" kern="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rPr>
              <a:t>6mmol/L PBS</a:t>
            </a:r>
            <a:r>
              <a:rPr kumimoji="0" lang="zh-CN" altLang="en-US" sz="2400" b="0" i="0" u="none" strike="noStrike" kern="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rPr>
              <a:t>洗</a:t>
            </a:r>
            <a:r>
              <a:rPr kumimoji="0" lang="en-US" altLang="zh-CN" sz="2400" b="0" i="0" u="none" strike="noStrike" kern="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rPr>
              <a:t>3</a:t>
            </a:r>
            <a:r>
              <a:rPr kumimoji="0" lang="zh-CN" altLang="en-US" sz="2400" b="0" i="0" u="none" strike="noStrike" kern="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rPr>
              <a:t>次</a:t>
            </a:r>
            <a:endParaRPr kumimoji="0" lang="en-US" altLang="zh-CN" sz="2400" b="0" i="0" u="none" strike="noStrike" kern="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endParaRPr>
          </a:p>
          <a:p>
            <a:pPr marL="342900" marR="0" lvl="0" indent="-342900" algn="l" defTabSz="914400" rtl="0" eaLnBrk="1" fontAlgn="base" latinLnBrk="0" hangingPunct="1">
              <a:lnSpc>
                <a:spcPct val="105000"/>
              </a:lnSpc>
              <a:spcBef>
                <a:spcPct val="20000"/>
              </a:spcBef>
              <a:spcAft>
                <a:spcPct val="0"/>
              </a:spcAft>
              <a:buClr>
                <a:schemeClr val="hlink"/>
              </a:buClr>
              <a:buSzPct val="80000"/>
              <a:buFont typeface="Wingdings" panose="05000000000000000000" pitchFamily="2" charset="2"/>
              <a:buChar char="n"/>
              <a:defRPr/>
            </a:pPr>
            <a:r>
              <a:rPr kumimoji="0" lang="zh-CN" altLang="en-US" sz="2400" b="0" i="0" u="none" strike="noStrike" kern="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rPr>
              <a:t>吸去</a:t>
            </a:r>
            <a:r>
              <a:rPr kumimoji="0" lang="en-US" altLang="zh-CN" sz="2400" b="0" i="0" u="none" strike="noStrike" kern="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rPr>
              <a:t>PBS</a:t>
            </a:r>
            <a:r>
              <a:rPr kumimoji="0" lang="zh-CN" altLang="en-US" sz="2400" b="0" i="0" u="none" strike="noStrike" kern="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rPr>
              <a:t>，用</a:t>
            </a:r>
            <a:r>
              <a:rPr kumimoji="0" lang="en-US" altLang="zh-CN" sz="2400" b="0" i="0" u="none" strike="noStrike" kern="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rPr>
              <a:t>1% Triton X-100</a:t>
            </a:r>
            <a:r>
              <a:rPr kumimoji="0" lang="zh-CN" altLang="en-US" sz="2400" b="0" i="0" u="none" strike="noStrike" kern="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rPr>
              <a:t>处理</a:t>
            </a:r>
            <a:r>
              <a:rPr kumimoji="0" lang="en-US" altLang="zh-CN" sz="2400" b="0" i="0" u="none" strike="noStrike" kern="0" cap="none" spc="0" normalizeH="0" baseline="0" noProof="0" smtClean="0">
                <a:ln>
                  <a:noFill/>
                </a:ln>
                <a:solidFill>
                  <a:srgbClr val="FFFF00"/>
                </a:solidFill>
                <a:effectLst/>
                <a:uLnTx/>
                <a:uFillTx/>
                <a:latin typeface="Times New Roman" panose="02020603050405020304" pitchFamily="18" charset="0"/>
                <a:ea typeface="黑体" panose="02010609060101010101" pitchFamily="49" charset="-122"/>
                <a:cs typeface="+mn-cs"/>
              </a:rPr>
              <a:t>0-60min</a:t>
            </a:r>
            <a:r>
              <a:rPr kumimoji="0" lang="zh-CN" altLang="en-US" sz="2400" b="0" i="0" u="none" strike="noStrike" kern="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rPr>
              <a:t>，室温或</a:t>
            </a:r>
            <a:r>
              <a:rPr kumimoji="0" lang="en-US" altLang="zh-CN" sz="2400" b="0" i="0" u="none" strike="noStrike" kern="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rPr>
              <a:t>37℃</a:t>
            </a:r>
            <a:r>
              <a:rPr kumimoji="0" lang="zh-CN" altLang="en-US" sz="2400" b="0" i="0" u="none" strike="noStrike" kern="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rPr>
              <a:t>均可（对照组：用M缓冲液取代1% Triton X-100）</a:t>
            </a:r>
            <a:endParaRPr kumimoji="0" lang="zh-CN" altLang="en-US" sz="2400" b="0" i="0" u="none" strike="noStrike" kern="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endParaRPr>
          </a:p>
          <a:p>
            <a:pPr marL="342900" marR="0" lvl="0" indent="-342900" algn="l" defTabSz="914400" rtl="0" eaLnBrk="1" fontAlgn="base" latinLnBrk="0" hangingPunct="1">
              <a:lnSpc>
                <a:spcPct val="105000"/>
              </a:lnSpc>
              <a:spcBef>
                <a:spcPct val="20000"/>
              </a:spcBef>
              <a:spcAft>
                <a:spcPct val="0"/>
              </a:spcAft>
              <a:buClr>
                <a:schemeClr val="hlink"/>
              </a:buClr>
              <a:buSzPct val="80000"/>
              <a:buFont typeface="Wingdings" panose="05000000000000000000" pitchFamily="2" charset="2"/>
              <a:buChar char="n"/>
              <a:defRPr/>
            </a:pPr>
            <a:r>
              <a:rPr kumimoji="0" lang="zh-CN" altLang="en-US" sz="2400" b="0" i="0" u="none" strike="noStrike" kern="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rPr>
              <a:t>吸去</a:t>
            </a:r>
            <a:r>
              <a:rPr kumimoji="0" lang="en-US" altLang="zh-CN" sz="2400" b="0" i="0" u="none" strike="noStrike" kern="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rPr>
              <a:t>1% Triton X-100</a:t>
            </a:r>
            <a:r>
              <a:rPr kumimoji="0" lang="zh-CN" altLang="en-US" sz="2400" b="0" i="0" u="none" strike="noStrike" kern="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rPr>
              <a:t>，用</a:t>
            </a:r>
            <a:r>
              <a:rPr kumimoji="0" lang="en-US" altLang="zh-CN" sz="2400" b="0" i="0" u="none" strike="noStrike" kern="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rPr>
              <a:t>M</a:t>
            </a:r>
            <a:r>
              <a:rPr kumimoji="0" lang="zh-CN" altLang="en-US" sz="2400" b="0" i="0" u="none" strike="noStrike" kern="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rPr>
              <a:t>缓冲液轻轻洗</a:t>
            </a:r>
            <a:r>
              <a:rPr kumimoji="0" lang="en-US" altLang="zh-CN" sz="2400" b="0" i="0" u="none" strike="noStrike" kern="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rPr>
              <a:t>3</a:t>
            </a:r>
            <a:r>
              <a:rPr kumimoji="0" lang="zh-CN" altLang="en-US" sz="2400" b="0" i="0" u="none" strike="noStrike" kern="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rPr>
              <a:t>次，对照的样品维持原样不动</a:t>
            </a:r>
            <a:endParaRPr kumimoji="0" lang="zh-CN" altLang="en-US" sz="2400" b="0" i="0" u="none" strike="noStrike" kern="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endParaRPr>
          </a:p>
          <a:p>
            <a:pPr marL="342900" marR="0" lvl="0" indent="-342900" algn="l" defTabSz="914400" rtl="0" eaLnBrk="1" fontAlgn="base" latinLnBrk="0" hangingPunct="1">
              <a:lnSpc>
                <a:spcPct val="105000"/>
              </a:lnSpc>
              <a:spcBef>
                <a:spcPct val="20000"/>
              </a:spcBef>
              <a:spcAft>
                <a:spcPct val="0"/>
              </a:spcAft>
              <a:buClr>
                <a:schemeClr val="hlink"/>
              </a:buClr>
              <a:buSzPct val="80000"/>
              <a:buFont typeface="Wingdings" panose="05000000000000000000" pitchFamily="2" charset="2"/>
              <a:buChar char="n"/>
              <a:defRPr/>
            </a:pPr>
            <a:r>
              <a:rPr kumimoji="0" lang="zh-CN" altLang="en-US" sz="2400" b="0" i="0" u="none" strike="noStrike" kern="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rPr>
              <a:t>略晾干后，</a:t>
            </a:r>
            <a:r>
              <a:rPr kumimoji="0" lang="en-US" altLang="zh-CN" sz="2400" b="0" i="0" u="none" strike="noStrike" kern="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rPr>
              <a:t>3%</a:t>
            </a:r>
            <a:r>
              <a:rPr kumimoji="0" lang="zh-CN" altLang="en-US" sz="2400" b="0" i="0" u="none" strike="noStrike" kern="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rPr>
              <a:t>戊二醛固定</a:t>
            </a:r>
            <a:r>
              <a:rPr kumimoji="0" lang="en-US" altLang="zh-CN" sz="2400" b="0" i="0" u="none" strike="noStrike" kern="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rPr>
              <a:t>5~15min</a:t>
            </a:r>
            <a:endParaRPr kumimoji="0" lang="zh-CN" altLang="en-US" sz="2400" b="0" i="0" u="none" strike="noStrike" kern="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endParaRPr>
          </a:p>
          <a:p>
            <a:pPr marL="342900" marR="0" lvl="0" indent="-342900" algn="l" defTabSz="914400" rtl="0" eaLnBrk="1" fontAlgn="base" latinLnBrk="0" hangingPunct="1">
              <a:lnSpc>
                <a:spcPct val="105000"/>
              </a:lnSpc>
              <a:spcBef>
                <a:spcPct val="20000"/>
              </a:spcBef>
              <a:spcAft>
                <a:spcPct val="0"/>
              </a:spcAft>
              <a:buClr>
                <a:schemeClr val="hlink"/>
              </a:buClr>
              <a:buSzPct val="80000"/>
              <a:buFont typeface="Wingdings" panose="05000000000000000000" pitchFamily="2" charset="2"/>
              <a:buChar char="n"/>
              <a:defRPr/>
            </a:pPr>
            <a:r>
              <a:rPr kumimoji="0" lang="zh-CN" altLang="en-US" sz="2400" b="0" i="0" u="none" strike="noStrike" kern="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rPr>
              <a:t>吸去固定液，</a:t>
            </a:r>
            <a:r>
              <a:rPr kumimoji="0" lang="en-US" altLang="zh-CN" sz="2400" b="0" i="0" u="none" strike="noStrike" kern="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rPr>
              <a:t>6mmol/L PBS</a:t>
            </a:r>
            <a:r>
              <a:rPr kumimoji="0" lang="zh-CN" altLang="en-US" sz="2400" b="0" i="0" u="none" strike="noStrike" kern="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rPr>
              <a:t>轻轻洗</a:t>
            </a:r>
            <a:r>
              <a:rPr kumimoji="0" lang="en-US" altLang="zh-CN" sz="2400" b="0" i="0" u="none" strike="noStrike" kern="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rPr>
              <a:t>3</a:t>
            </a:r>
            <a:r>
              <a:rPr kumimoji="0" lang="zh-CN" altLang="en-US" sz="2400" b="0" i="0" u="none" strike="noStrike" kern="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rPr>
              <a:t>次</a:t>
            </a:r>
            <a:endParaRPr kumimoji="0" lang="zh-CN" altLang="en-US" sz="2400" b="0" i="0" u="none" strike="noStrike" kern="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endParaRPr>
          </a:p>
          <a:p>
            <a:pPr marL="342900" marR="0" lvl="0" indent="-342900" algn="l" defTabSz="914400" rtl="0" eaLnBrk="1" fontAlgn="base" latinLnBrk="0" hangingPunct="1">
              <a:lnSpc>
                <a:spcPct val="105000"/>
              </a:lnSpc>
              <a:spcBef>
                <a:spcPct val="20000"/>
              </a:spcBef>
              <a:spcAft>
                <a:spcPct val="0"/>
              </a:spcAft>
              <a:buClr>
                <a:schemeClr val="hlink"/>
              </a:buClr>
              <a:buSzPct val="80000"/>
              <a:buFont typeface="Wingdings" panose="05000000000000000000" pitchFamily="2" charset="2"/>
              <a:buChar char="n"/>
              <a:defRPr/>
            </a:pPr>
            <a:r>
              <a:rPr kumimoji="0" lang="zh-CN" altLang="en-US" sz="2400" b="0" i="0" u="none" strike="noStrike" kern="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rPr>
              <a:t>吸去</a:t>
            </a:r>
            <a:r>
              <a:rPr kumimoji="0" lang="en-US" altLang="zh-CN" sz="2400" b="0" i="0" u="none" strike="noStrike" kern="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rPr>
              <a:t>PBS</a:t>
            </a:r>
            <a:r>
              <a:rPr kumimoji="0" lang="zh-CN" altLang="en-US" sz="2400" b="0" i="0" u="none" strike="noStrike" kern="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rPr>
              <a:t>，</a:t>
            </a:r>
            <a:r>
              <a:rPr kumimoji="0" lang="en-US" altLang="zh-CN" sz="2400" b="0" i="0" u="none" strike="noStrike" kern="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rPr>
              <a:t>0.2%</a:t>
            </a:r>
            <a:r>
              <a:rPr kumimoji="0" lang="zh-CN" altLang="en-US" sz="2400" b="0" i="0" u="none" strike="noStrike" kern="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rPr>
              <a:t>考马斯亮蓝</a:t>
            </a:r>
            <a:r>
              <a:rPr kumimoji="0" lang="en-US" altLang="zh-CN" sz="2400" b="0" i="0" u="none" strike="noStrike" kern="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rPr>
              <a:t>R250</a:t>
            </a:r>
            <a:r>
              <a:rPr kumimoji="0" lang="zh-CN" altLang="en-US" sz="2400" b="0" i="0" u="none" strike="noStrike" kern="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rPr>
              <a:t>染液染色</a:t>
            </a:r>
            <a:r>
              <a:rPr kumimoji="0" lang="en-US" altLang="zh-CN" sz="2400" b="0" i="0" u="none" strike="noStrike" kern="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rPr>
              <a:t>30min</a:t>
            </a:r>
            <a:endParaRPr kumimoji="0" lang="zh-CN" altLang="en-US" sz="2400" b="0" i="0" u="none" strike="noStrike" kern="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endParaRPr>
          </a:p>
          <a:p>
            <a:pPr marL="342900" marR="0" lvl="0" indent="-342900" algn="l" defTabSz="914400" rtl="0" eaLnBrk="1" fontAlgn="base" latinLnBrk="0" hangingPunct="1">
              <a:lnSpc>
                <a:spcPct val="105000"/>
              </a:lnSpc>
              <a:spcBef>
                <a:spcPct val="20000"/>
              </a:spcBef>
              <a:spcAft>
                <a:spcPct val="0"/>
              </a:spcAft>
              <a:buClr>
                <a:schemeClr val="hlink"/>
              </a:buClr>
              <a:buSzPct val="80000"/>
              <a:buFont typeface="Wingdings" panose="05000000000000000000" pitchFamily="2" charset="2"/>
              <a:buChar char="n"/>
              <a:defRPr/>
            </a:pPr>
            <a:r>
              <a:rPr kumimoji="0" lang="zh-CN" altLang="en-US" sz="2400" b="0" i="0" u="none" strike="noStrike" kern="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rPr>
              <a:t>蒸馏水轻轻漂洗，滤纸吸干标本边缘水分，空气干燥，直接观察或树脂封片。</a:t>
            </a:r>
            <a:endParaRPr kumimoji="0" lang="zh-CN" altLang="en-US" sz="2400" b="0" i="0" u="none" strike="noStrike" kern="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endParaRPr>
          </a:p>
          <a:p>
            <a:pPr marL="342900" marR="0" lvl="0" indent="-342900" algn="l" defTabSz="914400" rtl="0" eaLnBrk="1" fontAlgn="base" latinLnBrk="0" hangingPunct="1">
              <a:lnSpc>
                <a:spcPct val="105000"/>
              </a:lnSpc>
              <a:spcBef>
                <a:spcPct val="20000"/>
              </a:spcBef>
              <a:spcAft>
                <a:spcPct val="0"/>
              </a:spcAft>
              <a:buClr>
                <a:schemeClr val="hlink"/>
              </a:buClr>
              <a:buSzPct val="80000"/>
              <a:buFont typeface="Wingdings" panose="05000000000000000000" pitchFamily="2" charset="2"/>
              <a:buChar char="n"/>
              <a:defRPr/>
            </a:pPr>
            <a:r>
              <a:rPr kumimoji="0" lang="zh-CN" altLang="en-US" sz="2400" b="0" i="0" u="none" strike="noStrike" kern="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rPr>
              <a:t>普通光学显微镜下</a:t>
            </a:r>
            <a:r>
              <a:rPr kumimoji="0" lang="en-US" altLang="zh-CN" sz="2400" b="0" i="0" u="none" strike="noStrike" kern="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rPr>
              <a:t>40X</a:t>
            </a:r>
            <a:r>
              <a:rPr kumimoji="0" lang="zh-CN" altLang="en-US" sz="2400" b="0" i="0" u="none" strike="noStrike" kern="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rPr>
              <a:t>物镜或油镜观察</a:t>
            </a:r>
            <a:endParaRPr kumimoji="0" lang="zh-CN" altLang="en-US" sz="2400" b="0" i="0" u="none" strike="noStrike" kern="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Tree>
  </p:cSld>
  <p:clrMapOvr>
    <a:masterClrMapping/>
  </p:clrMapOvr>
  <p:transition>
    <p:split orient="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olidFill>
                  <a:schemeClr val="bg1"/>
                </a:solidFill>
                <a:latin typeface="黑体" panose="02010609060101010101" pitchFamily="49" charset="-122"/>
                <a:ea typeface="黑体" panose="02010609060101010101" pitchFamily="49" charset="-122"/>
                <a:sym typeface="+mn-ea"/>
              </a:rPr>
              <a:t>实验目的</a:t>
            </a:r>
            <a:endParaRPr lang="zh-CN" altLang="en-US"/>
          </a:p>
        </p:txBody>
      </p:sp>
      <p:sp>
        <p:nvSpPr>
          <p:cNvPr id="6145" name="Rectangle 2"/>
          <p:cNvSpPr>
            <a:spLocks noGrp="1"/>
          </p:cNvSpPr>
          <p:nvPr>
            <p:ph idx="1"/>
          </p:nvPr>
        </p:nvSpPr>
        <p:spPr>
          <a:noFill/>
          <a:ln>
            <a:noFill/>
          </a:ln>
        </p:spPr>
        <p:txBody>
          <a:bodyPr anchor="t"/>
          <a:p>
            <a:pPr eaLnBrk="1" hangingPunct="1">
              <a:lnSpc>
                <a:spcPct val="110000"/>
              </a:lnSpc>
            </a:pPr>
            <a:endParaRPr lang="zh-CN" altLang="en-US" sz="2400" dirty="0">
              <a:solidFill>
                <a:schemeClr val="bg1"/>
              </a:solidFill>
              <a:latin typeface="黑体" panose="02010609060101010101" pitchFamily="49" charset="-122"/>
              <a:ea typeface="黑体" panose="02010609060101010101" pitchFamily="49" charset="-122"/>
            </a:endParaRPr>
          </a:p>
          <a:p>
            <a:pPr eaLnBrk="1" hangingPunct="1">
              <a:lnSpc>
                <a:spcPct val="110000"/>
              </a:lnSpc>
            </a:pPr>
            <a:r>
              <a:rPr lang="zh-CN" altLang="en-US" sz="2400" dirty="0">
                <a:solidFill>
                  <a:schemeClr val="bg1"/>
                </a:solidFill>
                <a:latin typeface="黑体" panose="02010609060101010101" pitchFamily="49" charset="-122"/>
                <a:ea typeface="黑体" panose="02010609060101010101" pitchFamily="49" charset="-122"/>
              </a:rPr>
              <a:t>掌握微丝的染色观察和荧光直接标记定位的原理和方法</a:t>
            </a:r>
            <a:endParaRPr lang="zh-CN" altLang="en-US" sz="2400" dirty="0">
              <a:solidFill>
                <a:schemeClr val="bg1"/>
              </a:solidFill>
              <a:latin typeface="黑体" panose="02010609060101010101" pitchFamily="49" charset="-122"/>
              <a:ea typeface="黑体" panose="02010609060101010101" pitchFamily="49" charset="-122"/>
            </a:endParaRPr>
          </a:p>
          <a:p>
            <a:pPr eaLnBrk="1" hangingPunct="1">
              <a:lnSpc>
                <a:spcPct val="110000"/>
              </a:lnSpc>
            </a:pPr>
            <a:r>
              <a:rPr lang="zh-CN" altLang="en-US" sz="2400" dirty="0">
                <a:solidFill>
                  <a:schemeClr val="bg1"/>
                </a:solidFill>
                <a:latin typeface="黑体" panose="02010609060101010101" pitchFamily="49" charset="-122"/>
                <a:ea typeface="黑体" panose="02010609060101010101" pitchFamily="49" charset="-122"/>
              </a:rPr>
              <a:t>观察微丝在培养细胞中的形态及分布方式</a:t>
            </a:r>
            <a:endParaRPr lang="zh-CN" altLang="en-US" sz="2400" dirty="0">
              <a:solidFill>
                <a:schemeClr val="bg1"/>
              </a:solidFill>
              <a:latin typeface="黑体" panose="02010609060101010101" pitchFamily="49" charset="-122"/>
              <a:ea typeface="黑体" panose="02010609060101010101" pitchFamily="49" charset="-122"/>
            </a:endParaRPr>
          </a:p>
          <a:p>
            <a:pPr eaLnBrk="1" hangingPunct="1">
              <a:lnSpc>
                <a:spcPct val="110000"/>
              </a:lnSpc>
            </a:pPr>
            <a:r>
              <a:rPr lang="zh-CN" altLang="en-US" sz="2400" dirty="0">
                <a:solidFill>
                  <a:schemeClr val="bg1"/>
                </a:solidFill>
                <a:latin typeface="黑体" panose="02010609060101010101" pitchFamily="49" charset="-122"/>
                <a:ea typeface="黑体" panose="02010609060101010101" pitchFamily="49" charset="-122"/>
              </a:rPr>
              <a:t>了解细胞骨架成份显色方法的原理及操作步骤</a:t>
            </a:r>
            <a:endParaRPr lang="zh-CN" altLang="en-US" sz="2400" dirty="0">
              <a:solidFill>
                <a:schemeClr val="bg1"/>
              </a:solidFill>
              <a:latin typeface="黑体" panose="02010609060101010101" pitchFamily="49" charset="-122"/>
              <a:ea typeface="黑体" panose="02010609060101010101" pitchFamily="49" charset="-122"/>
            </a:endParaRPr>
          </a:p>
          <a:p>
            <a:pPr eaLnBrk="1" hangingPunct="1">
              <a:lnSpc>
                <a:spcPct val="110000"/>
              </a:lnSpc>
            </a:pPr>
            <a:r>
              <a:rPr lang="zh-CN" altLang="en-US" sz="2400" dirty="0">
                <a:solidFill>
                  <a:schemeClr val="bg1"/>
                </a:solidFill>
                <a:latin typeface="黑体" panose="02010609060101010101" pitchFamily="49" charset="-122"/>
                <a:ea typeface="黑体" panose="02010609060101010101" pitchFamily="49" charset="-122"/>
              </a:rPr>
              <a:t>掌握微管的细胞免疫组化分析法</a:t>
            </a:r>
            <a:endParaRPr lang="zh-CN" altLang="en-US" sz="2400" dirty="0">
              <a:solidFill>
                <a:schemeClr val="bg1"/>
              </a:solidFill>
              <a:latin typeface="黑体" panose="02010609060101010101" pitchFamily="49" charset="-122"/>
              <a:ea typeface="黑体" panose="02010609060101010101" pitchFamily="49" charset="-122"/>
            </a:endParaRPr>
          </a:p>
        </p:txBody>
      </p:sp>
    </p:spTree>
  </p:cSld>
  <p:clrMapOvr>
    <a:masterClrMapping/>
  </p:clrMapOvr>
  <p:transition>
    <p:split orient="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126365"/>
            <a:ext cx="8229600" cy="518160"/>
          </a:xfrm>
        </p:spPr>
        <p:txBody>
          <a:bodyPr/>
          <a:p>
            <a:r>
              <a:rPr lang="zh-CN" altLang="en-US" sz="4000">
                <a:latin typeface="黑体" panose="02010609060101010101" pitchFamily="49" charset="-122"/>
                <a:ea typeface="黑体" panose="02010609060101010101" pitchFamily="49" charset="-122"/>
                <a:sym typeface="+mn-ea"/>
              </a:rPr>
              <a:t>实验步骤</a:t>
            </a:r>
            <a:br>
              <a:rPr lang="zh-CN" altLang="en-US" sz="4000">
                <a:latin typeface="黑体" panose="02010609060101010101" pitchFamily="49" charset="-122"/>
                <a:ea typeface="黑体" panose="02010609060101010101" pitchFamily="49" charset="-122"/>
              </a:rPr>
            </a:br>
            <a:endParaRPr lang="zh-CN" altLang="en-US" sz="400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399415" y="742950"/>
            <a:ext cx="8509000" cy="5274310"/>
          </a:xfrm>
        </p:spPr>
        <p:txBody>
          <a:bodyPr/>
          <a:p>
            <a:pPr marL="0" indent="0">
              <a:lnSpc>
                <a:spcPct val="140000"/>
              </a:lnSpc>
              <a:buNone/>
            </a:pPr>
            <a:r>
              <a:rPr lang="en-US" altLang="zh-CN" sz="2000">
                <a:latin typeface="黑体" panose="02010609060101010101" pitchFamily="49" charset="-122"/>
                <a:ea typeface="黑体" panose="02010609060101010101" pitchFamily="49" charset="-122"/>
              </a:rPr>
              <a:t>2</a:t>
            </a:r>
            <a:r>
              <a:rPr lang="zh-CN" altLang="en-US" sz="2000">
                <a:latin typeface="黑体" panose="02010609060101010101" pitchFamily="49" charset="-122"/>
                <a:ea typeface="黑体" panose="02010609060101010101" pitchFamily="49" charset="-122"/>
              </a:rPr>
              <a:t> 微管的间接免疫荧光定位</a:t>
            </a:r>
            <a:endParaRPr lang="zh-CN" altLang="en-US" sz="2000">
              <a:latin typeface="黑体" panose="02010609060101010101" pitchFamily="49" charset="-122"/>
              <a:ea typeface="黑体" panose="02010609060101010101" pitchFamily="49" charset="-122"/>
            </a:endParaRPr>
          </a:p>
          <a:p>
            <a:pPr lvl="1">
              <a:lnSpc>
                <a:spcPct val="140000"/>
              </a:lnSpc>
            </a:pPr>
            <a:r>
              <a:rPr lang="zh-CN" altLang="en-US" sz="1750">
                <a:latin typeface="黑体" panose="02010609060101010101" pitchFamily="49" charset="-122"/>
                <a:ea typeface="黑体" panose="02010609060101010101" pitchFamily="49" charset="-122"/>
              </a:rPr>
              <a:t>取细胞爬片，用PBS洗涤2次，每次10min，勿振荡</a:t>
            </a:r>
            <a:endParaRPr lang="zh-CN" altLang="en-US" sz="1750">
              <a:latin typeface="黑体" panose="02010609060101010101" pitchFamily="49" charset="-122"/>
              <a:ea typeface="黑体" panose="02010609060101010101" pitchFamily="49" charset="-122"/>
            </a:endParaRPr>
          </a:p>
          <a:p>
            <a:pPr lvl="1">
              <a:lnSpc>
                <a:spcPct val="140000"/>
              </a:lnSpc>
            </a:pPr>
            <a:r>
              <a:rPr lang="zh-CN" altLang="en-US" sz="1750">
                <a:latin typeface="黑体" panose="02010609060101010101" pitchFamily="49" charset="-122"/>
                <a:ea typeface="黑体" panose="02010609060101010101" pitchFamily="49" charset="-122"/>
              </a:rPr>
              <a:t>吸弃PBS缓冲液，用4%多聚甲醛室温固定5-10min</a:t>
            </a:r>
            <a:endParaRPr lang="zh-CN" altLang="en-US" sz="1750">
              <a:latin typeface="黑体" panose="02010609060101010101" pitchFamily="49" charset="-122"/>
              <a:ea typeface="黑体" panose="02010609060101010101" pitchFamily="49" charset="-122"/>
            </a:endParaRPr>
          </a:p>
          <a:p>
            <a:pPr lvl="1">
              <a:lnSpc>
                <a:spcPct val="140000"/>
              </a:lnSpc>
            </a:pPr>
            <a:r>
              <a:rPr lang="zh-CN" altLang="en-US" sz="1750">
                <a:latin typeface="黑体" panose="02010609060101010101" pitchFamily="49" charset="-122"/>
                <a:ea typeface="黑体" panose="02010609060101010101" pitchFamily="49" charset="-122"/>
              </a:rPr>
              <a:t>吸弃固定液，用PBS洗涤3次，每次10min</a:t>
            </a:r>
            <a:endParaRPr lang="zh-CN" altLang="en-US" sz="1750">
              <a:latin typeface="黑体" panose="02010609060101010101" pitchFamily="49" charset="-122"/>
              <a:ea typeface="黑体" panose="02010609060101010101" pitchFamily="49" charset="-122"/>
            </a:endParaRPr>
          </a:p>
          <a:p>
            <a:pPr lvl="1">
              <a:lnSpc>
                <a:spcPct val="140000"/>
              </a:lnSpc>
            </a:pPr>
            <a:r>
              <a:rPr lang="zh-CN" altLang="en-US" sz="1750">
                <a:latin typeface="黑体" panose="02010609060101010101" pitchFamily="49" charset="-122"/>
                <a:ea typeface="黑体" panose="02010609060101010101" pitchFamily="49" charset="-122"/>
              </a:rPr>
              <a:t>吸弃PBS缓冲液，用0.1% Trition X-100 PBS溶液室温处理5-10min</a:t>
            </a:r>
            <a:endParaRPr lang="zh-CN" altLang="en-US" sz="1750">
              <a:latin typeface="黑体" panose="02010609060101010101" pitchFamily="49" charset="-122"/>
              <a:ea typeface="黑体" panose="02010609060101010101" pitchFamily="49" charset="-122"/>
            </a:endParaRPr>
          </a:p>
          <a:p>
            <a:pPr lvl="1">
              <a:lnSpc>
                <a:spcPct val="140000"/>
              </a:lnSpc>
            </a:pPr>
            <a:r>
              <a:rPr lang="zh-CN" altLang="en-US" sz="1750">
                <a:latin typeface="黑体" panose="02010609060101010101" pitchFamily="49" charset="-122"/>
                <a:ea typeface="黑体" panose="02010609060101010101" pitchFamily="49" charset="-122"/>
              </a:rPr>
              <a:t>用PBS洗涤3次，每次10min</a:t>
            </a:r>
            <a:endParaRPr lang="zh-CN" altLang="en-US" sz="1750">
              <a:latin typeface="黑体" panose="02010609060101010101" pitchFamily="49" charset="-122"/>
              <a:ea typeface="黑体" panose="02010609060101010101" pitchFamily="49" charset="-122"/>
            </a:endParaRPr>
          </a:p>
          <a:p>
            <a:pPr lvl="1">
              <a:lnSpc>
                <a:spcPct val="140000"/>
              </a:lnSpc>
            </a:pPr>
            <a:r>
              <a:rPr lang="zh-CN" altLang="en-US" sz="1750">
                <a:latin typeface="黑体" panose="02010609060101010101" pitchFamily="49" charset="-122"/>
                <a:ea typeface="黑体" panose="02010609060101010101" pitchFamily="49" charset="-122"/>
              </a:rPr>
              <a:t>用吸水纸吸去盖玻片上的液体，在盖玻片上滴加20uL 2% BSA封闭液，密闭湿盒中封闭30-60min</a:t>
            </a:r>
            <a:endParaRPr lang="zh-CN" altLang="en-US" sz="1750">
              <a:latin typeface="黑体" panose="02010609060101010101" pitchFamily="49" charset="-122"/>
              <a:ea typeface="黑体" panose="02010609060101010101" pitchFamily="49" charset="-122"/>
            </a:endParaRPr>
          </a:p>
          <a:p>
            <a:pPr lvl="1">
              <a:lnSpc>
                <a:spcPct val="140000"/>
              </a:lnSpc>
            </a:pPr>
            <a:r>
              <a:rPr lang="zh-CN" altLang="en-US" sz="1750" b="1" noProof="0" smtClean="0">
                <a:ln>
                  <a:noFill/>
                </a:ln>
                <a:effectLst/>
                <a:uLnTx/>
                <a:uFillTx/>
                <a:latin typeface="楷体_GB2312" pitchFamily="49" charset="-122"/>
                <a:ea typeface="楷体_GB2312" pitchFamily="49" charset="-122"/>
                <a:cs typeface="+mn-cs"/>
                <a:sym typeface="+mn-ea"/>
              </a:rPr>
              <a:t>抗微管蛋白抗体用</a:t>
            </a:r>
            <a:r>
              <a:rPr lang="en-US" altLang="zh-CN" sz="1750" b="1" noProof="0" smtClean="0">
                <a:ln>
                  <a:noFill/>
                </a:ln>
                <a:effectLst/>
                <a:uLnTx/>
                <a:uFillTx/>
                <a:latin typeface="楷体_GB2312" pitchFamily="49" charset="-122"/>
                <a:ea typeface="楷体_GB2312" pitchFamily="49" charset="-122"/>
                <a:cs typeface="+mn-cs"/>
                <a:sym typeface="+mn-ea"/>
              </a:rPr>
              <a:t>0.3% Triton X-100/PBS</a:t>
            </a:r>
            <a:r>
              <a:rPr lang="zh-CN" altLang="en-US" sz="1750" b="1" noProof="0" smtClean="0">
                <a:ln>
                  <a:noFill/>
                </a:ln>
                <a:effectLst/>
                <a:uLnTx/>
                <a:uFillTx/>
                <a:latin typeface="楷体_GB2312" pitchFamily="49" charset="-122"/>
                <a:ea typeface="楷体_GB2312" pitchFamily="49" charset="-122"/>
                <a:cs typeface="+mn-cs"/>
                <a:sym typeface="+mn-ea"/>
              </a:rPr>
              <a:t>稀释</a:t>
            </a:r>
            <a:endParaRPr lang="zh-CN" altLang="en-US" sz="1750" b="1" noProof="0" smtClean="0">
              <a:ln>
                <a:noFill/>
              </a:ln>
              <a:effectLst/>
              <a:uLnTx/>
              <a:uFillTx/>
              <a:latin typeface="楷体_GB2312" pitchFamily="49" charset="-122"/>
              <a:ea typeface="楷体_GB2312" pitchFamily="49" charset="-122"/>
              <a:cs typeface="+mn-cs"/>
              <a:sym typeface="+mn-ea"/>
            </a:endParaRPr>
          </a:p>
          <a:p>
            <a:pPr lvl="1">
              <a:lnSpc>
                <a:spcPct val="140000"/>
              </a:lnSpc>
            </a:pPr>
            <a:r>
              <a:rPr lang="zh-CN" altLang="en-US" sz="1750">
                <a:latin typeface="黑体" panose="02010609060101010101" pitchFamily="49" charset="-122"/>
                <a:ea typeface="黑体" panose="02010609060101010101" pitchFamily="49" charset="-122"/>
              </a:rPr>
              <a:t>用吸水纸吸去盖玻片上的封闭液，在盖玻片上滴加20uL稀释后的小鼠抗人微管蛋白单克隆抗体，盖上</a:t>
            </a:r>
            <a:r>
              <a:rPr lang="zh-CN" altLang="en-US" sz="1750">
                <a:latin typeface="黑体" panose="02010609060101010101" pitchFamily="49" charset="-122"/>
                <a:ea typeface="黑体" panose="02010609060101010101" pitchFamily="49" charset="-122"/>
                <a:sym typeface="+mn-ea"/>
              </a:rPr>
              <a:t>盖玻片或</a:t>
            </a:r>
            <a:r>
              <a:rPr lang="zh-CN" altLang="en-US" sz="1750">
                <a:latin typeface="黑体" panose="02010609060101010101" pitchFamily="49" charset="-122"/>
                <a:ea typeface="黑体" panose="02010609060101010101" pitchFamily="49" charset="-122"/>
              </a:rPr>
              <a:t>封口膜，密闭湿盒中37℃孵育30min</a:t>
            </a:r>
            <a:r>
              <a:rPr lang="en-US" altLang="zh-CN" sz="1750">
                <a:latin typeface="黑体" panose="02010609060101010101" pitchFamily="49" charset="-122"/>
                <a:ea typeface="黑体" panose="02010609060101010101" pitchFamily="49" charset="-122"/>
              </a:rPr>
              <a:t>-1h</a:t>
            </a:r>
            <a:endParaRPr lang="en-US" altLang="zh-CN" sz="1750">
              <a:latin typeface="黑体" panose="02010609060101010101" pitchFamily="49" charset="-122"/>
              <a:ea typeface="黑体" panose="02010609060101010101" pitchFamily="49" charset="-122"/>
            </a:endParaRPr>
          </a:p>
          <a:p>
            <a:pPr lvl="1">
              <a:lnSpc>
                <a:spcPct val="140000"/>
              </a:lnSpc>
            </a:pPr>
            <a:r>
              <a:rPr lang="zh-CN" altLang="en-US" sz="1750">
                <a:latin typeface="黑体" panose="02010609060101010101" pitchFamily="49" charset="-122"/>
                <a:ea typeface="黑体" panose="02010609060101010101" pitchFamily="49" charset="-122"/>
              </a:rPr>
              <a:t>用PBS将无细胞的盖玻片或封口膜冲掉，用PBS缓冲液</a:t>
            </a:r>
            <a:r>
              <a:rPr lang="en-US" altLang="zh-CN" sz="1750">
                <a:latin typeface="黑体" panose="02010609060101010101" pitchFamily="49" charset="-122"/>
                <a:ea typeface="黑体" panose="02010609060101010101" pitchFamily="49" charset="-122"/>
              </a:rPr>
              <a:t>-PBST-PBS</a:t>
            </a:r>
            <a:r>
              <a:rPr lang="zh-CN" altLang="en-US" sz="1750">
                <a:latin typeface="黑体" panose="02010609060101010101" pitchFamily="49" charset="-122"/>
                <a:ea typeface="黑体" panose="02010609060101010101" pitchFamily="49" charset="-122"/>
              </a:rPr>
              <a:t>洗涤3次，每次5-10min</a:t>
            </a:r>
            <a:endParaRPr lang="zh-CN" altLang="en-US" sz="1750">
              <a:latin typeface="黑体" panose="02010609060101010101" pitchFamily="49" charset="-122"/>
              <a:ea typeface="黑体" panose="02010609060101010101" pitchFamily="49" charset="-122"/>
            </a:endParaRPr>
          </a:p>
          <a:p>
            <a:pPr marL="457200" lvl="1" indent="0">
              <a:lnSpc>
                <a:spcPct val="140000"/>
              </a:lnSpc>
              <a:buNone/>
            </a:pPr>
            <a:endParaRPr lang="zh-CN" altLang="en-US" sz="1750">
              <a:latin typeface="黑体" panose="02010609060101010101" pitchFamily="49" charset="-122"/>
              <a:ea typeface="黑体" panose="02010609060101010101" pitchFamily="49" charset="-122"/>
            </a:endParaRPr>
          </a:p>
        </p:txBody>
      </p:sp>
    </p:spTree>
  </p:cSld>
  <p:clrMapOvr>
    <a:masterClrMapping/>
  </p:clrMapOvr>
  <p:transition>
    <p:split orient="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126365"/>
            <a:ext cx="8229600" cy="518160"/>
          </a:xfrm>
        </p:spPr>
        <p:txBody>
          <a:bodyPr/>
          <a:p>
            <a:r>
              <a:rPr lang="zh-CN" altLang="en-US" sz="4000">
                <a:latin typeface="黑体" panose="02010609060101010101" pitchFamily="49" charset="-122"/>
                <a:ea typeface="黑体" panose="02010609060101010101" pitchFamily="49" charset="-122"/>
                <a:sym typeface="+mn-ea"/>
              </a:rPr>
              <a:t>实验步骤</a:t>
            </a:r>
            <a:br>
              <a:rPr lang="zh-CN" altLang="en-US" sz="4000">
                <a:latin typeface="黑体" panose="02010609060101010101" pitchFamily="49" charset="-122"/>
                <a:ea typeface="黑体" panose="02010609060101010101" pitchFamily="49" charset="-122"/>
              </a:rPr>
            </a:br>
            <a:endParaRPr lang="zh-CN" altLang="en-US" sz="400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399415" y="742950"/>
            <a:ext cx="8509000" cy="4887595"/>
          </a:xfrm>
        </p:spPr>
        <p:txBody>
          <a:bodyPr/>
          <a:p>
            <a:pPr marL="0" indent="0">
              <a:lnSpc>
                <a:spcPct val="140000"/>
              </a:lnSpc>
              <a:buNone/>
            </a:pPr>
            <a:r>
              <a:rPr lang="en-US" altLang="zh-CN" sz="2000">
                <a:latin typeface="黑体" panose="02010609060101010101" pitchFamily="49" charset="-122"/>
                <a:ea typeface="黑体" panose="02010609060101010101" pitchFamily="49" charset="-122"/>
              </a:rPr>
              <a:t>2</a:t>
            </a:r>
            <a:r>
              <a:rPr lang="zh-CN" altLang="en-US" sz="2000">
                <a:latin typeface="黑体" panose="02010609060101010101" pitchFamily="49" charset="-122"/>
                <a:ea typeface="黑体" panose="02010609060101010101" pitchFamily="49" charset="-122"/>
              </a:rPr>
              <a:t> 微管的间接免疫荧光定位（续）</a:t>
            </a:r>
            <a:endParaRPr lang="zh-CN" altLang="en-US" sz="2000">
              <a:latin typeface="黑体" panose="02010609060101010101" pitchFamily="49" charset="-122"/>
              <a:ea typeface="黑体" panose="02010609060101010101" pitchFamily="49" charset="-122"/>
            </a:endParaRPr>
          </a:p>
          <a:p>
            <a:pPr lvl="1">
              <a:lnSpc>
                <a:spcPct val="140000"/>
              </a:lnSpc>
            </a:pPr>
            <a:r>
              <a:rPr lang="zh-CN" altLang="en-US" sz="1750">
                <a:latin typeface="黑体" panose="02010609060101010101" pitchFamily="49" charset="-122"/>
                <a:ea typeface="黑体" panose="02010609060101010101" pitchFamily="49" charset="-122"/>
              </a:rPr>
              <a:t>用吸水纸吸去盖玻片上的</a:t>
            </a:r>
            <a:r>
              <a:rPr lang="en-US" altLang="zh-CN" sz="1750">
                <a:latin typeface="黑体" panose="02010609060101010101" pitchFamily="49" charset="-122"/>
                <a:ea typeface="黑体" panose="02010609060101010101" pitchFamily="49" charset="-122"/>
              </a:rPr>
              <a:t>PBS</a:t>
            </a:r>
            <a:r>
              <a:rPr lang="zh-CN" altLang="en-US" sz="1750">
                <a:latin typeface="黑体" panose="02010609060101010101" pitchFamily="49" charset="-122"/>
                <a:ea typeface="黑体" panose="02010609060101010101" pitchFamily="49" charset="-122"/>
              </a:rPr>
              <a:t>，在盖玻片上滴加20u</a:t>
            </a:r>
            <a:r>
              <a:rPr lang="en-US" altLang="zh-CN" sz="1750">
                <a:latin typeface="黑体" panose="02010609060101010101" pitchFamily="49" charset="-122"/>
                <a:ea typeface="黑体" panose="02010609060101010101" pitchFamily="49" charset="-122"/>
              </a:rPr>
              <a:t>L</a:t>
            </a:r>
            <a:r>
              <a:rPr lang="zh-CN" altLang="en-US" sz="1750">
                <a:latin typeface="黑体" panose="02010609060101010101" pitchFamily="49" charset="-122"/>
                <a:ea typeface="黑体" panose="02010609060101010101" pitchFamily="49" charset="-122"/>
              </a:rPr>
              <a:t>（1:500稀释）的FITC标记的二抗溶液，盖上盖玻片或封口膜，密闭湿盒中37℃孵育30min</a:t>
            </a:r>
            <a:endParaRPr lang="zh-CN" altLang="en-US" sz="1750">
              <a:latin typeface="黑体" panose="02010609060101010101" pitchFamily="49" charset="-122"/>
              <a:ea typeface="黑体" panose="02010609060101010101" pitchFamily="49" charset="-122"/>
            </a:endParaRPr>
          </a:p>
          <a:p>
            <a:pPr lvl="1">
              <a:lnSpc>
                <a:spcPct val="140000"/>
              </a:lnSpc>
            </a:pPr>
            <a:r>
              <a:rPr lang="zh-CN" altLang="en-US" sz="1750">
                <a:latin typeface="黑体" panose="02010609060101010101" pitchFamily="49" charset="-122"/>
                <a:ea typeface="黑体" panose="02010609060101010101" pitchFamily="49" charset="-122"/>
              </a:rPr>
              <a:t>用PBS将无细胞的盖玻片或封口膜冲掉，用PBS</a:t>
            </a:r>
            <a:r>
              <a:rPr lang="en-US" altLang="zh-CN" sz="1750">
                <a:latin typeface="黑体" panose="02010609060101010101" pitchFamily="49" charset="-122"/>
                <a:ea typeface="黑体" panose="02010609060101010101" pitchFamily="49" charset="-122"/>
              </a:rPr>
              <a:t>-PBST-PBS</a:t>
            </a:r>
            <a:r>
              <a:rPr lang="zh-CN" altLang="en-US" sz="1750">
                <a:latin typeface="黑体" panose="02010609060101010101" pitchFamily="49" charset="-122"/>
                <a:ea typeface="黑体" panose="02010609060101010101" pitchFamily="49" charset="-122"/>
              </a:rPr>
              <a:t>缓冲液洗涤3次，再用去离子水洗涤</a:t>
            </a:r>
            <a:r>
              <a:rPr lang="en-US" altLang="zh-CN" sz="1750">
                <a:latin typeface="黑体" panose="02010609060101010101" pitchFamily="49" charset="-122"/>
                <a:ea typeface="黑体" panose="02010609060101010101" pitchFamily="49" charset="-122"/>
              </a:rPr>
              <a:t>2</a:t>
            </a:r>
            <a:r>
              <a:rPr lang="zh-CN" altLang="en-US" sz="1750">
                <a:latin typeface="黑体" panose="02010609060101010101" pitchFamily="49" charset="-122"/>
                <a:ea typeface="黑体" panose="02010609060101010101" pitchFamily="49" charset="-122"/>
              </a:rPr>
              <a:t>次，</a:t>
            </a:r>
            <a:r>
              <a:rPr lang="zh-CN" altLang="en-US" sz="1750">
                <a:latin typeface="黑体" panose="02010609060101010101" pitchFamily="49" charset="-122"/>
                <a:ea typeface="黑体" panose="02010609060101010101" pitchFamily="49" charset="-122"/>
                <a:sym typeface="+mn-ea"/>
              </a:rPr>
              <a:t>每次5-10min</a:t>
            </a:r>
            <a:endParaRPr lang="zh-CN" altLang="en-US" sz="1750">
              <a:latin typeface="黑体" panose="02010609060101010101" pitchFamily="49" charset="-122"/>
              <a:ea typeface="黑体" panose="02010609060101010101" pitchFamily="49" charset="-122"/>
            </a:endParaRPr>
          </a:p>
          <a:p>
            <a:pPr lvl="1">
              <a:lnSpc>
                <a:spcPct val="140000"/>
              </a:lnSpc>
            </a:pPr>
            <a:r>
              <a:rPr lang="zh-CN" altLang="en-US" sz="1750">
                <a:latin typeface="黑体" panose="02010609060101010101" pitchFamily="49" charset="-122"/>
                <a:ea typeface="黑体" panose="02010609060101010101" pitchFamily="49" charset="-122"/>
              </a:rPr>
              <a:t>用吸水纸吸去盖玻片上的液体，滴加5uL含DAPI的防荧光淬灭剂，将盖玻片有细胞一面向下，轻轻盖于含有防荧光淬灭剂或</a:t>
            </a:r>
            <a:r>
              <a:rPr lang="zh-CN" altLang="en-US" sz="1750" b="1" dirty="0">
                <a:latin typeface="楷体_GB2312" pitchFamily="49" charset="-122"/>
                <a:ea typeface="楷体_GB2312" pitchFamily="49" charset="-122"/>
                <a:sym typeface="+mn-ea"/>
              </a:rPr>
              <a:t>甘油</a:t>
            </a:r>
            <a:r>
              <a:rPr lang="en-US" altLang="zh-CN" sz="1750" b="1">
                <a:latin typeface="楷体_GB2312" pitchFamily="49" charset="-122"/>
                <a:ea typeface="楷体_GB2312" pitchFamily="49" charset="-122"/>
                <a:sym typeface="+mn-ea"/>
              </a:rPr>
              <a:t>-PBS(9:1)</a:t>
            </a:r>
            <a:r>
              <a:rPr lang="zh-CN" altLang="en-US" sz="1750" b="1">
                <a:latin typeface="楷体_GB2312" pitchFamily="49" charset="-122"/>
                <a:ea typeface="楷体_GB2312" pitchFamily="49" charset="-122"/>
                <a:sym typeface="+mn-ea"/>
              </a:rPr>
              <a:t>封片液</a:t>
            </a:r>
            <a:r>
              <a:rPr lang="zh-CN" altLang="en-US" sz="1750">
                <a:latin typeface="黑体" panose="02010609060101010101" pitchFamily="49" charset="-122"/>
                <a:ea typeface="黑体" panose="02010609060101010101" pitchFamily="49" charset="-122"/>
              </a:rPr>
              <a:t>的载玻片上，避免产生气泡。</a:t>
            </a:r>
            <a:endParaRPr lang="zh-CN" altLang="en-US" sz="1750">
              <a:latin typeface="黑体" panose="02010609060101010101" pitchFamily="49" charset="-122"/>
              <a:ea typeface="黑体" panose="02010609060101010101" pitchFamily="49" charset="-122"/>
            </a:endParaRPr>
          </a:p>
          <a:p>
            <a:pPr lvl="1">
              <a:lnSpc>
                <a:spcPct val="140000"/>
              </a:lnSpc>
            </a:pPr>
            <a:r>
              <a:rPr lang="zh-CN" altLang="en-US" sz="1750">
                <a:latin typeface="黑体" panose="02010609060101010101" pitchFamily="49" charset="-122"/>
                <a:ea typeface="黑体" panose="02010609060101010101" pitchFamily="49" charset="-122"/>
              </a:rPr>
              <a:t>置于荧光显微镜下观察（FITC用蓝色光激发，观察绿色荧光；细胞核经DAPI染色后用紫外光激发，产生蓝色荧光）</a:t>
            </a:r>
            <a:endParaRPr lang="zh-CN" altLang="en-US" sz="1750">
              <a:latin typeface="黑体" panose="02010609060101010101" pitchFamily="49" charset="-122"/>
              <a:ea typeface="黑体" panose="02010609060101010101" pitchFamily="49" charset="-122"/>
            </a:endParaRPr>
          </a:p>
        </p:txBody>
      </p:sp>
    </p:spTree>
  </p:cSld>
  <p:clrMapOvr>
    <a:masterClrMapping/>
  </p:clrMapOvr>
  <p:transition>
    <p:split orient="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panose="02010609060101010101" pitchFamily="49" charset="-122"/>
                <a:ea typeface="黑体" panose="02010609060101010101" pitchFamily="49" charset="-122"/>
                <a:sym typeface="+mn-ea"/>
              </a:rPr>
              <a:t>注意事项</a:t>
            </a:r>
            <a:endParaRPr lang="zh-CN" altLang="en-US">
              <a:latin typeface="黑体" panose="02010609060101010101" pitchFamily="49" charset="-122"/>
              <a:ea typeface="黑体" panose="02010609060101010101" pitchFamily="49" charset="-122"/>
              <a:sym typeface="+mn-ea"/>
            </a:endParaRPr>
          </a:p>
        </p:txBody>
      </p:sp>
      <p:sp>
        <p:nvSpPr>
          <p:cNvPr id="3" name="内容占位符 2"/>
          <p:cNvSpPr>
            <a:spLocks noGrp="1"/>
          </p:cNvSpPr>
          <p:nvPr>
            <p:ph idx="1"/>
          </p:nvPr>
        </p:nvSpPr>
        <p:spPr>
          <a:xfrm>
            <a:off x="457200" y="1229995"/>
            <a:ext cx="8229600" cy="4525963"/>
          </a:xfrm>
        </p:spPr>
        <p:txBody>
          <a:bodyPr/>
          <a:p>
            <a:pPr>
              <a:lnSpc>
                <a:spcPct val="110000"/>
              </a:lnSpc>
            </a:pPr>
            <a:r>
              <a:rPr lang="zh-CN" altLang="en-US" sz="2400">
                <a:latin typeface="黑体" panose="02010609060101010101" pitchFamily="49" charset="-122"/>
                <a:ea typeface="黑体" panose="02010609060101010101" pitchFamily="49" charset="-122"/>
              </a:rPr>
              <a:t>洗片时要轻柔，以防细胞从载片上脱落</a:t>
            </a:r>
            <a:endParaRPr lang="zh-CN" altLang="en-US" sz="2400">
              <a:latin typeface="黑体" panose="02010609060101010101" pitchFamily="49" charset="-122"/>
              <a:ea typeface="黑体" panose="02010609060101010101" pitchFamily="49" charset="-122"/>
            </a:endParaRPr>
          </a:p>
          <a:p>
            <a:pPr>
              <a:lnSpc>
                <a:spcPct val="110000"/>
              </a:lnSpc>
            </a:pPr>
            <a:r>
              <a:rPr lang="zh-CN" altLang="en-US" sz="2400">
                <a:latin typeface="黑体" panose="02010609060101010101" pitchFamily="49" charset="-122"/>
                <a:ea typeface="黑体" panose="02010609060101010101" pitchFamily="49" charset="-122"/>
              </a:rPr>
              <a:t>细胞盖片注意正反面，抽提、固定及染色须在加盖的称量瓶中进行，且盖玻片的细胞面始终朝上</a:t>
            </a:r>
            <a:endParaRPr lang="zh-CN" altLang="en-US" sz="2400">
              <a:latin typeface="黑体" panose="02010609060101010101" pitchFamily="49" charset="-122"/>
              <a:ea typeface="黑体" panose="02010609060101010101" pitchFamily="49" charset="-122"/>
            </a:endParaRPr>
          </a:p>
          <a:p>
            <a:pPr>
              <a:lnSpc>
                <a:spcPct val="110000"/>
              </a:lnSpc>
            </a:pPr>
            <a:r>
              <a:rPr lang="zh-CN" altLang="en-US" sz="2400">
                <a:latin typeface="黑体" panose="02010609060101010101" pitchFamily="49" charset="-122"/>
                <a:ea typeface="黑体" panose="02010609060101010101" pitchFamily="49" charset="-122"/>
              </a:rPr>
              <a:t>用1%Triton X-100抽提杂蛋白和脂类要做预实验，抽提时间长将破坏细胞结构，抽提时间短，背景干扰大</a:t>
            </a:r>
            <a:endParaRPr lang="zh-CN" altLang="en-US" sz="2400">
              <a:latin typeface="黑体" panose="02010609060101010101" pitchFamily="49" charset="-122"/>
              <a:ea typeface="黑体" panose="02010609060101010101" pitchFamily="49" charset="-122"/>
            </a:endParaRPr>
          </a:p>
          <a:p>
            <a:pPr>
              <a:lnSpc>
                <a:spcPct val="110000"/>
              </a:lnSpc>
            </a:pPr>
            <a:r>
              <a:rPr lang="zh-CN" altLang="en-US" sz="2400">
                <a:latin typeface="黑体" panose="02010609060101010101" pitchFamily="49" charset="-122"/>
                <a:ea typeface="黑体" panose="02010609060101010101" pitchFamily="49" charset="-122"/>
              </a:rPr>
              <a:t>染色后应冲洗盖片背面，避免损伤细胞</a:t>
            </a:r>
            <a:endParaRPr lang="zh-CN" altLang="en-US" sz="2400">
              <a:latin typeface="黑体" panose="02010609060101010101" pitchFamily="49" charset="-122"/>
              <a:ea typeface="黑体" panose="02010609060101010101" pitchFamily="49" charset="-122"/>
            </a:endParaRPr>
          </a:p>
        </p:txBody>
      </p:sp>
    </p:spTree>
  </p:cSld>
  <p:clrMapOvr>
    <a:masterClrMapping/>
  </p:clrMapOvr>
  <p:transition>
    <p:split orient="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5" name="Rectangle 3"/>
          <p:cNvSpPr>
            <a:spLocks noGrp="1"/>
          </p:cNvSpPr>
          <p:nvPr>
            <p:ph type="body"/>
          </p:nvPr>
        </p:nvSpPr>
        <p:spPr>
          <a:xfrm>
            <a:off x="263525" y="1656398"/>
            <a:ext cx="7386638" cy="4497387"/>
          </a:xfrm>
        </p:spPr>
        <p:txBody>
          <a:bodyPr vert="horz" wrap="square" lIns="91440" tIns="45720" rIns="91440" bIns="45720" anchor="t"/>
          <a:p>
            <a:endParaRPr lang="zh-CN" altLang="zh-CN" dirty="0"/>
          </a:p>
        </p:txBody>
      </p:sp>
      <p:pic>
        <p:nvPicPr>
          <p:cNvPr id="18436" name="Picture 5" descr="pic_233952"/>
          <p:cNvPicPr>
            <a:picLocks noChangeAspect="1"/>
          </p:cNvPicPr>
          <p:nvPr/>
        </p:nvPicPr>
        <p:blipFill>
          <a:blip r:embed="rId1"/>
          <a:stretch>
            <a:fillRect/>
          </a:stretch>
        </p:blipFill>
        <p:spPr>
          <a:xfrm>
            <a:off x="429895" y="1024255"/>
            <a:ext cx="3668713" cy="3959225"/>
          </a:xfrm>
          <a:prstGeom prst="rect">
            <a:avLst/>
          </a:prstGeom>
          <a:noFill/>
          <a:ln w="9525">
            <a:noFill/>
          </a:ln>
        </p:spPr>
      </p:pic>
      <p:sp>
        <p:nvSpPr>
          <p:cNvPr id="75782" name="Text Box 6"/>
          <p:cNvSpPr txBox="1">
            <a:spLocks noChangeArrowheads="1"/>
          </p:cNvSpPr>
          <p:nvPr/>
        </p:nvSpPr>
        <p:spPr bwMode="auto">
          <a:xfrm>
            <a:off x="930593" y="5284470"/>
            <a:ext cx="2879725" cy="366713"/>
          </a:xfrm>
          <a:prstGeom prst="rect">
            <a:avLst/>
          </a:prstGeom>
          <a:noFill/>
          <a:ln w="9525">
            <a:noFill/>
            <a:miter lim="800000"/>
          </a:ln>
          <a:effectLst/>
        </p:spPr>
        <p:txBody>
          <a:bodyPr>
            <a:spAutoFit/>
          </a:bodyPr>
          <a:lstStyle/>
          <a:p>
            <a:pPr marR="0" defTabSz="914400">
              <a:spcBef>
                <a:spcPct val="50000"/>
              </a:spcBef>
              <a:buClrTx/>
              <a:buSzTx/>
              <a:buFontTx/>
              <a:buNone/>
              <a:defRPr/>
            </a:pPr>
            <a:r>
              <a:rPr kumimoji="0" lang="zh-CN" altLang="en-US" b="1" kern="1200" cap="none" spc="0" normalizeH="0" baseline="0" noProof="0">
                <a:effectLst>
                  <a:outerShdw blurRad="38100" dist="38100" dir="2700000" algn="tl">
                    <a:srgbClr val="FFFFFF"/>
                  </a:outerShdw>
                </a:effectLst>
                <a:latin typeface="Arial" panose="020B0604020202020204" pitchFamily="34" charset="0"/>
                <a:ea typeface="宋体" panose="02010600030101010101" pitchFamily="2" charset="-122"/>
                <a:cs typeface="+mn-cs"/>
              </a:rPr>
              <a:t>考马斯亮蓝显示细胞微丝</a:t>
            </a:r>
            <a:endParaRPr kumimoji="0" lang="zh-CN" altLang="en-US" b="1" kern="1200" cap="none" spc="0" normalizeH="0" baseline="0" noProof="0">
              <a:effectLst>
                <a:outerShdw blurRad="38100" dist="38100" dir="2700000" algn="tl">
                  <a:srgbClr val="FFFFFF"/>
                </a:outerShdw>
              </a:effectLst>
              <a:latin typeface="Arial" panose="020B0604020202020204" pitchFamily="34" charset="0"/>
              <a:ea typeface="宋体" panose="02010600030101010101" pitchFamily="2" charset="-122"/>
              <a:cs typeface="+mn-cs"/>
            </a:endParaRPr>
          </a:p>
        </p:txBody>
      </p:sp>
      <p:sp>
        <p:nvSpPr>
          <p:cNvPr id="75783" name="Rectangle 7"/>
          <p:cNvSpPr>
            <a:spLocks noChangeArrowheads="1"/>
          </p:cNvSpPr>
          <p:nvPr/>
        </p:nvSpPr>
        <p:spPr bwMode="auto">
          <a:xfrm>
            <a:off x="323850" y="109855"/>
            <a:ext cx="8015288" cy="914400"/>
          </a:xfrm>
          <a:prstGeom prst="rect">
            <a:avLst/>
          </a:prstGeom>
          <a:noFill/>
          <a:ln w="9525">
            <a:noFill/>
            <a:miter lim="800000"/>
          </a:ln>
          <a:effectLst/>
        </p:spPr>
        <p:txBody>
          <a:bodyPr anchor="ctr"/>
          <a:lstStyle/>
          <a:p>
            <a:pPr marL="0" marR="0" lvl="0" indent="0" algn="l" defTabSz="914400" rtl="0" eaLnBrk="1" fontAlgn="base" latinLnBrk="0" hangingPunct="1">
              <a:lnSpc>
                <a:spcPct val="130000"/>
              </a:lnSpc>
              <a:spcBef>
                <a:spcPct val="20000"/>
              </a:spcBef>
              <a:spcAft>
                <a:spcPct val="0"/>
              </a:spcAft>
              <a:buClrTx/>
              <a:buSzTx/>
              <a:buFontTx/>
              <a:buNone/>
              <a:defRPr/>
            </a:pPr>
            <a:r>
              <a:rPr kumimoji="0" lang="en-US" altLang="zh-CN" sz="3600" b="1" i="0" u="none" strike="noStrike" kern="1200" cap="none" spc="0" normalizeH="0" baseline="0" noProof="0">
                <a:ln>
                  <a:noFill/>
                </a:ln>
                <a:solidFill>
                  <a:srgbClr val="0000CC"/>
                </a:solidFill>
                <a:effectLst>
                  <a:outerShdw blurRad="38100" dist="38100" dir="2700000" algn="tl">
                    <a:srgbClr val="000000"/>
                  </a:outerShdw>
                </a:effectLst>
                <a:uLnTx/>
                <a:uFillTx/>
                <a:latin typeface="楷体_GB2312" pitchFamily="49" charset="-122"/>
                <a:ea typeface="楷体_GB2312" pitchFamily="49" charset="-122"/>
                <a:cs typeface="+mn-cs"/>
              </a:rPr>
              <a:t> </a:t>
            </a:r>
            <a:r>
              <a:rPr kumimoji="0" lang="zh-CN" altLang="en-US" sz="3600" i="0" u="none" strike="noStrike" kern="1200" cap="none" spc="0" normalizeH="0" baseline="0" noProof="0">
                <a:ln>
                  <a:noFill/>
                </a:ln>
                <a:solidFill>
                  <a:schemeClr val="bg1"/>
                </a:solidFill>
                <a:effectLst/>
                <a:uLnTx/>
                <a:uFillTx/>
                <a:latin typeface="黑体" panose="02010609060101010101" pitchFamily="49" charset="-122"/>
                <a:ea typeface="黑体" panose="02010609060101010101" pitchFamily="49" charset="-122"/>
                <a:cs typeface="+mn-cs"/>
              </a:rPr>
              <a:t>实验结果</a:t>
            </a:r>
            <a:endParaRPr kumimoji="0" lang="zh-CN" altLang="en-US" sz="3600" i="0" u="none" strike="noStrike" kern="1200" cap="none" spc="0" normalizeH="0" baseline="0" noProof="0">
              <a:ln>
                <a:noFill/>
              </a:ln>
              <a:solidFill>
                <a:schemeClr val="bg1"/>
              </a:solidFill>
              <a:effectLst/>
              <a:uLnTx/>
              <a:uFillTx/>
              <a:latin typeface="黑体" panose="02010609060101010101" pitchFamily="49" charset="-122"/>
              <a:ea typeface="黑体" panose="02010609060101010101" pitchFamily="49" charset="-122"/>
              <a:cs typeface="+mn-cs"/>
            </a:endParaRPr>
          </a:p>
        </p:txBody>
      </p:sp>
      <p:pic>
        <p:nvPicPr>
          <p:cNvPr id="19460" name="Picture 5" descr="00007675">
            <a:hlinkClick r:id="rId2"/>
          </p:cNvPr>
          <p:cNvPicPr>
            <a:picLocks noChangeAspect="1"/>
          </p:cNvPicPr>
          <p:nvPr/>
        </p:nvPicPr>
        <p:blipFill>
          <a:blip r:embed="rId3"/>
          <a:stretch>
            <a:fillRect/>
          </a:stretch>
        </p:blipFill>
        <p:spPr>
          <a:xfrm>
            <a:off x="4237990" y="1331278"/>
            <a:ext cx="4762500" cy="3162300"/>
          </a:xfrm>
          <a:prstGeom prst="rect">
            <a:avLst/>
          </a:prstGeom>
          <a:noFill/>
          <a:ln w="9525">
            <a:noFill/>
          </a:ln>
        </p:spPr>
      </p:pic>
      <p:sp>
        <p:nvSpPr>
          <p:cNvPr id="2" name="文本框 1"/>
          <p:cNvSpPr txBox="1"/>
          <p:nvPr/>
        </p:nvSpPr>
        <p:spPr>
          <a:xfrm>
            <a:off x="5077460" y="5284470"/>
            <a:ext cx="3434080" cy="368300"/>
          </a:xfrm>
          <a:prstGeom prst="rect">
            <a:avLst/>
          </a:prstGeom>
          <a:noFill/>
        </p:spPr>
        <p:txBody>
          <a:bodyPr wrap="none" rtlCol="0" anchor="t">
            <a:spAutoFit/>
          </a:bodyPr>
          <a:p>
            <a:pPr marL="0" marR="0" lvl="0" indent="0" algn="l" defTabSz="914400" rtl="0" eaLnBrk="1" fontAlgn="base" latinLnBrk="0" hangingPunct="1">
              <a:lnSpc>
                <a:spcPct val="100000"/>
              </a:lnSpc>
              <a:spcBef>
                <a:spcPct val="0"/>
              </a:spcBef>
              <a:spcAft>
                <a:spcPct val="0"/>
              </a:spcAft>
              <a:buClrTx/>
              <a:buSzTx/>
              <a:buFontTx/>
              <a:buNone/>
              <a:defRPr/>
            </a:pPr>
            <a:r>
              <a:rPr lang="en-US" altLang="zh-CN" b="1" noProof="0">
                <a:ln>
                  <a:noFill/>
                </a:ln>
                <a:effectLst>
                  <a:outerShdw blurRad="38100" dist="38100" dir="2700000" algn="tl">
                    <a:srgbClr val="FFFFFF"/>
                  </a:outerShdw>
                </a:effectLst>
                <a:uLnTx/>
                <a:uFillTx/>
                <a:sym typeface="+mn-ea"/>
              </a:rPr>
              <a:t>FITC</a:t>
            </a:r>
            <a:r>
              <a:rPr lang="zh-CN" altLang="en-US" b="1" noProof="0">
                <a:ln>
                  <a:noFill/>
                </a:ln>
                <a:effectLst>
                  <a:outerShdw blurRad="38100" dist="38100" dir="2700000" algn="tl">
                    <a:srgbClr val="FFFFFF"/>
                  </a:outerShdw>
                </a:effectLst>
                <a:uLnTx/>
                <a:uFillTx/>
                <a:sym typeface="+mn-ea"/>
              </a:rPr>
              <a:t>标记的细胞微管（</a:t>
            </a:r>
            <a:r>
              <a:rPr lang="en-US" altLang="zh-CN" b="1" noProof="0">
                <a:ln>
                  <a:noFill/>
                </a:ln>
                <a:effectLst>
                  <a:outerShdw blurRad="38100" dist="38100" dir="2700000" algn="tl">
                    <a:srgbClr val="FFFFFF"/>
                  </a:outerShdw>
                </a:effectLst>
                <a:uLnTx/>
                <a:uFillTx/>
                <a:sym typeface="+mn-ea"/>
              </a:rPr>
              <a:t>×400</a:t>
            </a:r>
            <a:r>
              <a:rPr lang="zh-CN" altLang="en-US" b="1" noProof="0">
                <a:ln>
                  <a:noFill/>
                </a:ln>
                <a:effectLst>
                  <a:outerShdw blurRad="38100" dist="38100" dir="2700000" algn="tl">
                    <a:srgbClr val="FFFFFF"/>
                  </a:outerShdw>
                </a:effectLst>
                <a:uLnTx/>
                <a:uFillTx/>
                <a:sym typeface="+mn-ea"/>
              </a:rPr>
              <a:t>）</a:t>
            </a:r>
            <a:r>
              <a:rPr lang="zh-CN" altLang="en-US" noProof="0">
                <a:ln>
                  <a:noFill/>
                </a:ln>
                <a:effectLst/>
                <a:uLnTx/>
                <a:uFillTx/>
                <a:sym typeface="+mn-ea"/>
              </a:rPr>
              <a:t> </a:t>
            </a:r>
            <a:endParaRPr lang="zh-CN" alt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panose="02010609060101010101" pitchFamily="49" charset="-122"/>
                <a:ea typeface="黑体" panose="02010609060101010101" pitchFamily="49" charset="-122"/>
                <a:sym typeface="+mn-ea"/>
              </a:rPr>
              <a:t>实验报告</a:t>
            </a:r>
            <a:endParaRPr lang="zh-CN" altLang="en-US">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p>
            <a:endParaRPr lang="zh-CN" altLang="en-US"/>
          </a:p>
          <a:p>
            <a:r>
              <a:rPr lang="zh-CN" altLang="en-US" sz="2800">
                <a:latin typeface="黑体" panose="02010609060101010101" pitchFamily="49" charset="-122"/>
                <a:ea typeface="黑体" panose="02010609060101010101" pitchFamily="49" charset="-122"/>
              </a:rPr>
              <a:t>照相或绘制细胞骨架草图，简述细胞骨架在细胞中的分布</a:t>
            </a:r>
            <a:endParaRPr lang="zh-CN" altLang="en-US" sz="2800">
              <a:latin typeface="黑体" panose="02010609060101010101" pitchFamily="49" charset="-122"/>
              <a:ea typeface="黑体" panose="02010609060101010101" pitchFamily="49" charset="-122"/>
            </a:endParaRPr>
          </a:p>
          <a:p>
            <a:r>
              <a:rPr lang="zh-CN" altLang="en-US" sz="2800">
                <a:latin typeface="黑体" panose="02010609060101010101" pitchFamily="49" charset="-122"/>
                <a:ea typeface="黑体" panose="02010609060101010101" pitchFamily="49" charset="-122"/>
              </a:rPr>
              <a:t>描述不同Triton X-100处理的片子间的差异</a:t>
            </a:r>
            <a:endParaRPr lang="zh-CN" altLang="en-US" sz="2800">
              <a:latin typeface="黑体" panose="02010609060101010101" pitchFamily="49" charset="-122"/>
              <a:ea typeface="黑体" panose="02010609060101010101" pitchFamily="49" charset="-122"/>
            </a:endParaRPr>
          </a:p>
        </p:txBody>
      </p:sp>
    </p:spTree>
  </p:cSld>
  <p:clrMapOvr>
    <a:masterClrMapping/>
  </p:clrMapOvr>
  <p:transition>
    <p:split orient="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74650" y="69215"/>
            <a:ext cx="8229600" cy="640715"/>
          </a:xfrm>
        </p:spPr>
        <p:txBody>
          <a:bodyPr/>
          <a:p>
            <a:r>
              <a:rPr lang="zh-CN" altLang="en-US" sz="4000">
                <a:latin typeface="黑体" panose="02010609060101010101" pitchFamily="49" charset="-122"/>
                <a:ea typeface="黑体" panose="02010609060101010101" pitchFamily="49" charset="-122"/>
              </a:rPr>
              <a:t>思考题</a:t>
            </a:r>
            <a:endParaRPr lang="zh-CN" altLang="en-US" sz="400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267970" y="1165860"/>
            <a:ext cx="8501380" cy="4526280"/>
          </a:xfrm>
        </p:spPr>
        <p:txBody>
          <a:bodyPr/>
          <a:p>
            <a:r>
              <a:rPr lang="zh-CN" altLang="en-US" sz="2000">
                <a:latin typeface="黑体" panose="02010609060101010101" pitchFamily="49" charset="-122"/>
                <a:ea typeface="黑体" panose="02010609060101010101" pitchFamily="49" charset="-122"/>
              </a:rPr>
              <a:t>去垢剂1%Triton X-100处理与没有处理的细胞有什么不同？试解释之</a:t>
            </a:r>
            <a:endParaRPr lang="zh-CN" altLang="en-US" sz="2000">
              <a:latin typeface="黑体" panose="02010609060101010101" pitchFamily="49" charset="-122"/>
              <a:ea typeface="黑体" panose="02010609060101010101" pitchFamily="49" charset="-122"/>
            </a:endParaRPr>
          </a:p>
          <a:p>
            <a:r>
              <a:rPr lang="zh-CN" altLang="en-US" sz="2000">
                <a:latin typeface="黑体" panose="02010609060101010101" pitchFamily="49" charset="-122"/>
                <a:ea typeface="黑体" panose="02010609060101010101" pitchFamily="49" charset="-122"/>
              </a:rPr>
              <a:t>M-缓冲液的作用是什么？</a:t>
            </a:r>
            <a:endParaRPr lang="zh-CN" altLang="en-US" sz="2000">
              <a:latin typeface="黑体" panose="02010609060101010101" pitchFamily="49" charset="-122"/>
              <a:ea typeface="黑体" panose="02010609060101010101" pitchFamily="49" charset="-122"/>
            </a:endParaRPr>
          </a:p>
          <a:p>
            <a:r>
              <a:rPr lang="zh-CN" altLang="en-US" sz="2000">
                <a:latin typeface="黑体" panose="02010609060101010101" pitchFamily="49" charset="-122"/>
                <a:ea typeface="黑体" panose="02010609060101010101" pitchFamily="49" charset="-122"/>
              </a:rPr>
              <a:t>1%Triton X-100处理细胞的作用是什么？此实验能否看到微管？为什么？</a:t>
            </a:r>
            <a:endParaRPr lang="zh-CN" altLang="en-US" sz="2000">
              <a:latin typeface="黑体" panose="02010609060101010101" pitchFamily="49" charset="-122"/>
              <a:ea typeface="黑体" panose="02010609060101010101" pitchFamily="49" charset="-122"/>
            </a:endParaRPr>
          </a:p>
          <a:p>
            <a:r>
              <a:rPr lang="zh-CN" altLang="en-US" sz="2000">
                <a:latin typeface="黑体" panose="02010609060101010101" pitchFamily="49" charset="-122"/>
                <a:ea typeface="黑体" panose="02010609060101010101" pitchFamily="49" charset="-122"/>
              </a:rPr>
              <a:t>微丝和微管在不同分裂时期的分布有何不同</a:t>
            </a:r>
            <a:endParaRPr lang="zh-CN" altLang="en-US" sz="2000">
              <a:latin typeface="黑体" panose="02010609060101010101" pitchFamily="49" charset="-122"/>
              <a:ea typeface="黑体" panose="02010609060101010101" pitchFamily="49" charset="-122"/>
            </a:endParaRPr>
          </a:p>
          <a:p>
            <a:r>
              <a:rPr lang="zh-CN" altLang="en-US" sz="2000">
                <a:latin typeface="黑体" panose="02010609060101010101" pitchFamily="49" charset="-122"/>
                <a:ea typeface="黑体" panose="02010609060101010101" pitchFamily="49" charset="-122"/>
              </a:rPr>
              <a:t>设计利用间接免疫荧光显微技术观察微管在有丝分裂不同时期特征的实验</a:t>
            </a:r>
            <a:endParaRPr lang="zh-CN" altLang="en-US" sz="2000">
              <a:latin typeface="黑体" panose="02010609060101010101" pitchFamily="49" charset="-122"/>
              <a:ea typeface="黑体" panose="02010609060101010101" pitchFamily="49" charset="-122"/>
            </a:endParaRPr>
          </a:p>
          <a:p>
            <a:pPr marL="342900" marR="0" lvl="0" indent="-342900" algn="l" defTabSz="914400" rtl="0" eaLnBrk="1" fontAlgn="base" latinLnBrk="0" hangingPunct="1">
              <a:lnSpc>
                <a:spcPct val="130000"/>
              </a:lnSpc>
              <a:spcBef>
                <a:spcPct val="20000"/>
              </a:spcBef>
              <a:spcAft>
                <a:spcPct val="0"/>
              </a:spcAft>
              <a:buClrTx/>
              <a:buSzTx/>
              <a:buFontTx/>
              <a:buChar char="•"/>
              <a:defRPr/>
            </a:pPr>
            <a:r>
              <a:rPr lang="zh-CN" altLang="en-US" sz="2000">
                <a:latin typeface="黑体" panose="02010609060101010101" pitchFamily="49" charset="-122"/>
                <a:ea typeface="黑体" panose="02010609060101010101" pitchFamily="49" charset="-122"/>
                <a:sym typeface="+mn-ea"/>
              </a:rPr>
              <a:t>如果使用的抗体浓度越高，温育时间越长，是否免疫荧光图像会更清晰? </a:t>
            </a:r>
            <a:endParaRPr kumimoji="0" lang="zh-CN" altLang="en-US" sz="2000" i="0" u="none" strike="noStrike" kern="0" cap="none" spc="0" normalizeH="0" baseline="0">
              <a:solidFill>
                <a:schemeClr val="tx1"/>
              </a:solidFill>
              <a:latin typeface="黑体" panose="02010609060101010101" pitchFamily="49" charset="-122"/>
              <a:ea typeface="黑体" panose="02010609060101010101" pitchFamily="49" charset="-122"/>
              <a:cs typeface="+mn-cs"/>
            </a:endParaRPr>
          </a:p>
          <a:p>
            <a:pPr marL="342900" marR="0" lvl="0" indent="-342900" algn="l" defTabSz="914400" rtl="0" eaLnBrk="1" fontAlgn="base" latinLnBrk="0" hangingPunct="1">
              <a:lnSpc>
                <a:spcPct val="130000"/>
              </a:lnSpc>
              <a:spcBef>
                <a:spcPct val="20000"/>
              </a:spcBef>
              <a:spcAft>
                <a:spcPct val="0"/>
              </a:spcAft>
              <a:buClrTx/>
              <a:buSzTx/>
              <a:buFontTx/>
              <a:buChar char="•"/>
              <a:defRPr/>
            </a:pPr>
            <a:r>
              <a:rPr lang="zh-CN" altLang="en-US" sz="2000">
                <a:latin typeface="黑体" panose="02010609060101010101" pitchFamily="49" charset="-122"/>
                <a:ea typeface="黑体" panose="02010609060101010101" pitchFamily="49" charset="-122"/>
                <a:sym typeface="+mn-ea"/>
              </a:rPr>
              <a:t>试分别用细胞松弛素B（3µg/ml培养液）、秋水仙酰胺（0.05µg/mL培养液）在37℃下处理培养的细胞2h，然后按前述实验方法作考马斯蓝染色，细胞内纤维形态有什么变化?比较所得结果并解释之。</a:t>
            </a:r>
            <a:endParaRPr kumimoji="0" lang="zh-CN" altLang="en-US" sz="2000" i="0" u="none" strike="noStrike" kern="0" cap="none" spc="0" normalizeH="0" baseline="0">
              <a:solidFill>
                <a:schemeClr val="tx1"/>
              </a:solidFill>
              <a:latin typeface="黑体" panose="02010609060101010101" pitchFamily="49" charset="-122"/>
              <a:ea typeface="黑体" panose="02010609060101010101" pitchFamily="49" charset="-122"/>
              <a:cs typeface="+mn-cs"/>
            </a:endParaRPr>
          </a:p>
          <a:p>
            <a:endParaRPr lang="zh-CN" altLang="en-US" sz="2000">
              <a:latin typeface="黑体" panose="02010609060101010101" pitchFamily="49" charset="-122"/>
              <a:ea typeface="黑体" panose="02010609060101010101" pitchFamily="49" charset="-122"/>
            </a:endParaRPr>
          </a:p>
        </p:txBody>
      </p:sp>
    </p:spTree>
  </p:cSld>
  <p:clrMapOvr>
    <a:masterClrMapping/>
  </p:clrMapOvr>
  <p:transition>
    <p:split orient="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panose="02010609060101010101" pitchFamily="49" charset="-122"/>
                <a:ea typeface="黑体" panose="02010609060101010101" pitchFamily="49" charset="-122"/>
              </a:rPr>
              <a:t>实验原理</a:t>
            </a:r>
            <a:endParaRPr lang="zh-CN" altLang="en-US">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260350" y="1417955"/>
            <a:ext cx="8729980" cy="4708525"/>
          </a:xfrm>
        </p:spPr>
        <p:txBody>
          <a:bodyPr/>
          <a:p>
            <a:pPr marL="0" indent="0">
              <a:buNone/>
            </a:pPr>
            <a:r>
              <a:rPr lang="en-US" altLang="zh-CN" sz="2400">
                <a:latin typeface="黑体" panose="02010609060101010101" pitchFamily="49" charset="-122"/>
                <a:ea typeface="黑体" panose="02010609060101010101" pitchFamily="49" charset="-122"/>
              </a:rPr>
              <a:t>   </a:t>
            </a:r>
            <a:r>
              <a:rPr lang="zh-CN" altLang="en-US" sz="2400">
                <a:latin typeface="黑体" panose="02010609060101010101" pitchFamily="49" charset="-122"/>
                <a:ea typeface="黑体" panose="02010609060101010101" pitchFamily="49" charset="-122"/>
              </a:rPr>
              <a:t>细胞骨架(cytoskeleton)由蛋白质与蛋白质搭建起的骨架网络结构，包括细胞质骨架和细胞核骨架</a:t>
            </a:r>
            <a:endParaRPr lang="zh-CN" altLang="en-US" sz="2400">
              <a:latin typeface="黑体" panose="02010609060101010101" pitchFamily="49" charset="-122"/>
              <a:ea typeface="黑体" panose="02010609060101010101" pitchFamily="49" charset="-122"/>
            </a:endParaRPr>
          </a:p>
          <a:p>
            <a:pPr marL="0" indent="0">
              <a:buNone/>
            </a:pPr>
            <a:r>
              <a:rPr lang="zh-CN" altLang="en-US" sz="2400">
                <a:latin typeface="黑体" panose="02010609060101010101" pitchFamily="49" charset="-122"/>
                <a:ea typeface="黑体" panose="02010609060101010101" pitchFamily="49" charset="-122"/>
              </a:rPr>
              <a:t>   </a:t>
            </a:r>
            <a:r>
              <a:rPr lang="zh-CN" altLang="en-US" sz="2400">
                <a:latin typeface="黑体" panose="02010609060101010101" pitchFamily="49" charset="-122"/>
                <a:ea typeface="黑体" panose="02010609060101010101" pitchFamily="49" charset="-122"/>
                <a:sym typeface="+mn-ea"/>
              </a:rPr>
              <a:t>细胞骨架主要作用是维持细胞的一定形态，也对细胞内物质运输、细胞运动、细胞内各结构相对位置的固定等方面具有重要作用等有重要作用</a:t>
            </a:r>
            <a:endParaRPr lang="zh-CN" altLang="en-US" sz="2400">
              <a:latin typeface="黑体" panose="02010609060101010101" pitchFamily="49" charset="-122"/>
              <a:ea typeface="黑体" panose="02010609060101010101" pitchFamily="49" charset="-122"/>
              <a:sym typeface="+mn-ea"/>
            </a:endParaRPr>
          </a:p>
          <a:p>
            <a:pPr marL="0" indent="0">
              <a:buNone/>
            </a:pPr>
            <a:r>
              <a:rPr lang="zh-CN" altLang="en-US" sz="2400">
                <a:latin typeface="黑体" panose="02010609060101010101" pitchFamily="49" charset="-122"/>
                <a:ea typeface="黑体" panose="02010609060101010101" pitchFamily="49" charset="-122"/>
                <a:sym typeface="+mn-ea"/>
              </a:rPr>
              <a:t>   细胞骨架的主要成分是微管、微丝和中间纤维</a:t>
            </a:r>
            <a:endParaRPr lang="zh-CN" altLang="en-US" sz="2400">
              <a:latin typeface="黑体" panose="02010609060101010101" pitchFamily="49" charset="-122"/>
              <a:ea typeface="黑体" panose="02010609060101010101" pitchFamily="49" charset="-122"/>
              <a:sym typeface="+mn-ea"/>
            </a:endParaRPr>
          </a:p>
          <a:p>
            <a:pPr marL="0" indent="0">
              <a:buNone/>
            </a:pPr>
            <a:r>
              <a:rPr lang="zh-CN" altLang="en-US" sz="2400">
                <a:latin typeface="黑体" panose="02010609060101010101" pitchFamily="49" charset="-122"/>
                <a:ea typeface="黑体" panose="02010609060101010101" pitchFamily="49" charset="-122"/>
              </a:rPr>
              <a:t>   微管(microtubule, MT)、微丝(microfilament, MF)和中间纤维(intermediate filament, IF)是根据纤维直径、组成成分或组装结构的不同划分的，均由单体蛋白以较弱的非共价键结合在一起构成纤维型多聚体，很容易进行组装和去组装</a:t>
            </a:r>
            <a:endParaRPr lang="zh-CN" altLang="en-US" sz="2400">
              <a:latin typeface="黑体" panose="02010609060101010101" pitchFamily="49" charset="-122"/>
              <a:ea typeface="黑体" panose="02010609060101010101" pitchFamily="49" charset="-122"/>
            </a:endParaRPr>
          </a:p>
        </p:txBody>
      </p:sp>
    </p:spTree>
  </p:cSld>
  <p:clrMapOvr>
    <a:masterClrMapping/>
  </p:clrMapOvr>
  <p:transition>
    <p:split orient="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panose="02010609060101010101" pitchFamily="49" charset="-122"/>
                <a:ea typeface="黑体" panose="02010609060101010101" pitchFamily="49" charset="-122"/>
              </a:rPr>
              <a:t>实验原理</a:t>
            </a:r>
            <a:endParaRPr lang="zh-CN" altLang="en-US">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260350" y="1155065"/>
            <a:ext cx="8729980" cy="4971415"/>
          </a:xfrm>
        </p:spPr>
        <p:txBody>
          <a:bodyPr/>
          <a:p>
            <a:pPr>
              <a:lnSpc>
                <a:spcPct val="120000"/>
              </a:lnSpc>
            </a:pPr>
            <a:r>
              <a:rPr lang="zh-CN" altLang="en-US" sz="2400">
                <a:latin typeface="黑体" panose="02010609060101010101" pitchFamily="49" charset="-122"/>
                <a:ea typeface="黑体" panose="02010609060101010101" pitchFamily="49" charset="-122"/>
              </a:rPr>
              <a:t>微管</a:t>
            </a:r>
            <a:endParaRPr lang="zh-CN" altLang="en-US" sz="2400">
              <a:latin typeface="黑体" panose="02010609060101010101" pitchFamily="49" charset="-122"/>
              <a:ea typeface="黑体" panose="02010609060101010101" pitchFamily="49" charset="-122"/>
            </a:endParaRPr>
          </a:p>
          <a:p>
            <a:pPr lvl="1">
              <a:lnSpc>
                <a:spcPct val="120000"/>
              </a:lnSpc>
            </a:pPr>
            <a:r>
              <a:rPr lang="zh-CN" altLang="en-US" sz="2100">
                <a:latin typeface="黑体" panose="02010609060101010101" pitchFamily="49" charset="-122"/>
                <a:ea typeface="黑体" panose="02010609060101010101" pitchFamily="49" charset="-122"/>
              </a:rPr>
              <a:t>由微管蛋白组成的中空管状结构，直径22~25nm，以网格状分布于细胞质中，长度不一，可达数微米</a:t>
            </a:r>
            <a:endParaRPr lang="zh-CN" altLang="en-US" sz="2100">
              <a:latin typeface="黑体" panose="02010609060101010101" pitchFamily="49" charset="-122"/>
              <a:ea typeface="黑体" panose="02010609060101010101" pitchFamily="49" charset="-122"/>
            </a:endParaRPr>
          </a:p>
          <a:p>
            <a:pPr lvl="1">
              <a:lnSpc>
                <a:spcPct val="120000"/>
              </a:lnSpc>
            </a:pPr>
            <a:r>
              <a:rPr lang="zh-CN" altLang="en-US" sz="2100">
                <a:latin typeface="黑体" panose="02010609060101010101" pitchFamily="49" charset="-122"/>
                <a:ea typeface="黑体" panose="02010609060101010101" pitchFamily="49" charset="-122"/>
              </a:rPr>
              <a:t>外径</a:t>
            </a:r>
            <a:r>
              <a:rPr lang="en-US" altLang="zh-CN" sz="2100">
                <a:latin typeface="黑体" panose="02010609060101010101" pitchFamily="49" charset="-122"/>
                <a:ea typeface="黑体" panose="02010609060101010101" pitchFamily="49" charset="-122"/>
              </a:rPr>
              <a:t>20-</a:t>
            </a:r>
            <a:r>
              <a:rPr lang="zh-CN" altLang="en-US" sz="2100">
                <a:latin typeface="黑体" panose="02010609060101010101" pitchFamily="49" charset="-122"/>
                <a:ea typeface="黑体" panose="02010609060101010101" pitchFamily="49" charset="-122"/>
              </a:rPr>
              <a:t>25nm,内径12nm, 管壁厚4-5nm，中心是电子不透明的空腔</a:t>
            </a:r>
            <a:endParaRPr lang="zh-CN" altLang="en-US" sz="2100">
              <a:latin typeface="黑体" panose="02010609060101010101" pitchFamily="49" charset="-122"/>
              <a:ea typeface="黑体" panose="02010609060101010101" pitchFamily="49" charset="-122"/>
            </a:endParaRPr>
          </a:p>
          <a:p>
            <a:pPr lvl="1">
              <a:lnSpc>
                <a:spcPct val="120000"/>
              </a:lnSpc>
            </a:pPr>
            <a:r>
              <a:rPr lang="zh-CN" altLang="en-US" sz="2100">
                <a:latin typeface="黑体" panose="02010609060101010101" pitchFamily="49" charset="-122"/>
                <a:ea typeface="黑体" panose="02010609060101010101" pitchFamily="49" charset="-122"/>
              </a:rPr>
              <a:t>主要由α球蛋白和β球蛋白——微管球蛋白（tubulin）分别组成23条原丝，纵行螺旋排列而成；也有一些起辅助作用的蛋白质存在</a:t>
            </a:r>
            <a:endParaRPr lang="zh-CN" altLang="en-US" sz="2100">
              <a:latin typeface="黑体" panose="02010609060101010101" pitchFamily="49" charset="-122"/>
              <a:ea typeface="黑体" panose="02010609060101010101" pitchFamily="49" charset="-122"/>
            </a:endParaRPr>
          </a:p>
          <a:p>
            <a:pPr lvl="1">
              <a:lnSpc>
                <a:spcPct val="120000"/>
              </a:lnSpc>
            </a:pPr>
            <a:r>
              <a:rPr lang="zh-CN" altLang="en-US" sz="2100">
                <a:latin typeface="黑体" panose="02010609060101010101" pitchFamily="49" charset="-122"/>
                <a:ea typeface="黑体" panose="02010609060101010101" pitchFamily="49" charset="-122"/>
              </a:rPr>
              <a:t>能确定膜性细胞器的位置和作为膜泡运输的导轨，在保持细胞特定形态、细胞运动、物质运输及信号转导等方面起重要作用</a:t>
            </a:r>
            <a:endParaRPr lang="zh-CN" altLang="en-US" sz="2100">
              <a:latin typeface="黑体" panose="02010609060101010101" pitchFamily="49" charset="-122"/>
              <a:ea typeface="黑体" panose="02010609060101010101" pitchFamily="49" charset="-122"/>
            </a:endParaRPr>
          </a:p>
          <a:p>
            <a:pPr lvl="1">
              <a:lnSpc>
                <a:spcPct val="120000"/>
              </a:lnSpc>
            </a:pPr>
            <a:r>
              <a:rPr lang="zh-CN" altLang="en-US" sz="2100">
                <a:latin typeface="黑体" panose="02010609060101010101" pitchFamily="49" charset="-122"/>
                <a:ea typeface="黑体" panose="02010609060101010101" pitchFamily="49" charset="-122"/>
              </a:rPr>
              <a:t>对低温、高压和秋水仙素敏感</a:t>
            </a:r>
            <a:endParaRPr lang="zh-CN" altLang="en-US" sz="2100">
              <a:latin typeface="黑体" panose="02010609060101010101" pitchFamily="49" charset="-122"/>
              <a:ea typeface="黑体" panose="02010609060101010101" pitchFamily="49" charset="-122"/>
            </a:endParaRPr>
          </a:p>
        </p:txBody>
      </p:sp>
    </p:spTree>
  </p:cSld>
  <p:clrMapOvr>
    <a:masterClrMapping/>
  </p:clrMapOvr>
  <p:transition>
    <p:split orient="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panose="02010609060101010101" pitchFamily="49" charset="-122"/>
                <a:ea typeface="黑体" panose="02010609060101010101" pitchFamily="49" charset="-122"/>
              </a:rPr>
              <a:t>实验原理</a:t>
            </a:r>
            <a:endParaRPr lang="zh-CN" altLang="en-US">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260350" y="1155065"/>
            <a:ext cx="8729980" cy="4971415"/>
          </a:xfrm>
        </p:spPr>
        <p:txBody>
          <a:bodyPr/>
          <a:p>
            <a:pPr lvl="0">
              <a:lnSpc>
                <a:spcPct val="120000"/>
              </a:lnSpc>
            </a:pPr>
            <a:r>
              <a:rPr lang="zh-CN" altLang="en-US" sz="2400">
                <a:latin typeface="黑体" panose="02010609060101010101" pitchFamily="49" charset="-122"/>
                <a:ea typeface="黑体" panose="02010609060101010101" pitchFamily="49" charset="-122"/>
              </a:rPr>
              <a:t>微丝</a:t>
            </a:r>
            <a:endParaRPr lang="zh-CN" altLang="en-US" sz="2400">
              <a:latin typeface="黑体" panose="02010609060101010101" pitchFamily="49" charset="-122"/>
              <a:ea typeface="黑体" panose="02010609060101010101" pitchFamily="49" charset="-122"/>
            </a:endParaRPr>
          </a:p>
          <a:p>
            <a:pPr lvl="1">
              <a:lnSpc>
                <a:spcPct val="120000"/>
              </a:lnSpc>
            </a:pPr>
            <a:r>
              <a:rPr lang="zh-CN" altLang="en-US" sz="2100">
                <a:latin typeface="黑体" panose="02010609060101010101" pitchFamily="49" charset="-122"/>
                <a:ea typeface="黑体" panose="02010609060101010101" pitchFamily="49" charset="-122"/>
              </a:rPr>
              <a:t>较微管更细的纤丝，直径</a:t>
            </a:r>
            <a:r>
              <a:rPr lang="en-US" altLang="zh-CN" sz="2100">
                <a:latin typeface="黑体" panose="02010609060101010101" pitchFamily="49" charset="-122"/>
                <a:ea typeface="黑体" panose="02010609060101010101" pitchFamily="49" charset="-122"/>
              </a:rPr>
              <a:t>5-</a:t>
            </a:r>
            <a:r>
              <a:rPr lang="zh-CN" altLang="en-US" sz="2100">
                <a:latin typeface="黑体" panose="02010609060101010101" pitchFamily="49" charset="-122"/>
                <a:ea typeface="黑体" panose="02010609060101010101" pitchFamily="49" charset="-122"/>
              </a:rPr>
              <a:t>8nm，</a:t>
            </a:r>
            <a:r>
              <a:rPr lang="zh-CN" altLang="en-US" sz="2100">
                <a:latin typeface="黑体" panose="02010609060101010101" pitchFamily="49" charset="-122"/>
                <a:ea typeface="黑体" panose="02010609060101010101" pitchFamily="49" charset="-122"/>
                <a:sym typeface="+mn-ea"/>
              </a:rPr>
              <a:t>成束或分散在基质内</a:t>
            </a:r>
            <a:endParaRPr lang="zh-CN" altLang="en-US" sz="2100">
              <a:latin typeface="黑体" panose="02010609060101010101" pitchFamily="49" charset="-122"/>
              <a:ea typeface="黑体" panose="02010609060101010101" pitchFamily="49" charset="-122"/>
            </a:endParaRPr>
          </a:p>
          <a:p>
            <a:pPr lvl="1">
              <a:lnSpc>
                <a:spcPct val="120000"/>
              </a:lnSpc>
            </a:pPr>
            <a:r>
              <a:rPr lang="zh-CN" altLang="en-US" sz="2100">
                <a:latin typeface="黑体" panose="02010609060101010101" pitchFamily="49" charset="-122"/>
                <a:ea typeface="黑体" panose="02010609060101010101" pitchFamily="49" charset="-122"/>
              </a:rPr>
              <a:t>单体称为球形肌动蛋白G-actin，多聚体称为纤维形肌动蛋白F-actin，两者在一定条件下可互相转化</a:t>
            </a:r>
            <a:endParaRPr lang="zh-CN" altLang="en-US" sz="2100">
              <a:latin typeface="黑体" panose="02010609060101010101" pitchFamily="49" charset="-122"/>
              <a:ea typeface="黑体" panose="02010609060101010101" pitchFamily="49" charset="-122"/>
            </a:endParaRPr>
          </a:p>
          <a:p>
            <a:pPr lvl="1">
              <a:lnSpc>
                <a:spcPct val="120000"/>
              </a:lnSpc>
            </a:pPr>
            <a:r>
              <a:rPr lang="zh-CN" altLang="en-US" sz="2100">
                <a:latin typeface="黑体" panose="02010609060101010101" pitchFamily="49" charset="-122"/>
                <a:ea typeface="黑体" panose="02010609060101010101" pitchFamily="49" charset="-122"/>
              </a:rPr>
              <a:t>不同种类细胞中，微丝与不同的结合蛋白或肌球蛋白一起形成不同的亚细胞结构，如肌肉细丝、肠上皮微绒毛轴心、应力纤维（stress fiber）等</a:t>
            </a:r>
            <a:endParaRPr lang="zh-CN" altLang="en-US" sz="2100">
              <a:latin typeface="黑体" panose="02010609060101010101" pitchFamily="49" charset="-122"/>
              <a:ea typeface="黑体" panose="02010609060101010101" pitchFamily="49" charset="-122"/>
            </a:endParaRPr>
          </a:p>
          <a:p>
            <a:pPr lvl="1">
              <a:lnSpc>
                <a:spcPct val="120000"/>
              </a:lnSpc>
            </a:pPr>
            <a:r>
              <a:rPr lang="zh-CN" altLang="en-US" sz="2100">
                <a:latin typeface="黑体" panose="02010609060101010101" pitchFamily="49" charset="-122"/>
                <a:ea typeface="黑体" panose="02010609060101010101" pitchFamily="49" charset="-122"/>
              </a:rPr>
              <a:t>受细胞松驰素B影响</a:t>
            </a:r>
            <a:endParaRPr lang="zh-CN" altLang="en-US" sz="2100">
              <a:latin typeface="黑体" panose="02010609060101010101" pitchFamily="49" charset="-122"/>
              <a:ea typeface="黑体" panose="02010609060101010101" pitchFamily="49" charset="-122"/>
            </a:endParaRPr>
          </a:p>
        </p:txBody>
      </p:sp>
    </p:spTree>
  </p:cSld>
  <p:clrMapOvr>
    <a:masterClrMapping/>
  </p:clrMapOvr>
  <p:transition>
    <p:split orient="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3"/>
          <p:cNvSpPr>
            <a:spLocks noGrp="1" noChangeArrowheads="1"/>
          </p:cNvSpPr>
          <p:nvPr>
            <p:ph idx="1"/>
          </p:nvPr>
        </p:nvSpPr>
        <p:spPr>
          <a:xfrm>
            <a:off x="214313" y="357188"/>
            <a:ext cx="8686800" cy="5929313"/>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Char char="n"/>
              <a:defRPr/>
            </a:pP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黑体" panose="02010609060101010101" pitchFamily="49" charset="-122"/>
                <a:cs typeface="+mn-cs"/>
              </a:rPr>
              <a:t>应力纤维</a:t>
            </a:r>
            <a:endPar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黑体" panose="02010609060101010101" pitchFamily="49" charset="-122"/>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Char char="n"/>
              <a:defRPr/>
            </a:pPr>
            <a:endPar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黑体" panose="02010609060101010101" pitchFamily="49" charset="-122"/>
              <a:cs typeface="+mn-cs"/>
            </a:endParaRPr>
          </a:p>
          <a:p>
            <a:pPr marL="342900" marR="0" lvl="0" indent="-342900" algn="l" defTabSz="914400" rtl="0" eaLnBrk="1" fontAlgn="base" latinLnBrk="0" hangingPunct="1">
              <a:lnSpc>
                <a:spcPct val="125000"/>
              </a:lnSpc>
              <a:spcBef>
                <a:spcPct val="20000"/>
              </a:spcBef>
              <a:spcAft>
                <a:spcPct val="0"/>
              </a:spcAft>
              <a:buClr>
                <a:schemeClr val="hlink"/>
              </a:buClr>
              <a:buSzPct val="80000"/>
              <a:buFont typeface="Wingdings" panose="05000000000000000000" pitchFamily="2" charset="2"/>
              <a:buChar char="n"/>
              <a:defRPr/>
            </a:pP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黑体" panose="02010609060101010101" pitchFamily="49" charset="-122"/>
                <a:cs typeface="+mn-cs"/>
              </a:rPr>
              <a:t>真核细胞中广泛存在的微丝束结构</a:t>
            </a:r>
            <a:endPar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黑体" panose="02010609060101010101" pitchFamily="49" charset="-122"/>
              <a:cs typeface="+mn-cs"/>
            </a:endParaRPr>
          </a:p>
          <a:p>
            <a:pPr marL="342900" marR="0" lvl="0" indent="-342900" algn="l" defTabSz="914400" rtl="0" eaLnBrk="1" fontAlgn="base" latinLnBrk="0" hangingPunct="1">
              <a:lnSpc>
                <a:spcPct val="125000"/>
              </a:lnSpc>
              <a:spcBef>
                <a:spcPct val="20000"/>
              </a:spcBef>
              <a:spcAft>
                <a:spcPct val="0"/>
              </a:spcAft>
              <a:buClr>
                <a:schemeClr val="hlink"/>
              </a:buClr>
              <a:buSzPct val="80000"/>
              <a:buFont typeface="Wingdings" panose="05000000000000000000" pitchFamily="2" charset="2"/>
              <a:buChar char="n"/>
              <a:defRPr/>
            </a:pP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黑体" panose="02010609060101010101" pitchFamily="49" charset="-122"/>
                <a:cs typeface="+mn-cs"/>
              </a:rPr>
              <a:t>与细胞间或细胞与基质表面的粘着有密切相关，在细胞形态发生、细胞分化和组织的形成等方面具有重要作用</a:t>
            </a:r>
            <a:endPar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黑体" panose="02010609060101010101" pitchFamily="49" charset="-122"/>
              <a:cs typeface="+mn-cs"/>
            </a:endParaRPr>
          </a:p>
          <a:p>
            <a:pPr marL="342900" marR="0" lvl="0" indent="-342900" algn="l" defTabSz="914400" rtl="0" eaLnBrk="1" fontAlgn="base" latinLnBrk="0" hangingPunct="1">
              <a:lnSpc>
                <a:spcPct val="125000"/>
              </a:lnSpc>
              <a:spcBef>
                <a:spcPct val="20000"/>
              </a:spcBef>
              <a:spcAft>
                <a:spcPct val="0"/>
              </a:spcAft>
              <a:buClr>
                <a:schemeClr val="hlink"/>
              </a:buClr>
              <a:buSzPct val="80000"/>
              <a:buFont typeface="Wingdings" panose="05000000000000000000" pitchFamily="2" charset="2"/>
              <a:buChar char="n"/>
              <a:defRPr/>
            </a:pP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黑体" panose="02010609060101010101" pitchFamily="49" charset="-122"/>
                <a:cs typeface="+mn-cs"/>
              </a:rPr>
              <a:t>体外培养的贴壁细胞中很发达</a:t>
            </a:r>
            <a:endPar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黑体" panose="02010609060101010101" pitchFamily="49" charset="-122"/>
              <a:cs typeface="+mn-cs"/>
            </a:endParaRPr>
          </a:p>
          <a:p>
            <a:pPr marL="342900" marR="0" lvl="0" indent="-342900" algn="l" defTabSz="914400" rtl="0" eaLnBrk="1" fontAlgn="base" latinLnBrk="0" hangingPunct="1">
              <a:lnSpc>
                <a:spcPct val="125000"/>
              </a:lnSpc>
              <a:spcBef>
                <a:spcPct val="20000"/>
              </a:spcBef>
              <a:spcAft>
                <a:spcPct val="0"/>
              </a:spcAft>
              <a:buClr>
                <a:schemeClr val="hlink"/>
              </a:buClr>
              <a:buSzPct val="80000"/>
              <a:buFont typeface="Wingdings" panose="05000000000000000000" pitchFamily="2" charset="2"/>
              <a:buChar char="n"/>
              <a:defRPr/>
            </a:pP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黑体" panose="02010609060101010101" pitchFamily="49" charset="-122"/>
                <a:cs typeface="+mn-cs"/>
              </a:rPr>
              <a:t>成分为肌动蛋白、肌球蛋白、原肌球蛋白和</a:t>
            </a: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黑体" panose="02010609060101010101" pitchFamily="49" charset="-122"/>
                <a:cs typeface="+mn-cs"/>
              </a:rPr>
              <a:t>α</a:t>
            </a: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黑体" panose="02010609060101010101" pitchFamily="49" charset="-122"/>
                <a:cs typeface="+mn-cs"/>
              </a:rPr>
              <a:t>辅肌动蛋白</a:t>
            </a:r>
            <a:endPar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黑体" panose="02010609060101010101" pitchFamily="49" charset="-122"/>
              <a:cs typeface="+mn-cs"/>
            </a:endParaRPr>
          </a:p>
        </p:txBody>
      </p:sp>
      <p:pic>
        <p:nvPicPr>
          <p:cNvPr id="51203" name="Picture 5" descr="c:\DOCUME~1\ADMINI~1\APPLIC~1\360se6\USERDA~1\Temp\U_3679~1.JPG"/>
          <p:cNvPicPr>
            <a:picLocks noChangeAspect="1"/>
          </p:cNvPicPr>
          <p:nvPr/>
        </p:nvPicPr>
        <p:blipFill>
          <a:blip r:embed="rId1"/>
          <a:stretch>
            <a:fillRect/>
          </a:stretch>
        </p:blipFill>
        <p:spPr>
          <a:xfrm>
            <a:off x="857250" y="4071938"/>
            <a:ext cx="2500313" cy="2500312"/>
          </a:xfrm>
          <a:prstGeom prst="rect">
            <a:avLst/>
          </a:prstGeom>
          <a:noFill/>
          <a:ln w="9525">
            <a:noFill/>
          </a:ln>
        </p:spPr>
      </p:pic>
      <p:pic>
        <p:nvPicPr>
          <p:cNvPr id="51204" name="Picture 7" descr="c:\DOCUME~1\ADMINI~1\APPLIC~1\360se6\USERDA~1\Temp\U_1751~1.JPG"/>
          <p:cNvPicPr>
            <a:picLocks noChangeAspect="1"/>
          </p:cNvPicPr>
          <p:nvPr/>
        </p:nvPicPr>
        <p:blipFill>
          <a:blip r:embed="rId2"/>
          <a:stretch>
            <a:fillRect/>
          </a:stretch>
        </p:blipFill>
        <p:spPr>
          <a:xfrm>
            <a:off x="4572000" y="4071938"/>
            <a:ext cx="3443288" cy="2589212"/>
          </a:xfrm>
          <a:prstGeom prst="rect">
            <a:avLst/>
          </a:prstGeom>
          <a:noFill/>
          <a:ln w="9525">
            <a:noFill/>
          </a:ln>
        </p:spPr>
      </p:pic>
    </p:spTree>
  </p:cSld>
  <p:clrMapOvr>
    <a:masterClrMapping/>
  </p:clrMapOvr>
  <p:transition>
    <p:split orient="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7200" y="1417320"/>
            <a:ext cx="8229600" cy="4709160"/>
          </a:xfrm>
        </p:spPr>
        <p:txBody>
          <a:bodyPr/>
          <a:p>
            <a:r>
              <a:rPr lang="zh-CN" altLang="en-US" sz="2800">
                <a:latin typeface="黑体" panose="02010609060101010101" pitchFamily="49" charset="-122"/>
                <a:ea typeface="黑体" panose="02010609060101010101" pitchFamily="49" charset="-122"/>
                <a:sym typeface="+mn-ea"/>
              </a:rPr>
              <a:t>中间纤维</a:t>
            </a:r>
            <a:endParaRPr lang="zh-CN" altLang="en-US" sz="2800">
              <a:latin typeface="黑体" panose="02010609060101010101" pitchFamily="49" charset="-122"/>
              <a:ea typeface="黑体" panose="02010609060101010101" pitchFamily="49" charset="-122"/>
              <a:sym typeface="+mn-ea"/>
            </a:endParaRPr>
          </a:p>
          <a:p>
            <a:pPr lvl="1"/>
            <a:r>
              <a:rPr lang="zh-CN" altLang="en-US" sz="2450">
                <a:latin typeface="黑体" panose="02010609060101010101" pitchFamily="49" charset="-122"/>
                <a:ea typeface="黑体" panose="02010609060101010101" pitchFamily="49" charset="-122"/>
              </a:rPr>
              <a:t>又称</a:t>
            </a:r>
            <a:r>
              <a:rPr lang="zh-CN" altLang="en-US" sz="2450">
                <a:latin typeface="黑体" panose="02010609060101010101" pitchFamily="49" charset="-122"/>
                <a:ea typeface="黑体" panose="02010609060101010101" pitchFamily="49" charset="-122"/>
                <a:sym typeface="+mn-ea"/>
              </a:rPr>
              <a:t>中间丝</a:t>
            </a:r>
            <a:r>
              <a:rPr lang="zh-CN" altLang="en-US" sz="2450">
                <a:latin typeface="黑体" panose="02010609060101010101" pitchFamily="49" charset="-122"/>
                <a:ea typeface="黑体" panose="02010609060101010101" pitchFamily="49" charset="-122"/>
              </a:rPr>
              <a:t>、居间纤维</a:t>
            </a:r>
            <a:endParaRPr lang="zh-CN" altLang="en-US" sz="2450">
              <a:latin typeface="黑体" panose="02010609060101010101" pitchFamily="49" charset="-122"/>
              <a:ea typeface="黑体" panose="02010609060101010101" pitchFamily="49" charset="-122"/>
            </a:endParaRPr>
          </a:p>
          <a:p>
            <a:pPr lvl="1"/>
            <a:r>
              <a:rPr lang="zh-CN" altLang="en-US" sz="2450">
                <a:latin typeface="黑体" panose="02010609060101010101" pitchFamily="49" charset="-122"/>
                <a:ea typeface="黑体" panose="02010609060101010101" pitchFamily="49" charset="-122"/>
              </a:rPr>
              <a:t>直径7～11nm的细长管状结构</a:t>
            </a:r>
            <a:endParaRPr lang="zh-CN" altLang="en-US" sz="2450">
              <a:latin typeface="黑体" panose="02010609060101010101" pitchFamily="49" charset="-122"/>
              <a:ea typeface="黑体" panose="02010609060101010101" pitchFamily="49" charset="-122"/>
            </a:endParaRPr>
          </a:p>
          <a:p>
            <a:pPr lvl="1"/>
            <a:r>
              <a:rPr lang="zh-CN" altLang="en-US" sz="2450">
                <a:latin typeface="黑体" panose="02010609060101010101" pitchFamily="49" charset="-122"/>
                <a:ea typeface="黑体" panose="02010609060101010101" pitchFamily="49" charset="-122"/>
              </a:rPr>
              <a:t>是最稳定的细胞骨架成分，它主要起支撑作用，使细胞具有张力和抗剪切力</a:t>
            </a:r>
            <a:endParaRPr lang="zh-CN" altLang="en-US" sz="2450">
              <a:latin typeface="黑体" panose="02010609060101010101" pitchFamily="49" charset="-122"/>
              <a:ea typeface="黑体" panose="02010609060101010101" pitchFamily="49" charset="-122"/>
            </a:endParaRPr>
          </a:p>
          <a:p>
            <a:pPr lvl="1"/>
            <a:r>
              <a:rPr lang="zh-CN" altLang="en-US" sz="2450">
                <a:latin typeface="黑体" panose="02010609060101010101" pitchFamily="49" charset="-122"/>
                <a:ea typeface="黑体" panose="02010609060101010101" pitchFamily="49" charset="-122"/>
              </a:rPr>
              <a:t>加固细胞骨架，与微管、微丝一起维持细胞形态和参与胞内物质运输，并可固定细胞核</a:t>
            </a:r>
            <a:endParaRPr lang="zh-CN" altLang="en-US" sz="2450">
              <a:latin typeface="黑体" panose="02010609060101010101" pitchFamily="49" charset="-122"/>
              <a:ea typeface="黑体" panose="02010609060101010101" pitchFamily="49" charset="-122"/>
            </a:endParaRPr>
          </a:p>
          <a:p>
            <a:endParaRPr lang="zh-CN" altLang="en-US" sz="2800">
              <a:latin typeface="黑体" panose="02010609060101010101" pitchFamily="49" charset="-122"/>
              <a:ea typeface="黑体" panose="02010609060101010101" pitchFamily="49" charset="-122"/>
            </a:endParaRPr>
          </a:p>
        </p:txBody>
      </p:sp>
      <p:sp>
        <p:nvSpPr>
          <p:cNvPr id="4" name="标题 1"/>
          <p:cNvSpPr>
            <a:spLocks noGrp="1"/>
          </p:cNvSpPr>
          <p:nvPr/>
        </p:nvSpPr>
        <p:spPr>
          <a:xfrm>
            <a:off x="584200" y="401638"/>
            <a:ext cx="8229600" cy="114300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a:latin typeface="黑体" panose="02010609060101010101" pitchFamily="49" charset="-122"/>
                <a:ea typeface="黑体" panose="02010609060101010101" pitchFamily="49" charset="-122"/>
              </a:rPr>
              <a:t>实验原理</a:t>
            </a:r>
            <a:endParaRPr lang="zh-CN" altLang="en-US">
              <a:latin typeface="黑体" panose="02010609060101010101" pitchFamily="49" charset="-122"/>
              <a:ea typeface="黑体" panose="02010609060101010101" pitchFamily="49" charset="-122"/>
            </a:endParaRPr>
          </a:p>
        </p:txBody>
      </p:sp>
    </p:spTree>
  </p:cSld>
  <p:clrMapOvr>
    <a:masterClrMapping/>
  </p:clrMapOvr>
  <p:transition>
    <p:split orient="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2"/>
          <p:cNvSpPr>
            <a:spLocks noGrp="1" noChangeArrowheads="1"/>
          </p:cNvSpPr>
          <p:nvPr>
            <p:ph idx="1"/>
          </p:nvPr>
        </p:nvSpPr>
        <p:spPr>
          <a:xfrm>
            <a:off x="0" y="1214438"/>
            <a:ext cx="9144000" cy="4911725"/>
          </a:xfrm>
        </p:spPr>
        <p:txBody>
          <a:bodyPr vert="horz" wrap="square" lIns="91440" tIns="45720" rIns="91440" bIns="45720" numCol="1" anchor="t" anchorCtr="0" compatLnSpc="1"/>
          <a:lstStyle/>
          <a:p>
            <a:pPr marL="342900" marR="0" lvl="0" indent="-342900" algn="l" defTabSz="914400" rtl="0" eaLnBrk="1" fontAlgn="base" latinLnBrk="0" hangingPunct="1">
              <a:lnSpc>
                <a:spcPct val="115000"/>
              </a:lnSpc>
              <a:spcBef>
                <a:spcPct val="20000"/>
              </a:spcBef>
              <a:spcAft>
                <a:spcPct val="0"/>
              </a:spcAft>
              <a:buClr>
                <a:schemeClr val="hlink"/>
              </a:buClr>
              <a:buSzPct val="80000"/>
              <a:buFont typeface="Wingdings" panose="05000000000000000000" pitchFamily="2" charset="2"/>
              <a:buChar char="n"/>
              <a:defRPr/>
            </a:pP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细胞骨架观察技术</a:t>
            </a:r>
            <a:endPar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endParaRPr>
          </a:p>
          <a:p>
            <a:pPr marL="742950" marR="0" lvl="1" indent="-285750" algn="l" defTabSz="914400" rtl="0" eaLnBrk="1" fontAlgn="base" latinLnBrk="0" hangingPunct="1">
              <a:lnSpc>
                <a:spcPct val="115000"/>
              </a:lnSpc>
              <a:spcBef>
                <a:spcPct val="20000"/>
              </a:spcBef>
              <a:spcAft>
                <a:spcPct val="0"/>
              </a:spcAft>
              <a:buClr>
                <a:schemeClr val="tx1"/>
              </a:buClr>
              <a:buSzTx/>
              <a:buFontTx/>
              <a:buChar char="–"/>
              <a:defRPr/>
            </a:pP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rPr>
              <a:t>电镜</a:t>
            </a:r>
            <a:endPar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endParaRPr>
          </a:p>
          <a:p>
            <a:pPr marL="742950" marR="0" lvl="1" indent="-285750" algn="l" defTabSz="914400" rtl="0" eaLnBrk="1" fontAlgn="base" latinLnBrk="0" hangingPunct="1">
              <a:lnSpc>
                <a:spcPct val="115000"/>
              </a:lnSpc>
              <a:spcBef>
                <a:spcPct val="20000"/>
              </a:spcBef>
              <a:spcAft>
                <a:spcPct val="0"/>
              </a:spcAft>
              <a:buClr>
                <a:schemeClr val="tx1"/>
              </a:buClr>
              <a:buSzTx/>
              <a:buFontTx/>
              <a:buChar char="–"/>
              <a:defRPr/>
            </a:pP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rPr>
              <a:t>间接免疫荧光技术</a:t>
            </a:r>
            <a:endPar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endParaRPr>
          </a:p>
          <a:p>
            <a:pPr marL="1143000" marR="0" lvl="2" indent="-228600" algn="l" defTabSz="914400" rtl="0" eaLnBrk="1" fontAlgn="base" latinLnBrk="0" hangingPunct="1">
              <a:lnSpc>
                <a:spcPct val="115000"/>
              </a:lnSpc>
              <a:spcBef>
                <a:spcPct val="20000"/>
              </a:spcBef>
              <a:spcAft>
                <a:spcPct val="0"/>
              </a:spcAft>
              <a:buClr>
                <a:schemeClr val="hlink"/>
              </a:buClr>
              <a:buSzTx/>
              <a:buFont typeface="Wingdings" panose="05000000000000000000" pitchFamily="2" charset="2"/>
              <a:buChar char="§"/>
              <a:defRPr/>
            </a:pP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rPr>
              <a:t>抗管蛋白</a:t>
            </a: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rPr>
              <a:t>—</a:t>
            </a: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rPr>
              <a:t>微管</a:t>
            </a:r>
            <a:endPar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endParaRPr>
          </a:p>
          <a:p>
            <a:pPr marL="742950" marR="0" lvl="1" indent="-285750" algn="l" defTabSz="914400" rtl="0" eaLnBrk="1" fontAlgn="base" latinLnBrk="0" hangingPunct="1">
              <a:lnSpc>
                <a:spcPct val="115000"/>
              </a:lnSpc>
              <a:spcBef>
                <a:spcPct val="20000"/>
              </a:spcBef>
              <a:spcAft>
                <a:spcPct val="0"/>
              </a:spcAft>
              <a:buClr>
                <a:schemeClr val="tx1"/>
              </a:buClr>
              <a:buSzTx/>
              <a:buFontTx/>
              <a:buChar char="–"/>
              <a:defRPr/>
            </a:pP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rPr>
              <a:t>酶标</a:t>
            </a:r>
            <a:endPar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endParaRPr>
          </a:p>
          <a:p>
            <a:pPr marL="742950" marR="0" lvl="1" indent="-285750" algn="l" defTabSz="914400" rtl="0" eaLnBrk="1" fontAlgn="base" latinLnBrk="0" hangingPunct="1">
              <a:lnSpc>
                <a:spcPct val="115000"/>
              </a:lnSpc>
              <a:spcBef>
                <a:spcPct val="20000"/>
              </a:spcBef>
              <a:spcAft>
                <a:spcPct val="0"/>
              </a:spcAft>
              <a:buClr>
                <a:schemeClr val="tx1"/>
              </a:buClr>
              <a:buSzTx/>
              <a:buFontTx/>
              <a:buChar char="–"/>
              <a:defRPr/>
            </a:pP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rPr>
              <a:t>组织化学技术</a:t>
            </a:r>
            <a:endPar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endParaRPr>
          </a:p>
          <a:p>
            <a:pPr marL="1143000" marR="0" lvl="2" indent="-228600" algn="l" defTabSz="914400" rtl="0" eaLnBrk="1" fontAlgn="base" latinLnBrk="0" hangingPunct="1">
              <a:lnSpc>
                <a:spcPct val="115000"/>
              </a:lnSpc>
              <a:spcBef>
                <a:spcPct val="20000"/>
              </a:spcBef>
              <a:spcAft>
                <a:spcPct val="0"/>
              </a:spcAft>
              <a:buClr>
                <a:schemeClr val="hlink"/>
              </a:buClr>
              <a:buSzTx/>
              <a:buFont typeface="Wingdings" panose="05000000000000000000" pitchFamily="2" charset="2"/>
              <a:buChar char="§"/>
              <a:defRPr/>
            </a:pP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rPr>
              <a:t>鬼笔环肽</a:t>
            </a: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rPr>
              <a:t>—</a:t>
            </a: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rPr>
              <a:t>肌动蛋白</a:t>
            </a:r>
            <a:endPar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endParaRPr>
          </a:p>
          <a:p>
            <a:pPr marL="742950" marR="0" lvl="1" indent="-285750" algn="l" defTabSz="914400" rtl="0" eaLnBrk="1" fontAlgn="base" latinLnBrk="0" hangingPunct="1">
              <a:lnSpc>
                <a:spcPct val="115000"/>
              </a:lnSpc>
              <a:spcBef>
                <a:spcPct val="20000"/>
              </a:spcBef>
              <a:spcAft>
                <a:spcPct val="0"/>
              </a:spcAft>
              <a:buClr>
                <a:schemeClr val="tx1"/>
              </a:buClr>
              <a:buSzTx/>
              <a:buFontTx/>
              <a:buChar char="–"/>
              <a:defRPr/>
            </a:pPr>
            <a:endPar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endParaRPr>
          </a:p>
          <a:p>
            <a:pPr marL="742950" marR="0" lvl="1" indent="-285750" algn="l" defTabSz="914400" rtl="0" eaLnBrk="1" fontAlgn="base" latinLnBrk="0" hangingPunct="1">
              <a:lnSpc>
                <a:spcPct val="115000"/>
              </a:lnSpc>
              <a:spcBef>
                <a:spcPct val="20000"/>
              </a:spcBef>
              <a:spcAft>
                <a:spcPct val="0"/>
              </a:spcAft>
              <a:buClr>
                <a:schemeClr val="tx1"/>
              </a:buClr>
              <a:buSzTx/>
              <a:buFontTx/>
              <a:buChar char="–"/>
              <a:defRPr/>
            </a:pP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rPr>
              <a:t>考马斯亮兰染液法</a:t>
            </a:r>
            <a:endPar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endParaRPr>
          </a:p>
          <a:p>
            <a:pPr marL="742950" marR="0" lvl="1" indent="-285750" algn="l" defTabSz="914400" rtl="0" eaLnBrk="1" fontAlgn="base" latinLnBrk="0" hangingPunct="1">
              <a:lnSpc>
                <a:spcPct val="115000"/>
              </a:lnSpc>
              <a:spcBef>
                <a:spcPct val="20000"/>
              </a:spcBef>
              <a:spcAft>
                <a:spcPct val="0"/>
              </a:spcAft>
              <a:buClr>
                <a:schemeClr val="tx1"/>
              </a:buClr>
              <a:buSzTx/>
              <a:buFontTx/>
              <a:buChar char="–"/>
              <a:defRPr/>
            </a:pP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rPr>
              <a:t>等等</a:t>
            </a:r>
            <a:endPar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endParaRPr>
          </a:p>
        </p:txBody>
      </p:sp>
      <p:sp>
        <p:nvSpPr>
          <p:cNvPr id="52227" name="TextBox 2"/>
          <p:cNvSpPr txBox="1"/>
          <p:nvPr/>
        </p:nvSpPr>
        <p:spPr>
          <a:xfrm>
            <a:off x="4857750" y="2571750"/>
            <a:ext cx="3857625" cy="17303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Char char="§"/>
              <a:defRPr sz="2000">
                <a:solidFill>
                  <a:schemeClr val="tx1"/>
                </a:solidFill>
                <a:effectLst/>
                <a:latin typeface="+mn-lt"/>
                <a:ea typeface="+mn-ea"/>
              </a:defRPr>
            </a:lvl5pPr>
          </a:lstStyle>
          <a:p>
            <a:pPr marL="0" lvl="0" indent="0" eaLnBrk="1" hangingPunct="1">
              <a:spcBef>
                <a:spcPct val="0"/>
              </a:spcBef>
              <a:buClrTx/>
              <a:buSzPct val="100000"/>
              <a:buNone/>
            </a:pPr>
            <a:r>
              <a:rPr lang="zh-CN" altLang="en-US" sz="2400" dirty="0">
                <a:latin typeface="黑体" panose="02010609060101010101" pitchFamily="49" charset="-122"/>
                <a:ea typeface="黑体" panose="02010609060101010101" pitchFamily="49" charset="-122"/>
              </a:rPr>
              <a:t>设备条件和操作技术较复杂，难于普遍应用</a:t>
            </a:r>
            <a:endParaRPr lang="zh-CN" altLang="en-US" sz="2400" dirty="0">
              <a:latin typeface="Times New Roman" panose="02020603050405020304" pitchFamily="18" charset="0"/>
            </a:endParaRPr>
          </a:p>
        </p:txBody>
      </p:sp>
      <p:sp>
        <p:nvSpPr>
          <p:cNvPr id="52228" name="TextBox 3"/>
          <p:cNvSpPr txBox="1"/>
          <p:nvPr/>
        </p:nvSpPr>
        <p:spPr>
          <a:xfrm>
            <a:off x="5072063" y="5072063"/>
            <a:ext cx="3071812" cy="96043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Char char="§"/>
              <a:defRPr sz="2000">
                <a:solidFill>
                  <a:schemeClr val="tx1"/>
                </a:solidFill>
                <a:effectLst/>
                <a:latin typeface="+mn-lt"/>
                <a:ea typeface="+mn-ea"/>
              </a:defRPr>
            </a:lvl5pPr>
          </a:lstStyle>
          <a:p>
            <a:pPr marL="0" lvl="0" indent="0" eaLnBrk="1" hangingPunct="1">
              <a:spcBef>
                <a:spcPct val="0"/>
              </a:spcBef>
              <a:buClrTx/>
              <a:buSzPct val="100000"/>
              <a:buNone/>
            </a:pPr>
            <a:r>
              <a:rPr lang="zh-CN" altLang="en-US" sz="2400" dirty="0">
                <a:latin typeface="黑体" panose="02010609060101010101" pitchFamily="49" charset="-122"/>
                <a:ea typeface="黑体" panose="02010609060101010101" pitchFamily="49" charset="-122"/>
              </a:rPr>
              <a:t>简单易行</a:t>
            </a:r>
            <a:endParaRPr lang="zh-CN" altLang="en-US" sz="2400" dirty="0">
              <a:latin typeface="Times New Roman" panose="02020603050405020304" pitchFamily="18" charset="0"/>
            </a:endParaRPr>
          </a:p>
        </p:txBody>
      </p:sp>
      <p:sp>
        <p:nvSpPr>
          <p:cNvPr id="52229" name="右大括号 4"/>
          <p:cNvSpPr/>
          <p:nvPr/>
        </p:nvSpPr>
        <p:spPr>
          <a:xfrm>
            <a:off x="4071938" y="1785938"/>
            <a:ext cx="285750" cy="2676525"/>
          </a:xfrm>
          <a:prstGeom prst="rightBrace">
            <a:avLst>
              <a:gd name="adj1" fmla="val 8325"/>
              <a:gd name="adj2" fmla="val 50000"/>
            </a:avLst>
          </a:prstGeom>
          <a:no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Char char="§"/>
              <a:defRPr sz="2000">
                <a:solidFill>
                  <a:schemeClr val="tx1"/>
                </a:solidFill>
                <a:effectLst/>
                <a:latin typeface="+mn-lt"/>
                <a:ea typeface="+mn-ea"/>
              </a:defRPr>
            </a:lvl5pPr>
          </a:lstStyle>
          <a:p>
            <a:pPr marL="0" lvl="0" indent="0" eaLnBrk="1" hangingPunct="1">
              <a:spcBef>
                <a:spcPct val="0"/>
              </a:spcBef>
              <a:buClrTx/>
              <a:buSzPct val="100000"/>
              <a:buNone/>
            </a:pPr>
            <a:endParaRPr lang="zh-CN" altLang="en-US" sz="2400" dirty="0">
              <a:latin typeface="Times New Roman" panose="02020603050405020304" pitchFamily="18" charset="0"/>
            </a:endParaRPr>
          </a:p>
        </p:txBody>
      </p:sp>
      <p:sp>
        <p:nvSpPr>
          <p:cNvPr id="2" name="标题 1"/>
          <p:cNvSpPr>
            <a:spLocks noGrp="1"/>
          </p:cNvSpPr>
          <p:nvPr>
            <p:ph type="title"/>
          </p:nvPr>
        </p:nvSpPr>
        <p:spPr/>
        <p:txBody>
          <a:bodyPr/>
          <a:p>
            <a:r>
              <a:rPr lang="zh-CN" altLang="en-US">
                <a:latin typeface="黑体" panose="02010609060101010101" pitchFamily="49" charset="-122"/>
                <a:ea typeface="黑体" panose="02010609060101010101" pitchFamily="49" charset="-122"/>
              </a:rPr>
              <a:t>实验原理</a:t>
            </a:r>
            <a:endParaRPr lang="zh-CN" altLang="en-US">
              <a:latin typeface="黑体" panose="02010609060101010101" pitchFamily="49" charset="-122"/>
              <a:ea typeface="黑体" panose="02010609060101010101" pitchFamily="49" charset="-122"/>
            </a:endParaRPr>
          </a:p>
        </p:txBody>
      </p:sp>
    </p:spTree>
  </p:cSld>
  <p:clrMapOvr>
    <a:masterClrMapping/>
  </p:clrMapOvr>
  <p:transition>
    <p:split orient="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panose="02010609060101010101" pitchFamily="49" charset="-122"/>
                <a:ea typeface="黑体" panose="02010609060101010101" pitchFamily="49" charset="-122"/>
              </a:rPr>
              <a:t>实验原理</a:t>
            </a:r>
            <a:endParaRPr lang="zh-CN" altLang="en-US">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260350" y="1254125"/>
            <a:ext cx="8498840" cy="4872355"/>
          </a:xfrm>
        </p:spPr>
        <p:txBody>
          <a:bodyPr/>
          <a:p>
            <a:pPr marL="0" indent="0">
              <a:buNone/>
            </a:pPr>
            <a:r>
              <a:rPr lang="zh-CN" altLang="en-US">
                <a:latin typeface="黑体" panose="02010609060101010101" pitchFamily="49" charset="-122"/>
                <a:ea typeface="黑体" panose="02010609060101010101" pitchFamily="49" charset="-122"/>
              </a:rPr>
              <a:t>细胞骨架的观察</a:t>
            </a:r>
            <a:endParaRPr lang="zh-CN" altLang="en-US">
              <a:latin typeface="黑体" panose="02010609060101010101" pitchFamily="49" charset="-122"/>
              <a:ea typeface="黑体" panose="02010609060101010101" pitchFamily="49" charset="-122"/>
            </a:endParaRPr>
          </a:p>
          <a:p>
            <a:pPr>
              <a:lnSpc>
                <a:spcPct val="120000"/>
              </a:lnSpc>
            </a:pPr>
            <a:r>
              <a:rPr lang="zh-CN" altLang="en-US" sz="2400" dirty="0">
                <a:latin typeface="黑体" panose="02010609060101010101" pitchFamily="49" charset="-122"/>
                <a:ea typeface="黑体" panose="02010609060101010101" pitchFamily="49" charset="-122"/>
                <a:sym typeface="+mn-ea"/>
              </a:rPr>
              <a:t>主要有电镜、间接免疫荧光技术、酶标和组织化学等</a:t>
            </a:r>
            <a:endParaRPr lang="zh-CN" altLang="en-US" sz="2400" dirty="0">
              <a:latin typeface="黑体" panose="02010609060101010101" pitchFamily="49" charset="-122"/>
              <a:ea typeface="黑体" panose="02010609060101010101" pitchFamily="49" charset="-122"/>
              <a:sym typeface="+mn-ea"/>
            </a:endParaRPr>
          </a:p>
          <a:p>
            <a:pPr>
              <a:lnSpc>
                <a:spcPct val="120000"/>
              </a:lnSpc>
            </a:pPr>
            <a:r>
              <a:rPr lang="zh-CN" altLang="en-US" sz="2400" dirty="0">
                <a:latin typeface="黑体" panose="02010609060101010101" pitchFamily="49" charset="-122"/>
                <a:ea typeface="黑体" panose="02010609060101010101" pitchFamily="49" charset="-122"/>
                <a:sym typeface="+mn-ea"/>
              </a:rPr>
              <a:t>常用显示特异性细胞骨架成分的方法</a:t>
            </a:r>
            <a:endParaRPr lang="zh-CN" altLang="en-US" sz="2400" dirty="0">
              <a:latin typeface="黑体" panose="02010609060101010101" pitchFamily="49" charset="-122"/>
              <a:ea typeface="黑体" panose="02010609060101010101" pitchFamily="49" charset="-122"/>
              <a:sym typeface="+mn-ea"/>
            </a:endParaRPr>
          </a:p>
          <a:p>
            <a:pPr lvl="1">
              <a:lnSpc>
                <a:spcPct val="120000"/>
              </a:lnSpc>
            </a:pPr>
            <a:r>
              <a:rPr lang="zh-CN" altLang="en-US" sz="2100" dirty="0">
                <a:latin typeface="黑体" panose="02010609060101010101" pitchFamily="49" charset="-122"/>
                <a:ea typeface="黑体" panose="02010609060101010101" pitchFamily="49" charset="-122"/>
                <a:sym typeface="+mn-ea"/>
              </a:rPr>
              <a:t>罗丹明标记的鬼笔环肽</a:t>
            </a:r>
            <a:r>
              <a:rPr lang="en-US" altLang="zh-CN" sz="2100" dirty="0">
                <a:latin typeface="黑体" panose="02010609060101010101" pitchFamily="49" charset="-122"/>
                <a:ea typeface="黑体" panose="02010609060101010101" pitchFamily="49" charset="-122"/>
                <a:sym typeface="+mn-ea"/>
              </a:rPr>
              <a:t>--</a:t>
            </a:r>
            <a:r>
              <a:rPr lang="zh-CN" altLang="en-US" sz="2100" dirty="0">
                <a:latin typeface="黑体" panose="02010609060101010101" pitchFamily="49" charset="-122"/>
                <a:ea typeface="黑体" panose="02010609060101010101" pitchFamily="49" charset="-122"/>
                <a:cs typeface="+mn-ea"/>
                <a:sym typeface="+mn-ea"/>
              </a:rPr>
              <a:t>聚合的微丝</a:t>
            </a:r>
            <a:r>
              <a:rPr lang="en-US" altLang="zh-CN" sz="2100" dirty="0">
                <a:latin typeface="黑体" panose="02010609060101010101" pitchFamily="49" charset="-122"/>
                <a:ea typeface="黑体" panose="02010609060101010101" pitchFamily="49" charset="-122"/>
                <a:cs typeface="+mn-ea"/>
                <a:sym typeface="+mn-ea"/>
              </a:rPr>
              <a:t>--</a:t>
            </a:r>
            <a:r>
              <a:rPr lang="zh-CN" altLang="en-US" sz="2100" dirty="0">
                <a:latin typeface="黑体" panose="02010609060101010101" pitchFamily="49" charset="-122"/>
                <a:ea typeface="黑体" panose="02010609060101010101" pitchFamily="49" charset="-122"/>
                <a:sym typeface="+mn-ea"/>
              </a:rPr>
              <a:t>可在荧光显微镜下清晰显示微丝的分布</a:t>
            </a:r>
            <a:endParaRPr lang="en-US" altLang="zh-CN" sz="2100" dirty="0">
              <a:latin typeface="黑体" panose="02010609060101010101" pitchFamily="49" charset="-122"/>
              <a:ea typeface="黑体" panose="02010609060101010101" pitchFamily="49" charset="-122"/>
              <a:cs typeface="+mn-ea"/>
              <a:sym typeface="+mn-ea"/>
            </a:endParaRPr>
          </a:p>
          <a:p>
            <a:pPr lvl="1">
              <a:lnSpc>
                <a:spcPct val="120000"/>
              </a:lnSpc>
            </a:pPr>
            <a:r>
              <a:rPr lang="zh-CN" altLang="en-US" sz="2100" dirty="0">
                <a:latin typeface="黑体" panose="02010609060101010101" pitchFamily="49" charset="-122"/>
                <a:ea typeface="黑体" panose="02010609060101010101" pitchFamily="49" charset="-122"/>
                <a:sym typeface="+mn-ea"/>
              </a:rPr>
              <a:t>免疫细胞化学方法，</a:t>
            </a:r>
            <a:r>
              <a:rPr lang="zh-CN" altLang="en-US" sz="2100" dirty="0">
                <a:latin typeface="黑体" panose="02010609060101010101" pitchFamily="49" charset="-122"/>
                <a:ea typeface="黑体" panose="02010609060101010101" pitchFamily="49" charset="-122"/>
                <a:cs typeface="+mn-ea"/>
                <a:sym typeface="+mn-ea"/>
              </a:rPr>
              <a:t>以微管蛋白单克隆抗体作为第一抗体，与细胞内的微管蛋白结合，再用荧光素（如异硫氰酸荧光素（FITC）标记的抗产生微管蛋白抗体的第二抗体结合，可用荧光显微镜观察微管的存在状态</a:t>
            </a:r>
            <a:endParaRPr lang="zh-CN" altLang="en-US" sz="2100" dirty="0">
              <a:latin typeface="黑体" panose="02010609060101010101" pitchFamily="49" charset="-122"/>
              <a:ea typeface="黑体" panose="02010609060101010101" pitchFamily="49" charset="-122"/>
              <a:cs typeface="+mn-ea"/>
              <a:sym typeface="+mn-ea"/>
            </a:endParaRPr>
          </a:p>
          <a:p>
            <a:pPr lvl="0">
              <a:lnSpc>
                <a:spcPct val="120000"/>
              </a:lnSpc>
            </a:pPr>
            <a:r>
              <a:rPr lang="zh-CN" altLang="en-US" sz="2400" dirty="0">
                <a:latin typeface="黑体" panose="02010609060101010101" pitchFamily="49" charset="-122"/>
                <a:ea typeface="黑体" panose="02010609060101010101" pitchFamily="49" charset="-122"/>
                <a:cs typeface="+mn-ea"/>
              </a:rPr>
              <a:t>非特异性细胞骨架观察方法</a:t>
            </a:r>
            <a:r>
              <a:rPr lang="en-US" altLang="zh-CN" sz="2400" dirty="0">
                <a:latin typeface="黑体" panose="02010609060101010101" pitchFamily="49" charset="-122"/>
                <a:ea typeface="黑体" panose="02010609060101010101" pitchFamily="49" charset="-122"/>
                <a:cs typeface="+mn-ea"/>
              </a:rPr>
              <a:t>--</a:t>
            </a:r>
            <a:r>
              <a:rPr lang="zh-CN" altLang="en-US" sz="2400" dirty="0">
                <a:latin typeface="黑体" panose="02010609060101010101" pitchFamily="49" charset="-122"/>
                <a:ea typeface="黑体" panose="02010609060101010101" pitchFamily="49" charset="-122"/>
                <a:cs typeface="+mn-ea"/>
              </a:rPr>
              <a:t>考马斯亮蓝法</a:t>
            </a:r>
            <a:endParaRPr lang="zh-CN" altLang="en-US" sz="2400" dirty="0">
              <a:latin typeface="黑体" panose="02010609060101010101" pitchFamily="49" charset="-122"/>
              <a:ea typeface="黑体" panose="02010609060101010101" pitchFamily="49" charset="-122"/>
              <a:cs typeface="+mn-ea"/>
            </a:endParaRPr>
          </a:p>
        </p:txBody>
      </p:sp>
    </p:spTree>
  </p:cSld>
  <p:clrMapOvr>
    <a:masterClrMapping/>
  </p:clrMapOvr>
  <p:transition>
    <p:split orient="vert"/>
  </p:transition>
</p:sld>
</file>

<file path=ppt/theme/theme1.xml><?xml version="1.0" encoding="utf-8"?>
<a:theme xmlns:a="http://schemas.openxmlformats.org/drawingml/2006/main" name="默认设计模板">
  <a:themeElements>
    <a:clrScheme name="默认设计模板 13">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3761</Words>
  <Application>WPS 演示</Application>
  <PresentationFormat>全屏显示(4:3)</PresentationFormat>
  <Paragraphs>207</Paragraphs>
  <Slides>25</Slides>
  <Notes>11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25</vt:i4>
      </vt:variant>
    </vt:vector>
  </HeadingPairs>
  <TitlesOfParts>
    <vt:vector size="35" baseType="lpstr">
      <vt:lpstr>Arial</vt:lpstr>
      <vt:lpstr>宋体</vt:lpstr>
      <vt:lpstr>Wingdings</vt:lpstr>
      <vt:lpstr>黑体</vt:lpstr>
      <vt:lpstr>Times New Roman</vt:lpstr>
      <vt:lpstr>微软雅黑</vt:lpstr>
      <vt:lpstr>Arial Unicode MS</vt:lpstr>
      <vt:lpstr>楷体_GB2312</vt:lpstr>
      <vt:lpstr>新宋体</vt:lpstr>
      <vt:lpstr>默认设计模板</vt:lpstr>
      <vt:lpstr>PowerPoint 演示文稿</vt:lpstr>
      <vt:lpstr>实验目的</vt:lpstr>
      <vt:lpstr>实验原理</vt:lpstr>
      <vt:lpstr>实验原理</vt:lpstr>
      <vt:lpstr>实验原理</vt:lpstr>
      <vt:lpstr>PowerPoint 演示文稿</vt:lpstr>
      <vt:lpstr>PowerPoint 演示文稿</vt:lpstr>
      <vt:lpstr>实验原理</vt:lpstr>
      <vt:lpstr>实验原理</vt:lpstr>
      <vt:lpstr>微丝的观察--考马斯亮蓝法</vt:lpstr>
      <vt:lpstr>PowerPoint 演示文稿</vt:lpstr>
      <vt:lpstr>微管的观察--免疫细胞化学方法</vt:lpstr>
      <vt:lpstr>免疫组织化学的过程</vt:lpstr>
      <vt:lpstr> </vt:lpstr>
      <vt:lpstr>微管的观察—免疫组织化学法 </vt:lpstr>
      <vt:lpstr>PowerPoint 演示文稿</vt:lpstr>
      <vt:lpstr>PowerPoint 演示文稿</vt:lpstr>
      <vt:lpstr>实验步骤 </vt:lpstr>
      <vt:lpstr>[考马斯亮蓝法观察细胞骨架]</vt:lpstr>
      <vt:lpstr>实验步骤 </vt:lpstr>
      <vt:lpstr>实验步骤 </vt:lpstr>
      <vt:lpstr>注意事项</vt:lpstr>
      <vt:lpstr>PowerPoint 演示文稿</vt:lpstr>
      <vt:lpstr>实验报告</vt:lpstr>
      <vt:lpstr>思考题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Administrator</cp:lastModifiedBy>
  <cp:revision>163</cp:revision>
  <dcterms:created xsi:type="dcterms:W3CDTF">2017-09-11T15:05:00Z</dcterms:created>
  <dcterms:modified xsi:type="dcterms:W3CDTF">2017-09-24T12:29:27Z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2052-10.1.0.6748</vt:lpwstr>
  </property>
</Properties>
</file>