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65" r:id="rId4"/>
    <p:sldId id="294" r:id="rId5"/>
    <p:sldId id="266" r:id="rId6"/>
    <p:sldId id="268" r:id="rId7"/>
    <p:sldId id="282" r:id="rId8"/>
    <p:sldId id="276" r:id="rId9"/>
    <p:sldId id="277" r:id="rId10"/>
    <p:sldId id="279" r:id="rId11"/>
    <p:sldId id="278" r:id="rId12"/>
    <p:sldId id="280" r:id="rId13"/>
    <p:sldId id="295"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51" d="100"/>
          <a:sy n="51" d="100"/>
        </p:scale>
        <p:origin x="-1380" y="-72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实验四</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细胞中大分子的观察</a:t>
            </a:r>
            <a:endParaRPr lang="zh-CN" altLang="en-US" sz="4000">
              <a:latin typeface="黑体" panose="02010609060101010101" pitchFamily="49" charset="-122"/>
              <a:ea typeface="黑体" panose="02010609060101010101" pitchFamily="49" charset="-122"/>
              <a:sym typeface="+mn-ea"/>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3 细胞中过氧化物酶的显示</a:t>
            </a:r>
            <a:endParaRPr lang="en-US" altLang="zh-CN"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1)用镊子撕取一小块洋葱鳞茎内表皮放在滴有钼酸铵溶液的载玻片上，处理5min</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2)吸去钼酸铵溶液，加入联苯胺溶液，处理至出现蓝色（约2-3min）</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3)吸去联苯胺溶液，加入0.85% 生理盐水或PBS溶液，漂洗1min</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4)吸去生理盐水或PBS，盖上盖玻片，置于显微镜下观察。</a:t>
            </a:r>
            <a:endParaRPr lang="zh-CN" altLang="en-US" sz="2000">
              <a:latin typeface="黑体" panose="02010609060101010101" pitchFamily="49" charset="-122"/>
              <a:ea typeface="黑体" panose="02010609060101010101" pitchFamily="49" charset="-122"/>
            </a:endParaRPr>
          </a:p>
          <a:p>
            <a:pPr marL="457200" lvl="1" indent="0">
              <a:lnSpc>
                <a:spcPct val="140000"/>
              </a:lnSpc>
              <a:buNone/>
            </a:pPr>
            <a:r>
              <a:rPr lang="zh-CN" altLang="en-US" sz="2100">
                <a:latin typeface="黑体" panose="02010609060101010101" pitchFamily="49" charset="-122"/>
                <a:ea typeface="黑体" panose="02010609060101010101" pitchFamily="49" charset="-122"/>
              </a:rPr>
              <a:t>对照组样品处理：</a:t>
            </a:r>
            <a:endParaRPr lang="zh-CN" altLang="en-US" sz="2100">
              <a:latin typeface="黑体" panose="02010609060101010101" pitchFamily="49" charset="-122"/>
              <a:ea typeface="黑体" panose="02010609060101010101" pitchFamily="49" charset="-122"/>
            </a:endParaRPr>
          </a:p>
          <a:p>
            <a:pPr marL="457200" lvl="1" indent="0">
              <a:lnSpc>
                <a:spcPct val="140000"/>
              </a:lnSpc>
              <a:buNone/>
            </a:pPr>
            <a:r>
              <a:rPr lang="zh-CN" altLang="en-US" sz="1835">
                <a:latin typeface="黑体" panose="02010609060101010101" pitchFamily="49" charset="-122"/>
                <a:ea typeface="黑体" panose="02010609060101010101" pitchFamily="49" charset="-122"/>
              </a:rPr>
              <a:t>1)样品90℃水浴15min，用70%乙醇漂洗1min</a:t>
            </a:r>
            <a:endParaRPr lang="zh-CN" altLang="en-US" sz="1835">
              <a:latin typeface="黑体" panose="02010609060101010101" pitchFamily="49" charset="-122"/>
              <a:ea typeface="黑体" panose="02010609060101010101" pitchFamily="49" charset="-122"/>
            </a:endParaRPr>
          </a:p>
          <a:p>
            <a:pPr marL="457200" lvl="1" indent="0">
              <a:lnSpc>
                <a:spcPct val="140000"/>
              </a:lnSpc>
              <a:buNone/>
            </a:pPr>
            <a:r>
              <a:rPr lang="zh-CN" altLang="en-US" sz="1835">
                <a:latin typeface="黑体" panose="02010609060101010101" pitchFamily="49" charset="-122"/>
                <a:ea typeface="黑体" panose="02010609060101010101" pitchFamily="49" charset="-122"/>
              </a:rPr>
              <a:t>2)按上面操作1）~4）制片、观察</a:t>
            </a:r>
            <a:endParaRPr lang="zh-CN" altLang="en-US" sz="1835">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注意事项</a:t>
            </a:r>
            <a:endParaRPr lang="zh-CN" altLang="en-US">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nvPr>
        </p:nvSpPr>
        <p:spPr>
          <a:xfrm>
            <a:off x="457200" y="1229995"/>
            <a:ext cx="8229600" cy="4525963"/>
          </a:xfrm>
        </p:spPr>
        <p:txBody>
          <a:bodyPr/>
          <a:p>
            <a:pPr>
              <a:lnSpc>
                <a:spcPct val="110000"/>
              </a:lnSpc>
            </a:pPr>
            <a:r>
              <a:rPr lang="zh-CN" altLang="en-US" sz="2400">
                <a:latin typeface="黑体" panose="02010609060101010101" pitchFamily="49" charset="-122"/>
                <a:ea typeface="黑体" panose="02010609060101010101" pitchFamily="49" charset="-122"/>
              </a:rPr>
              <a:t>洗片时要轻柔，以防细胞从载片上脱落。</a:t>
            </a:r>
            <a:endParaRPr lang="zh-CN" altLang="en-US" sz="2400">
              <a:latin typeface="黑体" panose="02010609060101010101" pitchFamily="49" charset="-122"/>
              <a:ea typeface="黑体" panose="02010609060101010101" pitchFamily="49" charset="-122"/>
            </a:endParaRPr>
          </a:p>
          <a:p>
            <a:pPr>
              <a:lnSpc>
                <a:spcPct val="110000"/>
              </a:lnSpc>
            </a:pPr>
            <a:r>
              <a:rPr lang="zh-CN" altLang="en-US" sz="2400">
                <a:latin typeface="黑体" panose="02010609060101010101" pitchFamily="49" charset="-122"/>
                <a:ea typeface="黑体" panose="02010609060101010101" pitchFamily="49" charset="-122"/>
              </a:rPr>
              <a:t>水或染色试剂在下一步开始前必须充分用吸水纸吸去干净，以防影响下一步的操作及最后镜检结果。</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实验报告</a:t>
            </a:r>
            <a:endParaRPr lang="zh-CN" altLang="en-US">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nvPr>
        </p:nvSpPr>
        <p:spPr/>
        <p:txBody>
          <a:bodyPr/>
          <a:p>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简述细胞中DNA和RNA被染成的颜色及其在细胞中的分布</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简述三氯乙酸和RNA酶处理后的结果与未处理组有何区别</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简述细胞中油脂、过氧化物酶被染成的颜色及其在不同细胞中的分布</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了解并掌握细胞中不同大分子观察的原理及操作步骤</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观察各种大分子在细胞中的分布</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8605" y="1162685"/>
            <a:ext cx="8729980" cy="4708525"/>
          </a:xfrm>
        </p:spPr>
        <p:txBody>
          <a:bodyPr/>
          <a:p>
            <a:r>
              <a:rPr lang="zh-CN" altLang="en-US" sz="2400">
                <a:latin typeface="黑体" panose="02010609060101010101" pitchFamily="49" charset="-122"/>
                <a:ea typeface="黑体" panose="02010609060101010101" pitchFamily="49" charset="-122"/>
              </a:rPr>
              <a:t>细胞结构与成分分析细胞生物学研究中常用实验方法，可用于揭示生物大分子在细胞内构建相互关系及细胞内的功能</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细胞化学是研究细胞的化学成分及这些成分在细胞活动中的变化和定位的学科，即在不破坏细胞形态结构的状况下，用生化的和物理的技术对各种细胞组分做定位、定性和定量分析，研究其动态变化、了解细胞代谢过程中各种细胞组分的作用</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本实验主要是原位显示细胞中大分子（核酸、蛋白、酶、脂质等），了解生物大分子在细胞或组织中的分布于功能的关系</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07010" y="1075055"/>
            <a:ext cx="8729980" cy="4708525"/>
          </a:xfrm>
        </p:spPr>
        <p:txBody>
          <a:bodyPr/>
          <a:p>
            <a:pPr marL="0" indent="0">
              <a:buNone/>
            </a:pPr>
            <a:r>
              <a:rPr lang="zh-CN" altLang="en-US">
                <a:latin typeface="黑体" panose="02010609060101010101" pitchFamily="49" charset="-122"/>
                <a:ea typeface="黑体" panose="02010609060101010101" pitchFamily="49" charset="-122"/>
              </a:rPr>
              <a:t>（一） 细胞中核酸的检测</a:t>
            </a:r>
            <a:endParaRPr lang="zh-CN" altLang="en-US">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Brachet反应主要利用核酸分子上的磷酸根和碱性染料形成盐键而在原位沉淀显色；它利用DNA和RNA结构差异，采用不同染料同时显示DNA 和RNA在细胞中的分布情况</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甲基绿、派洛宁是带有正电荷的碱性染料，可与带负电的核酸分子结合，但两种染料对DNA和RNA的亲和力不同，具有选择性</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甲基绿带有2个正电荷，易与双链DNA分子结合，使DNA显现出绿色</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派洛宁，又称吡罗红G，带有1个正电荷，易与单链RNA分子结合，使RNA呈现出红色</a:t>
            </a:r>
            <a:endParaRPr lang="zh-CN" altLang="en-US" sz="2400">
              <a:latin typeface="黑体" panose="02010609060101010101" pitchFamily="49" charset="-122"/>
              <a:ea typeface="黑体" panose="02010609060101010101" pitchFamily="49" charset="-122"/>
            </a:endParaRPr>
          </a:p>
          <a:p>
            <a:pPr>
              <a:lnSpc>
                <a:spcPct val="120000"/>
              </a:lnSpc>
            </a:pP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07365" y="1417955"/>
            <a:ext cx="8729980" cy="4708525"/>
          </a:xfrm>
        </p:spPr>
        <p:txBody>
          <a:bodyPr/>
          <a:p>
            <a:pPr marL="0" indent="0">
              <a:buNone/>
            </a:pPr>
            <a:r>
              <a:rPr lang="zh-CN" altLang="en-US">
                <a:latin typeface="黑体" panose="02010609060101010101" pitchFamily="49" charset="-122"/>
                <a:ea typeface="黑体" panose="02010609060101010101" pitchFamily="49" charset="-122"/>
              </a:rPr>
              <a:t>（二） 细胞中脂肪的显示</a:t>
            </a:r>
            <a:endParaRPr lang="zh-CN" altLang="en-US">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花生富含脂肪和蛋白质，可作为细胞脂肪分析的理想材料</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动物细胞经油脂处理培养后，也可作为细胞脂肪分析的理想材料       </a:t>
            </a:r>
            <a:endParaRPr lang="zh-CN" altLang="en-US" sz="2400">
              <a:latin typeface="黑体" panose="02010609060101010101" pitchFamily="49" charset="-122"/>
              <a:ea typeface="黑体" panose="02010609060101010101" pitchFamily="49" charset="-122"/>
            </a:endParaRPr>
          </a:p>
          <a:p>
            <a:pPr>
              <a:lnSpc>
                <a:spcPct val="120000"/>
              </a:lnSpc>
            </a:pPr>
            <a:r>
              <a:rPr lang="zh-CN" altLang="en-US" sz="2400">
                <a:latin typeface="黑体" panose="02010609060101010101" pitchFamily="49" charset="-122"/>
                <a:ea typeface="黑体" panose="02010609060101010101" pitchFamily="49" charset="-122"/>
              </a:rPr>
              <a:t>脂肪或油滴常用脂溶性染料进行鉴定，常用染料如苏丹III乙醇溶液、油红O等，可使脂肪或油滴呈橘红色</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707390"/>
          </a:xfrm>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2580" y="1075055"/>
            <a:ext cx="8498840" cy="4708525"/>
          </a:xfrm>
        </p:spPr>
        <p:txBody>
          <a:bodyPr/>
          <a:p>
            <a:pPr marL="0" indent="0">
              <a:buNone/>
            </a:pPr>
            <a:r>
              <a:rPr lang="zh-CN" altLang="en-US">
                <a:latin typeface="黑体" panose="02010609060101010101" pitchFamily="49" charset="-122"/>
                <a:ea typeface="黑体" panose="02010609060101010101" pitchFamily="49" charset="-122"/>
              </a:rPr>
              <a:t>（三） 细胞中过氧化物酶的显示</a:t>
            </a:r>
            <a:endParaRPr lang="zh-CN" altLang="en-US">
              <a:latin typeface="黑体" panose="02010609060101010101" pitchFamily="49" charset="-122"/>
              <a:ea typeface="黑体" panose="02010609060101010101" pitchFamily="49" charset="-122"/>
            </a:endParaRPr>
          </a:p>
          <a:p>
            <a:pPr>
              <a:lnSpc>
                <a:spcPct val="120000"/>
              </a:lnSpc>
            </a:pPr>
            <a:r>
              <a:rPr sz="2400">
                <a:latin typeface="Times New Roman" panose="02020603050405020304" pitchFamily="18" charset="0"/>
                <a:ea typeface="黑体" panose="02010609060101010101" pitchFamily="49" charset="-122"/>
                <a:sym typeface="+mn-ea"/>
              </a:rPr>
              <a:t>过氧化物酶是由细胞中能催化很多反应的，以铁卟啉为辅基，过氧化氢为电子受体，催化底物氧化的一类氧化还原酶，主要存在于细胞的过氧化物酶体中</a:t>
            </a:r>
            <a:endParaRPr sz="2400">
              <a:latin typeface="Times New Roman" panose="02020603050405020304" pitchFamily="18" charset="0"/>
              <a:ea typeface="黑体" panose="02010609060101010101" pitchFamily="49" charset="-122"/>
              <a:sym typeface="+mn-ea"/>
            </a:endParaRPr>
          </a:p>
          <a:p>
            <a:pPr>
              <a:lnSpc>
                <a:spcPct val="120000"/>
              </a:lnSpc>
            </a:pPr>
            <a:r>
              <a:rPr sz="2400">
                <a:latin typeface="Times New Roman" panose="02020603050405020304" pitchFamily="18" charset="0"/>
                <a:ea typeface="黑体" panose="02010609060101010101" pitchFamily="49" charset="-122"/>
                <a:sym typeface="+mn-ea"/>
              </a:rPr>
              <a:t>过氧化物酶体的标志酶是过氧化氢酶</a:t>
            </a:r>
            <a:endParaRPr sz="2400">
              <a:latin typeface="Times New Roman" panose="02020603050405020304" pitchFamily="18" charset="0"/>
              <a:ea typeface="黑体" panose="02010609060101010101" pitchFamily="49" charset="-122"/>
              <a:sym typeface="+mn-ea"/>
            </a:endParaRPr>
          </a:p>
          <a:p>
            <a:pPr>
              <a:lnSpc>
                <a:spcPct val="120000"/>
              </a:lnSpc>
            </a:pPr>
            <a:r>
              <a:rPr sz="2400">
                <a:latin typeface="Times New Roman" panose="02020603050405020304" pitchFamily="18" charset="0"/>
                <a:ea typeface="黑体" panose="02010609060101010101" pitchFamily="49" charset="-122"/>
                <a:sym typeface="+mn-ea"/>
              </a:rPr>
              <a:t>过氧化物酶能将细胞毒性物质--过氧化氢(H</a:t>
            </a:r>
            <a:r>
              <a:rPr sz="2400" baseline="-25000">
                <a:latin typeface="Times New Roman" panose="02020603050405020304" pitchFamily="18" charset="0"/>
                <a:ea typeface="黑体" panose="02010609060101010101" pitchFamily="49" charset="-122"/>
                <a:sym typeface="+mn-ea"/>
              </a:rPr>
              <a:t>2</a:t>
            </a:r>
            <a:r>
              <a:rPr sz="2400">
                <a:latin typeface="Times New Roman" panose="02020603050405020304" pitchFamily="18" charset="0"/>
                <a:ea typeface="黑体" panose="02010609060101010101" pitchFamily="49" charset="-122"/>
                <a:sym typeface="+mn-ea"/>
              </a:rPr>
              <a:t>O</a:t>
            </a:r>
            <a:r>
              <a:rPr sz="2400" baseline="-25000">
                <a:latin typeface="Times New Roman" panose="02020603050405020304" pitchFamily="18" charset="0"/>
                <a:ea typeface="黑体" panose="02010609060101010101" pitchFamily="49" charset="-122"/>
                <a:sym typeface="+mn-ea"/>
              </a:rPr>
              <a:t>2</a:t>
            </a:r>
            <a:r>
              <a:rPr sz="2400">
                <a:latin typeface="Times New Roman" panose="02020603050405020304" pitchFamily="18" charset="0"/>
                <a:ea typeface="黑体" panose="02010609060101010101" pitchFamily="49" charset="-122"/>
                <a:sym typeface="+mn-ea"/>
              </a:rPr>
              <a:t>)、氧化酚类和胺类化合物氧化分解，进而保护细胞</a:t>
            </a:r>
            <a:endParaRPr sz="2400">
              <a:latin typeface="Times New Roman" panose="02020603050405020304" pitchFamily="18" charset="0"/>
              <a:ea typeface="黑体" panose="02010609060101010101" pitchFamily="49" charset="-122"/>
              <a:sym typeface="+mn-ea"/>
            </a:endParaRPr>
          </a:p>
          <a:p>
            <a:pPr>
              <a:lnSpc>
                <a:spcPct val="120000"/>
              </a:lnSpc>
            </a:pPr>
            <a:r>
              <a:rPr sz="2400">
                <a:latin typeface="Times New Roman" panose="02020603050405020304" pitchFamily="18" charset="0"/>
                <a:ea typeface="黑体" panose="02010609060101010101" pitchFamily="49" charset="-122"/>
                <a:sym typeface="+mn-ea"/>
              </a:rPr>
              <a:t>过氧化物酶检测的原理是底物过氧化氢在过氧化物酶作用下分解产生的新态氧，可使无色联苯胺氧化生成蓝色联苯胺蓝，进而变成棕色产物。</a:t>
            </a:r>
            <a:endParaRPr sz="2400">
              <a:latin typeface="Times New Roman" panose="02020603050405020304" pitchFamily="18" charset="0"/>
              <a:ea typeface="黑体" panose="02010609060101010101" pitchFamily="49" charset="-122"/>
              <a:sym typeface="+mn-ea"/>
            </a:endParaRPr>
          </a:p>
          <a:p>
            <a:pPr>
              <a:lnSpc>
                <a:spcPct val="120000"/>
              </a:lnSpc>
            </a:pPr>
            <a:r>
              <a:rPr sz="2400">
                <a:latin typeface="Times New Roman" panose="02020603050405020304" pitchFamily="18" charset="0"/>
                <a:ea typeface="黑体" panose="02010609060101010101" pitchFamily="49" charset="-122"/>
                <a:sym typeface="+mn-ea"/>
              </a:rPr>
              <a:t>可根据颜色反应判定过氧化物酶的有无或多少</a:t>
            </a:r>
            <a:endParaRPr sz="2400">
              <a:latin typeface="Times New Roman" panose="02020603050405020304" pitchFamily="18" charset="0"/>
              <a:ea typeface="黑体" panose="02010609060101010101" pitchFamily="49" charset="-122"/>
              <a:sym typeface="+mn-ea"/>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latin typeface="黑体" panose="02010609060101010101" pitchFamily="49" charset="-122"/>
                <a:ea typeface="黑体" panose="02010609060101010101" pitchFamily="49" charset="-122"/>
                <a:sym typeface="+mn-ea"/>
              </a:rPr>
              <a:t>实验步骤</a:t>
            </a:r>
            <a:br>
              <a:rPr lang="zh-CN" altLang="en-US" sz="3600">
                <a:latin typeface="黑体" panose="02010609060101010101" pitchFamily="49" charset="-122"/>
                <a:ea typeface="黑体" panose="02010609060101010101" pitchFamily="49" charset="-122"/>
              </a:rPr>
            </a:br>
            <a:endParaRPr lang="zh-CN" altLang="en-US" sz="36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86690" y="894080"/>
            <a:ext cx="8664575" cy="4887595"/>
          </a:xfrm>
        </p:spPr>
        <p:txBody>
          <a:bodyPr/>
          <a:p>
            <a:pPr marL="0" indent="0">
              <a:lnSpc>
                <a:spcPct val="140000"/>
              </a:lnSpc>
              <a:buNone/>
            </a:pPr>
            <a:r>
              <a:rPr lang="zh-CN" altLang="en-US" sz="2000">
                <a:latin typeface="黑体" panose="02010609060101010101" pitchFamily="49" charset="-122"/>
                <a:ea typeface="黑体" panose="02010609060101010101" pitchFamily="49" charset="-122"/>
              </a:rPr>
              <a:t>1 甲基绿-派洛宁染色显示动物细胞中DNA/RNA</a:t>
            </a:r>
            <a:endParaRPr lang="zh-CN" altLang="en-US" sz="2000">
              <a:latin typeface="黑体" panose="02010609060101010101" pitchFamily="49" charset="-122"/>
              <a:ea typeface="黑体" panose="02010609060101010101" pitchFamily="49" charset="-122"/>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rPr>
              <a:t>以细胞悬液置于载玻片的一端，一只手拿好载玻片，另一只手用一块边缘平滑的载玻片接触血滴或细胞悬液，并以30-45夹角平推，制备临时装片。或选用PBS洗涤后的培养细胞的飞片</a:t>
            </a:r>
            <a:endParaRPr lang="zh-CN" altLang="en-US" sz="1750">
              <a:latin typeface="黑体" panose="02010609060101010101" pitchFamily="49" charset="-122"/>
              <a:ea typeface="黑体" panose="02010609060101010101" pitchFamily="49" charset="-122"/>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rPr>
              <a:t>将晾干的临时装片或培养的细胞飞片浸入70%乙醇中，固定10-30min</a:t>
            </a:r>
            <a:endParaRPr lang="zh-CN" altLang="en-US" sz="1750">
              <a:latin typeface="黑体" panose="02010609060101010101" pitchFamily="49" charset="-122"/>
              <a:ea typeface="黑体" panose="02010609060101010101" pitchFamily="49" charset="-122"/>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rPr>
              <a:t>将临时装片或培养的细胞飞片放在实验台上，加2-3滴甲基绿-派洛宁混合染液，染色15-30min</a:t>
            </a:r>
            <a:endParaRPr lang="zh-CN" altLang="en-US" sz="1750">
              <a:latin typeface="黑体" panose="02010609060101010101" pitchFamily="49" charset="-122"/>
              <a:ea typeface="黑体" panose="02010609060101010101" pitchFamily="49" charset="-122"/>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rPr>
              <a:t>用细流水冲洗染色后的玻片数秒钟，将载玻片立于吸水纸上，吸去多余水分</a:t>
            </a:r>
            <a:endParaRPr lang="zh-CN" altLang="en-US" sz="1750">
              <a:latin typeface="黑体" panose="02010609060101010101" pitchFamily="49" charset="-122"/>
              <a:ea typeface="黑体" panose="02010609060101010101" pitchFamily="49" charset="-122"/>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sym typeface="+mn-ea"/>
              </a:rPr>
              <a:t>盖片浸入丙酮中分色2-3s，浸入丙酮-二甲苯（1:1）中5s， 浸入纯二甲苯中透明5min</a:t>
            </a:r>
            <a:endParaRPr lang="zh-CN" altLang="en-US" sz="1750">
              <a:latin typeface="黑体" panose="02010609060101010101" pitchFamily="49" charset="-122"/>
              <a:ea typeface="黑体" panose="02010609060101010101" pitchFamily="49" charset="-122"/>
              <a:sym typeface="+mn-ea"/>
            </a:endParaRPr>
          </a:p>
          <a:p>
            <a:pPr marL="914400" lvl="1" indent="-457200">
              <a:lnSpc>
                <a:spcPct val="140000"/>
              </a:lnSpc>
              <a:buFont typeface="+mj-ea"/>
              <a:buAutoNum type="circleNumDbPlain"/>
            </a:pPr>
            <a:r>
              <a:rPr lang="zh-CN" altLang="en-US" sz="1750">
                <a:latin typeface="黑体" panose="02010609060101010101" pitchFamily="49" charset="-122"/>
                <a:ea typeface="黑体" panose="02010609060101010101" pitchFamily="49" charset="-122"/>
                <a:sym typeface="+mn-ea"/>
              </a:rPr>
              <a:t>滴一滴中性树胶于载玻片上，将盖玻片细胞面朝下封片，置于显微镜下观察</a:t>
            </a:r>
            <a:endParaRPr lang="zh-CN" altLang="en-US" sz="1750">
              <a:latin typeface="黑体" panose="02010609060101010101" pitchFamily="49" charset="-122"/>
              <a:ea typeface="黑体" panose="02010609060101010101" pitchFamily="49" charset="-122"/>
            </a:endParaRPr>
          </a:p>
          <a:p>
            <a:pPr marL="914400" lvl="1" indent="-457200">
              <a:lnSpc>
                <a:spcPct val="140000"/>
              </a:lnSpc>
              <a:buAutoNum type="circleNumDbPlain"/>
            </a:pPr>
            <a:endParaRPr lang="zh-CN" altLang="en-US" sz="1750">
              <a:latin typeface="黑体" panose="02010609060101010101" pitchFamily="49" charset="-122"/>
              <a:ea typeface="黑体" panose="02010609060101010101" pitchFamily="49" charset="-122"/>
            </a:endParaRPr>
          </a:p>
          <a:p>
            <a:pPr marL="457200" indent="-457200">
              <a:lnSpc>
                <a:spcPct val="140000"/>
              </a:lnSpc>
              <a:buNone/>
            </a:pP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sym typeface="+mn-ea"/>
              </a:rPr>
              <a:t>甲基绿-派洛宁染色显示动物细胞中DNA/RNA（续）</a:t>
            </a:r>
            <a:endParaRPr lang="zh-CN" altLang="en-US" sz="2400">
              <a:latin typeface="黑体" panose="02010609060101010101" pitchFamily="49" charset="-122"/>
              <a:ea typeface="黑体" panose="02010609060101010101" pitchFamily="49" charset="-122"/>
            </a:endParaRPr>
          </a:p>
          <a:p>
            <a:pPr>
              <a:lnSpc>
                <a:spcPct val="140000"/>
              </a:lnSpc>
              <a:buNone/>
            </a:pPr>
            <a:r>
              <a:rPr lang="zh-CN" altLang="en-US" sz="2100">
                <a:latin typeface="黑体" panose="02010609060101010101" pitchFamily="49" charset="-122"/>
                <a:ea typeface="黑体" panose="02010609060101010101" pitchFamily="49" charset="-122"/>
                <a:sym typeface="+mn-ea"/>
              </a:rPr>
              <a:t>  对照组样品处理：</a:t>
            </a:r>
            <a:endParaRPr lang="zh-CN" altLang="en-US" sz="2100">
              <a:latin typeface="黑体" panose="02010609060101010101" pitchFamily="49" charset="-122"/>
              <a:ea typeface="黑体" panose="02010609060101010101" pitchFamily="49" charset="-122"/>
            </a:endParaRPr>
          </a:p>
          <a:p>
            <a:pPr marL="457200" lvl="1" indent="0">
              <a:lnSpc>
                <a:spcPct val="140000"/>
              </a:lnSpc>
              <a:buNone/>
            </a:pPr>
            <a:r>
              <a:rPr lang="zh-CN" altLang="en-US" sz="1835">
                <a:latin typeface="黑体" panose="02010609060101010101" pitchFamily="49" charset="-122"/>
                <a:ea typeface="黑体" panose="02010609060101010101" pitchFamily="49" charset="-122"/>
                <a:sym typeface="+mn-ea"/>
              </a:rPr>
              <a:t>1)把样品放在5% 三氯乙酸溶液中90℃水浴15min，用70%乙醇漂洗1min</a:t>
            </a:r>
            <a:endParaRPr lang="zh-CN" altLang="en-US" sz="1835">
              <a:latin typeface="黑体" panose="02010609060101010101" pitchFamily="49" charset="-122"/>
              <a:ea typeface="黑体" panose="02010609060101010101" pitchFamily="49" charset="-122"/>
            </a:endParaRPr>
          </a:p>
          <a:p>
            <a:pPr marL="457200" lvl="1" indent="0">
              <a:lnSpc>
                <a:spcPct val="140000"/>
              </a:lnSpc>
              <a:buNone/>
            </a:pPr>
            <a:r>
              <a:rPr lang="zh-CN" altLang="en-US" sz="1835">
                <a:latin typeface="黑体" panose="02010609060101010101" pitchFamily="49" charset="-122"/>
                <a:ea typeface="黑体" panose="02010609060101010101" pitchFamily="49" charset="-122"/>
                <a:sym typeface="+mn-ea"/>
              </a:rPr>
              <a:t>2)把样品放在0.1% RNA酶溶液中室温处理15min，用蒸馏水漂洗5min</a:t>
            </a:r>
            <a:endParaRPr lang="zh-CN" altLang="en-US" sz="1835">
              <a:latin typeface="黑体" panose="02010609060101010101" pitchFamily="49" charset="-122"/>
              <a:ea typeface="黑体" panose="02010609060101010101" pitchFamily="49" charset="-122"/>
            </a:endParaRPr>
          </a:p>
          <a:p>
            <a:pPr marL="457200" lvl="1" indent="0">
              <a:lnSpc>
                <a:spcPct val="140000"/>
              </a:lnSpc>
              <a:buNone/>
            </a:pPr>
            <a:r>
              <a:rPr lang="zh-CN" altLang="en-US" sz="1835">
                <a:latin typeface="黑体" panose="02010609060101010101" pitchFamily="49" charset="-122"/>
                <a:ea typeface="黑体" panose="02010609060101010101" pitchFamily="49" charset="-122"/>
                <a:sym typeface="+mn-ea"/>
              </a:rPr>
              <a:t>3)按上面操作</a:t>
            </a:r>
            <a:r>
              <a:rPr lang="zh-CN" altLang="en-US" sz="1835">
                <a:latin typeface="Calibri" panose="020F0502020204030204" charset="0"/>
                <a:ea typeface="黑体" panose="02010609060101010101" pitchFamily="49" charset="-122"/>
                <a:sym typeface="+mn-ea"/>
              </a:rPr>
              <a:t>①</a:t>
            </a:r>
            <a:r>
              <a:rPr lang="en-US" altLang="zh-CN" sz="1835">
                <a:latin typeface="黑体" panose="02010609060101010101" pitchFamily="49" charset="-122"/>
                <a:ea typeface="黑体" panose="02010609060101010101" pitchFamily="49" charset="-122"/>
                <a:sym typeface="+mn-ea"/>
              </a:rPr>
              <a:t>-</a:t>
            </a:r>
            <a:r>
              <a:rPr lang="zh-CN" altLang="en-US" sz="1835">
                <a:latin typeface="黑体" panose="02010609060101010101" pitchFamily="49" charset="-122"/>
                <a:ea typeface="黑体" panose="02010609060101010101" pitchFamily="49" charset="-122"/>
                <a:sym typeface="+mn-ea"/>
              </a:rPr>
              <a:t>6）制片、观察</a:t>
            </a:r>
            <a:endParaRPr lang="zh-CN" altLang="en-US" sz="1835">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 细胞中油脂的显示</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马铃薯块茎与花生（已预先泡涨）切成薄片， 平铺于盖玻片中央，晾干；或者PBS洗涤过的细胞爬片</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盖玻片置于密闭容器中的苏丹III染液或油红O染液中染色30min以上</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用75%酒精/60%异丙醇漂洗，除去多余的染料</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自来水洗，苏木素染细胞核2min， 水洗分化 （可选）</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把样品片放在载玻片上，置于显微镜下观察。</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Words>
  <Application>WPS 演示</Application>
  <PresentationFormat>全屏显示(4:3)</PresentationFormat>
  <Paragraphs>89</Paragraphs>
  <Slides>12</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黑体</vt:lpstr>
      <vt:lpstr>楷体_GB2312</vt:lpstr>
      <vt:lpstr>Comic Sans MS</vt:lpstr>
      <vt:lpstr>Times New Roman</vt:lpstr>
      <vt:lpstr>Arial Black</vt:lpstr>
      <vt:lpstr>华文行楷</vt:lpstr>
      <vt:lpstr>Symbol</vt:lpstr>
      <vt:lpstr>微软雅黑</vt:lpstr>
      <vt:lpstr>Arial Unicode MS</vt:lpstr>
      <vt:lpstr>新宋体</vt:lpstr>
      <vt:lpstr>Calibri</vt:lpstr>
      <vt:lpstr>默认设计模板</vt:lpstr>
      <vt:lpstr>PowerPoint 演示文稿</vt:lpstr>
      <vt:lpstr>实验目的</vt:lpstr>
      <vt:lpstr>实验原理</vt:lpstr>
      <vt:lpstr>实验原理</vt:lpstr>
      <vt:lpstr>实验原理</vt:lpstr>
      <vt:lpstr>实验原理</vt:lpstr>
      <vt:lpstr>实验步骤 </vt:lpstr>
      <vt:lpstr>实验步骤 </vt:lpstr>
      <vt:lpstr>实验步骤 </vt:lpstr>
      <vt:lpstr>实验步骤 </vt:lpstr>
      <vt:lpstr>注意事项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149</cp:revision>
  <dcterms:created xsi:type="dcterms:W3CDTF">2017-09-11T15:05:00Z</dcterms:created>
  <dcterms:modified xsi:type="dcterms:W3CDTF">2017-09-24T13:11:26Z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