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5" r:id="rId4"/>
    <p:sldId id="266" r:id="rId5"/>
    <p:sldId id="295" r:id="rId6"/>
    <p:sldId id="296" r:id="rId7"/>
    <p:sldId id="277" r:id="rId9"/>
    <p:sldId id="298" r:id="rId10"/>
    <p:sldId id="299" r:id="rId11"/>
    <p:sldId id="300" r:id="rId12"/>
    <p:sldId id="279" r:id="rId13"/>
    <p:sldId id="303" r:id="rId14"/>
    <p:sldId id="304" r:id="rId15"/>
    <p:sldId id="301" r:id="rId1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51" d="100"/>
          <a:sy n="51" d="100"/>
        </p:scale>
        <p:origin x="-1380" y="-720"/>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a:ln>
            <a:solidFill>
              <a:srgbClr val="000000"/>
            </a:solidFill>
            <a:miter/>
          </a:ln>
        </p:spPr>
      </p:sp>
      <p:sp>
        <p:nvSpPr>
          <p:cNvPr id="8194"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b="1" dirty="0">
                <a:latin typeface="楷体_GB2312" pitchFamily="49" charset="-122"/>
                <a:ea typeface="楷体_GB2312" pitchFamily="49" charset="-122"/>
              </a:rPr>
              <a:t>伊红</a:t>
            </a:r>
            <a:r>
              <a:rPr lang="en-US" altLang="zh-CN" b="1" dirty="0">
                <a:latin typeface="楷体_GB2312" pitchFamily="49" charset="-122"/>
                <a:ea typeface="楷体_GB2312" pitchFamily="49" charset="-122"/>
              </a:rPr>
              <a:t>Y(</a:t>
            </a:r>
            <a:r>
              <a:rPr lang="en-US" altLang="zh-CN" dirty="0"/>
              <a:t>Eosin Y</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酸性染料</a:t>
            </a:r>
            <a:endParaRPr lang="en-US" altLang="zh-CN" b="1" dirty="0">
              <a:latin typeface="楷体_GB2312" pitchFamily="49" charset="-122"/>
              <a:ea typeface="楷体_GB2312" pitchFamily="49" charset="-122"/>
            </a:endParaRPr>
          </a:p>
          <a:p>
            <a:pPr lvl="0" eaLnBrk="1" hangingPunct="1">
              <a:spcBef>
                <a:spcPct val="0"/>
              </a:spcBef>
            </a:pPr>
            <a:r>
              <a:rPr lang="zh-CN" altLang="en-US" b="1" dirty="0">
                <a:latin typeface="楷体_GB2312" pitchFamily="49" charset="-122"/>
                <a:ea typeface="楷体_GB2312" pitchFamily="49" charset="-122"/>
              </a:rPr>
              <a:t>一般生物染料不能穿过活细胞膜，只有细胞被固定或细胞膜被破坏时才能进入细胞。使死细胞着色的多为酸性染料，使活细胞着色的多为碱性染料，如中性红、亚甲蓝、詹纳斯绿、甲苯胺蓝等，由于电性吸引堆积在细胞特定结构上</a:t>
            </a:r>
            <a:endParaRPr lang="zh-CN" altLang="en-US" dirty="0"/>
          </a:p>
        </p:txBody>
      </p:sp>
      <p:sp>
        <p:nvSpPr>
          <p:cNvPr id="819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fld>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Text Box 4"/>
          <p:cNvSpPr txBox="1">
            <a:spLocks noChangeArrowheads="1"/>
          </p:cNvSpPr>
          <p:nvPr/>
        </p:nvSpPr>
        <p:spPr bwMode="auto">
          <a:xfrm>
            <a:off x="465455"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实验七 </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细胞的冻存、复苏与细胞死活鉴定</a:t>
            </a:r>
            <a:endParaRPr lang="zh-CN" altLang="en-US" sz="4000">
              <a:latin typeface="黑体" panose="02010609060101010101" pitchFamily="49" charset="-122"/>
              <a:ea typeface="黑体" panose="02010609060101010101" pitchFamily="49" charset="-122"/>
              <a:sym typeface="+mn-ea"/>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38885"/>
            <a:ext cx="8229600" cy="4887595"/>
          </a:xfrm>
        </p:spPr>
        <p:txBody>
          <a:bodyPr/>
          <a:p>
            <a:pPr marL="0" indent="0">
              <a:lnSpc>
                <a:spcPct val="140000"/>
              </a:lnSpc>
              <a:buNone/>
            </a:pPr>
            <a:r>
              <a:rPr lang="zh-CN" altLang="en-US" sz="2400" b="1" dirty="0">
                <a:latin typeface="黑体" panose="02010609060101010101" pitchFamily="49" charset="-122"/>
                <a:ea typeface="黑体" panose="02010609060101010101" pitchFamily="49" charset="-122"/>
                <a:sym typeface="+mn-ea"/>
              </a:rPr>
              <a:t>（二）细胞复苏</a:t>
            </a:r>
            <a:endParaRPr lang="zh-CN" altLang="en-US" sz="2400" b="1" dirty="0">
              <a:latin typeface="黑体" panose="02010609060101010101" pitchFamily="49" charset="-122"/>
              <a:ea typeface="黑体" panose="02010609060101010101" pitchFamily="49" charset="-122"/>
              <a:sym typeface="+mn-ea"/>
            </a:endParaRPr>
          </a:p>
          <a:p>
            <a:pPr algn="just" eaLnBrk="1" hangingPunct="1">
              <a:lnSpc>
                <a:spcPct val="120000"/>
              </a:lnSpc>
            </a:pPr>
            <a:r>
              <a:rPr lang="zh-CN" altLang="en-US" sz="2100">
                <a:latin typeface="黑体" panose="02010609060101010101" pitchFamily="49" charset="-122"/>
                <a:ea typeface="黑体" panose="02010609060101010101" pitchFamily="49" charset="-122"/>
                <a:sym typeface="+mn-ea"/>
              </a:rPr>
              <a:t>将新鲜培养基置于37C水槽中回温，回温后以70%酒精并擦拭之，移入无菌操作台内。</a:t>
            </a:r>
            <a:endParaRPr lang="zh-CN" altLang="en-US" sz="2100">
              <a:latin typeface="黑体" panose="02010609060101010101" pitchFamily="49" charset="-122"/>
              <a:ea typeface="黑体" panose="02010609060101010101" pitchFamily="49" charset="-122"/>
            </a:endParaRPr>
          </a:p>
          <a:p>
            <a:pPr algn="just" eaLnBrk="1" hangingPunct="1">
              <a:lnSpc>
                <a:spcPct val="120000"/>
              </a:lnSpc>
            </a:pPr>
            <a:r>
              <a:rPr lang="zh-CN" altLang="en-US" sz="2100">
                <a:latin typeface="黑体" panose="02010609060101010101" pitchFamily="49" charset="-122"/>
                <a:ea typeface="黑体" panose="02010609060101010101" pitchFamily="49" charset="-122"/>
                <a:sym typeface="+mn-ea"/>
              </a:rPr>
              <a:t>将冷冻管迅速由液氮转入到37℃水浴中，冷冻管的顶部保持在水面以上以避免任何污染，不定时搅拌加速解冻，使其在1分钟内全部融化，以70% ethanol擦拭保存管外部，移入无菌操作台内；</a:t>
            </a:r>
            <a:endParaRPr lang="zh-CN" altLang="en-US" sz="2100">
              <a:latin typeface="黑体" panose="02010609060101010101" pitchFamily="49" charset="-122"/>
              <a:ea typeface="黑体" panose="02010609060101010101" pitchFamily="49" charset="-122"/>
            </a:endParaRPr>
          </a:p>
          <a:p>
            <a:pPr algn="just" eaLnBrk="1" hangingPunct="1">
              <a:lnSpc>
                <a:spcPct val="120000"/>
              </a:lnSpc>
            </a:pPr>
            <a:r>
              <a:rPr lang="zh-CN" altLang="en-US" sz="2100">
                <a:latin typeface="黑体" panose="02010609060101010101" pitchFamily="49" charset="-122"/>
                <a:ea typeface="黑体" panose="02010609060101010101" pitchFamily="49" charset="-122"/>
                <a:sym typeface="+mn-ea"/>
              </a:rPr>
              <a:t>将解冻的细胞悬浮液，缓缓加入有5ml培养液的离心管中，混合均匀，1000 rpm 离心5 分钟（对照试验：室温放置30min后再离心），移去上清液，加入原冻存液体积新鲜培养液重悬</a:t>
            </a:r>
            <a:endParaRPr lang="zh-CN" altLang="en-US" sz="2100">
              <a:latin typeface="黑体" panose="02010609060101010101" pitchFamily="49" charset="-122"/>
              <a:ea typeface="黑体" panose="02010609060101010101" pitchFamily="49" charset="-122"/>
            </a:endParaRPr>
          </a:p>
          <a:p>
            <a:pPr lvl="1">
              <a:lnSpc>
                <a:spcPct val="140000"/>
              </a:lnSpc>
            </a:pP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3"/>
          <p:cNvSpPr>
            <a:spLocks noGrp="1" noChangeArrowheads="1"/>
          </p:cNvSpPr>
          <p:nvPr>
            <p:ph idx="1"/>
          </p:nvPr>
        </p:nvSpPr>
        <p:spPr>
          <a:xfrm>
            <a:off x="500380" y="1191260"/>
            <a:ext cx="7772400" cy="4871720"/>
          </a:xfrm>
        </p:spPr>
        <p:txBody>
          <a:bodyPr vert="horz" wrap="square" lIns="91440" tIns="45720" rIns="91440" bIns="45720" numCol="1" anchor="t" anchorCtr="0" compatLnSpc="1"/>
          <a:lstStyle/>
          <a:p>
            <a:pPr marL="514350" indent="-514350">
              <a:lnSpc>
                <a:spcPct val="130000"/>
              </a:lnSpc>
              <a:buFont typeface="Arial" panose="020B0604020202020204" pitchFamily="34" charset="0"/>
              <a:buAutoNum type="arabicPeriod" startAt="4"/>
            </a:pPr>
            <a:r>
              <a:rPr lang="zh-CN" altLang="en-US" sz="2100">
                <a:latin typeface="黑体" panose="02010609060101010101" pitchFamily="49" charset="-122"/>
                <a:ea typeface="黑体" panose="02010609060101010101" pitchFamily="49" charset="-122"/>
              </a:rPr>
              <a:t>取0.1-0.2ml重悬液，用台盼蓝染料排除法检查细胞存活率</a:t>
            </a:r>
            <a:endParaRPr lang="zh-CN" altLang="en-US" sz="2100">
              <a:latin typeface="黑体" panose="02010609060101010101" pitchFamily="49" charset="-122"/>
              <a:ea typeface="黑体" panose="02010609060101010101" pitchFamily="49" charset="-122"/>
            </a:endParaRPr>
          </a:p>
          <a:p>
            <a:pPr marL="514350" indent="-514350">
              <a:lnSpc>
                <a:spcPct val="130000"/>
              </a:lnSpc>
              <a:buFont typeface="Arial" panose="020B0604020202020204" pitchFamily="34" charset="0"/>
              <a:buAutoNum type="arabicPeriod" startAt="4"/>
            </a:pPr>
            <a:r>
              <a:rPr lang="zh-CN" altLang="en-US" sz="2100">
                <a:latin typeface="黑体" panose="02010609060101010101" pitchFamily="49" charset="-122"/>
                <a:ea typeface="黑体" panose="02010609060101010101" pitchFamily="49" charset="-122"/>
              </a:rPr>
              <a:t>其余重悬液，加入含有适量培养液的培养瓶中，混合均匀，用倒置显微镜观察细胞瓶内细胞密度，若细胞密度过高，用培养液稀释至适宜浓度。放入CO2培养箱培养</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xEl>
                                              <p:charRg st="0" end="31"/>
                                            </p:txEl>
                                          </p:spTgt>
                                        </p:tgtEl>
                                        <p:attrNameLst>
                                          <p:attrName>style.visibility</p:attrName>
                                        </p:attrNameLst>
                                      </p:cBhvr>
                                      <p:to>
                                        <p:strVal val="visible"/>
                                      </p:to>
                                    </p:set>
                                    <p:animEffect transition="in" filter="dissolve">
                                      <p:cBhvr>
                                        <p:cTn id="7" dur="500"/>
                                        <p:tgtEl>
                                          <p:spTgt spid="6147">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7">
                                            <p:txEl>
                                              <p:charRg st="31" end="106"/>
                                            </p:txEl>
                                          </p:spTgt>
                                        </p:tgtEl>
                                        <p:attrNameLst>
                                          <p:attrName>style.visibility</p:attrName>
                                        </p:attrNameLst>
                                      </p:cBhvr>
                                      <p:to>
                                        <p:strVal val="visible"/>
                                      </p:to>
                                    </p:set>
                                    <p:animEffect transition="in" filter="dissolve">
                                      <p:cBhvr>
                                        <p:cTn id="12" dur="500"/>
                                        <p:tgtEl>
                                          <p:spTgt spid="6147">
                                            <p:txEl>
                                              <p:charRg st="31"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xfrm>
            <a:off x="685800" y="357188"/>
            <a:ext cx="7772400" cy="714375"/>
          </a:xfrm>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实验记录与分析</a:t>
            </a:r>
            <a:endPar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6147" name="内容占位符 2"/>
          <p:cNvSpPr>
            <a:spLocks noGrp="1"/>
          </p:cNvSpPr>
          <p:nvPr>
            <p:ph idx="1"/>
          </p:nvPr>
        </p:nvSpPr>
        <p:spPr>
          <a:xfrm>
            <a:off x="685800" y="1428750"/>
            <a:ext cx="7772400" cy="4667250"/>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复苏后</a:t>
            </a:r>
            <a:endParaRPr kumimoji="0" lang="en-US" altLang="zh-CN"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0" fontAlgn="base" latinLnBrk="0" hangingPunct="0">
              <a:spcBef>
                <a:spcPct val="20000"/>
              </a:spcBef>
              <a:spcAft>
                <a:spcPct val="0"/>
              </a:spcAft>
              <a:buClr>
                <a:schemeClr val="accent2"/>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rPr>
              <a:t>细胞计数</a:t>
            </a:r>
            <a:endParaRPr kumimoji="0" lang="en-US" altLang="zh-CN"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endParaRPr>
          </a:p>
          <a:p>
            <a:pPr marL="742950" marR="0" lvl="1" indent="-285750" algn="l" defTabSz="914400" rtl="0" eaLnBrk="0" fontAlgn="base" latinLnBrk="0" hangingPunct="0">
              <a:spcBef>
                <a:spcPct val="20000"/>
              </a:spcBef>
              <a:spcAft>
                <a:spcPct val="0"/>
              </a:spcAft>
              <a:buClr>
                <a:schemeClr val="accent2"/>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endParaRPr>
          </a:p>
          <a:p>
            <a:pPr marL="742950" marR="0" lvl="1" indent="-285750" algn="l" defTabSz="914400" rtl="0" eaLnBrk="0" fontAlgn="base" latinLnBrk="0" hangingPunct="0">
              <a:spcBef>
                <a:spcPct val="20000"/>
              </a:spcBef>
              <a:spcAft>
                <a:spcPct val="0"/>
              </a:spcAft>
              <a:buClr>
                <a:schemeClr val="accent2"/>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endParaRPr>
          </a:p>
          <a:p>
            <a:pPr marL="742950" marR="0" lvl="1" indent="-285750" algn="l" defTabSz="914400" rtl="0" eaLnBrk="0" fontAlgn="base" latinLnBrk="0" hangingPunct="0">
              <a:spcBef>
                <a:spcPct val="20000"/>
              </a:spcBef>
              <a:spcAft>
                <a:spcPct val="0"/>
              </a:spcAft>
              <a:buClr>
                <a:schemeClr val="accent2"/>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rPr>
              <a:t>计算细胞密度和细胞量</a:t>
            </a:r>
            <a:endParaRPr kumimoji="0" lang="en-US" altLang="zh-CN"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分析冻存与复苏过程细胞活力变化、细胞量的变化情况，并讨论可能原因</a:t>
            </a:r>
            <a:endParaRPr kumimoji="0" lang="zh-CN" altLang="en-US" sz="2800" b="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aphicFrame>
        <p:nvGraphicFramePr>
          <p:cNvPr id="4" name="表格 3"/>
          <p:cNvGraphicFramePr>
            <a:graphicFrameLocks noGrp="1"/>
          </p:cNvGraphicFramePr>
          <p:nvPr/>
        </p:nvGraphicFramePr>
        <p:xfrm>
          <a:off x="4427538" y="1844675"/>
          <a:ext cx="3500438" cy="1112838"/>
        </p:xfrm>
        <a:graphic>
          <a:graphicData uri="http://schemas.openxmlformats.org/drawingml/2006/table">
            <a:tbl>
              <a:tblPr>
                <a:tableStyleId>{93296810-A885-4BE3-A3E7-6D5BEEA58F35}</a:tableStyleId>
              </a:tblPr>
              <a:tblGrid>
                <a:gridCol w="1166812"/>
                <a:gridCol w="1166812"/>
                <a:gridCol w="1166812"/>
              </a:tblGrid>
              <a:tr h="370946">
                <a:tc>
                  <a:txBody>
                    <a:bodyPr/>
                    <a:lstStyle/>
                    <a:p>
                      <a:r>
                        <a:rPr lang="zh-CN" altLang="en-US" sz="1800" dirty="0" smtClean="0">
                          <a:solidFill>
                            <a:schemeClr val="tx1"/>
                          </a:solidFill>
                        </a:rPr>
                        <a:t>活（死）</a:t>
                      </a:r>
                      <a:r>
                        <a:rPr lang="zh-CN" altLang="en-US" sz="1800" dirty="0" smtClean="0"/>
                        <a:t>）</a:t>
                      </a:r>
                      <a:endParaRPr lang="zh-CN" altLang="en-US" sz="1800" dirty="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946">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946">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684213" y="473710"/>
            <a:ext cx="7772400" cy="706755"/>
          </a:xfrm>
        </p:spPr>
        <p:txBody>
          <a:bodyPr wrap="square" lIns="91440" tIns="45720" rIns="91440" bIns="45720" anchor="ctr">
            <a:spAutoFit/>
          </a:bodyPr>
          <a:p>
            <a:pPr algn="l" eaLnBrk="1" hangingPunct="1"/>
            <a:r>
              <a:rPr lang="en-US" altLang="zh-CN" sz="4000" dirty="0">
                <a:latin typeface="黑体" panose="02010609060101010101" pitchFamily="49" charset="-122"/>
                <a:ea typeface="黑体" panose="02010609060101010101" pitchFamily="49" charset="-122"/>
              </a:rPr>
              <a:t>[</a:t>
            </a:r>
            <a:r>
              <a:rPr lang="zh-CN" altLang="en-US" sz="4000" dirty="0">
                <a:latin typeface="黑体" panose="02010609060101010101" pitchFamily="49" charset="-122"/>
                <a:ea typeface="黑体" panose="02010609060101010101" pitchFamily="49" charset="-122"/>
              </a:rPr>
              <a:t>思考题</a:t>
            </a:r>
            <a:r>
              <a:rPr lang="en-US" altLang="zh-CN" sz="4000" dirty="0">
                <a:latin typeface="黑体" panose="02010609060101010101" pitchFamily="49" charset="-122"/>
                <a:ea typeface="黑体" panose="02010609060101010101" pitchFamily="49" charset="-122"/>
              </a:rPr>
              <a:t>]</a:t>
            </a:r>
            <a:endParaRPr lang="en-US" altLang="zh-CN" sz="4000" dirty="0">
              <a:latin typeface="黑体" panose="02010609060101010101" pitchFamily="49" charset="-122"/>
              <a:ea typeface="黑体" panose="02010609060101010101" pitchFamily="49" charset="-122"/>
            </a:endParaRPr>
          </a:p>
        </p:txBody>
      </p:sp>
      <p:sp>
        <p:nvSpPr>
          <p:cNvPr id="7171" name="Rectangle 3"/>
          <p:cNvSpPr>
            <a:spLocks noGrp="1"/>
          </p:cNvSpPr>
          <p:nvPr>
            <p:ph idx="1"/>
          </p:nvPr>
        </p:nvSpPr>
        <p:spPr>
          <a:xfrm>
            <a:off x="684213" y="1484313"/>
            <a:ext cx="7772400" cy="4114800"/>
          </a:xfrm>
        </p:spPr>
        <p:txBody>
          <a:bodyPr wrap="square" lIns="91440" tIns="45720" rIns="91440" bIns="45720" anchor="t"/>
          <a:p>
            <a:pPr algn="just" eaLnBrk="1" hangingPunct="1">
              <a:buNone/>
            </a:pPr>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细胞冻存与复苏的基本原则是什么？</a:t>
            </a:r>
            <a:endParaRPr lang="zh-CN" altLang="en-US" sz="2800" dirty="0">
              <a:latin typeface="黑体" panose="02010609060101010101" pitchFamily="49" charset="-122"/>
              <a:ea typeface="黑体" panose="02010609060101010101" pitchFamily="49" charset="-122"/>
            </a:endParaRPr>
          </a:p>
          <a:p>
            <a:pPr algn="just" eaLnBrk="1" hangingPunct="1">
              <a:buNone/>
            </a:pPr>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简述细胞冻存与复苏的基本过程。</a:t>
            </a:r>
            <a:endParaRPr lang="zh-CN" altLang="en-US" sz="2800" dirty="0">
              <a:latin typeface="黑体" panose="02010609060101010101" pitchFamily="49" charset="-122"/>
              <a:ea typeface="黑体" panose="02010609060101010101" pitchFamily="49" charset="-122"/>
            </a:endParaRPr>
          </a:p>
          <a:p>
            <a:pPr algn="just" eaLnBrk="1" hangingPunct="1">
              <a:buNone/>
            </a:pPr>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影响冻存细胞活性的因素是什么？</a:t>
            </a:r>
            <a:endParaRPr lang="zh-CN" altLang="en-US" sz="2800" dirty="0">
              <a:latin typeface="黑体" panose="02010609060101010101" pitchFamily="49" charset="-122"/>
              <a:ea typeface="黑体" panose="02010609060101010101" pitchFamily="49" charset="-122"/>
            </a:endParaRPr>
          </a:p>
          <a:p>
            <a:pPr algn="just" eaLnBrk="1" hangingPunct="1">
              <a:buNone/>
            </a:pPr>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细胞活力检测有何用途？</a:t>
            </a:r>
            <a:r>
              <a:rPr lang="zh-CN" altLang="zh-CN" sz="2800" dirty="0">
                <a:latin typeface="黑体" panose="02010609060101010101" pitchFamily="49" charset="-122"/>
                <a:ea typeface="黑体" panose="02010609060101010101" pitchFamily="49" charset="-122"/>
              </a:rPr>
              <a:t>有哪些细胞活力检测方法？有何异同？各自原理是什么？</a:t>
            </a:r>
            <a:endParaRPr lang="zh-CN" altLang="zh-CN" sz="2800" dirty="0">
              <a:latin typeface="黑体" panose="02010609060101010101" pitchFamily="49" charset="-122"/>
              <a:ea typeface="黑体" panose="02010609060101010101" pitchFamily="49" charset="-122"/>
            </a:endParaRPr>
          </a:p>
          <a:p>
            <a:pPr algn="just" eaLnBrk="1" hangingPunct="1">
              <a:buNone/>
            </a:pPr>
            <a:r>
              <a:rPr lang="en-US" altLang="zh-CN" sz="2800" dirty="0">
                <a:latin typeface="黑体" panose="02010609060101010101" pitchFamily="49" charset="-122"/>
                <a:ea typeface="黑体" panose="02010609060101010101" pitchFamily="49" charset="-122"/>
              </a:rPr>
              <a:t>5 </a:t>
            </a:r>
            <a:r>
              <a:rPr lang="zh-CN" altLang="zh-CN" sz="2800" dirty="0">
                <a:latin typeface="黑体" panose="02010609060101010101" pitchFamily="49" charset="-122"/>
                <a:ea typeface="黑体" panose="02010609060101010101" pitchFamily="49" charset="-122"/>
              </a:rPr>
              <a:t>实验设计：比较不同冻存保护剂、不同室温放置时间对细胞冻存复苏存活率的影响实验</a:t>
            </a:r>
            <a:endParaRPr lang="zh-CN" altLang="zh-CN" sz="2800" dirty="0">
              <a:latin typeface="黑体" panose="02010609060101010101" pitchFamily="49" charset="-122"/>
              <a:ea typeface="黑体" panose="02010609060101010101" pitchFamily="49" charset="-122"/>
            </a:endParaRPr>
          </a:p>
          <a:p>
            <a:pPr algn="just" eaLnBrk="1" hangingPunct="1">
              <a:buNone/>
            </a:pPr>
            <a:endParaRPr lang="en-US" altLang="zh-CN" sz="2800" dirty="0">
              <a:latin typeface="黑体" panose="02010609060101010101" pitchFamily="49" charset="-122"/>
              <a:ea typeface="黑体" panose="02010609060101010101" pitchFamily="49" charset="-122"/>
            </a:endParaRPr>
          </a:p>
          <a:p>
            <a:pPr algn="just" eaLnBrk="1" hangingPunct="1">
              <a:buNone/>
            </a:pPr>
            <a:endParaRPr lang="zh-CN" altLang="en-US" dirty="0">
              <a:latin typeface="楷体_GB2312" pitchFamily="49" charset="-122"/>
              <a:ea typeface="楷体_GB2312" pitchFamily="49" charset="-122"/>
            </a:endParaRPr>
          </a:p>
          <a:p>
            <a:pPr eaLnBrk="1" hangingPunct="1">
              <a:buNone/>
            </a:pPr>
            <a:endParaRPr lang="en-US" altLang="zh-CN" dirty="0">
              <a:latin typeface="楷体_GB2312" pitchFamily="49" charset="-122"/>
              <a:ea typeface="楷体_GB2312" pitchFamily="49" charset="-122"/>
            </a:endParaRPr>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p>
            <a:pPr eaLnBrk="1" hangingPunct="1">
              <a:lnSpc>
                <a:spcPct val="110000"/>
              </a:lnSpc>
            </a:pPr>
            <a:r>
              <a:rPr lang="zh-CN" altLang="en-US" sz="2740" dirty="0">
                <a:latin typeface="黑体" panose="02010609060101010101" pitchFamily="49" charset="-122"/>
                <a:ea typeface="黑体" panose="02010609060101010101" pitchFamily="49" charset="-122"/>
                <a:sym typeface="+mn-ea"/>
              </a:rPr>
              <a:t>掌握细胞冻存复苏的基本原则</a:t>
            </a:r>
            <a:endParaRPr lang="zh-CN" altLang="en-US" sz="2740" dirty="0">
              <a:latin typeface="黑体" panose="02010609060101010101" pitchFamily="49" charset="-122"/>
              <a:ea typeface="黑体" panose="02010609060101010101" pitchFamily="49" charset="-122"/>
              <a:sym typeface="+mn-ea"/>
            </a:endParaRPr>
          </a:p>
          <a:p>
            <a:pPr eaLnBrk="1" hangingPunct="1">
              <a:lnSpc>
                <a:spcPct val="110000"/>
              </a:lnSpc>
            </a:pPr>
            <a:r>
              <a:rPr lang="zh-CN" altLang="en-US" sz="2740" dirty="0">
                <a:latin typeface="黑体" panose="02010609060101010101" pitchFamily="49" charset="-122"/>
                <a:ea typeface="黑体" panose="02010609060101010101" pitchFamily="49" charset="-122"/>
                <a:sym typeface="+mn-ea"/>
              </a:rPr>
              <a:t>熟悉细胞冻存的基本过程</a:t>
            </a:r>
            <a:endParaRPr lang="zh-CN" altLang="en-US" sz="2740" dirty="0">
              <a:latin typeface="黑体" panose="02010609060101010101" pitchFamily="49" charset="-122"/>
              <a:ea typeface="黑体" panose="02010609060101010101" pitchFamily="49" charset="-122"/>
              <a:sym typeface="+mn-ea"/>
            </a:endParaRPr>
          </a:p>
          <a:p>
            <a:pPr eaLnBrk="1" hangingPunct="1">
              <a:lnSpc>
                <a:spcPct val="110000"/>
              </a:lnSpc>
            </a:pPr>
            <a:r>
              <a:rPr lang="zh-CN" altLang="en-US" sz="2740" dirty="0">
                <a:latin typeface="黑体" panose="02010609060101010101" pitchFamily="49" charset="-122"/>
                <a:ea typeface="黑体" panose="02010609060101010101" pitchFamily="49" charset="-122"/>
                <a:sym typeface="+mn-ea"/>
              </a:rPr>
              <a:t>复习细胞计数的方法</a:t>
            </a:r>
            <a:endParaRPr lang="zh-CN" altLang="en-US" sz="2740" dirty="0">
              <a:latin typeface="黑体" panose="02010609060101010101" pitchFamily="49" charset="-122"/>
              <a:ea typeface="黑体" panose="02010609060101010101" pitchFamily="49" charset="-122"/>
              <a:sym typeface="+mn-ea"/>
            </a:endParaRPr>
          </a:p>
          <a:p>
            <a:pPr eaLnBrk="1" hangingPunct="1">
              <a:lnSpc>
                <a:spcPct val="110000"/>
              </a:lnSpc>
            </a:pPr>
            <a:r>
              <a:rPr lang="zh-CN" altLang="en-US" sz="2740" dirty="0">
                <a:latin typeface="黑体" panose="02010609060101010101" pitchFamily="49" charset="-122"/>
                <a:ea typeface="黑体" panose="02010609060101010101" pitchFamily="49" charset="-122"/>
                <a:sym typeface="+mn-ea"/>
              </a:rPr>
              <a:t>学习并掌握死活细胞鉴别的原理及方法。</a:t>
            </a:r>
            <a:endParaRPr lang="zh-CN" altLang="en-US" sz="274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7670" y="126365"/>
            <a:ext cx="8229600" cy="789305"/>
          </a:xfrm>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07010" y="998220"/>
            <a:ext cx="8729980" cy="4708525"/>
          </a:xfrm>
        </p:spPr>
        <p:txBody>
          <a:bodyPr/>
          <a:p>
            <a:pPr algn="just" eaLnBrk="1" hangingPunct="1">
              <a:lnSpc>
                <a:spcPct val="90000"/>
              </a:lnSpc>
            </a:pPr>
            <a:r>
              <a:rPr lang="en-US" altLang="zh-CN" sz="2800" b="1" dirty="0">
                <a:latin typeface="黑体" panose="02010609060101010101" pitchFamily="49" charset="-122"/>
                <a:ea typeface="黑体" panose="02010609060101010101" pitchFamily="49" charset="-122"/>
                <a:sym typeface="+mn-ea"/>
              </a:rPr>
              <a:t>  </a:t>
            </a:r>
            <a:r>
              <a:rPr lang="zh-CN" altLang="en-US" sz="2800" dirty="0">
                <a:latin typeface="黑体" panose="02010609060101010101" pitchFamily="49" charset="-122"/>
                <a:ea typeface="黑体" panose="02010609060101010101" pitchFamily="49" charset="-122"/>
                <a:sym typeface="+mn-ea"/>
              </a:rPr>
              <a:t>为防止细胞长期培养过程中微生物污染或基因型改变等导致的具有优良特性细胞系的丢失，细胞可经快速冷冻并几乎无限期保存在非常低的温度下，如液氮中</a:t>
            </a:r>
            <a:endParaRPr lang="zh-CN" altLang="en-US" sz="2800" dirty="0">
              <a:latin typeface="黑体" panose="02010609060101010101" pitchFamily="49" charset="-122"/>
              <a:ea typeface="黑体" panose="02010609060101010101" pitchFamily="49" charset="-122"/>
            </a:endParaRPr>
          </a:p>
          <a:p>
            <a:pPr algn="just" eaLnBrk="1" hangingPunct="1">
              <a:lnSpc>
                <a:spcPct val="90000"/>
              </a:lnSpc>
            </a:pPr>
            <a:r>
              <a:rPr lang="zh-CN" altLang="en-US" sz="2800" dirty="0">
                <a:latin typeface="黑体" panose="02010609060101010101" pitchFamily="49" charset="-122"/>
                <a:ea typeface="黑体" panose="02010609060101010101" pitchFamily="49" charset="-122"/>
                <a:sym typeface="+mn-ea"/>
              </a:rPr>
              <a:t>   不加任何条件下直接冻存细胞时，细胞内外环境中的水会形成冰晶，导致细胞内发生一系列变化，如机械损伤、电解质升高、渗透压变化、脱水、</a:t>
            </a:r>
            <a:r>
              <a:rPr lang="en-US" altLang="zh-CN" sz="2800" dirty="0">
                <a:latin typeface="黑体" panose="02010609060101010101" pitchFamily="49" charset="-122"/>
                <a:ea typeface="黑体" panose="02010609060101010101" pitchFamily="49" charset="-122"/>
                <a:sym typeface="+mn-ea"/>
              </a:rPr>
              <a:t>pH</a:t>
            </a:r>
            <a:r>
              <a:rPr lang="zh-CN" altLang="en-US" sz="2800" dirty="0">
                <a:latin typeface="黑体" panose="02010609060101010101" pitchFamily="49" charset="-122"/>
                <a:ea typeface="黑体" panose="02010609060101010101" pitchFamily="49" charset="-122"/>
                <a:sym typeface="+mn-ea"/>
              </a:rPr>
              <a:t>改变、蛋白变性等，导致细胞死亡</a:t>
            </a:r>
            <a:endParaRPr lang="zh-CN" altLang="en-US" sz="2800" dirty="0">
              <a:latin typeface="黑体" panose="02010609060101010101" pitchFamily="49" charset="-122"/>
              <a:ea typeface="黑体" panose="02010609060101010101" pitchFamily="49" charset="-122"/>
            </a:endParaRPr>
          </a:p>
          <a:p>
            <a:pPr algn="just" eaLnBrk="1" hangingPunct="1">
              <a:lnSpc>
                <a:spcPct val="90000"/>
              </a:lnSpc>
            </a:pPr>
            <a:r>
              <a:rPr lang="zh-CN" altLang="en-US" sz="2800" dirty="0">
                <a:latin typeface="黑体" panose="02010609060101010101" pitchFamily="49" charset="-122"/>
                <a:ea typeface="黑体" panose="02010609060101010101" pitchFamily="49" charset="-122"/>
                <a:sym typeface="+mn-ea"/>
              </a:rPr>
              <a:t>   在培养液中加入保护剂如甘油和二甲基亚砜（</a:t>
            </a:r>
            <a:r>
              <a:rPr lang="en-US" altLang="zh-CN" sz="2800" dirty="0">
                <a:latin typeface="黑体" panose="02010609060101010101" pitchFamily="49" charset="-122"/>
                <a:ea typeface="黑体" panose="02010609060101010101" pitchFamily="49" charset="-122"/>
                <a:sym typeface="+mn-ea"/>
              </a:rPr>
              <a:t>DMSO</a:t>
            </a:r>
            <a:r>
              <a:rPr lang="zh-CN" altLang="en-US" sz="2800" dirty="0">
                <a:latin typeface="黑体" panose="02010609060101010101" pitchFamily="49" charset="-122"/>
                <a:ea typeface="黑体" panose="02010609060101010101" pitchFamily="49" charset="-122"/>
                <a:sym typeface="+mn-ea"/>
              </a:rPr>
              <a:t>），可使冰点下降，在缓慢的冻结条件下，使细胞内水分在冻结前析出胞外，使细胞免受损伤；溶解细胞时，解冻要快，使之迅速通过细胞最易受损的</a:t>
            </a:r>
            <a:r>
              <a:rPr lang="en-US" altLang="zh-CN" sz="2800" dirty="0">
                <a:latin typeface="黑体" panose="02010609060101010101" pitchFamily="49" charset="-122"/>
                <a:ea typeface="黑体" panose="02010609060101010101" pitchFamily="49" charset="-122"/>
                <a:sym typeface="+mn-ea"/>
              </a:rPr>
              <a:t>-5C—0C</a:t>
            </a:r>
            <a:r>
              <a:rPr lang="zh-CN" altLang="en-US" sz="2800" dirty="0">
                <a:latin typeface="黑体" panose="02010609060101010101" pitchFamily="49" charset="-122"/>
                <a:ea typeface="黑体" panose="02010609060101010101" pitchFamily="49" charset="-122"/>
                <a:sym typeface="+mn-ea"/>
              </a:rPr>
              <a:t>后，细胞仍能生长，活力不受损伤</a:t>
            </a:r>
            <a:endParaRPr lang="zh-CN" altLang="en-US" sz="2800" dirty="0">
              <a:latin typeface="黑体" panose="02010609060101010101" pitchFamily="49" charset="-122"/>
              <a:ea typeface="黑体" panose="02010609060101010101" pitchFamily="49" charset="-122"/>
            </a:endParaRPr>
          </a:p>
          <a:p>
            <a:pPr algn="just" eaLnBrk="1" hangingPunct="1">
              <a:lnSpc>
                <a:spcPct val="90000"/>
              </a:lnSpc>
            </a:pPr>
            <a:r>
              <a:rPr lang="zh-CN" altLang="en-US" sz="2800" dirty="0">
                <a:solidFill>
                  <a:srgbClr val="FFFF00"/>
                </a:solidFill>
                <a:latin typeface="黑体" panose="02010609060101010101" pitchFamily="49" charset="-122"/>
                <a:ea typeface="黑体" panose="02010609060101010101" pitchFamily="49" charset="-122"/>
                <a:sym typeface="+mn-ea"/>
              </a:rPr>
              <a:t>缓冻速溶</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685800" y="245428"/>
            <a:ext cx="7772400" cy="768350"/>
          </a:xfrm>
        </p:spPr>
        <p:txBody>
          <a:bodyPr wrap="square" lIns="91440" tIns="45720" rIns="91440" bIns="45720" anchor="ctr">
            <a:spAutoFit/>
          </a:bodyPr>
          <a:p>
            <a:pPr eaLnBrk="1" hangingPunct="1"/>
            <a:r>
              <a:rPr lang="zh-CN" altLang="en-US">
                <a:latin typeface="黑体" panose="02010609060101010101" pitchFamily="49" charset="-122"/>
                <a:ea typeface="黑体" panose="02010609060101010101" pitchFamily="49" charset="-122"/>
                <a:sym typeface="+mn-ea"/>
              </a:rPr>
              <a:t>实验原理</a:t>
            </a:r>
            <a:endParaRPr lang="zh-CN" altLang="en-US" dirty="0"/>
          </a:p>
        </p:txBody>
      </p:sp>
      <p:sp>
        <p:nvSpPr>
          <p:cNvPr id="6146" name="Rectangle 3"/>
          <p:cNvSpPr>
            <a:spLocks noGrp="1"/>
          </p:cNvSpPr>
          <p:nvPr>
            <p:ph idx="1"/>
          </p:nvPr>
        </p:nvSpPr>
        <p:spPr>
          <a:xfrm>
            <a:off x="685800" y="1412875"/>
            <a:ext cx="8134350" cy="4683125"/>
          </a:xfrm>
        </p:spPr>
        <p:txBody>
          <a:bodyPr wrap="square" lIns="91440" tIns="45720" rIns="91440" bIns="45720" anchor="t"/>
          <a:p>
            <a:pPr algn="just" eaLnBrk="1" hangingPunct="1"/>
            <a:r>
              <a:rPr lang="zh-CN" altLang="en-US" sz="2800" dirty="0">
                <a:latin typeface="黑体" panose="02010609060101010101" pitchFamily="49" charset="-122"/>
                <a:ea typeface="黑体" panose="02010609060101010101" pitchFamily="49" charset="-122"/>
                <a:sym typeface="+mn-ea"/>
              </a:rPr>
              <a:t>细胞活力检测</a:t>
            </a:r>
            <a:endParaRPr lang="zh-CN" altLang="en-US" sz="2800" dirty="0">
              <a:latin typeface="黑体" panose="02010609060101010101" pitchFamily="49" charset="-122"/>
              <a:ea typeface="黑体" panose="02010609060101010101" pitchFamily="49" charset="-122"/>
            </a:endParaRPr>
          </a:p>
          <a:p>
            <a:pPr lvl="1" algn="just" eaLnBrk="1" hangingPunct="1"/>
            <a:r>
              <a:rPr lang="zh-CN" altLang="en-US" sz="2800" b="1" dirty="0">
                <a:latin typeface="黑体" panose="02010609060101010101" pitchFamily="49" charset="-122"/>
                <a:ea typeface="黑体" panose="02010609060101010101" pitchFamily="49" charset="-122"/>
              </a:rPr>
              <a:t>在细胞群体中总有一些因各种原因而死亡的细胞</a:t>
            </a:r>
            <a:endParaRPr lang="zh-CN" altLang="en-US" sz="2800" b="1" dirty="0">
              <a:latin typeface="黑体" panose="02010609060101010101" pitchFamily="49" charset="-122"/>
              <a:ea typeface="黑体" panose="02010609060101010101" pitchFamily="49" charset="-122"/>
            </a:endParaRPr>
          </a:p>
          <a:p>
            <a:pPr lvl="1" algn="just" eaLnBrk="1" hangingPunct="1"/>
            <a:r>
              <a:rPr lang="zh-CN" altLang="en-US" sz="2800" b="1" dirty="0">
                <a:solidFill>
                  <a:srgbClr val="FFFF00"/>
                </a:solidFill>
                <a:latin typeface="黑体" panose="02010609060101010101" pitchFamily="49" charset="-122"/>
                <a:ea typeface="黑体" panose="02010609060101010101" pitchFamily="49" charset="-122"/>
              </a:rPr>
              <a:t>细胞活力</a:t>
            </a:r>
            <a:r>
              <a:rPr lang="zh-CN" altLang="en-US" sz="2800" b="1" dirty="0">
                <a:latin typeface="黑体" panose="02010609060101010101" pitchFamily="49" charset="-122"/>
                <a:ea typeface="黑体" panose="02010609060101010101" pitchFamily="49" charset="-122"/>
              </a:rPr>
              <a:t>：总细胞中活细胞所占的百分比</a:t>
            </a:r>
            <a:endParaRPr lang="zh-CN" altLang="en-US" sz="2800" b="1" dirty="0">
              <a:latin typeface="黑体" panose="02010609060101010101" pitchFamily="49" charset="-122"/>
              <a:ea typeface="黑体" panose="02010609060101010101" pitchFamily="49" charset="-122"/>
            </a:endParaRPr>
          </a:p>
          <a:p>
            <a:pPr lvl="1" algn="just" eaLnBrk="1" hangingPunct="1"/>
            <a:r>
              <a:rPr lang="zh-CN" altLang="en-US" sz="2800" b="1" dirty="0">
                <a:latin typeface="黑体" panose="02010609060101010101" pitchFamily="49" charset="-122"/>
                <a:ea typeface="黑体" panose="02010609060101010101" pitchFamily="49" charset="-122"/>
              </a:rPr>
              <a:t>活力检查</a:t>
            </a:r>
            <a:endParaRPr lang="zh-CN" altLang="en-US" sz="2800" b="1" dirty="0">
              <a:latin typeface="黑体" panose="02010609060101010101" pitchFamily="49" charset="-122"/>
              <a:ea typeface="黑体" panose="02010609060101010101" pitchFamily="49" charset="-122"/>
            </a:endParaRPr>
          </a:p>
          <a:p>
            <a:pPr lvl="2" algn="just" eaLnBrk="1" hangingPunct="1"/>
            <a:r>
              <a:rPr lang="zh-CN" altLang="en-US" sz="2800" b="1" dirty="0">
                <a:latin typeface="黑体" panose="02010609060101010101" pitchFamily="49" charset="-122"/>
                <a:ea typeface="黑体" panose="02010609060101010101" pitchFamily="49" charset="-122"/>
              </a:rPr>
              <a:t>了解组织细胞分离过程中细胞是否损伤</a:t>
            </a:r>
            <a:endParaRPr lang="zh-CN" altLang="en-US" sz="2800" b="1" dirty="0">
              <a:latin typeface="黑体" panose="02010609060101010101" pitchFamily="49" charset="-122"/>
              <a:ea typeface="黑体" panose="02010609060101010101" pitchFamily="49" charset="-122"/>
            </a:endParaRPr>
          </a:p>
          <a:p>
            <a:pPr lvl="2" algn="just" eaLnBrk="1" hangingPunct="1"/>
            <a:r>
              <a:rPr lang="zh-CN" altLang="en-US" sz="2800" b="1" dirty="0">
                <a:latin typeface="黑体" panose="02010609060101010101" pitchFamily="49" charset="-122"/>
                <a:ea typeface="黑体" panose="02010609060101010101" pitchFamily="49" charset="-122"/>
              </a:rPr>
              <a:t>了解冻存和复苏的效果等 </a:t>
            </a:r>
            <a:endParaRPr lang="zh-CN" altLang="en-US" sz="2800" b="1" dirty="0">
              <a:latin typeface="黑体" panose="02010609060101010101" pitchFamily="49" charset="-122"/>
              <a:ea typeface="黑体" panose="02010609060101010101" pitchFamily="49" charset="-122"/>
            </a:endParaRPr>
          </a:p>
          <a:p>
            <a:pPr eaLnBrk="1" hangingPunct="1"/>
            <a:endParaRPr lang="en-US" altLang="zh-CN" sz="2800" dirty="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457200" y="276543"/>
            <a:ext cx="8229600" cy="645160"/>
          </a:xfrm>
        </p:spPr>
        <p:txBody>
          <a:bodyPr wrap="square" lIns="91440" tIns="45720" rIns="91440" bIns="45720" anchor="ctr">
            <a:spAutoFit/>
          </a:bodyPr>
          <a:p>
            <a:pPr eaLnBrk="1" hangingPunct="1"/>
            <a:r>
              <a:rPr lang="zh-CN" altLang="en-US" sz="3600" dirty="0">
                <a:latin typeface="黑体" panose="02010609060101010101" pitchFamily="49" charset="-122"/>
                <a:ea typeface="黑体" panose="02010609060101010101" pitchFamily="49" charset="-122"/>
              </a:rPr>
              <a:t>死活细胞鉴别方法</a:t>
            </a:r>
            <a:endParaRPr lang="zh-CN" altLang="en-US" sz="3600" dirty="0">
              <a:latin typeface="黑体" panose="02010609060101010101" pitchFamily="49" charset="-122"/>
              <a:ea typeface="黑体" panose="02010609060101010101" pitchFamily="49" charset="-122"/>
            </a:endParaRPr>
          </a:p>
        </p:txBody>
      </p:sp>
      <p:sp>
        <p:nvSpPr>
          <p:cNvPr id="13315" name="Rectangle 3"/>
          <p:cNvSpPr>
            <a:spLocks noGrp="1"/>
          </p:cNvSpPr>
          <p:nvPr>
            <p:ph idx="1"/>
          </p:nvPr>
        </p:nvSpPr>
        <p:spPr>
          <a:xfrm>
            <a:off x="381000" y="1108075"/>
            <a:ext cx="8077200" cy="4987925"/>
          </a:xfrm>
        </p:spPr>
        <p:txBody>
          <a:bodyPr wrap="square" lIns="91440" tIns="45720" rIns="91440" bIns="45720" anchor="t"/>
          <a:p>
            <a:pPr algn="just" eaLnBrk="1" hangingPunct="1">
              <a:lnSpc>
                <a:spcPct val="90000"/>
              </a:lnSpc>
              <a:buNone/>
            </a:pPr>
            <a:endParaRPr lang="en-US" altLang="zh-CN" sz="2400" b="1" dirty="0">
              <a:latin typeface="楷体_GB2312" pitchFamily="49" charset="-122"/>
              <a:ea typeface="楷体_GB2312" pitchFamily="49" charset="-122"/>
            </a:endParaRPr>
          </a:p>
          <a:p>
            <a:pPr algn="just" eaLnBrk="1" hangingPunct="1">
              <a:lnSpc>
                <a:spcPct val="90000"/>
              </a:lnSpc>
            </a:pPr>
            <a:r>
              <a:rPr lang="zh-CN" altLang="en-US" sz="2400" b="1" dirty="0">
                <a:latin typeface="楷体_GB2312" pitchFamily="49" charset="-122"/>
                <a:ea typeface="楷体_GB2312" pitchFamily="49" charset="-122"/>
              </a:rPr>
              <a:t>染色排除法（最常用）</a:t>
            </a:r>
            <a:endParaRPr lang="zh-CN" altLang="en-US" sz="2400" b="1" dirty="0">
              <a:latin typeface="楷体_GB2312" pitchFamily="49" charset="-122"/>
              <a:ea typeface="楷体_GB2312" pitchFamily="49" charset="-122"/>
            </a:endParaRPr>
          </a:p>
          <a:p>
            <a:pPr lvl="1" algn="just" eaLnBrk="1" hangingPunct="1">
              <a:lnSpc>
                <a:spcPct val="90000"/>
              </a:lnSpc>
            </a:pPr>
            <a:r>
              <a:rPr lang="zh-CN" altLang="en-US" sz="1800" b="1" dirty="0">
                <a:latin typeface="楷体_GB2312" pitchFamily="49" charset="-122"/>
                <a:ea typeface="楷体_GB2312" pitchFamily="49" charset="-122"/>
              </a:rPr>
              <a:t>台盼蓝法：</a:t>
            </a:r>
            <a:r>
              <a:rPr lang="zh-CN" altLang="en-US" sz="2000" b="1" dirty="0">
                <a:latin typeface="楷体_GB2312" pitchFamily="49" charset="-122"/>
                <a:ea typeface="楷体_GB2312" pitchFamily="49" charset="-122"/>
              </a:rPr>
              <a:t>死细胞染成蓝色，活细胞不着色</a:t>
            </a:r>
            <a:endParaRPr lang="zh-CN" altLang="en-US" sz="1800" b="1" dirty="0">
              <a:latin typeface="楷体_GB2312" pitchFamily="49" charset="-122"/>
              <a:ea typeface="楷体_GB2312" pitchFamily="49" charset="-122"/>
            </a:endParaRPr>
          </a:p>
          <a:p>
            <a:pPr lvl="1" algn="just" eaLnBrk="1" hangingPunct="1">
              <a:lnSpc>
                <a:spcPct val="90000"/>
              </a:lnSpc>
            </a:pPr>
            <a:r>
              <a:rPr lang="zh-CN" altLang="en-US" sz="1800" b="1" dirty="0">
                <a:latin typeface="楷体_GB2312" pitchFamily="49" charset="-122"/>
                <a:ea typeface="楷体_GB2312" pitchFamily="49" charset="-122"/>
              </a:rPr>
              <a:t>苯胺黑法：</a:t>
            </a:r>
            <a:r>
              <a:rPr lang="zh-CN" altLang="en-US" sz="2000" b="1" dirty="0">
                <a:latin typeface="楷体_GB2312" pitchFamily="49" charset="-122"/>
                <a:ea typeface="楷体_GB2312" pitchFamily="49" charset="-122"/>
              </a:rPr>
              <a:t>死细胞染成黑色，活细胞不着色</a:t>
            </a:r>
            <a:endParaRPr lang="zh-CN" altLang="en-US" sz="1800" b="1" dirty="0">
              <a:latin typeface="楷体_GB2312" pitchFamily="49" charset="-122"/>
              <a:ea typeface="楷体_GB2312" pitchFamily="49" charset="-122"/>
            </a:endParaRPr>
          </a:p>
          <a:p>
            <a:pPr lvl="1" algn="just" eaLnBrk="1" hangingPunct="1">
              <a:lnSpc>
                <a:spcPct val="90000"/>
              </a:lnSpc>
            </a:pPr>
            <a:r>
              <a:rPr lang="zh-CN" altLang="en-US" sz="2000" b="1" dirty="0">
                <a:latin typeface="楷体_GB2312" pitchFamily="49" charset="-122"/>
                <a:ea typeface="楷体_GB2312" pitchFamily="49" charset="-122"/>
              </a:rPr>
              <a:t>伊红</a:t>
            </a:r>
            <a:r>
              <a:rPr lang="en-US" altLang="zh-CN" sz="2000" b="1" dirty="0">
                <a:latin typeface="楷体_GB2312" pitchFamily="49" charset="-122"/>
                <a:ea typeface="楷体_GB2312" pitchFamily="49" charset="-122"/>
              </a:rPr>
              <a:t>Y</a:t>
            </a:r>
            <a:r>
              <a:rPr lang="zh-CN" altLang="en-US" sz="2000" b="1" dirty="0">
                <a:latin typeface="楷体_GB2312" pitchFamily="49" charset="-122"/>
                <a:ea typeface="楷体_GB2312" pitchFamily="49" charset="-122"/>
              </a:rPr>
              <a:t>法：死细胞染成桃红色，活细胞不着色</a:t>
            </a:r>
            <a:endParaRPr lang="zh-CN" altLang="en-US" sz="2000" b="1" dirty="0">
              <a:latin typeface="楷体_GB2312" pitchFamily="49" charset="-122"/>
              <a:ea typeface="楷体_GB2312" pitchFamily="49" charset="-122"/>
            </a:endParaRPr>
          </a:p>
          <a:p>
            <a:pPr algn="just" eaLnBrk="1" hangingPunct="1">
              <a:lnSpc>
                <a:spcPct val="90000"/>
              </a:lnSpc>
            </a:pPr>
            <a:r>
              <a:rPr lang="zh-CN" altLang="en-US" sz="2400" b="1" dirty="0">
                <a:latin typeface="楷体_GB2312" pitchFamily="49" charset="-122"/>
                <a:ea typeface="楷体_GB2312" pitchFamily="49" charset="-122"/>
              </a:rPr>
              <a:t>荧光排除法：</a:t>
            </a:r>
            <a:endParaRPr lang="zh-CN" altLang="en-US" sz="2400" b="1" dirty="0">
              <a:latin typeface="楷体_GB2312" pitchFamily="49" charset="-122"/>
              <a:ea typeface="楷体_GB2312" pitchFamily="49" charset="-122"/>
            </a:endParaRPr>
          </a:p>
          <a:p>
            <a:pPr lvl="1" algn="just" eaLnBrk="1" hangingPunct="1">
              <a:lnSpc>
                <a:spcPct val="90000"/>
              </a:lnSpc>
            </a:pPr>
            <a:r>
              <a:rPr lang="zh-CN" altLang="en-US" sz="2000" b="1" dirty="0">
                <a:latin typeface="楷体_GB2312" pitchFamily="49" charset="-122"/>
                <a:ea typeface="楷体_GB2312" pitchFamily="49" charset="-122"/>
              </a:rPr>
              <a:t>生活力强的细胞能发出强烈的黄绿色荧光；生活力的细胞发出荧光也较弱；死亡细胞无荧光。</a:t>
            </a:r>
            <a:endParaRPr lang="zh-CN" altLang="en-US" sz="2000" b="1" dirty="0">
              <a:latin typeface="楷体_GB2312" pitchFamily="49" charset="-122"/>
              <a:ea typeface="楷体_GB2312" pitchFamily="49" charset="-122"/>
            </a:endParaRPr>
          </a:p>
          <a:p>
            <a:pPr algn="just" eaLnBrk="1" hangingPunct="1">
              <a:lnSpc>
                <a:spcPct val="90000"/>
              </a:lnSpc>
            </a:pPr>
            <a:r>
              <a:rPr lang="zh-CN" altLang="en-US" sz="2400" b="1" dirty="0">
                <a:latin typeface="楷体_GB2312" pitchFamily="49" charset="-122"/>
                <a:ea typeface="楷体_GB2312" pitchFamily="49" charset="-122"/>
              </a:rPr>
              <a:t>细胞内酶与特定试剂的显色反应：</a:t>
            </a:r>
            <a:endParaRPr lang="zh-CN" altLang="en-US" sz="2400" b="1" dirty="0">
              <a:latin typeface="楷体_GB2312" pitchFamily="49" charset="-122"/>
              <a:ea typeface="楷体_GB2312" pitchFamily="49" charset="-122"/>
            </a:endParaRPr>
          </a:p>
          <a:p>
            <a:pPr lvl="1" algn="just" eaLnBrk="1" hangingPunct="1">
              <a:lnSpc>
                <a:spcPct val="90000"/>
              </a:lnSpc>
            </a:pPr>
            <a:r>
              <a:rPr lang="en-US" altLang="zh-CN" sz="1600" b="1" dirty="0">
                <a:solidFill>
                  <a:srgbClr val="FFFF00"/>
                </a:solidFill>
                <a:latin typeface="楷体_GB2312" pitchFamily="49" charset="-122"/>
                <a:ea typeface="楷体_GB2312" pitchFamily="49" charset="-122"/>
              </a:rPr>
              <a:t>MTT</a:t>
            </a:r>
            <a:r>
              <a:rPr lang="zh-CN" altLang="en-US" sz="1600" b="1" dirty="0">
                <a:solidFill>
                  <a:srgbClr val="FFFF00"/>
                </a:solidFill>
                <a:latin typeface="楷体_GB2312" pitchFamily="49" charset="-122"/>
                <a:ea typeface="楷体_GB2312" pitchFamily="49" charset="-122"/>
              </a:rPr>
              <a:t>比公实验：</a:t>
            </a:r>
            <a:r>
              <a:rPr lang="zh-CN" altLang="en-US" sz="2000" b="1" dirty="0">
                <a:latin typeface="楷体_GB2312" pitchFamily="49" charset="-122"/>
                <a:ea typeface="楷体_GB2312" pitchFamily="49" charset="-122"/>
              </a:rPr>
              <a:t>琥珀酸脱氢酶可使</a:t>
            </a:r>
            <a:r>
              <a:rPr lang="en-US" altLang="zh-CN" sz="2000" b="1" dirty="0">
                <a:latin typeface="楷体_GB2312" pitchFamily="49" charset="-122"/>
                <a:ea typeface="楷体_GB2312" pitchFamily="49" charset="-122"/>
              </a:rPr>
              <a:t>MTT</a:t>
            </a:r>
            <a:r>
              <a:rPr lang="zh-CN" altLang="en-US" sz="2000" b="1" dirty="0">
                <a:latin typeface="楷体_GB2312" pitchFamily="49" charset="-122"/>
                <a:ea typeface="楷体_GB2312" pitchFamily="49" charset="-122"/>
              </a:rPr>
              <a:t>分解产生兰色结晶状甲</a:t>
            </a:r>
            <a:r>
              <a:rPr lang="en-US" altLang="zh-CN" sz="2000" b="1" dirty="0">
                <a:latin typeface="楷体_GB2312" pitchFamily="49" charset="-122"/>
                <a:ea typeface="楷体_GB2312" pitchFamily="49" charset="-122"/>
              </a:rPr>
              <a:t>zan</a:t>
            </a:r>
            <a:r>
              <a:rPr lang="zh-CN" altLang="en-US" sz="2000" b="1" dirty="0">
                <a:latin typeface="楷体_GB2312" pitchFamily="49" charset="-122"/>
                <a:ea typeface="楷体_GB2312" pitchFamily="49" charset="-122"/>
              </a:rPr>
              <a:t>颗粒积于细胞内和细胞周围，其量与细胞数呈正比，也与细胞活力呈正比 </a:t>
            </a:r>
            <a:endParaRPr lang="en-US" altLang="zh-CN" sz="2000" b="1" dirty="0">
              <a:latin typeface="楷体_GB2312" pitchFamily="49" charset="-122"/>
              <a:ea typeface="楷体_GB2312" pitchFamily="49" charset="-122"/>
            </a:endParaRPr>
          </a:p>
          <a:p>
            <a:pPr lvl="1" algn="just" eaLnBrk="1" hangingPunct="1">
              <a:lnSpc>
                <a:spcPct val="90000"/>
              </a:lnSpc>
            </a:pPr>
            <a:r>
              <a:rPr lang="en-US" altLang="zh-CN" sz="2000" b="1" dirty="0">
                <a:solidFill>
                  <a:srgbClr val="FFFF00"/>
                </a:solidFill>
                <a:latin typeface="楷体_GB2312" pitchFamily="49" charset="-122"/>
                <a:ea typeface="楷体_GB2312" pitchFamily="49" charset="-122"/>
              </a:rPr>
              <a:t>XTT</a:t>
            </a:r>
            <a:r>
              <a:rPr lang="zh-CN" altLang="en-US" sz="2000" b="1" dirty="0">
                <a:solidFill>
                  <a:srgbClr val="FFFF00"/>
                </a:solidFill>
                <a:latin typeface="楷体_GB2312" pitchFamily="49" charset="-122"/>
                <a:ea typeface="楷体_GB2312" pitchFamily="49" charset="-122"/>
              </a:rPr>
              <a:t>实验</a:t>
            </a:r>
            <a:endParaRPr lang="zh-CN" altLang="en-US" sz="2000" b="1" dirty="0">
              <a:latin typeface="楷体_GB2312" pitchFamily="49" charset="-122"/>
              <a:ea typeface="楷体_GB2312" pitchFamily="49" charset="-122"/>
            </a:endParaRPr>
          </a:p>
          <a:p>
            <a:pPr algn="just" eaLnBrk="1" hangingPunct="1">
              <a:lnSpc>
                <a:spcPct val="90000"/>
              </a:lnSpc>
            </a:pPr>
            <a:r>
              <a:rPr lang="zh-CN" altLang="en-US" sz="2400" b="1" dirty="0">
                <a:latin typeface="楷体_GB2312" pitchFamily="49" charset="-122"/>
                <a:ea typeface="楷体_GB2312" pitchFamily="49" charset="-122"/>
              </a:rPr>
              <a:t>克隆形成试验</a:t>
            </a:r>
            <a:endParaRPr lang="zh-CN" altLang="en-US" sz="2400" b="1" dirty="0">
              <a:solidFill>
                <a:srgbClr val="333333"/>
              </a:solidFill>
              <a:latin typeface="楷体_GB2312" pitchFamily="49" charset="-122"/>
              <a:ea typeface="楷体_GB2312" pitchFamily="49" charset="-122"/>
            </a:endParaRPr>
          </a:p>
          <a:p>
            <a:pPr algn="just" eaLnBrk="1" hangingPunct="1">
              <a:lnSpc>
                <a:spcPct val="90000"/>
              </a:lnSpc>
            </a:pPr>
            <a:endParaRPr lang="en-US" altLang="zh-CN" sz="2400" b="1" dirty="0">
              <a:latin typeface="楷体_GB2312" pitchFamily="49" charset="-122"/>
              <a:ea typeface="楷体_GB2312" pitchFamily="49" charset="-122"/>
            </a:endParaRPr>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38885"/>
            <a:ext cx="8229600" cy="4887595"/>
          </a:xfrm>
        </p:spPr>
        <p:txBody>
          <a:bodyPr/>
          <a:p>
            <a:pPr algn="just" eaLnBrk="1" hangingPunct="1">
              <a:lnSpc>
                <a:spcPct val="90000"/>
              </a:lnSpc>
              <a:buNone/>
            </a:pPr>
            <a:r>
              <a:rPr lang="zh-CN" altLang="en-US" sz="2400" b="1" dirty="0">
                <a:latin typeface="黑体" panose="02010609060101010101" pitchFamily="49" charset="-122"/>
                <a:ea typeface="黑体" panose="02010609060101010101" pitchFamily="49" charset="-122"/>
                <a:sym typeface="+mn-ea"/>
              </a:rPr>
              <a:t>（一）冷冻细胞</a:t>
            </a:r>
            <a:endParaRPr lang="zh-CN" altLang="en-US" sz="2400" dirty="0">
              <a:latin typeface="黑体" panose="02010609060101010101" pitchFamily="49" charset="-122"/>
              <a:ea typeface="黑体" panose="02010609060101010101" pitchFamily="49" charset="-122"/>
            </a:endParaRPr>
          </a:p>
          <a:p>
            <a:pPr algn="just" eaLnBrk="1" hangingPunct="1">
              <a:lnSpc>
                <a:spcPct val="120000"/>
              </a:lnSpc>
            </a:pPr>
            <a:r>
              <a:rPr lang="zh-CN" altLang="en-US" sz="2400" dirty="0">
                <a:solidFill>
                  <a:srgbClr val="FFFF00"/>
                </a:solidFill>
                <a:latin typeface="Times New Roman" panose="02020603050405020304" pitchFamily="18" charset="0"/>
                <a:ea typeface="黑体" panose="02010609060101010101" pitchFamily="49" charset="-122"/>
                <a:sym typeface="+mn-ea"/>
              </a:rPr>
              <a:t>冷冻前一日</a:t>
            </a:r>
            <a:r>
              <a:rPr lang="zh-CN" altLang="en-US" sz="2400" dirty="0">
                <a:latin typeface="Times New Roman" panose="02020603050405020304" pitchFamily="18" charset="0"/>
                <a:ea typeface="黑体" panose="02010609060101010101" pitchFamily="49" charset="-122"/>
                <a:sym typeface="+mn-ea"/>
              </a:rPr>
              <a:t>更换半量或全量培养基，观察细胞生长情形</a:t>
            </a:r>
            <a:endParaRPr lang="zh-CN" altLang="en-US" sz="2400" dirty="0">
              <a:latin typeface="Times New Roman" panose="02020603050405020304" pitchFamily="18" charset="0"/>
              <a:ea typeface="黑体" panose="02010609060101010101" pitchFamily="49" charset="-122"/>
            </a:endParaRPr>
          </a:p>
          <a:p>
            <a:pPr algn="just" eaLnBrk="1" hangingPunct="1">
              <a:lnSpc>
                <a:spcPct val="120000"/>
              </a:lnSpc>
            </a:pPr>
            <a:r>
              <a:rPr lang="zh-CN" altLang="en-US" sz="2400" dirty="0">
                <a:latin typeface="Times New Roman" panose="02020603050405020304" pitchFamily="18" charset="0"/>
                <a:ea typeface="黑体" panose="02010609060101010101" pitchFamily="49" charset="-122"/>
                <a:sym typeface="+mn-ea"/>
              </a:rPr>
              <a:t>配制冷冻保存溶液</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使用前配制</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：将</a:t>
            </a:r>
            <a:r>
              <a:rPr lang="en-US" altLang="zh-CN" sz="2400" dirty="0">
                <a:latin typeface="Times New Roman" panose="02020603050405020304" pitchFamily="18" charset="0"/>
                <a:ea typeface="黑体" panose="02010609060101010101" pitchFamily="49" charset="-122"/>
                <a:sym typeface="+mn-ea"/>
              </a:rPr>
              <a:t>DMSO </a:t>
            </a:r>
            <a:r>
              <a:rPr lang="zh-CN" altLang="en-US" sz="2400" dirty="0">
                <a:latin typeface="Times New Roman" panose="02020603050405020304" pitchFamily="18" charset="0"/>
                <a:ea typeface="黑体" panose="02010609060101010101" pitchFamily="49" charset="-122"/>
                <a:sym typeface="+mn-ea"/>
              </a:rPr>
              <a:t>加入新鲜培养基中，最后浓度为</a:t>
            </a:r>
            <a:r>
              <a:rPr lang="en-US" altLang="zh-CN" sz="2400" dirty="0">
                <a:latin typeface="Times New Roman" panose="02020603050405020304" pitchFamily="18" charset="0"/>
                <a:ea typeface="黑体" panose="02010609060101010101" pitchFamily="49" charset="-122"/>
                <a:sym typeface="+mn-ea"/>
              </a:rPr>
              <a:t>5-10</a:t>
            </a:r>
            <a:r>
              <a:rPr lang="zh-CN" altLang="en-US" sz="2400" dirty="0">
                <a:latin typeface="Times New Roman" panose="02020603050405020304" pitchFamily="18" charset="0"/>
                <a:ea typeface="黑体" panose="02010609060101010101" pitchFamily="49" charset="-122"/>
                <a:sym typeface="+mn-ea"/>
              </a:rPr>
              <a:t>％，混合均匀，置于室温下待用。</a:t>
            </a:r>
            <a:endParaRPr lang="zh-CN" altLang="en-US" sz="2400" dirty="0">
              <a:latin typeface="Times New Roman" panose="02020603050405020304" pitchFamily="18" charset="0"/>
              <a:ea typeface="黑体" panose="02010609060101010101" pitchFamily="49" charset="-122"/>
            </a:endParaRPr>
          </a:p>
          <a:p>
            <a:pPr algn="just" eaLnBrk="1" hangingPunct="1">
              <a:lnSpc>
                <a:spcPct val="120000"/>
              </a:lnSpc>
            </a:pPr>
            <a:r>
              <a:rPr lang="zh-CN" altLang="en-US" sz="2400" dirty="0">
                <a:latin typeface="Times New Roman" panose="02020603050405020304" pitchFamily="18" charset="0"/>
                <a:ea typeface="黑体" panose="02010609060101010101" pitchFamily="49" charset="-122"/>
                <a:sym typeface="+mn-ea"/>
              </a:rPr>
              <a:t>依细胞传代培养操作收集对数生长期细胞；取</a:t>
            </a:r>
            <a:r>
              <a:rPr lang="en-US" altLang="zh-CN" sz="2400" dirty="0">
                <a:latin typeface="Times New Roman" panose="02020603050405020304" pitchFamily="18" charset="0"/>
                <a:ea typeface="黑体" panose="02010609060101010101" pitchFamily="49" charset="-122"/>
                <a:sym typeface="+mn-ea"/>
              </a:rPr>
              <a:t>25μl</a:t>
            </a:r>
            <a:r>
              <a:rPr lang="zh-CN" altLang="en-US" sz="2400" dirty="0">
                <a:latin typeface="Times New Roman" panose="02020603050405020304" pitchFamily="18" charset="0"/>
                <a:ea typeface="黑体" panose="02010609060101010101" pitchFamily="49" charset="-122"/>
                <a:sym typeface="+mn-ea"/>
              </a:rPr>
              <a:t>台盼蓝溶液稀释</a:t>
            </a:r>
            <a:r>
              <a:rPr lang="en-US" altLang="zh-CN" sz="2400" dirty="0">
                <a:latin typeface="Times New Roman" panose="02020603050405020304" pitchFamily="18" charset="0"/>
                <a:ea typeface="黑体" panose="02010609060101010101" pitchFamily="49" charset="-122"/>
                <a:sym typeface="+mn-ea"/>
              </a:rPr>
              <a:t>25μl</a:t>
            </a:r>
            <a:r>
              <a:rPr lang="zh-CN" altLang="en-US" sz="2400" dirty="0">
                <a:latin typeface="Times New Roman" panose="02020603050405020304" pitchFamily="18" charset="0"/>
                <a:ea typeface="黑体" panose="02010609060101010101" pitchFamily="49" charset="-122"/>
                <a:sym typeface="+mn-ea"/>
              </a:rPr>
              <a:t>细胞悬液</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计数</a:t>
            </a:r>
            <a:r>
              <a:rPr lang="en-US" altLang="zh-CN" sz="2400" dirty="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计算细胞浓度及冻前存活率</a:t>
            </a:r>
            <a:endParaRPr lang="zh-CN" altLang="en-US" sz="2400" dirty="0">
              <a:latin typeface="Times New Roman" panose="02020603050405020304" pitchFamily="18" charset="0"/>
              <a:ea typeface="黑体" panose="02010609060101010101" pitchFamily="49" charset="-122"/>
            </a:endParaRPr>
          </a:p>
          <a:p>
            <a:pPr algn="just" eaLnBrk="1" hangingPunct="1">
              <a:lnSpc>
                <a:spcPct val="120000"/>
              </a:lnSpc>
            </a:pPr>
            <a:r>
              <a:rPr lang="zh-CN" altLang="en-US" sz="2400" dirty="0">
                <a:latin typeface="Times New Roman" panose="02020603050405020304" pitchFamily="18" charset="0"/>
                <a:ea typeface="黑体" panose="02010609060101010101" pitchFamily="49" charset="-122"/>
                <a:sym typeface="+mn-ea"/>
              </a:rPr>
              <a:t>细胞悬液在</a:t>
            </a:r>
            <a:r>
              <a:rPr lang="en-US" altLang="zh-CN" sz="2400" dirty="0">
                <a:latin typeface="Times New Roman" panose="02020603050405020304" pitchFamily="18" charset="0"/>
                <a:ea typeface="黑体" panose="02010609060101010101" pitchFamily="49" charset="-122"/>
                <a:sym typeface="+mn-ea"/>
              </a:rPr>
              <a:t>4℃ 200g</a:t>
            </a:r>
            <a:r>
              <a:rPr lang="zh-CN" altLang="en-US" sz="2400" dirty="0">
                <a:latin typeface="Times New Roman" panose="02020603050405020304" pitchFamily="18" charset="0"/>
                <a:ea typeface="黑体" panose="02010609060101010101" pitchFamily="49" charset="-122"/>
                <a:sym typeface="+mn-ea"/>
              </a:rPr>
              <a:t>离心</a:t>
            </a:r>
            <a:r>
              <a:rPr lang="en-US" altLang="zh-CN" sz="2400" dirty="0">
                <a:latin typeface="Times New Roman" panose="02020603050405020304" pitchFamily="18" charset="0"/>
                <a:ea typeface="黑体" panose="02010609060101010101" pitchFamily="49" charset="-122"/>
                <a:sym typeface="+mn-ea"/>
              </a:rPr>
              <a:t>10</a:t>
            </a:r>
            <a:r>
              <a:rPr lang="zh-CN" altLang="en-US" sz="2400" dirty="0">
                <a:latin typeface="Times New Roman" panose="02020603050405020304" pitchFamily="18" charset="0"/>
                <a:ea typeface="黑体" panose="02010609060101010101" pitchFamily="49" charset="-122"/>
                <a:sym typeface="+mn-ea"/>
              </a:rPr>
              <a:t>分钟，去除上清液，将沉淀的细胞重新悬浮在冷冻保存液中，使细胞浓度为</a:t>
            </a:r>
            <a:r>
              <a:rPr lang="en-US" altLang="zh-CN" sz="2400" dirty="0">
                <a:latin typeface="Times New Roman" panose="02020603050405020304" pitchFamily="18" charset="0"/>
                <a:ea typeface="黑体" panose="02010609060101010101" pitchFamily="49" charset="-122"/>
                <a:sym typeface="+mn-ea"/>
              </a:rPr>
              <a:t>1-5X10</a:t>
            </a:r>
            <a:r>
              <a:rPr lang="en-US" altLang="zh-CN" sz="2400" baseline="30000" dirty="0">
                <a:latin typeface="Times New Roman" panose="02020603050405020304" pitchFamily="18" charset="0"/>
                <a:ea typeface="黑体" panose="02010609060101010101" pitchFamily="49" charset="-122"/>
                <a:sym typeface="+mn-ea"/>
              </a:rPr>
              <a:t>6</a:t>
            </a:r>
            <a:r>
              <a:rPr lang="en-US" altLang="zh-CN" sz="2400" dirty="0">
                <a:latin typeface="Times New Roman" panose="02020603050405020304" pitchFamily="18" charset="0"/>
                <a:ea typeface="黑体" panose="02010609060101010101" pitchFamily="49" charset="-122"/>
                <a:sym typeface="+mn-ea"/>
              </a:rPr>
              <a:t> cells/ml</a:t>
            </a:r>
            <a:r>
              <a:rPr lang="zh-CN" altLang="en-US" sz="2400" dirty="0">
                <a:latin typeface="Times New Roman" panose="02020603050405020304" pitchFamily="18" charset="0"/>
                <a:ea typeface="黑体" panose="02010609060101010101" pitchFamily="49" charset="-122"/>
                <a:sym typeface="+mn-ea"/>
              </a:rPr>
              <a:t>，混合均匀</a:t>
            </a:r>
            <a:endParaRPr lang="zh-CN" altLang="en-US" sz="2100">
              <a:latin typeface="Times New Roman" panose="02020603050405020304" pitchFamily="18" charset="0"/>
              <a:ea typeface="黑体" panose="02010609060101010101" pitchFamily="49" charset="-122"/>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3"/>
          <p:cNvSpPr>
            <a:spLocks noGrp="1"/>
          </p:cNvSpPr>
          <p:nvPr>
            <p:ph idx="1"/>
          </p:nvPr>
        </p:nvSpPr>
        <p:spPr>
          <a:xfrm>
            <a:off x="628650" y="951230"/>
            <a:ext cx="7772400" cy="5638800"/>
          </a:xfrm>
        </p:spPr>
        <p:txBody>
          <a:bodyPr wrap="square" lIns="91440" tIns="45720" rIns="91440" bIns="45720" anchor="t"/>
          <a:p>
            <a:pPr algn="just" eaLnBrk="1" hangingPunct="1"/>
            <a:r>
              <a:rPr lang="zh-CN" altLang="en-US" sz="2400" dirty="0">
                <a:latin typeface="Times New Roman" panose="02020603050405020304" pitchFamily="18" charset="0"/>
                <a:ea typeface="黑体" panose="02010609060101010101" pitchFamily="49" charset="-122"/>
              </a:rPr>
              <a:t>将细胞悬液分装于已标示完全之冷冻保存管中，1ml/vial，并取少量细胞悬浮液作污染检测</a:t>
            </a:r>
            <a:endParaRPr lang="zh-CN" altLang="en-US" sz="2400" dirty="0">
              <a:latin typeface="Times New Roman" panose="02020603050405020304" pitchFamily="18" charset="0"/>
              <a:ea typeface="黑体" panose="02010609060101010101" pitchFamily="49" charset="-122"/>
            </a:endParaRPr>
          </a:p>
          <a:p>
            <a:pPr algn="just" eaLnBrk="1" hangingPunct="1"/>
            <a:r>
              <a:rPr lang="zh-CN" altLang="en-US" sz="2400" dirty="0">
                <a:latin typeface="Times New Roman" panose="02020603050405020304" pitchFamily="18" charset="0"/>
                <a:ea typeface="黑体" panose="02010609060101010101" pitchFamily="49" charset="-122"/>
              </a:rPr>
              <a:t>按下面方法冷冻细胞：冷冻管置于4C 10分钟→-20C 30分钟→-80C 16～18小时(或隔夜)→液氮槽vapor phase长期储存</a:t>
            </a:r>
            <a:endParaRPr lang="zh-CN" altLang="en-US" sz="2400" dirty="0">
              <a:latin typeface="Times New Roman" panose="02020603050405020304" pitchFamily="18" charset="0"/>
              <a:ea typeface="黑体" panose="02010609060101010101" pitchFamily="49" charset="-122"/>
            </a:endParaRPr>
          </a:p>
          <a:p>
            <a:pPr algn="just" eaLnBrk="1" hangingPunct="1"/>
            <a:r>
              <a:rPr lang="zh-CN" altLang="en-US" sz="2400" dirty="0">
                <a:latin typeface="Times New Roman" panose="02020603050405020304" pitchFamily="18" charset="0"/>
                <a:ea typeface="黑体" panose="02010609060101010101" pitchFamily="49" charset="-122"/>
              </a:rPr>
              <a:t>在记录本或电脑中记录下每一个冷冻管的位置以确保在以后应用时能够找到每一个冷冻管</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xEl>
                                              <p:charRg st="0" end="46"/>
                                            </p:txEl>
                                          </p:spTgt>
                                        </p:tgtEl>
                                        <p:attrNameLst>
                                          <p:attrName>style.visibility</p:attrName>
                                        </p:attrNameLst>
                                      </p:cBhvr>
                                      <p:to>
                                        <p:strVal val="visible"/>
                                      </p:to>
                                    </p:set>
                                    <p:animEffect transition="in" filter="dissolve">
                                      <p:cBhvr>
                                        <p:cTn id="7" dur="500"/>
                                        <p:tgtEl>
                                          <p:spTgt spid="5123">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charRg st="46" end="117"/>
                                            </p:txEl>
                                          </p:spTgt>
                                        </p:tgtEl>
                                        <p:attrNameLst>
                                          <p:attrName>style.visibility</p:attrName>
                                        </p:attrNameLst>
                                      </p:cBhvr>
                                      <p:to>
                                        <p:strVal val="visible"/>
                                      </p:to>
                                    </p:set>
                                    <p:animEffect transition="in" filter="dissolve">
                                      <p:cBhvr>
                                        <p:cTn id="12" dur="500"/>
                                        <p:tgtEl>
                                          <p:spTgt spid="5123">
                                            <p:txEl>
                                              <p:charRg st="46"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3">
                                            <p:txEl>
                                              <p:charRg st="117" end="158"/>
                                            </p:txEl>
                                          </p:spTgt>
                                        </p:tgtEl>
                                        <p:attrNameLst>
                                          <p:attrName>style.visibility</p:attrName>
                                        </p:attrNameLst>
                                      </p:cBhvr>
                                      <p:to>
                                        <p:strVal val="visible"/>
                                      </p:to>
                                    </p:set>
                                    <p:animEffect transition="in" filter="dissolve">
                                      <p:cBhvr>
                                        <p:cTn id="17" dur="500"/>
                                        <p:tgtEl>
                                          <p:spTgt spid="5123">
                                            <p:txEl>
                                              <p:charRg st="117"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685800" y="382270"/>
            <a:ext cx="7772400" cy="645160"/>
          </a:xfrm>
        </p:spPr>
        <p:txBody>
          <a:bodyPr wrap="square" lIns="91440" tIns="45720" rIns="91440" bIns="45720" anchor="ctr">
            <a:spAutoFit/>
          </a:bodyPr>
          <a:p>
            <a:pPr algn="l" eaLnBrk="1" hangingPunct="1"/>
            <a:r>
              <a:rPr lang="en-US" altLang="zh-CN" sz="3600" dirty="0">
                <a:solidFill>
                  <a:srgbClr val="FFFF00"/>
                </a:solidFill>
                <a:latin typeface="黑体" panose="02010609060101010101" pitchFamily="49" charset="-122"/>
                <a:ea typeface="黑体" panose="02010609060101010101" pitchFamily="49" charset="-122"/>
              </a:rPr>
              <a:t>[</a:t>
            </a:r>
            <a:r>
              <a:rPr lang="zh-CN" altLang="en-US" sz="3600" dirty="0">
                <a:solidFill>
                  <a:srgbClr val="FFFF00"/>
                </a:solidFill>
                <a:latin typeface="黑体" panose="02010609060101010101" pitchFamily="49" charset="-122"/>
                <a:ea typeface="黑体" panose="02010609060101010101" pitchFamily="49" charset="-122"/>
              </a:rPr>
              <a:t>细胞活力检测</a:t>
            </a:r>
            <a:r>
              <a:rPr lang="en-US" altLang="zh-CN" sz="3600" dirty="0">
                <a:solidFill>
                  <a:srgbClr val="FFFF00"/>
                </a:solidFill>
                <a:latin typeface="黑体" panose="02010609060101010101" pitchFamily="49" charset="-122"/>
                <a:ea typeface="黑体" panose="02010609060101010101" pitchFamily="49" charset="-122"/>
              </a:rPr>
              <a:t>]</a:t>
            </a:r>
            <a:endParaRPr lang="en-US" altLang="zh-CN" sz="3600" dirty="0">
              <a:solidFill>
                <a:srgbClr val="FFFF00"/>
              </a:solidFill>
              <a:latin typeface="黑体" panose="02010609060101010101" pitchFamily="49" charset="-122"/>
              <a:ea typeface="黑体" panose="02010609060101010101" pitchFamily="49" charset="-122"/>
            </a:endParaRPr>
          </a:p>
        </p:txBody>
      </p:sp>
      <p:sp>
        <p:nvSpPr>
          <p:cNvPr id="12290" name="Rectangle 3"/>
          <p:cNvSpPr>
            <a:spLocks noGrp="1"/>
          </p:cNvSpPr>
          <p:nvPr>
            <p:ph idx="1"/>
          </p:nvPr>
        </p:nvSpPr>
        <p:spPr>
          <a:xfrm>
            <a:off x="685800" y="1143000"/>
            <a:ext cx="7772400" cy="4953000"/>
          </a:xfrm>
        </p:spPr>
        <p:txBody>
          <a:bodyPr wrap="square" lIns="91440" tIns="45720" rIns="91440" bIns="45720" anchor="t"/>
          <a:p>
            <a:pPr eaLnBrk="1" hangingPunct="1">
              <a:lnSpc>
                <a:spcPct val="90000"/>
              </a:lnSpc>
            </a:pPr>
            <a:r>
              <a:rPr lang="zh-CN" altLang="en-US" sz="2800" b="1" dirty="0">
                <a:latin typeface="黑体" panose="02010609060101010101" pitchFamily="49" charset="-122"/>
                <a:ea typeface="黑体" panose="02010609060101010101" pitchFamily="49" charset="-122"/>
              </a:rPr>
              <a:t>染色排除法 </a:t>
            </a:r>
            <a:endParaRPr lang="zh-CN" altLang="en-US" sz="2800" b="1" dirty="0">
              <a:latin typeface="黑体" panose="02010609060101010101" pitchFamily="49" charset="-122"/>
              <a:ea typeface="黑体" panose="02010609060101010101" pitchFamily="49" charset="-122"/>
            </a:endParaRPr>
          </a:p>
          <a:p>
            <a:pPr algn="just" eaLnBrk="1" hangingPunct="1">
              <a:lnSpc>
                <a:spcPct val="90000"/>
              </a:lnSpc>
              <a:buNone/>
            </a:pPr>
            <a:r>
              <a:rPr lang="zh-CN" altLang="en-US" sz="2800" b="1" dirty="0">
                <a:latin typeface="黑体" panose="02010609060101010101" pitchFamily="49" charset="-122"/>
                <a:ea typeface="黑体" panose="02010609060101010101" pitchFamily="49" charset="-122"/>
              </a:rPr>
              <a:t>  台盼蓝</a:t>
            </a:r>
            <a:r>
              <a:rPr lang="en-US" altLang="zh-CN" sz="2800" b="1" dirty="0">
                <a:latin typeface="黑体" panose="02010609060101010101" pitchFamily="49" charset="-122"/>
                <a:ea typeface="黑体" panose="02010609060101010101" pitchFamily="49" charset="-122"/>
              </a:rPr>
              <a:t>(Trypan Blue)</a:t>
            </a:r>
            <a:r>
              <a:rPr lang="zh-CN" altLang="en-US" sz="2800" b="1" dirty="0">
                <a:latin typeface="黑体" panose="02010609060101010101" pitchFamily="49" charset="-122"/>
                <a:ea typeface="黑体" panose="02010609060101010101" pitchFamily="49" charset="-122"/>
              </a:rPr>
              <a:t>法</a:t>
            </a:r>
            <a:endParaRPr lang="zh-CN" altLang="en-US" sz="2800" b="1" dirty="0">
              <a:latin typeface="黑体" panose="02010609060101010101" pitchFamily="49" charset="-122"/>
              <a:ea typeface="黑体" panose="02010609060101010101" pitchFamily="49" charset="-122"/>
            </a:endParaRPr>
          </a:p>
          <a:p>
            <a:pPr algn="just" eaLnBrk="1" hangingPunct="1">
              <a:lnSpc>
                <a:spcPct val="90000"/>
              </a:lnSpc>
              <a:buNone/>
            </a:pPr>
            <a:r>
              <a:rPr lang="zh-CN" altLang="en-US" sz="28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取</a:t>
            </a:r>
            <a:r>
              <a:rPr lang="en-US" altLang="zh-CN" sz="2400" b="1" dirty="0">
                <a:latin typeface="黑体" panose="02010609060101010101" pitchFamily="49" charset="-122"/>
                <a:ea typeface="黑体" panose="02010609060101010101" pitchFamily="49" charset="-122"/>
              </a:rPr>
              <a:t>0.5ml</a:t>
            </a:r>
            <a:r>
              <a:rPr lang="zh-CN" altLang="en-US" sz="2400" b="1" dirty="0">
                <a:latin typeface="黑体" panose="02010609060101010101" pitchFamily="49" charset="-122"/>
                <a:ea typeface="黑体" panose="02010609060101010101" pitchFamily="49" charset="-122"/>
              </a:rPr>
              <a:t>细胞悬液放入干净试管中，加入约</a:t>
            </a:r>
            <a:r>
              <a:rPr lang="en-US" altLang="zh-CN" sz="2400" b="1" dirty="0">
                <a:latin typeface="黑体" panose="02010609060101010101" pitchFamily="49" charset="-122"/>
                <a:ea typeface="黑体" panose="02010609060101010101" pitchFamily="49" charset="-122"/>
              </a:rPr>
              <a:t>0.1ml</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1-2</a:t>
            </a:r>
            <a:r>
              <a:rPr lang="zh-CN" altLang="en-US" sz="2400" b="1" dirty="0">
                <a:latin typeface="黑体" panose="02010609060101010101" pitchFamily="49" charset="-122"/>
                <a:ea typeface="黑体" panose="02010609060101010101" pitchFamily="49" charset="-122"/>
              </a:rPr>
              <a:t>滴）染液，混合，</a:t>
            </a:r>
            <a:r>
              <a:rPr lang="en-US" altLang="zh-CN" sz="2400" b="1" dirty="0">
                <a:latin typeface="黑体" panose="02010609060101010101" pitchFamily="49" charset="-122"/>
                <a:ea typeface="黑体" panose="02010609060101010101" pitchFamily="49" charset="-122"/>
              </a:rPr>
              <a:t>2min</a:t>
            </a:r>
            <a:r>
              <a:rPr lang="zh-CN" altLang="en-US" sz="2400" b="1" dirty="0">
                <a:latin typeface="黑体" panose="02010609060101010101" pitchFamily="49" charset="-122"/>
                <a:ea typeface="黑体" panose="02010609060101010101" pitchFamily="49" charset="-122"/>
              </a:rPr>
              <a:t>后立即制成临时装片，镜检，死细胞染成蓝色，活细胞不着色</a:t>
            </a: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buNone/>
            </a:pP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buNone/>
            </a:pP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buNone/>
            </a:pPr>
            <a:r>
              <a:rPr lang="zh-CN" altLang="en-US" sz="2400" b="1" dirty="0">
                <a:latin typeface="黑体" panose="02010609060101010101" pitchFamily="49" charset="-122"/>
                <a:ea typeface="黑体" panose="02010609060101010101" pitchFamily="49" charset="-122"/>
              </a:rPr>
              <a:t>              细胞总数</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死细胞数</a:t>
            </a: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buNone/>
            </a:pPr>
            <a:r>
              <a:rPr lang="zh-CN" altLang="en-US" sz="2400" b="1" dirty="0">
                <a:latin typeface="黑体" panose="02010609060101010101" pitchFamily="49" charset="-122"/>
                <a:ea typeface="黑体" panose="02010609060101010101" pitchFamily="49" charset="-122"/>
              </a:rPr>
              <a:t>   活细胞率</a:t>
            </a:r>
            <a:r>
              <a:rPr lang="en-US" altLang="zh-CN" sz="2400" b="1" dirty="0">
                <a:latin typeface="黑体" panose="02010609060101010101" pitchFamily="49" charset="-122"/>
                <a:ea typeface="黑体" panose="02010609060101010101" pitchFamily="49" charset="-122"/>
              </a:rPr>
              <a:t>=                     X100%</a:t>
            </a:r>
            <a:endParaRPr lang="en-US" altLang="zh-CN" sz="2400" b="1" dirty="0">
              <a:latin typeface="黑体" panose="02010609060101010101" pitchFamily="49" charset="-122"/>
              <a:ea typeface="黑体" panose="02010609060101010101" pitchFamily="49" charset="-122"/>
            </a:endParaRPr>
          </a:p>
          <a:p>
            <a:pPr algn="just" eaLnBrk="1" hangingPunct="1">
              <a:lnSpc>
                <a:spcPct val="90000"/>
              </a:lnSpc>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细胞总数</a:t>
            </a:r>
            <a:endParaRPr lang="zh-CN" altLang="en-US" sz="2400" b="1" dirty="0">
              <a:latin typeface="黑体" panose="02010609060101010101" pitchFamily="49" charset="-122"/>
              <a:ea typeface="黑体" panose="02010609060101010101" pitchFamily="49" charset="-122"/>
            </a:endParaRPr>
          </a:p>
          <a:p>
            <a:pPr algn="just" eaLnBrk="1" hangingPunct="1">
              <a:lnSpc>
                <a:spcPct val="90000"/>
              </a:lnSpc>
              <a:buNone/>
            </a:pPr>
            <a:r>
              <a:rPr lang="zh-CN" altLang="en-US" sz="2800" b="1" dirty="0">
                <a:latin typeface="Times New Roman" panose="02020603050405020304" pitchFamily="18" charset="0"/>
                <a:ea typeface="楷体_GB2312" pitchFamily="49" charset="-122"/>
              </a:rPr>
              <a:t> </a:t>
            </a:r>
            <a:endParaRPr lang="zh-CN" altLang="en-US" sz="2800" b="1" dirty="0">
              <a:latin typeface="楷体_GB2312" pitchFamily="49" charset="-122"/>
              <a:ea typeface="楷体_GB2312" pitchFamily="49" charset="-122"/>
            </a:endParaRPr>
          </a:p>
        </p:txBody>
      </p:sp>
      <p:sp>
        <p:nvSpPr>
          <p:cNvPr id="12291" name="Line 4"/>
          <p:cNvSpPr/>
          <p:nvPr/>
        </p:nvSpPr>
        <p:spPr>
          <a:xfrm>
            <a:off x="2771775" y="4581525"/>
            <a:ext cx="2895600"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685800" y="360998"/>
            <a:ext cx="7772400" cy="706755"/>
          </a:xfrm>
        </p:spPr>
        <p:txBody>
          <a:bodyPr wrap="square" lIns="91440" tIns="45720" rIns="91440" bIns="45720" anchor="ctr">
            <a:spAutoFit/>
          </a:bodyPr>
          <a:p>
            <a:r>
              <a:rPr lang="zh-CN" altLang="en-US" sz="4000" dirty="0">
                <a:latin typeface="黑体" panose="02010609060101010101" pitchFamily="49" charset="-122"/>
                <a:ea typeface="黑体" panose="02010609060101010101" pitchFamily="49" charset="-122"/>
              </a:rPr>
              <a:t>实验记录与分析</a:t>
            </a:r>
            <a:endParaRPr lang="zh-CN" altLang="en-US" sz="4000" dirty="0">
              <a:latin typeface="黑体" panose="02010609060101010101" pitchFamily="49" charset="-122"/>
              <a:ea typeface="黑体" panose="02010609060101010101" pitchFamily="49" charset="-122"/>
            </a:endParaRPr>
          </a:p>
        </p:txBody>
      </p:sp>
      <p:sp>
        <p:nvSpPr>
          <p:cNvPr id="13314" name="内容占位符 2"/>
          <p:cNvSpPr>
            <a:spLocks noGrp="1"/>
          </p:cNvSpPr>
          <p:nvPr>
            <p:ph idx="1"/>
          </p:nvPr>
        </p:nvSpPr>
        <p:spPr>
          <a:xfrm>
            <a:off x="685800" y="1428750"/>
            <a:ext cx="7772400" cy="4667250"/>
          </a:xfrm>
        </p:spPr>
        <p:txBody>
          <a:bodyPr wrap="square" lIns="91440" tIns="45720" rIns="91440" bIns="45720" anchor="t"/>
          <a:p>
            <a:r>
              <a:rPr lang="zh-CN" altLang="en-US" sz="2800" dirty="0">
                <a:latin typeface="黑体" panose="02010609060101010101" pitchFamily="49" charset="-122"/>
                <a:ea typeface="黑体" panose="02010609060101010101" pitchFamily="49" charset="-122"/>
              </a:rPr>
              <a:t>冻存前</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pPr lvl="1"/>
            <a:r>
              <a:rPr lang="zh-CN" altLang="en-US" sz="2800" dirty="0">
                <a:latin typeface="黑体" panose="02010609060101010101" pitchFamily="49" charset="-122"/>
                <a:ea typeface="黑体" panose="02010609060101010101" pitchFamily="49" charset="-122"/>
              </a:rPr>
              <a:t>消化后细胞计数</a:t>
            </a:r>
            <a:endParaRPr lang="en-US" altLang="zh-CN" sz="2800" dirty="0">
              <a:latin typeface="黑体" panose="02010609060101010101" pitchFamily="49" charset="-122"/>
              <a:ea typeface="黑体" panose="02010609060101010101" pitchFamily="49" charset="-122"/>
            </a:endParaRPr>
          </a:p>
          <a:p>
            <a:pPr lvl="1"/>
            <a:endParaRPr lang="en-US" altLang="zh-CN" sz="2800" dirty="0">
              <a:latin typeface="黑体" panose="02010609060101010101" pitchFamily="49" charset="-122"/>
              <a:ea typeface="黑体" panose="02010609060101010101" pitchFamily="49" charset="-122"/>
            </a:endParaRPr>
          </a:p>
          <a:p>
            <a:pPr lvl="1"/>
            <a:endParaRPr lang="en-US" altLang="zh-CN" sz="2800" dirty="0">
              <a:latin typeface="黑体" panose="02010609060101010101" pitchFamily="49" charset="-122"/>
              <a:ea typeface="黑体" panose="02010609060101010101" pitchFamily="49" charset="-122"/>
            </a:endParaRPr>
          </a:p>
          <a:p>
            <a:pPr lvl="1"/>
            <a:r>
              <a:rPr lang="zh-CN" altLang="en-US" sz="2800" dirty="0">
                <a:latin typeface="黑体" panose="02010609060101010101" pitchFamily="49" charset="-122"/>
                <a:ea typeface="黑体" panose="02010609060101010101" pitchFamily="49" charset="-122"/>
              </a:rPr>
              <a:t>计算细胞密度和冻存用细胞体积</a:t>
            </a:r>
            <a:endParaRPr lang="en-US" altLang="zh-CN" sz="2800" dirty="0">
              <a:latin typeface="黑体" panose="02010609060101010101" pitchFamily="49" charset="-122"/>
              <a:ea typeface="黑体" panose="02010609060101010101" pitchFamily="49" charset="-122"/>
            </a:endParaRPr>
          </a:p>
          <a:p>
            <a:pPr lvl="1"/>
            <a:r>
              <a:rPr lang="zh-CN" altLang="en-US" sz="2800" dirty="0">
                <a:latin typeface="黑体" panose="02010609060101010101" pitchFamily="49" charset="-122"/>
                <a:ea typeface="黑体" panose="02010609060101010101" pitchFamily="49" charset="-122"/>
              </a:rPr>
              <a:t>计算冻存液加入量及冻存前细胞密度</a:t>
            </a:r>
            <a:endParaRPr lang="en-US" altLang="zh-CN" sz="2800" dirty="0">
              <a:latin typeface="黑体" panose="02010609060101010101" pitchFamily="49" charset="-122"/>
              <a:ea typeface="黑体" panose="02010609060101010101" pitchFamily="49" charset="-122"/>
            </a:endParaRPr>
          </a:p>
          <a:p>
            <a:pPr lvl="1"/>
            <a:r>
              <a:rPr lang="zh-CN" altLang="en-US" sz="2800" dirty="0">
                <a:latin typeface="黑体" panose="02010609060101010101" pitchFamily="49" charset="-122"/>
                <a:ea typeface="黑体" panose="02010609060101010101" pitchFamily="49" charset="-122"/>
              </a:rPr>
              <a:t>计算冻存前细胞存活率</a:t>
            </a:r>
            <a:endParaRPr lang="zh-CN" altLang="en-US"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4357688" y="2428875"/>
          <a:ext cx="3500438" cy="1112838"/>
        </p:xfrm>
        <a:graphic>
          <a:graphicData uri="http://schemas.openxmlformats.org/drawingml/2006/table">
            <a:tbl>
              <a:tblPr>
                <a:tableStyleId>{93296810-A885-4BE3-A3E7-6D5BEEA58F35}</a:tableStyleId>
              </a:tblPr>
              <a:tblGrid>
                <a:gridCol w="1166812"/>
                <a:gridCol w="1166812"/>
                <a:gridCol w="1166812"/>
              </a:tblGrid>
              <a:tr h="370946">
                <a:tc>
                  <a:txBody>
                    <a:bodyPr/>
                    <a:lstStyle/>
                    <a:p>
                      <a:r>
                        <a:rPr lang="zh-CN" altLang="en-US" sz="1800" dirty="0" smtClean="0">
                          <a:solidFill>
                            <a:schemeClr val="tx1"/>
                          </a:solidFill>
                        </a:rPr>
                        <a:t>活（死）</a:t>
                      </a:r>
                      <a:r>
                        <a:rPr lang="zh-CN" altLang="en-US" sz="1800" dirty="0" smtClean="0"/>
                        <a:t>）</a:t>
                      </a:r>
                      <a:endParaRPr lang="zh-CN" altLang="en-US" sz="1800" dirty="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946">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946">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latinLnBrk="0" hangingPunct="1">
                        <a:spcBef>
                          <a:spcPts val="0"/>
                        </a:spcBef>
                        <a:spcAft>
                          <a:spcPts val="0"/>
                        </a:spcAft>
                        <a:buClrTx/>
                        <a:buSzTx/>
                        <a:buFontTx/>
                        <a:buNone/>
                        <a:defRPr/>
                      </a:pPr>
                      <a:r>
                        <a:rPr lang="zh-CN" altLang="en-US" sz="1800" dirty="0" smtClean="0">
                          <a:solidFill>
                            <a:schemeClr val="tx1"/>
                          </a:solidFill>
                        </a:rPr>
                        <a:t>活（死）</a:t>
                      </a:r>
                      <a:r>
                        <a:rPr lang="zh-CN" altLang="en-US" sz="1800" dirty="0" smtClean="0"/>
                        <a:t>）</a:t>
                      </a:r>
                      <a:endParaRPr lang="zh-CN" altLang="en-US" sz="1800" dirty="0" smtClean="0"/>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split orient="vert"/>
  </p:transition>
</p:sld>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1836</Words>
  <Application>WPS 演示</Application>
  <PresentationFormat>全屏显示(4:3)</PresentationFormat>
  <Paragraphs>128</Paragraphs>
  <Slides>13</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黑体</vt:lpstr>
      <vt:lpstr>楷体_GB2312</vt:lpstr>
      <vt:lpstr>Comic Sans MS</vt:lpstr>
      <vt:lpstr>Times New Roman</vt:lpstr>
      <vt:lpstr>Arial Black</vt:lpstr>
      <vt:lpstr>华文行楷</vt:lpstr>
      <vt:lpstr>Symbol</vt:lpstr>
      <vt:lpstr>微软雅黑</vt:lpstr>
      <vt:lpstr>Arial Unicode MS</vt:lpstr>
      <vt:lpstr>新宋体</vt:lpstr>
      <vt:lpstr>默认设计模板</vt:lpstr>
      <vt:lpstr>PowerPoint 演示文稿</vt:lpstr>
      <vt:lpstr>实验目的</vt:lpstr>
      <vt:lpstr>实验原理</vt:lpstr>
      <vt:lpstr>细胞活力检测</vt:lpstr>
      <vt:lpstr>死活细胞鉴别方法</vt:lpstr>
      <vt:lpstr>实验步骤 </vt:lpstr>
      <vt:lpstr>PowerPoint 演示文稿</vt:lpstr>
      <vt:lpstr>[细胞活力检测]</vt:lpstr>
      <vt:lpstr>实验记录与分析</vt:lpstr>
      <vt:lpstr>实验步骤 </vt:lpstr>
      <vt:lpstr>PowerPoint 演示文稿</vt:lpstr>
      <vt:lpstr>实验记录与分析</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148</cp:revision>
  <dcterms:created xsi:type="dcterms:W3CDTF">2017-09-11T15:05:00Z</dcterms:created>
  <dcterms:modified xsi:type="dcterms:W3CDTF">2017-09-24T12:44:59Z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