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65" r:id="rId3"/>
    <p:sldId id="294" r:id="rId4"/>
    <p:sldId id="295" r:id="rId5"/>
    <p:sldId id="296" r:id="rId6"/>
    <p:sldId id="297" r:id="rId7"/>
    <p:sldId id="298" r:id="rId8"/>
    <p:sldId id="299" r:id="rId9"/>
    <p:sldId id="300" r:id="rId10"/>
    <p:sldId id="301" r:id="rId11"/>
    <p:sldId id="302" r:id="rId12"/>
    <p:sldId id="304" r:id="rId13"/>
    <p:sldId id="303" r:id="rId14"/>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CCECFF"/>
    <a:srgbClr val="FF99CC"/>
    <a:srgbClr val="FFCC00"/>
    <a:srgbClr val="DDDDDD"/>
    <a:srgbClr val="333333"/>
    <a:srgbClr val="4D4D4D"/>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p:scale>
          <a:sx n="73" d="100"/>
          <a:sy n="73" d="100"/>
        </p:scale>
        <p:origin x="1296" y="-66"/>
      </p:cViewPr>
      <p:guideLst>
        <p:guide orient="horz" pos="2160"/>
        <p:guide pos="2880"/>
      </p:guideLst>
    </p:cSldViewPr>
  </p:slideViewPr>
  <p:notesTextViewPr>
    <p:cViewPr>
      <p:scale>
        <a:sx n="100" d="100"/>
        <a:sy n="100" d="100"/>
      </p:scale>
      <p:origin x="0" y="0"/>
    </p:cViewPr>
  </p:notesTextViewPr>
  <p:gridSpacing cx="76198" cy="7619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200" smtClean="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smtClean="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2" name="Rectangle 4"/>
          <p:cNvSpPr>
            <a:spLocks noGrp="1" noRot="1" noChangeAspect="1"/>
          </p:cNvSpPr>
          <p:nvPr>
            <p:ph type="sldImg"/>
          </p:nvPr>
        </p:nvSpPr>
        <p:spPr>
          <a:xfrm>
            <a:off x="1143000" y="685800"/>
            <a:ext cx="4572000" cy="3429000"/>
          </a:xfrm>
          <a:prstGeom prst="rect">
            <a:avLst/>
          </a:prstGeom>
          <a:noFill/>
          <a:ln w="9525">
            <a:noFill/>
          </a:ln>
        </p:spPr>
      </p:sp>
      <p:sp>
        <p:nvSpPr>
          <p:cNvPr id="2053" name="Rectangle 5"/>
          <p:cNvSpPr>
            <a:spLocks noGrp="1" noRot="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第五级</a:t>
            </a:r>
          </a:p>
        </p:txBody>
      </p:sp>
      <p:sp>
        <p:nvSpPr>
          <p:cNvPr id="205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200" smtClean="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lvl="0" algn="r" eaLnBrk="1" fontAlgn="base" hangingPunct="1"/>
            <a:fld id="{9A0DB2DC-4C9A-4742-B13C-FB6460FD3503}" type="slidenum">
              <a:rPr lang="zh-CN" altLang="en-US" sz="1200" strike="noStrike" noProof="1" dirty="0">
                <a:latin typeface="Arial" panose="020B0604020202020204" pitchFamily="34" charset="0"/>
                <a:ea typeface="宋体" panose="02010600030101010101" pitchFamily="2" charset="-122"/>
                <a:cs typeface="+mn-cs"/>
              </a:rPr>
              <a:t>‹#›</a:t>
            </a:fld>
            <a:endParaRPr lang="zh-CN" altLang="en-US" sz="1200" strike="noStrike" noProof="1"/>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transition>
    <p:split orient="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transition>
    <p:split orient="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transition>
    <p:split orient="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457200" y="1600200"/>
            <a:ext cx="4038600" cy="4525963"/>
          </a:xfrm>
          <a:prstGeom prst="rect">
            <a:avLst/>
          </a:prstGeo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600200"/>
            <a:ext cx="4038600" cy="4525963"/>
          </a:xfrm>
          <a:prstGeom prst="rect">
            <a:avLst/>
          </a:prstGeo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transition>
    <p:split orient="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pPr lvl="0">
              <a:buClrTx/>
            </a:pPr>
            <a:endParaRPr lang="zh-CN" altLang="en-US"/>
          </a:p>
        </p:txBody>
      </p:sp>
      <p:sp>
        <p:nvSpPr>
          <p:cNvPr id="4" name="页脚占位符 3"/>
          <p:cNvSpPr>
            <a:spLocks noGrp="1"/>
          </p:cNvSpPr>
          <p:nvPr>
            <p:ph type="ftr" sz="quarter" idx="11"/>
          </p:nvPr>
        </p:nvSpPr>
        <p:spPr/>
        <p:txBody>
          <a:bodyPr/>
          <a:lstStyle/>
          <a:p>
            <a:pPr lvl="0">
              <a:buClrTx/>
            </a:pPr>
            <a:endParaRPr lang="zh-CN" altLang="en-US"/>
          </a:p>
        </p:txBody>
      </p:sp>
      <p:sp>
        <p:nvSpPr>
          <p:cNvPr id="5" name="灯片编号占位符 4"/>
          <p:cNvSpPr>
            <a:spLocks noGrp="1"/>
          </p:cNvSpPr>
          <p:nvPr>
            <p:ph type="sldNum" sz="quarter" idx="12"/>
          </p:nvPr>
        </p:nvSpPr>
        <p:spPr/>
        <p:txBody>
          <a:bodyPr/>
          <a:lstStyle/>
          <a:p>
            <a:pPr lvl="0">
              <a:buClrTx/>
            </a:pPr>
            <a:fld id="{9A0DB2DC-4C9A-4742-B13C-FB6460FD3503}" type="slidenum">
              <a:rPr lang="zh-CN" altLang="en-US"/>
              <a:t>‹#›</a:t>
            </a:fld>
            <a:endParaRPr lang="zh-CN" altLang="en-US"/>
          </a:p>
        </p:txBody>
      </p:sp>
    </p:spTree>
  </p:cSld>
  <p:clrMapOvr>
    <a:masterClrMapping/>
  </p:clrMapOvr>
  <p:transition>
    <p:split orient="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600200"/>
            <a:ext cx="8229600" cy="4525963"/>
          </a:xfrm>
          <a:prstGeom prst="rect">
            <a:avLst/>
          </a:prstGeo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transition>
    <p:split orient="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transition>
    <p:split orient="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transition>
    <p:split orient="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transition>
    <p:split orient="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transition>
    <p:split orient="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transition>
    <p:split orient="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transition>
    <p:split orient="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transition>
    <p:split orient="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5"/>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smtClean="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7" name="Rectangle 3"/>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smtClean="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8" name="Rectangle 4"/>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split orient="vert"/>
  </p:transition>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image" Target="../media/image8.tif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Text Box 4"/>
          <p:cNvSpPr txBox="1">
            <a:spLocks noChangeArrowheads="1"/>
          </p:cNvSpPr>
          <p:nvPr/>
        </p:nvSpPr>
        <p:spPr bwMode="auto">
          <a:xfrm>
            <a:off x="465455" y="1565275"/>
            <a:ext cx="8382000" cy="156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ctr" defTabSz="914400">
              <a:lnSpc>
                <a:spcPct val="120000"/>
              </a:lnSpc>
              <a:buClrTx/>
              <a:buSzTx/>
              <a:buFontTx/>
              <a:buNone/>
              <a:defRPr/>
            </a:pPr>
            <a:r>
              <a:rPr lang="zh-CN" altLang="en-US" sz="4000">
                <a:latin typeface="黑体" panose="02010609060101010101" pitchFamily="49" charset="-122"/>
                <a:ea typeface="黑体" panose="02010609060101010101" pitchFamily="49" charset="-122"/>
                <a:sym typeface="+mn-ea"/>
              </a:rPr>
              <a:t>实验八 </a:t>
            </a:r>
            <a:br>
              <a:rPr lang="zh-CN" altLang="en-US" sz="4000">
                <a:latin typeface="黑体" panose="02010609060101010101" pitchFamily="49" charset="-122"/>
                <a:ea typeface="黑体" panose="02010609060101010101" pitchFamily="49" charset="-122"/>
                <a:sym typeface="+mn-ea"/>
              </a:rPr>
            </a:br>
            <a:r>
              <a:rPr lang="zh-CN" altLang="en-US" sz="4000">
                <a:latin typeface="黑体" panose="02010609060101010101" pitchFamily="49" charset="-122"/>
                <a:ea typeface="黑体" panose="02010609060101010101" pitchFamily="49" charset="-122"/>
                <a:sym typeface="+mn-ea"/>
              </a:rPr>
              <a:t>MTT法和WST-1法检测细胞增殖与活力</a:t>
            </a:r>
          </a:p>
        </p:txBody>
      </p:sp>
    </p:spTree>
  </p:cSld>
  <p:clrMapOvr>
    <a:masterClrMapping/>
  </p:clrMapOvr>
  <p:transition>
    <p:split orient="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3"/>
          <p:cNvSpPr>
            <a:spLocks noGrp="1"/>
          </p:cNvSpPr>
          <p:nvPr>
            <p:ph idx="1"/>
          </p:nvPr>
        </p:nvSpPr>
        <p:spPr>
          <a:xfrm>
            <a:off x="457200" y="404813"/>
            <a:ext cx="8229600" cy="5721350"/>
          </a:xfrm>
        </p:spPr>
        <p:txBody>
          <a:bodyPr wrap="square" lIns="91440" tIns="45720" rIns="91440" bIns="45720" anchor="t"/>
          <a:lstStyle/>
          <a:p>
            <a:pPr eaLnBrk="1" hangingPunct="1">
              <a:lnSpc>
                <a:spcPct val="120000"/>
              </a:lnSpc>
            </a:pPr>
            <a:r>
              <a:rPr lang="en-US" altLang="zh-CN" sz="2400" dirty="0">
                <a:latin typeface="Times New Roman" panose="02020603050405020304" pitchFamily="18" charset="0"/>
                <a:ea typeface="黑体" panose="02010609060101010101" pitchFamily="49" charset="-122"/>
              </a:rPr>
              <a:t>WST-1</a:t>
            </a:r>
            <a:r>
              <a:rPr lang="zh-CN" altLang="en-US" sz="2400" dirty="0">
                <a:latin typeface="Times New Roman" panose="02020603050405020304" pitchFamily="18" charset="0"/>
                <a:ea typeface="黑体" panose="02010609060101010101" pitchFamily="49" charset="-122"/>
              </a:rPr>
              <a:t>法实验操作</a:t>
            </a:r>
          </a:p>
          <a:p>
            <a:pPr lvl="1" eaLnBrk="1" hangingPunct="1">
              <a:lnSpc>
                <a:spcPct val="120000"/>
              </a:lnSpc>
              <a:buNone/>
            </a:pPr>
            <a:r>
              <a:rPr lang="zh-CN" altLang="en-US" sz="2400" dirty="0">
                <a:solidFill>
                  <a:srgbClr val="FFC000"/>
                </a:solidFill>
                <a:latin typeface="Times New Roman" panose="02020603050405020304" pitchFamily="18" charset="0"/>
                <a:ea typeface="黑体" panose="02010609060101010101" pitchFamily="49" charset="-122"/>
              </a:rPr>
              <a:t>第二天</a:t>
            </a:r>
          </a:p>
          <a:p>
            <a:pPr lvl="1" eaLnBrk="1" hangingPunct="1">
              <a:lnSpc>
                <a:spcPct val="120000"/>
              </a:lnSpc>
            </a:pPr>
            <a:r>
              <a:rPr lang="zh-CN" altLang="zh-CN" sz="2400" dirty="0">
                <a:latin typeface="Times New Roman" panose="02020603050405020304" pitchFamily="18" charset="0"/>
                <a:ea typeface="黑体" panose="02010609060101010101" pitchFamily="49" charset="-122"/>
              </a:rPr>
              <a:t>倒置显微镜下观察</a:t>
            </a:r>
            <a:r>
              <a:rPr lang="en-US" altLang="zh-CN" sz="2400" dirty="0">
                <a:latin typeface="Times New Roman" panose="02020603050405020304" pitchFamily="18" charset="0"/>
                <a:ea typeface="黑体" panose="02010609060101010101" pitchFamily="49" charset="-122"/>
              </a:rPr>
              <a:t>96</a:t>
            </a:r>
            <a:r>
              <a:rPr lang="zh-CN" altLang="zh-CN" sz="2400" dirty="0">
                <a:latin typeface="Times New Roman" panose="02020603050405020304" pitchFamily="18" charset="0"/>
                <a:ea typeface="黑体" panose="02010609060101010101" pitchFamily="49" charset="-122"/>
              </a:rPr>
              <a:t>孔细胞培养板</a:t>
            </a:r>
            <a:r>
              <a:rPr lang="zh-CN" altLang="en-US" sz="2400" dirty="0">
                <a:latin typeface="Times New Roman" panose="02020603050405020304" pitchFamily="18" charset="0"/>
                <a:ea typeface="黑体" panose="02010609060101010101" pitchFamily="49" charset="-122"/>
              </a:rPr>
              <a:t>细胞生长状况</a:t>
            </a:r>
            <a:r>
              <a:rPr lang="zh-CN" altLang="zh-CN" sz="2400" dirty="0">
                <a:latin typeface="Times New Roman" panose="02020603050405020304" pitchFamily="18" charset="0"/>
                <a:ea typeface="黑体" panose="02010609060101010101" pitchFamily="49" charset="-122"/>
              </a:rPr>
              <a:t>。</a:t>
            </a:r>
          </a:p>
          <a:p>
            <a:pPr lvl="1" eaLnBrk="1" hangingPunct="1">
              <a:lnSpc>
                <a:spcPct val="120000"/>
              </a:lnSpc>
            </a:pPr>
            <a:r>
              <a:rPr lang="zh-CN" altLang="zh-CN" sz="2400" dirty="0">
                <a:latin typeface="Times New Roman" panose="02020603050405020304" pitchFamily="18" charset="0"/>
                <a:ea typeface="黑体" panose="02010609060101010101" pitchFamily="49" charset="-122"/>
              </a:rPr>
              <a:t>每孔</a:t>
            </a:r>
            <a:r>
              <a:rPr lang="zh-CN" altLang="zh-CN" sz="2400" dirty="0" smtClean="0">
                <a:latin typeface="Times New Roman" panose="02020603050405020304" pitchFamily="18" charset="0"/>
                <a:ea typeface="黑体" panose="02010609060101010101" pitchFamily="49" charset="-122"/>
              </a:rPr>
              <a:t>加入</a:t>
            </a:r>
            <a:r>
              <a:rPr lang="en-US" altLang="zh-CN" sz="2400" smtClean="0">
                <a:latin typeface="Times New Roman" panose="02020603050405020304" pitchFamily="18" charset="0"/>
                <a:ea typeface="黑体" panose="02010609060101010101" pitchFamily="49" charset="-122"/>
              </a:rPr>
              <a:t>10ul </a:t>
            </a:r>
            <a:r>
              <a:rPr lang="en-US" altLang="zh-CN" sz="2400" dirty="0">
                <a:latin typeface="Times New Roman" panose="02020603050405020304" pitchFamily="18" charset="0"/>
                <a:ea typeface="黑体" panose="02010609060101010101" pitchFamily="49" charset="-122"/>
              </a:rPr>
              <a:t>WST-1</a:t>
            </a:r>
            <a:r>
              <a:rPr lang="zh-CN" altLang="en-US" sz="2400" dirty="0">
                <a:latin typeface="Times New Roman" panose="02020603050405020304" pitchFamily="18" charset="0"/>
                <a:ea typeface="黑体" panose="02010609060101010101" pitchFamily="49" charset="-122"/>
              </a:rPr>
              <a:t>试剂</a:t>
            </a:r>
            <a:endParaRPr lang="en-US" altLang="zh-CN" sz="2400" dirty="0">
              <a:latin typeface="Times New Roman" panose="02020603050405020304" pitchFamily="18" charset="0"/>
              <a:ea typeface="黑体" panose="02010609060101010101" pitchFamily="49" charset="-122"/>
            </a:endParaRPr>
          </a:p>
          <a:p>
            <a:pPr lvl="1" eaLnBrk="1" hangingPunct="1">
              <a:lnSpc>
                <a:spcPct val="120000"/>
              </a:lnSpc>
            </a:pPr>
            <a:r>
              <a:rPr lang="en-US" altLang="zh-CN" sz="2400" dirty="0">
                <a:latin typeface="Times New Roman" panose="02020603050405020304" pitchFamily="18" charset="0"/>
                <a:ea typeface="黑体" panose="02010609060101010101" pitchFamily="49" charset="-122"/>
              </a:rPr>
              <a:t>37℃</a:t>
            </a:r>
            <a:r>
              <a:rPr lang="zh-CN" altLang="en-US" sz="2400" dirty="0">
                <a:latin typeface="Times New Roman" panose="02020603050405020304" pitchFamily="18" charset="0"/>
                <a:ea typeface="黑体" panose="02010609060101010101" pitchFamily="49" charset="-122"/>
              </a:rPr>
              <a:t>培养细胞</a:t>
            </a:r>
            <a:r>
              <a:rPr lang="en-US" altLang="zh-CN" sz="2400" dirty="0">
                <a:latin typeface="Times New Roman" panose="02020603050405020304" pitchFamily="18" charset="0"/>
                <a:ea typeface="黑体" panose="02010609060101010101" pitchFamily="49" charset="-122"/>
              </a:rPr>
              <a:t>2-4h</a:t>
            </a:r>
          </a:p>
          <a:p>
            <a:pPr lvl="1" eaLnBrk="1" hangingPunct="1">
              <a:lnSpc>
                <a:spcPct val="120000"/>
              </a:lnSpc>
            </a:pPr>
            <a:r>
              <a:rPr lang="zh-CN" altLang="en-US" sz="2400" dirty="0">
                <a:latin typeface="Times New Roman" panose="02020603050405020304" pitchFamily="18" charset="0"/>
                <a:ea typeface="黑体" panose="02010609060101010101" pitchFamily="49" charset="-122"/>
              </a:rPr>
              <a:t>镜检观察细胞</a:t>
            </a:r>
            <a:endParaRPr lang="en-US" altLang="zh-CN" sz="2400" dirty="0">
              <a:latin typeface="Times New Roman" panose="02020603050405020304" pitchFamily="18" charset="0"/>
              <a:ea typeface="黑体" panose="02010609060101010101" pitchFamily="49" charset="-122"/>
            </a:endParaRPr>
          </a:p>
          <a:p>
            <a:pPr lvl="1" eaLnBrk="1" hangingPunct="1">
              <a:lnSpc>
                <a:spcPct val="120000"/>
              </a:lnSpc>
            </a:pPr>
            <a:r>
              <a:rPr lang="zh-CN" altLang="en-US" sz="2400" dirty="0">
                <a:latin typeface="Times New Roman" panose="02020603050405020304" pitchFamily="18" charset="0"/>
                <a:ea typeface="黑体" panose="02010609060101010101" pitchFamily="49" charset="-122"/>
              </a:rPr>
              <a:t>酶标仪检测</a:t>
            </a:r>
            <a:r>
              <a:rPr lang="en-US" altLang="zh-CN" sz="2400" dirty="0">
                <a:latin typeface="Times New Roman" panose="02020603050405020304" pitchFamily="18" charset="0"/>
                <a:ea typeface="黑体" panose="02010609060101010101" pitchFamily="49" charset="-122"/>
              </a:rPr>
              <a:t>(450nm</a:t>
            </a:r>
            <a:r>
              <a:rPr lang="zh-CN" altLang="en-US" sz="2400" dirty="0">
                <a:latin typeface="Times New Roman" panose="02020603050405020304" pitchFamily="18" charset="0"/>
                <a:ea typeface="黑体" panose="02010609060101010101" pitchFamily="49" charset="-122"/>
              </a:rPr>
              <a:t>）</a:t>
            </a:r>
          </a:p>
          <a:p>
            <a:pPr lvl="1" eaLnBrk="1" hangingPunct="1">
              <a:lnSpc>
                <a:spcPct val="120000"/>
              </a:lnSpc>
            </a:pPr>
            <a:r>
              <a:rPr lang="zh-CN" altLang="zh-CN" sz="2400" dirty="0">
                <a:latin typeface="Times New Roman" panose="02020603050405020304" pitchFamily="18" charset="0"/>
                <a:ea typeface="黑体" panose="02010609060101010101" pitchFamily="49" charset="-122"/>
              </a:rPr>
              <a:t>以接种细胞数为横轴，光吸收值为终轴绘制细胞量与</a:t>
            </a:r>
            <a:r>
              <a:rPr lang="en-US" altLang="zh-CN" sz="2400" dirty="0">
                <a:latin typeface="Times New Roman" panose="02020603050405020304" pitchFamily="18" charset="0"/>
                <a:ea typeface="黑体" panose="02010609060101010101" pitchFamily="49" charset="-122"/>
              </a:rPr>
              <a:t>WST-1</a:t>
            </a:r>
            <a:r>
              <a:rPr lang="zh-CN" altLang="zh-CN" sz="2400" dirty="0">
                <a:latin typeface="Times New Roman" panose="02020603050405020304" pitchFamily="18" charset="0"/>
                <a:ea typeface="黑体" panose="02010609060101010101" pitchFamily="49" charset="-122"/>
              </a:rPr>
              <a:t>比色值的相对曲线</a:t>
            </a:r>
          </a:p>
        </p:txBody>
      </p:sp>
    </p:spTree>
  </p:cSld>
  <p:clrMapOvr>
    <a:masterClrMapping/>
  </p:clrMapOvr>
  <p:transition>
    <p:split orient="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1"/>
          <p:cNvSpPr>
            <a:spLocks noGrp="1"/>
          </p:cNvSpPr>
          <p:nvPr>
            <p:ph type="title"/>
          </p:nvPr>
        </p:nvSpPr>
        <p:spPr>
          <a:xfrm>
            <a:off x="684213" y="362586"/>
            <a:ext cx="7772400" cy="706755"/>
          </a:xfrm>
        </p:spPr>
        <p:txBody>
          <a:bodyPr wrap="square" lIns="91440" tIns="45720" rIns="91440" bIns="45720" anchor="ctr">
            <a:spAutoFit/>
          </a:bodyPr>
          <a:lstStyle/>
          <a:p>
            <a:r>
              <a:rPr lang="en-US" altLang="zh-CN" sz="4000" dirty="0">
                <a:latin typeface="黑体" panose="02010609060101010101" pitchFamily="49" charset="-122"/>
                <a:ea typeface="黑体" panose="02010609060101010101" pitchFamily="49" charset="-122"/>
              </a:rPr>
              <a:t>[</a:t>
            </a:r>
            <a:r>
              <a:rPr lang="zh-CN" altLang="en-US" sz="4000" dirty="0">
                <a:latin typeface="黑体" panose="02010609060101010101" pitchFamily="49" charset="-122"/>
                <a:ea typeface="黑体" panose="02010609060101010101" pitchFamily="49" charset="-122"/>
              </a:rPr>
              <a:t>实验记录</a:t>
            </a:r>
            <a:r>
              <a:rPr lang="en-US" altLang="zh-CN" sz="4000" dirty="0">
                <a:latin typeface="黑体" panose="02010609060101010101" pitchFamily="49" charset="-122"/>
                <a:ea typeface="黑体" panose="02010609060101010101" pitchFamily="49" charset="-122"/>
              </a:rPr>
              <a:t>]</a:t>
            </a:r>
            <a:endParaRPr lang="zh-CN" altLang="en-US" sz="4000" dirty="0">
              <a:latin typeface="黑体" panose="02010609060101010101" pitchFamily="49" charset="-122"/>
              <a:ea typeface="黑体" panose="02010609060101010101" pitchFamily="49" charset="-122"/>
            </a:endParaRPr>
          </a:p>
        </p:txBody>
      </p:sp>
      <p:sp>
        <p:nvSpPr>
          <p:cNvPr id="25602" name="内容占位符 2"/>
          <p:cNvSpPr>
            <a:spLocks noGrp="1"/>
          </p:cNvSpPr>
          <p:nvPr>
            <p:ph idx="1"/>
          </p:nvPr>
        </p:nvSpPr>
        <p:spPr>
          <a:xfrm>
            <a:off x="457200" y="1851025"/>
            <a:ext cx="8401050" cy="4625975"/>
          </a:xfrm>
        </p:spPr>
        <p:txBody>
          <a:bodyPr wrap="square" lIns="91440" tIns="45720" rIns="91440" bIns="45720" anchor="t"/>
          <a:lstStyle/>
          <a:p>
            <a:pPr algn="l">
              <a:lnSpc>
                <a:spcPct val="120000"/>
              </a:lnSpc>
            </a:pPr>
            <a:r>
              <a:rPr lang="zh-CN" altLang="zh-CN" sz="2800" dirty="0">
                <a:latin typeface="黑体" panose="02010609060101010101" pitchFamily="49" charset="-122"/>
                <a:ea typeface="黑体" panose="02010609060101010101" pitchFamily="49" charset="-122"/>
              </a:rPr>
              <a:t>根据自己的实验结果，绘制细胞生长曲线。</a:t>
            </a:r>
          </a:p>
          <a:p>
            <a:pPr algn="l">
              <a:lnSpc>
                <a:spcPct val="120000"/>
              </a:lnSpc>
            </a:pPr>
            <a:r>
              <a:rPr lang="zh-CN" altLang="zh-CN" sz="2800" dirty="0">
                <a:latin typeface="黑体" panose="02010609060101010101" pitchFamily="49" charset="-122"/>
                <a:ea typeface="黑体" panose="02010609060101010101" pitchFamily="49" charset="-122"/>
              </a:rPr>
              <a:t>比较MTT法和WST-1法进行细胞活力或生长曲线测定中的异同</a:t>
            </a:r>
          </a:p>
          <a:p>
            <a:pPr algn="l">
              <a:lnSpc>
                <a:spcPct val="120000"/>
              </a:lnSpc>
            </a:pPr>
            <a:endParaRPr lang="zh-CN" altLang="zh-CN" sz="2800" dirty="0">
              <a:latin typeface="黑体" panose="02010609060101010101" pitchFamily="49" charset="-122"/>
              <a:ea typeface="黑体" panose="02010609060101010101" pitchFamily="49" charset="-122"/>
            </a:endParaRPr>
          </a:p>
        </p:txBody>
      </p:sp>
      <p:pic>
        <p:nvPicPr>
          <p:cNvPr id="1026" name="Picture 2" descr="C:\Users\chenyihui\Documents\Tencent Files\951871139\FileRecv\MobileFile\IMG_20170607_142630.jpg"/>
          <p:cNvPicPr>
            <a:picLocks noChangeAspect="1" noChangeArrowheads="1"/>
          </p:cNvPicPr>
          <p:nvPr/>
        </p:nvPicPr>
        <p:blipFill>
          <a:blip r:embed="rId2" cstate="print">
            <a:extLst>
              <a:ext uri="{28A0092B-C50C-407E-A947-70E740481C1C}">
                <a14:useLocalDpi xmlns:a14="http://schemas.microsoft.com/office/drawing/2010/main" val="0"/>
              </a:ext>
            </a:extLst>
          </a:blip>
          <a:srcRect r="11409"/>
          <a:stretch>
            <a:fillRect/>
          </a:stretch>
        </p:blipFill>
        <p:spPr>
          <a:xfrm>
            <a:off x="972820" y="3803015"/>
            <a:ext cx="1922145" cy="2887345"/>
          </a:xfrm>
          <a:prstGeom prst="rect">
            <a:avLst/>
          </a:prstGeom>
          <a:noFill/>
          <a:ln>
            <a:noFill/>
          </a:ln>
        </p:spPr>
      </p:pic>
      <p:pic>
        <p:nvPicPr>
          <p:cNvPr id="1027" name="Picture 3" descr="C:\Users\chenyihui\Documents\Tencent Files\951871139\FileRecv\MobileFile\IMG_20170607_153215.jpg"/>
          <p:cNvPicPr>
            <a:picLocks noChangeAspect="1" noChangeArrowheads="1"/>
          </p:cNvPicPr>
          <p:nvPr/>
        </p:nvPicPr>
        <p:blipFill>
          <a:blip r:embed="rId3" cstate="print">
            <a:extLst>
              <a:ext uri="{28A0092B-C50C-407E-A947-70E740481C1C}">
                <a14:useLocalDpi xmlns:a14="http://schemas.microsoft.com/office/drawing/2010/main" val="0"/>
              </a:ext>
            </a:extLst>
          </a:blip>
          <a:srcRect t="9512"/>
          <a:stretch>
            <a:fillRect/>
          </a:stretch>
        </p:blipFill>
        <p:spPr>
          <a:xfrm rot="5400000">
            <a:off x="2571115" y="4267200"/>
            <a:ext cx="2890520" cy="1962150"/>
          </a:xfrm>
          <a:prstGeom prst="rect">
            <a:avLst/>
          </a:prstGeom>
          <a:noFill/>
          <a:ln>
            <a:noFill/>
          </a:ln>
        </p:spPr>
      </p:pic>
      <p:pic>
        <p:nvPicPr>
          <p:cNvPr id="12"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91760" y="3776345"/>
            <a:ext cx="3807460" cy="2914015"/>
          </a:xfrm>
          <a:prstGeom prst="rect">
            <a:avLst/>
          </a:prstGeom>
        </p:spPr>
      </p:pic>
    </p:spTree>
  </p:cSld>
  <p:clrMapOvr>
    <a:masterClrMapping/>
  </p:clrMapOvr>
  <p:transition>
    <p:split orient="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8714" y="533476"/>
            <a:ext cx="8662988" cy="5888779"/>
          </a:xfrm>
        </p:spPr>
      </p:pic>
    </p:spTree>
    <p:extLst>
      <p:ext uri="{BB962C8B-B14F-4D97-AF65-F5344CB8AC3E}">
        <p14:creationId xmlns:p14="http://schemas.microsoft.com/office/powerpoint/2010/main" val="1526914439"/>
      </p:ext>
    </p:extLst>
  </p:cSld>
  <p:clrMapOvr>
    <a:masterClrMapping/>
  </p:clrMapOvr>
  <p:transition>
    <p:split orient="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1"/>
          <p:cNvSpPr>
            <a:spLocks noGrp="1"/>
          </p:cNvSpPr>
          <p:nvPr>
            <p:ph type="title"/>
          </p:nvPr>
        </p:nvSpPr>
        <p:spPr>
          <a:xfrm>
            <a:off x="457200" y="461963"/>
            <a:ext cx="8229600" cy="768350"/>
          </a:xfrm>
        </p:spPr>
        <p:txBody>
          <a:bodyPr wrap="square" lIns="91440" tIns="45720" rIns="91440" bIns="45720" anchor="ctr">
            <a:spAutoFit/>
          </a:bodyPr>
          <a:lstStyle/>
          <a:p>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思考题</a:t>
            </a:r>
            <a:r>
              <a:rPr lang="en-US" altLang="zh-CN" dirty="0">
                <a:latin typeface="黑体" panose="02010609060101010101" pitchFamily="49" charset="-122"/>
                <a:ea typeface="黑体" panose="02010609060101010101" pitchFamily="49" charset="-122"/>
              </a:rPr>
              <a:t>]</a:t>
            </a:r>
            <a:endParaRPr lang="zh-CN" altLang="en-US" dirty="0">
              <a:latin typeface="黑体" panose="02010609060101010101" pitchFamily="49" charset="-122"/>
              <a:ea typeface="黑体" panose="02010609060101010101" pitchFamily="49" charset="-122"/>
            </a:endParaRPr>
          </a:p>
        </p:txBody>
      </p:sp>
      <p:sp>
        <p:nvSpPr>
          <p:cNvPr id="26626" name="内容占位符 2"/>
          <p:cNvSpPr>
            <a:spLocks noGrp="1"/>
          </p:cNvSpPr>
          <p:nvPr>
            <p:ph idx="1"/>
          </p:nvPr>
        </p:nvSpPr>
        <p:spPr>
          <a:xfrm>
            <a:off x="685800" y="1981200"/>
            <a:ext cx="8207375" cy="4114800"/>
          </a:xfrm>
        </p:spPr>
        <p:txBody>
          <a:bodyPr wrap="square" lIns="91440" tIns="45720" rIns="91440" bIns="45720" anchor="t"/>
          <a:lstStyle/>
          <a:p>
            <a:pPr>
              <a:lnSpc>
                <a:spcPct val="120000"/>
              </a:lnSpc>
            </a:pPr>
            <a:r>
              <a:rPr lang="zh-CN" altLang="zh-CN" sz="2800" dirty="0">
                <a:latin typeface="黑体" panose="02010609060101010101" pitchFamily="49" charset="-122"/>
                <a:ea typeface="黑体" panose="02010609060101010101" pitchFamily="49" charset="-122"/>
              </a:rPr>
              <a:t>细胞接种的密度与细胞生长曲线的测量结果之间有什么关系</a:t>
            </a:r>
            <a:r>
              <a:rPr lang="en-US" altLang="zh-CN" sz="2800" dirty="0">
                <a:latin typeface="黑体" panose="02010609060101010101" pitchFamily="49" charset="-122"/>
                <a:ea typeface="黑体" panose="02010609060101010101" pitchFamily="49" charset="-122"/>
              </a:rPr>
              <a:t>?</a:t>
            </a:r>
            <a:endParaRPr lang="zh-CN" altLang="zh-CN" sz="2800" dirty="0">
              <a:latin typeface="黑体" panose="02010609060101010101" pitchFamily="49" charset="-122"/>
              <a:ea typeface="黑体" panose="02010609060101010101" pitchFamily="49" charset="-122"/>
            </a:endParaRPr>
          </a:p>
          <a:p>
            <a:pPr>
              <a:lnSpc>
                <a:spcPct val="120000"/>
              </a:lnSpc>
            </a:pPr>
            <a:r>
              <a:rPr lang="zh-CN" altLang="zh-CN" sz="2800" dirty="0">
                <a:latin typeface="黑体" panose="02010609060101010101" pitchFamily="49" charset="-122"/>
                <a:ea typeface="黑体" panose="02010609060101010101" pitchFamily="49" charset="-122"/>
              </a:rPr>
              <a:t>悬浮细胞和贴壁细胞在用MTT、XTT、WST-1等不同方法测定时是否有差异？若有，是什么？</a:t>
            </a:r>
          </a:p>
          <a:p>
            <a:pPr>
              <a:lnSpc>
                <a:spcPct val="120000"/>
              </a:lnSpc>
            </a:pPr>
            <a:r>
              <a:rPr lang="zh-CN" altLang="en-US" sz="2800" dirty="0">
                <a:latin typeface="黑体" panose="02010609060101010101" pitchFamily="49" charset="-122"/>
                <a:ea typeface="黑体" panose="02010609060101010101" pitchFamily="49" charset="-122"/>
              </a:rPr>
              <a:t>细胞活力测定的方法有哪些？有何异同？</a:t>
            </a:r>
          </a:p>
          <a:p>
            <a:pPr>
              <a:lnSpc>
                <a:spcPct val="120000"/>
              </a:lnSpc>
            </a:pPr>
            <a:endParaRPr lang="zh-CN" altLang="zh-CN" sz="2800" dirty="0">
              <a:latin typeface="黑体" panose="02010609060101010101" pitchFamily="49" charset="-122"/>
              <a:ea typeface="黑体" panose="02010609060101010101" pitchFamily="49" charset="-122"/>
            </a:endParaRPr>
          </a:p>
          <a:p>
            <a:endParaRPr lang="zh-CN" altLang="en-US" sz="2800" dirty="0">
              <a:latin typeface="黑体" panose="02010609060101010101" pitchFamily="49" charset="-122"/>
              <a:ea typeface="黑体" panose="02010609060101010101" pitchFamily="49" charset="-122"/>
            </a:endParaRPr>
          </a:p>
        </p:txBody>
      </p:sp>
    </p:spTree>
  </p:cSld>
  <p:clrMapOvr>
    <a:masterClrMapping/>
  </p:clrMapOvr>
  <p:transition>
    <p:split orient="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bg1"/>
                </a:solidFill>
                <a:latin typeface="黑体" panose="02010609060101010101" pitchFamily="49" charset="-122"/>
                <a:ea typeface="黑体" panose="02010609060101010101" pitchFamily="49" charset="-122"/>
                <a:sym typeface="+mn-ea"/>
              </a:rPr>
              <a:t>实验目的</a:t>
            </a:r>
            <a:endParaRPr lang="zh-CN" altLang="en-US"/>
          </a:p>
        </p:txBody>
      </p:sp>
      <p:sp>
        <p:nvSpPr>
          <p:cNvPr id="6145" name="Rectangle 2"/>
          <p:cNvSpPr>
            <a:spLocks noGrp="1"/>
          </p:cNvSpPr>
          <p:nvPr>
            <p:ph idx="1"/>
          </p:nvPr>
        </p:nvSpPr>
        <p:spPr>
          <a:noFill/>
          <a:ln>
            <a:noFill/>
          </a:ln>
        </p:spPr>
        <p:txBody>
          <a:bodyPr anchor="t"/>
          <a:lstStyle/>
          <a:p>
            <a:pPr eaLnBrk="1" hangingPunct="1">
              <a:lnSpc>
                <a:spcPct val="110000"/>
              </a:lnSpc>
            </a:pPr>
            <a:endParaRPr lang="zh-CN" altLang="en-US" sz="2400" dirty="0">
              <a:solidFill>
                <a:schemeClr val="bg1"/>
              </a:solidFill>
              <a:latin typeface="黑体" panose="02010609060101010101" pitchFamily="49" charset="-122"/>
              <a:ea typeface="黑体" panose="02010609060101010101" pitchFamily="49" charset="-122"/>
            </a:endParaRPr>
          </a:p>
          <a:p>
            <a:pPr lvl="0" eaLnBrk="1" hangingPunct="1"/>
            <a:r>
              <a:rPr lang="zh-CN" altLang="en-US" sz="2740" dirty="0">
                <a:latin typeface="黑体" panose="02010609060101010101" pitchFamily="49" charset="-122"/>
                <a:ea typeface="黑体" panose="02010609060101010101" pitchFamily="49" charset="-122"/>
                <a:sym typeface="+mn-ea"/>
              </a:rPr>
              <a:t>熟悉细胞生长曲线测定的基本原理、方法</a:t>
            </a:r>
            <a:endParaRPr lang="zh-CN" altLang="en-US" sz="2740" dirty="0">
              <a:latin typeface="黑体" panose="02010609060101010101" pitchFamily="49" charset="-122"/>
              <a:ea typeface="黑体" panose="02010609060101010101" pitchFamily="49" charset="-122"/>
            </a:endParaRPr>
          </a:p>
          <a:p>
            <a:pPr lvl="0" eaLnBrk="1" hangingPunct="1"/>
            <a:r>
              <a:rPr lang="zh-CN" altLang="en-US" sz="2740" dirty="0">
                <a:latin typeface="黑体" panose="02010609060101010101" pitchFamily="49" charset="-122"/>
                <a:ea typeface="黑体" panose="02010609060101010101" pitchFamily="49" charset="-122"/>
                <a:sym typeface="+mn-ea"/>
              </a:rPr>
              <a:t>了解细胞生长曲线测定的应用</a:t>
            </a:r>
            <a:endParaRPr lang="zh-CN" altLang="en-US" sz="2740" dirty="0">
              <a:latin typeface="黑体" panose="02010609060101010101" pitchFamily="49" charset="-122"/>
              <a:ea typeface="黑体" panose="02010609060101010101" pitchFamily="49" charset="-122"/>
            </a:endParaRPr>
          </a:p>
          <a:p>
            <a:pPr lvl="0" eaLnBrk="1" hangingPunct="1"/>
            <a:r>
              <a:rPr lang="zh-CN" altLang="en-US" sz="2740" dirty="0">
                <a:latin typeface="黑体" panose="02010609060101010101" pitchFamily="49" charset="-122"/>
                <a:ea typeface="黑体" panose="02010609060101010101" pitchFamily="49" charset="-122"/>
                <a:sym typeface="+mn-ea"/>
              </a:rPr>
              <a:t>观察细胞生长的基本规律</a:t>
            </a:r>
            <a:endParaRPr lang="zh-CN" altLang="en-US" sz="2740" dirty="0">
              <a:latin typeface="黑体" panose="02010609060101010101" pitchFamily="49" charset="-122"/>
              <a:ea typeface="黑体" panose="02010609060101010101" pitchFamily="49" charset="-122"/>
            </a:endParaRPr>
          </a:p>
          <a:p>
            <a:pPr eaLnBrk="1" hangingPunct="1">
              <a:lnSpc>
                <a:spcPct val="110000"/>
              </a:lnSpc>
            </a:pPr>
            <a:endParaRPr lang="zh-CN" altLang="en-US" sz="2400" dirty="0">
              <a:solidFill>
                <a:schemeClr val="bg1"/>
              </a:solidFill>
              <a:latin typeface="黑体" panose="02010609060101010101" pitchFamily="49" charset="-122"/>
              <a:ea typeface="黑体" panose="02010609060101010101" pitchFamily="49" charset="-122"/>
            </a:endParaRPr>
          </a:p>
        </p:txBody>
      </p:sp>
    </p:spTree>
  </p:cSld>
  <p:clrMapOvr>
    <a:masterClrMapping/>
  </p:clrMapOvr>
  <p:transition>
    <p:split orient="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p:cNvSpPr>
          <p:nvPr>
            <p:ph type="title"/>
          </p:nvPr>
        </p:nvSpPr>
        <p:spPr>
          <a:xfrm>
            <a:off x="323850" y="70327"/>
            <a:ext cx="7772400" cy="645160"/>
          </a:xfrm>
        </p:spPr>
        <p:txBody>
          <a:bodyPr wrap="square" lIns="91440" tIns="45720" rIns="91440" bIns="45720" anchor="ctr">
            <a:spAutoFit/>
          </a:bodyPr>
          <a:lstStyle/>
          <a:p>
            <a:pPr eaLnBrk="1" hangingPunct="1"/>
            <a:r>
              <a:rPr lang="zh-CN" altLang="en-US" sz="3600" dirty="0">
                <a:latin typeface="黑体" panose="02010609060101010101" pitchFamily="49" charset="-122"/>
                <a:ea typeface="黑体" panose="02010609060101010101" pitchFamily="49" charset="-122"/>
              </a:rPr>
              <a:t>实验原理</a:t>
            </a:r>
            <a:endParaRPr lang="zh-CN" altLang="zh-CN" sz="3600" dirty="0">
              <a:latin typeface="黑体" panose="02010609060101010101" pitchFamily="49" charset="-122"/>
              <a:ea typeface="黑体" panose="02010609060101010101" pitchFamily="49" charset="-122"/>
            </a:endParaRPr>
          </a:p>
        </p:txBody>
      </p:sp>
      <p:sp>
        <p:nvSpPr>
          <p:cNvPr id="16386" name="Rectangle 3"/>
          <p:cNvSpPr>
            <a:spLocks noGrp="1"/>
          </p:cNvSpPr>
          <p:nvPr>
            <p:ph idx="1"/>
          </p:nvPr>
        </p:nvSpPr>
        <p:spPr>
          <a:xfrm>
            <a:off x="457200" y="1118870"/>
            <a:ext cx="8229600" cy="5114290"/>
          </a:xfrm>
        </p:spPr>
        <p:txBody>
          <a:bodyPr wrap="square" lIns="91440" tIns="45720" rIns="91440" bIns="45720" anchor="t"/>
          <a:lstStyle/>
          <a:p>
            <a:pPr eaLnBrk="1" hangingPunct="1"/>
            <a:r>
              <a:rPr lang="zh-CN" altLang="en-US" sz="2800" dirty="0">
                <a:latin typeface="黑体" panose="02010609060101010101" pitchFamily="49" charset="-122"/>
                <a:ea typeface="黑体" panose="02010609060101010101" pitchFamily="49" charset="-122"/>
              </a:rPr>
              <a:t>细胞生长曲线是了解培养细胞的增殖详细过程及细胞生长基本规律的重要手段。</a:t>
            </a:r>
          </a:p>
          <a:p>
            <a:pPr eaLnBrk="1" hangingPunct="1"/>
            <a:r>
              <a:rPr lang="zh-CN" altLang="en-US" sz="2800" dirty="0">
                <a:latin typeface="黑体" panose="02010609060101010101" pitchFamily="49" charset="-122"/>
                <a:ea typeface="黑体" panose="02010609060101010101" pitchFamily="49" charset="-122"/>
              </a:rPr>
              <a:t>细胞生长曲线的测定方法有</a:t>
            </a:r>
          </a:p>
          <a:p>
            <a:pPr lvl="1" eaLnBrk="1" hangingPunct="1"/>
            <a:r>
              <a:rPr lang="zh-CN" altLang="en-US" sz="2800" dirty="0">
                <a:latin typeface="黑体" panose="02010609060101010101" pitchFamily="49" charset="-122"/>
                <a:ea typeface="黑体" panose="02010609060101010101" pitchFamily="49" charset="-122"/>
              </a:rPr>
              <a:t>直接细胞计数法</a:t>
            </a:r>
          </a:p>
          <a:p>
            <a:pPr lvl="1" eaLnBrk="1" hangingPunct="1"/>
            <a:r>
              <a:rPr lang="zh-CN" altLang="en-US" sz="2800" dirty="0">
                <a:latin typeface="黑体" panose="02010609060101010101" pitchFamily="49" charset="-122"/>
                <a:ea typeface="黑体" panose="02010609060101010101" pitchFamily="49" charset="-122"/>
              </a:rPr>
              <a:t>碱性磷酸酶检测法（</a:t>
            </a:r>
            <a:r>
              <a:rPr lang="en-US" altLang="zh-CN" sz="2800" dirty="0">
                <a:latin typeface="黑体" panose="02010609060101010101" pitchFamily="49" charset="-122"/>
                <a:ea typeface="黑体" panose="02010609060101010101" pitchFamily="49" charset="-122"/>
              </a:rPr>
              <a:t>AKP</a:t>
            </a:r>
            <a:r>
              <a:rPr lang="zh-CN" altLang="en-US" sz="2800" dirty="0">
                <a:latin typeface="黑体" panose="02010609060101010101" pitchFamily="49" charset="-122"/>
                <a:ea typeface="黑体" panose="02010609060101010101" pitchFamily="49" charset="-122"/>
              </a:rPr>
              <a:t>法）</a:t>
            </a:r>
          </a:p>
          <a:p>
            <a:pPr lvl="1" eaLnBrk="1" hangingPunct="1"/>
            <a:r>
              <a:rPr lang="zh-CN" altLang="en-US" sz="2800" dirty="0">
                <a:latin typeface="黑体" panose="02010609060101010101" pitchFamily="49" charset="-122"/>
                <a:ea typeface="黑体" panose="02010609060101010101" pitchFamily="49" charset="-122"/>
              </a:rPr>
              <a:t>三磷酸腺苷检测法（</a:t>
            </a:r>
            <a:r>
              <a:rPr lang="en-US" altLang="zh-CN" sz="2800" dirty="0">
                <a:latin typeface="黑体" panose="02010609060101010101" pitchFamily="49" charset="-122"/>
                <a:ea typeface="黑体" panose="02010609060101010101" pitchFamily="49" charset="-122"/>
              </a:rPr>
              <a:t>ATP</a:t>
            </a:r>
            <a:r>
              <a:rPr lang="zh-CN" altLang="en-US" sz="2800" dirty="0">
                <a:latin typeface="黑体" panose="02010609060101010101" pitchFamily="49" charset="-122"/>
                <a:ea typeface="黑体" panose="02010609060101010101" pitchFamily="49" charset="-122"/>
              </a:rPr>
              <a:t>法）</a:t>
            </a:r>
          </a:p>
          <a:p>
            <a:pPr lvl="1" eaLnBrk="1" hangingPunct="1"/>
            <a:r>
              <a:rPr lang="en-US" altLang="zh-CN" sz="2800" dirty="0">
                <a:latin typeface="黑体" panose="02010609060101010101" pitchFamily="49" charset="-122"/>
                <a:ea typeface="黑体" panose="02010609060101010101" pitchFamily="49" charset="-122"/>
              </a:rPr>
              <a:t>3H</a:t>
            </a:r>
            <a:r>
              <a:rPr lang="zh-CN" altLang="en-US" sz="2800" dirty="0">
                <a:latin typeface="黑体" panose="02010609060101010101" pitchFamily="49" charset="-122"/>
                <a:ea typeface="黑体" panose="02010609060101010101" pitchFamily="49" charset="-122"/>
              </a:rPr>
              <a:t>脱氧胸苷掺入法</a:t>
            </a:r>
          </a:p>
          <a:p>
            <a:pPr lvl="1" eaLnBrk="1" hangingPunct="1"/>
            <a:r>
              <a:rPr lang="en-US" altLang="zh-CN" sz="2800" dirty="0">
                <a:latin typeface="黑体" panose="02010609060101010101" pitchFamily="49" charset="-122"/>
                <a:ea typeface="黑体" panose="02010609060101010101" pitchFamily="49" charset="-122"/>
              </a:rPr>
              <a:t>MTT</a:t>
            </a:r>
            <a:r>
              <a:rPr lang="zh-CN" altLang="en-US" sz="2800" dirty="0">
                <a:latin typeface="黑体" panose="02010609060101010101" pitchFamily="49" charset="-122"/>
                <a:ea typeface="黑体" panose="02010609060101010101" pitchFamily="49" charset="-122"/>
              </a:rPr>
              <a:t>法</a:t>
            </a:r>
          </a:p>
          <a:p>
            <a:pPr lvl="1" eaLnBrk="1" hangingPunct="1"/>
            <a:r>
              <a:rPr lang="en-US" altLang="zh-CN" sz="2800" dirty="0">
                <a:latin typeface="黑体" panose="02010609060101010101" pitchFamily="49" charset="-122"/>
                <a:ea typeface="黑体" panose="02010609060101010101" pitchFamily="49" charset="-122"/>
              </a:rPr>
              <a:t>XTT</a:t>
            </a:r>
            <a:r>
              <a:rPr lang="zh-CN" altLang="en-US" sz="2800" dirty="0">
                <a:latin typeface="黑体" panose="02010609060101010101" pitchFamily="49" charset="-122"/>
                <a:ea typeface="黑体" panose="02010609060101010101" pitchFamily="49" charset="-122"/>
              </a:rPr>
              <a:t>法等</a:t>
            </a:r>
          </a:p>
        </p:txBody>
      </p:sp>
      <p:grpSp>
        <p:nvGrpSpPr>
          <p:cNvPr id="2" name="Group 8"/>
          <p:cNvGrpSpPr/>
          <p:nvPr/>
        </p:nvGrpSpPr>
        <p:grpSpPr>
          <a:xfrm>
            <a:off x="6197600" y="2714625"/>
            <a:ext cx="2646363" cy="2909888"/>
            <a:chOff x="3904" y="1846"/>
            <a:chExt cx="1667" cy="1833"/>
          </a:xfrm>
        </p:grpSpPr>
        <p:sp>
          <p:nvSpPr>
            <p:cNvPr id="16388" name="Text Box 4"/>
            <p:cNvSpPr txBox="1"/>
            <p:nvPr/>
          </p:nvSpPr>
          <p:spPr>
            <a:xfrm>
              <a:off x="3933" y="2296"/>
              <a:ext cx="1473" cy="291"/>
            </a:xfrm>
            <a:prstGeom prst="rect">
              <a:avLst/>
            </a:prstGeom>
            <a:noFill/>
            <a:ln w="9525" cap="flat" cmpd="sng">
              <a:solidFill>
                <a:schemeClr val="tx1"/>
              </a:solidFill>
              <a:prstDash val="solid"/>
              <a:miter/>
              <a:headEnd type="none" w="med" len="med"/>
              <a:tailEnd type="none" w="med" len="med"/>
            </a:ln>
          </p:spPr>
          <p:txBody>
            <a:bodyPr wrap="none" anchor="t">
              <a:spAutoFit/>
            </a:bodyPr>
            <a:lstStyle/>
            <a:p>
              <a:pPr algn="ctr"/>
              <a:r>
                <a:rPr lang="zh-CN" altLang="en-US" dirty="0">
                  <a:latin typeface="Times New Roman" panose="02020603050405020304" pitchFamily="18" charset="0"/>
                  <a:ea typeface="宋体" panose="02010600030101010101" pitchFamily="2" charset="-122"/>
                </a:rPr>
                <a:t>荧光分光光度计</a:t>
              </a:r>
            </a:p>
          </p:txBody>
        </p:sp>
        <p:sp>
          <p:nvSpPr>
            <p:cNvPr id="16389" name="Text Box 5"/>
            <p:cNvSpPr txBox="1"/>
            <p:nvPr/>
          </p:nvSpPr>
          <p:spPr>
            <a:xfrm>
              <a:off x="4008" y="2840"/>
              <a:ext cx="892" cy="291"/>
            </a:xfrm>
            <a:prstGeom prst="rect">
              <a:avLst/>
            </a:prstGeom>
            <a:noFill/>
            <a:ln w="9525" cap="flat" cmpd="sng">
              <a:solidFill>
                <a:schemeClr val="tx1"/>
              </a:solidFill>
              <a:prstDash val="solid"/>
              <a:miter/>
              <a:headEnd type="none" w="med" len="med"/>
              <a:tailEnd type="none" w="med" len="med"/>
            </a:ln>
          </p:spPr>
          <p:txBody>
            <a:bodyPr wrap="none" anchor="t">
              <a:spAutoFit/>
            </a:bodyPr>
            <a:lstStyle/>
            <a:p>
              <a:pPr algn="ctr"/>
              <a:r>
                <a:rPr lang="zh-CN" altLang="en-US" dirty="0">
                  <a:latin typeface="Times New Roman" panose="02020603050405020304" pitchFamily="18" charset="0"/>
                  <a:ea typeface="宋体" panose="02010600030101010101" pitchFamily="2" charset="-122"/>
                </a:rPr>
                <a:t>有放射性</a:t>
              </a:r>
            </a:p>
          </p:txBody>
        </p:sp>
        <p:sp>
          <p:nvSpPr>
            <p:cNvPr id="16390" name="Text Box 6"/>
            <p:cNvSpPr txBox="1"/>
            <p:nvPr/>
          </p:nvSpPr>
          <p:spPr>
            <a:xfrm>
              <a:off x="3904" y="1846"/>
              <a:ext cx="1667" cy="291"/>
            </a:xfrm>
            <a:prstGeom prst="rect">
              <a:avLst/>
            </a:prstGeom>
            <a:noFill/>
            <a:ln w="9525" cap="flat" cmpd="sng">
              <a:solidFill>
                <a:schemeClr val="tx1"/>
              </a:solidFill>
              <a:prstDash val="solid"/>
              <a:miter/>
              <a:headEnd type="none" w="med" len="med"/>
              <a:tailEnd type="none" w="med" len="med"/>
            </a:ln>
          </p:spPr>
          <p:txBody>
            <a:bodyPr wrap="none" anchor="t">
              <a:spAutoFit/>
            </a:bodyPr>
            <a:lstStyle/>
            <a:p>
              <a:pPr algn="ctr"/>
              <a:r>
                <a:rPr lang="zh-CN" altLang="en-US" dirty="0">
                  <a:latin typeface="Times New Roman" panose="02020603050405020304" pitchFamily="18" charset="0"/>
                  <a:ea typeface="宋体" panose="02010600030101010101" pitchFamily="2" charset="-122"/>
                </a:rPr>
                <a:t>工作量大、误差大</a:t>
              </a:r>
            </a:p>
          </p:txBody>
        </p:sp>
        <p:sp>
          <p:nvSpPr>
            <p:cNvPr id="16391" name="Text Box 7"/>
            <p:cNvSpPr txBox="1"/>
            <p:nvPr/>
          </p:nvSpPr>
          <p:spPr>
            <a:xfrm>
              <a:off x="3920" y="3388"/>
              <a:ext cx="1473" cy="291"/>
            </a:xfrm>
            <a:prstGeom prst="rect">
              <a:avLst/>
            </a:prstGeom>
            <a:noFill/>
            <a:ln w="9525" cap="flat" cmpd="sng">
              <a:solidFill>
                <a:schemeClr val="tx1"/>
              </a:solidFill>
              <a:prstDash val="solid"/>
              <a:miter/>
              <a:headEnd type="none" w="med" len="med"/>
              <a:tailEnd type="none" w="med" len="med"/>
            </a:ln>
          </p:spPr>
          <p:txBody>
            <a:bodyPr wrap="none" anchor="t">
              <a:spAutoFit/>
            </a:bodyPr>
            <a:lstStyle/>
            <a:p>
              <a:pPr algn="ctr"/>
              <a:r>
                <a:rPr lang="zh-CN" altLang="en-US" dirty="0">
                  <a:latin typeface="Times New Roman" panose="02020603050405020304" pitchFamily="18" charset="0"/>
                  <a:ea typeface="宋体" panose="02010600030101010101" pitchFamily="2" charset="-122"/>
                </a:rPr>
                <a:t>光学分光光度计</a:t>
              </a:r>
            </a:p>
          </p:txBody>
        </p:sp>
      </p:gr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3"/>
          <p:cNvSpPr>
            <a:spLocks noGrp="1"/>
          </p:cNvSpPr>
          <p:nvPr>
            <p:ph idx="1"/>
          </p:nvPr>
        </p:nvSpPr>
        <p:spPr>
          <a:xfrm>
            <a:off x="457200" y="765175"/>
            <a:ext cx="8229600" cy="5360988"/>
          </a:xfrm>
        </p:spPr>
        <p:txBody>
          <a:bodyPr wrap="square" lIns="91440" tIns="45720" rIns="91440" bIns="45720" anchor="t"/>
          <a:lstStyle/>
          <a:p>
            <a:pPr eaLnBrk="1" hangingPunct="1">
              <a:lnSpc>
                <a:spcPct val="120000"/>
              </a:lnSpc>
            </a:pPr>
            <a:r>
              <a:rPr lang="en-US" altLang="zh-CN" sz="2400" dirty="0">
                <a:latin typeface="Times New Roman" panose="02020603050405020304" pitchFamily="18" charset="0"/>
                <a:ea typeface="黑体" panose="02010609060101010101" pitchFamily="49" charset="-122"/>
                <a:cs typeface="+mn-ea"/>
              </a:rPr>
              <a:t>MTT法</a:t>
            </a:r>
          </a:p>
          <a:p>
            <a:pPr lvl="1" eaLnBrk="1" hangingPunct="1">
              <a:lnSpc>
                <a:spcPct val="120000"/>
              </a:lnSpc>
            </a:pPr>
            <a:r>
              <a:rPr lang="en-US" altLang="zh-CN" sz="2400" dirty="0">
                <a:latin typeface="Times New Roman" panose="02020603050405020304" pitchFamily="18" charset="0"/>
                <a:ea typeface="黑体" panose="02010609060101010101" pitchFamily="49" charset="-122"/>
                <a:cs typeface="+mn-ea"/>
              </a:rPr>
              <a:t>1983年Mosmann首次应用检测细胞活性</a:t>
            </a:r>
          </a:p>
          <a:p>
            <a:pPr lvl="1" eaLnBrk="1" hangingPunct="1">
              <a:lnSpc>
                <a:spcPct val="120000"/>
              </a:lnSpc>
            </a:pPr>
            <a:r>
              <a:rPr lang="en-US" altLang="zh-CN" sz="2400" dirty="0">
                <a:latin typeface="Times New Roman" panose="02020603050405020304" pitchFamily="18" charset="0"/>
                <a:ea typeface="黑体" panose="02010609060101010101" pitchFamily="49" charset="-122"/>
                <a:cs typeface="+mn-ea"/>
              </a:rPr>
              <a:t>MTT，商品名为噻唑蓝，化学名为3-(4,5-二甲基噻唑-2)-2,5-二苯基四氮唑溴盐，可接受氢原子发生显色反应</a:t>
            </a:r>
          </a:p>
          <a:p>
            <a:pPr lvl="1" eaLnBrk="1" hangingPunct="1">
              <a:lnSpc>
                <a:spcPct val="120000"/>
              </a:lnSpc>
            </a:pPr>
            <a:r>
              <a:rPr lang="en-US" altLang="zh-CN" sz="2400" dirty="0">
                <a:latin typeface="Times New Roman" panose="02020603050405020304" pitchFamily="18" charset="0"/>
                <a:ea typeface="黑体" panose="02010609060101010101" pitchFamily="49" charset="-122"/>
                <a:cs typeface="+mn-ea"/>
              </a:rPr>
              <a:t>活细胞线粒体内的琥珀酸脱氢酶能使MTT还原为难溶的蓝紫色结晶物并沉积在细胞中；死细胞无此活性</a:t>
            </a:r>
          </a:p>
          <a:p>
            <a:pPr lvl="1" eaLnBrk="1" hangingPunct="1">
              <a:lnSpc>
                <a:spcPct val="120000"/>
              </a:lnSpc>
            </a:pPr>
            <a:r>
              <a:rPr lang="en-US" altLang="zh-CN" sz="2400" dirty="0">
                <a:latin typeface="Times New Roman" panose="02020603050405020304" pitchFamily="18" charset="0"/>
                <a:ea typeface="黑体" panose="02010609060101010101" pitchFamily="49" charset="-122"/>
                <a:cs typeface="+mn-ea"/>
              </a:rPr>
              <a:t>二甲基亚砜能溶解该结晶物，可用酶标仪490nm或570nm测定，</a:t>
            </a:r>
          </a:p>
          <a:p>
            <a:pPr lvl="1" eaLnBrk="1" hangingPunct="1">
              <a:lnSpc>
                <a:spcPct val="120000"/>
              </a:lnSpc>
            </a:pPr>
            <a:r>
              <a:rPr lang="en-US" altLang="zh-CN" sz="2400" dirty="0">
                <a:latin typeface="Times New Roman" panose="02020603050405020304" pitchFamily="18" charset="0"/>
                <a:ea typeface="黑体" panose="02010609060101010101" pitchFamily="49" charset="-122"/>
                <a:cs typeface="+mn-ea"/>
              </a:rPr>
              <a:t>吸收值的高低与细胞数量在一定范围内一致</a:t>
            </a:r>
          </a:p>
          <a:p>
            <a:pPr lvl="1" eaLnBrk="1" hangingPunct="1">
              <a:lnSpc>
                <a:spcPct val="120000"/>
              </a:lnSpc>
            </a:pPr>
            <a:r>
              <a:rPr lang="en-US" altLang="zh-CN" sz="2400" dirty="0">
                <a:latin typeface="Times New Roman" panose="02020603050405020304" pitchFamily="18" charset="0"/>
                <a:ea typeface="黑体" panose="02010609060101010101" pitchFamily="49" charset="-122"/>
                <a:cs typeface="+mn-ea"/>
              </a:rPr>
              <a:t>MTT法在抗癌药物研究中应用较广</a:t>
            </a:r>
          </a:p>
        </p:txBody>
      </p:sp>
    </p:spTree>
  </p:cSld>
  <p:clrMapOvr>
    <a:masterClrMapping/>
  </p:clrMapOvr>
  <p:transition>
    <p:split orient="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3"/>
          <p:cNvSpPr>
            <a:spLocks noGrp="1"/>
          </p:cNvSpPr>
          <p:nvPr>
            <p:ph idx="1"/>
          </p:nvPr>
        </p:nvSpPr>
        <p:spPr>
          <a:xfrm>
            <a:off x="357188" y="571500"/>
            <a:ext cx="8786812" cy="6143625"/>
          </a:xfrm>
        </p:spPr>
        <p:txBody>
          <a:bodyPr wrap="square" lIns="91440" tIns="45720" rIns="91440" bIns="45720" anchor="t"/>
          <a:lstStyle/>
          <a:p>
            <a:pPr eaLnBrk="1" hangingPunct="1">
              <a:lnSpc>
                <a:spcPct val="90000"/>
              </a:lnSpc>
            </a:pPr>
            <a:r>
              <a:rPr lang="en-US" altLang="zh-CN" sz="2400" dirty="0">
                <a:latin typeface="Times New Roman" panose="02020603050405020304" pitchFamily="18" charset="0"/>
                <a:ea typeface="黑体" panose="02010609060101010101" pitchFamily="49" charset="-122"/>
              </a:rPr>
              <a:t>XTT</a:t>
            </a:r>
            <a:endParaRPr lang="zh-CN" altLang="en-US" sz="2400" dirty="0">
              <a:latin typeface="Times New Roman" panose="02020603050405020304" pitchFamily="18" charset="0"/>
              <a:ea typeface="黑体" panose="02010609060101010101" pitchFamily="49" charset="-122"/>
            </a:endParaRPr>
          </a:p>
          <a:p>
            <a:pPr lvl="1"/>
            <a:r>
              <a:rPr lang="zh-CN" altLang="en-US" sz="2400" dirty="0">
                <a:latin typeface="Times New Roman" panose="02020603050405020304" pitchFamily="18" charset="0"/>
                <a:ea typeface="黑体" panose="02010609060101010101" pitchFamily="49" charset="-122"/>
              </a:rPr>
              <a:t>化学名：</a:t>
            </a:r>
            <a:r>
              <a:rPr lang="en-US" altLang="zh-CN" sz="2400" dirty="0">
                <a:latin typeface="Times New Roman" panose="02020603050405020304" pitchFamily="18" charset="0"/>
                <a:ea typeface="黑体" panose="02010609060101010101" pitchFamily="49" charset="-122"/>
              </a:rPr>
              <a:t>2,3- bis(2-methoxy-4-nitro-5-sulfophenyl)-5-[(phenylamino)carbonyl] </a:t>
            </a:r>
            <a:br>
              <a:rPr lang="en-US" altLang="zh-CN" sz="2400" dirty="0">
                <a:latin typeface="Times New Roman" panose="02020603050405020304" pitchFamily="18" charset="0"/>
                <a:ea typeface="黑体" panose="02010609060101010101" pitchFamily="49" charset="-122"/>
              </a:rPr>
            </a:br>
            <a:r>
              <a:rPr lang="en-US" altLang="zh-CN" sz="2400" dirty="0">
                <a:latin typeface="Times New Roman" panose="02020603050405020304" pitchFamily="18" charset="0"/>
                <a:ea typeface="黑体" panose="02010609060101010101" pitchFamily="49" charset="-122"/>
              </a:rPr>
              <a:t>-2H-tetrazolium hydroxide</a:t>
            </a:r>
          </a:p>
          <a:p>
            <a:pPr lvl="1"/>
            <a:r>
              <a:rPr lang="zh-CN" altLang="en-US" sz="2400" dirty="0">
                <a:latin typeface="Times New Roman" panose="02020603050405020304" pitchFamily="18" charset="0"/>
                <a:ea typeface="黑体" panose="02010609060101010101" pitchFamily="49" charset="-122"/>
              </a:rPr>
              <a:t>作为线粒体脱氢酶的作用底物，被活细胞还原成</a:t>
            </a:r>
            <a:r>
              <a:rPr lang="zh-CN" altLang="en-US" sz="2400" dirty="0">
                <a:solidFill>
                  <a:srgbClr val="FFFF00"/>
                </a:solidFill>
                <a:latin typeface="Times New Roman" panose="02020603050405020304" pitchFamily="18" charset="0"/>
                <a:ea typeface="黑体" panose="02010609060101010101" pitchFamily="49" charset="-122"/>
              </a:rPr>
              <a:t>水溶性</a:t>
            </a:r>
            <a:r>
              <a:rPr lang="zh-CN" altLang="en-US" sz="2400" dirty="0">
                <a:latin typeface="Times New Roman" panose="02020603050405020304" pitchFamily="18" charset="0"/>
                <a:ea typeface="黑体" panose="02010609060101010101" pitchFamily="49" charset="-122"/>
              </a:rPr>
              <a:t>的</a:t>
            </a:r>
            <a:r>
              <a:rPr lang="zh-CN" altLang="en-US" sz="2400" dirty="0">
                <a:solidFill>
                  <a:srgbClr val="FFFF00"/>
                </a:solidFill>
                <a:latin typeface="Times New Roman" panose="02020603050405020304" pitchFamily="18" charset="0"/>
                <a:ea typeface="黑体" panose="02010609060101010101" pitchFamily="49" charset="-122"/>
              </a:rPr>
              <a:t>橙黄色</a:t>
            </a:r>
            <a:r>
              <a:rPr lang="zh-CN" altLang="en-US" sz="2400" dirty="0">
                <a:latin typeface="Times New Roman" panose="02020603050405020304" pitchFamily="18" charset="0"/>
                <a:ea typeface="黑体" panose="02010609060101010101" pitchFamily="49" charset="-122"/>
              </a:rPr>
              <a:t>甲臜产物。当</a:t>
            </a:r>
            <a:r>
              <a:rPr lang="en-US" altLang="zh-CN" sz="2400" dirty="0">
                <a:latin typeface="Times New Roman" panose="02020603050405020304" pitchFamily="18" charset="0"/>
                <a:ea typeface="黑体" panose="02010609060101010101" pitchFamily="49" charset="-122"/>
              </a:rPr>
              <a:t>XTT</a:t>
            </a:r>
            <a:r>
              <a:rPr lang="zh-CN" altLang="en-US" sz="2400" dirty="0">
                <a:latin typeface="Times New Roman" panose="02020603050405020304" pitchFamily="18" charset="0"/>
                <a:ea typeface="黑体" panose="02010609060101010101" pitchFamily="49" charset="-122"/>
              </a:rPr>
              <a:t>与电子偶合剂（例如</a:t>
            </a:r>
            <a:r>
              <a:rPr lang="en-US" altLang="zh-CN" sz="2400" dirty="0">
                <a:latin typeface="Times New Roman" panose="02020603050405020304" pitchFamily="18" charset="0"/>
                <a:ea typeface="黑体" panose="02010609060101010101" pitchFamily="49" charset="-122"/>
              </a:rPr>
              <a:t>PMS</a:t>
            </a:r>
            <a:r>
              <a:rPr lang="zh-CN" altLang="en-US" sz="2400" dirty="0">
                <a:latin typeface="Times New Roman" panose="02020603050405020304" pitchFamily="18" charset="0"/>
                <a:ea typeface="黑体" panose="02010609060101010101" pitchFamily="49" charset="-122"/>
              </a:rPr>
              <a:t>）联合应用时，其所产生的水溶性的甲臜产物的吸光度与活细胞的数量成正比。 </a:t>
            </a:r>
            <a:endParaRPr lang="en-US" altLang="zh-CN" sz="2400" dirty="0">
              <a:latin typeface="Times New Roman" panose="02020603050405020304" pitchFamily="18" charset="0"/>
              <a:ea typeface="黑体" panose="02010609060101010101" pitchFamily="49" charset="-122"/>
            </a:endParaRPr>
          </a:p>
          <a:p>
            <a:r>
              <a:rPr lang="zh-CN" altLang="en-US" sz="2400" dirty="0">
                <a:latin typeface="Times New Roman" panose="02020603050405020304" pitchFamily="18" charset="0"/>
                <a:ea typeface="黑体" panose="02010609060101010101" pitchFamily="49" charset="-122"/>
              </a:rPr>
              <a:t>优点：</a:t>
            </a:r>
            <a:endParaRPr lang="en-US" altLang="zh-CN" sz="2400" dirty="0">
              <a:latin typeface="Times New Roman" panose="02020603050405020304" pitchFamily="18" charset="0"/>
              <a:ea typeface="黑体" panose="02010609060101010101" pitchFamily="49" charset="-122"/>
            </a:endParaRPr>
          </a:p>
          <a:p>
            <a:pPr lvl="1">
              <a:buNone/>
            </a:pPr>
            <a:r>
              <a:rPr lang="en-US" altLang="zh-CN" sz="2400" dirty="0">
                <a:latin typeface="Times New Roman" panose="02020603050405020304" pitchFamily="18" charset="0"/>
                <a:ea typeface="黑体" panose="02010609060101010101" pitchFamily="49" charset="-122"/>
              </a:rPr>
              <a:t>1</a:t>
            </a:r>
            <a:r>
              <a:rPr lang="zh-CN" altLang="en-US" sz="2400" dirty="0">
                <a:latin typeface="Times New Roman" panose="02020603050405020304" pitchFamily="18" charset="0"/>
                <a:ea typeface="黑体" panose="02010609060101010101" pitchFamily="49" charset="-122"/>
              </a:rPr>
              <a:t>、使用方便，省去了洗涤细胞；</a:t>
            </a:r>
            <a:endParaRPr lang="en-US" altLang="zh-CN" sz="2400" dirty="0">
              <a:latin typeface="Times New Roman" panose="02020603050405020304" pitchFamily="18" charset="0"/>
              <a:ea typeface="黑体" panose="02010609060101010101" pitchFamily="49" charset="-122"/>
            </a:endParaRPr>
          </a:p>
          <a:p>
            <a:pPr lvl="1">
              <a:buNone/>
            </a:pPr>
            <a:r>
              <a:rPr lang="en-US" altLang="zh-CN" sz="2400" dirty="0">
                <a:latin typeface="Times New Roman" panose="02020603050405020304" pitchFamily="18" charset="0"/>
                <a:ea typeface="黑体" panose="02010609060101010101" pitchFamily="49" charset="-122"/>
              </a:rPr>
              <a:t>2</a:t>
            </a:r>
            <a:r>
              <a:rPr lang="zh-CN" altLang="en-US" sz="2400" dirty="0">
                <a:latin typeface="Times New Roman" panose="02020603050405020304" pitchFamily="18" charset="0"/>
                <a:ea typeface="黑体" panose="02010609060101010101" pitchFamily="49" charset="-122"/>
              </a:rPr>
              <a:t>、检测快速；</a:t>
            </a:r>
            <a:endParaRPr lang="en-US" altLang="zh-CN" sz="2400" dirty="0">
              <a:latin typeface="Times New Roman" panose="02020603050405020304" pitchFamily="18" charset="0"/>
              <a:ea typeface="黑体" panose="02010609060101010101" pitchFamily="49" charset="-122"/>
            </a:endParaRPr>
          </a:p>
          <a:p>
            <a:pPr lvl="1">
              <a:buNone/>
            </a:pPr>
            <a:r>
              <a:rPr lang="en-US" altLang="zh-CN" sz="2400" dirty="0">
                <a:latin typeface="Times New Roman" panose="02020603050405020304" pitchFamily="18" charset="0"/>
                <a:ea typeface="黑体" panose="02010609060101010101" pitchFamily="49" charset="-122"/>
              </a:rPr>
              <a:t>3</a:t>
            </a:r>
            <a:r>
              <a:rPr lang="zh-CN" altLang="en-US" sz="2400" dirty="0">
                <a:latin typeface="Times New Roman" panose="02020603050405020304" pitchFamily="18" charset="0"/>
                <a:ea typeface="黑体" panose="02010609060101010101" pitchFamily="49" charset="-122"/>
              </a:rPr>
              <a:t>、灵敏度高，甚至可以测定较低细胞密度；</a:t>
            </a:r>
            <a:endParaRPr lang="en-US" altLang="zh-CN" sz="2400" dirty="0">
              <a:latin typeface="Times New Roman" panose="02020603050405020304" pitchFamily="18" charset="0"/>
              <a:ea typeface="黑体" panose="02010609060101010101" pitchFamily="49" charset="-122"/>
            </a:endParaRPr>
          </a:p>
          <a:p>
            <a:pPr lvl="1">
              <a:buNone/>
            </a:pPr>
            <a:r>
              <a:rPr lang="en-US" altLang="zh-CN" sz="2400" dirty="0">
                <a:latin typeface="Times New Roman" panose="02020603050405020304" pitchFamily="18" charset="0"/>
                <a:ea typeface="黑体" panose="02010609060101010101" pitchFamily="49" charset="-122"/>
              </a:rPr>
              <a:t>4</a:t>
            </a:r>
            <a:r>
              <a:rPr lang="zh-CN" altLang="en-US" sz="2400" dirty="0">
                <a:latin typeface="Times New Roman" panose="02020603050405020304" pitchFamily="18" charset="0"/>
                <a:ea typeface="黑体" panose="02010609060101010101" pitchFamily="49" charset="-122"/>
              </a:rPr>
              <a:t>、重复性优于</a:t>
            </a:r>
            <a:r>
              <a:rPr lang="en-US" altLang="zh-CN" sz="2400" dirty="0">
                <a:latin typeface="Times New Roman" panose="02020603050405020304" pitchFamily="18" charset="0"/>
                <a:ea typeface="黑体" panose="02010609060101010101" pitchFamily="49" charset="-122"/>
              </a:rPr>
              <a:t>MTT</a:t>
            </a:r>
            <a:r>
              <a:rPr lang="zh-CN" altLang="en-US" sz="2400" dirty="0">
                <a:latin typeface="Times New Roman" panose="02020603050405020304" pitchFamily="18" charset="0"/>
                <a:ea typeface="黑体" panose="02010609060101010101" pitchFamily="49" charset="-122"/>
              </a:rPr>
              <a:t> </a:t>
            </a:r>
            <a:endParaRPr lang="en-US" altLang="zh-CN" sz="2400" dirty="0">
              <a:latin typeface="Times New Roman" panose="02020603050405020304" pitchFamily="18" charset="0"/>
              <a:ea typeface="黑体" panose="02010609060101010101" pitchFamily="49" charset="-122"/>
            </a:endParaRPr>
          </a:p>
          <a:p>
            <a:r>
              <a:rPr lang="zh-CN" altLang="en-US" sz="2400" b="1" dirty="0">
                <a:latin typeface="Times New Roman" panose="02020603050405020304" pitchFamily="18" charset="0"/>
                <a:ea typeface="黑体" panose="02010609060101010101" pitchFamily="49" charset="-122"/>
              </a:rPr>
              <a:t>缺点：</a:t>
            </a:r>
            <a:r>
              <a:rPr lang="en-US" altLang="zh-CN" sz="2400" dirty="0">
                <a:latin typeface="Times New Roman" panose="02020603050405020304" pitchFamily="18" charset="0"/>
                <a:ea typeface="黑体" panose="02010609060101010101" pitchFamily="49" charset="-122"/>
              </a:rPr>
              <a:t>XTT</a:t>
            </a:r>
            <a:r>
              <a:rPr lang="zh-CN" altLang="en-US" sz="2400" dirty="0">
                <a:latin typeface="Times New Roman" panose="02020603050405020304" pitchFamily="18" charset="0"/>
                <a:ea typeface="黑体" panose="02010609060101010101" pitchFamily="49" charset="-122"/>
              </a:rPr>
              <a:t>水溶液不稳定，需要低温保存或现配现用。</a:t>
            </a:r>
            <a:r>
              <a:rPr lang="zh-CN" altLang="en-US" sz="2400" dirty="0"/>
              <a:t>                              </a:t>
            </a:r>
          </a:p>
          <a:p>
            <a:pPr lvl="1">
              <a:buNone/>
            </a:pPr>
            <a:r>
              <a:rPr lang="zh-CN" altLang="en-US" sz="2400" dirty="0"/>
              <a:t/>
            </a:r>
            <a:br>
              <a:rPr lang="zh-CN" altLang="en-US" sz="2400" dirty="0"/>
            </a:br>
            <a:endParaRPr lang="zh-CN" altLang="en-US" sz="2400" dirty="0"/>
          </a:p>
        </p:txBody>
      </p:sp>
    </p:spTree>
  </p:cSld>
  <p:clrMapOvr>
    <a:masterClrMapping/>
  </p:clrMapOvr>
  <p:transition>
    <p:split orient="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3"/>
          <p:cNvSpPr>
            <a:spLocks noGrp="1"/>
          </p:cNvSpPr>
          <p:nvPr>
            <p:ph idx="1"/>
          </p:nvPr>
        </p:nvSpPr>
        <p:spPr>
          <a:xfrm>
            <a:off x="357188" y="571500"/>
            <a:ext cx="8786812" cy="6143625"/>
          </a:xfrm>
        </p:spPr>
        <p:txBody>
          <a:bodyPr wrap="square" lIns="91440" tIns="45720" rIns="91440" bIns="45720" anchor="t"/>
          <a:lstStyle/>
          <a:p>
            <a:r>
              <a:rPr lang="en-US" altLang="zh-CN" sz="2400" dirty="0">
                <a:latin typeface="Times New Roman" panose="02020603050405020304" pitchFamily="18" charset="0"/>
                <a:ea typeface="黑体" panose="02010609060101010101" pitchFamily="49" charset="-122"/>
              </a:rPr>
              <a:t>WST-1</a:t>
            </a:r>
          </a:p>
          <a:p>
            <a:pPr lvl="1"/>
            <a:r>
              <a:rPr lang="en-US" altLang="zh-CN" sz="2400" dirty="0">
                <a:latin typeface="Times New Roman" panose="02020603050405020304" pitchFamily="18" charset="0"/>
                <a:ea typeface="黑体" panose="02010609060101010101" pitchFamily="49" charset="-122"/>
              </a:rPr>
              <a:t>WST--</a:t>
            </a:r>
            <a:r>
              <a:rPr lang="zh-CN" altLang="zh-CN" sz="2400" dirty="0">
                <a:latin typeface="Times New Roman" panose="02020603050405020304" pitchFamily="18" charset="0"/>
                <a:ea typeface="黑体" panose="02010609060101010101" pitchFamily="49" charset="-122"/>
              </a:rPr>
              <a:t>水溶性四唑盐</a:t>
            </a:r>
            <a:endParaRPr lang="en-US" altLang="zh-CN" sz="2400" dirty="0">
              <a:latin typeface="Times New Roman" panose="02020603050405020304" pitchFamily="18" charset="0"/>
              <a:ea typeface="黑体" panose="02010609060101010101" pitchFamily="49" charset="-122"/>
            </a:endParaRPr>
          </a:p>
          <a:p>
            <a:pPr lvl="1"/>
            <a:r>
              <a:rPr lang="en-US" altLang="zh-CN" sz="2400" dirty="0">
                <a:latin typeface="Times New Roman" panose="02020603050405020304" pitchFamily="18" charset="0"/>
                <a:ea typeface="黑体" panose="02010609060101010101" pitchFamily="49" charset="-122"/>
              </a:rPr>
              <a:t>WST-1</a:t>
            </a:r>
            <a:r>
              <a:rPr lang="zh-CN" altLang="en-US" sz="2400" dirty="0">
                <a:latin typeface="Times New Roman" panose="02020603050405020304" pitchFamily="18" charset="0"/>
                <a:ea typeface="黑体" panose="02010609060101010101" pitchFamily="49" charset="-122"/>
              </a:rPr>
              <a:t>是一种类似于</a:t>
            </a:r>
            <a:r>
              <a:rPr lang="en-US" altLang="zh-CN" sz="2400" dirty="0">
                <a:latin typeface="Times New Roman" panose="02020603050405020304" pitchFamily="18" charset="0"/>
                <a:ea typeface="黑体" panose="02010609060101010101" pitchFamily="49" charset="-122"/>
              </a:rPr>
              <a:t>MTT</a:t>
            </a:r>
            <a:r>
              <a:rPr lang="zh-CN" altLang="en-US" sz="2400" dirty="0">
                <a:latin typeface="Times New Roman" panose="02020603050405020304" pitchFamily="18" charset="0"/>
                <a:ea typeface="黑体" panose="02010609060101010101" pitchFamily="49" charset="-122"/>
              </a:rPr>
              <a:t>的化合物，在电子耦合试剂存在的情况下，可以被线粒体内的一些脱氢酶还原生成</a:t>
            </a:r>
            <a:r>
              <a:rPr lang="zh-CN" altLang="en-US" sz="2400" dirty="0">
                <a:solidFill>
                  <a:srgbClr val="FFFF00"/>
                </a:solidFill>
                <a:latin typeface="Times New Roman" panose="02020603050405020304" pitchFamily="18" charset="0"/>
                <a:ea typeface="黑体" panose="02010609060101010101" pitchFamily="49" charset="-122"/>
              </a:rPr>
              <a:t>水溶性</a:t>
            </a:r>
            <a:r>
              <a:rPr lang="zh-CN" altLang="en-US" sz="2400" dirty="0">
                <a:latin typeface="Times New Roman" panose="02020603050405020304" pitchFamily="18" charset="0"/>
                <a:ea typeface="黑体" panose="02010609060101010101" pitchFamily="49" charset="-122"/>
              </a:rPr>
              <a:t>的</a:t>
            </a:r>
            <a:r>
              <a:rPr lang="zh-CN" altLang="en-US" sz="2400" dirty="0">
                <a:solidFill>
                  <a:srgbClr val="FFFF00"/>
                </a:solidFill>
                <a:latin typeface="Times New Roman" panose="02020603050405020304" pitchFamily="18" charset="0"/>
                <a:ea typeface="黑体" panose="02010609060101010101" pitchFamily="49" charset="-122"/>
              </a:rPr>
              <a:t>橙黄色</a:t>
            </a:r>
            <a:r>
              <a:rPr lang="zh-CN" altLang="en-US" sz="2400" dirty="0">
                <a:latin typeface="Times New Roman" panose="02020603050405020304" pitchFamily="18" charset="0"/>
                <a:ea typeface="黑体" panose="02010609060101010101" pitchFamily="49" charset="-122"/>
              </a:rPr>
              <a:t>甲臜产物。</a:t>
            </a:r>
            <a:endParaRPr lang="en-US" altLang="zh-CN" sz="2400" dirty="0">
              <a:latin typeface="Times New Roman" panose="02020603050405020304" pitchFamily="18" charset="0"/>
              <a:ea typeface="黑体" panose="02010609060101010101" pitchFamily="49" charset="-122"/>
            </a:endParaRPr>
          </a:p>
          <a:p>
            <a:pPr lvl="1"/>
            <a:r>
              <a:rPr lang="zh-CN" altLang="en-US" sz="2400" dirty="0">
                <a:latin typeface="Times New Roman" panose="02020603050405020304" pitchFamily="18" charset="0"/>
                <a:ea typeface="黑体" panose="02010609060101010101" pitchFamily="49" charset="-122"/>
              </a:rPr>
              <a:t>细胞增殖越多越快，则颜色越深；细胞毒性越大，则颜色越浅。</a:t>
            </a:r>
          </a:p>
          <a:p>
            <a:r>
              <a:rPr lang="zh-CN" altLang="en-US" sz="2400" dirty="0">
                <a:latin typeface="Times New Roman" panose="02020603050405020304" pitchFamily="18" charset="0"/>
                <a:ea typeface="黑体" panose="02010609060101010101" pitchFamily="49" charset="-122"/>
              </a:rPr>
              <a:t>优点：</a:t>
            </a:r>
            <a:endParaRPr lang="en-US" altLang="zh-CN" sz="2400" dirty="0">
              <a:latin typeface="Times New Roman" panose="02020603050405020304" pitchFamily="18" charset="0"/>
              <a:ea typeface="黑体" panose="02010609060101010101" pitchFamily="49" charset="-122"/>
            </a:endParaRPr>
          </a:p>
          <a:p>
            <a:pPr lvl="2">
              <a:buNone/>
            </a:pPr>
            <a:r>
              <a:rPr lang="en-US" altLang="zh-CN" sz="2400" dirty="0">
                <a:latin typeface="Times New Roman" panose="02020603050405020304" pitchFamily="18" charset="0"/>
                <a:ea typeface="黑体" panose="02010609060101010101" pitchFamily="49" charset="-122"/>
              </a:rPr>
              <a:t>1</a:t>
            </a:r>
            <a:r>
              <a:rPr lang="zh-CN" altLang="en-US" sz="2400" dirty="0">
                <a:latin typeface="Times New Roman" panose="02020603050405020304" pitchFamily="18" charset="0"/>
                <a:ea typeface="黑体" panose="02010609060101010101" pitchFamily="49" charset="-122"/>
              </a:rPr>
              <a:t>、使用方便，省去了洗涤细胞；</a:t>
            </a:r>
            <a:endParaRPr lang="en-US" altLang="zh-CN" sz="2400" dirty="0">
              <a:latin typeface="Times New Roman" panose="02020603050405020304" pitchFamily="18" charset="0"/>
              <a:ea typeface="黑体" panose="02010609060101010101" pitchFamily="49" charset="-122"/>
            </a:endParaRPr>
          </a:p>
          <a:p>
            <a:pPr lvl="2">
              <a:buNone/>
            </a:pPr>
            <a:r>
              <a:rPr lang="en-US" altLang="zh-CN" sz="2400" dirty="0">
                <a:latin typeface="Times New Roman" panose="02020603050405020304" pitchFamily="18" charset="0"/>
                <a:ea typeface="黑体" panose="02010609060101010101" pitchFamily="49" charset="-122"/>
              </a:rPr>
              <a:t>2</a:t>
            </a:r>
            <a:r>
              <a:rPr lang="zh-CN" altLang="en-US" sz="2400" dirty="0">
                <a:latin typeface="Times New Roman" panose="02020603050405020304" pitchFamily="18" charset="0"/>
                <a:ea typeface="黑体" panose="02010609060101010101" pitchFamily="49" charset="-122"/>
              </a:rPr>
              <a:t>、不需溶解甲臜产物，检测快速；</a:t>
            </a:r>
            <a:endParaRPr lang="en-US" altLang="zh-CN" sz="2400" dirty="0">
              <a:latin typeface="Times New Roman" panose="02020603050405020304" pitchFamily="18" charset="0"/>
              <a:ea typeface="黑体" panose="02010609060101010101" pitchFamily="49" charset="-122"/>
            </a:endParaRPr>
          </a:p>
          <a:p>
            <a:pPr lvl="2">
              <a:buNone/>
            </a:pPr>
            <a:r>
              <a:rPr lang="en-US" altLang="zh-CN" sz="2400" dirty="0">
                <a:latin typeface="Times New Roman" panose="02020603050405020304" pitchFamily="18" charset="0"/>
                <a:ea typeface="黑体" panose="02010609060101010101" pitchFamily="49" charset="-122"/>
              </a:rPr>
              <a:t>3</a:t>
            </a:r>
            <a:r>
              <a:rPr lang="zh-CN" altLang="en-US" sz="2400" dirty="0">
                <a:latin typeface="Times New Roman" panose="02020603050405020304" pitchFamily="18" charset="0"/>
                <a:ea typeface="黑体" panose="02010609060101010101" pitchFamily="49" charset="-122"/>
              </a:rPr>
              <a:t>、</a:t>
            </a:r>
            <a:r>
              <a:rPr lang="zh-CN" altLang="zh-CN" sz="2400" dirty="0">
                <a:latin typeface="Times New Roman" panose="02020603050405020304" pitchFamily="18" charset="0"/>
                <a:ea typeface="黑体" panose="02010609060101010101" pitchFamily="49" charset="-122"/>
              </a:rPr>
              <a:t>线性范围更宽</a:t>
            </a:r>
            <a:r>
              <a:rPr lang="zh-CN" altLang="en-US" sz="2400" dirty="0">
                <a:latin typeface="Times New Roman" panose="02020603050405020304" pitchFamily="18" charset="0"/>
                <a:ea typeface="黑体" panose="02010609060101010101" pitchFamily="49" charset="-122"/>
              </a:rPr>
              <a:t>，灵敏度更高；</a:t>
            </a:r>
            <a:endParaRPr lang="en-US" altLang="zh-CN" sz="2400" dirty="0">
              <a:latin typeface="Times New Roman" panose="02020603050405020304" pitchFamily="18" charset="0"/>
              <a:ea typeface="黑体" panose="02010609060101010101" pitchFamily="49" charset="-122"/>
            </a:endParaRPr>
          </a:p>
          <a:p>
            <a:pPr lvl="2">
              <a:buNone/>
            </a:pPr>
            <a:r>
              <a:rPr lang="en-US" altLang="zh-CN" sz="2400" dirty="0">
                <a:latin typeface="Times New Roman" panose="02020603050405020304" pitchFamily="18" charset="0"/>
                <a:ea typeface="黑体" panose="02010609060101010101" pitchFamily="49" charset="-122"/>
              </a:rPr>
              <a:t>4</a:t>
            </a:r>
            <a:r>
              <a:rPr lang="zh-CN" altLang="en-US" sz="2400" dirty="0">
                <a:latin typeface="Times New Roman" panose="02020603050405020304" pitchFamily="18" charset="0"/>
                <a:ea typeface="黑体" panose="02010609060101010101" pitchFamily="49" charset="-122"/>
              </a:rPr>
              <a:t>、 </a:t>
            </a:r>
            <a:r>
              <a:rPr lang="en-US" altLang="zh-CN" sz="2400" dirty="0">
                <a:latin typeface="Times New Roman" panose="02020603050405020304" pitchFamily="18" charset="0"/>
                <a:ea typeface="黑体" panose="02010609060101010101" pitchFamily="49" charset="-122"/>
              </a:rPr>
              <a:t>WST-1</a:t>
            </a:r>
            <a:r>
              <a:rPr lang="zh-CN" altLang="zh-CN" sz="2400" dirty="0">
                <a:latin typeface="Times New Roman" panose="02020603050405020304" pitchFamily="18" charset="0"/>
                <a:ea typeface="黑体" panose="02010609060101010101" pitchFamily="49" charset="-122"/>
              </a:rPr>
              <a:t>比</a:t>
            </a:r>
            <a:r>
              <a:rPr lang="en-US" altLang="zh-CN" sz="2400" dirty="0">
                <a:latin typeface="Times New Roman" panose="02020603050405020304" pitchFamily="18" charset="0"/>
                <a:ea typeface="黑体" panose="02010609060101010101" pitchFamily="49" charset="-122"/>
              </a:rPr>
              <a:t>XTT</a:t>
            </a:r>
            <a:r>
              <a:rPr lang="zh-CN" altLang="zh-CN" sz="2400" dirty="0">
                <a:latin typeface="Times New Roman" panose="02020603050405020304" pitchFamily="18" charset="0"/>
                <a:ea typeface="黑体" panose="02010609060101010101" pitchFamily="49" charset="-122"/>
              </a:rPr>
              <a:t>和</a:t>
            </a:r>
            <a:r>
              <a:rPr lang="en-US" altLang="zh-CN" sz="2400" dirty="0">
                <a:latin typeface="Times New Roman" panose="02020603050405020304" pitchFamily="18" charset="0"/>
                <a:ea typeface="黑体" panose="02010609060101010101" pitchFamily="49" charset="-122"/>
              </a:rPr>
              <a:t>MTS</a:t>
            </a:r>
            <a:r>
              <a:rPr lang="zh-CN" altLang="zh-CN" sz="2400" dirty="0">
                <a:latin typeface="Times New Roman" panose="02020603050405020304" pitchFamily="18" charset="0"/>
                <a:ea typeface="黑体" panose="02010609060101010101" pitchFamily="49" charset="-122"/>
              </a:rPr>
              <a:t>更加稳定，使实验结果更加稳定</a:t>
            </a:r>
            <a:endParaRPr lang="en-US" altLang="zh-CN" sz="2400" dirty="0">
              <a:latin typeface="Times New Roman" panose="02020603050405020304" pitchFamily="18" charset="0"/>
              <a:ea typeface="黑体" panose="02010609060101010101" pitchFamily="49" charset="-122"/>
            </a:endParaRPr>
          </a:p>
          <a:p>
            <a:pPr lvl="2">
              <a:buNone/>
            </a:pPr>
            <a:r>
              <a:rPr lang="en-US" altLang="zh-CN" sz="2400" dirty="0">
                <a:latin typeface="Times New Roman" panose="02020603050405020304" pitchFamily="18" charset="0"/>
                <a:ea typeface="黑体" panose="02010609060101010101" pitchFamily="49" charset="-122"/>
              </a:rPr>
              <a:t>5</a:t>
            </a:r>
            <a:r>
              <a:rPr lang="zh-CN" altLang="en-US" sz="2400" dirty="0">
                <a:latin typeface="Times New Roman" panose="02020603050405020304" pitchFamily="18" charset="0"/>
                <a:ea typeface="黑体" panose="02010609060101010101" pitchFamily="49" charset="-122"/>
              </a:rPr>
              <a:t>、 </a:t>
            </a:r>
            <a:r>
              <a:rPr lang="en-US" altLang="zh-CN" sz="2400" dirty="0">
                <a:latin typeface="Times New Roman" panose="02020603050405020304" pitchFamily="18" charset="0"/>
                <a:ea typeface="黑体" panose="02010609060101010101" pitchFamily="49" charset="-122"/>
              </a:rPr>
              <a:t>WST-1</a:t>
            </a:r>
            <a:r>
              <a:rPr lang="zh-CN" altLang="zh-CN" sz="2400" dirty="0">
                <a:latin typeface="Times New Roman" panose="02020603050405020304" pitchFamily="18" charset="0"/>
                <a:ea typeface="黑体" panose="02010609060101010101" pitchFamily="49" charset="-122"/>
              </a:rPr>
              <a:t>产生的甲瓒产物比</a:t>
            </a:r>
            <a:r>
              <a:rPr lang="en-US" altLang="zh-CN" sz="2400" dirty="0">
                <a:latin typeface="Times New Roman" panose="02020603050405020304" pitchFamily="18" charset="0"/>
                <a:ea typeface="黑体" panose="02010609060101010101" pitchFamily="49" charset="-122"/>
              </a:rPr>
              <a:t>XTT</a:t>
            </a:r>
            <a:r>
              <a:rPr lang="zh-CN" altLang="zh-CN" sz="2400" dirty="0">
                <a:latin typeface="Times New Roman" panose="02020603050405020304" pitchFamily="18" charset="0"/>
                <a:ea typeface="黑体" panose="02010609060101010101" pitchFamily="49" charset="-122"/>
              </a:rPr>
              <a:t>和</a:t>
            </a:r>
            <a:r>
              <a:rPr lang="en-US" altLang="zh-CN" sz="2400" dirty="0">
                <a:latin typeface="Times New Roman" panose="02020603050405020304" pitchFamily="18" charset="0"/>
                <a:ea typeface="黑体" panose="02010609060101010101" pitchFamily="49" charset="-122"/>
              </a:rPr>
              <a:t>MTS</a:t>
            </a:r>
            <a:r>
              <a:rPr lang="zh-CN" altLang="zh-CN" sz="2400" dirty="0">
                <a:latin typeface="Times New Roman" panose="02020603050405020304" pitchFamily="18" charset="0"/>
                <a:ea typeface="黑体" panose="02010609060101010101" pitchFamily="49" charset="-122"/>
              </a:rPr>
              <a:t>产生的甲瓒产物</a:t>
            </a:r>
            <a:r>
              <a:rPr lang="en-US" altLang="zh-CN" sz="2400" dirty="0">
                <a:latin typeface="Times New Roman" panose="02020603050405020304" pitchFamily="18" charset="0"/>
                <a:ea typeface="黑体" panose="02010609060101010101" pitchFamily="49" charset="-122"/>
                <a:cs typeface="+mn-ea"/>
              </a:rPr>
              <a:t>更易溶解</a:t>
            </a:r>
          </a:p>
          <a:p>
            <a:pPr lvl="1"/>
            <a:r>
              <a:rPr lang="zh-CN" altLang="en-US" sz="2200" dirty="0"/>
              <a:t>                      </a:t>
            </a:r>
          </a:p>
          <a:p>
            <a:pPr lvl="1">
              <a:buNone/>
            </a:pPr>
            <a:r>
              <a:rPr lang="zh-CN" altLang="en-US" sz="2400" dirty="0"/>
              <a:t/>
            </a:r>
            <a:br>
              <a:rPr lang="zh-CN" altLang="en-US" sz="2400" dirty="0"/>
            </a:br>
            <a:endParaRPr lang="zh-CN" altLang="en-US" sz="2400" dirty="0"/>
          </a:p>
        </p:txBody>
      </p:sp>
    </p:spTree>
  </p:cSld>
  <p:clrMapOvr>
    <a:masterClrMapping/>
  </p:clrMapOvr>
  <p:transition>
    <p:split orient="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1"/>
          <p:cNvSpPr>
            <a:spLocks noGrp="1"/>
          </p:cNvSpPr>
          <p:nvPr>
            <p:ph type="title"/>
          </p:nvPr>
        </p:nvSpPr>
        <p:spPr/>
        <p:txBody>
          <a:bodyPr wrap="square" lIns="91440" tIns="45720" rIns="91440" bIns="45720" anchor="ctr">
            <a:spAutoFit/>
          </a:bodyPr>
          <a:lstStyle/>
          <a:p>
            <a:endParaRPr lang="zh-CN" altLang="en-US" dirty="0"/>
          </a:p>
        </p:txBody>
      </p:sp>
      <p:sp>
        <p:nvSpPr>
          <p:cNvPr id="20482" name="内容占位符 2"/>
          <p:cNvSpPr>
            <a:spLocks noGrp="1"/>
          </p:cNvSpPr>
          <p:nvPr>
            <p:ph idx="1"/>
          </p:nvPr>
        </p:nvSpPr>
        <p:spPr/>
        <p:txBody>
          <a:bodyPr wrap="square" lIns="91440" tIns="45720" rIns="91440" bIns="45720" anchor="t"/>
          <a:lstStyle/>
          <a:p>
            <a:endParaRPr lang="zh-CN" altLang="en-US" dirty="0"/>
          </a:p>
        </p:txBody>
      </p:sp>
      <p:pic>
        <p:nvPicPr>
          <p:cNvPr id="20483" name="Picture 2" descr="c:\DOCUME~1\ADMINI~1\APPLIC~1\360se6\USERDA~1\Temp\T01F2D~1.JPG"/>
          <p:cNvPicPr>
            <a:picLocks noChangeAspect="1"/>
          </p:cNvPicPr>
          <p:nvPr/>
        </p:nvPicPr>
        <p:blipFill>
          <a:blip r:embed="rId2"/>
          <a:stretch>
            <a:fillRect/>
          </a:stretch>
        </p:blipFill>
        <p:spPr>
          <a:xfrm>
            <a:off x="4786313" y="3967163"/>
            <a:ext cx="4016375" cy="2390775"/>
          </a:xfrm>
          <a:prstGeom prst="rect">
            <a:avLst/>
          </a:prstGeom>
          <a:noFill/>
          <a:ln w="9525">
            <a:noFill/>
          </a:ln>
        </p:spPr>
      </p:pic>
      <p:pic>
        <p:nvPicPr>
          <p:cNvPr id="20484" name="Picture 4" descr="c:\DOCUME~1\ADMINI~1\APPLIC~1\360se6\USERDA~1\Temp\T01951~1.JPG"/>
          <p:cNvPicPr>
            <a:picLocks noChangeAspect="1"/>
          </p:cNvPicPr>
          <p:nvPr/>
        </p:nvPicPr>
        <p:blipFill>
          <a:blip r:embed="rId3"/>
          <a:stretch>
            <a:fillRect/>
          </a:stretch>
        </p:blipFill>
        <p:spPr>
          <a:xfrm>
            <a:off x="500063" y="4071938"/>
            <a:ext cx="3854450" cy="2293937"/>
          </a:xfrm>
          <a:prstGeom prst="rect">
            <a:avLst/>
          </a:prstGeom>
          <a:noFill/>
          <a:ln w="9525">
            <a:noFill/>
          </a:ln>
        </p:spPr>
      </p:pic>
      <p:pic>
        <p:nvPicPr>
          <p:cNvPr id="20485" name="Picture 5"/>
          <p:cNvPicPr>
            <a:picLocks noChangeAspect="1"/>
          </p:cNvPicPr>
          <p:nvPr/>
        </p:nvPicPr>
        <p:blipFill>
          <a:blip r:embed="rId4"/>
          <a:stretch>
            <a:fillRect/>
          </a:stretch>
        </p:blipFill>
        <p:spPr>
          <a:xfrm>
            <a:off x="142875" y="0"/>
            <a:ext cx="8782050" cy="3981450"/>
          </a:xfrm>
          <a:prstGeom prst="rect">
            <a:avLst/>
          </a:prstGeom>
          <a:noFill/>
          <a:ln w="9525">
            <a:noFill/>
          </a:ln>
        </p:spPr>
      </p:pic>
    </p:spTree>
  </p:cSld>
  <p:clrMapOvr>
    <a:masterClrMapping/>
  </p:clrMapOvr>
  <p:transition>
    <p:split orient="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1"/>
          <p:cNvSpPr>
            <a:spLocks noGrp="1"/>
          </p:cNvSpPr>
          <p:nvPr>
            <p:ph type="title"/>
          </p:nvPr>
        </p:nvSpPr>
        <p:spPr>
          <a:xfrm>
            <a:off x="684213" y="220504"/>
            <a:ext cx="7772400" cy="706755"/>
          </a:xfrm>
        </p:spPr>
        <p:txBody>
          <a:bodyPr wrap="square" lIns="91440" tIns="45720" rIns="91440" bIns="45720" anchor="ctr">
            <a:spAutoFit/>
          </a:bodyPr>
          <a:lstStyle/>
          <a:p>
            <a:r>
              <a:rPr lang="zh-CN" altLang="en-US" sz="4000" dirty="0">
                <a:latin typeface="黑体" panose="02010609060101010101" pitchFamily="49" charset="-122"/>
                <a:ea typeface="黑体" panose="02010609060101010101" pitchFamily="49" charset="-122"/>
              </a:rPr>
              <a:t>实验步骤</a:t>
            </a:r>
          </a:p>
        </p:txBody>
      </p:sp>
      <p:sp>
        <p:nvSpPr>
          <p:cNvPr id="22530" name="内容占位符 2"/>
          <p:cNvSpPr>
            <a:spLocks noGrp="1"/>
          </p:cNvSpPr>
          <p:nvPr>
            <p:ph idx="1"/>
          </p:nvPr>
        </p:nvSpPr>
        <p:spPr>
          <a:xfrm>
            <a:off x="594995" y="1368425"/>
            <a:ext cx="7772400" cy="3440430"/>
          </a:xfrm>
        </p:spPr>
        <p:txBody>
          <a:bodyPr wrap="square" lIns="91440" tIns="45720" rIns="91440" bIns="45720" anchor="t"/>
          <a:lstStyle/>
          <a:p>
            <a:pPr marL="0" indent="0" eaLnBrk="1" hangingPunct="1">
              <a:lnSpc>
                <a:spcPct val="130000"/>
              </a:lnSpc>
              <a:buNone/>
            </a:pPr>
            <a:r>
              <a:rPr lang="zh-CN" altLang="zh-CN" sz="2800" b="1" dirty="0">
                <a:latin typeface="黑体" panose="02010609060101010101" pitchFamily="49" charset="-122"/>
                <a:ea typeface="黑体" panose="02010609060101010101" pitchFamily="49" charset="-122"/>
                <a:sym typeface="+mn-ea"/>
              </a:rPr>
              <a:t>细胞生长状态</a:t>
            </a:r>
            <a:r>
              <a:rPr lang="zh-CN" altLang="en-US" sz="2800" b="1" dirty="0">
                <a:latin typeface="黑体" panose="02010609060101010101" pitchFamily="49" charset="-122"/>
                <a:ea typeface="黑体" panose="02010609060101010101" pitchFamily="49" charset="-122"/>
                <a:sym typeface="+mn-ea"/>
              </a:rPr>
              <a:t>实验前准备</a:t>
            </a:r>
            <a:endParaRPr lang="zh-CN" altLang="en-US" sz="2800" dirty="0">
              <a:latin typeface="黑体" panose="02010609060101010101" pitchFamily="49" charset="-122"/>
              <a:ea typeface="黑体" panose="02010609060101010101" pitchFamily="49" charset="-122"/>
            </a:endParaRPr>
          </a:p>
          <a:p>
            <a:pPr eaLnBrk="1" hangingPunct="1">
              <a:lnSpc>
                <a:spcPct val="130000"/>
              </a:lnSpc>
            </a:pPr>
            <a:r>
              <a:rPr lang="en-US" altLang="zh-CN" sz="2400" dirty="0">
                <a:latin typeface="Times New Roman" panose="02020603050405020304" pitchFamily="18" charset="0"/>
                <a:ea typeface="黑体" panose="02010609060101010101" pitchFamily="49" charset="-122"/>
              </a:rPr>
              <a:t>消化</a:t>
            </a:r>
            <a:r>
              <a:rPr lang="en-US" altLang="zh-CN" sz="2400" dirty="0">
                <a:latin typeface="黑体" panose="02010609060101010101" pitchFamily="49" charset="-122"/>
                <a:ea typeface="黑体" panose="02010609060101010101" pitchFamily="49" charset="-122"/>
              </a:rPr>
              <a:t>细</a:t>
            </a:r>
            <a:r>
              <a:rPr lang="en-US" altLang="zh-CN" sz="2400" dirty="0">
                <a:latin typeface="Times New Roman" panose="02020603050405020304" pitchFamily="18" charset="0"/>
                <a:ea typeface="黑体" panose="02010609060101010101" pitchFamily="49" charset="-122"/>
              </a:rPr>
              <a:t>胞，制备细胞悬液</a:t>
            </a:r>
          </a:p>
          <a:p>
            <a:pPr eaLnBrk="1" hangingPunct="1">
              <a:lnSpc>
                <a:spcPct val="130000"/>
              </a:lnSpc>
            </a:pPr>
            <a:r>
              <a:rPr lang="en-US" altLang="zh-CN" sz="2400" dirty="0">
                <a:latin typeface="Times New Roman" panose="02020603050405020304" pitchFamily="18" charset="0"/>
                <a:ea typeface="黑体" panose="02010609060101010101" pitchFamily="49" charset="-122"/>
              </a:rPr>
              <a:t>细胞计数</a:t>
            </a:r>
          </a:p>
          <a:p>
            <a:pPr eaLnBrk="1" hangingPunct="1">
              <a:lnSpc>
                <a:spcPct val="130000"/>
              </a:lnSpc>
            </a:pPr>
            <a:r>
              <a:rPr lang="en-US" altLang="zh-CN" sz="2400" dirty="0">
                <a:latin typeface="Times New Roman" panose="02020603050405020304" pitchFamily="18" charset="0"/>
                <a:ea typeface="黑体" panose="02010609060101010101" pitchFamily="49" charset="-122"/>
              </a:rPr>
              <a:t>细胞接种：用DMEM培养液调整细胞浓度为1-9X10</a:t>
            </a:r>
            <a:r>
              <a:rPr lang="en-US" altLang="zh-CN" sz="2400" baseline="30000" dirty="0">
                <a:latin typeface="Times New Roman" panose="02020603050405020304" pitchFamily="18" charset="0"/>
                <a:ea typeface="黑体" panose="02010609060101010101" pitchFamily="49" charset="-122"/>
              </a:rPr>
              <a:t>7</a:t>
            </a:r>
            <a:r>
              <a:rPr lang="en-US" altLang="zh-CN" sz="2400" dirty="0">
                <a:latin typeface="Times New Roman" panose="02020603050405020304" pitchFamily="18" charset="0"/>
                <a:ea typeface="黑体" panose="02010609060101010101" pitchFamily="49" charset="-122"/>
              </a:rPr>
              <a:t>个/ml、1-9X10</a:t>
            </a:r>
            <a:r>
              <a:rPr lang="en-US" altLang="zh-CN" sz="2400" baseline="30000" dirty="0">
                <a:latin typeface="Times New Roman" panose="02020603050405020304" pitchFamily="18" charset="0"/>
                <a:ea typeface="黑体" panose="02010609060101010101" pitchFamily="49" charset="-122"/>
              </a:rPr>
              <a:t>6</a:t>
            </a:r>
            <a:r>
              <a:rPr lang="en-US" altLang="zh-CN" sz="2400" dirty="0">
                <a:latin typeface="Times New Roman" panose="02020603050405020304" pitchFamily="18" charset="0"/>
                <a:ea typeface="黑体" panose="02010609060101010101" pitchFamily="49" charset="-122"/>
              </a:rPr>
              <a:t>个/ml、1-9X10</a:t>
            </a:r>
            <a:r>
              <a:rPr lang="en-US" altLang="zh-CN" sz="2400" baseline="30000" dirty="0">
                <a:latin typeface="Times New Roman" panose="02020603050405020304" pitchFamily="18" charset="0"/>
                <a:ea typeface="黑体" panose="02010609060101010101" pitchFamily="49" charset="-122"/>
              </a:rPr>
              <a:t>5</a:t>
            </a:r>
            <a:r>
              <a:rPr lang="en-US" altLang="zh-CN" sz="2400" dirty="0">
                <a:latin typeface="Times New Roman" panose="02020603050405020304" pitchFamily="18" charset="0"/>
                <a:ea typeface="黑体" panose="02010609060101010101" pitchFamily="49" charset="-122"/>
              </a:rPr>
              <a:t>个/ml、1-9X10</a:t>
            </a:r>
            <a:r>
              <a:rPr lang="en-US" altLang="zh-CN" sz="2400" baseline="30000" dirty="0">
                <a:latin typeface="Times New Roman" panose="02020603050405020304" pitchFamily="18" charset="0"/>
                <a:ea typeface="黑体" panose="02010609060101010101" pitchFamily="49" charset="-122"/>
              </a:rPr>
              <a:t>4</a:t>
            </a:r>
            <a:r>
              <a:rPr lang="en-US" altLang="zh-CN" sz="2400" dirty="0">
                <a:latin typeface="Times New Roman" panose="02020603050405020304" pitchFamily="18" charset="0"/>
                <a:ea typeface="黑体" panose="02010609060101010101" pitchFamily="49" charset="-122"/>
              </a:rPr>
              <a:t>个/ml；分别倍比稀释，以每孔1-9X10</a:t>
            </a:r>
            <a:r>
              <a:rPr lang="en-US" altLang="zh-CN" sz="2400" baseline="30000" dirty="0">
                <a:latin typeface="Times New Roman" panose="02020603050405020304" pitchFamily="18" charset="0"/>
                <a:ea typeface="黑体" panose="02010609060101010101" pitchFamily="49" charset="-122"/>
              </a:rPr>
              <a:t>2</a:t>
            </a:r>
            <a:r>
              <a:rPr lang="en-US" altLang="zh-CN" sz="2400" dirty="0">
                <a:latin typeface="Times New Roman" panose="02020603050405020304" pitchFamily="18" charset="0"/>
                <a:ea typeface="黑体" panose="02010609060101010101" pitchFamily="49" charset="-122"/>
              </a:rPr>
              <a:t>～1-9X10</a:t>
            </a:r>
            <a:r>
              <a:rPr lang="en-US" altLang="zh-CN" sz="2400" baseline="30000" dirty="0">
                <a:latin typeface="Times New Roman" panose="02020603050405020304" pitchFamily="18" charset="0"/>
                <a:ea typeface="黑体" panose="02010609060101010101" pitchFamily="49" charset="-122"/>
              </a:rPr>
              <a:t>4</a:t>
            </a:r>
            <a:r>
              <a:rPr lang="en-US" altLang="zh-CN" sz="2400" dirty="0">
                <a:latin typeface="Times New Roman" panose="02020603050405020304" pitchFamily="18" charset="0"/>
                <a:ea typeface="黑体" panose="02010609060101010101" pitchFamily="49" charset="-122"/>
              </a:rPr>
              <a:t>个细胞接种于96孔培养板中，每孔体积200ul。空白对照组，只加200ul培养液，无细胞。每种浓度重复3孔。</a:t>
            </a:r>
          </a:p>
          <a:p>
            <a:pPr eaLnBrk="1" hangingPunct="1">
              <a:lnSpc>
                <a:spcPct val="130000"/>
              </a:lnSpc>
            </a:pPr>
            <a:r>
              <a:rPr lang="en-US" altLang="zh-CN" sz="2400" dirty="0">
                <a:latin typeface="Times New Roman" panose="02020603050405020304" pitchFamily="18" charset="0"/>
                <a:ea typeface="黑体" panose="02010609060101010101" pitchFamily="49" charset="-122"/>
              </a:rPr>
              <a:t>培养细胞：将培养板移入CO</a:t>
            </a:r>
            <a:r>
              <a:rPr lang="en-US" altLang="zh-CN" sz="2400" baseline="-25000" dirty="0">
                <a:latin typeface="Times New Roman" panose="02020603050405020304" pitchFamily="18" charset="0"/>
                <a:ea typeface="黑体" panose="02010609060101010101" pitchFamily="49" charset="-122"/>
              </a:rPr>
              <a:t>2</a:t>
            </a:r>
            <a:r>
              <a:rPr lang="en-US" altLang="zh-CN" sz="2400" dirty="0">
                <a:latin typeface="Times New Roman" panose="02020603050405020304" pitchFamily="18" charset="0"/>
                <a:ea typeface="黑体" panose="02010609060101010101" pitchFamily="49" charset="-122"/>
              </a:rPr>
              <a:t>孵箱中，在37℃、5% CO</a:t>
            </a:r>
            <a:r>
              <a:rPr lang="en-US" altLang="zh-CN" sz="2400" baseline="-25000" dirty="0">
                <a:latin typeface="Times New Roman" panose="02020603050405020304" pitchFamily="18" charset="0"/>
                <a:ea typeface="黑体" panose="02010609060101010101" pitchFamily="49" charset="-122"/>
              </a:rPr>
              <a:t>2</a:t>
            </a:r>
            <a:r>
              <a:rPr lang="en-US" altLang="zh-CN" sz="2400" dirty="0">
                <a:latin typeface="Times New Roman" panose="02020603050405020304" pitchFamily="18" charset="0"/>
                <a:ea typeface="黑体" panose="02010609060101010101" pitchFamily="49" charset="-122"/>
              </a:rPr>
              <a:t>及饱和湿度条件下培养12-24h。</a:t>
            </a:r>
          </a:p>
          <a:p>
            <a:endParaRPr lang="en-US" altLang="zh-CN" sz="2400" dirty="0">
              <a:latin typeface="Times New Roman" panose="02020603050405020304" pitchFamily="18" charset="0"/>
              <a:ea typeface="黑体" panose="02010609060101010101" pitchFamily="49" charset="-122"/>
            </a:endParaRPr>
          </a:p>
        </p:txBody>
      </p:sp>
    </p:spTree>
  </p:cSld>
  <p:clrMapOvr>
    <a:masterClrMapping/>
  </p:clrMapOvr>
  <p:transition>
    <p:split orient="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3"/>
          <p:cNvSpPr>
            <a:spLocks noGrp="1"/>
          </p:cNvSpPr>
          <p:nvPr>
            <p:ph idx="1"/>
          </p:nvPr>
        </p:nvSpPr>
        <p:spPr>
          <a:xfrm>
            <a:off x="457200" y="404813"/>
            <a:ext cx="8229600" cy="5721350"/>
          </a:xfrm>
        </p:spPr>
        <p:txBody>
          <a:bodyPr wrap="square" lIns="91440" tIns="45720" rIns="91440" bIns="45720" anchor="t"/>
          <a:lstStyle/>
          <a:p>
            <a:pPr algn="l" eaLnBrk="1" hangingPunct="1">
              <a:lnSpc>
                <a:spcPct val="120000"/>
              </a:lnSpc>
            </a:pPr>
            <a:r>
              <a:rPr lang="en-US" altLang="zh-CN" sz="2400" dirty="0">
                <a:latin typeface="Times New Roman" panose="02020603050405020304" pitchFamily="18" charset="0"/>
                <a:ea typeface="黑体" panose="02010609060101010101" pitchFamily="49" charset="-122"/>
              </a:rPr>
              <a:t>MTT法实验操作</a:t>
            </a:r>
          </a:p>
          <a:p>
            <a:pPr lvl="1" indent="-342900" algn="l" eaLnBrk="1" hangingPunct="1">
              <a:lnSpc>
                <a:spcPct val="120000"/>
              </a:lnSpc>
              <a:buNone/>
            </a:pPr>
            <a:r>
              <a:rPr lang="en-US" altLang="zh-CN" sz="2400" dirty="0">
                <a:latin typeface="Times New Roman" panose="02020603050405020304" pitchFamily="18" charset="0"/>
                <a:ea typeface="黑体" panose="02010609060101010101" pitchFamily="49" charset="-122"/>
                <a:cs typeface="+mn-cs"/>
              </a:rPr>
              <a:t>第二天</a:t>
            </a:r>
          </a:p>
          <a:p>
            <a:pPr lvl="1" indent="-342900" algn="l" eaLnBrk="1" hangingPunct="1">
              <a:lnSpc>
                <a:spcPct val="120000"/>
              </a:lnSpc>
            </a:pPr>
            <a:r>
              <a:rPr lang="en-US" altLang="zh-CN" sz="2400" dirty="0">
                <a:latin typeface="Times New Roman" panose="02020603050405020304" pitchFamily="18" charset="0"/>
                <a:ea typeface="黑体" panose="02010609060101010101" pitchFamily="49" charset="-122"/>
                <a:cs typeface="+mn-cs"/>
              </a:rPr>
              <a:t>镜检观察细胞</a:t>
            </a:r>
          </a:p>
          <a:p>
            <a:pPr lvl="1" indent="-342900" algn="l" eaLnBrk="1" hangingPunct="1">
              <a:lnSpc>
                <a:spcPct val="120000"/>
              </a:lnSpc>
            </a:pPr>
            <a:r>
              <a:rPr lang="en-US" altLang="zh-CN" sz="2400" dirty="0">
                <a:latin typeface="Times New Roman" panose="02020603050405020304" pitchFamily="18" charset="0"/>
                <a:ea typeface="黑体" panose="02010609060101010101" pitchFamily="49" charset="-122"/>
                <a:cs typeface="+mn-cs"/>
              </a:rPr>
              <a:t>每孔加入20ul 5mg/ml MTT</a:t>
            </a:r>
          </a:p>
          <a:p>
            <a:pPr lvl="1" indent="-342900" algn="l" eaLnBrk="1" hangingPunct="1">
              <a:lnSpc>
                <a:spcPct val="120000"/>
              </a:lnSpc>
            </a:pPr>
            <a:r>
              <a:rPr lang="en-US" altLang="zh-CN" sz="2400" dirty="0">
                <a:latin typeface="Times New Roman" panose="02020603050405020304" pitchFamily="18" charset="0"/>
                <a:ea typeface="黑体" panose="02010609060101010101" pitchFamily="49" charset="-122"/>
                <a:cs typeface="+mn-cs"/>
              </a:rPr>
              <a:t>37℃培养细胞4h</a:t>
            </a:r>
          </a:p>
          <a:p>
            <a:pPr lvl="1" indent="-342900" algn="l" eaLnBrk="1" hangingPunct="1">
              <a:lnSpc>
                <a:spcPct val="120000"/>
              </a:lnSpc>
            </a:pPr>
            <a:r>
              <a:rPr lang="en-US" altLang="zh-CN" sz="2400" dirty="0">
                <a:latin typeface="Times New Roman" panose="02020603050405020304" pitchFamily="18" charset="0"/>
                <a:ea typeface="黑体" panose="02010609060101010101" pitchFamily="49" charset="-122"/>
                <a:cs typeface="+mn-cs"/>
              </a:rPr>
              <a:t>镜检观察细胞</a:t>
            </a:r>
          </a:p>
          <a:p>
            <a:pPr lvl="1" indent="-342900" algn="l" eaLnBrk="1" hangingPunct="1">
              <a:lnSpc>
                <a:spcPct val="120000"/>
              </a:lnSpc>
            </a:pPr>
            <a:r>
              <a:rPr lang="en-US" altLang="zh-CN" sz="2400" dirty="0">
                <a:latin typeface="Times New Roman" panose="02020603050405020304" pitchFamily="18" charset="0"/>
                <a:ea typeface="黑体" panose="02010609060101010101" pitchFamily="49" charset="-122"/>
                <a:cs typeface="+mn-cs"/>
              </a:rPr>
              <a:t>弃上清液</a:t>
            </a:r>
          </a:p>
          <a:p>
            <a:pPr lvl="1" indent="-342900" algn="l" eaLnBrk="1" hangingPunct="1">
              <a:lnSpc>
                <a:spcPct val="120000"/>
              </a:lnSpc>
            </a:pPr>
            <a:r>
              <a:rPr lang="en-US" altLang="zh-CN" sz="2400" dirty="0">
                <a:latin typeface="Times New Roman" panose="02020603050405020304" pitchFamily="18" charset="0"/>
                <a:ea typeface="黑体" panose="02010609060101010101" pitchFamily="49" charset="-122"/>
                <a:cs typeface="+mn-cs"/>
              </a:rPr>
              <a:t>DMSO溶解颗粒（每孔100ul）</a:t>
            </a:r>
          </a:p>
          <a:p>
            <a:pPr lvl="1" indent="-342900" algn="l" eaLnBrk="1" hangingPunct="1">
              <a:lnSpc>
                <a:spcPct val="120000"/>
              </a:lnSpc>
            </a:pPr>
            <a:r>
              <a:rPr lang="en-US" altLang="zh-CN" sz="2400" dirty="0">
                <a:latin typeface="Times New Roman" panose="02020603050405020304" pitchFamily="18" charset="0"/>
                <a:ea typeface="黑体" panose="02010609060101010101" pitchFamily="49" charset="-122"/>
                <a:cs typeface="+mn-cs"/>
              </a:rPr>
              <a:t>酶标仪检测(490nm或570nm）</a:t>
            </a:r>
          </a:p>
          <a:p>
            <a:pPr lvl="1" indent="-342900" algn="l" eaLnBrk="1" hangingPunct="1">
              <a:lnSpc>
                <a:spcPct val="120000"/>
              </a:lnSpc>
            </a:pPr>
            <a:r>
              <a:rPr lang="en-US" altLang="zh-CN" sz="2400" dirty="0">
                <a:latin typeface="Times New Roman" panose="02020603050405020304" pitchFamily="18" charset="0"/>
                <a:ea typeface="黑体" panose="02010609060101010101" pitchFamily="49" charset="-122"/>
                <a:cs typeface="+mn-cs"/>
              </a:rPr>
              <a:t>以接种细胞数为横轴，光吸收值为终轴绘制细胞量与MTT比色值的相对曲线</a:t>
            </a:r>
          </a:p>
          <a:p>
            <a:pPr lvl="1" indent="-342900" algn="l" eaLnBrk="1" hangingPunct="1">
              <a:lnSpc>
                <a:spcPct val="120000"/>
              </a:lnSpc>
            </a:pPr>
            <a:endParaRPr lang="en-US" altLang="zh-CN" sz="2400" dirty="0">
              <a:latin typeface="Times New Roman" panose="02020603050405020304" pitchFamily="18" charset="0"/>
              <a:ea typeface="黑体" panose="02010609060101010101" pitchFamily="49" charset="-122"/>
              <a:cs typeface="+mn-cs"/>
            </a:endParaRPr>
          </a:p>
        </p:txBody>
      </p:sp>
    </p:spTree>
  </p:cSld>
  <p:clrMapOvr>
    <a:masterClrMapping/>
  </p:clrMapOvr>
  <p:transition>
    <p:split orient="vert"/>
  </p:transition>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3">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TotalTime>
  <Words>511</Words>
  <Application>Microsoft Office PowerPoint</Application>
  <PresentationFormat>全屏显示(4:3)</PresentationFormat>
  <Paragraphs>79</Paragraphs>
  <Slides>13</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13</vt:i4>
      </vt:variant>
    </vt:vector>
  </HeadingPairs>
  <TitlesOfParts>
    <vt:vector size="18" baseType="lpstr">
      <vt:lpstr>黑体</vt:lpstr>
      <vt:lpstr>宋体</vt:lpstr>
      <vt:lpstr>Arial</vt:lpstr>
      <vt:lpstr>Times New Roman</vt:lpstr>
      <vt:lpstr>默认设计模板</vt:lpstr>
      <vt:lpstr>PowerPoint 演示文稿</vt:lpstr>
      <vt:lpstr>实验目的</vt:lpstr>
      <vt:lpstr>实验原理</vt:lpstr>
      <vt:lpstr>PowerPoint 演示文稿</vt:lpstr>
      <vt:lpstr>PowerPoint 演示文稿</vt:lpstr>
      <vt:lpstr>PowerPoint 演示文稿</vt:lpstr>
      <vt:lpstr>PowerPoint 演示文稿</vt:lpstr>
      <vt:lpstr>实验步骤</vt:lpstr>
      <vt:lpstr>PowerPoint 演示文稿</vt:lpstr>
      <vt:lpstr>PowerPoint 演示文稿</vt:lpstr>
      <vt:lpstr>[实验记录]</vt:lpstr>
      <vt:lpstr>PowerPoint 演示文稿</vt:lpstr>
      <vt:lpstr>[思考题]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639</cp:lastModifiedBy>
  <cp:revision>154</cp:revision>
  <dcterms:created xsi:type="dcterms:W3CDTF">2017-09-11T15:05:00Z</dcterms:created>
  <dcterms:modified xsi:type="dcterms:W3CDTF">2019-10-13T08:38:37Z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2052-10.1.0.6748</vt:lpwstr>
  </property>
</Properties>
</file>