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65" r:id="rId3"/>
    <p:sldId id="329" r:id="rId4"/>
    <p:sldId id="328" r:id="rId5"/>
    <p:sldId id="330" r:id="rId6"/>
    <p:sldId id="368" r:id="rId7"/>
    <p:sldId id="363" r:id="rId8"/>
    <p:sldId id="364" r:id="rId9"/>
    <p:sldId id="365" r:id="rId10"/>
    <p:sldId id="366" r:id="rId11"/>
    <p:sldId id="367" r:id="rId12"/>
    <p:sldId id="335" r:id="rId13"/>
    <p:sldId id="337" r:id="rId14"/>
    <p:sldId id="338" r:id="rId15"/>
    <p:sldId id="344" r:id="rId16"/>
    <p:sldId id="346" r:id="rId17"/>
    <p:sldId id="347" r:id="rId18"/>
    <p:sldId id="348" r:id="rId19"/>
    <p:sldId id="349" r:id="rId20"/>
    <p:sldId id="370" r:id="rId21"/>
    <p:sldId id="371" r:id="rId22"/>
    <p:sldId id="352" r:id="rId23"/>
    <p:sldId id="354" r:id="rId24"/>
    <p:sldId id="355" r:id="rId25"/>
    <p:sldId id="357" r:id="rId26"/>
    <p:sldId id="358" r:id="rId27"/>
    <p:sldId id="359" r:id="rId28"/>
    <p:sldId id="360" r:id="rId29"/>
    <p:sldId id="361" r:id="rId30"/>
    <p:sldId id="362" r:id="rId31"/>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CCECFF"/>
    <a:srgbClr val="FF99CC"/>
    <a:srgbClr val="FFCC00"/>
    <a:srgbClr val="DDDDDD"/>
    <a:srgbClr val="333333"/>
    <a:srgbClr val="4D4D4D"/>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81" autoAdjust="0"/>
    <p:restoredTop sz="94660"/>
  </p:normalViewPr>
  <p:slideViewPr>
    <p:cSldViewPr showGuides="1">
      <p:cViewPr varScale="1">
        <p:scale>
          <a:sx n="69" d="100"/>
          <a:sy n="69" d="100"/>
        </p:scale>
        <p:origin x="480" y="72"/>
      </p:cViewPr>
      <p:guideLst>
        <p:guide orient="horz" pos="2151"/>
        <p:guide pos="2880"/>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E655237-8693-4C91-A489-AF2C602152CC}" type="doc">
      <dgm:prSet loTypeId="urn:microsoft.com/office/officeart/2005/8/layout/radial2#1" loCatId="relationship" qsTypeId="urn:microsoft.com/office/officeart/2005/8/quickstyle/simple1#1" qsCatId="simple" csTypeId="urn:microsoft.com/office/officeart/2005/8/colors/colorful5#1" csCatId="colorful" phldr="1"/>
      <dgm:spPr/>
      <dgm:t>
        <a:bodyPr/>
        <a:lstStyle/>
        <a:p>
          <a:endParaRPr lang="zh-CN" altLang="en-US"/>
        </a:p>
      </dgm:t>
    </dgm:pt>
    <dgm:pt modelId="{52FDC7C3-009E-4A7D-8FCE-71B7BADE6F4C}">
      <dgm:prSet phldrT="[文本]" custT="1"/>
      <dgm:spPr/>
      <dgm:t>
        <a:bodyPr/>
        <a:lstStyle/>
        <a:p>
          <a:r>
            <a:rPr kumimoji="0" lang="zh-CN" altLang="en-US" sz="2000" b="1"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普通</a:t>
          </a:r>
          <a:endParaRPr kumimoji="0" lang="en-US" altLang="zh-CN" sz="2000" b="1"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r>
            <a:rPr kumimoji="0" lang="zh-CN" altLang="en-US" sz="2000" b="1"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质粒提取</a:t>
          </a:r>
          <a:endParaRPr lang="zh-CN" altLang="en-US" sz="2000" dirty="0">
            <a:solidFill>
              <a:schemeClr val="bg1"/>
            </a:solidFill>
          </a:endParaRPr>
        </a:p>
      </dgm:t>
    </dgm:pt>
    <dgm:pt modelId="{DC8B33B8-F290-47BA-A08B-43F215FA5F0F}" type="parTrans" cxnId="{E0B1DE97-919A-4749-B10F-DA0315C50346}">
      <dgm:prSet/>
      <dgm:spPr/>
      <dgm:t>
        <a:bodyPr/>
        <a:lstStyle/>
        <a:p>
          <a:endParaRPr lang="zh-CN" altLang="en-US"/>
        </a:p>
      </dgm:t>
    </dgm:pt>
    <dgm:pt modelId="{72D5D9F4-1591-418F-90B2-5275DDA3B1A4}" type="sibTrans" cxnId="{E0B1DE97-919A-4749-B10F-DA0315C50346}">
      <dgm:prSet/>
      <dgm:spPr/>
      <dgm:t>
        <a:bodyPr/>
        <a:lstStyle/>
        <a:p>
          <a:endParaRPr lang="zh-CN" altLang="en-US"/>
        </a:p>
      </dgm:t>
    </dgm:pt>
    <dgm:pt modelId="{872DE971-42F1-489F-99F4-18F43912DD7B}">
      <dgm:prSet phldrT="[文本]" custT="1"/>
      <dgm:spPr>
        <a:solidFill>
          <a:srgbClr val="7030A0">
            <a:alpha val="37000"/>
          </a:srgbClr>
        </a:solidFill>
      </dgm:spPr>
      <dgm:t>
        <a:bodyPr/>
        <a:lstStyle/>
        <a:p>
          <a:r>
            <a:rPr kumimoji="0" lang="zh-CN" altLang="en-US" sz="2000" b="1" i="0" u="none" strike="noStrike" cap="none" normalizeH="0" baseline="0" dirty="0" smtClean="0">
              <a:ln>
                <a:noFill/>
              </a:ln>
              <a:solidFill>
                <a:schemeClr val="accent3"/>
              </a:solidFill>
              <a:effectLst/>
              <a:latin typeface="宋体" panose="02010600030101010101" pitchFamily="2" charset="-122"/>
              <a:ea typeface="宋体" panose="02010600030101010101" pitchFamily="2" charset="-122"/>
              <a:cs typeface="Times New Roman" panose="02020603050405020304" pitchFamily="18" charset="0"/>
            </a:rPr>
            <a:t>高纯</a:t>
          </a:r>
        </a:p>
        <a:p>
          <a:r>
            <a:rPr kumimoji="0" lang="zh-CN" altLang="en-US" sz="2000" b="1" i="0" u="none" strike="noStrike" cap="none" normalizeH="0" baseline="0" dirty="0" smtClean="0">
              <a:ln>
                <a:noFill/>
              </a:ln>
              <a:solidFill>
                <a:schemeClr val="accent3"/>
              </a:solidFill>
              <a:effectLst/>
              <a:latin typeface="宋体" panose="02010600030101010101" pitchFamily="2" charset="-122"/>
              <a:ea typeface="宋体" panose="02010600030101010101" pitchFamily="2" charset="-122"/>
              <a:cs typeface="Times New Roman" panose="02020603050405020304" pitchFamily="18" charset="0"/>
            </a:rPr>
            <a:t>质粒提取</a:t>
          </a:r>
          <a:endParaRPr lang="zh-CN" altLang="en-US" sz="2000" dirty="0">
            <a:solidFill>
              <a:schemeClr val="accent3"/>
            </a:solidFill>
          </a:endParaRPr>
        </a:p>
      </dgm:t>
    </dgm:pt>
    <dgm:pt modelId="{319FA802-EFF4-4B42-8B83-EE6B3CF1629F}" type="parTrans" cxnId="{E9C21862-46C9-4BC5-9129-B12EF85ECA7C}">
      <dgm:prSet/>
      <dgm:spPr/>
      <dgm:t>
        <a:bodyPr/>
        <a:lstStyle/>
        <a:p>
          <a:endParaRPr lang="zh-CN" altLang="en-US"/>
        </a:p>
      </dgm:t>
    </dgm:pt>
    <dgm:pt modelId="{4261A064-C092-459E-B661-981BEAB2413E}" type="sibTrans" cxnId="{E9C21862-46C9-4BC5-9129-B12EF85ECA7C}">
      <dgm:prSet/>
      <dgm:spPr/>
      <dgm:t>
        <a:bodyPr/>
        <a:lstStyle/>
        <a:p>
          <a:endParaRPr lang="zh-CN" altLang="en-US"/>
        </a:p>
      </dgm:t>
    </dgm:pt>
    <dgm:pt modelId="{5F8CCA98-5D04-4561-AC39-6C16A283BA59}">
      <dgm:prSet phldrT="[文本]" custT="1"/>
      <dgm:spPr>
        <a:solidFill>
          <a:schemeClr val="accent5">
            <a:hueOff val="-8376711"/>
            <a:satOff val="38159"/>
            <a:lumOff val="-37938"/>
            <a:alpha val="54000"/>
          </a:schemeClr>
        </a:solidFill>
      </dgm:spPr>
      <dgm:t>
        <a:bodyPr/>
        <a:lstStyle/>
        <a:p>
          <a:r>
            <a:rPr kumimoji="0" lang="zh-CN" altLang="en-US" sz="2000" b="1" i="0" u="none" strike="noStrike" cap="none" normalizeH="0" baseline="0" dirty="0" smtClean="0">
              <a:ln>
                <a:noFill/>
              </a:ln>
              <a:solidFill>
                <a:schemeClr val="accent3"/>
              </a:solidFill>
              <a:effectLst/>
              <a:latin typeface="宋体" panose="02010600030101010101" pitchFamily="2" charset="-122"/>
              <a:ea typeface="宋体" panose="02010600030101010101" pitchFamily="2" charset="-122"/>
              <a:cs typeface="Times New Roman" panose="02020603050405020304" pitchFamily="18" charset="0"/>
            </a:rPr>
            <a:t>无内毒素</a:t>
          </a:r>
          <a:endParaRPr kumimoji="0" lang="en-US" altLang="zh-CN" sz="2000" b="1" i="0" u="none" strike="noStrike" cap="none" normalizeH="0" baseline="0" dirty="0" smtClean="0">
            <a:ln>
              <a:noFill/>
            </a:ln>
            <a:solidFill>
              <a:schemeClr val="accent3"/>
            </a:solidFill>
            <a:effectLst/>
            <a:latin typeface="宋体" panose="02010600030101010101" pitchFamily="2" charset="-122"/>
            <a:ea typeface="宋体" panose="02010600030101010101" pitchFamily="2" charset="-122"/>
            <a:cs typeface="Times New Roman" panose="02020603050405020304" pitchFamily="18" charset="0"/>
          </a:endParaRPr>
        </a:p>
        <a:p>
          <a:r>
            <a:rPr kumimoji="0" lang="zh-CN" altLang="en-US" sz="2000" b="1" i="0" u="none" strike="noStrike" cap="none" normalizeH="0" baseline="0" dirty="0" smtClean="0">
              <a:ln>
                <a:noFill/>
              </a:ln>
              <a:solidFill>
                <a:schemeClr val="accent3"/>
              </a:solidFill>
              <a:effectLst/>
              <a:latin typeface="宋体" panose="02010600030101010101" pitchFamily="2" charset="-122"/>
              <a:ea typeface="宋体" panose="02010600030101010101" pitchFamily="2" charset="-122"/>
              <a:cs typeface="Times New Roman" panose="02020603050405020304" pitchFamily="18" charset="0"/>
            </a:rPr>
            <a:t>质粒提取</a:t>
          </a:r>
          <a:endParaRPr lang="zh-CN" altLang="en-US" sz="2000" dirty="0">
            <a:solidFill>
              <a:schemeClr val="accent3"/>
            </a:solidFill>
          </a:endParaRPr>
        </a:p>
      </dgm:t>
    </dgm:pt>
    <dgm:pt modelId="{782C1F5B-4210-4953-BA35-6D3785546D54}" type="parTrans" cxnId="{079B6783-121D-4DB3-A7AB-C0CBD636E534}">
      <dgm:prSet/>
      <dgm:spPr/>
      <dgm:t>
        <a:bodyPr/>
        <a:lstStyle/>
        <a:p>
          <a:endParaRPr lang="zh-CN" altLang="en-US"/>
        </a:p>
      </dgm:t>
    </dgm:pt>
    <dgm:pt modelId="{15C05067-A28B-4B8C-8280-C1E3BCF89960}" type="sibTrans" cxnId="{079B6783-121D-4DB3-A7AB-C0CBD636E534}">
      <dgm:prSet/>
      <dgm:spPr/>
      <dgm:t>
        <a:bodyPr/>
        <a:lstStyle/>
        <a:p>
          <a:endParaRPr lang="zh-CN" altLang="en-US"/>
        </a:p>
      </dgm:t>
    </dgm:pt>
    <dgm:pt modelId="{27A32A30-0293-46BC-B577-B776D0EE9C12}">
      <dgm:prSet phldrT="[文本]" custT="1"/>
      <dgm:spPr>
        <a:solidFill>
          <a:srgbClr val="FF9999"/>
        </a:solidFill>
      </dgm:spPr>
      <dgm:t>
        <a:bodyPr/>
        <a:lstStyle/>
        <a:p>
          <a:r>
            <a:rPr kumimoji="0" lang="zh-CN" altLang="en-US" sz="2000" b="1"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高通量</a:t>
          </a:r>
          <a:endParaRPr kumimoji="0" lang="en-US" altLang="zh-CN" sz="2000" b="1"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r>
            <a:rPr kumimoji="0" lang="zh-CN" altLang="en-US" sz="2000" b="1"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质粒提取</a:t>
          </a:r>
          <a:endParaRPr lang="zh-CN" altLang="en-US" sz="2000" dirty="0">
            <a:solidFill>
              <a:schemeClr val="bg1"/>
            </a:solidFill>
          </a:endParaRPr>
        </a:p>
      </dgm:t>
    </dgm:pt>
    <dgm:pt modelId="{694E986B-7E2A-479E-B9AE-800BE5D2BB76}" type="parTrans" cxnId="{3D5411C5-0080-4957-A27B-670E18AFC83F}">
      <dgm:prSet/>
      <dgm:spPr/>
      <dgm:t>
        <a:bodyPr/>
        <a:lstStyle/>
        <a:p>
          <a:endParaRPr lang="zh-CN" altLang="en-US"/>
        </a:p>
      </dgm:t>
    </dgm:pt>
    <dgm:pt modelId="{BB886304-08A6-441B-B402-8AB918563D2B}" type="sibTrans" cxnId="{3D5411C5-0080-4957-A27B-670E18AFC83F}">
      <dgm:prSet/>
      <dgm:spPr/>
      <dgm:t>
        <a:bodyPr/>
        <a:lstStyle/>
        <a:p>
          <a:endParaRPr lang="zh-CN" altLang="en-US"/>
        </a:p>
      </dgm:t>
    </dgm:pt>
    <dgm:pt modelId="{5AFF476F-9E24-4FC1-9339-8535B3899025}" type="pres">
      <dgm:prSet presAssocID="{2E655237-8693-4C91-A489-AF2C602152CC}" presName="composite" presStyleCnt="0">
        <dgm:presLayoutVars>
          <dgm:chMax val="5"/>
          <dgm:dir/>
          <dgm:animLvl val="ctr"/>
          <dgm:resizeHandles val="exact"/>
        </dgm:presLayoutVars>
      </dgm:prSet>
      <dgm:spPr/>
      <dgm:t>
        <a:bodyPr/>
        <a:lstStyle/>
        <a:p>
          <a:endParaRPr lang="zh-CN" altLang="en-US"/>
        </a:p>
      </dgm:t>
    </dgm:pt>
    <dgm:pt modelId="{44DCCD62-9B92-425B-9BB9-F8A05FF2F615}" type="pres">
      <dgm:prSet presAssocID="{2E655237-8693-4C91-A489-AF2C602152CC}" presName="cycle" presStyleCnt="0"/>
      <dgm:spPr/>
    </dgm:pt>
    <dgm:pt modelId="{4600AECB-2E53-49D9-B5F1-8620689DEAC7}" type="pres">
      <dgm:prSet presAssocID="{2E655237-8693-4C91-A489-AF2C602152CC}" presName="centerShape" presStyleCnt="0"/>
      <dgm:spPr/>
    </dgm:pt>
    <dgm:pt modelId="{8E9A85DA-F15D-48D4-8959-C2AB65B38C4F}" type="pres">
      <dgm:prSet presAssocID="{2E655237-8693-4C91-A489-AF2C602152CC}" presName="connSite" presStyleLbl="node1" presStyleIdx="0" presStyleCnt="5"/>
      <dgm:spPr/>
    </dgm:pt>
    <dgm:pt modelId="{BA9475C8-17EF-4AF1-AC17-8F0DFD50BE32}" type="pres">
      <dgm:prSet presAssocID="{2E655237-8693-4C91-A489-AF2C602152CC}" presName="visible" presStyleLbl="node1" presStyleIdx="0" presStyleCnt="5" custScaleX="146794" custScaleY="113145" custLinFactNeighborX="-20952" custLinFactNeighborY="-6607"/>
      <dgm:spPr/>
    </dgm:pt>
    <dgm:pt modelId="{13B08180-3E18-4803-AC99-DE8D87FD56B5}" type="pres">
      <dgm:prSet presAssocID="{DC8B33B8-F290-47BA-A08B-43F215FA5F0F}" presName="Name25" presStyleLbl="parChTrans1D1" presStyleIdx="0" presStyleCnt="4"/>
      <dgm:spPr/>
      <dgm:t>
        <a:bodyPr/>
        <a:lstStyle/>
        <a:p>
          <a:endParaRPr lang="zh-CN" altLang="en-US"/>
        </a:p>
      </dgm:t>
    </dgm:pt>
    <dgm:pt modelId="{6314A905-0A9C-4DD4-B7FE-F9B03A41EB24}" type="pres">
      <dgm:prSet presAssocID="{52FDC7C3-009E-4A7D-8FCE-71B7BADE6F4C}" presName="node" presStyleCnt="0"/>
      <dgm:spPr/>
    </dgm:pt>
    <dgm:pt modelId="{07C2C81A-F3A4-4A2F-99AE-7AC101D83C51}" type="pres">
      <dgm:prSet presAssocID="{52FDC7C3-009E-4A7D-8FCE-71B7BADE6F4C}" presName="parentNode" presStyleLbl="node1" presStyleIdx="1" presStyleCnt="5" custScaleX="158889" custScaleY="93168" custLinFactNeighborX="22386" custLinFactNeighborY="-2405">
        <dgm:presLayoutVars>
          <dgm:chMax val="1"/>
          <dgm:bulletEnabled val="1"/>
        </dgm:presLayoutVars>
      </dgm:prSet>
      <dgm:spPr/>
      <dgm:t>
        <a:bodyPr/>
        <a:lstStyle/>
        <a:p>
          <a:endParaRPr lang="zh-CN" altLang="en-US"/>
        </a:p>
      </dgm:t>
    </dgm:pt>
    <dgm:pt modelId="{D57096BA-B81D-4003-AD6F-481ECA93A648}" type="pres">
      <dgm:prSet presAssocID="{52FDC7C3-009E-4A7D-8FCE-71B7BADE6F4C}" presName="childNode" presStyleLbl="revTx" presStyleIdx="0" presStyleCnt="0">
        <dgm:presLayoutVars>
          <dgm:bulletEnabled val="1"/>
        </dgm:presLayoutVars>
      </dgm:prSet>
      <dgm:spPr/>
      <dgm:t>
        <a:bodyPr/>
        <a:lstStyle/>
        <a:p>
          <a:endParaRPr lang="zh-CN" altLang="en-US"/>
        </a:p>
      </dgm:t>
    </dgm:pt>
    <dgm:pt modelId="{4944B3D4-56AE-4921-957D-CACE203B3B1F}" type="pres">
      <dgm:prSet presAssocID="{319FA802-EFF4-4B42-8B83-EE6B3CF1629F}" presName="Name25" presStyleLbl="parChTrans1D1" presStyleIdx="1" presStyleCnt="4"/>
      <dgm:spPr/>
      <dgm:t>
        <a:bodyPr/>
        <a:lstStyle/>
        <a:p>
          <a:endParaRPr lang="zh-CN" altLang="en-US"/>
        </a:p>
      </dgm:t>
    </dgm:pt>
    <dgm:pt modelId="{EDC232A4-309D-4F8F-AA61-1A952DE30A84}" type="pres">
      <dgm:prSet presAssocID="{872DE971-42F1-489F-99F4-18F43912DD7B}" presName="node" presStyleCnt="0"/>
      <dgm:spPr/>
    </dgm:pt>
    <dgm:pt modelId="{30B4DC0A-3289-4081-8B2A-6E1A486ECFCF}" type="pres">
      <dgm:prSet presAssocID="{872DE971-42F1-489F-99F4-18F43912DD7B}" presName="parentNode" presStyleLbl="node1" presStyleIdx="2" presStyleCnt="5" custScaleX="193759" custScaleY="81113" custLinFactNeighborX="83239" custLinFactNeighborY="-16905">
        <dgm:presLayoutVars>
          <dgm:chMax val="1"/>
          <dgm:bulletEnabled val="1"/>
        </dgm:presLayoutVars>
      </dgm:prSet>
      <dgm:spPr/>
      <dgm:t>
        <a:bodyPr/>
        <a:lstStyle/>
        <a:p>
          <a:endParaRPr lang="zh-CN" altLang="en-US"/>
        </a:p>
      </dgm:t>
    </dgm:pt>
    <dgm:pt modelId="{FB6FF628-5876-409F-98ED-365E86B70F57}" type="pres">
      <dgm:prSet presAssocID="{872DE971-42F1-489F-99F4-18F43912DD7B}" presName="childNode" presStyleLbl="revTx" presStyleIdx="0" presStyleCnt="0">
        <dgm:presLayoutVars>
          <dgm:bulletEnabled val="1"/>
        </dgm:presLayoutVars>
      </dgm:prSet>
      <dgm:spPr/>
      <dgm:t>
        <a:bodyPr/>
        <a:lstStyle/>
        <a:p>
          <a:endParaRPr lang="zh-CN" altLang="en-US"/>
        </a:p>
      </dgm:t>
    </dgm:pt>
    <dgm:pt modelId="{8005310B-F7CC-471C-982A-160253218A77}" type="pres">
      <dgm:prSet presAssocID="{782C1F5B-4210-4953-BA35-6D3785546D54}" presName="Name25" presStyleLbl="parChTrans1D1" presStyleIdx="2" presStyleCnt="4"/>
      <dgm:spPr/>
      <dgm:t>
        <a:bodyPr/>
        <a:lstStyle/>
        <a:p>
          <a:endParaRPr lang="zh-CN" altLang="en-US"/>
        </a:p>
      </dgm:t>
    </dgm:pt>
    <dgm:pt modelId="{8D831C16-CA6A-4C32-ABF5-360AFD8A8A02}" type="pres">
      <dgm:prSet presAssocID="{5F8CCA98-5D04-4561-AC39-6C16A283BA59}" presName="node" presStyleCnt="0"/>
      <dgm:spPr/>
    </dgm:pt>
    <dgm:pt modelId="{B704CEE7-93E5-4F01-A964-F3431D073DC0}" type="pres">
      <dgm:prSet presAssocID="{5F8CCA98-5D04-4561-AC39-6C16A283BA59}" presName="parentNode" presStyleLbl="node1" presStyleIdx="3" presStyleCnt="5" custScaleX="170049" custScaleY="92876" custLinFactNeighborX="93973" custLinFactNeighborY="-37442">
        <dgm:presLayoutVars>
          <dgm:chMax val="1"/>
          <dgm:bulletEnabled val="1"/>
        </dgm:presLayoutVars>
      </dgm:prSet>
      <dgm:spPr/>
      <dgm:t>
        <a:bodyPr/>
        <a:lstStyle/>
        <a:p>
          <a:endParaRPr lang="zh-CN" altLang="en-US"/>
        </a:p>
      </dgm:t>
    </dgm:pt>
    <dgm:pt modelId="{50BE06DC-2AB0-4095-B270-45622D9BD913}" type="pres">
      <dgm:prSet presAssocID="{5F8CCA98-5D04-4561-AC39-6C16A283BA59}" presName="childNode" presStyleLbl="revTx" presStyleIdx="0" presStyleCnt="0">
        <dgm:presLayoutVars>
          <dgm:bulletEnabled val="1"/>
        </dgm:presLayoutVars>
      </dgm:prSet>
      <dgm:spPr/>
      <dgm:t>
        <a:bodyPr/>
        <a:lstStyle/>
        <a:p>
          <a:endParaRPr lang="zh-CN" altLang="en-US"/>
        </a:p>
      </dgm:t>
    </dgm:pt>
    <dgm:pt modelId="{9C9985E3-A7E1-4EB4-BC9D-E924B97D1167}" type="pres">
      <dgm:prSet presAssocID="{694E986B-7E2A-479E-B9AE-800BE5D2BB76}" presName="Name25" presStyleLbl="parChTrans1D1" presStyleIdx="3" presStyleCnt="4"/>
      <dgm:spPr/>
      <dgm:t>
        <a:bodyPr/>
        <a:lstStyle/>
        <a:p>
          <a:endParaRPr lang="zh-CN" altLang="en-US"/>
        </a:p>
      </dgm:t>
    </dgm:pt>
    <dgm:pt modelId="{78177298-54FD-4BB9-893B-330190C8CEFF}" type="pres">
      <dgm:prSet presAssocID="{27A32A30-0293-46BC-B577-B776D0EE9C12}" presName="node" presStyleCnt="0"/>
      <dgm:spPr/>
    </dgm:pt>
    <dgm:pt modelId="{AE0AD186-F1A0-4298-B340-28606B2099A9}" type="pres">
      <dgm:prSet presAssocID="{27A32A30-0293-46BC-B577-B776D0EE9C12}" presName="parentNode" presStyleLbl="node1" presStyleIdx="4" presStyleCnt="5" custScaleX="167503" custScaleY="72730" custLinFactNeighborX="53787" custLinFactNeighborY="-38930">
        <dgm:presLayoutVars>
          <dgm:chMax val="1"/>
          <dgm:bulletEnabled val="1"/>
        </dgm:presLayoutVars>
      </dgm:prSet>
      <dgm:spPr/>
      <dgm:t>
        <a:bodyPr/>
        <a:lstStyle/>
        <a:p>
          <a:endParaRPr lang="zh-CN" altLang="en-US"/>
        </a:p>
      </dgm:t>
    </dgm:pt>
    <dgm:pt modelId="{45EDF576-D773-4CB1-948C-6DC459CB07D6}" type="pres">
      <dgm:prSet presAssocID="{27A32A30-0293-46BC-B577-B776D0EE9C12}" presName="childNode" presStyleLbl="revTx" presStyleIdx="0" presStyleCnt="0">
        <dgm:presLayoutVars>
          <dgm:bulletEnabled val="1"/>
        </dgm:presLayoutVars>
      </dgm:prSet>
      <dgm:spPr/>
    </dgm:pt>
  </dgm:ptLst>
  <dgm:cxnLst>
    <dgm:cxn modelId="{80675AEC-1BBD-47AE-B884-0C2009742B5F}" type="presOf" srcId="{5F8CCA98-5D04-4561-AC39-6C16A283BA59}" destId="{B704CEE7-93E5-4F01-A964-F3431D073DC0}" srcOrd="0" destOrd="0" presId="urn:microsoft.com/office/officeart/2005/8/layout/radial2#1"/>
    <dgm:cxn modelId="{3D66E922-9D8A-48F3-B08D-1BABB71B0641}" type="presOf" srcId="{2E655237-8693-4C91-A489-AF2C602152CC}" destId="{5AFF476F-9E24-4FC1-9339-8535B3899025}" srcOrd="0" destOrd="0" presId="urn:microsoft.com/office/officeart/2005/8/layout/radial2#1"/>
    <dgm:cxn modelId="{3D5411C5-0080-4957-A27B-670E18AFC83F}" srcId="{2E655237-8693-4C91-A489-AF2C602152CC}" destId="{27A32A30-0293-46BC-B577-B776D0EE9C12}" srcOrd="3" destOrd="0" parTransId="{694E986B-7E2A-479E-B9AE-800BE5D2BB76}" sibTransId="{BB886304-08A6-441B-B402-8AB918563D2B}"/>
    <dgm:cxn modelId="{14FF7D5A-5747-4349-B1D0-EDF607B687ED}" type="presOf" srcId="{27A32A30-0293-46BC-B577-B776D0EE9C12}" destId="{AE0AD186-F1A0-4298-B340-28606B2099A9}" srcOrd="0" destOrd="0" presId="urn:microsoft.com/office/officeart/2005/8/layout/radial2#1"/>
    <dgm:cxn modelId="{3338ABC3-5B47-4B23-A581-F977541B13C6}" type="presOf" srcId="{52FDC7C3-009E-4A7D-8FCE-71B7BADE6F4C}" destId="{07C2C81A-F3A4-4A2F-99AE-7AC101D83C51}" srcOrd="0" destOrd="0" presId="urn:microsoft.com/office/officeart/2005/8/layout/radial2#1"/>
    <dgm:cxn modelId="{C96DCF34-D4E2-4A20-9095-A59D463E3DA3}" type="presOf" srcId="{694E986B-7E2A-479E-B9AE-800BE5D2BB76}" destId="{9C9985E3-A7E1-4EB4-BC9D-E924B97D1167}" srcOrd="0" destOrd="0" presId="urn:microsoft.com/office/officeart/2005/8/layout/radial2#1"/>
    <dgm:cxn modelId="{079B6783-121D-4DB3-A7AB-C0CBD636E534}" srcId="{2E655237-8693-4C91-A489-AF2C602152CC}" destId="{5F8CCA98-5D04-4561-AC39-6C16A283BA59}" srcOrd="2" destOrd="0" parTransId="{782C1F5B-4210-4953-BA35-6D3785546D54}" sibTransId="{15C05067-A28B-4B8C-8280-C1E3BCF89960}"/>
    <dgm:cxn modelId="{6D1ED1F9-2422-48CC-A78F-E70A31A9E5F5}" type="presOf" srcId="{319FA802-EFF4-4B42-8B83-EE6B3CF1629F}" destId="{4944B3D4-56AE-4921-957D-CACE203B3B1F}" srcOrd="0" destOrd="0" presId="urn:microsoft.com/office/officeart/2005/8/layout/radial2#1"/>
    <dgm:cxn modelId="{8EDFEA5E-3297-462E-AAAE-E13CB986CF3E}" type="presOf" srcId="{872DE971-42F1-489F-99F4-18F43912DD7B}" destId="{30B4DC0A-3289-4081-8B2A-6E1A486ECFCF}" srcOrd="0" destOrd="0" presId="urn:microsoft.com/office/officeart/2005/8/layout/radial2#1"/>
    <dgm:cxn modelId="{A791A456-79DB-43E1-9CCC-72C07B0A7205}" type="presOf" srcId="{DC8B33B8-F290-47BA-A08B-43F215FA5F0F}" destId="{13B08180-3E18-4803-AC99-DE8D87FD56B5}" srcOrd="0" destOrd="0" presId="urn:microsoft.com/office/officeart/2005/8/layout/radial2#1"/>
    <dgm:cxn modelId="{2F86D1D1-1C8D-4D20-BA83-01DBBF6D6020}" type="presOf" srcId="{782C1F5B-4210-4953-BA35-6D3785546D54}" destId="{8005310B-F7CC-471C-982A-160253218A77}" srcOrd="0" destOrd="0" presId="urn:microsoft.com/office/officeart/2005/8/layout/radial2#1"/>
    <dgm:cxn modelId="{E9C21862-46C9-4BC5-9129-B12EF85ECA7C}" srcId="{2E655237-8693-4C91-A489-AF2C602152CC}" destId="{872DE971-42F1-489F-99F4-18F43912DD7B}" srcOrd="1" destOrd="0" parTransId="{319FA802-EFF4-4B42-8B83-EE6B3CF1629F}" sibTransId="{4261A064-C092-459E-B661-981BEAB2413E}"/>
    <dgm:cxn modelId="{E0B1DE97-919A-4749-B10F-DA0315C50346}" srcId="{2E655237-8693-4C91-A489-AF2C602152CC}" destId="{52FDC7C3-009E-4A7D-8FCE-71B7BADE6F4C}" srcOrd="0" destOrd="0" parTransId="{DC8B33B8-F290-47BA-A08B-43F215FA5F0F}" sibTransId="{72D5D9F4-1591-418F-90B2-5275DDA3B1A4}"/>
    <dgm:cxn modelId="{907D4A3B-77CA-478D-A4C7-814BFE0EE021}" type="presParOf" srcId="{5AFF476F-9E24-4FC1-9339-8535B3899025}" destId="{44DCCD62-9B92-425B-9BB9-F8A05FF2F615}" srcOrd="0" destOrd="0" presId="urn:microsoft.com/office/officeart/2005/8/layout/radial2#1"/>
    <dgm:cxn modelId="{245544CE-AB5D-4776-AA61-7F4DE5E3CFBD}" type="presParOf" srcId="{44DCCD62-9B92-425B-9BB9-F8A05FF2F615}" destId="{4600AECB-2E53-49D9-B5F1-8620689DEAC7}" srcOrd="0" destOrd="0" presId="urn:microsoft.com/office/officeart/2005/8/layout/radial2#1"/>
    <dgm:cxn modelId="{FD0669DB-C453-461E-89F3-7E348D3E937B}" type="presParOf" srcId="{4600AECB-2E53-49D9-B5F1-8620689DEAC7}" destId="{8E9A85DA-F15D-48D4-8959-C2AB65B38C4F}" srcOrd="0" destOrd="0" presId="urn:microsoft.com/office/officeart/2005/8/layout/radial2#1"/>
    <dgm:cxn modelId="{FFC8CC5E-C86D-4BF1-9811-5C80055FD501}" type="presParOf" srcId="{4600AECB-2E53-49D9-B5F1-8620689DEAC7}" destId="{BA9475C8-17EF-4AF1-AC17-8F0DFD50BE32}" srcOrd="1" destOrd="0" presId="urn:microsoft.com/office/officeart/2005/8/layout/radial2#1"/>
    <dgm:cxn modelId="{8D768C4D-D2CE-43F9-9403-48DEC2614B55}" type="presParOf" srcId="{44DCCD62-9B92-425B-9BB9-F8A05FF2F615}" destId="{13B08180-3E18-4803-AC99-DE8D87FD56B5}" srcOrd="1" destOrd="0" presId="urn:microsoft.com/office/officeart/2005/8/layout/radial2#1"/>
    <dgm:cxn modelId="{9ED16453-7263-4B7A-A013-21F730CDB242}" type="presParOf" srcId="{44DCCD62-9B92-425B-9BB9-F8A05FF2F615}" destId="{6314A905-0A9C-4DD4-B7FE-F9B03A41EB24}" srcOrd="2" destOrd="0" presId="urn:microsoft.com/office/officeart/2005/8/layout/radial2#1"/>
    <dgm:cxn modelId="{7920FF99-88C5-4A05-80FB-D626F3072536}" type="presParOf" srcId="{6314A905-0A9C-4DD4-B7FE-F9B03A41EB24}" destId="{07C2C81A-F3A4-4A2F-99AE-7AC101D83C51}" srcOrd="0" destOrd="0" presId="urn:microsoft.com/office/officeart/2005/8/layout/radial2#1"/>
    <dgm:cxn modelId="{2D6693FC-C215-41F9-887C-49AECF27F0E9}" type="presParOf" srcId="{6314A905-0A9C-4DD4-B7FE-F9B03A41EB24}" destId="{D57096BA-B81D-4003-AD6F-481ECA93A648}" srcOrd="1" destOrd="0" presId="urn:microsoft.com/office/officeart/2005/8/layout/radial2#1"/>
    <dgm:cxn modelId="{903AADD1-F91F-46FB-8226-D3ABCEAC32CB}" type="presParOf" srcId="{44DCCD62-9B92-425B-9BB9-F8A05FF2F615}" destId="{4944B3D4-56AE-4921-957D-CACE203B3B1F}" srcOrd="3" destOrd="0" presId="urn:microsoft.com/office/officeart/2005/8/layout/radial2#1"/>
    <dgm:cxn modelId="{1AB49B2F-44FD-4182-AA2A-F69F604FD6F7}" type="presParOf" srcId="{44DCCD62-9B92-425B-9BB9-F8A05FF2F615}" destId="{EDC232A4-309D-4F8F-AA61-1A952DE30A84}" srcOrd="4" destOrd="0" presId="urn:microsoft.com/office/officeart/2005/8/layout/radial2#1"/>
    <dgm:cxn modelId="{FA7C8881-5A81-4D7D-A328-7F0E96C480EA}" type="presParOf" srcId="{EDC232A4-309D-4F8F-AA61-1A952DE30A84}" destId="{30B4DC0A-3289-4081-8B2A-6E1A486ECFCF}" srcOrd="0" destOrd="0" presId="urn:microsoft.com/office/officeart/2005/8/layout/radial2#1"/>
    <dgm:cxn modelId="{67807AF9-B8D3-4AB5-8B2A-663F39AC4B75}" type="presParOf" srcId="{EDC232A4-309D-4F8F-AA61-1A952DE30A84}" destId="{FB6FF628-5876-409F-98ED-365E86B70F57}" srcOrd="1" destOrd="0" presId="urn:microsoft.com/office/officeart/2005/8/layout/radial2#1"/>
    <dgm:cxn modelId="{01160F21-EA04-4AC5-8A46-A93F882B8872}" type="presParOf" srcId="{44DCCD62-9B92-425B-9BB9-F8A05FF2F615}" destId="{8005310B-F7CC-471C-982A-160253218A77}" srcOrd="5" destOrd="0" presId="urn:microsoft.com/office/officeart/2005/8/layout/radial2#1"/>
    <dgm:cxn modelId="{8B8E356B-A517-4DE3-8C40-F91456944493}" type="presParOf" srcId="{44DCCD62-9B92-425B-9BB9-F8A05FF2F615}" destId="{8D831C16-CA6A-4C32-ABF5-360AFD8A8A02}" srcOrd="6" destOrd="0" presId="urn:microsoft.com/office/officeart/2005/8/layout/radial2#1"/>
    <dgm:cxn modelId="{82B72D90-E06C-4F24-A2DF-BF4809209657}" type="presParOf" srcId="{8D831C16-CA6A-4C32-ABF5-360AFD8A8A02}" destId="{B704CEE7-93E5-4F01-A964-F3431D073DC0}" srcOrd="0" destOrd="0" presId="urn:microsoft.com/office/officeart/2005/8/layout/radial2#1"/>
    <dgm:cxn modelId="{B42E69F4-9A2D-43CB-8341-FA793AE220CF}" type="presParOf" srcId="{8D831C16-CA6A-4C32-ABF5-360AFD8A8A02}" destId="{50BE06DC-2AB0-4095-B270-45622D9BD913}" srcOrd="1" destOrd="0" presId="urn:microsoft.com/office/officeart/2005/8/layout/radial2#1"/>
    <dgm:cxn modelId="{BD7C2D24-218E-4389-81DF-EB3BCC87D210}" type="presParOf" srcId="{44DCCD62-9B92-425B-9BB9-F8A05FF2F615}" destId="{9C9985E3-A7E1-4EB4-BC9D-E924B97D1167}" srcOrd="7" destOrd="0" presId="urn:microsoft.com/office/officeart/2005/8/layout/radial2#1"/>
    <dgm:cxn modelId="{D01851D2-AA42-436F-8767-A4DB36999B94}" type="presParOf" srcId="{44DCCD62-9B92-425B-9BB9-F8A05FF2F615}" destId="{78177298-54FD-4BB9-893B-330190C8CEFF}" srcOrd="8" destOrd="0" presId="urn:microsoft.com/office/officeart/2005/8/layout/radial2#1"/>
    <dgm:cxn modelId="{6CB850A6-4C19-4D91-9DD7-83604EC273D0}" type="presParOf" srcId="{78177298-54FD-4BB9-893B-330190C8CEFF}" destId="{AE0AD186-F1A0-4298-B340-28606B2099A9}" srcOrd="0" destOrd="0" presId="urn:microsoft.com/office/officeart/2005/8/layout/radial2#1"/>
    <dgm:cxn modelId="{3B73B049-D7E2-464C-992C-52708A7C7488}" type="presParOf" srcId="{78177298-54FD-4BB9-893B-330190C8CEFF}" destId="{45EDF576-D773-4CB1-948C-6DC459CB07D6}" srcOrd="1" destOrd="0" presId="urn:microsoft.com/office/officeart/2005/8/layout/radial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9985E3-A7E1-4EB4-BC9D-E924B97D1167}">
      <dsp:nvSpPr>
        <dsp:cNvPr id="0" name=""/>
        <dsp:cNvSpPr/>
      </dsp:nvSpPr>
      <dsp:spPr>
        <a:xfrm rot="2647206">
          <a:off x="2622797" y="3863402"/>
          <a:ext cx="849811" cy="47636"/>
        </a:xfrm>
        <a:custGeom>
          <a:avLst/>
          <a:gdLst/>
          <a:ahLst/>
          <a:cxnLst/>
          <a:rect l="0" t="0" r="0" b="0"/>
          <a:pathLst>
            <a:path>
              <a:moveTo>
                <a:pt x="0" y="23818"/>
              </a:moveTo>
              <a:lnTo>
                <a:pt x="849811" y="238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5310B-F7CC-471C-982A-160253218A77}">
      <dsp:nvSpPr>
        <dsp:cNvPr id="0" name=""/>
        <dsp:cNvSpPr/>
      </dsp:nvSpPr>
      <dsp:spPr>
        <a:xfrm rot="376364">
          <a:off x="2738759" y="3013128"/>
          <a:ext cx="1306634" cy="47636"/>
        </a:xfrm>
        <a:custGeom>
          <a:avLst/>
          <a:gdLst/>
          <a:ahLst/>
          <a:cxnLst/>
          <a:rect l="0" t="0" r="0" b="0"/>
          <a:pathLst>
            <a:path>
              <a:moveTo>
                <a:pt x="0" y="23818"/>
              </a:moveTo>
              <a:lnTo>
                <a:pt x="1306634" y="238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44B3D4-56AE-4921-957D-CACE203B3B1F}">
      <dsp:nvSpPr>
        <dsp:cNvPr id="0" name=""/>
        <dsp:cNvSpPr/>
      </dsp:nvSpPr>
      <dsp:spPr>
        <a:xfrm rot="20440812">
          <a:off x="2705637" y="2388987"/>
          <a:ext cx="1315247" cy="47636"/>
        </a:xfrm>
        <a:custGeom>
          <a:avLst/>
          <a:gdLst/>
          <a:ahLst/>
          <a:cxnLst/>
          <a:rect l="0" t="0" r="0" b="0"/>
          <a:pathLst>
            <a:path>
              <a:moveTo>
                <a:pt x="0" y="23818"/>
              </a:moveTo>
              <a:lnTo>
                <a:pt x="1315247" y="238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B08180-3E18-4803-AC99-DE8D87FD56B5}">
      <dsp:nvSpPr>
        <dsp:cNvPr id="0" name=""/>
        <dsp:cNvSpPr/>
      </dsp:nvSpPr>
      <dsp:spPr>
        <a:xfrm rot="18114218">
          <a:off x="2203135" y="1657121"/>
          <a:ext cx="1123139" cy="47636"/>
        </a:xfrm>
        <a:custGeom>
          <a:avLst/>
          <a:gdLst/>
          <a:ahLst/>
          <a:cxnLst/>
          <a:rect l="0" t="0" r="0" b="0"/>
          <a:pathLst>
            <a:path>
              <a:moveTo>
                <a:pt x="0" y="23818"/>
              </a:moveTo>
              <a:lnTo>
                <a:pt x="1123139" y="238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475C8-17EF-4AF1-AC17-8F0DFD50BE32}">
      <dsp:nvSpPr>
        <dsp:cNvPr id="0" name=""/>
        <dsp:cNvSpPr/>
      </dsp:nvSpPr>
      <dsp:spPr>
        <a:xfrm>
          <a:off x="52657" y="1571641"/>
          <a:ext cx="3052808" cy="2353025"/>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C2C81A-F3A4-4A2F-99AE-7AC101D83C51}">
      <dsp:nvSpPr>
        <dsp:cNvPr id="0" name=""/>
        <dsp:cNvSpPr/>
      </dsp:nvSpPr>
      <dsp:spPr>
        <a:xfrm>
          <a:off x="2410109" y="76899"/>
          <a:ext cx="1982605" cy="1162543"/>
        </a:xfrm>
        <a:prstGeom prst="ellipse">
          <a:avLst/>
        </a:prstGeom>
        <a:solidFill>
          <a:schemeClr val="accent5">
            <a:hueOff val="814257"/>
            <a:satOff val="2799"/>
            <a:lumOff val="-1343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kumimoji="0" lang="zh-CN" altLang="en-US" sz="2000" b="1"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普通</a:t>
          </a:r>
          <a:endParaRPr kumimoji="0" lang="en-US" altLang="zh-CN" sz="2000" b="1"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lvl="0" algn="ctr" defTabSz="889000">
            <a:lnSpc>
              <a:spcPct val="90000"/>
            </a:lnSpc>
            <a:spcBef>
              <a:spcPct val="0"/>
            </a:spcBef>
            <a:spcAft>
              <a:spcPct val="35000"/>
            </a:spcAft>
          </a:pPr>
          <a:r>
            <a:rPr kumimoji="0" lang="zh-CN" altLang="en-US" sz="2000" b="1"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质粒提取</a:t>
          </a:r>
          <a:endParaRPr lang="zh-CN" altLang="en-US" sz="2000" kern="1200" dirty="0">
            <a:solidFill>
              <a:schemeClr val="bg1"/>
            </a:solidFill>
          </a:endParaRPr>
        </a:p>
      </dsp:txBody>
      <dsp:txXfrm>
        <a:off x="2700455" y="247149"/>
        <a:ext cx="1401913" cy="822043"/>
      </dsp:txXfrm>
    </dsp:sp>
    <dsp:sp modelId="{30B4DC0A-3289-4081-8B2A-6E1A486ECFCF}">
      <dsp:nvSpPr>
        <dsp:cNvPr id="0" name=""/>
        <dsp:cNvSpPr/>
      </dsp:nvSpPr>
      <dsp:spPr>
        <a:xfrm>
          <a:off x="3701783" y="1364260"/>
          <a:ext cx="2417711" cy="1012122"/>
        </a:xfrm>
        <a:prstGeom prst="ellipse">
          <a:avLst/>
        </a:prstGeom>
        <a:solidFill>
          <a:srgbClr val="7030A0">
            <a:alpha val="37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kumimoji="0" lang="zh-CN" altLang="en-US" sz="2000" b="1" i="0" u="none" strike="noStrike" kern="1200" cap="none" normalizeH="0" baseline="0" dirty="0" smtClean="0">
              <a:ln>
                <a:noFill/>
              </a:ln>
              <a:solidFill>
                <a:schemeClr val="accent3"/>
              </a:solidFill>
              <a:effectLst/>
              <a:latin typeface="宋体" panose="02010600030101010101" pitchFamily="2" charset="-122"/>
              <a:ea typeface="宋体" panose="02010600030101010101" pitchFamily="2" charset="-122"/>
              <a:cs typeface="Times New Roman" panose="02020603050405020304" pitchFamily="18" charset="0"/>
            </a:rPr>
            <a:t>高纯</a:t>
          </a:r>
        </a:p>
        <a:p>
          <a:pPr lvl="0" algn="ctr" defTabSz="889000">
            <a:lnSpc>
              <a:spcPct val="90000"/>
            </a:lnSpc>
            <a:spcBef>
              <a:spcPct val="0"/>
            </a:spcBef>
            <a:spcAft>
              <a:spcPct val="35000"/>
            </a:spcAft>
          </a:pPr>
          <a:r>
            <a:rPr kumimoji="0" lang="zh-CN" altLang="en-US" sz="2000" b="1" i="0" u="none" strike="noStrike" kern="1200" cap="none" normalizeH="0" baseline="0" dirty="0" smtClean="0">
              <a:ln>
                <a:noFill/>
              </a:ln>
              <a:solidFill>
                <a:schemeClr val="accent3"/>
              </a:solidFill>
              <a:effectLst/>
              <a:latin typeface="宋体" panose="02010600030101010101" pitchFamily="2" charset="-122"/>
              <a:ea typeface="宋体" panose="02010600030101010101" pitchFamily="2" charset="-122"/>
              <a:cs typeface="Times New Roman" panose="02020603050405020304" pitchFamily="18" charset="0"/>
            </a:rPr>
            <a:t>质粒提取</a:t>
          </a:r>
          <a:endParaRPr lang="zh-CN" altLang="en-US" sz="2000" kern="1200" dirty="0">
            <a:solidFill>
              <a:schemeClr val="accent3"/>
            </a:solidFill>
          </a:endParaRPr>
        </a:p>
      </dsp:txBody>
      <dsp:txXfrm>
        <a:off x="4055849" y="1512482"/>
        <a:ext cx="1709579" cy="715678"/>
      </dsp:txXfrm>
    </dsp:sp>
    <dsp:sp modelId="{B704CEE7-93E5-4F01-A964-F3431D073DC0}">
      <dsp:nvSpPr>
        <dsp:cNvPr id="0" name=""/>
        <dsp:cNvSpPr/>
      </dsp:nvSpPr>
      <dsp:spPr>
        <a:xfrm>
          <a:off x="4020628" y="2643203"/>
          <a:ext cx="2121859" cy="1158900"/>
        </a:xfrm>
        <a:prstGeom prst="ellipse">
          <a:avLst/>
        </a:prstGeom>
        <a:solidFill>
          <a:schemeClr val="accent5">
            <a:hueOff val="-8376711"/>
            <a:satOff val="38159"/>
            <a:lumOff val="-37938"/>
            <a:alpha val="54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kumimoji="0" lang="zh-CN" altLang="en-US" sz="2000" b="1" i="0" u="none" strike="noStrike" kern="1200" cap="none" normalizeH="0" baseline="0" dirty="0" smtClean="0">
              <a:ln>
                <a:noFill/>
              </a:ln>
              <a:solidFill>
                <a:schemeClr val="accent3"/>
              </a:solidFill>
              <a:effectLst/>
              <a:latin typeface="宋体" panose="02010600030101010101" pitchFamily="2" charset="-122"/>
              <a:ea typeface="宋体" panose="02010600030101010101" pitchFamily="2" charset="-122"/>
              <a:cs typeface="Times New Roman" panose="02020603050405020304" pitchFamily="18" charset="0"/>
            </a:rPr>
            <a:t>无内毒素</a:t>
          </a:r>
          <a:endParaRPr kumimoji="0" lang="en-US" altLang="zh-CN" sz="2000" b="1" i="0" u="none" strike="noStrike" kern="1200" cap="none" normalizeH="0" baseline="0" dirty="0" smtClean="0">
            <a:ln>
              <a:noFill/>
            </a:ln>
            <a:solidFill>
              <a:schemeClr val="accent3"/>
            </a:solidFill>
            <a:effectLst/>
            <a:latin typeface="宋体" panose="02010600030101010101" pitchFamily="2" charset="-122"/>
            <a:ea typeface="宋体" panose="02010600030101010101" pitchFamily="2" charset="-122"/>
            <a:cs typeface="Times New Roman" panose="02020603050405020304" pitchFamily="18" charset="0"/>
          </a:endParaRPr>
        </a:p>
        <a:p>
          <a:pPr lvl="0" algn="ctr" defTabSz="889000">
            <a:lnSpc>
              <a:spcPct val="90000"/>
            </a:lnSpc>
            <a:spcBef>
              <a:spcPct val="0"/>
            </a:spcBef>
            <a:spcAft>
              <a:spcPct val="35000"/>
            </a:spcAft>
          </a:pPr>
          <a:r>
            <a:rPr kumimoji="0" lang="zh-CN" altLang="en-US" sz="2000" b="1" i="0" u="none" strike="noStrike" kern="1200" cap="none" normalizeH="0" baseline="0" dirty="0" smtClean="0">
              <a:ln>
                <a:noFill/>
              </a:ln>
              <a:solidFill>
                <a:schemeClr val="accent3"/>
              </a:solidFill>
              <a:effectLst/>
              <a:latin typeface="宋体" panose="02010600030101010101" pitchFamily="2" charset="-122"/>
              <a:ea typeface="宋体" panose="02010600030101010101" pitchFamily="2" charset="-122"/>
              <a:cs typeface="Times New Roman" panose="02020603050405020304" pitchFamily="18" charset="0"/>
            </a:rPr>
            <a:t>质粒提取</a:t>
          </a:r>
          <a:endParaRPr lang="zh-CN" altLang="en-US" sz="2000" kern="1200" dirty="0">
            <a:solidFill>
              <a:schemeClr val="accent3"/>
            </a:solidFill>
          </a:endParaRPr>
        </a:p>
      </dsp:txBody>
      <dsp:txXfrm>
        <a:off x="4331367" y="2812920"/>
        <a:ext cx="1500381" cy="819466"/>
      </dsp:txXfrm>
    </dsp:sp>
    <dsp:sp modelId="{AE0AD186-F1A0-4298-B340-28606B2099A9}">
      <dsp:nvSpPr>
        <dsp:cNvPr id="0" name=""/>
        <dsp:cNvSpPr/>
      </dsp:nvSpPr>
      <dsp:spPr>
        <a:xfrm>
          <a:off x="2734750" y="4143407"/>
          <a:ext cx="2090090" cy="907519"/>
        </a:xfrm>
        <a:prstGeom prst="ellipse">
          <a:avLst/>
        </a:prstGeom>
        <a:solidFill>
          <a:srgbClr val="FF99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kumimoji="0" lang="zh-CN" altLang="en-US" sz="2000" b="1"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高通量</a:t>
          </a:r>
          <a:endParaRPr kumimoji="0" lang="en-US" altLang="zh-CN" sz="2000" b="1"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lvl="0" algn="ctr" defTabSz="889000">
            <a:lnSpc>
              <a:spcPct val="90000"/>
            </a:lnSpc>
            <a:spcBef>
              <a:spcPct val="0"/>
            </a:spcBef>
            <a:spcAft>
              <a:spcPct val="35000"/>
            </a:spcAft>
          </a:pPr>
          <a:r>
            <a:rPr kumimoji="0" lang="zh-CN" altLang="en-US" sz="2000" b="1"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质粒提取</a:t>
          </a:r>
          <a:endParaRPr lang="zh-CN" altLang="en-US" sz="2000" kern="1200" dirty="0">
            <a:solidFill>
              <a:schemeClr val="bg1"/>
            </a:solidFill>
          </a:endParaRPr>
        </a:p>
      </dsp:txBody>
      <dsp:txXfrm>
        <a:off x="3040837" y="4276310"/>
        <a:ext cx="1477916" cy="641713"/>
      </dsp:txXfrm>
    </dsp:sp>
  </dsp:spTree>
</dsp:drawing>
</file>

<file path=ppt/diagrams/layout1.xml><?xml version="1.0" encoding="utf-8"?>
<dgm:layoutDef xmlns:dgm="http://schemas.openxmlformats.org/drawingml/2006/diagram" xmlns:a="http://schemas.openxmlformats.org/drawingml/2006/main" uniqueId="urn:microsoft.com/office/officeart/2005/8/layout/radial2#1">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stBulletLvl" val="1"/>
                <dgm:param type="txAnchorVertCh" val="mid"/>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srcNode" val="connSite"/>
              <dgm:param type="dstNode" val="parentNode"/>
              <dgm:param type="dim" val="1D"/>
              <dgm:param type="endSty" val="noArr"/>
              <dgm:param type="begPts" val="auto"/>
              <dgm:param type="endPts" val="auto"/>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Grp="1" noRot="1" noChangeAspect="1"/>
          </p:cNvSpPr>
          <p:nvPr>
            <p:ph type="sldImg"/>
          </p:nvPr>
        </p:nvSpPr>
        <p:spPr>
          <a:xfrm>
            <a:off x="1143000" y="685800"/>
            <a:ext cx="4572000" cy="3429000"/>
          </a:xfrm>
          <a:prstGeom prst="rect">
            <a:avLst/>
          </a:prstGeom>
          <a:noFill/>
          <a:ln w="9525">
            <a:noFill/>
          </a:ln>
        </p:spPr>
      </p:sp>
      <p:sp>
        <p:nvSpPr>
          <p:cNvPr id="2053" name="Rectangle 5"/>
          <p:cNvSpPr>
            <a:spLocks noGrp="1" noRot="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t>‹#›</a:t>
            </a:fld>
            <a:endParaRPr lang="zh-CN" altLang="en-US" sz="1200" strike="noStrike" noProof="1"/>
          </a:p>
        </p:txBody>
      </p:sp>
    </p:spTree>
    <p:extLst>
      <p:ext uri="{BB962C8B-B14F-4D97-AF65-F5344CB8AC3E}">
        <p14:creationId xmlns:p14="http://schemas.microsoft.com/office/powerpoint/2010/main" val="295385269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dirty="0">
                <a:latin typeface="Arial" panose="020B0604020202020204" pitchFamily="34" charset="0"/>
              </a:rPr>
              <a:t>5</a:t>
            </a:fld>
            <a:endParaRPr lang="en-US" altLang="zh-CN" sz="1200" dirty="0">
              <a:latin typeface="Arial" panose="020B0604020202020204" pitchFamily="34" charset="0"/>
            </a:endParaRPr>
          </a:p>
        </p:txBody>
      </p:sp>
      <p:sp>
        <p:nvSpPr>
          <p:cNvPr id="44035" name="Rectangle 2"/>
          <p:cNvSpPr>
            <a:spLocks noGrp="1" noRot="1" noChangeAspect="1" noTextEdit="1"/>
          </p:cNvSpPr>
          <p:nvPr>
            <p:ph type="sldImg"/>
          </p:nvPr>
        </p:nvSpPr>
        <p:spPr/>
      </p:sp>
      <p:sp>
        <p:nvSpPr>
          <p:cNvPr id="44036" name="Rectangle 3"/>
          <p:cNvSpPr>
            <a:spLocks noGrp="1"/>
          </p:cNvSpPr>
          <p:nvPr>
            <p:ph type="body" idx="1"/>
          </p:nvPr>
        </p:nvSpPr>
        <p:spPr/>
        <p:txBody>
          <a:bodyPr wrap="square" lIns="91440" tIns="45720" rIns="91440" bIns="45720" anchor="t"/>
          <a:lstStyle/>
          <a:p>
            <a:pPr lvl="0" eaLnBrk="1" hangingPunct="1"/>
            <a:r>
              <a:rPr lang="zh-CN" altLang="en-US" dirty="0">
                <a:ea typeface="黑体" panose="02010609060101010101" pitchFamily="49" charset="-122"/>
              </a:rPr>
              <a:t>质粒的提取</a:t>
            </a:r>
            <a:r>
              <a:rPr lang="en-US" altLang="zh-CN">
                <a:ea typeface="黑体" panose="02010609060101010101" pitchFamily="49" charset="-122"/>
              </a:rPr>
              <a:t>——</a:t>
            </a:r>
            <a:r>
              <a:rPr lang="zh-CN" altLang="en-US" dirty="0">
                <a:ea typeface="黑体" panose="02010609060101010101" pitchFamily="49" charset="-122"/>
              </a:rPr>
              <a:t>碱裂解法（碱变性法）</a:t>
            </a:r>
            <a:endParaRPr lang="zh-CN" altLang="zh-CN" dirty="0">
              <a:ea typeface="黑体" panose="02010609060101010101" pitchFamily="49" charset="-122"/>
            </a:endParaRPr>
          </a:p>
        </p:txBody>
      </p:sp>
    </p:spTree>
    <p:extLst>
      <p:ext uri="{BB962C8B-B14F-4D97-AF65-F5344CB8AC3E}">
        <p14:creationId xmlns:p14="http://schemas.microsoft.com/office/powerpoint/2010/main" val="2748255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p:sp>
      <p:sp>
        <p:nvSpPr>
          <p:cNvPr id="21507" name="备注占位符 2"/>
          <p:cNvSpPr>
            <a:spLocks noGrp="1"/>
          </p:cNvSpPr>
          <p:nvPr>
            <p:ph type="body" idx="1"/>
          </p:nvPr>
        </p:nvSpPr>
        <p:spPr/>
        <p:txBody>
          <a:bodyPr wrap="square" lIns="91440" tIns="45720" rIns="91440" bIns="45720" anchor="ctr"/>
          <a:lstStyle/>
          <a:p>
            <a:pPr lvl="0"/>
            <a:endParaRPr lang="zh-CN" altLang="en-US" dirty="0">
              <a:ea typeface="宋体" panose="02010600030101010101" pitchFamily="2" charset="-122"/>
            </a:endParaRPr>
          </a:p>
        </p:txBody>
      </p:sp>
      <p:sp>
        <p:nvSpPr>
          <p:cNvPr id="2150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b="0" dirty="0"/>
              <a:t>8</a:t>
            </a:fld>
            <a:endParaRPr lang="zh-CN" altLang="en-US" sz="1200" b="0" dirty="0"/>
          </a:p>
        </p:txBody>
      </p:sp>
    </p:spTree>
    <p:extLst>
      <p:ext uri="{BB962C8B-B14F-4D97-AF65-F5344CB8AC3E}">
        <p14:creationId xmlns:p14="http://schemas.microsoft.com/office/powerpoint/2010/main" val="2279820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p:txBody>
          <a:bodyPr wrap="square" lIns="91440" tIns="45720" rIns="91440" bIns="45720" anchor="ctr"/>
          <a:lstStyle/>
          <a:p>
            <a:pPr lvl="0"/>
            <a:endParaRPr lang="zh-CN" altLang="en-US" dirty="0">
              <a:ea typeface="宋体" panose="02010600030101010101" pitchFamily="2" charset="-122"/>
            </a:endParaRPr>
          </a:p>
        </p:txBody>
      </p:sp>
      <p:sp>
        <p:nvSpPr>
          <p:cNvPr id="2253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b="0" dirty="0"/>
              <a:t>9</a:t>
            </a:fld>
            <a:endParaRPr lang="zh-CN" altLang="en-US" sz="1200" b="0" dirty="0"/>
          </a:p>
        </p:txBody>
      </p:sp>
    </p:spTree>
    <p:extLst>
      <p:ext uri="{BB962C8B-B14F-4D97-AF65-F5344CB8AC3E}">
        <p14:creationId xmlns:p14="http://schemas.microsoft.com/office/powerpoint/2010/main" val="3265228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p:txBody>
          <a:bodyPr wrap="square" lIns="91440" tIns="45720" rIns="91440" bIns="45720" anchor="ctr"/>
          <a:lstStyle/>
          <a:p>
            <a:pPr lvl="0"/>
            <a:endParaRPr lang="zh-CN" altLang="en-US" dirty="0">
              <a:ea typeface="宋体" panose="02010600030101010101" pitchFamily="2" charset="-122"/>
            </a:endParaRPr>
          </a:p>
        </p:txBody>
      </p:sp>
      <p:sp>
        <p:nvSpPr>
          <p:cNvPr id="23556"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b="0" dirty="0"/>
              <a:t>11</a:t>
            </a:fld>
            <a:endParaRPr lang="zh-CN" altLang="en-US" sz="1200" b="0" dirty="0"/>
          </a:p>
        </p:txBody>
      </p:sp>
    </p:spTree>
    <p:extLst>
      <p:ext uri="{BB962C8B-B14F-4D97-AF65-F5344CB8AC3E}">
        <p14:creationId xmlns:p14="http://schemas.microsoft.com/office/powerpoint/2010/main" val="3385359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63489"/>
          <p:cNvSpPr>
            <a:spLocks noGrp="1" noRot="1" noChangeAspect="1" noTextEdit="1"/>
          </p:cNvSpPr>
          <p:nvPr>
            <p:ph type="sldImg"/>
          </p:nvPr>
        </p:nvSpPr>
        <p:spPr/>
      </p:sp>
      <p:sp>
        <p:nvSpPr>
          <p:cNvPr id="63491" name="文本占位符 63490"/>
          <p:cNvSpPr>
            <a:spLocks noGrp="1"/>
          </p:cNvSpPr>
          <p:nvPr>
            <p:ph type="body" idx="1"/>
          </p:nvPr>
        </p:nvSpPr>
        <p:spPr/>
        <p:txBody>
          <a:bodyPr/>
          <a:lstStyle/>
          <a:p>
            <a:pPr lvl="0"/>
            <a:r>
              <a:rPr lang="zh-CN" altLang="en-US" b="1" dirty="0"/>
              <a:t>另一种方法是测定样品中溴化乙锭发射的荧光的强度来计算核酸的含量。</a:t>
            </a:r>
          </a:p>
        </p:txBody>
      </p:sp>
    </p:spTree>
    <p:extLst>
      <p:ext uri="{BB962C8B-B14F-4D97-AF65-F5344CB8AC3E}">
        <p14:creationId xmlns:p14="http://schemas.microsoft.com/office/powerpoint/2010/main" val="4138053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64513"/>
          <p:cNvSpPr>
            <a:spLocks noGrp="1" noRot="1" noChangeAspect="1" noTextEdit="1"/>
          </p:cNvSpPr>
          <p:nvPr>
            <p:ph type="sldImg"/>
          </p:nvPr>
        </p:nvSpPr>
        <p:spPr/>
      </p:sp>
      <p:sp>
        <p:nvSpPr>
          <p:cNvPr id="64515" name="文本占位符 64514"/>
          <p:cNvSpPr>
            <a:spLocks noGrp="1"/>
          </p:cNvSpPr>
          <p:nvPr>
            <p:ph type="body" idx="1"/>
          </p:nvPr>
        </p:nvSpPr>
        <p:spPr/>
        <p:txBody>
          <a:bodyPr/>
          <a:lstStyle/>
          <a:p>
            <a:pPr lvl="0" eaLnBrk="1" hangingPunct="1">
              <a:lnSpc>
                <a:spcPct val="120000"/>
              </a:lnSpc>
            </a:pPr>
            <a:r>
              <a:rPr lang="zh-CN" altLang="en-US" dirty="0">
                <a:ea typeface="黑体" panose="02010609060101010101" pitchFamily="49" charset="-122"/>
              </a:rPr>
              <a:t>注：</a:t>
            </a:r>
          </a:p>
          <a:p>
            <a:pPr lvl="0" eaLnBrk="1" hangingPunct="1">
              <a:lnSpc>
                <a:spcPct val="120000"/>
              </a:lnSpc>
            </a:pPr>
            <a:r>
              <a:rPr lang="en-US" altLang="zh-CN">
                <a:ea typeface="黑体" panose="02010609060101010101" pitchFamily="49" charset="-122"/>
              </a:rPr>
              <a:t>A </a:t>
            </a:r>
            <a:r>
              <a:rPr lang="zh-CN" altLang="en-US" dirty="0">
                <a:ea typeface="黑体" panose="02010609060101010101" pitchFamily="49" charset="-122"/>
              </a:rPr>
              <a:t>值的测定受溶液</a:t>
            </a:r>
            <a:r>
              <a:rPr lang="en-US" altLang="zh-CN">
                <a:ea typeface="黑体" panose="02010609060101010101" pitchFamily="49" charset="-122"/>
              </a:rPr>
              <a:t>pH</a:t>
            </a:r>
            <a:r>
              <a:rPr lang="zh-CN" altLang="en-US" dirty="0">
                <a:ea typeface="黑体" panose="02010609060101010101" pitchFamily="49" charset="-122"/>
              </a:rPr>
              <a:t>值的影响。因此，一般在中性</a:t>
            </a:r>
            <a:r>
              <a:rPr lang="en-US" altLang="zh-CN">
                <a:ea typeface="黑体" panose="02010609060101010101" pitchFamily="49" charset="-122"/>
              </a:rPr>
              <a:t>pH</a:t>
            </a:r>
            <a:r>
              <a:rPr lang="zh-CN" altLang="en-US" dirty="0">
                <a:ea typeface="黑体" panose="02010609060101010101" pitchFamily="49" charset="-122"/>
              </a:rPr>
              <a:t>条件下进行测定。</a:t>
            </a:r>
          </a:p>
          <a:p>
            <a:pPr lvl="0" eaLnBrk="1" hangingPunct="1">
              <a:lnSpc>
                <a:spcPct val="120000"/>
              </a:lnSpc>
            </a:pPr>
            <a:r>
              <a:rPr lang="zh-CN" altLang="en-US" dirty="0">
                <a:ea typeface="黑体" panose="02010609060101010101" pitchFamily="49" charset="-122"/>
              </a:rPr>
              <a:t>这种方法常用于测定比较纯的样品。</a:t>
            </a:r>
          </a:p>
        </p:txBody>
      </p:sp>
    </p:spTree>
    <p:extLst>
      <p:ext uri="{BB962C8B-B14F-4D97-AF65-F5344CB8AC3E}">
        <p14:creationId xmlns:p14="http://schemas.microsoft.com/office/powerpoint/2010/main" val="57464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71681"/>
          <p:cNvSpPr>
            <a:spLocks noGrp="1" noRot="1" noChangeAspect="1" noTextEdit="1"/>
          </p:cNvSpPr>
          <p:nvPr>
            <p:ph type="sldImg"/>
          </p:nvPr>
        </p:nvSpPr>
        <p:spPr/>
      </p:sp>
      <p:sp>
        <p:nvSpPr>
          <p:cNvPr id="71683" name="文本占位符 71682"/>
          <p:cNvSpPr>
            <a:spLocks noGrp="1"/>
          </p:cNvSpPr>
          <p:nvPr>
            <p:ph type="body" idx="1"/>
          </p:nvPr>
        </p:nvSpPr>
        <p:spPr/>
        <p:txBody>
          <a:bodyPr/>
          <a:lstStyle/>
          <a:p>
            <a:pPr lvl="0" eaLnBrk="1" hangingPunct="1">
              <a:lnSpc>
                <a:spcPct val="180000"/>
              </a:lnSpc>
              <a:buClr>
                <a:schemeClr val="tx1"/>
              </a:buClr>
              <a:buFont typeface="Wingdings" panose="05000000000000000000" pitchFamily="2" charset="2"/>
              <a:buChar char="Ø"/>
            </a:pPr>
            <a:r>
              <a:rPr lang="zh-CN" altLang="en-US" sz="1400" dirty="0">
                <a:ea typeface="黑体" panose="02010609060101010101" pitchFamily="49" charset="-122"/>
              </a:rPr>
              <a:t>在一定电场强度下，</a:t>
            </a:r>
            <a:r>
              <a:rPr lang="en-US" altLang="zh-CN" sz="1400">
                <a:ea typeface="黑体" panose="02010609060101010101" pitchFamily="49" charset="-122"/>
              </a:rPr>
              <a:t>DNA</a:t>
            </a:r>
            <a:r>
              <a:rPr lang="zh-CN" altLang="en-US" sz="1400" dirty="0">
                <a:ea typeface="黑体" panose="02010609060101010101" pitchFamily="49" charset="-122"/>
              </a:rPr>
              <a:t>分子的迁移取决于分子筛效应，即</a:t>
            </a:r>
            <a:r>
              <a:rPr lang="en-US" altLang="zh-CN" sz="1400">
                <a:ea typeface="黑体" panose="02010609060101010101" pitchFamily="49" charset="-122"/>
              </a:rPr>
              <a:t>DNA</a:t>
            </a:r>
            <a:r>
              <a:rPr lang="zh-CN" altLang="en-US" sz="1400" dirty="0">
                <a:ea typeface="黑体" panose="02010609060101010101" pitchFamily="49" charset="-122"/>
              </a:rPr>
              <a:t>分子本身的大小和构型</a:t>
            </a:r>
            <a:r>
              <a:rPr lang="en-US" altLang="zh-CN" sz="1400">
                <a:ea typeface="黑体" panose="02010609060101010101" pitchFamily="49" charset="-122"/>
              </a:rPr>
              <a:t>(</a:t>
            </a:r>
            <a:r>
              <a:rPr lang="zh-CN" altLang="en-US" sz="1400" dirty="0">
                <a:ea typeface="黑体" panose="02010609060101010101" pitchFamily="49" charset="-122"/>
              </a:rPr>
              <a:t>相对分子质量不同的</a:t>
            </a:r>
            <a:r>
              <a:rPr lang="en-US" altLang="zh-CN" sz="1400">
                <a:ea typeface="黑体" panose="02010609060101010101" pitchFamily="49" charset="-122"/>
              </a:rPr>
              <a:t>DNA</a:t>
            </a:r>
            <a:r>
              <a:rPr lang="zh-CN" altLang="en-US" sz="1400" dirty="0">
                <a:ea typeface="黑体" panose="02010609060101010101" pitchFamily="49" charset="-122"/>
              </a:rPr>
              <a:t>片段泳动速度不一样</a:t>
            </a:r>
            <a:r>
              <a:rPr lang="en-US" altLang="zh-CN" sz="1400">
                <a:ea typeface="黑体" panose="02010609060101010101" pitchFamily="49" charset="-122"/>
              </a:rPr>
              <a:t>)</a:t>
            </a:r>
            <a:r>
              <a:rPr lang="zh-CN" altLang="en-US" sz="1400" dirty="0">
                <a:ea typeface="黑体" panose="02010609060101010101" pitchFamily="49" charset="-122"/>
              </a:rPr>
              <a:t>，且</a:t>
            </a:r>
            <a:r>
              <a:rPr lang="en-US" altLang="zh-CN" sz="1400">
                <a:ea typeface="黑体" panose="02010609060101010101" pitchFamily="49" charset="-122"/>
              </a:rPr>
              <a:t>DNA</a:t>
            </a:r>
            <a:r>
              <a:rPr lang="zh-CN" altLang="en-US" sz="1400" dirty="0">
                <a:ea typeface="黑体" panose="02010609060101010101" pitchFamily="49" charset="-122"/>
              </a:rPr>
              <a:t>分子的迁移速度与相对分子质量的对数值成反比关系。凝胶电泳不仅可分离不同相对分子质量的</a:t>
            </a:r>
            <a:r>
              <a:rPr lang="en-US" altLang="zh-CN" sz="1400">
                <a:ea typeface="黑体" panose="02010609060101010101" pitchFamily="49" charset="-122"/>
              </a:rPr>
              <a:t>DNA</a:t>
            </a:r>
            <a:r>
              <a:rPr lang="zh-CN" altLang="en-US" sz="1400" dirty="0">
                <a:ea typeface="黑体" panose="02010609060101010101" pitchFamily="49" charset="-122"/>
              </a:rPr>
              <a:t>，也可以分离相对分子质量相同，但构型不同的</a:t>
            </a:r>
            <a:r>
              <a:rPr lang="en-US" altLang="zh-CN" sz="1400">
                <a:ea typeface="黑体" panose="02010609060101010101" pitchFamily="49" charset="-122"/>
              </a:rPr>
              <a:t>DNA</a:t>
            </a:r>
            <a:r>
              <a:rPr lang="zh-CN" altLang="en-US" sz="1400" dirty="0">
                <a:ea typeface="黑体" panose="02010609060101010101" pitchFamily="49" charset="-122"/>
              </a:rPr>
              <a:t>分子：一般来说，其中闭环结构泳动最快，其次为线性结构，最慢的可能是单链开环。</a:t>
            </a:r>
          </a:p>
          <a:p>
            <a:pPr lvl="0"/>
            <a:endParaRPr lang="zh-CN" altLang="en-US" dirty="0"/>
          </a:p>
        </p:txBody>
      </p:sp>
    </p:spTree>
    <p:extLst>
      <p:ext uri="{BB962C8B-B14F-4D97-AF65-F5344CB8AC3E}">
        <p14:creationId xmlns:p14="http://schemas.microsoft.com/office/powerpoint/2010/main" val="2244493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549616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lvl="0">
              <a:buClrTx/>
            </a:pPr>
            <a:endParaRPr lang="zh-CN" altLang="en-US"/>
          </a:p>
        </p:txBody>
      </p:sp>
      <p:sp>
        <p:nvSpPr>
          <p:cNvPr id="4" name="页脚占位符 3"/>
          <p:cNvSpPr>
            <a:spLocks noGrp="1"/>
          </p:cNvSpPr>
          <p:nvPr>
            <p:ph type="ftr" sz="quarter" idx="11"/>
          </p:nvPr>
        </p:nvSpPr>
        <p:spPr/>
        <p:txBody>
          <a:bodyPr/>
          <a:lstStyle/>
          <a:p>
            <a:pPr lvl="0">
              <a:buClrTx/>
            </a:pPr>
            <a:endParaRPr lang="zh-CN" altLang="en-US"/>
          </a:p>
        </p:txBody>
      </p:sp>
      <p:sp>
        <p:nvSpPr>
          <p:cNvPr id="5" name="灯片编号占位符 4"/>
          <p:cNvSpPr>
            <a:spLocks noGrp="1"/>
          </p:cNvSpPr>
          <p:nvPr>
            <p:ph type="sldNum" sz="quarter" idx="12"/>
          </p:nvPr>
        </p:nvSpPr>
        <p:spPr/>
        <p:txBody>
          <a:bodyPr/>
          <a:lstStyle/>
          <a:p>
            <a:pPr lvl="0">
              <a:buClrTx/>
            </a:pPr>
            <a:fld id="{9A0DB2DC-4C9A-4742-B13C-FB6460FD3503}" type="slidenum">
              <a:rPr lang="zh-CN" altLang="en-US"/>
              <a:t>‹#›</a:t>
            </a:fld>
            <a:endParaRPr lang="zh-CN" altLang="en-US"/>
          </a:p>
        </p:txBody>
      </p:sp>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5"/>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7" name="Rectangle 3"/>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4"/>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split orient="vert"/>
  </p:transition>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506730" y="1565275"/>
            <a:ext cx="83820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lnSpc>
                <a:spcPct val="120000"/>
              </a:lnSpc>
              <a:buClrTx/>
              <a:buSzTx/>
              <a:buFontTx/>
              <a:buNone/>
              <a:defRPr/>
            </a:pPr>
            <a:r>
              <a:rPr lang="zh-CN" altLang="en-US" sz="4000">
                <a:latin typeface="黑体" panose="02010609060101010101" pitchFamily="49" charset="-122"/>
                <a:ea typeface="黑体" panose="02010609060101010101" pitchFamily="49" charset="-122"/>
                <a:sym typeface="+mn-ea"/>
              </a:rPr>
              <a:t>实验九</a:t>
            </a:r>
            <a:r>
              <a:rPr lang="en-US" altLang="zh-CN" sz="4000">
                <a:latin typeface="黑体" panose="02010609060101010101" pitchFamily="49" charset="-122"/>
                <a:ea typeface="黑体" panose="02010609060101010101" pitchFamily="49" charset="-122"/>
                <a:sym typeface="+mn-ea"/>
              </a:rPr>
              <a:t>-1</a:t>
            </a:r>
            <a:r>
              <a:rPr lang="zh-CN" altLang="en-US" sz="4000">
                <a:latin typeface="黑体" panose="02010609060101010101" pitchFamily="49" charset="-122"/>
                <a:ea typeface="黑体" panose="02010609060101010101" pitchFamily="49" charset="-122"/>
                <a:sym typeface="+mn-ea"/>
              </a:rPr>
              <a:t> </a:t>
            </a:r>
            <a:br>
              <a:rPr lang="zh-CN" altLang="en-US" sz="4000">
                <a:latin typeface="黑体" panose="02010609060101010101" pitchFamily="49" charset="-122"/>
                <a:ea typeface="黑体" panose="02010609060101010101" pitchFamily="49" charset="-122"/>
                <a:sym typeface="+mn-ea"/>
              </a:rPr>
            </a:br>
            <a:r>
              <a:rPr lang="zh-CN" altLang="en-US" sz="4000">
                <a:latin typeface="黑体" panose="02010609060101010101" pitchFamily="49" charset="-122"/>
                <a:ea typeface="黑体" panose="02010609060101010101" pitchFamily="49" charset="-122"/>
                <a:sym typeface="+mn-ea"/>
              </a:rPr>
              <a:t>无内毒素质粒的抽提与分析</a:t>
            </a:r>
          </a:p>
        </p:txBody>
      </p:sp>
    </p:spTree>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2571750" y="214630"/>
            <a:ext cx="6572250" cy="1000125"/>
          </a:xfrm>
        </p:spPr>
        <p:txBody>
          <a:bodyPr vert="horz" wrap="square" lIns="91440" tIns="45720" rIns="91440" bIns="45720" anchor="ctr"/>
          <a:lstStyle/>
          <a:p>
            <a:pPr lvl="0"/>
            <a:r>
              <a:rPr lang="zh-CN" altLang="en-US" sz="3600" dirty="0">
                <a:ea typeface="宋体" panose="02010600030101010101" pitchFamily="2" charset="-122"/>
              </a:rPr>
              <a:t>无内毒素质粒提取</a:t>
            </a:r>
          </a:p>
        </p:txBody>
      </p:sp>
      <p:sp>
        <p:nvSpPr>
          <p:cNvPr id="9219" name="内容占位符 2"/>
          <p:cNvSpPr>
            <a:spLocks noGrp="1"/>
          </p:cNvSpPr>
          <p:nvPr>
            <p:ph idx="4294967295"/>
          </p:nvPr>
        </p:nvSpPr>
        <p:spPr>
          <a:xfrm>
            <a:off x="285750" y="1094740"/>
            <a:ext cx="8572500" cy="4944745"/>
          </a:xfrm>
        </p:spPr>
        <p:txBody>
          <a:bodyPr vert="horz" wrap="square" lIns="91440" tIns="45720" rIns="91440" bIns="45720" anchor="t"/>
          <a:lstStyle/>
          <a:p>
            <a:pPr lvl="0">
              <a:lnSpc>
                <a:spcPts val="3500"/>
              </a:lnSpc>
            </a:pPr>
            <a:r>
              <a:rPr lang="zh-CN" altLang="en-US" sz="2000" b="1" dirty="0">
                <a:solidFill>
                  <a:srgbClr val="FF7029"/>
                </a:solidFill>
                <a:latin typeface="黑体" panose="02010609060101010101" pitchFamily="49" charset="-122"/>
                <a:ea typeface="黑体" panose="02010609060101010101" pitchFamily="49" charset="-122"/>
              </a:rPr>
              <a:t>内毒素</a:t>
            </a:r>
            <a:endParaRPr lang="en-US" altLang="zh-CN" sz="2000" b="1" dirty="0">
              <a:solidFill>
                <a:srgbClr val="FF7029"/>
              </a:solidFill>
              <a:latin typeface="黑体" panose="02010609060101010101" pitchFamily="49" charset="-122"/>
              <a:ea typeface="黑体" panose="02010609060101010101" pitchFamily="49" charset="-122"/>
            </a:endParaRPr>
          </a:p>
          <a:p>
            <a:pPr lvl="1">
              <a:lnSpc>
                <a:spcPts val="3500"/>
              </a:lnSpc>
            </a:pPr>
            <a:r>
              <a:rPr lang="zh-CN" altLang="en-US" sz="2000" smtClean="0">
                <a:latin typeface="黑体" panose="02010609060101010101" pitchFamily="49" charset="-122"/>
                <a:ea typeface="黑体" panose="02010609060101010101" pitchFamily="49" charset="-122"/>
                <a:sym typeface="+mn-ea"/>
              </a:rPr>
              <a:t>又称“热原，是革兰氏阴性菌（如伤寒杆菌，结核杆菌，痢疾杆菌等）的菌体中存在的毒性物质的总称</a:t>
            </a:r>
          </a:p>
          <a:p>
            <a:pPr lvl="1">
              <a:lnSpc>
                <a:spcPts val="3500"/>
              </a:lnSpc>
            </a:pPr>
            <a:r>
              <a:rPr lang="zh-CN" altLang="en-US" sz="2000" dirty="0">
                <a:latin typeface="黑体" panose="02010609060101010101" pitchFamily="49" charset="-122"/>
                <a:ea typeface="黑体" panose="02010609060101010101" pitchFamily="49" charset="-122"/>
              </a:rPr>
              <a:t>是革兰氏阴性菌细胞壁上特有的成分，它主要成分是脂多糖中的类脂</a:t>
            </a:r>
            <a:r>
              <a:rPr lang="en-US" altLang="zh-CN" sz="2000" dirty="0">
                <a:latin typeface="黑体" panose="02010609060101010101" pitchFamily="49" charset="-122"/>
                <a:ea typeface="黑体" panose="02010609060101010101" pitchFamily="49" charset="-122"/>
              </a:rPr>
              <a:t>A</a:t>
            </a:r>
          </a:p>
          <a:p>
            <a:pPr lvl="1">
              <a:lnSpc>
                <a:spcPts val="3500"/>
              </a:lnSpc>
            </a:pPr>
            <a:r>
              <a:rPr lang="zh-CN" altLang="en-US" sz="2000" smtClean="0">
                <a:latin typeface="黑体" panose="02010609060101010101" pitchFamily="49" charset="-122"/>
                <a:ea typeface="黑体" panose="02010609060101010101" pitchFamily="49" charset="-122"/>
                <a:sym typeface="+mn-ea"/>
              </a:rPr>
              <a:t>内毒素耐热而稳定，抗原性弱</a:t>
            </a:r>
            <a:endParaRPr lang="zh-CN" altLang="en-US" sz="2000" smtClean="0">
              <a:latin typeface="黑体" panose="02010609060101010101" pitchFamily="49" charset="-122"/>
              <a:ea typeface="黑体" panose="02010609060101010101" pitchFamily="49" charset="-122"/>
            </a:endParaRPr>
          </a:p>
          <a:p>
            <a:pPr lvl="1">
              <a:lnSpc>
                <a:spcPts val="3500"/>
              </a:lnSpc>
            </a:pPr>
            <a:r>
              <a:rPr lang="zh-CN" altLang="en-US" sz="2000" smtClean="0">
                <a:latin typeface="黑体" panose="02010609060101010101" pitchFamily="49" charset="-122"/>
                <a:ea typeface="黑体" panose="02010609060101010101" pitchFamily="49" charset="-122"/>
                <a:sym typeface="+mn-ea"/>
              </a:rPr>
              <a:t>内毒素是质粒提取中常见的污染物</a:t>
            </a:r>
            <a:r>
              <a:rPr lang="zh-CN" altLang="en-US" sz="2000" dirty="0">
                <a:latin typeface="黑体" panose="02010609060101010101" pitchFamily="49" charset="-122"/>
                <a:ea typeface="黑体" panose="02010609060101010101" pitchFamily="49" charset="-122"/>
              </a:rPr>
              <a:t>，在细菌被裂解时被释放，并很容易混入质粒</a:t>
            </a:r>
            <a:r>
              <a:rPr lang="en-US" altLang="zh-CN" sz="2000" dirty="0">
                <a:latin typeface="黑体" panose="02010609060101010101" pitchFamily="49" charset="-122"/>
                <a:ea typeface="黑体" panose="02010609060101010101" pitchFamily="49" charset="-122"/>
              </a:rPr>
              <a:t>DNA</a:t>
            </a:r>
            <a:r>
              <a:rPr lang="zh-CN" altLang="en-US" sz="2000" dirty="0">
                <a:latin typeface="黑体" panose="02010609060101010101" pitchFamily="49" charset="-122"/>
                <a:ea typeface="黑体" panose="02010609060101010101" pitchFamily="49" charset="-122"/>
              </a:rPr>
              <a:t>中一同被纯化出来，它的存在会极大程度地影响转染效率，且会造成假阳性。</a:t>
            </a:r>
          </a:p>
          <a:p>
            <a:pPr lvl="0">
              <a:lnSpc>
                <a:spcPts val="3500"/>
              </a:lnSpc>
            </a:pPr>
            <a:r>
              <a:rPr lang="zh-CN" altLang="en-US" sz="2000" b="1" dirty="0">
                <a:solidFill>
                  <a:srgbClr val="FF7029"/>
                </a:solidFill>
                <a:latin typeface="黑体" panose="02010609060101010101" pitchFamily="49" charset="-122"/>
                <a:ea typeface="黑体" panose="02010609060101010101" pitchFamily="49" charset="-122"/>
              </a:rPr>
              <a:t>成功的转染</a:t>
            </a:r>
            <a:endParaRPr lang="en-US" altLang="zh-CN" sz="2000" b="1" dirty="0">
              <a:solidFill>
                <a:srgbClr val="FF7029"/>
              </a:solidFill>
              <a:latin typeface="黑体" panose="02010609060101010101" pitchFamily="49" charset="-122"/>
              <a:ea typeface="黑体" panose="02010609060101010101" pitchFamily="49" charset="-122"/>
            </a:endParaRPr>
          </a:p>
          <a:p>
            <a:pPr lvl="0">
              <a:lnSpc>
                <a:spcPts val="3500"/>
              </a:lnSpc>
              <a:buNone/>
            </a:pPr>
            <a:r>
              <a:rPr lang="zh-CN" altLang="en-US" sz="2000" b="1" dirty="0">
                <a:solidFill>
                  <a:srgbClr val="FF7029"/>
                </a:solidFill>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取决于能否选择合适的</a:t>
            </a:r>
            <a:r>
              <a:rPr lang="zh-CN" altLang="en-US" sz="2000" b="1" dirty="0">
                <a:solidFill>
                  <a:srgbClr val="7030A0"/>
                </a:solidFill>
                <a:latin typeface="黑体" panose="02010609060101010101" pitchFamily="49" charset="-122"/>
                <a:ea typeface="黑体" panose="02010609060101010101" pitchFamily="49" charset="-122"/>
              </a:rPr>
              <a:t>高质量的核酸</a:t>
            </a:r>
            <a:r>
              <a:rPr lang="zh-CN" altLang="en-US" sz="2000" dirty="0">
                <a:latin typeface="黑体" panose="02010609060101010101" pitchFamily="49" charset="-122"/>
                <a:ea typeface="黑体" panose="02010609060101010101" pitchFamily="49" charset="-122"/>
              </a:rPr>
              <a:t>和</a:t>
            </a:r>
            <a:r>
              <a:rPr lang="zh-CN" altLang="en-US" sz="2000" b="1" dirty="0">
                <a:solidFill>
                  <a:srgbClr val="7030A0"/>
                </a:solidFill>
                <a:latin typeface="黑体" panose="02010609060101010101" pitchFamily="49" charset="-122"/>
                <a:ea typeface="黑体" panose="02010609060101010101" pitchFamily="49" charset="-122"/>
              </a:rPr>
              <a:t>转染试剂</a:t>
            </a:r>
            <a:r>
              <a:rPr lang="zh-CN" altLang="en-US" sz="2000" dirty="0">
                <a:latin typeface="黑体" panose="02010609060101010101" pitchFamily="49" charset="-122"/>
                <a:ea typeface="黑体" panose="02010609060101010101" pitchFamily="49" charset="-122"/>
              </a:rPr>
              <a:t>，对于</a:t>
            </a:r>
            <a:r>
              <a:rPr lang="en-US" altLang="zh-CN" sz="2000" dirty="0">
                <a:latin typeface="黑体" panose="02010609060101010101" pitchFamily="49" charset="-122"/>
                <a:ea typeface="黑体" panose="02010609060101010101" pitchFamily="49" charset="-122"/>
              </a:rPr>
              <a:t>DNA</a:t>
            </a:r>
            <a:r>
              <a:rPr lang="zh-CN" altLang="en-US" sz="2000" dirty="0">
                <a:latin typeface="黑体" panose="02010609060101010101" pitchFamily="49" charset="-122"/>
                <a:ea typeface="黑体" panose="02010609060101010101" pitchFamily="49" charset="-122"/>
              </a:rPr>
              <a:t>样品，要求样品中的</a:t>
            </a:r>
            <a:r>
              <a:rPr lang="en-US" altLang="zh-CN" sz="2000" dirty="0">
                <a:latin typeface="黑体" panose="02010609060101010101" pitchFamily="49" charset="-122"/>
                <a:ea typeface="黑体" panose="02010609060101010101" pitchFamily="49" charset="-122"/>
              </a:rPr>
              <a:t>RNA</a:t>
            </a:r>
            <a:r>
              <a:rPr lang="zh-CN" altLang="en-US" sz="2000" dirty="0">
                <a:latin typeface="黑体" panose="02010609060101010101" pitchFamily="49" charset="-122"/>
                <a:ea typeface="黑体" panose="02010609060101010101" pitchFamily="49" charset="-122"/>
              </a:rPr>
              <a:t>、化学品的污染和特别是内毒素含量都要非常低。</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Box 40"/>
          <p:cNvSpPr txBox="1"/>
          <p:nvPr/>
        </p:nvSpPr>
        <p:spPr>
          <a:xfrm>
            <a:off x="2214563" y="415925"/>
            <a:ext cx="6072187" cy="646113"/>
          </a:xfrm>
          <a:prstGeom prst="rect">
            <a:avLst/>
          </a:prstGeom>
          <a:noFill/>
          <a:ln w="9525">
            <a:noFill/>
          </a:ln>
        </p:spPr>
        <p:txBody>
          <a:bodyPr>
            <a:spAutoFit/>
          </a:bodyPr>
          <a:lstStyle/>
          <a:p>
            <a:pPr lvl="0" eaLnBrk="1" hangingPunct="1"/>
            <a:r>
              <a:rPr lang="zh-CN" altLang="en-US" sz="3200" dirty="0">
                <a:latin typeface="Arial" panose="020B0604020202020204" pitchFamily="34" charset="0"/>
                <a:ea typeface="宋体" panose="02010600030101010101" pitchFamily="2" charset="-122"/>
              </a:rPr>
              <a:t>         </a:t>
            </a:r>
            <a:r>
              <a:rPr lang="zh-CN" altLang="en-US" sz="3600" dirty="0">
                <a:latin typeface="Arial" panose="020B0604020202020204" pitchFamily="34" charset="0"/>
                <a:ea typeface="宋体" panose="02010600030101010101" pitchFamily="2" charset="-122"/>
              </a:rPr>
              <a:t>无内毒素质粒提取</a:t>
            </a:r>
          </a:p>
        </p:txBody>
      </p:sp>
      <p:grpSp>
        <p:nvGrpSpPr>
          <p:cNvPr id="10244" name="组合 41"/>
          <p:cNvGrpSpPr/>
          <p:nvPr/>
        </p:nvGrpSpPr>
        <p:grpSpPr>
          <a:xfrm>
            <a:off x="500063" y="1485900"/>
            <a:ext cx="7572375" cy="4943475"/>
            <a:chOff x="301734" y="1738524"/>
            <a:chExt cx="7162192" cy="4891316"/>
          </a:xfrm>
        </p:grpSpPr>
        <p:sp>
          <p:nvSpPr>
            <p:cNvPr id="10245" name="AutoShape 6"/>
            <p:cNvSpPr/>
            <p:nvPr/>
          </p:nvSpPr>
          <p:spPr>
            <a:xfrm>
              <a:off x="301734" y="3661084"/>
              <a:ext cx="7162192" cy="2968756"/>
            </a:xfrm>
            <a:prstGeom prst="roundRect">
              <a:avLst>
                <a:gd name="adj" fmla="val 13745"/>
              </a:avLst>
            </a:prstGeom>
            <a:noFill/>
            <a:ln w="38100" cap="flat" cmpd="sng">
              <a:solidFill>
                <a:schemeClr val="tx1"/>
              </a:solidFill>
              <a:prstDash val="solid"/>
              <a:headEnd type="none" w="med" len="med"/>
              <a:tailEnd type="none"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grpSp>
          <p:nvGrpSpPr>
            <p:cNvPr id="10246" name="Group 7"/>
            <p:cNvGrpSpPr/>
            <p:nvPr/>
          </p:nvGrpSpPr>
          <p:grpSpPr>
            <a:xfrm>
              <a:off x="652518" y="1738524"/>
              <a:ext cx="5833502" cy="1584537"/>
              <a:chOff x="606" y="1145"/>
              <a:chExt cx="3155" cy="788"/>
            </a:xfrm>
          </p:grpSpPr>
          <p:sp>
            <p:nvSpPr>
              <p:cNvPr id="35" name="Rectangle 8"/>
              <p:cNvSpPr>
                <a:spLocks noChangeArrowheads="1"/>
              </p:cNvSpPr>
              <p:nvPr/>
            </p:nvSpPr>
            <p:spPr bwMode="gray">
              <a:xfrm rot="3419336">
                <a:off x="588" y="1163"/>
                <a:ext cx="788" cy="752"/>
              </a:xfrm>
              <a:prstGeom prst="rect">
                <a:avLst/>
              </a:prstGeom>
              <a:gradFill rotWithShape="1">
                <a:gsLst>
                  <a:gs pos="0">
                    <a:schemeClr val="hlink"/>
                  </a:gs>
                  <a:gs pos="100000">
                    <a:schemeClr val="hlink">
                      <a:gamma/>
                      <a:shade val="46275"/>
                      <a:invGamma/>
                    </a:schemeClr>
                  </a:gs>
                </a:gsLst>
                <a:lin ang="5400000" scaled="1"/>
              </a:gradFill>
              <a:ln w="9525">
                <a:miter lim="800000"/>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252" name="Group 9"/>
              <p:cNvGrpSpPr/>
              <p:nvPr/>
            </p:nvGrpSpPr>
            <p:grpSpPr>
              <a:xfrm>
                <a:off x="1296" y="1296"/>
                <a:ext cx="624" cy="96"/>
                <a:chOff x="2003" y="3439"/>
                <a:chExt cx="468" cy="244"/>
              </a:xfrm>
            </p:grpSpPr>
            <p:sp>
              <p:nvSpPr>
                <p:cNvPr id="10260" name="Oval 10"/>
                <p:cNvSpPr/>
                <p:nvPr/>
              </p:nvSpPr>
              <p:spPr>
                <a:xfrm>
                  <a:off x="2003" y="3439"/>
                  <a:ext cx="79" cy="242"/>
                </a:xfrm>
                <a:prstGeom prst="ellipse">
                  <a:avLst/>
                </a:prstGeom>
                <a:gradFill rotWithShape="0">
                  <a:gsLst>
                    <a:gs pos="0">
                      <a:srgbClr val="767676"/>
                    </a:gs>
                    <a:gs pos="50000">
                      <a:srgbClr val="FFFFFF"/>
                    </a:gs>
                    <a:gs pos="100000">
                      <a:srgbClr val="767676"/>
                    </a:gs>
                  </a:gsLst>
                  <a:lin ang="5400000" scaled="1"/>
                  <a:tileRect/>
                </a:gradFill>
                <a:ln w="9525">
                  <a:noFill/>
                </a:ln>
              </p:spPr>
              <p:txBody>
                <a:bodyPr wrap="none" anchor="ctr"/>
                <a:lstStyle/>
                <a:p>
                  <a:pPr lvl="0" algn="ctr" eaLnBrk="1" hangingPunct="1"/>
                  <a:endParaRPr lang="zh-CN" altLang="en-US" dirty="0">
                    <a:latin typeface="Arial" panose="020B0604020202020204" pitchFamily="34" charset="0"/>
                    <a:ea typeface="宋体" panose="02010600030101010101" pitchFamily="2" charset="-122"/>
                  </a:endParaRPr>
                </a:p>
              </p:txBody>
            </p:sp>
            <p:sp>
              <p:nvSpPr>
                <p:cNvPr id="10261" name="Rectangle 11"/>
                <p:cNvSpPr/>
                <p:nvPr/>
              </p:nvSpPr>
              <p:spPr>
                <a:xfrm>
                  <a:off x="2048" y="3441"/>
                  <a:ext cx="388" cy="242"/>
                </a:xfrm>
                <a:prstGeom prst="rect">
                  <a:avLst/>
                </a:prstGeom>
                <a:gradFill rotWithShape="0">
                  <a:gsLst>
                    <a:gs pos="0">
                      <a:srgbClr val="767676"/>
                    </a:gs>
                    <a:gs pos="50000">
                      <a:srgbClr val="FFFFFF"/>
                    </a:gs>
                    <a:gs pos="100000">
                      <a:srgbClr val="767676"/>
                    </a:gs>
                  </a:gsLst>
                  <a:lin ang="5400000" scaled="1"/>
                  <a:tileRect/>
                </a:gradFill>
                <a:ln w="9525">
                  <a:noFill/>
                </a:ln>
              </p:spPr>
              <p:txBody>
                <a:bodyPr wrap="none" anchor="ctr"/>
                <a:lstStyle/>
                <a:p>
                  <a:pPr lvl="0" algn="ctr" eaLnBrk="1" hangingPunct="1"/>
                  <a:endParaRPr lang="zh-CN" altLang="en-US" dirty="0">
                    <a:latin typeface="Arial" panose="020B0604020202020204" pitchFamily="34" charset="0"/>
                    <a:ea typeface="宋体" panose="02010600030101010101" pitchFamily="2" charset="-122"/>
                  </a:endParaRPr>
                </a:p>
              </p:txBody>
            </p:sp>
            <p:sp>
              <p:nvSpPr>
                <p:cNvPr id="46" name="Oval 12"/>
                <p:cNvSpPr>
                  <a:spLocks noChangeArrowheads="1"/>
                </p:cNvSpPr>
                <p:nvPr/>
              </p:nvSpPr>
              <p:spPr bwMode="gray">
                <a:xfrm>
                  <a:off x="2400" y="3442"/>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 name="Oval 13"/>
                <p:cNvSpPr>
                  <a:spLocks noChangeArrowheads="1"/>
                </p:cNvSpPr>
                <p:nvPr/>
              </p:nvSpPr>
              <p:spPr bwMode="gray">
                <a:xfrm>
                  <a:off x="2438" y="3518"/>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253" name="Rectangle 14"/>
              <p:cNvSpPr/>
              <p:nvPr/>
            </p:nvSpPr>
            <p:spPr>
              <a:xfrm rot="3419336">
                <a:off x="1779" y="1120"/>
                <a:ext cx="693" cy="860"/>
              </a:xfrm>
              <a:prstGeom prst="rect">
                <a:avLst/>
              </a:prstGeom>
              <a:solidFill>
                <a:schemeClr val="accent1"/>
              </a:solidFill>
              <a:ln w="9525" cap="flat" cmpd="sng">
                <a:prstDash val="solid"/>
                <a:miter/>
                <a:headEnd type="none" w="med" len="med"/>
                <a:tailEnd type="none" w="med" len="med"/>
              </a:ln>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flatTx/>
              </a:bodyPr>
              <a:lstStyle/>
              <a:p>
                <a:pPr lvl="0" algn="ctr" eaLnBrk="1" hangingPunct="1"/>
                <a:endParaRPr lang="zh-CN" altLang="en-US" dirty="0">
                  <a:latin typeface="Arial" panose="020B0604020202020204" pitchFamily="34" charset="0"/>
                  <a:ea typeface="宋体" panose="02010600030101010101" pitchFamily="2" charset="-122"/>
                </a:endParaRPr>
              </a:p>
            </p:txBody>
          </p:sp>
          <p:grpSp>
            <p:nvGrpSpPr>
              <p:cNvPr id="10254" name="Group 15"/>
              <p:cNvGrpSpPr/>
              <p:nvPr/>
            </p:nvGrpSpPr>
            <p:grpSpPr>
              <a:xfrm>
                <a:off x="2448" y="1296"/>
                <a:ext cx="624" cy="96"/>
                <a:chOff x="2003" y="3439"/>
                <a:chExt cx="468" cy="244"/>
              </a:xfrm>
            </p:grpSpPr>
            <p:sp>
              <p:nvSpPr>
                <p:cNvPr id="10256" name="Oval 16"/>
                <p:cNvSpPr/>
                <p:nvPr/>
              </p:nvSpPr>
              <p:spPr>
                <a:xfrm>
                  <a:off x="2003" y="3439"/>
                  <a:ext cx="79" cy="242"/>
                </a:xfrm>
                <a:prstGeom prst="ellipse">
                  <a:avLst/>
                </a:prstGeom>
                <a:gradFill rotWithShape="0">
                  <a:gsLst>
                    <a:gs pos="0">
                      <a:srgbClr val="767676"/>
                    </a:gs>
                    <a:gs pos="50000">
                      <a:srgbClr val="FFFFFF"/>
                    </a:gs>
                    <a:gs pos="100000">
                      <a:srgbClr val="767676"/>
                    </a:gs>
                  </a:gsLst>
                  <a:lin ang="5400000" scaled="1"/>
                  <a:tileRect/>
                </a:gradFill>
                <a:ln w="9525">
                  <a:noFill/>
                </a:ln>
              </p:spPr>
              <p:txBody>
                <a:bodyPr wrap="none" anchor="ctr"/>
                <a:lstStyle/>
                <a:p>
                  <a:pPr lvl="0" algn="ctr" eaLnBrk="1" hangingPunct="1"/>
                  <a:endParaRPr lang="zh-CN" altLang="en-US" dirty="0">
                    <a:latin typeface="Arial" panose="020B0604020202020204" pitchFamily="34" charset="0"/>
                    <a:ea typeface="宋体" panose="02010600030101010101" pitchFamily="2" charset="-122"/>
                  </a:endParaRPr>
                </a:p>
              </p:txBody>
            </p:sp>
            <p:sp>
              <p:nvSpPr>
                <p:cNvPr id="10257" name="Rectangle 17"/>
                <p:cNvSpPr/>
                <p:nvPr/>
              </p:nvSpPr>
              <p:spPr>
                <a:xfrm>
                  <a:off x="2048" y="3441"/>
                  <a:ext cx="388" cy="242"/>
                </a:xfrm>
                <a:prstGeom prst="rect">
                  <a:avLst/>
                </a:prstGeom>
                <a:gradFill rotWithShape="0">
                  <a:gsLst>
                    <a:gs pos="0">
                      <a:srgbClr val="767676"/>
                    </a:gs>
                    <a:gs pos="50000">
                      <a:srgbClr val="FFFFFF"/>
                    </a:gs>
                    <a:gs pos="100000">
                      <a:srgbClr val="767676"/>
                    </a:gs>
                  </a:gsLst>
                  <a:lin ang="5400000" scaled="1"/>
                  <a:tileRect/>
                </a:gradFill>
                <a:ln w="9525">
                  <a:noFill/>
                </a:ln>
              </p:spPr>
              <p:txBody>
                <a:bodyPr wrap="none" anchor="ctr"/>
                <a:lstStyle/>
                <a:p>
                  <a:pPr lvl="0" algn="ctr" eaLnBrk="1" hangingPunct="1"/>
                  <a:endParaRPr lang="zh-CN" altLang="en-US" dirty="0">
                    <a:latin typeface="Arial" panose="020B0604020202020204" pitchFamily="34" charset="0"/>
                    <a:ea typeface="宋体" panose="02010600030101010101" pitchFamily="2" charset="-122"/>
                  </a:endParaRPr>
                </a:p>
              </p:txBody>
            </p:sp>
            <p:sp>
              <p:nvSpPr>
                <p:cNvPr id="42" name="Oval 18"/>
                <p:cNvSpPr>
                  <a:spLocks noChangeArrowheads="1"/>
                </p:cNvSpPr>
                <p:nvPr/>
              </p:nvSpPr>
              <p:spPr bwMode="gray">
                <a:xfrm>
                  <a:off x="2400" y="3442"/>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 name="Oval 19"/>
                <p:cNvSpPr>
                  <a:spLocks noChangeArrowheads="1"/>
                </p:cNvSpPr>
                <p:nvPr/>
              </p:nvSpPr>
              <p:spPr bwMode="gray">
                <a:xfrm>
                  <a:off x="2439" y="3518"/>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9" name="Rectangle 20"/>
              <p:cNvSpPr>
                <a:spLocks noChangeArrowheads="1"/>
              </p:cNvSpPr>
              <p:nvPr/>
            </p:nvSpPr>
            <p:spPr bwMode="gray">
              <a:xfrm rot="3419336">
                <a:off x="2985" y="1137"/>
                <a:ext cx="740" cy="812"/>
              </a:xfrm>
              <a:prstGeom prst="rect">
                <a:avLst/>
              </a:prstGeom>
              <a:gradFill rotWithShape="1">
                <a:gsLst>
                  <a:gs pos="0">
                    <a:schemeClr val="hlink"/>
                  </a:gs>
                  <a:gs pos="100000">
                    <a:schemeClr val="hlink">
                      <a:gamma/>
                      <a:shade val="46275"/>
                      <a:invGamma/>
                    </a:schemeClr>
                  </a:gs>
                </a:gsLst>
                <a:lin ang="5400000" scaled="1"/>
              </a:gradFill>
              <a:ln w="9525">
                <a:miter lim="800000"/>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247" name="Rectangle 27"/>
            <p:cNvSpPr/>
            <p:nvPr/>
          </p:nvSpPr>
          <p:spPr>
            <a:xfrm>
              <a:off x="666691" y="2106023"/>
              <a:ext cx="1428657" cy="1187671"/>
            </a:xfrm>
            <a:prstGeom prst="rect">
              <a:avLst/>
            </a:prstGeom>
            <a:noFill/>
            <a:ln w="9525">
              <a:noFill/>
            </a:ln>
          </p:spPr>
          <p:txBody>
            <a:bodyPr>
              <a:spAutoFit/>
            </a:bodyPr>
            <a:lstStyle/>
            <a:p>
              <a:pPr lvl="0" algn="ctr" eaLnBrk="1" hangingPunct="1"/>
              <a:r>
                <a:rPr lang="zh-CN" altLang="en-US" dirty="0">
                  <a:solidFill>
                    <a:schemeClr val="bg1"/>
                  </a:solidFill>
                  <a:latin typeface="宋体" panose="02010600030101010101" pitchFamily="2" charset="-122"/>
                  <a:ea typeface="Times New Roman" panose="02020603050405020304" pitchFamily="18" charset="0"/>
                </a:rPr>
                <a:t>无内毒素</a:t>
              </a:r>
              <a:endParaRPr lang="en-US" altLang="zh-CN" dirty="0">
                <a:solidFill>
                  <a:schemeClr val="bg1"/>
                </a:solidFill>
                <a:latin typeface="宋体" panose="02010600030101010101" pitchFamily="2" charset="-122"/>
                <a:ea typeface="Times New Roman" panose="02020603050405020304" pitchFamily="18" charset="0"/>
              </a:endParaRPr>
            </a:p>
            <a:p>
              <a:pPr lvl="0" algn="ctr" eaLnBrk="1" hangingPunct="1"/>
              <a:r>
                <a:rPr lang="zh-CN" altLang="en-US" dirty="0">
                  <a:solidFill>
                    <a:schemeClr val="bg1"/>
                  </a:solidFill>
                  <a:latin typeface="宋体" panose="02010600030101010101" pitchFamily="2" charset="-122"/>
                  <a:ea typeface="Times New Roman" panose="02020603050405020304" pitchFamily="18" charset="0"/>
                </a:rPr>
                <a:t>小提</a:t>
              </a:r>
              <a:endParaRPr lang="en-US" altLang="zh-CN" dirty="0">
                <a:solidFill>
                  <a:schemeClr val="bg1"/>
                </a:solidFill>
                <a:latin typeface="宋体" panose="02010600030101010101" pitchFamily="2" charset="-122"/>
                <a:ea typeface="Times New Roman" panose="02020603050405020304" pitchFamily="18" charset="0"/>
              </a:endParaRPr>
            </a:p>
            <a:p>
              <a:pPr lvl="0" algn="ctr" eaLnBrk="1" hangingPunct="1"/>
              <a:r>
                <a:rPr lang="zh-CN" altLang="en-US" dirty="0">
                  <a:solidFill>
                    <a:schemeClr val="bg1"/>
                  </a:solidFill>
                  <a:latin typeface="宋体" panose="02010600030101010101" pitchFamily="2" charset="-122"/>
                  <a:ea typeface="Times New Roman" panose="02020603050405020304" pitchFamily="18" charset="0"/>
                </a:rPr>
                <a:t>（</a:t>
              </a:r>
              <a:r>
                <a:rPr lang="en-US" altLang="zh-CN" dirty="0">
                  <a:solidFill>
                    <a:schemeClr val="bg1"/>
                  </a:solidFill>
                  <a:latin typeface="宋体" panose="02010600030101010101" pitchFamily="2" charset="-122"/>
                  <a:ea typeface="Times New Roman" panose="02020603050405020304" pitchFamily="18" charset="0"/>
                </a:rPr>
                <a:t>1-5ml</a:t>
              </a:r>
              <a:r>
                <a:rPr lang="zh-CN" altLang="en-US" dirty="0">
                  <a:solidFill>
                    <a:schemeClr val="bg1"/>
                  </a:solidFill>
                  <a:latin typeface="宋体" panose="02010600030101010101" pitchFamily="2" charset="-122"/>
                  <a:ea typeface="Times New Roman" panose="02020603050405020304" pitchFamily="18" charset="0"/>
                </a:rPr>
                <a:t>菌液）</a:t>
              </a:r>
            </a:p>
            <a:p>
              <a:pPr lvl="0" algn="ctr" eaLnBrk="1" hangingPunct="1"/>
              <a:endParaRPr lang="zh-CN" altLang="en-US" dirty="0">
                <a:solidFill>
                  <a:schemeClr val="bg1"/>
                </a:solidFill>
                <a:latin typeface="宋体" panose="02010600030101010101" pitchFamily="2" charset="-122"/>
                <a:ea typeface="Times New Roman" panose="02020603050405020304" pitchFamily="18" charset="0"/>
              </a:endParaRPr>
            </a:p>
          </p:txBody>
        </p:sp>
        <p:sp>
          <p:nvSpPr>
            <p:cNvPr id="10248" name="Rectangle 28"/>
            <p:cNvSpPr/>
            <p:nvPr/>
          </p:nvSpPr>
          <p:spPr>
            <a:xfrm>
              <a:off x="2869322" y="2035338"/>
              <a:ext cx="1554066" cy="1187671"/>
            </a:xfrm>
            <a:prstGeom prst="rect">
              <a:avLst/>
            </a:prstGeom>
            <a:noFill/>
            <a:ln w="9525">
              <a:noFill/>
            </a:ln>
          </p:spPr>
          <p:txBody>
            <a:bodyPr>
              <a:spAutoFit/>
            </a:bodyPr>
            <a:lstStyle/>
            <a:p>
              <a:pPr lvl="0" algn="ctr" eaLnBrk="1" hangingPunct="1"/>
              <a:r>
                <a:rPr lang="zh-CN" altLang="en-US" dirty="0">
                  <a:solidFill>
                    <a:schemeClr val="bg1"/>
                  </a:solidFill>
                  <a:latin typeface="宋体" panose="02010600030101010101" pitchFamily="2" charset="-122"/>
                  <a:ea typeface="Times New Roman" panose="02020603050405020304" pitchFamily="18" charset="0"/>
                </a:rPr>
                <a:t>无内毒素</a:t>
              </a:r>
              <a:endParaRPr lang="en-US" altLang="zh-CN" dirty="0">
                <a:solidFill>
                  <a:schemeClr val="bg1"/>
                </a:solidFill>
                <a:latin typeface="宋体" panose="02010600030101010101" pitchFamily="2" charset="-122"/>
                <a:ea typeface="Times New Roman" panose="02020603050405020304" pitchFamily="18" charset="0"/>
              </a:endParaRPr>
            </a:p>
            <a:p>
              <a:pPr lvl="0" algn="ctr" eaLnBrk="1" hangingPunct="1"/>
              <a:r>
                <a:rPr lang="zh-CN" altLang="en-US" dirty="0">
                  <a:solidFill>
                    <a:schemeClr val="bg1"/>
                  </a:solidFill>
                  <a:latin typeface="宋体" panose="02010600030101010101" pitchFamily="2" charset="-122"/>
                  <a:ea typeface="Times New Roman" panose="02020603050405020304" pitchFamily="18" charset="0"/>
                </a:rPr>
                <a:t>中提</a:t>
              </a:r>
              <a:endParaRPr lang="en-US" altLang="zh-CN" dirty="0">
                <a:solidFill>
                  <a:schemeClr val="bg1"/>
                </a:solidFill>
                <a:latin typeface="宋体" panose="02010600030101010101" pitchFamily="2" charset="-122"/>
                <a:ea typeface="Times New Roman" panose="02020603050405020304" pitchFamily="18" charset="0"/>
              </a:endParaRPr>
            </a:p>
            <a:p>
              <a:pPr lvl="0" algn="ctr" eaLnBrk="1" hangingPunct="1"/>
              <a:r>
                <a:rPr lang="zh-CN" altLang="en-US" dirty="0">
                  <a:solidFill>
                    <a:schemeClr val="bg1"/>
                  </a:solidFill>
                  <a:latin typeface="宋体" panose="02010600030101010101" pitchFamily="2" charset="-122"/>
                  <a:ea typeface="Times New Roman" panose="02020603050405020304" pitchFamily="18" charset="0"/>
                </a:rPr>
                <a:t>（</a:t>
              </a:r>
              <a:r>
                <a:rPr lang="en-US" altLang="zh-CN" dirty="0">
                  <a:solidFill>
                    <a:schemeClr val="bg1"/>
                  </a:solidFill>
                  <a:latin typeface="宋体" panose="02010600030101010101" pitchFamily="2" charset="-122"/>
                  <a:ea typeface="Times New Roman" panose="02020603050405020304" pitchFamily="18" charset="0"/>
                </a:rPr>
                <a:t>5-15ml</a:t>
              </a:r>
              <a:r>
                <a:rPr lang="zh-CN" altLang="en-US" dirty="0">
                  <a:solidFill>
                    <a:schemeClr val="bg1"/>
                  </a:solidFill>
                  <a:latin typeface="宋体" panose="02010600030101010101" pitchFamily="2" charset="-122"/>
                  <a:ea typeface="Times New Roman" panose="02020603050405020304" pitchFamily="18" charset="0"/>
                </a:rPr>
                <a:t>菌液）</a:t>
              </a:r>
            </a:p>
            <a:p>
              <a:pPr lvl="0" algn="ctr" eaLnBrk="1" hangingPunct="1"/>
              <a:endParaRPr lang="zh-CN" altLang="en-US" dirty="0">
                <a:solidFill>
                  <a:schemeClr val="bg1"/>
                </a:solidFill>
                <a:latin typeface="宋体" panose="02010600030101010101" pitchFamily="2" charset="-122"/>
                <a:ea typeface="Times New Roman" panose="02020603050405020304" pitchFamily="18" charset="0"/>
              </a:endParaRPr>
            </a:p>
          </p:txBody>
        </p:sp>
        <p:sp>
          <p:nvSpPr>
            <p:cNvPr id="10249" name="Rectangle 29"/>
            <p:cNvSpPr/>
            <p:nvPr/>
          </p:nvSpPr>
          <p:spPr>
            <a:xfrm>
              <a:off x="4963901" y="2035338"/>
              <a:ext cx="1689235" cy="1461815"/>
            </a:xfrm>
            <a:prstGeom prst="rect">
              <a:avLst/>
            </a:prstGeom>
            <a:noFill/>
            <a:ln w="9525">
              <a:noFill/>
            </a:ln>
          </p:spPr>
          <p:txBody>
            <a:bodyPr>
              <a:spAutoFit/>
            </a:bodyPr>
            <a:lstStyle/>
            <a:p>
              <a:pPr lvl="0" algn="ctr" eaLnBrk="1" hangingPunct="1"/>
              <a:r>
                <a:rPr lang="zh-CN" altLang="en-US" dirty="0">
                  <a:solidFill>
                    <a:schemeClr val="bg1"/>
                  </a:solidFill>
                  <a:latin typeface="宋体" panose="02010600030101010101" pitchFamily="2" charset="-122"/>
                  <a:ea typeface="Times New Roman" panose="02020603050405020304" pitchFamily="18" charset="0"/>
                </a:rPr>
                <a:t>无内毒素</a:t>
              </a:r>
              <a:endParaRPr lang="en-US" altLang="zh-CN" dirty="0">
                <a:solidFill>
                  <a:schemeClr val="bg1"/>
                </a:solidFill>
                <a:latin typeface="宋体" panose="02010600030101010101" pitchFamily="2" charset="-122"/>
                <a:ea typeface="Times New Roman" panose="02020603050405020304" pitchFamily="18" charset="0"/>
              </a:endParaRPr>
            </a:p>
            <a:p>
              <a:pPr lvl="0" algn="ctr" eaLnBrk="1" hangingPunct="1"/>
              <a:r>
                <a:rPr lang="zh-CN" altLang="en-US" dirty="0">
                  <a:solidFill>
                    <a:schemeClr val="bg1"/>
                  </a:solidFill>
                  <a:latin typeface="宋体" panose="02010600030101010101" pitchFamily="2" charset="-122"/>
                  <a:ea typeface="Times New Roman" panose="02020603050405020304" pitchFamily="18" charset="0"/>
                </a:rPr>
                <a:t>大提</a:t>
              </a:r>
              <a:endParaRPr lang="en-US" altLang="zh-CN" dirty="0">
                <a:solidFill>
                  <a:schemeClr val="bg1"/>
                </a:solidFill>
                <a:latin typeface="宋体" panose="02010600030101010101" pitchFamily="2" charset="-122"/>
                <a:ea typeface="Times New Roman" panose="02020603050405020304" pitchFamily="18" charset="0"/>
              </a:endParaRPr>
            </a:p>
            <a:p>
              <a:pPr lvl="0" algn="ctr" eaLnBrk="1" hangingPunct="1"/>
              <a:r>
                <a:rPr lang="zh-CN" altLang="en-US" dirty="0">
                  <a:solidFill>
                    <a:schemeClr val="bg1"/>
                  </a:solidFill>
                  <a:latin typeface="宋体" panose="02010600030101010101" pitchFamily="2" charset="-122"/>
                  <a:ea typeface="Times New Roman" panose="02020603050405020304" pitchFamily="18" charset="0"/>
                </a:rPr>
                <a:t>（</a:t>
              </a:r>
              <a:r>
                <a:rPr lang="en-US" altLang="zh-CN" dirty="0">
                  <a:solidFill>
                    <a:schemeClr val="bg1"/>
                  </a:solidFill>
                  <a:latin typeface="宋体" panose="02010600030101010101" pitchFamily="2" charset="-122"/>
                  <a:ea typeface="Times New Roman" panose="02020603050405020304" pitchFamily="18" charset="0"/>
                </a:rPr>
                <a:t>100-300ml</a:t>
              </a:r>
            </a:p>
            <a:p>
              <a:pPr lvl="0" algn="ctr" eaLnBrk="1" hangingPunct="1"/>
              <a:r>
                <a:rPr lang="zh-CN" altLang="en-US" dirty="0">
                  <a:solidFill>
                    <a:schemeClr val="bg1"/>
                  </a:solidFill>
                  <a:latin typeface="宋体" panose="02010600030101010101" pitchFamily="2" charset="-122"/>
                  <a:ea typeface="Times New Roman" panose="02020603050405020304" pitchFamily="18" charset="0"/>
                </a:rPr>
                <a:t>菌液）</a:t>
              </a:r>
            </a:p>
            <a:p>
              <a:pPr lvl="0" algn="ctr" eaLnBrk="1" hangingPunct="1"/>
              <a:endParaRPr lang="zh-CN" altLang="en-US" dirty="0">
                <a:solidFill>
                  <a:schemeClr val="bg1"/>
                </a:solidFill>
                <a:latin typeface="宋体" panose="02010600030101010101" pitchFamily="2" charset="-122"/>
                <a:ea typeface="Times New Roman" panose="02020603050405020304" pitchFamily="18" charset="0"/>
              </a:endParaRPr>
            </a:p>
          </p:txBody>
        </p:sp>
        <p:sp>
          <p:nvSpPr>
            <p:cNvPr id="10250" name="Rectangle 31"/>
            <p:cNvSpPr>
              <a:spLocks noChangeArrowheads="1"/>
            </p:cNvSpPr>
            <p:nvPr/>
          </p:nvSpPr>
          <p:spPr bwMode="auto">
            <a:xfrm>
              <a:off x="436870" y="3727094"/>
              <a:ext cx="6891921" cy="2832063"/>
            </a:xfrm>
            <a:prstGeom prst="rect">
              <a:avLst/>
            </a:prstGeom>
            <a:noFill/>
            <a:ln w="9525">
              <a:noFill/>
              <a:miter lim="800000"/>
            </a:ln>
          </p:spPr>
          <p:txBody>
            <a:bodyPr>
              <a:spAutoFit/>
            </a:body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kumimoji="0" lang="zh-CN" altLang="en-US" sz="2000" b="1" i="0" u="none" strike="noStrike" kern="120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cs typeface="Times New Roman" panose="02020603050405020304" pitchFamily="18" charset="0"/>
                </a:rPr>
                <a:t>得率高：小提</a:t>
              </a:r>
              <a:r>
                <a:rPr kumimoji="0" lang="en-US" altLang="zh-CN" sz="2000" b="1" i="0" u="none" strike="noStrike" kern="120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cs typeface="Times New Roman" panose="02020603050405020304" pitchFamily="18" charset="0"/>
                </a:rPr>
                <a:t>40ug</a:t>
              </a:r>
              <a:r>
                <a:rPr kumimoji="0" lang="zh-CN" altLang="en-US" sz="2000" b="1" i="0" u="none" strike="noStrike" kern="120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cs typeface="Arial" panose="020B0604020202020204" pitchFamily="34" charset="0"/>
                </a:rPr>
                <a:t>、中提</a:t>
              </a:r>
              <a:r>
                <a:rPr kumimoji="0" lang="en-US" altLang="zh-CN" sz="2000" b="1" i="0" u="none" strike="noStrike" kern="120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cs typeface="Arial" panose="020B0604020202020204" pitchFamily="34" charset="0"/>
                </a:rPr>
                <a:t>100ug</a:t>
              </a:r>
              <a:r>
                <a:rPr kumimoji="0" lang="zh-CN" altLang="en-US" sz="2000" b="1" i="0" u="none" strike="noStrike" kern="120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cs typeface="Arial" panose="020B0604020202020204" pitchFamily="34" charset="0"/>
                </a:rPr>
                <a:t>、大提</a:t>
              </a:r>
              <a:r>
                <a:rPr kumimoji="0" lang="en-US" altLang="zh-CN" sz="2000" b="1" i="0" u="none" strike="noStrike" kern="120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cs typeface="Arial" panose="020B0604020202020204" pitchFamily="34" charset="0"/>
                </a:rPr>
                <a:t>1.5mg</a:t>
              </a:r>
            </a:p>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kumimoji="0" lang="zh-CN" altLang="en-US" sz="2000" b="1"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特加入</a:t>
              </a:r>
              <a:r>
                <a:rPr kumimoji="0" lang="zh-CN" altLang="en-US" sz="2000" b="1"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rPr>
                <a:t>去除内毒素</a:t>
              </a:r>
              <a:r>
                <a:rPr kumimoji="0" lang="zh-CN" altLang="en-US" sz="20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组分（</a:t>
              </a:r>
              <a:r>
                <a:rPr kumimoji="0" lang="en-US" altLang="zh-CN" sz="2000" b="1" i="0" u="none" strike="noStrike" kern="1200" cap="none" spc="0" normalizeH="0" baseline="0" noProof="0" dirty="0" err="1">
                  <a:ln>
                    <a:noFill/>
                  </a:ln>
                  <a:solidFill>
                    <a:srgbClr val="FF0000"/>
                  </a:solidFill>
                  <a:effectLst/>
                  <a:uLnTx/>
                  <a:uFillTx/>
                  <a:latin typeface="Arial" panose="020B0604020202020204" pitchFamily="34" charset="0"/>
                  <a:ea typeface="宋体" panose="02010600030101010101" pitchFamily="2" charset="-122"/>
                  <a:cs typeface="+mn-cs"/>
                </a:rPr>
                <a:t>EndoRemover</a:t>
              </a:r>
              <a:r>
                <a:rPr kumimoji="0" lang="en-US" altLang="zh-CN" sz="20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 Column</a:t>
              </a:r>
              <a:r>
                <a:rPr kumimoji="0" lang="zh-CN" altLang="en-US" sz="20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a:t>
              </a:r>
              <a:r>
                <a:rPr kumimoji="0" lang="zh-CN" altLang="en-US" sz="2000" b="1"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，使提取的质粒最大限度去除无内毒素。</a:t>
              </a:r>
            </a:p>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kumimoji="0" lang="zh-CN" altLang="en-US" sz="2000" b="1"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满足大多数细胞株高级转染，适用于酶切、</a:t>
              </a:r>
              <a:r>
                <a:rPr kumimoji="0" lang="en-US" altLang="zh-CN" sz="2000" b="1"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PCR</a:t>
              </a:r>
              <a:r>
                <a:rPr kumimoji="0" lang="zh-CN" altLang="en-US" sz="2000" b="1"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、测序、连接、转化等常规实验及基因治疗、细胞显微注射、基因沉默、转染等高端实验。</a:t>
              </a:r>
            </a:p>
          </p:txBody>
        </p:sp>
      </p:gr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1692275" y="836613"/>
            <a:ext cx="5759450" cy="720725"/>
          </a:xfrm>
        </p:spPr>
        <p:txBody>
          <a:bodyPr vert="horz" wrap="square" lIns="91440" tIns="45720" rIns="91440" bIns="45720" anchor="b"/>
          <a:lstStyle/>
          <a:p>
            <a:pPr eaLnBrk="1" hangingPunct="1"/>
            <a:r>
              <a:rPr lang="zh-CN" altLang="en-US" sz="3600" b="1" dirty="0">
                <a:solidFill>
                  <a:schemeClr val="tx2"/>
                </a:solidFill>
                <a:latin typeface="Times New Roman" panose="02020603050405020304" pitchFamily="18" charset="0"/>
              </a:rPr>
              <a:t>质粒</a:t>
            </a:r>
            <a:r>
              <a:rPr lang="en-US" altLang="zh-CN" sz="3600" b="1">
                <a:solidFill>
                  <a:schemeClr val="tx2"/>
                </a:solidFill>
                <a:latin typeface="Times New Roman" panose="02020603050405020304" pitchFamily="18" charset="0"/>
              </a:rPr>
              <a:t>DNA</a:t>
            </a:r>
            <a:r>
              <a:rPr lang="zh-CN" altLang="en-US" sz="3600" b="1" dirty="0">
                <a:solidFill>
                  <a:schemeClr val="tx2"/>
                </a:solidFill>
                <a:latin typeface="Times New Roman" panose="02020603050405020304" pitchFamily="18" charset="0"/>
              </a:rPr>
              <a:t>定量测定</a:t>
            </a:r>
          </a:p>
        </p:txBody>
      </p:sp>
      <p:sp>
        <p:nvSpPr>
          <p:cNvPr id="18435" name="Rectangle 4"/>
          <p:cNvSpPr/>
          <p:nvPr/>
        </p:nvSpPr>
        <p:spPr>
          <a:xfrm>
            <a:off x="1042988" y="2420938"/>
            <a:ext cx="7200900" cy="733425"/>
          </a:xfrm>
          <a:prstGeom prst="rect">
            <a:avLst/>
          </a:prstGeom>
          <a:noFill/>
          <a:ln w="9525">
            <a:noFill/>
          </a:ln>
        </p:spPr>
        <p:txBody>
          <a:bodyPr>
            <a:spAutoFit/>
          </a:bodyPr>
          <a:lstStyle/>
          <a:p>
            <a:pPr>
              <a:lnSpc>
                <a:spcPct val="150000"/>
              </a:lnSpc>
            </a:pPr>
            <a:r>
              <a:rPr lang="zh-CN" altLang="en-US" sz="2800" b="1" dirty="0">
                <a:latin typeface="Times New Roman" panose="02020603050405020304" pitchFamily="18" charset="0"/>
                <a:ea typeface="黑体" panose="02010609060101010101" pitchFamily="49" charset="-122"/>
              </a:rPr>
              <a:t>利用核酸在</a:t>
            </a:r>
            <a:r>
              <a:rPr lang="en-US" altLang="zh-CN" sz="2800" b="1">
                <a:solidFill>
                  <a:schemeClr val="tx2"/>
                </a:solidFill>
                <a:latin typeface="Times New Roman" panose="02020603050405020304" pitchFamily="18" charset="0"/>
                <a:ea typeface="黑体" panose="02010609060101010101" pitchFamily="49" charset="-122"/>
              </a:rPr>
              <a:t>260nm</a:t>
            </a:r>
            <a:r>
              <a:rPr lang="zh-CN" altLang="en-US" sz="2800" b="1" dirty="0">
                <a:latin typeface="Times New Roman" panose="02020603050405020304" pitchFamily="18" charset="0"/>
                <a:ea typeface="黑体" panose="02010609060101010101" pitchFamily="49" charset="-122"/>
              </a:rPr>
              <a:t>处有紫外吸收的特性</a:t>
            </a:r>
            <a:endParaRPr lang="zh-CN" altLang="en-US" sz="2800" b="1" u="sng" dirty="0">
              <a:solidFill>
                <a:srgbClr val="003399"/>
              </a:solidFill>
              <a:latin typeface="Times New Roman" panose="02020603050405020304" pitchFamily="18" charset="0"/>
              <a:ea typeface="黑体" panose="02010609060101010101" pitchFamily="49" charset="-122"/>
            </a:endParaRPr>
          </a:p>
        </p:txBody>
      </p:sp>
      <p:sp>
        <p:nvSpPr>
          <p:cNvPr id="18436" name="Rectangle 5"/>
          <p:cNvSpPr/>
          <p:nvPr/>
        </p:nvSpPr>
        <p:spPr>
          <a:xfrm>
            <a:off x="684213" y="1844675"/>
            <a:ext cx="2232025" cy="579438"/>
          </a:xfrm>
          <a:prstGeom prst="rect">
            <a:avLst/>
          </a:prstGeom>
          <a:solidFill>
            <a:schemeClr val="bg2"/>
          </a:solidFill>
          <a:ln w="9525">
            <a:noFill/>
          </a:ln>
        </p:spPr>
        <p:txBody>
          <a:bodyPr>
            <a:spAutoFit/>
          </a:bodyPr>
          <a:lstStyle/>
          <a:p>
            <a:pPr>
              <a:spcBef>
                <a:spcPct val="20000"/>
              </a:spcBef>
            </a:pPr>
            <a:r>
              <a:rPr lang="zh-CN" altLang="en-US" sz="3200" b="1" dirty="0">
                <a:latin typeface="Times New Roman" panose="02020603050405020304" pitchFamily="18" charset="0"/>
                <a:ea typeface="黑体" panose="02010609060101010101" pitchFamily="49" charset="-122"/>
              </a:rPr>
              <a:t>基本原理</a:t>
            </a:r>
          </a:p>
        </p:txBody>
      </p:sp>
      <p:sp>
        <p:nvSpPr>
          <p:cNvPr id="18440" name="矩形 18439"/>
          <p:cNvSpPr/>
          <p:nvPr/>
        </p:nvSpPr>
        <p:spPr>
          <a:xfrm>
            <a:off x="1042988" y="3933825"/>
            <a:ext cx="2684462" cy="733425"/>
          </a:xfrm>
          <a:prstGeom prst="rect">
            <a:avLst/>
          </a:prstGeom>
          <a:noFill/>
          <a:ln w="9525">
            <a:noFill/>
          </a:ln>
        </p:spPr>
        <p:txBody>
          <a:bodyPr wrap="none" anchor="t">
            <a:spAutoFit/>
          </a:bodyPr>
          <a:lstStyle/>
          <a:p>
            <a:pPr>
              <a:lnSpc>
                <a:spcPct val="150000"/>
              </a:lnSpc>
            </a:pPr>
            <a:r>
              <a:rPr lang="zh-CN" altLang="en-US" sz="2800" b="1" u="sng" dirty="0">
                <a:solidFill>
                  <a:srgbClr val="003399"/>
                </a:solidFill>
                <a:latin typeface="Times New Roman" panose="02020603050405020304" pitchFamily="18" charset="0"/>
                <a:ea typeface="黑体" panose="02010609060101010101" pitchFamily="49" charset="-122"/>
              </a:rPr>
              <a:t>紫外分光光度计</a:t>
            </a:r>
          </a:p>
        </p:txBody>
      </p:sp>
      <p:pic>
        <p:nvPicPr>
          <p:cNvPr id="18441" name="图片 18440" descr="13494450"/>
          <p:cNvPicPr>
            <a:picLocks noChangeAspect="1"/>
          </p:cNvPicPr>
          <p:nvPr/>
        </p:nvPicPr>
        <p:blipFill>
          <a:blip r:embed="rId3"/>
          <a:srcRect t="10800" b="7848"/>
          <a:stretch>
            <a:fillRect/>
          </a:stretch>
        </p:blipFill>
        <p:spPr>
          <a:xfrm>
            <a:off x="4551680" y="3332798"/>
            <a:ext cx="3887788" cy="3162300"/>
          </a:xfrm>
          <a:prstGeom prst="rect">
            <a:avLst/>
          </a:prstGeom>
          <a:noFill/>
          <a:ln w="9525">
            <a:noFill/>
          </a:ln>
        </p:spPr>
      </p:pic>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440">
                                            <p:txEl>
                                              <p:pRg st="0" end="0"/>
                                            </p:txEl>
                                          </p:spTgt>
                                        </p:tgtEl>
                                        <p:attrNameLst>
                                          <p:attrName>style.visibility</p:attrName>
                                        </p:attrNameLst>
                                      </p:cBhvr>
                                      <p:to>
                                        <p:strVal val="visible"/>
                                      </p:to>
                                    </p:set>
                                    <p:animEffect transition="in" filter="checkerboard(across)">
                                      <p:cBhvr>
                                        <p:cTn id="7" dur="500"/>
                                        <p:tgtEl>
                                          <p:spTgt spid="18440">
                                            <p:txEl>
                                              <p:pRg st="0" end="0"/>
                                            </p:txEl>
                                          </p:spTgt>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18441"/>
                                        </p:tgtEl>
                                        <p:attrNameLst>
                                          <p:attrName>style.visibility</p:attrName>
                                        </p:attrNameLst>
                                      </p:cBhvr>
                                      <p:to>
                                        <p:strVal val="visible"/>
                                      </p:to>
                                    </p:set>
                                    <p:animEffect transition="in" filter="strips(downLeft)">
                                      <p:cBhvr>
                                        <p:cTn id="11" dur="500"/>
                                        <p:tgtEl>
                                          <p:spTgt spid="18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p:nvPr/>
        </p:nvSpPr>
        <p:spPr>
          <a:xfrm>
            <a:off x="971550" y="2060575"/>
            <a:ext cx="7056438" cy="3254375"/>
          </a:xfrm>
          <a:prstGeom prst="rect">
            <a:avLst/>
          </a:prstGeom>
          <a:noFill/>
          <a:ln w="9525">
            <a:noFill/>
          </a:ln>
        </p:spPr>
        <p:txBody>
          <a:bodyPr>
            <a:spAutoFit/>
          </a:bodyPr>
          <a:lstStyle/>
          <a:p>
            <a:pPr>
              <a:lnSpc>
                <a:spcPct val="180000"/>
              </a:lnSpc>
            </a:pPr>
            <a:r>
              <a:rPr lang="en-US" altLang="zh-CN" sz="2800" b="1">
                <a:solidFill>
                  <a:schemeClr val="tx2"/>
                </a:solidFill>
                <a:latin typeface="Times New Roman" panose="02020603050405020304" pitchFamily="18" charset="0"/>
                <a:ea typeface="黑体" panose="02010609060101010101" pitchFamily="49" charset="-122"/>
              </a:rPr>
              <a:t>DNA</a:t>
            </a:r>
            <a:r>
              <a:rPr lang="zh-CN" altLang="en-US" sz="2800" b="1" dirty="0">
                <a:solidFill>
                  <a:schemeClr val="tx2"/>
                </a:solidFill>
                <a:latin typeface="Times New Roman" panose="02020603050405020304" pitchFamily="18" charset="0"/>
                <a:ea typeface="黑体" panose="02010609060101010101" pitchFamily="49" charset="-122"/>
              </a:rPr>
              <a:t>或</a:t>
            </a:r>
            <a:r>
              <a:rPr lang="en-US" altLang="zh-CN" sz="2800" b="1">
                <a:solidFill>
                  <a:schemeClr val="tx2"/>
                </a:solidFill>
                <a:latin typeface="Times New Roman" panose="02020603050405020304" pitchFamily="18" charset="0"/>
                <a:ea typeface="黑体" panose="02010609060101010101" pitchFamily="49" charset="-122"/>
              </a:rPr>
              <a:t>RNA</a:t>
            </a:r>
            <a:r>
              <a:rPr lang="zh-CN" altLang="en-US" sz="2800" b="1" dirty="0">
                <a:solidFill>
                  <a:schemeClr val="tx2"/>
                </a:solidFill>
                <a:latin typeface="Times New Roman" panose="02020603050405020304" pitchFamily="18" charset="0"/>
                <a:ea typeface="黑体" panose="02010609060101010101" pitchFamily="49" charset="-122"/>
              </a:rPr>
              <a:t>的定量</a:t>
            </a:r>
          </a:p>
          <a:p>
            <a:pPr lvl="1" eaLnBrk="1" hangingPunct="1">
              <a:lnSpc>
                <a:spcPct val="140000"/>
              </a:lnSpc>
            </a:pPr>
            <a:r>
              <a:rPr lang="en-US" altLang="zh-CN" sz="2800" b="1">
                <a:solidFill>
                  <a:schemeClr val="bg1"/>
                </a:solidFill>
                <a:latin typeface="Times New Roman" panose="02020603050405020304" pitchFamily="18" charset="0"/>
                <a:ea typeface="黑体" panose="02010609060101010101" pitchFamily="49" charset="-122"/>
              </a:rPr>
              <a:t>A</a:t>
            </a:r>
            <a:r>
              <a:rPr lang="en-US" altLang="zh-CN" sz="2800" b="1" baseline="-25000">
                <a:solidFill>
                  <a:schemeClr val="bg1"/>
                </a:solidFill>
                <a:latin typeface="Times New Roman" panose="02020603050405020304" pitchFamily="18" charset="0"/>
                <a:ea typeface="黑体" panose="02010609060101010101" pitchFamily="49" charset="-122"/>
              </a:rPr>
              <a:t>260</a:t>
            </a:r>
            <a:r>
              <a:rPr lang="en-US" altLang="zh-CN" sz="2800" b="1">
                <a:solidFill>
                  <a:schemeClr val="bg1"/>
                </a:solidFill>
                <a:latin typeface="Times New Roman" panose="02020603050405020304" pitchFamily="18" charset="0"/>
                <a:ea typeface="黑体" panose="02010609060101010101" pitchFamily="49" charset="-122"/>
              </a:rPr>
              <a:t>=1.0</a:t>
            </a:r>
            <a:r>
              <a:rPr lang="zh-CN" altLang="en-US" sz="2800" b="1" dirty="0">
                <a:solidFill>
                  <a:schemeClr val="bg1"/>
                </a:solidFill>
                <a:latin typeface="Times New Roman" panose="02020603050405020304" pitchFamily="18" charset="0"/>
                <a:ea typeface="黑体" panose="02010609060101010101" pitchFamily="49" charset="-122"/>
              </a:rPr>
              <a:t>相当于</a:t>
            </a:r>
          </a:p>
          <a:p>
            <a:pPr lvl="2" eaLnBrk="1" hangingPunct="1">
              <a:lnSpc>
                <a:spcPct val="140000"/>
              </a:lnSpc>
            </a:pPr>
            <a:r>
              <a:rPr lang="zh-CN" altLang="en-US" sz="2800" b="1" dirty="0">
                <a:solidFill>
                  <a:schemeClr val="bg1"/>
                </a:solidFill>
                <a:latin typeface="Times New Roman" panose="02020603050405020304" pitchFamily="18" charset="0"/>
                <a:ea typeface="黑体" panose="02010609060101010101" pitchFamily="49" charset="-122"/>
              </a:rPr>
              <a:t>           </a:t>
            </a:r>
            <a:r>
              <a:rPr lang="en-US" altLang="zh-CN" sz="2800" b="1">
                <a:solidFill>
                  <a:schemeClr val="bg1"/>
                </a:solidFill>
                <a:latin typeface="Times New Roman" panose="02020603050405020304" pitchFamily="18" charset="0"/>
                <a:ea typeface="黑体" panose="02010609060101010101" pitchFamily="49" charset="-122"/>
              </a:rPr>
              <a:t>50</a:t>
            </a:r>
            <a:r>
              <a:rPr lang="el-GR" altLang="zh-CN" sz="2800" b="1" dirty="0">
                <a:solidFill>
                  <a:schemeClr val="bg1"/>
                </a:solidFill>
                <a:latin typeface="Times New Roman" panose="02020603050405020304" pitchFamily="18" charset="0"/>
                <a:ea typeface="黑体" panose="02010609060101010101" pitchFamily="49" charset="-122"/>
              </a:rPr>
              <a:t>μ</a:t>
            </a:r>
            <a:r>
              <a:rPr lang="en-US" altLang="zh-CN" sz="2800" b="1">
                <a:solidFill>
                  <a:schemeClr val="bg1"/>
                </a:solidFill>
                <a:latin typeface="Times New Roman" panose="02020603050405020304" pitchFamily="18" charset="0"/>
                <a:ea typeface="黑体" panose="02010609060101010101" pitchFamily="49" charset="-122"/>
              </a:rPr>
              <a:t>g/ml</a:t>
            </a:r>
            <a:r>
              <a:rPr lang="zh-CN" altLang="en-US" sz="2800" b="1" dirty="0">
                <a:solidFill>
                  <a:schemeClr val="bg1"/>
                </a:solidFill>
                <a:latin typeface="Times New Roman" panose="02020603050405020304" pitchFamily="18" charset="0"/>
                <a:ea typeface="黑体" panose="02010609060101010101" pitchFamily="49" charset="-122"/>
              </a:rPr>
              <a:t>双链</a:t>
            </a:r>
            <a:r>
              <a:rPr lang="en-US" altLang="zh-CN" sz="2800" b="1">
                <a:solidFill>
                  <a:schemeClr val="bg1"/>
                </a:solidFill>
                <a:latin typeface="Times New Roman" panose="02020603050405020304" pitchFamily="18" charset="0"/>
                <a:ea typeface="黑体" panose="02010609060101010101" pitchFamily="49" charset="-122"/>
              </a:rPr>
              <a:t>DNA</a:t>
            </a:r>
          </a:p>
          <a:p>
            <a:pPr lvl="2" eaLnBrk="1" hangingPunct="1">
              <a:lnSpc>
                <a:spcPct val="140000"/>
              </a:lnSpc>
            </a:pPr>
            <a:r>
              <a:rPr lang="en-US" altLang="zh-CN" sz="2800" b="1">
                <a:solidFill>
                  <a:schemeClr val="bg1"/>
                </a:solidFill>
                <a:latin typeface="Times New Roman" panose="02020603050405020304" pitchFamily="18" charset="0"/>
                <a:ea typeface="黑体" panose="02010609060101010101" pitchFamily="49" charset="-122"/>
              </a:rPr>
              <a:t>           40</a:t>
            </a:r>
            <a:r>
              <a:rPr lang="en-US" altLang="en-US" sz="2800" b="1">
                <a:solidFill>
                  <a:schemeClr val="bg1"/>
                </a:solidFill>
                <a:latin typeface="Times New Roman" panose="02020603050405020304" pitchFamily="18" charset="0"/>
                <a:ea typeface="黑体" panose="02010609060101010101" pitchFamily="49" charset="-122"/>
              </a:rPr>
              <a:t>μ</a:t>
            </a:r>
            <a:r>
              <a:rPr lang="en-US" altLang="zh-CN" sz="2800" b="1">
                <a:solidFill>
                  <a:schemeClr val="bg1"/>
                </a:solidFill>
                <a:latin typeface="Times New Roman" panose="02020603050405020304" pitchFamily="18" charset="0"/>
                <a:ea typeface="黑体" panose="02010609060101010101" pitchFamily="49" charset="-122"/>
              </a:rPr>
              <a:t>g/ml</a:t>
            </a:r>
            <a:r>
              <a:rPr lang="zh-CN" altLang="en-US" sz="2800" b="1" dirty="0">
                <a:solidFill>
                  <a:schemeClr val="bg1"/>
                </a:solidFill>
                <a:latin typeface="Times New Roman" panose="02020603050405020304" pitchFamily="18" charset="0"/>
                <a:ea typeface="黑体" panose="02010609060101010101" pitchFamily="49" charset="-122"/>
              </a:rPr>
              <a:t>单链</a:t>
            </a:r>
            <a:r>
              <a:rPr lang="en-US" altLang="zh-CN" sz="2800" b="1">
                <a:solidFill>
                  <a:schemeClr val="bg1"/>
                </a:solidFill>
                <a:latin typeface="Times New Roman" panose="02020603050405020304" pitchFamily="18" charset="0"/>
                <a:ea typeface="黑体" panose="02010609060101010101" pitchFamily="49" charset="-122"/>
              </a:rPr>
              <a:t>DNA</a:t>
            </a:r>
            <a:r>
              <a:rPr lang="zh-CN" altLang="en-US" sz="2800" b="1" dirty="0">
                <a:solidFill>
                  <a:schemeClr val="bg1"/>
                </a:solidFill>
                <a:latin typeface="Times New Roman" panose="02020603050405020304" pitchFamily="18" charset="0"/>
                <a:ea typeface="黑体" panose="02010609060101010101" pitchFamily="49" charset="-122"/>
              </a:rPr>
              <a:t>（或</a:t>
            </a:r>
            <a:r>
              <a:rPr lang="en-US" altLang="zh-CN" sz="2800" b="1">
                <a:solidFill>
                  <a:schemeClr val="bg1"/>
                </a:solidFill>
                <a:latin typeface="Times New Roman" panose="02020603050405020304" pitchFamily="18" charset="0"/>
                <a:ea typeface="黑体" panose="02010609060101010101" pitchFamily="49" charset="-122"/>
              </a:rPr>
              <a:t>RNA</a:t>
            </a:r>
            <a:r>
              <a:rPr lang="zh-CN" altLang="en-US" sz="2800" b="1" dirty="0">
                <a:solidFill>
                  <a:schemeClr val="bg1"/>
                </a:solidFill>
                <a:latin typeface="Times New Roman" panose="02020603050405020304" pitchFamily="18" charset="0"/>
                <a:ea typeface="黑体" panose="02010609060101010101" pitchFamily="49" charset="-122"/>
              </a:rPr>
              <a:t>）</a:t>
            </a:r>
          </a:p>
          <a:p>
            <a:pPr lvl="2" eaLnBrk="1" hangingPunct="1">
              <a:lnSpc>
                <a:spcPct val="140000"/>
              </a:lnSpc>
            </a:pPr>
            <a:r>
              <a:rPr lang="zh-CN" altLang="en-US" sz="2800" b="1" dirty="0">
                <a:solidFill>
                  <a:schemeClr val="bg1"/>
                </a:solidFill>
                <a:latin typeface="Times New Roman" panose="02020603050405020304" pitchFamily="18" charset="0"/>
                <a:ea typeface="黑体" panose="02010609060101010101" pitchFamily="49" charset="-122"/>
              </a:rPr>
              <a:t>           </a:t>
            </a:r>
            <a:r>
              <a:rPr lang="en-US" altLang="zh-CN" sz="2800" b="1">
                <a:solidFill>
                  <a:schemeClr val="bg1"/>
                </a:solidFill>
                <a:latin typeface="Times New Roman" panose="02020603050405020304" pitchFamily="18" charset="0"/>
                <a:ea typeface="黑体" panose="02010609060101010101" pitchFamily="49" charset="-122"/>
              </a:rPr>
              <a:t>20</a:t>
            </a:r>
            <a:r>
              <a:rPr lang="en-US" altLang="en-US" sz="2800" b="1">
                <a:solidFill>
                  <a:schemeClr val="bg1"/>
                </a:solidFill>
                <a:latin typeface="Times New Roman" panose="02020603050405020304" pitchFamily="18" charset="0"/>
                <a:ea typeface="黑体" panose="02010609060101010101" pitchFamily="49" charset="-122"/>
              </a:rPr>
              <a:t>μ</a:t>
            </a:r>
            <a:r>
              <a:rPr lang="en-US" altLang="zh-CN" sz="2800" b="1">
                <a:solidFill>
                  <a:schemeClr val="bg1"/>
                </a:solidFill>
                <a:latin typeface="Times New Roman" panose="02020603050405020304" pitchFamily="18" charset="0"/>
                <a:ea typeface="黑体" panose="02010609060101010101" pitchFamily="49" charset="-122"/>
              </a:rPr>
              <a:t>g/ml</a:t>
            </a:r>
            <a:r>
              <a:rPr lang="zh-CN" altLang="en-US" sz="2800" b="1" dirty="0">
                <a:solidFill>
                  <a:schemeClr val="bg1"/>
                </a:solidFill>
                <a:latin typeface="Times New Roman" panose="02020603050405020304" pitchFamily="18" charset="0"/>
                <a:ea typeface="黑体" panose="02010609060101010101" pitchFamily="49" charset="-122"/>
              </a:rPr>
              <a:t>寡核苷酸</a:t>
            </a:r>
          </a:p>
        </p:txBody>
      </p:sp>
      <p:sp>
        <p:nvSpPr>
          <p:cNvPr id="20484" name="Rectangle 5"/>
          <p:cNvSpPr/>
          <p:nvPr/>
        </p:nvSpPr>
        <p:spPr>
          <a:xfrm>
            <a:off x="734378" y="1011238"/>
            <a:ext cx="3527425" cy="641350"/>
          </a:xfrm>
          <a:prstGeom prst="rect">
            <a:avLst/>
          </a:prstGeom>
          <a:solidFill>
            <a:schemeClr val="accent1"/>
          </a:solidFill>
          <a:ln w="9525">
            <a:noFill/>
          </a:ln>
        </p:spPr>
        <p:txBody>
          <a:bodyPr>
            <a:spAutoFit/>
          </a:bodyPr>
          <a:lstStyle/>
          <a:p>
            <a:r>
              <a:rPr lang="zh-CN" altLang="en-US" sz="3600" b="1" u="sng" dirty="0">
                <a:solidFill>
                  <a:srgbClr val="003399"/>
                </a:solidFill>
                <a:latin typeface="Times New Roman" panose="02020603050405020304" pitchFamily="18" charset="0"/>
                <a:ea typeface="黑体" panose="02010609060101010101" pitchFamily="49" charset="-122"/>
              </a:rPr>
              <a:t>紫外光吸收法</a:t>
            </a:r>
            <a:r>
              <a:rPr lang="zh-CN" altLang="en-US" sz="3600" b="1" dirty="0">
                <a:solidFill>
                  <a:srgbClr val="003399"/>
                </a:solidFill>
                <a:latin typeface="Times New Roman" panose="02020603050405020304" pitchFamily="18" charset="0"/>
                <a:ea typeface="黑体" panose="02010609060101010101" pitchFamily="49" charset="-122"/>
              </a:rPr>
              <a:t>：</a:t>
            </a:r>
          </a:p>
        </p:txBody>
      </p:sp>
    </p:spTree>
  </p:cSld>
  <p:clrMapOvr>
    <a:masterClrMapping/>
  </p:clrMapOvr>
  <p:transition spd="slow">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6"/>
          <p:cNvSpPr/>
          <p:nvPr/>
        </p:nvSpPr>
        <p:spPr>
          <a:xfrm>
            <a:off x="1258888" y="2781300"/>
            <a:ext cx="6408737" cy="1557349"/>
          </a:xfrm>
          <a:prstGeom prst="rect">
            <a:avLst/>
          </a:prstGeom>
          <a:noFill/>
          <a:ln w="9525">
            <a:noFill/>
          </a:ln>
        </p:spPr>
        <p:txBody>
          <a:bodyPr>
            <a:spAutoFit/>
          </a:bodyPr>
          <a:lstStyle/>
          <a:p>
            <a:pPr marL="720725" lvl="1" indent="0" eaLnBrk="1" hangingPunct="1">
              <a:lnSpc>
                <a:spcPct val="170000"/>
              </a:lnSpc>
            </a:pPr>
            <a:r>
              <a:rPr lang="en-US" altLang="zh-CN" sz="2800" b="1" dirty="0">
                <a:solidFill>
                  <a:srgbClr val="000000"/>
                </a:solidFill>
                <a:latin typeface="Times New Roman" panose="02020603050405020304" pitchFamily="18" charset="0"/>
                <a:ea typeface="黑体" panose="02010609060101010101" pitchFamily="49" charset="-122"/>
              </a:rPr>
              <a:t>DNA</a:t>
            </a:r>
            <a:r>
              <a:rPr lang="zh-CN" altLang="en-US" sz="2800" b="1" dirty="0">
                <a:solidFill>
                  <a:srgbClr val="000000"/>
                </a:solidFill>
                <a:latin typeface="Times New Roman" panose="02020603050405020304" pitchFamily="18" charset="0"/>
                <a:ea typeface="黑体" panose="02010609060101010101" pitchFamily="49" charset="-122"/>
              </a:rPr>
              <a:t>纯品</a:t>
            </a:r>
            <a:r>
              <a:rPr lang="en-US" altLang="zh-CN" sz="2800" b="1" dirty="0">
                <a:solidFill>
                  <a:srgbClr val="000000"/>
                </a:solidFill>
                <a:latin typeface="Times New Roman" panose="02020603050405020304" pitchFamily="18" charset="0"/>
                <a:ea typeface="黑体" panose="02010609060101010101" pitchFamily="49" charset="-122"/>
              </a:rPr>
              <a:t>:  </a:t>
            </a:r>
            <a:r>
              <a:rPr lang="en-US" altLang="zh-CN" sz="2800" b="1" dirty="0">
                <a:solidFill>
                  <a:schemeClr val="bg1"/>
                </a:solidFill>
                <a:latin typeface="Times New Roman" panose="02020603050405020304" pitchFamily="18" charset="0"/>
                <a:ea typeface="黑体" panose="02010609060101010101" pitchFamily="49" charset="-122"/>
              </a:rPr>
              <a:t>OD</a:t>
            </a:r>
            <a:r>
              <a:rPr lang="en-US" altLang="zh-CN" sz="2800" b="1" baseline="-25000" dirty="0">
                <a:solidFill>
                  <a:schemeClr val="bg1"/>
                </a:solidFill>
                <a:latin typeface="Times New Roman" panose="02020603050405020304" pitchFamily="18" charset="0"/>
                <a:ea typeface="黑体" panose="02010609060101010101" pitchFamily="49" charset="-122"/>
              </a:rPr>
              <a:t>260</a:t>
            </a:r>
            <a:r>
              <a:rPr lang="en-US" altLang="zh-CN" sz="2800" b="1" dirty="0">
                <a:solidFill>
                  <a:schemeClr val="bg1"/>
                </a:solidFill>
                <a:latin typeface="Times New Roman" panose="02020603050405020304" pitchFamily="18" charset="0"/>
                <a:ea typeface="黑体" panose="02010609060101010101" pitchFamily="49" charset="-122"/>
              </a:rPr>
              <a:t>/OD</a:t>
            </a:r>
            <a:r>
              <a:rPr lang="en-US" altLang="zh-CN" sz="2800" b="1" baseline="-25000" dirty="0">
                <a:solidFill>
                  <a:schemeClr val="bg1"/>
                </a:solidFill>
                <a:latin typeface="Times New Roman" panose="02020603050405020304" pitchFamily="18" charset="0"/>
                <a:ea typeface="黑体" panose="02010609060101010101" pitchFamily="49" charset="-122"/>
              </a:rPr>
              <a:t>280 </a:t>
            </a:r>
            <a:r>
              <a:rPr lang="en-US" altLang="zh-CN" sz="2800" b="1" dirty="0">
                <a:solidFill>
                  <a:schemeClr val="bg1"/>
                </a:solidFill>
                <a:latin typeface="Times New Roman" panose="02020603050405020304" pitchFamily="18" charset="0"/>
                <a:ea typeface="黑体" panose="02010609060101010101" pitchFamily="49" charset="-122"/>
              </a:rPr>
              <a:t>= 1.8</a:t>
            </a:r>
          </a:p>
          <a:p>
            <a:pPr marL="720725" lvl="1" indent="0" eaLnBrk="1" hangingPunct="1">
              <a:lnSpc>
                <a:spcPct val="170000"/>
              </a:lnSpc>
            </a:pPr>
            <a:r>
              <a:rPr lang="en-US" altLang="zh-CN" sz="2800" b="1" dirty="0">
                <a:solidFill>
                  <a:srgbClr val="000000"/>
                </a:solidFill>
                <a:latin typeface="Times New Roman" panose="02020603050405020304" pitchFamily="18" charset="0"/>
                <a:ea typeface="黑体" panose="02010609060101010101" pitchFamily="49" charset="-122"/>
              </a:rPr>
              <a:t>RNA</a:t>
            </a:r>
            <a:r>
              <a:rPr lang="zh-CN" altLang="en-US" sz="2800" b="1" dirty="0">
                <a:solidFill>
                  <a:srgbClr val="000000"/>
                </a:solidFill>
                <a:latin typeface="Times New Roman" panose="02020603050405020304" pitchFamily="18" charset="0"/>
                <a:ea typeface="黑体" panose="02010609060101010101" pitchFamily="49" charset="-122"/>
              </a:rPr>
              <a:t>纯品</a:t>
            </a:r>
            <a:r>
              <a:rPr lang="en-US" altLang="zh-CN" sz="2800" b="1" dirty="0">
                <a:solidFill>
                  <a:srgbClr val="000000"/>
                </a:solidFill>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OD</a:t>
            </a:r>
            <a:r>
              <a:rPr lang="en-US" altLang="zh-CN" sz="2800" b="1" baseline="-25000" dirty="0">
                <a:latin typeface="Times New Roman" panose="02020603050405020304" pitchFamily="18" charset="0"/>
                <a:ea typeface="黑体" panose="02010609060101010101" pitchFamily="49" charset="-122"/>
              </a:rPr>
              <a:t>260</a:t>
            </a:r>
            <a:r>
              <a:rPr lang="en-US" altLang="zh-CN" sz="2800" b="1" dirty="0">
                <a:latin typeface="Times New Roman" panose="02020603050405020304" pitchFamily="18" charset="0"/>
                <a:ea typeface="黑体" panose="02010609060101010101" pitchFamily="49" charset="-122"/>
              </a:rPr>
              <a:t>/OD</a:t>
            </a:r>
            <a:r>
              <a:rPr lang="en-US" altLang="zh-CN" sz="2800" b="1" baseline="-25000" dirty="0">
                <a:latin typeface="Times New Roman" panose="02020603050405020304" pitchFamily="18" charset="0"/>
                <a:ea typeface="黑体" panose="02010609060101010101" pitchFamily="49" charset="-122"/>
              </a:rPr>
              <a:t>280 </a:t>
            </a:r>
            <a:r>
              <a:rPr lang="en-US" altLang="zh-CN" sz="2800" b="1" dirty="0">
                <a:latin typeface="Times New Roman" panose="02020603050405020304" pitchFamily="18" charset="0"/>
                <a:ea typeface="黑体" panose="02010609060101010101" pitchFamily="49" charset="-122"/>
              </a:rPr>
              <a:t>= 2.0</a:t>
            </a:r>
          </a:p>
        </p:txBody>
      </p:sp>
      <p:sp>
        <p:nvSpPr>
          <p:cNvPr id="21507" name="Rectangle 7"/>
          <p:cNvSpPr/>
          <p:nvPr/>
        </p:nvSpPr>
        <p:spPr>
          <a:xfrm>
            <a:off x="1692275" y="1125538"/>
            <a:ext cx="4967288" cy="860425"/>
          </a:xfrm>
          <a:prstGeom prst="rect">
            <a:avLst/>
          </a:prstGeom>
          <a:noFill/>
          <a:ln w="9525">
            <a:noFill/>
          </a:ln>
        </p:spPr>
        <p:txBody>
          <a:bodyPr>
            <a:spAutoFit/>
          </a:bodyPr>
          <a:lstStyle/>
          <a:p>
            <a:pPr>
              <a:lnSpc>
                <a:spcPct val="180000"/>
              </a:lnSpc>
            </a:pPr>
            <a:r>
              <a:rPr lang="en-US" altLang="zh-CN" sz="2800" b="1">
                <a:solidFill>
                  <a:schemeClr val="tx2"/>
                </a:solidFill>
                <a:latin typeface="Times New Roman" panose="02020603050405020304" pitchFamily="18" charset="0"/>
                <a:ea typeface="黑体" panose="02010609060101010101" pitchFamily="49" charset="-122"/>
              </a:rPr>
              <a:t>DNA</a:t>
            </a:r>
            <a:r>
              <a:rPr lang="zh-CN" altLang="en-US" sz="2800" b="1" dirty="0">
                <a:solidFill>
                  <a:schemeClr val="tx2"/>
                </a:solidFill>
                <a:latin typeface="Times New Roman" panose="02020603050405020304" pitchFamily="18" charset="0"/>
                <a:ea typeface="黑体" panose="02010609060101010101" pitchFamily="49" charset="-122"/>
              </a:rPr>
              <a:t>或</a:t>
            </a:r>
            <a:r>
              <a:rPr lang="en-US" altLang="zh-CN" sz="2800" b="1">
                <a:solidFill>
                  <a:schemeClr val="tx2"/>
                </a:solidFill>
                <a:latin typeface="Times New Roman" panose="02020603050405020304" pitchFamily="18" charset="0"/>
                <a:ea typeface="黑体" panose="02010609060101010101" pitchFamily="49" charset="-122"/>
              </a:rPr>
              <a:t>RNA</a:t>
            </a:r>
            <a:r>
              <a:rPr lang="zh-CN" altLang="en-US" sz="2800" b="1" dirty="0">
                <a:solidFill>
                  <a:schemeClr val="tx2"/>
                </a:solidFill>
                <a:latin typeface="Times New Roman" panose="02020603050405020304" pitchFamily="18" charset="0"/>
                <a:ea typeface="黑体" panose="02010609060101010101" pitchFamily="49" charset="-122"/>
              </a:rPr>
              <a:t>的纯度判定</a:t>
            </a:r>
          </a:p>
        </p:txBody>
      </p:sp>
    </p:spTree>
  </p:cSld>
  <p:clrMapOvr>
    <a:masterClrMapping/>
  </p:clrMapOvr>
  <p:transition spd="slow">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p:cNvSpPr>
          <p:nvPr>
            <p:ph type="title"/>
          </p:nvPr>
        </p:nvSpPr>
        <p:spPr/>
        <p:txBody>
          <a:bodyPr vert="horz" wrap="square" lIns="91440" tIns="45720" rIns="91440" bIns="45720" anchor="ctr"/>
          <a:lstStyle/>
          <a:p>
            <a:r>
              <a:rPr lang="zh-CN" altLang="en-US" dirty="0">
                <a:latin typeface="黑体" panose="02010609060101010101" pitchFamily="49" charset="-122"/>
                <a:ea typeface="黑体" panose="02010609060101010101" pitchFamily="49" charset="-122"/>
              </a:rPr>
              <a:t>质粒</a:t>
            </a:r>
            <a:r>
              <a:rPr lang="en-US" altLang="zh-CN" dirty="0">
                <a:latin typeface="黑体" panose="02010609060101010101" pitchFamily="49" charset="-122"/>
                <a:ea typeface="黑体" panose="02010609060101010101" pitchFamily="49" charset="-122"/>
              </a:rPr>
              <a:t>DNA</a:t>
            </a:r>
            <a:r>
              <a:rPr lang="zh-CN" altLang="en-US" dirty="0">
                <a:latin typeface="黑体" panose="02010609060101010101" pitchFamily="49" charset="-122"/>
                <a:ea typeface="黑体" panose="02010609060101010101" pitchFamily="49" charset="-122"/>
              </a:rPr>
              <a:t>电泳</a:t>
            </a:r>
          </a:p>
        </p:txBody>
      </p:sp>
      <p:sp>
        <p:nvSpPr>
          <p:cNvPr id="8194" name="Rectangle 3"/>
          <p:cNvSpPr>
            <a:spLocks noGrp="1"/>
          </p:cNvSpPr>
          <p:nvPr>
            <p:ph idx="1"/>
          </p:nvPr>
        </p:nvSpPr>
        <p:spPr/>
        <p:txBody>
          <a:bodyPr vert="horz" wrap="square" lIns="91440" tIns="45720" rIns="91440" bIns="45720" anchor="t"/>
          <a:lstStyle/>
          <a:p>
            <a:pPr>
              <a:lnSpc>
                <a:spcPct val="110000"/>
              </a:lnSpc>
              <a:buNone/>
            </a:pPr>
            <a:r>
              <a:rPr lang="zh-CN" altLang="en-US" sz="2400" dirty="0">
                <a:latin typeface="黑体" panose="02010609060101010101" pitchFamily="49" charset="-122"/>
                <a:ea typeface="黑体" panose="02010609060101010101" pitchFamily="49" charset="-122"/>
              </a:rPr>
              <a:t>电场中</a:t>
            </a:r>
            <a:r>
              <a:rPr lang="en-US" altLang="zh-CN" sz="2400" dirty="0">
                <a:latin typeface="黑体" panose="02010609060101010101" pitchFamily="49" charset="-122"/>
                <a:ea typeface="黑体" panose="02010609060101010101" pitchFamily="49" charset="-122"/>
              </a:rPr>
              <a:t>DNA</a:t>
            </a:r>
            <a:r>
              <a:rPr lang="zh-CN" altLang="en-US" sz="2400" dirty="0">
                <a:latin typeface="黑体" panose="02010609060101010101" pitchFamily="49" charset="-122"/>
                <a:ea typeface="黑体" panose="02010609060101010101" pitchFamily="49" charset="-122"/>
              </a:rPr>
              <a:t>分子的迁移速度取决于：</a:t>
            </a:r>
          </a:p>
          <a:p>
            <a:pPr>
              <a:lnSpc>
                <a:spcPct val="110000"/>
              </a:lnSpc>
            </a:pPr>
            <a:r>
              <a:rPr lang="zh-CN" altLang="en-US" sz="2400" b="1" dirty="0">
                <a:latin typeface="Times New Roman" panose="02020603050405020304" pitchFamily="18" charset="0"/>
                <a:ea typeface="黑体" panose="02010609060101010101" pitchFamily="49" charset="-122"/>
                <a:sym typeface="+mn-ea"/>
              </a:rPr>
              <a:t>电场</a:t>
            </a:r>
            <a:endParaRPr lang="zh-CN" altLang="en-US" sz="2400" b="1" dirty="0">
              <a:latin typeface="Times New Roman" panose="02020603050405020304" pitchFamily="18" charset="0"/>
              <a:ea typeface="黑体" panose="02010609060101010101" pitchFamily="49" charset="-122"/>
            </a:endParaRPr>
          </a:p>
          <a:p>
            <a:pPr>
              <a:lnSpc>
                <a:spcPct val="110000"/>
              </a:lnSpc>
            </a:pPr>
            <a:r>
              <a:rPr lang="zh-CN" altLang="zh-CN" sz="2400" dirty="0">
                <a:latin typeface="黑体" panose="02010609060101010101" pitchFamily="49" charset="-122"/>
                <a:ea typeface="黑体" panose="02010609060101010101" pitchFamily="49" charset="-122"/>
              </a:rPr>
              <a:t>样品</a:t>
            </a:r>
          </a:p>
          <a:p>
            <a:pPr lvl="1">
              <a:lnSpc>
                <a:spcPct val="110000"/>
              </a:lnSpc>
            </a:pPr>
            <a:r>
              <a:rPr lang="en-US" altLang="zh-CN" sz="2100" dirty="0">
                <a:latin typeface="黑体" panose="02010609060101010101" pitchFamily="49" charset="-122"/>
                <a:ea typeface="黑体" panose="02010609060101010101" pitchFamily="49" charset="-122"/>
              </a:rPr>
              <a:t>DNA</a:t>
            </a:r>
            <a:r>
              <a:rPr lang="zh-CN" altLang="en-US" sz="2100" dirty="0">
                <a:latin typeface="黑体" panose="02010609060101010101" pitchFamily="49" charset="-122"/>
                <a:ea typeface="黑体" panose="02010609060101010101" pitchFamily="49" charset="-122"/>
              </a:rPr>
              <a:t>分子本身的大小</a:t>
            </a:r>
          </a:p>
          <a:p>
            <a:pPr lvl="1">
              <a:lnSpc>
                <a:spcPct val="110000"/>
              </a:lnSpc>
            </a:pPr>
            <a:r>
              <a:rPr lang="zh-CN" altLang="en-US" sz="2100" dirty="0">
                <a:latin typeface="黑体" panose="02010609060101010101" pitchFamily="49" charset="-122"/>
                <a:ea typeface="黑体" panose="02010609060101010101" pitchFamily="49" charset="-122"/>
              </a:rPr>
              <a:t>电荷</a:t>
            </a:r>
          </a:p>
          <a:p>
            <a:pPr lvl="1">
              <a:lnSpc>
                <a:spcPct val="110000"/>
              </a:lnSpc>
            </a:pPr>
            <a:r>
              <a:rPr lang="en-US" altLang="zh-CN" sz="2100" dirty="0">
                <a:latin typeface="黑体" panose="02010609060101010101" pitchFamily="49" charset="-122"/>
                <a:ea typeface="黑体" panose="02010609060101010101" pitchFamily="49" charset="-122"/>
              </a:rPr>
              <a:t>DNA</a:t>
            </a:r>
            <a:r>
              <a:rPr lang="zh-CN" altLang="en-US" sz="2100" dirty="0">
                <a:latin typeface="黑体" panose="02010609060101010101" pitchFamily="49" charset="-122"/>
                <a:ea typeface="黑体" panose="02010609060101010101" pitchFamily="49" charset="-122"/>
              </a:rPr>
              <a:t>分子的空间构型</a:t>
            </a:r>
            <a:endParaRPr lang="en-US" altLang="zh-CN" sz="2100" dirty="0">
              <a:latin typeface="黑体" panose="02010609060101010101" pitchFamily="49" charset="-122"/>
              <a:ea typeface="黑体" panose="02010609060101010101" pitchFamily="49" charset="-122"/>
            </a:endParaRPr>
          </a:p>
          <a:p>
            <a:pPr lvl="2">
              <a:lnSpc>
                <a:spcPct val="110000"/>
              </a:lnSpc>
            </a:pPr>
            <a:r>
              <a:rPr lang="zh-CN" altLang="en-US" sz="2055" dirty="0">
                <a:latin typeface="黑体" panose="02010609060101010101" pitchFamily="49" charset="-122"/>
                <a:ea typeface="黑体" panose="02010609060101010101" pitchFamily="49" charset="-122"/>
              </a:rPr>
              <a:t>超螺旋构型（</a:t>
            </a:r>
            <a:r>
              <a:rPr lang="en-US" altLang="zh-CN" sz="2055" dirty="0">
                <a:latin typeface="黑体" panose="02010609060101010101" pitchFamily="49" charset="-122"/>
                <a:ea typeface="黑体" panose="02010609060101010101" pitchFamily="49" charset="-122"/>
              </a:rPr>
              <a:t>ccDNA)</a:t>
            </a:r>
          </a:p>
          <a:p>
            <a:pPr lvl="2">
              <a:lnSpc>
                <a:spcPct val="110000"/>
              </a:lnSpc>
            </a:pPr>
            <a:r>
              <a:rPr lang="zh-CN" altLang="en-US" sz="2055" dirty="0">
                <a:latin typeface="黑体" panose="02010609060101010101" pitchFamily="49" charset="-122"/>
                <a:ea typeface="黑体" panose="02010609060101010101" pitchFamily="49" charset="-122"/>
              </a:rPr>
              <a:t>线形</a:t>
            </a:r>
            <a:r>
              <a:rPr lang="en-US" altLang="zh-CN" sz="2055" dirty="0">
                <a:latin typeface="黑体" panose="02010609060101010101" pitchFamily="49" charset="-122"/>
                <a:ea typeface="黑体" panose="02010609060101010101" pitchFamily="49" charset="-122"/>
              </a:rPr>
              <a:t>DNA(lDNA)</a:t>
            </a:r>
          </a:p>
          <a:p>
            <a:pPr lvl="2">
              <a:lnSpc>
                <a:spcPct val="110000"/>
              </a:lnSpc>
            </a:pPr>
            <a:r>
              <a:rPr lang="zh-CN" altLang="en-US" sz="2055" dirty="0">
                <a:latin typeface="黑体" panose="02010609060101010101" pitchFamily="49" charset="-122"/>
                <a:ea typeface="黑体" panose="02010609060101010101" pitchFamily="49" charset="-122"/>
              </a:rPr>
              <a:t>开链环状</a:t>
            </a:r>
            <a:r>
              <a:rPr lang="en-US" altLang="zh-CN" sz="2055" dirty="0">
                <a:latin typeface="黑体" panose="02010609060101010101" pitchFamily="49" charset="-122"/>
                <a:ea typeface="黑体" panose="02010609060101010101" pitchFamily="49" charset="-122"/>
              </a:rPr>
              <a:t>DNA(ocDNA)</a:t>
            </a:r>
          </a:p>
          <a:p>
            <a:pPr lvl="2">
              <a:lnSpc>
                <a:spcPct val="110000"/>
              </a:lnSpc>
            </a:pPr>
            <a:r>
              <a:rPr lang="zh-CN" altLang="en-US" sz="2055" dirty="0">
                <a:latin typeface="黑体" panose="02010609060101010101" pitchFamily="49" charset="-122"/>
                <a:ea typeface="黑体" panose="02010609060101010101" pitchFamily="49" charset="-122"/>
              </a:rPr>
              <a:t>复制中间体（没有复制完的两个质粒连在一起</a:t>
            </a:r>
            <a:r>
              <a:rPr lang="en-US" altLang="zh-CN" sz="2055" dirty="0">
                <a:latin typeface="黑体" panose="02010609060101010101" pitchFamily="49" charset="-122"/>
                <a:ea typeface="黑体" panose="02010609060101010101" pitchFamily="49" charset="-122"/>
              </a:rPr>
              <a:t>)</a:t>
            </a:r>
          </a:p>
        </p:txBody>
      </p:sp>
      <p:pic>
        <p:nvPicPr>
          <p:cNvPr id="68610" name="Picture 2" descr="s100_0260"/>
          <p:cNvPicPr>
            <a:picLocks noChangeAspect="1"/>
          </p:cNvPicPr>
          <p:nvPr/>
        </p:nvPicPr>
        <p:blipFill>
          <a:blip r:embed="rId2"/>
          <a:srcRect t="6703" b="15593"/>
          <a:stretch>
            <a:fillRect/>
          </a:stretch>
        </p:blipFill>
        <p:spPr>
          <a:xfrm>
            <a:off x="4704715" y="2056765"/>
            <a:ext cx="4237355" cy="2468880"/>
          </a:xfrm>
          <a:prstGeom prst="rect">
            <a:avLst/>
          </a:prstGeom>
          <a:noFill/>
          <a:ln w="9525">
            <a:noFill/>
          </a:ln>
        </p:spPr>
      </p:pic>
      <p:sp>
        <p:nvSpPr>
          <p:cNvPr id="69641" name="矩形 69640"/>
          <p:cNvSpPr/>
          <p:nvPr/>
        </p:nvSpPr>
        <p:spPr>
          <a:xfrm>
            <a:off x="0" y="6064568"/>
            <a:ext cx="9144000" cy="519112"/>
          </a:xfrm>
          <a:prstGeom prst="rect">
            <a:avLst/>
          </a:prstGeom>
          <a:noFill/>
          <a:ln w="9525">
            <a:noFill/>
          </a:ln>
        </p:spPr>
        <p:txBody>
          <a:bodyPr>
            <a:spAutoFit/>
          </a:bodyPr>
          <a:lstStyle/>
          <a:p>
            <a:pPr algn="ctr"/>
            <a:r>
              <a:rPr lang="zh-CN" altLang="en-US" sz="2800" b="1" dirty="0">
                <a:solidFill>
                  <a:srgbClr val="000000"/>
                </a:solidFill>
                <a:latin typeface="Times New Roman" panose="02020603050405020304" pitchFamily="18" charset="0"/>
                <a:ea typeface="黑体" panose="02010609060101010101" pitchFamily="49" charset="-122"/>
              </a:rPr>
              <a:t>共价闭环超螺旋</a:t>
            </a:r>
            <a:r>
              <a:rPr lang="en-US" altLang="zh-CN" sz="2800" b="1">
                <a:solidFill>
                  <a:srgbClr val="000000"/>
                </a:solidFill>
                <a:latin typeface="Times New Roman" panose="02020603050405020304" pitchFamily="18" charset="0"/>
                <a:ea typeface="黑体" panose="02010609060101010101" pitchFamily="49" charset="-122"/>
              </a:rPr>
              <a:t>DNA＞</a:t>
            </a:r>
            <a:r>
              <a:rPr lang="zh-CN" altLang="en-US" sz="2800" b="1" dirty="0">
                <a:solidFill>
                  <a:srgbClr val="000000"/>
                </a:solidFill>
                <a:latin typeface="Times New Roman" panose="02020603050405020304" pitchFamily="18" charset="0"/>
                <a:ea typeface="黑体" panose="02010609060101010101" pitchFamily="49" charset="-122"/>
              </a:rPr>
              <a:t>线性</a:t>
            </a:r>
            <a:r>
              <a:rPr lang="en-US" altLang="zh-CN" sz="2800" b="1">
                <a:solidFill>
                  <a:srgbClr val="000000"/>
                </a:solidFill>
                <a:latin typeface="Times New Roman" panose="02020603050405020304" pitchFamily="18" charset="0"/>
                <a:ea typeface="黑体" panose="02010609060101010101" pitchFamily="49" charset="-122"/>
              </a:rPr>
              <a:t>DNA</a:t>
            </a:r>
            <a:r>
              <a:rPr lang="zh-CN" altLang="en-US" sz="2800" b="1" dirty="0">
                <a:solidFill>
                  <a:srgbClr val="000000"/>
                </a:solidFill>
                <a:latin typeface="Times New Roman" panose="02020603050405020304" pitchFamily="18" charset="0"/>
                <a:ea typeface="黑体" panose="02010609060101010101" pitchFamily="49" charset="-122"/>
              </a:rPr>
              <a:t>＞开环的双链环状</a:t>
            </a:r>
            <a:r>
              <a:rPr lang="en-US" altLang="zh-CN" sz="2800" b="1">
                <a:solidFill>
                  <a:srgbClr val="000000"/>
                </a:solidFill>
                <a:latin typeface="Times New Roman" panose="02020603050405020304" pitchFamily="18" charset="0"/>
                <a:ea typeface="黑体" panose="02010609060101010101" pitchFamily="49" charset="-122"/>
              </a:rPr>
              <a:t>DNA</a:t>
            </a:r>
            <a:endParaRPr lang="zh-CN" altLang="en-US" sz="2800" b="1" dirty="0">
              <a:solidFill>
                <a:srgbClr val="000000"/>
              </a:solidFill>
              <a:latin typeface="Times New Roman" panose="02020603050405020304" pitchFamily="18" charset="0"/>
              <a:ea typeface="黑体" panose="02010609060101010101" pitchFamily="49" charset="-122"/>
            </a:endParaRPr>
          </a:p>
        </p:txBody>
      </p:sp>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标题 70657"/>
          <p:cNvSpPr>
            <a:spLocks noGrp="1"/>
          </p:cNvSpPr>
          <p:nvPr>
            <p:ph type="title"/>
          </p:nvPr>
        </p:nvSpPr>
        <p:spPr>
          <a:xfrm>
            <a:off x="1116330" y="765175"/>
            <a:ext cx="6870700" cy="636905"/>
          </a:xfrm>
        </p:spPr>
        <p:txBody>
          <a:bodyPr anchor="b"/>
          <a:lstStyle/>
          <a:p>
            <a:r>
              <a:rPr lang="zh-CN" altLang="en-US" sz="3600" b="1" dirty="0">
                <a:solidFill>
                  <a:schemeClr val="tx2"/>
                </a:solidFill>
                <a:latin typeface="Times New Roman" panose="02020603050405020304" pitchFamily="18" charset="0"/>
              </a:rPr>
              <a:t>琼脂糖凝胶</a:t>
            </a:r>
          </a:p>
        </p:txBody>
      </p:sp>
      <p:sp>
        <p:nvSpPr>
          <p:cNvPr id="70660" name="矩形 70659"/>
          <p:cNvSpPr/>
          <p:nvPr/>
        </p:nvSpPr>
        <p:spPr>
          <a:xfrm>
            <a:off x="794068" y="1569403"/>
            <a:ext cx="7920037" cy="2501900"/>
          </a:xfrm>
          <a:prstGeom prst="rect">
            <a:avLst/>
          </a:prstGeom>
          <a:noFill/>
          <a:ln w="9525">
            <a:noFill/>
          </a:ln>
        </p:spPr>
        <p:txBody>
          <a:bodyPr>
            <a:spAutoFit/>
          </a:bodyPr>
          <a:lstStyle/>
          <a:p>
            <a:pPr>
              <a:lnSpc>
                <a:spcPct val="140000"/>
              </a:lnSpc>
            </a:pPr>
            <a:r>
              <a:rPr lang="zh-CN" altLang="en-US" sz="2800" b="1" dirty="0">
                <a:latin typeface="Times New Roman" panose="02020603050405020304" pitchFamily="18" charset="0"/>
                <a:ea typeface="黑体" panose="02010609060101010101" pitchFamily="49" charset="-122"/>
              </a:rPr>
              <a:t>　琼脂糖（</a:t>
            </a:r>
            <a:r>
              <a:rPr lang="en-US" altLang="zh-CN" sz="2800" b="1" dirty="0" err="1">
                <a:latin typeface="Times New Roman" panose="02020603050405020304" pitchFamily="18" charset="0"/>
                <a:ea typeface="黑体" panose="02010609060101010101" pitchFamily="49" charset="-122"/>
              </a:rPr>
              <a:t>Agarose</a:t>
            </a:r>
            <a:r>
              <a:rPr lang="en-US" altLang="zh-CN" sz="2800" b="1">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）是一种多聚糖，由半乳糖及其衍生物构成的中性物质，不带电荷。琼脂糖透明无紫外吸收</a:t>
            </a:r>
            <a:r>
              <a:rPr lang="zh-CN" altLang="en-US" sz="2800" b="1" dirty="0">
                <a:solidFill>
                  <a:srgbClr val="000000"/>
                </a:solidFill>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因此，目前多用琼脂糖为电泳支持物进行平板电泳。</a:t>
            </a:r>
          </a:p>
        </p:txBody>
      </p:sp>
    </p:spTree>
  </p:cSld>
  <p:clrMapOvr>
    <a:masterClrMapping/>
  </p:clrMapOvr>
  <p:transition spd="slow">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57" name="表格 30756"/>
          <p:cNvGraphicFramePr/>
          <p:nvPr/>
        </p:nvGraphicFramePr>
        <p:xfrm>
          <a:off x="1547813" y="1268413"/>
          <a:ext cx="6096000" cy="4378960"/>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820738">
                <a:tc>
                  <a:txBody>
                    <a:bodyPr/>
                    <a:lstStyle>
                      <a:lvl1pPr marL="342900" lvl="0" indent="-342900" algn="l" rtl="0" fontAlgn="base">
                        <a:spcBef>
                          <a:spcPct val="20000"/>
                        </a:spcBef>
                        <a:spcAft>
                          <a:spcPct val="0"/>
                        </a:spcAft>
                        <a:buChar char="•"/>
                        <a:defRPr sz="2800" b="1">
                          <a:solidFill>
                            <a:schemeClr val="tx1"/>
                          </a:solidFill>
                          <a:latin typeface="+mn-lt"/>
                          <a:ea typeface="+mn-ea"/>
                          <a:cs typeface="+mn-cs"/>
                        </a:defRPr>
                      </a:lvl1pPr>
                      <a:lvl2pPr marL="742950" lvl="1" indent="-285750" algn="l" rtl="0" fontAlgn="base">
                        <a:spcBef>
                          <a:spcPct val="20000"/>
                        </a:spcBef>
                        <a:spcAft>
                          <a:spcPct val="0"/>
                        </a:spcAft>
                        <a:buChar char="–"/>
                        <a:defRPr sz="2400" b="1">
                          <a:solidFill>
                            <a:schemeClr val="tx1"/>
                          </a:solidFill>
                          <a:latin typeface="+mn-lt"/>
                          <a:ea typeface="+mn-ea"/>
                        </a:defRPr>
                      </a:lvl2pPr>
                      <a:lvl3pPr marL="1143000" lvl="2" indent="-228600" algn="l" rtl="0" fontAlgn="base">
                        <a:spcBef>
                          <a:spcPct val="20000"/>
                        </a:spcBef>
                        <a:spcAft>
                          <a:spcPct val="0"/>
                        </a:spcAft>
                        <a:buChar char="•"/>
                        <a:defRPr sz="2000" b="1">
                          <a:solidFill>
                            <a:schemeClr val="tx1"/>
                          </a:solidFill>
                          <a:latin typeface="+mn-lt"/>
                          <a:ea typeface="+mn-ea"/>
                        </a:defRPr>
                      </a:lvl3pPr>
                      <a:lvl4pPr marL="1600200" lvl="3" indent="-228600" algn="l" rtl="0" fontAlgn="base">
                        <a:spcBef>
                          <a:spcPct val="20000"/>
                        </a:spcBef>
                        <a:spcAft>
                          <a:spcPct val="0"/>
                        </a:spcAft>
                        <a:buChar char="–"/>
                        <a:defRPr sz="1800" b="1">
                          <a:solidFill>
                            <a:schemeClr val="tx1"/>
                          </a:solidFill>
                          <a:latin typeface="+mn-lt"/>
                          <a:ea typeface="+mn-ea"/>
                        </a:defRPr>
                      </a:lvl4pPr>
                      <a:lvl5pPr marL="2057400" lvl="4" indent="-228600" algn="l" rtl="0" fontAlgn="base">
                        <a:spcBef>
                          <a:spcPct val="20000"/>
                        </a:spcBef>
                        <a:spcAft>
                          <a:spcPct val="0"/>
                        </a:spcAft>
                        <a:buChar char="»"/>
                        <a:defRPr sz="1800" b="1">
                          <a:solidFill>
                            <a:schemeClr val="tx1"/>
                          </a:solidFill>
                          <a:latin typeface="+mn-lt"/>
                          <a:ea typeface="+mn-ea"/>
                        </a:defRPr>
                      </a:lvl5pPr>
                    </a:lstStyle>
                    <a:p>
                      <a:pPr marL="0" lvl="0" indent="0" algn="ctr" eaLnBrk="1" hangingPunct="1">
                        <a:buNone/>
                      </a:pPr>
                      <a:r>
                        <a:rPr lang="zh-CN" altLang="en-US" sz="2400" dirty="0">
                          <a:ea typeface="黑体" panose="02010609060101010101" pitchFamily="49" charset="-122"/>
                        </a:rPr>
                        <a:t>胶浓度（％）</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sz="2800" b="1">
                          <a:solidFill>
                            <a:schemeClr val="tx1"/>
                          </a:solidFill>
                          <a:latin typeface="+mn-lt"/>
                          <a:ea typeface="+mn-ea"/>
                          <a:cs typeface="+mn-cs"/>
                        </a:defRPr>
                      </a:lvl1pPr>
                      <a:lvl2pPr marL="742950" lvl="1" indent="-285750" algn="l" rtl="0" fontAlgn="base">
                        <a:spcBef>
                          <a:spcPct val="20000"/>
                        </a:spcBef>
                        <a:spcAft>
                          <a:spcPct val="0"/>
                        </a:spcAft>
                        <a:buChar char="–"/>
                        <a:defRPr sz="2400" b="1">
                          <a:solidFill>
                            <a:schemeClr val="tx1"/>
                          </a:solidFill>
                          <a:latin typeface="+mn-lt"/>
                          <a:ea typeface="+mn-ea"/>
                        </a:defRPr>
                      </a:lvl2pPr>
                      <a:lvl3pPr marL="1143000" lvl="2" indent="-228600" algn="l" rtl="0" fontAlgn="base">
                        <a:spcBef>
                          <a:spcPct val="20000"/>
                        </a:spcBef>
                        <a:spcAft>
                          <a:spcPct val="0"/>
                        </a:spcAft>
                        <a:buChar char="•"/>
                        <a:defRPr sz="2000" b="1">
                          <a:solidFill>
                            <a:schemeClr val="tx1"/>
                          </a:solidFill>
                          <a:latin typeface="+mn-lt"/>
                          <a:ea typeface="+mn-ea"/>
                        </a:defRPr>
                      </a:lvl3pPr>
                      <a:lvl4pPr marL="1600200" lvl="3" indent="-228600" algn="l" rtl="0" fontAlgn="base">
                        <a:spcBef>
                          <a:spcPct val="20000"/>
                        </a:spcBef>
                        <a:spcAft>
                          <a:spcPct val="0"/>
                        </a:spcAft>
                        <a:buChar char="–"/>
                        <a:defRPr sz="1800" b="1">
                          <a:solidFill>
                            <a:schemeClr val="tx1"/>
                          </a:solidFill>
                          <a:latin typeface="+mn-lt"/>
                          <a:ea typeface="+mn-ea"/>
                        </a:defRPr>
                      </a:lvl4pPr>
                      <a:lvl5pPr marL="2057400" lvl="4" indent="-228600" algn="l" rtl="0" fontAlgn="base">
                        <a:spcBef>
                          <a:spcPct val="20000"/>
                        </a:spcBef>
                        <a:spcAft>
                          <a:spcPct val="0"/>
                        </a:spcAft>
                        <a:buChar char="»"/>
                        <a:defRPr sz="1800" b="1">
                          <a:solidFill>
                            <a:schemeClr val="tx1"/>
                          </a:solidFill>
                          <a:latin typeface="+mn-lt"/>
                          <a:ea typeface="+mn-ea"/>
                        </a:defRPr>
                      </a:lvl5pPr>
                    </a:lstStyle>
                    <a:p>
                      <a:pPr marL="0" lvl="0" indent="0" algn="ctr" eaLnBrk="1" hangingPunct="1">
                        <a:buNone/>
                      </a:pPr>
                      <a:r>
                        <a:rPr lang="zh-CN" altLang="en-US" sz="2400" dirty="0">
                          <a:ea typeface="黑体" panose="02010609060101010101" pitchFamily="49" charset="-122"/>
                        </a:rPr>
                        <a:t>线性</a:t>
                      </a:r>
                      <a:r>
                        <a:rPr lang="en-US" altLang="zh-CN" sz="2400">
                          <a:ea typeface="黑体" panose="02010609060101010101" pitchFamily="49" charset="-122"/>
                        </a:rPr>
                        <a:t>DNA</a:t>
                      </a:r>
                      <a:r>
                        <a:rPr lang="zh-CN" altLang="en-US" sz="2400" dirty="0">
                          <a:ea typeface="黑体" panose="02010609060101010101" pitchFamily="49" charset="-122"/>
                        </a:rPr>
                        <a:t>分子大小（</a:t>
                      </a:r>
                      <a:r>
                        <a:rPr lang="en-US" altLang="zh-CN" sz="2400">
                          <a:ea typeface="黑体" panose="02010609060101010101" pitchFamily="49" charset="-122"/>
                        </a:rPr>
                        <a:t>kb</a:t>
                      </a:r>
                      <a:r>
                        <a:rPr lang="zh-CN" altLang="en-US" sz="2400" dirty="0">
                          <a:ea typeface="黑体" panose="02010609060101010101" pitchFamily="49" charset="-122"/>
                        </a:rPr>
                        <a:t>）</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lvl1pPr marL="342900" lvl="0" indent="-342900" algn="l" rtl="0" fontAlgn="base">
                        <a:spcBef>
                          <a:spcPct val="20000"/>
                        </a:spcBef>
                        <a:spcAft>
                          <a:spcPct val="0"/>
                        </a:spcAft>
                        <a:buChar char="•"/>
                        <a:defRPr sz="2800" b="1">
                          <a:solidFill>
                            <a:schemeClr val="tx1"/>
                          </a:solidFill>
                          <a:latin typeface="+mn-lt"/>
                          <a:ea typeface="+mn-ea"/>
                          <a:cs typeface="+mn-cs"/>
                        </a:defRPr>
                      </a:lvl1pPr>
                      <a:lvl2pPr marL="742950" lvl="1" indent="-285750" algn="l" rtl="0" fontAlgn="base">
                        <a:spcBef>
                          <a:spcPct val="20000"/>
                        </a:spcBef>
                        <a:spcAft>
                          <a:spcPct val="0"/>
                        </a:spcAft>
                        <a:buChar char="–"/>
                        <a:defRPr sz="2400" b="1">
                          <a:solidFill>
                            <a:schemeClr val="tx1"/>
                          </a:solidFill>
                          <a:latin typeface="+mn-lt"/>
                          <a:ea typeface="+mn-ea"/>
                        </a:defRPr>
                      </a:lvl2pPr>
                      <a:lvl3pPr marL="1143000" lvl="2" indent="-228600" algn="l" rtl="0" fontAlgn="base">
                        <a:spcBef>
                          <a:spcPct val="20000"/>
                        </a:spcBef>
                        <a:spcAft>
                          <a:spcPct val="0"/>
                        </a:spcAft>
                        <a:buChar char="•"/>
                        <a:defRPr sz="2000" b="1">
                          <a:solidFill>
                            <a:schemeClr val="tx1"/>
                          </a:solidFill>
                          <a:latin typeface="+mn-lt"/>
                          <a:ea typeface="+mn-ea"/>
                        </a:defRPr>
                      </a:lvl3pPr>
                      <a:lvl4pPr marL="1600200" lvl="3" indent="-228600" algn="l" rtl="0" fontAlgn="base">
                        <a:spcBef>
                          <a:spcPct val="20000"/>
                        </a:spcBef>
                        <a:spcAft>
                          <a:spcPct val="0"/>
                        </a:spcAft>
                        <a:buChar char="–"/>
                        <a:defRPr sz="1800" b="1">
                          <a:solidFill>
                            <a:schemeClr val="tx1"/>
                          </a:solidFill>
                          <a:latin typeface="+mn-lt"/>
                          <a:ea typeface="+mn-ea"/>
                        </a:defRPr>
                      </a:lvl4pPr>
                      <a:lvl5pPr marL="2057400" lvl="4" indent="-228600" algn="l" rtl="0" fontAlgn="base">
                        <a:spcBef>
                          <a:spcPct val="20000"/>
                        </a:spcBef>
                        <a:spcAft>
                          <a:spcPct val="0"/>
                        </a:spcAft>
                        <a:buChar char="»"/>
                        <a:defRPr sz="1800" b="1">
                          <a:solidFill>
                            <a:schemeClr val="tx1"/>
                          </a:solidFill>
                          <a:latin typeface="+mn-lt"/>
                          <a:ea typeface="+mn-ea"/>
                        </a:defRPr>
                      </a:lvl5pPr>
                    </a:lstStyle>
                    <a:p>
                      <a:pPr marL="0" lvl="0" indent="0" algn="ctr" eaLnBrk="1" hangingPunct="1">
                        <a:buNone/>
                      </a:pPr>
                      <a:r>
                        <a:rPr lang="en-US" altLang="zh-CN" sz="2400">
                          <a:ea typeface="黑体" panose="02010609060101010101" pitchFamily="49" charset="-122"/>
                        </a:rPr>
                        <a:t>0.3</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sz="2800" b="1">
                          <a:solidFill>
                            <a:schemeClr val="tx1"/>
                          </a:solidFill>
                          <a:latin typeface="+mn-lt"/>
                          <a:ea typeface="+mn-ea"/>
                          <a:cs typeface="+mn-cs"/>
                        </a:defRPr>
                      </a:lvl1pPr>
                      <a:lvl2pPr marL="742950" lvl="1" indent="-285750" algn="l" rtl="0" fontAlgn="base">
                        <a:spcBef>
                          <a:spcPct val="20000"/>
                        </a:spcBef>
                        <a:spcAft>
                          <a:spcPct val="0"/>
                        </a:spcAft>
                        <a:buChar char="–"/>
                        <a:defRPr sz="2400" b="1">
                          <a:solidFill>
                            <a:schemeClr val="tx1"/>
                          </a:solidFill>
                          <a:latin typeface="+mn-lt"/>
                          <a:ea typeface="+mn-ea"/>
                        </a:defRPr>
                      </a:lvl2pPr>
                      <a:lvl3pPr marL="1143000" lvl="2" indent="-228600" algn="l" rtl="0" fontAlgn="base">
                        <a:spcBef>
                          <a:spcPct val="20000"/>
                        </a:spcBef>
                        <a:spcAft>
                          <a:spcPct val="0"/>
                        </a:spcAft>
                        <a:buChar char="•"/>
                        <a:defRPr sz="2000" b="1">
                          <a:solidFill>
                            <a:schemeClr val="tx1"/>
                          </a:solidFill>
                          <a:latin typeface="+mn-lt"/>
                          <a:ea typeface="+mn-ea"/>
                        </a:defRPr>
                      </a:lvl3pPr>
                      <a:lvl4pPr marL="1600200" lvl="3" indent="-228600" algn="l" rtl="0" fontAlgn="base">
                        <a:spcBef>
                          <a:spcPct val="20000"/>
                        </a:spcBef>
                        <a:spcAft>
                          <a:spcPct val="0"/>
                        </a:spcAft>
                        <a:buChar char="–"/>
                        <a:defRPr sz="1800" b="1">
                          <a:solidFill>
                            <a:schemeClr val="tx1"/>
                          </a:solidFill>
                          <a:latin typeface="+mn-lt"/>
                          <a:ea typeface="+mn-ea"/>
                        </a:defRPr>
                      </a:lvl4pPr>
                      <a:lvl5pPr marL="2057400" lvl="4" indent="-228600" algn="l" rtl="0" fontAlgn="base">
                        <a:spcBef>
                          <a:spcPct val="20000"/>
                        </a:spcBef>
                        <a:spcAft>
                          <a:spcPct val="0"/>
                        </a:spcAft>
                        <a:buChar char="»"/>
                        <a:defRPr sz="1800" b="1">
                          <a:solidFill>
                            <a:schemeClr val="tx1"/>
                          </a:solidFill>
                          <a:latin typeface="+mn-lt"/>
                          <a:ea typeface="+mn-ea"/>
                        </a:defRPr>
                      </a:lvl5pPr>
                    </a:lstStyle>
                    <a:p>
                      <a:pPr marL="0" lvl="0" indent="0" algn="ctr" eaLnBrk="1" hangingPunct="1">
                        <a:buNone/>
                      </a:pPr>
                      <a:r>
                        <a:rPr lang="en-US" altLang="zh-CN" sz="2400">
                          <a:ea typeface="黑体" panose="02010609060101010101" pitchFamily="49" charset="-122"/>
                        </a:rPr>
                        <a:t>5</a:t>
                      </a:r>
                      <a:r>
                        <a:rPr lang="zh-CN" altLang="en-US" sz="2400" dirty="0">
                          <a:ea typeface="黑体" panose="02010609060101010101" pitchFamily="49" charset="-122"/>
                        </a:rPr>
                        <a:t>～</a:t>
                      </a:r>
                      <a:r>
                        <a:rPr lang="en-US" altLang="zh-CN" sz="2400">
                          <a:ea typeface="黑体" panose="02010609060101010101" pitchFamily="49" charset="-122"/>
                        </a:rPr>
                        <a:t>60</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lvl1pPr marL="342900" lvl="0" indent="-342900" algn="l" rtl="0" fontAlgn="base">
                        <a:spcBef>
                          <a:spcPct val="20000"/>
                        </a:spcBef>
                        <a:spcAft>
                          <a:spcPct val="0"/>
                        </a:spcAft>
                        <a:buChar char="•"/>
                        <a:defRPr sz="2800" b="1">
                          <a:solidFill>
                            <a:schemeClr val="tx1"/>
                          </a:solidFill>
                          <a:latin typeface="+mn-lt"/>
                          <a:ea typeface="+mn-ea"/>
                          <a:cs typeface="+mn-cs"/>
                        </a:defRPr>
                      </a:lvl1pPr>
                      <a:lvl2pPr marL="742950" lvl="1" indent="-285750" algn="l" rtl="0" fontAlgn="base">
                        <a:spcBef>
                          <a:spcPct val="20000"/>
                        </a:spcBef>
                        <a:spcAft>
                          <a:spcPct val="0"/>
                        </a:spcAft>
                        <a:buChar char="–"/>
                        <a:defRPr sz="2400" b="1">
                          <a:solidFill>
                            <a:schemeClr val="tx1"/>
                          </a:solidFill>
                          <a:latin typeface="+mn-lt"/>
                          <a:ea typeface="+mn-ea"/>
                        </a:defRPr>
                      </a:lvl2pPr>
                      <a:lvl3pPr marL="1143000" lvl="2" indent="-228600" algn="l" rtl="0" fontAlgn="base">
                        <a:spcBef>
                          <a:spcPct val="20000"/>
                        </a:spcBef>
                        <a:spcAft>
                          <a:spcPct val="0"/>
                        </a:spcAft>
                        <a:buChar char="•"/>
                        <a:defRPr sz="2000" b="1">
                          <a:solidFill>
                            <a:schemeClr val="tx1"/>
                          </a:solidFill>
                          <a:latin typeface="+mn-lt"/>
                          <a:ea typeface="+mn-ea"/>
                        </a:defRPr>
                      </a:lvl3pPr>
                      <a:lvl4pPr marL="1600200" lvl="3" indent="-228600" algn="l" rtl="0" fontAlgn="base">
                        <a:spcBef>
                          <a:spcPct val="20000"/>
                        </a:spcBef>
                        <a:spcAft>
                          <a:spcPct val="0"/>
                        </a:spcAft>
                        <a:buChar char="–"/>
                        <a:defRPr sz="1800" b="1">
                          <a:solidFill>
                            <a:schemeClr val="tx1"/>
                          </a:solidFill>
                          <a:latin typeface="+mn-lt"/>
                          <a:ea typeface="+mn-ea"/>
                        </a:defRPr>
                      </a:lvl4pPr>
                      <a:lvl5pPr marL="2057400" lvl="4" indent="-228600" algn="l" rtl="0" fontAlgn="base">
                        <a:spcBef>
                          <a:spcPct val="20000"/>
                        </a:spcBef>
                        <a:spcAft>
                          <a:spcPct val="0"/>
                        </a:spcAft>
                        <a:buChar char="»"/>
                        <a:defRPr sz="1800" b="1">
                          <a:solidFill>
                            <a:schemeClr val="tx1"/>
                          </a:solidFill>
                          <a:latin typeface="+mn-lt"/>
                          <a:ea typeface="+mn-ea"/>
                        </a:defRPr>
                      </a:lvl5pPr>
                    </a:lstStyle>
                    <a:p>
                      <a:pPr marL="0" lvl="0" indent="0" algn="ctr" eaLnBrk="1" hangingPunct="1">
                        <a:buNone/>
                      </a:pPr>
                      <a:r>
                        <a:rPr lang="en-US" altLang="zh-CN" sz="2400">
                          <a:ea typeface="黑体" panose="02010609060101010101" pitchFamily="49" charset="-122"/>
                        </a:rPr>
                        <a:t>0.6</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sz="2800" b="1">
                          <a:solidFill>
                            <a:schemeClr val="tx1"/>
                          </a:solidFill>
                          <a:latin typeface="+mn-lt"/>
                          <a:ea typeface="+mn-ea"/>
                          <a:cs typeface="+mn-cs"/>
                        </a:defRPr>
                      </a:lvl1pPr>
                      <a:lvl2pPr marL="742950" lvl="1" indent="-285750" algn="l" rtl="0" fontAlgn="base">
                        <a:spcBef>
                          <a:spcPct val="20000"/>
                        </a:spcBef>
                        <a:spcAft>
                          <a:spcPct val="0"/>
                        </a:spcAft>
                        <a:buChar char="–"/>
                        <a:defRPr sz="2400" b="1">
                          <a:solidFill>
                            <a:schemeClr val="tx1"/>
                          </a:solidFill>
                          <a:latin typeface="+mn-lt"/>
                          <a:ea typeface="+mn-ea"/>
                        </a:defRPr>
                      </a:lvl2pPr>
                      <a:lvl3pPr marL="1143000" lvl="2" indent="-228600" algn="l" rtl="0" fontAlgn="base">
                        <a:spcBef>
                          <a:spcPct val="20000"/>
                        </a:spcBef>
                        <a:spcAft>
                          <a:spcPct val="0"/>
                        </a:spcAft>
                        <a:buChar char="•"/>
                        <a:defRPr sz="2000" b="1">
                          <a:solidFill>
                            <a:schemeClr val="tx1"/>
                          </a:solidFill>
                          <a:latin typeface="+mn-lt"/>
                          <a:ea typeface="+mn-ea"/>
                        </a:defRPr>
                      </a:lvl3pPr>
                      <a:lvl4pPr marL="1600200" lvl="3" indent="-228600" algn="l" rtl="0" fontAlgn="base">
                        <a:spcBef>
                          <a:spcPct val="20000"/>
                        </a:spcBef>
                        <a:spcAft>
                          <a:spcPct val="0"/>
                        </a:spcAft>
                        <a:buChar char="–"/>
                        <a:defRPr sz="1800" b="1">
                          <a:solidFill>
                            <a:schemeClr val="tx1"/>
                          </a:solidFill>
                          <a:latin typeface="+mn-lt"/>
                          <a:ea typeface="+mn-ea"/>
                        </a:defRPr>
                      </a:lvl4pPr>
                      <a:lvl5pPr marL="2057400" lvl="4" indent="-228600" algn="l" rtl="0" fontAlgn="base">
                        <a:spcBef>
                          <a:spcPct val="20000"/>
                        </a:spcBef>
                        <a:spcAft>
                          <a:spcPct val="0"/>
                        </a:spcAft>
                        <a:buChar char="»"/>
                        <a:defRPr sz="1800" b="1">
                          <a:solidFill>
                            <a:schemeClr val="tx1"/>
                          </a:solidFill>
                          <a:latin typeface="+mn-lt"/>
                          <a:ea typeface="+mn-ea"/>
                        </a:defRPr>
                      </a:lvl5pPr>
                    </a:lstStyle>
                    <a:p>
                      <a:pPr marL="0" lvl="0" indent="0" algn="ctr" eaLnBrk="1" hangingPunct="1">
                        <a:spcBef>
                          <a:spcPct val="0"/>
                        </a:spcBef>
                        <a:buNone/>
                      </a:pPr>
                      <a:r>
                        <a:rPr lang="en-US" altLang="zh-CN" sz="2400">
                          <a:ea typeface="黑体" panose="02010609060101010101" pitchFamily="49" charset="-122"/>
                        </a:rPr>
                        <a:t>1</a:t>
                      </a:r>
                      <a:r>
                        <a:rPr lang="zh-CN" altLang="en-US" sz="2400" dirty="0">
                          <a:ea typeface="黑体" panose="02010609060101010101" pitchFamily="49" charset="-122"/>
                        </a:rPr>
                        <a:t>～</a:t>
                      </a:r>
                      <a:r>
                        <a:rPr lang="en-US" altLang="zh-CN" sz="2400">
                          <a:ea typeface="黑体" panose="02010609060101010101" pitchFamily="49" charset="-122"/>
                        </a:rPr>
                        <a:t>20</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lvl1pPr marL="342900" lvl="0" indent="-342900" algn="l" rtl="0" fontAlgn="base">
                        <a:spcBef>
                          <a:spcPct val="20000"/>
                        </a:spcBef>
                        <a:spcAft>
                          <a:spcPct val="0"/>
                        </a:spcAft>
                        <a:buChar char="•"/>
                        <a:defRPr sz="2800" b="1">
                          <a:solidFill>
                            <a:schemeClr val="tx1"/>
                          </a:solidFill>
                          <a:latin typeface="+mn-lt"/>
                          <a:ea typeface="+mn-ea"/>
                          <a:cs typeface="+mn-cs"/>
                        </a:defRPr>
                      </a:lvl1pPr>
                      <a:lvl2pPr marL="742950" lvl="1" indent="-285750" algn="l" rtl="0" fontAlgn="base">
                        <a:spcBef>
                          <a:spcPct val="20000"/>
                        </a:spcBef>
                        <a:spcAft>
                          <a:spcPct val="0"/>
                        </a:spcAft>
                        <a:buChar char="–"/>
                        <a:defRPr sz="2400" b="1">
                          <a:solidFill>
                            <a:schemeClr val="tx1"/>
                          </a:solidFill>
                          <a:latin typeface="+mn-lt"/>
                          <a:ea typeface="+mn-ea"/>
                        </a:defRPr>
                      </a:lvl2pPr>
                      <a:lvl3pPr marL="1143000" lvl="2" indent="-228600" algn="l" rtl="0" fontAlgn="base">
                        <a:spcBef>
                          <a:spcPct val="20000"/>
                        </a:spcBef>
                        <a:spcAft>
                          <a:spcPct val="0"/>
                        </a:spcAft>
                        <a:buChar char="•"/>
                        <a:defRPr sz="2000" b="1">
                          <a:solidFill>
                            <a:schemeClr val="tx1"/>
                          </a:solidFill>
                          <a:latin typeface="+mn-lt"/>
                          <a:ea typeface="+mn-ea"/>
                        </a:defRPr>
                      </a:lvl3pPr>
                      <a:lvl4pPr marL="1600200" lvl="3" indent="-228600" algn="l" rtl="0" fontAlgn="base">
                        <a:spcBef>
                          <a:spcPct val="20000"/>
                        </a:spcBef>
                        <a:spcAft>
                          <a:spcPct val="0"/>
                        </a:spcAft>
                        <a:buChar char="–"/>
                        <a:defRPr sz="1800" b="1">
                          <a:solidFill>
                            <a:schemeClr val="tx1"/>
                          </a:solidFill>
                          <a:latin typeface="+mn-lt"/>
                          <a:ea typeface="+mn-ea"/>
                        </a:defRPr>
                      </a:lvl4pPr>
                      <a:lvl5pPr marL="2057400" lvl="4" indent="-228600" algn="l" rtl="0" fontAlgn="base">
                        <a:spcBef>
                          <a:spcPct val="20000"/>
                        </a:spcBef>
                        <a:spcAft>
                          <a:spcPct val="0"/>
                        </a:spcAft>
                        <a:buChar char="»"/>
                        <a:defRPr sz="1800" b="1">
                          <a:solidFill>
                            <a:schemeClr val="tx1"/>
                          </a:solidFill>
                          <a:latin typeface="+mn-lt"/>
                          <a:ea typeface="+mn-ea"/>
                        </a:defRPr>
                      </a:lvl5pPr>
                    </a:lstStyle>
                    <a:p>
                      <a:pPr marL="0" lvl="0" indent="0" algn="ctr" eaLnBrk="1" hangingPunct="1">
                        <a:buNone/>
                      </a:pPr>
                      <a:r>
                        <a:rPr lang="en-US" altLang="zh-CN" sz="2400">
                          <a:ea typeface="黑体" panose="02010609060101010101" pitchFamily="49" charset="-122"/>
                        </a:rPr>
                        <a:t>0.7</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sz="2800" b="1">
                          <a:solidFill>
                            <a:schemeClr val="tx1"/>
                          </a:solidFill>
                          <a:latin typeface="+mn-lt"/>
                          <a:ea typeface="+mn-ea"/>
                          <a:cs typeface="+mn-cs"/>
                        </a:defRPr>
                      </a:lvl1pPr>
                      <a:lvl2pPr marL="742950" lvl="1" indent="-285750" algn="l" rtl="0" fontAlgn="base">
                        <a:spcBef>
                          <a:spcPct val="20000"/>
                        </a:spcBef>
                        <a:spcAft>
                          <a:spcPct val="0"/>
                        </a:spcAft>
                        <a:buChar char="–"/>
                        <a:defRPr sz="2400" b="1">
                          <a:solidFill>
                            <a:schemeClr val="tx1"/>
                          </a:solidFill>
                          <a:latin typeface="+mn-lt"/>
                          <a:ea typeface="+mn-ea"/>
                        </a:defRPr>
                      </a:lvl2pPr>
                      <a:lvl3pPr marL="1143000" lvl="2" indent="-228600" algn="l" rtl="0" fontAlgn="base">
                        <a:spcBef>
                          <a:spcPct val="20000"/>
                        </a:spcBef>
                        <a:spcAft>
                          <a:spcPct val="0"/>
                        </a:spcAft>
                        <a:buChar char="•"/>
                        <a:defRPr sz="2000" b="1">
                          <a:solidFill>
                            <a:schemeClr val="tx1"/>
                          </a:solidFill>
                          <a:latin typeface="+mn-lt"/>
                          <a:ea typeface="+mn-ea"/>
                        </a:defRPr>
                      </a:lvl3pPr>
                      <a:lvl4pPr marL="1600200" lvl="3" indent="-228600" algn="l" rtl="0" fontAlgn="base">
                        <a:spcBef>
                          <a:spcPct val="20000"/>
                        </a:spcBef>
                        <a:spcAft>
                          <a:spcPct val="0"/>
                        </a:spcAft>
                        <a:buChar char="–"/>
                        <a:defRPr sz="1800" b="1">
                          <a:solidFill>
                            <a:schemeClr val="tx1"/>
                          </a:solidFill>
                          <a:latin typeface="+mn-lt"/>
                          <a:ea typeface="+mn-ea"/>
                        </a:defRPr>
                      </a:lvl4pPr>
                      <a:lvl5pPr marL="2057400" lvl="4" indent="-228600" algn="l" rtl="0" fontAlgn="base">
                        <a:spcBef>
                          <a:spcPct val="20000"/>
                        </a:spcBef>
                        <a:spcAft>
                          <a:spcPct val="0"/>
                        </a:spcAft>
                        <a:buChar char="»"/>
                        <a:defRPr sz="1800" b="1">
                          <a:solidFill>
                            <a:schemeClr val="tx1"/>
                          </a:solidFill>
                          <a:latin typeface="+mn-lt"/>
                          <a:ea typeface="+mn-ea"/>
                        </a:defRPr>
                      </a:lvl5pPr>
                    </a:lstStyle>
                    <a:p>
                      <a:pPr marL="0" lvl="0" indent="0" algn="ctr" eaLnBrk="1" hangingPunct="1">
                        <a:buNone/>
                      </a:pPr>
                      <a:r>
                        <a:rPr lang="en-US" altLang="zh-CN" sz="2400">
                          <a:ea typeface="黑体" panose="02010609060101010101" pitchFamily="49" charset="-122"/>
                        </a:rPr>
                        <a:t>0.8</a:t>
                      </a:r>
                      <a:r>
                        <a:rPr lang="zh-CN" altLang="en-US" sz="2400" dirty="0">
                          <a:ea typeface="黑体" panose="02010609060101010101" pitchFamily="49" charset="-122"/>
                        </a:rPr>
                        <a:t>～</a:t>
                      </a:r>
                      <a:r>
                        <a:rPr lang="en-US" altLang="zh-CN" sz="2400">
                          <a:ea typeface="黑体" panose="02010609060101010101" pitchFamily="49" charset="-122"/>
                        </a:rPr>
                        <a:t>10</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lvl1pPr marL="342900" lvl="0" indent="-342900" algn="l" rtl="0" fontAlgn="base">
                        <a:spcBef>
                          <a:spcPct val="20000"/>
                        </a:spcBef>
                        <a:spcAft>
                          <a:spcPct val="0"/>
                        </a:spcAft>
                        <a:buChar char="•"/>
                        <a:defRPr sz="2800" b="1">
                          <a:solidFill>
                            <a:schemeClr val="tx1"/>
                          </a:solidFill>
                          <a:latin typeface="+mn-lt"/>
                          <a:ea typeface="+mn-ea"/>
                          <a:cs typeface="+mn-cs"/>
                        </a:defRPr>
                      </a:lvl1pPr>
                      <a:lvl2pPr marL="742950" lvl="1" indent="-285750" algn="l" rtl="0" fontAlgn="base">
                        <a:spcBef>
                          <a:spcPct val="20000"/>
                        </a:spcBef>
                        <a:spcAft>
                          <a:spcPct val="0"/>
                        </a:spcAft>
                        <a:buChar char="–"/>
                        <a:defRPr sz="2400" b="1">
                          <a:solidFill>
                            <a:schemeClr val="tx1"/>
                          </a:solidFill>
                          <a:latin typeface="+mn-lt"/>
                          <a:ea typeface="+mn-ea"/>
                        </a:defRPr>
                      </a:lvl2pPr>
                      <a:lvl3pPr marL="1143000" lvl="2" indent="-228600" algn="l" rtl="0" fontAlgn="base">
                        <a:spcBef>
                          <a:spcPct val="20000"/>
                        </a:spcBef>
                        <a:spcAft>
                          <a:spcPct val="0"/>
                        </a:spcAft>
                        <a:buChar char="•"/>
                        <a:defRPr sz="2000" b="1">
                          <a:solidFill>
                            <a:schemeClr val="tx1"/>
                          </a:solidFill>
                          <a:latin typeface="+mn-lt"/>
                          <a:ea typeface="+mn-ea"/>
                        </a:defRPr>
                      </a:lvl3pPr>
                      <a:lvl4pPr marL="1600200" lvl="3" indent="-228600" algn="l" rtl="0" fontAlgn="base">
                        <a:spcBef>
                          <a:spcPct val="20000"/>
                        </a:spcBef>
                        <a:spcAft>
                          <a:spcPct val="0"/>
                        </a:spcAft>
                        <a:buChar char="–"/>
                        <a:defRPr sz="1800" b="1">
                          <a:solidFill>
                            <a:schemeClr val="tx1"/>
                          </a:solidFill>
                          <a:latin typeface="+mn-lt"/>
                          <a:ea typeface="+mn-ea"/>
                        </a:defRPr>
                      </a:lvl4pPr>
                      <a:lvl5pPr marL="2057400" lvl="4" indent="-228600" algn="l" rtl="0" fontAlgn="base">
                        <a:spcBef>
                          <a:spcPct val="20000"/>
                        </a:spcBef>
                        <a:spcAft>
                          <a:spcPct val="0"/>
                        </a:spcAft>
                        <a:buChar char="»"/>
                        <a:defRPr sz="1800" b="1">
                          <a:solidFill>
                            <a:schemeClr val="tx1"/>
                          </a:solidFill>
                          <a:latin typeface="+mn-lt"/>
                          <a:ea typeface="+mn-ea"/>
                        </a:defRPr>
                      </a:lvl5pPr>
                    </a:lstStyle>
                    <a:p>
                      <a:pPr marL="0" lvl="0" indent="0" algn="ctr" eaLnBrk="1" hangingPunct="1">
                        <a:buNone/>
                      </a:pPr>
                      <a:r>
                        <a:rPr lang="en-US" altLang="zh-CN" sz="2400">
                          <a:solidFill>
                            <a:schemeClr val="tx2"/>
                          </a:solidFill>
                          <a:ea typeface="黑体" panose="02010609060101010101" pitchFamily="49" charset="-122"/>
                        </a:rPr>
                        <a:t>0.9</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sz="2800" b="1">
                          <a:solidFill>
                            <a:schemeClr val="tx1"/>
                          </a:solidFill>
                          <a:latin typeface="+mn-lt"/>
                          <a:ea typeface="+mn-ea"/>
                          <a:cs typeface="+mn-cs"/>
                        </a:defRPr>
                      </a:lvl1pPr>
                      <a:lvl2pPr marL="742950" lvl="1" indent="-285750" algn="l" rtl="0" fontAlgn="base">
                        <a:spcBef>
                          <a:spcPct val="20000"/>
                        </a:spcBef>
                        <a:spcAft>
                          <a:spcPct val="0"/>
                        </a:spcAft>
                        <a:buChar char="–"/>
                        <a:defRPr sz="2400" b="1">
                          <a:solidFill>
                            <a:schemeClr val="tx1"/>
                          </a:solidFill>
                          <a:latin typeface="+mn-lt"/>
                          <a:ea typeface="+mn-ea"/>
                        </a:defRPr>
                      </a:lvl2pPr>
                      <a:lvl3pPr marL="1143000" lvl="2" indent="-228600" algn="l" rtl="0" fontAlgn="base">
                        <a:spcBef>
                          <a:spcPct val="20000"/>
                        </a:spcBef>
                        <a:spcAft>
                          <a:spcPct val="0"/>
                        </a:spcAft>
                        <a:buChar char="•"/>
                        <a:defRPr sz="2000" b="1">
                          <a:solidFill>
                            <a:schemeClr val="tx1"/>
                          </a:solidFill>
                          <a:latin typeface="+mn-lt"/>
                          <a:ea typeface="+mn-ea"/>
                        </a:defRPr>
                      </a:lvl3pPr>
                      <a:lvl4pPr marL="1600200" lvl="3" indent="-228600" algn="l" rtl="0" fontAlgn="base">
                        <a:spcBef>
                          <a:spcPct val="20000"/>
                        </a:spcBef>
                        <a:spcAft>
                          <a:spcPct val="0"/>
                        </a:spcAft>
                        <a:buChar char="–"/>
                        <a:defRPr sz="1800" b="1">
                          <a:solidFill>
                            <a:schemeClr val="tx1"/>
                          </a:solidFill>
                          <a:latin typeface="+mn-lt"/>
                          <a:ea typeface="+mn-ea"/>
                        </a:defRPr>
                      </a:lvl4pPr>
                      <a:lvl5pPr marL="2057400" lvl="4" indent="-228600" algn="l" rtl="0" fontAlgn="base">
                        <a:spcBef>
                          <a:spcPct val="20000"/>
                        </a:spcBef>
                        <a:spcAft>
                          <a:spcPct val="0"/>
                        </a:spcAft>
                        <a:buChar char="»"/>
                        <a:defRPr sz="1800" b="1">
                          <a:solidFill>
                            <a:schemeClr val="tx1"/>
                          </a:solidFill>
                          <a:latin typeface="+mn-lt"/>
                          <a:ea typeface="+mn-ea"/>
                        </a:defRPr>
                      </a:lvl5pPr>
                    </a:lstStyle>
                    <a:p>
                      <a:pPr marL="0" lvl="0" indent="0" algn="ctr" eaLnBrk="1" hangingPunct="1">
                        <a:spcBef>
                          <a:spcPct val="0"/>
                        </a:spcBef>
                        <a:buNone/>
                      </a:pPr>
                      <a:r>
                        <a:rPr lang="en-US" altLang="zh-CN" sz="2400">
                          <a:solidFill>
                            <a:schemeClr val="tx2"/>
                          </a:solidFill>
                          <a:ea typeface="黑体" panose="02010609060101010101" pitchFamily="49" charset="-122"/>
                        </a:rPr>
                        <a:t>0.5</a:t>
                      </a:r>
                      <a:r>
                        <a:rPr lang="zh-CN" altLang="en-US" sz="2400" dirty="0">
                          <a:solidFill>
                            <a:schemeClr val="tx2"/>
                          </a:solidFill>
                          <a:ea typeface="黑体" panose="02010609060101010101" pitchFamily="49" charset="-122"/>
                        </a:rPr>
                        <a:t>～</a:t>
                      </a:r>
                      <a:r>
                        <a:rPr lang="en-US" altLang="zh-CN" sz="2400">
                          <a:solidFill>
                            <a:schemeClr val="tx2"/>
                          </a:solidFill>
                          <a:ea typeface="黑体" panose="02010609060101010101" pitchFamily="49" charset="-122"/>
                        </a:rPr>
                        <a:t>7</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lvl1pPr marL="342900" lvl="0" indent="-342900" algn="l" rtl="0" fontAlgn="base">
                        <a:spcBef>
                          <a:spcPct val="20000"/>
                        </a:spcBef>
                        <a:spcAft>
                          <a:spcPct val="0"/>
                        </a:spcAft>
                        <a:buChar char="•"/>
                        <a:defRPr sz="2800" b="1">
                          <a:solidFill>
                            <a:schemeClr val="tx1"/>
                          </a:solidFill>
                          <a:latin typeface="+mn-lt"/>
                          <a:ea typeface="+mn-ea"/>
                          <a:cs typeface="+mn-cs"/>
                        </a:defRPr>
                      </a:lvl1pPr>
                      <a:lvl2pPr marL="742950" lvl="1" indent="-285750" algn="l" rtl="0" fontAlgn="base">
                        <a:spcBef>
                          <a:spcPct val="20000"/>
                        </a:spcBef>
                        <a:spcAft>
                          <a:spcPct val="0"/>
                        </a:spcAft>
                        <a:buChar char="–"/>
                        <a:defRPr sz="2400" b="1">
                          <a:solidFill>
                            <a:schemeClr val="tx1"/>
                          </a:solidFill>
                          <a:latin typeface="+mn-lt"/>
                          <a:ea typeface="+mn-ea"/>
                        </a:defRPr>
                      </a:lvl2pPr>
                      <a:lvl3pPr marL="1143000" lvl="2" indent="-228600" algn="l" rtl="0" fontAlgn="base">
                        <a:spcBef>
                          <a:spcPct val="20000"/>
                        </a:spcBef>
                        <a:spcAft>
                          <a:spcPct val="0"/>
                        </a:spcAft>
                        <a:buChar char="•"/>
                        <a:defRPr sz="2000" b="1">
                          <a:solidFill>
                            <a:schemeClr val="tx1"/>
                          </a:solidFill>
                          <a:latin typeface="+mn-lt"/>
                          <a:ea typeface="+mn-ea"/>
                        </a:defRPr>
                      </a:lvl3pPr>
                      <a:lvl4pPr marL="1600200" lvl="3" indent="-228600" algn="l" rtl="0" fontAlgn="base">
                        <a:spcBef>
                          <a:spcPct val="20000"/>
                        </a:spcBef>
                        <a:spcAft>
                          <a:spcPct val="0"/>
                        </a:spcAft>
                        <a:buChar char="–"/>
                        <a:defRPr sz="1800" b="1">
                          <a:solidFill>
                            <a:schemeClr val="tx1"/>
                          </a:solidFill>
                          <a:latin typeface="+mn-lt"/>
                          <a:ea typeface="+mn-ea"/>
                        </a:defRPr>
                      </a:lvl4pPr>
                      <a:lvl5pPr marL="2057400" lvl="4" indent="-228600" algn="l" rtl="0" fontAlgn="base">
                        <a:spcBef>
                          <a:spcPct val="20000"/>
                        </a:spcBef>
                        <a:spcAft>
                          <a:spcPct val="0"/>
                        </a:spcAft>
                        <a:buChar char="»"/>
                        <a:defRPr sz="1800" b="1">
                          <a:solidFill>
                            <a:schemeClr val="tx1"/>
                          </a:solidFill>
                          <a:latin typeface="+mn-lt"/>
                          <a:ea typeface="+mn-ea"/>
                        </a:defRPr>
                      </a:lvl5pPr>
                    </a:lstStyle>
                    <a:p>
                      <a:pPr marL="0" lvl="0" indent="0" algn="ctr" eaLnBrk="1" hangingPunct="1">
                        <a:buNone/>
                      </a:pPr>
                      <a:r>
                        <a:rPr lang="en-US" altLang="zh-CN" sz="2400">
                          <a:solidFill>
                            <a:schemeClr val="tx2"/>
                          </a:solidFill>
                          <a:ea typeface="黑体" panose="02010609060101010101" pitchFamily="49" charset="-122"/>
                        </a:rPr>
                        <a:t>1.2</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sz="2800" b="1">
                          <a:solidFill>
                            <a:schemeClr val="tx1"/>
                          </a:solidFill>
                          <a:latin typeface="+mn-lt"/>
                          <a:ea typeface="+mn-ea"/>
                          <a:cs typeface="+mn-cs"/>
                        </a:defRPr>
                      </a:lvl1pPr>
                      <a:lvl2pPr marL="742950" lvl="1" indent="-285750" algn="l" rtl="0" fontAlgn="base">
                        <a:spcBef>
                          <a:spcPct val="20000"/>
                        </a:spcBef>
                        <a:spcAft>
                          <a:spcPct val="0"/>
                        </a:spcAft>
                        <a:buChar char="–"/>
                        <a:defRPr sz="2400" b="1">
                          <a:solidFill>
                            <a:schemeClr val="tx1"/>
                          </a:solidFill>
                          <a:latin typeface="+mn-lt"/>
                          <a:ea typeface="+mn-ea"/>
                        </a:defRPr>
                      </a:lvl2pPr>
                      <a:lvl3pPr marL="1143000" lvl="2" indent="-228600" algn="l" rtl="0" fontAlgn="base">
                        <a:spcBef>
                          <a:spcPct val="20000"/>
                        </a:spcBef>
                        <a:spcAft>
                          <a:spcPct val="0"/>
                        </a:spcAft>
                        <a:buChar char="•"/>
                        <a:defRPr sz="2000" b="1">
                          <a:solidFill>
                            <a:schemeClr val="tx1"/>
                          </a:solidFill>
                          <a:latin typeface="+mn-lt"/>
                          <a:ea typeface="+mn-ea"/>
                        </a:defRPr>
                      </a:lvl3pPr>
                      <a:lvl4pPr marL="1600200" lvl="3" indent="-228600" algn="l" rtl="0" fontAlgn="base">
                        <a:spcBef>
                          <a:spcPct val="20000"/>
                        </a:spcBef>
                        <a:spcAft>
                          <a:spcPct val="0"/>
                        </a:spcAft>
                        <a:buChar char="–"/>
                        <a:defRPr sz="1800" b="1">
                          <a:solidFill>
                            <a:schemeClr val="tx1"/>
                          </a:solidFill>
                          <a:latin typeface="+mn-lt"/>
                          <a:ea typeface="+mn-ea"/>
                        </a:defRPr>
                      </a:lvl4pPr>
                      <a:lvl5pPr marL="2057400" lvl="4" indent="-228600" algn="l" rtl="0" fontAlgn="base">
                        <a:spcBef>
                          <a:spcPct val="20000"/>
                        </a:spcBef>
                        <a:spcAft>
                          <a:spcPct val="0"/>
                        </a:spcAft>
                        <a:buChar char="»"/>
                        <a:defRPr sz="1800" b="1">
                          <a:solidFill>
                            <a:schemeClr val="tx1"/>
                          </a:solidFill>
                          <a:latin typeface="+mn-lt"/>
                          <a:ea typeface="+mn-ea"/>
                        </a:defRPr>
                      </a:lvl5pPr>
                    </a:lstStyle>
                    <a:p>
                      <a:pPr marL="0" lvl="0" indent="0" algn="ctr" eaLnBrk="1" hangingPunct="1">
                        <a:buNone/>
                      </a:pPr>
                      <a:r>
                        <a:rPr lang="en-US" altLang="zh-CN" sz="2400">
                          <a:solidFill>
                            <a:schemeClr val="tx2"/>
                          </a:solidFill>
                          <a:ea typeface="黑体" panose="02010609060101010101" pitchFamily="49" charset="-122"/>
                        </a:rPr>
                        <a:t>0.4</a:t>
                      </a:r>
                      <a:r>
                        <a:rPr lang="zh-CN" altLang="en-US" sz="2400" dirty="0">
                          <a:solidFill>
                            <a:schemeClr val="tx2"/>
                          </a:solidFill>
                          <a:ea typeface="黑体" panose="02010609060101010101" pitchFamily="49" charset="-122"/>
                        </a:rPr>
                        <a:t>～</a:t>
                      </a:r>
                      <a:r>
                        <a:rPr lang="en-US" altLang="zh-CN" sz="2400">
                          <a:solidFill>
                            <a:schemeClr val="tx2"/>
                          </a:solidFill>
                          <a:ea typeface="黑体" panose="02010609060101010101" pitchFamily="49" charset="-122"/>
                        </a:rPr>
                        <a:t>6</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00">
                <a:tc>
                  <a:txBody>
                    <a:bodyPr/>
                    <a:lstStyle>
                      <a:lvl1pPr marL="342900" lvl="0" indent="-342900" algn="l" rtl="0" fontAlgn="base">
                        <a:spcBef>
                          <a:spcPct val="20000"/>
                        </a:spcBef>
                        <a:spcAft>
                          <a:spcPct val="0"/>
                        </a:spcAft>
                        <a:buChar char="•"/>
                        <a:defRPr sz="2800" b="1">
                          <a:solidFill>
                            <a:schemeClr val="tx1"/>
                          </a:solidFill>
                          <a:latin typeface="+mn-lt"/>
                          <a:ea typeface="+mn-ea"/>
                          <a:cs typeface="+mn-cs"/>
                        </a:defRPr>
                      </a:lvl1pPr>
                      <a:lvl2pPr marL="742950" lvl="1" indent="-285750" algn="l" rtl="0" fontAlgn="base">
                        <a:spcBef>
                          <a:spcPct val="20000"/>
                        </a:spcBef>
                        <a:spcAft>
                          <a:spcPct val="0"/>
                        </a:spcAft>
                        <a:buChar char="–"/>
                        <a:defRPr sz="2400" b="1">
                          <a:solidFill>
                            <a:schemeClr val="tx1"/>
                          </a:solidFill>
                          <a:latin typeface="+mn-lt"/>
                          <a:ea typeface="+mn-ea"/>
                        </a:defRPr>
                      </a:lvl2pPr>
                      <a:lvl3pPr marL="1143000" lvl="2" indent="-228600" algn="l" rtl="0" fontAlgn="base">
                        <a:spcBef>
                          <a:spcPct val="20000"/>
                        </a:spcBef>
                        <a:spcAft>
                          <a:spcPct val="0"/>
                        </a:spcAft>
                        <a:buChar char="•"/>
                        <a:defRPr sz="2000" b="1">
                          <a:solidFill>
                            <a:schemeClr val="tx1"/>
                          </a:solidFill>
                          <a:latin typeface="+mn-lt"/>
                          <a:ea typeface="+mn-ea"/>
                        </a:defRPr>
                      </a:lvl3pPr>
                      <a:lvl4pPr marL="1600200" lvl="3" indent="-228600" algn="l" rtl="0" fontAlgn="base">
                        <a:spcBef>
                          <a:spcPct val="20000"/>
                        </a:spcBef>
                        <a:spcAft>
                          <a:spcPct val="0"/>
                        </a:spcAft>
                        <a:buChar char="–"/>
                        <a:defRPr sz="1800" b="1">
                          <a:solidFill>
                            <a:schemeClr val="tx1"/>
                          </a:solidFill>
                          <a:latin typeface="+mn-lt"/>
                          <a:ea typeface="+mn-ea"/>
                        </a:defRPr>
                      </a:lvl4pPr>
                      <a:lvl5pPr marL="2057400" lvl="4" indent="-228600" algn="l" rtl="0" fontAlgn="base">
                        <a:spcBef>
                          <a:spcPct val="20000"/>
                        </a:spcBef>
                        <a:spcAft>
                          <a:spcPct val="0"/>
                        </a:spcAft>
                        <a:buChar char="»"/>
                        <a:defRPr sz="1800" b="1">
                          <a:solidFill>
                            <a:schemeClr val="tx1"/>
                          </a:solidFill>
                          <a:latin typeface="+mn-lt"/>
                          <a:ea typeface="+mn-ea"/>
                        </a:defRPr>
                      </a:lvl5pPr>
                    </a:lstStyle>
                    <a:p>
                      <a:pPr marL="0" lvl="0" indent="0" algn="ctr" eaLnBrk="1" hangingPunct="1">
                        <a:buNone/>
                      </a:pPr>
                      <a:r>
                        <a:rPr lang="en-US" altLang="zh-CN" sz="2400">
                          <a:ea typeface="黑体" panose="02010609060101010101" pitchFamily="49" charset="-122"/>
                        </a:rPr>
                        <a:t>1.5</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sz="2800" b="1">
                          <a:solidFill>
                            <a:schemeClr val="tx1"/>
                          </a:solidFill>
                          <a:latin typeface="+mn-lt"/>
                          <a:ea typeface="+mn-ea"/>
                          <a:cs typeface="+mn-cs"/>
                        </a:defRPr>
                      </a:lvl1pPr>
                      <a:lvl2pPr marL="742950" lvl="1" indent="-285750" algn="l" rtl="0" fontAlgn="base">
                        <a:spcBef>
                          <a:spcPct val="20000"/>
                        </a:spcBef>
                        <a:spcAft>
                          <a:spcPct val="0"/>
                        </a:spcAft>
                        <a:buChar char="–"/>
                        <a:defRPr sz="2400" b="1">
                          <a:solidFill>
                            <a:schemeClr val="tx1"/>
                          </a:solidFill>
                          <a:latin typeface="+mn-lt"/>
                          <a:ea typeface="+mn-ea"/>
                        </a:defRPr>
                      </a:lvl2pPr>
                      <a:lvl3pPr marL="1143000" lvl="2" indent="-228600" algn="l" rtl="0" fontAlgn="base">
                        <a:spcBef>
                          <a:spcPct val="20000"/>
                        </a:spcBef>
                        <a:spcAft>
                          <a:spcPct val="0"/>
                        </a:spcAft>
                        <a:buChar char="•"/>
                        <a:defRPr sz="2000" b="1">
                          <a:solidFill>
                            <a:schemeClr val="tx1"/>
                          </a:solidFill>
                          <a:latin typeface="+mn-lt"/>
                          <a:ea typeface="+mn-ea"/>
                        </a:defRPr>
                      </a:lvl3pPr>
                      <a:lvl4pPr marL="1600200" lvl="3" indent="-228600" algn="l" rtl="0" fontAlgn="base">
                        <a:spcBef>
                          <a:spcPct val="20000"/>
                        </a:spcBef>
                        <a:spcAft>
                          <a:spcPct val="0"/>
                        </a:spcAft>
                        <a:buChar char="–"/>
                        <a:defRPr sz="1800" b="1">
                          <a:solidFill>
                            <a:schemeClr val="tx1"/>
                          </a:solidFill>
                          <a:latin typeface="+mn-lt"/>
                          <a:ea typeface="+mn-ea"/>
                        </a:defRPr>
                      </a:lvl4pPr>
                      <a:lvl5pPr marL="2057400" lvl="4" indent="-228600" algn="l" rtl="0" fontAlgn="base">
                        <a:spcBef>
                          <a:spcPct val="20000"/>
                        </a:spcBef>
                        <a:spcAft>
                          <a:spcPct val="0"/>
                        </a:spcAft>
                        <a:buChar char="»"/>
                        <a:defRPr sz="1800" b="1">
                          <a:solidFill>
                            <a:schemeClr val="tx1"/>
                          </a:solidFill>
                          <a:latin typeface="+mn-lt"/>
                          <a:ea typeface="+mn-ea"/>
                        </a:defRPr>
                      </a:lvl5pPr>
                    </a:lstStyle>
                    <a:p>
                      <a:pPr marL="0" lvl="0" indent="0" algn="ctr" eaLnBrk="1" hangingPunct="1">
                        <a:buNone/>
                      </a:pPr>
                      <a:r>
                        <a:rPr lang="en-US" altLang="zh-CN" sz="2400">
                          <a:ea typeface="黑体" panose="02010609060101010101" pitchFamily="49" charset="-122"/>
                        </a:rPr>
                        <a:t>0.2</a:t>
                      </a:r>
                      <a:r>
                        <a:rPr lang="zh-CN" altLang="en-US" sz="2400" dirty="0">
                          <a:ea typeface="黑体" panose="02010609060101010101" pitchFamily="49" charset="-122"/>
                        </a:rPr>
                        <a:t>～</a:t>
                      </a:r>
                      <a:r>
                        <a:rPr lang="en-US" altLang="zh-CN" sz="2400">
                          <a:ea typeface="黑体" panose="02010609060101010101" pitchFamily="49" charset="-122"/>
                        </a:rPr>
                        <a:t>4</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8000">
                <a:tc>
                  <a:txBody>
                    <a:bodyPr/>
                    <a:lstStyle>
                      <a:lvl1pPr marL="342900" lvl="0" indent="-342900" algn="l" rtl="0" fontAlgn="base">
                        <a:spcBef>
                          <a:spcPct val="20000"/>
                        </a:spcBef>
                        <a:spcAft>
                          <a:spcPct val="0"/>
                        </a:spcAft>
                        <a:buChar char="•"/>
                        <a:defRPr sz="2800" b="1">
                          <a:solidFill>
                            <a:schemeClr val="tx1"/>
                          </a:solidFill>
                          <a:latin typeface="+mn-lt"/>
                          <a:ea typeface="+mn-ea"/>
                          <a:cs typeface="+mn-cs"/>
                        </a:defRPr>
                      </a:lvl1pPr>
                      <a:lvl2pPr marL="742950" lvl="1" indent="-285750" algn="l" rtl="0" fontAlgn="base">
                        <a:spcBef>
                          <a:spcPct val="20000"/>
                        </a:spcBef>
                        <a:spcAft>
                          <a:spcPct val="0"/>
                        </a:spcAft>
                        <a:buChar char="–"/>
                        <a:defRPr sz="2400" b="1">
                          <a:solidFill>
                            <a:schemeClr val="tx1"/>
                          </a:solidFill>
                          <a:latin typeface="+mn-lt"/>
                          <a:ea typeface="+mn-ea"/>
                        </a:defRPr>
                      </a:lvl2pPr>
                      <a:lvl3pPr marL="1143000" lvl="2" indent="-228600" algn="l" rtl="0" fontAlgn="base">
                        <a:spcBef>
                          <a:spcPct val="20000"/>
                        </a:spcBef>
                        <a:spcAft>
                          <a:spcPct val="0"/>
                        </a:spcAft>
                        <a:buChar char="•"/>
                        <a:defRPr sz="2000" b="1">
                          <a:solidFill>
                            <a:schemeClr val="tx1"/>
                          </a:solidFill>
                          <a:latin typeface="+mn-lt"/>
                          <a:ea typeface="+mn-ea"/>
                        </a:defRPr>
                      </a:lvl3pPr>
                      <a:lvl4pPr marL="1600200" lvl="3" indent="-228600" algn="l" rtl="0" fontAlgn="base">
                        <a:spcBef>
                          <a:spcPct val="20000"/>
                        </a:spcBef>
                        <a:spcAft>
                          <a:spcPct val="0"/>
                        </a:spcAft>
                        <a:buChar char="–"/>
                        <a:defRPr sz="1800" b="1">
                          <a:solidFill>
                            <a:schemeClr val="tx1"/>
                          </a:solidFill>
                          <a:latin typeface="+mn-lt"/>
                          <a:ea typeface="+mn-ea"/>
                        </a:defRPr>
                      </a:lvl4pPr>
                      <a:lvl5pPr marL="2057400" lvl="4" indent="-228600" algn="l" rtl="0" fontAlgn="base">
                        <a:spcBef>
                          <a:spcPct val="20000"/>
                        </a:spcBef>
                        <a:spcAft>
                          <a:spcPct val="0"/>
                        </a:spcAft>
                        <a:buChar char="»"/>
                        <a:defRPr sz="1800" b="1">
                          <a:solidFill>
                            <a:schemeClr val="tx1"/>
                          </a:solidFill>
                          <a:latin typeface="+mn-lt"/>
                          <a:ea typeface="+mn-ea"/>
                        </a:defRPr>
                      </a:lvl5pPr>
                    </a:lstStyle>
                    <a:p>
                      <a:pPr marL="0" lvl="0" indent="0" algn="ctr" eaLnBrk="1" hangingPunct="1">
                        <a:buNone/>
                      </a:pPr>
                      <a:r>
                        <a:rPr lang="en-US" altLang="zh-CN" sz="2400">
                          <a:ea typeface="黑体" panose="02010609060101010101" pitchFamily="49" charset="-122"/>
                        </a:rPr>
                        <a:t>2.0</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sz="2800" b="1">
                          <a:solidFill>
                            <a:schemeClr val="tx1"/>
                          </a:solidFill>
                          <a:latin typeface="+mn-lt"/>
                          <a:ea typeface="+mn-ea"/>
                          <a:cs typeface="+mn-cs"/>
                        </a:defRPr>
                      </a:lvl1pPr>
                      <a:lvl2pPr marL="742950" lvl="1" indent="-285750" algn="l" rtl="0" fontAlgn="base">
                        <a:spcBef>
                          <a:spcPct val="20000"/>
                        </a:spcBef>
                        <a:spcAft>
                          <a:spcPct val="0"/>
                        </a:spcAft>
                        <a:buChar char="–"/>
                        <a:defRPr sz="2400" b="1">
                          <a:solidFill>
                            <a:schemeClr val="tx1"/>
                          </a:solidFill>
                          <a:latin typeface="+mn-lt"/>
                          <a:ea typeface="+mn-ea"/>
                        </a:defRPr>
                      </a:lvl2pPr>
                      <a:lvl3pPr marL="1143000" lvl="2" indent="-228600" algn="l" rtl="0" fontAlgn="base">
                        <a:spcBef>
                          <a:spcPct val="20000"/>
                        </a:spcBef>
                        <a:spcAft>
                          <a:spcPct val="0"/>
                        </a:spcAft>
                        <a:buChar char="•"/>
                        <a:defRPr sz="2000" b="1">
                          <a:solidFill>
                            <a:schemeClr val="tx1"/>
                          </a:solidFill>
                          <a:latin typeface="+mn-lt"/>
                          <a:ea typeface="+mn-ea"/>
                        </a:defRPr>
                      </a:lvl3pPr>
                      <a:lvl4pPr marL="1600200" lvl="3" indent="-228600" algn="l" rtl="0" fontAlgn="base">
                        <a:spcBef>
                          <a:spcPct val="20000"/>
                        </a:spcBef>
                        <a:spcAft>
                          <a:spcPct val="0"/>
                        </a:spcAft>
                        <a:buChar char="–"/>
                        <a:defRPr sz="1800" b="1">
                          <a:solidFill>
                            <a:schemeClr val="tx1"/>
                          </a:solidFill>
                          <a:latin typeface="+mn-lt"/>
                          <a:ea typeface="+mn-ea"/>
                        </a:defRPr>
                      </a:lvl4pPr>
                      <a:lvl5pPr marL="2057400" lvl="4" indent="-228600" algn="l" rtl="0" fontAlgn="base">
                        <a:spcBef>
                          <a:spcPct val="20000"/>
                        </a:spcBef>
                        <a:spcAft>
                          <a:spcPct val="0"/>
                        </a:spcAft>
                        <a:buChar char="»"/>
                        <a:defRPr sz="1800" b="1">
                          <a:solidFill>
                            <a:schemeClr val="tx1"/>
                          </a:solidFill>
                          <a:latin typeface="+mn-lt"/>
                          <a:ea typeface="+mn-ea"/>
                        </a:defRPr>
                      </a:lvl5pPr>
                    </a:lstStyle>
                    <a:p>
                      <a:pPr marL="0" lvl="0" indent="0" algn="ctr" eaLnBrk="1" hangingPunct="1">
                        <a:buNone/>
                      </a:pPr>
                      <a:r>
                        <a:rPr lang="en-US" altLang="zh-CN" sz="2400">
                          <a:ea typeface="黑体" panose="02010609060101010101" pitchFamily="49" charset="-122"/>
                        </a:rPr>
                        <a:t>0.1</a:t>
                      </a:r>
                      <a:r>
                        <a:rPr lang="zh-CN" altLang="en-US" sz="2400" dirty="0">
                          <a:ea typeface="黑体" panose="02010609060101010101" pitchFamily="49" charset="-122"/>
                        </a:rPr>
                        <a:t>～</a:t>
                      </a:r>
                      <a:r>
                        <a:rPr lang="en-US" altLang="zh-CN" sz="2400">
                          <a:ea typeface="黑体" panose="02010609060101010101" pitchFamily="49" charset="-122"/>
                        </a:rPr>
                        <a:t>3</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0753" name="Text Box 2"/>
          <p:cNvSpPr txBox="1"/>
          <p:nvPr/>
        </p:nvSpPr>
        <p:spPr>
          <a:xfrm>
            <a:off x="1042988" y="5876925"/>
            <a:ext cx="7200900" cy="519113"/>
          </a:xfrm>
          <a:prstGeom prst="rect">
            <a:avLst/>
          </a:prstGeom>
          <a:noFill/>
          <a:ln w="12700">
            <a:noFill/>
          </a:ln>
          <a:extLst>
            <a:ext uri="{909E8E84-426E-40DD-AFC4-6F175D3DCCD1}">
              <a14:hiddenFill xmlns:a14="http://schemas.microsoft.com/office/drawing/2010/main">
                <a:solidFill>
                  <a:schemeClr val="accent1"/>
                </a:solidFill>
              </a14:hiddenFill>
            </a:ext>
          </a:extLst>
        </p:spPr>
        <p:txBody>
          <a:bodyPr>
            <a:spAutoFit/>
          </a:bodyPr>
          <a:lstStyle/>
          <a:p>
            <a:pPr algn="ctr"/>
            <a:r>
              <a:rPr lang="zh-CN" altLang="en-US" sz="2800" b="1" dirty="0">
                <a:latin typeface="Times New Roman" panose="02020603050405020304" pitchFamily="18" charset="0"/>
                <a:ea typeface="黑体" panose="02010609060101010101" pitchFamily="49" charset="-122"/>
              </a:rPr>
              <a:t>本次电泳使用</a:t>
            </a:r>
            <a:r>
              <a:rPr lang="en-US" altLang="zh-CN" sz="2800" b="1">
                <a:latin typeface="Times New Roman" panose="02020603050405020304" pitchFamily="18" charset="0"/>
                <a:ea typeface="黑体" panose="02010609060101010101" pitchFamily="49" charset="-122"/>
              </a:rPr>
              <a:t>1.0%</a:t>
            </a:r>
            <a:r>
              <a:rPr lang="zh-CN" altLang="en-US" sz="2800" b="1" dirty="0">
                <a:latin typeface="Times New Roman" panose="02020603050405020304" pitchFamily="18" charset="0"/>
                <a:ea typeface="黑体" panose="02010609060101010101" pitchFamily="49" charset="-122"/>
              </a:rPr>
              <a:t>琼脂糖凝胶</a:t>
            </a:r>
          </a:p>
        </p:txBody>
      </p:sp>
      <p:sp>
        <p:nvSpPr>
          <p:cNvPr id="30758" name="矩形 30757"/>
          <p:cNvSpPr/>
          <p:nvPr/>
        </p:nvSpPr>
        <p:spPr>
          <a:xfrm>
            <a:off x="1116013" y="620713"/>
            <a:ext cx="7027862" cy="519112"/>
          </a:xfrm>
          <a:prstGeom prst="rect">
            <a:avLst/>
          </a:prstGeom>
          <a:noFill/>
          <a:ln w="9525">
            <a:noFill/>
          </a:ln>
        </p:spPr>
        <p:txBody>
          <a:bodyPr wrap="none" anchor="t">
            <a:spAutoFit/>
          </a:bodyPr>
          <a:lstStyle/>
          <a:p>
            <a:r>
              <a:rPr lang="zh-CN" altLang="en-US" sz="2800" b="1" dirty="0">
                <a:solidFill>
                  <a:srgbClr val="003399"/>
                </a:solidFill>
                <a:latin typeface="Times New Roman" panose="02020603050405020304" pitchFamily="18" charset="0"/>
                <a:ea typeface="黑体" panose="02010609060101010101" pitchFamily="49" charset="-122"/>
              </a:rPr>
              <a:t>琼脂糖凝胶浓度与</a:t>
            </a:r>
            <a:r>
              <a:rPr lang="en-US" altLang="zh-CN" sz="2800" b="1">
                <a:solidFill>
                  <a:srgbClr val="003399"/>
                </a:solidFill>
                <a:latin typeface="Times New Roman" panose="02020603050405020304" pitchFamily="18" charset="0"/>
                <a:ea typeface="黑体" panose="02010609060101010101" pitchFamily="49" charset="-122"/>
              </a:rPr>
              <a:t>DNA</a:t>
            </a:r>
            <a:r>
              <a:rPr lang="zh-CN" altLang="en-US" sz="2800" b="1" dirty="0">
                <a:solidFill>
                  <a:srgbClr val="003399"/>
                </a:solidFill>
                <a:latin typeface="Times New Roman" panose="02020603050405020304" pitchFamily="18" charset="0"/>
                <a:ea typeface="黑体" panose="02010609060101010101" pitchFamily="49" charset="-122"/>
              </a:rPr>
              <a:t>分子的有效分离范围</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53"/>
                                        </p:tgtEl>
                                        <p:attrNameLst>
                                          <p:attrName>style.visibility</p:attrName>
                                        </p:attrNameLst>
                                      </p:cBhvr>
                                      <p:to>
                                        <p:strVal val="visible"/>
                                      </p:to>
                                    </p:set>
                                    <p:anim calcmode="lin" valueType="num">
                                      <p:cBhvr additive="base">
                                        <p:cTn id="7" dur="500" fill="hold"/>
                                        <p:tgtEl>
                                          <p:spTgt spid="30753"/>
                                        </p:tgtEl>
                                        <p:attrNameLst>
                                          <p:attrName>ppt_x</p:attrName>
                                        </p:attrNameLst>
                                      </p:cBhvr>
                                      <p:tavLst>
                                        <p:tav tm="0">
                                          <p:val>
                                            <p:strVal val="#ppt_x"/>
                                          </p:val>
                                        </p:tav>
                                        <p:tav tm="100000">
                                          <p:val>
                                            <p:strVal val="#ppt_x"/>
                                          </p:val>
                                        </p:tav>
                                      </p:tavLst>
                                    </p:anim>
                                    <p:anim calcmode="lin" valueType="num">
                                      <p:cBhvr additive="base">
                                        <p:cTn id="8" dur="500" fill="hold"/>
                                        <p:tgtEl>
                                          <p:spTgt spid="307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实验步骤</a:t>
            </a:r>
          </a:p>
        </p:txBody>
      </p:sp>
      <p:sp>
        <p:nvSpPr>
          <p:cNvPr id="3" name="内容占位符 2"/>
          <p:cNvSpPr>
            <a:spLocks noGrp="1"/>
          </p:cNvSpPr>
          <p:nvPr>
            <p:ph idx="1"/>
          </p:nvPr>
        </p:nvSpPr>
        <p:spPr/>
        <p:txBody>
          <a:bodyPr/>
          <a:lstStyle/>
          <a:p>
            <a:r>
              <a:rPr lang="zh-CN" altLang="en-US" sz="2800">
                <a:latin typeface="黑体" panose="02010609060101010101" pitchFamily="49" charset="-122"/>
                <a:ea typeface="黑体" panose="02010609060101010101" pitchFamily="49" charset="-122"/>
              </a:rPr>
              <a:t>质粒抽提</a:t>
            </a:r>
          </a:p>
          <a:p>
            <a:endParaRPr lang="zh-CN" altLang="en-US" sz="2800">
              <a:latin typeface="黑体" panose="02010609060101010101" pitchFamily="49" charset="-122"/>
              <a:ea typeface="黑体" panose="02010609060101010101" pitchFamily="49" charset="-122"/>
            </a:endParaRPr>
          </a:p>
          <a:p>
            <a:r>
              <a:rPr lang="zh-CN" altLang="en-US" sz="2800">
                <a:latin typeface="黑体" panose="02010609060101010101" pitchFamily="49" charset="-122"/>
                <a:ea typeface="黑体" panose="02010609060101010101" pitchFamily="49" charset="-122"/>
              </a:rPr>
              <a:t>质粒纯度和浓度鉴定</a:t>
            </a:r>
          </a:p>
          <a:p>
            <a:endParaRPr lang="zh-CN" altLang="en-US" sz="2800">
              <a:latin typeface="黑体" panose="02010609060101010101" pitchFamily="49" charset="-122"/>
              <a:ea typeface="黑体" panose="02010609060101010101" pitchFamily="49" charset="-122"/>
            </a:endParaRPr>
          </a:p>
          <a:p>
            <a:r>
              <a:rPr lang="zh-CN" altLang="en-US" sz="2800">
                <a:latin typeface="黑体" panose="02010609060101010101" pitchFamily="49" charset="-122"/>
                <a:ea typeface="黑体" panose="02010609060101010101" pitchFamily="49" charset="-122"/>
              </a:rPr>
              <a:t>质粒酶切</a:t>
            </a:r>
          </a:p>
          <a:p>
            <a:endParaRPr lang="zh-CN" altLang="en-US" sz="2800">
              <a:latin typeface="黑体" panose="02010609060101010101" pitchFamily="49" charset="-122"/>
              <a:ea typeface="黑体" panose="02010609060101010101" pitchFamily="49" charset="-122"/>
            </a:endParaRPr>
          </a:p>
          <a:p>
            <a:r>
              <a:rPr lang="zh-CN" altLang="en-US" sz="2800">
                <a:latin typeface="黑体" panose="02010609060101010101" pitchFamily="49" charset="-122"/>
                <a:ea typeface="黑体" panose="02010609060101010101" pitchFamily="49" charset="-122"/>
              </a:rPr>
              <a:t>质粒电泳</a:t>
            </a:r>
          </a:p>
        </p:txBody>
      </p:sp>
    </p:spTree>
  </p:cSld>
  <p:clrMapOvr>
    <a:masterClrMapping/>
  </p:clrMapOvr>
  <p:transition>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实验步骤</a:t>
            </a:r>
          </a:p>
        </p:txBody>
      </p:sp>
      <p:sp>
        <p:nvSpPr>
          <p:cNvPr id="3" name="内容占位符 2"/>
          <p:cNvSpPr>
            <a:spLocks noGrp="1"/>
          </p:cNvSpPr>
          <p:nvPr>
            <p:ph idx="1"/>
          </p:nvPr>
        </p:nvSpPr>
        <p:spPr>
          <a:xfrm>
            <a:off x="300355" y="880745"/>
            <a:ext cx="8229600" cy="1017905"/>
          </a:xfrm>
        </p:spPr>
        <p:txBody>
          <a:bodyPr/>
          <a:lstStyle/>
          <a:p>
            <a:pPr marL="0" indent="0" algn="l">
              <a:buNone/>
            </a:pPr>
            <a:r>
              <a:rPr lang="en-US" altLang="zh-CN" sz="2800">
                <a:latin typeface="黑体" panose="02010609060101010101" pitchFamily="49" charset="-122"/>
                <a:ea typeface="黑体" panose="02010609060101010101" pitchFamily="49" charset="-122"/>
              </a:rPr>
              <a:t>1 </a:t>
            </a:r>
            <a:r>
              <a:rPr lang="zh-CN" altLang="en-US" sz="2800">
                <a:latin typeface="黑体" panose="02010609060101010101" pitchFamily="49" charset="-122"/>
                <a:ea typeface="黑体" panose="02010609060101010101" pitchFamily="49" charset="-122"/>
              </a:rPr>
              <a:t>质粒抽提</a:t>
            </a:r>
          </a:p>
          <a:p>
            <a:pPr marL="0" indent="0" algn="l">
              <a:buNone/>
            </a:pPr>
            <a:endParaRPr lang="zh-CN" altLang="en-US" sz="2800">
              <a:latin typeface="黑体" panose="02010609060101010101" pitchFamily="49" charset="-122"/>
              <a:ea typeface="黑体" panose="02010609060101010101" pitchFamily="49" charset="-122"/>
            </a:endParaRPr>
          </a:p>
          <a:p>
            <a:pPr marL="0" indent="0" algn="l">
              <a:buNone/>
            </a:pPr>
            <a:endParaRPr lang="zh-CN" altLang="en-US" sz="2800">
              <a:latin typeface="黑体" panose="02010609060101010101" pitchFamily="49" charset="-122"/>
              <a:ea typeface="黑体" panose="02010609060101010101" pitchFamily="49" charset="-122"/>
            </a:endParaRPr>
          </a:p>
          <a:p>
            <a:pPr marL="0" indent="0" algn="l">
              <a:buNone/>
            </a:pPr>
            <a:endParaRPr lang="zh-CN" altLang="en-US" sz="2800">
              <a:latin typeface="黑体" panose="02010609060101010101" pitchFamily="49" charset="-122"/>
              <a:ea typeface="黑体" panose="02010609060101010101" pitchFamily="49" charset="-122"/>
            </a:endParaRPr>
          </a:p>
        </p:txBody>
      </p:sp>
      <p:pic>
        <p:nvPicPr>
          <p:cNvPr id="14340" name="Picture 5" descr="20090115092154883"/>
          <p:cNvPicPr>
            <a:picLocks noChangeAspect="1"/>
          </p:cNvPicPr>
          <p:nvPr/>
        </p:nvPicPr>
        <p:blipFill>
          <a:blip r:embed="rId2"/>
          <a:stretch>
            <a:fillRect/>
          </a:stretch>
        </p:blipFill>
        <p:spPr>
          <a:xfrm>
            <a:off x="974725" y="1356995"/>
            <a:ext cx="7194550" cy="5396230"/>
          </a:xfrm>
          <a:prstGeom prst="rect">
            <a:avLst/>
          </a:prstGeom>
          <a:noFill/>
          <a:ln w="9525">
            <a:noFill/>
          </a:ln>
        </p:spPr>
      </p:pic>
      <p:sp>
        <p:nvSpPr>
          <p:cNvPr id="14346" name="文本框 14345"/>
          <p:cNvSpPr txBox="1"/>
          <p:nvPr/>
        </p:nvSpPr>
        <p:spPr>
          <a:xfrm>
            <a:off x="5382895" y="1417638"/>
            <a:ext cx="2987675" cy="366712"/>
          </a:xfrm>
          <a:prstGeom prst="rect">
            <a:avLst/>
          </a:prstGeom>
          <a:solidFill>
            <a:srgbClr val="4D4D4D"/>
          </a:solidFill>
          <a:ln w="9525">
            <a:noFill/>
          </a:ln>
        </p:spPr>
        <p:txBody>
          <a:bodyPr>
            <a:spAutoFit/>
          </a:bodyPr>
          <a:lstStyle/>
          <a:p>
            <a:pPr algn="ctr">
              <a:spcBef>
                <a:spcPct val="50000"/>
              </a:spcBef>
            </a:pPr>
            <a:r>
              <a:rPr lang="zh-CN" altLang="en-US" b="1" dirty="0">
                <a:solidFill>
                  <a:schemeClr val="bg1"/>
                </a:solidFill>
                <a:latin typeface="Comic Sans MS" panose="030F0702030302020204" pitchFamily="66" charset="0"/>
              </a:rPr>
              <a:t>加入洗涤液</a:t>
            </a:r>
            <a:r>
              <a:rPr lang="en-US" altLang="zh-CN" b="1">
                <a:solidFill>
                  <a:schemeClr val="bg1"/>
                </a:solidFill>
                <a:latin typeface="Comic Sans MS" panose="030F0702030302020204" pitchFamily="66" charset="0"/>
              </a:rPr>
              <a:t>W</a:t>
            </a:r>
          </a:p>
        </p:txBody>
      </p:sp>
      <p:sp>
        <p:nvSpPr>
          <p:cNvPr id="14345" name="文本框 14344"/>
          <p:cNvSpPr txBox="1"/>
          <p:nvPr/>
        </p:nvSpPr>
        <p:spPr>
          <a:xfrm>
            <a:off x="5553393" y="4840288"/>
            <a:ext cx="2087562" cy="366712"/>
          </a:xfrm>
          <a:prstGeom prst="rect">
            <a:avLst/>
          </a:prstGeom>
          <a:solidFill>
            <a:srgbClr val="4D4D4D"/>
          </a:solidFill>
          <a:ln w="9525">
            <a:noFill/>
          </a:ln>
        </p:spPr>
        <p:txBody>
          <a:bodyPr>
            <a:spAutoFit/>
          </a:bodyPr>
          <a:lstStyle/>
          <a:p>
            <a:pPr algn="ctr">
              <a:spcBef>
                <a:spcPct val="50000"/>
              </a:spcBef>
            </a:pPr>
            <a:r>
              <a:rPr lang="zh-CN" altLang="en-US" b="1" dirty="0">
                <a:solidFill>
                  <a:schemeClr val="bg1"/>
                </a:solidFill>
                <a:latin typeface="Comic Sans MS" panose="030F0702030302020204" pitchFamily="66" charset="0"/>
              </a:rPr>
              <a:t>加入洗脱液</a:t>
            </a:r>
          </a:p>
        </p:txBody>
      </p:sp>
    </p:spTree>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bg1"/>
                </a:solidFill>
                <a:latin typeface="黑体" panose="02010609060101010101" pitchFamily="49" charset="-122"/>
                <a:ea typeface="黑体" panose="02010609060101010101" pitchFamily="49" charset="-122"/>
                <a:sym typeface="+mn-ea"/>
              </a:rPr>
              <a:t>实验目的</a:t>
            </a:r>
            <a:endParaRPr lang="zh-CN" altLang="en-US"/>
          </a:p>
        </p:txBody>
      </p:sp>
      <p:sp>
        <p:nvSpPr>
          <p:cNvPr id="6145" name="Rectangle 2"/>
          <p:cNvSpPr>
            <a:spLocks noGrp="1"/>
          </p:cNvSpPr>
          <p:nvPr>
            <p:ph idx="1"/>
          </p:nvPr>
        </p:nvSpPr>
        <p:spPr>
          <a:noFill/>
          <a:ln>
            <a:noFill/>
          </a:ln>
        </p:spPr>
        <p:txBody>
          <a:bodyPr anchor="t"/>
          <a:lstStyle/>
          <a:p>
            <a:pPr eaLnBrk="1" hangingPunct="1">
              <a:lnSpc>
                <a:spcPct val="110000"/>
              </a:lnSpc>
            </a:pPr>
            <a:endParaRPr lang="zh-CN" altLang="en-US" sz="2400" dirty="0">
              <a:solidFill>
                <a:schemeClr val="bg1"/>
              </a:solidFill>
              <a:latin typeface="黑体" panose="02010609060101010101" pitchFamily="49" charset="-122"/>
              <a:ea typeface="黑体" panose="02010609060101010101" pitchFamily="49" charset="-122"/>
            </a:endParaRPr>
          </a:p>
          <a:p>
            <a:pPr eaLnBrk="1" hangingPunct="1">
              <a:lnSpc>
                <a:spcPct val="110000"/>
              </a:lnSpc>
            </a:pPr>
            <a:r>
              <a:rPr lang="zh-CN" altLang="en-US" sz="2400" b="1" dirty="0">
                <a:latin typeface="黑体" panose="02010609060101010101" pitchFamily="49" charset="-122"/>
                <a:ea typeface="黑体" panose="02010609060101010101" pitchFamily="49" charset="-122"/>
                <a:sym typeface="+mn-ea"/>
              </a:rPr>
              <a:t>掌握碱裂解法提取质粒的方法</a:t>
            </a:r>
          </a:p>
          <a:p>
            <a:pPr eaLnBrk="1" hangingPunct="1">
              <a:lnSpc>
                <a:spcPct val="110000"/>
              </a:lnSpc>
            </a:pPr>
            <a:r>
              <a:rPr lang="zh-CN" altLang="en-US" sz="2400" b="1" dirty="0">
                <a:latin typeface="黑体" panose="02010609060101010101" pitchFamily="49" charset="-122"/>
                <a:ea typeface="黑体" panose="02010609060101010101" pitchFamily="49" charset="-122"/>
                <a:sym typeface="+mn-ea"/>
              </a:rPr>
              <a:t>掌握紫外吸收测定</a:t>
            </a:r>
            <a:r>
              <a:rPr lang="en-US" altLang="zh-CN" sz="2400" b="1">
                <a:latin typeface="黑体" panose="02010609060101010101" pitchFamily="49" charset="-122"/>
                <a:ea typeface="黑体" panose="02010609060101010101" pitchFamily="49" charset="-122"/>
                <a:sym typeface="+mn-ea"/>
              </a:rPr>
              <a:t>DNA</a:t>
            </a:r>
            <a:r>
              <a:rPr lang="zh-CN" altLang="en-US" sz="2400" b="1" dirty="0">
                <a:latin typeface="黑体" panose="02010609060101010101" pitchFamily="49" charset="-122"/>
                <a:ea typeface="黑体" panose="02010609060101010101" pitchFamily="49" charset="-122"/>
                <a:sym typeface="+mn-ea"/>
              </a:rPr>
              <a:t>的方法</a:t>
            </a:r>
            <a:endParaRPr lang="zh-CN" altLang="en-US" sz="2400" b="1" dirty="0">
              <a:latin typeface="黑体" panose="02010609060101010101" pitchFamily="49" charset="-122"/>
              <a:ea typeface="黑体" panose="02010609060101010101" pitchFamily="49" charset="-122"/>
            </a:endParaRPr>
          </a:p>
          <a:p>
            <a:pPr eaLnBrk="1" hangingPunct="1">
              <a:lnSpc>
                <a:spcPct val="110000"/>
              </a:lnSpc>
            </a:pPr>
            <a:r>
              <a:rPr lang="zh-CN" altLang="en-US" sz="2400" b="1" dirty="0">
                <a:latin typeface="黑体" panose="02010609060101010101" pitchFamily="49" charset="-122"/>
                <a:ea typeface="黑体" panose="02010609060101010101" pitchFamily="49" charset="-122"/>
                <a:sym typeface="+mn-ea"/>
              </a:rPr>
              <a:t>掌握琼脂糖凝胶电泳技术</a:t>
            </a:r>
            <a:endParaRPr lang="en-US" altLang="zh-CN" sz="2400" b="1">
              <a:latin typeface="黑体" panose="02010609060101010101" pitchFamily="49" charset="-122"/>
              <a:ea typeface="黑体" panose="02010609060101010101" pitchFamily="49" charset="-122"/>
            </a:endParaRPr>
          </a:p>
          <a:p>
            <a:pPr eaLnBrk="1" hangingPunct="1">
              <a:lnSpc>
                <a:spcPct val="110000"/>
              </a:lnSpc>
            </a:pPr>
            <a:r>
              <a:rPr lang="zh-CN" altLang="en-US" sz="2400" dirty="0">
                <a:solidFill>
                  <a:schemeClr val="bg1"/>
                </a:solidFill>
                <a:latin typeface="黑体" panose="02010609060101010101" pitchFamily="49" charset="-122"/>
                <a:ea typeface="黑体" panose="02010609060101010101" pitchFamily="49" charset="-122"/>
              </a:rPr>
              <a:t>掌握无内毒素质粒抽提的原理及步骤</a:t>
            </a:r>
          </a:p>
          <a:p>
            <a:pPr eaLnBrk="1" hangingPunct="1">
              <a:lnSpc>
                <a:spcPct val="110000"/>
              </a:lnSpc>
            </a:pPr>
            <a:endParaRPr lang="zh-CN" altLang="en-US" sz="2400" dirty="0">
              <a:solidFill>
                <a:schemeClr val="bg1"/>
              </a:solidFill>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custDataLst>
              <p:tags r:id="rId2"/>
            </p:custDataLst>
          </p:nvPr>
        </p:nvSpPr>
        <p:spPr/>
        <p:txBody>
          <a:bodyPr/>
          <a:lstStyle/>
          <a:p>
            <a:r>
              <a:rPr lang="zh-CN" altLang="zh-CN" sz="2800" dirty="0" smtClean="0">
                <a:latin typeface="黑体" panose="02010609060101010101" pitchFamily="49" charset="-122"/>
                <a:ea typeface="黑体" panose="02010609060101010101" pitchFamily="49" charset="-122"/>
              </a:rPr>
              <a:t>无内毒素质粒抽提步骤</a:t>
            </a:r>
          </a:p>
        </p:txBody>
      </p:sp>
      <p:sp>
        <p:nvSpPr>
          <p:cNvPr id="9" name="内容占位符 8"/>
          <p:cNvSpPr>
            <a:spLocks noGrp="1"/>
          </p:cNvSpPr>
          <p:nvPr>
            <p:ph idx="1"/>
            <p:custDataLst>
              <p:tags r:id="rId3"/>
            </p:custDataLst>
          </p:nvPr>
        </p:nvSpPr>
        <p:spPr>
          <a:xfrm>
            <a:off x="457200" y="998534"/>
            <a:ext cx="8305690" cy="5783178"/>
          </a:xfrm>
        </p:spPr>
        <p:txBody>
          <a:bodyPr>
            <a:noAutofit/>
          </a:bodyPr>
          <a:lstStyle/>
          <a:p>
            <a:r>
              <a:rPr lang="zh-CN" altLang="en-US" sz="1800" dirty="0" smtClean="0">
                <a:latin typeface="黑体" panose="02010609060101010101" pitchFamily="49" charset="-122"/>
                <a:ea typeface="黑体" panose="02010609060101010101" pitchFamily="49" charset="-122"/>
              </a:rPr>
              <a:t>菌种接入含合适抗生素的</a:t>
            </a:r>
            <a:r>
              <a:rPr lang="zh-CN" altLang="en-US" sz="1800" dirty="0" smtClean="0">
                <a:latin typeface="黑体" panose="02010609060101010101" pitchFamily="49" charset="-122"/>
                <a:ea typeface="黑体" panose="02010609060101010101" pitchFamily="49" charset="-122"/>
                <a:sym typeface="+mn-ea"/>
              </a:rPr>
              <a:t>LB培养基,</a:t>
            </a:r>
            <a:r>
              <a:rPr lang="zh-CN" altLang="en-US" sz="1800" dirty="0" smtClean="0">
                <a:latin typeface="黑体" panose="02010609060101010101" pitchFamily="49" charset="-122"/>
                <a:ea typeface="黑体" panose="02010609060101010101" pitchFamily="49" charset="-122"/>
              </a:rPr>
              <a:t>于37℃摇床培养12-16小时</a:t>
            </a:r>
          </a:p>
          <a:p>
            <a:r>
              <a:rPr lang="zh-CN" altLang="en-US" sz="1800" dirty="0" smtClean="0">
                <a:latin typeface="黑体" panose="02010609060101010101" pitchFamily="49" charset="-122"/>
                <a:ea typeface="黑体" panose="02010609060101010101" pitchFamily="49" charset="-122"/>
              </a:rPr>
              <a:t>收集</a:t>
            </a:r>
            <a:r>
              <a:rPr lang="en-US" altLang="zh-CN" sz="1800" dirty="0" smtClean="0">
                <a:latin typeface="黑体" panose="02010609060101010101" pitchFamily="49" charset="-122"/>
                <a:ea typeface="黑体" panose="02010609060101010101" pitchFamily="49" charset="-122"/>
              </a:rPr>
              <a:t>4 </a:t>
            </a:r>
            <a:r>
              <a:rPr lang="zh-CN" altLang="en-US" sz="1800" dirty="0" smtClean="0">
                <a:latin typeface="黑体" panose="02010609060101010101" pitchFamily="49" charset="-122"/>
                <a:ea typeface="黑体" panose="02010609060101010101" pitchFamily="49" charset="-122"/>
              </a:rPr>
              <a:t>m</a:t>
            </a:r>
            <a:r>
              <a:rPr lang="en-US" altLang="zh-CN" sz="1800" dirty="0" smtClean="0">
                <a:latin typeface="黑体" panose="02010609060101010101" pitchFamily="49" charset="-122"/>
                <a:ea typeface="黑体" panose="02010609060101010101" pitchFamily="49" charset="-122"/>
              </a:rPr>
              <a:t>L</a:t>
            </a:r>
            <a:r>
              <a:rPr lang="zh-CN" altLang="en-US" sz="1800" dirty="0" smtClean="0">
                <a:latin typeface="黑体" panose="02010609060101010101" pitchFamily="49" charset="-122"/>
                <a:ea typeface="黑体" panose="02010609060101010101" pitchFamily="49" charset="-122"/>
              </a:rPr>
              <a:t>培养菌液至</a:t>
            </a:r>
            <a:r>
              <a:rPr lang="en-US" altLang="zh-CN" sz="1800" dirty="0" smtClean="0">
                <a:latin typeface="黑体" panose="02010609060101010101" pitchFamily="49" charset="-122"/>
                <a:ea typeface="黑体" panose="02010609060101010101" pitchFamily="49" charset="-122"/>
              </a:rPr>
              <a:t>1.5mL</a:t>
            </a:r>
            <a:r>
              <a:rPr lang="zh-CN" altLang="en-US" sz="1800" dirty="0" smtClean="0">
                <a:latin typeface="黑体" panose="02010609060101010101" pitchFamily="49" charset="-122"/>
                <a:ea typeface="黑体" panose="02010609060101010101" pitchFamily="49" charset="-122"/>
              </a:rPr>
              <a:t>离心管（分多次离心），</a:t>
            </a:r>
            <a:r>
              <a:rPr lang="zh-CN" altLang="en-US" sz="1800" dirty="0">
                <a:ea typeface="黑体" panose="02010609060101010101" pitchFamily="49" charset="-122"/>
                <a:sym typeface="+mn-ea"/>
              </a:rPr>
              <a:t>室温离心</a:t>
            </a:r>
            <a:r>
              <a:rPr lang="en-US" altLang="zh-CN" sz="1800" dirty="0" smtClean="0">
                <a:ea typeface="黑体" panose="02010609060101010101" pitchFamily="49" charset="-122"/>
                <a:sym typeface="+mn-ea"/>
              </a:rPr>
              <a:t>13000 rpm×1 min</a:t>
            </a:r>
            <a:r>
              <a:rPr lang="zh-CN" altLang="en-US" sz="1800" dirty="0">
                <a:ea typeface="黑体" panose="02010609060101010101" pitchFamily="49" charset="-122"/>
                <a:sym typeface="+mn-ea"/>
              </a:rPr>
              <a:t>，弃上</a:t>
            </a:r>
            <a:r>
              <a:rPr lang="zh-CN" altLang="en-US" sz="1800" dirty="0" smtClean="0">
                <a:ea typeface="黑体" panose="02010609060101010101" pitchFamily="49" charset="-122"/>
                <a:sym typeface="+mn-ea"/>
              </a:rPr>
              <a:t>清（反复收集所需菌体），</a:t>
            </a:r>
            <a:r>
              <a:rPr lang="zh-CN" altLang="en-US" sz="1800" dirty="0">
                <a:ea typeface="黑体" panose="02010609060101010101" pitchFamily="49" charset="-122"/>
                <a:sym typeface="+mn-ea"/>
              </a:rPr>
              <a:t>将离心管倒置，使液体尽可能流尽</a:t>
            </a:r>
            <a:r>
              <a:rPr lang="zh-CN" altLang="en-US" sz="1800" dirty="0" smtClean="0">
                <a:latin typeface="黑体" panose="02010609060101010101" pitchFamily="49" charset="-122"/>
                <a:ea typeface="黑体" panose="02010609060101010101" pitchFamily="49" charset="-122"/>
              </a:rPr>
              <a:t>，或用移液器吸尽并去除培养基</a:t>
            </a:r>
          </a:p>
          <a:p>
            <a:pPr marL="228600" indent="-228600">
              <a:lnSpc>
                <a:spcPct val="140000"/>
              </a:lnSpc>
              <a:buSzTx/>
              <a:buFont typeface="Arial" panose="020B0604020202020204" pitchFamily="34" charset="0"/>
              <a:buChar char="•"/>
            </a:pPr>
            <a:r>
              <a:rPr lang="zh-CN" altLang="en-US" sz="1800" dirty="0" smtClean="0">
                <a:latin typeface="黑体" panose="02010609060101010101" pitchFamily="49" charset="-122"/>
                <a:ea typeface="黑体" panose="02010609060101010101" pitchFamily="49" charset="-122"/>
              </a:rPr>
              <a:t>每管加</a:t>
            </a:r>
            <a:r>
              <a:rPr lang="en-US" altLang="zh-CN" sz="1800" dirty="0" smtClean="0">
                <a:latin typeface="黑体" panose="02010609060101010101" pitchFamily="49" charset="-122"/>
                <a:ea typeface="黑体" panose="02010609060101010101" pitchFamily="49" charset="-122"/>
              </a:rPr>
              <a:t>250 </a:t>
            </a:r>
            <a:r>
              <a:rPr lang="en-US" altLang="zh-CN" sz="1800" dirty="0" err="1" smtClean="0">
                <a:latin typeface="黑体" panose="02010609060101010101" pitchFamily="49" charset="-122"/>
                <a:ea typeface="黑体" panose="02010609060101010101" pitchFamily="49" charset="-122"/>
              </a:rPr>
              <a:t>uL</a:t>
            </a:r>
            <a:r>
              <a:rPr lang="zh-CN" altLang="en-US" sz="1800" dirty="0" smtClean="0">
                <a:latin typeface="黑体" panose="02010609060101010101" pitchFamily="49" charset="-122"/>
                <a:ea typeface="黑体" panose="02010609060101010101" pitchFamily="49" charset="-122"/>
              </a:rPr>
              <a:t> </a:t>
            </a:r>
            <a:r>
              <a:rPr lang="en-US" altLang="zh-CN" sz="1800" dirty="0" smtClean="0">
                <a:latin typeface="黑体" panose="02010609060101010101" pitchFamily="49" charset="-122"/>
                <a:ea typeface="黑体" panose="02010609060101010101" pitchFamily="49" charset="-122"/>
              </a:rPr>
              <a:t>P1</a:t>
            </a:r>
            <a:r>
              <a:rPr lang="zh-CN" altLang="en-US" sz="1800" dirty="0" smtClean="0">
                <a:latin typeface="黑体" panose="02010609060101010101" pitchFamily="49" charset="-122"/>
                <a:ea typeface="黑体" panose="02010609060101010101" pitchFamily="49" charset="-122"/>
              </a:rPr>
              <a:t>/RNase A到细菌培养物中，涡旋和枪头抽打细菌以重悬细胞</a:t>
            </a:r>
          </a:p>
          <a:p>
            <a:pPr marL="685800" lvl="1" indent="-228600">
              <a:lnSpc>
                <a:spcPct val="140000"/>
              </a:lnSpc>
              <a:buSzTx/>
              <a:buFont typeface="Arial" panose="020B0604020202020204" pitchFamily="34" charset="0"/>
              <a:buChar char="•"/>
            </a:pPr>
            <a:r>
              <a:rPr lang="zh-CN" altLang="en-US" sz="1600" dirty="0" smtClean="0">
                <a:latin typeface="黑体" panose="02010609060101010101" pitchFamily="49" charset="-122"/>
                <a:ea typeface="黑体" panose="02010609060101010101" pitchFamily="49" charset="-122"/>
                <a:sym typeface="+mn-ea"/>
              </a:rPr>
              <a:t>如果有未彻底混匀的菌块，会影响裂解，导致提取量和纯度偏低</a:t>
            </a:r>
          </a:p>
          <a:p>
            <a:pPr marL="228600" indent="-228600">
              <a:lnSpc>
                <a:spcPct val="140000"/>
              </a:lnSpc>
              <a:buSzTx/>
              <a:buFont typeface="Arial" panose="020B0604020202020204" pitchFamily="34" charset="0"/>
              <a:buChar char="•"/>
            </a:pPr>
            <a:r>
              <a:rPr lang="zh-CN" altLang="en-US" sz="1800" dirty="0" smtClean="0">
                <a:latin typeface="黑体" panose="02010609060101010101" pitchFamily="49" charset="-122"/>
                <a:ea typeface="黑体" panose="02010609060101010101" pitchFamily="49" charset="-122"/>
              </a:rPr>
              <a:t>每管加入</a:t>
            </a:r>
            <a:r>
              <a:rPr lang="en-US" altLang="zh-CN" sz="1800" dirty="0" smtClean="0">
                <a:latin typeface="黑体" panose="02010609060101010101" pitchFamily="49" charset="-122"/>
                <a:ea typeface="黑体" panose="02010609060101010101" pitchFamily="49" charset="-122"/>
              </a:rPr>
              <a:t>250 </a:t>
            </a:r>
            <a:r>
              <a:rPr lang="en-US" altLang="zh-CN" sz="1800" dirty="0" err="1" smtClean="0">
                <a:latin typeface="黑体" panose="02010609060101010101" pitchFamily="49" charset="-122"/>
                <a:ea typeface="黑体" panose="02010609060101010101" pitchFamily="49" charset="-122"/>
              </a:rPr>
              <a:t>uL</a:t>
            </a:r>
            <a:r>
              <a:rPr lang="zh-CN" altLang="en-US" sz="1800" dirty="0" smtClean="0">
                <a:latin typeface="黑体" panose="02010609060101010101" pitchFamily="49" charset="-122"/>
                <a:ea typeface="黑体" panose="02010609060101010101" pitchFamily="49" charset="-122"/>
              </a:rPr>
              <a:t> </a:t>
            </a:r>
            <a:r>
              <a:rPr lang="en-US" altLang="zh-CN" sz="1800" dirty="0" smtClean="0">
                <a:latin typeface="黑体" panose="02010609060101010101" pitchFamily="49" charset="-122"/>
                <a:ea typeface="黑体" panose="02010609060101010101" pitchFamily="49" charset="-122"/>
              </a:rPr>
              <a:t>P2</a:t>
            </a:r>
            <a:r>
              <a:rPr lang="zh-CN" altLang="en-US" sz="1800" dirty="0" smtClean="0">
                <a:latin typeface="黑体" panose="02010609060101010101" pitchFamily="49" charset="-122"/>
                <a:ea typeface="黑体" panose="02010609060101010101" pitchFamily="49" charset="-122"/>
              </a:rPr>
              <a:t>溶液（</a:t>
            </a:r>
            <a:r>
              <a:rPr lang="en-US" altLang="zh-CN" sz="1800" dirty="0" smtClean="0">
                <a:latin typeface="黑体" panose="02010609060101010101" pitchFamily="49" charset="-122"/>
                <a:ea typeface="黑体" panose="02010609060101010101" pitchFamily="49" charset="-122"/>
              </a:rPr>
              <a:t>37 </a:t>
            </a:r>
            <a:r>
              <a:rPr lang="zh-CN" altLang="en-US" sz="1800" dirty="0" smtClean="0">
                <a:latin typeface="黑体" panose="02010609060101010101" pitchFamily="49" charset="-122"/>
                <a:ea typeface="黑体" panose="02010609060101010101" pitchFamily="49" charset="-122"/>
              </a:rPr>
              <a:t>℃预温），轻轻颠倒旋转混匀</a:t>
            </a:r>
            <a:r>
              <a:rPr lang="en-US" altLang="zh-CN" sz="1800" dirty="0" smtClean="0">
                <a:latin typeface="黑体" panose="02010609060101010101" pitchFamily="49" charset="-122"/>
                <a:ea typeface="黑体" panose="02010609060101010101" pitchFamily="49" charset="-122"/>
              </a:rPr>
              <a:t>6</a:t>
            </a:r>
            <a:r>
              <a:rPr lang="zh-CN" altLang="en-US" sz="1800" dirty="0" smtClean="0">
                <a:latin typeface="黑体" panose="02010609060101010101" pitchFamily="49" charset="-122"/>
                <a:ea typeface="黑体" panose="02010609060101010101" pitchFamily="49" charset="-122"/>
              </a:rPr>
              <a:t>-10次使菌体充分裂解，</a:t>
            </a:r>
            <a:r>
              <a:rPr lang="zh-CN" altLang="en-US" sz="1800" dirty="0" smtClean="0">
                <a:latin typeface="黑体" panose="02010609060101010101" pitchFamily="49" charset="-122"/>
                <a:ea typeface="黑体" panose="02010609060101010101" pitchFamily="49" charset="-122"/>
                <a:sym typeface="+mn-ea"/>
              </a:rPr>
              <a:t>室温放置，直到溶液澄清；</a:t>
            </a:r>
            <a:endParaRPr lang="en-US" altLang="zh-CN" sz="1800" dirty="0" smtClean="0">
              <a:latin typeface="黑体" panose="02010609060101010101" pitchFamily="49" charset="-122"/>
              <a:ea typeface="黑体" panose="02010609060101010101" pitchFamily="49" charset="-122"/>
              <a:sym typeface="+mn-ea"/>
            </a:endParaRPr>
          </a:p>
          <a:p>
            <a:pPr marL="628650" lvl="1" indent="-228600">
              <a:lnSpc>
                <a:spcPct val="140000"/>
              </a:lnSpc>
              <a:buFont typeface="Arial" panose="020B0604020202020204" pitchFamily="34" charset="0"/>
              <a:buChar char="•"/>
            </a:pPr>
            <a:r>
              <a:rPr lang="zh-CN" altLang="en-US" sz="1600" dirty="0" smtClean="0">
                <a:solidFill>
                  <a:srgbClr val="FFFF00"/>
                </a:solidFill>
                <a:latin typeface="黑体" panose="02010609060101010101" pitchFamily="49" charset="-122"/>
                <a:ea typeface="黑体" panose="02010609060101010101" pitchFamily="49" charset="-122"/>
              </a:rPr>
              <a:t>避免剧烈振荡</a:t>
            </a:r>
            <a:r>
              <a:rPr lang="zh-CN" altLang="en-US" sz="1600" dirty="0" smtClean="0">
                <a:latin typeface="黑体" panose="02010609060101010101" pitchFamily="49" charset="-122"/>
                <a:ea typeface="黑体" panose="02010609060101010101" pitchFamily="49" charset="-122"/>
              </a:rPr>
              <a:t>混匀而打断染色体DNA；所用时间不应超过 5分钟！以免质粒受到破坏；菌液此时变得清亮粘稠</a:t>
            </a:r>
          </a:p>
          <a:p>
            <a:pPr marL="228600" lvl="0" indent="-228600">
              <a:lnSpc>
                <a:spcPct val="140000"/>
              </a:lnSpc>
              <a:buSzTx/>
              <a:buFont typeface="Arial" panose="020B0604020202020204" pitchFamily="34" charset="0"/>
              <a:buChar char="•"/>
            </a:pPr>
            <a:r>
              <a:rPr lang="zh-CN" altLang="en-US" sz="1800" dirty="0" smtClean="0">
                <a:latin typeface="黑体" panose="02010609060101010101" pitchFamily="49" charset="-122"/>
                <a:ea typeface="黑体" panose="02010609060101010101" pitchFamily="49" charset="-122"/>
              </a:rPr>
              <a:t>加入</a:t>
            </a:r>
            <a:r>
              <a:rPr lang="en-US" altLang="zh-CN" sz="1800" dirty="0" smtClean="0">
                <a:latin typeface="黑体" panose="02010609060101010101" pitchFamily="49" charset="-122"/>
                <a:ea typeface="黑体" panose="02010609060101010101" pitchFamily="49" charset="-122"/>
              </a:rPr>
              <a:t>400 </a:t>
            </a:r>
            <a:r>
              <a:rPr lang="en-US" altLang="zh-CN" sz="1800" dirty="0" err="1" smtClean="0">
                <a:latin typeface="黑体" panose="02010609060101010101" pitchFamily="49" charset="-122"/>
                <a:ea typeface="黑体" panose="02010609060101010101" pitchFamily="49" charset="-122"/>
              </a:rPr>
              <a:t>uL</a:t>
            </a:r>
            <a:r>
              <a:rPr lang="en-US" altLang="zh-CN" sz="1800" dirty="0" smtClean="0">
                <a:latin typeface="黑体" panose="02010609060101010101" pitchFamily="49" charset="-122"/>
                <a:ea typeface="黑体" panose="02010609060101010101" pitchFamily="49" charset="-122"/>
              </a:rPr>
              <a:t> P3</a:t>
            </a:r>
            <a:r>
              <a:rPr lang="zh-CN" altLang="en-US" sz="1800" dirty="0" smtClean="0">
                <a:latin typeface="黑体" panose="02010609060101010101" pitchFamily="49" charset="-122"/>
                <a:ea typeface="黑体" panose="02010609060101010101" pitchFamily="49" charset="-122"/>
              </a:rPr>
              <a:t>溶液，</a:t>
            </a:r>
            <a:r>
              <a:rPr lang="zh-CN" altLang="en-US" sz="1800" dirty="0" smtClean="0">
                <a:solidFill>
                  <a:srgbClr val="FFFF00"/>
                </a:solidFill>
                <a:latin typeface="黑体" panose="02010609060101010101" pitchFamily="49" charset="-122"/>
                <a:ea typeface="黑体" panose="02010609060101010101" pitchFamily="49" charset="-122"/>
              </a:rPr>
              <a:t>立即</a:t>
            </a:r>
            <a:r>
              <a:rPr lang="zh-CN" altLang="en-US" sz="1800" dirty="0" smtClean="0">
                <a:latin typeface="黑体" panose="02010609060101010101" pitchFamily="49" charset="-122"/>
                <a:ea typeface="黑体" panose="02010609060101010101" pitchFamily="49" charset="-122"/>
              </a:rPr>
              <a:t>温和轻轻颠倒混匀</a:t>
            </a:r>
            <a:r>
              <a:rPr lang="en-US" altLang="zh-CN" sz="1800" dirty="0" smtClean="0">
                <a:latin typeface="黑体" panose="02010609060101010101" pitchFamily="49" charset="-122"/>
                <a:ea typeface="黑体" panose="02010609060101010101" pitchFamily="49" charset="-122"/>
              </a:rPr>
              <a:t>6-10</a:t>
            </a:r>
            <a:r>
              <a:rPr lang="zh-CN" altLang="en-US" sz="1800" dirty="0" smtClean="0">
                <a:latin typeface="黑体" panose="02010609060101010101" pitchFamily="49" charset="-122"/>
                <a:ea typeface="黑体" panose="02010609060101010101" pitchFamily="49" charset="-122"/>
              </a:rPr>
              <a:t>次，至出现絮状沉淀；</a:t>
            </a:r>
          </a:p>
          <a:p>
            <a:pPr marL="685800" lvl="1" indent="-228600">
              <a:lnSpc>
                <a:spcPct val="140000"/>
              </a:lnSpc>
              <a:buSzTx/>
              <a:buFont typeface="Arial" panose="020B0604020202020204" pitchFamily="34" charset="0"/>
              <a:buChar char="•"/>
            </a:pPr>
            <a:r>
              <a:rPr lang="zh-CN" altLang="en-US" sz="1600" dirty="0" smtClean="0">
                <a:latin typeface="黑体" panose="02010609060101010101" pitchFamily="49" charset="-122"/>
                <a:ea typeface="黑体" panose="02010609060101010101" pitchFamily="49" charset="-122"/>
                <a:sym typeface="+mn-ea"/>
              </a:rPr>
              <a:t>加入溶液</a:t>
            </a:r>
            <a:r>
              <a:rPr lang="en-US" altLang="zh-CN" sz="1600" dirty="0" smtClean="0">
                <a:latin typeface="黑体" panose="02010609060101010101" pitchFamily="49" charset="-122"/>
                <a:ea typeface="黑体" panose="02010609060101010101" pitchFamily="49" charset="-122"/>
                <a:sym typeface="+mn-ea"/>
              </a:rPr>
              <a:t>P3</a:t>
            </a:r>
            <a:r>
              <a:rPr lang="zh-CN" altLang="en-US" sz="1600" dirty="0" smtClean="0">
                <a:latin typeface="黑体" panose="02010609060101010101" pitchFamily="49" charset="-122"/>
                <a:ea typeface="黑体" panose="02010609060101010101" pitchFamily="49" charset="-122"/>
                <a:sym typeface="+mn-ea"/>
              </a:rPr>
              <a:t>后应该立即混匀，以免产生 SDS 的局部沉淀</a:t>
            </a:r>
            <a:endParaRPr lang="zh-CN" altLang="en-US" sz="1600" dirty="0" smtClean="0">
              <a:latin typeface="黑体" panose="02010609060101010101" pitchFamily="49" charset="-122"/>
              <a:ea typeface="黑体" panose="02010609060101010101" pitchFamily="49" charset="-122"/>
            </a:endParaRPr>
          </a:p>
          <a:p>
            <a:pPr marL="228600" lvl="0" indent="-228600">
              <a:lnSpc>
                <a:spcPct val="140000"/>
              </a:lnSpc>
              <a:buSzTx/>
              <a:buFont typeface="Arial" panose="020B0604020202020204" pitchFamily="34" charset="0"/>
              <a:buChar char="•"/>
            </a:pPr>
            <a:r>
              <a:rPr lang="zh-CN" altLang="en-US" sz="1800" dirty="0" smtClean="0">
                <a:latin typeface="黑体" panose="02010609060101010101" pitchFamily="49" charset="-122"/>
                <a:ea typeface="黑体" panose="02010609060101010101" pitchFamily="49" charset="-122"/>
              </a:rPr>
              <a:t>冰上静置 3-5 分钟， 1</a:t>
            </a:r>
            <a:r>
              <a:rPr lang="en-US" altLang="zh-CN" sz="1800" dirty="0" smtClean="0">
                <a:latin typeface="黑体" panose="02010609060101010101" pitchFamily="49" charset="-122"/>
                <a:ea typeface="黑体" panose="02010609060101010101" pitchFamily="49" charset="-122"/>
              </a:rPr>
              <a:t>3</a:t>
            </a:r>
            <a:r>
              <a:rPr lang="zh-CN" altLang="en-US" sz="1800" dirty="0" smtClean="0">
                <a:latin typeface="黑体" panose="02010609060101010101" pitchFamily="49" charset="-122"/>
                <a:ea typeface="黑体" panose="02010609060101010101" pitchFamily="49" charset="-122"/>
              </a:rPr>
              <a:t>,000rpm 离心 10 分钟，小心取上清；</a:t>
            </a:r>
          </a:p>
          <a:p>
            <a:pPr marL="685800" lvl="1" indent="-228600">
              <a:lnSpc>
                <a:spcPct val="140000"/>
              </a:lnSpc>
              <a:buSzTx/>
              <a:buFont typeface="Arial" panose="020B0604020202020204" pitchFamily="34" charset="0"/>
              <a:buChar char="•"/>
            </a:pPr>
            <a:r>
              <a:rPr lang="zh-CN" altLang="en-US" sz="1600" dirty="0" smtClean="0">
                <a:latin typeface="黑体" panose="02010609060101010101" pitchFamily="49" charset="-122"/>
                <a:ea typeface="黑体" panose="02010609060101010101" pitchFamily="49" charset="-122"/>
              </a:rPr>
              <a:t>如果上清中还有微小白色沉淀，可再次离心后取上清</a:t>
            </a:r>
          </a:p>
          <a:p>
            <a:pPr marL="228600" indent="-228600">
              <a:buSzTx/>
              <a:buFont typeface="Arial" panose="020B0604020202020204" pitchFamily="34" charset="0"/>
              <a:buChar char="•"/>
            </a:pPr>
            <a:endParaRPr lang="zh-CN" altLang="en-US" sz="1100" dirty="0" smtClean="0">
              <a:latin typeface="黑体" panose="02010609060101010101" pitchFamily="49" charset="-122"/>
              <a:ea typeface="黑体" panose="02010609060101010101" pitchFamily="49" charset="-122"/>
            </a:endParaRPr>
          </a:p>
        </p:txBody>
      </p:sp>
    </p:spTree>
    <p:custDataLst>
      <p:tags r:id="rId1"/>
    </p:custDataLst>
  </p:cSld>
  <p:clrMapOvr>
    <a:masterClrMapping/>
  </p:clrMapOvr>
  <p:transition>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custDataLst>
              <p:tags r:id="rId2"/>
            </p:custDataLst>
          </p:nvPr>
        </p:nvSpPr>
        <p:spPr>
          <a:xfrm>
            <a:off x="152516" y="457278"/>
            <a:ext cx="8686572" cy="6172038"/>
          </a:xfrm>
        </p:spPr>
        <p:txBody>
          <a:bodyPr vert="horz" rtlCol="0">
            <a:normAutofit fontScale="97500" lnSpcReduction="10000"/>
          </a:bodyPr>
          <a:lstStyle/>
          <a:p>
            <a:pPr lvl="0">
              <a:lnSpc>
                <a:spcPct val="150000"/>
              </a:lnSpc>
              <a:spcBef>
                <a:spcPts val="0"/>
              </a:spcBef>
            </a:pPr>
            <a:r>
              <a:rPr lang="zh-CN" altLang="en-US" sz="2000" dirty="0">
                <a:latin typeface="黑体" panose="02010609060101010101" pitchFamily="49" charset="-122"/>
                <a:ea typeface="黑体" panose="02010609060101010101" pitchFamily="49" charset="-122"/>
                <a:sym typeface="+mn-ea"/>
              </a:rPr>
              <a:t>上清分次转入分离柱</a:t>
            </a:r>
            <a:r>
              <a:rPr lang="en-US" altLang="zh-CN" sz="2000" dirty="0">
                <a:latin typeface="黑体" panose="02010609060101010101" pitchFamily="49" charset="-122"/>
                <a:ea typeface="黑体" panose="02010609060101010101" pitchFamily="49" charset="-122"/>
                <a:sym typeface="+mn-ea"/>
              </a:rPr>
              <a:t>A</a:t>
            </a:r>
            <a:r>
              <a:rPr lang="zh-CN" altLang="en-US" sz="2000" dirty="0">
                <a:latin typeface="黑体" panose="02010609060101010101" pitchFamily="49" charset="-122"/>
                <a:ea typeface="黑体" panose="02010609060101010101" pitchFamily="49" charset="-122"/>
                <a:sym typeface="+mn-ea"/>
              </a:rPr>
              <a:t>（分离柱</a:t>
            </a:r>
            <a:r>
              <a:rPr lang="en-US" altLang="zh-CN" sz="2000" dirty="0">
                <a:latin typeface="黑体" panose="02010609060101010101" pitchFamily="49" charset="-122"/>
                <a:ea typeface="黑体" panose="02010609060101010101" pitchFamily="49" charset="-122"/>
                <a:sym typeface="+mn-ea"/>
              </a:rPr>
              <a:t>A</a:t>
            </a:r>
            <a:r>
              <a:rPr lang="zh-CN" altLang="en-US" sz="2000" dirty="0">
                <a:latin typeface="黑体" panose="02010609060101010101" pitchFamily="49" charset="-122"/>
                <a:ea typeface="黑体" panose="02010609060101010101" pitchFamily="49" charset="-122"/>
                <a:sym typeface="+mn-ea"/>
              </a:rPr>
              <a:t>放入收集管中），</a:t>
            </a:r>
            <a:r>
              <a:rPr lang="en-US" altLang="zh-CN" sz="2000" dirty="0">
                <a:latin typeface="黑体" panose="02010609060101010101" pitchFamily="49" charset="-122"/>
                <a:ea typeface="黑体" panose="02010609060101010101" pitchFamily="49" charset="-122"/>
                <a:sym typeface="+mn-ea"/>
              </a:rPr>
              <a:t>12000 rpm</a:t>
            </a:r>
            <a:r>
              <a:rPr lang="zh-CN" altLang="en-US" sz="2000" dirty="0">
                <a:latin typeface="黑体" panose="02010609060101010101" pitchFamily="49" charset="-122"/>
                <a:ea typeface="黑体" panose="02010609060101010101" pitchFamily="49" charset="-122"/>
                <a:sym typeface="+mn-ea"/>
              </a:rPr>
              <a:t>离心</a:t>
            </a:r>
            <a:r>
              <a:rPr lang="en-US" altLang="zh-CN" sz="2000" dirty="0">
                <a:latin typeface="黑体" panose="02010609060101010101" pitchFamily="49" charset="-122"/>
                <a:ea typeface="黑体" panose="02010609060101010101" pitchFamily="49" charset="-122"/>
                <a:sym typeface="+mn-ea"/>
              </a:rPr>
              <a:t>1 min</a:t>
            </a:r>
            <a:r>
              <a:rPr lang="zh-CN" altLang="en-US" sz="2000" dirty="0">
                <a:latin typeface="黑体" panose="02010609060101010101" pitchFamily="49" charset="-122"/>
                <a:ea typeface="黑体" panose="02010609060101010101" pitchFamily="49" charset="-122"/>
                <a:sym typeface="+mn-ea"/>
              </a:rPr>
              <a:t>，</a:t>
            </a:r>
            <a:r>
              <a:rPr lang="zh-CN" altLang="en-US" sz="2000" dirty="0">
                <a:latin typeface="黑体" panose="02010609060101010101" pitchFamily="49" charset="-122"/>
                <a:ea typeface="黑体" panose="02010609060101010101" pitchFamily="49" charset="-122"/>
              </a:rPr>
              <a:t>弃掉分离柱</a:t>
            </a:r>
            <a:r>
              <a:rPr lang="en-US" altLang="zh-CN" sz="2000" dirty="0">
                <a:latin typeface="黑体" panose="02010609060101010101" pitchFamily="49" charset="-122"/>
                <a:ea typeface="黑体" panose="02010609060101010101" pitchFamily="49" charset="-122"/>
              </a:rPr>
              <a:t>A</a:t>
            </a:r>
            <a:r>
              <a:rPr lang="zh-CN" altLang="en-US" sz="2000" dirty="0">
                <a:latin typeface="黑体" panose="02010609060101010101" pitchFamily="49" charset="-122"/>
                <a:ea typeface="黑体" panose="02010609060101010101" pitchFamily="49" charset="-122"/>
              </a:rPr>
              <a:t>，取收集管中离心得到的</a:t>
            </a:r>
            <a:r>
              <a:rPr lang="zh-CN" altLang="en-US" sz="2000" dirty="0" smtClean="0">
                <a:latin typeface="黑体" panose="02010609060101010101" pitchFamily="49" charset="-122"/>
                <a:ea typeface="黑体" panose="02010609060101010101" pitchFamily="49" charset="-122"/>
              </a:rPr>
              <a:t>溶液；</a:t>
            </a:r>
            <a:endParaRPr lang="en-US" altLang="zh-CN" sz="2000" dirty="0">
              <a:latin typeface="黑体" panose="02010609060101010101" pitchFamily="49" charset="-122"/>
              <a:ea typeface="黑体" panose="02010609060101010101" pitchFamily="49" charset="-122"/>
            </a:endParaRPr>
          </a:p>
          <a:p>
            <a:pPr>
              <a:lnSpc>
                <a:spcPct val="150000"/>
              </a:lnSpc>
              <a:spcBef>
                <a:spcPts val="0"/>
              </a:spcBef>
            </a:pPr>
            <a:r>
              <a:rPr lang="zh-CN" altLang="en-US" sz="2000" dirty="0">
                <a:latin typeface="黑体" panose="02010609060101010101" pitchFamily="49" charset="-122"/>
                <a:ea typeface="黑体" panose="02010609060101010101" pitchFamily="49" charset="-122"/>
              </a:rPr>
              <a:t>上清液分次加入吸附柱</a:t>
            </a:r>
            <a:r>
              <a:rPr lang="en-US" altLang="zh-CN" sz="2000" dirty="0">
                <a:latin typeface="黑体" panose="02010609060101010101" pitchFamily="49" charset="-122"/>
                <a:ea typeface="黑体" panose="02010609060101010101" pitchFamily="49" charset="-122"/>
              </a:rPr>
              <a:t>AC6</a:t>
            </a:r>
            <a:r>
              <a:rPr lang="zh-CN" altLang="en-US" sz="2000" dirty="0">
                <a:latin typeface="黑体" panose="02010609060101010101" pitchFamily="49" charset="-122"/>
                <a:ea typeface="黑体" panose="02010609060101010101" pitchFamily="49" charset="-122"/>
              </a:rPr>
              <a:t>中（吸附柱</a:t>
            </a:r>
            <a:r>
              <a:rPr lang="en-US" altLang="zh-CN" sz="2000" dirty="0">
                <a:latin typeface="黑体" panose="02010609060101010101" pitchFamily="49" charset="-122"/>
                <a:ea typeface="黑体" panose="02010609060101010101" pitchFamily="49" charset="-122"/>
              </a:rPr>
              <a:t>AC6</a:t>
            </a:r>
            <a:r>
              <a:rPr lang="zh-CN" altLang="en-US" sz="2000" dirty="0">
                <a:latin typeface="黑体" panose="02010609060101010101" pitchFamily="49" charset="-122"/>
                <a:ea typeface="黑体" panose="02010609060101010101" pitchFamily="49" charset="-122"/>
              </a:rPr>
              <a:t>放入收集管中），</a:t>
            </a:r>
            <a:r>
              <a:rPr lang="en-US" altLang="zh-CN" sz="2000" dirty="0" smtClean="0">
                <a:latin typeface="黑体" panose="02010609060101010101" pitchFamily="49" charset="-122"/>
                <a:ea typeface="黑体" panose="02010609060101010101" pitchFamily="49" charset="-122"/>
              </a:rPr>
              <a:t>13,000 rpm</a:t>
            </a:r>
            <a:r>
              <a:rPr lang="zh-CN" altLang="en-US" sz="2000" dirty="0">
                <a:latin typeface="黑体" panose="02010609060101010101" pitchFamily="49" charset="-122"/>
                <a:ea typeface="黑体" panose="02010609060101010101" pitchFamily="49" charset="-122"/>
              </a:rPr>
              <a:t>离心</a:t>
            </a:r>
            <a:r>
              <a:rPr lang="en-US" altLang="zh-CN" sz="2000" dirty="0">
                <a:latin typeface="黑体" panose="02010609060101010101" pitchFamily="49" charset="-122"/>
                <a:ea typeface="黑体" panose="02010609060101010101" pitchFamily="49" charset="-122"/>
              </a:rPr>
              <a:t>1 min</a:t>
            </a:r>
            <a:r>
              <a:rPr lang="zh-CN" altLang="en-US" sz="2000" dirty="0">
                <a:latin typeface="黑体" panose="02010609060101010101" pitchFamily="49" charset="-122"/>
                <a:ea typeface="黑体" panose="02010609060101010101" pitchFamily="49" charset="-122"/>
              </a:rPr>
              <a:t>，倒掉收集管中的</a:t>
            </a:r>
            <a:r>
              <a:rPr lang="zh-CN" altLang="en-US" sz="2000" dirty="0" smtClean="0">
                <a:latin typeface="黑体" panose="02010609060101010101" pitchFamily="49" charset="-122"/>
                <a:ea typeface="黑体" panose="02010609060101010101" pitchFamily="49" charset="-122"/>
              </a:rPr>
              <a:t>废液；</a:t>
            </a:r>
            <a:endParaRPr lang="zh-CN" altLang="en-US" sz="2000" dirty="0">
              <a:latin typeface="黑体" panose="02010609060101010101" pitchFamily="49" charset="-122"/>
              <a:ea typeface="黑体" panose="02010609060101010101" pitchFamily="49" charset="-122"/>
            </a:endParaRPr>
          </a:p>
          <a:p>
            <a:pPr>
              <a:lnSpc>
                <a:spcPct val="150000"/>
              </a:lnSpc>
              <a:spcBef>
                <a:spcPts val="0"/>
              </a:spcBef>
            </a:pPr>
            <a:r>
              <a:rPr lang="zh-CN" altLang="en-US" sz="2000" dirty="0" smtClean="0">
                <a:latin typeface="黑体" panose="02010609060101010101" pitchFamily="49" charset="-122"/>
                <a:ea typeface="黑体" panose="02010609060101010101" pitchFamily="49" charset="-122"/>
              </a:rPr>
              <a:t>加入</a:t>
            </a:r>
            <a:r>
              <a:rPr lang="en-US" altLang="zh-CN" sz="2000" dirty="0" smtClean="0">
                <a:latin typeface="黑体" panose="02010609060101010101" pitchFamily="49" charset="-122"/>
                <a:ea typeface="黑体" panose="02010609060101010101" pitchFamily="49" charset="-122"/>
              </a:rPr>
              <a:t>500μL</a:t>
            </a:r>
            <a:r>
              <a:rPr lang="zh-CN" altLang="en-US" sz="2000" dirty="0" smtClean="0">
                <a:latin typeface="黑体" panose="02010609060101010101" pitchFamily="49" charset="-122"/>
                <a:ea typeface="黑体" panose="02010609060101010101" pitchFamily="49" charset="-122"/>
              </a:rPr>
              <a:t>漂洗</a:t>
            </a:r>
            <a:r>
              <a:rPr lang="zh-CN" altLang="en-US" sz="2000" dirty="0">
                <a:latin typeface="黑体" panose="02010609060101010101" pitchFamily="49" charset="-122"/>
                <a:ea typeface="黑体" panose="02010609060101010101" pitchFamily="49" charset="-122"/>
              </a:rPr>
              <a:t>液</a:t>
            </a:r>
            <a:r>
              <a:rPr lang="en-US" altLang="zh-CN" sz="2000" dirty="0">
                <a:latin typeface="黑体" panose="02010609060101010101" pitchFamily="49" charset="-122"/>
                <a:ea typeface="黑体" panose="02010609060101010101" pitchFamily="49" charset="-122"/>
              </a:rPr>
              <a:t>WB</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13,000 rpm </a:t>
            </a:r>
            <a:r>
              <a:rPr lang="zh-CN" altLang="en-US" sz="2000" dirty="0">
                <a:latin typeface="黑体" panose="02010609060101010101" pitchFamily="49" charset="-122"/>
                <a:ea typeface="黑体" panose="02010609060101010101" pitchFamily="49" charset="-122"/>
              </a:rPr>
              <a:t>离心</a:t>
            </a:r>
            <a:r>
              <a:rPr lang="en-US" altLang="zh-CN" sz="2000" dirty="0">
                <a:latin typeface="黑体" panose="02010609060101010101" pitchFamily="49" charset="-122"/>
                <a:ea typeface="黑体" panose="02010609060101010101" pitchFamily="49" charset="-122"/>
              </a:rPr>
              <a:t>1 min</a:t>
            </a:r>
            <a:r>
              <a:rPr lang="zh-CN" altLang="en-US" sz="2000" dirty="0">
                <a:latin typeface="黑体" panose="02010609060101010101" pitchFamily="49" charset="-122"/>
                <a:ea typeface="黑体" panose="02010609060101010101" pitchFamily="49" charset="-122"/>
              </a:rPr>
              <a:t>，弃</a:t>
            </a:r>
            <a:r>
              <a:rPr lang="zh-CN" altLang="en-US" sz="2000" dirty="0" smtClean="0">
                <a:latin typeface="黑体" panose="02010609060101010101" pitchFamily="49" charset="-122"/>
                <a:ea typeface="黑体" panose="02010609060101010101" pitchFamily="49" charset="-122"/>
              </a:rPr>
              <a:t>滤液；</a:t>
            </a:r>
            <a:endParaRPr lang="zh-CN" altLang="en-US" sz="2000" dirty="0">
              <a:latin typeface="黑体" panose="02010609060101010101" pitchFamily="49" charset="-122"/>
              <a:ea typeface="黑体" panose="02010609060101010101" pitchFamily="49" charset="-122"/>
            </a:endParaRPr>
          </a:p>
          <a:p>
            <a:pPr>
              <a:lnSpc>
                <a:spcPct val="150000"/>
              </a:lnSpc>
              <a:spcBef>
                <a:spcPts val="0"/>
              </a:spcBef>
            </a:pPr>
            <a:r>
              <a:rPr lang="zh-CN" altLang="en-US" sz="2000" dirty="0">
                <a:latin typeface="黑体" panose="02010609060101010101" pitchFamily="49" charset="-122"/>
                <a:ea typeface="黑体" panose="02010609060101010101" pitchFamily="49" charset="-122"/>
              </a:rPr>
              <a:t>重复上面步骤一次，</a:t>
            </a:r>
            <a:r>
              <a:rPr lang="en-US" altLang="zh-CN" sz="2000" dirty="0">
                <a:latin typeface="黑体" panose="02010609060101010101" pitchFamily="49" charset="-122"/>
                <a:ea typeface="黑体" panose="02010609060101010101" pitchFamily="49" charset="-122"/>
              </a:rPr>
              <a:t>13,000 rpm </a:t>
            </a:r>
            <a:r>
              <a:rPr lang="zh-CN" altLang="en-US" sz="2000" dirty="0">
                <a:latin typeface="黑体" panose="02010609060101010101" pitchFamily="49" charset="-122"/>
                <a:ea typeface="黑体" panose="02010609060101010101" pitchFamily="49" charset="-122"/>
              </a:rPr>
              <a:t>离心</a:t>
            </a:r>
            <a:r>
              <a:rPr lang="en-US" altLang="zh-CN" sz="2000" dirty="0">
                <a:latin typeface="黑体" panose="02010609060101010101" pitchFamily="49" charset="-122"/>
                <a:ea typeface="黑体" panose="02010609060101010101" pitchFamily="49" charset="-122"/>
              </a:rPr>
              <a:t>1 min</a:t>
            </a:r>
            <a:r>
              <a:rPr lang="zh-CN" altLang="en-US" sz="2000" dirty="0">
                <a:latin typeface="黑体" panose="02010609060101010101" pitchFamily="49" charset="-122"/>
                <a:ea typeface="黑体" panose="02010609060101010101" pitchFamily="49" charset="-122"/>
              </a:rPr>
              <a:t>，弃</a:t>
            </a:r>
            <a:r>
              <a:rPr lang="zh-CN" altLang="en-US" sz="2000" dirty="0" smtClean="0">
                <a:latin typeface="黑体" panose="02010609060101010101" pitchFamily="49" charset="-122"/>
                <a:ea typeface="黑体" panose="02010609060101010101" pitchFamily="49" charset="-122"/>
              </a:rPr>
              <a:t>滤液；</a:t>
            </a:r>
            <a:endParaRPr lang="en-US" altLang="zh-CN" sz="2000" dirty="0">
              <a:latin typeface="黑体" panose="02010609060101010101" pitchFamily="49" charset="-122"/>
              <a:ea typeface="黑体" panose="02010609060101010101" pitchFamily="49" charset="-122"/>
            </a:endParaRPr>
          </a:p>
          <a:p>
            <a:pPr>
              <a:lnSpc>
                <a:spcPct val="150000"/>
              </a:lnSpc>
              <a:spcBef>
                <a:spcPts val="0"/>
              </a:spcBef>
            </a:pPr>
            <a:r>
              <a:rPr lang="zh-CN" altLang="en-US" sz="2000" dirty="0">
                <a:latin typeface="黑体" panose="02010609060101010101" pitchFamily="49" charset="-122"/>
                <a:ea typeface="黑体" panose="02010609060101010101" pitchFamily="49" charset="-122"/>
              </a:rPr>
              <a:t>空柱</a:t>
            </a:r>
            <a:r>
              <a:rPr lang="en-US" altLang="zh-CN" sz="2000" dirty="0">
                <a:latin typeface="黑体" panose="02010609060101010101" pitchFamily="49" charset="-122"/>
                <a:ea typeface="黑体" panose="02010609060101010101" pitchFamily="49" charset="-122"/>
              </a:rPr>
              <a:t>13,000rpm </a:t>
            </a:r>
            <a:r>
              <a:rPr lang="zh-CN" altLang="en-US" sz="2000" dirty="0">
                <a:latin typeface="黑体" panose="02010609060101010101" pitchFamily="49" charset="-122"/>
                <a:ea typeface="黑体" panose="02010609060101010101" pitchFamily="49" charset="-122"/>
              </a:rPr>
              <a:t>离心</a:t>
            </a:r>
            <a:r>
              <a:rPr lang="en-US" altLang="zh-CN" sz="2000" dirty="0">
                <a:latin typeface="黑体" panose="02010609060101010101" pitchFamily="49" charset="-122"/>
                <a:ea typeface="黑体" panose="02010609060101010101" pitchFamily="49" charset="-122"/>
              </a:rPr>
              <a:t>2 </a:t>
            </a:r>
            <a:r>
              <a:rPr lang="en-US" altLang="zh-CN" sz="2000" dirty="0" smtClean="0">
                <a:latin typeface="黑体" panose="02010609060101010101" pitchFamily="49" charset="-122"/>
                <a:ea typeface="黑体" panose="02010609060101010101" pitchFamily="49" charset="-122"/>
              </a:rPr>
              <a:t>min</a:t>
            </a:r>
            <a:r>
              <a:rPr lang="zh-CN" altLang="en-US" sz="2000" dirty="0" smtClean="0">
                <a:latin typeface="黑体" panose="02010609060101010101" pitchFamily="49" charset="-122"/>
                <a:ea typeface="黑体" panose="02010609060101010101" pitchFamily="49" charset="-122"/>
              </a:rPr>
              <a:t>；</a:t>
            </a:r>
            <a:r>
              <a:rPr lang="en-US" altLang="zh-CN" sz="2000" dirty="0" smtClean="0">
                <a:latin typeface="黑体" panose="02010609060101010101" pitchFamily="49" charset="-122"/>
                <a:ea typeface="黑体" panose="02010609060101010101" pitchFamily="49" charset="-122"/>
              </a:rPr>
              <a:t>55 </a:t>
            </a:r>
            <a:r>
              <a:rPr lang="zh-CN" altLang="en-US"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烘箱放置</a:t>
            </a:r>
            <a:r>
              <a:rPr lang="en-US" altLang="zh-CN" sz="2000" dirty="0">
                <a:latin typeface="黑体" panose="02010609060101010101" pitchFamily="49" charset="-122"/>
                <a:ea typeface="黑体" panose="02010609060101010101" pitchFamily="49" charset="-122"/>
              </a:rPr>
              <a:t>3-5min</a:t>
            </a:r>
            <a:r>
              <a:rPr lang="zh-CN" altLang="en-US" sz="2000" dirty="0">
                <a:latin typeface="黑体" panose="02010609060101010101" pitchFamily="49" charset="-122"/>
                <a:ea typeface="黑体" panose="02010609060101010101" pitchFamily="49" charset="-122"/>
              </a:rPr>
              <a:t>，除去残留</a:t>
            </a:r>
            <a:r>
              <a:rPr lang="zh-CN" altLang="en-US" sz="2000" dirty="0" smtClean="0">
                <a:latin typeface="黑体" panose="02010609060101010101" pitchFamily="49" charset="-122"/>
                <a:ea typeface="黑体" panose="02010609060101010101" pitchFamily="49" charset="-122"/>
              </a:rPr>
              <a:t>乙醇；</a:t>
            </a:r>
            <a:endParaRPr lang="zh-CN" altLang="en-US" sz="2000" dirty="0">
              <a:latin typeface="黑体" panose="02010609060101010101" pitchFamily="49" charset="-122"/>
              <a:ea typeface="黑体" panose="02010609060101010101" pitchFamily="49" charset="-122"/>
            </a:endParaRPr>
          </a:p>
          <a:p>
            <a:pPr>
              <a:lnSpc>
                <a:spcPct val="150000"/>
              </a:lnSpc>
              <a:spcBef>
                <a:spcPts val="0"/>
              </a:spcBef>
            </a:pPr>
            <a:r>
              <a:rPr lang="zh-CN" altLang="en-US" sz="2000" dirty="0">
                <a:latin typeface="黑体" panose="02010609060101010101" pitchFamily="49" charset="-122"/>
                <a:ea typeface="黑体" panose="02010609060101010101" pitchFamily="49" charset="-122"/>
              </a:rPr>
              <a:t>取出吸附柱</a:t>
            </a:r>
            <a:r>
              <a:rPr lang="en-US" altLang="zh-CN" sz="2000" dirty="0">
                <a:latin typeface="黑体" panose="02010609060101010101" pitchFamily="49" charset="-122"/>
                <a:ea typeface="黑体" panose="02010609060101010101" pitchFamily="49" charset="-122"/>
              </a:rPr>
              <a:t>AC6</a:t>
            </a:r>
            <a:r>
              <a:rPr lang="zh-CN" altLang="en-US" sz="2000" dirty="0">
                <a:latin typeface="黑体" panose="02010609060101010101" pitchFamily="49" charset="-122"/>
                <a:ea typeface="黑体" panose="02010609060101010101" pitchFamily="49" charset="-122"/>
              </a:rPr>
              <a:t>，放入一个干净的离心管中，在吸附膜的中间部位加</a:t>
            </a:r>
            <a:r>
              <a:rPr lang="en-US" altLang="zh-CN" sz="2000" dirty="0" smtClean="0">
                <a:latin typeface="黑体" panose="02010609060101010101" pitchFamily="49" charset="-122"/>
                <a:ea typeface="黑体" panose="02010609060101010101" pitchFamily="49" charset="-122"/>
              </a:rPr>
              <a:t>100-300μL</a:t>
            </a:r>
            <a:r>
              <a:rPr lang="zh-CN" altLang="en-US" sz="2000" dirty="0" smtClean="0">
                <a:latin typeface="黑体" panose="02010609060101010101" pitchFamily="49" charset="-122"/>
                <a:ea typeface="黑体" panose="02010609060101010101" pitchFamily="49" charset="-122"/>
              </a:rPr>
              <a:t>洗脱</a:t>
            </a:r>
            <a:r>
              <a:rPr lang="zh-CN" altLang="en-US" sz="2000" dirty="0">
                <a:latin typeface="黑体" panose="02010609060101010101" pitchFamily="49" charset="-122"/>
                <a:ea typeface="黑体" panose="02010609060101010101" pitchFamily="49" charset="-122"/>
              </a:rPr>
              <a:t>缓冲液</a:t>
            </a:r>
            <a:r>
              <a:rPr lang="en-US" altLang="zh-CN" sz="2000" dirty="0">
                <a:latin typeface="黑体" panose="02010609060101010101" pitchFamily="49" charset="-122"/>
                <a:ea typeface="黑体" panose="02010609060101010101" pitchFamily="49" charset="-122"/>
              </a:rPr>
              <a:t>EB</a:t>
            </a:r>
            <a:r>
              <a:rPr lang="zh-CN" altLang="en-US" sz="2000" dirty="0" smtClean="0">
                <a:latin typeface="黑体" panose="02010609060101010101" pitchFamily="49" charset="-122"/>
                <a:ea typeface="黑体" panose="02010609060101010101" pitchFamily="49" charset="-122"/>
              </a:rPr>
              <a:t>（</a:t>
            </a:r>
            <a:r>
              <a:rPr lang="zh-CN" altLang="en-US" sz="2000" u="sng" dirty="0" smtClean="0">
                <a:latin typeface="黑体" panose="02010609060101010101" pitchFamily="49" charset="-122"/>
                <a:ea typeface="黑体" panose="02010609060101010101" pitchFamily="49" charset="-122"/>
              </a:rPr>
              <a:t>事先与需要去除乙醇的空柱一起放入</a:t>
            </a:r>
            <a:r>
              <a:rPr lang="en-US" altLang="zh-CN" sz="2000" u="sng" dirty="0">
                <a:latin typeface="黑体" panose="02010609060101010101" pitchFamily="49" charset="-122"/>
                <a:ea typeface="黑体" panose="02010609060101010101" pitchFamily="49" charset="-122"/>
              </a:rPr>
              <a:t>55 </a:t>
            </a:r>
            <a:r>
              <a:rPr lang="zh-CN" altLang="en-US" sz="2000" u="sng" dirty="0">
                <a:latin typeface="黑体" panose="02010609060101010101" pitchFamily="49" charset="-122"/>
                <a:ea typeface="黑体" panose="02010609060101010101" pitchFamily="49" charset="-122"/>
              </a:rPr>
              <a:t>℃烘箱</a:t>
            </a:r>
            <a:r>
              <a:rPr lang="zh-CN" altLang="en-US"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室温放置</a:t>
            </a:r>
            <a:r>
              <a:rPr lang="en-US" altLang="zh-CN" sz="2000" dirty="0">
                <a:latin typeface="黑体" panose="02010609060101010101" pitchFamily="49" charset="-122"/>
                <a:ea typeface="黑体" panose="02010609060101010101" pitchFamily="49" charset="-122"/>
              </a:rPr>
              <a:t>2 min</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13,000 rpm </a:t>
            </a:r>
            <a:r>
              <a:rPr lang="zh-CN" altLang="en-US" sz="2000" dirty="0">
                <a:latin typeface="黑体" panose="02010609060101010101" pitchFamily="49" charset="-122"/>
                <a:ea typeface="黑体" panose="02010609060101010101" pitchFamily="49" charset="-122"/>
              </a:rPr>
              <a:t>离心</a:t>
            </a:r>
            <a:r>
              <a:rPr lang="en-US" altLang="zh-CN" sz="2000" dirty="0">
                <a:latin typeface="黑体" panose="02010609060101010101" pitchFamily="49" charset="-122"/>
                <a:ea typeface="黑体" panose="02010609060101010101" pitchFamily="49" charset="-122"/>
              </a:rPr>
              <a:t>1min</a:t>
            </a:r>
            <a:r>
              <a:rPr lang="zh-CN" altLang="en-US" sz="2000" dirty="0">
                <a:latin typeface="黑体" panose="02010609060101010101" pitchFamily="49" charset="-122"/>
                <a:ea typeface="黑体" panose="02010609060101010101" pitchFamily="49" charset="-122"/>
              </a:rPr>
              <a:t>洗脱</a:t>
            </a:r>
            <a:r>
              <a:rPr lang="en-US" altLang="zh-CN" sz="2000" dirty="0" smtClean="0">
                <a:latin typeface="黑体" panose="02010609060101010101" pitchFamily="49" charset="-122"/>
                <a:ea typeface="黑体" panose="02010609060101010101" pitchFamily="49" charset="-122"/>
              </a:rPr>
              <a:t>DNA</a:t>
            </a:r>
            <a:r>
              <a:rPr lang="zh-CN" altLang="en-US" sz="2000" dirty="0" smtClean="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a:lnSpc>
                <a:spcPct val="150000"/>
              </a:lnSpc>
              <a:spcBef>
                <a:spcPts val="0"/>
              </a:spcBef>
            </a:pPr>
            <a:r>
              <a:rPr lang="zh-CN" altLang="en-US" sz="2000" dirty="0">
                <a:latin typeface="黑体" panose="02010609060101010101" pitchFamily="49" charset="-122"/>
                <a:ea typeface="黑体" panose="02010609060101010101" pitchFamily="49" charset="-122"/>
              </a:rPr>
              <a:t>取洗脱液再次加入上面</a:t>
            </a:r>
            <a:r>
              <a:rPr lang="en-US" altLang="zh-CN" sz="2000" dirty="0">
                <a:latin typeface="黑体" panose="02010609060101010101" pitchFamily="49" charset="-122"/>
                <a:ea typeface="黑体" panose="02010609060101010101" pitchFamily="49" charset="-122"/>
              </a:rPr>
              <a:t>AC6</a:t>
            </a:r>
            <a:r>
              <a:rPr lang="zh-CN" altLang="en-US" sz="2000" dirty="0">
                <a:latin typeface="黑体" panose="02010609060101010101" pitchFamily="49" charset="-122"/>
                <a:ea typeface="黑体" panose="02010609060101010101" pitchFamily="49" charset="-122"/>
              </a:rPr>
              <a:t>柱，室温放置</a:t>
            </a:r>
            <a:r>
              <a:rPr lang="en-US" altLang="zh-CN" sz="2000" dirty="0">
                <a:latin typeface="黑体" panose="02010609060101010101" pitchFamily="49" charset="-122"/>
                <a:ea typeface="黑体" panose="02010609060101010101" pitchFamily="49" charset="-122"/>
              </a:rPr>
              <a:t>2 min</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13,000 rpm </a:t>
            </a:r>
            <a:r>
              <a:rPr lang="zh-CN" altLang="en-US" sz="2000" dirty="0">
                <a:latin typeface="黑体" panose="02010609060101010101" pitchFamily="49" charset="-122"/>
                <a:ea typeface="黑体" panose="02010609060101010101" pitchFamily="49" charset="-122"/>
              </a:rPr>
              <a:t>离心</a:t>
            </a:r>
            <a:r>
              <a:rPr lang="en-US" altLang="zh-CN" sz="2000" dirty="0">
                <a:latin typeface="黑体" panose="02010609060101010101" pitchFamily="49" charset="-122"/>
                <a:ea typeface="黑体" panose="02010609060101010101" pitchFamily="49" charset="-122"/>
              </a:rPr>
              <a:t>1 </a:t>
            </a:r>
            <a:r>
              <a:rPr lang="en-US" altLang="zh-CN" sz="2000" dirty="0" smtClean="0">
                <a:latin typeface="黑体" panose="02010609060101010101" pitchFamily="49" charset="-122"/>
                <a:ea typeface="黑体" panose="02010609060101010101" pitchFamily="49" charset="-122"/>
              </a:rPr>
              <a:t>min</a:t>
            </a:r>
            <a:r>
              <a:rPr lang="zh-CN" altLang="en-US" sz="2000" dirty="0" smtClean="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a:p>
            <a:pPr>
              <a:lnSpc>
                <a:spcPct val="150000"/>
              </a:lnSpc>
              <a:spcBef>
                <a:spcPts val="0"/>
              </a:spcBef>
            </a:pPr>
            <a:r>
              <a:rPr lang="zh-CN" altLang="en-US" sz="2000" dirty="0">
                <a:latin typeface="黑体" panose="02010609060101010101" pitchFamily="49" charset="-122"/>
                <a:ea typeface="黑体" panose="02010609060101010101" pitchFamily="49" charset="-122"/>
              </a:rPr>
              <a:t>将洗脱液加入到纯化柱</a:t>
            </a:r>
            <a:r>
              <a:rPr lang="en-US" altLang="zh-CN" sz="2000" dirty="0" smtClean="0">
                <a:latin typeface="黑体" panose="02010609060101010101" pitchFamily="49" charset="-122"/>
                <a:ea typeface="黑体" panose="02010609060101010101" pitchFamily="49" charset="-122"/>
              </a:rPr>
              <a:t>ED</a:t>
            </a:r>
            <a:r>
              <a:rPr lang="zh-CN" altLang="en-US" sz="2000" dirty="0" smtClean="0">
                <a:latin typeface="黑体" panose="02010609060101010101" pitchFamily="49" charset="-122"/>
                <a:ea typeface="黑体" panose="02010609060101010101" pitchFamily="49" charset="-122"/>
              </a:rPr>
              <a:t>（纯化柱与收集管不能分开）中</a:t>
            </a:r>
            <a:r>
              <a:rPr lang="zh-CN" altLang="en-US" sz="2000" dirty="0">
                <a:latin typeface="黑体" panose="02010609060101010101" pitchFamily="49" charset="-122"/>
                <a:ea typeface="黑体" panose="02010609060101010101" pitchFamily="49" charset="-122"/>
              </a:rPr>
              <a:t>，室温放置</a:t>
            </a:r>
            <a:r>
              <a:rPr lang="en-US" altLang="zh-CN" sz="2000" dirty="0">
                <a:latin typeface="黑体" panose="02010609060101010101" pitchFamily="49" charset="-122"/>
                <a:ea typeface="黑体" panose="02010609060101010101" pitchFamily="49" charset="-122"/>
              </a:rPr>
              <a:t>1 min</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13,000 rpm</a:t>
            </a:r>
            <a:r>
              <a:rPr lang="zh-CN" altLang="en-US" sz="2000" dirty="0">
                <a:latin typeface="黑体" panose="02010609060101010101" pitchFamily="49" charset="-122"/>
                <a:ea typeface="黑体" panose="02010609060101010101" pitchFamily="49" charset="-122"/>
              </a:rPr>
              <a:t>离心</a:t>
            </a:r>
            <a:r>
              <a:rPr lang="en-US" altLang="zh-CN" sz="2000" dirty="0">
                <a:latin typeface="黑体" panose="02010609060101010101" pitchFamily="49" charset="-122"/>
                <a:ea typeface="黑体" panose="02010609060101010101" pitchFamily="49" charset="-122"/>
              </a:rPr>
              <a:t>1min</a:t>
            </a:r>
            <a:r>
              <a:rPr lang="zh-CN" altLang="en-US" sz="2000" dirty="0">
                <a:latin typeface="黑体" panose="02010609060101010101" pitchFamily="49" charset="-122"/>
                <a:ea typeface="黑体" panose="02010609060101010101" pitchFamily="49" charset="-122"/>
              </a:rPr>
              <a:t>洗脱</a:t>
            </a:r>
            <a:r>
              <a:rPr lang="en-US" altLang="zh-CN" sz="2000" dirty="0">
                <a:latin typeface="黑体" panose="02010609060101010101" pitchFamily="49" charset="-122"/>
                <a:ea typeface="黑体" panose="02010609060101010101" pitchFamily="49" charset="-122"/>
              </a:rPr>
              <a:t>DNA</a:t>
            </a:r>
            <a:r>
              <a:rPr lang="zh-CN" altLang="en-US" sz="2000" dirty="0" smtClean="0">
                <a:latin typeface="黑体" panose="02010609060101010101" pitchFamily="49" charset="-122"/>
                <a:ea typeface="黑体" panose="02010609060101010101" pitchFamily="49" charset="-122"/>
              </a:rPr>
              <a:t>，于超净台内取</a:t>
            </a:r>
            <a:r>
              <a:rPr lang="en-US" altLang="zh-CN" sz="2000" dirty="0" smtClean="0">
                <a:latin typeface="黑体" panose="02010609060101010101" pitchFamily="49" charset="-122"/>
                <a:ea typeface="黑体" panose="02010609060101010101" pitchFamily="49" charset="-122"/>
              </a:rPr>
              <a:t>4 </a:t>
            </a:r>
            <a:r>
              <a:rPr lang="en-US" altLang="zh-CN" sz="2000" dirty="0" err="1" smtClean="0">
                <a:latin typeface="黑体" panose="02010609060101010101" pitchFamily="49" charset="-122"/>
                <a:ea typeface="黑体" panose="02010609060101010101" pitchFamily="49" charset="-122"/>
              </a:rPr>
              <a:t>μL</a:t>
            </a:r>
            <a:r>
              <a:rPr lang="zh-CN" altLang="en-US" sz="2000" dirty="0" smtClean="0">
                <a:latin typeface="黑体" panose="02010609060101010101" pitchFamily="49" charset="-122"/>
                <a:ea typeface="黑体" panose="02010609060101010101" pitchFamily="49" charset="-122"/>
              </a:rPr>
              <a:t>无内毒素质粒样品</a:t>
            </a:r>
            <a:r>
              <a:rPr lang="zh-CN" altLang="en-US" sz="2000" dirty="0" smtClean="0">
                <a:latin typeface="黑体" panose="02010609060101010101" pitchFamily="49" charset="-122"/>
                <a:ea typeface="黑体" panose="02010609060101010101" pitchFamily="49" charset="-122"/>
              </a:rPr>
              <a:t>用于电泳检测。</a:t>
            </a:r>
            <a:endParaRPr lang="zh-CN" altLang="en-US" sz="2000" dirty="0">
              <a:latin typeface="黑体" panose="02010609060101010101" pitchFamily="49" charset="-122"/>
              <a:ea typeface="黑体" panose="02010609060101010101" pitchFamily="49" charset="-122"/>
              <a:sym typeface="+mn-ea"/>
            </a:endParaRPr>
          </a:p>
        </p:txBody>
      </p:sp>
    </p:spTree>
    <p:custDataLst>
      <p:tags r:id="rId1"/>
    </p:custDataLst>
  </p:cSld>
  <p:clrMapOvr>
    <a:masterClrMapping/>
  </p:clrMapOvr>
  <p:transition>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实验步骤</a:t>
            </a:r>
          </a:p>
        </p:txBody>
      </p:sp>
      <p:sp>
        <p:nvSpPr>
          <p:cNvPr id="3" name="内容占位符 2"/>
          <p:cNvSpPr>
            <a:spLocks noGrp="1"/>
          </p:cNvSpPr>
          <p:nvPr>
            <p:ph idx="1"/>
          </p:nvPr>
        </p:nvSpPr>
        <p:spPr>
          <a:xfrm>
            <a:off x="275590" y="1341755"/>
            <a:ext cx="8229600" cy="1017905"/>
          </a:xfrm>
        </p:spPr>
        <p:txBody>
          <a:bodyPr/>
          <a:lstStyle/>
          <a:p>
            <a:pPr marL="0" indent="0" algn="l">
              <a:buNone/>
            </a:pPr>
            <a:r>
              <a:rPr lang="en-US" altLang="zh-CN" sz="2800" dirty="0">
                <a:latin typeface="黑体" panose="02010609060101010101" pitchFamily="49" charset="-122"/>
                <a:ea typeface="黑体" panose="02010609060101010101" pitchFamily="49" charset="-122"/>
              </a:rPr>
              <a:t>2 </a:t>
            </a:r>
            <a:r>
              <a:rPr lang="zh-CN" altLang="en-US" sz="2800" dirty="0">
                <a:latin typeface="黑体" panose="02010609060101010101" pitchFamily="49" charset="-122"/>
                <a:ea typeface="黑体" panose="02010609060101010101" pitchFamily="49" charset="-122"/>
              </a:rPr>
              <a:t>质粒浓度和纯度分析</a:t>
            </a:r>
          </a:p>
          <a:p>
            <a:pPr marL="0" indent="0" algn="l">
              <a:buNone/>
            </a:pPr>
            <a:endParaRPr lang="zh-CN" altLang="en-US" sz="2800" dirty="0">
              <a:latin typeface="黑体" panose="02010609060101010101" pitchFamily="49" charset="-122"/>
              <a:ea typeface="黑体" panose="02010609060101010101" pitchFamily="49" charset="-122"/>
            </a:endParaRPr>
          </a:p>
          <a:p>
            <a:pPr>
              <a:lnSpc>
                <a:spcPct val="190000"/>
              </a:lnSpc>
            </a:pPr>
            <a:r>
              <a:rPr lang="zh-CN" altLang="en-US" sz="2400" b="1" dirty="0">
                <a:latin typeface="黑体" panose="02010609060101010101" pitchFamily="49" charset="-122"/>
                <a:ea typeface="黑体" panose="02010609060101010101" pitchFamily="49" charset="-122"/>
                <a:sym typeface="+mn-ea"/>
              </a:rPr>
              <a:t>取</a:t>
            </a:r>
            <a:r>
              <a:rPr lang="en-US" altLang="zh-CN" sz="2400" b="1" dirty="0">
                <a:solidFill>
                  <a:schemeClr val="tx2"/>
                </a:solidFill>
                <a:latin typeface="黑体" panose="02010609060101010101" pitchFamily="49" charset="-122"/>
                <a:ea typeface="黑体" panose="02010609060101010101" pitchFamily="49" charset="-122"/>
                <a:sym typeface="+mn-ea"/>
              </a:rPr>
              <a:t>2</a:t>
            </a:r>
            <a:r>
              <a:rPr lang="en-US" altLang="zh-CN" sz="2400" b="1" dirty="0">
                <a:solidFill>
                  <a:schemeClr val="tx2"/>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chemeClr val="tx2"/>
                </a:solidFill>
                <a:latin typeface="黑体" panose="02010609060101010101" pitchFamily="49" charset="-122"/>
                <a:ea typeface="黑体" panose="02010609060101010101" pitchFamily="49" charset="-122"/>
                <a:sym typeface="+mn-ea"/>
              </a:rPr>
              <a:t>l</a:t>
            </a:r>
            <a:r>
              <a:rPr lang="zh-CN" altLang="en-US" sz="2400" b="1" dirty="0">
                <a:latin typeface="黑体" panose="02010609060101010101" pitchFamily="49" charset="-122"/>
                <a:ea typeface="黑体" panose="02010609060101010101" pitchFamily="49" charset="-122"/>
                <a:sym typeface="+mn-ea"/>
              </a:rPr>
              <a:t>提取的质粒</a:t>
            </a:r>
            <a:r>
              <a:rPr lang="en-US" altLang="zh-CN" sz="2400" b="1" dirty="0">
                <a:latin typeface="黑体" panose="02010609060101010101" pitchFamily="49" charset="-122"/>
                <a:ea typeface="黑体" panose="02010609060101010101" pitchFamily="49" charset="-122"/>
                <a:sym typeface="+mn-ea"/>
              </a:rPr>
              <a:t>DNA</a:t>
            </a:r>
            <a:r>
              <a:rPr lang="zh-CN" altLang="en-US" sz="2400" b="1" dirty="0">
                <a:latin typeface="黑体" panose="02010609060101010101" pitchFamily="49" charset="-122"/>
                <a:ea typeface="黑体" panose="02010609060101010101" pitchFamily="49" charset="-122"/>
                <a:sym typeface="+mn-ea"/>
              </a:rPr>
              <a:t>，加入</a:t>
            </a:r>
            <a:r>
              <a:rPr lang="en-US" altLang="zh-CN" sz="2400" b="1" dirty="0">
                <a:solidFill>
                  <a:schemeClr val="tx2"/>
                </a:solidFill>
                <a:latin typeface="黑体" panose="02010609060101010101" pitchFamily="49" charset="-122"/>
                <a:ea typeface="黑体" panose="02010609060101010101" pitchFamily="49" charset="-122"/>
                <a:sym typeface="+mn-ea"/>
              </a:rPr>
              <a:t>98</a:t>
            </a:r>
            <a:r>
              <a:rPr lang="en-US" altLang="zh-CN" sz="2400" b="1" dirty="0">
                <a:solidFill>
                  <a:schemeClr val="tx2"/>
                </a:solidFill>
                <a:latin typeface="黑体" panose="02010609060101010101" pitchFamily="49" charset="-122"/>
                <a:ea typeface="黑体" panose="02010609060101010101" pitchFamily="49" charset="-122"/>
                <a:sym typeface="Symbol" panose="05050102010706020507" pitchFamily="18" charset="2"/>
              </a:rPr>
              <a:t>l</a:t>
            </a:r>
            <a:r>
              <a:rPr lang="zh-CN" altLang="en-US" sz="2400" b="1" dirty="0">
                <a:latin typeface="黑体" panose="02010609060101010101" pitchFamily="49" charset="-122"/>
                <a:ea typeface="黑体" panose="02010609060101010101" pitchFamily="49" charset="-122"/>
                <a:sym typeface="+mn-ea"/>
              </a:rPr>
              <a:t>蒸馏水</a:t>
            </a:r>
            <a:endParaRPr lang="zh-CN" altLang="en-US" sz="2400" b="1" dirty="0">
              <a:latin typeface="黑体" panose="02010609060101010101" pitchFamily="49" charset="-122"/>
              <a:ea typeface="黑体" panose="02010609060101010101" pitchFamily="49" charset="-122"/>
            </a:endParaRPr>
          </a:p>
          <a:p>
            <a:pPr>
              <a:lnSpc>
                <a:spcPct val="190000"/>
              </a:lnSpc>
            </a:pPr>
            <a:r>
              <a:rPr lang="zh-CN" altLang="en-US" sz="2400" b="1" dirty="0">
                <a:latin typeface="黑体" panose="02010609060101010101" pitchFamily="49" charset="-122"/>
                <a:ea typeface="黑体" panose="02010609060101010101" pitchFamily="49" charset="-122"/>
                <a:sym typeface="+mn-ea"/>
              </a:rPr>
              <a:t>混合均匀</a:t>
            </a:r>
            <a:endParaRPr lang="zh-CN" altLang="en-US" sz="2400" b="1" dirty="0">
              <a:latin typeface="黑体" panose="02010609060101010101" pitchFamily="49" charset="-122"/>
              <a:ea typeface="黑体" panose="02010609060101010101" pitchFamily="49" charset="-122"/>
            </a:endParaRPr>
          </a:p>
          <a:p>
            <a:pPr>
              <a:lnSpc>
                <a:spcPct val="190000"/>
              </a:lnSpc>
            </a:pPr>
            <a:r>
              <a:rPr lang="zh-CN" altLang="en-US" sz="2400" b="1" dirty="0">
                <a:latin typeface="黑体" panose="02010609060101010101" pitchFamily="49" charset="-122"/>
                <a:ea typeface="黑体" panose="02010609060101010101" pitchFamily="49" charset="-122"/>
                <a:sym typeface="+mn-ea"/>
              </a:rPr>
              <a:t>用紫外</a:t>
            </a:r>
            <a:r>
              <a:rPr lang="zh-CN" altLang="en-US" sz="2400" b="1" dirty="0" smtClean="0">
                <a:latin typeface="黑体" panose="02010609060101010101" pitchFamily="49" charset="-122"/>
                <a:ea typeface="黑体" panose="02010609060101010101" pitchFamily="49" charset="-122"/>
                <a:sym typeface="+mn-ea"/>
              </a:rPr>
              <a:t>分光光度计或</a:t>
            </a:r>
            <a:r>
              <a:rPr lang="en-US" altLang="zh-CN" sz="2400" b="1" dirty="0" err="1" smtClean="0">
                <a:latin typeface="黑体" panose="02010609060101010101" pitchFamily="49" charset="-122"/>
                <a:ea typeface="黑体" panose="02010609060101010101" pitchFamily="49" charset="-122"/>
                <a:sym typeface="+mn-ea"/>
              </a:rPr>
              <a:t>nanodrop</a:t>
            </a:r>
            <a:r>
              <a:rPr lang="zh-CN" altLang="en-US" sz="2400" b="1" dirty="0" smtClean="0">
                <a:latin typeface="黑体" panose="02010609060101010101" pitchFamily="49" charset="-122"/>
                <a:ea typeface="黑体" panose="02010609060101010101" pitchFamily="49" charset="-122"/>
                <a:sym typeface="+mn-ea"/>
              </a:rPr>
              <a:t>测定</a:t>
            </a:r>
            <a:r>
              <a:rPr lang="en-US" altLang="zh-CN" sz="2400" dirty="0">
                <a:solidFill>
                  <a:schemeClr val="tx2"/>
                </a:solidFill>
                <a:latin typeface="黑体" panose="02010609060101010101" pitchFamily="49" charset="-122"/>
                <a:ea typeface="黑体" panose="02010609060101010101" pitchFamily="49" charset="-122"/>
                <a:sym typeface="+mn-ea"/>
              </a:rPr>
              <a:t>A</a:t>
            </a:r>
            <a:r>
              <a:rPr lang="en-US" altLang="zh-CN" sz="2400" baseline="-25000" dirty="0">
                <a:solidFill>
                  <a:schemeClr val="tx2"/>
                </a:solidFill>
                <a:latin typeface="黑体" panose="02010609060101010101" pitchFamily="49" charset="-122"/>
                <a:ea typeface="黑体" panose="02010609060101010101" pitchFamily="49" charset="-122"/>
                <a:sym typeface="+mn-ea"/>
              </a:rPr>
              <a:t>260</a:t>
            </a:r>
            <a:r>
              <a:rPr lang="zh-CN" altLang="en-US" sz="2400" dirty="0">
                <a:solidFill>
                  <a:schemeClr val="tx2"/>
                </a:solidFill>
                <a:latin typeface="黑体" panose="02010609060101010101" pitchFamily="49" charset="-122"/>
                <a:ea typeface="黑体" panose="02010609060101010101" pitchFamily="49" charset="-122"/>
                <a:sym typeface="+mn-ea"/>
              </a:rPr>
              <a:t>和</a:t>
            </a:r>
            <a:r>
              <a:rPr lang="en-US" altLang="zh-CN" sz="2400" dirty="0">
                <a:solidFill>
                  <a:schemeClr val="tx2"/>
                </a:solidFill>
                <a:latin typeface="黑体" panose="02010609060101010101" pitchFamily="49" charset="-122"/>
                <a:ea typeface="黑体" panose="02010609060101010101" pitchFamily="49" charset="-122"/>
                <a:sym typeface="+mn-ea"/>
              </a:rPr>
              <a:t>A</a:t>
            </a:r>
            <a:r>
              <a:rPr lang="en-US" altLang="zh-CN" sz="2400" baseline="-25000" dirty="0">
                <a:solidFill>
                  <a:schemeClr val="tx2"/>
                </a:solidFill>
                <a:latin typeface="黑体" panose="02010609060101010101" pitchFamily="49" charset="-122"/>
                <a:ea typeface="黑体" panose="02010609060101010101" pitchFamily="49" charset="-122"/>
                <a:sym typeface="+mn-ea"/>
              </a:rPr>
              <a:t>280</a:t>
            </a:r>
            <a:endParaRPr lang="zh-CN" altLang="en-US" sz="2400" baseline="-25000" dirty="0">
              <a:solidFill>
                <a:schemeClr val="tx2"/>
              </a:solidFill>
              <a:latin typeface="黑体" panose="02010609060101010101" pitchFamily="49" charset="-122"/>
              <a:ea typeface="黑体" panose="02010609060101010101" pitchFamily="49" charset="-122"/>
              <a:sym typeface="+mn-ea"/>
            </a:endParaRPr>
          </a:p>
          <a:p>
            <a:pPr algn="l">
              <a:buNone/>
            </a:pPr>
            <a:endParaRPr lang="zh-CN" altLang="en-US" sz="2400" dirty="0">
              <a:latin typeface="黑体" panose="02010609060101010101" pitchFamily="49" charset="-122"/>
              <a:ea typeface="黑体" panose="02010609060101010101" pitchFamily="49" charset="-122"/>
            </a:endParaRPr>
          </a:p>
          <a:p>
            <a:pPr marL="0" indent="0" algn="l">
              <a:buNone/>
            </a:pPr>
            <a:endParaRPr lang="zh-CN" altLang="en-US" sz="2800" dirty="0">
              <a:latin typeface="黑体" panose="02010609060101010101" pitchFamily="49" charset="-122"/>
              <a:ea typeface="黑体" panose="02010609060101010101" pitchFamily="49" charset="-122"/>
            </a:endParaRPr>
          </a:p>
          <a:p>
            <a:pPr marL="0" indent="0" algn="l">
              <a:buNone/>
            </a:pPr>
            <a:endParaRPr lang="zh-CN" altLang="en-US" sz="2800" dirty="0">
              <a:latin typeface="黑体" panose="02010609060101010101" pitchFamily="49" charset="-122"/>
              <a:ea typeface="黑体" panose="02010609060101010101" pitchFamily="49" charset="-122"/>
            </a:endParaRPr>
          </a:p>
          <a:p>
            <a:pPr marL="0" indent="0" algn="l">
              <a:buNone/>
            </a:pPr>
            <a:endParaRPr lang="zh-CN" altLang="en-US" sz="2800" dirty="0">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实验步骤</a:t>
            </a:r>
          </a:p>
        </p:txBody>
      </p:sp>
      <p:sp>
        <p:nvSpPr>
          <p:cNvPr id="3" name="内容占位符 2"/>
          <p:cNvSpPr>
            <a:spLocks noGrp="1"/>
          </p:cNvSpPr>
          <p:nvPr>
            <p:ph idx="1"/>
          </p:nvPr>
        </p:nvSpPr>
        <p:spPr>
          <a:xfrm>
            <a:off x="275590" y="1341755"/>
            <a:ext cx="8229600" cy="1017905"/>
          </a:xfrm>
        </p:spPr>
        <p:txBody>
          <a:bodyPr/>
          <a:lstStyle/>
          <a:p>
            <a:pPr marL="0" indent="0" algn="l">
              <a:buNone/>
            </a:pPr>
            <a:r>
              <a:rPr lang="en-US" altLang="zh-CN" sz="2800" dirty="0">
                <a:latin typeface="黑体" panose="02010609060101010101" pitchFamily="49" charset="-122"/>
                <a:ea typeface="黑体" panose="02010609060101010101" pitchFamily="49" charset="-122"/>
              </a:rPr>
              <a:t>3 </a:t>
            </a:r>
            <a:r>
              <a:rPr lang="zh-CN" altLang="en-US" sz="2800" dirty="0">
                <a:latin typeface="黑体" panose="02010609060101010101" pitchFamily="49" charset="-122"/>
                <a:ea typeface="黑体" panose="02010609060101010101" pitchFamily="49" charset="-122"/>
              </a:rPr>
              <a:t>质粒酶切</a:t>
            </a:r>
          </a:p>
          <a:p>
            <a:pPr marL="0" indent="0" algn="l">
              <a:buNone/>
            </a:pPr>
            <a:endParaRPr lang="zh-CN" altLang="en-US" sz="2800" dirty="0">
              <a:latin typeface="黑体" panose="02010609060101010101" pitchFamily="49" charset="-122"/>
              <a:ea typeface="黑体" panose="02010609060101010101" pitchFamily="49" charset="-122"/>
            </a:endParaRPr>
          </a:p>
          <a:p>
            <a:pPr marL="0" indent="0" algn="l">
              <a:buNone/>
            </a:pPr>
            <a:endParaRPr lang="zh-CN" altLang="en-US" sz="2800" dirty="0">
              <a:latin typeface="黑体" panose="02010609060101010101" pitchFamily="49" charset="-122"/>
              <a:ea typeface="黑体" panose="02010609060101010101" pitchFamily="49" charset="-122"/>
            </a:endParaRPr>
          </a:p>
          <a:p>
            <a:pPr marL="0" indent="0" algn="l">
              <a:buNone/>
            </a:pPr>
            <a:endParaRPr lang="zh-CN" altLang="en-US" sz="2800" dirty="0">
              <a:latin typeface="黑体" panose="02010609060101010101" pitchFamily="49" charset="-122"/>
              <a:ea typeface="黑体" panose="02010609060101010101" pitchFamily="49" charset="-122"/>
            </a:endParaRPr>
          </a:p>
          <a:p>
            <a:pPr marL="0" indent="0" algn="l">
              <a:buNone/>
            </a:pPr>
            <a:endParaRPr lang="zh-CN" altLang="en-US" sz="2800" dirty="0">
              <a:latin typeface="黑体" panose="02010609060101010101" pitchFamily="49" charset="-122"/>
              <a:ea typeface="黑体" panose="02010609060101010101" pitchFamily="49" charset="-122"/>
            </a:endParaRPr>
          </a:p>
        </p:txBody>
      </p:sp>
      <p:graphicFrame>
        <p:nvGraphicFramePr>
          <p:cNvPr id="80898" name="表格 80897"/>
          <p:cNvGraphicFramePr/>
          <p:nvPr>
            <p:extLst>
              <p:ext uri="{D42A27DB-BD31-4B8C-83A1-F6EECF244321}">
                <p14:modId xmlns:p14="http://schemas.microsoft.com/office/powerpoint/2010/main" val="493186000"/>
              </p:ext>
            </p:extLst>
          </p:nvPr>
        </p:nvGraphicFramePr>
        <p:xfrm>
          <a:off x="1981268" y="2624773"/>
          <a:ext cx="6934018" cy="2857500"/>
        </p:xfrm>
        <a:graphic>
          <a:graphicData uri="http://schemas.openxmlformats.org/drawingml/2006/table">
            <a:tbl>
              <a:tblPr/>
              <a:tblGrid>
                <a:gridCol w="3962296">
                  <a:extLst>
                    <a:ext uri="{9D8B030D-6E8A-4147-A177-3AD203B41FA5}">
                      <a16:colId xmlns:a16="http://schemas.microsoft.com/office/drawing/2014/main" val="20000"/>
                    </a:ext>
                  </a:extLst>
                </a:gridCol>
                <a:gridCol w="2971722">
                  <a:extLst>
                    <a:ext uri="{9D8B030D-6E8A-4147-A177-3AD203B41FA5}">
                      <a16:colId xmlns:a16="http://schemas.microsoft.com/office/drawing/2014/main" val="20001"/>
                    </a:ext>
                  </a:extLst>
                </a:gridCol>
              </a:tblGrid>
              <a:tr h="649288">
                <a:tc>
                  <a:txBody>
                    <a:bodyPr/>
                    <a:lstStyle/>
                    <a:p>
                      <a:pPr marL="0" lvl="0" indent="0" eaLnBrk="1" hangingPunct="1">
                        <a:buNone/>
                      </a:pPr>
                      <a:r>
                        <a:rPr lang="zh-CN" altLang="en-US" sz="2400" dirty="0">
                          <a:ea typeface="黑体" panose="02010609060101010101" pitchFamily="49" charset="-122"/>
                        </a:rPr>
                        <a:t>反应物   </a:t>
                      </a:r>
                    </a:p>
                  </a:txBody>
                  <a:tcPr>
                    <a:lnL>
                      <a:noFill/>
                    </a:lnL>
                    <a:lnR>
                      <a:noFill/>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eaLnBrk="1" hangingPunct="1">
                        <a:buNone/>
                      </a:pPr>
                      <a:r>
                        <a:rPr lang="en-US" altLang="zh-CN" sz="2400">
                          <a:ea typeface="黑体" panose="02010609060101010101" pitchFamily="49" charset="-122"/>
                        </a:rPr>
                        <a:t>    </a:t>
                      </a:r>
                      <a:r>
                        <a:rPr lang="zh-CN" altLang="en-US" sz="2400" dirty="0">
                          <a:ea typeface="黑体" panose="02010609060101010101" pitchFamily="49" charset="-122"/>
                        </a:rPr>
                        <a:t>体积（</a:t>
                      </a:r>
                      <a:r>
                        <a:rPr lang="en-US" altLang="zh-CN" sz="2400">
                          <a:ea typeface="黑体" panose="02010609060101010101" pitchFamily="49" charset="-122"/>
                        </a:rPr>
                        <a:t>µl)</a:t>
                      </a:r>
                    </a:p>
                  </a:txBody>
                  <a:tcPr>
                    <a:lnL>
                      <a:noFill/>
                    </a:lnL>
                    <a:lnR>
                      <a:noFill/>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7">
                <a:tc>
                  <a:txBody>
                    <a:bodyPr/>
                    <a:lstStyle/>
                    <a:p>
                      <a:pPr marL="0" lvl="0" indent="0" eaLnBrk="1" hangingPunct="1">
                        <a:buNone/>
                      </a:pPr>
                      <a:r>
                        <a:rPr lang="en-US" altLang="zh-CN" sz="2400">
                          <a:ea typeface="黑体" panose="02010609060101010101" pitchFamily="49" charset="-122"/>
                        </a:rPr>
                        <a:t>10×  </a:t>
                      </a:r>
                      <a:r>
                        <a:rPr lang="zh-CN" altLang="en-US" sz="2400" dirty="0">
                          <a:ea typeface="黑体" panose="02010609060101010101" pitchFamily="49" charset="-122"/>
                        </a:rPr>
                        <a:t>酶切缓冲液</a:t>
                      </a:r>
                    </a:p>
                  </a:txBody>
                  <a:tcPr>
                    <a:lnL>
                      <a:noFill/>
                    </a:lnL>
                    <a:lnR>
                      <a:noFill/>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p>
                      <a:pPr marL="0" lvl="0" indent="0" eaLnBrk="1" hangingPunct="1">
                        <a:buNone/>
                      </a:pPr>
                      <a:r>
                        <a:rPr lang="en-US" altLang="zh-CN" sz="2400">
                          <a:ea typeface="黑体" panose="02010609060101010101" pitchFamily="49" charset="-122"/>
                        </a:rPr>
                        <a:t>          2</a:t>
                      </a:r>
                    </a:p>
                  </a:txBody>
                  <a:tcPr>
                    <a:lnL>
                      <a:noFill/>
                    </a:lnL>
                    <a:lnR>
                      <a:noFill/>
                    </a:lnR>
                    <a:lnT w="12700" cap="flat" cmpd="sng">
                      <a:solidFill>
                        <a:schemeClr val="tx1"/>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81025">
                <a:tc>
                  <a:txBody>
                    <a:bodyPr/>
                    <a:lstStyle/>
                    <a:p>
                      <a:pPr marL="0" lvl="0" indent="0" eaLnBrk="1" hangingPunct="1">
                        <a:buNone/>
                      </a:pPr>
                      <a:r>
                        <a:rPr lang="zh-CN" altLang="en-US" sz="2400" dirty="0">
                          <a:ea typeface="黑体" panose="02010609060101010101" pitchFamily="49" charset="-122"/>
                        </a:rPr>
                        <a:t>质粒</a:t>
                      </a:r>
                      <a:r>
                        <a:rPr lang="en-US" altLang="zh-CN" sz="2400" dirty="0">
                          <a:ea typeface="黑体" panose="02010609060101010101" pitchFamily="49" charset="-122"/>
                        </a:rPr>
                        <a:t>DNA                              </a:t>
                      </a:r>
                    </a:p>
                  </a:txBody>
                  <a:tcPr>
                    <a:lnL>
                      <a:noFill/>
                    </a:lnL>
                    <a:lnR>
                      <a:noFill/>
                    </a:lnR>
                    <a:lnT>
                      <a:noFill/>
                    </a:lnT>
                    <a:lnB>
                      <a:noFill/>
                    </a:lnB>
                    <a:lnTlToBr>
                      <a:noFill/>
                    </a:lnTlToBr>
                    <a:lnBlToTr>
                      <a:noFill/>
                    </a:lnBlToTr>
                    <a:noFill/>
                  </a:tcPr>
                </a:tc>
                <a:tc>
                  <a:txBody>
                    <a:bodyPr/>
                    <a:lstStyle/>
                    <a:p>
                      <a:pPr marL="0" lvl="0" indent="0" eaLnBrk="1" hangingPunct="1">
                        <a:buNone/>
                      </a:pPr>
                      <a:r>
                        <a:rPr lang="en-US" altLang="zh-CN" sz="2400">
                          <a:ea typeface="黑体" panose="02010609060101010101" pitchFamily="49" charset="-122"/>
                        </a:rPr>
                        <a:t>  500~1000ng (10 µl)</a:t>
                      </a:r>
                    </a:p>
                  </a:txBody>
                  <a:tcPr>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85775">
                <a:tc>
                  <a:txBody>
                    <a:bodyPr/>
                    <a:lstStyle/>
                    <a:p>
                      <a:pPr marL="0" lvl="0" indent="0" eaLnBrk="1" hangingPunct="1">
                        <a:buNone/>
                      </a:pPr>
                      <a:r>
                        <a:rPr lang="en-US" altLang="zh-CN" sz="2400" i="1" dirty="0">
                          <a:ea typeface="黑体" panose="02010609060101010101" pitchFamily="49" charset="-122"/>
                        </a:rPr>
                        <a:t>Hind </a:t>
                      </a:r>
                      <a:r>
                        <a:rPr lang="en-US" altLang="zh-CN" sz="2400" dirty="0">
                          <a:ea typeface="黑体" panose="02010609060101010101" pitchFamily="49" charset="-122"/>
                        </a:rPr>
                        <a:t>III or </a:t>
                      </a:r>
                      <a:r>
                        <a:rPr lang="en-US" altLang="zh-CN" sz="2400" i="1" dirty="0" err="1">
                          <a:ea typeface="黑体" panose="02010609060101010101" pitchFamily="49" charset="-122"/>
                          <a:sym typeface="+mn-ea"/>
                        </a:rPr>
                        <a:t>Eco</a:t>
                      </a:r>
                      <a:r>
                        <a:rPr lang="en-US" altLang="zh-CN" sz="2400" dirty="0" err="1">
                          <a:ea typeface="黑体" panose="02010609060101010101" pitchFamily="49" charset="-122"/>
                          <a:sym typeface="+mn-ea"/>
                        </a:rPr>
                        <a:t>R</a:t>
                      </a:r>
                      <a:r>
                        <a:rPr lang="en-US" altLang="zh-CN" sz="2400" dirty="0">
                          <a:ea typeface="黑体" panose="02010609060101010101" pitchFamily="49" charset="-122"/>
                          <a:sym typeface="+mn-ea"/>
                        </a:rPr>
                        <a:t> </a:t>
                      </a:r>
                      <a:r>
                        <a:rPr lang="en-US" altLang="zh-CN" sz="2400" dirty="0" smtClean="0">
                          <a:ea typeface="黑体" panose="02010609060101010101" pitchFamily="49" charset="-122"/>
                          <a:sym typeface="+mn-ea"/>
                        </a:rPr>
                        <a:t>I or </a:t>
                      </a:r>
                      <a:r>
                        <a:rPr lang="en-US" altLang="zh-CN" sz="2400" dirty="0" err="1" smtClean="0">
                          <a:ea typeface="黑体" panose="02010609060101010101" pitchFamily="49" charset="-122"/>
                          <a:sym typeface="+mn-ea"/>
                        </a:rPr>
                        <a:t>BamH</a:t>
                      </a:r>
                      <a:r>
                        <a:rPr lang="en-US" altLang="zh-CN" sz="2400" dirty="0" smtClean="0">
                          <a:ea typeface="黑体" panose="02010609060101010101" pitchFamily="49" charset="-122"/>
                          <a:sym typeface="+mn-ea"/>
                        </a:rPr>
                        <a:t> I</a:t>
                      </a:r>
                      <a:endParaRPr lang="zh-CN" altLang="en-US" sz="2400" dirty="0">
                        <a:ea typeface="黑体" panose="02010609060101010101" pitchFamily="49" charset="-122"/>
                      </a:endParaRPr>
                    </a:p>
                  </a:txBody>
                  <a:tcPr>
                    <a:lnL>
                      <a:noFill/>
                    </a:lnL>
                    <a:lnR>
                      <a:noFill/>
                    </a:lnR>
                    <a:lnT>
                      <a:noFill/>
                    </a:lnT>
                    <a:lnB>
                      <a:noFill/>
                    </a:lnB>
                    <a:lnTlToBr>
                      <a:noFill/>
                    </a:lnTlToBr>
                    <a:lnBlToTr>
                      <a:noFill/>
                    </a:lnBlToTr>
                    <a:noFill/>
                  </a:tcPr>
                </a:tc>
                <a:tc>
                  <a:txBody>
                    <a:bodyPr/>
                    <a:lstStyle/>
                    <a:p>
                      <a:pPr marL="0" lvl="0" indent="0" eaLnBrk="1" hangingPunct="1">
                        <a:buNone/>
                      </a:pPr>
                      <a:r>
                        <a:rPr lang="en-US" altLang="zh-CN" sz="2400" dirty="0">
                          <a:ea typeface="黑体" panose="02010609060101010101" pitchFamily="49" charset="-122"/>
                        </a:rPr>
                        <a:t>           1</a:t>
                      </a:r>
                    </a:p>
                  </a:txBody>
                  <a:tcPr>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561975">
                <a:tc>
                  <a:txBody>
                    <a:bodyPr/>
                    <a:lstStyle/>
                    <a:p>
                      <a:pPr marL="0" lvl="0" indent="0" eaLnBrk="1" hangingPunct="1">
                        <a:buNone/>
                      </a:pPr>
                      <a:r>
                        <a:rPr lang="en-US" altLang="zh-CN" sz="2400">
                          <a:ea typeface="黑体" panose="02010609060101010101" pitchFamily="49" charset="-122"/>
                        </a:rPr>
                        <a:t>H</a:t>
                      </a:r>
                      <a:r>
                        <a:rPr lang="en-US" altLang="zh-CN" sz="2400" baseline="-25000">
                          <a:ea typeface="黑体" panose="02010609060101010101" pitchFamily="49" charset="-122"/>
                        </a:rPr>
                        <a:t>2</a:t>
                      </a:r>
                      <a:r>
                        <a:rPr lang="en-US" altLang="zh-CN" sz="2400">
                          <a:ea typeface="黑体" panose="02010609060101010101" pitchFamily="49" charset="-122"/>
                        </a:rPr>
                        <a:t>O</a:t>
                      </a:r>
                    </a:p>
                  </a:txBody>
                  <a:tcPr>
                    <a:lnL>
                      <a:noFill/>
                    </a:lnL>
                    <a:lnR>
                      <a:noFill/>
                    </a:lnR>
                    <a:lnT>
                      <a:noFill/>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eaLnBrk="1" hangingPunct="1">
                        <a:buNone/>
                      </a:pPr>
                      <a:r>
                        <a:rPr lang="zh-CN" altLang="en-US" sz="2400" dirty="0">
                          <a:ea typeface="黑体" panose="02010609060101010101" pitchFamily="49" charset="-122"/>
                        </a:rPr>
                        <a:t>至      </a:t>
                      </a:r>
                      <a:r>
                        <a:rPr lang="en-US" altLang="zh-CN" sz="2400" dirty="0">
                          <a:ea typeface="黑体" panose="02010609060101010101" pitchFamily="49" charset="-122"/>
                        </a:rPr>
                        <a:t>20</a:t>
                      </a:r>
                    </a:p>
                  </a:txBody>
                  <a:tcPr>
                    <a:lnL>
                      <a:noFill/>
                    </a:lnL>
                    <a:lnR>
                      <a:noFill/>
                    </a:lnR>
                    <a:lnT>
                      <a:noFill/>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0620" name="Rectangle 28"/>
          <p:cNvSpPr>
            <a:spLocks noChangeArrowheads="1"/>
          </p:cNvSpPr>
          <p:nvPr/>
        </p:nvSpPr>
        <p:spPr bwMode="auto">
          <a:xfrm>
            <a:off x="800418" y="1937068"/>
            <a:ext cx="7542213" cy="519113"/>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Lst>
        </p:spPr>
        <p:txBody>
          <a:bodyPr wrap="none">
            <a:spAutoFit/>
          </a:bodyPr>
          <a:lstStyle/>
          <a:p>
            <a:pPr>
              <a:spcBef>
                <a:spcPct val="20000"/>
              </a:spcBef>
              <a:buClr>
                <a:schemeClr val="hlink"/>
              </a:buClr>
              <a:buSzPct val="70000"/>
              <a:buFont typeface="Wingdings" panose="05000000000000000000" pitchFamily="2" charset="2"/>
              <a:buNone/>
            </a:pPr>
            <a:r>
              <a:rPr lang="zh-CN" altLang="en-US" sz="2800" b="1" dirty="0">
                <a:latin typeface="Times New Roman" panose="02020603050405020304" pitchFamily="18" charset="0"/>
                <a:ea typeface="黑体" panose="02010609060101010101" pitchFamily="49" charset="-122"/>
              </a:rPr>
              <a:t>在一个洁净的</a:t>
            </a:r>
            <a:r>
              <a:rPr lang="en-US" altLang="zh-CN" sz="2800" b="1">
                <a:latin typeface="Times New Roman" panose="02020603050405020304" pitchFamily="18" charset="0"/>
                <a:ea typeface="黑体" panose="02010609060101010101" pitchFamily="49" charset="-122"/>
              </a:rPr>
              <a:t>0.5 ml</a:t>
            </a:r>
            <a:r>
              <a:rPr lang="zh-CN" altLang="en-US" sz="2800" b="1" dirty="0">
                <a:latin typeface="Times New Roman" panose="02020603050405020304" pitchFamily="18" charset="0"/>
                <a:ea typeface="黑体" panose="02010609060101010101" pitchFamily="49" charset="-122"/>
              </a:rPr>
              <a:t>离心管中混匀下列反应物：</a:t>
            </a:r>
          </a:p>
        </p:txBody>
      </p:sp>
      <p:sp>
        <p:nvSpPr>
          <p:cNvPr id="80915" name="Text Box 29"/>
          <p:cNvSpPr txBox="1"/>
          <p:nvPr/>
        </p:nvSpPr>
        <p:spPr>
          <a:xfrm>
            <a:off x="800418" y="6004560"/>
            <a:ext cx="4897437" cy="519113"/>
          </a:xfrm>
          <a:prstGeom prst="rect">
            <a:avLst/>
          </a:prstGeom>
          <a:noFill/>
          <a:ln w="9525">
            <a:noFill/>
          </a:ln>
          <a:extLst>
            <a:ext uri="{909E8E84-426E-40DD-AFC4-6F175D3DCCD1}">
              <a14:hiddenFill xmlns:a14="http://schemas.microsoft.com/office/drawing/2010/main">
                <a:solidFill>
                  <a:schemeClr val="accent1"/>
                </a:solidFill>
              </a14:hiddenFill>
            </a:ext>
          </a:extLst>
        </p:spPr>
        <p:txBody>
          <a:bodyPr>
            <a:spAutoFit/>
          </a:bodyPr>
          <a:lstStyle/>
          <a:p>
            <a:pPr>
              <a:spcBef>
                <a:spcPct val="50000"/>
              </a:spcBef>
            </a:pPr>
            <a:r>
              <a:rPr lang="en-US" altLang="zh-CN" sz="2800" b="1">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混合后</a:t>
            </a:r>
            <a:r>
              <a:rPr lang="en-US" altLang="zh-CN" sz="2800" b="1">
                <a:latin typeface="Times New Roman" panose="02020603050405020304" pitchFamily="18" charset="0"/>
                <a:ea typeface="黑体" panose="02010609060101010101" pitchFamily="49" charset="-122"/>
              </a:rPr>
              <a:t>37 ℃</a:t>
            </a:r>
            <a:r>
              <a:rPr lang="zh-CN" altLang="en-US" sz="2800" b="1" dirty="0">
                <a:latin typeface="Times New Roman" panose="02020603050405020304" pitchFamily="18" charset="0"/>
                <a:ea typeface="黑体" panose="02010609060101010101" pitchFamily="49" charset="-122"/>
              </a:rPr>
              <a:t>水浴</a:t>
            </a:r>
            <a:r>
              <a:rPr lang="en-US" altLang="zh-CN" sz="2800" b="1">
                <a:latin typeface="Times New Roman" panose="02020603050405020304" pitchFamily="18" charset="0"/>
                <a:ea typeface="黑体" panose="02010609060101010101" pitchFamily="49" charset="-122"/>
              </a:rPr>
              <a:t>1</a:t>
            </a:r>
            <a:r>
              <a:rPr lang="zh-CN" altLang="en-US" sz="2800" b="1" dirty="0">
                <a:latin typeface="Times New Roman" panose="02020603050405020304" pitchFamily="18" charset="0"/>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2h</a:t>
            </a:r>
          </a:p>
        </p:txBody>
      </p:sp>
      <p:sp>
        <p:nvSpPr>
          <p:cNvPr id="34" name="TextBox 33"/>
          <p:cNvSpPr txBox="1"/>
          <p:nvPr/>
        </p:nvSpPr>
        <p:spPr>
          <a:xfrm>
            <a:off x="1619250" y="5077460"/>
            <a:ext cx="428625" cy="519113"/>
          </a:xfrm>
          <a:prstGeom prst="rect">
            <a:avLst/>
          </a:prstGeom>
          <a:noFill/>
          <a:ln w="9525">
            <a:noFill/>
          </a:ln>
        </p:spPr>
        <p:txBody>
          <a:bodyPr>
            <a:spAutoFit/>
          </a:bodyPr>
          <a:lstStyle/>
          <a:p>
            <a:r>
              <a:rPr lang="en-US" altLang="zh-CN" sz="2800">
                <a:solidFill>
                  <a:schemeClr val="tx2"/>
                </a:solidFill>
                <a:latin typeface="Times New Roman" panose="02020603050405020304" pitchFamily="18" charset="0"/>
                <a:ea typeface="黑体" panose="02010609060101010101" pitchFamily="49" charset="-122"/>
              </a:rPr>
              <a:t>1</a:t>
            </a:r>
            <a:endParaRPr lang="zh-CN" altLang="en-US" sz="2800" dirty="0">
              <a:solidFill>
                <a:schemeClr val="tx2"/>
              </a:solidFill>
              <a:latin typeface="Times New Roman" panose="02020603050405020304" pitchFamily="18" charset="0"/>
              <a:ea typeface="黑体" panose="02010609060101010101" pitchFamily="49" charset="-122"/>
            </a:endParaRPr>
          </a:p>
        </p:txBody>
      </p:sp>
      <p:sp>
        <p:nvSpPr>
          <p:cNvPr id="35" name="TextBox 34"/>
          <p:cNvSpPr txBox="1"/>
          <p:nvPr/>
        </p:nvSpPr>
        <p:spPr>
          <a:xfrm>
            <a:off x="1619250" y="3275965"/>
            <a:ext cx="428625" cy="519113"/>
          </a:xfrm>
          <a:prstGeom prst="rect">
            <a:avLst/>
          </a:prstGeom>
          <a:noFill/>
          <a:ln w="9525">
            <a:noFill/>
          </a:ln>
        </p:spPr>
        <p:txBody>
          <a:bodyPr>
            <a:spAutoFit/>
          </a:bodyPr>
          <a:lstStyle/>
          <a:p>
            <a:r>
              <a:rPr lang="en-US" altLang="zh-CN" sz="2800">
                <a:solidFill>
                  <a:schemeClr val="tx2"/>
                </a:solidFill>
                <a:latin typeface="Times New Roman" panose="02020603050405020304" pitchFamily="18" charset="0"/>
                <a:ea typeface="黑体" panose="02010609060101010101" pitchFamily="49" charset="-122"/>
              </a:rPr>
              <a:t>2</a:t>
            </a:r>
            <a:endParaRPr lang="zh-CN" altLang="en-US" sz="2800" dirty="0">
              <a:solidFill>
                <a:schemeClr val="tx2"/>
              </a:solidFill>
              <a:latin typeface="Times New Roman" panose="02020603050405020304" pitchFamily="18" charset="0"/>
              <a:ea typeface="黑体" panose="02010609060101010101" pitchFamily="49" charset="-122"/>
            </a:endParaRPr>
          </a:p>
        </p:txBody>
      </p:sp>
      <p:sp>
        <p:nvSpPr>
          <p:cNvPr id="36" name="TextBox 35"/>
          <p:cNvSpPr txBox="1"/>
          <p:nvPr/>
        </p:nvSpPr>
        <p:spPr>
          <a:xfrm>
            <a:off x="1619250" y="3953193"/>
            <a:ext cx="428625" cy="519112"/>
          </a:xfrm>
          <a:prstGeom prst="rect">
            <a:avLst/>
          </a:prstGeom>
          <a:noFill/>
          <a:ln w="9525">
            <a:noFill/>
          </a:ln>
        </p:spPr>
        <p:txBody>
          <a:bodyPr>
            <a:spAutoFit/>
          </a:bodyPr>
          <a:lstStyle/>
          <a:p>
            <a:r>
              <a:rPr lang="en-US" altLang="zh-CN" sz="2800">
                <a:solidFill>
                  <a:schemeClr val="tx2"/>
                </a:solidFill>
                <a:latin typeface="Times New Roman" panose="02020603050405020304" pitchFamily="18" charset="0"/>
                <a:ea typeface="黑体" panose="02010609060101010101" pitchFamily="49" charset="-122"/>
              </a:rPr>
              <a:t>3</a:t>
            </a:r>
            <a:endParaRPr lang="zh-CN" altLang="en-US" sz="2800" dirty="0">
              <a:solidFill>
                <a:schemeClr val="tx2"/>
              </a:solidFill>
              <a:latin typeface="Times New Roman" panose="02020603050405020304" pitchFamily="18" charset="0"/>
              <a:ea typeface="黑体" panose="02010609060101010101" pitchFamily="49" charset="-122"/>
            </a:endParaRPr>
          </a:p>
        </p:txBody>
      </p:sp>
      <p:sp>
        <p:nvSpPr>
          <p:cNvPr id="37" name="TextBox 36"/>
          <p:cNvSpPr txBox="1"/>
          <p:nvPr/>
        </p:nvSpPr>
        <p:spPr>
          <a:xfrm>
            <a:off x="1619250" y="4472305"/>
            <a:ext cx="428625" cy="519113"/>
          </a:xfrm>
          <a:prstGeom prst="rect">
            <a:avLst/>
          </a:prstGeom>
          <a:noFill/>
          <a:ln w="9525">
            <a:noFill/>
          </a:ln>
        </p:spPr>
        <p:txBody>
          <a:bodyPr>
            <a:spAutoFit/>
          </a:bodyPr>
          <a:lstStyle/>
          <a:p>
            <a:r>
              <a:rPr lang="en-US" altLang="zh-CN" sz="2800">
                <a:solidFill>
                  <a:schemeClr val="tx2"/>
                </a:solidFill>
                <a:latin typeface="Times New Roman" panose="02020603050405020304" pitchFamily="18" charset="0"/>
                <a:ea typeface="黑体" panose="02010609060101010101" pitchFamily="49" charset="-122"/>
              </a:rPr>
              <a:t>4</a:t>
            </a:r>
            <a:endParaRPr lang="zh-CN" altLang="en-US" sz="2800" dirty="0">
              <a:solidFill>
                <a:schemeClr val="tx2"/>
              </a:solidFill>
              <a:latin typeface="Times New Roman" panose="02020603050405020304" pitchFamily="18" charset="0"/>
              <a:ea typeface="黑体" panose="02010609060101010101" pitchFamily="49" charset="-122"/>
            </a:endParaRPr>
          </a:p>
        </p:txBody>
      </p:sp>
    </p:spTree>
  </p:cSld>
  <p:clrMapOvr>
    <a:masterClrMapping/>
  </p:clrMapOvr>
  <p:transition>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实验步骤</a:t>
            </a:r>
          </a:p>
        </p:txBody>
      </p:sp>
      <p:sp>
        <p:nvSpPr>
          <p:cNvPr id="3" name="内容占位符 2"/>
          <p:cNvSpPr>
            <a:spLocks noGrp="1"/>
          </p:cNvSpPr>
          <p:nvPr>
            <p:ph idx="1"/>
          </p:nvPr>
        </p:nvSpPr>
        <p:spPr>
          <a:xfrm>
            <a:off x="275590" y="1341755"/>
            <a:ext cx="8229600" cy="1017905"/>
          </a:xfrm>
        </p:spPr>
        <p:txBody>
          <a:bodyPr/>
          <a:lstStyle/>
          <a:p>
            <a:pPr marL="0" indent="0" algn="l">
              <a:buNone/>
            </a:pPr>
            <a:r>
              <a:rPr lang="en-US" altLang="zh-CN" sz="2800" dirty="0">
                <a:latin typeface="黑体" panose="02010609060101010101" pitchFamily="49" charset="-122"/>
                <a:ea typeface="黑体" panose="02010609060101010101" pitchFamily="49" charset="-122"/>
              </a:rPr>
              <a:t>4 </a:t>
            </a:r>
            <a:r>
              <a:rPr lang="zh-CN" altLang="en-US" sz="2800" dirty="0">
                <a:latin typeface="黑体" panose="02010609060101010101" pitchFamily="49" charset="-122"/>
                <a:ea typeface="黑体" panose="02010609060101010101" pitchFamily="49" charset="-122"/>
              </a:rPr>
              <a:t>质粒电泳分析</a:t>
            </a:r>
          </a:p>
          <a:p>
            <a:pPr marL="0" indent="0" algn="l">
              <a:buNone/>
            </a:pPr>
            <a:endParaRPr lang="zh-CN" altLang="en-US" sz="2800" dirty="0">
              <a:latin typeface="黑体" panose="02010609060101010101" pitchFamily="49" charset="-122"/>
              <a:ea typeface="黑体" panose="02010609060101010101" pitchFamily="49" charset="-122"/>
            </a:endParaRPr>
          </a:p>
          <a:p>
            <a:pPr>
              <a:lnSpc>
                <a:spcPct val="150000"/>
              </a:lnSpc>
            </a:pPr>
            <a:r>
              <a:rPr lang="zh-CN" altLang="en-US" sz="2800" dirty="0">
                <a:solidFill>
                  <a:schemeClr val="bg1"/>
                </a:solidFill>
                <a:ea typeface="黑体" panose="02010609060101010101" pitchFamily="49" charset="-122"/>
                <a:sym typeface="+mn-ea"/>
              </a:rPr>
              <a:t>琼脂糖凝胶的制备</a:t>
            </a:r>
          </a:p>
          <a:p>
            <a:pPr>
              <a:lnSpc>
                <a:spcPct val="150000"/>
              </a:lnSpc>
            </a:pPr>
            <a:r>
              <a:rPr lang="zh-CN" altLang="en-US" sz="2800" dirty="0">
                <a:solidFill>
                  <a:schemeClr val="bg1"/>
                </a:solidFill>
                <a:ea typeface="黑体" panose="02010609060101010101" pitchFamily="49" charset="-122"/>
                <a:sym typeface="+mn-ea"/>
              </a:rPr>
              <a:t>上样：加样前，样品先</a:t>
            </a:r>
            <a:r>
              <a:rPr lang="zh-CN" altLang="en-US" sz="2800" dirty="0" smtClean="0">
                <a:solidFill>
                  <a:schemeClr val="bg1"/>
                </a:solidFill>
                <a:ea typeface="黑体" panose="02010609060101010101" pitchFamily="49" charset="-122"/>
                <a:sym typeface="+mn-ea"/>
              </a:rPr>
              <a:t>与</a:t>
            </a:r>
            <a:r>
              <a:rPr lang="en-US" altLang="zh-CN" sz="2800" dirty="0" smtClean="0">
                <a:solidFill>
                  <a:schemeClr val="bg1"/>
                </a:solidFill>
                <a:ea typeface="黑体" panose="02010609060101010101" pitchFamily="49" charset="-122"/>
                <a:sym typeface="+mn-ea"/>
              </a:rPr>
              <a:t>5×</a:t>
            </a:r>
            <a:r>
              <a:rPr lang="zh-CN" altLang="en-US" sz="2800" dirty="0">
                <a:solidFill>
                  <a:schemeClr val="bg1"/>
                </a:solidFill>
                <a:ea typeface="黑体" panose="02010609060101010101" pitchFamily="49" charset="-122"/>
                <a:sym typeface="+mn-ea"/>
              </a:rPr>
              <a:t>上样缓冲液混匀</a:t>
            </a:r>
          </a:p>
          <a:p>
            <a:pPr>
              <a:lnSpc>
                <a:spcPct val="150000"/>
              </a:lnSpc>
            </a:pPr>
            <a:r>
              <a:rPr lang="zh-CN" altLang="en-US" sz="2800" dirty="0">
                <a:solidFill>
                  <a:schemeClr val="bg1"/>
                </a:solidFill>
                <a:ea typeface="黑体" panose="02010609060101010101" pitchFamily="49" charset="-122"/>
                <a:sym typeface="+mn-ea"/>
              </a:rPr>
              <a:t>电泳 ：电压</a:t>
            </a:r>
            <a:r>
              <a:rPr lang="en-US" altLang="zh-CN" sz="2800" dirty="0">
                <a:solidFill>
                  <a:schemeClr val="bg1"/>
                </a:solidFill>
                <a:ea typeface="黑体" panose="02010609060101010101" pitchFamily="49" charset="-122"/>
                <a:sym typeface="+mn-ea"/>
              </a:rPr>
              <a:t>100v</a:t>
            </a:r>
            <a:r>
              <a:rPr lang="zh-CN" altLang="en-US" sz="2800" dirty="0">
                <a:solidFill>
                  <a:schemeClr val="bg1"/>
                </a:solidFill>
                <a:ea typeface="黑体" panose="02010609060101010101" pitchFamily="49" charset="-122"/>
                <a:sym typeface="+mn-ea"/>
              </a:rPr>
              <a:t>；</a:t>
            </a:r>
            <a:r>
              <a:rPr lang="en-US" altLang="zh-CN" sz="2800" dirty="0">
                <a:solidFill>
                  <a:schemeClr val="bg1"/>
                </a:solidFill>
                <a:ea typeface="黑体" panose="02010609060101010101" pitchFamily="49" charset="-122"/>
                <a:sym typeface="+mn-ea"/>
              </a:rPr>
              <a:t>30-60min</a:t>
            </a:r>
          </a:p>
          <a:p>
            <a:pPr>
              <a:lnSpc>
                <a:spcPct val="150000"/>
              </a:lnSpc>
            </a:pPr>
            <a:r>
              <a:rPr lang="zh-CN" altLang="en-US" sz="2800" dirty="0">
                <a:solidFill>
                  <a:schemeClr val="bg1"/>
                </a:solidFill>
                <a:ea typeface="黑体" panose="02010609060101010101" pitchFamily="49" charset="-122"/>
                <a:sym typeface="+mn-ea"/>
              </a:rPr>
              <a:t>结果观察：凝胶成像仪　</a:t>
            </a:r>
            <a:endParaRPr lang="zh-CN" altLang="en-US" sz="2800" dirty="0">
              <a:solidFill>
                <a:schemeClr val="bg1"/>
              </a:solidFill>
              <a:latin typeface="黑体" panose="02010609060101010101" pitchFamily="49" charset="-122"/>
              <a:ea typeface="黑体" panose="02010609060101010101" pitchFamily="49" charset="-122"/>
              <a:sym typeface="+mn-ea"/>
            </a:endParaRPr>
          </a:p>
          <a:p>
            <a:pPr marL="0" indent="0" algn="l">
              <a:buNone/>
            </a:pPr>
            <a:endParaRPr lang="zh-CN" altLang="en-US" sz="2800" dirty="0">
              <a:latin typeface="黑体" panose="02010609060101010101" pitchFamily="49" charset="-122"/>
              <a:ea typeface="黑体" panose="02010609060101010101" pitchFamily="49" charset="-122"/>
            </a:endParaRPr>
          </a:p>
          <a:p>
            <a:pPr marL="0" indent="0" algn="l">
              <a:buNone/>
            </a:pPr>
            <a:endParaRPr lang="zh-CN" altLang="en-US" sz="2800" dirty="0">
              <a:latin typeface="黑体" panose="02010609060101010101" pitchFamily="49" charset="-122"/>
              <a:ea typeface="黑体" panose="02010609060101010101" pitchFamily="49" charset="-122"/>
            </a:endParaRPr>
          </a:p>
          <a:p>
            <a:pPr marL="0" indent="0" algn="l">
              <a:buNone/>
            </a:pPr>
            <a:endParaRPr lang="zh-CN" altLang="en-US" sz="2800" dirty="0">
              <a:latin typeface="黑体" panose="02010609060101010101" pitchFamily="49" charset="-122"/>
              <a:ea typeface="黑体" panose="02010609060101010101" pitchFamily="49" charset="-122"/>
            </a:endParaRPr>
          </a:p>
          <a:p>
            <a:pPr marL="0" indent="0" algn="l">
              <a:buNone/>
            </a:pPr>
            <a:endParaRPr lang="zh-CN" altLang="en-US" sz="2800" dirty="0">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Text Box 2"/>
          <p:cNvSpPr txBox="1"/>
          <p:nvPr/>
        </p:nvSpPr>
        <p:spPr>
          <a:xfrm>
            <a:off x="3059113" y="617538"/>
            <a:ext cx="3311525" cy="579437"/>
          </a:xfrm>
          <a:prstGeom prst="rect">
            <a:avLst/>
          </a:prstGeom>
          <a:noFill/>
          <a:ln w="12700">
            <a:noFill/>
          </a:ln>
        </p:spPr>
        <p:txBody>
          <a:bodyPr>
            <a:spAutoFit/>
          </a:bodyPr>
          <a:lstStyle/>
          <a:p>
            <a:pPr algn="ctr"/>
            <a:r>
              <a:rPr lang="zh-CN" altLang="en-US" sz="3200" b="1" dirty="0">
                <a:latin typeface="黑体" panose="02010609060101010101" pitchFamily="49" charset="-122"/>
                <a:ea typeface="黑体" panose="02010609060101010101" pitchFamily="49" charset="-122"/>
              </a:rPr>
              <a:t>琼脂糖凝胶电泳</a:t>
            </a:r>
          </a:p>
        </p:txBody>
      </p:sp>
      <p:sp>
        <p:nvSpPr>
          <p:cNvPr id="19459" name="Text Box 3"/>
          <p:cNvSpPr txBox="1"/>
          <p:nvPr/>
        </p:nvSpPr>
        <p:spPr>
          <a:xfrm>
            <a:off x="539750" y="1412875"/>
            <a:ext cx="8353425" cy="4911725"/>
          </a:xfrm>
          <a:prstGeom prst="rect">
            <a:avLst/>
          </a:prstGeom>
          <a:noFill/>
          <a:ln w="12700">
            <a:noFill/>
          </a:ln>
          <a:extLst>
            <a:ext uri="{909E8E84-426E-40DD-AFC4-6F175D3DCCD1}">
              <a14:hiddenFill xmlns:a14="http://schemas.microsoft.com/office/drawing/2010/main">
                <a:solidFill>
                  <a:schemeClr val="accent1"/>
                </a:solidFill>
              </a14:hiddenFill>
            </a:ext>
          </a:extLst>
        </p:spPr>
        <p:txBody>
          <a:bodyPr>
            <a:spAutoFit/>
          </a:bodyPr>
          <a:lstStyle/>
          <a:p>
            <a:pPr marL="342900" indent="-342900">
              <a:lnSpc>
                <a:spcPct val="120000"/>
              </a:lnSpc>
            </a:pPr>
            <a:r>
              <a:rPr lang="en-US" altLang="zh-CN" sz="2400" b="1">
                <a:latin typeface="Times New Roman" panose="02020603050405020304" pitchFamily="18" charset="0"/>
                <a:ea typeface="黑体" panose="02010609060101010101" pitchFamily="49" charset="-122"/>
              </a:rPr>
              <a:t>1.  </a:t>
            </a:r>
            <a:r>
              <a:rPr lang="zh-CN" altLang="en-US" sz="2400" b="1" dirty="0">
                <a:latin typeface="Times New Roman" panose="02020603050405020304" pitchFamily="18" charset="0"/>
                <a:ea typeface="黑体" panose="02010609060101010101" pitchFamily="49" charset="-122"/>
              </a:rPr>
              <a:t>凝胶准备</a:t>
            </a:r>
          </a:p>
          <a:p>
            <a:pPr marL="342900" indent="-342900">
              <a:lnSpc>
                <a:spcPct val="120000"/>
              </a:lnSpc>
            </a:pPr>
            <a:r>
              <a:rPr lang="zh-CN" altLang="en-US" sz="2400" b="1" dirty="0">
                <a:latin typeface="Times New Roman" panose="02020603050405020304" pitchFamily="18" charset="0"/>
                <a:ea typeface="黑体" panose="02010609060101010101" pitchFamily="49" charset="-122"/>
              </a:rPr>
              <a:t>     ①  称</a:t>
            </a:r>
            <a:r>
              <a:rPr lang="en-US" altLang="zh-CN" sz="2400" b="1">
                <a:latin typeface="Times New Roman" panose="02020603050405020304" pitchFamily="18" charset="0"/>
                <a:ea typeface="黑体" panose="02010609060101010101" pitchFamily="49" charset="-122"/>
              </a:rPr>
              <a:t>1g</a:t>
            </a:r>
            <a:r>
              <a:rPr lang="zh-CN" altLang="en-US" sz="2400" b="1" dirty="0">
                <a:latin typeface="Times New Roman" panose="02020603050405020304" pitchFamily="18" charset="0"/>
                <a:ea typeface="黑体" panose="02010609060101010101" pitchFamily="49" charset="-122"/>
              </a:rPr>
              <a:t>琼脂糖置三角瓶中，加</a:t>
            </a:r>
            <a:r>
              <a:rPr lang="en-US" altLang="zh-CN" sz="2400" b="1">
                <a:latin typeface="Times New Roman" panose="02020603050405020304" pitchFamily="18" charset="0"/>
                <a:ea typeface="黑体" panose="02010609060101010101" pitchFamily="49" charset="-122"/>
              </a:rPr>
              <a:t>0.5×TBE 100ml </a:t>
            </a:r>
            <a:r>
              <a:rPr lang="zh-CN" altLang="en-US" sz="2400" b="1" dirty="0">
                <a:latin typeface="Times New Roman" panose="02020603050405020304" pitchFamily="18" charset="0"/>
                <a:ea typeface="黑体" panose="02010609060101010101" pitchFamily="49" charset="-122"/>
              </a:rPr>
              <a:t>； </a:t>
            </a:r>
          </a:p>
          <a:p>
            <a:pPr marL="342900" indent="-342900">
              <a:lnSpc>
                <a:spcPct val="120000"/>
              </a:lnSpc>
            </a:pPr>
            <a:r>
              <a:rPr lang="zh-CN" altLang="en-US" sz="2400" b="1" dirty="0">
                <a:latin typeface="Times New Roman" panose="02020603050405020304" pitchFamily="18" charset="0"/>
                <a:ea typeface="黑体" panose="02010609060101010101" pitchFamily="49" charset="-122"/>
              </a:rPr>
              <a:t>     ②  微波炉加热大约</a:t>
            </a:r>
            <a:r>
              <a:rPr lang="en-US" altLang="zh-CN" sz="2400" b="1">
                <a:latin typeface="Times New Roman" panose="02020603050405020304" pitchFamily="18" charset="0"/>
                <a:ea typeface="黑体" panose="02010609060101010101" pitchFamily="49" charset="-122"/>
              </a:rPr>
              <a:t>2</a:t>
            </a:r>
            <a:r>
              <a:rPr lang="zh-CN" altLang="en-US" sz="2400" b="1" dirty="0">
                <a:latin typeface="Times New Roman" panose="02020603050405020304" pitchFamily="18" charset="0"/>
                <a:ea typeface="黑体" panose="02010609060101010101" pitchFamily="49" charset="-122"/>
              </a:rPr>
              <a:t>分钟，熔化琼脂糖；</a:t>
            </a:r>
          </a:p>
          <a:p>
            <a:pPr marL="342900" indent="-342900">
              <a:lnSpc>
                <a:spcPct val="120000"/>
              </a:lnSpc>
            </a:pPr>
            <a:r>
              <a:rPr lang="en-US" altLang="zh-CN" sz="2400" b="1">
                <a:latin typeface="Times New Roman" panose="02020603050405020304" pitchFamily="18" charset="0"/>
                <a:ea typeface="黑体" panose="02010609060101010101" pitchFamily="49" charset="-122"/>
              </a:rPr>
              <a:t>2.  </a:t>
            </a:r>
            <a:r>
              <a:rPr lang="zh-CN" altLang="en-US" sz="2400" b="1" dirty="0">
                <a:latin typeface="Times New Roman" panose="02020603050405020304" pitchFamily="18" charset="0"/>
                <a:ea typeface="黑体" panose="02010609060101010101" pitchFamily="49" charset="-122"/>
              </a:rPr>
              <a:t>胶床准备 </a:t>
            </a:r>
          </a:p>
          <a:p>
            <a:pPr marL="342900" indent="-342900">
              <a:lnSpc>
                <a:spcPct val="120000"/>
              </a:lnSpc>
            </a:pPr>
            <a:r>
              <a:rPr lang="zh-CN" altLang="en-US" sz="2400" b="1" dirty="0">
                <a:latin typeface="Times New Roman" panose="02020603050405020304" pitchFamily="18" charset="0"/>
                <a:ea typeface="黑体" panose="02010609060101010101" pitchFamily="49" charset="-122"/>
              </a:rPr>
              <a:t>     ①  将梳子垂直插入到胶床的小凹槽内，梳齿底端和床面有</a:t>
            </a:r>
            <a:r>
              <a:rPr lang="en-US" altLang="zh-CN" sz="2400" b="1">
                <a:latin typeface="Times New Roman" panose="02020603050405020304" pitchFamily="18" charset="0"/>
                <a:ea typeface="黑体" panose="02010609060101010101" pitchFamily="49" charset="-122"/>
              </a:rPr>
              <a:t>1mm</a:t>
            </a:r>
            <a:r>
              <a:rPr lang="zh-CN" altLang="en-US" sz="2400" b="1" dirty="0">
                <a:latin typeface="Times New Roman" panose="02020603050405020304" pitchFamily="18" charset="0"/>
                <a:ea typeface="黑体" panose="02010609060101010101" pitchFamily="49" charset="-122"/>
              </a:rPr>
              <a:t>的间隙； </a:t>
            </a:r>
          </a:p>
          <a:p>
            <a:pPr marL="342900" indent="-342900">
              <a:lnSpc>
                <a:spcPct val="120000"/>
              </a:lnSpc>
            </a:pPr>
            <a:r>
              <a:rPr lang="zh-CN" altLang="en-US" sz="2400" b="1" dirty="0">
                <a:latin typeface="Times New Roman" panose="02020603050405020304" pitchFamily="18" charset="0"/>
                <a:ea typeface="黑体" panose="02010609060101010101" pitchFamily="49" charset="-122"/>
              </a:rPr>
              <a:t>     ②  将胶床放在调整好的水平台上；</a:t>
            </a:r>
          </a:p>
          <a:p>
            <a:pPr marL="342900" indent="-342900">
              <a:lnSpc>
                <a:spcPct val="120000"/>
              </a:lnSpc>
              <a:buAutoNum type="arabicPeriod" startAt="3"/>
            </a:pPr>
            <a:r>
              <a:rPr lang="zh-CN" altLang="en-US" sz="2400" b="1" dirty="0">
                <a:latin typeface="Times New Roman" panose="02020603050405020304" pitchFamily="18" charset="0"/>
                <a:ea typeface="黑体" panose="02010609060101010101" pitchFamily="49" charset="-122"/>
              </a:rPr>
              <a:t>铺胶：将冷却至</a:t>
            </a:r>
            <a:r>
              <a:rPr lang="en-US" altLang="zh-CN" sz="2400" b="1">
                <a:latin typeface="Times New Roman" panose="02020603050405020304" pitchFamily="18" charset="0"/>
                <a:ea typeface="黑体" panose="02010609060101010101" pitchFamily="49" charset="-122"/>
              </a:rPr>
              <a:t>60℃</a:t>
            </a:r>
            <a:r>
              <a:rPr lang="zh-CN" altLang="en-US" sz="2400" b="1" dirty="0">
                <a:latin typeface="Times New Roman" panose="02020603050405020304" pitchFamily="18" charset="0"/>
                <a:ea typeface="黑体" panose="02010609060101010101" pitchFamily="49" charset="-122"/>
              </a:rPr>
              <a:t>的凝胶倒入准备好的胶床内，凝胶厚度约</a:t>
            </a:r>
            <a:r>
              <a:rPr lang="en-US" altLang="zh-CN" sz="2400" b="1">
                <a:latin typeface="Times New Roman" panose="02020603050405020304" pitchFamily="18" charset="0"/>
                <a:ea typeface="黑体" panose="02010609060101010101" pitchFamily="49" charset="-122"/>
              </a:rPr>
              <a:t>5 mm</a:t>
            </a:r>
            <a:r>
              <a:rPr lang="zh-CN" altLang="en-US" sz="2400" b="1" dirty="0">
                <a:latin typeface="Times New Roman" panose="02020603050405020304" pitchFamily="18" charset="0"/>
                <a:ea typeface="黑体" panose="02010609060101010101" pitchFamily="49" charset="-122"/>
              </a:rPr>
              <a:t>；</a:t>
            </a:r>
          </a:p>
          <a:p>
            <a:pPr marL="342900" indent="-342900">
              <a:lnSpc>
                <a:spcPct val="120000"/>
              </a:lnSpc>
              <a:buAutoNum type="arabicPeriod" startAt="3"/>
            </a:pPr>
            <a:r>
              <a:rPr lang="zh-CN" altLang="en-US" sz="2400" b="1" dirty="0">
                <a:latin typeface="Times New Roman" panose="02020603050405020304" pitchFamily="18" charset="0"/>
                <a:ea typeface="黑体" panose="02010609060101010101" pitchFamily="49" charset="-122"/>
              </a:rPr>
              <a:t>室温下静置凝胶固化。将带凝胶的胶床置于电泳槽中，并使</a:t>
            </a:r>
            <a:r>
              <a:rPr lang="zh-CN" altLang="en-US" sz="2400" b="1" u="sng" dirty="0">
                <a:solidFill>
                  <a:schemeClr val="tx2"/>
                </a:solidFill>
                <a:latin typeface="Times New Roman" panose="02020603050405020304" pitchFamily="18" charset="0"/>
                <a:ea typeface="黑体" panose="02010609060101010101" pitchFamily="49" charset="-122"/>
              </a:rPr>
              <a:t>样品孔位于电场负极</a:t>
            </a:r>
            <a:r>
              <a:rPr lang="zh-CN" altLang="en-US" sz="2400" b="1" dirty="0">
                <a:latin typeface="Times New Roman" panose="02020603050405020304" pitchFamily="18" charset="0"/>
                <a:ea typeface="黑体" panose="02010609060101010101" pitchFamily="49" charset="-122"/>
              </a:rPr>
              <a:t>；</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anim calcmode="lin" valueType="num">
                                      <p:cBhvr additive="base">
                                        <p:cTn id="13" dur="500" fill="hold"/>
                                        <p:tgtEl>
                                          <p:spTgt spid="194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459">
                                            <p:txEl>
                                              <p:pRg st="1" end="1"/>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19459">
                                            <p:txEl>
                                              <p:pRg st="2" end="2"/>
                                            </p:txEl>
                                          </p:spTgt>
                                        </p:tgtEl>
                                        <p:attrNameLst>
                                          <p:attrName>style.visibility</p:attrName>
                                        </p:attrNameLst>
                                      </p:cBhvr>
                                      <p:to>
                                        <p:strVal val="visible"/>
                                      </p:to>
                                    </p:set>
                                    <p:anim calcmode="lin" valueType="num">
                                      <p:cBhvr additive="base">
                                        <p:cTn id="18" dur="500" fill="hold"/>
                                        <p:tgtEl>
                                          <p:spTgt spid="19459">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94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459">
                                            <p:txEl>
                                              <p:pRg st="3" end="3"/>
                                            </p:txEl>
                                          </p:spTgt>
                                        </p:tgtEl>
                                        <p:attrNameLst>
                                          <p:attrName>style.visibility</p:attrName>
                                        </p:attrNameLst>
                                      </p:cBhvr>
                                      <p:to>
                                        <p:strVal val="visible"/>
                                      </p:to>
                                    </p:set>
                                    <p:anim calcmode="lin" valueType="num">
                                      <p:cBhvr additive="base">
                                        <p:cTn id="24" dur="500" fill="hold"/>
                                        <p:tgtEl>
                                          <p:spTgt spid="19459">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9459">
                                            <p:txEl>
                                              <p:pRg st="3" end="3"/>
                                            </p:txEl>
                                          </p:spTgt>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8" fill="hold" grpId="0" nodeType="afterEffect">
                                  <p:stCondLst>
                                    <p:cond delay="0"/>
                                  </p:stCondLst>
                                  <p:childTnLst>
                                    <p:set>
                                      <p:cBhvr>
                                        <p:cTn id="28" dur="1" fill="hold">
                                          <p:stCondLst>
                                            <p:cond delay="0"/>
                                          </p:stCondLst>
                                        </p:cTn>
                                        <p:tgtEl>
                                          <p:spTgt spid="19459">
                                            <p:txEl>
                                              <p:pRg st="4" end="4"/>
                                            </p:txEl>
                                          </p:spTgt>
                                        </p:tgtEl>
                                        <p:attrNameLst>
                                          <p:attrName>style.visibility</p:attrName>
                                        </p:attrNameLst>
                                      </p:cBhvr>
                                      <p:to>
                                        <p:strVal val="visible"/>
                                      </p:to>
                                    </p:set>
                                    <p:anim calcmode="lin" valueType="num">
                                      <p:cBhvr additive="base">
                                        <p:cTn id="29" dur="500" fill="hold"/>
                                        <p:tgtEl>
                                          <p:spTgt spid="19459">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9459">
                                            <p:txEl>
                                              <p:pRg st="4" end="4"/>
                                            </p:txEl>
                                          </p:spTgt>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8" fill="hold" grpId="0" nodeType="afterEffect">
                                  <p:stCondLst>
                                    <p:cond delay="0"/>
                                  </p:stCondLst>
                                  <p:childTnLst>
                                    <p:set>
                                      <p:cBhvr>
                                        <p:cTn id="33" dur="1" fill="hold">
                                          <p:stCondLst>
                                            <p:cond delay="0"/>
                                          </p:stCondLst>
                                        </p:cTn>
                                        <p:tgtEl>
                                          <p:spTgt spid="19459">
                                            <p:txEl>
                                              <p:pRg st="5" end="5"/>
                                            </p:txEl>
                                          </p:spTgt>
                                        </p:tgtEl>
                                        <p:attrNameLst>
                                          <p:attrName>style.visibility</p:attrName>
                                        </p:attrNameLst>
                                      </p:cBhvr>
                                      <p:to>
                                        <p:strVal val="visible"/>
                                      </p:to>
                                    </p:set>
                                    <p:anim calcmode="lin" valueType="num">
                                      <p:cBhvr additive="base">
                                        <p:cTn id="34" dur="500" fill="hold"/>
                                        <p:tgtEl>
                                          <p:spTgt spid="19459">
                                            <p:txEl>
                                              <p:pRg st="5" end="5"/>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194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19459">
                                            <p:txEl>
                                              <p:pRg st="6" end="6"/>
                                            </p:txEl>
                                          </p:spTgt>
                                        </p:tgtEl>
                                        <p:attrNameLst>
                                          <p:attrName>style.visibility</p:attrName>
                                        </p:attrNameLst>
                                      </p:cBhvr>
                                      <p:to>
                                        <p:strVal val="visible"/>
                                      </p:to>
                                    </p:set>
                                    <p:anim calcmode="lin" valueType="num">
                                      <p:cBhvr additive="base">
                                        <p:cTn id="40" dur="500" fill="hold"/>
                                        <p:tgtEl>
                                          <p:spTgt spid="19459">
                                            <p:txEl>
                                              <p:pRg st="6" end="6"/>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1945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19459">
                                            <p:txEl>
                                              <p:pRg st="7" end="7"/>
                                            </p:txEl>
                                          </p:spTgt>
                                        </p:tgtEl>
                                        <p:attrNameLst>
                                          <p:attrName>style.visibility</p:attrName>
                                        </p:attrNameLst>
                                      </p:cBhvr>
                                      <p:to>
                                        <p:strVal val="visible"/>
                                      </p:to>
                                    </p:set>
                                    <p:anim calcmode="lin" valueType="num">
                                      <p:cBhvr additive="base">
                                        <p:cTn id="46" dur="500" fill="hold"/>
                                        <p:tgtEl>
                                          <p:spTgt spid="19459">
                                            <p:txEl>
                                              <p:pRg st="7" end="7"/>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945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2770" name="Picture 2" descr="100_0306"/>
          <p:cNvPicPr>
            <a:picLocks noChangeAspect="1"/>
          </p:cNvPicPr>
          <p:nvPr/>
        </p:nvPicPr>
        <p:blipFill>
          <a:blip r:embed="rId2"/>
          <a:srcRect l="5772" r="21684" b="7541"/>
          <a:stretch>
            <a:fillRect/>
          </a:stretch>
        </p:blipFill>
        <p:spPr>
          <a:xfrm>
            <a:off x="1979613" y="908050"/>
            <a:ext cx="5545137" cy="5300663"/>
          </a:xfrm>
          <a:prstGeom prst="rect">
            <a:avLst/>
          </a:prstGeom>
          <a:noFill/>
          <a:ln w="9525">
            <a:noFill/>
          </a:ln>
        </p:spPr>
      </p:pic>
    </p:spTree>
  </p:cSld>
  <p:clrMapOvr>
    <a:masterClrMapping/>
  </p:clrMapOvr>
  <p:transition spd="slow">
    <p:zoom/>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ext Box 2"/>
          <p:cNvSpPr txBox="1"/>
          <p:nvPr/>
        </p:nvSpPr>
        <p:spPr>
          <a:xfrm>
            <a:off x="250825" y="260350"/>
            <a:ext cx="8640763" cy="6372225"/>
          </a:xfrm>
          <a:prstGeom prst="rect">
            <a:avLst/>
          </a:prstGeom>
          <a:noFill/>
          <a:ln w="12700">
            <a:noFill/>
          </a:ln>
          <a:extLst>
            <a:ext uri="{909E8E84-426E-40DD-AFC4-6F175D3DCCD1}">
              <a14:hiddenFill xmlns:a14="http://schemas.microsoft.com/office/drawing/2010/main">
                <a:solidFill>
                  <a:schemeClr val="accent1"/>
                </a:solidFill>
              </a14:hiddenFill>
            </a:ext>
          </a:extLst>
        </p:spPr>
        <p:txBody>
          <a:bodyPr>
            <a:spAutoFit/>
          </a:bodyPr>
          <a:lstStyle/>
          <a:p>
            <a:pPr marL="342900" indent="-342900">
              <a:lnSpc>
                <a:spcPct val="160000"/>
              </a:lnSpc>
              <a:buAutoNum type="arabicPeriod" startAt="5"/>
            </a:pPr>
            <a:r>
              <a:rPr lang="zh-CN" altLang="en-US" sz="2400" b="1" dirty="0">
                <a:latin typeface="Times New Roman" panose="02020603050405020304" pitchFamily="18" charset="0"/>
                <a:ea typeface="黑体" panose="02010609060101010101" pitchFamily="49" charset="-122"/>
              </a:rPr>
              <a:t>向电泳槽中加入</a:t>
            </a:r>
            <a:r>
              <a:rPr lang="en-US" altLang="zh-CN" sz="2400" b="1" dirty="0">
                <a:latin typeface="Times New Roman" panose="02020603050405020304" pitchFamily="18" charset="0"/>
                <a:ea typeface="黑体" panose="02010609060101010101" pitchFamily="49" charset="-122"/>
              </a:rPr>
              <a:t>0.5×TBE</a:t>
            </a:r>
            <a:r>
              <a:rPr lang="zh-CN" altLang="en-US" sz="2400" b="1" dirty="0">
                <a:latin typeface="Times New Roman" panose="02020603050405020304" pitchFamily="18" charset="0"/>
                <a:ea typeface="黑体" panose="02010609060101010101" pitchFamily="49" charset="-122"/>
              </a:rPr>
              <a:t>电泳缓冲液，越过凝胶表面即可；</a:t>
            </a:r>
          </a:p>
          <a:p>
            <a:pPr marL="342900" indent="-342900">
              <a:lnSpc>
                <a:spcPct val="160000"/>
              </a:lnSpc>
              <a:buAutoNum type="arabicPeriod" startAt="5"/>
            </a:pPr>
            <a:r>
              <a:rPr lang="zh-CN" altLang="en-US" sz="2400" b="1" dirty="0">
                <a:latin typeface="Times New Roman" panose="02020603050405020304" pitchFamily="18" charset="0"/>
                <a:ea typeface="黑体" panose="02010609060101010101" pitchFamily="49" charset="-122"/>
              </a:rPr>
              <a:t>轻轻拔出固定在凝胶中的梳子；</a:t>
            </a:r>
          </a:p>
          <a:p>
            <a:pPr marL="342900" indent="-342900">
              <a:lnSpc>
                <a:spcPct val="160000"/>
              </a:lnSpc>
              <a:buAutoNum type="arabicPeriod" startAt="5"/>
            </a:pPr>
            <a:r>
              <a:rPr lang="zh-CN" altLang="en-US" sz="2400" b="1" dirty="0">
                <a:latin typeface="Times New Roman" panose="02020603050405020304" pitchFamily="18" charset="0"/>
                <a:ea typeface="黑体" panose="02010609060101010101" pitchFamily="49" charset="-122"/>
              </a:rPr>
              <a:t>样品准备：向核酸样品中加入约为样品体积</a:t>
            </a:r>
            <a:r>
              <a:rPr lang="en-US" altLang="zh-CN" sz="2400" b="1" dirty="0">
                <a:latin typeface="Times New Roman" panose="02020603050405020304" pitchFamily="18" charset="0"/>
                <a:ea typeface="黑体" panose="02010609060101010101" pitchFamily="49" charset="-122"/>
              </a:rPr>
              <a:t>1/6</a:t>
            </a:r>
            <a:r>
              <a:rPr lang="zh-CN" altLang="en-US" sz="2400" b="1" dirty="0">
                <a:latin typeface="Times New Roman" panose="02020603050405020304" pitchFamily="18" charset="0"/>
                <a:ea typeface="黑体" panose="02010609060101010101" pitchFamily="49" charset="-122"/>
              </a:rPr>
              <a:t>的上样缓冲液，用加样器轻轻混匀；</a:t>
            </a:r>
          </a:p>
          <a:p>
            <a:pPr marL="342900" indent="-342900">
              <a:lnSpc>
                <a:spcPct val="160000"/>
              </a:lnSpc>
              <a:buAutoNum type="arabicPeriod" startAt="5"/>
            </a:pPr>
            <a:r>
              <a:rPr lang="zh-CN" altLang="en-US" sz="2400" b="1" dirty="0">
                <a:latin typeface="Times New Roman" panose="02020603050405020304" pitchFamily="18" charset="0"/>
                <a:ea typeface="黑体" panose="02010609060101010101" pitchFamily="49" charset="-122"/>
              </a:rPr>
              <a:t>上样：用加样器吸取样品，轻轻的加入到凝胶的样品孔中，</a:t>
            </a:r>
            <a:r>
              <a:rPr lang="zh-CN" altLang="en-US" sz="2400" b="1" dirty="0">
                <a:solidFill>
                  <a:schemeClr val="tx2"/>
                </a:solidFill>
                <a:latin typeface="Times New Roman" panose="02020603050405020304" pitchFamily="18" charset="0"/>
                <a:ea typeface="黑体" panose="02010609060101010101" pitchFamily="49" charset="-122"/>
              </a:rPr>
              <a:t>加样量为</a:t>
            </a:r>
            <a:r>
              <a:rPr lang="en-US" altLang="zh-CN" sz="2400" b="1" dirty="0">
                <a:solidFill>
                  <a:schemeClr val="tx2"/>
                </a:solidFill>
                <a:latin typeface="Times New Roman" panose="02020603050405020304" pitchFamily="18" charset="0"/>
                <a:ea typeface="黑体" panose="02010609060101010101" pitchFamily="49" charset="-122"/>
              </a:rPr>
              <a:t>6 </a:t>
            </a:r>
            <a:r>
              <a:rPr lang="en-US" altLang="zh-CN" sz="2400" b="1" dirty="0" smtClean="0">
                <a:solidFill>
                  <a:schemeClr val="tx2"/>
                </a:solidFill>
                <a:latin typeface="Times New Roman" panose="02020603050405020304" pitchFamily="18" charset="0"/>
                <a:ea typeface="黑体" panose="02010609060101010101" pitchFamily="49" charset="-122"/>
              </a:rPr>
              <a:t>µL</a:t>
            </a:r>
            <a:r>
              <a:rPr lang="en-US" altLang="zh-CN" sz="2400" dirty="0" smtClean="0">
                <a:latin typeface="Times New Roman" panose="02020603050405020304" pitchFamily="18" charset="0"/>
                <a:ea typeface="黑体" panose="02010609060101010101" pitchFamily="49" charset="-122"/>
              </a:rPr>
              <a:t> </a:t>
            </a:r>
            <a:r>
              <a:rPr lang="zh-CN" altLang="en-US" sz="2400" b="1" dirty="0">
                <a:latin typeface="Times New Roman" panose="02020603050405020304" pitchFamily="18" charset="0"/>
                <a:ea typeface="黑体" panose="02010609060101010101" pitchFamily="49" charset="-122"/>
              </a:rPr>
              <a:t>；</a:t>
            </a:r>
          </a:p>
          <a:p>
            <a:pPr marL="342900" indent="-342900">
              <a:lnSpc>
                <a:spcPct val="160000"/>
              </a:lnSpc>
              <a:buAutoNum type="arabicPeriod" startAt="5"/>
            </a:pPr>
            <a:r>
              <a:rPr lang="zh-CN" altLang="en-US" sz="2400" b="1" dirty="0">
                <a:latin typeface="Times New Roman" panose="02020603050405020304" pitchFamily="18" charset="0"/>
                <a:ea typeface="黑体" panose="02010609060101010101" pitchFamily="49" charset="-122"/>
              </a:rPr>
              <a:t>盖上电泳槽，接通电源，开始电泳； </a:t>
            </a:r>
          </a:p>
          <a:p>
            <a:pPr marL="342900" indent="-342900">
              <a:lnSpc>
                <a:spcPct val="160000"/>
              </a:lnSpc>
              <a:buAutoNum type="arabicPeriod" startAt="5"/>
            </a:pPr>
            <a:r>
              <a:rPr lang="zh-CN" altLang="en-US" sz="2400" b="1" dirty="0">
                <a:latin typeface="Times New Roman" panose="02020603050405020304" pitchFamily="18" charset="0"/>
                <a:ea typeface="黑体" panose="02010609060101010101" pitchFamily="49" charset="-122"/>
              </a:rPr>
              <a:t>电泳条件：电压</a:t>
            </a:r>
            <a:r>
              <a:rPr lang="en-US" altLang="zh-CN" sz="2400" b="1" dirty="0" smtClean="0">
                <a:latin typeface="Times New Roman" panose="02020603050405020304" pitchFamily="18" charset="0"/>
                <a:ea typeface="黑体" panose="02010609060101010101" pitchFamily="49" charset="-122"/>
              </a:rPr>
              <a:t>80 V</a:t>
            </a:r>
            <a:r>
              <a:rPr lang="zh-CN" altLang="en-US" sz="2400" b="1" dirty="0" smtClean="0">
                <a:latin typeface="Times New Roman" panose="02020603050405020304" pitchFamily="18" charset="0"/>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时间</a:t>
            </a:r>
            <a:r>
              <a:rPr lang="en-US" altLang="zh-CN" sz="2400" b="1" dirty="0">
                <a:latin typeface="Times New Roman" panose="02020603050405020304" pitchFamily="18" charset="0"/>
                <a:ea typeface="黑体" panose="02010609060101010101" pitchFamily="49" charset="-122"/>
              </a:rPr>
              <a:t>25</a:t>
            </a:r>
            <a:r>
              <a:rPr lang="zh-CN" altLang="en-US" sz="2400" b="1" dirty="0">
                <a:latin typeface="Times New Roman" panose="02020603050405020304" pitchFamily="18" charset="0"/>
                <a:ea typeface="黑体" panose="02010609060101010101" pitchFamily="49" charset="-122"/>
              </a:rPr>
              <a:t>～</a:t>
            </a:r>
            <a:r>
              <a:rPr lang="en-US" altLang="zh-CN" sz="2400" b="1" dirty="0" smtClean="0">
                <a:latin typeface="Times New Roman" panose="02020603050405020304" pitchFamily="18" charset="0"/>
                <a:ea typeface="黑体" panose="02010609060101010101" pitchFamily="49" charset="-122"/>
              </a:rPr>
              <a:t>30</a:t>
            </a:r>
            <a:r>
              <a:rPr lang="zh-CN" altLang="en-US" sz="2400" b="1" dirty="0" smtClean="0">
                <a:latin typeface="Times New Roman" panose="02020603050405020304" pitchFamily="18" charset="0"/>
                <a:ea typeface="黑体" panose="02010609060101010101" pitchFamily="49" charset="-122"/>
              </a:rPr>
              <a:t> </a:t>
            </a:r>
            <a:r>
              <a:rPr lang="en-US" altLang="zh-CN" sz="2400" b="1" dirty="0" smtClean="0">
                <a:latin typeface="Times New Roman" panose="02020603050405020304" pitchFamily="18" charset="0"/>
                <a:ea typeface="黑体" panose="02010609060101010101" pitchFamily="49" charset="-122"/>
              </a:rPr>
              <a:t>min</a:t>
            </a:r>
            <a:r>
              <a:rPr lang="zh-CN" altLang="en-US" sz="2400" b="1" dirty="0" smtClean="0">
                <a:latin typeface="Times New Roman" panose="02020603050405020304" pitchFamily="18" charset="0"/>
                <a:ea typeface="黑体" panose="02010609060101010101" pitchFamily="49" charset="-122"/>
              </a:rPr>
              <a:t>；</a:t>
            </a:r>
            <a:endParaRPr lang="zh-CN" altLang="en-US" sz="2400" b="1" dirty="0">
              <a:latin typeface="Times New Roman" panose="02020603050405020304" pitchFamily="18" charset="0"/>
              <a:ea typeface="黑体" panose="02010609060101010101" pitchFamily="49" charset="-122"/>
            </a:endParaRPr>
          </a:p>
          <a:p>
            <a:pPr marL="342900" indent="-342900">
              <a:lnSpc>
                <a:spcPct val="160000"/>
              </a:lnSpc>
              <a:buAutoNum type="arabicPeriod" startAt="5"/>
            </a:pPr>
            <a:r>
              <a:rPr lang="zh-CN" altLang="en-US" sz="2400" b="1" dirty="0">
                <a:latin typeface="Times New Roman" panose="02020603050405020304" pitchFamily="18" charset="0"/>
                <a:ea typeface="黑体" panose="02010609060101010101" pitchFamily="49" charset="-122"/>
              </a:rPr>
              <a:t>电泳结束后，切断电源，取出凝胶。</a:t>
            </a:r>
          </a:p>
          <a:p>
            <a:pPr marL="342900" indent="-342900">
              <a:lnSpc>
                <a:spcPct val="160000"/>
              </a:lnSpc>
              <a:buAutoNum type="arabicPeriod" startAt="5"/>
            </a:pPr>
            <a:r>
              <a:rPr lang="zh-CN" altLang="en-US" sz="2400" b="1" dirty="0">
                <a:latin typeface="Times New Roman" panose="02020603050405020304" pitchFamily="18" charset="0"/>
                <a:ea typeface="黑体" panose="02010609060101010101" pitchFamily="49" charset="-122"/>
              </a:rPr>
              <a:t>电泳结果分析：紫外检测仪直接观察电泳条带 </a:t>
            </a:r>
          </a:p>
          <a:p>
            <a:pPr marL="342900" indent="-342900">
              <a:lnSpc>
                <a:spcPct val="120000"/>
              </a:lnSpc>
            </a:pPr>
            <a:r>
              <a:rPr lang="en-US" altLang="zh-CN" sz="2400" b="1" dirty="0">
                <a:latin typeface="Times New Roman" panose="02020603050405020304" pitchFamily="18" charset="0"/>
                <a:ea typeface="黑体" panose="02010609060101010101" pitchFamily="49" charset="-122"/>
              </a:rPr>
              <a:t>13. </a:t>
            </a:r>
            <a:r>
              <a:rPr lang="zh-CN" altLang="en-US" sz="2400" b="1" dirty="0">
                <a:latin typeface="Times New Roman" panose="02020603050405020304" pitchFamily="18" charset="0"/>
                <a:ea typeface="黑体" panose="02010609060101010101" pitchFamily="49" charset="-122"/>
              </a:rPr>
              <a:t>取出凝胶，置于</a:t>
            </a:r>
            <a:r>
              <a:rPr lang="zh-CN" altLang="en-US" sz="2400" b="1" dirty="0">
                <a:solidFill>
                  <a:schemeClr val="tx2"/>
                </a:solidFill>
                <a:latin typeface="Times New Roman" panose="02020603050405020304" pitchFamily="18" charset="0"/>
                <a:ea typeface="黑体" panose="02010609060101010101" pitchFamily="49" charset="-122"/>
              </a:rPr>
              <a:t>凝胶成像仪</a:t>
            </a:r>
            <a:r>
              <a:rPr lang="zh-CN" altLang="en-US" sz="2400" b="1" dirty="0">
                <a:latin typeface="Times New Roman" panose="02020603050405020304" pitchFamily="18" charset="0"/>
                <a:ea typeface="黑体" panose="02010609060101010101" pitchFamily="49" charset="-122"/>
              </a:rPr>
              <a:t>中观察结果，并拍照记录。</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 calcmode="lin" valueType="num">
                                      <p:cBhvr additive="base">
                                        <p:cTn id="7" dur="500" fill="hold"/>
                                        <p:tgtEl>
                                          <p:spTgt spid="2150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5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6">
                                            <p:txEl>
                                              <p:pRg st="1" end="1"/>
                                            </p:txEl>
                                          </p:spTgt>
                                        </p:tgtEl>
                                        <p:attrNameLst>
                                          <p:attrName>style.visibility</p:attrName>
                                        </p:attrNameLst>
                                      </p:cBhvr>
                                      <p:to>
                                        <p:strVal val="visible"/>
                                      </p:to>
                                    </p:set>
                                    <p:anim calcmode="lin" valueType="num">
                                      <p:cBhvr additive="base">
                                        <p:cTn id="13" dur="500" fill="hold"/>
                                        <p:tgtEl>
                                          <p:spTgt spid="2150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50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506">
                                            <p:txEl>
                                              <p:pRg st="2" end="2"/>
                                            </p:txEl>
                                          </p:spTgt>
                                        </p:tgtEl>
                                        <p:attrNameLst>
                                          <p:attrName>style.visibility</p:attrName>
                                        </p:attrNameLst>
                                      </p:cBhvr>
                                      <p:to>
                                        <p:strVal val="visible"/>
                                      </p:to>
                                    </p:set>
                                    <p:anim calcmode="lin" valueType="num">
                                      <p:cBhvr additive="base">
                                        <p:cTn id="19" dur="500" fill="hold"/>
                                        <p:tgtEl>
                                          <p:spTgt spid="2150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50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506">
                                            <p:txEl>
                                              <p:pRg st="3" end="3"/>
                                            </p:txEl>
                                          </p:spTgt>
                                        </p:tgtEl>
                                        <p:attrNameLst>
                                          <p:attrName>style.visibility</p:attrName>
                                        </p:attrNameLst>
                                      </p:cBhvr>
                                      <p:to>
                                        <p:strVal val="visible"/>
                                      </p:to>
                                    </p:set>
                                    <p:anim calcmode="lin" valueType="num">
                                      <p:cBhvr additive="base">
                                        <p:cTn id="25" dur="500" fill="hold"/>
                                        <p:tgtEl>
                                          <p:spTgt spid="2150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50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506">
                                            <p:txEl>
                                              <p:pRg st="4" end="4"/>
                                            </p:txEl>
                                          </p:spTgt>
                                        </p:tgtEl>
                                        <p:attrNameLst>
                                          <p:attrName>style.visibility</p:attrName>
                                        </p:attrNameLst>
                                      </p:cBhvr>
                                      <p:to>
                                        <p:strVal val="visible"/>
                                      </p:to>
                                    </p:set>
                                    <p:anim calcmode="lin" valueType="num">
                                      <p:cBhvr additive="base">
                                        <p:cTn id="31" dur="500" fill="hold"/>
                                        <p:tgtEl>
                                          <p:spTgt spid="2150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50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1506">
                                            <p:txEl>
                                              <p:pRg st="5" end="5"/>
                                            </p:txEl>
                                          </p:spTgt>
                                        </p:tgtEl>
                                        <p:attrNameLst>
                                          <p:attrName>style.visibility</p:attrName>
                                        </p:attrNameLst>
                                      </p:cBhvr>
                                      <p:to>
                                        <p:strVal val="visible"/>
                                      </p:to>
                                    </p:set>
                                    <p:anim calcmode="lin" valueType="num">
                                      <p:cBhvr additive="base">
                                        <p:cTn id="37" dur="500" fill="hold"/>
                                        <p:tgtEl>
                                          <p:spTgt spid="2150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150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1506">
                                            <p:txEl>
                                              <p:pRg st="6" end="6"/>
                                            </p:txEl>
                                          </p:spTgt>
                                        </p:tgtEl>
                                        <p:attrNameLst>
                                          <p:attrName>style.visibility</p:attrName>
                                        </p:attrNameLst>
                                      </p:cBhvr>
                                      <p:to>
                                        <p:strVal val="visible"/>
                                      </p:to>
                                    </p:set>
                                    <p:anim calcmode="lin" valueType="num">
                                      <p:cBhvr additive="base">
                                        <p:cTn id="43" dur="500" fill="hold"/>
                                        <p:tgtEl>
                                          <p:spTgt spid="2150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150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1506">
                                            <p:txEl>
                                              <p:pRg st="7" end="7"/>
                                            </p:txEl>
                                          </p:spTgt>
                                        </p:tgtEl>
                                        <p:attrNameLst>
                                          <p:attrName>style.visibility</p:attrName>
                                        </p:attrNameLst>
                                      </p:cBhvr>
                                      <p:to>
                                        <p:strVal val="visible"/>
                                      </p:to>
                                    </p:set>
                                    <p:anim calcmode="lin" valueType="num">
                                      <p:cBhvr additive="base">
                                        <p:cTn id="49" dur="500" fill="hold"/>
                                        <p:tgtEl>
                                          <p:spTgt spid="21506">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150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1506">
                                            <p:txEl>
                                              <p:pRg st="8" end="8"/>
                                            </p:txEl>
                                          </p:spTgt>
                                        </p:tgtEl>
                                        <p:attrNameLst>
                                          <p:attrName>style.visibility</p:attrName>
                                        </p:attrNameLst>
                                      </p:cBhvr>
                                      <p:to>
                                        <p:strVal val="visible"/>
                                      </p:to>
                                    </p:set>
                                    <p:anim calcmode="lin" valueType="num">
                                      <p:cBhvr additive="base">
                                        <p:cTn id="55" dur="500" fill="hold"/>
                                        <p:tgtEl>
                                          <p:spTgt spid="21506">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1506">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uiExpand="1"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971550" y="836613"/>
            <a:ext cx="6870700" cy="720725"/>
          </a:xfrm>
        </p:spPr>
        <p:txBody>
          <a:bodyPr vert="horz" wrap="square" lIns="91440" tIns="45720" rIns="91440" bIns="45720" anchor="b"/>
          <a:lstStyle/>
          <a:p>
            <a:pPr eaLnBrk="1" hangingPunct="1"/>
            <a:r>
              <a:rPr lang="zh-CN" altLang="en-US" b="1" dirty="0">
                <a:solidFill>
                  <a:schemeClr val="tx2"/>
                </a:solidFill>
                <a:latin typeface="Times New Roman" panose="02020603050405020304" pitchFamily="18" charset="0"/>
              </a:rPr>
              <a:t>琼脂糖凝胶电泳上样</a:t>
            </a:r>
          </a:p>
        </p:txBody>
      </p:sp>
      <p:sp>
        <p:nvSpPr>
          <p:cNvPr id="34819" name="Rectangle 3"/>
          <p:cNvSpPr>
            <a:spLocks noGrp="1"/>
          </p:cNvSpPr>
          <p:nvPr>
            <p:ph idx="1"/>
          </p:nvPr>
        </p:nvSpPr>
        <p:spPr>
          <a:xfrm>
            <a:off x="3924618" y="2350135"/>
            <a:ext cx="5113337" cy="2444750"/>
          </a:xfrm>
        </p:spPr>
        <p:txBody>
          <a:bodyPr vert="horz" wrap="square" lIns="91440" tIns="45720" rIns="91440" bIns="45720" anchor="t"/>
          <a:lstStyle/>
          <a:p>
            <a:pPr eaLnBrk="1" hangingPunct="1">
              <a:lnSpc>
                <a:spcPct val="140000"/>
              </a:lnSpc>
              <a:buNone/>
            </a:pPr>
            <a:r>
              <a:rPr lang="en-US" altLang="zh-CN" sz="2000" dirty="0">
                <a:solidFill>
                  <a:schemeClr val="bg1"/>
                </a:solidFill>
                <a:latin typeface="Times New Roman" panose="02020603050405020304" pitchFamily="18" charset="0"/>
                <a:ea typeface="黑体" panose="02010609060101010101" pitchFamily="49" charset="-122"/>
              </a:rPr>
              <a:t>1</a:t>
            </a:r>
            <a:r>
              <a:rPr lang="zh-CN" altLang="en-US" sz="2000" dirty="0">
                <a:solidFill>
                  <a:schemeClr val="bg1"/>
                </a:solidFill>
                <a:latin typeface="Times New Roman" panose="02020603050405020304" pitchFamily="18" charset="0"/>
                <a:ea typeface="黑体" panose="02010609060101010101" pitchFamily="49" charset="-122"/>
              </a:rPr>
              <a:t>：提取的质粒</a:t>
            </a:r>
            <a:r>
              <a:rPr lang="en-US" altLang="zh-CN" sz="2000" dirty="0">
                <a:solidFill>
                  <a:schemeClr val="bg1"/>
                </a:solidFill>
                <a:latin typeface="Times New Roman" panose="02020603050405020304" pitchFamily="18" charset="0"/>
                <a:ea typeface="黑体" panose="02010609060101010101" pitchFamily="49" charset="-122"/>
              </a:rPr>
              <a:t>DNA </a:t>
            </a:r>
            <a:r>
              <a:rPr lang="zh-CN" altLang="en-US" sz="2000" dirty="0">
                <a:solidFill>
                  <a:schemeClr val="bg1"/>
                </a:solidFill>
                <a:latin typeface="Times New Roman" panose="02020603050405020304" pitchFamily="18" charset="0"/>
                <a:ea typeface="黑体" panose="02010609060101010101" pitchFamily="49" charset="-122"/>
              </a:rPr>
              <a:t>（ </a:t>
            </a:r>
            <a:r>
              <a:rPr lang="en-US" altLang="zh-CN" sz="2000" dirty="0">
                <a:solidFill>
                  <a:schemeClr val="bg1"/>
                </a:solidFill>
                <a:latin typeface="Times New Roman" panose="02020603050405020304" pitchFamily="18" charset="0"/>
                <a:ea typeface="黑体" panose="02010609060101010101" pitchFamily="49" charset="-122"/>
              </a:rPr>
              <a:t>2-5 </a:t>
            </a:r>
            <a:r>
              <a:rPr lang="en-US" altLang="zh-CN" sz="2000" dirty="0">
                <a:solidFill>
                  <a:schemeClr val="bg1"/>
                </a:solidFill>
                <a:latin typeface="Times New Roman" panose="02020603050405020304" pitchFamily="18" charset="0"/>
                <a:ea typeface="黑体" panose="02010609060101010101" pitchFamily="49" charset="-122"/>
                <a:sym typeface="Symbol" panose="05050102010706020507" pitchFamily="18" charset="2"/>
              </a:rPr>
              <a:t></a:t>
            </a:r>
            <a:r>
              <a:rPr lang="en-US" altLang="zh-CN" sz="2000" dirty="0">
                <a:solidFill>
                  <a:schemeClr val="bg1"/>
                </a:solidFill>
                <a:latin typeface="Times New Roman" panose="02020603050405020304" pitchFamily="18" charset="0"/>
                <a:ea typeface="黑体" panose="02010609060101010101" pitchFamily="49" charset="-122"/>
              </a:rPr>
              <a:t>l </a:t>
            </a:r>
            <a:r>
              <a:rPr lang="zh-CN" altLang="en-US" sz="2000" dirty="0">
                <a:solidFill>
                  <a:schemeClr val="bg1"/>
                </a:solidFill>
                <a:latin typeface="Times New Roman" panose="02020603050405020304" pitchFamily="18" charset="0"/>
                <a:ea typeface="黑体" panose="02010609060101010101" pitchFamily="49" charset="-122"/>
              </a:rPr>
              <a:t>）</a:t>
            </a:r>
          </a:p>
          <a:p>
            <a:pPr eaLnBrk="1" hangingPunct="1">
              <a:lnSpc>
                <a:spcPct val="140000"/>
              </a:lnSpc>
              <a:buNone/>
            </a:pPr>
            <a:r>
              <a:rPr lang="en-US" altLang="zh-CN" sz="2000" dirty="0">
                <a:solidFill>
                  <a:schemeClr val="bg1"/>
                </a:solidFill>
                <a:latin typeface="Times New Roman" panose="02020603050405020304" pitchFamily="18" charset="0"/>
                <a:ea typeface="黑体" panose="02010609060101010101" pitchFamily="49" charset="-122"/>
              </a:rPr>
              <a:t>2</a:t>
            </a:r>
            <a:r>
              <a:rPr lang="zh-CN" altLang="en-US" sz="2000" dirty="0">
                <a:solidFill>
                  <a:schemeClr val="bg1"/>
                </a:solidFill>
                <a:latin typeface="Times New Roman" panose="02020603050405020304" pitchFamily="18" charset="0"/>
                <a:ea typeface="黑体" panose="02010609060101010101" pitchFamily="49" charset="-122"/>
              </a:rPr>
              <a:t>：质粒</a:t>
            </a:r>
            <a:r>
              <a:rPr lang="en-US" altLang="zh-CN" sz="2000" dirty="0">
                <a:solidFill>
                  <a:schemeClr val="bg1"/>
                </a:solidFill>
                <a:latin typeface="Times New Roman" panose="02020603050405020304" pitchFamily="18" charset="0"/>
                <a:ea typeface="黑体" panose="02010609060101010101" pitchFamily="49" charset="-122"/>
              </a:rPr>
              <a:t>DNA</a:t>
            </a:r>
            <a:r>
              <a:rPr lang="zh-CN" altLang="en-US" sz="2000" dirty="0">
                <a:solidFill>
                  <a:schemeClr val="bg1"/>
                </a:solidFill>
                <a:latin typeface="Times New Roman" panose="02020603050405020304" pitchFamily="18" charset="0"/>
                <a:ea typeface="黑体" panose="02010609060101010101" pitchFamily="49" charset="-122"/>
              </a:rPr>
              <a:t>酶切产物</a:t>
            </a:r>
            <a:r>
              <a:rPr lang="en-US" altLang="zh-CN" sz="2000" dirty="0">
                <a:solidFill>
                  <a:schemeClr val="bg1"/>
                </a:solidFill>
                <a:latin typeface="Times New Roman" panose="02020603050405020304" pitchFamily="18" charset="0"/>
                <a:ea typeface="黑体" panose="02010609060101010101" pitchFamily="49" charset="-122"/>
              </a:rPr>
              <a:t> </a:t>
            </a:r>
            <a:r>
              <a:rPr lang="zh-CN" altLang="en-US" sz="2000" dirty="0">
                <a:solidFill>
                  <a:schemeClr val="bg1"/>
                </a:solidFill>
                <a:latin typeface="Times New Roman" panose="02020603050405020304" pitchFamily="18" charset="0"/>
                <a:ea typeface="黑体" panose="02010609060101010101" pitchFamily="49" charset="-122"/>
              </a:rPr>
              <a:t>（ </a:t>
            </a:r>
            <a:r>
              <a:rPr lang="en-US" altLang="zh-CN" sz="2000" dirty="0">
                <a:solidFill>
                  <a:schemeClr val="bg1"/>
                </a:solidFill>
                <a:latin typeface="Times New Roman" panose="02020603050405020304" pitchFamily="18" charset="0"/>
                <a:ea typeface="黑体" panose="02010609060101010101" pitchFamily="49" charset="-122"/>
              </a:rPr>
              <a:t>5 </a:t>
            </a:r>
            <a:r>
              <a:rPr lang="en-US" altLang="zh-CN" sz="2000" dirty="0">
                <a:solidFill>
                  <a:schemeClr val="bg1"/>
                </a:solidFill>
                <a:latin typeface="Times New Roman" panose="02020603050405020304" pitchFamily="18" charset="0"/>
                <a:ea typeface="黑体" panose="02010609060101010101" pitchFamily="49" charset="-122"/>
                <a:sym typeface="Symbol" panose="05050102010706020507" pitchFamily="18" charset="2"/>
              </a:rPr>
              <a:t></a:t>
            </a:r>
            <a:r>
              <a:rPr lang="en-US" altLang="zh-CN" sz="2000" dirty="0">
                <a:solidFill>
                  <a:schemeClr val="bg1"/>
                </a:solidFill>
                <a:latin typeface="Times New Roman" panose="02020603050405020304" pitchFamily="18" charset="0"/>
                <a:ea typeface="黑体" panose="02010609060101010101" pitchFamily="49" charset="-122"/>
              </a:rPr>
              <a:t>l </a:t>
            </a:r>
            <a:r>
              <a:rPr lang="zh-CN" altLang="en-US" sz="2000" dirty="0">
                <a:solidFill>
                  <a:schemeClr val="bg1"/>
                </a:solidFill>
                <a:latin typeface="Times New Roman" panose="02020603050405020304" pitchFamily="18" charset="0"/>
                <a:ea typeface="黑体" panose="02010609060101010101" pitchFamily="49" charset="-122"/>
              </a:rPr>
              <a:t>）</a:t>
            </a:r>
          </a:p>
          <a:p>
            <a:pPr eaLnBrk="1" hangingPunct="1">
              <a:lnSpc>
                <a:spcPct val="140000"/>
              </a:lnSpc>
              <a:buNone/>
            </a:pPr>
            <a:r>
              <a:rPr lang="en-US" altLang="zh-CN" sz="2000" dirty="0">
                <a:solidFill>
                  <a:schemeClr val="bg1"/>
                </a:solidFill>
                <a:latin typeface="Times New Roman" panose="02020603050405020304" pitchFamily="18" charset="0"/>
                <a:ea typeface="黑体" panose="02010609060101010101" pitchFamily="49" charset="-122"/>
              </a:rPr>
              <a:t>3:  5</a:t>
            </a:r>
            <a:r>
              <a:rPr lang="zh-CN" altLang="en-US" sz="2000" dirty="0">
                <a:solidFill>
                  <a:schemeClr val="bg1"/>
                </a:solidFill>
                <a:latin typeface="Times New Roman" panose="02020603050405020304" pitchFamily="18" charset="0"/>
                <a:ea typeface="黑体" panose="02010609060101010101" pitchFamily="49" charset="-122"/>
              </a:rPr>
              <a:t>倍稀释</a:t>
            </a:r>
            <a:r>
              <a:rPr lang="zh-CN" altLang="en-US" sz="2000" dirty="0">
                <a:solidFill>
                  <a:schemeClr val="bg1"/>
                </a:solidFill>
                <a:latin typeface="Times New Roman" panose="02020603050405020304" pitchFamily="18" charset="0"/>
                <a:ea typeface="黑体" panose="02010609060101010101" pitchFamily="49" charset="-122"/>
                <a:sym typeface="+mn-ea"/>
              </a:rPr>
              <a:t>质粒</a:t>
            </a:r>
            <a:r>
              <a:rPr lang="en-US" altLang="zh-CN" sz="2000" dirty="0">
                <a:solidFill>
                  <a:schemeClr val="bg1"/>
                </a:solidFill>
                <a:latin typeface="Times New Roman" panose="02020603050405020304" pitchFamily="18" charset="0"/>
                <a:ea typeface="黑体" panose="02010609060101010101" pitchFamily="49" charset="-122"/>
                <a:sym typeface="+mn-ea"/>
              </a:rPr>
              <a:t>DNA</a:t>
            </a:r>
            <a:r>
              <a:rPr lang="zh-CN" altLang="en-US" sz="2000" dirty="0">
                <a:solidFill>
                  <a:schemeClr val="bg1"/>
                </a:solidFill>
                <a:latin typeface="Times New Roman" panose="02020603050405020304" pitchFamily="18" charset="0"/>
                <a:ea typeface="黑体" panose="02010609060101010101" pitchFamily="49" charset="-122"/>
                <a:sym typeface="+mn-ea"/>
              </a:rPr>
              <a:t>酶切产物（ </a:t>
            </a:r>
            <a:r>
              <a:rPr lang="en-US" altLang="zh-CN" sz="2000" dirty="0">
                <a:solidFill>
                  <a:schemeClr val="bg1"/>
                </a:solidFill>
                <a:latin typeface="Times New Roman" panose="02020603050405020304" pitchFamily="18" charset="0"/>
                <a:ea typeface="黑体" panose="02010609060101010101" pitchFamily="49" charset="-122"/>
                <a:sym typeface="+mn-ea"/>
              </a:rPr>
              <a:t>5 </a:t>
            </a:r>
            <a:r>
              <a:rPr lang="en-US" altLang="zh-CN" sz="2000" dirty="0">
                <a:solidFill>
                  <a:schemeClr val="bg1"/>
                </a:solidFill>
                <a:latin typeface="Times New Roman" panose="02020603050405020304" pitchFamily="18" charset="0"/>
                <a:ea typeface="黑体" panose="02010609060101010101" pitchFamily="49" charset="-122"/>
                <a:sym typeface="Symbol" panose="05050102010706020507" pitchFamily="18" charset="2"/>
              </a:rPr>
              <a:t></a:t>
            </a:r>
            <a:r>
              <a:rPr lang="en-US" altLang="zh-CN" sz="2000" dirty="0">
                <a:solidFill>
                  <a:schemeClr val="bg1"/>
                </a:solidFill>
                <a:latin typeface="Times New Roman" panose="02020603050405020304" pitchFamily="18" charset="0"/>
                <a:ea typeface="黑体" panose="02010609060101010101" pitchFamily="49" charset="-122"/>
                <a:sym typeface="+mn-ea"/>
              </a:rPr>
              <a:t>l </a:t>
            </a:r>
            <a:r>
              <a:rPr lang="zh-CN" altLang="en-US" sz="2000" dirty="0">
                <a:solidFill>
                  <a:schemeClr val="bg1"/>
                </a:solidFill>
                <a:latin typeface="Times New Roman" panose="02020603050405020304" pitchFamily="18" charset="0"/>
                <a:ea typeface="黑体" panose="02010609060101010101" pitchFamily="49" charset="-122"/>
                <a:sym typeface="+mn-ea"/>
              </a:rPr>
              <a:t>）</a:t>
            </a:r>
          </a:p>
          <a:p>
            <a:pPr eaLnBrk="1" hangingPunct="1">
              <a:lnSpc>
                <a:spcPct val="140000"/>
              </a:lnSpc>
              <a:buNone/>
            </a:pPr>
            <a:r>
              <a:rPr lang="en-US" altLang="zh-CN" sz="2000" dirty="0">
                <a:solidFill>
                  <a:schemeClr val="bg1"/>
                </a:solidFill>
                <a:latin typeface="Times New Roman" panose="02020603050405020304" pitchFamily="18" charset="0"/>
                <a:ea typeface="黑体" panose="02010609060101010101" pitchFamily="49" charset="-122"/>
                <a:sym typeface="+mn-ea"/>
              </a:rPr>
              <a:t>4:  10</a:t>
            </a:r>
            <a:r>
              <a:rPr lang="zh-CN" altLang="en-US" sz="2000" dirty="0">
                <a:solidFill>
                  <a:schemeClr val="bg1"/>
                </a:solidFill>
                <a:latin typeface="Times New Roman" panose="02020603050405020304" pitchFamily="18" charset="0"/>
                <a:ea typeface="黑体" panose="02010609060101010101" pitchFamily="49" charset="-122"/>
                <a:sym typeface="+mn-ea"/>
              </a:rPr>
              <a:t>倍稀释质粒</a:t>
            </a:r>
            <a:r>
              <a:rPr lang="en-US" altLang="zh-CN" sz="2000" dirty="0">
                <a:solidFill>
                  <a:schemeClr val="bg1"/>
                </a:solidFill>
                <a:latin typeface="Times New Roman" panose="02020603050405020304" pitchFamily="18" charset="0"/>
                <a:ea typeface="黑体" panose="02010609060101010101" pitchFamily="49" charset="-122"/>
                <a:sym typeface="+mn-ea"/>
              </a:rPr>
              <a:t>DNA</a:t>
            </a:r>
            <a:r>
              <a:rPr lang="zh-CN" altLang="en-US" sz="2000" dirty="0">
                <a:solidFill>
                  <a:schemeClr val="bg1"/>
                </a:solidFill>
                <a:latin typeface="Times New Roman" panose="02020603050405020304" pitchFamily="18" charset="0"/>
                <a:ea typeface="黑体" panose="02010609060101010101" pitchFamily="49" charset="-122"/>
                <a:sym typeface="+mn-ea"/>
              </a:rPr>
              <a:t>酶切产物（ </a:t>
            </a:r>
            <a:r>
              <a:rPr lang="en-US" altLang="zh-CN" sz="2000" dirty="0">
                <a:solidFill>
                  <a:schemeClr val="bg1"/>
                </a:solidFill>
                <a:latin typeface="Times New Roman" panose="02020603050405020304" pitchFamily="18" charset="0"/>
                <a:ea typeface="黑体" panose="02010609060101010101" pitchFamily="49" charset="-122"/>
                <a:sym typeface="+mn-ea"/>
              </a:rPr>
              <a:t>5 </a:t>
            </a:r>
            <a:r>
              <a:rPr lang="en-US" altLang="zh-CN" sz="2000" dirty="0">
                <a:solidFill>
                  <a:schemeClr val="bg1"/>
                </a:solidFill>
                <a:latin typeface="Times New Roman" panose="02020603050405020304" pitchFamily="18" charset="0"/>
                <a:ea typeface="黑体" panose="02010609060101010101" pitchFamily="49" charset="-122"/>
                <a:sym typeface="Symbol" panose="05050102010706020507" pitchFamily="18" charset="2"/>
              </a:rPr>
              <a:t></a:t>
            </a:r>
            <a:r>
              <a:rPr lang="en-US" altLang="zh-CN" sz="2000" dirty="0">
                <a:solidFill>
                  <a:schemeClr val="bg1"/>
                </a:solidFill>
                <a:latin typeface="Times New Roman" panose="02020603050405020304" pitchFamily="18" charset="0"/>
                <a:ea typeface="黑体" panose="02010609060101010101" pitchFamily="49" charset="-122"/>
                <a:sym typeface="+mn-ea"/>
              </a:rPr>
              <a:t>l </a:t>
            </a:r>
            <a:r>
              <a:rPr lang="zh-CN" altLang="en-US" sz="2000" dirty="0">
                <a:solidFill>
                  <a:schemeClr val="bg1"/>
                </a:solidFill>
                <a:latin typeface="Times New Roman" panose="02020603050405020304" pitchFamily="18" charset="0"/>
                <a:ea typeface="黑体" panose="02010609060101010101" pitchFamily="49" charset="-122"/>
                <a:sym typeface="+mn-ea"/>
              </a:rPr>
              <a:t>）</a:t>
            </a:r>
          </a:p>
          <a:p>
            <a:pPr eaLnBrk="1" hangingPunct="1">
              <a:lnSpc>
                <a:spcPct val="140000"/>
              </a:lnSpc>
              <a:buNone/>
            </a:pPr>
            <a:r>
              <a:rPr lang="en-US" altLang="zh-CN" sz="2000" dirty="0">
                <a:solidFill>
                  <a:schemeClr val="bg1"/>
                </a:solidFill>
                <a:latin typeface="Times New Roman" panose="02020603050405020304" pitchFamily="18" charset="0"/>
                <a:ea typeface="黑体" panose="02010609060101010101" pitchFamily="49" charset="-122"/>
              </a:rPr>
              <a:t>5</a:t>
            </a:r>
            <a:r>
              <a:rPr lang="zh-CN" altLang="en-US" sz="2000" dirty="0">
                <a:solidFill>
                  <a:schemeClr val="bg1"/>
                </a:solidFill>
                <a:latin typeface="Times New Roman" panose="02020603050405020304" pitchFamily="18" charset="0"/>
                <a:ea typeface="黑体" panose="02010609060101010101" pitchFamily="49" charset="-122"/>
              </a:rPr>
              <a:t>：</a:t>
            </a:r>
            <a:r>
              <a:rPr lang="en-US" altLang="zh-CN" sz="2000" dirty="0">
                <a:solidFill>
                  <a:schemeClr val="bg1"/>
                </a:solidFill>
                <a:latin typeface="Times New Roman" panose="02020603050405020304" pitchFamily="18" charset="0"/>
                <a:ea typeface="黑体" panose="02010609060101010101" pitchFamily="49" charset="-122"/>
                <a:sym typeface="+mn-ea"/>
              </a:rPr>
              <a:t>20</a:t>
            </a:r>
            <a:r>
              <a:rPr lang="zh-CN" altLang="en-US" sz="2000" dirty="0">
                <a:solidFill>
                  <a:schemeClr val="bg1"/>
                </a:solidFill>
                <a:latin typeface="Times New Roman" panose="02020603050405020304" pitchFamily="18" charset="0"/>
                <a:ea typeface="黑体" panose="02010609060101010101" pitchFamily="49" charset="-122"/>
                <a:sym typeface="+mn-ea"/>
              </a:rPr>
              <a:t>倍稀释质粒</a:t>
            </a:r>
            <a:r>
              <a:rPr lang="en-US" altLang="zh-CN" sz="2000" dirty="0">
                <a:solidFill>
                  <a:schemeClr val="bg1"/>
                </a:solidFill>
                <a:latin typeface="Times New Roman" panose="02020603050405020304" pitchFamily="18" charset="0"/>
                <a:ea typeface="黑体" panose="02010609060101010101" pitchFamily="49" charset="-122"/>
                <a:sym typeface="+mn-ea"/>
              </a:rPr>
              <a:t>DNA</a:t>
            </a:r>
            <a:r>
              <a:rPr lang="zh-CN" altLang="en-US" sz="2000" dirty="0">
                <a:solidFill>
                  <a:schemeClr val="bg1"/>
                </a:solidFill>
                <a:latin typeface="Times New Roman" panose="02020603050405020304" pitchFamily="18" charset="0"/>
                <a:ea typeface="黑体" panose="02010609060101010101" pitchFamily="49" charset="-122"/>
                <a:sym typeface="+mn-ea"/>
              </a:rPr>
              <a:t>酶切产物</a:t>
            </a:r>
          </a:p>
          <a:p>
            <a:pPr eaLnBrk="1" hangingPunct="1">
              <a:lnSpc>
                <a:spcPct val="140000"/>
              </a:lnSpc>
              <a:buNone/>
            </a:pPr>
            <a:r>
              <a:rPr lang="en-US" altLang="zh-CN" sz="2000" dirty="0">
                <a:solidFill>
                  <a:schemeClr val="bg1"/>
                </a:solidFill>
                <a:latin typeface="Times New Roman" panose="02020603050405020304" pitchFamily="18" charset="0"/>
                <a:ea typeface="黑体" panose="02010609060101010101" pitchFamily="49" charset="-122"/>
                <a:sym typeface="+mn-ea"/>
              </a:rPr>
              <a:t>M</a:t>
            </a:r>
            <a:r>
              <a:rPr lang="zh-CN" altLang="en-US" sz="2000" dirty="0">
                <a:solidFill>
                  <a:schemeClr val="bg1"/>
                </a:solidFill>
                <a:latin typeface="Times New Roman" panose="02020603050405020304" pitchFamily="18" charset="0"/>
                <a:ea typeface="黑体" panose="02010609060101010101" pitchFamily="49" charset="-122"/>
                <a:sym typeface="+mn-ea"/>
              </a:rPr>
              <a:t>：</a:t>
            </a:r>
            <a:r>
              <a:rPr lang="en-US" altLang="zh-CN" sz="2000" dirty="0">
                <a:solidFill>
                  <a:schemeClr val="bg1"/>
                </a:solidFill>
                <a:latin typeface="Times New Roman" panose="02020603050405020304" pitchFamily="18" charset="0"/>
                <a:ea typeface="黑体" panose="02010609060101010101" pitchFamily="49" charset="-122"/>
                <a:sym typeface="+mn-ea"/>
              </a:rPr>
              <a:t>DNA Marker</a:t>
            </a:r>
            <a:r>
              <a:rPr lang="zh-CN" altLang="en-US" sz="2000" dirty="0">
                <a:solidFill>
                  <a:schemeClr val="bg1"/>
                </a:solidFill>
                <a:latin typeface="Times New Roman" panose="02020603050405020304" pitchFamily="18" charset="0"/>
                <a:ea typeface="黑体" panose="02010609060101010101" pitchFamily="49" charset="-122"/>
                <a:sym typeface="+mn-ea"/>
              </a:rPr>
              <a:t>（ </a:t>
            </a:r>
            <a:r>
              <a:rPr lang="en-US" altLang="zh-CN" sz="2000" dirty="0">
                <a:solidFill>
                  <a:schemeClr val="bg1"/>
                </a:solidFill>
                <a:latin typeface="Times New Roman" panose="02020603050405020304" pitchFamily="18" charset="0"/>
                <a:ea typeface="黑体" panose="02010609060101010101" pitchFamily="49" charset="-122"/>
                <a:sym typeface="+mn-ea"/>
              </a:rPr>
              <a:t>5 </a:t>
            </a:r>
            <a:r>
              <a:rPr lang="en-US" altLang="zh-CN" sz="2000" dirty="0">
                <a:solidFill>
                  <a:schemeClr val="bg1"/>
                </a:solidFill>
                <a:latin typeface="Times New Roman" panose="02020603050405020304" pitchFamily="18" charset="0"/>
                <a:ea typeface="黑体" panose="02010609060101010101" pitchFamily="49" charset="-122"/>
                <a:sym typeface="Symbol" panose="05050102010706020507" pitchFamily="18" charset="2"/>
              </a:rPr>
              <a:t></a:t>
            </a:r>
            <a:r>
              <a:rPr lang="en-US" altLang="zh-CN" sz="2000" dirty="0">
                <a:solidFill>
                  <a:schemeClr val="bg1"/>
                </a:solidFill>
                <a:latin typeface="Times New Roman" panose="02020603050405020304" pitchFamily="18" charset="0"/>
                <a:ea typeface="黑体" panose="02010609060101010101" pitchFamily="49" charset="-122"/>
                <a:sym typeface="+mn-ea"/>
              </a:rPr>
              <a:t>l </a:t>
            </a:r>
            <a:r>
              <a:rPr lang="zh-CN" altLang="en-US" sz="2000" dirty="0">
                <a:solidFill>
                  <a:schemeClr val="bg1"/>
                </a:solidFill>
                <a:latin typeface="Times New Roman" panose="02020603050405020304" pitchFamily="18" charset="0"/>
                <a:ea typeface="黑体" panose="02010609060101010101" pitchFamily="49" charset="-122"/>
                <a:sym typeface="+mn-ea"/>
              </a:rPr>
              <a:t>）</a:t>
            </a:r>
          </a:p>
        </p:txBody>
      </p:sp>
      <p:grpSp>
        <p:nvGrpSpPr>
          <p:cNvPr id="34820" name="Group 32"/>
          <p:cNvGrpSpPr/>
          <p:nvPr/>
        </p:nvGrpSpPr>
        <p:grpSpPr>
          <a:xfrm>
            <a:off x="169545" y="1877695"/>
            <a:ext cx="3382963" cy="3243263"/>
            <a:chOff x="930" y="1569"/>
            <a:chExt cx="2131" cy="2043"/>
          </a:xfrm>
        </p:grpSpPr>
        <p:sp>
          <p:nvSpPr>
            <p:cNvPr id="34822" name="Line 4"/>
            <p:cNvSpPr/>
            <p:nvPr/>
          </p:nvSpPr>
          <p:spPr>
            <a:xfrm>
              <a:off x="1292" y="1661"/>
              <a:ext cx="0" cy="1951"/>
            </a:xfrm>
            <a:prstGeom prst="line">
              <a:avLst/>
            </a:prstGeom>
            <a:ln w="9525" cap="flat" cmpd="sng">
              <a:solidFill>
                <a:schemeClr val="tx1"/>
              </a:solidFill>
              <a:prstDash val="solid"/>
              <a:headEnd type="none" w="med" len="med"/>
              <a:tailEnd type="none" w="med" len="med"/>
            </a:ln>
          </p:spPr>
        </p:sp>
        <p:sp>
          <p:nvSpPr>
            <p:cNvPr id="34823" name="Line 5"/>
            <p:cNvSpPr/>
            <p:nvPr/>
          </p:nvSpPr>
          <p:spPr>
            <a:xfrm>
              <a:off x="3061" y="1661"/>
              <a:ext cx="0" cy="1951"/>
            </a:xfrm>
            <a:prstGeom prst="line">
              <a:avLst/>
            </a:prstGeom>
            <a:ln w="9525" cap="flat" cmpd="sng">
              <a:solidFill>
                <a:schemeClr val="tx1"/>
              </a:solidFill>
              <a:prstDash val="solid"/>
              <a:headEnd type="none" w="med" len="med"/>
              <a:tailEnd type="none" w="med" len="med"/>
            </a:ln>
          </p:spPr>
        </p:sp>
        <p:sp>
          <p:nvSpPr>
            <p:cNvPr id="34824" name="Line 6"/>
            <p:cNvSpPr/>
            <p:nvPr/>
          </p:nvSpPr>
          <p:spPr>
            <a:xfrm>
              <a:off x="1292" y="1661"/>
              <a:ext cx="1769" cy="0"/>
            </a:xfrm>
            <a:prstGeom prst="line">
              <a:avLst/>
            </a:prstGeom>
            <a:ln w="9525" cap="flat" cmpd="sng">
              <a:solidFill>
                <a:schemeClr val="tx1"/>
              </a:solidFill>
              <a:prstDash val="solid"/>
              <a:headEnd type="none" w="med" len="med"/>
              <a:tailEnd type="none" w="med" len="med"/>
            </a:ln>
          </p:spPr>
        </p:sp>
        <p:grpSp>
          <p:nvGrpSpPr>
            <p:cNvPr id="34825" name="Group 10"/>
            <p:cNvGrpSpPr/>
            <p:nvPr/>
          </p:nvGrpSpPr>
          <p:grpSpPr>
            <a:xfrm>
              <a:off x="1519" y="1661"/>
              <a:ext cx="182" cy="272"/>
              <a:chOff x="1519" y="1661"/>
              <a:chExt cx="182" cy="272"/>
            </a:xfrm>
          </p:grpSpPr>
          <p:sp>
            <p:nvSpPr>
              <p:cNvPr id="34845" name="Line 7"/>
              <p:cNvSpPr/>
              <p:nvPr/>
            </p:nvSpPr>
            <p:spPr>
              <a:xfrm>
                <a:off x="1519" y="1933"/>
                <a:ext cx="182" cy="0"/>
              </a:xfrm>
              <a:prstGeom prst="line">
                <a:avLst/>
              </a:prstGeom>
              <a:ln w="9525" cap="flat" cmpd="sng">
                <a:solidFill>
                  <a:schemeClr val="tx1"/>
                </a:solidFill>
                <a:prstDash val="solid"/>
                <a:headEnd type="none" w="med" len="med"/>
                <a:tailEnd type="none" w="med" len="med"/>
              </a:ln>
            </p:spPr>
          </p:sp>
          <p:sp>
            <p:nvSpPr>
              <p:cNvPr id="34846" name="Line 8"/>
              <p:cNvSpPr/>
              <p:nvPr/>
            </p:nvSpPr>
            <p:spPr>
              <a:xfrm>
                <a:off x="1519" y="1661"/>
                <a:ext cx="0" cy="272"/>
              </a:xfrm>
              <a:prstGeom prst="line">
                <a:avLst/>
              </a:prstGeom>
              <a:ln w="9525" cap="flat" cmpd="sng">
                <a:solidFill>
                  <a:schemeClr val="tx1"/>
                </a:solidFill>
                <a:prstDash val="solid"/>
                <a:headEnd type="none" w="med" len="med"/>
                <a:tailEnd type="none" w="med" len="med"/>
              </a:ln>
            </p:spPr>
          </p:sp>
          <p:sp>
            <p:nvSpPr>
              <p:cNvPr id="34847" name="Line 9"/>
              <p:cNvSpPr/>
              <p:nvPr/>
            </p:nvSpPr>
            <p:spPr>
              <a:xfrm>
                <a:off x="1701" y="1661"/>
                <a:ext cx="0" cy="272"/>
              </a:xfrm>
              <a:prstGeom prst="line">
                <a:avLst/>
              </a:prstGeom>
              <a:ln w="9525" cap="flat" cmpd="sng">
                <a:solidFill>
                  <a:schemeClr val="tx1"/>
                </a:solidFill>
                <a:prstDash val="solid"/>
                <a:headEnd type="none" w="med" len="med"/>
                <a:tailEnd type="none" w="med" len="med"/>
              </a:ln>
            </p:spPr>
          </p:sp>
        </p:grpSp>
        <p:grpSp>
          <p:nvGrpSpPr>
            <p:cNvPr id="34826" name="Group 11"/>
            <p:cNvGrpSpPr/>
            <p:nvPr/>
          </p:nvGrpSpPr>
          <p:grpSpPr>
            <a:xfrm>
              <a:off x="1882" y="1661"/>
              <a:ext cx="182" cy="272"/>
              <a:chOff x="1519" y="1661"/>
              <a:chExt cx="182" cy="272"/>
            </a:xfrm>
          </p:grpSpPr>
          <p:sp>
            <p:nvSpPr>
              <p:cNvPr id="34842" name="Line 12"/>
              <p:cNvSpPr/>
              <p:nvPr/>
            </p:nvSpPr>
            <p:spPr>
              <a:xfrm>
                <a:off x="1519" y="1933"/>
                <a:ext cx="182" cy="0"/>
              </a:xfrm>
              <a:prstGeom prst="line">
                <a:avLst/>
              </a:prstGeom>
              <a:ln w="9525" cap="flat" cmpd="sng">
                <a:solidFill>
                  <a:schemeClr val="tx1"/>
                </a:solidFill>
                <a:prstDash val="solid"/>
                <a:headEnd type="none" w="med" len="med"/>
                <a:tailEnd type="none" w="med" len="med"/>
              </a:ln>
            </p:spPr>
          </p:sp>
          <p:sp>
            <p:nvSpPr>
              <p:cNvPr id="34843" name="Line 13"/>
              <p:cNvSpPr/>
              <p:nvPr/>
            </p:nvSpPr>
            <p:spPr>
              <a:xfrm>
                <a:off x="1519" y="1661"/>
                <a:ext cx="0" cy="272"/>
              </a:xfrm>
              <a:prstGeom prst="line">
                <a:avLst/>
              </a:prstGeom>
              <a:ln w="9525" cap="flat" cmpd="sng">
                <a:solidFill>
                  <a:schemeClr val="tx1"/>
                </a:solidFill>
                <a:prstDash val="solid"/>
                <a:headEnd type="none" w="med" len="med"/>
                <a:tailEnd type="none" w="med" len="med"/>
              </a:ln>
            </p:spPr>
          </p:sp>
          <p:sp>
            <p:nvSpPr>
              <p:cNvPr id="34844" name="Line 14"/>
              <p:cNvSpPr/>
              <p:nvPr/>
            </p:nvSpPr>
            <p:spPr>
              <a:xfrm>
                <a:off x="1701" y="1661"/>
                <a:ext cx="0" cy="272"/>
              </a:xfrm>
              <a:prstGeom prst="line">
                <a:avLst/>
              </a:prstGeom>
              <a:ln w="9525" cap="flat" cmpd="sng">
                <a:solidFill>
                  <a:schemeClr val="tx1"/>
                </a:solidFill>
                <a:prstDash val="solid"/>
                <a:headEnd type="none" w="med" len="med"/>
                <a:tailEnd type="none" w="med" len="med"/>
              </a:ln>
            </p:spPr>
          </p:sp>
        </p:grpSp>
        <p:grpSp>
          <p:nvGrpSpPr>
            <p:cNvPr id="34827" name="Group 15"/>
            <p:cNvGrpSpPr/>
            <p:nvPr/>
          </p:nvGrpSpPr>
          <p:grpSpPr>
            <a:xfrm>
              <a:off x="2246" y="1661"/>
              <a:ext cx="180" cy="272"/>
              <a:chOff x="1519" y="1661"/>
              <a:chExt cx="182" cy="272"/>
            </a:xfrm>
          </p:grpSpPr>
          <p:sp>
            <p:nvSpPr>
              <p:cNvPr id="34839" name="Line 16"/>
              <p:cNvSpPr/>
              <p:nvPr/>
            </p:nvSpPr>
            <p:spPr>
              <a:xfrm>
                <a:off x="1519" y="1933"/>
                <a:ext cx="182" cy="0"/>
              </a:xfrm>
              <a:prstGeom prst="line">
                <a:avLst/>
              </a:prstGeom>
              <a:ln w="9525" cap="flat" cmpd="sng">
                <a:solidFill>
                  <a:schemeClr val="tx1"/>
                </a:solidFill>
                <a:prstDash val="solid"/>
                <a:headEnd type="none" w="med" len="med"/>
                <a:tailEnd type="none" w="med" len="med"/>
              </a:ln>
            </p:spPr>
          </p:sp>
          <p:sp>
            <p:nvSpPr>
              <p:cNvPr id="34840" name="Line 17"/>
              <p:cNvSpPr/>
              <p:nvPr/>
            </p:nvSpPr>
            <p:spPr>
              <a:xfrm>
                <a:off x="1519" y="1661"/>
                <a:ext cx="0" cy="272"/>
              </a:xfrm>
              <a:prstGeom prst="line">
                <a:avLst/>
              </a:prstGeom>
              <a:ln w="9525" cap="flat" cmpd="sng">
                <a:solidFill>
                  <a:schemeClr val="tx1"/>
                </a:solidFill>
                <a:prstDash val="solid"/>
                <a:headEnd type="none" w="med" len="med"/>
                <a:tailEnd type="none" w="med" len="med"/>
              </a:ln>
            </p:spPr>
          </p:sp>
          <p:sp>
            <p:nvSpPr>
              <p:cNvPr id="34841" name="Line 18"/>
              <p:cNvSpPr/>
              <p:nvPr/>
            </p:nvSpPr>
            <p:spPr>
              <a:xfrm>
                <a:off x="1701" y="1661"/>
                <a:ext cx="0" cy="272"/>
              </a:xfrm>
              <a:prstGeom prst="line">
                <a:avLst/>
              </a:prstGeom>
              <a:ln w="9525" cap="flat" cmpd="sng">
                <a:solidFill>
                  <a:schemeClr val="tx1"/>
                </a:solidFill>
                <a:prstDash val="solid"/>
                <a:headEnd type="none" w="med" len="med"/>
                <a:tailEnd type="none" w="med" len="med"/>
              </a:ln>
            </p:spPr>
          </p:sp>
        </p:grpSp>
        <p:grpSp>
          <p:nvGrpSpPr>
            <p:cNvPr id="34828" name="Group 19"/>
            <p:cNvGrpSpPr/>
            <p:nvPr/>
          </p:nvGrpSpPr>
          <p:grpSpPr>
            <a:xfrm>
              <a:off x="2608" y="1661"/>
              <a:ext cx="180" cy="272"/>
              <a:chOff x="1519" y="1661"/>
              <a:chExt cx="182" cy="272"/>
            </a:xfrm>
          </p:grpSpPr>
          <p:sp>
            <p:nvSpPr>
              <p:cNvPr id="34836" name="Line 20"/>
              <p:cNvSpPr/>
              <p:nvPr/>
            </p:nvSpPr>
            <p:spPr>
              <a:xfrm>
                <a:off x="1519" y="1933"/>
                <a:ext cx="182" cy="0"/>
              </a:xfrm>
              <a:prstGeom prst="line">
                <a:avLst/>
              </a:prstGeom>
              <a:ln w="9525" cap="flat" cmpd="sng">
                <a:solidFill>
                  <a:schemeClr val="tx1"/>
                </a:solidFill>
                <a:prstDash val="solid"/>
                <a:headEnd type="none" w="med" len="med"/>
                <a:tailEnd type="none" w="med" len="med"/>
              </a:ln>
            </p:spPr>
          </p:sp>
          <p:sp>
            <p:nvSpPr>
              <p:cNvPr id="34837" name="Line 21"/>
              <p:cNvSpPr/>
              <p:nvPr/>
            </p:nvSpPr>
            <p:spPr>
              <a:xfrm>
                <a:off x="1519" y="1661"/>
                <a:ext cx="0" cy="272"/>
              </a:xfrm>
              <a:prstGeom prst="line">
                <a:avLst/>
              </a:prstGeom>
              <a:ln w="9525" cap="flat" cmpd="sng">
                <a:solidFill>
                  <a:schemeClr val="tx1"/>
                </a:solidFill>
                <a:prstDash val="solid"/>
                <a:headEnd type="none" w="med" len="med"/>
                <a:tailEnd type="none" w="med" len="med"/>
              </a:ln>
            </p:spPr>
          </p:sp>
          <p:sp>
            <p:nvSpPr>
              <p:cNvPr id="34838" name="Line 22"/>
              <p:cNvSpPr/>
              <p:nvPr/>
            </p:nvSpPr>
            <p:spPr>
              <a:xfrm>
                <a:off x="1701" y="1661"/>
                <a:ext cx="0" cy="272"/>
              </a:xfrm>
              <a:prstGeom prst="line">
                <a:avLst/>
              </a:prstGeom>
              <a:ln w="9525" cap="flat" cmpd="sng">
                <a:solidFill>
                  <a:schemeClr val="tx1"/>
                </a:solidFill>
                <a:prstDash val="solid"/>
                <a:headEnd type="none" w="med" len="med"/>
                <a:tailEnd type="none" w="med" len="med"/>
              </a:ln>
            </p:spPr>
          </p:sp>
        </p:grpSp>
        <p:sp>
          <p:nvSpPr>
            <p:cNvPr id="34829" name="Line 23"/>
            <p:cNvSpPr/>
            <p:nvPr/>
          </p:nvSpPr>
          <p:spPr>
            <a:xfrm>
              <a:off x="1247" y="3612"/>
              <a:ext cx="1814" cy="0"/>
            </a:xfrm>
            <a:prstGeom prst="line">
              <a:avLst/>
            </a:prstGeom>
            <a:ln w="9525" cap="flat" cmpd="sng">
              <a:solidFill>
                <a:schemeClr val="tx1"/>
              </a:solidFill>
              <a:prstDash val="solid"/>
              <a:headEnd type="none" w="med" len="med"/>
              <a:tailEnd type="none" w="med" len="med"/>
            </a:ln>
          </p:spPr>
        </p:sp>
        <p:sp>
          <p:nvSpPr>
            <p:cNvPr id="34830" name="Rectangle 25"/>
            <p:cNvSpPr/>
            <p:nvPr/>
          </p:nvSpPr>
          <p:spPr>
            <a:xfrm>
              <a:off x="930" y="3202"/>
              <a:ext cx="280" cy="404"/>
            </a:xfrm>
            <a:prstGeom prst="rect">
              <a:avLst/>
            </a:prstGeom>
            <a:noFill/>
            <a:ln w="9525">
              <a:noFill/>
            </a:ln>
          </p:spPr>
          <p:txBody>
            <a:bodyPr wrap="none">
              <a:spAutoFit/>
            </a:bodyPr>
            <a:lstStyle/>
            <a:p>
              <a:r>
                <a:rPr lang="en-US" altLang="zh-CN" sz="3600" b="1">
                  <a:solidFill>
                    <a:schemeClr val="tx2"/>
                  </a:solidFill>
                  <a:latin typeface="Times New Roman" panose="02020603050405020304" pitchFamily="18" charset="0"/>
                  <a:ea typeface="黑体" panose="02010609060101010101" pitchFamily="49" charset="-122"/>
                </a:rPr>
                <a:t>+</a:t>
              </a:r>
              <a:endParaRPr lang="en-US" altLang="zh-CN" sz="3600">
                <a:solidFill>
                  <a:schemeClr val="tx2"/>
                </a:solidFill>
                <a:latin typeface="Times New Roman" panose="02020603050405020304" pitchFamily="18" charset="0"/>
                <a:ea typeface="黑体" panose="02010609060101010101" pitchFamily="49" charset="-122"/>
              </a:endParaRPr>
            </a:p>
          </p:txBody>
        </p:sp>
        <p:sp>
          <p:nvSpPr>
            <p:cNvPr id="34831" name="Rectangle 26"/>
            <p:cNvSpPr/>
            <p:nvPr/>
          </p:nvSpPr>
          <p:spPr>
            <a:xfrm>
              <a:off x="975" y="1569"/>
              <a:ext cx="212" cy="404"/>
            </a:xfrm>
            <a:prstGeom prst="rect">
              <a:avLst/>
            </a:prstGeom>
            <a:noFill/>
            <a:ln w="9525">
              <a:noFill/>
            </a:ln>
          </p:spPr>
          <p:txBody>
            <a:bodyPr wrap="none">
              <a:spAutoFit/>
            </a:bodyPr>
            <a:lstStyle/>
            <a:p>
              <a:r>
                <a:rPr lang="en-US" altLang="zh-CN" sz="3600" b="1">
                  <a:solidFill>
                    <a:schemeClr val="tx2"/>
                  </a:solidFill>
                  <a:latin typeface="Times New Roman" panose="02020603050405020304" pitchFamily="18" charset="0"/>
                  <a:ea typeface="黑体" panose="02010609060101010101" pitchFamily="49" charset="-122"/>
                </a:rPr>
                <a:t>-</a:t>
              </a:r>
            </a:p>
          </p:txBody>
        </p:sp>
        <p:sp>
          <p:nvSpPr>
            <p:cNvPr id="34832" name="Rectangle 28"/>
            <p:cNvSpPr/>
            <p:nvPr/>
          </p:nvSpPr>
          <p:spPr>
            <a:xfrm>
              <a:off x="1519" y="1661"/>
              <a:ext cx="197" cy="250"/>
            </a:xfrm>
            <a:prstGeom prst="rect">
              <a:avLst/>
            </a:prstGeom>
            <a:noFill/>
            <a:ln w="9525">
              <a:noFill/>
            </a:ln>
          </p:spPr>
          <p:txBody>
            <a:bodyPr wrap="none">
              <a:spAutoFit/>
            </a:bodyPr>
            <a:lstStyle/>
            <a:p>
              <a:r>
                <a:rPr lang="en-US" altLang="zh-CN" sz="2000" b="1">
                  <a:latin typeface="Times New Roman" panose="02020603050405020304" pitchFamily="18" charset="0"/>
                  <a:ea typeface="黑体" panose="02010609060101010101" pitchFamily="49" charset="-122"/>
                </a:rPr>
                <a:t>1</a:t>
              </a:r>
            </a:p>
          </p:txBody>
        </p:sp>
        <p:sp>
          <p:nvSpPr>
            <p:cNvPr id="34833" name="Rectangle 29"/>
            <p:cNvSpPr/>
            <p:nvPr/>
          </p:nvSpPr>
          <p:spPr>
            <a:xfrm>
              <a:off x="1882" y="1661"/>
              <a:ext cx="197" cy="250"/>
            </a:xfrm>
            <a:prstGeom prst="rect">
              <a:avLst/>
            </a:prstGeom>
            <a:noFill/>
            <a:ln w="9525">
              <a:noFill/>
            </a:ln>
          </p:spPr>
          <p:txBody>
            <a:bodyPr wrap="none">
              <a:spAutoFit/>
            </a:bodyPr>
            <a:lstStyle/>
            <a:p>
              <a:r>
                <a:rPr lang="en-US" altLang="zh-CN" sz="2000" b="1">
                  <a:latin typeface="Times New Roman" panose="02020603050405020304" pitchFamily="18" charset="0"/>
                  <a:ea typeface="黑体" panose="02010609060101010101" pitchFamily="49" charset="-122"/>
                </a:rPr>
                <a:t>2</a:t>
              </a:r>
            </a:p>
          </p:txBody>
        </p:sp>
        <p:sp>
          <p:nvSpPr>
            <p:cNvPr id="34834" name="Rectangle 30"/>
            <p:cNvSpPr/>
            <p:nvPr/>
          </p:nvSpPr>
          <p:spPr>
            <a:xfrm>
              <a:off x="2245" y="1661"/>
              <a:ext cx="197" cy="250"/>
            </a:xfrm>
            <a:prstGeom prst="rect">
              <a:avLst/>
            </a:prstGeom>
            <a:noFill/>
            <a:ln w="9525">
              <a:noFill/>
            </a:ln>
          </p:spPr>
          <p:txBody>
            <a:bodyPr wrap="none">
              <a:spAutoFit/>
            </a:bodyPr>
            <a:lstStyle/>
            <a:p>
              <a:r>
                <a:rPr lang="en-US" altLang="zh-CN" sz="2000" b="1">
                  <a:latin typeface="Times New Roman" panose="02020603050405020304" pitchFamily="18" charset="0"/>
                  <a:ea typeface="黑体" panose="02010609060101010101" pitchFamily="49" charset="-122"/>
                </a:rPr>
                <a:t>3</a:t>
              </a:r>
            </a:p>
          </p:txBody>
        </p:sp>
        <p:sp>
          <p:nvSpPr>
            <p:cNvPr id="34835" name="Rectangle 31"/>
            <p:cNvSpPr/>
            <p:nvPr/>
          </p:nvSpPr>
          <p:spPr>
            <a:xfrm>
              <a:off x="2608" y="1661"/>
              <a:ext cx="197" cy="250"/>
            </a:xfrm>
            <a:prstGeom prst="rect">
              <a:avLst/>
            </a:prstGeom>
            <a:noFill/>
            <a:ln w="9525">
              <a:noFill/>
            </a:ln>
          </p:spPr>
          <p:txBody>
            <a:bodyPr wrap="none">
              <a:spAutoFit/>
            </a:bodyPr>
            <a:lstStyle/>
            <a:p>
              <a:r>
                <a:rPr lang="en-US" altLang="zh-CN" sz="2000" b="1">
                  <a:latin typeface="Times New Roman" panose="02020603050405020304" pitchFamily="18" charset="0"/>
                  <a:ea typeface="黑体" panose="02010609060101010101" pitchFamily="49" charset="-122"/>
                </a:rPr>
                <a:t>4</a:t>
              </a:r>
            </a:p>
          </p:txBody>
        </p:sp>
      </p:grpSp>
      <p:sp>
        <p:nvSpPr>
          <p:cNvPr id="33" name="矩形 32"/>
          <p:cNvSpPr/>
          <p:nvPr/>
        </p:nvSpPr>
        <p:spPr>
          <a:xfrm>
            <a:off x="3662363" y="1692910"/>
            <a:ext cx="5013960" cy="521970"/>
          </a:xfrm>
          <a:prstGeom prst="rect">
            <a:avLst/>
          </a:prstGeom>
        </p:spPr>
        <p:txBody>
          <a:bodyPr wrap="none">
            <a:spAutoFit/>
          </a:bodyPr>
          <a:lstStyle/>
          <a:p>
            <a:r>
              <a:rPr lang="zh-CN" altLang="en-US" sz="2800" b="1" dirty="0">
                <a:solidFill>
                  <a:schemeClr val="bg1"/>
                </a:solidFill>
                <a:latin typeface="黑体" panose="02010609060101010101" pitchFamily="49" charset="-122"/>
                <a:ea typeface="黑体" panose="02010609060101010101" pitchFamily="49" charset="-122"/>
              </a:rPr>
              <a:t>每组上</a:t>
            </a:r>
            <a:r>
              <a:rPr lang="en-US" altLang="zh-CN" sz="2800" b="1">
                <a:solidFill>
                  <a:schemeClr val="bg1"/>
                </a:solidFill>
                <a:latin typeface="黑体" panose="02010609060101010101" pitchFamily="49" charset="-122"/>
                <a:ea typeface="黑体" panose="02010609060101010101" pitchFamily="49" charset="-122"/>
              </a:rPr>
              <a:t>5+1</a:t>
            </a:r>
            <a:r>
              <a:rPr lang="zh-CN" altLang="en-US" sz="2800" b="1" dirty="0">
                <a:solidFill>
                  <a:schemeClr val="bg1"/>
                </a:solidFill>
                <a:latin typeface="黑体" panose="02010609060101010101" pitchFamily="49" charset="-122"/>
                <a:ea typeface="黑体" panose="02010609060101010101" pitchFamily="49" charset="-122"/>
              </a:rPr>
              <a:t>个样品， </a:t>
            </a:r>
            <a:r>
              <a:rPr lang="en-US" altLang="zh-CN" sz="2800" b="1" dirty="0">
                <a:solidFill>
                  <a:schemeClr val="bg1"/>
                </a:solidFill>
                <a:latin typeface="黑体" panose="02010609060101010101" pitchFamily="49" charset="-122"/>
                <a:ea typeface="黑体" panose="02010609060101010101" pitchFamily="49" charset="-122"/>
              </a:rPr>
              <a:t>2</a:t>
            </a:r>
            <a:r>
              <a:rPr lang="zh-CN" altLang="en-US" sz="2800" b="1" dirty="0">
                <a:solidFill>
                  <a:schemeClr val="bg1"/>
                </a:solidFill>
                <a:latin typeface="黑体" panose="02010609060101010101" pitchFamily="49" charset="-122"/>
                <a:ea typeface="黑体" panose="02010609060101010101" pitchFamily="49" charset="-122"/>
              </a:rPr>
              <a:t>组一块胶</a:t>
            </a:r>
          </a:p>
        </p:txBody>
      </p:sp>
    </p:spTree>
  </p:cSld>
  <p:clrMapOvr>
    <a:masterClrMapping/>
  </p:clrMapOvr>
  <p:transition spd="slow">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矩形 83969"/>
          <p:cNvSpPr/>
          <p:nvPr/>
        </p:nvSpPr>
        <p:spPr>
          <a:xfrm>
            <a:off x="1331913" y="908050"/>
            <a:ext cx="6224587" cy="579438"/>
          </a:xfrm>
          <a:prstGeom prst="rect">
            <a:avLst/>
          </a:prstGeom>
          <a:noFill/>
          <a:ln w="9525">
            <a:noFill/>
          </a:ln>
        </p:spPr>
        <p:txBody>
          <a:bodyPr anchor="ctr">
            <a:spAutoFit/>
          </a:bodyPr>
          <a:lstStyle/>
          <a:p>
            <a:pPr algn="ctr"/>
            <a:r>
              <a:rPr lang="en-US" altLang="zh-CN" sz="3200" b="1">
                <a:solidFill>
                  <a:srgbClr val="0000FF"/>
                </a:solidFill>
                <a:latin typeface="Times New Roman" panose="02020603050405020304" pitchFamily="18" charset="0"/>
                <a:ea typeface="楷体_GB2312" pitchFamily="49" charset="-122"/>
              </a:rPr>
              <a:t>DNA Marker  (ladder) </a:t>
            </a:r>
            <a:r>
              <a:rPr lang="zh-CN" altLang="en-US" sz="3200" b="1" dirty="0">
                <a:solidFill>
                  <a:srgbClr val="0000FF"/>
                </a:solidFill>
                <a:latin typeface="Times New Roman" panose="02020603050405020304" pitchFamily="18" charset="0"/>
                <a:ea typeface="楷体_GB2312" pitchFamily="49" charset="-122"/>
              </a:rPr>
              <a:t>　</a:t>
            </a:r>
          </a:p>
        </p:txBody>
      </p:sp>
      <p:pic>
        <p:nvPicPr>
          <p:cNvPr id="83971" name="图片 83970" descr="100_0299"/>
          <p:cNvPicPr>
            <a:picLocks noChangeAspect="1"/>
          </p:cNvPicPr>
          <p:nvPr/>
        </p:nvPicPr>
        <p:blipFill>
          <a:blip r:embed="rId2"/>
          <a:srcRect l="23610" t="14621" r="53323" b="12262"/>
          <a:stretch>
            <a:fillRect/>
          </a:stretch>
        </p:blipFill>
        <p:spPr>
          <a:xfrm>
            <a:off x="6804025" y="2097088"/>
            <a:ext cx="1122363" cy="2663825"/>
          </a:xfrm>
          <a:prstGeom prst="rect">
            <a:avLst/>
          </a:prstGeom>
          <a:noFill/>
          <a:ln w="9525">
            <a:noFill/>
          </a:ln>
        </p:spPr>
      </p:pic>
      <p:pic>
        <p:nvPicPr>
          <p:cNvPr id="83972" name="图片 83971" descr="D503A"/>
          <p:cNvPicPr>
            <a:picLocks noChangeAspect="1"/>
          </p:cNvPicPr>
          <p:nvPr/>
        </p:nvPicPr>
        <p:blipFill>
          <a:blip r:embed="rId3"/>
          <a:stretch>
            <a:fillRect/>
          </a:stretch>
        </p:blipFill>
        <p:spPr>
          <a:xfrm>
            <a:off x="755650" y="1826260"/>
            <a:ext cx="5402263" cy="3205163"/>
          </a:xfrm>
          <a:prstGeom prst="rect">
            <a:avLst/>
          </a:prstGeom>
          <a:noFill/>
          <a:ln w="9525">
            <a:noFill/>
          </a:ln>
        </p:spPr>
      </p:pic>
    </p:spTree>
  </p:cSld>
  <p:clrMapOvr>
    <a:masterClrMapping/>
  </p:clrMapOvr>
  <p:transition spd="slow">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实验原理</a:t>
            </a:r>
          </a:p>
        </p:txBody>
      </p:sp>
      <p:sp>
        <p:nvSpPr>
          <p:cNvPr id="3" name="内容占位符 2"/>
          <p:cNvSpPr>
            <a:spLocks noGrp="1"/>
          </p:cNvSpPr>
          <p:nvPr>
            <p:ph idx="1"/>
          </p:nvPr>
        </p:nvSpPr>
        <p:spPr>
          <a:xfrm>
            <a:off x="371475" y="1417955"/>
            <a:ext cx="4070985" cy="4791075"/>
          </a:xfrm>
        </p:spPr>
        <p:txBody>
          <a:bodyPr/>
          <a:lstStyle/>
          <a:p>
            <a:pPr eaLnBrk="1" hangingPunct="1">
              <a:lnSpc>
                <a:spcPct val="140000"/>
              </a:lnSpc>
            </a:pPr>
            <a:r>
              <a:rPr lang="zh-CN" altLang="en-US" sz="2800" dirty="0">
                <a:latin typeface="黑体" panose="02010609060101010101" pitchFamily="49" charset="-122"/>
                <a:ea typeface="黑体" panose="02010609060101010101" pitchFamily="49" charset="-122"/>
                <a:sym typeface="+mn-ea"/>
              </a:rPr>
              <a:t>质粒</a:t>
            </a:r>
          </a:p>
          <a:p>
            <a:pPr eaLnBrk="1" hangingPunct="1">
              <a:lnSpc>
                <a:spcPct val="120000"/>
              </a:lnSpc>
            </a:pPr>
            <a:r>
              <a:rPr lang="zh-CN" altLang="en-US" sz="2800" dirty="0">
                <a:ea typeface="黑体" panose="02010609060101010101" pitchFamily="49" charset="-122"/>
                <a:sym typeface="+mn-ea"/>
              </a:rPr>
              <a:t>独立于细菌染色体以外，能独立自主复制的闭合环状</a:t>
            </a:r>
            <a:r>
              <a:rPr lang="en-US" altLang="zh-CN" sz="2800">
                <a:ea typeface="黑体" panose="02010609060101010101" pitchFamily="49" charset="-122"/>
                <a:sym typeface="+mn-ea"/>
              </a:rPr>
              <a:t>DNA</a:t>
            </a:r>
            <a:r>
              <a:rPr lang="zh-CN" altLang="en-US" sz="2800" dirty="0">
                <a:ea typeface="黑体" panose="02010609060101010101" pitchFamily="49" charset="-122"/>
                <a:sym typeface="+mn-ea"/>
              </a:rPr>
              <a:t>分子</a:t>
            </a:r>
            <a:endParaRPr lang="zh-CN" altLang="en-US" sz="2800" dirty="0">
              <a:ea typeface="黑体" panose="02010609060101010101" pitchFamily="49" charset="-122"/>
            </a:endParaRPr>
          </a:p>
          <a:p>
            <a:pPr eaLnBrk="1" hangingPunct="1">
              <a:lnSpc>
                <a:spcPct val="50000"/>
              </a:lnSpc>
            </a:pPr>
            <a:endParaRPr lang="zh-CN" altLang="en-US" sz="2800" dirty="0">
              <a:ea typeface="黑体" panose="02010609060101010101" pitchFamily="49" charset="-122"/>
            </a:endParaRPr>
          </a:p>
          <a:p>
            <a:pPr eaLnBrk="1" hangingPunct="1">
              <a:lnSpc>
                <a:spcPct val="120000"/>
              </a:lnSpc>
            </a:pPr>
            <a:r>
              <a:rPr lang="zh-CN" altLang="en-US" sz="2800" dirty="0">
                <a:ea typeface="黑体" panose="02010609060101010101" pitchFamily="49" charset="-122"/>
                <a:sym typeface="+mn-ea"/>
              </a:rPr>
              <a:t>基因工程常采用的</a:t>
            </a:r>
            <a:r>
              <a:rPr lang="zh-CN" altLang="en-US" sz="2800" u="sng" dirty="0">
                <a:ea typeface="黑体" panose="02010609060101010101" pitchFamily="49" charset="-122"/>
                <a:sym typeface="+mn-ea"/>
              </a:rPr>
              <a:t>载体</a:t>
            </a:r>
            <a:endParaRPr lang="zh-CN" altLang="en-US" sz="2800" u="sng" dirty="0">
              <a:ea typeface="黑体" panose="02010609060101010101" pitchFamily="49" charset="-122"/>
            </a:endParaRPr>
          </a:p>
          <a:p>
            <a:pPr eaLnBrk="1" hangingPunct="1">
              <a:lnSpc>
                <a:spcPct val="140000"/>
              </a:lnSpc>
            </a:pPr>
            <a:endParaRPr lang="zh-CN" altLang="en-US" sz="2800">
              <a:latin typeface="黑体" panose="02010609060101010101" pitchFamily="49" charset="-122"/>
              <a:ea typeface="黑体" panose="02010609060101010101" pitchFamily="49" charset="-122"/>
            </a:endParaRPr>
          </a:p>
        </p:txBody>
      </p:sp>
      <p:pic>
        <p:nvPicPr>
          <p:cNvPr id="4102" name="Picture 8" descr="F7AFD_plasmid"/>
          <p:cNvPicPr>
            <a:picLocks noChangeAspect="1"/>
          </p:cNvPicPr>
          <p:nvPr/>
        </p:nvPicPr>
        <p:blipFill>
          <a:blip r:embed="rId2"/>
          <a:stretch>
            <a:fillRect/>
          </a:stretch>
        </p:blipFill>
        <p:spPr>
          <a:xfrm>
            <a:off x="4227513" y="4211320"/>
            <a:ext cx="1312862" cy="2565400"/>
          </a:xfrm>
          <a:prstGeom prst="rect">
            <a:avLst/>
          </a:prstGeom>
          <a:noFill/>
          <a:ln w="9525">
            <a:noFill/>
          </a:ln>
        </p:spPr>
      </p:pic>
      <p:pic>
        <p:nvPicPr>
          <p:cNvPr id="4" name="Picture 9"/>
          <p:cNvPicPr>
            <a:picLocks noChangeAspect="1"/>
          </p:cNvPicPr>
          <p:nvPr/>
        </p:nvPicPr>
        <p:blipFill>
          <a:blip r:embed="rId3"/>
          <a:stretch>
            <a:fillRect/>
          </a:stretch>
        </p:blipFill>
        <p:spPr>
          <a:xfrm>
            <a:off x="5540375" y="4211320"/>
            <a:ext cx="3419475" cy="2590800"/>
          </a:xfrm>
          <a:prstGeom prst="rect">
            <a:avLst/>
          </a:prstGeom>
          <a:noFill/>
          <a:ln w="9525">
            <a:noFill/>
          </a:ln>
        </p:spPr>
      </p:pic>
      <p:pic>
        <p:nvPicPr>
          <p:cNvPr id="5" name="Picture 7" descr="5-10"/>
          <p:cNvPicPr>
            <a:picLocks noChangeAspect="1"/>
          </p:cNvPicPr>
          <p:nvPr/>
        </p:nvPicPr>
        <p:blipFill>
          <a:blip r:embed="rId4"/>
          <a:stretch>
            <a:fillRect/>
          </a:stretch>
        </p:blipFill>
        <p:spPr>
          <a:xfrm>
            <a:off x="5739130" y="876300"/>
            <a:ext cx="2882265" cy="3335020"/>
          </a:xfrm>
          <a:prstGeom prst="rect">
            <a:avLst/>
          </a:prstGeom>
          <a:noFill/>
          <a:ln w="9525">
            <a:noFill/>
          </a:ln>
        </p:spPr>
      </p:pic>
    </p:spTree>
  </p:cSld>
  <p:clrMapOvr>
    <a:masterClrMapping/>
  </p:clrMapOvr>
  <p:transition>
    <p:split orient="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1187450" y="260350"/>
            <a:ext cx="6870700" cy="1600200"/>
          </a:xfrm>
        </p:spPr>
        <p:txBody>
          <a:bodyPr vert="horz" wrap="square" lIns="91440" tIns="45720" rIns="91440" bIns="45720" anchor="b"/>
          <a:lstStyle/>
          <a:p>
            <a:pPr eaLnBrk="1" hangingPunct="1"/>
            <a:r>
              <a:rPr lang="en-US" altLang="zh-CN" sz="3600" b="1">
                <a:solidFill>
                  <a:schemeClr val="tx2"/>
                </a:solidFill>
                <a:latin typeface="Times New Roman" panose="02020603050405020304" pitchFamily="18" charset="0"/>
              </a:rPr>
              <a:t>Loading Buffer</a:t>
            </a:r>
            <a:br>
              <a:rPr lang="en-US" altLang="zh-CN" sz="3600" b="1">
                <a:solidFill>
                  <a:schemeClr val="tx2"/>
                </a:solidFill>
                <a:latin typeface="Times New Roman" panose="02020603050405020304" pitchFamily="18" charset="0"/>
              </a:rPr>
            </a:br>
            <a:r>
              <a:rPr lang="zh-CN" altLang="en-US" sz="3600" b="1" dirty="0">
                <a:solidFill>
                  <a:schemeClr val="tx2"/>
                </a:solidFill>
                <a:latin typeface="Times New Roman" panose="02020603050405020304" pitchFamily="18" charset="0"/>
              </a:rPr>
              <a:t>上样缓冲液</a:t>
            </a:r>
          </a:p>
        </p:txBody>
      </p:sp>
      <p:sp>
        <p:nvSpPr>
          <p:cNvPr id="35843" name="内容占位符 2"/>
          <p:cNvSpPr>
            <a:spLocks noGrp="1"/>
          </p:cNvSpPr>
          <p:nvPr>
            <p:ph idx="1"/>
          </p:nvPr>
        </p:nvSpPr>
        <p:spPr>
          <a:xfrm>
            <a:off x="827088" y="2492375"/>
            <a:ext cx="7696200" cy="2143125"/>
          </a:xfrm>
        </p:spPr>
        <p:txBody>
          <a:bodyPr vert="horz" wrap="square" lIns="91440" tIns="45720" rIns="91440" bIns="45720" anchor="t"/>
          <a:lstStyle/>
          <a:p>
            <a:pPr eaLnBrk="1" hangingPunct="1"/>
            <a:r>
              <a:rPr lang="en-US" altLang="zh-CN" sz="2800">
                <a:ea typeface="黑体" panose="02010609060101010101" pitchFamily="49" charset="-122"/>
              </a:rPr>
              <a:t>EDTA</a:t>
            </a:r>
          </a:p>
          <a:p>
            <a:pPr eaLnBrk="1" hangingPunct="1"/>
            <a:r>
              <a:rPr lang="zh-CN" altLang="en-US" sz="2800" dirty="0">
                <a:ea typeface="黑体" panose="02010609060101010101" pitchFamily="49" charset="-122"/>
              </a:rPr>
              <a:t>甘油 </a:t>
            </a:r>
            <a:r>
              <a:rPr lang="en-US" altLang="zh-CN" sz="2800">
                <a:ea typeface="黑体" panose="02010609060101010101" pitchFamily="49" charset="-122"/>
              </a:rPr>
              <a:t>……………</a:t>
            </a:r>
            <a:r>
              <a:rPr lang="zh-CN" altLang="en-US" sz="2800" dirty="0">
                <a:ea typeface="黑体" panose="02010609060101010101" pitchFamily="49" charset="-122"/>
              </a:rPr>
              <a:t>增大溶液密度    </a:t>
            </a:r>
            <a:endParaRPr lang="en-US" altLang="zh-CN" sz="2800">
              <a:ea typeface="黑体" panose="02010609060101010101" pitchFamily="49" charset="-122"/>
            </a:endParaRPr>
          </a:p>
          <a:p>
            <a:pPr eaLnBrk="1" hangingPunct="1"/>
            <a:r>
              <a:rPr lang="zh-CN" altLang="en-US" sz="2800" dirty="0">
                <a:ea typeface="黑体" panose="02010609060101010101" pitchFamily="49" charset="-122"/>
              </a:rPr>
              <a:t>溴酚蓝</a:t>
            </a:r>
            <a:r>
              <a:rPr lang="en-US" altLang="zh-CN" sz="2800">
                <a:ea typeface="黑体" panose="02010609060101010101" pitchFamily="49" charset="-122"/>
              </a:rPr>
              <a:t>…………</a:t>
            </a:r>
            <a:r>
              <a:rPr lang="zh-CN" altLang="en-US" sz="2800" dirty="0">
                <a:ea typeface="黑体" panose="02010609060101010101" pitchFamily="49" charset="-122"/>
              </a:rPr>
              <a:t>指示剂</a:t>
            </a:r>
            <a:endParaRPr lang="en-US" altLang="zh-CN" sz="2800">
              <a:ea typeface="黑体" panose="02010609060101010101" pitchFamily="49" charset="-122"/>
            </a:endParaRPr>
          </a:p>
          <a:p>
            <a:pPr eaLnBrk="1" hangingPunct="1"/>
            <a:r>
              <a:rPr lang="zh-CN" altLang="en-US" sz="2800" dirty="0">
                <a:ea typeface="黑体" panose="02010609060101010101" pitchFamily="49" charset="-122"/>
              </a:rPr>
              <a:t>二甲苯胺蓝</a:t>
            </a:r>
            <a:r>
              <a:rPr lang="en-US" altLang="zh-CN" sz="2800">
                <a:ea typeface="黑体" panose="02010609060101010101" pitchFamily="49" charset="-122"/>
              </a:rPr>
              <a:t>……</a:t>
            </a:r>
            <a:r>
              <a:rPr lang="zh-CN" altLang="en-US" sz="2800" dirty="0">
                <a:ea typeface="黑体" panose="02010609060101010101" pitchFamily="49" charset="-122"/>
              </a:rPr>
              <a:t>指示剂</a:t>
            </a:r>
          </a:p>
        </p:txBody>
      </p:sp>
      <p:sp>
        <p:nvSpPr>
          <p:cNvPr id="35844" name="矩形 3"/>
          <p:cNvSpPr/>
          <p:nvPr/>
        </p:nvSpPr>
        <p:spPr>
          <a:xfrm>
            <a:off x="714375" y="1643063"/>
            <a:ext cx="2286000" cy="701675"/>
          </a:xfrm>
          <a:prstGeom prst="rect">
            <a:avLst/>
          </a:prstGeom>
          <a:noFill/>
          <a:ln w="9525">
            <a:noFill/>
          </a:ln>
        </p:spPr>
        <p:txBody>
          <a:bodyPr>
            <a:spAutoFit/>
          </a:bodyPr>
          <a:lstStyle/>
          <a:p>
            <a:r>
              <a:rPr lang="zh-CN" altLang="en-US" sz="4000" b="1" dirty="0">
                <a:solidFill>
                  <a:srgbClr val="003399"/>
                </a:solidFill>
                <a:latin typeface="Times New Roman" panose="02020603050405020304" pitchFamily="18" charset="0"/>
                <a:ea typeface="黑体" panose="02010609060101010101" pitchFamily="49" charset="-122"/>
              </a:rPr>
              <a:t>组成</a:t>
            </a:r>
          </a:p>
        </p:txBody>
      </p:sp>
      <p:sp>
        <p:nvSpPr>
          <p:cNvPr id="6" name="矩形 5"/>
          <p:cNvSpPr/>
          <p:nvPr/>
        </p:nvSpPr>
        <p:spPr>
          <a:xfrm>
            <a:off x="3132138" y="4868863"/>
            <a:ext cx="5040313" cy="1544638"/>
          </a:xfrm>
          <a:prstGeom prst="rect">
            <a:avLst/>
          </a:prstGeom>
        </p:spPr>
        <p:txBody>
          <a:bodyPr wrap="square">
            <a:spAutoFit/>
          </a:bodyPr>
          <a:lstStyle/>
          <a:p>
            <a:pPr marL="342900" indent="-342900">
              <a:spcBef>
                <a:spcPct val="20000"/>
              </a:spcBef>
            </a:pPr>
            <a:r>
              <a:rPr lang="en-US" altLang="zh-CN" sz="2800" b="1">
                <a:solidFill>
                  <a:srgbClr val="000000"/>
                </a:solidFill>
                <a:latin typeface="Times New Roman" panose="02020603050405020304" pitchFamily="18" charset="0"/>
                <a:ea typeface="黑体" panose="02010609060101010101" pitchFamily="49" charset="-122"/>
              </a:rPr>
              <a:t>0.5TBE, 0.5-1.4%</a:t>
            </a:r>
            <a:r>
              <a:rPr lang="zh-CN" altLang="en-US" sz="2800" b="1" dirty="0">
                <a:solidFill>
                  <a:srgbClr val="000000"/>
                </a:solidFill>
                <a:latin typeface="Times New Roman" panose="02020603050405020304" pitchFamily="18" charset="0"/>
                <a:ea typeface="黑体" panose="02010609060101010101" pitchFamily="49" charset="-122"/>
              </a:rPr>
              <a:t>浓度的胶中，</a:t>
            </a:r>
            <a:endParaRPr lang="en-US" altLang="zh-CN" sz="2800" b="1">
              <a:solidFill>
                <a:srgbClr val="000000"/>
              </a:solidFill>
              <a:latin typeface="Times New Roman" panose="02020603050405020304" pitchFamily="18" charset="0"/>
              <a:ea typeface="黑体" panose="02010609060101010101" pitchFamily="49" charset="-122"/>
            </a:endParaRPr>
          </a:p>
          <a:p>
            <a:pPr marL="342900" indent="-342900">
              <a:spcBef>
                <a:spcPct val="20000"/>
              </a:spcBef>
            </a:pPr>
            <a:r>
              <a:rPr lang="zh-CN" altLang="en-US" sz="2800" b="1" dirty="0">
                <a:solidFill>
                  <a:srgbClr val="000000"/>
                </a:solidFill>
                <a:latin typeface="Times New Roman" panose="02020603050405020304" pitchFamily="18" charset="0"/>
                <a:ea typeface="黑体" panose="02010609060101010101" pitchFamily="49" charset="-122"/>
              </a:rPr>
              <a:t>迁移率           </a:t>
            </a:r>
            <a:r>
              <a:rPr lang="zh-CN" altLang="en-US" sz="2800" b="1" dirty="0">
                <a:solidFill>
                  <a:srgbClr val="003399"/>
                </a:solidFill>
                <a:latin typeface="Times New Roman" panose="02020603050405020304" pitchFamily="18" charset="0"/>
                <a:ea typeface="黑体" panose="02010609060101010101" pitchFamily="49" charset="-122"/>
              </a:rPr>
              <a:t>溴酚蓝</a:t>
            </a:r>
            <a:r>
              <a:rPr lang="en-US" altLang="zh-CN" sz="2800" b="1">
                <a:solidFill>
                  <a:srgbClr val="003399"/>
                </a:solidFill>
                <a:latin typeface="Times New Roman" panose="02020603050405020304" pitchFamily="18" charset="0"/>
                <a:ea typeface="黑体" panose="02010609060101010101" pitchFamily="49" charset="-122"/>
              </a:rPr>
              <a:t>=300bp</a:t>
            </a:r>
          </a:p>
          <a:p>
            <a:pPr marL="342900" indent="-342900">
              <a:spcBef>
                <a:spcPct val="20000"/>
              </a:spcBef>
            </a:pPr>
            <a:r>
              <a:rPr lang="en-US" altLang="zh-CN" sz="2800" b="1">
                <a:solidFill>
                  <a:srgbClr val="003399"/>
                </a:solidFill>
                <a:latin typeface="Times New Roman" panose="02020603050405020304" pitchFamily="18" charset="0"/>
                <a:ea typeface="黑体" panose="02010609060101010101" pitchFamily="49" charset="-122"/>
              </a:rPr>
              <a:t>                 </a:t>
            </a:r>
            <a:r>
              <a:rPr lang="zh-CN" altLang="en-US" sz="2800" b="1" dirty="0">
                <a:solidFill>
                  <a:srgbClr val="003399"/>
                </a:solidFill>
                <a:latin typeface="Times New Roman" panose="02020603050405020304" pitchFamily="18" charset="0"/>
                <a:ea typeface="黑体" panose="02010609060101010101" pitchFamily="49" charset="-122"/>
              </a:rPr>
              <a:t>二甲苯胺蓝</a:t>
            </a:r>
            <a:r>
              <a:rPr lang="en-US" altLang="zh-CN" sz="2800" b="1">
                <a:solidFill>
                  <a:srgbClr val="003399"/>
                </a:solidFill>
                <a:latin typeface="Times New Roman" panose="02020603050405020304" pitchFamily="18" charset="0"/>
                <a:ea typeface="黑体" panose="02010609060101010101" pitchFamily="49" charset="-122"/>
              </a:rPr>
              <a:t>=4kbp</a:t>
            </a:r>
            <a:r>
              <a:rPr lang="en-US" altLang="zh-CN" sz="2800" b="1">
                <a:solidFill>
                  <a:srgbClr val="000000"/>
                </a:solidFill>
                <a:latin typeface="Times New Roman" panose="02020603050405020304" pitchFamily="18" charset="0"/>
                <a:ea typeface="黑体" panose="02010609060101010101" pitchFamily="49" charset="-122"/>
              </a:rPr>
              <a:t>               </a:t>
            </a:r>
            <a:endParaRPr lang="zh-CN" altLang="en-US" sz="2800" b="1" dirty="0">
              <a:solidFill>
                <a:srgbClr val="000000"/>
              </a:solidFill>
              <a:latin typeface="Times New Roman" panose="02020603050405020304" pitchFamily="18" charset="0"/>
              <a:ea typeface="黑体" panose="02010609060101010101" pitchFamily="49"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681990"/>
          </a:xfrm>
        </p:spPr>
        <p:txBody>
          <a:bodyPr/>
          <a:lstStyle/>
          <a:p>
            <a:r>
              <a:rPr lang="zh-CN" altLang="en-US" sz="4000">
                <a:latin typeface="黑体" panose="02010609060101010101" pitchFamily="49" charset="-122"/>
                <a:ea typeface="黑体" panose="02010609060101010101" pitchFamily="49" charset="-122"/>
                <a:sym typeface="+mn-ea"/>
              </a:rPr>
              <a:t>实验原理</a:t>
            </a:r>
            <a:endParaRPr lang="zh-CN" altLang="en-US" sz="400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57200" y="1295400"/>
            <a:ext cx="8229600" cy="4831080"/>
          </a:xfrm>
        </p:spPr>
        <p:txBody>
          <a:bodyPr/>
          <a:lstStyle/>
          <a:p>
            <a:r>
              <a:rPr lang="zh-CN" altLang="en-US" sz="2800" b="1" dirty="0">
                <a:solidFill>
                  <a:schemeClr val="bg1"/>
                </a:solidFill>
                <a:latin typeface="Times New Roman" panose="02020603050405020304" pitchFamily="18" charset="0"/>
                <a:ea typeface="黑体" panose="02010609060101010101" pitchFamily="49" charset="-122"/>
                <a:sym typeface="+mn-ea"/>
              </a:rPr>
              <a:t>质粒提取方法</a:t>
            </a:r>
          </a:p>
        </p:txBody>
      </p:sp>
      <p:sp>
        <p:nvSpPr>
          <p:cNvPr id="9218" name="Rectangle 2"/>
          <p:cNvSpPr/>
          <p:nvPr/>
        </p:nvSpPr>
        <p:spPr>
          <a:xfrm>
            <a:off x="969328" y="2239963"/>
            <a:ext cx="4103687" cy="3168650"/>
          </a:xfrm>
          <a:prstGeom prst="rect">
            <a:avLst/>
          </a:prstGeom>
          <a:noFill/>
          <a:ln w="9525">
            <a:noFill/>
          </a:ln>
          <a:extLst>
            <a:ext uri="{909E8E84-426E-40DD-AFC4-6F175D3DCCD1}">
              <a14:hiddenFill xmlns:a14="http://schemas.microsoft.com/office/drawing/2010/main">
                <a:solidFill>
                  <a:schemeClr val="accent1"/>
                </a:solidFill>
              </a14:hiddenFill>
            </a:ext>
          </a:extLst>
        </p:spPr>
        <p:txBody>
          <a:bodyPr/>
          <a:lstStyle/>
          <a:p>
            <a:pPr marL="342900" indent="-342900">
              <a:lnSpc>
                <a:spcPct val="120000"/>
              </a:lnSpc>
              <a:spcBef>
                <a:spcPct val="20000"/>
              </a:spcBef>
              <a:buChar char="•"/>
            </a:pPr>
            <a:r>
              <a:rPr lang="zh-CN" altLang="en-US" sz="2800" b="1" u="sng" dirty="0">
                <a:solidFill>
                  <a:srgbClr val="FF3300"/>
                </a:solidFill>
                <a:latin typeface="Times New Roman" panose="02020603050405020304" pitchFamily="18" charset="0"/>
                <a:ea typeface="黑体" panose="02010609060101010101" pitchFamily="49" charset="-122"/>
              </a:rPr>
              <a:t>碱裂解法</a:t>
            </a:r>
            <a:r>
              <a:rPr lang="zh-CN" altLang="en-US" sz="2800" b="1" dirty="0">
                <a:latin typeface="Times New Roman" panose="02020603050405020304" pitchFamily="18" charset="0"/>
                <a:ea typeface="黑体" panose="02010609060101010101" pitchFamily="49" charset="-122"/>
              </a:rPr>
              <a:t>；</a:t>
            </a:r>
          </a:p>
          <a:p>
            <a:pPr marL="342900" indent="-342900">
              <a:lnSpc>
                <a:spcPct val="120000"/>
              </a:lnSpc>
              <a:spcBef>
                <a:spcPct val="20000"/>
              </a:spcBef>
              <a:buChar char="•"/>
            </a:pPr>
            <a:r>
              <a:rPr lang="zh-CN" altLang="en-US" sz="2800" b="1" dirty="0">
                <a:latin typeface="Times New Roman" panose="02020603050405020304" pitchFamily="18" charset="0"/>
                <a:ea typeface="黑体" panose="02010609060101010101" pitchFamily="49" charset="-122"/>
              </a:rPr>
              <a:t>煮沸裂解；</a:t>
            </a:r>
          </a:p>
          <a:p>
            <a:pPr marL="342900" indent="-342900">
              <a:lnSpc>
                <a:spcPct val="120000"/>
              </a:lnSpc>
              <a:spcBef>
                <a:spcPct val="20000"/>
              </a:spcBef>
              <a:buChar char="•"/>
            </a:pPr>
            <a:r>
              <a:rPr lang="zh-CN" altLang="en-US" sz="2800" b="1" dirty="0">
                <a:latin typeface="Times New Roman" panose="02020603050405020304" pitchFamily="18" charset="0"/>
                <a:ea typeface="黑体" panose="02010609060101010101" pitchFamily="49" charset="-122"/>
              </a:rPr>
              <a:t>羟基磷灰石柱层析法；</a:t>
            </a:r>
          </a:p>
          <a:p>
            <a:pPr marL="342900" indent="-342900">
              <a:lnSpc>
                <a:spcPct val="120000"/>
              </a:lnSpc>
              <a:spcBef>
                <a:spcPct val="20000"/>
              </a:spcBef>
              <a:buChar char="•"/>
            </a:pPr>
            <a:r>
              <a:rPr lang="zh-CN" altLang="en-US" sz="2800" b="1" dirty="0">
                <a:latin typeface="Times New Roman" panose="02020603050405020304" pitchFamily="18" charset="0"/>
                <a:ea typeface="黑体" panose="02010609060101010101" pitchFamily="49" charset="-122"/>
              </a:rPr>
              <a:t>质粒</a:t>
            </a:r>
            <a:r>
              <a:rPr lang="en-US" altLang="zh-CN" sz="2800" b="1">
                <a:latin typeface="Times New Roman" panose="02020603050405020304" pitchFamily="18" charset="0"/>
                <a:ea typeface="黑体" panose="02010609060101010101" pitchFamily="49" charset="-122"/>
              </a:rPr>
              <a:t>DNA</a:t>
            </a:r>
            <a:r>
              <a:rPr lang="zh-CN" altLang="en-US" sz="2800" b="1" dirty="0">
                <a:latin typeface="Times New Roman" panose="02020603050405020304" pitchFamily="18" charset="0"/>
                <a:ea typeface="黑体" panose="02010609060101010101" pitchFamily="49" charset="-122"/>
              </a:rPr>
              <a:t>释放法；</a:t>
            </a:r>
          </a:p>
          <a:p>
            <a:pPr marL="342900" indent="-342900">
              <a:lnSpc>
                <a:spcPct val="120000"/>
              </a:lnSpc>
              <a:spcBef>
                <a:spcPct val="20000"/>
              </a:spcBef>
              <a:buChar char="•"/>
            </a:pPr>
            <a:r>
              <a:rPr lang="zh-CN" altLang="en-US" sz="2800" b="1" dirty="0">
                <a:latin typeface="Times New Roman" panose="02020603050405020304" pitchFamily="18" charset="0"/>
                <a:ea typeface="黑体" panose="02010609060101010101" pitchFamily="49" charset="-122"/>
              </a:rPr>
              <a:t>酸酚法等</a:t>
            </a:r>
          </a:p>
        </p:txBody>
      </p:sp>
    </p:spTree>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2411413" y="836613"/>
            <a:ext cx="4824412" cy="719137"/>
          </a:xfrm>
        </p:spPr>
        <p:txBody>
          <a:bodyPr vert="horz" wrap="square" lIns="91440" tIns="45720" rIns="91440" bIns="45720" anchor="b"/>
          <a:lstStyle/>
          <a:p>
            <a:pPr eaLnBrk="1" hangingPunct="1"/>
            <a:r>
              <a:rPr lang="zh-CN" altLang="en-US" sz="3600" b="1" dirty="0">
                <a:solidFill>
                  <a:schemeClr val="bg1"/>
                </a:solidFill>
              </a:rPr>
              <a:t>碱裂解法</a:t>
            </a:r>
            <a:r>
              <a:rPr lang="zh-CN" altLang="en-US" sz="3600" b="1" dirty="0">
                <a:solidFill>
                  <a:schemeClr val="bg1"/>
                </a:solidFill>
                <a:latin typeface="Times New Roman" panose="02020603050405020304" pitchFamily="18" charset="0"/>
              </a:rPr>
              <a:t>基本原理</a:t>
            </a:r>
          </a:p>
        </p:txBody>
      </p:sp>
      <p:sp>
        <p:nvSpPr>
          <p:cNvPr id="11268" name="Text Box 4"/>
          <p:cNvSpPr txBox="1"/>
          <p:nvPr/>
        </p:nvSpPr>
        <p:spPr>
          <a:xfrm>
            <a:off x="323850" y="1916113"/>
            <a:ext cx="7993063" cy="1004887"/>
          </a:xfrm>
          <a:prstGeom prst="rect">
            <a:avLst/>
          </a:prstGeom>
          <a:solidFill>
            <a:schemeClr val="accent1">
              <a:lumMod val="75000"/>
            </a:schemeClr>
          </a:solidFill>
          <a:ln w="28575">
            <a:noFill/>
          </a:ln>
        </p:spPr>
        <p:txBody>
          <a:bodyPr>
            <a:spAutoFit/>
          </a:bodyPr>
          <a:lstStyle/>
          <a:p>
            <a:pPr>
              <a:spcBef>
                <a:spcPct val="50000"/>
              </a:spcBef>
            </a:pPr>
            <a:r>
              <a:rPr lang="en-US" altLang="zh-CN" sz="2400" b="1">
                <a:solidFill>
                  <a:schemeClr val="tx2"/>
                </a:solidFill>
                <a:latin typeface="Times New Roman" panose="02020603050405020304" pitchFamily="18" charset="0"/>
                <a:ea typeface="黑体" panose="02010609060101010101" pitchFamily="49" charset="-122"/>
              </a:rPr>
              <a:t>            </a:t>
            </a:r>
            <a:r>
              <a:rPr lang="zh-CN" altLang="en-US" sz="2400" b="1" dirty="0">
                <a:solidFill>
                  <a:schemeClr val="tx2"/>
                </a:solidFill>
                <a:latin typeface="Times New Roman" panose="02020603050405020304" pitchFamily="18" charset="0"/>
                <a:ea typeface="黑体" panose="02010609060101010101" pitchFamily="49" charset="-122"/>
              </a:rPr>
              <a:t>基于染色体</a:t>
            </a:r>
            <a:r>
              <a:rPr lang="en-US" altLang="zh-CN" sz="2400" b="1">
                <a:solidFill>
                  <a:schemeClr val="tx2"/>
                </a:solidFill>
                <a:latin typeface="Times New Roman" panose="02020603050405020304" pitchFamily="18" charset="0"/>
                <a:ea typeface="黑体" panose="02010609060101010101" pitchFamily="49" charset="-122"/>
              </a:rPr>
              <a:t>DNA</a:t>
            </a:r>
            <a:r>
              <a:rPr lang="zh-CN" altLang="en-US" sz="2400" b="1" dirty="0">
                <a:solidFill>
                  <a:schemeClr val="tx2"/>
                </a:solidFill>
                <a:latin typeface="Times New Roman" panose="02020603050405020304" pitchFamily="18" charset="0"/>
                <a:ea typeface="黑体" panose="02010609060101010101" pitchFamily="49" charset="-122"/>
              </a:rPr>
              <a:t>与质粒</a:t>
            </a:r>
            <a:r>
              <a:rPr lang="en-US" altLang="zh-CN" sz="2400" b="1">
                <a:solidFill>
                  <a:schemeClr val="tx2"/>
                </a:solidFill>
                <a:latin typeface="Times New Roman" panose="02020603050405020304" pitchFamily="18" charset="0"/>
                <a:ea typeface="黑体" panose="02010609060101010101" pitchFamily="49" charset="-122"/>
              </a:rPr>
              <a:t>DNA</a:t>
            </a:r>
            <a:r>
              <a:rPr lang="zh-CN" altLang="en-US" sz="2400" b="1" dirty="0">
                <a:solidFill>
                  <a:schemeClr val="tx2"/>
                </a:solidFill>
                <a:latin typeface="Times New Roman" panose="02020603050405020304" pitchFamily="18" charset="0"/>
                <a:ea typeface="黑体" panose="02010609060101010101" pitchFamily="49" charset="-122"/>
              </a:rPr>
              <a:t>的变性与复性的           </a:t>
            </a:r>
          </a:p>
          <a:p>
            <a:pPr>
              <a:spcBef>
                <a:spcPct val="50000"/>
              </a:spcBef>
            </a:pPr>
            <a:r>
              <a:rPr lang="zh-CN" altLang="en-US" sz="2400" b="1" dirty="0">
                <a:solidFill>
                  <a:schemeClr val="tx2"/>
                </a:solidFill>
                <a:latin typeface="Times New Roman" panose="02020603050405020304" pitchFamily="18" charset="0"/>
                <a:ea typeface="黑体" panose="02010609060101010101" pitchFamily="49" charset="-122"/>
              </a:rPr>
              <a:t>                              差异而达到分离目的。</a:t>
            </a:r>
          </a:p>
        </p:txBody>
      </p:sp>
      <p:sp>
        <p:nvSpPr>
          <p:cNvPr id="10245" name="Text Box 5"/>
          <p:cNvSpPr txBox="1"/>
          <p:nvPr/>
        </p:nvSpPr>
        <p:spPr>
          <a:xfrm>
            <a:off x="179705" y="3500755"/>
            <a:ext cx="3216275" cy="2091690"/>
          </a:xfrm>
          <a:prstGeom prst="rect">
            <a:avLst/>
          </a:prstGeom>
          <a:solidFill>
            <a:schemeClr val="accent1">
              <a:lumMod val="75000"/>
            </a:schemeClr>
          </a:solidFill>
          <a:ln w="9525">
            <a:noFill/>
          </a:ln>
        </p:spPr>
        <p:txBody>
          <a:bodyPr wrap="square">
            <a:spAutoFit/>
          </a:bodyPr>
          <a:lstStyle/>
          <a:p>
            <a:pPr>
              <a:spcBef>
                <a:spcPct val="50000"/>
              </a:spcBef>
            </a:pPr>
            <a:r>
              <a:rPr lang="zh-CN" altLang="en-US" sz="2000" b="1" dirty="0">
                <a:latin typeface="Times New Roman" panose="02020603050405020304" pitchFamily="18" charset="0"/>
                <a:ea typeface="黑体" panose="02010609060101010101" pitchFamily="49" charset="-122"/>
              </a:rPr>
              <a:t>染色体</a:t>
            </a:r>
            <a:r>
              <a:rPr lang="en-US" altLang="zh-CN" sz="2000" b="1">
                <a:latin typeface="Times New Roman" panose="02020603050405020304" pitchFamily="18" charset="0"/>
                <a:ea typeface="黑体" panose="02010609060101010101" pitchFamily="49" charset="-122"/>
              </a:rPr>
              <a:t>DNA</a:t>
            </a:r>
            <a:r>
              <a:rPr lang="zh-CN" altLang="en-US" sz="2000" b="1" dirty="0">
                <a:latin typeface="Times New Roman" panose="02020603050405020304" pitchFamily="18" charset="0"/>
                <a:ea typeface="黑体" panose="02010609060101010101" pitchFamily="49" charset="-122"/>
              </a:rPr>
              <a:t>：氢键断裂，</a:t>
            </a:r>
            <a:r>
              <a:rPr lang="zh-CN" altLang="en-US" sz="2000" b="1" dirty="0">
                <a:solidFill>
                  <a:srgbClr val="003399"/>
                </a:solidFill>
                <a:latin typeface="Times New Roman" panose="02020603050405020304" pitchFamily="18" charset="0"/>
                <a:ea typeface="黑体" panose="02010609060101010101" pitchFamily="49" charset="-122"/>
              </a:rPr>
              <a:t>变性</a:t>
            </a:r>
            <a:endParaRPr lang="zh-CN" altLang="en-US" sz="2000" b="1" dirty="0">
              <a:latin typeface="Times New Roman" panose="02020603050405020304" pitchFamily="18" charset="0"/>
              <a:ea typeface="黑体" panose="02010609060101010101" pitchFamily="49" charset="-122"/>
            </a:endParaRPr>
          </a:p>
          <a:p>
            <a:pPr>
              <a:spcBef>
                <a:spcPct val="50000"/>
              </a:spcBef>
            </a:pPr>
            <a:r>
              <a:rPr lang="zh-CN" altLang="en-US" sz="2000" b="1" dirty="0">
                <a:latin typeface="Times New Roman" panose="02020603050405020304" pitchFamily="18" charset="0"/>
                <a:ea typeface="黑体" panose="02010609060101010101" pitchFamily="49" charset="-122"/>
              </a:rPr>
              <a:t>质粒</a:t>
            </a:r>
            <a:r>
              <a:rPr lang="en-US" altLang="zh-CN" sz="2000" b="1">
                <a:latin typeface="Times New Roman" panose="02020603050405020304" pitchFamily="18" charset="0"/>
                <a:ea typeface="黑体" panose="02010609060101010101" pitchFamily="49" charset="-122"/>
              </a:rPr>
              <a:t>DNA</a:t>
            </a:r>
            <a:r>
              <a:rPr lang="zh-CN" altLang="en-US" sz="2000" b="1" dirty="0">
                <a:latin typeface="Times New Roman" panose="02020603050405020304" pitchFamily="18" charset="0"/>
                <a:ea typeface="黑体" panose="02010609060101010101" pitchFamily="49" charset="-122"/>
              </a:rPr>
              <a:t>：大部分氢键断裂，但超螺旋共价闭合环状的两条互补链不会完全分离</a:t>
            </a:r>
            <a:r>
              <a:rPr lang="zh-CN" altLang="en-US" sz="2000" b="1" dirty="0">
                <a:solidFill>
                  <a:srgbClr val="003399"/>
                </a:solidFill>
                <a:latin typeface="Times New Roman" panose="02020603050405020304" pitchFamily="18" charset="0"/>
                <a:ea typeface="黑体" panose="02010609060101010101" pitchFamily="49" charset="-122"/>
              </a:rPr>
              <a:t>（不完全变性）</a:t>
            </a:r>
          </a:p>
        </p:txBody>
      </p:sp>
      <p:sp>
        <p:nvSpPr>
          <p:cNvPr id="10246" name="Text Box 6"/>
          <p:cNvSpPr txBox="1"/>
          <p:nvPr/>
        </p:nvSpPr>
        <p:spPr>
          <a:xfrm>
            <a:off x="4822825" y="3500438"/>
            <a:ext cx="4140200" cy="1158875"/>
          </a:xfrm>
          <a:prstGeom prst="rect">
            <a:avLst/>
          </a:prstGeom>
          <a:solidFill>
            <a:schemeClr val="accent1">
              <a:lumMod val="75000"/>
            </a:schemeClr>
          </a:solidFill>
          <a:ln w="9525">
            <a:noFill/>
          </a:ln>
        </p:spPr>
        <p:txBody>
          <a:bodyPr>
            <a:spAutoFit/>
          </a:bodyPr>
          <a:lstStyle/>
          <a:p>
            <a:pPr>
              <a:spcBef>
                <a:spcPct val="50000"/>
              </a:spcBef>
            </a:pPr>
            <a:r>
              <a:rPr lang="zh-CN" altLang="en-US" sz="2000" b="1" dirty="0">
                <a:latin typeface="Times New Roman" panose="02020603050405020304" pitchFamily="18" charset="0"/>
                <a:ea typeface="黑体" panose="02010609060101010101" pitchFamily="49" charset="-122"/>
              </a:rPr>
              <a:t>质粒</a:t>
            </a:r>
            <a:r>
              <a:rPr lang="en-US" altLang="zh-CN" sz="2000" b="1">
                <a:latin typeface="Times New Roman" panose="02020603050405020304" pitchFamily="18" charset="0"/>
                <a:ea typeface="黑体" panose="02010609060101010101" pitchFamily="49" charset="-122"/>
              </a:rPr>
              <a:t>DNA</a:t>
            </a:r>
            <a:r>
              <a:rPr lang="zh-CN" altLang="en-US" sz="2000" b="1" dirty="0">
                <a:latin typeface="Times New Roman" panose="02020603050405020304" pitchFamily="18" charset="0"/>
                <a:ea typeface="黑体" panose="02010609060101010101" pitchFamily="49" charset="-122"/>
              </a:rPr>
              <a:t>：</a:t>
            </a:r>
            <a:r>
              <a:rPr lang="zh-CN" altLang="en-US" sz="2000" b="1" dirty="0">
                <a:solidFill>
                  <a:srgbClr val="003399"/>
                </a:solidFill>
                <a:latin typeface="Times New Roman" panose="02020603050405020304" pitchFamily="18" charset="0"/>
                <a:ea typeface="黑体" panose="02010609060101010101" pitchFamily="49" charset="-122"/>
              </a:rPr>
              <a:t>复性</a:t>
            </a:r>
            <a:r>
              <a:rPr lang="zh-CN" altLang="en-US" sz="2000" b="1" dirty="0">
                <a:latin typeface="Times New Roman" panose="02020603050405020304" pitchFamily="18" charset="0"/>
                <a:ea typeface="黑体" panose="02010609060101010101" pitchFamily="49" charset="-122"/>
              </a:rPr>
              <a:t>，溶于溶液中</a:t>
            </a:r>
          </a:p>
          <a:p>
            <a:pPr>
              <a:spcBef>
                <a:spcPct val="50000"/>
              </a:spcBef>
            </a:pPr>
            <a:r>
              <a:rPr lang="zh-CN" altLang="en-US" sz="2000" b="1" dirty="0">
                <a:latin typeface="Times New Roman" panose="02020603050405020304" pitchFamily="18" charset="0"/>
                <a:ea typeface="黑体" panose="02010609060101010101" pitchFamily="49" charset="-122"/>
              </a:rPr>
              <a:t>染色体</a:t>
            </a:r>
            <a:r>
              <a:rPr lang="en-US" altLang="zh-CN" sz="2000" b="1">
                <a:latin typeface="Times New Roman" panose="02020603050405020304" pitchFamily="18" charset="0"/>
                <a:ea typeface="黑体" panose="02010609060101010101" pitchFamily="49" charset="-122"/>
              </a:rPr>
              <a:t>DNA</a:t>
            </a:r>
            <a:r>
              <a:rPr lang="zh-CN" altLang="en-US" sz="2000" b="1" dirty="0">
                <a:latin typeface="Times New Roman" panose="02020603050405020304" pitchFamily="18" charset="0"/>
                <a:ea typeface="黑体" panose="02010609060101010101" pitchFamily="49" charset="-122"/>
              </a:rPr>
              <a:t>：</a:t>
            </a:r>
            <a:r>
              <a:rPr lang="zh-CN" altLang="en-US" sz="2000" b="1" dirty="0">
                <a:solidFill>
                  <a:srgbClr val="003399"/>
                </a:solidFill>
                <a:latin typeface="Times New Roman" panose="02020603050405020304" pitchFamily="18" charset="0"/>
                <a:ea typeface="黑体" panose="02010609060101010101" pitchFamily="49" charset="-122"/>
              </a:rPr>
              <a:t>不能复性</a:t>
            </a:r>
            <a:r>
              <a:rPr lang="zh-CN" altLang="en-US" sz="2000" b="1" dirty="0">
                <a:latin typeface="Times New Roman" panose="02020603050405020304" pitchFamily="18" charset="0"/>
                <a:ea typeface="黑体" panose="02010609060101010101" pitchFamily="49" charset="-122"/>
              </a:rPr>
              <a:t>；形成缠连的网状结构。 </a:t>
            </a:r>
          </a:p>
        </p:txBody>
      </p:sp>
      <p:sp>
        <p:nvSpPr>
          <p:cNvPr id="11271" name="AutoShape 8"/>
          <p:cNvSpPr/>
          <p:nvPr/>
        </p:nvSpPr>
        <p:spPr>
          <a:xfrm>
            <a:off x="3527425" y="4149725"/>
            <a:ext cx="1295400" cy="215900"/>
          </a:xfrm>
          <a:prstGeom prst="rightArrow">
            <a:avLst>
              <a:gd name="adj1" fmla="val 50000"/>
              <a:gd name="adj2" fmla="val 150000"/>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黑体" panose="02010609060101010101" pitchFamily="49" charset="-122"/>
            </a:endParaRPr>
          </a:p>
        </p:txBody>
      </p:sp>
      <p:sp>
        <p:nvSpPr>
          <p:cNvPr id="11272" name="Rectangle 9"/>
          <p:cNvSpPr/>
          <p:nvPr/>
        </p:nvSpPr>
        <p:spPr>
          <a:xfrm>
            <a:off x="827088" y="3068638"/>
            <a:ext cx="2087562" cy="366712"/>
          </a:xfrm>
          <a:prstGeom prst="rect">
            <a:avLst/>
          </a:prstGeom>
          <a:noFill/>
          <a:ln w="9525">
            <a:noFill/>
          </a:ln>
        </p:spPr>
        <p:txBody>
          <a:bodyPr>
            <a:spAutoFit/>
          </a:bodyPr>
          <a:lstStyle/>
          <a:p>
            <a:r>
              <a:rPr lang="en-US" altLang="zh-CN" b="1">
                <a:latin typeface="Times New Roman" panose="02020603050405020304" pitchFamily="18" charset="0"/>
                <a:ea typeface="黑体" panose="02010609060101010101" pitchFamily="49" charset="-122"/>
              </a:rPr>
              <a:t>pH =12.6</a:t>
            </a:r>
            <a:r>
              <a:rPr lang="zh-CN" altLang="en-US" b="1" dirty="0">
                <a:solidFill>
                  <a:schemeClr val="tx2"/>
                </a:solidFill>
                <a:latin typeface="Times New Roman" panose="02020603050405020304" pitchFamily="18" charset="0"/>
                <a:ea typeface="黑体" panose="02010609060101010101" pitchFamily="49" charset="-122"/>
              </a:rPr>
              <a:t>（碱性）</a:t>
            </a:r>
          </a:p>
        </p:txBody>
      </p:sp>
      <p:sp>
        <p:nvSpPr>
          <p:cNvPr id="11273" name="Rectangle 11"/>
          <p:cNvSpPr/>
          <p:nvPr/>
        </p:nvSpPr>
        <p:spPr>
          <a:xfrm>
            <a:off x="3382963" y="3644900"/>
            <a:ext cx="1358900" cy="1079500"/>
          </a:xfrm>
          <a:prstGeom prst="rect">
            <a:avLst/>
          </a:prstGeom>
          <a:noFill/>
          <a:ln w="9525">
            <a:noFill/>
          </a:ln>
        </p:spPr>
        <p:txBody>
          <a:bodyPr wrap="none">
            <a:spAutoFit/>
          </a:bodyPr>
          <a:lstStyle/>
          <a:p>
            <a:pPr>
              <a:lnSpc>
                <a:spcPct val="180000"/>
              </a:lnSpc>
            </a:pPr>
            <a:r>
              <a:rPr lang="en-US" altLang="zh-CN" b="1">
                <a:latin typeface="Times New Roman" panose="02020603050405020304" pitchFamily="18" charset="0"/>
                <a:ea typeface="黑体" panose="02010609060101010101" pitchFamily="49" charset="-122"/>
              </a:rPr>
              <a:t>   </a:t>
            </a:r>
            <a:r>
              <a:rPr lang="en-US" altLang="zh-CN" b="1" dirty="0" err="1">
                <a:latin typeface="Times New Roman" panose="02020603050405020304" pitchFamily="18" charset="0"/>
                <a:ea typeface="黑体" panose="02010609060101010101" pitchFamily="49" charset="-122"/>
              </a:rPr>
              <a:t>NaAc</a:t>
            </a:r>
            <a:r>
              <a:rPr lang="zh-CN" altLang="en-US" b="1" dirty="0">
                <a:latin typeface="Times New Roman" panose="02020603050405020304" pitchFamily="18" charset="0"/>
                <a:ea typeface="黑体" panose="02010609060101010101" pitchFamily="49" charset="-122"/>
              </a:rPr>
              <a:t>溶液</a:t>
            </a:r>
          </a:p>
          <a:p>
            <a:pPr>
              <a:lnSpc>
                <a:spcPct val="180000"/>
              </a:lnSpc>
            </a:pPr>
            <a:r>
              <a:rPr lang="zh-CN" altLang="en-US" b="1" dirty="0">
                <a:latin typeface="Times New Roman" panose="02020603050405020304" pitchFamily="18" charset="0"/>
                <a:ea typeface="黑体" panose="02010609060101010101" pitchFamily="49" charset="-122"/>
              </a:rPr>
              <a:t> （</a:t>
            </a:r>
            <a:r>
              <a:rPr lang="en-US" altLang="zh-CN" b="1">
                <a:latin typeface="Times New Roman" panose="02020603050405020304" pitchFamily="18" charset="0"/>
                <a:ea typeface="黑体" panose="02010609060101010101" pitchFamily="49" charset="-122"/>
              </a:rPr>
              <a:t>pH4.8</a:t>
            </a:r>
            <a:r>
              <a:rPr lang="zh-CN" altLang="en-US" b="1" dirty="0">
                <a:latin typeface="Times New Roman" panose="02020603050405020304" pitchFamily="18" charset="0"/>
                <a:ea typeface="黑体" panose="02010609060101010101" pitchFamily="49" charset="-122"/>
              </a:rPr>
              <a:t>）</a:t>
            </a:r>
          </a:p>
        </p:txBody>
      </p:sp>
      <p:sp>
        <p:nvSpPr>
          <p:cNvPr id="11274" name="Rectangle 13"/>
          <p:cNvSpPr/>
          <p:nvPr/>
        </p:nvSpPr>
        <p:spPr>
          <a:xfrm>
            <a:off x="5940425" y="3068638"/>
            <a:ext cx="1439863" cy="366712"/>
          </a:xfrm>
          <a:prstGeom prst="rect">
            <a:avLst/>
          </a:prstGeom>
          <a:noFill/>
          <a:ln w="9525">
            <a:noFill/>
          </a:ln>
        </p:spPr>
        <p:txBody>
          <a:bodyPr>
            <a:spAutoFit/>
          </a:bodyPr>
          <a:lstStyle/>
          <a:p>
            <a:r>
              <a:rPr lang="en-US" altLang="zh-CN" b="1">
                <a:latin typeface="Times New Roman" panose="02020603050405020304" pitchFamily="18" charset="0"/>
                <a:ea typeface="黑体" panose="02010609060101010101" pitchFamily="49" charset="-122"/>
              </a:rPr>
              <a:t>pH=</a:t>
            </a:r>
            <a:r>
              <a:rPr lang="zh-CN" altLang="en-US" b="1" dirty="0">
                <a:latin typeface="Times New Roman" panose="02020603050405020304" pitchFamily="18" charset="0"/>
                <a:ea typeface="黑体" panose="02010609060101010101" pitchFamily="49" charset="-122"/>
              </a:rPr>
              <a:t>中性</a:t>
            </a:r>
          </a:p>
        </p:txBody>
      </p:sp>
      <p:sp>
        <p:nvSpPr>
          <p:cNvPr id="11275" name="Rectangle 14"/>
          <p:cNvSpPr/>
          <p:nvPr/>
        </p:nvSpPr>
        <p:spPr>
          <a:xfrm>
            <a:off x="4751388" y="5589588"/>
            <a:ext cx="4103687" cy="1006475"/>
          </a:xfrm>
          <a:prstGeom prst="rect">
            <a:avLst/>
          </a:prstGeom>
          <a:solidFill>
            <a:schemeClr val="accent1">
              <a:lumMod val="75000"/>
            </a:schemeClr>
          </a:solidFill>
          <a:ln w="9525">
            <a:noFill/>
          </a:ln>
        </p:spPr>
        <p:txBody>
          <a:bodyPr>
            <a:spAutoFit/>
          </a:bodyPr>
          <a:lstStyle/>
          <a:p>
            <a:pPr>
              <a:spcBef>
                <a:spcPct val="50000"/>
              </a:spcBef>
            </a:pPr>
            <a:r>
              <a:rPr lang="zh-CN" altLang="en-US" sz="2000" b="1" dirty="0">
                <a:latin typeface="Times New Roman" panose="02020603050405020304" pitchFamily="18" charset="0"/>
                <a:ea typeface="黑体" panose="02010609060101010101" pitchFamily="49" charset="-122"/>
              </a:rPr>
              <a:t>染色体</a:t>
            </a:r>
            <a:r>
              <a:rPr lang="en-US" altLang="zh-CN" sz="2000" b="1">
                <a:latin typeface="Times New Roman" panose="02020603050405020304" pitchFamily="18" charset="0"/>
                <a:ea typeface="黑体" panose="02010609060101010101" pitchFamily="49" charset="-122"/>
              </a:rPr>
              <a:t>DNA</a:t>
            </a:r>
            <a:r>
              <a:rPr lang="zh-CN" altLang="en-US" sz="2000" b="1" dirty="0">
                <a:latin typeface="Times New Roman" panose="02020603050405020304" pitchFamily="18" charset="0"/>
                <a:ea typeface="黑体" panose="02010609060101010101" pitchFamily="49" charset="-122"/>
              </a:rPr>
              <a:t>与不稳定的大分子</a:t>
            </a:r>
            <a:r>
              <a:rPr lang="en-US" altLang="zh-CN" sz="2000" b="1">
                <a:latin typeface="Times New Roman" panose="02020603050405020304" pitchFamily="18" charset="0"/>
                <a:ea typeface="黑体" panose="02010609060101010101" pitchFamily="49" charset="-122"/>
              </a:rPr>
              <a:t>RNA</a:t>
            </a:r>
            <a:r>
              <a:rPr lang="zh-CN" altLang="en-US" sz="2000" b="1" dirty="0">
                <a:latin typeface="Times New Roman" panose="02020603050405020304" pitchFamily="18" charset="0"/>
                <a:ea typeface="黑体" panose="02010609060101010101" pitchFamily="49" charset="-122"/>
              </a:rPr>
              <a:t>、蛋白质</a:t>
            </a:r>
            <a:r>
              <a:rPr lang="en-US" altLang="zh-CN" sz="2000" b="1">
                <a:latin typeface="Times New Roman" panose="02020603050405020304" pitchFamily="18" charset="0"/>
                <a:ea typeface="黑体" panose="02010609060101010101" pitchFamily="49" charset="-122"/>
              </a:rPr>
              <a:t>-SDS</a:t>
            </a:r>
            <a:r>
              <a:rPr lang="zh-CN" altLang="en-US" sz="2000" b="1" dirty="0">
                <a:latin typeface="Times New Roman" panose="02020603050405020304" pitchFamily="18" charset="0"/>
                <a:ea typeface="黑体" panose="02010609060101010101" pitchFamily="49" charset="-122"/>
              </a:rPr>
              <a:t>复合物等一起沉淀下来</a:t>
            </a:r>
          </a:p>
        </p:txBody>
      </p:sp>
      <p:sp>
        <p:nvSpPr>
          <p:cNvPr id="11276" name="AutoShape 15"/>
          <p:cNvSpPr/>
          <p:nvPr/>
        </p:nvSpPr>
        <p:spPr>
          <a:xfrm rot="5400000">
            <a:off x="6208713" y="5065713"/>
            <a:ext cx="900112" cy="215900"/>
          </a:xfrm>
          <a:prstGeom prst="rightArrow">
            <a:avLst>
              <a:gd name="adj1" fmla="val 50000"/>
              <a:gd name="adj2" fmla="val 104227"/>
            </a:avLst>
          </a:prstGeom>
          <a:solidFill>
            <a:schemeClr val="accent1"/>
          </a:solidFill>
          <a:ln w="9525" cap="flat" cmpd="sng">
            <a:solidFill>
              <a:schemeClr val="tx1"/>
            </a:solidFill>
            <a:prstDash val="solid"/>
            <a:miter/>
            <a:headEnd type="none" w="med" len="med"/>
            <a:tailEnd type="none" w="med" len="med"/>
          </a:ln>
        </p:spPr>
        <p:txBody>
          <a:bodyPr rot="10800000" vert="eaVert" wrap="none" anchor="ctr"/>
          <a:lstStyle/>
          <a:p>
            <a:endParaRPr lang="zh-CN" altLang="en-US" dirty="0">
              <a:latin typeface="Times New Roman" panose="02020603050405020304" pitchFamily="18" charset="0"/>
              <a:ea typeface="黑体" panose="02010609060101010101" pitchFamily="49" charset="-122"/>
            </a:endParaRPr>
          </a:p>
        </p:txBody>
      </p:sp>
      <p:sp>
        <p:nvSpPr>
          <p:cNvPr id="11277" name="Rectangle 16"/>
          <p:cNvSpPr/>
          <p:nvPr/>
        </p:nvSpPr>
        <p:spPr>
          <a:xfrm>
            <a:off x="6696075" y="4941888"/>
            <a:ext cx="1079500" cy="366712"/>
          </a:xfrm>
          <a:prstGeom prst="rect">
            <a:avLst/>
          </a:prstGeom>
          <a:noFill/>
          <a:ln w="9525">
            <a:noFill/>
          </a:ln>
        </p:spPr>
        <p:txBody>
          <a:bodyPr>
            <a:spAutoFit/>
          </a:bodyPr>
          <a:lstStyle/>
          <a:p>
            <a:r>
              <a:rPr lang="zh-CN" altLang="en-US" b="1" dirty="0">
                <a:latin typeface="Times New Roman" panose="02020603050405020304" pitchFamily="18" charset="0"/>
                <a:ea typeface="黑体" panose="02010609060101010101" pitchFamily="49" charset="-122"/>
              </a:rPr>
              <a:t>离心</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additive="base">
                                        <p:cTn id="7" dur="500" fill="hold"/>
                                        <p:tgtEl>
                                          <p:spTgt spid="11268"/>
                                        </p:tgtEl>
                                        <p:attrNameLst>
                                          <p:attrName>ppt_x</p:attrName>
                                        </p:attrNameLst>
                                      </p:cBhvr>
                                      <p:tavLst>
                                        <p:tav tm="0">
                                          <p:val>
                                            <p:strVal val="#ppt_x"/>
                                          </p:val>
                                        </p:tav>
                                        <p:tav tm="100000">
                                          <p:val>
                                            <p:strVal val="#ppt_x"/>
                                          </p:val>
                                        </p:tav>
                                      </p:tavLst>
                                    </p:anim>
                                    <p:anim calcmode="lin" valueType="num">
                                      <p:cBhvr additive="base">
                                        <p:cTn id="8"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2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2" nodeType="clickEffect">
                                  <p:stCondLst>
                                    <p:cond delay="0"/>
                                  </p:stCondLst>
                                  <p:childTnLst>
                                    <p:set>
                                      <p:cBhvr>
                                        <p:cTn id="18" dur="1" fill="hold">
                                          <p:stCondLst>
                                            <p:cond delay="0"/>
                                          </p:stCondLst>
                                        </p:cTn>
                                        <p:tgtEl>
                                          <p:spTgt spid="11271"/>
                                        </p:tgtEl>
                                        <p:attrNameLst>
                                          <p:attrName>style.visibility</p:attrName>
                                        </p:attrNameLst>
                                      </p:cBhvr>
                                      <p:to>
                                        <p:strVal val="visible"/>
                                      </p:to>
                                    </p:set>
                                    <p:anim calcmode="lin" valueType="num">
                                      <p:cBhvr additive="base">
                                        <p:cTn id="19" dur="500" fill="hold"/>
                                        <p:tgtEl>
                                          <p:spTgt spid="11271"/>
                                        </p:tgtEl>
                                        <p:attrNameLst>
                                          <p:attrName>ppt_x</p:attrName>
                                        </p:attrNameLst>
                                      </p:cBhvr>
                                      <p:tavLst>
                                        <p:tav tm="0">
                                          <p:val>
                                            <p:strVal val="#ppt_x"/>
                                          </p:val>
                                        </p:tav>
                                        <p:tav tm="100000">
                                          <p:val>
                                            <p:strVal val="#ppt_x"/>
                                          </p:val>
                                        </p:tav>
                                      </p:tavLst>
                                    </p:anim>
                                    <p:anim calcmode="lin" valueType="num">
                                      <p:cBhvr additive="base">
                                        <p:cTn id="20" dur="500" fill="hold"/>
                                        <p:tgtEl>
                                          <p:spTgt spid="11271"/>
                                        </p:tgtEl>
                                        <p:attrNameLst>
                                          <p:attrName>ppt_y</p:attrName>
                                        </p:attrNameLst>
                                      </p:cBhvr>
                                      <p:tavLst>
                                        <p:tav tm="0">
                                          <p:val>
                                            <p:strVal val="1+#ppt_h/2"/>
                                          </p:val>
                                        </p:tav>
                                        <p:tav tm="100000">
                                          <p:val>
                                            <p:strVal val="#ppt_y"/>
                                          </p:val>
                                        </p:tav>
                                      </p:tavLst>
                                    </p:anim>
                                  </p:childTnLst>
                                </p:cTn>
                              </p:par>
                              <p:par>
                                <p:cTn id="21" presetID="2" presetClass="entr" presetSubtype="4" fill="hold" grpId="2" nodeType="withEffect">
                                  <p:stCondLst>
                                    <p:cond delay="0"/>
                                  </p:stCondLst>
                                  <p:childTnLst>
                                    <p:set>
                                      <p:cBhvr>
                                        <p:cTn id="22" dur="1" fill="hold">
                                          <p:stCondLst>
                                            <p:cond delay="0"/>
                                          </p:stCondLst>
                                        </p:cTn>
                                        <p:tgtEl>
                                          <p:spTgt spid="11273"/>
                                        </p:tgtEl>
                                        <p:attrNameLst>
                                          <p:attrName>style.visibility</p:attrName>
                                        </p:attrNameLst>
                                      </p:cBhvr>
                                      <p:to>
                                        <p:strVal val="visible"/>
                                      </p:to>
                                    </p:set>
                                    <p:anim calcmode="lin" valueType="num">
                                      <p:cBhvr additive="base">
                                        <p:cTn id="23" dur="500" fill="hold"/>
                                        <p:tgtEl>
                                          <p:spTgt spid="11273"/>
                                        </p:tgtEl>
                                        <p:attrNameLst>
                                          <p:attrName>ppt_x</p:attrName>
                                        </p:attrNameLst>
                                      </p:cBhvr>
                                      <p:tavLst>
                                        <p:tav tm="0">
                                          <p:val>
                                            <p:strVal val="#ppt_x"/>
                                          </p:val>
                                        </p:tav>
                                        <p:tav tm="100000">
                                          <p:val>
                                            <p:strVal val="#ppt_x"/>
                                          </p:val>
                                        </p:tav>
                                      </p:tavLst>
                                    </p:anim>
                                    <p:anim calcmode="lin" valueType="num">
                                      <p:cBhvr additive="base">
                                        <p:cTn id="24" dur="500" fill="hold"/>
                                        <p:tgtEl>
                                          <p:spTgt spid="1127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11274"/>
                                        </p:tgtEl>
                                        <p:attrNameLst>
                                          <p:attrName>style.visibility</p:attrName>
                                        </p:attrNameLst>
                                      </p:cBhvr>
                                      <p:to>
                                        <p:strVal val="visible"/>
                                      </p:to>
                                    </p:set>
                                    <p:anim calcmode="lin" valueType="num">
                                      <p:cBhvr>
                                        <p:cTn id="29" dur="1000" fill="hold"/>
                                        <p:tgtEl>
                                          <p:spTgt spid="11274"/>
                                        </p:tgtEl>
                                        <p:attrNameLst>
                                          <p:attrName>ppt_w</p:attrName>
                                        </p:attrNameLst>
                                      </p:cBhvr>
                                      <p:tavLst>
                                        <p:tav tm="0">
                                          <p:val>
                                            <p:strVal val="#ppt_w*0.70"/>
                                          </p:val>
                                        </p:tav>
                                        <p:tav tm="100000">
                                          <p:val>
                                            <p:strVal val="#ppt_w"/>
                                          </p:val>
                                        </p:tav>
                                      </p:tavLst>
                                    </p:anim>
                                    <p:anim calcmode="lin" valueType="num">
                                      <p:cBhvr>
                                        <p:cTn id="30" dur="1000" fill="hold"/>
                                        <p:tgtEl>
                                          <p:spTgt spid="11274"/>
                                        </p:tgtEl>
                                        <p:attrNameLst>
                                          <p:attrName>ppt_h</p:attrName>
                                        </p:attrNameLst>
                                      </p:cBhvr>
                                      <p:tavLst>
                                        <p:tav tm="0">
                                          <p:val>
                                            <p:strVal val="#ppt_h"/>
                                          </p:val>
                                        </p:tav>
                                        <p:tav tm="100000">
                                          <p:val>
                                            <p:strVal val="#ppt_h"/>
                                          </p:val>
                                        </p:tav>
                                      </p:tavLst>
                                    </p:anim>
                                    <p:animEffect transition="in" filter="fade">
                                      <p:cBhvr>
                                        <p:cTn id="31" dur="1000"/>
                                        <p:tgtEl>
                                          <p:spTgt spid="11274"/>
                                        </p:tgtEl>
                                      </p:cBhvr>
                                    </p:animEffect>
                                  </p:childTnLst>
                                </p:cTn>
                              </p:par>
                              <p:par>
                                <p:cTn id="32" presetID="55" presetClass="entr" presetSubtype="0" fill="hold" grpId="0" nodeType="withEffect">
                                  <p:stCondLst>
                                    <p:cond delay="0"/>
                                  </p:stCondLst>
                                  <p:childTnLst>
                                    <p:set>
                                      <p:cBhvr>
                                        <p:cTn id="33" dur="1" fill="hold">
                                          <p:stCondLst>
                                            <p:cond delay="0"/>
                                          </p:stCondLst>
                                        </p:cTn>
                                        <p:tgtEl>
                                          <p:spTgt spid="10246"/>
                                        </p:tgtEl>
                                        <p:attrNameLst>
                                          <p:attrName>style.visibility</p:attrName>
                                        </p:attrNameLst>
                                      </p:cBhvr>
                                      <p:to>
                                        <p:strVal val="visible"/>
                                      </p:to>
                                    </p:set>
                                    <p:anim calcmode="lin" valueType="num">
                                      <p:cBhvr>
                                        <p:cTn id="34" dur="1000" fill="hold"/>
                                        <p:tgtEl>
                                          <p:spTgt spid="10246"/>
                                        </p:tgtEl>
                                        <p:attrNameLst>
                                          <p:attrName>ppt_w</p:attrName>
                                        </p:attrNameLst>
                                      </p:cBhvr>
                                      <p:tavLst>
                                        <p:tav tm="0">
                                          <p:val>
                                            <p:strVal val="#ppt_w*0.70"/>
                                          </p:val>
                                        </p:tav>
                                        <p:tav tm="100000">
                                          <p:val>
                                            <p:strVal val="#ppt_w"/>
                                          </p:val>
                                        </p:tav>
                                      </p:tavLst>
                                    </p:anim>
                                    <p:anim calcmode="lin" valueType="num">
                                      <p:cBhvr>
                                        <p:cTn id="35" dur="1000" fill="hold"/>
                                        <p:tgtEl>
                                          <p:spTgt spid="10246"/>
                                        </p:tgtEl>
                                        <p:attrNameLst>
                                          <p:attrName>ppt_h</p:attrName>
                                        </p:attrNameLst>
                                      </p:cBhvr>
                                      <p:tavLst>
                                        <p:tav tm="0">
                                          <p:val>
                                            <p:strVal val="#ppt_h"/>
                                          </p:val>
                                        </p:tav>
                                        <p:tav tm="100000">
                                          <p:val>
                                            <p:strVal val="#ppt_h"/>
                                          </p:val>
                                        </p:tav>
                                      </p:tavLst>
                                    </p:anim>
                                    <p:animEffect transition="in" filter="fade">
                                      <p:cBhvr>
                                        <p:cTn id="36" dur="1000"/>
                                        <p:tgtEl>
                                          <p:spTgt spid="10246"/>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1277"/>
                                        </p:tgtEl>
                                        <p:attrNameLst>
                                          <p:attrName>style.visibility</p:attrName>
                                        </p:attrNameLst>
                                      </p:cBhvr>
                                      <p:to>
                                        <p:strVal val="visible"/>
                                      </p:to>
                                    </p:set>
                                    <p:animEffect transition="in" filter="blinds(horizontal)">
                                      <p:cBhvr>
                                        <p:cTn id="41" dur="500"/>
                                        <p:tgtEl>
                                          <p:spTgt spid="1127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1276"/>
                                        </p:tgtEl>
                                        <p:attrNameLst>
                                          <p:attrName>style.visibility</p:attrName>
                                        </p:attrNameLst>
                                      </p:cBhvr>
                                      <p:to>
                                        <p:strVal val="visible"/>
                                      </p:to>
                                    </p:set>
                                    <p:animEffect transition="in" filter="blinds(horizontal)">
                                      <p:cBhvr>
                                        <p:cTn id="44" dur="500"/>
                                        <p:tgtEl>
                                          <p:spTgt spid="11276"/>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1275"/>
                                        </p:tgtEl>
                                        <p:attrNameLst>
                                          <p:attrName>style.visibility</p:attrName>
                                        </p:attrNameLst>
                                      </p:cBhvr>
                                      <p:to>
                                        <p:strVal val="visible"/>
                                      </p:to>
                                    </p:set>
                                    <p:animEffect transition="in" filter="blinds(horizontal)">
                                      <p:cBhvr>
                                        <p:cTn id="47" dur="500"/>
                                        <p:tgtEl>
                                          <p:spTgt spid="11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ldLvl="0" animBg="1"/>
      <p:bldP spid="10245" grpId="0" bldLvl="0" animBg="1"/>
      <p:bldP spid="10246" grpId="0" bldLvl="0" animBg="1"/>
      <p:bldP spid="11271" grpId="2" bldLvl="0" animBg="1"/>
      <p:bldP spid="11272" grpId="0"/>
      <p:bldP spid="11273" grpId="2"/>
      <p:bldP spid="11274" grpId="0"/>
      <p:bldP spid="11275" grpId="0" bldLvl="0" animBg="1"/>
      <p:bldP spid="11276" grpId="0" bldLvl="0" animBg="1"/>
      <p:bldP spid="1127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idx="1"/>
          </p:nvPr>
        </p:nvSpPr>
        <p:spPr>
          <a:xfrm>
            <a:off x="971550" y="1773238"/>
            <a:ext cx="3744913" cy="3887787"/>
          </a:xfrm>
        </p:spPr>
        <p:txBody>
          <a:bodyPr vert="horz" wrap="square" lIns="91440" tIns="45720" rIns="91440" bIns="45720" anchor="t"/>
          <a:lstStyle/>
          <a:p>
            <a:pPr eaLnBrk="1" hangingPunct="1">
              <a:lnSpc>
                <a:spcPct val="130000"/>
              </a:lnSpc>
              <a:buClr>
                <a:schemeClr val="tx2"/>
              </a:buClr>
              <a:buSzPct val="80000"/>
              <a:buFont typeface="Wingdings" panose="05000000000000000000" pitchFamily="2" charset="2"/>
              <a:buChar char="u"/>
            </a:pPr>
            <a:r>
              <a:rPr lang="zh-CN" altLang="en-US" sz="2400" dirty="0">
                <a:ea typeface="黑体" panose="02010609060101010101" pitchFamily="49" charset="-122"/>
              </a:rPr>
              <a:t>溶液 </a:t>
            </a:r>
            <a:r>
              <a:rPr lang="en-US" altLang="zh-CN" sz="2400" dirty="0">
                <a:ea typeface="黑体" panose="02010609060101010101" pitchFamily="49" charset="-122"/>
              </a:rPr>
              <a:t>I</a:t>
            </a:r>
            <a:r>
              <a:rPr lang="zh-CN" altLang="en-US" sz="2400" dirty="0">
                <a:ea typeface="黑体" panose="02010609060101010101" pitchFamily="49" charset="-122"/>
                <a:sym typeface="Wingdings" panose="05000000000000000000" pitchFamily="2" charset="2"/>
              </a:rPr>
              <a:t>（细菌悬浮液）</a:t>
            </a:r>
            <a:endParaRPr lang="zh-CN" altLang="en-US" sz="2400" dirty="0">
              <a:ea typeface="黑体" panose="02010609060101010101" pitchFamily="49" charset="-122"/>
            </a:endParaRPr>
          </a:p>
          <a:p>
            <a:pPr eaLnBrk="1" hangingPunct="1">
              <a:lnSpc>
                <a:spcPct val="130000"/>
              </a:lnSpc>
              <a:buClr>
                <a:schemeClr val="tx2"/>
              </a:buClr>
              <a:buSzPct val="80000"/>
              <a:buFont typeface="Wingdings" panose="05000000000000000000" pitchFamily="2" charset="2"/>
              <a:buChar char="u"/>
            </a:pPr>
            <a:r>
              <a:rPr lang="zh-CN" altLang="en-US" sz="2400" dirty="0">
                <a:ea typeface="黑体" panose="02010609060101010101" pitchFamily="49" charset="-122"/>
              </a:rPr>
              <a:t>溶液</a:t>
            </a:r>
            <a:r>
              <a:rPr lang="en-US" altLang="zh-CN" sz="2400" dirty="0">
                <a:ea typeface="黑体" panose="02010609060101010101" pitchFamily="49" charset="-122"/>
              </a:rPr>
              <a:t>II </a:t>
            </a:r>
            <a:r>
              <a:rPr lang="zh-CN" altLang="en-US" sz="2400" dirty="0">
                <a:ea typeface="黑体" panose="02010609060101010101" pitchFamily="49" charset="-122"/>
              </a:rPr>
              <a:t>（裂解液）</a:t>
            </a:r>
            <a:endParaRPr lang="en-US" altLang="zh-CN" sz="2400" dirty="0">
              <a:ea typeface="黑体" panose="02010609060101010101" pitchFamily="49" charset="-122"/>
            </a:endParaRPr>
          </a:p>
          <a:p>
            <a:pPr eaLnBrk="1" hangingPunct="1">
              <a:lnSpc>
                <a:spcPct val="130000"/>
              </a:lnSpc>
              <a:buClr>
                <a:schemeClr val="tx2"/>
              </a:buClr>
              <a:buSzPct val="80000"/>
              <a:buFont typeface="Wingdings" panose="05000000000000000000" pitchFamily="2" charset="2"/>
              <a:buChar char="u"/>
            </a:pPr>
            <a:r>
              <a:rPr lang="zh-CN" altLang="en-US" sz="2400" dirty="0">
                <a:ea typeface="黑体" panose="02010609060101010101" pitchFamily="49" charset="-122"/>
              </a:rPr>
              <a:t>溶液</a:t>
            </a:r>
            <a:r>
              <a:rPr lang="en-US" altLang="zh-CN" sz="2400" dirty="0">
                <a:ea typeface="黑体" panose="02010609060101010101" pitchFamily="49" charset="-122"/>
              </a:rPr>
              <a:t>III </a:t>
            </a:r>
            <a:r>
              <a:rPr lang="zh-CN" altLang="en-US" sz="2400" dirty="0">
                <a:ea typeface="黑体" panose="02010609060101010101" pitchFamily="49" charset="-122"/>
              </a:rPr>
              <a:t>（中和液）</a:t>
            </a:r>
            <a:endParaRPr lang="en-US" altLang="zh-CN" sz="2400" dirty="0">
              <a:ea typeface="黑体" panose="02010609060101010101" pitchFamily="49" charset="-122"/>
            </a:endParaRPr>
          </a:p>
          <a:p>
            <a:pPr eaLnBrk="1" hangingPunct="1">
              <a:lnSpc>
                <a:spcPct val="130000"/>
              </a:lnSpc>
              <a:buClr>
                <a:schemeClr val="tx2"/>
              </a:buClr>
              <a:buSzPct val="80000"/>
              <a:buFont typeface="Wingdings" panose="05000000000000000000" pitchFamily="2" charset="2"/>
              <a:buChar char="u"/>
            </a:pPr>
            <a:r>
              <a:rPr lang="zh-CN" altLang="en-US" sz="2400" dirty="0">
                <a:ea typeface="黑体" panose="02010609060101010101" pitchFamily="49" charset="-122"/>
              </a:rPr>
              <a:t>洗涤液</a:t>
            </a:r>
            <a:r>
              <a:rPr lang="en-US" altLang="zh-CN" sz="2400" dirty="0">
                <a:ea typeface="黑体" panose="02010609060101010101" pitchFamily="49" charset="-122"/>
              </a:rPr>
              <a:t>W</a:t>
            </a:r>
          </a:p>
          <a:p>
            <a:pPr eaLnBrk="1" hangingPunct="1">
              <a:lnSpc>
                <a:spcPct val="130000"/>
              </a:lnSpc>
              <a:buClr>
                <a:schemeClr val="tx2"/>
              </a:buClr>
              <a:buSzPct val="80000"/>
              <a:buFont typeface="Wingdings" panose="05000000000000000000" pitchFamily="2" charset="2"/>
              <a:buChar char="u"/>
            </a:pPr>
            <a:r>
              <a:rPr lang="zh-CN" altLang="en-US" sz="2400" dirty="0">
                <a:ea typeface="黑体" panose="02010609060101010101" pitchFamily="49" charset="-122"/>
              </a:rPr>
              <a:t>洗脱液</a:t>
            </a:r>
          </a:p>
          <a:p>
            <a:pPr eaLnBrk="1" hangingPunct="1">
              <a:lnSpc>
                <a:spcPct val="130000"/>
              </a:lnSpc>
              <a:buClr>
                <a:schemeClr val="tx2"/>
              </a:buClr>
              <a:buSzPct val="80000"/>
              <a:buFont typeface="Wingdings" panose="05000000000000000000" pitchFamily="2" charset="2"/>
              <a:buChar char="u"/>
            </a:pPr>
            <a:r>
              <a:rPr lang="en-US" altLang="zh-CN" sz="2400" dirty="0">
                <a:ea typeface="黑体" panose="02010609060101010101" pitchFamily="49" charset="-122"/>
              </a:rPr>
              <a:t>RNase A(100mg/ml)</a:t>
            </a:r>
          </a:p>
          <a:p>
            <a:pPr eaLnBrk="1" hangingPunct="1">
              <a:lnSpc>
                <a:spcPct val="130000"/>
              </a:lnSpc>
              <a:buClr>
                <a:schemeClr val="tx2"/>
              </a:buClr>
              <a:buSzPct val="80000"/>
              <a:buFont typeface="Wingdings" panose="05000000000000000000" pitchFamily="2" charset="2"/>
              <a:buChar char="u"/>
            </a:pPr>
            <a:r>
              <a:rPr lang="en-US" altLang="zh-CN" sz="2400" dirty="0">
                <a:ea typeface="黑体" panose="02010609060101010101" pitchFamily="49" charset="-122"/>
              </a:rPr>
              <a:t>DNA</a:t>
            </a:r>
            <a:r>
              <a:rPr lang="zh-CN" altLang="en-US" sz="2400" dirty="0">
                <a:ea typeface="黑体" panose="02010609060101010101" pitchFamily="49" charset="-122"/>
              </a:rPr>
              <a:t>吸附柱</a:t>
            </a:r>
          </a:p>
        </p:txBody>
      </p:sp>
      <p:sp>
        <p:nvSpPr>
          <p:cNvPr id="13316" name="Rectangle 8"/>
          <p:cNvSpPr/>
          <p:nvPr/>
        </p:nvSpPr>
        <p:spPr>
          <a:xfrm>
            <a:off x="807085" y="577850"/>
            <a:ext cx="5532755" cy="521970"/>
          </a:xfrm>
          <a:prstGeom prst="rect">
            <a:avLst/>
          </a:prstGeom>
          <a:noFill/>
          <a:ln w="9525">
            <a:noFill/>
          </a:ln>
          <a:extLst>
            <a:ext uri="{909E8E84-426E-40DD-AFC4-6F175D3DCCD1}">
              <a14:hiddenFill xmlns:a14="http://schemas.microsoft.com/office/drawing/2010/main">
                <a:solidFill>
                  <a:schemeClr val="accent1"/>
                </a:solidFill>
              </a14:hiddenFill>
            </a:ext>
          </a:extLst>
        </p:spPr>
        <p:txBody>
          <a:bodyPr wrap="square">
            <a:spAutoFit/>
          </a:bodyPr>
          <a:lstStyle/>
          <a:p>
            <a:r>
              <a:rPr lang="zh-CN" altLang="en-US" sz="2800" b="1" dirty="0">
                <a:solidFill>
                  <a:schemeClr val="bg1"/>
                </a:solidFill>
                <a:latin typeface="Times New Roman" panose="02020603050405020304" pitchFamily="18" charset="0"/>
                <a:ea typeface="黑体" panose="02010609060101010101" pitchFamily="49" charset="-122"/>
              </a:rPr>
              <a:t>碱裂解法抽提质粒试剂盒的组成：</a:t>
            </a:r>
          </a:p>
        </p:txBody>
      </p:sp>
      <p:sp>
        <p:nvSpPr>
          <p:cNvPr id="13320" name="Rectangle 3"/>
          <p:cNvSpPr/>
          <p:nvPr/>
        </p:nvSpPr>
        <p:spPr>
          <a:xfrm>
            <a:off x="4932363" y="2420938"/>
            <a:ext cx="3673475" cy="2663825"/>
          </a:xfrm>
          <a:prstGeom prst="rect">
            <a:avLst/>
          </a:prstGeom>
          <a:noFill/>
          <a:ln w="9525">
            <a:noFill/>
          </a:ln>
        </p:spPr>
        <p:txBody>
          <a:bodyPr/>
          <a:lstStyle>
            <a:lvl1pPr marL="342900" indent="-342900" algn="l" rtl="0" fontAlgn="base">
              <a:spcBef>
                <a:spcPct val="20000"/>
              </a:spcBef>
              <a:spcAft>
                <a:spcPct val="0"/>
              </a:spcAft>
              <a:buChar char="•"/>
              <a:defRPr sz="32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ea typeface="+mn-ea"/>
              </a:defRPr>
            </a:lvl2pPr>
            <a:lvl3pPr marL="1143000" indent="-228600" algn="l" rtl="0" fontAlgn="base">
              <a:spcBef>
                <a:spcPct val="20000"/>
              </a:spcBef>
              <a:spcAft>
                <a:spcPct val="0"/>
              </a:spcAft>
              <a:buChar char="•"/>
              <a:defRPr sz="2400" b="1">
                <a:solidFill>
                  <a:schemeClr val="tx1"/>
                </a:solidFill>
                <a:latin typeface="+mn-lt"/>
                <a:ea typeface="+mn-ea"/>
              </a:defRPr>
            </a:lvl3pPr>
            <a:lvl4pPr marL="1600200" indent="-228600" algn="l" rtl="0" fontAlgn="base">
              <a:spcBef>
                <a:spcPct val="20000"/>
              </a:spcBef>
              <a:spcAft>
                <a:spcPct val="0"/>
              </a:spcAft>
              <a:buChar char="–"/>
              <a:defRPr sz="2000" b="1">
                <a:solidFill>
                  <a:schemeClr val="tx1"/>
                </a:solidFill>
                <a:latin typeface="+mn-lt"/>
                <a:ea typeface="+mn-ea"/>
              </a:defRPr>
            </a:lvl4pPr>
            <a:lvl5pPr marL="2057400" indent="-228600" algn="l" rtl="0" fontAlgn="base">
              <a:spcBef>
                <a:spcPct val="20000"/>
              </a:spcBef>
              <a:spcAft>
                <a:spcPct val="0"/>
              </a:spcAft>
              <a:buChar char="»"/>
              <a:defRPr sz="2000" b="1">
                <a:solidFill>
                  <a:schemeClr val="tx1"/>
                </a:solidFill>
                <a:latin typeface="+mn-lt"/>
                <a:ea typeface="+mn-ea"/>
              </a:defRPr>
            </a:lvl5pPr>
          </a:lstStyle>
          <a:p>
            <a:pPr lvl="0" eaLnBrk="1" hangingPunct="1">
              <a:lnSpc>
                <a:spcPct val="120000"/>
              </a:lnSpc>
              <a:buNone/>
            </a:pPr>
            <a:r>
              <a:rPr lang="zh-CN" altLang="en-US" sz="1600" dirty="0">
                <a:solidFill>
                  <a:schemeClr val="bg1"/>
                </a:solidFill>
                <a:ea typeface="黑体" panose="02010609060101010101" pitchFamily="49" charset="-122"/>
              </a:rPr>
              <a:t>溶液</a:t>
            </a:r>
            <a:r>
              <a:rPr lang="en-US" altLang="zh-CN" sz="1600" dirty="0">
                <a:solidFill>
                  <a:schemeClr val="bg1"/>
                </a:solidFill>
                <a:ea typeface="黑体" panose="02010609060101010101" pitchFamily="49" charset="-122"/>
              </a:rPr>
              <a:t>1</a:t>
            </a:r>
            <a:r>
              <a:rPr lang="zh-CN" altLang="en-US" sz="1600" dirty="0">
                <a:solidFill>
                  <a:schemeClr val="bg1"/>
                </a:solidFill>
                <a:ea typeface="黑体" panose="02010609060101010101" pitchFamily="49" charset="-122"/>
              </a:rPr>
              <a:t>：</a:t>
            </a:r>
            <a:r>
              <a:rPr lang="zh-CN" altLang="en-US" sz="1600" dirty="0">
                <a:ea typeface="黑体" panose="02010609060101010101" pitchFamily="49" charset="-122"/>
              </a:rPr>
              <a:t>	</a:t>
            </a:r>
            <a:r>
              <a:rPr lang="en-US" altLang="zh-CN" sz="1600" dirty="0">
                <a:ea typeface="黑体" panose="02010609060101010101" pitchFamily="49" charset="-122"/>
              </a:rPr>
              <a:t>50 </a:t>
            </a:r>
            <a:r>
              <a:rPr lang="en-US" altLang="zh-CN" sz="1600" dirty="0" err="1">
                <a:ea typeface="黑体" panose="02010609060101010101" pitchFamily="49" charset="-122"/>
              </a:rPr>
              <a:t>mmol</a:t>
            </a:r>
            <a:r>
              <a:rPr lang="en-US" altLang="zh-CN" sz="1600" dirty="0">
                <a:ea typeface="黑体" panose="02010609060101010101" pitchFamily="49" charset="-122"/>
              </a:rPr>
              <a:t>/L</a:t>
            </a:r>
            <a:r>
              <a:rPr lang="zh-CN" altLang="en-US" sz="1600" dirty="0">
                <a:ea typeface="黑体" panose="02010609060101010101" pitchFamily="49" charset="-122"/>
              </a:rPr>
              <a:t>　葡萄糖</a:t>
            </a:r>
          </a:p>
          <a:p>
            <a:pPr lvl="0" eaLnBrk="1" hangingPunct="1">
              <a:lnSpc>
                <a:spcPct val="120000"/>
              </a:lnSpc>
              <a:buNone/>
            </a:pPr>
            <a:r>
              <a:rPr lang="zh-CN" altLang="en-US" sz="1600" dirty="0">
                <a:ea typeface="黑体" panose="02010609060101010101" pitchFamily="49" charset="-122"/>
              </a:rPr>
              <a:t>		</a:t>
            </a:r>
            <a:r>
              <a:rPr lang="en-US" altLang="zh-CN" sz="1600" dirty="0">
                <a:ea typeface="黑体" panose="02010609060101010101" pitchFamily="49" charset="-122"/>
              </a:rPr>
              <a:t>10 </a:t>
            </a:r>
            <a:r>
              <a:rPr lang="en-US" altLang="zh-CN" sz="1600" dirty="0" err="1">
                <a:ea typeface="黑体" panose="02010609060101010101" pitchFamily="49" charset="-122"/>
              </a:rPr>
              <a:t>mmol</a:t>
            </a:r>
            <a:r>
              <a:rPr lang="en-US" altLang="zh-CN" sz="1600" dirty="0">
                <a:ea typeface="黑体" panose="02010609060101010101" pitchFamily="49" charset="-122"/>
              </a:rPr>
              <a:t>/L</a:t>
            </a:r>
            <a:r>
              <a:rPr lang="zh-CN" altLang="en-US" sz="1600" dirty="0">
                <a:ea typeface="黑体" panose="02010609060101010101" pitchFamily="49" charset="-122"/>
              </a:rPr>
              <a:t>　</a:t>
            </a:r>
            <a:r>
              <a:rPr lang="en-US" altLang="zh-CN" sz="1600" dirty="0">
                <a:ea typeface="黑体" panose="02010609060101010101" pitchFamily="49" charset="-122"/>
              </a:rPr>
              <a:t>EDTA</a:t>
            </a:r>
          </a:p>
          <a:p>
            <a:pPr lvl="0" eaLnBrk="1" hangingPunct="1">
              <a:lnSpc>
                <a:spcPct val="120000"/>
              </a:lnSpc>
              <a:buNone/>
            </a:pPr>
            <a:r>
              <a:rPr lang="en-US" altLang="zh-CN" sz="1600" dirty="0">
                <a:ea typeface="黑体" panose="02010609060101010101" pitchFamily="49" charset="-122"/>
              </a:rPr>
              <a:t>		25 </a:t>
            </a:r>
            <a:r>
              <a:rPr lang="en-US" altLang="zh-CN" sz="1600" dirty="0" err="1">
                <a:ea typeface="黑体" panose="02010609060101010101" pitchFamily="49" charset="-122"/>
              </a:rPr>
              <a:t>mmol</a:t>
            </a:r>
            <a:r>
              <a:rPr lang="en-US" altLang="zh-CN" sz="1600" dirty="0">
                <a:ea typeface="黑体" panose="02010609060101010101" pitchFamily="49" charset="-122"/>
              </a:rPr>
              <a:t>/L </a:t>
            </a:r>
            <a:r>
              <a:rPr lang="en-US" altLang="zh-CN" sz="1600" dirty="0" err="1">
                <a:ea typeface="黑体" panose="02010609060101010101" pitchFamily="49" charset="-122"/>
              </a:rPr>
              <a:t>Tris-HCl</a:t>
            </a:r>
            <a:r>
              <a:rPr lang="en-US" altLang="zh-CN" sz="1600" dirty="0">
                <a:ea typeface="黑体" panose="02010609060101010101" pitchFamily="49" charset="-122"/>
              </a:rPr>
              <a:t> (pH 8.0)</a:t>
            </a:r>
          </a:p>
          <a:p>
            <a:pPr lvl="0" eaLnBrk="1" hangingPunct="1">
              <a:lnSpc>
                <a:spcPct val="120000"/>
              </a:lnSpc>
              <a:buNone/>
            </a:pPr>
            <a:r>
              <a:rPr lang="en-US" altLang="zh-CN" sz="1600" dirty="0">
                <a:ea typeface="黑体" panose="02010609060101010101" pitchFamily="49" charset="-122"/>
              </a:rPr>
              <a:t>		2</a:t>
            </a:r>
            <a:r>
              <a:rPr lang="zh-CN" altLang="en-US" sz="1600" dirty="0">
                <a:ea typeface="黑体" panose="02010609060101010101" pitchFamily="49" charset="-122"/>
              </a:rPr>
              <a:t>毫克</a:t>
            </a:r>
            <a:r>
              <a:rPr lang="en-US" altLang="zh-CN" sz="1600" dirty="0">
                <a:ea typeface="黑体" panose="02010609060101010101" pitchFamily="49" charset="-122"/>
              </a:rPr>
              <a:t>/</a:t>
            </a:r>
            <a:r>
              <a:rPr lang="zh-CN" altLang="en-US" sz="1600" dirty="0">
                <a:ea typeface="黑体" panose="02010609060101010101" pitchFamily="49" charset="-122"/>
              </a:rPr>
              <a:t>毫升　溶菌酶</a:t>
            </a:r>
          </a:p>
          <a:p>
            <a:pPr lvl="0" eaLnBrk="1" hangingPunct="1">
              <a:lnSpc>
                <a:spcPct val="120000"/>
              </a:lnSpc>
              <a:buNone/>
            </a:pPr>
            <a:r>
              <a:rPr lang="zh-CN" altLang="en-US" sz="1600" dirty="0">
                <a:solidFill>
                  <a:schemeClr val="bg1"/>
                </a:solidFill>
                <a:ea typeface="黑体" panose="02010609060101010101" pitchFamily="49" charset="-122"/>
              </a:rPr>
              <a:t>溶液</a:t>
            </a:r>
            <a:r>
              <a:rPr lang="en-US" altLang="zh-CN" sz="1600" dirty="0">
                <a:solidFill>
                  <a:schemeClr val="bg1"/>
                </a:solidFill>
                <a:ea typeface="黑体" panose="02010609060101010101" pitchFamily="49" charset="-122"/>
              </a:rPr>
              <a:t>II</a:t>
            </a:r>
            <a:r>
              <a:rPr lang="zh-CN" altLang="en-US" sz="1600" dirty="0">
                <a:solidFill>
                  <a:schemeClr val="bg1"/>
                </a:solidFill>
                <a:ea typeface="黑体" panose="02010609060101010101" pitchFamily="49" charset="-122"/>
              </a:rPr>
              <a:t>：   </a:t>
            </a:r>
            <a:r>
              <a:rPr lang="en-US" altLang="zh-CN" sz="1600" dirty="0">
                <a:ea typeface="黑体" panose="02010609060101010101" pitchFamily="49" charset="-122"/>
              </a:rPr>
              <a:t>200 </a:t>
            </a:r>
            <a:r>
              <a:rPr lang="en-US" altLang="zh-CN" sz="1600" dirty="0" err="1">
                <a:ea typeface="黑体" panose="02010609060101010101" pitchFamily="49" charset="-122"/>
              </a:rPr>
              <a:t>mmol</a:t>
            </a:r>
            <a:r>
              <a:rPr lang="en-US" altLang="zh-CN" sz="1600" dirty="0">
                <a:ea typeface="黑体" panose="02010609060101010101" pitchFamily="49" charset="-122"/>
              </a:rPr>
              <a:t>/L </a:t>
            </a:r>
            <a:r>
              <a:rPr lang="en-US" altLang="zh-CN" sz="1600" dirty="0" err="1">
                <a:ea typeface="黑体" panose="02010609060101010101" pitchFamily="49" charset="-122"/>
              </a:rPr>
              <a:t>NaOH</a:t>
            </a:r>
            <a:endParaRPr lang="en-US" altLang="zh-CN" sz="1600" dirty="0">
              <a:ea typeface="黑体" panose="02010609060101010101" pitchFamily="49" charset="-122"/>
            </a:endParaRPr>
          </a:p>
          <a:p>
            <a:pPr lvl="0" eaLnBrk="1" hangingPunct="1">
              <a:lnSpc>
                <a:spcPct val="120000"/>
              </a:lnSpc>
              <a:buNone/>
            </a:pPr>
            <a:r>
              <a:rPr lang="en-US" altLang="zh-CN" sz="1600" dirty="0">
                <a:ea typeface="黑体" panose="02010609060101010101" pitchFamily="49" charset="-122"/>
              </a:rPr>
              <a:t>	          1% SDS</a:t>
            </a:r>
          </a:p>
          <a:p>
            <a:pPr lvl="0" eaLnBrk="1" hangingPunct="1">
              <a:lnSpc>
                <a:spcPct val="120000"/>
              </a:lnSpc>
              <a:buNone/>
            </a:pPr>
            <a:r>
              <a:rPr lang="zh-CN" altLang="en-US" sz="1600" dirty="0">
                <a:solidFill>
                  <a:schemeClr val="bg1"/>
                </a:solidFill>
                <a:ea typeface="黑体" panose="02010609060101010101" pitchFamily="49" charset="-122"/>
              </a:rPr>
              <a:t>溶液</a:t>
            </a:r>
            <a:r>
              <a:rPr lang="en-US" altLang="zh-CN" sz="1600" dirty="0">
                <a:solidFill>
                  <a:schemeClr val="bg1"/>
                </a:solidFill>
                <a:ea typeface="黑体" panose="02010609060101010101" pitchFamily="49" charset="-122"/>
              </a:rPr>
              <a:t>III</a:t>
            </a:r>
            <a:r>
              <a:rPr lang="zh-CN" altLang="en-US" sz="1600" dirty="0">
                <a:solidFill>
                  <a:schemeClr val="bg1"/>
                </a:solidFill>
                <a:ea typeface="黑体" panose="02010609060101010101" pitchFamily="49" charset="-122"/>
              </a:rPr>
              <a:t>：  </a:t>
            </a:r>
            <a:r>
              <a:rPr lang="en-US" altLang="zh-CN" sz="1600" dirty="0">
                <a:ea typeface="黑体" panose="02010609060101010101" pitchFamily="49" charset="-122"/>
              </a:rPr>
              <a:t>3 </a:t>
            </a:r>
            <a:r>
              <a:rPr lang="en-US" altLang="zh-CN" sz="1600" dirty="0" err="1">
                <a:ea typeface="黑体" panose="02010609060101010101" pitchFamily="49" charset="-122"/>
              </a:rPr>
              <a:t>mol</a:t>
            </a:r>
            <a:r>
              <a:rPr lang="en-US" altLang="zh-CN" sz="1600" dirty="0">
                <a:ea typeface="黑体" panose="02010609060101010101" pitchFamily="49" charset="-122"/>
              </a:rPr>
              <a:t>/L </a:t>
            </a:r>
            <a:r>
              <a:rPr lang="en-US" altLang="zh-CN" sz="1600" dirty="0" err="1">
                <a:ea typeface="黑体" panose="02010609060101010101" pitchFamily="49" charset="-122"/>
              </a:rPr>
              <a:t>NaAc</a:t>
            </a:r>
            <a:r>
              <a:rPr lang="en-US" altLang="zh-CN" sz="1600" dirty="0">
                <a:ea typeface="黑体" panose="02010609060101010101" pitchFamily="49" charset="-122"/>
              </a:rPr>
              <a:t> (pH4.8)</a:t>
            </a:r>
            <a:r>
              <a:rPr lang="zh-CN" altLang="en-US" sz="1600" dirty="0">
                <a:ea typeface="黑体" panose="02010609060101010101" pitchFamily="49" charset="-122"/>
              </a:rPr>
              <a:t>溶液</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320"/>
                                        </p:tgtEl>
                                        <p:attrNameLst>
                                          <p:attrName>style.visibility</p:attrName>
                                        </p:attrNameLst>
                                      </p:cBhvr>
                                      <p:to>
                                        <p:strVal val="visible"/>
                                      </p:to>
                                    </p:set>
                                    <p:animEffect transition="in" filter="box(in)">
                                      <p:cBhvr>
                                        <p:cTn id="7" dur="500"/>
                                        <p:tgtEl>
                                          <p:spTgt spid="13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730858" y="1071546"/>
          <a:ext cx="7858180" cy="5643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099" name="TextBox 2"/>
          <p:cNvSpPr txBox="1">
            <a:spLocks noChangeArrowheads="1"/>
          </p:cNvSpPr>
          <p:nvPr/>
        </p:nvSpPr>
        <p:spPr bwMode="auto">
          <a:xfrm>
            <a:off x="1703705" y="3176905"/>
            <a:ext cx="1971675" cy="1101090"/>
          </a:xfrm>
          <a:prstGeom prst="rect">
            <a:avLst/>
          </a:prstGeom>
          <a:noFill/>
          <a:ln w="9525">
            <a:noFill/>
            <a:miter lim="800000"/>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mn-cs"/>
              </a:rPr>
              <a:t>质粒提取</a:t>
            </a: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mn-cs"/>
              </a:rPr>
              <a:t>试剂盒</a:t>
            </a:r>
          </a:p>
        </p:txBody>
      </p:sp>
      <p:sp>
        <p:nvSpPr>
          <p:cNvPr id="4100" name="日期占位符 4"/>
          <p:cNvSpPr txBox="1">
            <a:spLocks noGrp="1"/>
          </p:cNvSpPr>
          <p:nvPr/>
        </p:nvSpPr>
        <p:spPr>
          <a:xfrm>
            <a:off x="0" y="857250"/>
            <a:ext cx="9144000" cy="42863"/>
          </a:xfrm>
          <a:prstGeom prst="rect">
            <a:avLst/>
          </a:prstGeom>
          <a:solidFill>
            <a:srgbClr val="0D8D0D"/>
          </a:solidFill>
          <a:ln w="9525">
            <a:noFill/>
          </a:ln>
        </p:spPr>
        <p:txBody>
          <a:bodyPr/>
          <a:lstStyle/>
          <a:p>
            <a:pPr lvl="0" eaLnBrk="1" hangingPunct="1"/>
            <a:endParaRPr lang="en-US" altLang="zh-CN" sz="1000" dirty="0">
              <a:solidFill>
                <a:schemeClr val="bg1"/>
              </a:solidFill>
              <a:latin typeface="Verdana" panose="020B0604030504040204" pitchFamily="34" charset="0"/>
              <a:ea typeface="宋体" panose="02010600030101010101" pitchFamily="2" charset="-122"/>
            </a:endParaRPr>
          </a:p>
        </p:txBody>
      </p:sp>
      <p:sp>
        <p:nvSpPr>
          <p:cNvPr id="5" name="TextBox 4"/>
          <p:cNvSpPr txBox="1"/>
          <p:nvPr/>
        </p:nvSpPr>
        <p:spPr>
          <a:xfrm>
            <a:off x="2643188" y="214313"/>
            <a:ext cx="5500688" cy="640080"/>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3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质粒提取</a:t>
            </a:r>
            <a:endParaRPr kumimoji="0" lang="zh-CN" altLang="en-US" sz="3600" b="1"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bg1"/>
              </a:solidFill>
              <a:effectLst/>
              <a:uLnTx/>
              <a:uFillTx/>
              <a:latin typeface="+mj-lt"/>
              <a:ea typeface="宋体" panose="02010600030101010101" pitchFamily="2" charset="-122"/>
              <a:cs typeface="+mn-cs"/>
            </a:endParaRPr>
          </a:p>
        </p:txBody>
      </p:sp>
      <p:sp>
        <p:nvSpPr>
          <p:cNvPr id="5123" name="Rectangle 32"/>
          <p:cNvSpPr/>
          <p:nvPr/>
        </p:nvSpPr>
        <p:spPr>
          <a:xfrm>
            <a:off x="3214688" y="3714750"/>
            <a:ext cx="2286000" cy="3016250"/>
          </a:xfrm>
          <a:prstGeom prst="rect">
            <a:avLst/>
          </a:prstGeom>
          <a:noFill/>
          <a:ln w="9525">
            <a:noFill/>
          </a:ln>
        </p:spPr>
        <p:txBody>
          <a:bodyPr>
            <a:spAutoFit/>
          </a:bodyPr>
          <a:lstStyle/>
          <a:p>
            <a:pPr lvl="0" eaLnBrk="1" hangingPunct="1">
              <a:lnSpc>
                <a:spcPct val="150000"/>
              </a:lnSpc>
              <a:buFont typeface="Wingdings" panose="05000000000000000000" pitchFamily="2" charset="2"/>
              <a:buChar char="Ø"/>
            </a:pPr>
            <a:r>
              <a:rPr lang="zh-CN" altLang="en-US" dirty="0">
                <a:latin typeface="宋体" panose="02010600030101010101" pitchFamily="2" charset="-122"/>
                <a:ea typeface="Times New Roman" panose="02020603050405020304" pitchFamily="18" charset="0"/>
              </a:rPr>
              <a:t>多达</a:t>
            </a:r>
            <a:r>
              <a:rPr lang="en-US" altLang="zh-CN" dirty="0">
                <a:latin typeface="宋体" panose="02010600030101010101" pitchFamily="2" charset="-122"/>
                <a:ea typeface="Times New Roman" panose="02020603050405020304" pitchFamily="18" charset="0"/>
              </a:rPr>
              <a:t>20 u</a:t>
            </a:r>
            <a:r>
              <a:rPr lang="en-US" altLang="zh-CN" dirty="0">
                <a:latin typeface="宋体" panose="02010600030101010101" pitchFamily="2" charset="-122"/>
                <a:ea typeface="Arial" panose="020B0604020202020204" pitchFamily="34" charset="0"/>
              </a:rPr>
              <a:t>g</a:t>
            </a:r>
          </a:p>
          <a:p>
            <a:pPr lvl="0" eaLnBrk="1" hangingPunct="1">
              <a:lnSpc>
                <a:spcPct val="150000"/>
              </a:lnSpc>
              <a:buFont typeface="Wingdings" panose="05000000000000000000" pitchFamily="2" charset="2"/>
              <a:buChar char="Ø"/>
            </a:pPr>
            <a:r>
              <a:rPr lang="zh-CN" altLang="en-US" dirty="0">
                <a:latin typeface="Arial" panose="020B0604020202020204" pitchFamily="34" charset="0"/>
                <a:ea typeface="宋体" panose="02010600030101010101" pitchFamily="2" charset="-122"/>
              </a:rPr>
              <a:t>一步法裂解，直接上柱，</a:t>
            </a:r>
            <a:r>
              <a:rPr lang="en-US" altLang="zh-CN" dirty="0">
                <a:latin typeface="Arial" panose="020B0604020202020204" pitchFamily="34" charset="0"/>
                <a:ea typeface="宋体" panose="02010600030101010101" pitchFamily="2" charset="-122"/>
              </a:rPr>
              <a:t>9</a:t>
            </a:r>
            <a:r>
              <a:rPr lang="zh-CN" altLang="en-US" dirty="0">
                <a:latin typeface="Arial" panose="020B0604020202020204" pitchFamily="34" charset="0"/>
                <a:ea typeface="宋体" panose="02010600030101010101" pitchFamily="2" charset="-122"/>
              </a:rPr>
              <a:t>分钟完成。</a:t>
            </a:r>
            <a:endParaRPr lang="zh-CN" altLang="en-US" dirty="0">
              <a:latin typeface="宋体" panose="02010600030101010101" pitchFamily="2" charset="-122"/>
              <a:ea typeface="Times New Roman" panose="02020603050405020304" pitchFamily="18" charset="0"/>
            </a:endParaRPr>
          </a:p>
          <a:p>
            <a:pPr lvl="0" eaLnBrk="1" hangingPunct="1">
              <a:lnSpc>
                <a:spcPct val="150000"/>
              </a:lnSpc>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快速提取质粒，满足常规实验需要。</a:t>
            </a:r>
            <a:endParaRPr lang="en-US" altLang="zh-CN" dirty="0">
              <a:latin typeface="Arial" panose="020B0604020202020204" pitchFamily="34" charset="0"/>
              <a:ea typeface="宋体" panose="02010600030101010101" pitchFamily="2" charset="-122"/>
            </a:endParaRPr>
          </a:p>
          <a:p>
            <a:pPr marL="0" lvl="2" indent="0" eaLnBrk="1" hangingPunct="1">
              <a:lnSpc>
                <a:spcPts val="2200"/>
              </a:lnSpc>
              <a:buFont typeface="Wingdings" panose="05000000000000000000" pitchFamily="2" charset="2"/>
              <a:buChar char="Ø"/>
            </a:pPr>
            <a:endParaRPr lang="en-US" altLang="zh-CN" dirty="0">
              <a:latin typeface="Arial" panose="020B0604020202020204" pitchFamily="34" charset="0"/>
              <a:ea typeface="宋体" panose="02010600030101010101" pitchFamily="2" charset="-122"/>
            </a:endParaRPr>
          </a:p>
          <a:p>
            <a:pPr lvl="0" algn="just" eaLnBrk="1" hangingPunct="1">
              <a:lnSpc>
                <a:spcPts val="2200"/>
              </a:lnSpc>
            </a:pPr>
            <a:endParaRPr lang="en-US" altLang="zh-CN" dirty="0">
              <a:latin typeface="Arial" panose="020B0604020202020204" pitchFamily="34" charset="0"/>
              <a:ea typeface="宋体" panose="02010600030101010101" pitchFamily="2" charset="-122"/>
            </a:endParaRPr>
          </a:p>
          <a:p>
            <a:pPr lvl="0" algn="just" eaLnBrk="1" hangingPunct="1">
              <a:lnSpc>
                <a:spcPts val="2200"/>
              </a:lnSpc>
              <a:buFont typeface="Wingdings" panose="05000000000000000000" pitchFamily="2" charset="2"/>
              <a:buChar char="Ø"/>
            </a:pPr>
            <a:endParaRPr lang="en-US" altLang="zh-CN" dirty="0">
              <a:latin typeface="Arial" panose="020B0604020202020204" pitchFamily="34" charset="0"/>
              <a:ea typeface="宋体" panose="02010600030101010101" pitchFamily="2" charset="-122"/>
            </a:endParaRPr>
          </a:p>
        </p:txBody>
      </p:sp>
      <p:grpSp>
        <p:nvGrpSpPr>
          <p:cNvPr id="5124" name="组合 41"/>
          <p:cNvGrpSpPr/>
          <p:nvPr/>
        </p:nvGrpSpPr>
        <p:grpSpPr>
          <a:xfrm>
            <a:off x="671513" y="1695450"/>
            <a:ext cx="7472362" cy="4968875"/>
            <a:chOff x="99055" y="1802871"/>
            <a:chExt cx="7068194" cy="4826972"/>
          </a:xfrm>
        </p:grpSpPr>
        <p:sp>
          <p:nvSpPr>
            <p:cNvPr id="5126" name="AutoShape 4"/>
            <p:cNvSpPr/>
            <p:nvPr/>
          </p:nvSpPr>
          <p:spPr>
            <a:xfrm>
              <a:off x="4952757" y="3466858"/>
              <a:ext cx="2214492" cy="3142961"/>
            </a:xfrm>
            <a:prstGeom prst="roundRect">
              <a:avLst>
                <a:gd name="adj" fmla="val 13745"/>
              </a:avLst>
            </a:prstGeom>
            <a:noFill/>
            <a:ln w="38100" cap="flat" cmpd="sng">
              <a:solidFill>
                <a:schemeClr val="tx1"/>
              </a:solidFill>
              <a:prstDash val="solid"/>
              <a:headEnd type="none" w="med" len="med"/>
              <a:tailEnd type="none"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5127" name="AutoShape 5"/>
            <p:cNvSpPr/>
            <p:nvPr/>
          </p:nvSpPr>
          <p:spPr>
            <a:xfrm>
              <a:off x="2514600" y="3466858"/>
              <a:ext cx="2223851" cy="3142831"/>
            </a:xfrm>
            <a:prstGeom prst="roundRect">
              <a:avLst>
                <a:gd name="adj" fmla="val 13745"/>
              </a:avLst>
            </a:prstGeom>
            <a:noFill/>
            <a:ln w="38100" cap="flat" cmpd="sng">
              <a:solidFill>
                <a:schemeClr val="tx1"/>
              </a:solidFill>
              <a:prstDash val="solid"/>
              <a:headEnd type="none" w="med" len="med"/>
              <a:tailEnd type="none"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5128" name="AutoShape 6"/>
            <p:cNvSpPr/>
            <p:nvPr/>
          </p:nvSpPr>
          <p:spPr>
            <a:xfrm>
              <a:off x="99055" y="3487275"/>
              <a:ext cx="2297300" cy="3142568"/>
            </a:xfrm>
            <a:prstGeom prst="roundRect">
              <a:avLst>
                <a:gd name="adj" fmla="val 13745"/>
              </a:avLst>
            </a:prstGeom>
            <a:noFill/>
            <a:ln w="38100" cap="flat" cmpd="sng">
              <a:solidFill>
                <a:schemeClr val="tx1"/>
              </a:solidFill>
              <a:prstDash val="solid"/>
              <a:headEnd type="none" w="med" len="med"/>
              <a:tailEnd type="none"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grpSp>
          <p:nvGrpSpPr>
            <p:cNvPr id="5129" name="Group 7"/>
            <p:cNvGrpSpPr/>
            <p:nvPr/>
          </p:nvGrpSpPr>
          <p:grpSpPr>
            <a:xfrm>
              <a:off x="502752" y="1802871"/>
              <a:ext cx="5781730" cy="1387475"/>
              <a:chOff x="525" y="1177"/>
              <a:chExt cx="3127" cy="690"/>
            </a:xfrm>
          </p:grpSpPr>
          <p:sp>
            <p:nvSpPr>
              <p:cNvPr id="118792" name="Rectangle 8"/>
              <p:cNvSpPr>
                <a:spLocks noChangeArrowheads="1"/>
              </p:cNvSpPr>
              <p:nvPr/>
            </p:nvSpPr>
            <p:spPr bwMode="gray">
              <a:xfrm rot="3419336">
                <a:off x="578" y="1142"/>
                <a:ext cx="673" cy="779"/>
              </a:xfrm>
              <a:prstGeom prst="rect">
                <a:avLst/>
              </a:prstGeom>
              <a:gradFill rotWithShape="1">
                <a:gsLst>
                  <a:gs pos="0">
                    <a:schemeClr val="hlink"/>
                  </a:gs>
                  <a:gs pos="100000">
                    <a:schemeClr val="hlink">
                      <a:gamma/>
                      <a:shade val="46275"/>
                      <a:invGamma/>
                    </a:schemeClr>
                  </a:gs>
                </a:gsLst>
                <a:lin ang="5400000" scaled="1"/>
              </a:gradFill>
              <a:ln w="9525">
                <a:miter lim="800000"/>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5136" name="Group 9"/>
              <p:cNvGrpSpPr/>
              <p:nvPr/>
            </p:nvGrpSpPr>
            <p:grpSpPr>
              <a:xfrm>
                <a:off x="1296" y="1296"/>
                <a:ext cx="624" cy="96"/>
                <a:chOff x="2003" y="3439"/>
                <a:chExt cx="468" cy="244"/>
              </a:xfrm>
            </p:grpSpPr>
            <p:sp>
              <p:nvSpPr>
                <p:cNvPr id="5144" name="Oval 10"/>
                <p:cNvSpPr/>
                <p:nvPr/>
              </p:nvSpPr>
              <p:spPr>
                <a:xfrm>
                  <a:off x="2003" y="3439"/>
                  <a:ext cx="79" cy="242"/>
                </a:xfrm>
                <a:prstGeom prst="ellipse">
                  <a:avLst/>
                </a:prstGeom>
                <a:gradFill rotWithShape="0">
                  <a:gsLst>
                    <a:gs pos="0">
                      <a:srgbClr val="767676"/>
                    </a:gs>
                    <a:gs pos="50000">
                      <a:srgbClr val="FFFFFF"/>
                    </a:gs>
                    <a:gs pos="100000">
                      <a:srgbClr val="767676"/>
                    </a:gs>
                  </a:gsLst>
                  <a:lin ang="5400000" scaled="1"/>
                  <a:tileRect/>
                </a:gradFill>
                <a:ln w="9525">
                  <a:noFill/>
                </a:ln>
              </p:spPr>
              <p:txBody>
                <a:bodyPr wrap="none" anchor="ctr"/>
                <a:lstStyle/>
                <a:p>
                  <a:pPr lvl="0" algn="ctr" eaLnBrk="1" hangingPunct="1"/>
                  <a:endParaRPr lang="zh-CN" altLang="en-US" dirty="0">
                    <a:latin typeface="Arial" panose="020B0604020202020204" pitchFamily="34" charset="0"/>
                    <a:ea typeface="宋体" panose="02010600030101010101" pitchFamily="2" charset="-122"/>
                  </a:endParaRPr>
                </a:p>
              </p:txBody>
            </p:sp>
            <p:sp>
              <p:nvSpPr>
                <p:cNvPr id="5145" name="Rectangle 11"/>
                <p:cNvSpPr/>
                <p:nvPr/>
              </p:nvSpPr>
              <p:spPr>
                <a:xfrm>
                  <a:off x="2048" y="3441"/>
                  <a:ext cx="388" cy="242"/>
                </a:xfrm>
                <a:prstGeom prst="rect">
                  <a:avLst/>
                </a:prstGeom>
                <a:gradFill rotWithShape="0">
                  <a:gsLst>
                    <a:gs pos="0">
                      <a:srgbClr val="767676"/>
                    </a:gs>
                    <a:gs pos="50000">
                      <a:srgbClr val="FFFFFF"/>
                    </a:gs>
                    <a:gs pos="100000">
                      <a:srgbClr val="767676"/>
                    </a:gs>
                  </a:gsLst>
                  <a:lin ang="5400000" scaled="1"/>
                  <a:tileRect/>
                </a:gradFill>
                <a:ln w="9525">
                  <a:noFill/>
                </a:ln>
              </p:spPr>
              <p:txBody>
                <a:bodyPr wrap="none" anchor="ctr"/>
                <a:lstStyle/>
                <a:p>
                  <a:pPr lvl="0" algn="ctr" eaLnBrk="1" hangingPunct="1"/>
                  <a:endParaRPr lang="zh-CN" altLang="en-US" dirty="0">
                    <a:latin typeface="Arial" panose="020B0604020202020204" pitchFamily="34" charset="0"/>
                    <a:ea typeface="宋体" panose="02010600030101010101" pitchFamily="2" charset="-122"/>
                  </a:endParaRPr>
                </a:p>
              </p:txBody>
            </p:sp>
            <p:sp>
              <p:nvSpPr>
                <p:cNvPr id="118796" name="Oval 12"/>
                <p:cNvSpPr>
                  <a:spLocks noChangeArrowheads="1"/>
                </p:cNvSpPr>
                <p:nvPr/>
              </p:nvSpPr>
              <p:spPr bwMode="gray">
                <a:xfrm>
                  <a:off x="2400" y="3443"/>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797" name="Oval 13"/>
                <p:cNvSpPr>
                  <a:spLocks noChangeArrowheads="1"/>
                </p:cNvSpPr>
                <p:nvPr/>
              </p:nvSpPr>
              <p:spPr bwMode="gray">
                <a:xfrm>
                  <a:off x="2438" y="3519"/>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5137" name="Rectangle 14"/>
              <p:cNvSpPr/>
              <p:nvPr/>
            </p:nvSpPr>
            <p:spPr>
              <a:xfrm rot="3419336">
                <a:off x="1739" y="1123"/>
                <a:ext cx="659" cy="767"/>
              </a:xfrm>
              <a:prstGeom prst="rect">
                <a:avLst/>
              </a:prstGeom>
              <a:solidFill>
                <a:schemeClr val="accent1"/>
              </a:solidFill>
              <a:ln w="9525" cap="flat" cmpd="sng">
                <a:prstDash val="solid"/>
                <a:miter/>
                <a:headEnd type="none" w="med" len="med"/>
                <a:tailEnd type="none" w="med" len="med"/>
              </a:ln>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flatTx/>
              </a:bodyPr>
              <a:lstStyle/>
              <a:p>
                <a:pPr lvl="0" algn="ctr" eaLnBrk="1" hangingPunct="1"/>
                <a:endParaRPr lang="zh-CN" altLang="en-US" dirty="0">
                  <a:latin typeface="Arial" panose="020B0604020202020204" pitchFamily="34" charset="0"/>
                  <a:ea typeface="宋体" panose="02010600030101010101" pitchFamily="2" charset="-122"/>
                </a:endParaRPr>
              </a:p>
            </p:txBody>
          </p:sp>
          <p:grpSp>
            <p:nvGrpSpPr>
              <p:cNvPr id="5138" name="Group 15"/>
              <p:cNvGrpSpPr/>
              <p:nvPr/>
            </p:nvGrpSpPr>
            <p:grpSpPr>
              <a:xfrm>
                <a:off x="2448" y="1296"/>
                <a:ext cx="624" cy="96"/>
                <a:chOff x="2003" y="3439"/>
                <a:chExt cx="468" cy="244"/>
              </a:xfrm>
            </p:grpSpPr>
            <p:sp>
              <p:nvSpPr>
                <p:cNvPr id="5140" name="Oval 16"/>
                <p:cNvSpPr/>
                <p:nvPr/>
              </p:nvSpPr>
              <p:spPr>
                <a:xfrm>
                  <a:off x="2003" y="3439"/>
                  <a:ext cx="79" cy="242"/>
                </a:xfrm>
                <a:prstGeom prst="ellipse">
                  <a:avLst/>
                </a:prstGeom>
                <a:gradFill rotWithShape="0">
                  <a:gsLst>
                    <a:gs pos="0">
                      <a:srgbClr val="767676"/>
                    </a:gs>
                    <a:gs pos="50000">
                      <a:srgbClr val="FFFFFF"/>
                    </a:gs>
                    <a:gs pos="100000">
                      <a:srgbClr val="767676"/>
                    </a:gs>
                  </a:gsLst>
                  <a:lin ang="5400000" scaled="1"/>
                  <a:tileRect/>
                </a:gradFill>
                <a:ln w="9525">
                  <a:noFill/>
                </a:ln>
              </p:spPr>
              <p:txBody>
                <a:bodyPr wrap="none" anchor="ctr"/>
                <a:lstStyle/>
                <a:p>
                  <a:pPr lvl="0" algn="ctr" eaLnBrk="1" hangingPunct="1"/>
                  <a:endParaRPr lang="zh-CN" altLang="en-US" dirty="0">
                    <a:latin typeface="Arial" panose="020B0604020202020204" pitchFamily="34" charset="0"/>
                    <a:ea typeface="宋体" panose="02010600030101010101" pitchFamily="2" charset="-122"/>
                  </a:endParaRPr>
                </a:p>
              </p:txBody>
            </p:sp>
            <p:sp>
              <p:nvSpPr>
                <p:cNvPr id="5141" name="Rectangle 17"/>
                <p:cNvSpPr/>
                <p:nvPr/>
              </p:nvSpPr>
              <p:spPr>
                <a:xfrm>
                  <a:off x="2048" y="3441"/>
                  <a:ext cx="388" cy="242"/>
                </a:xfrm>
                <a:prstGeom prst="rect">
                  <a:avLst/>
                </a:prstGeom>
                <a:gradFill rotWithShape="0">
                  <a:gsLst>
                    <a:gs pos="0">
                      <a:srgbClr val="767676"/>
                    </a:gs>
                    <a:gs pos="50000">
                      <a:srgbClr val="FFFFFF"/>
                    </a:gs>
                    <a:gs pos="100000">
                      <a:srgbClr val="767676"/>
                    </a:gs>
                  </a:gsLst>
                  <a:lin ang="5400000" scaled="1"/>
                  <a:tileRect/>
                </a:gradFill>
                <a:ln w="9525">
                  <a:noFill/>
                </a:ln>
              </p:spPr>
              <p:txBody>
                <a:bodyPr wrap="none" anchor="ctr"/>
                <a:lstStyle/>
                <a:p>
                  <a:pPr lvl="0" algn="ctr" eaLnBrk="1" hangingPunct="1"/>
                  <a:endParaRPr lang="zh-CN" altLang="en-US" dirty="0">
                    <a:latin typeface="Arial" panose="020B0604020202020204" pitchFamily="34" charset="0"/>
                    <a:ea typeface="宋体" panose="02010600030101010101" pitchFamily="2" charset="-122"/>
                  </a:endParaRPr>
                </a:p>
              </p:txBody>
            </p:sp>
            <p:sp>
              <p:nvSpPr>
                <p:cNvPr id="118802" name="Oval 18"/>
                <p:cNvSpPr>
                  <a:spLocks noChangeArrowheads="1"/>
                </p:cNvSpPr>
                <p:nvPr/>
              </p:nvSpPr>
              <p:spPr bwMode="gray">
                <a:xfrm>
                  <a:off x="2400" y="3443"/>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803" name="Oval 19"/>
                <p:cNvSpPr>
                  <a:spLocks noChangeArrowheads="1"/>
                </p:cNvSpPr>
                <p:nvPr/>
              </p:nvSpPr>
              <p:spPr bwMode="gray">
                <a:xfrm>
                  <a:off x="2438" y="3519"/>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18804" name="Rectangle 20"/>
              <p:cNvSpPr>
                <a:spLocks noChangeArrowheads="1"/>
              </p:cNvSpPr>
              <p:nvPr/>
            </p:nvSpPr>
            <p:spPr bwMode="gray">
              <a:xfrm rot="3419336">
                <a:off x="2945" y="1151"/>
                <a:ext cx="673" cy="741"/>
              </a:xfrm>
              <a:prstGeom prst="rect">
                <a:avLst/>
              </a:prstGeom>
              <a:gradFill rotWithShape="1">
                <a:gsLst>
                  <a:gs pos="0">
                    <a:schemeClr val="hlink"/>
                  </a:gs>
                  <a:gs pos="100000">
                    <a:schemeClr val="hlink">
                      <a:gamma/>
                      <a:shade val="46275"/>
                      <a:invGamma/>
                    </a:schemeClr>
                  </a:gs>
                </a:gsLst>
                <a:lin ang="5400000" scaled="1"/>
              </a:gradFill>
              <a:ln w="9525">
                <a:miter lim="800000"/>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5130" name="Rectangle 27"/>
            <p:cNvSpPr/>
            <p:nvPr/>
          </p:nvSpPr>
          <p:spPr>
            <a:xfrm>
              <a:off x="477420" y="2095744"/>
              <a:ext cx="1621777" cy="627793"/>
            </a:xfrm>
            <a:prstGeom prst="rect">
              <a:avLst/>
            </a:prstGeom>
            <a:noFill/>
            <a:ln w="9525">
              <a:noFill/>
            </a:ln>
          </p:spPr>
          <p:txBody>
            <a:bodyPr>
              <a:spAutoFit/>
            </a:bodyPr>
            <a:lstStyle/>
            <a:p>
              <a:pPr lvl="0" algn="ctr" eaLnBrk="1" hangingPunct="1"/>
              <a:r>
                <a:rPr lang="zh-CN" altLang="en-US" dirty="0">
                  <a:solidFill>
                    <a:schemeClr val="bg1"/>
                  </a:solidFill>
                  <a:latin typeface="宋体" panose="02010600030101010101" pitchFamily="2" charset="-122"/>
                  <a:ea typeface="Times New Roman" panose="02020603050405020304" pitchFamily="18" charset="0"/>
                </a:rPr>
                <a:t>质粒小提</a:t>
              </a:r>
              <a:endParaRPr lang="en-US" altLang="zh-CN" dirty="0">
                <a:solidFill>
                  <a:schemeClr val="bg1"/>
                </a:solidFill>
                <a:latin typeface="宋体" panose="02010600030101010101" pitchFamily="2" charset="-122"/>
                <a:ea typeface="Times New Roman" panose="02020603050405020304" pitchFamily="18" charset="0"/>
              </a:endParaRPr>
            </a:p>
            <a:p>
              <a:pPr lvl="0" algn="ctr" eaLnBrk="1" hangingPunct="1"/>
              <a:r>
                <a:rPr lang="zh-CN" altLang="en-US" dirty="0">
                  <a:solidFill>
                    <a:schemeClr val="bg1"/>
                  </a:solidFill>
                  <a:latin typeface="宋体" panose="02010600030101010101" pitchFamily="2" charset="-122"/>
                  <a:ea typeface="Times New Roman" panose="02020603050405020304" pitchFamily="18" charset="0"/>
                </a:rPr>
                <a:t>（</a:t>
              </a:r>
              <a:r>
                <a:rPr lang="en-US" altLang="zh-CN" dirty="0">
                  <a:solidFill>
                    <a:schemeClr val="bg1"/>
                  </a:solidFill>
                  <a:latin typeface="宋体" panose="02010600030101010101" pitchFamily="2" charset="-122"/>
                  <a:ea typeface="Times New Roman" panose="02020603050405020304" pitchFamily="18" charset="0"/>
                </a:rPr>
                <a:t>1-5ml</a:t>
              </a:r>
              <a:r>
                <a:rPr lang="zh-CN" altLang="en-US" dirty="0">
                  <a:solidFill>
                    <a:schemeClr val="bg1"/>
                  </a:solidFill>
                  <a:latin typeface="宋体" panose="02010600030101010101" pitchFamily="2" charset="-122"/>
                  <a:ea typeface="Times New Roman" panose="02020603050405020304" pitchFamily="18" charset="0"/>
                </a:rPr>
                <a:t>菌液）</a:t>
              </a:r>
            </a:p>
          </p:txBody>
        </p:sp>
        <p:sp>
          <p:nvSpPr>
            <p:cNvPr id="5131" name="Rectangle 28"/>
            <p:cNvSpPr/>
            <p:nvPr/>
          </p:nvSpPr>
          <p:spPr>
            <a:xfrm>
              <a:off x="2572215" y="2099532"/>
              <a:ext cx="1730116" cy="627793"/>
            </a:xfrm>
            <a:prstGeom prst="rect">
              <a:avLst/>
            </a:prstGeom>
            <a:noFill/>
            <a:ln w="9525">
              <a:noFill/>
            </a:ln>
          </p:spPr>
          <p:txBody>
            <a:bodyPr>
              <a:spAutoFit/>
            </a:bodyPr>
            <a:lstStyle/>
            <a:p>
              <a:pPr lvl="0" algn="ctr" eaLnBrk="1" hangingPunct="1"/>
              <a:r>
                <a:rPr lang="zh-CN" altLang="en-US" dirty="0">
                  <a:solidFill>
                    <a:schemeClr val="bg1"/>
                  </a:solidFill>
                  <a:latin typeface="宋体" panose="02010600030101010101" pitchFamily="2" charset="-122"/>
                  <a:ea typeface="Times New Roman" panose="02020603050405020304" pitchFamily="18" charset="0"/>
                </a:rPr>
                <a:t>一步法提取</a:t>
              </a:r>
              <a:endParaRPr lang="en-US" altLang="zh-CN" dirty="0">
                <a:solidFill>
                  <a:schemeClr val="bg1"/>
                </a:solidFill>
                <a:latin typeface="宋体" panose="02010600030101010101" pitchFamily="2" charset="-122"/>
                <a:ea typeface="Times New Roman" panose="02020603050405020304" pitchFamily="18" charset="0"/>
              </a:endParaRPr>
            </a:p>
            <a:p>
              <a:pPr lvl="0" algn="ctr" eaLnBrk="1" hangingPunct="1"/>
              <a:r>
                <a:rPr lang="zh-CN" altLang="en-US" dirty="0">
                  <a:solidFill>
                    <a:schemeClr val="bg1"/>
                  </a:solidFill>
                  <a:latin typeface="宋体" panose="02010600030101010101" pitchFamily="2" charset="-122"/>
                  <a:ea typeface="Times New Roman" panose="02020603050405020304" pitchFamily="18" charset="0"/>
                </a:rPr>
                <a:t>（</a:t>
              </a:r>
              <a:r>
                <a:rPr lang="en-US" altLang="zh-CN" dirty="0">
                  <a:solidFill>
                    <a:schemeClr val="bg1"/>
                  </a:solidFill>
                  <a:latin typeface="宋体" panose="02010600030101010101" pitchFamily="2" charset="-122"/>
                  <a:ea typeface="Times New Roman" panose="02020603050405020304" pitchFamily="18" charset="0"/>
                </a:rPr>
                <a:t>1.5-3ml</a:t>
              </a:r>
              <a:r>
                <a:rPr lang="zh-CN" altLang="en-US" dirty="0">
                  <a:solidFill>
                    <a:schemeClr val="bg1"/>
                  </a:solidFill>
                  <a:latin typeface="宋体" panose="02010600030101010101" pitchFamily="2" charset="-122"/>
                  <a:ea typeface="Times New Roman" panose="02020603050405020304" pitchFamily="18" charset="0"/>
                </a:rPr>
                <a:t>菌液）</a:t>
              </a:r>
            </a:p>
          </p:txBody>
        </p:sp>
        <p:sp>
          <p:nvSpPr>
            <p:cNvPr id="5132" name="Rectangle 29"/>
            <p:cNvSpPr/>
            <p:nvPr/>
          </p:nvSpPr>
          <p:spPr>
            <a:xfrm>
              <a:off x="5072454" y="1960754"/>
              <a:ext cx="1419055" cy="896847"/>
            </a:xfrm>
            <a:prstGeom prst="rect">
              <a:avLst/>
            </a:prstGeom>
            <a:noFill/>
            <a:ln w="9525">
              <a:noFill/>
            </a:ln>
          </p:spPr>
          <p:txBody>
            <a:bodyPr>
              <a:spAutoFit/>
            </a:bodyPr>
            <a:lstStyle/>
            <a:p>
              <a:pPr lvl="0" algn="ctr" eaLnBrk="1" hangingPunct="1"/>
              <a:r>
                <a:rPr lang="zh-CN" altLang="en-US" dirty="0">
                  <a:solidFill>
                    <a:schemeClr val="bg1"/>
                  </a:solidFill>
                  <a:latin typeface="宋体" panose="02010600030101010101" pitchFamily="2" charset="-122"/>
                  <a:ea typeface="Times New Roman" panose="02020603050405020304" pitchFamily="18" charset="0"/>
                </a:rPr>
                <a:t>酵母</a:t>
              </a:r>
              <a:endParaRPr lang="en-US" altLang="zh-CN" dirty="0">
                <a:solidFill>
                  <a:schemeClr val="bg1"/>
                </a:solidFill>
                <a:latin typeface="宋体" panose="02010600030101010101" pitchFamily="2" charset="-122"/>
                <a:ea typeface="Times New Roman" panose="02020603050405020304" pitchFamily="18" charset="0"/>
              </a:endParaRPr>
            </a:p>
            <a:p>
              <a:pPr lvl="0" algn="ctr" eaLnBrk="1" hangingPunct="1"/>
              <a:r>
                <a:rPr lang="zh-CN" altLang="en-US" dirty="0">
                  <a:solidFill>
                    <a:schemeClr val="bg1"/>
                  </a:solidFill>
                  <a:latin typeface="宋体" panose="02010600030101010101" pitchFamily="2" charset="-122"/>
                  <a:ea typeface="Times New Roman" panose="02020603050405020304" pitchFamily="18" charset="0"/>
                </a:rPr>
                <a:t>质粒提取</a:t>
              </a:r>
              <a:endParaRPr lang="en-US" altLang="zh-CN" dirty="0">
                <a:solidFill>
                  <a:schemeClr val="bg1"/>
                </a:solidFill>
                <a:latin typeface="宋体" panose="02010600030101010101" pitchFamily="2" charset="-122"/>
                <a:ea typeface="Times New Roman" panose="02020603050405020304" pitchFamily="18" charset="0"/>
              </a:endParaRPr>
            </a:p>
            <a:p>
              <a:pPr lvl="0" algn="ctr" eaLnBrk="1" hangingPunct="1"/>
              <a:r>
                <a:rPr lang="zh-CN" altLang="en-US" dirty="0">
                  <a:solidFill>
                    <a:schemeClr val="bg1"/>
                  </a:solidFill>
                  <a:latin typeface="宋体" panose="02010600030101010101" pitchFamily="2" charset="-122"/>
                  <a:ea typeface="Times New Roman" panose="02020603050405020304" pitchFamily="18" charset="0"/>
                </a:rPr>
                <a:t>（</a:t>
              </a:r>
              <a:r>
                <a:rPr lang="en-US" altLang="zh-CN" dirty="0">
                  <a:solidFill>
                    <a:schemeClr val="bg1"/>
                  </a:solidFill>
                  <a:latin typeface="宋体" panose="02010600030101010101" pitchFamily="2" charset="-122"/>
                  <a:ea typeface="Times New Roman" panose="02020603050405020304" pitchFamily="18" charset="0"/>
                </a:rPr>
                <a:t>1-5ml</a:t>
              </a:r>
              <a:r>
                <a:rPr lang="zh-CN" altLang="en-US" dirty="0">
                  <a:solidFill>
                    <a:schemeClr val="bg1"/>
                  </a:solidFill>
                  <a:latin typeface="宋体" panose="02010600030101010101" pitchFamily="2" charset="-122"/>
                  <a:ea typeface="Times New Roman" panose="02020603050405020304" pitchFamily="18" charset="0"/>
                </a:rPr>
                <a:t>菌液）</a:t>
              </a:r>
            </a:p>
          </p:txBody>
        </p:sp>
        <p:sp>
          <p:nvSpPr>
            <p:cNvPr id="5133" name="Rectangle 31"/>
            <p:cNvSpPr/>
            <p:nvPr/>
          </p:nvSpPr>
          <p:spPr>
            <a:xfrm>
              <a:off x="155002" y="3626091"/>
              <a:ext cx="2214491" cy="2862499"/>
            </a:xfrm>
            <a:prstGeom prst="rect">
              <a:avLst/>
            </a:prstGeom>
            <a:noFill/>
            <a:ln w="9525">
              <a:noFill/>
            </a:ln>
          </p:spPr>
          <p:txBody>
            <a:bodyPr>
              <a:spAutoFit/>
            </a:bodyPr>
            <a:lstStyle/>
            <a:p>
              <a:pPr lvl="0" eaLnBrk="1" hangingPunct="1">
                <a:lnSpc>
                  <a:spcPct val="150000"/>
                </a:lnSpc>
                <a:buFont typeface="Wingdings" panose="05000000000000000000" pitchFamily="2" charset="2"/>
                <a:buChar char="Ø"/>
              </a:pPr>
              <a:r>
                <a:rPr lang="zh-CN" altLang="en-US" dirty="0">
                  <a:latin typeface="宋体" panose="02010600030101010101" pitchFamily="2" charset="-122"/>
                  <a:ea typeface="Times New Roman" panose="02020603050405020304" pitchFamily="18" charset="0"/>
                </a:rPr>
                <a:t>多达</a:t>
              </a:r>
              <a:r>
                <a:rPr lang="en-US" altLang="zh-CN" dirty="0">
                  <a:latin typeface="宋体" panose="02010600030101010101" pitchFamily="2" charset="-122"/>
                  <a:ea typeface="Times New Roman" panose="02020603050405020304" pitchFamily="18" charset="0"/>
                </a:rPr>
                <a:t>30 u</a:t>
              </a:r>
              <a:r>
                <a:rPr lang="en-US" altLang="zh-CN" dirty="0">
                  <a:latin typeface="宋体" panose="02010600030101010101" pitchFamily="2" charset="-122"/>
                  <a:ea typeface="Arial" panose="020B0604020202020204" pitchFamily="34" charset="0"/>
                </a:rPr>
                <a:t>g</a:t>
              </a:r>
              <a:endParaRPr lang="zh-CN" altLang="en-US" dirty="0">
                <a:latin typeface="宋体" panose="02010600030101010101" pitchFamily="2" charset="-122"/>
                <a:ea typeface="Times New Roman" panose="02020603050405020304" pitchFamily="18" charset="0"/>
              </a:endParaRPr>
            </a:p>
            <a:p>
              <a:pPr lvl="0" eaLnBrk="1" hangingPunct="1">
                <a:lnSpc>
                  <a:spcPct val="150000"/>
                </a:lnSpc>
                <a:buFont typeface="Wingdings" panose="05000000000000000000" pitchFamily="2" charset="2"/>
                <a:buChar char="Ø"/>
              </a:pPr>
              <a:r>
                <a:rPr lang="zh-CN" altLang="en-US" dirty="0">
                  <a:latin typeface="Arial" panose="020B0604020202020204" pitchFamily="34" charset="0"/>
                  <a:ea typeface="宋体" panose="02010600030101010101" pitchFamily="2" charset="-122"/>
                </a:rPr>
                <a:t>兼容性强，适合于各种大小和拷贝数质粒。</a:t>
              </a:r>
              <a:endParaRPr lang="en-US" altLang="zh-CN" dirty="0">
                <a:latin typeface="Arial" panose="020B0604020202020204" pitchFamily="34" charset="0"/>
                <a:ea typeface="宋体" panose="02010600030101010101" pitchFamily="2" charset="-122"/>
              </a:endParaRPr>
            </a:p>
            <a:p>
              <a:pPr lvl="0" eaLnBrk="1" hangingPunct="1">
                <a:lnSpc>
                  <a:spcPct val="150000"/>
                </a:lnSpc>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高效纯化分子生物学级质粒，满足常规实验需要。</a:t>
              </a:r>
              <a:endParaRPr lang="en-US" altLang="zh-CN" dirty="0">
                <a:latin typeface="Arial" panose="020B0604020202020204" pitchFamily="34" charset="0"/>
                <a:ea typeface="宋体" panose="02010600030101010101" pitchFamily="2" charset="-122"/>
              </a:endParaRPr>
            </a:p>
          </p:txBody>
        </p:sp>
        <p:sp>
          <p:nvSpPr>
            <p:cNvPr id="5134" name="Rectangle 33"/>
            <p:cNvSpPr/>
            <p:nvPr/>
          </p:nvSpPr>
          <p:spPr>
            <a:xfrm>
              <a:off x="5031931" y="3764869"/>
              <a:ext cx="2000166" cy="2458918"/>
            </a:xfrm>
            <a:prstGeom prst="rect">
              <a:avLst/>
            </a:prstGeom>
            <a:noFill/>
            <a:ln w="9525">
              <a:noFill/>
            </a:ln>
          </p:spPr>
          <p:txBody>
            <a:bodyPr>
              <a:spAutoFit/>
            </a:bodyPr>
            <a:lstStyle/>
            <a:p>
              <a:pPr lvl="0" eaLnBrk="1" hangingPunct="1">
                <a:lnSpc>
                  <a:spcPct val="150000"/>
                </a:lnSpc>
                <a:buFont typeface="Wingdings" panose="05000000000000000000" pitchFamily="2" charset="2"/>
                <a:buChar char="Ø"/>
              </a:pPr>
              <a:r>
                <a:rPr lang="zh-CN" altLang="en-US" dirty="0">
                  <a:latin typeface="Arial" panose="020B0604020202020204" pitchFamily="34" charset="0"/>
                  <a:ea typeface="宋体" panose="02010600030101010101" pitchFamily="2" charset="-122"/>
                </a:rPr>
                <a:t>多达</a:t>
              </a:r>
              <a:r>
                <a:rPr lang="en-US" altLang="zh-CN" dirty="0">
                  <a:latin typeface="Arial" panose="020B0604020202020204" pitchFamily="34" charset="0"/>
                  <a:ea typeface="宋体" panose="02010600030101010101" pitchFamily="2" charset="-122"/>
                </a:rPr>
                <a:t>1ug</a:t>
              </a:r>
            </a:p>
            <a:p>
              <a:pPr lvl="0" eaLnBrk="1" hangingPunct="1">
                <a:lnSpc>
                  <a:spcPct val="150000"/>
                </a:lnSpc>
                <a:buFont typeface="Wingdings" panose="05000000000000000000" pitchFamily="2" charset="2"/>
                <a:buChar char="Ø"/>
              </a:pPr>
              <a:r>
                <a:rPr lang="zh-CN" altLang="en-US" dirty="0">
                  <a:latin typeface="宋体" panose="02010600030101010101" pitchFamily="2" charset="-122"/>
                  <a:ea typeface="Times New Roman" panose="02020603050405020304" pitchFamily="18" charset="0"/>
                </a:rPr>
                <a:t>专用于酵母质粒提取。</a:t>
              </a:r>
              <a:endParaRPr lang="en-US" altLang="zh-CN" dirty="0">
                <a:latin typeface="宋体" panose="02010600030101010101" pitchFamily="2" charset="-122"/>
                <a:ea typeface="Times New Roman" panose="02020603050405020304" pitchFamily="18" charset="0"/>
              </a:endParaRPr>
            </a:p>
            <a:p>
              <a:pPr lvl="0" eaLnBrk="1" hangingPunct="1">
                <a:lnSpc>
                  <a:spcPct val="150000"/>
                </a:lnSpc>
                <a:buFont typeface="Wingdings" panose="05000000000000000000" pitchFamily="2" charset="2"/>
                <a:buChar char="Ø"/>
              </a:pPr>
              <a:r>
                <a:rPr lang="zh-CN" altLang="en-US" dirty="0">
                  <a:latin typeface="宋体" panose="02010600030101010101" pitchFamily="2" charset="-122"/>
                  <a:ea typeface="Times New Roman" panose="02020603050405020304" pitchFamily="18" charset="0"/>
                </a:rPr>
                <a:t>含</a:t>
              </a:r>
              <a:r>
                <a:rPr lang="en-US" altLang="zh-CN" dirty="0">
                  <a:latin typeface="宋体" panose="02010600030101010101" pitchFamily="2" charset="-122"/>
                  <a:ea typeface="宋体" panose="02010600030101010101" pitchFamily="2" charset="-122"/>
                </a:rPr>
                <a:t>lyticase</a:t>
              </a:r>
              <a:r>
                <a:rPr lang="zh-CN" altLang="en-US" dirty="0">
                  <a:latin typeface="宋体" panose="02010600030101010101" pitchFamily="2" charset="-122"/>
                  <a:ea typeface="宋体" panose="02010600030101010101" pitchFamily="2" charset="-122"/>
                </a:rPr>
                <a:t>，使回收低拷贝数质粒达到最大量。</a:t>
              </a:r>
              <a:endParaRPr lang="en-US" altLang="zh-CN" dirty="0">
                <a:solidFill>
                  <a:srgbClr val="FF0000"/>
                </a:solidFill>
                <a:latin typeface="Arial" panose="020B0604020202020204" pitchFamily="34" charset="0"/>
                <a:ea typeface="宋体" panose="02010600030101010101" pitchFamily="2" charset="-122"/>
              </a:endParaRPr>
            </a:p>
          </p:txBody>
        </p:sp>
      </p:grpSp>
      <p:sp>
        <p:nvSpPr>
          <p:cNvPr id="5125" name="TextBox 40"/>
          <p:cNvSpPr txBox="1"/>
          <p:nvPr/>
        </p:nvSpPr>
        <p:spPr>
          <a:xfrm>
            <a:off x="2214563" y="344488"/>
            <a:ext cx="6072187" cy="646112"/>
          </a:xfrm>
          <a:prstGeom prst="rect">
            <a:avLst/>
          </a:prstGeom>
          <a:noFill/>
          <a:ln w="9525">
            <a:noFill/>
          </a:ln>
        </p:spPr>
        <p:txBody>
          <a:bodyPr>
            <a:spAutoFit/>
          </a:bodyPr>
          <a:lstStyle/>
          <a:p>
            <a:pPr lvl="0" eaLnBrk="1" hangingPunct="1"/>
            <a:r>
              <a:rPr lang="zh-CN" altLang="en-US" sz="3200" dirty="0">
                <a:latin typeface="Arial" panose="020B0604020202020204" pitchFamily="34" charset="0"/>
                <a:ea typeface="宋体" panose="02010600030101010101" pitchFamily="2" charset="-122"/>
              </a:rPr>
              <a:t>         </a:t>
            </a:r>
            <a:r>
              <a:rPr lang="zh-CN" altLang="en-US" sz="3600" dirty="0">
                <a:latin typeface="Arial" panose="020B0604020202020204" pitchFamily="34" charset="0"/>
                <a:ea typeface="宋体" panose="02010600030101010101" pitchFamily="2" charset="-122"/>
              </a:rPr>
              <a:t>普通质粒提取</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41"/>
          <p:cNvGrpSpPr/>
          <p:nvPr/>
        </p:nvGrpSpPr>
        <p:grpSpPr>
          <a:xfrm>
            <a:off x="714375" y="1497013"/>
            <a:ext cx="7429500" cy="4633912"/>
            <a:chOff x="436844" y="1605810"/>
            <a:chExt cx="7027010" cy="4652028"/>
          </a:xfrm>
        </p:grpSpPr>
        <p:sp>
          <p:nvSpPr>
            <p:cNvPr id="7173" name="AutoShape 6"/>
            <p:cNvSpPr/>
            <p:nvPr/>
          </p:nvSpPr>
          <p:spPr>
            <a:xfrm>
              <a:off x="436844" y="3473883"/>
              <a:ext cx="6891947" cy="2783955"/>
            </a:xfrm>
            <a:prstGeom prst="roundRect">
              <a:avLst>
                <a:gd name="adj" fmla="val 13745"/>
              </a:avLst>
            </a:prstGeom>
            <a:noFill/>
            <a:ln w="38100" cap="flat" cmpd="sng">
              <a:solidFill>
                <a:schemeClr val="tx1"/>
              </a:solidFill>
              <a:prstDash val="solid"/>
              <a:headEnd type="none" w="med" len="med"/>
              <a:tailEnd type="none"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grpSp>
          <p:nvGrpSpPr>
            <p:cNvPr id="7174" name="Group 7"/>
            <p:cNvGrpSpPr/>
            <p:nvPr/>
          </p:nvGrpSpPr>
          <p:grpSpPr>
            <a:xfrm>
              <a:off x="556372" y="1605810"/>
              <a:ext cx="5872330" cy="1546332"/>
              <a:chOff x="554" y="1079"/>
              <a:chExt cx="3176" cy="769"/>
            </a:xfrm>
          </p:grpSpPr>
          <p:sp>
            <p:nvSpPr>
              <p:cNvPr id="118792" name="Rectangle 8"/>
              <p:cNvSpPr>
                <a:spLocks noChangeArrowheads="1"/>
              </p:cNvSpPr>
              <p:nvPr/>
            </p:nvSpPr>
            <p:spPr bwMode="gray">
              <a:xfrm rot="3419336">
                <a:off x="569" y="1099"/>
                <a:ext cx="708" cy="737"/>
              </a:xfrm>
              <a:prstGeom prst="rect">
                <a:avLst/>
              </a:prstGeom>
              <a:gradFill rotWithShape="1">
                <a:gsLst>
                  <a:gs pos="0">
                    <a:schemeClr val="hlink"/>
                  </a:gs>
                  <a:gs pos="100000">
                    <a:schemeClr val="hlink">
                      <a:gamma/>
                      <a:shade val="46275"/>
                      <a:invGamma/>
                    </a:schemeClr>
                  </a:gs>
                </a:gsLst>
                <a:lin ang="5400000" scaled="1"/>
              </a:gradFill>
              <a:ln w="9525">
                <a:miter lim="800000"/>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7180" name="Group 9"/>
              <p:cNvGrpSpPr/>
              <p:nvPr/>
            </p:nvGrpSpPr>
            <p:grpSpPr>
              <a:xfrm>
                <a:off x="1296" y="1296"/>
                <a:ext cx="624" cy="96"/>
                <a:chOff x="2003" y="3439"/>
                <a:chExt cx="468" cy="244"/>
              </a:xfrm>
            </p:grpSpPr>
            <p:sp>
              <p:nvSpPr>
                <p:cNvPr id="7188" name="Oval 10"/>
                <p:cNvSpPr/>
                <p:nvPr/>
              </p:nvSpPr>
              <p:spPr>
                <a:xfrm>
                  <a:off x="2003" y="3439"/>
                  <a:ext cx="79" cy="242"/>
                </a:xfrm>
                <a:prstGeom prst="ellipse">
                  <a:avLst/>
                </a:prstGeom>
                <a:gradFill rotWithShape="0">
                  <a:gsLst>
                    <a:gs pos="0">
                      <a:srgbClr val="767676"/>
                    </a:gs>
                    <a:gs pos="50000">
                      <a:srgbClr val="FFFFFF"/>
                    </a:gs>
                    <a:gs pos="100000">
                      <a:srgbClr val="767676"/>
                    </a:gs>
                  </a:gsLst>
                  <a:lin ang="5400000" scaled="1"/>
                  <a:tileRect/>
                </a:gradFill>
                <a:ln w="9525">
                  <a:noFill/>
                </a:ln>
              </p:spPr>
              <p:txBody>
                <a:bodyPr wrap="none" anchor="ctr"/>
                <a:lstStyle/>
                <a:p>
                  <a:pPr lvl="0" algn="ctr" eaLnBrk="1" hangingPunct="1"/>
                  <a:endParaRPr lang="zh-CN" altLang="en-US" dirty="0">
                    <a:latin typeface="Arial" panose="020B0604020202020204" pitchFamily="34" charset="0"/>
                    <a:ea typeface="宋体" panose="02010600030101010101" pitchFamily="2" charset="-122"/>
                  </a:endParaRPr>
                </a:p>
              </p:txBody>
            </p:sp>
            <p:sp>
              <p:nvSpPr>
                <p:cNvPr id="7189" name="Rectangle 11"/>
                <p:cNvSpPr/>
                <p:nvPr/>
              </p:nvSpPr>
              <p:spPr>
                <a:xfrm>
                  <a:off x="2048" y="3441"/>
                  <a:ext cx="388" cy="242"/>
                </a:xfrm>
                <a:prstGeom prst="rect">
                  <a:avLst/>
                </a:prstGeom>
                <a:gradFill rotWithShape="0">
                  <a:gsLst>
                    <a:gs pos="0">
                      <a:srgbClr val="767676"/>
                    </a:gs>
                    <a:gs pos="50000">
                      <a:srgbClr val="FFFFFF"/>
                    </a:gs>
                    <a:gs pos="100000">
                      <a:srgbClr val="767676"/>
                    </a:gs>
                  </a:gsLst>
                  <a:lin ang="5400000" scaled="1"/>
                  <a:tileRect/>
                </a:gradFill>
                <a:ln w="9525">
                  <a:noFill/>
                </a:ln>
              </p:spPr>
              <p:txBody>
                <a:bodyPr wrap="none" anchor="ctr"/>
                <a:lstStyle/>
                <a:p>
                  <a:pPr lvl="0" algn="ctr" eaLnBrk="1" hangingPunct="1"/>
                  <a:endParaRPr lang="zh-CN" altLang="en-US" dirty="0">
                    <a:latin typeface="Arial" panose="020B0604020202020204" pitchFamily="34" charset="0"/>
                    <a:ea typeface="宋体" panose="02010600030101010101" pitchFamily="2" charset="-122"/>
                  </a:endParaRPr>
                </a:p>
              </p:txBody>
            </p:sp>
            <p:sp>
              <p:nvSpPr>
                <p:cNvPr id="118796" name="Oval 12"/>
                <p:cNvSpPr>
                  <a:spLocks noChangeArrowheads="1"/>
                </p:cNvSpPr>
                <p:nvPr/>
              </p:nvSpPr>
              <p:spPr bwMode="gray">
                <a:xfrm>
                  <a:off x="2400" y="3443"/>
                  <a:ext cx="71" cy="23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797" name="Oval 13"/>
                <p:cNvSpPr>
                  <a:spLocks noChangeArrowheads="1"/>
                </p:cNvSpPr>
                <p:nvPr/>
              </p:nvSpPr>
              <p:spPr bwMode="gray">
                <a:xfrm>
                  <a:off x="2438" y="3520"/>
                  <a:ext cx="20" cy="6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7181" name="Rectangle 14"/>
              <p:cNvSpPr/>
              <p:nvPr/>
            </p:nvSpPr>
            <p:spPr>
              <a:xfrm rot="3419336">
                <a:off x="1696" y="1109"/>
                <a:ext cx="738" cy="740"/>
              </a:xfrm>
              <a:prstGeom prst="rect">
                <a:avLst/>
              </a:prstGeom>
              <a:solidFill>
                <a:schemeClr val="accent1"/>
              </a:solidFill>
              <a:ln w="9525" cap="flat" cmpd="sng">
                <a:prstDash val="solid"/>
                <a:miter/>
                <a:headEnd type="none" w="med" len="med"/>
                <a:tailEnd type="none" w="med" len="med"/>
              </a:ln>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flatTx/>
              </a:bodyPr>
              <a:lstStyle/>
              <a:p>
                <a:pPr lvl="0" algn="ctr" eaLnBrk="1" hangingPunct="1"/>
                <a:endParaRPr lang="zh-CN" altLang="en-US" dirty="0">
                  <a:latin typeface="Arial" panose="020B0604020202020204" pitchFamily="34" charset="0"/>
                  <a:ea typeface="宋体" panose="02010600030101010101" pitchFamily="2" charset="-122"/>
                </a:endParaRPr>
              </a:p>
            </p:txBody>
          </p:sp>
          <p:grpSp>
            <p:nvGrpSpPr>
              <p:cNvPr id="7182" name="Group 15"/>
              <p:cNvGrpSpPr/>
              <p:nvPr/>
            </p:nvGrpSpPr>
            <p:grpSpPr>
              <a:xfrm>
                <a:off x="2448" y="1296"/>
                <a:ext cx="624" cy="96"/>
                <a:chOff x="2003" y="3439"/>
                <a:chExt cx="468" cy="244"/>
              </a:xfrm>
            </p:grpSpPr>
            <p:sp>
              <p:nvSpPr>
                <p:cNvPr id="7184" name="Oval 16"/>
                <p:cNvSpPr/>
                <p:nvPr/>
              </p:nvSpPr>
              <p:spPr>
                <a:xfrm>
                  <a:off x="2003" y="3439"/>
                  <a:ext cx="79" cy="242"/>
                </a:xfrm>
                <a:prstGeom prst="ellipse">
                  <a:avLst/>
                </a:prstGeom>
                <a:gradFill rotWithShape="0">
                  <a:gsLst>
                    <a:gs pos="0">
                      <a:srgbClr val="767676"/>
                    </a:gs>
                    <a:gs pos="50000">
                      <a:srgbClr val="FFFFFF"/>
                    </a:gs>
                    <a:gs pos="100000">
                      <a:srgbClr val="767676"/>
                    </a:gs>
                  </a:gsLst>
                  <a:lin ang="5400000" scaled="1"/>
                  <a:tileRect/>
                </a:gradFill>
                <a:ln w="9525">
                  <a:noFill/>
                </a:ln>
              </p:spPr>
              <p:txBody>
                <a:bodyPr wrap="none" anchor="ctr"/>
                <a:lstStyle/>
                <a:p>
                  <a:pPr lvl="0" algn="ctr" eaLnBrk="1" hangingPunct="1"/>
                  <a:endParaRPr lang="zh-CN" altLang="en-US" dirty="0">
                    <a:latin typeface="Arial" panose="020B0604020202020204" pitchFamily="34" charset="0"/>
                    <a:ea typeface="宋体" panose="02010600030101010101" pitchFamily="2" charset="-122"/>
                  </a:endParaRPr>
                </a:p>
              </p:txBody>
            </p:sp>
            <p:sp>
              <p:nvSpPr>
                <p:cNvPr id="7185" name="Rectangle 17"/>
                <p:cNvSpPr/>
                <p:nvPr/>
              </p:nvSpPr>
              <p:spPr>
                <a:xfrm>
                  <a:off x="2048" y="3441"/>
                  <a:ext cx="388" cy="242"/>
                </a:xfrm>
                <a:prstGeom prst="rect">
                  <a:avLst/>
                </a:prstGeom>
                <a:gradFill rotWithShape="0">
                  <a:gsLst>
                    <a:gs pos="0">
                      <a:srgbClr val="767676"/>
                    </a:gs>
                    <a:gs pos="50000">
                      <a:srgbClr val="FFFFFF"/>
                    </a:gs>
                    <a:gs pos="100000">
                      <a:srgbClr val="767676"/>
                    </a:gs>
                  </a:gsLst>
                  <a:lin ang="5400000" scaled="1"/>
                  <a:tileRect/>
                </a:gradFill>
                <a:ln w="9525">
                  <a:noFill/>
                </a:ln>
              </p:spPr>
              <p:txBody>
                <a:bodyPr wrap="none" anchor="ctr"/>
                <a:lstStyle/>
                <a:p>
                  <a:pPr lvl="0" algn="ctr" eaLnBrk="1" hangingPunct="1"/>
                  <a:endParaRPr lang="zh-CN" altLang="en-US" dirty="0">
                    <a:latin typeface="Arial" panose="020B0604020202020204" pitchFamily="34" charset="0"/>
                    <a:ea typeface="宋体" panose="02010600030101010101" pitchFamily="2" charset="-122"/>
                  </a:endParaRPr>
                </a:p>
              </p:txBody>
            </p:sp>
            <p:sp>
              <p:nvSpPr>
                <p:cNvPr id="118802" name="Oval 18"/>
                <p:cNvSpPr>
                  <a:spLocks noChangeArrowheads="1"/>
                </p:cNvSpPr>
                <p:nvPr/>
              </p:nvSpPr>
              <p:spPr bwMode="gray">
                <a:xfrm>
                  <a:off x="2400" y="3443"/>
                  <a:ext cx="71" cy="23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803" name="Oval 19"/>
                <p:cNvSpPr>
                  <a:spLocks noChangeArrowheads="1"/>
                </p:cNvSpPr>
                <p:nvPr/>
              </p:nvSpPr>
              <p:spPr bwMode="gray">
                <a:xfrm>
                  <a:off x="2439" y="3520"/>
                  <a:ext cx="20" cy="6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18804" name="Rectangle 20"/>
              <p:cNvSpPr>
                <a:spLocks noChangeArrowheads="1"/>
              </p:cNvSpPr>
              <p:nvPr/>
            </p:nvSpPr>
            <p:spPr bwMode="gray">
              <a:xfrm rot="3419336">
                <a:off x="2971" y="1068"/>
                <a:ext cx="749" cy="771"/>
              </a:xfrm>
              <a:prstGeom prst="rect">
                <a:avLst/>
              </a:prstGeom>
              <a:gradFill rotWithShape="1">
                <a:gsLst>
                  <a:gs pos="0">
                    <a:schemeClr val="hlink"/>
                  </a:gs>
                  <a:gs pos="100000">
                    <a:schemeClr val="hlink">
                      <a:gamma/>
                      <a:shade val="46275"/>
                      <a:invGamma/>
                    </a:schemeClr>
                  </a:gs>
                </a:gsLst>
                <a:lin ang="5400000" scaled="1"/>
              </a:gradFill>
              <a:ln w="9525">
                <a:miter lim="800000"/>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7175" name="Rectangle 27"/>
            <p:cNvSpPr/>
            <p:nvPr/>
          </p:nvSpPr>
          <p:spPr>
            <a:xfrm>
              <a:off x="571980" y="1967761"/>
              <a:ext cx="1428657" cy="648922"/>
            </a:xfrm>
            <a:prstGeom prst="rect">
              <a:avLst/>
            </a:prstGeom>
            <a:noFill/>
            <a:ln w="9525">
              <a:noFill/>
            </a:ln>
          </p:spPr>
          <p:txBody>
            <a:bodyPr>
              <a:spAutoFit/>
            </a:bodyPr>
            <a:lstStyle/>
            <a:p>
              <a:pPr lvl="0" algn="ctr" eaLnBrk="1" hangingPunct="1"/>
              <a:r>
                <a:rPr lang="zh-CN" altLang="en-US" dirty="0">
                  <a:solidFill>
                    <a:schemeClr val="bg1"/>
                  </a:solidFill>
                  <a:latin typeface="宋体" panose="02010600030101010101" pitchFamily="2" charset="-122"/>
                  <a:ea typeface="Times New Roman" panose="02020603050405020304" pitchFamily="18" charset="0"/>
                </a:rPr>
                <a:t>高纯小提</a:t>
              </a:r>
              <a:endParaRPr lang="en-US" altLang="zh-CN" dirty="0">
                <a:solidFill>
                  <a:schemeClr val="bg1"/>
                </a:solidFill>
                <a:latin typeface="宋体" panose="02010600030101010101" pitchFamily="2" charset="-122"/>
                <a:ea typeface="Times New Roman" panose="02020603050405020304" pitchFamily="18" charset="0"/>
              </a:endParaRPr>
            </a:p>
            <a:p>
              <a:pPr lvl="0" algn="ctr" eaLnBrk="1" hangingPunct="1"/>
              <a:r>
                <a:rPr lang="zh-CN" altLang="en-US" dirty="0">
                  <a:solidFill>
                    <a:schemeClr val="bg1"/>
                  </a:solidFill>
                  <a:latin typeface="宋体" panose="02010600030101010101" pitchFamily="2" charset="-122"/>
                  <a:ea typeface="Times New Roman" panose="02020603050405020304" pitchFamily="18" charset="0"/>
                </a:rPr>
                <a:t>（</a:t>
              </a:r>
              <a:r>
                <a:rPr lang="en-US" altLang="zh-CN" dirty="0">
                  <a:solidFill>
                    <a:schemeClr val="bg1"/>
                  </a:solidFill>
                  <a:latin typeface="宋体" panose="02010600030101010101" pitchFamily="2" charset="-122"/>
                  <a:ea typeface="Times New Roman" panose="02020603050405020304" pitchFamily="18" charset="0"/>
                </a:rPr>
                <a:t>1-5ml</a:t>
              </a:r>
              <a:r>
                <a:rPr lang="zh-CN" altLang="en-US" dirty="0">
                  <a:solidFill>
                    <a:schemeClr val="bg1"/>
                  </a:solidFill>
                  <a:latin typeface="宋体" panose="02010600030101010101" pitchFamily="2" charset="-122"/>
                  <a:ea typeface="Times New Roman" panose="02020603050405020304" pitchFamily="18" charset="0"/>
                </a:rPr>
                <a:t>菌液）</a:t>
              </a:r>
            </a:p>
          </p:txBody>
        </p:sp>
        <p:sp>
          <p:nvSpPr>
            <p:cNvPr id="7176" name="Rectangle 28"/>
            <p:cNvSpPr/>
            <p:nvPr/>
          </p:nvSpPr>
          <p:spPr>
            <a:xfrm>
              <a:off x="2599023" y="1973037"/>
              <a:ext cx="1689203" cy="927031"/>
            </a:xfrm>
            <a:prstGeom prst="rect">
              <a:avLst/>
            </a:prstGeom>
            <a:noFill/>
            <a:ln w="9525">
              <a:noFill/>
            </a:ln>
          </p:spPr>
          <p:txBody>
            <a:bodyPr>
              <a:spAutoFit/>
            </a:bodyPr>
            <a:lstStyle/>
            <a:p>
              <a:pPr lvl="0" algn="ctr" eaLnBrk="1" hangingPunct="1"/>
              <a:r>
                <a:rPr lang="zh-CN" altLang="en-US" dirty="0">
                  <a:solidFill>
                    <a:schemeClr val="bg1"/>
                  </a:solidFill>
                  <a:latin typeface="宋体" panose="02010600030101010101" pitchFamily="2" charset="-122"/>
                  <a:ea typeface="Times New Roman" panose="02020603050405020304" pitchFamily="18" charset="0"/>
                </a:rPr>
                <a:t>高纯中提</a:t>
              </a:r>
              <a:endParaRPr lang="en-US" altLang="zh-CN" dirty="0">
                <a:solidFill>
                  <a:schemeClr val="bg1"/>
                </a:solidFill>
                <a:latin typeface="宋体" panose="02010600030101010101" pitchFamily="2" charset="-122"/>
                <a:ea typeface="Times New Roman" panose="02020603050405020304" pitchFamily="18" charset="0"/>
              </a:endParaRPr>
            </a:p>
            <a:p>
              <a:pPr lvl="0" algn="ctr" eaLnBrk="1" hangingPunct="1"/>
              <a:r>
                <a:rPr lang="zh-CN" altLang="en-US" dirty="0">
                  <a:solidFill>
                    <a:schemeClr val="bg1"/>
                  </a:solidFill>
                  <a:latin typeface="宋体" panose="02010600030101010101" pitchFamily="2" charset="-122"/>
                  <a:ea typeface="Times New Roman" panose="02020603050405020304" pitchFamily="18" charset="0"/>
                </a:rPr>
                <a:t>（</a:t>
              </a:r>
              <a:r>
                <a:rPr lang="en-US" altLang="zh-CN" dirty="0">
                  <a:solidFill>
                    <a:schemeClr val="bg1"/>
                  </a:solidFill>
                  <a:latin typeface="宋体" panose="02010600030101010101" pitchFamily="2" charset="-122"/>
                  <a:ea typeface="Times New Roman" panose="02020603050405020304" pitchFamily="18" charset="0"/>
                </a:rPr>
                <a:t>5-15ml</a:t>
              </a:r>
              <a:r>
                <a:rPr lang="zh-CN" altLang="en-US" dirty="0">
                  <a:solidFill>
                    <a:schemeClr val="bg1"/>
                  </a:solidFill>
                  <a:latin typeface="宋体" panose="02010600030101010101" pitchFamily="2" charset="-122"/>
                  <a:ea typeface="Times New Roman" panose="02020603050405020304" pitchFamily="18" charset="0"/>
                </a:rPr>
                <a:t>菌液）</a:t>
              </a:r>
            </a:p>
            <a:p>
              <a:pPr lvl="0" algn="ctr" eaLnBrk="1" hangingPunct="1"/>
              <a:endParaRPr lang="zh-CN" altLang="en-US" dirty="0">
                <a:solidFill>
                  <a:schemeClr val="bg1"/>
                </a:solidFill>
                <a:latin typeface="宋体" panose="02010600030101010101" pitchFamily="2" charset="-122"/>
                <a:ea typeface="Times New Roman" panose="02020603050405020304" pitchFamily="18" charset="0"/>
              </a:endParaRPr>
            </a:p>
          </p:txBody>
        </p:sp>
        <p:sp>
          <p:nvSpPr>
            <p:cNvPr id="7177" name="Rectangle 29"/>
            <p:cNvSpPr/>
            <p:nvPr/>
          </p:nvSpPr>
          <p:spPr>
            <a:xfrm>
              <a:off x="5031475" y="1895891"/>
              <a:ext cx="1486504" cy="1205183"/>
            </a:xfrm>
            <a:prstGeom prst="rect">
              <a:avLst/>
            </a:prstGeom>
            <a:noFill/>
            <a:ln w="9525">
              <a:noFill/>
            </a:ln>
          </p:spPr>
          <p:txBody>
            <a:bodyPr>
              <a:spAutoFit/>
            </a:bodyPr>
            <a:lstStyle/>
            <a:p>
              <a:pPr lvl="0" algn="ctr" eaLnBrk="1" hangingPunct="1"/>
              <a:r>
                <a:rPr lang="zh-CN" altLang="en-US" dirty="0">
                  <a:solidFill>
                    <a:schemeClr val="bg1"/>
                  </a:solidFill>
                  <a:latin typeface="宋体" panose="02010600030101010101" pitchFamily="2" charset="-122"/>
                  <a:ea typeface="Times New Roman" panose="02020603050405020304" pitchFamily="18" charset="0"/>
                </a:rPr>
                <a:t>高纯大提</a:t>
              </a:r>
              <a:endParaRPr lang="en-US" altLang="zh-CN" dirty="0">
                <a:solidFill>
                  <a:schemeClr val="bg1"/>
                </a:solidFill>
                <a:latin typeface="宋体" panose="02010600030101010101" pitchFamily="2" charset="-122"/>
                <a:ea typeface="Times New Roman" panose="02020603050405020304" pitchFamily="18" charset="0"/>
              </a:endParaRPr>
            </a:p>
            <a:p>
              <a:pPr lvl="0" algn="ctr" eaLnBrk="1" hangingPunct="1"/>
              <a:r>
                <a:rPr lang="en-US" altLang="zh-CN" dirty="0">
                  <a:solidFill>
                    <a:schemeClr val="bg1"/>
                  </a:solidFill>
                  <a:latin typeface="宋体" panose="02010600030101010101" pitchFamily="2" charset="-122"/>
                  <a:ea typeface="Times New Roman" panose="02020603050405020304" pitchFamily="18" charset="0"/>
                </a:rPr>
                <a:t>(100-300ml</a:t>
              </a:r>
              <a:r>
                <a:rPr lang="zh-CN" altLang="en-US" dirty="0">
                  <a:solidFill>
                    <a:schemeClr val="bg1"/>
                  </a:solidFill>
                  <a:latin typeface="宋体" panose="02010600030101010101" pitchFamily="2" charset="-122"/>
                  <a:ea typeface="Times New Roman" panose="02020603050405020304" pitchFamily="18" charset="0"/>
                </a:rPr>
                <a:t>菌液</a:t>
              </a:r>
              <a:r>
                <a:rPr lang="en-US" altLang="zh-CN" dirty="0">
                  <a:solidFill>
                    <a:schemeClr val="bg1"/>
                  </a:solidFill>
                  <a:latin typeface="宋体" panose="02010600030101010101" pitchFamily="2" charset="-122"/>
                  <a:ea typeface="Times New Roman" panose="02020603050405020304" pitchFamily="18" charset="0"/>
                </a:rPr>
                <a:t>)</a:t>
              </a:r>
              <a:endParaRPr lang="zh-CN" altLang="en-US" dirty="0">
                <a:solidFill>
                  <a:schemeClr val="bg1"/>
                </a:solidFill>
                <a:latin typeface="宋体" panose="02010600030101010101" pitchFamily="2" charset="-122"/>
                <a:ea typeface="Times New Roman" panose="02020603050405020304" pitchFamily="18" charset="0"/>
              </a:endParaRPr>
            </a:p>
            <a:p>
              <a:pPr lvl="0" algn="ctr" eaLnBrk="1" hangingPunct="1"/>
              <a:endParaRPr lang="zh-CN" altLang="en-US" dirty="0">
                <a:solidFill>
                  <a:schemeClr val="bg1"/>
                </a:solidFill>
                <a:latin typeface="宋体" panose="02010600030101010101" pitchFamily="2" charset="-122"/>
                <a:ea typeface="Times New Roman" panose="02020603050405020304" pitchFamily="18" charset="0"/>
              </a:endParaRPr>
            </a:p>
          </p:txBody>
        </p:sp>
        <p:sp>
          <p:nvSpPr>
            <p:cNvPr id="7178" name="Rectangle 31"/>
            <p:cNvSpPr/>
            <p:nvPr/>
          </p:nvSpPr>
          <p:spPr>
            <a:xfrm>
              <a:off x="571980" y="3706289"/>
              <a:ext cx="6891874" cy="2409046"/>
            </a:xfrm>
            <a:prstGeom prst="rect">
              <a:avLst/>
            </a:prstGeom>
            <a:noFill/>
            <a:ln w="9525">
              <a:noFill/>
            </a:ln>
          </p:spPr>
          <p:txBody>
            <a:bodyPr>
              <a:spAutoFit/>
            </a:bodyPr>
            <a:lstStyle/>
            <a:p>
              <a:pPr lvl="0" eaLnBrk="1" hangingPunct="1">
                <a:lnSpc>
                  <a:spcPct val="150000"/>
                </a:lnSpc>
                <a:buFont typeface="Wingdings" panose="05000000000000000000" pitchFamily="2" charset="2"/>
                <a:buChar char="Ø"/>
              </a:pPr>
              <a:r>
                <a:rPr lang="zh-CN" altLang="en-US" sz="2000" dirty="0">
                  <a:solidFill>
                    <a:schemeClr val="bg1"/>
                  </a:solidFill>
                  <a:latin typeface="宋体" panose="02010600030101010101" pitchFamily="2" charset="-122"/>
                  <a:ea typeface="Times New Roman" panose="02020603050405020304" pitchFamily="18" charset="0"/>
                </a:rPr>
                <a:t>得率高：高纯小提</a:t>
              </a:r>
              <a:r>
                <a:rPr lang="en-US" altLang="zh-CN" sz="2000" dirty="0">
                  <a:solidFill>
                    <a:schemeClr val="bg1"/>
                  </a:solidFill>
                  <a:latin typeface="宋体" panose="02010600030101010101" pitchFamily="2" charset="-122"/>
                  <a:ea typeface="Times New Roman" panose="02020603050405020304" pitchFamily="18" charset="0"/>
                </a:rPr>
                <a:t>30ug</a:t>
              </a:r>
              <a:r>
                <a:rPr lang="zh-CN" altLang="en-US" sz="2000" dirty="0">
                  <a:solidFill>
                    <a:schemeClr val="bg1"/>
                  </a:solidFill>
                  <a:latin typeface="宋体" panose="02010600030101010101" pitchFamily="2" charset="-122"/>
                  <a:ea typeface="Arial" panose="020B0604020202020204" pitchFamily="34" charset="0"/>
                </a:rPr>
                <a:t>、高纯中提</a:t>
              </a:r>
              <a:r>
                <a:rPr lang="en-US" altLang="zh-CN" sz="2000" dirty="0">
                  <a:solidFill>
                    <a:schemeClr val="bg1"/>
                  </a:solidFill>
                  <a:latin typeface="宋体" panose="02010600030101010101" pitchFamily="2" charset="-122"/>
                  <a:ea typeface="Arial" panose="020B0604020202020204" pitchFamily="34" charset="0"/>
                </a:rPr>
                <a:t>70ug</a:t>
              </a:r>
              <a:r>
                <a:rPr lang="zh-CN" altLang="en-US" sz="2000" dirty="0">
                  <a:solidFill>
                    <a:schemeClr val="bg1"/>
                  </a:solidFill>
                  <a:latin typeface="宋体" panose="02010600030101010101" pitchFamily="2" charset="-122"/>
                  <a:ea typeface="Arial" panose="020B0604020202020204" pitchFamily="34" charset="0"/>
                </a:rPr>
                <a:t>、高纯大提</a:t>
              </a:r>
              <a:r>
                <a:rPr lang="en-US" altLang="zh-CN" sz="2000" dirty="0">
                  <a:solidFill>
                    <a:schemeClr val="bg1"/>
                  </a:solidFill>
                  <a:latin typeface="宋体" panose="02010600030101010101" pitchFamily="2" charset="-122"/>
                  <a:ea typeface="Arial" panose="020B0604020202020204" pitchFamily="34" charset="0"/>
                </a:rPr>
                <a:t>1.5mg</a:t>
              </a:r>
            </a:p>
            <a:p>
              <a:pPr lvl="0" eaLnBrk="1" hangingPunct="1">
                <a:lnSpc>
                  <a:spcPct val="150000"/>
                </a:lnSpc>
                <a:buFont typeface="Wingdings" panose="05000000000000000000" pitchFamily="2" charset="2"/>
                <a:buChar char="Ø"/>
              </a:pPr>
              <a:r>
                <a:rPr lang="zh-CN" altLang="en-US" sz="2000" dirty="0">
                  <a:solidFill>
                    <a:schemeClr val="bg1"/>
                  </a:solidFill>
                  <a:latin typeface="Arial" panose="020B0604020202020204" pitchFamily="34" charset="0"/>
                  <a:ea typeface="宋体" panose="02010600030101010101" pitchFamily="2" charset="-122"/>
                </a:rPr>
                <a:t>特加了</a:t>
              </a:r>
              <a:r>
                <a:rPr lang="zh-CN" altLang="en-US" sz="2000" dirty="0">
                  <a:solidFill>
                    <a:srgbClr val="FF0000"/>
                  </a:solidFill>
                  <a:latin typeface="Arial" panose="020B0604020202020204" pitchFamily="34" charset="0"/>
                  <a:ea typeface="宋体" panose="02010600030101010101" pitchFamily="2" charset="-122"/>
                </a:rPr>
                <a:t>去蛋白液（</a:t>
              </a:r>
              <a:r>
                <a:rPr lang="en-US" altLang="zh-CN" sz="2000" dirty="0">
                  <a:solidFill>
                    <a:srgbClr val="FF0000"/>
                  </a:solidFill>
                  <a:latin typeface="Arial" panose="020B0604020202020204" pitchFamily="34" charset="0"/>
                  <a:ea typeface="宋体" panose="02010600030101010101" pitchFamily="2" charset="-122"/>
                </a:rPr>
                <a:t>Buffer PB</a:t>
              </a:r>
              <a:r>
                <a:rPr lang="zh-CN" altLang="en-US" sz="2000" dirty="0">
                  <a:solidFill>
                    <a:srgbClr val="FF0000"/>
                  </a:solidFill>
                  <a:latin typeface="Arial" panose="020B0604020202020204" pitchFamily="34" charset="0"/>
                  <a:ea typeface="宋体" panose="02010600030101010101" pitchFamily="2" charset="-122"/>
                </a:rPr>
                <a:t>）</a:t>
              </a:r>
              <a:r>
                <a:rPr lang="zh-CN" altLang="en-US" sz="2000" dirty="0">
                  <a:solidFill>
                    <a:schemeClr val="bg1"/>
                  </a:solidFill>
                  <a:latin typeface="Arial" panose="020B0604020202020204" pitchFamily="34" charset="0"/>
                  <a:ea typeface="宋体" panose="02010600030101010101" pitchFamily="2" charset="-122"/>
                </a:rPr>
                <a:t>，</a:t>
              </a:r>
              <a:r>
                <a:rPr lang="zh-CN" altLang="en-US" sz="2000" dirty="0">
                  <a:solidFill>
                    <a:schemeClr val="bg1"/>
                  </a:solidFill>
                  <a:latin typeface="华文楷体" pitchFamily="2" charset="-122"/>
                  <a:ea typeface="宋体" panose="02010600030101010101" pitchFamily="2" charset="-122"/>
                </a:rPr>
                <a:t>提取转染级高纯度质粒。</a:t>
              </a:r>
            </a:p>
            <a:p>
              <a:pPr lvl="0" eaLnBrk="1" hangingPunct="1">
                <a:lnSpc>
                  <a:spcPct val="150000"/>
                </a:lnSpc>
                <a:buFont typeface="Wingdings" panose="05000000000000000000" pitchFamily="2" charset="2"/>
                <a:buChar char="Ø"/>
              </a:pPr>
              <a:r>
                <a:rPr lang="zh-CN" altLang="en-US" sz="2000" dirty="0">
                  <a:solidFill>
                    <a:schemeClr val="bg1"/>
                  </a:solidFill>
                  <a:latin typeface="华文楷体" pitchFamily="2" charset="-122"/>
                  <a:ea typeface="宋体" panose="02010600030101010101" pitchFamily="2" charset="-122"/>
                </a:rPr>
                <a:t>柱式，</a:t>
              </a:r>
              <a:r>
                <a:rPr lang="zh-CN" altLang="en-US" sz="2000" dirty="0">
                  <a:solidFill>
                    <a:schemeClr val="bg1"/>
                  </a:solidFill>
                  <a:latin typeface="Arial" panose="020B0604020202020204" pitchFamily="34" charset="0"/>
                  <a:ea typeface="宋体" panose="02010600030101010101" pitchFamily="2" charset="-122"/>
                </a:rPr>
                <a:t>改进的硅基质膜和试剂</a:t>
              </a:r>
              <a:r>
                <a:rPr lang="zh-CN" altLang="en-US" sz="2000" dirty="0">
                  <a:solidFill>
                    <a:schemeClr val="bg1"/>
                  </a:solidFill>
                  <a:latin typeface="华文楷体" pitchFamily="2" charset="-122"/>
                  <a:ea typeface="宋体" panose="02010600030101010101" pitchFamily="2" charset="-122"/>
                </a:rPr>
                <a:t>使质粒</a:t>
              </a:r>
              <a:r>
                <a:rPr lang="en-US" altLang="zh-CN" sz="2000" dirty="0">
                  <a:solidFill>
                    <a:schemeClr val="bg1"/>
                  </a:solidFill>
                  <a:latin typeface="华文楷体" pitchFamily="2" charset="-122"/>
                  <a:ea typeface="宋体" panose="02010600030101010101" pitchFamily="2" charset="-122"/>
                </a:rPr>
                <a:t>DNA</a:t>
              </a:r>
              <a:r>
                <a:rPr lang="zh-CN" altLang="en-US" sz="2000" dirty="0">
                  <a:solidFill>
                    <a:schemeClr val="bg1"/>
                  </a:solidFill>
                  <a:latin typeface="华文楷体" pitchFamily="2" charset="-122"/>
                  <a:ea typeface="宋体" panose="02010600030101010101" pitchFamily="2" charset="-122"/>
                </a:rPr>
                <a:t>高效专一吸附、最大限度去除蛋白质、基因组、</a:t>
              </a:r>
              <a:r>
                <a:rPr lang="en-US" altLang="zh-CN" sz="2000" dirty="0">
                  <a:solidFill>
                    <a:schemeClr val="bg1"/>
                  </a:solidFill>
                  <a:latin typeface="华文楷体" pitchFamily="2" charset="-122"/>
                  <a:ea typeface="宋体" panose="02010600030101010101" pitchFamily="2" charset="-122"/>
                </a:rPr>
                <a:t>RNA</a:t>
              </a:r>
              <a:r>
                <a:rPr lang="zh-CN" altLang="en-US" sz="2000" dirty="0">
                  <a:solidFill>
                    <a:schemeClr val="bg1"/>
                  </a:solidFill>
                  <a:latin typeface="华文楷体" pitchFamily="2" charset="-122"/>
                  <a:ea typeface="宋体" panose="02010600030101010101" pitchFamily="2" charset="-122"/>
                </a:rPr>
                <a:t>及其他杂质。</a:t>
              </a:r>
            </a:p>
            <a:p>
              <a:pPr lvl="0" eaLnBrk="1" hangingPunct="1">
                <a:lnSpc>
                  <a:spcPct val="150000"/>
                </a:lnSpc>
                <a:buFont typeface="Wingdings" panose="05000000000000000000" pitchFamily="2" charset="2"/>
                <a:buChar char="Ø"/>
              </a:pPr>
              <a:r>
                <a:rPr lang="zh-CN" altLang="en-US" sz="2000" dirty="0">
                  <a:solidFill>
                    <a:schemeClr val="bg1"/>
                  </a:solidFill>
                  <a:latin typeface="Arial" panose="020B0604020202020204" pitchFamily="34" charset="0"/>
                  <a:ea typeface="宋体" panose="02010600030101010101" pitchFamily="2" charset="-122"/>
                </a:rPr>
                <a:t>适用于常规细胞转染、</a:t>
              </a:r>
              <a:r>
                <a:rPr lang="en-US" altLang="zh-CN" sz="2000" dirty="0">
                  <a:solidFill>
                    <a:schemeClr val="bg1"/>
                  </a:solidFill>
                  <a:latin typeface="Arial" panose="020B0604020202020204" pitchFamily="34" charset="0"/>
                  <a:ea typeface="宋体" panose="02010600030101010101" pitchFamily="2" charset="-122"/>
                </a:rPr>
                <a:t>PCR</a:t>
              </a:r>
              <a:r>
                <a:rPr lang="zh-CN" altLang="en-US" sz="2000" dirty="0">
                  <a:solidFill>
                    <a:schemeClr val="bg1"/>
                  </a:solidFill>
                  <a:latin typeface="Arial" panose="020B0604020202020204" pitchFamily="34" charset="0"/>
                  <a:ea typeface="宋体" panose="02010600030101010101" pitchFamily="2" charset="-122"/>
                </a:rPr>
                <a:t>、酶切、测序、转化等试验。</a:t>
              </a:r>
            </a:p>
          </p:txBody>
        </p:sp>
      </p:grpSp>
      <p:sp>
        <p:nvSpPr>
          <p:cNvPr id="7172" name="TextBox 40"/>
          <p:cNvSpPr txBox="1"/>
          <p:nvPr/>
        </p:nvSpPr>
        <p:spPr>
          <a:xfrm>
            <a:off x="2214563" y="415925"/>
            <a:ext cx="6072187" cy="646113"/>
          </a:xfrm>
          <a:prstGeom prst="rect">
            <a:avLst/>
          </a:prstGeom>
          <a:noFill/>
          <a:ln w="9525">
            <a:noFill/>
          </a:ln>
        </p:spPr>
        <p:txBody>
          <a:bodyPr>
            <a:spAutoFit/>
          </a:bodyPr>
          <a:lstStyle/>
          <a:p>
            <a:pPr lvl="0" eaLnBrk="1" hangingPunct="1"/>
            <a:r>
              <a:rPr lang="zh-CN" altLang="en-US" sz="3200" dirty="0">
                <a:latin typeface="Arial" panose="020B0604020202020204" pitchFamily="34" charset="0"/>
                <a:ea typeface="宋体" panose="02010600030101010101" pitchFamily="2" charset="-122"/>
              </a:rPr>
              <a:t>         </a:t>
            </a:r>
            <a:r>
              <a:rPr lang="zh-CN" altLang="en-US" sz="3600" dirty="0">
                <a:latin typeface="Arial" panose="020B0604020202020204" pitchFamily="34" charset="0"/>
                <a:ea typeface="宋体" panose="02010600030101010101" pitchFamily="2" charset="-122"/>
              </a:rPr>
              <a:t>高纯质粒提取</a:t>
            </a:r>
          </a:p>
        </p:txBody>
      </p:sp>
    </p:spTree>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7"/>
  <p:tag name="KSO_WM_TAG_VERSION" val="1.0"/>
  <p:tag name="KSO_WM_SLIDE_ID" val="custom160107_2"/>
  <p:tag name="KSO_WM_SLIDE_INDEX" val="2"/>
  <p:tag name="KSO_WM_SLIDE_ITEM_CNT" val="2"/>
  <p:tag name="KSO_WM_SLIDE_LAYOUT" val="a_f"/>
  <p:tag name="KSO_WM_SLIDE_LAYOUT_CNT" val="1_1"/>
  <p:tag name="KSO_WM_SLIDE_TYPE" val="text"/>
  <p:tag name="KSO_WM_BEAUTIFY_FLAG" val="#wm#"/>
  <p:tag name="KSO_WM_SLIDE_POSITION" val="52*81"/>
  <p:tag name="KSO_WM_SLIDE_SIZE" val="855*400"/>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7"/>
  <p:tag name="KSO_WM_UNIT_TYPE" val="a"/>
  <p:tag name="KSO_WM_UNIT_INDEX" val="1"/>
  <p:tag name="KSO_WM_UNIT_ID" val="custom160107_2*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7"/>
  <p:tag name="KSO_WM_UNIT_TYPE" val="f"/>
  <p:tag name="KSO_WM_UNIT_INDEX" val="1"/>
  <p:tag name="KSO_WM_UNIT_ID" val="custom160107_2*f*1"/>
  <p:tag name="KSO_WM_UNIT_CLEAR" val="1"/>
  <p:tag name="KSO_WM_UNIT_LAYERLEVEL" val="1"/>
  <p:tag name="KSO_WM_UNIT_VALUE" val="455"/>
  <p:tag name="KSO_WM_UNIT_HIGHLIGHT" val="0"/>
  <p:tag name="KSO_WM_UNIT_COMPATIBLE" val="0"/>
  <p:tag name="KSO_WM_UNIT_PRESET_TEXT_INDEX" val="5"/>
  <p:tag name="KSO_WM_UNIT_PRESET_TEXT_LEN" val="232"/>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7"/>
  <p:tag name="KSO_WM_TAG_VERSION" val="1.0"/>
  <p:tag name="KSO_WM_SLIDE_ID" val="custom160107_2"/>
  <p:tag name="KSO_WM_SLIDE_INDEX" val="2"/>
  <p:tag name="KSO_WM_SLIDE_ITEM_CNT" val="2"/>
  <p:tag name="KSO_WM_SLIDE_LAYOUT" val="a_f"/>
  <p:tag name="KSO_WM_SLIDE_LAYOUT_CNT" val="1_1"/>
  <p:tag name="KSO_WM_SLIDE_TYPE" val="text"/>
  <p:tag name="KSO_WM_BEAUTIFY_FLAG" val="#wm#"/>
  <p:tag name="KSO_WM_SLIDE_POSITION" val="52*81"/>
  <p:tag name="KSO_WM_SLIDE_SIZE" val="855*400"/>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7"/>
  <p:tag name="KSO_WM_UNIT_TYPE" val="f"/>
  <p:tag name="KSO_WM_UNIT_INDEX" val="1"/>
  <p:tag name="KSO_WM_UNIT_ID" val="custom160107_2*f*1"/>
  <p:tag name="KSO_WM_UNIT_CLEAR" val="1"/>
  <p:tag name="KSO_WM_UNIT_LAYERLEVEL" val="1"/>
  <p:tag name="KSO_WM_UNIT_VALUE" val="455"/>
  <p:tag name="KSO_WM_UNIT_HIGHLIGHT" val="0"/>
  <p:tag name="KSO_WM_UNIT_COMPATIBLE" val="0"/>
  <p:tag name="KSO_WM_UNIT_PRESET_TEXT_INDEX" val="5"/>
  <p:tag name="KSO_WM_UNIT_PRESET_TEXT_LEN" val="232"/>
</p:tagLst>
</file>

<file path=ppt/theme/theme1.xml><?xml version="1.0" encoding="utf-8"?>
<a:theme xmlns:a="http://schemas.openxmlformats.org/drawingml/2006/main" name="默认设计模板">
  <a:themeElements>
    <a:clrScheme name="默认设计模板 13">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2067</Words>
  <Application>Microsoft Office PowerPoint</Application>
  <PresentationFormat>全屏显示(4:3)</PresentationFormat>
  <Paragraphs>275</Paragraphs>
  <Slides>30</Slides>
  <Notes>8</Notes>
  <HiddenSlides>4</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黑体</vt:lpstr>
      <vt:lpstr>华文楷体</vt:lpstr>
      <vt:lpstr>楷体_GB2312</vt:lpstr>
      <vt:lpstr>宋体</vt:lpstr>
      <vt:lpstr>微软雅黑</vt:lpstr>
      <vt:lpstr>Arial</vt:lpstr>
      <vt:lpstr>Comic Sans MS</vt:lpstr>
      <vt:lpstr>Symbol</vt:lpstr>
      <vt:lpstr>Times New Roman</vt:lpstr>
      <vt:lpstr>Verdana</vt:lpstr>
      <vt:lpstr>Wingdings</vt:lpstr>
      <vt:lpstr>默认设计模板</vt:lpstr>
      <vt:lpstr>PowerPoint 演示文稿</vt:lpstr>
      <vt:lpstr>实验目的</vt:lpstr>
      <vt:lpstr>实验原理</vt:lpstr>
      <vt:lpstr>实验原理</vt:lpstr>
      <vt:lpstr>碱裂解法基本原理</vt:lpstr>
      <vt:lpstr>PowerPoint 演示文稿</vt:lpstr>
      <vt:lpstr>PowerPoint 演示文稿</vt:lpstr>
      <vt:lpstr>PowerPoint 演示文稿</vt:lpstr>
      <vt:lpstr>PowerPoint 演示文稿</vt:lpstr>
      <vt:lpstr>无内毒素质粒提取</vt:lpstr>
      <vt:lpstr>PowerPoint 演示文稿</vt:lpstr>
      <vt:lpstr>质粒DNA定量测定</vt:lpstr>
      <vt:lpstr>PowerPoint 演示文稿</vt:lpstr>
      <vt:lpstr>PowerPoint 演示文稿</vt:lpstr>
      <vt:lpstr>质粒DNA电泳</vt:lpstr>
      <vt:lpstr>琼脂糖凝胶</vt:lpstr>
      <vt:lpstr>PowerPoint 演示文稿</vt:lpstr>
      <vt:lpstr>实验步骤</vt:lpstr>
      <vt:lpstr>实验步骤</vt:lpstr>
      <vt:lpstr>无内毒素质粒抽提步骤</vt:lpstr>
      <vt:lpstr>PowerPoint 演示文稿</vt:lpstr>
      <vt:lpstr>实验步骤</vt:lpstr>
      <vt:lpstr>实验步骤</vt:lpstr>
      <vt:lpstr>实验步骤</vt:lpstr>
      <vt:lpstr>PowerPoint 演示文稿</vt:lpstr>
      <vt:lpstr>PowerPoint 演示文稿</vt:lpstr>
      <vt:lpstr>PowerPoint 演示文稿</vt:lpstr>
      <vt:lpstr>琼脂糖凝胶电泳上样</vt:lpstr>
      <vt:lpstr>PowerPoint 演示文稿</vt:lpstr>
      <vt:lpstr>Loading Buffer 上样缓冲液</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fanglq</dc:creator>
  <cp:lastModifiedBy>639</cp:lastModifiedBy>
  <cp:revision>177</cp:revision>
  <dcterms:created xsi:type="dcterms:W3CDTF">2017-09-11T15:05:00Z</dcterms:created>
  <dcterms:modified xsi:type="dcterms:W3CDTF">2019-10-24T05:16:00Z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2052-10.1.0.6748</vt:lpwstr>
  </property>
</Properties>
</file>