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66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0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ECFF"/>
    <a:srgbClr val="FF99CC"/>
    <a:srgbClr val="FFCC00"/>
    <a:srgbClr val="DDDDDD"/>
    <a:srgbClr val="333333"/>
    <a:srgbClr val="4D4D4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516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split orient="vert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65455" y="1565275"/>
            <a:ext cx="83820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实验九 </a:t>
            </a:r>
            <a:b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</a:b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细胞的基因转染及表达检测</a:t>
            </a: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2"/>
          <p:cNvSpPr txBox="1"/>
          <p:nvPr/>
        </p:nvSpPr>
        <p:spPr>
          <a:xfrm flipH="1" flipV="1">
            <a:off x="1692275" y="1916113"/>
            <a:ext cx="5740400" cy="366712"/>
          </a:xfrm>
          <a:prstGeom prst="rect">
            <a:avLst/>
          </a:prstGeom>
          <a:noFill/>
          <a:ln w="9525">
            <a:noFill/>
          </a:ln>
        </p:spPr>
        <p:txBody>
          <a:bodyPr rot="10800000"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3"/>
          <p:cNvSpPr/>
          <p:nvPr/>
        </p:nvSpPr>
        <p:spPr>
          <a:xfrm>
            <a:off x="1835150" y="1989138"/>
            <a:ext cx="4824413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</a:p>
        </p:txBody>
      </p:sp>
      <p:sp>
        <p:nvSpPr>
          <p:cNvPr id="43011" name="Text Box 4"/>
          <p:cNvSpPr txBox="1"/>
          <p:nvPr/>
        </p:nvSpPr>
        <p:spPr>
          <a:xfrm>
            <a:off x="1258888" y="1196975"/>
            <a:ext cx="7200900" cy="39693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用于转染的质粒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必须无蛋白质，无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RNA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和其它化学物质的污染，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OD260/280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比值应在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以上。</a:t>
            </a:r>
          </a:p>
          <a:p>
            <a:pPr>
              <a:spcBef>
                <a:spcPct val="50000"/>
              </a:spcBef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质量和纯度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能影响某些细胞系的转染效率，可以通过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CsCl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梯度法或标准柱层析法进行纯化。</a:t>
            </a:r>
            <a:b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2" name="Text Box 5"/>
          <p:cNvSpPr txBox="1"/>
          <p:nvPr/>
        </p:nvSpPr>
        <p:spPr>
          <a:xfrm>
            <a:off x="1547813" y="260350"/>
            <a:ext cx="63373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靶基因质粒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的准备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2"/>
          <p:cNvSpPr txBox="1"/>
          <p:nvPr/>
        </p:nvSpPr>
        <p:spPr>
          <a:xfrm flipH="1" flipV="1">
            <a:off x="1692275" y="1916113"/>
            <a:ext cx="5740400" cy="366712"/>
          </a:xfrm>
          <a:prstGeom prst="rect">
            <a:avLst/>
          </a:prstGeom>
          <a:noFill/>
          <a:ln w="9525">
            <a:noFill/>
          </a:ln>
        </p:spPr>
        <p:txBody>
          <a:bodyPr rot="10800000"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Text Box 4"/>
          <p:cNvSpPr txBox="1"/>
          <p:nvPr/>
        </p:nvSpPr>
        <p:spPr>
          <a:xfrm>
            <a:off x="394970" y="843915"/>
            <a:ext cx="8505825" cy="891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SzPct val="8500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靶基因被导入细胞后，一般在转染后</a:t>
            </a:r>
            <a:r>
              <a:rPr lang="en-US" altLang="x-none" sz="24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48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小时，靶基因即在细胞内表达，可进行靶基因表达的检测等实验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。</a:t>
            </a:r>
          </a:p>
        </p:txBody>
      </p:sp>
      <p:sp>
        <p:nvSpPr>
          <p:cNvPr id="44035" name="Text Box 5"/>
          <p:cNvSpPr txBox="1"/>
          <p:nvPr/>
        </p:nvSpPr>
        <p:spPr>
          <a:xfrm>
            <a:off x="2271713" y="260350"/>
            <a:ext cx="424815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转染与分析</a:t>
            </a:r>
          </a:p>
        </p:txBody>
      </p:sp>
      <p:sp>
        <p:nvSpPr>
          <p:cNvPr id="44036" name="Rectangle 2"/>
          <p:cNvSpPr>
            <a:spLocks noGrp="1"/>
          </p:cNvSpPr>
          <p:nvPr/>
        </p:nvSpPr>
        <p:spPr>
          <a:xfrm>
            <a:off x="889000" y="1718945"/>
            <a:ext cx="7620000" cy="5635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algn="ctr">
              <a:buClrTx/>
            </a:pPr>
            <a:r>
              <a:rPr lang="zh-CN" altLang="en-US" sz="28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瞬时和稳定表达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4037" name="Rectangle 3"/>
          <p:cNvSpPr>
            <a:spLocks noGrp="1"/>
          </p:cNvSpPr>
          <p:nvPr/>
        </p:nvSpPr>
        <p:spPr>
          <a:xfrm>
            <a:off x="295275" y="2365375"/>
            <a:ext cx="8705850" cy="4014470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v"/>
            </a:pPr>
            <a:r>
              <a:rPr lang="zh-CN" altLang="en-US" sz="20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瞬时表达：</a:t>
            </a:r>
            <a:r>
              <a:rPr lang="zh-CN" altLang="en-US" sz="20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外源DNA/RNA不整合到宿主染色体中，因此一个宿主细胞中可存在多个拷贝数，产生高水平的表达，</a:t>
            </a:r>
            <a:r>
              <a:rPr lang="en-US" altLang="x-none" sz="20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0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转染后，转入基因的表达可以在</a:t>
            </a:r>
            <a:r>
              <a:rPr lang="en-US" altLang="x-none" sz="20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x-none" sz="20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天内检测到。几天内，大部分外源</a:t>
            </a:r>
            <a:r>
              <a:rPr lang="en-US" altLang="x-none" sz="20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DNA</a:t>
            </a:r>
            <a:r>
              <a:rPr lang="zh-CN" altLang="en-US" sz="20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会被核酸酶降解或随细胞分裂而稀释；一周后就检测不到其存在了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v"/>
            </a:pPr>
            <a:r>
              <a:rPr lang="zh-CN" altLang="en-US" sz="2000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稳定表达</a:t>
            </a:r>
            <a:r>
              <a:rPr lang="zh-CN" altLang="en-US" sz="20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：外源DNA既可能整合到宿主染色体上，也可能作为一种游离体（episome）存在。外源DNA整合到染色体中概率很小，大约1/10</a:t>
            </a:r>
            <a:r>
              <a:rPr lang="zh-CN" altLang="en-US" sz="2000" baseline="300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转染细胞能整合。通常需要通过一些选择性标记，如来氨丙基转移酶（APH；新霉素抗性基因），潮霉素B磷酸转移酶（HPH），胸苷激酶（TK）等反复筛选，得到稳定转染的同源细胞系</a:t>
            </a:r>
          </a:p>
          <a:p>
            <a:pPr marL="342900" indent="-342900">
              <a:spcBef>
                <a:spcPct val="20000"/>
              </a:spcBef>
              <a:buClrTx/>
              <a:buFont typeface="Wingdings" panose="05000000000000000000" pitchFamily="2" charset="2"/>
              <a:buChar char="v"/>
            </a:pPr>
            <a:endParaRPr lang="zh-CN" altLang="en-US" sz="2000" dirty="0">
              <a:solidFill>
                <a:srgbClr val="FFFF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685800" y="482601"/>
            <a:ext cx="7772400" cy="768350"/>
          </a:xfrm>
        </p:spPr>
        <p:txBody>
          <a:bodyPr wrap="square" lIns="91440" tIns="45720" rIns="91440" bIns="45720" anchor="ctr">
            <a:spAutoFit/>
          </a:bodyPr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684213" y="1557338"/>
            <a:ext cx="7772400" cy="4114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转染前一天细胞铺板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准备脂质体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质粒复合体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更换培养液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加入脂质体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质粒复合体、混匀、培养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小时后更换培养液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24-48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小时后观察转染结果</a:t>
            </a:r>
          </a:p>
        </p:txBody>
      </p:sp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>
            <a:spAutoFit/>
          </a:bodyPr>
          <a:lstStyle/>
          <a:p>
            <a:pPr eaLnBrk="1" hangingPunct="1"/>
            <a:endParaRPr lang="zh-CN" altLang="en-US" dirty="0"/>
          </a:p>
        </p:txBody>
      </p:sp>
      <p:pic>
        <p:nvPicPr>
          <p:cNvPr id="46082" name="Picture 3" descr="zr 拷贝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5715000"/>
          </a:xfrm>
        </p:spPr>
      </p:pic>
    </p:spTree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828675" y="-304702"/>
            <a:ext cx="7772400" cy="1431925"/>
          </a:xfrm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x-none" sz="2800" dirty="0" smtClean="0">
                <a:ea typeface="宋体" panose="02010600030101010101" pitchFamily="2" charset="-122"/>
              </a:rPr>
              <a:t>PEI </a:t>
            </a:r>
            <a:r>
              <a:rPr lang="zh-CN" altLang="en-US" sz="2800" dirty="0" smtClean="0">
                <a:ea typeface="宋体" panose="02010600030101010101" pitchFamily="2" charset="-122"/>
              </a:rPr>
              <a:t>转染</a:t>
            </a:r>
            <a:r>
              <a:rPr lang="en-US" altLang="x-none" sz="2800" dirty="0" smtClean="0">
                <a:ea typeface="宋体" panose="02010600030101010101" pitchFamily="2" charset="-122"/>
              </a:rPr>
              <a:t>48</a:t>
            </a:r>
            <a:r>
              <a:rPr lang="zh-CN" altLang="en-US" sz="2800" dirty="0" smtClean="0">
                <a:ea typeface="宋体" panose="02010600030101010101" pitchFamily="2" charset="-122"/>
              </a:rPr>
              <a:t>孔板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7106" name="Rectangle 3"/>
          <p:cNvSpPr>
            <a:spLocks noGrp="1"/>
          </p:cNvSpPr>
          <p:nvPr>
            <p:ph type="body"/>
          </p:nvPr>
        </p:nvSpPr>
        <p:spPr>
          <a:xfrm>
            <a:off x="652510" y="762070"/>
            <a:ext cx="8124729" cy="5334000"/>
          </a:xfrm>
        </p:spPr>
        <p:txBody>
          <a:bodyPr wrap="square" anchor="t"/>
          <a:lstStyle/>
          <a:p>
            <a:pPr marL="1905" indent="-1905">
              <a:lnSpc>
                <a:spcPct val="130000"/>
              </a:lnSpc>
            </a:pP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转染前一天，每孔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X10</a:t>
            </a:r>
            <a:r>
              <a:rPr lang="zh-CN" altLang="en-US" sz="18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个细胞接种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x-none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48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孔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培养板上</a:t>
            </a:r>
          </a:p>
          <a:p>
            <a:pPr marL="1905" indent="-1905">
              <a:lnSpc>
                <a:spcPct val="130000"/>
              </a:lnSpc>
            </a:pP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48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孔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培养板转入CO</a:t>
            </a:r>
            <a:r>
              <a:rPr lang="zh-CN" altLang="en-US" sz="1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培养箱中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培养（一组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个孔 </a:t>
            </a:r>
            <a:r>
              <a:rPr lang="en-US" altLang="zh-CN" sz="1800" b="1" u="sng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1800" b="1" u="sng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组共用一块板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1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905" indent="-1905">
              <a:lnSpc>
                <a:spcPct val="130000"/>
              </a:lnSpc>
            </a:pP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配制转染液</a:t>
            </a:r>
          </a:p>
          <a:p>
            <a:pPr marL="1905" lvl="1" indent="455295">
              <a:lnSpc>
                <a:spcPct val="130000"/>
              </a:lnSpc>
            </a:pP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溶液</a:t>
            </a:r>
            <a:r>
              <a:rPr lang="en-US" altLang="x-none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：按计算量将</a:t>
            </a:r>
            <a:r>
              <a:rPr lang="en-US" altLang="x-none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 mg</a:t>
            </a:r>
            <a:r>
              <a:rPr lang="en-US" altLang="x-none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/mL PEI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稀释于不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含血清和抗生素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x-none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DMEM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轻轻混匀，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终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体积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50 </a:t>
            </a:r>
            <a:r>
              <a:rPr lang="el-GR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μ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37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℃温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育</a:t>
            </a:r>
            <a:r>
              <a:rPr lang="en-US" altLang="x-none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 min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）；</a:t>
            </a:r>
            <a:endParaRPr lang="zh-CN" altLang="en-US" sz="1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905" lvl="1" indent="455295">
              <a:lnSpc>
                <a:spcPct val="130000"/>
              </a:lnSpc>
            </a:pP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溶液</a:t>
            </a:r>
            <a:r>
              <a:rPr lang="en-US" altLang="x-none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altLang="x-none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µg </a:t>
            </a:r>
            <a:r>
              <a:rPr lang="en-US" altLang="x-none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DNA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质粒稀释于适量</a:t>
            </a:r>
            <a:r>
              <a:rPr lang="en-US" altLang="x-none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DMEM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中，使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体积50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ul，轻轻混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匀；</a:t>
            </a:r>
            <a:endParaRPr lang="zh-CN" altLang="en-US" sz="1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905" lvl="1" indent="455295">
              <a:lnSpc>
                <a:spcPct val="13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将溶液A滴加到溶液B中，边滴加边混匀混合，室温下置20min。</a:t>
            </a:r>
          </a:p>
          <a:p>
            <a:pPr marL="1905" lvl="1" indent="455295">
              <a:lnSpc>
                <a:spcPct val="13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质粒与转染试剂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PEI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的比值为1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X (w/w)</a:t>
            </a:r>
            <a:endParaRPr lang="zh-CN" altLang="en-US" sz="18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905" lvl="1" indent="455295">
              <a:lnSpc>
                <a:spcPct val="130000"/>
              </a:lnSpc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905" lvl="1" indent="455295">
              <a:lnSpc>
                <a:spcPct val="130000"/>
              </a:lnSpc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905" lvl="1" indent="455295">
              <a:lnSpc>
                <a:spcPct val="130000"/>
              </a:lnSpc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905" lvl="1" indent="455295">
              <a:lnSpc>
                <a:spcPct val="130000"/>
              </a:lnSpc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905" indent="-1905">
              <a:lnSpc>
                <a:spcPct val="130000"/>
              </a:lnSpc>
            </a:pP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905" indent="-1905">
              <a:lnSpc>
                <a:spcPct val="13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与此同时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x-none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48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孔板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中的细胞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PBS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洗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细胞两遍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后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（将板稍微倾斜，尽可能吸尽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PBS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，加入</a:t>
            </a:r>
            <a:r>
              <a:rPr lang="en-US" altLang="x-none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400</a:t>
            </a:r>
            <a:r>
              <a:rPr lang="en-US" altLang="x-none" sz="1800" dirty="0" smtClean="0">
                <a:solidFill>
                  <a:schemeClr val="bg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l-GR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μ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L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无血清培养基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851398976"/>
              </p:ext>
            </p:extLst>
          </p:nvPr>
        </p:nvGraphicFramePr>
        <p:xfrm>
          <a:off x="685899" y="4062664"/>
          <a:ext cx="8000793" cy="188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283">
                  <a:extLst>
                    <a:ext uri="{9D8B030D-6E8A-4147-A177-3AD203B41FA5}">
                      <a16:colId xmlns:a16="http://schemas.microsoft.com/office/drawing/2014/main" val="1404545478"/>
                    </a:ext>
                  </a:extLst>
                </a:gridCol>
                <a:gridCol w="1018283">
                  <a:extLst>
                    <a:ext uri="{9D8B030D-6E8A-4147-A177-3AD203B41FA5}">
                      <a16:colId xmlns:a16="http://schemas.microsoft.com/office/drawing/2014/main" val="2668147840"/>
                    </a:ext>
                  </a:extLst>
                </a:gridCol>
                <a:gridCol w="1018283">
                  <a:extLst>
                    <a:ext uri="{9D8B030D-6E8A-4147-A177-3AD203B41FA5}">
                      <a16:colId xmlns:a16="http://schemas.microsoft.com/office/drawing/2014/main" val="3995840377"/>
                    </a:ext>
                  </a:extLst>
                </a:gridCol>
              </a:tblGrid>
              <a:tr h="2654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质粒与转染试剂比值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（例）</a:t>
                      </a:r>
                      <a:r>
                        <a:rPr 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：</a:t>
                      </a:r>
                      <a:r>
                        <a:rPr lang="en-US" altLang="zh-CN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（例）</a:t>
                      </a:r>
                      <a:r>
                        <a:rPr 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altLang="zh-CN" sz="1000" baseline="-25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Z</a:t>
                      </a:r>
                      <a:r>
                        <a:rPr lang="en-US" altLang="zh-CN" sz="1000" baseline="-25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altLang="zh-CN" sz="1000" baseline="-25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Z</a:t>
                      </a:r>
                      <a:r>
                        <a:rPr lang="en-US" altLang="zh-CN" sz="1000" baseline="-25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：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Z</a:t>
                      </a:r>
                      <a:r>
                        <a:rPr lang="en-US" altLang="zh-CN" sz="1000" baseline="-25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对照</a:t>
                      </a:r>
                      <a:endParaRPr lang="en-US" altLang="zh-CN" sz="1000" b="1" kern="12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 gridSpan="7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溶液</a:t>
                      </a:r>
                      <a:r>
                        <a:rPr lang="en-US" altLang="zh-CN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x-none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a typeface="宋体" panose="02010600030101010101" pitchFamily="2" charset="-122"/>
                          <a:sym typeface="+mn-ea"/>
                        </a:rPr>
                        <a:t>PEI /</a:t>
                      </a:r>
                      <a:r>
                        <a:rPr lang="el-GR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μ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 </a:t>
                      </a:r>
                      <a:endParaRPr lang="en-US" altLang="x-none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sym typeface="+mn-ea"/>
                        </a:rPr>
                        <a:t>X</a:t>
                      </a:r>
                      <a:r>
                        <a:rPr lang="en-US" altLang="zh-CN" sz="1000" baseline="-25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sym typeface="+mn-ea"/>
                        </a:rPr>
                        <a:t>1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l-GR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μ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 </a:t>
                      </a:r>
                      <a:endParaRPr lang="en-US" altLang="zh-CN" sz="10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sym typeface="+mn-ea"/>
                        </a:rPr>
                        <a:t>4X</a:t>
                      </a:r>
                      <a:r>
                        <a:rPr lang="en-US" altLang="zh-CN" sz="1000" baseline="-25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sym typeface="+mn-ea"/>
                        </a:rPr>
                        <a:t>2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l-GR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μ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 </a:t>
                      </a:r>
                      <a:endParaRPr lang="en-US" altLang="zh-CN" sz="10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0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a typeface="宋体" panose="02010600030101010101" pitchFamily="2" charset="-122"/>
                          <a:sym typeface="+mn-ea"/>
                        </a:rPr>
                        <a:t>不含血清和抗生素的</a:t>
                      </a:r>
                      <a:r>
                        <a:rPr lang="en-US" altLang="x-none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a typeface="宋体" panose="02010600030101010101" pitchFamily="2" charset="-122"/>
                          <a:sym typeface="+mn-ea"/>
                        </a:rPr>
                        <a:t>DMEM /</a:t>
                      </a:r>
                      <a:r>
                        <a:rPr lang="el-GR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μ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 </a:t>
                      </a:r>
                      <a:endParaRPr lang="en-US" altLang="x-none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50-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sym typeface="+mn-ea"/>
                        </a:rPr>
                        <a:t>X</a:t>
                      </a:r>
                      <a:r>
                        <a:rPr lang="en-US" altLang="zh-CN" sz="10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  <a:r>
                        <a:rPr lang="el-GR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μ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 </a:t>
                      </a:r>
                      <a:endParaRPr lang="en-US" altLang="zh-CN" sz="10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50-4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sym typeface="+mn-ea"/>
                        </a:rPr>
                        <a:t>X</a:t>
                      </a:r>
                      <a:r>
                        <a:rPr lang="en-US" altLang="zh-CN" sz="10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 </a:t>
                      </a:r>
                      <a:r>
                        <a:rPr lang="el-GR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μ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 </a:t>
                      </a:r>
                      <a:endParaRPr lang="en-US" altLang="zh-CN" sz="10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50</a:t>
                      </a:r>
                      <a:endParaRPr lang="en-US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 gridSpan="7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溶液</a:t>
                      </a:r>
                      <a:r>
                        <a:rPr lang="en-US" altLang="zh-CN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质粒（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0.4</a:t>
                      </a:r>
                      <a:r>
                        <a:rPr lang="zh-CN" alt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＜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r>
                        <a:rPr lang="zh-CN" alt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＜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r>
                        <a:rPr lang="zh-CN" alt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）</a:t>
                      </a:r>
                      <a:endParaRPr lang="zh-CN" altLang="en-US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r>
                        <a:rPr lang="en-US" sz="1000" baseline="-25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r>
                        <a:rPr 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l-GR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μ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</a:t>
                      </a:r>
                      <a:r>
                        <a:rPr 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→ 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lang="en-US" altLang="zh-CN" sz="10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l-GR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μ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 </a:t>
                      </a:r>
                      <a:endParaRPr lang="en-US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r>
                        <a:rPr lang="en-US" altLang="zh-CN" sz="1000" baseline="-25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l-GR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μ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 </a:t>
                      </a:r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→ 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lang="en-US" altLang="zh-CN" sz="10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l-GR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μ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 </a:t>
                      </a:r>
                      <a:endParaRPr lang="en-US" altLang="zh-CN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r>
                        <a:rPr lang="en-US" altLang="zh-CN" sz="1000" baseline="-25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l-GR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μ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 </a:t>
                      </a:r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→ 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lang="en-US" altLang="zh-CN" sz="10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l-GR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μ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 </a:t>
                      </a:r>
                      <a:endParaRPr lang="en-US" altLang="zh-CN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r>
                        <a:rPr lang="en-US" altLang="zh-CN" sz="1000" baseline="-25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l-GR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μ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 </a:t>
                      </a:r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→ 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 </a:t>
                      </a:r>
                      <a:r>
                        <a:rPr lang="en-US" altLang="zh-CN" sz="10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r>
                        <a:rPr lang="el-GR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μ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 </a:t>
                      </a:r>
                      <a:endParaRPr lang="en-US" altLang="zh-CN" sz="10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r>
                        <a:rPr lang="en-US" altLang="zh-CN" sz="1000" baseline="-25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l-GR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μ</a:t>
                      </a: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 </a:t>
                      </a:r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→ 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lang="en-US" altLang="zh-CN" sz="10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l-GR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μ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 </a:t>
                      </a:r>
                      <a:endParaRPr lang="en-US" altLang="zh-CN" sz="10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dirty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a typeface="宋体" panose="02010600030101010101" pitchFamily="2" charset="-122"/>
                          <a:sym typeface="+mn-ea"/>
                        </a:rPr>
                        <a:t>不含血清和抗生素的</a:t>
                      </a:r>
                      <a:r>
                        <a:rPr lang="en-US" altLang="x-none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ea typeface="宋体" panose="02010600030101010101" pitchFamily="2" charset="-122"/>
                          <a:sym typeface="+mn-ea"/>
                        </a:rPr>
                        <a:t>DMEM //</a:t>
                      </a:r>
                      <a:r>
                        <a:rPr lang="el-GR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μ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 </a:t>
                      </a:r>
                      <a:endParaRPr lang="en-US" altLang="x-none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50-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lang="en-US" altLang="zh-CN" sz="10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endParaRPr lang="en-US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50-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lang="en-US" altLang="zh-CN" sz="10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endParaRPr lang="en-US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50-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lang="en-US" altLang="zh-CN" sz="10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endParaRPr lang="en-US" sz="10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50-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lang="en-US" altLang="zh-CN" sz="10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endParaRPr lang="en-US" altLang="zh-CN" sz="10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50-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lang="en-US" altLang="zh-CN" sz="1000" baseline="-25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endParaRPr lang="en-US" altLang="zh-CN" sz="10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/>
          </p:cNvSpPr>
          <p:nvPr>
            <p:ph type="body"/>
          </p:nvPr>
        </p:nvSpPr>
        <p:spPr>
          <a:xfrm>
            <a:off x="898525" y="549275"/>
            <a:ext cx="7981950" cy="5334000"/>
          </a:xfrm>
          <a:ln>
            <a:miter/>
          </a:ln>
        </p:spPr>
        <p:txBody>
          <a:bodyPr wrap="square" anchor="t"/>
          <a:lstStyle/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strike="noStrike" noProof="1">
                <a:latin typeface="Times New Roman" panose="02020603050405020304" pitchFamily="18" charset="0"/>
                <a:ea typeface="黑体" panose="02010609060101010101" pitchFamily="49" charset="-122"/>
              </a:rPr>
              <a:t>将溶液A与溶液B的混合液逐滴加入孔中，摇动培养板，轻轻混匀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strike="noStrike" noProof="1">
                <a:latin typeface="Times New Roman" panose="02020603050405020304" pitchFamily="18" charset="0"/>
                <a:ea typeface="黑体" panose="02010609060101010101" pitchFamily="49" charset="-122"/>
              </a:rPr>
              <a:t>在37℃，5％的CO2孵育箱中孵育5~6小时。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strike="noStrike" noProof="1">
                <a:latin typeface="Times New Roman" panose="02020603050405020304" pitchFamily="18" charset="0"/>
                <a:ea typeface="黑体" panose="02010609060101010101" pitchFamily="49" charset="-122"/>
              </a:rPr>
              <a:t>6小时后，更换含有血清的全培养基，在37℃，5％的CO2培养箱中48~72h检测转染水平。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转染效果的定性观察</a:t>
            </a:r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670" b="1" strike="noStrike" noProof="1">
                <a:latin typeface="Times New Roman" panose="02020603050405020304" pitchFamily="18" charset="0"/>
                <a:ea typeface="黑体" panose="02010609060101010101" pitchFamily="49" charset="-122"/>
              </a:rPr>
              <a:t>用倒置荧光显微镜或激光共聚焦显微镜观察转染情况，阳性细胞发出明亮的绿色荧光，阴性细胞无荧光。计数100个细胞，求阳性细胞百分率。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转染效果的定量观察</a:t>
            </a:r>
          </a:p>
          <a:p>
            <a:pPr lvl="1" eaLnBrk="1" fontAlgn="base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670" b="1" strike="noStrike" noProof="1">
                <a:latin typeface="Times New Roman" panose="02020603050405020304" pitchFamily="18" charset="0"/>
                <a:ea typeface="黑体" panose="02010609060101010101" pitchFamily="49" charset="-122"/>
              </a:rPr>
              <a:t>将转染板放置多功能酶标仪上，检测每孔荧光强度；或消化细胞配置成细胞悬液后，比较测定不同质粒与 lipofectamine 2000配比下，相同细胞数量的荧光强度的差异</a:t>
            </a:r>
          </a:p>
          <a:p>
            <a:pPr lvl="0" eaLnBrk="1" fontAlgn="base" hangingPunct="1">
              <a:lnSpc>
                <a:spcPct val="150000"/>
              </a:lnSpc>
              <a:spcBef>
                <a:spcPct val="0"/>
              </a:spcBef>
            </a:pPr>
            <a:r>
              <a:rPr lang="zh-CN" altLang="zh-CN" sz="1800" b="1" strike="noStrike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稳转细胞株的制备</a:t>
            </a:r>
          </a:p>
          <a:p>
            <a:pPr marL="457200" lvl="2" eaLnBrk="1" fontAlgn="base" hangingPunct="1">
              <a:lnSpc>
                <a:spcPct val="150000"/>
              </a:lnSpc>
              <a:spcBef>
                <a:spcPct val="0"/>
              </a:spcBef>
            </a:pPr>
            <a:r>
              <a:rPr lang="zh-CN" altLang="zh-CN" sz="141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转染</a:t>
            </a:r>
            <a:r>
              <a:rPr lang="en-US" altLang="zh-CN" sz="141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48h</a:t>
            </a:r>
            <a:r>
              <a:rPr lang="zh-CN" altLang="zh-CN" sz="141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后，若能检测到转染阳性，</a:t>
            </a:r>
            <a:r>
              <a:rPr lang="zh-CN" altLang="en-US" sz="135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每</a:t>
            </a:r>
            <a:r>
              <a:rPr lang="en-US" altLang="zh-CN" sz="135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135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天</a:t>
            </a:r>
            <a:r>
              <a:rPr lang="zh-CN" altLang="zh-CN" sz="141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去除原培养液，更换</a:t>
            </a:r>
            <a:r>
              <a:rPr lang="zh-CN" altLang="en-US" sz="135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一次</a:t>
            </a:r>
            <a:r>
              <a:rPr lang="zh-CN" altLang="zh-CN" sz="141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含有</a:t>
            </a:r>
            <a:r>
              <a:rPr lang="en-US" altLang="zh-CN" sz="141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G418</a:t>
            </a:r>
            <a:r>
              <a:rPr lang="zh-CN" altLang="en-US" sz="141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141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400ug/ml</a:t>
            </a:r>
            <a:r>
              <a:rPr lang="zh-CN" altLang="en-US" sz="141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）的</a:t>
            </a:r>
            <a:r>
              <a:rPr lang="en-US" altLang="zh-CN" sz="141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DMEM</a:t>
            </a:r>
            <a:r>
              <a:rPr lang="zh-CN" altLang="en-US" sz="141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新鲜培养液，</a:t>
            </a:r>
            <a:r>
              <a:rPr lang="zh-CN" altLang="en-US" sz="135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在37℃，5％的CO2培养箱中继续培养</a:t>
            </a:r>
            <a:r>
              <a:rPr lang="en-US" altLang="zh-CN" sz="135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10-20</a:t>
            </a:r>
            <a:r>
              <a:rPr lang="zh-CN" altLang="en-US" sz="1350" b="1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天， 获得稳转细胞株</a:t>
            </a:r>
          </a:p>
        </p:txBody>
      </p:sp>
    </p:spTree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>
            <a:spAutoFit/>
          </a:bodyPr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记录并分析细胞转染的结果</a:t>
            </a:r>
          </a:p>
        </p:txBody>
      </p:sp>
    </p:spTree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>
            <a:spAutoFit/>
          </a:bodyPr>
          <a:lstStyle/>
          <a:p>
            <a:pPr eaLnBrk="1" hangingPunct="1"/>
            <a:endParaRPr lang="zh-CN" altLang="en-US" dirty="0"/>
          </a:p>
        </p:txBody>
      </p:sp>
      <p:pic>
        <p:nvPicPr>
          <p:cNvPr id="50178" name="Picture 3" descr="Image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1138"/>
            <a:ext cx="9144000" cy="6858000"/>
          </a:xfrm>
        </p:spPr>
      </p:pic>
    </p:spTree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>
            <a:spAutoFit/>
          </a:bodyPr>
          <a:lstStyle/>
          <a:p>
            <a:pPr eaLnBrk="1" hangingPunct="1"/>
            <a:endParaRPr lang="zh-CN" altLang="en-US" dirty="0"/>
          </a:p>
        </p:txBody>
      </p:sp>
      <p:pic>
        <p:nvPicPr>
          <p:cNvPr id="51202" name="Picture 3" descr="Image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1138"/>
            <a:ext cx="9144000" cy="6670675"/>
          </a:xfrm>
        </p:spPr>
      </p:pic>
    </p:spTree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>
            <a:spAutoFit/>
          </a:bodyPr>
          <a:lstStyle/>
          <a:p>
            <a:pPr eaLnBrk="1" hangingPunct="1"/>
            <a:endParaRPr lang="zh-CN" altLang="en-US" dirty="0"/>
          </a:p>
        </p:txBody>
      </p:sp>
      <p:pic>
        <p:nvPicPr>
          <p:cNvPr id="52226" name="Picture 3" descr="Image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1138"/>
            <a:ext cx="9144000" cy="6670675"/>
          </a:xfrm>
        </p:spPr>
      </p:pic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实验目的</a:t>
            </a:r>
            <a:endParaRPr lang="zh-CN" altLang="en-US"/>
          </a:p>
        </p:txBody>
      </p:sp>
      <p:sp>
        <p:nvSpPr>
          <p:cNvPr id="6145" name="Rectangle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anchor="t"/>
          <a:lstStyle/>
          <a:p>
            <a:pPr eaLnBrk="1" hangingPunct="1">
              <a:lnSpc>
                <a:spcPct val="110000"/>
              </a:lnSpc>
            </a:pP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掌握基因导入真核细胞的常用的方法</a:t>
            </a:r>
            <a:endParaRPr lang="en-US" altLang="zh-CN" sz="2400" dirty="0">
              <a:solidFill>
                <a:srgbClr val="FFFF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利用脂质体法转染真核质粒到</a:t>
            </a:r>
            <a:r>
              <a:rPr lang="en-US" altLang="zh-CN" sz="24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Hela</a:t>
            </a:r>
            <a:r>
              <a:rPr lang="zh-CN" altLang="en-US" sz="24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细胞</a:t>
            </a:r>
            <a:endParaRPr lang="zh-CN" altLang="en-US" sz="2400" dirty="0">
              <a:solidFill>
                <a:srgbClr val="FFFF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光学显微镜和荧光显微镜观察</a:t>
            </a:r>
            <a:r>
              <a:rPr lang="en-US" altLang="zh-CN" sz="24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GFP</a:t>
            </a:r>
            <a:r>
              <a:rPr lang="zh-CN" altLang="en-US" sz="240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在细胞中的表达情况　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1．DNA纯度要高，OD260/OD280应在1.8以上，否则会影响转染效率。</a:t>
            </a:r>
          </a:p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2．转染用细胞种类、活性和密度都会影响转染效率。已建系的细胞比原代培养细胞效果好；待转染细胞处于旺盛分裂期，相互间留有少量空隙时转染效率高，其原因是该时期细胞对转染试剂的毒性作用抵抗力强、对外源DNA摄取力强，少量空隙给细胞分裂提供空间</a:t>
            </a:r>
          </a:p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3．阳离子聚合物与质粒DNA浓度与比例、阳离子聚合物-DNA孵育时间等也会影响转染效率。</a:t>
            </a:r>
          </a:p>
        </p:txBody>
      </p:sp>
    </p:spTree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457200" y="123508"/>
            <a:ext cx="8229600" cy="1445260"/>
          </a:xfrm>
        </p:spPr>
        <p:txBody>
          <a:bodyPr wrap="square" lIns="91440" tIns="45720" rIns="91440" bIns="45720" anchor="ctr">
            <a:spAutoFit/>
          </a:bodyPr>
          <a:lstStyle/>
          <a:p>
            <a:r>
              <a:rPr lang="en-US" altLang="zh-CN" dirty="0"/>
              <a:t>[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思考题</a:t>
            </a:r>
            <a:r>
              <a:rPr lang="en-US" altLang="zh-CN" dirty="0"/>
              <a:t>]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细胞转染成功与否与哪些因素有关？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比较不同的细胞转染方法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如果表达的不是荧光蛋白，怎样检测基因转染效果与表达水平？</a:t>
            </a:r>
          </a:p>
          <a:p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417955"/>
            <a:ext cx="8729980" cy="470852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基因转染</a:t>
            </a:r>
          </a:p>
          <a:p>
            <a:pPr lvl="1"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将具生物功能的核酸转移或运送到细胞内，并使核酸在细胞内表达的过程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广泛用于基因的结构和功能分析、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建造疾病的动物模型和药物筛选模型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、基因表达与调控、基因治疗与转基因动物、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生产药用蛋白和保健蛋白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等研究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457200" y="523558"/>
            <a:ext cx="8229600" cy="645160"/>
          </a:xfrm>
        </p:spPr>
        <p:txBody>
          <a:bodyPr wrap="square" lIns="91440" tIns="45720" rIns="91440" bIns="45720" anchor="ctr">
            <a:spAutoFit/>
          </a:bodyPr>
          <a:lstStyle/>
          <a:p>
            <a:pPr eaLnBrk="1" hangingPunct="1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基因转染方法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6" name="AutoShape 3"/>
          <p:cNvSpPr/>
          <p:nvPr/>
        </p:nvSpPr>
        <p:spPr>
          <a:xfrm>
            <a:off x="5562600" y="3095625"/>
            <a:ext cx="2286000" cy="2667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AutoShape 5"/>
          <p:cNvSpPr/>
          <p:nvPr/>
        </p:nvSpPr>
        <p:spPr>
          <a:xfrm>
            <a:off x="1143000" y="3095625"/>
            <a:ext cx="2286000" cy="2667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Text Box 6"/>
          <p:cNvSpPr txBox="1"/>
          <p:nvPr/>
        </p:nvSpPr>
        <p:spPr>
          <a:xfrm>
            <a:off x="1238250" y="3295650"/>
            <a:ext cx="2038350" cy="1599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转染</a:t>
            </a:r>
          </a:p>
          <a:p>
            <a:pPr eaLnBrk="0" hangingPunct="0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通过生化或者物理方法将目的基因导入真核细胞中 。</a:t>
            </a:r>
          </a:p>
        </p:txBody>
      </p:sp>
      <p:sp>
        <p:nvSpPr>
          <p:cNvPr id="36869" name="AutoShape 7"/>
          <p:cNvSpPr>
            <a:spLocks noChangeAspect="1" noTextEdit="1"/>
          </p:cNvSpPr>
          <p:nvPr/>
        </p:nvSpPr>
        <p:spPr>
          <a:xfrm>
            <a:off x="3222625" y="2995613"/>
            <a:ext cx="909638" cy="1244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8" name="Freeform 8"/>
          <p:cNvSpPr/>
          <p:nvPr/>
        </p:nvSpPr>
        <p:spPr bwMode="gray">
          <a:xfrm>
            <a:off x="3222625" y="2998788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1" name="AutoShape 9"/>
          <p:cNvSpPr>
            <a:spLocks noChangeAspect="1" noTextEdit="1"/>
          </p:cNvSpPr>
          <p:nvPr/>
        </p:nvSpPr>
        <p:spPr>
          <a:xfrm flipH="1">
            <a:off x="4868863" y="2995613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0" name="Freeform 10"/>
          <p:cNvSpPr/>
          <p:nvPr/>
        </p:nvSpPr>
        <p:spPr bwMode="gray">
          <a:xfrm flipH="1">
            <a:off x="4875213" y="2998788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873" name="Group 11"/>
          <p:cNvGrpSpPr/>
          <p:nvPr/>
        </p:nvGrpSpPr>
        <p:grpSpPr>
          <a:xfrm>
            <a:off x="3048000" y="1371600"/>
            <a:ext cx="2998788" cy="1601788"/>
            <a:chOff x="1997" y="1314"/>
            <a:chExt cx="1889" cy="1009"/>
          </a:xfrm>
        </p:grpSpPr>
        <p:grpSp>
          <p:nvGrpSpPr>
            <p:cNvPr id="36874" name="Group 12"/>
            <p:cNvGrpSpPr/>
            <p:nvPr/>
          </p:nvGrpSpPr>
          <p:grpSpPr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81933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934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1935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6881" name="Text Box 19"/>
          <p:cNvSpPr txBox="1"/>
          <p:nvPr/>
        </p:nvSpPr>
        <p:spPr>
          <a:xfrm>
            <a:off x="3851275" y="170180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5C5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方法分类</a:t>
            </a:r>
          </a:p>
        </p:txBody>
      </p:sp>
      <p:sp>
        <p:nvSpPr>
          <p:cNvPr id="36882" name="Text Box 20"/>
          <p:cNvSpPr txBox="1"/>
          <p:nvPr/>
        </p:nvSpPr>
        <p:spPr>
          <a:xfrm>
            <a:off x="5810250" y="3276600"/>
            <a:ext cx="1962150" cy="19069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感染</a:t>
            </a:r>
          </a:p>
          <a:p>
            <a:pPr eaLnBrk="0" hangingPunct="0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通过病毒介导，用基因组中携带有克隆目的片断的病毒来感染靶细胞。</a:t>
            </a:r>
          </a:p>
        </p:txBody>
      </p:sp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685800" y="447676"/>
            <a:ext cx="7772400" cy="768350"/>
          </a:xfrm>
        </p:spPr>
        <p:txBody>
          <a:bodyPr wrap="square" lIns="91440" tIns="45720" rIns="91440" bIns="45720" anchor="ctr">
            <a:spAutoFit/>
          </a:bodyPr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非病毒方法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7890" name="Group 3"/>
          <p:cNvGrpSpPr/>
          <p:nvPr/>
        </p:nvGrpSpPr>
        <p:grpSpPr>
          <a:xfrm>
            <a:off x="3059113" y="1268413"/>
            <a:ext cx="3197225" cy="2890837"/>
            <a:chOff x="1872" y="1824"/>
            <a:chExt cx="2014" cy="1821"/>
          </a:xfrm>
        </p:grpSpPr>
        <p:sp>
          <p:nvSpPr>
            <p:cNvPr id="84996" name="AutoShape 4"/>
            <p:cNvSpPr>
              <a:spLocks noChangeArrowheads="1"/>
            </p:cNvSpPr>
            <p:nvPr/>
          </p:nvSpPr>
          <p:spPr bwMode="gray">
            <a:xfrm rot="16200000" flipH="1">
              <a:off x="1821" y="2523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997" name="AutoShape 5"/>
            <p:cNvSpPr>
              <a:spLocks noChangeArrowheads="1"/>
            </p:cNvSpPr>
            <p:nvPr/>
          </p:nvSpPr>
          <p:spPr bwMode="gray">
            <a:xfrm rot="5400000" flipH="1">
              <a:off x="3629" y="2489"/>
              <a:ext cx="309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998" name="AutoShape 6"/>
            <p:cNvSpPr>
              <a:spLocks noChangeArrowheads="1"/>
            </p:cNvSpPr>
            <p:nvPr/>
          </p:nvSpPr>
          <p:spPr bwMode="gray">
            <a:xfrm rot="10800000" flipH="1">
              <a:off x="2725" y="3439"/>
              <a:ext cx="308" cy="206"/>
            </a:xfrm>
            <a:prstGeom prst="upArrow">
              <a:avLst>
                <a:gd name="adj1" fmla="val 51676"/>
                <a:gd name="adj2" fmla="val 10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tint val="39216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4" name="Oval 7"/>
            <p:cNvSpPr/>
            <p:nvPr/>
          </p:nvSpPr>
          <p:spPr>
            <a:xfrm>
              <a:off x="2078" y="1824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571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895" name="Oval 8"/>
            <p:cNvSpPr/>
            <p:nvPr/>
          </p:nvSpPr>
          <p:spPr>
            <a:xfrm>
              <a:off x="2170" y="1915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01" name="Oval 9"/>
            <p:cNvSpPr>
              <a:spLocks noChangeArrowheads="1"/>
            </p:cNvSpPr>
            <p:nvPr/>
          </p:nvSpPr>
          <p:spPr bwMode="gray"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7" name="Oval 10"/>
            <p:cNvSpPr/>
            <p:nvPr/>
          </p:nvSpPr>
          <p:spPr>
            <a:xfrm>
              <a:off x="2254" y="2000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 wrap="none"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03" name="Oval 11"/>
            <p:cNvSpPr>
              <a:spLocks noChangeArrowheads="1"/>
            </p:cNvSpPr>
            <p:nvPr/>
          </p:nvSpPr>
          <p:spPr bwMode="gray"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9" name="Oval 12"/>
            <p:cNvSpPr/>
            <p:nvPr/>
          </p:nvSpPr>
          <p:spPr>
            <a:xfrm>
              <a:off x="2337" y="2083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  <a:tileRect/>
            </a:gradFill>
            <a:ln w="38100">
              <a:noFill/>
            </a:ln>
          </p:spPr>
          <p:txBody>
            <a:bodyPr anchor="ctr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5005" name="AutoShape 13"/>
          <p:cNvSpPr>
            <a:spLocks noChangeArrowheads="1"/>
          </p:cNvSpPr>
          <p:nvPr/>
        </p:nvSpPr>
        <p:spPr bwMode="gray">
          <a:xfrm>
            <a:off x="1187450" y="2997200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006" name="AutoShape 14"/>
          <p:cNvSpPr>
            <a:spLocks noChangeArrowheads="1"/>
          </p:cNvSpPr>
          <p:nvPr/>
        </p:nvSpPr>
        <p:spPr bwMode="gray">
          <a:xfrm>
            <a:off x="1187450" y="2276475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007" name="AutoShape 15"/>
          <p:cNvSpPr>
            <a:spLocks noChangeArrowheads="1"/>
          </p:cNvSpPr>
          <p:nvPr/>
        </p:nvSpPr>
        <p:spPr bwMode="gray">
          <a:xfrm>
            <a:off x="1187450" y="1557338"/>
            <a:ext cx="18288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008" name="AutoShape 16"/>
          <p:cNvSpPr>
            <a:spLocks noChangeArrowheads="1"/>
          </p:cNvSpPr>
          <p:nvPr/>
        </p:nvSpPr>
        <p:spPr bwMode="gray">
          <a:xfrm>
            <a:off x="6372225" y="2852738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gray">
          <a:xfrm>
            <a:off x="6372225" y="2205038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010" name="AutoShape 18"/>
          <p:cNvSpPr>
            <a:spLocks noChangeArrowheads="1"/>
          </p:cNvSpPr>
          <p:nvPr/>
        </p:nvSpPr>
        <p:spPr bwMode="gray">
          <a:xfrm>
            <a:off x="6372225" y="1557338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06" name="Text Box 19"/>
          <p:cNvSpPr txBox="1"/>
          <p:nvPr/>
        </p:nvSpPr>
        <p:spPr>
          <a:xfrm>
            <a:off x="4121150" y="2225675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</a:t>
            </a:r>
          </a:p>
        </p:txBody>
      </p:sp>
      <p:sp>
        <p:nvSpPr>
          <p:cNvPr id="37907" name="Text Box 21"/>
          <p:cNvSpPr txBox="1"/>
          <p:nvPr/>
        </p:nvSpPr>
        <p:spPr>
          <a:xfrm>
            <a:off x="1311275" y="1773238"/>
            <a:ext cx="160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直接注射法 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08" name="Text Box 22"/>
          <p:cNvSpPr txBox="1"/>
          <p:nvPr/>
        </p:nvSpPr>
        <p:spPr>
          <a:xfrm>
            <a:off x="1187450" y="2492375"/>
            <a:ext cx="21209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磷酸钙共沉淀法 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09" name="Text Box 23"/>
          <p:cNvSpPr txBox="1"/>
          <p:nvPr/>
        </p:nvSpPr>
        <p:spPr>
          <a:xfrm>
            <a:off x="1403350" y="3213100"/>
            <a:ext cx="156051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脂质体染法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0" name="Text Box 24"/>
          <p:cNvSpPr txBox="1"/>
          <p:nvPr/>
        </p:nvSpPr>
        <p:spPr>
          <a:xfrm>
            <a:off x="6638925" y="2349500"/>
            <a:ext cx="160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显微注射法 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11" name="Text Box 25"/>
          <p:cNvSpPr txBox="1"/>
          <p:nvPr/>
        </p:nvSpPr>
        <p:spPr>
          <a:xfrm>
            <a:off x="6181725" y="1700213"/>
            <a:ext cx="2636838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受体介导的基因转移 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12" name="Text Box 26"/>
          <p:cNvSpPr txBox="1"/>
          <p:nvPr/>
        </p:nvSpPr>
        <p:spPr>
          <a:xfrm>
            <a:off x="6753225" y="3068638"/>
            <a:ext cx="13462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电穿孔法 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13" name="AutoShape 27"/>
          <p:cNvSpPr/>
          <p:nvPr/>
        </p:nvSpPr>
        <p:spPr>
          <a:xfrm>
            <a:off x="3779838" y="4221163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760076"/>
              </a:gs>
              <a:gs pos="50000">
                <a:srgbClr val="FF00FF"/>
              </a:gs>
              <a:gs pos="100000">
                <a:srgbClr val="760076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4" name="AutoShape 28"/>
          <p:cNvSpPr/>
          <p:nvPr/>
        </p:nvSpPr>
        <p:spPr>
          <a:xfrm>
            <a:off x="3779838" y="4868863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760076"/>
              </a:gs>
              <a:gs pos="50000">
                <a:srgbClr val="FF00FF"/>
              </a:gs>
              <a:gs pos="100000">
                <a:srgbClr val="760076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5" name="AutoShape 29"/>
          <p:cNvSpPr/>
          <p:nvPr/>
        </p:nvSpPr>
        <p:spPr>
          <a:xfrm>
            <a:off x="3779838" y="5516563"/>
            <a:ext cx="1905000" cy="6096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760076"/>
              </a:gs>
              <a:gs pos="50000">
                <a:srgbClr val="FF00FF"/>
              </a:gs>
              <a:gs pos="100000">
                <a:srgbClr val="760076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6" name="Text Box 32"/>
          <p:cNvSpPr txBox="1"/>
          <p:nvPr/>
        </p:nvSpPr>
        <p:spPr>
          <a:xfrm>
            <a:off x="3924300" y="4365625"/>
            <a:ext cx="18605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微粒子轰击法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17" name="Text Box 33"/>
          <p:cNvSpPr txBox="1"/>
          <p:nvPr/>
        </p:nvSpPr>
        <p:spPr>
          <a:xfrm>
            <a:off x="3635375" y="4868863"/>
            <a:ext cx="2749550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DEAE-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葡聚糖和</a:t>
            </a:r>
          </a:p>
          <a:p>
            <a:pPr eaLnBrk="0" hangingPunct="0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polybrene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聚阳离子法 </a:t>
            </a:r>
          </a:p>
        </p:txBody>
      </p:sp>
      <p:sp>
        <p:nvSpPr>
          <p:cNvPr id="37918" name="Text Box 34"/>
          <p:cNvSpPr txBox="1"/>
          <p:nvPr/>
        </p:nvSpPr>
        <p:spPr>
          <a:xfrm>
            <a:off x="4067175" y="5734050"/>
            <a:ext cx="1604963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精子载体法 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/>
          <p:nvPr/>
        </p:nvSpPr>
        <p:spPr>
          <a:xfrm flipH="1" flipV="1">
            <a:off x="1692275" y="1916113"/>
            <a:ext cx="5740400" cy="366712"/>
          </a:xfrm>
          <a:prstGeom prst="rect">
            <a:avLst/>
          </a:prstGeom>
          <a:noFill/>
          <a:ln w="9525">
            <a:noFill/>
          </a:ln>
        </p:spPr>
        <p:txBody>
          <a:bodyPr rot="10800000"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3"/>
          <p:cNvSpPr/>
          <p:nvPr/>
        </p:nvSpPr>
        <p:spPr>
          <a:xfrm>
            <a:off x="1835150" y="1989138"/>
            <a:ext cx="4824413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</a:p>
        </p:txBody>
      </p:sp>
      <p:sp>
        <p:nvSpPr>
          <p:cNvPr id="38915" name="Text Box 4"/>
          <p:cNvSpPr txBox="1"/>
          <p:nvPr/>
        </p:nvSpPr>
        <p:spPr>
          <a:xfrm>
            <a:off x="1258888" y="1196975"/>
            <a:ext cx="72009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8916" name="Picture 5" descr="2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981075"/>
            <a:ext cx="7921625" cy="5040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7" name="Text Box 6"/>
          <p:cNvSpPr txBox="1"/>
          <p:nvPr/>
        </p:nvSpPr>
        <p:spPr>
          <a:xfrm>
            <a:off x="1179830" y="260350"/>
            <a:ext cx="56261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阳离子脂质体介导的转染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2"/>
          <p:cNvSpPr txBox="1"/>
          <p:nvPr/>
        </p:nvSpPr>
        <p:spPr>
          <a:xfrm flipH="1" flipV="1">
            <a:off x="1692275" y="1916113"/>
            <a:ext cx="5740400" cy="366712"/>
          </a:xfrm>
          <a:prstGeom prst="rect">
            <a:avLst/>
          </a:prstGeom>
          <a:noFill/>
          <a:ln w="9525">
            <a:noFill/>
          </a:ln>
        </p:spPr>
        <p:txBody>
          <a:bodyPr rot="10800000"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3"/>
          <p:cNvSpPr/>
          <p:nvPr/>
        </p:nvSpPr>
        <p:spPr>
          <a:xfrm>
            <a:off x="1835150" y="1989138"/>
            <a:ext cx="4824413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</a:p>
        </p:txBody>
      </p:sp>
      <p:sp>
        <p:nvSpPr>
          <p:cNvPr id="39939" name="Text Box 4"/>
          <p:cNvSpPr txBox="1"/>
          <p:nvPr/>
        </p:nvSpPr>
        <p:spPr>
          <a:xfrm>
            <a:off x="1331913" y="1268413"/>
            <a:ext cx="72009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9940" name="Picture 5" descr="11310236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908050"/>
            <a:ext cx="7777162" cy="5113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1" name="Text Box 6"/>
          <p:cNvSpPr txBox="1"/>
          <p:nvPr/>
        </p:nvSpPr>
        <p:spPr>
          <a:xfrm>
            <a:off x="1094105" y="123825"/>
            <a:ext cx="54991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聚阳离子受体介导的转染过程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>
            <a:spAutoFit/>
          </a:bodyPr>
          <a:lstStyle/>
          <a:p>
            <a:pPr eaLnBrk="1" hangingPunct="1"/>
            <a:r>
              <a:rPr lang="zh-CN" altLang="en-US" dirty="0"/>
              <a:t>转染的基本过程</a:t>
            </a:r>
          </a:p>
        </p:txBody>
      </p:sp>
      <p:sp>
        <p:nvSpPr>
          <p:cNvPr id="40962" name="Freeform 3"/>
          <p:cNvSpPr>
            <a:spLocks noEditPoints="1"/>
          </p:cNvSpPr>
          <p:nvPr/>
        </p:nvSpPr>
        <p:spPr>
          <a:xfrm>
            <a:off x="1219200" y="17526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0" b="0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hlink"/>
              </a:gs>
            </a:gsLst>
            <a:lin ang="5400000" scaled="1"/>
            <a:tileRect/>
          </a:gradFill>
          <a:ln w="0">
            <a:noFill/>
          </a:ln>
          <a:effectLst>
            <a:outerShdw dist="206741" dir="8249373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0963" name="Oval 36"/>
          <p:cNvSpPr/>
          <p:nvPr/>
        </p:nvSpPr>
        <p:spPr>
          <a:xfrm rot="-484286">
            <a:off x="3170238" y="4724400"/>
            <a:ext cx="1587500" cy="685800"/>
          </a:xfrm>
          <a:prstGeom prst="ellipse">
            <a:avLst/>
          </a:prstGeom>
          <a:solidFill>
            <a:srgbClr val="0F2145">
              <a:alpha val="30196"/>
            </a:srgb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964" name="Group 61"/>
          <p:cNvGrpSpPr/>
          <p:nvPr/>
        </p:nvGrpSpPr>
        <p:grpSpPr>
          <a:xfrm>
            <a:off x="3238500" y="3602038"/>
            <a:ext cx="1704975" cy="1706562"/>
            <a:chOff x="2040" y="2208"/>
            <a:chExt cx="1074" cy="1075"/>
          </a:xfrm>
        </p:grpSpPr>
        <p:sp>
          <p:nvSpPr>
            <p:cNvPr id="40965" name="Oval 37"/>
            <p:cNvSpPr/>
            <p:nvPr/>
          </p:nvSpPr>
          <p:spPr>
            <a:xfrm>
              <a:off x="2040" y="2208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6" name="Oval 38"/>
            <p:cNvSpPr/>
            <p:nvPr/>
          </p:nvSpPr>
          <p:spPr>
            <a:xfrm>
              <a:off x="2053" y="2214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7" name="Oval 39"/>
            <p:cNvSpPr/>
            <p:nvPr/>
          </p:nvSpPr>
          <p:spPr>
            <a:xfrm>
              <a:off x="2064" y="2224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Oval 40"/>
            <p:cNvSpPr/>
            <p:nvPr/>
          </p:nvSpPr>
          <p:spPr>
            <a:xfrm>
              <a:off x="2122" y="2252"/>
              <a:ext cx="888" cy="79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Text Box 41"/>
            <p:cNvSpPr txBox="1"/>
            <p:nvPr/>
          </p:nvSpPr>
          <p:spPr>
            <a:xfrm>
              <a:off x="2112" y="2590"/>
              <a:ext cx="9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转染与分析</a:t>
              </a:r>
            </a:p>
          </p:txBody>
        </p:sp>
      </p:grpSp>
      <p:sp>
        <p:nvSpPr>
          <p:cNvPr id="40970" name="Oval 42"/>
          <p:cNvSpPr/>
          <p:nvPr/>
        </p:nvSpPr>
        <p:spPr>
          <a:xfrm rot="-772996">
            <a:off x="1524000" y="4114800"/>
            <a:ext cx="1133475" cy="609600"/>
          </a:xfrm>
          <a:prstGeom prst="ellipse">
            <a:avLst/>
          </a:prstGeom>
          <a:solidFill>
            <a:srgbClr val="0F2145">
              <a:alpha val="30196"/>
            </a:srgb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971" name="Group 43"/>
          <p:cNvGrpSpPr/>
          <p:nvPr/>
        </p:nvGrpSpPr>
        <p:grpSpPr>
          <a:xfrm>
            <a:off x="1446213" y="3124200"/>
            <a:ext cx="1517650" cy="1441450"/>
            <a:chOff x="732" y="2112"/>
            <a:chExt cx="931" cy="860"/>
          </a:xfrm>
        </p:grpSpPr>
        <p:sp>
          <p:nvSpPr>
            <p:cNvPr id="40972" name="Oval 44"/>
            <p:cNvSpPr/>
            <p:nvPr/>
          </p:nvSpPr>
          <p:spPr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3" name="Oval 45"/>
            <p:cNvSpPr/>
            <p:nvPr/>
          </p:nvSpPr>
          <p:spPr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4" name="Oval 46"/>
            <p:cNvSpPr/>
            <p:nvPr/>
          </p:nvSpPr>
          <p:spPr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5" name="Oval 47"/>
            <p:cNvSpPr/>
            <p:nvPr/>
          </p:nvSpPr>
          <p:spPr>
            <a:xfrm>
              <a:off x="795" y="2147"/>
              <a:ext cx="695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6" name="Text Box 48"/>
            <p:cNvSpPr txBox="1"/>
            <p:nvPr/>
          </p:nvSpPr>
          <p:spPr>
            <a:xfrm>
              <a:off x="732" y="2254"/>
              <a:ext cx="931" cy="4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靶基因质粒</a:t>
              </a:r>
              <a:r>
                <a:rPr lang="en-US" altLang="zh-CN" sz="20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DNA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的准备</a:t>
              </a:r>
            </a:p>
          </p:txBody>
        </p:sp>
      </p:grpSp>
      <p:sp>
        <p:nvSpPr>
          <p:cNvPr id="40977" name="Oval 49"/>
          <p:cNvSpPr/>
          <p:nvPr/>
        </p:nvSpPr>
        <p:spPr>
          <a:xfrm>
            <a:off x="1216025" y="2409825"/>
            <a:ext cx="914400" cy="533400"/>
          </a:xfrm>
          <a:prstGeom prst="ellipse">
            <a:avLst/>
          </a:prstGeom>
          <a:solidFill>
            <a:srgbClr val="0F2145">
              <a:alpha val="30196"/>
            </a:srgb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8" name="Oval 50"/>
          <p:cNvSpPr/>
          <p:nvPr/>
        </p:nvSpPr>
        <p:spPr>
          <a:xfrm>
            <a:off x="1292225" y="1803400"/>
            <a:ext cx="1023938" cy="1023938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  <a:tileRect/>
          </a:gradFill>
          <a:ln w="9525">
            <a:noFill/>
          </a:ln>
        </p:spPr>
        <p:txBody>
          <a:bodyPr vert="eaVert"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9" name="Oval 51"/>
          <p:cNvSpPr/>
          <p:nvPr/>
        </p:nvSpPr>
        <p:spPr>
          <a:xfrm>
            <a:off x="1304925" y="1808163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  <a:tileRect/>
          </a:gradFill>
          <a:ln w="9525">
            <a:noFill/>
          </a:ln>
        </p:spPr>
        <p:txBody>
          <a:bodyPr vert="eaVert"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7" name="Oval 52"/>
          <p:cNvSpPr>
            <a:spLocks noChangeArrowheads="1"/>
          </p:cNvSpPr>
          <p:nvPr/>
        </p:nvSpPr>
        <p:spPr bwMode="gray">
          <a:xfrm>
            <a:off x="1316038" y="1819275"/>
            <a:ext cx="950913" cy="933450"/>
          </a:xfrm>
          <a:prstGeom prst="ellipse">
            <a:avLst/>
          </a:prstGeom>
          <a:gradFill rotWithShape="1">
            <a:gsLst>
              <a:gs pos="0">
                <a:schemeClr val="accent1">
                  <a:lumMod val="50000"/>
                </a:scheme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1" name="Oval 53"/>
          <p:cNvSpPr/>
          <p:nvPr/>
        </p:nvSpPr>
        <p:spPr>
          <a:xfrm>
            <a:off x="1370013" y="1844675"/>
            <a:ext cx="847725" cy="75723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vert="eaVert"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2" name="Text Box 54"/>
          <p:cNvSpPr txBox="1"/>
          <p:nvPr/>
        </p:nvSpPr>
        <p:spPr>
          <a:xfrm>
            <a:off x="1287463" y="1846263"/>
            <a:ext cx="1150937" cy="706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靶细胞的准备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83" name="Oval 55"/>
          <p:cNvSpPr/>
          <p:nvPr/>
        </p:nvSpPr>
        <p:spPr>
          <a:xfrm>
            <a:off x="2620963" y="1879600"/>
            <a:ext cx="685800" cy="228600"/>
          </a:xfrm>
          <a:prstGeom prst="ellipse">
            <a:avLst/>
          </a:prstGeom>
          <a:solidFill>
            <a:srgbClr val="0F2145">
              <a:alpha val="30196"/>
            </a:srgb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2"/>
          <p:cNvSpPr txBox="1"/>
          <p:nvPr/>
        </p:nvSpPr>
        <p:spPr>
          <a:xfrm flipH="1" flipV="1">
            <a:off x="1692275" y="1916113"/>
            <a:ext cx="5740400" cy="366712"/>
          </a:xfrm>
          <a:prstGeom prst="rect">
            <a:avLst/>
          </a:prstGeom>
          <a:noFill/>
          <a:ln w="9525">
            <a:noFill/>
          </a:ln>
        </p:spPr>
        <p:txBody>
          <a:bodyPr rot="10800000"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3"/>
          <p:cNvSpPr/>
          <p:nvPr/>
        </p:nvSpPr>
        <p:spPr>
          <a:xfrm>
            <a:off x="1835150" y="1989138"/>
            <a:ext cx="4824413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</a:p>
        </p:txBody>
      </p:sp>
      <p:sp>
        <p:nvSpPr>
          <p:cNvPr id="41987" name="Text Box 4"/>
          <p:cNvSpPr txBox="1"/>
          <p:nvPr/>
        </p:nvSpPr>
        <p:spPr>
          <a:xfrm>
            <a:off x="755650" y="1052513"/>
            <a:ext cx="7993063" cy="37534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被用于作靶基因转染的细胞，其生长状态如何，将直接决定了基因转染效率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贴壁生长的细胞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，一般要求在转染前一日，必需应用胰酶处理成单细胞悬液，重新接种于培养皿或瓶，细胞密度以铺满培养器皿的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60%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为宜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转染当日，在转染前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小时换一将近新鲜培养液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悬浮细胞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，也需在转染前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小时换一次新鲜培养液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88" name="Text Box 5"/>
          <p:cNvSpPr txBox="1"/>
          <p:nvPr/>
        </p:nvSpPr>
        <p:spPr>
          <a:xfrm>
            <a:off x="2124075" y="260350"/>
            <a:ext cx="4681538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靶细胞的准备</a:t>
            </a:r>
          </a:p>
        </p:txBody>
      </p:sp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1250</Words>
  <Application>Microsoft Office PowerPoint</Application>
  <PresentationFormat>全屏显示(4:3)</PresentationFormat>
  <Paragraphs>129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楷体_GB2312</vt:lpstr>
      <vt:lpstr>宋体</vt:lpstr>
      <vt:lpstr>Arial</vt:lpstr>
      <vt:lpstr>Times New Roman</vt:lpstr>
      <vt:lpstr>Verdana</vt:lpstr>
      <vt:lpstr>Wingdings</vt:lpstr>
      <vt:lpstr>默认设计模板</vt:lpstr>
      <vt:lpstr>PowerPoint 演示文稿</vt:lpstr>
      <vt:lpstr>实验目的</vt:lpstr>
      <vt:lpstr>实验原理</vt:lpstr>
      <vt:lpstr>基因转染方法</vt:lpstr>
      <vt:lpstr>非病毒方法</vt:lpstr>
      <vt:lpstr>PowerPoint 演示文稿</vt:lpstr>
      <vt:lpstr>PowerPoint 演示文稿</vt:lpstr>
      <vt:lpstr>转染的基本过程</vt:lpstr>
      <vt:lpstr>PowerPoint 演示文稿</vt:lpstr>
      <vt:lpstr>PowerPoint 演示文稿</vt:lpstr>
      <vt:lpstr>PowerPoint 演示文稿</vt:lpstr>
      <vt:lpstr>实验步骤</vt:lpstr>
      <vt:lpstr>PowerPoint 演示文稿</vt:lpstr>
      <vt:lpstr>PEI 转染48孔板</vt:lpstr>
      <vt:lpstr>PowerPoint 演示文稿</vt:lpstr>
      <vt:lpstr>实验报告</vt:lpstr>
      <vt:lpstr>PowerPoint 演示文稿</vt:lpstr>
      <vt:lpstr>PowerPoint 演示文稿</vt:lpstr>
      <vt:lpstr>PowerPoint 演示文稿</vt:lpstr>
      <vt:lpstr>注意事项</vt:lpstr>
      <vt:lpstr>[思考题]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639</cp:lastModifiedBy>
  <cp:revision>160</cp:revision>
  <dcterms:created xsi:type="dcterms:W3CDTF">2017-09-11T15:05:00Z</dcterms:created>
  <dcterms:modified xsi:type="dcterms:W3CDTF">2019-11-06T13:29:48Z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2052-10.1.0.6748</vt:lpwstr>
  </property>
</Properties>
</file>