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sldIdLst>
    <p:sldId id="2756" r:id="rId2"/>
    <p:sldId id="2734" r:id="rId3"/>
    <p:sldId id="2818" r:id="rId4"/>
    <p:sldId id="2967" r:id="rId5"/>
    <p:sldId id="2858" r:id="rId6"/>
    <p:sldId id="2711" r:id="rId7"/>
    <p:sldId id="2986" r:id="rId8"/>
    <p:sldId id="2928" r:id="rId9"/>
    <p:sldId id="2826" r:id="rId10"/>
    <p:sldId id="2900" r:id="rId11"/>
    <p:sldId id="2929" r:id="rId12"/>
    <p:sldId id="2901" r:id="rId13"/>
    <p:sldId id="2902" r:id="rId14"/>
    <p:sldId id="2828" r:id="rId15"/>
    <p:sldId id="2838" r:id="rId16"/>
    <p:sldId id="2905" r:id="rId17"/>
    <p:sldId id="2931" r:id="rId18"/>
    <p:sldId id="2930" r:id="rId19"/>
    <p:sldId id="2933" r:id="rId20"/>
    <p:sldId id="2932" r:id="rId21"/>
    <p:sldId id="3001" r:id="rId22"/>
    <p:sldId id="3002" r:id="rId23"/>
    <p:sldId id="2806" r:id="rId24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4071" userDrawn="1">
          <p15:clr>
            <a:srgbClr val="A4A3A4"/>
          </p15:clr>
        </p15:guide>
        <p15:guide id="3" pos="670" userDrawn="1">
          <p15:clr>
            <a:srgbClr val="A4A3A4"/>
          </p15:clr>
        </p15:guide>
        <p15:guide id="4" orient="horz" pos="4138" userDrawn="1">
          <p15:clr>
            <a:srgbClr val="A4A3A4"/>
          </p15:clr>
        </p15:guide>
        <p15:guide id="5" pos="7573" userDrawn="1">
          <p15:clr>
            <a:srgbClr val="A4A3A4"/>
          </p15:clr>
        </p15:guide>
        <p15:guide id="6" pos="3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199"/>
    <a:srgbClr val="01B3C5"/>
    <a:srgbClr val="C9668E"/>
    <a:srgbClr val="51B4C6"/>
    <a:srgbClr val="F17475"/>
    <a:srgbClr val="C75885"/>
    <a:srgbClr val="FFBF53"/>
    <a:srgbClr val="92D150"/>
    <a:srgbClr val="6A3C7C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68" autoAdjust="0"/>
    <p:restoredTop sz="94196" autoAdjust="0"/>
  </p:normalViewPr>
  <p:slideViewPr>
    <p:cSldViewPr showGuides="1">
      <p:cViewPr varScale="1">
        <p:scale>
          <a:sx n="64" d="100"/>
          <a:sy n="64" d="100"/>
        </p:scale>
        <p:origin x="48" y="78"/>
      </p:cViewPr>
      <p:guideLst>
        <p:guide orient="horz" pos="368"/>
        <p:guide pos="4071"/>
        <p:guide pos="670"/>
        <p:guide orient="horz" pos="4138"/>
        <p:guide pos="7573"/>
        <p:guide pos="33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  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  <a:t>7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  <a:t>8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4355" y="1925638"/>
            <a:ext cx="5468025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4792" y="1925638"/>
            <a:ext cx="5469612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84356" y="6704027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259789" y="6704027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81629" y="6704027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gradFill flip="none" rotWithShape="1">
          <a:gsLst>
            <a:gs pos="0">
              <a:srgbClr val="F4F4F4"/>
            </a:gs>
            <a:gs pos="35000">
              <a:srgbClr val="D4D4D4"/>
            </a:gs>
            <a:gs pos="100000">
              <a:srgbClr val="BABBB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5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5" tIns="48217" rIns="96435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5"/>
          <p:cNvSpPr/>
          <p:nvPr userDrawn="1"/>
        </p:nvSpPr>
        <p:spPr bwMode="auto">
          <a:xfrm>
            <a:off x="2962302" y="2645386"/>
            <a:ext cx="2109351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ctr" anchorCtr="1" compatLnSpc="1"/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152928" y="2989097"/>
            <a:ext cx="172809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9600" dirty="0">
                <a:solidFill>
                  <a:schemeClr val="accent3"/>
                </a:solidFill>
                <a:latin typeface="Impact" panose="020B0806030902050204" pitchFamily="34" charset="0"/>
                <a:ea typeface="宋体" pitchFamily="2" charset="-122"/>
              </a:defRPr>
            </a:lvl1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25320" y="2752233"/>
            <a:ext cx="4248472" cy="68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5925320" y="3674429"/>
            <a:ext cx="4248472" cy="686649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n"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点击输入副标题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>
        <p:tmplLst>
          <p:tmpl>
            <p:tnLst>
              <p:par>
                <p:cTn presetID="3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3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1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3" y="332869"/>
            <a:ext cx="399851" cy="39985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9" y="332869"/>
            <a:ext cx="2592635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课题背景及内容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1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3" y="332869"/>
            <a:ext cx="399851" cy="39985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3312368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>
                <a:latin typeface="+mn-ea"/>
                <a:cs typeface="+mn-ea"/>
              </a:rPr>
              <a:t>课题现状及发展情况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1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3" y="332869"/>
            <a:ext cx="399851" cy="399850"/>
          </a:xfrm>
          <a:prstGeom prst="ellipse">
            <a:avLst/>
          </a:prstGeom>
          <a:solidFill>
            <a:srgbClr val="92D050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3312368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92D050"/>
                </a:solidFill>
              </a:defRPr>
            </a:lvl1pPr>
          </a:lstStyle>
          <a:p>
            <a:r>
              <a:rPr lang="zh-CN" altLang="en-US" dirty="0">
                <a:latin typeface="+mn-ea"/>
                <a:cs typeface="+mn-ea"/>
              </a:rPr>
              <a:t>研究思路及过程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1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3" y="332869"/>
            <a:ext cx="399851" cy="399850"/>
          </a:xfrm>
          <a:prstGeom prst="ellipse">
            <a:avLst/>
          </a:prstGeom>
          <a:solidFill>
            <a:schemeClr val="accent3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3312368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>
                <a:latin typeface="+mn-ea"/>
                <a:cs typeface="+mn-ea"/>
              </a:rPr>
              <a:t>实验数据结果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1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3" y="332869"/>
            <a:ext cx="399851" cy="399850"/>
          </a:xfrm>
          <a:prstGeom prst="ellipse">
            <a:avLst/>
          </a:prstGeom>
          <a:solidFill>
            <a:schemeClr val="accent5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3312368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>
                <a:latin typeface="+mn-ea"/>
                <a:cs typeface="+mn-ea"/>
              </a:rPr>
              <a:t>解决方案及总结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6" y="6704027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7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9" y="6704027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" y="688"/>
            <a:ext cx="12855599" cy="723127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3.xml"/><Relationship Id="rId1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7.png"/><Relationship Id="rId2" Type="http://schemas.openxmlformats.org/officeDocument/2006/relationships/tags" Target="../tags/tag3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5.png"/><Relationship Id="rId10" Type="http://schemas.openxmlformats.org/officeDocument/2006/relationships/tags" Target="../tags/tag11.xml"/><Relationship Id="rId19" Type="http://schemas.openxmlformats.org/officeDocument/2006/relationships/image" Target="../media/image9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/>
          <p:cNvSpPr/>
          <p:nvPr/>
        </p:nvSpPr>
        <p:spPr bwMode="auto">
          <a:xfrm>
            <a:off x="4474165" y="1003025"/>
            <a:ext cx="1102756" cy="1098291"/>
          </a:xfrm>
          <a:prstGeom prst="roundRect">
            <a:avLst/>
          </a:prstGeom>
          <a:solidFill>
            <a:schemeClr val="accent5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4" name="Freeform 9"/>
          <p:cNvSpPr/>
          <p:nvPr/>
        </p:nvSpPr>
        <p:spPr bwMode="auto">
          <a:xfrm>
            <a:off x="1188221" y="2965215"/>
            <a:ext cx="2078271" cy="2078271"/>
          </a:xfrm>
          <a:prstGeom prst="roundRect">
            <a:avLst/>
          </a:prstGeom>
          <a:solidFill>
            <a:schemeClr val="accent2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5" name="Freeform 10"/>
          <p:cNvSpPr/>
          <p:nvPr/>
        </p:nvSpPr>
        <p:spPr bwMode="auto">
          <a:xfrm>
            <a:off x="3067815" y="3402746"/>
            <a:ext cx="1192048" cy="1194281"/>
          </a:xfrm>
          <a:prstGeom prst="roundRect">
            <a:avLst/>
          </a:prstGeom>
          <a:solidFill>
            <a:schemeClr val="accent1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6" name="Freeform 11"/>
          <p:cNvSpPr/>
          <p:nvPr/>
        </p:nvSpPr>
        <p:spPr bwMode="auto">
          <a:xfrm>
            <a:off x="266278" y="5148403"/>
            <a:ext cx="1116151" cy="1122847"/>
          </a:xfrm>
          <a:prstGeom prst="roundRect">
            <a:avLst/>
          </a:prstGeom>
          <a:solidFill>
            <a:srgbClr val="92D050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7" name="Freeform 13"/>
          <p:cNvSpPr/>
          <p:nvPr/>
        </p:nvSpPr>
        <p:spPr bwMode="auto">
          <a:xfrm>
            <a:off x="1509670" y="3259877"/>
            <a:ext cx="861668" cy="868365"/>
          </a:xfrm>
          <a:prstGeom prst="roundRect">
            <a:avLst/>
          </a:prstGeom>
          <a:gradFill>
            <a:gsLst>
              <a:gs pos="53000">
                <a:schemeClr val="bg1"/>
              </a:gs>
              <a:gs pos="100000">
                <a:srgbClr val="BABBBB"/>
              </a:gs>
            </a:gsLst>
            <a:lin ang="2700000" scaled="1"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8" name="Freeform 14"/>
          <p:cNvSpPr/>
          <p:nvPr/>
        </p:nvSpPr>
        <p:spPr bwMode="auto">
          <a:xfrm>
            <a:off x="534157" y="4215302"/>
            <a:ext cx="1837183" cy="1837183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ctr" anchorCtr="1" compatLnSpc="1"/>
          <a:lstStyle/>
          <a:p>
            <a:endParaRPr lang="zh-CN" altLang="en-US" sz="6000" dirty="0">
              <a:solidFill>
                <a:srgbClr val="AE002B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9" name="Freeform 15"/>
          <p:cNvSpPr/>
          <p:nvPr/>
        </p:nvSpPr>
        <p:spPr bwMode="auto">
          <a:xfrm>
            <a:off x="2453934" y="1212862"/>
            <a:ext cx="2915383" cy="2915383"/>
          </a:xfrm>
          <a:prstGeom prst="ellipse">
            <a:avLst/>
          </a:prstGeom>
          <a:solidFill>
            <a:schemeClr val="bg1"/>
          </a:soli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ctr" anchorCtr="1" compatLnSpc="1"/>
          <a:lstStyle/>
          <a:p>
            <a:endParaRPr lang="zh-CN" altLang="en-US" sz="8800" dirty="0">
              <a:solidFill>
                <a:srgbClr val="AE002B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0" name="Freeform 16"/>
          <p:cNvSpPr/>
          <p:nvPr/>
        </p:nvSpPr>
        <p:spPr bwMode="auto">
          <a:xfrm>
            <a:off x="2453932" y="4215303"/>
            <a:ext cx="1419743" cy="1417511"/>
          </a:xfrm>
          <a:prstGeom prst="roundRect">
            <a:avLst/>
          </a:prstGeom>
          <a:solidFill>
            <a:schemeClr val="accent3"/>
          </a:soli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1" rIns="128580" bIns="64291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03835" y="2101313"/>
            <a:ext cx="66189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4400" b="1" cap="all" dirty="0">
                <a:solidFill>
                  <a:schemeClr val="accent3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gency FB" panose="020B0503020202020204" pitchFamily="34" charset="0"/>
              </a:rPr>
              <a:t>传热学</a:t>
            </a:r>
            <a:endParaRPr lang="en-US" altLang="zh-CN" sz="4400" b="1" cap="all" dirty="0">
              <a:solidFill>
                <a:schemeClr val="accent3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90204" pitchFamily="34" charset="0"/>
              <a:sym typeface="Agency FB" panose="020B0503020202020204" pitchFamily="34" charset="0"/>
            </a:endParaRPr>
          </a:p>
          <a:p>
            <a:pPr algn="ctr">
              <a:buNone/>
            </a:pPr>
            <a:r>
              <a:rPr lang="zh-CN" altLang="en-US" sz="4400" b="1" cap="all" dirty="0"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gency FB" panose="020B0503020202020204" pitchFamily="34" charset="0"/>
              </a:rPr>
              <a:t>对流换热</a:t>
            </a:r>
            <a:r>
              <a:rPr lang="en-US" altLang="zh-CN" sz="4400" b="1" cap="all" dirty="0"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Agency FB" panose="020B0503020202020204" pitchFamily="34" charset="0"/>
              </a:rPr>
              <a:t>III</a:t>
            </a:r>
            <a:endParaRPr lang="zh-CN" altLang="en-US" sz="4400" b="1" cap="all" dirty="0">
              <a:latin typeface="Agency FB" panose="020B0503020202020204" pitchFamily="34" charset="0"/>
              <a:ea typeface="微软雅黑" panose="020B0503020204020204" pitchFamily="34" charset="-122"/>
              <a:cs typeface="Arial" panose="020B0604020202090204" pitchFamily="34" charset="0"/>
              <a:sym typeface="Agency FB" panose="020B0503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011899" y="3618392"/>
            <a:ext cx="4402861" cy="39404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授课老师：苗雨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29" y="832156"/>
            <a:ext cx="5341533" cy="356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16807" y="332869"/>
            <a:ext cx="3888432" cy="504602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切应力和热流密度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81660" y="1671955"/>
            <a:ext cx="10239813" cy="1839615"/>
            <a:chOff x="2046" y="2068"/>
            <a:chExt cx="16126" cy="2897"/>
          </a:xfrm>
        </p:grpSpPr>
        <p:sp>
          <p:nvSpPr>
            <p:cNvPr id="51" name="文本框 1"/>
            <p:cNvSpPr txBox="1"/>
            <p:nvPr/>
          </p:nvSpPr>
          <p:spPr>
            <a:xfrm>
              <a:off x="2046" y="2296"/>
              <a:ext cx="3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切应力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018" y="2068"/>
                  <a:ext cx="12570" cy="11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DejaVu Math TeX Gyre" panose="02000503000000000000" charset="0"/>
                          </a:rPr>
                          <m:t>𝜇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Math TeX Gyre" panose="02000503000000000000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𝜌𝜈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Math TeX Gyre" panose="02000503000000000000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Math TeX Gyre" panose="02000503000000000000" charset="0"/>
                              </a:rPr>
                              <m:t>𝜈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" y="2068"/>
                  <a:ext cx="12570" cy="119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523" y="3656"/>
                  <a:ext cx="4649" cy="13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𝜈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2400" dirty="0" err="1">
                      <a:solidFill>
                        <a:srgbClr val="FF0000"/>
                      </a:solidFill>
                      <a:latin typeface="+mn-ea"/>
                      <a:ea typeface="+mn-ea"/>
                    </a:rPr>
                    <a:t>为湍流动量扩散率</a:t>
                  </a:r>
                  <a:r>
                    <a:rPr lang="zh-CN" altLang="en-US" sz="2400" dirty="0">
                      <a:solidFill>
                        <a:srgbClr val="FF0000"/>
                      </a:solidFill>
                      <a:latin typeface="+mn-ea"/>
                      <a:ea typeface="+mn-ea"/>
                    </a:rPr>
                    <a:t>，或湍流粘度</a:t>
                  </a:r>
                  <a:endParaRPr lang="en-US" sz="2400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23" y="3656"/>
                  <a:ext cx="4649" cy="130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/>
          <p:cNvGrpSpPr/>
          <p:nvPr/>
        </p:nvGrpSpPr>
        <p:grpSpPr>
          <a:xfrm>
            <a:off x="462915" y="4406900"/>
            <a:ext cx="11746230" cy="1615540"/>
            <a:chOff x="1898" y="5584"/>
            <a:chExt cx="18498" cy="2544"/>
          </a:xfrm>
        </p:grpSpPr>
        <p:sp>
          <p:nvSpPr>
            <p:cNvPr id="52" name="文本框 1"/>
            <p:cNvSpPr txBox="1"/>
            <p:nvPr/>
          </p:nvSpPr>
          <p:spPr>
            <a:xfrm>
              <a:off x="1898" y="5647"/>
              <a:ext cx="354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热流密度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4915" y="5584"/>
                  <a:ext cx="15481" cy="11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𝜆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" y="5584"/>
                  <a:ext cx="15481" cy="119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3675" y="7401"/>
                  <a:ext cx="4649" cy="7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为湍流热扩散率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5" y="7401"/>
                  <a:ext cx="4649" cy="72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531114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湍流边界层动量方程和能量方程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814070" y="951865"/>
            <a:ext cx="8529320" cy="2673350"/>
            <a:chOff x="1282" y="1499"/>
            <a:chExt cx="13432" cy="4210"/>
          </a:xfrm>
        </p:grpSpPr>
        <p:sp>
          <p:nvSpPr>
            <p:cNvPr id="3" name="矩形 2"/>
            <p:cNvSpPr/>
            <p:nvPr/>
          </p:nvSpPr>
          <p:spPr>
            <a:xfrm>
              <a:off x="1282" y="1499"/>
              <a:ext cx="6753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之前推导的：对于层流边界层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7"/>
                <p:cNvSpPr txBox="1"/>
                <p:nvPr/>
              </p:nvSpPr>
              <p:spPr>
                <a:xfrm>
                  <a:off x="7955" y="2680"/>
                  <a:ext cx="6759" cy="13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𝜈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" y="2680"/>
                  <a:ext cx="6759" cy="130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20"/>
                <p:cNvSpPr/>
                <p:nvPr/>
              </p:nvSpPr>
              <p:spPr>
                <a:xfrm>
                  <a:off x="8345" y="4295"/>
                  <a:ext cx="4579" cy="14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" y="4295"/>
                  <a:ext cx="4579" cy="1414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25"/>
            <p:cNvSpPr txBox="1"/>
            <p:nvPr/>
          </p:nvSpPr>
          <p:spPr>
            <a:xfrm>
              <a:off x="4730" y="2680"/>
              <a:ext cx="3225" cy="1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150000"/>
                </a:lnSpc>
                <a:buFont typeface="Arial" panose="020B0604020202090204" pitchFamily="34" charset="0"/>
                <a:buNone/>
                <a:defRPr/>
              </a:pPr>
              <a:r>
                <a:rPr lang="zh-CN" altLang="en-US" sz="2400" b="1" dirty="0">
                  <a:solidFill>
                    <a:srgbClr val="51B4C6"/>
                  </a:solidFill>
                  <a:latin typeface="+mn-ea"/>
                  <a:ea typeface="+mn-ea"/>
                </a:rPr>
                <a:t>动量守恒方程</a:t>
              </a:r>
            </a:p>
          </p:txBody>
        </p:sp>
        <p:sp>
          <p:nvSpPr>
            <p:cNvPr id="7" name="TextBox 26"/>
            <p:cNvSpPr txBox="1"/>
            <p:nvPr/>
          </p:nvSpPr>
          <p:spPr>
            <a:xfrm>
              <a:off x="4650" y="4494"/>
              <a:ext cx="3385" cy="1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150000"/>
                </a:lnSpc>
                <a:buFont typeface="Arial" panose="020B0604020202090204" pitchFamily="34" charset="0"/>
                <a:buNone/>
                <a:defRPr/>
              </a:pPr>
              <a:r>
                <a:rPr lang="zh-CN" altLang="en-US" sz="2400" b="1" dirty="0">
                  <a:solidFill>
                    <a:srgbClr val="92D050"/>
                  </a:solidFill>
                  <a:latin typeface="+mn-ea"/>
                  <a:ea typeface="+mn-ea"/>
                </a:rPr>
                <a:t>能量守恒方程</a:t>
              </a:r>
              <a:endParaRPr lang="en-US" altLang="zh-CN" sz="2400" b="1" dirty="0">
                <a:solidFill>
                  <a:srgbClr val="92D05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1" name="直接连接符 22"/>
          <p:cNvCxnSpPr/>
          <p:nvPr/>
        </p:nvCxnSpPr>
        <p:spPr bwMode="auto">
          <a:xfrm flipV="1">
            <a:off x="7366000" y="1734820"/>
            <a:ext cx="647700" cy="687070"/>
          </a:xfrm>
          <a:prstGeom prst="line">
            <a:avLst/>
          </a:prstGeom>
          <a:solidFill>
            <a:srgbClr val="FFFF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矩形 7"/>
          <p:cNvSpPr/>
          <p:nvPr/>
        </p:nvSpPr>
        <p:spPr>
          <a:xfrm>
            <a:off x="7581900" y="1333500"/>
            <a:ext cx="11963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已知量</a:t>
            </a:r>
          </a:p>
        </p:txBody>
      </p:sp>
      <p:sp>
        <p:nvSpPr>
          <p:cNvPr id="9" name="Right Arrow 5"/>
          <p:cNvSpPr/>
          <p:nvPr/>
        </p:nvSpPr>
        <p:spPr>
          <a:xfrm rot="5400000">
            <a:off x="5718175" y="3434080"/>
            <a:ext cx="1094105" cy="1832610"/>
          </a:xfrm>
          <a:prstGeom prst="rightArrow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80365" y="4587875"/>
            <a:ext cx="11539220" cy="2381885"/>
            <a:chOff x="599" y="7225"/>
            <a:chExt cx="18172" cy="3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5"/>
                <p:cNvSpPr/>
                <p:nvPr/>
              </p:nvSpPr>
              <p:spPr>
                <a:xfrm>
                  <a:off x="3775" y="7963"/>
                  <a:ext cx="5998" cy="1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𝜈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" y="7963"/>
                  <a:ext cx="5998" cy="144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2"/>
                <p:cNvSpPr/>
                <p:nvPr/>
              </p:nvSpPr>
              <p:spPr>
                <a:xfrm>
                  <a:off x="3755" y="9562"/>
                  <a:ext cx="5939" cy="14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" y="9562"/>
                  <a:ext cx="5939" cy="1414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5"/>
            <p:cNvSpPr txBox="1"/>
            <p:nvPr/>
          </p:nvSpPr>
          <p:spPr>
            <a:xfrm>
              <a:off x="679" y="8077"/>
              <a:ext cx="3225" cy="1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150000"/>
                </a:lnSpc>
                <a:buFont typeface="Arial" panose="020B0604020202090204" pitchFamily="34" charset="0"/>
                <a:buNone/>
                <a:defRPr/>
              </a:pPr>
              <a:r>
                <a:rPr lang="zh-CN" altLang="en-US" sz="2400" b="1" dirty="0">
                  <a:solidFill>
                    <a:srgbClr val="51B4C6"/>
                  </a:solidFill>
                  <a:latin typeface="+mn-ea"/>
                  <a:ea typeface="+mn-ea"/>
                </a:rPr>
                <a:t>动量守恒方程</a:t>
              </a:r>
            </a:p>
          </p:txBody>
        </p:sp>
        <p:sp>
          <p:nvSpPr>
            <p:cNvPr id="25" name="TextBox 26"/>
            <p:cNvSpPr txBox="1"/>
            <p:nvPr/>
          </p:nvSpPr>
          <p:spPr>
            <a:xfrm>
              <a:off x="599" y="9665"/>
              <a:ext cx="3385" cy="1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lnSpc>
                  <a:spcPct val="150000"/>
                </a:lnSpc>
                <a:buFont typeface="Arial" panose="020B0604020202090204" pitchFamily="34" charset="0"/>
                <a:buNone/>
                <a:defRPr/>
              </a:pPr>
              <a:r>
                <a:rPr lang="zh-CN" altLang="en-US" sz="2400" b="1" dirty="0">
                  <a:solidFill>
                    <a:srgbClr val="92D050"/>
                  </a:solidFill>
                  <a:latin typeface="+mn-ea"/>
                  <a:ea typeface="+mn-ea"/>
                </a:rPr>
                <a:t>能量守恒方程</a:t>
              </a:r>
              <a:endParaRPr lang="en-US" altLang="zh-CN" sz="2400" b="1" dirty="0">
                <a:solidFill>
                  <a:srgbClr val="92D050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0" y="7225"/>
              <a:ext cx="6753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对于湍流边界层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2045" y="8171"/>
              <a:ext cx="6726" cy="2389"/>
              <a:chOff x="12045" y="8171"/>
              <a:chExt cx="6726" cy="2389"/>
            </a:xfrm>
          </p:grpSpPr>
          <p:sp>
            <p:nvSpPr>
              <p:cNvPr id="35" name="文本框 17"/>
              <p:cNvSpPr txBox="1"/>
              <p:nvPr/>
            </p:nvSpPr>
            <p:spPr>
              <a:xfrm>
                <a:off x="12045" y="8171"/>
                <a:ext cx="4129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</a:rPr>
                  <a:t>边界条件</a:t>
                </a:r>
                <a:endParaRPr lang="zh-CN" altLang="en-US" sz="2400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18"/>
                  <p:cNvSpPr txBox="1"/>
                  <p:nvPr/>
                </p:nvSpPr>
                <p:spPr>
                  <a:xfrm>
                    <a:off x="12167" y="9008"/>
                    <a:ext cx="6233" cy="5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  <m:t>@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=0,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0,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0,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6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67" y="9008"/>
                    <a:ext cx="6233" cy="582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19"/>
                  <p:cNvSpPr txBox="1"/>
                  <p:nvPr/>
                </p:nvSpPr>
                <p:spPr>
                  <a:xfrm>
                    <a:off x="12167" y="9978"/>
                    <a:ext cx="6605" cy="5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  <m:t>@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+mn-ea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latin typeface="+mn-ea"/>
                      <a:ea typeface="+mn-ea"/>
                    </a:endParaRPr>
                  </a:p>
                </p:txBody>
              </p:sp>
            </mc:Choice>
            <mc:Fallback xmlns="">
              <p:sp>
                <p:nvSpPr>
                  <p:cNvPr id="37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67" y="9978"/>
                    <a:ext cx="6605" cy="582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4909185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由局部阻力系数推导努塞尔数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87655" y="1239520"/>
            <a:ext cx="4271645" cy="3624580"/>
            <a:chOff x="453" y="1952"/>
            <a:chExt cx="6727" cy="5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5"/>
                <p:cNvSpPr/>
                <p:nvPr/>
              </p:nvSpPr>
              <p:spPr>
                <a:xfrm>
                  <a:off x="827" y="1952"/>
                  <a:ext cx="5887" cy="1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𝜈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" y="1952"/>
                  <a:ext cx="5887" cy="144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2"/>
                <p:cNvSpPr/>
                <p:nvPr/>
              </p:nvSpPr>
              <p:spPr>
                <a:xfrm>
                  <a:off x="807" y="3551"/>
                  <a:ext cx="5980" cy="1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𝛼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" y="3551"/>
                  <a:ext cx="5980" cy="1444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本框 17"/>
            <p:cNvSpPr txBox="1"/>
            <p:nvPr/>
          </p:nvSpPr>
          <p:spPr>
            <a:xfrm>
              <a:off x="453" y="5045"/>
              <a:ext cx="4129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边界条件</a:t>
              </a:r>
              <a:endParaRPr lang="zh-CN" altLang="en-US" sz="24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18"/>
                <p:cNvSpPr txBox="1"/>
                <p:nvPr/>
              </p:nvSpPr>
              <p:spPr>
                <a:xfrm>
                  <a:off x="575" y="6108"/>
                  <a:ext cx="6233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  <m:t>@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" y="6108"/>
                  <a:ext cx="6233" cy="58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19"/>
                <p:cNvSpPr txBox="1"/>
                <p:nvPr/>
              </p:nvSpPr>
              <p:spPr>
                <a:xfrm>
                  <a:off x="575" y="7078"/>
                  <a:ext cx="6605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  <m:t>@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" y="7078"/>
                  <a:ext cx="6605" cy="58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7292340" y="1240155"/>
            <a:ext cx="5410200" cy="3811905"/>
            <a:chOff x="12049" y="1953"/>
            <a:chExt cx="8520" cy="60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14"/>
                <p:cNvSpPr/>
                <p:nvPr/>
              </p:nvSpPr>
              <p:spPr>
                <a:xfrm>
                  <a:off x="12053" y="1953"/>
                  <a:ext cx="8462" cy="1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𝜐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</a:rPr>
                                  <m:t>𝜐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" y="1953"/>
                  <a:ext cx="8462" cy="141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15"/>
                <p:cNvSpPr/>
                <p:nvPr/>
              </p:nvSpPr>
              <p:spPr>
                <a:xfrm>
                  <a:off x="12049" y="3478"/>
                  <a:ext cx="8521" cy="1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chemeClr val="accent2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9" y="3478"/>
                  <a:ext cx="8521" cy="1412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17"/>
            <p:cNvSpPr txBox="1"/>
            <p:nvPr/>
          </p:nvSpPr>
          <p:spPr>
            <a:xfrm>
              <a:off x="12087" y="5146"/>
              <a:ext cx="4129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边界条件</a:t>
              </a:r>
              <a:endParaRPr lang="zh-CN" altLang="en-US" sz="24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18"/>
                <p:cNvSpPr txBox="1"/>
                <p:nvPr/>
              </p:nvSpPr>
              <p:spPr>
                <a:xfrm>
                  <a:off x="12209" y="5984"/>
                  <a:ext cx="6467" cy="5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  <m:t>@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=0,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0,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2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09" y="5984"/>
                  <a:ext cx="6467" cy="58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19"/>
                <p:cNvSpPr txBox="1"/>
                <p:nvPr/>
              </p:nvSpPr>
              <p:spPr>
                <a:xfrm>
                  <a:off x="12209" y="6752"/>
                  <a:ext cx="7057" cy="12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+mn-ea"/>
                          </a:rPr>
                          <m:t>@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zh-CN" altLang="en-US" sz="240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𝛿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∞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09" y="6752"/>
                  <a:ext cx="7057" cy="1204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4702810" y="661670"/>
            <a:ext cx="2440940" cy="4506595"/>
            <a:chOff x="8084" y="1042"/>
            <a:chExt cx="3844" cy="7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"/>
                <p:cNvSpPr txBox="1"/>
                <p:nvPr/>
              </p:nvSpPr>
              <p:spPr>
                <a:xfrm>
                  <a:off x="8409" y="1042"/>
                  <a:ext cx="1579" cy="1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" y="1042"/>
                  <a:ext cx="1579" cy="1094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9"/>
                <p:cNvSpPr txBox="1"/>
                <p:nvPr/>
              </p:nvSpPr>
              <p:spPr>
                <a:xfrm>
                  <a:off x="8409" y="2132"/>
                  <a:ext cx="1589" cy="1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" y="2132"/>
                  <a:ext cx="1589" cy="1094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1"/>
                <p:cNvSpPr txBox="1"/>
                <p:nvPr/>
              </p:nvSpPr>
              <p:spPr>
                <a:xfrm>
                  <a:off x="8409" y="3238"/>
                  <a:ext cx="1844" cy="10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" y="3238"/>
                  <a:ext cx="1844" cy="1091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13"/>
                <p:cNvSpPr txBox="1"/>
                <p:nvPr/>
              </p:nvSpPr>
              <p:spPr>
                <a:xfrm>
                  <a:off x="8409" y="4277"/>
                  <a:ext cx="1845" cy="10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" y="4277"/>
                  <a:ext cx="1845" cy="109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"/>
                <p:cNvSpPr txBox="1"/>
                <p:nvPr/>
              </p:nvSpPr>
              <p:spPr>
                <a:xfrm>
                  <a:off x="8409" y="5303"/>
                  <a:ext cx="2665" cy="11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" y="5303"/>
                  <a:ext cx="2665" cy="1149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Arrow 5"/>
            <p:cNvSpPr/>
            <p:nvPr/>
          </p:nvSpPr>
          <p:spPr>
            <a:xfrm>
              <a:off x="8084" y="6345"/>
              <a:ext cx="3844" cy="1795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652" y="6880"/>
              <a:ext cx="220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无量纲化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61135" y="5831840"/>
            <a:ext cx="9599930" cy="701040"/>
            <a:chOff x="1167" y="9210"/>
            <a:chExt cx="15118" cy="1104"/>
          </a:xfrm>
        </p:grpSpPr>
        <p:sp>
          <p:nvSpPr>
            <p:cNvPr id="8" name="矩形 7"/>
            <p:cNvSpPr/>
            <p:nvPr/>
          </p:nvSpPr>
          <p:spPr>
            <a:xfrm>
              <a:off x="1167" y="9323"/>
              <a:ext cx="15118" cy="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假定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，两个方程完全等价，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应有完全相同的解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218" y="9324"/>
                  <a:ext cx="1572" cy="72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" y="9324"/>
                  <a:ext cx="1572" cy="72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0693" y="9332"/>
                  <a:ext cx="1016" cy="72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l-GR" altLang="zh-CN" sz="2400" b="0" i="1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3" y="9332"/>
                  <a:ext cx="1016" cy="72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8"/>
                <p:cNvSpPr txBox="1"/>
                <p:nvPr/>
              </p:nvSpPr>
              <p:spPr>
                <a:xfrm>
                  <a:off x="2390" y="9210"/>
                  <a:ext cx="2537" cy="11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𝑃𝑟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" y="9210"/>
                  <a:ext cx="2537" cy="1104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圆角矩形 14"/>
          <p:cNvSpPr/>
          <p:nvPr/>
        </p:nvSpPr>
        <p:spPr>
          <a:xfrm>
            <a:off x="1029427" y="5364989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rgbClr val="92D050"/>
            </a:solidFill>
          </a:ln>
          <a:effectLst>
            <a:outerShdw blurRad="177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976460" y="531752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177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18" name="矩形 93"/>
          <p:cNvSpPr/>
          <p:nvPr/>
        </p:nvSpPr>
        <p:spPr>
          <a:xfrm rot="10800000">
            <a:off x="11008924" y="649851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177800" dist="2032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40" grpId="0" bldLvl="0" animBg="1"/>
      <p:bldP spid="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4539615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由局部阻力系数推导努塞尔数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8013700" y="3945255"/>
            <a:ext cx="3138170" cy="1017270"/>
            <a:chOff x="12620" y="6213"/>
            <a:chExt cx="4942" cy="1602"/>
          </a:xfrm>
        </p:grpSpPr>
        <p:sp>
          <p:nvSpPr>
            <p:cNvPr id="8" name="Rectangle 7"/>
            <p:cNvSpPr/>
            <p:nvPr/>
          </p:nvSpPr>
          <p:spPr>
            <a:xfrm>
              <a:off x="15002" y="6447"/>
              <a:ext cx="2560" cy="1368"/>
            </a:xfrm>
            <a:prstGeom prst="rect">
              <a:avLst/>
            </a:prstGeom>
            <a:solidFill>
              <a:srgbClr val="01B3C5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文本框 35"/>
            <p:cNvSpPr txBox="1"/>
            <p:nvPr/>
          </p:nvSpPr>
          <p:spPr>
            <a:xfrm>
              <a:off x="12620" y="6213"/>
              <a:ext cx="23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热流密度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653020" y="5200015"/>
            <a:ext cx="3073400" cy="923925"/>
            <a:chOff x="12052" y="8189"/>
            <a:chExt cx="4840" cy="1455"/>
          </a:xfrm>
        </p:grpSpPr>
        <p:sp>
          <p:nvSpPr>
            <p:cNvPr id="9" name="Rectangle 7"/>
            <p:cNvSpPr/>
            <p:nvPr/>
          </p:nvSpPr>
          <p:spPr>
            <a:xfrm>
              <a:off x="15228" y="8276"/>
              <a:ext cx="1664" cy="1368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35"/>
            <p:cNvSpPr txBox="1"/>
            <p:nvPr/>
          </p:nvSpPr>
          <p:spPr>
            <a:xfrm>
              <a:off x="12052" y="8189"/>
              <a:ext cx="33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70C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对流换热系数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28065" y="3759835"/>
            <a:ext cx="2381885" cy="1124585"/>
            <a:chOff x="1619" y="5921"/>
            <a:chExt cx="3751" cy="1771"/>
          </a:xfrm>
        </p:grpSpPr>
        <p:sp>
          <p:nvSpPr>
            <p:cNvPr id="63" name="文本框 35"/>
            <p:cNvSpPr txBox="1"/>
            <p:nvPr/>
          </p:nvSpPr>
          <p:spPr>
            <a:xfrm>
              <a:off x="1619" y="5921"/>
              <a:ext cx="23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切应力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322" y="6232"/>
              <a:ext cx="2048" cy="1460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7400" y="4894580"/>
            <a:ext cx="2541270" cy="1248410"/>
            <a:chOff x="1240" y="7708"/>
            <a:chExt cx="4002" cy="1966"/>
          </a:xfrm>
        </p:grpSpPr>
        <p:sp>
          <p:nvSpPr>
            <p:cNvPr id="4" name="Rectangle 2"/>
            <p:cNvSpPr/>
            <p:nvPr/>
          </p:nvSpPr>
          <p:spPr>
            <a:xfrm>
              <a:off x="3280" y="8076"/>
              <a:ext cx="1962" cy="1599"/>
            </a:xfrm>
            <a:prstGeom prst="rect">
              <a:avLst/>
            </a:prstGeom>
            <a:solidFill>
              <a:srgbClr val="FFBF5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本框 35"/>
            <p:cNvSpPr txBox="1"/>
            <p:nvPr/>
          </p:nvSpPr>
          <p:spPr>
            <a:xfrm>
              <a:off x="1240" y="7708"/>
              <a:ext cx="236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阻力系数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333115" y="4840605"/>
            <a:ext cx="2355850" cy="1143000"/>
            <a:chOff x="5249" y="7623"/>
            <a:chExt cx="3710" cy="1800"/>
          </a:xfrm>
        </p:grpSpPr>
        <p:sp>
          <p:nvSpPr>
            <p:cNvPr id="5" name="Rectangle 2"/>
            <p:cNvSpPr/>
            <p:nvPr/>
          </p:nvSpPr>
          <p:spPr>
            <a:xfrm>
              <a:off x="5249" y="7963"/>
              <a:ext cx="1358" cy="1460"/>
            </a:xfrm>
            <a:prstGeom prst="rect">
              <a:avLst/>
            </a:prstGeom>
            <a:solidFill>
              <a:srgbClr val="DF7F7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35"/>
            <p:cNvSpPr txBox="1"/>
            <p:nvPr/>
          </p:nvSpPr>
          <p:spPr>
            <a:xfrm>
              <a:off x="6594" y="7623"/>
              <a:ext cx="236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雷诺数的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1/2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398010" y="879475"/>
            <a:ext cx="3146425" cy="960120"/>
            <a:chOff x="7140" y="1459"/>
            <a:chExt cx="5053" cy="15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8"/>
                <p:cNvSpPr/>
                <p:nvPr/>
              </p:nvSpPr>
              <p:spPr>
                <a:xfrm>
                  <a:off x="7177" y="1499"/>
                  <a:ext cx="5016" cy="13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zh-CN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num>
                                  <m:den>
                                    <m:r>
                                      <a:rPr lang="zh-CN" alt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24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矩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7" y="1499"/>
                  <a:ext cx="5016" cy="134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26"/>
            <p:cNvSpPr/>
            <p:nvPr/>
          </p:nvSpPr>
          <p:spPr>
            <a:xfrm>
              <a:off x="7140" y="1459"/>
              <a:ext cx="5053" cy="15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>
                      <a:alpha val="50196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36855" y="1311910"/>
            <a:ext cx="3975735" cy="1554480"/>
            <a:chOff x="373" y="2066"/>
            <a:chExt cx="6261" cy="24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40"/>
                <p:cNvSpPr/>
                <p:nvPr/>
              </p:nvSpPr>
              <p:spPr>
                <a:xfrm>
                  <a:off x="373" y="2066"/>
                  <a:ext cx="5765" cy="24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∞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240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62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" y="2066"/>
                  <a:ext cx="5765" cy="244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左箭头 28"/>
            <p:cNvSpPr/>
            <p:nvPr/>
          </p:nvSpPr>
          <p:spPr>
            <a:xfrm rot="18780000">
              <a:off x="5958" y="2884"/>
              <a:ext cx="672" cy="680"/>
            </a:xfrm>
            <a:prstGeom prst="leftArrow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366000" y="1274445"/>
            <a:ext cx="5260340" cy="1592580"/>
            <a:chOff x="11600" y="2007"/>
            <a:chExt cx="8284" cy="2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1600" y="2007"/>
                  <a:ext cx="8284" cy="25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zh-CN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num>
                                  <m:den>
                                    <m:r>
                                      <a:rPr lang="zh-CN" altLang="en-US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240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∞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e>
                            </m:d>
                            <m:r>
                              <m:rPr>
                                <m:nor/>
                              </m:rPr>
                              <a:rPr lang="zh-CN" altLang="en-US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0" y="2007"/>
                  <a:ext cx="8284" cy="2508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左箭头 29"/>
            <p:cNvSpPr/>
            <p:nvPr/>
          </p:nvSpPr>
          <p:spPr>
            <a:xfrm rot="2820000" flipH="1">
              <a:off x="11968" y="2885"/>
              <a:ext cx="672" cy="680"/>
            </a:xfrm>
            <a:prstGeom prst="lef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</p:grpSp>
      <p:sp>
        <p:nvSpPr>
          <p:cNvPr id="32" name="右箭头 31"/>
          <p:cNvSpPr/>
          <p:nvPr/>
        </p:nvSpPr>
        <p:spPr>
          <a:xfrm>
            <a:off x="3276600" y="6302375"/>
            <a:ext cx="1440180" cy="624205"/>
          </a:xfrm>
          <a:prstGeom prst="rightArrow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7366000" y="6302375"/>
            <a:ext cx="3383280" cy="623570"/>
            <a:chOff x="11600" y="9925"/>
            <a:chExt cx="5328" cy="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63"/>
                <p:cNvSpPr txBox="1"/>
                <p:nvPr/>
              </p:nvSpPr>
              <p:spPr>
                <a:xfrm>
                  <a:off x="13756" y="10004"/>
                  <a:ext cx="3172" cy="7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𝑁𝑢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6" y="10004"/>
                  <a:ext cx="3172" cy="72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右箭头 32"/>
            <p:cNvSpPr/>
            <p:nvPr/>
          </p:nvSpPr>
          <p:spPr>
            <a:xfrm flipH="1">
              <a:off x="11600" y="9925"/>
              <a:ext cx="2268" cy="983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532890" y="2823845"/>
            <a:ext cx="2396490" cy="1008380"/>
            <a:chOff x="2414" y="4447"/>
            <a:chExt cx="3774" cy="1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40"/>
                <p:cNvSpPr/>
                <p:nvPr/>
              </p:nvSpPr>
              <p:spPr>
                <a:xfrm>
                  <a:off x="2414" y="4544"/>
                  <a:ext cx="3774" cy="14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12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" y="4544"/>
                  <a:ext cx="3774" cy="148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矩形 67"/>
            <p:cNvSpPr/>
            <p:nvPr/>
          </p:nvSpPr>
          <p:spPr>
            <a:xfrm>
              <a:off x="2528" y="4447"/>
              <a:ext cx="351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>
                      <a:alpha val="50196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748790" y="3977640"/>
            <a:ext cx="2520315" cy="942340"/>
            <a:chOff x="2754" y="6264"/>
            <a:chExt cx="3969" cy="1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40"/>
                <p:cNvSpPr/>
                <p:nvPr/>
              </p:nvSpPr>
              <p:spPr>
                <a:xfrm>
                  <a:off x="2754" y="6264"/>
                  <a:ext cx="3845" cy="14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𝜇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𝜇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13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" y="6264"/>
                  <a:ext cx="3845" cy="1484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矩形 69"/>
            <p:cNvSpPr/>
            <p:nvPr/>
          </p:nvSpPr>
          <p:spPr>
            <a:xfrm>
              <a:off x="2868" y="6715"/>
              <a:ext cx="3855" cy="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>
                      <a:alpha val="50196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677035" y="5069840"/>
            <a:ext cx="3024505" cy="1082040"/>
            <a:chOff x="2641" y="7984"/>
            <a:chExt cx="4763" cy="1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40"/>
                <p:cNvSpPr/>
                <p:nvPr/>
              </p:nvSpPr>
              <p:spPr>
                <a:xfrm>
                  <a:off x="2641" y="7984"/>
                  <a:ext cx="4035" cy="17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zh-CN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zh-CN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14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1" y="7984"/>
                  <a:ext cx="4035" cy="1704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/>
            <p:cNvSpPr/>
            <p:nvPr/>
          </p:nvSpPr>
          <p:spPr>
            <a:xfrm>
              <a:off x="3435" y="8416"/>
              <a:ext cx="3969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>
                      <a:alpha val="50196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17625" y="6091555"/>
            <a:ext cx="2010410" cy="774700"/>
            <a:chOff x="2075" y="9593"/>
            <a:chExt cx="3166" cy="1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40"/>
                <p:cNvSpPr/>
                <p:nvPr/>
              </p:nvSpPr>
              <p:spPr>
                <a:xfrm>
                  <a:off x="2075" y="9593"/>
                  <a:ext cx="3166" cy="1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2400" b="0" dirty="0"/>
                </a:p>
              </p:txBody>
            </p:sp>
          </mc:Choice>
          <mc:Fallback xmlns="">
            <p:sp>
              <p:nvSpPr>
                <p:cNvPr id="1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5" y="9593"/>
                  <a:ext cx="3166" cy="1220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矩形 73"/>
            <p:cNvSpPr/>
            <p:nvPr/>
          </p:nvSpPr>
          <p:spPr>
            <a:xfrm>
              <a:off x="2528" y="9890"/>
              <a:ext cx="2268" cy="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>
                      <a:alpha val="50196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8580120" y="2914015"/>
            <a:ext cx="4046220" cy="942340"/>
            <a:chOff x="13512" y="4589"/>
            <a:chExt cx="6372" cy="1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63"/>
                <p:cNvSpPr txBox="1"/>
                <p:nvPr/>
              </p:nvSpPr>
              <p:spPr>
                <a:xfrm>
                  <a:off x="13512" y="4589"/>
                  <a:ext cx="6372" cy="14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2" y="4589"/>
                  <a:ext cx="6372" cy="1484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矩形 75"/>
            <p:cNvSpPr/>
            <p:nvPr/>
          </p:nvSpPr>
          <p:spPr>
            <a:xfrm>
              <a:off x="14888" y="4787"/>
              <a:ext cx="3969" cy="1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>
                      <a:alpha val="50196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373745" y="4050030"/>
            <a:ext cx="5260340" cy="942340"/>
            <a:chOff x="13187" y="6378"/>
            <a:chExt cx="8284" cy="1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63"/>
                <p:cNvSpPr txBox="1"/>
                <p:nvPr/>
              </p:nvSpPr>
              <p:spPr>
                <a:xfrm>
                  <a:off x="13187" y="6378"/>
                  <a:ext cx="8284" cy="14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87" y="6378"/>
                  <a:ext cx="8284" cy="1484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14888" y="6829"/>
              <a:ext cx="5103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>
                      <a:alpha val="50196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575675" y="5272405"/>
            <a:ext cx="3470275" cy="873760"/>
            <a:chOff x="13618" y="8303"/>
            <a:chExt cx="5465" cy="1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63"/>
                <p:cNvSpPr txBox="1"/>
                <p:nvPr/>
              </p:nvSpPr>
              <p:spPr>
                <a:xfrm>
                  <a:off x="13618" y="8303"/>
                  <a:ext cx="5017" cy="13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8" y="8303"/>
                  <a:ext cx="5017" cy="133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矩形 79"/>
            <p:cNvSpPr/>
            <p:nvPr/>
          </p:nvSpPr>
          <p:spPr>
            <a:xfrm>
              <a:off x="15455" y="8432"/>
              <a:ext cx="3628" cy="1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>
                      <a:alpha val="50196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917440" y="6208395"/>
            <a:ext cx="2160270" cy="781050"/>
            <a:chOff x="7744" y="9777"/>
            <a:chExt cx="3402" cy="12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37"/>
                <p:cNvSpPr/>
                <p:nvPr/>
              </p:nvSpPr>
              <p:spPr>
                <a:xfrm>
                  <a:off x="8084" y="9777"/>
                  <a:ext cx="2737" cy="1231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矩形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4" y="9777"/>
                  <a:ext cx="2737" cy="1231"/>
                </a:xfrm>
                <a:prstGeom prst="rect">
                  <a:avLst/>
                </a:prstGeom>
                <a:blipFill rotWithShape="1">
                  <a:blip r:embed="rId14"/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矩形 82"/>
            <p:cNvSpPr/>
            <p:nvPr/>
          </p:nvSpPr>
          <p:spPr>
            <a:xfrm>
              <a:off x="7744" y="10230"/>
              <a:ext cx="3402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>
                      <a:alpha val="50196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180715" y="2948305"/>
            <a:ext cx="1792605" cy="1420495"/>
          </a:xfrm>
        </p:spPr>
        <p:txBody>
          <a:bodyPr wrap="square"/>
          <a:lstStyle/>
          <a:p>
            <a:r>
              <a:rPr lang="en-US" altLang="zh-CN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04</a:t>
            </a:r>
            <a:endParaRPr lang="zh-CN" altLang="en-US" dirty="0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比拟理论的应用</a:t>
            </a:r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5925319" y="3674429"/>
            <a:ext cx="4536503" cy="686649"/>
          </a:xfrm>
          <a:prstGeom prst="rect">
            <a:avLst/>
          </a:prstGeom>
        </p:spPr>
        <p:txBody>
          <a:bodyPr/>
          <a:lstStyle>
            <a:lvl1pPr marL="571500" indent="-5715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雷诺比拟</a:t>
            </a:r>
          </a:p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契尔顿-柯尔本比拟</a:t>
            </a:r>
            <a:endParaRPr lang="zh-CN" dirty="0">
              <a:solidFill>
                <a:srgbClr val="7F7F7F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16807" y="332869"/>
            <a:ext cx="3672408" cy="504603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雷诺比拟</a:t>
            </a:r>
          </a:p>
        </p:txBody>
      </p:sp>
      <p:sp>
        <p:nvSpPr>
          <p:cNvPr id="24" name="Isosceles Triangle 91"/>
          <p:cNvSpPr/>
          <p:nvPr/>
        </p:nvSpPr>
        <p:spPr>
          <a:xfrm rot="3600000" flipH="1">
            <a:off x="1459616" y="3746393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8" name="Donut 27"/>
          <p:cNvSpPr/>
          <p:nvPr/>
        </p:nvSpPr>
        <p:spPr>
          <a:xfrm flipH="1">
            <a:off x="594745" y="3023815"/>
            <a:ext cx="1444124" cy="1444124"/>
          </a:xfrm>
          <a:prstGeom prst="donut">
            <a:avLst>
              <a:gd name="adj" fmla="val 190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 flipH="1">
            <a:off x="1399422" y="3411352"/>
            <a:ext cx="1762321" cy="446701"/>
            <a:chOff x="1793077" y="1463668"/>
            <a:chExt cx="1371600" cy="347664"/>
          </a:xfrm>
          <a:solidFill>
            <a:schemeClr val="accent1"/>
          </a:solidFill>
        </p:grpSpPr>
        <p:sp>
          <p:nvSpPr>
            <p:cNvPr id="31" name="Round Same Side Corner Rectangle 30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32" name="Text Placeholder 3"/>
            <p:cNvSpPr txBox="1"/>
            <p:nvPr/>
          </p:nvSpPr>
          <p:spPr>
            <a:xfrm>
              <a:off x="1873152" y="1511360"/>
              <a:ext cx="239540" cy="287448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24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02</a:t>
              </a:r>
            </a:p>
          </p:txBody>
        </p:sp>
      </p:grpSp>
      <p:sp>
        <p:nvSpPr>
          <p:cNvPr id="33" name="Isosceles Triangle 98"/>
          <p:cNvSpPr/>
          <p:nvPr/>
        </p:nvSpPr>
        <p:spPr>
          <a:xfrm rot="3600000" flipH="1">
            <a:off x="1513191" y="5703091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4" name="Donut 33"/>
          <p:cNvSpPr/>
          <p:nvPr/>
        </p:nvSpPr>
        <p:spPr>
          <a:xfrm flipH="1">
            <a:off x="648320" y="4980513"/>
            <a:ext cx="1444124" cy="1444124"/>
          </a:xfrm>
          <a:prstGeom prst="donut">
            <a:avLst>
              <a:gd name="adj" fmla="val 190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 flipH="1">
            <a:off x="1453001" y="5372141"/>
            <a:ext cx="1762321" cy="446702"/>
            <a:chOff x="1793075" y="1466851"/>
            <a:chExt cx="1371600" cy="347664"/>
          </a:xfrm>
          <a:solidFill>
            <a:schemeClr val="accent3"/>
          </a:solidFill>
        </p:grpSpPr>
        <p:sp>
          <p:nvSpPr>
            <p:cNvPr id="36" name="Round Same Side Corner Rectangle 35"/>
            <p:cNvSpPr/>
            <p:nvPr/>
          </p:nvSpPr>
          <p:spPr>
            <a:xfrm rot="16200000">
              <a:off x="2305043" y="954883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37" name="Text Placeholder 3"/>
            <p:cNvSpPr txBox="1"/>
            <p:nvPr/>
          </p:nvSpPr>
          <p:spPr>
            <a:xfrm>
              <a:off x="1881887" y="1504811"/>
              <a:ext cx="222074" cy="287448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24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0</a:t>
              </a:r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3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</p:grpSp>
      <p:sp>
        <p:nvSpPr>
          <p:cNvPr id="39" name="TextBox 24"/>
          <p:cNvSpPr txBox="1"/>
          <p:nvPr/>
        </p:nvSpPr>
        <p:spPr>
          <a:xfrm>
            <a:off x="3301053" y="3321073"/>
            <a:ext cx="5791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通过对平板上湍流边界层阻力系数的测定</a:t>
            </a:r>
          </a:p>
        </p:txBody>
      </p:sp>
      <p:sp>
        <p:nvSpPr>
          <p:cNvPr id="41" name="TextBox 24"/>
          <p:cNvSpPr txBox="1"/>
          <p:nvPr/>
        </p:nvSpPr>
        <p:spPr>
          <a:xfrm>
            <a:off x="3301053" y="538799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局部努塞尔数</a:t>
            </a:r>
          </a:p>
        </p:txBody>
      </p:sp>
      <p:sp>
        <p:nvSpPr>
          <p:cNvPr id="42" name="Isosceles Triangle 91"/>
          <p:cNvSpPr/>
          <p:nvPr/>
        </p:nvSpPr>
        <p:spPr>
          <a:xfrm rot="3600000" flipH="1">
            <a:off x="1459615" y="1999647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43" name="Donut 42"/>
          <p:cNvSpPr/>
          <p:nvPr/>
        </p:nvSpPr>
        <p:spPr>
          <a:xfrm flipH="1">
            <a:off x="594744" y="1277069"/>
            <a:ext cx="1444124" cy="1444124"/>
          </a:xfrm>
          <a:prstGeom prst="donut">
            <a:avLst>
              <a:gd name="adj" fmla="val 19079"/>
            </a:avLst>
          </a:prstGeom>
          <a:solidFill>
            <a:srgbClr val="F17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 flipH="1">
            <a:off x="1399421" y="1664606"/>
            <a:ext cx="1762321" cy="446701"/>
            <a:chOff x="1793077" y="1463668"/>
            <a:chExt cx="1371600" cy="347664"/>
          </a:xfrm>
          <a:solidFill>
            <a:srgbClr val="F17475"/>
          </a:solidFill>
        </p:grpSpPr>
        <p:sp>
          <p:nvSpPr>
            <p:cNvPr id="45" name="Round Same Side Corner Rectangle 44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46" name="Text Placeholder 3"/>
            <p:cNvSpPr txBox="1"/>
            <p:nvPr/>
          </p:nvSpPr>
          <p:spPr>
            <a:xfrm>
              <a:off x="1908709" y="1511360"/>
              <a:ext cx="168427" cy="287448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24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0</a:t>
              </a:r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1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</p:grpSp>
      <p:sp>
        <p:nvSpPr>
          <p:cNvPr id="47" name="TextBox 24"/>
          <p:cNvSpPr txBox="1"/>
          <p:nvPr/>
        </p:nvSpPr>
        <p:spPr>
          <a:xfrm>
            <a:off x="3301052" y="1574327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+mn-ea"/>
                <a:ea typeface="+mn-ea"/>
                <a:sym typeface="Agency FB" panose="020B0503020202020204" pitchFamily="34" charset="0"/>
              </a:rPr>
              <a:t>成立的先决条件：</a:t>
            </a:r>
            <a:r>
              <a:rPr lang="en-US" altLang="zh-CN" sz="2400" dirty="0" err="1">
                <a:latin typeface="+mn-ea"/>
                <a:ea typeface="+mn-ea"/>
                <a:sym typeface="Agency FB" panose="020B0503020202020204" pitchFamily="34" charset="0"/>
              </a:rPr>
              <a:t>Pr</a:t>
            </a:r>
            <a:r>
              <a:rPr lang="en-US" altLang="zh-CN" sz="2400" baseline="-25000" dirty="0" err="1">
                <a:latin typeface="+mn-ea"/>
                <a:ea typeface="+mn-ea"/>
                <a:sym typeface="Agency FB" panose="020B0503020202020204" pitchFamily="34" charset="0"/>
              </a:rPr>
              <a:t>t</a:t>
            </a:r>
            <a:r>
              <a:rPr lang="en-US" altLang="zh-CN" sz="2400" dirty="0">
                <a:latin typeface="+mn-ea"/>
                <a:ea typeface="+mn-ea"/>
                <a:sym typeface="Agency FB" panose="020B0503020202020204" pitchFamily="34" charset="0"/>
              </a:rPr>
              <a:t>=1</a:t>
            </a:r>
            <a:endParaRPr lang="zh-CN" altLang="en-US" sz="2400" dirty="0">
              <a:latin typeface="+mn-ea"/>
              <a:ea typeface="+mn-ea"/>
              <a:sym typeface="Agency FB" panose="020B05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1"/>
              <p:cNvSpPr/>
              <p:nvPr/>
            </p:nvSpPr>
            <p:spPr>
              <a:xfrm>
                <a:off x="4429917" y="4019904"/>
                <a:ext cx="4672176" cy="746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0.0592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𝑅𝑒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917" y="4019904"/>
                <a:ext cx="4672176" cy="746871"/>
              </a:xfrm>
              <a:prstGeom prst="rect">
                <a:avLst/>
              </a:prstGeom>
              <a:blipFill rotWithShape="1">
                <a:blip r:embed="rId3"/>
                <a:stretch>
                  <a:fillRect l="-3" t="-47" b="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37"/>
              <p:cNvSpPr/>
              <p:nvPr/>
            </p:nvSpPr>
            <p:spPr>
              <a:xfrm>
                <a:off x="5300425" y="5195969"/>
                <a:ext cx="6507294" cy="846257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𝑅𝑒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0.0592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sup>
                      </m:sSubSup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0.0296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425" y="5195969"/>
                <a:ext cx="6507294" cy="846257"/>
              </a:xfrm>
              <a:prstGeom prst="rect">
                <a:avLst/>
              </a:prstGeom>
              <a:blipFill rotWithShape="1">
                <a:blip r:embed="rId4"/>
                <a:stretch>
                  <a:fillRect l="-1" t="-47" r="8" b="2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33" grpId="0" animBg="1"/>
      <p:bldP spid="34" grpId="0" animBg="1"/>
      <p:bldP spid="39" grpId="0"/>
      <p:bldP spid="41" grpId="0"/>
      <p:bldP spid="42" grpId="0" animBg="1"/>
      <p:bldP spid="43" grpId="0" animBg="1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52197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契尔顿</a:t>
            </a:r>
            <a:r>
              <a:rPr lang="en-US" altLang="zh-CN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-</a:t>
            </a:r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柯尔本比拟（修正雷诺比拟）</a:t>
            </a:r>
          </a:p>
        </p:txBody>
      </p:sp>
      <p:sp>
        <p:nvSpPr>
          <p:cNvPr id="14" name="Isosceles Triangle 91"/>
          <p:cNvSpPr/>
          <p:nvPr/>
        </p:nvSpPr>
        <p:spPr>
          <a:xfrm rot="3600000" flipH="1">
            <a:off x="1459616" y="3746393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15" name="Donut 14"/>
          <p:cNvSpPr/>
          <p:nvPr/>
        </p:nvSpPr>
        <p:spPr>
          <a:xfrm flipH="1">
            <a:off x="594745" y="3023815"/>
            <a:ext cx="1444124" cy="1444124"/>
          </a:xfrm>
          <a:prstGeom prst="donut">
            <a:avLst>
              <a:gd name="adj" fmla="val 190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 flipH="1">
            <a:off x="1399422" y="3411352"/>
            <a:ext cx="1762321" cy="446701"/>
            <a:chOff x="1793077" y="1463668"/>
            <a:chExt cx="1371600" cy="347664"/>
          </a:xfrm>
          <a:solidFill>
            <a:schemeClr val="accent1"/>
          </a:solidFill>
        </p:grpSpPr>
        <p:sp>
          <p:nvSpPr>
            <p:cNvPr id="17" name="Round Same Side Corner Rectangle 16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18" name="Text Placeholder 3"/>
            <p:cNvSpPr txBox="1"/>
            <p:nvPr/>
          </p:nvSpPr>
          <p:spPr>
            <a:xfrm>
              <a:off x="1873152" y="1511360"/>
              <a:ext cx="239540" cy="287448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24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02</a:t>
              </a:r>
            </a:p>
          </p:txBody>
        </p:sp>
      </p:grpSp>
      <p:sp>
        <p:nvSpPr>
          <p:cNvPr id="19" name="Isosceles Triangle 98"/>
          <p:cNvSpPr/>
          <p:nvPr/>
        </p:nvSpPr>
        <p:spPr>
          <a:xfrm rot="3600000" flipH="1">
            <a:off x="1513191" y="5703091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0" name="Donut 19"/>
          <p:cNvSpPr/>
          <p:nvPr/>
        </p:nvSpPr>
        <p:spPr>
          <a:xfrm flipH="1">
            <a:off x="648320" y="4980513"/>
            <a:ext cx="1444124" cy="1444124"/>
          </a:xfrm>
          <a:prstGeom prst="donut">
            <a:avLst>
              <a:gd name="adj" fmla="val 190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 flipH="1">
            <a:off x="1453001" y="5372141"/>
            <a:ext cx="1762321" cy="446702"/>
            <a:chOff x="1793075" y="1466851"/>
            <a:chExt cx="1371600" cy="347664"/>
          </a:xfrm>
          <a:solidFill>
            <a:schemeClr val="accent3"/>
          </a:solidFill>
        </p:grpSpPr>
        <p:sp>
          <p:nvSpPr>
            <p:cNvPr id="22" name="Round Same Side Corner Rectangle 21"/>
            <p:cNvSpPr/>
            <p:nvPr/>
          </p:nvSpPr>
          <p:spPr>
            <a:xfrm rot="16200000">
              <a:off x="2305043" y="954883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3" name="Text Placeholder 3"/>
            <p:cNvSpPr txBox="1"/>
            <p:nvPr/>
          </p:nvSpPr>
          <p:spPr>
            <a:xfrm>
              <a:off x="1881887" y="1504811"/>
              <a:ext cx="222074" cy="287448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24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0</a:t>
              </a:r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3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</p:grpSp>
      <p:sp>
        <p:nvSpPr>
          <p:cNvPr id="4" name="Isosceles Triangle 91"/>
          <p:cNvSpPr/>
          <p:nvPr/>
        </p:nvSpPr>
        <p:spPr>
          <a:xfrm rot="3600000" flipH="1">
            <a:off x="1459615" y="1999647"/>
            <a:ext cx="488244" cy="42090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5" name="Donut 26"/>
          <p:cNvSpPr/>
          <p:nvPr/>
        </p:nvSpPr>
        <p:spPr>
          <a:xfrm flipH="1">
            <a:off x="594744" y="1277069"/>
            <a:ext cx="1444124" cy="1444124"/>
          </a:xfrm>
          <a:prstGeom prst="donut">
            <a:avLst>
              <a:gd name="adj" fmla="val 19079"/>
            </a:avLst>
          </a:prstGeom>
          <a:solidFill>
            <a:srgbClr val="F17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 flipH="1">
            <a:off x="1399421" y="1664606"/>
            <a:ext cx="1762321" cy="446701"/>
            <a:chOff x="1793077" y="1463668"/>
            <a:chExt cx="1371600" cy="347664"/>
          </a:xfrm>
          <a:solidFill>
            <a:srgbClr val="F17475"/>
          </a:solidFill>
        </p:grpSpPr>
        <p:sp>
          <p:nvSpPr>
            <p:cNvPr id="6" name="Round Same Side Corner Rectangle 28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30" name="Text Placeholder 3"/>
            <p:cNvSpPr txBox="1"/>
            <p:nvPr/>
          </p:nvSpPr>
          <p:spPr>
            <a:xfrm>
              <a:off x="1908709" y="1511360"/>
              <a:ext cx="168427" cy="287448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8524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0</a:t>
              </a:r>
              <a:r>
                <a:rPr lang="en-US" altLang="zh-CN" sz="2400" dirty="0">
                  <a:solidFill>
                    <a:schemeClr val="bg1"/>
                  </a:solidFill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1</a:t>
              </a:r>
              <a:endParaRPr lang="en-US" sz="2400" dirty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4"/>
              <p:cNvSpPr txBox="1"/>
              <p:nvPr/>
            </p:nvSpPr>
            <p:spPr>
              <a:xfrm>
                <a:off x="3301052" y="1574327"/>
                <a:ext cx="3785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latin typeface="+mn-ea"/>
                    <a:ea typeface="+mn-ea"/>
                    <a:sym typeface="Agency FB" panose="020B0503020202020204" pitchFamily="34" charset="0"/>
                  </a:rPr>
                  <a:t>当</a:t>
                </a:r>
                <a:r>
                  <a:rPr lang="en-US" altLang="zh-CN" sz="2400" dirty="0" err="1">
                    <a:latin typeface="+mn-ea"/>
                    <a:ea typeface="+mn-ea"/>
                    <a:sym typeface="Agency FB" panose="020B0503020202020204" pitchFamily="34" charset="0"/>
                  </a:rPr>
                  <a:t>Pr</a:t>
                </a:r>
                <a:r>
                  <a:rPr lang="en-US" altLang="zh-CN" sz="2400" baseline="-25000" dirty="0" err="1">
                    <a:latin typeface="+mn-ea"/>
                    <a:ea typeface="+mn-ea"/>
                    <a:sym typeface="Agency FB" panose="020B0503020202020204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Agency FB" panose="020B0503020202020204" pitchFamily="34" charset="0"/>
                      </a:rPr>
                      <m:t>≠</m:t>
                    </m:r>
                  </m:oMath>
                </a14:m>
                <a:r>
                  <a:rPr lang="en-US" altLang="zh-CN" sz="2400" dirty="0">
                    <a:latin typeface="+mn-ea"/>
                    <a:ea typeface="+mn-ea"/>
                    <a:sym typeface="Agency FB" panose="020B0503020202020204" pitchFamily="34" charset="0"/>
                  </a:rPr>
                  <a:t>1</a:t>
                </a:r>
                <a:r>
                  <a:rPr lang="zh-CN" altLang="en-US" sz="2400" dirty="0">
                    <a:latin typeface="+mn-ea"/>
                    <a:ea typeface="+mn-ea"/>
                    <a:sym typeface="Agency FB" panose="020B0503020202020204" pitchFamily="34" charset="0"/>
                  </a:rPr>
                  <a:t>时，需要进行修正</a:t>
                </a:r>
              </a:p>
            </p:txBody>
          </p:sp>
        </mc:Choice>
        <mc:Fallback xmlns="">
          <p:sp>
            <p:nvSpPr>
              <p:cNvPr id="31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052" y="1574327"/>
                <a:ext cx="378558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9" t="-35" r="1" b="-1577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49"/>
              <p:cNvSpPr/>
              <p:nvPr/>
            </p:nvSpPr>
            <p:spPr>
              <a:xfrm>
                <a:off x="3625799" y="2923949"/>
                <a:ext cx="4716035" cy="785343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𝑆𝑡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0.6&lt;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&lt;60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99" y="2923949"/>
                <a:ext cx="4716035" cy="785343"/>
              </a:xfrm>
              <a:prstGeom prst="rect">
                <a:avLst/>
              </a:prstGeom>
              <a:blipFill rotWithShape="1">
                <a:blip r:embed="rId4"/>
                <a:stretch>
                  <a:fillRect l="-12" t="-52" r="10" b="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13"/>
          <p:cNvGrpSpPr/>
          <p:nvPr/>
        </p:nvGrpSpPr>
        <p:grpSpPr>
          <a:xfrm>
            <a:off x="3431679" y="3844227"/>
            <a:ext cx="8614320" cy="1016036"/>
            <a:chOff x="1862384" y="5421838"/>
            <a:chExt cx="8614320" cy="1016036"/>
          </a:xfrm>
        </p:grpSpPr>
        <p:sp>
          <p:nvSpPr>
            <p:cNvPr id="36" name="文本框 55"/>
            <p:cNvSpPr txBox="1"/>
            <p:nvPr/>
          </p:nvSpPr>
          <p:spPr>
            <a:xfrm>
              <a:off x="1862384" y="5606877"/>
              <a:ext cx="8614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斯坦顿数                  ，用于测量传递到流体中的热量与流体的热容量之比</a:t>
              </a:r>
              <a:endParaRPr lang="en-US" altLang="zh-CN" sz="2400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12"/>
                <p:cNvSpPr/>
                <p:nvPr/>
              </p:nvSpPr>
              <p:spPr>
                <a:xfrm>
                  <a:off x="3214109" y="5421838"/>
                  <a:ext cx="1660263" cy="783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𝑆𝑡</m:t>
                        </m:r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𝑁𝑢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𝑅𝑒</m:t>
                            </m:r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𝑃𝑟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7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109" y="5421838"/>
                  <a:ext cx="1660263" cy="78380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本框 59"/>
          <p:cNvSpPr txBox="1"/>
          <p:nvPr/>
        </p:nvSpPr>
        <p:spPr>
          <a:xfrm>
            <a:off x="5634457" y="2306996"/>
            <a:ext cx="4357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因子，在制冷、低温工业的换热器设计中应用较广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49"/>
              <p:cNvSpPr/>
              <p:nvPr/>
            </p:nvSpPr>
            <p:spPr>
              <a:xfrm>
                <a:off x="3431679" y="5351123"/>
                <a:ext cx="3407856" cy="962508"/>
              </a:xfrm>
              <a:prstGeom prst="rect">
                <a:avLst/>
              </a:prstGeom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𝑁𝑢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𝑅𝑒𝑃𝑟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𝑁𝑢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𝑅𝑒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679" y="5351123"/>
                <a:ext cx="3407856" cy="962508"/>
              </a:xfrm>
              <a:prstGeom prst="rect">
                <a:avLst/>
              </a:prstGeom>
              <a:blipFill rotWithShape="1">
                <a:blip r:embed="rId6"/>
                <a:stretch>
                  <a:fillRect l="-4" t="-64" r="17" b="4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9" grpId="0" bldLvl="0" animBg="1"/>
      <p:bldP spid="20" grpId="0" bldLvl="0" animBg="1"/>
      <p:bldP spid="4" grpId="0" bldLvl="0" animBg="1"/>
      <p:bldP spid="5" grpId="0" bldLvl="0" animBg="1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0350" y="2277110"/>
            <a:ext cx="11209655" cy="882650"/>
            <a:chOff x="410" y="3586"/>
            <a:chExt cx="17653" cy="1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2"/>
                <p:cNvSpPr txBox="1"/>
                <p:nvPr/>
              </p:nvSpPr>
              <p:spPr>
                <a:xfrm>
                  <a:off x="4581" y="3586"/>
                  <a:ext cx="13482" cy="13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0.332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CN" alt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  <m:nary>
                              <m:nary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p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1/2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+0.0296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∞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  <m:nary>
                              <m:nary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</m:e>
                        </m:d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𝑃𝑟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1/3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2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" y="3586"/>
                  <a:ext cx="13482" cy="139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本框 28"/>
            <p:cNvSpPr txBox="1"/>
            <p:nvPr/>
          </p:nvSpPr>
          <p:spPr>
            <a:xfrm>
              <a:off x="410" y="3914"/>
              <a:ext cx="4322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  <a:cs typeface="Times New Roman" panose="02020603050405020304" pitchFamily="18" charset="0"/>
                </a:rPr>
                <a:t>平均表面传热系数</a:t>
              </a:r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52197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契尔顿</a:t>
            </a:r>
            <a:r>
              <a:rPr lang="en-US" altLang="zh-CN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-</a:t>
            </a:r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柯尔本比拟（修正雷诺比拟）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37515" y="3878580"/>
            <a:ext cx="7900035" cy="1341120"/>
            <a:chOff x="689" y="6108"/>
            <a:chExt cx="12441" cy="2112"/>
          </a:xfrm>
        </p:grpSpPr>
        <p:sp>
          <p:nvSpPr>
            <p:cNvPr id="43" name="文本框 28"/>
            <p:cNvSpPr txBox="1"/>
            <p:nvPr/>
          </p:nvSpPr>
          <p:spPr>
            <a:xfrm>
              <a:off x="689" y="6108"/>
              <a:ext cx="2769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积分后得，</a:t>
              </a:r>
              <a:endParaRPr lang="zh-CN" altLang="en-US" sz="24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29"/>
                <p:cNvSpPr txBox="1"/>
                <p:nvPr/>
              </p:nvSpPr>
              <p:spPr>
                <a:xfrm>
                  <a:off x="1960" y="7360"/>
                  <a:ext cx="11170" cy="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𝑁𝑢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0.664</m:t>
                            </m:r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  <a:cs typeface="Cambria Math" panose="020405030504060302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  <a:cs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1/2</m:t>
                                </m:r>
                              </m:sup>
                            </m:sSub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+0.037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𝑅𝑒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4/5</m:t>
                                    </m:r>
                                  </m:sup>
                                </m:s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𝑅𝑒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4/5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𝑃𝑟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1/3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4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" y="7360"/>
                  <a:ext cx="11170" cy="861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>
            <a:off x="6573520" y="4211955"/>
            <a:ext cx="1901825" cy="537210"/>
            <a:chOff x="10352" y="6633"/>
            <a:chExt cx="2995" cy="846"/>
          </a:xfrm>
        </p:grpSpPr>
        <p:sp>
          <p:nvSpPr>
            <p:cNvPr id="45" name="文本框 30"/>
            <p:cNvSpPr txBox="1"/>
            <p:nvPr/>
          </p:nvSpPr>
          <p:spPr>
            <a:xfrm>
              <a:off x="10579" y="6633"/>
              <a:ext cx="2769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+mn-ea"/>
                  <a:ea typeface="+mn-ea"/>
                </a:rPr>
                <a:t>临界雷诺数</a:t>
              </a:r>
              <a:endParaRPr lang="zh-CN" altLang="en-US" sz="24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14"/>
            <p:cNvCxnSpPr>
              <a:endCxn id="45" idx="1"/>
            </p:cNvCxnSpPr>
            <p:nvPr/>
          </p:nvCxnSpPr>
          <p:spPr bwMode="auto">
            <a:xfrm flipV="1">
              <a:off x="10352" y="6997"/>
              <a:ext cx="227" cy="483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" name="组合 12"/>
          <p:cNvGrpSpPr/>
          <p:nvPr/>
        </p:nvGrpSpPr>
        <p:grpSpPr>
          <a:xfrm>
            <a:off x="5205095" y="5157470"/>
            <a:ext cx="5036820" cy="651510"/>
            <a:chOff x="8197" y="8122"/>
            <a:chExt cx="7932" cy="1026"/>
          </a:xfrm>
        </p:grpSpPr>
        <p:sp>
          <p:nvSpPr>
            <p:cNvPr id="47" name="文本框 33"/>
            <p:cNvSpPr txBox="1"/>
            <p:nvPr/>
          </p:nvSpPr>
          <p:spPr>
            <a:xfrm>
              <a:off x="8197" y="8424"/>
              <a:ext cx="793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70C0"/>
                  </a:solidFill>
                  <a:latin typeface="+mn-ea"/>
                  <a:ea typeface="+mn-ea"/>
                </a:rPr>
                <a:t>以平板全长</a:t>
              </a:r>
              <a:r>
                <a:rPr lang="en-US" altLang="zh-CN" sz="2400" dirty="0">
                  <a:solidFill>
                    <a:srgbClr val="0070C0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400" i="1" dirty="0">
                  <a:solidFill>
                    <a:srgbClr val="0070C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 </a:t>
              </a:r>
              <a:r>
                <a:rPr lang="zh-CN" altLang="en-US" sz="2400" dirty="0">
                  <a:solidFill>
                    <a:srgbClr val="0070C0"/>
                  </a:solidFill>
                  <a:latin typeface="+mn-ea"/>
                  <a:ea typeface="+mn-ea"/>
                </a:rPr>
                <a:t>为特征长度的雷诺数</a:t>
              </a:r>
              <a:endParaRPr lang="zh-CN" altLang="en-US" sz="2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34"/>
            <p:cNvCxnSpPr/>
            <p:nvPr/>
          </p:nvCxnSpPr>
          <p:spPr bwMode="auto">
            <a:xfrm>
              <a:off x="8537" y="8122"/>
              <a:ext cx="907" cy="303"/>
            </a:xfrm>
            <a:prstGeom prst="straightConnector1">
              <a:avLst/>
            </a:prstGeom>
            <a:solidFill>
              <a:srgbClr val="FFFFCC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" name="组合 9"/>
          <p:cNvGrpSpPr/>
          <p:nvPr/>
        </p:nvGrpSpPr>
        <p:grpSpPr>
          <a:xfrm>
            <a:off x="509905" y="5429885"/>
            <a:ext cx="5520055" cy="974090"/>
            <a:chOff x="803" y="8551"/>
            <a:chExt cx="8693" cy="1534"/>
          </a:xfrm>
        </p:grpSpPr>
        <p:sp>
          <p:nvSpPr>
            <p:cNvPr id="49" name="文本框 38"/>
            <p:cNvSpPr txBox="1"/>
            <p:nvPr/>
          </p:nvSpPr>
          <p:spPr>
            <a:xfrm>
              <a:off x="803" y="8551"/>
              <a:ext cx="2769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取</a:t>
              </a:r>
              <a:endParaRPr lang="zh-CN" altLang="en-US" sz="2400" dirty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18"/>
                <p:cNvSpPr txBox="1"/>
                <p:nvPr/>
              </p:nvSpPr>
              <p:spPr>
                <a:xfrm>
                  <a:off x="1530" y="8696"/>
                  <a:ext cx="2866" cy="6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𝑅𝑒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=5×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0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0" y="8696"/>
                  <a:ext cx="2866" cy="603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39"/>
                <p:cNvSpPr txBox="1"/>
                <p:nvPr/>
              </p:nvSpPr>
              <p:spPr>
                <a:xfrm>
                  <a:off x="2086" y="9439"/>
                  <a:ext cx="7411" cy="6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𝑁𝑢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0.037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𝑅𝑒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4/5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871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𝑃𝑟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1/3</m:t>
                            </m:r>
                          </m:sup>
                        </m:sSup>
                      </m:oMath>
                    </m:oMathPara>
                  </a14:m>
                  <a:endParaRPr lang="zh-CN" altLang="en-US" sz="2400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1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6" y="9439"/>
                  <a:ext cx="7411" cy="647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/>
          <p:cNvGrpSpPr/>
          <p:nvPr/>
        </p:nvGrpSpPr>
        <p:grpSpPr>
          <a:xfrm>
            <a:off x="3876040" y="2176145"/>
            <a:ext cx="3267710" cy="1617980"/>
            <a:chOff x="6104" y="3427"/>
            <a:chExt cx="5146" cy="2548"/>
          </a:xfrm>
        </p:grpSpPr>
        <p:sp>
          <p:nvSpPr>
            <p:cNvPr id="41" name="文本框 8"/>
            <p:cNvSpPr txBox="1"/>
            <p:nvPr/>
          </p:nvSpPr>
          <p:spPr>
            <a:xfrm>
              <a:off x="7819" y="5248"/>
              <a:ext cx="195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+mn-ea"/>
                  <a:ea typeface="+mn-ea"/>
                </a:rPr>
                <a:t>层流段</a:t>
              </a:r>
            </a:p>
          </p:txBody>
        </p:sp>
        <p:sp>
          <p:nvSpPr>
            <p:cNvPr id="8" name="Rectangle 1"/>
            <p:cNvSpPr/>
            <p:nvPr/>
          </p:nvSpPr>
          <p:spPr>
            <a:xfrm>
              <a:off x="6104" y="3427"/>
              <a:ext cx="5146" cy="1701"/>
            </a:xfrm>
            <a:prstGeom prst="rect">
              <a:avLst/>
            </a:prstGeom>
            <a:solidFill>
              <a:srgbClr val="C0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446645" y="2168525"/>
            <a:ext cx="3072130" cy="1624965"/>
            <a:chOff x="11727" y="3415"/>
            <a:chExt cx="4838" cy="2559"/>
          </a:xfrm>
        </p:grpSpPr>
        <p:sp>
          <p:nvSpPr>
            <p:cNvPr id="42" name="文本框 27"/>
            <p:cNvSpPr txBox="1"/>
            <p:nvPr/>
          </p:nvSpPr>
          <p:spPr>
            <a:xfrm>
              <a:off x="13168" y="5248"/>
              <a:ext cx="1956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70C0"/>
                  </a:solidFill>
                  <a:latin typeface="+mn-ea"/>
                  <a:ea typeface="+mn-ea"/>
                </a:rPr>
                <a:t>湍流段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727" y="3415"/>
              <a:ext cx="4839" cy="1701"/>
            </a:xfrm>
            <a:prstGeom prst="rect">
              <a:avLst/>
            </a:prstGeom>
            <a:solidFill>
              <a:srgbClr val="51B4C6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21385" y="1136015"/>
            <a:ext cx="10619740" cy="830580"/>
            <a:chOff x="1451" y="1789"/>
            <a:chExt cx="16724" cy="1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0"/>
                <p:cNvSpPr txBox="1"/>
                <p:nvPr/>
              </p:nvSpPr>
              <p:spPr>
                <a:xfrm>
                  <a:off x="1451" y="1789"/>
                  <a:ext cx="16725" cy="1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latin typeface="Times New Roman" panose="02020603050405020304" pitchFamily="18" charset="0"/>
                      <a:ea typeface="+mn-ea"/>
                    </a:rPr>
                    <a:t>对于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+mn-ea"/>
                    </a:rPr>
                    <a:t>Re&gt;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5×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a14:m>
                  <a:r>
                    <a:rPr lang="zh-CN" altLang="en-US" sz="2400" dirty="0">
                      <a:latin typeface="Times New Roman" panose="02020603050405020304" pitchFamily="18" charset="0"/>
                      <a:ea typeface="+mn-ea"/>
                    </a:rPr>
                    <a:t>的外掠等温平板流动，当平板长度 </a:t>
                  </a:r>
                  <a:r>
                    <a:rPr lang="en-US" altLang="zh-CN" sz="2400" i="1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l</a:t>
                  </a:r>
                  <a:r>
                    <a:rPr lang="zh-CN" altLang="en-US" sz="2400" i="1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dirty="0">
                      <a:latin typeface="Times New Roman" panose="02020603050405020304" pitchFamily="18" charset="0"/>
                      <a:ea typeface="+mn-ea"/>
                    </a:rPr>
                    <a:t>大于临界长度 </a:t>
                  </a:r>
                  <a:r>
                    <a:rPr lang="en-US" altLang="zh-CN" sz="2400" i="1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400" i="1" baseline="-25000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</a:t>
                  </a:r>
                  <a:r>
                    <a:rPr lang="zh-CN" altLang="en-US" sz="2400" i="1" baseline="-25000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dirty="0">
                      <a:latin typeface="Times New Roman" panose="02020603050405020304" pitchFamily="18" charset="0"/>
                      <a:ea typeface="+mn-ea"/>
                    </a:rPr>
                    <a:t>时，平板上的边界层可以看成由层流段（</a:t>
                  </a:r>
                  <a:r>
                    <a:rPr lang="en-US" altLang="zh-CN" sz="2400" i="1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x 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+mn-ea"/>
                    </a:rPr>
                    <a:t>&lt;</a:t>
                  </a:r>
                  <a:r>
                    <a:rPr lang="en-US" altLang="zh-CN" sz="2400" i="1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400" i="1" baseline="-25000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</a:t>
                  </a:r>
                  <a:r>
                    <a:rPr lang="zh-CN" altLang="en-US" sz="2400" dirty="0">
                      <a:latin typeface="Times New Roman" panose="02020603050405020304" pitchFamily="18" charset="0"/>
                      <a:ea typeface="+mn-ea"/>
                    </a:rPr>
                    <a:t>）及湍流段（</a:t>
                  </a:r>
                  <a:r>
                    <a:rPr lang="en-US" altLang="zh-CN" sz="2400" i="1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x 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+mn-ea"/>
                    </a:rPr>
                    <a:t>&gt;</a:t>
                  </a:r>
                  <a:r>
                    <a:rPr lang="en-US" altLang="zh-CN" sz="2400" i="1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sz="2400" i="1" baseline="-25000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</a:t>
                  </a:r>
                  <a:r>
                    <a:rPr lang="zh-CN" altLang="en-US" sz="2400" dirty="0">
                      <a:latin typeface="Times New Roman" panose="02020603050405020304" pitchFamily="18" charset="0"/>
                      <a:ea typeface="+mn-ea"/>
                    </a:rPr>
                    <a:t>）组成</a:t>
                  </a:r>
                  <a:endPara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1" y="1789"/>
                  <a:ext cx="16725" cy="130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/>
            <p:cNvSpPr/>
            <p:nvPr/>
          </p:nvSpPr>
          <p:spPr>
            <a:xfrm>
              <a:off x="1961" y="2179"/>
              <a:ext cx="12133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0000">
                      <a:alpha val="50196"/>
                    </a:srgb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16807" y="332869"/>
            <a:ext cx="3672408" cy="504603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比拟理论的应用</a:t>
            </a:r>
          </a:p>
        </p:txBody>
      </p:sp>
      <p:sp>
        <p:nvSpPr>
          <p:cNvPr id="3" name="Rounded Rectangle 13"/>
          <p:cNvSpPr/>
          <p:nvPr/>
        </p:nvSpPr>
        <p:spPr>
          <a:xfrm>
            <a:off x="691515" y="900430"/>
            <a:ext cx="11798300" cy="219519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例题</a:t>
            </a:r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：温度为3</a:t>
            </a:r>
            <a:r>
              <a:rPr lang="en-US" altLang="zh-CN" sz="2400" dirty="0">
                <a:solidFill>
                  <a:schemeClr val="tx1"/>
                </a:solidFill>
              </a:rPr>
              <a:t>8</a:t>
            </a:r>
            <a:r>
              <a:rPr lang="zh-CN" altLang="en-US" sz="2400" dirty="0">
                <a:solidFill>
                  <a:schemeClr val="tx1"/>
                </a:solidFill>
              </a:rPr>
              <a:t>0℃、流速为6m/s的大气压下的过热水蒸气流过温度为30℃的平板。在离开前沿点2m处的地方测得局部表面传热系数为149W/(m</a:t>
            </a:r>
            <a:r>
              <a:rPr lang="zh-CN" altLang="en-US" sz="2400" baseline="300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·℃)。试计算该处的Re</a:t>
            </a:r>
            <a:r>
              <a:rPr lang="zh-CN" altLang="en-US" sz="2400" baseline="-250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、Nu</a:t>
            </a:r>
            <a:r>
              <a:rPr lang="zh-CN" altLang="en-US" sz="2400" baseline="-250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、c</a:t>
            </a:r>
            <a:r>
              <a:rPr lang="zh-CN" altLang="en-US" sz="2400" baseline="-25000" dirty="0">
                <a:solidFill>
                  <a:schemeClr val="tx1"/>
                </a:solidFill>
              </a:rPr>
              <a:t>f</a:t>
            </a:r>
            <a:r>
              <a:rPr lang="zh-CN" altLang="en-US" sz="2400" dirty="0">
                <a:solidFill>
                  <a:schemeClr val="tx1"/>
                </a:solidFill>
              </a:rPr>
              <a:t>之值。已知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过热水蒸气</a:t>
            </a:r>
            <a:r>
              <a:rPr lang="zh-CN" altLang="en-US" sz="2400" kern="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400" kern="0">
                <a:solidFill>
                  <a:schemeClr val="tx1"/>
                </a:solidFill>
                <a:sym typeface="+mn-ea"/>
              </a:rPr>
              <a:t>380</a:t>
            </a:r>
            <a:r>
              <a:rPr sz="2400" kern="0">
                <a:solidFill>
                  <a:schemeClr val="tx1"/>
                </a:solidFill>
                <a:sym typeface="+mn-ea"/>
              </a:rPr>
              <a:t>℃</a:t>
            </a:r>
            <a:r>
              <a:rPr lang="zh-CN" sz="2400" kern="0">
                <a:solidFill>
                  <a:schemeClr val="tx1"/>
                </a:solidFill>
                <a:sym typeface="+mn-ea"/>
              </a:rPr>
              <a:t>和</a:t>
            </a:r>
            <a:r>
              <a:rPr lang="zh-CN" altLang="en-US" sz="2400" kern="0">
                <a:solidFill>
                  <a:schemeClr val="tx1"/>
                </a:solidFill>
                <a:sym typeface="+mn-ea"/>
              </a:rPr>
              <a:t>大气压下的密度</a:t>
            </a:r>
            <a:r>
              <a:rPr lang="en-US" sz="2400" kern="0">
                <a:solidFill>
                  <a:schemeClr val="tx1"/>
                </a:solidFill>
                <a:sym typeface="+mn-ea"/>
              </a:rPr>
              <a:t>0.5860</a:t>
            </a:r>
            <a:r>
              <a:rPr sz="2400" kern="0">
                <a:solidFill>
                  <a:schemeClr val="tx1"/>
                </a:solidFill>
                <a:sym typeface="+mn-ea"/>
              </a:rPr>
              <a:t>kg/m</a:t>
            </a:r>
            <a:r>
              <a:rPr sz="2400" kern="0" baseline="300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400" kern="0">
                <a:solidFill>
                  <a:schemeClr val="tx1"/>
                </a:solidFill>
                <a:sym typeface="+mn-ea"/>
              </a:rPr>
              <a:t>，动力粘度</a:t>
            </a:r>
            <a:r>
              <a:rPr lang="en-US" sz="2400" kern="0">
                <a:solidFill>
                  <a:schemeClr val="tx1"/>
                </a:solidFill>
                <a:sym typeface="+mn-ea"/>
              </a:rPr>
              <a:t>1.250</a:t>
            </a:r>
            <a:r>
              <a:rPr sz="2400" kern="0">
                <a:solidFill>
                  <a:schemeClr val="tx1"/>
                </a:solidFill>
                <a:sym typeface="+mn-ea"/>
              </a:rPr>
              <a:t>×10</a:t>
            </a:r>
            <a:r>
              <a:rPr sz="2400" kern="0" baseline="30000">
                <a:solidFill>
                  <a:schemeClr val="tx1"/>
                </a:solidFill>
                <a:sym typeface="+mn-ea"/>
              </a:rPr>
              <a:t>-5</a:t>
            </a:r>
            <a:r>
              <a:rPr sz="2400" kern="0">
                <a:solidFill>
                  <a:schemeClr val="tx1"/>
                </a:solidFill>
                <a:sym typeface="+mn-ea"/>
              </a:rPr>
              <a:t>kg/m∙s</a:t>
            </a:r>
            <a:r>
              <a:rPr lang="zh-CN" sz="2400" kern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400" kern="0">
                <a:solidFill>
                  <a:schemeClr val="tx1"/>
                </a:solidFill>
                <a:sym typeface="+mn-ea"/>
              </a:rPr>
              <a:t>Pr=1.004</a:t>
            </a:r>
            <a:r>
              <a:rPr lang="zh-CN" altLang="en-US" sz="2400" kern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400" kern="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6" y="3904084"/>
            <a:ext cx="6213987" cy="2467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52197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比拟理论的应用</a:t>
            </a:r>
          </a:p>
        </p:txBody>
      </p:sp>
      <p:sp>
        <p:nvSpPr>
          <p:cNvPr id="3" name="Rounded Rectangle 13"/>
          <p:cNvSpPr/>
          <p:nvPr/>
        </p:nvSpPr>
        <p:spPr>
          <a:xfrm>
            <a:off x="691515" y="1187450"/>
            <a:ext cx="11798300" cy="132524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例题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：温度为30℃、流速为6m/s的大气压下的空气流过5m长平板。在离开前沿点2m处的地方开始出现湍流。试计算整个平板的Nu</a:t>
            </a:r>
            <a:r>
              <a:rPr lang="zh-CN" altLang="en-US" sz="2400" baseline="-25000" dirty="0">
                <a:solidFill>
                  <a:schemeClr val="tx1"/>
                </a:solidFill>
              </a:rPr>
              <a:t>m</a:t>
            </a:r>
            <a:r>
              <a:rPr lang="zh-CN" altLang="en-US" sz="2400" dirty="0">
                <a:solidFill>
                  <a:schemeClr val="tx1"/>
                </a:solidFill>
              </a:rPr>
              <a:t>之值。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96" y="3183994"/>
            <a:ext cx="6213987" cy="2467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212692" y="3474759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rgbClr val="F17475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01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581005" y="3476642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02</a:t>
            </a:r>
            <a:endParaRPr lang="zh-CN" altLang="en-US" sz="6960" dirty="0">
              <a:solidFill>
                <a:schemeClr val="accent1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22135" y="3476642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rgbClr val="92D05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03</a:t>
            </a:r>
            <a:endParaRPr lang="zh-CN" altLang="en-US" sz="6960" dirty="0">
              <a:solidFill>
                <a:srgbClr val="92D050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63263" y="3476642"/>
            <a:ext cx="1423472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960" dirty="0">
                <a:solidFill>
                  <a:schemeClr val="accent3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04</a:t>
            </a:r>
            <a:endParaRPr lang="zh-CN" altLang="en-US" sz="6960" dirty="0">
              <a:solidFill>
                <a:schemeClr val="accent3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093535" y="3528320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800333" y="3528318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386735" y="3528320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8679936" y="3528320"/>
            <a:ext cx="12424" cy="906891"/>
          </a:xfrm>
          <a:prstGeom prst="line">
            <a:avLst/>
          </a:prstGeom>
          <a:ln w="9525">
            <a:solidFill>
              <a:srgbClr val="6E6E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0973137" y="3528320"/>
            <a:ext cx="12424" cy="9068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-1" y="0"/>
            <a:ext cx="12858751" cy="3400556"/>
          </a:xfrm>
          <a:prstGeom prst="rect">
            <a:avLst/>
          </a:prstGeom>
          <a:blipFill dpi="0" rotWithShape="1">
            <a:blip r:embed="rId3">
              <a:alphaModFix amt="3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086119" y="4840588"/>
            <a:ext cx="2175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gency FB" panose="020B0503020202020204" pitchFamily="34" charset="0"/>
              </a:rPr>
              <a:t>比拟理论</a:t>
            </a:r>
          </a:p>
        </p:txBody>
      </p:sp>
      <p:sp>
        <p:nvSpPr>
          <p:cNvPr id="38" name="矩形 37"/>
          <p:cNvSpPr/>
          <p:nvPr/>
        </p:nvSpPr>
        <p:spPr>
          <a:xfrm>
            <a:off x="6647380" y="4840587"/>
            <a:ext cx="19384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92D050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gency FB" panose="020B0503020202020204" pitchFamily="34" charset="0"/>
              </a:rPr>
              <a:t>流体外掠平板湍流传热问题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84238" y="156474"/>
            <a:ext cx="1483098" cy="87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60" b="1" dirty="0">
                <a:solidFill>
                  <a:srgbClr val="0070C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目录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65922" y="955614"/>
            <a:ext cx="2519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CONTENTS</a:t>
            </a:r>
          </a:p>
        </p:txBody>
      </p:sp>
      <p:sp>
        <p:nvSpPr>
          <p:cNvPr id="3" name="矩形 2"/>
          <p:cNvSpPr/>
          <p:nvPr/>
        </p:nvSpPr>
        <p:spPr>
          <a:xfrm>
            <a:off x="1569531" y="4840586"/>
            <a:ext cx="22651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F17475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gency FB" panose="020B0503020202020204" pitchFamily="34" charset="0"/>
              </a:rPr>
              <a:t>课前回顾及导引</a:t>
            </a:r>
          </a:p>
        </p:txBody>
      </p:sp>
      <p:sp>
        <p:nvSpPr>
          <p:cNvPr id="20" name="矩形 37"/>
          <p:cNvSpPr/>
          <p:nvPr/>
        </p:nvSpPr>
        <p:spPr>
          <a:xfrm>
            <a:off x="8805777" y="4845291"/>
            <a:ext cx="193844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51B4C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gency FB" panose="020B0503020202020204" pitchFamily="34" charset="0"/>
              </a:rPr>
              <a:t>比拟理论的应用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36" grpId="0"/>
      <p:bldP spid="38" grpId="0"/>
      <p:bldP spid="42" grpId="0"/>
      <p:bldP spid="43" grpId="0"/>
      <p:bldP spid="3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52197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比拟理论的应用</a:t>
            </a:r>
          </a:p>
        </p:txBody>
      </p:sp>
      <p:sp>
        <p:nvSpPr>
          <p:cNvPr id="3" name="Rounded Rectangle 13"/>
          <p:cNvSpPr/>
          <p:nvPr/>
        </p:nvSpPr>
        <p:spPr>
          <a:xfrm>
            <a:off x="691515" y="900430"/>
            <a:ext cx="11798300" cy="253809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例题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：将一块尺寸为0.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m×0.</a:t>
            </a:r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m的薄平板平行地置于由风洞造成的均匀气体流场中。在气流速度u</a:t>
            </a:r>
            <a:r>
              <a:rPr lang="zh-CN" altLang="en-US" sz="2400" baseline="-25000" dirty="0">
                <a:solidFill>
                  <a:schemeClr val="tx1"/>
                </a:solidFill>
              </a:rPr>
              <a:t>∞</a:t>
            </a:r>
            <a:r>
              <a:rPr lang="zh-CN" altLang="en-US" sz="2400" dirty="0">
                <a:solidFill>
                  <a:schemeClr val="tx1"/>
                </a:solidFill>
              </a:rPr>
              <a:t>=40m/s的情况下用测力仪测得，要使平板维持在气流中需对它施加0.075N的力。此时气流温度t</a:t>
            </a:r>
            <a:r>
              <a:rPr lang="zh-CN" altLang="en-US" sz="2400" baseline="-25000" dirty="0">
                <a:solidFill>
                  <a:schemeClr val="tx1"/>
                </a:solidFill>
              </a:rPr>
              <a:t>∞</a:t>
            </a:r>
            <a:r>
              <a:rPr lang="zh-CN" altLang="en-US" sz="2400" dirty="0">
                <a:solidFill>
                  <a:schemeClr val="tx1"/>
                </a:solidFill>
              </a:rPr>
              <a:t>=20℃，平板两表面的温度t</a:t>
            </a:r>
            <a:r>
              <a:rPr lang="zh-CN" altLang="en-US" sz="2400" baseline="-25000" dirty="0">
                <a:solidFill>
                  <a:schemeClr val="tx1"/>
                </a:solidFill>
              </a:rPr>
              <a:t>w</a:t>
            </a:r>
            <a:r>
              <a:rPr lang="zh-CN" altLang="en-US" sz="2400" dirty="0">
                <a:solidFill>
                  <a:schemeClr val="tx1"/>
                </a:solidFill>
              </a:rPr>
              <a:t>=120℃。试据比拟理论确定平板两个表面的对流传热量。气体压力为1.013×105Pa。</a:t>
            </a: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3045460" y="3976370"/>
            <a:ext cx="6332855" cy="242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16990" y="332740"/>
            <a:ext cx="5219700" cy="504825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预习小测验答案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405" y="160020"/>
            <a:ext cx="9167495" cy="3283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616325"/>
            <a:ext cx="7073900" cy="350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365" y="3832225"/>
            <a:ext cx="5537200" cy="292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" y="880110"/>
            <a:ext cx="4403725" cy="5706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695" y="880110"/>
            <a:ext cx="4043680" cy="56476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355" y="880110"/>
            <a:ext cx="4446905" cy="5271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0548914" y="5844480"/>
            <a:ext cx="877203" cy="83150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>
            <a:off x="1267146" y="2594892"/>
            <a:ext cx="386384" cy="38638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312992" y="5980523"/>
            <a:ext cx="423343" cy="42334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029354" y="2311776"/>
            <a:ext cx="877315" cy="87731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同心圆 4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sp>
        <p:nvSpPr>
          <p:cNvPr id="44" name="椭圆 43"/>
          <p:cNvSpPr/>
          <p:nvPr/>
        </p:nvSpPr>
        <p:spPr>
          <a:xfrm>
            <a:off x="5400563" y="3081142"/>
            <a:ext cx="386384" cy="38638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0430520" y="2645502"/>
            <a:ext cx="952931" cy="95293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012665" y="5844480"/>
            <a:ext cx="309044" cy="30904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336572" y="6288792"/>
            <a:ext cx="404864" cy="40486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sp>
        <p:nvSpPr>
          <p:cNvPr id="53" name="椭圆 52"/>
          <p:cNvSpPr/>
          <p:nvPr/>
        </p:nvSpPr>
        <p:spPr>
          <a:xfrm>
            <a:off x="6240940" y="6156705"/>
            <a:ext cx="193193" cy="1931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446385" y="4288815"/>
            <a:ext cx="1159543" cy="115954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sp>
        <p:nvSpPr>
          <p:cNvPr id="57" name="椭圆 56"/>
          <p:cNvSpPr/>
          <p:nvPr/>
        </p:nvSpPr>
        <p:spPr>
          <a:xfrm>
            <a:off x="5872196" y="4592868"/>
            <a:ext cx="564175" cy="56417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540548" y="2470651"/>
            <a:ext cx="193193" cy="1931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01090" y="160020"/>
            <a:ext cx="11522075" cy="41541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作业：</a:t>
            </a:r>
            <a:r>
              <a:rPr lang="en-US" altLang="zh-CN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《</a:t>
            </a:r>
            <a:r>
              <a:rPr lang="zh-CN" altLang="en-US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传热学</a:t>
            </a:r>
            <a:r>
              <a:rPr lang="en-US" altLang="zh-CN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》P223  5-12                                        P223  5-13                                      P224  5-25</a:t>
            </a:r>
          </a:p>
          <a:p>
            <a:r>
              <a:rPr lang="en-US" altLang="zh-CN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                                     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920185" y="89750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延时符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134373" y="5859854"/>
            <a:ext cx="1159543" cy="115954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1898028" y="4028694"/>
            <a:ext cx="564175" cy="56417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8748359" y="6003424"/>
            <a:ext cx="402957" cy="381964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1843245" y="6403866"/>
            <a:ext cx="402957" cy="381964"/>
            <a:chOff x="304800" y="673100"/>
            <a:chExt cx="4000500" cy="4000500"/>
          </a:xfrm>
          <a:solidFill>
            <a:srgbClr val="92D05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09877E-6 L 0.38872 0.84352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-3.82716E-6 L 0.44531 -0.58487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7" y="-2925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5.55556E-7 -1.46123E-6 L 0.20451 0.58418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6" y="291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28699E-6 L -0.52465 -0.50942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8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16667E-6 8.64198E-7 L 0.31701 -0.56759 " pathEditMode="relative" rAng="0" ptsTypes="AA">
                                      <p:cBhvr>
                                        <p:cTn id="49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51" y="-2839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5E-6 2.09762E-6 L -0.18855 -1.11369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7" y="-557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1.48148E-6 L 0.12309 0.575 " pathEditMode="relative" rAng="0" ptsTypes="AA">
                                      <p:cBhvr>
                                        <p:cTn id="67" dur="1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6 3.41057E-6 L -0.71736 -0.40563 " pathEditMode="relative" rAng="0" ptsTypes="AA">
                                      <p:cBhvr>
                                        <p:cTn id="76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9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4" presetClass="pat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33333E-7 3.20988E-6 L 1.0349 -0.87346 " pathEditMode="relative" rAng="0" ptsTypes="AA">
                                      <p:cBhvr>
                                        <p:cTn id="85" dur="1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36" y="-436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1.85185E-6 L -0.64115 -0.94969 " pathEditMode="relative" rAng="0" ptsTypes="AA">
                                      <p:cBhvr>
                                        <p:cTn id="94" dur="1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49" y="-4750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44444E-6 4.5679E-6 L 0.45434 0.4966 " pathEditMode="relative" rAng="0" ptsTypes="AA">
                                      <p:cBhvr>
                                        <p:cTn id="103" dur="10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8" y="24815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5E-6 1.7284E-6 L 0.19358 -0.5429 " pathEditMode="relative" rAng="0" ptsTypes="AA">
                                      <p:cBhvr>
                                        <p:cTn id="112" dur="10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27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72222E-6 -3.45679E-6 L -0.64115 -0.94969 " pathEditMode="relative" rAng="0" ptsTypes="AA">
                                      <p:cBhvr>
                                        <p:cTn id="129" dur="10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49" y="-4750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2.34568E-6 L 0.45434 0.4966 " pathEditMode="relative" rAng="0" ptsTypes="AA">
                                      <p:cBhvr>
                                        <p:cTn id="138" dur="10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08" y="2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4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05556E-6 -2.83951E-6 L 0.38871 0.84352 " pathEditMode="relative" rAng="0" ptsTypes="AA">
                                      <p:cBhvr>
                                        <p:cTn id="148" dur="10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8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05556E-6 -2.83951E-6 L 0.38871 0.84352 " pathEditMode="relative" rAng="0" ptsTypes="AA">
                                      <p:cBhvr>
                                        <p:cTn id="158" dur="10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4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44" grpId="0" animBg="1"/>
      <p:bldP spid="44" grpId="1" animBg="1"/>
      <p:bldP spid="44" grpId="2" animBg="1"/>
      <p:bldP spid="46" grpId="0" animBg="1"/>
      <p:bldP spid="46" grpId="1" animBg="1"/>
      <p:bldP spid="46" grpId="2" animBg="1"/>
      <p:bldP spid="53" grpId="0" animBg="1"/>
      <p:bldP spid="53" grpId="1" animBg="1"/>
      <p:bldP spid="53" grpId="2" animBg="1"/>
      <p:bldP spid="57" grpId="0" animBg="1"/>
      <p:bldP spid="57" grpId="1" animBg="1"/>
      <p:bldP spid="57" grpId="2" animBg="1"/>
      <p:bldP spid="60" grpId="0" animBg="1"/>
      <p:bldP spid="60" grpId="1" animBg="1"/>
      <p:bldP spid="60" grpId="2" animBg="1"/>
      <p:bldP spid="61" grpId="0"/>
      <p:bldP spid="63" grpId="0"/>
      <p:bldP spid="65" grpId="0" animBg="1"/>
      <p:bldP spid="65" grpId="1" animBg="1"/>
      <p:bldP spid="65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261026" y="3095554"/>
            <a:ext cx="1728093" cy="1452705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01</a:t>
            </a:r>
            <a:endParaRPr lang="zh-CN" altLang="en-US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课前回顾及导引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316808" y="332869"/>
            <a:ext cx="2592635" cy="504603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课前回顾及导引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0931" y="2954237"/>
            <a:ext cx="10186739" cy="683260"/>
            <a:chOff x="600" y="3912"/>
            <a:chExt cx="14861" cy="1076"/>
          </a:xfrm>
        </p:grpSpPr>
        <p:sp>
          <p:nvSpPr>
            <p:cNvPr id="156" name="Text Placeholder 33"/>
            <p:cNvSpPr txBox="1"/>
            <p:nvPr/>
          </p:nvSpPr>
          <p:spPr>
            <a:xfrm>
              <a:off x="1961" y="4220"/>
              <a:ext cx="13500" cy="6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dirty="0"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流动边界层与热边界层厚度之比δ/δ</a:t>
              </a:r>
              <a:r>
                <a:rPr lang="zh-CN" altLang="en-US" sz="2400" baseline="-25000" dirty="0"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t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gency FB" panose="020B0503020202020204" pitchFamily="34" charset="0"/>
                </a:rPr>
                <a:t>的计算公式</a:t>
              </a:r>
              <a:endParaRPr lang="zh-CN" altLang="en-US" sz="2400" dirty="0">
                <a:latin typeface="+mn-ea"/>
                <a:sym typeface="Agency FB" panose="020B0503020202020204" pitchFamily="34" charset="0"/>
              </a:endParaRPr>
            </a:p>
          </p:txBody>
        </p:sp>
        <p:sp>
          <p:nvSpPr>
            <p:cNvPr id="157" name="Oval 80"/>
            <p:cNvSpPr>
              <a:spLocks noChangeAspect="1"/>
            </p:cNvSpPr>
            <p:nvPr/>
          </p:nvSpPr>
          <p:spPr>
            <a:xfrm>
              <a:off x="600" y="3912"/>
              <a:ext cx="1076" cy="107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177800" dist="203200" dir="27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  <a:sym typeface="Agency FB" panose="020B0503020202020204" pitchFamily="34" charset="0"/>
                </a:rPr>
                <a:t>3</a:t>
              </a:r>
              <a:endParaRPr lang="en-AU" altLang="zh-CN" sz="32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931" y="1917282"/>
            <a:ext cx="9528930" cy="683260"/>
            <a:chOff x="600" y="2649"/>
            <a:chExt cx="13901" cy="1076"/>
          </a:xfrm>
        </p:grpSpPr>
        <p:sp>
          <p:nvSpPr>
            <p:cNvPr id="147" name="Oval 39"/>
            <p:cNvSpPr>
              <a:spLocks noChangeAspect="1"/>
            </p:cNvSpPr>
            <p:nvPr/>
          </p:nvSpPr>
          <p:spPr>
            <a:xfrm>
              <a:off x="600" y="2649"/>
              <a:ext cx="1076" cy="10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77800" dist="203200" dir="27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  <a:sym typeface="Agency FB" panose="020B0503020202020204" pitchFamily="34" charset="0"/>
                </a:rPr>
                <a:t>2</a:t>
              </a:r>
              <a:endParaRPr lang="en-AU" sz="32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848" y="2965"/>
              <a:ext cx="12653" cy="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>
                <a:spcBef>
                  <a:spcPts val="790"/>
                </a:spcBef>
              </a:pPr>
              <a:r>
                <a:rPr lang="zh-CN" altLang="en-US" sz="2400" dirty="0"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范宁局部摩擦系数</a:t>
              </a:r>
              <a:r>
                <a:rPr lang="zh-CN" altLang="en-US" sz="2400" dirty="0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  <a:sym typeface="Agency FB" panose="020B0503020202020204" pitchFamily="34" charset="0"/>
                </a:rPr>
                <a:t>C</a:t>
              </a:r>
              <a:r>
                <a:rPr lang="zh-CN" altLang="en-US" sz="2400" baseline="-25000" dirty="0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  <a:sym typeface="Agency FB" panose="020B0503020202020204" pitchFamily="34" charset="0"/>
                </a:rPr>
                <a:t>f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gency FB" panose="020B0503020202020204" pitchFamily="34" charset="0"/>
                </a:rPr>
                <a:t>的计算公式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0931" y="5028147"/>
            <a:ext cx="5207704" cy="989113"/>
            <a:chOff x="600" y="6438"/>
            <a:chExt cx="7597" cy="1558"/>
          </a:xfrm>
        </p:grpSpPr>
        <p:sp>
          <p:nvSpPr>
            <p:cNvPr id="5" name="Oval 77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600" y="6438"/>
              <a:ext cx="1076" cy="10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177800" dist="203200" dir="27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  <a:sym typeface="Agency FB" panose="020B0503020202020204" pitchFamily="34" charset="0"/>
                </a:rPr>
                <a:t>5</a:t>
              </a:r>
            </a:p>
          </p:txBody>
        </p:sp>
        <p:sp>
          <p:nvSpPr>
            <p:cNvPr id="7" name="Text Placeholder 33"/>
            <p:cNvSpPr txBox="1"/>
            <p:nvPr>
              <p:custDataLst>
                <p:tags r:id="rId12"/>
              </p:custDataLst>
            </p:nvPr>
          </p:nvSpPr>
          <p:spPr>
            <a:xfrm>
              <a:off x="1961" y="6601"/>
              <a:ext cx="6236" cy="139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400" dirty="0"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  <a:sym typeface="Agency FB" panose="020B0503020202020204" pitchFamily="34" charset="0"/>
                </a:rPr>
                <a:t>普朗特数表达式？物理意义？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1566" y="6065102"/>
            <a:ext cx="13312260" cy="683260"/>
            <a:chOff x="600" y="7701"/>
            <a:chExt cx="19421" cy="1076"/>
          </a:xfrm>
        </p:grpSpPr>
        <p:sp>
          <p:nvSpPr>
            <p:cNvPr id="3" name="Oval 39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600" y="7701"/>
              <a:ext cx="1076" cy="107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177800" dist="203200" dir="27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en-AU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  <a:sym typeface="Agency FB" panose="020B0503020202020204" pitchFamily="34" charset="0"/>
                </a:rPr>
                <a:t>6</a:t>
              </a:r>
            </a:p>
          </p:txBody>
        </p:sp>
        <p:sp>
          <p:nvSpPr>
            <p:cNvPr id="9" name="TextBox 163"/>
            <p:cNvSpPr txBox="1"/>
            <p:nvPr>
              <p:custDataLst>
                <p:tags r:id="rId10"/>
              </p:custDataLst>
            </p:nvPr>
          </p:nvSpPr>
          <p:spPr>
            <a:xfrm>
              <a:off x="1848" y="7917"/>
              <a:ext cx="18173" cy="7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>
                <a:spcBef>
                  <a:spcPts val="790"/>
                </a:spcBef>
              </a:pPr>
              <a:r>
                <a:rPr sz="2400" dirty="0">
                  <a:latin typeface="+mn-ea"/>
                  <a:ea typeface="+mn-ea"/>
                  <a:sym typeface="Agency FB" panose="020B0503020202020204" pitchFamily="34" charset="0"/>
                </a:rPr>
                <a:t>努塞尔数表达式</a:t>
              </a:r>
              <a:r>
                <a:rPr lang="zh-CN" sz="2400" dirty="0">
                  <a:latin typeface="+mn-ea"/>
                  <a:ea typeface="+mn-ea"/>
                  <a:sym typeface="Agency FB" panose="020B0503020202020204" pitchFamily="34" charset="0"/>
                </a:rPr>
                <a:t>？物理意义？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0931" y="880187"/>
            <a:ext cx="13366184" cy="683400"/>
            <a:chOff x="600" y="1386"/>
            <a:chExt cx="19499" cy="1076"/>
          </a:xfrm>
        </p:grpSpPr>
        <p:sp>
          <p:nvSpPr>
            <p:cNvPr id="155" name="Oval 77"/>
            <p:cNvSpPr>
              <a:spLocks noChangeAspect="1"/>
            </p:cNvSpPr>
            <p:nvPr/>
          </p:nvSpPr>
          <p:spPr>
            <a:xfrm>
              <a:off x="600" y="1386"/>
              <a:ext cx="1076" cy="10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77800" dist="203200" dir="27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  <a:sym typeface="Agency FB" panose="020B0503020202020204" pitchFamily="34" charset="0"/>
                </a:rPr>
                <a:t>1</a:t>
              </a:r>
              <a:endParaRPr lang="en-US" sz="3200" b="1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154" name="Text Placeholder 33"/>
            <p:cNvSpPr txBox="1"/>
            <p:nvPr/>
          </p:nvSpPr>
          <p:spPr>
            <a:xfrm>
              <a:off x="1961" y="1683"/>
              <a:ext cx="18138" cy="6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dirty="0"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  <a:sym typeface="Agency FB" panose="020B0503020202020204" pitchFamily="34" charset="0"/>
                </a:rPr>
                <a:t>离开前缘</a:t>
              </a:r>
              <a:r>
                <a:rPr lang="en-US" altLang="zh-CN" sz="2400" dirty="0"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  <a:sym typeface="Agency FB" panose="020B0503020202020204" pitchFamily="34" charset="0"/>
                </a:rPr>
                <a:t>x</a:t>
              </a:r>
              <a:r>
                <a:rPr lang="zh-CN" altLang="en-US" sz="2400" dirty="0"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  <a:sym typeface="Agency FB" panose="020B0503020202020204" pitchFamily="34" charset="0"/>
                </a:rPr>
                <a:t>处的边界层厚度</a:t>
              </a:r>
              <a:r>
                <a:rPr lang="el-GR" altLang="zh-CN" sz="2400" dirty="0">
                  <a:latin typeface="+mn-ea"/>
                  <a:cs typeface="+mn-ea"/>
                  <a:sym typeface="Agency FB" panose="020B0503020202020204" pitchFamily="34" charset="0"/>
                </a:rPr>
                <a:t>δ</a:t>
              </a:r>
              <a:r>
                <a:rPr lang="en-US" altLang="el-GR" sz="2400" dirty="0">
                  <a:latin typeface="+mn-ea"/>
                  <a:cs typeface="+mn-ea"/>
                  <a:sym typeface="Agency FB" panose="020B0503020202020204" pitchFamily="34" charset="0"/>
                </a:rPr>
                <a:t>/x</a:t>
              </a:r>
              <a:r>
                <a:rPr lang="zh-CN" altLang="en-US" sz="2400" dirty="0">
                  <a:latin typeface="+mn-ea"/>
                  <a:cs typeface="+mn-ea"/>
                  <a:sym typeface="Agency FB" panose="020B0503020202020204" pitchFamily="34" charset="0"/>
                </a:rPr>
                <a:t>的计算公式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0931" y="3991192"/>
            <a:ext cx="7461370" cy="683260"/>
            <a:chOff x="600" y="5175"/>
            <a:chExt cx="10885" cy="1076"/>
          </a:xfrm>
        </p:grpSpPr>
        <p:sp>
          <p:nvSpPr>
            <p:cNvPr id="151" name="Oval 44"/>
            <p:cNvSpPr>
              <a:spLocks noChangeAspect="1"/>
            </p:cNvSpPr>
            <p:nvPr/>
          </p:nvSpPr>
          <p:spPr>
            <a:xfrm flipH="1">
              <a:off x="600" y="5175"/>
              <a:ext cx="1076" cy="107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77800" dist="203200" dir="27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1" forceAA="0" compatLnSpc="1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pitchFamily="34" charset="-122"/>
                  <a:cs typeface="+mn-ea"/>
                  <a:sym typeface="Agency FB" panose="020B0503020202020204" pitchFamily="34" charset="0"/>
                </a:rPr>
                <a:t>4</a:t>
              </a:r>
              <a:endParaRPr lang="en-AU" altLang="zh-CN" sz="3200" b="1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  <p:sp>
          <p:nvSpPr>
            <p:cNvPr id="150" name="Text Placeholder 33"/>
            <p:cNvSpPr txBox="1"/>
            <p:nvPr/>
          </p:nvSpPr>
          <p:spPr>
            <a:xfrm flipH="1">
              <a:off x="1962" y="5288"/>
              <a:ext cx="9523" cy="69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9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9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400" dirty="0"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局部表面传热系数</a:t>
              </a:r>
              <a:r>
                <a:rPr lang="zh-CN" altLang="en-US" sz="2400" dirty="0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  <a:sym typeface="Agency FB" panose="020B0503020202020204" pitchFamily="34" charset="0"/>
                </a:rPr>
                <a:t>h</a:t>
              </a:r>
              <a:r>
                <a:rPr lang="zh-CN" altLang="en-US" sz="2400" baseline="-25000" dirty="0"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  <a:sym typeface="Agency FB" panose="020B0503020202020204" pitchFamily="34" charset="0"/>
                </a:rPr>
                <a:t>x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Agency FB" panose="020B0503020202020204" pitchFamily="34" charset="0"/>
                </a:rPr>
                <a:t>的计算公式</a:t>
              </a:r>
              <a:endParaRPr lang="zh-CN" altLang="en-US" sz="2400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endParaRPr>
            </a:p>
          </p:txBody>
        </p:sp>
      </p:grpSp>
      <p:sp>
        <p:nvSpPr>
          <p:cNvPr id="24" name="Text Placeholder 33"/>
          <p:cNvSpPr txBox="1"/>
          <p:nvPr>
            <p:custDataLst>
              <p:tags r:id="rId1"/>
            </p:custDataLst>
          </p:nvPr>
        </p:nvSpPr>
        <p:spPr>
          <a:xfrm>
            <a:off x="6933565" y="6280785"/>
            <a:ext cx="3570605" cy="44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表示对流换热强烈程度</a:t>
            </a:r>
          </a:p>
        </p:txBody>
      </p:sp>
      <p:sp>
        <p:nvSpPr>
          <p:cNvPr id="20" name="Text Placeholder 33"/>
          <p:cNvSpPr txBox="1"/>
          <p:nvPr>
            <p:custDataLst>
              <p:tags r:id="rId2"/>
            </p:custDataLst>
          </p:nvPr>
        </p:nvSpPr>
        <p:spPr>
          <a:xfrm>
            <a:off x="7437755" y="5099050"/>
            <a:ext cx="5247640" cy="442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控制动量边界层及热边界层的相对厚度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5277485" y="798195"/>
            <a:ext cx="5088890" cy="5993130"/>
            <a:chOff x="7744" y="1132"/>
            <a:chExt cx="8014" cy="9438"/>
          </a:xfrm>
        </p:grpSpPr>
        <p:pic>
          <p:nvPicPr>
            <p:cNvPr id="27" name="图片 2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0579" y="1132"/>
              <a:ext cx="4352" cy="144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8311" y="2855"/>
              <a:ext cx="3239" cy="136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/>
            <a:srcRect l="28191"/>
            <a:stretch>
              <a:fillRect/>
            </a:stretch>
          </p:blipFill>
          <p:spPr>
            <a:xfrm>
              <a:off x="11713" y="4663"/>
              <a:ext cx="4045" cy="1163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/>
            <a:srcRect l="24482"/>
            <a:stretch>
              <a:fillRect/>
            </a:stretch>
          </p:blipFill>
          <p:spPr>
            <a:xfrm>
              <a:off x="8311" y="6088"/>
              <a:ext cx="5247" cy="1151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7744" y="7711"/>
              <a:ext cx="3413" cy="105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/>
            <a:stretch>
              <a:fillRect/>
            </a:stretch>
          </p:blipFill>
          <p:spPr>
            <a:xfrm>
              <a:off x="7857" y="9338"/>
              <a:ext cx="2282" cy="123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6000">
        <p14:doors dir="vert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716" y="0"/>
            <a:ext cx="5651318" cy="7232650"/>
          </a:xfrm>
          <a:prstGeom prst="rect">
            <a:avLst/>
          </a:prstGeom>
        </p:spPr>
      </p:pic>
      <p:sp>
        <p:nvSpPr>
          <p:cNvPr id="21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316808" y="332869"/>
            <a:ext cx="2592635" cy="504603"/>
          </a:xfrm>
        </p:spPr>
        <p:txBody>
          <a:bodyPr/>
          <a:lstStyle/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课前回顾及导引</a:t>
            </a:r>
          </a:p>
        </p:txBody>
      </p:sp>
      <p:sp>
        <p:nvSpPr>
          <p:cNvPr id="4" name="矩形 3"/>
          <p:cNvSpPr/>
          <p:nvPr/>
        </p:nvSpPr>
        <p:spPr>
          <a:xfrm>
            <a:off x="6285865" y="2392045"/>
            <a:ext cx="2807970" cy="5759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>
                    <a:alpha val="50196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01765" y="4048125"/>
            <a:ext cx="709930" cy="2933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00000">
                    <a:alpha val="50196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6000">
        <p14:doors dir="vert"/>
      </p:transition>
    </mc:Choice>
    <mc:Fallback xmlns="">
      <p:transition spd="slow" advTm="6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261026" y="3095554"/>
            <a:ext cx="1728093" cy="1452705"/>
          </a:xfrm>
        </p:spPr>
        <p:txBody>
          <a:bodyPr/>
          <a:lstStyle/>
          <a:p>
            <a:r>
              <a:rPr lang="en-US" altLang="zh-CN" dirty="0">
                <a:ln>
                  <a:noFill/>
                </a:ln>
                <a:solidFill>
                  <a:srgbClr val="FFBF53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02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5925319" y="2680221"/>
            <a:ext cx="5112567" cy="686649"/>
          </a:xfrm>
        </p:spPr>
        <p:txBody>
          <a:bodyPr/>
          <a:lstStyle/>
          <a:p>
            <a:r>
              <a:rPr lang="zh-CN" altLang="en-US" dirty="0">
                <a:ln>
                  <a:noFill/>
                </a:ln>
                <a:solidFill>
                  <a:srgbClr val="FFBF53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比拟理论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316807" y="332869"/>
            <a:ext cx="5832648" cy="504603"/>
          </a:xfrm>
        </p:spPr>
        <p:txBody>
          <a:bodyPr/>
          <a:lstStyle/>
          <a:p>
            <a:r>
              <a:rPr lang="zh-CN" altLang="en-US" dirty="0">
                <a:ln>
                  <a:noFill/>
                </a:ln>
                <a:solidFill>
                  <a:srgbClr val="FFBF53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比拟理论</a:t>
            </a:r>
          </a:p>
        </p:txBody>
      </p:sp>
      <p:sp>
        <p:nvSpPr>
          <p:cNvPr id="17" name="矩形 11"/>
          <p:cNvSpPr>
            <a:spLocks noChangeArrowheads="1"/>
          </p:cNvSpPr>
          <p:nvPr/>
        </p:nvSpPr>
        <p:spPr bwMode="auto">
          <a:xfrm>
            <a:off x="231775" y="1270000"/>
            <a:ext cx="2892425" cy="7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lvl="0" indent="-342900" defTabSz="914400" fontAlgn="base">
              <a:lnSpc>
                <a:spcPct val="130000"/>
              </a:lnSpc>
              <a:spcBef>
                <a:spcPct val="0"/>
              </a:spcBef>
              <a:spcAft>
                <a:spcPts val="665"/>
              </a:spcAft>
              <a:buClr>
                <a:srgbClr val="006199"/>
              </a:buClr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199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6199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热阻定义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6CA8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030" y="1164590"/>
            <a:ext cx="6776720" cy="2188845"/>
          </a:xfrm>
          <a:prstGeom prst="rect">
            <a:avLst/>
          </a:prstGeom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305" y="3379470"/>
            <a:ext cx="7373620" cy="2096135"/>
          </a:xfrm>
          <a:prstGeom prst="rect">
            <a:avLst/>
          </a:prstGeom>
        </p:spPr>
      </p:pic>
      <p:sp>
        <p:nvSpPr>
          <p:cNvPr id="111" name="圆角矩形 110"/>
          <p:cNvSpPr/>
          <p:nvPr/>
        </p:nvSpPr>
        <p:spPr>
          <a:xfrm>
            <a:off x="490220" y="5532120"/>
            <a:ext cx="11072495" cy="11207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比拟理论：</a:t>
            </a:r>
            <a:r>
              <a:rPr lang="zh-CN" altLang="en-US" sz="2800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利用两个</a:t>
            </a:r>
            <a:r>
              <a:rPr lang="zh-CN" altLang="en-US" sz="2800" b="1" dirty="0">
                <a:solidFill>
                  <a:srgbClr val="FF000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不同</a:t>
            </a:r>
            <a:r>
              <a:rPr lang="zh-CN" altLang="en-US" sz="2800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物理现象之间由于在控制方程方面的</a:t>
            </a:r>
            <a:r>
              <a:rPr lang="zh-CN" altLang="en-US" sz="2800" b="1" dirty="0">
                <a:solidFill>
                  <a:srgbClr val="FF000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类似性</a:t>
            </a:r>
            <a:r>
              <a:rPr lang="zh-CN" altLang="en-US" sz="2800" dirty="0">
                <a:solidFill>
                  <a:schemeClr val="tx1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，通过测定其中一种现象的规律而获得另一种现象基本关系的方法</a:t>
            </a:r>
          </a:p>
        </p:txBody>
      </p:sp>
      <p:sp>
        <p:nvSpPr>
          <p:cNvPr id="19" name="矩形 11"/>
          <p:cNvSpPr>
            <a:spLocks noChangeArrowheads="1"/>
          </p:cNvSpPr>
          <p:nvPr/>
        </p:nvSpPr>
        <p:spPr bwMode="auto">
          <a:xfrm>
            <a:off x="231775" y="3379470"/>
            <a:ext cx="4507865" cy="7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lvl="0" indent="-342900" defTabSz="914400" fontAlgn="base">
              <a:lnSpc>
                <a:spcPct val="130000"/>
              </a:lnSpc>
              <a:spcBef>
                <a:spcPct val="0"/>
              </a:spcBef>
              <a:spcAft>
                <a:spcPts val="665"/>
              </a:spcAft>
              <a:buClr>
                <a:srgbClr val="006199"/>
              </a:buClr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199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zh-CN" altLang="en-US" b="1" noProof="0" dirty="0">
                <a:ln>
                  <a:noFill/>
                </a:ln>
                <a:solidFill>
                  <a:srgbClr val="006CA8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热阻的串并联性质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6CA8"/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11" grpId="0" bldLvl="0" animBg="1"/>
      <p:bldP spid="111" grpId="1" animBg="1"/>
      <p:bldP spid="19" grpId="0"/>
      <p:bldP spid="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1316807" y="332869"/>
            <a:ext cx="5832648" cy="504603"/>
          </a:xfrm>
        </p:spPr>
        <p:txBody>
          <a:bodyPr/>
          <a:lstStyle/>
          <a:p>
            <a:r>
              <a:rPr lang="zh-CN" altLang="en-US" dirty="0">
                <a:ln>
                  <a:noFill/>
                </a:ln>
                <a:solidFill>
                  <a:srgbClr val="FFBF53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比拟理论</a:t>
            </a:r>
          </a:p>
        </p:txBody>
      </p:sp>
      <p:pic>
        <p:nvPicPr>
          <p:cNvPr id="100" name="图片 99"/>
          <p:cNvPicPr/>
          <p:nvPr/>
        </p:nvPicPr>
        <p:blipFill>
          <a:blip r:embed="rId9"/>
          <a:srcRect t="10737" b="13341"/>
          <a:stretch>
            <a:fillRect/>
          </a:stretch>
        </p:blipFill>
        <p:spPr>
          <a:xfrm>
            <a:off x="2397125" y="803910"/>
            <a:ext cx="6157595" cy="28797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94277" y="4119880"/>
            <a:ext cx="8527087" cy="1775807"/>
            <a:chOff x="491" y="7192"/>
            <a:chExt cx="13429" cy="2797"/>
          </a:xfrm>
        </p:grpSpPr>
        <p:sp>
          <p:nvSpPr>
            <p:cNvPr id="38" name="AutoShape 12"/>
            <p:cNvSpPr/>
            <p:nvPr/>
          </p:nvSpPr>
          <p:spPr bwMode="auto">
            <a:xfrm>
              <a:off x="4426" y="8090"/>
              <a:ext cx="914" cy="10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lIns="0" tIns="0" rIns="0" bIns="0" anchor="ctr"/>
            <a:lstStyle/>
            <a:p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42" name="TextBox 24"/>
            <p:cNvSpPr txBox="1"/>
            <p:nvPr/>
          </p:nvSpPr>
          <p:spPr>
            <a:xfrm>
              <a:off x="491" y="8255"/>
              <a:ext cx="364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sz="2400" dirty="0"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流体微团的脉动</a:t>
              </a:r>
            </a:p>
          </p:txBody>
        </p:sp>
        <p:sp>
          <p:nvSpPr>
            <p:cNvPr id="45" name="AutoShape 6"/>
            <p:cNvSpPr/>
            <p:nvPr/>
          </p:nvSpPr>
          <p:spPr bwMode="auto">
            <a:xfrm>
              <a:off x="8839" y="8934"/>
              <a:ext cx="914" cy="105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0" tIns="0" rIns="0" bIns="0" anchor="ctr"/>
            <a:lstStyle/>
            <a:p>
              <a:pPr>
                <a:lnSpc>
                  <a:spcPct val="100000"/>
                </a:lnSpc>
                <a:defRPr/>
              </a:pPr>
              <a:endParaRPr lang="es-ES" sz="1685">
                <a:latin typeface="Agency FB" panose="020B0503020202020204" pitchFamily="34" charset="0"/>
                <a:ea typeface="微软雅黑" panose="020B0503020204020204" pitchFamily="34" charset="-122"/>
                <a:cs typeface="Helvetica Light" charset="0"/>
                <a:sym typeface="Agency FB" panose="020B0503020202020204" pitchFamily="34" charset="0"/>
              </a:endParaRPr>
            </a:p>
          </p:txBody>
        </p:sp>
        <p:sp>
          <p:nvSpPr>
            <p:cNvPr id="46" name="AutoShape 12"/>
            <p:cNvSpPr/>
            <p:nvPr/>
          </p:nvSpPr>
          <p:spPr bwMode="auto">
            <a:xfrm>
              <a:off x="8831" y="7192"/>
              <a:ext cx="914" cy="105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599" y="5400"/>
                  </a:lnTo>
                  <a:lnTo>
                    <a:pt x="21599" y="16200"/>
                  </a:lnTo>
                  <a:lnTo>
                    <a:pt x="10799" y="21599"/>
                  </a:lnTo>
                  <a:lnTo>
                    <a:pt x="0" y="16199"/>
                  </a:lnTo>
                  <a:lnTo>
                    <a:pt x="0" y="54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17475"/>
            </a:solidFill>
            <a:ln>
              <a:noFill/>
            </a:ln>
          </p:spPr>
          <p:txBody>
            <a:bodyPr lIns="0" tIns="0" rIns="0" bIns="0" anchor="ctr"/>
            <a:lstStyle/>
            <a:p>
              <a:endParaRPr lang="zh-CN" altLang="en-US"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>
              <a:off x="5855" y="8603"/>
              <a:ext cx="2560" cy="862"/>
            </a:xfrm>
            <a:prstGeom prst="line">
              <a:avLst/>
            </a:prstGeom>
            <a:noFill/>
            <a:ln w="101600" cap="flat" cmpd="sng">
              <a:solidFill>
                <a:srgbClr val="B9B9B9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240665">
                <a:defRPr/>
              </a:pPr>
              <a:endParaRPr lang="es-ES" sz="635">
                <a:solidFill>
                  <a:srgbClr val="00000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 flipV="1">
              <a:off x="5860" y="7738"/>
              <a:ext cx="2505" cy="870"/>
            </a:xfrm>
            <a:prstGeom prst="line">
              <a:avLst/>
            </a:prstGeom>
            <a:noFill/>
            <a:ln w="101600" cap="flat" cmpd="sng">
              <a:solidFill>
                <a:srgbClr val="B9B9B9"/>
              </a:solidFill>
              <a:prstDash val="solid"/>
              <a:round/>
            </a:ln>
            <a:effectLst/>
          </p:spPr>
          <p:txBody>
            <a:bodyPr lIns="0" tIns="0" rIns="0" bIns="0" anchor="ctr"/>
            <a:lstStyle/>
            <a:p>
              <a:pPr defTabSz="240665">
                <a:defRPr/>
              </a:pPr>
              <a:endParaRPr lang="es-ES" sz="635">
                <a:solidFill>
                  <a:srgbClr val="00000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50" name="AutoShape 21"/>
            <p:cNvSpPr/>
            <p:nvPr/>
          </p:nvSpPr>
          <p:spPr bwMode="auto">
            <a:xfrm>
              <a:off x="8179" y="7546"/>
              <a:ext cx="359" cy="35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3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solidFill>
              <a:srgbClr val="F17475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defTabSz="307975">
                <a:defRPr/>
              </a:pPr>
              <a:endParaRPr lang="es-ES" sz="2110">
                <a:solidFill>
                  <a:srgbClr val="F1F2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anose="020B0503020202020204" pitchFamily="34" charset="0"/>
                <a:ea typeface="微软雅黑" panose="020B0503020204020204" pitchFamily="34" charset="-122"/>
                <a:cs typeface="Gill Sans" panose="020B0502020104020203" charset="0"/>
                <a:sym typeface="Agency FB" panose="020B0503020202020204" pitchFamily="34" charset="0"/>
              </a:endParaRPr>
            </a:p>
          </p:txBody>
        </p:sp>
        <p:sp>
          <p:nvSpPr>
            <p:cNvPr id="51" name="AutoShape 22"/>
            <p:cNvSpPr/>
            <p:nvPr/>
          </p:nvSpPr>
          <p:spPr bwMode="auto">
            <a:xfrm>
              <a:off x="8234" y="9273"/>
              <a:ext cx="359" cy="35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3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defTabSz="307975">
                <a:defRPr/>
              </a:pPr>
              <a:endParaRPr lang="es-ES" sz="2110">
                <a:solidFill>
                  <a:srgbClr val="F1F2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anose="020B0503020202020204" pitchFamily="34" charset="0"/>
                <a:ea typeface="微软雅黑" panose="020B0503020204020204" pitchFamily="34" charset="-122"/>
                <a:cs typeface="Gill Sans" panose="020B0502020104020203" charset="0"/>
                <a:sym typeface="Agency FB" panose="020B0503020202020204" pitchFamily="34" charset="0"/>
              </a:endParaRPr>
            </a:p>
          </p:txBody>
        </p:sp>
        <p:sp>
          <p:nvSpPr>
            <p:cNvPr id="53" name="AutoShape 25"/>
            <p:cNvSpPr/>
            <p:nvPr/>
          </p:nvSpPr>
          <p:spPr bwMode="auto">
            <a:xfrm>
              <a:off x="5698" y="8401"/>
              <a:ext cx="359" cy="359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9"/>
                    <a:pt x="6723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3" y="-961"/>
                    <a:pt x="12953" y="-961"/>
                    <a:pt x="16796" y="288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</p:spPr>
          <p:txBody>
            <a:bodyPr lIns="0" tIns="0" rIns="0" bIns="0" anchor="ctr"/>
            <a:lstStyle/>
            <a:p>
              <a:pPr algn="r" defTabSz="307975">
                <a:defRPr/>
              </a:pPr>
              <a:endParaRPr lang="es-ES" sz="2110">
                <a:solidFill>
                  <a:srgbClr val="F1F2F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gency FB" panose="020B0503020202020204" pitchFamily="34" charset="0"/>
                <a:ea typeface="微软雅黑" panose="020B0503020204020204" pitchFamily="34" charset="-122"/>
                <a:cs typeface="Gill Sans" panose="020B0502020104020203" charset="0"/>
                <a:sym typeface="Agency FB" panose="020B0503020202020204" pitchFamily="34" charset="0"/>
              </a:endParaRPr>
            </a:p>
          </p:txBody>
        </p:sp>
        <p:sp>
          <p:nvSpPr>
            <p:cNvPr id="54" name="TextBox 24"/>
            <p:cNvSpPr txBox="1"/>
            <p:nvPr/>
          </p:nvSpPr>
          <p:spPr>
            <a:xfrm>
              <a:off x="8896" y="7298"/>
              <a:ext cx="502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2400" dirty="0"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附加切应力</a:t>
              </a:r>
            </a:p>
            <a:p>
              <a:pPr algn="ctr"/>
              <a:r>
                <a:rPr lang="zh-CN" sz="2400" dirty="0"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（湍流切应力）</a:t>
              </a:r>
            </a:p>
          </p:txBody>
        </p:sp>
        <p:sp>
          <p:nvSpPr>
            <p:cNvPr id="55" name="TextBox 24"/>
            <p:cNvSpPr txBox="1"/>
            <p:nvPr/>
          </p:nvSpPr>
          <p:spPr>
            <a:xfrm>
              <a:off x="9999" y="9145"/>
              <a:ext cx="316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400" dirty="0">
                  <a:latin typeface="Agency FB" panose="020B0503020202020204" pitchFamily="34" charset="0"/>
                  <a:ea typeface="微软雅黑" panose="020B0503020204020204" pitchFamily="34" charset="-122"/>
                  <a:sym typeface="Agency FB" panose="020B0503020202020204" pitchFamily="34" charset="0"/>
                </a:rPr>
                <a:t>湍流热流密度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486900" y="1877060"/>
            <a:ext cx="2716530" cy="2607945"/>
            <a:chOff x="14940" y="2956"/>
            <a:chExt cx="4278" cy="4107"/>
          </a:xfrm>
        </p:grpSpPr>
        <p:grpSp>
          <p:nvGrpSpPr>
            <p:cNvPr id="26" name="组合 25"/>
            <p:cNvGrpSpPr/>
            <p:nvPr/>
          </p:nvGrpSpPr>
          <p:grpSpPr>
            <a:xfrm>
              <a:off x="14940" y="2956"/>
              <a:ext cx="4279" cy="4076"/>
              <a:chOff x="14973" y="5938"/>
              <a:chExt cx="3168" cy="3190"/>
            </a:xfrm>
          </p:grpSpPr>
          <p:sp>
            <p:nvSpPr>
              <p:cNvPr id="16" name="Freeform 24"/>
              <p:cNvSpPr/>
              <p:nvPr>
                <p:custDataLst>
                  <p:tags r:id="rId5"/>
                </p:custDataLst>
              </p:nvPr>
            </p:nvSpPr>
            <p:spPr bwMode="auto">
              <a:xfrm rot="21191195">
                <a:off x="14973" y="5959"/>
                <a:ext cx="3168" cy="3169"/>
              </a:xfrm>
              <a:custGeom>
                <a:avLst/>
                <a:gdLst>
                  <a:gd name="T0" fmla="*/ 186 w 240"/>
                  <a:gd name="T1" fmla="*/ 0 h 240"/>
                  <a:gd name="T2" fmla="*/ 133 w 240"/>
                  <a:gd name="T3" fmla="*/ 53 h 240"/>
                  <a:gd name="T4" fmla="*/ 53 w 240"/>
                  <a:gd name="T5" fmla="*/ 134 h 240"/>
                  <a:gd name="T6" fmla="*/ 53 w 240"/>
                  <a:gd name="T7" fmla="*/ 134 h 240"/>
                  <a:gd name="T8" fmla="*/ 53 w 240"/>
                  <a:gd name="T9" fmla="*/ 134 h 240"/>
                  <a:gd name="T10" fmla="*/ 0 w 240"/>
                  <a:gd name="T11" fmla="*/ 187 h 240"/>
                  <a:gd name="T12" fmla="*/ 53 w 240"/>
                  <a:gd name="T13" fmla="*/ 240 h 240"/>
                  <a:gd name="T14" fmla="*/ 106 w 240"/>
                  <a:gd name="T15" fmla="*/ 187 h 240"/>
                  <a:gd name="T16" fmla="*/ 106 w 240"/>
                  <a:gd name="T17" fmla="*/ 187 h 240"/>
                  <a:gd name="T18" fmla="*/ 106 w 240"/>
                  <a:gd name="T19" fmla="*/ 187 h 240"/>
                  <a:gd name="T20" fmla="*/ 186 w 240"/>
                  <a:gd name="T21" fmla="*/ 106 h 240"/>
                  <a:gd name="T22" fmla="*/ 186 w 240"/>
                  <a:gd name="T23" fmla="*/ 106 h 240"/>
                  <a:gd name="T24" fmla="*/ 240 w 240"/>
                  <a:gd name="T25" fmla="*/ 53 h 240"/>
                  <a:gd name="T26" fmla="*/ 186 w 240"/>
                  <a:gd name="T2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0" h="240">
                    <a:moveTo>
                      <a:pt x="186" y="0"/>
                    </a:moveTo>
                    <a:cubicBezTo>
                      <a:pt x="157" y="0"/>
                      <a:pt x="133" y="24"/>
                      <a:pt x="133" y="53"/>
                    </a:cubicBezTo>
                    <a:cubicBezTo>
                      <a:pt x="133" y="106"/>
                      <a:pt x="106" y="134"/>
                      <a:pt x="53" y="134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23" y="134"/>
                      <a:pt x="0" y="158"/>
                      <a:pt x="0" y="187"/>
                    </a:cubicBezTo>
                    <a:cubicBezTo>
                      <a:pt x="0" y="216"/>
                      <a:pt x="23" y="240"/>
                      <a:pt x="53" y="240"/>
                    </a:cubicBezTo>
                    <a:cubicBezTo>
                      <a:pt x="82" y="240"/>
                      <a:pt x="106" y="216"/>
                      <a:pt x="106" y="187"/>
                    </a:cubicBezTo>
                    <a:cubicBezTo>
                      <a:pt x="106" y="187"/>
                      <a:pt x="106" y="187"/>
                      <a:pt x="106" y="187"/>
                    </a:cubicBezTo>
                    <a:cubicBezTo>
                      <a:pt x="106" y="187"/>
                      <a:pt x="106" y="187"/>
                      <a:pt x="106" y="187"/>
                    </a:cubicBezTo>
                    <a:cubicBezTo>
                      <a:pt x="106" y="134"/>
                      <a:pt x="133" y="106"/>
                      <a:pt x="186" y="106"/>
                    </a:cubicBezTo>
                    <a:cubicBezTo>
                      <a:pt x="186" y="106"/>
                      <a:pt x="186" y="106"/>
                      <a:pt x="186" y="106"/>
                    </a:cubicBezTo>
                    <a:cubicBezTo>
                      <a:pt x="216" y="106"/>
                      <a:pt x="240" y="83"/>
                      <a:pt x="240" y="53"/>
                    </a:cubicBezTo>
                    <a:cubicBezTo>
                      <a:pt x="240" y="24"/>
                      <a:pt x="216" y="0"/>
                      <a:pt x="18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00000"/>
                  </a:gs>
                  <a:gs pos="100000">
                    <a:srgbClr val="87102C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innerShdw blurRad="63500" dist="25400" dir="156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rgbClr val="87102C">
                  <a:shade val="50000"/>
                </a:srgbClr>
              </a:lnRef>
              <a:fillRef idx="1">
                <a:srgbClr val="87102C"/>
              </a:fillRef>
              <a:effectRef idx="0">
                <a:srgbClr val="87102C"/>
              </a:effectRef>
              <a:fontRef idx="minor">
                <a:srgbClr val="BFBFBF"/>
              </a:fontRef>
            </p:style>
            <p:txBody>
              <a:bodyPr vert="horz" wrap="square" lIns="90000" tIns="46800" rIns="90000" bIns="46800" rtlCol="0" anchor="ctr" anchorCtr="0">
                <a:normAutofit/>
              </a:bodyPr>
              <a:lstStyle/>
              <a:p>
                <a:pPr algn="ctr"/>
                <a:endParaRPr lang="zh-CN" altLang="en-US" sz="1270">
                  <a:gradFill flip="none" rotWithShape="1">
                    <a:gsLst>
                      <a:gs pos="0">
                        <a:srgbClr val="BFBFBF">
                          <a:shade val="30000"/>
                          <a:satMod val="115000"/>
                        </a:srgbClr>
                      </a:gs>
                      <a:gs pos="50000">
                        <a:srgbClr val="BFBFBF">
                          <a:shade val="67500"/>
                          <a:satMod val="115000"/>
                        </a:srgbClr>
                      </a:gs>
                      <a:gs pos="100000">
                        <a:srgbClr val="BFBFBF">
                          <a:shade val="100000"/>
                          <a:satMod val="115000"/>
                        </a:srgbClr>
                      </a:gs>
                    </a:gsLst>
                    <a:lin ang="2700000" scaled="1"/>
                    <a:tileRect/>
                  </a:gradFill>
                </a:endParaRPr>
              </a:p>
            </p:txBody>
          </p:sp>
          <p:sp>
            <p:nvSpPr>
              <p:cNvPr id="4" name="Freeform 31"/>
              <p:cNvSpPr/>
              <p:nvPr>
                <p:custDataLst>
                  <p:tags r:id="rId6"/>
                </p:custDataLst>
              </p:nvPr>
            </p:nvSpPr>
            <p:spPr bwMode="auto">
              <a:xfrm rot="21191195">
                <a:off x="16691" y="5938"/>
                <a:ext cx="1231" cy="1265"/>
              </a:xfrm>
              <a:custGeom>
                <a:avLst/>
                <a:gdLst>
                  <a:gd name="T0" fmla="*/ 12 w 96"/>
                  <a:gd name="T1" fmla="*/ 20 h 99"/>
                  <a:gd name="T2" fmla="*/ 43 w 96"/>
                  <a:gd name="T3" fmla="*/ 3 h 99"/>
                  <a:gd name="T4" fmla="*/ 95 w 96"/>
                  <a:gd name="T5" fmla="*/ 44 h 99"/>
                  <a:gd name="T6" fmla="*/ 85 w 96"/>
                  <a:gd name="T7" fmla="*/ 78 h 99"/>
                  <a:gd name="T8" fmla="*/ 53 w 96"/>
                  <a:gd name="T9" fmla="*/ 96 h 99"/>
                  <a:gd name="T10" fmla="*/ 2 w 96"/>
                  <a:gd name="T11" fmla="*/ 54 h 99"/>
                  <a:gd name="T12" fmla="*/ 12 w 96"/>
                  <a:gd name="T13" fmla="*/ 2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99">
                    <a:moveTo>
                      <a:pt x="12" y="20"/>
                    </a:moveTo>
                    <a:cubicBezTo>
                      <a:pt x="19" y="10"/>
                      <a:pt x="30" y="4"/>
                      <a:pt x="43" y="3"/>
                    </a:cubicBezTo>
                    <a:cubicBezTo>
                      <a:pt x="69" y="0"/>
                      <a:pt x="92" y="18"/>
                      <a:pt x="95" y="44"/>
                    </a:cubicBezTo>
                    <a:cubicBezTo>
                      <a:pt x="96" y="57"/>
                      <a:pt x="92" y="69"/>
                      <a:pt x="85" y="78"/>
                    </a:cubicBezTo>
                    <a:cubicBezTo>
                      <a:pt x="77" y="88"/>
                      <a:pt x="66" y="94"/>
                      <a:pt x="53" y="96"/>
                    </a:cubicBezTo>
                    <a:cubicBezTo>
                      <a:pt x="28" y="99"/>
                      <a:pt x="5" y="80"/>
                      <a:pt x="2" y="54"/>
                    </a:cubicBezTo>
                    <a:cubicBezTo>
                      <a:pt x="0" y="41"/>
                      <a:pt x="4" y="29"/>
                      <a:pt x="12" y="2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50000">
                    <a:srgbClr val="FFFFFF">
                      <a:lumMod val="9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12700">
                <a:gradFill>
                  <a:gsLst>
                    <a:gs pos="100000">
                      <a:srgbClr val="BFBFBF"/>
                    </a:gs>
                    <a:gs pos="50000">
                      <a:srgbClr val="F2F2F2"/>
                    </a:gs>
                    <a:gs pos="0">
                      <a:srgbClr val="FFFFFF"/>
                    </a:gs>
                  </a:gsLst>
                  <a:lin ang="5400000" scaled="0"/>
                </a:gradFill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rgbClr val="87102C">
                  <a:shade val="50000"/>
                </a:srgbClr>
              </a:lnRef>
              <a:fillRef idx="1">
                <a:srgbClr val="87102C"/>
              </a:fillRef>
              <a:effectRef idx="0">
                <a:srgbClr val="87102C"/>
              </a:effectRef>
              <a:fontRef idx="minor">
                <a:srgbClr val="BFBFBF"/>
              </a:fontRef>
            </p:style>
            <p:txBody>
              <a:bodyPr vert="horz" wrap="square" lIns="90000" tIns="46800" rIns="90000" bIns="46800" rtlCol="0" anchor="ctr" anchorCtr="0">
                <a:norm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rgbClr val="87102C"/>
                    </a:solidFill>
                  </a:rPr>
                  <a:t>热量传递</a:t>
                </a:r>
              </a:p>
            </p:txBody>
          </p:sp>
        </p:grpSp>
        <p:sp>
          <p:nvSpPr>
            <p:cNvPr id="29" name="Freeform 31"/>
            <p:cNvSpPr/>
            <p:nvPr>
              <p:custDataLst>
                <p:tags r:id="rId4"/>
              </p:custDataLst>
            </p:nvPr>
          </p:nvSpPr>
          <p:spPr bwMode="auto">
            <a:xfrm rot="21191195">
              <a:off x="15205" y="5447"/>
              <a:ext cx="1663" cy="1616"/>
            </a:xfrm>
            <a:custGeom>
              <a:avLst/>
              <a:gdLst>
                <a:gd name="T0" fmla="*/ 12 w 96"/>
                <a:gd name="T1" fmla="*/ 20 h 99"/>
                <a:gd name="T2" fmla="*/ 43 w 96"/>
                <a:gd name="T3" fmla="*/ 3 h 99"/>
                <a:gd name="T4" fmla="*/ 95 w 96"/>
                <a:gd name="T5" fmla="*/ 44 h 99"/>
                <a:gd name="T6" fmla="*/ 85 w 96"/>
                <a:gd name="T7" fmla="*/ 78 h 99"/>
                <a:gd name="T8" fmla="*/ 53 w 96"/>
                <a:gd name="T9" fmla="*/ 96 h 99"/>
                <a:gd name="T10" fmla="*/ 2 w 96"/>
                <a:gd name="T11" fmla="*/ 54 h 99"/>
                <a:gd name="T12" fmla="*/ 12 w 96"/>
                <a:gd name="T13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9">
                  <a:moveTo>
                    <a:pt x="12" y="20"/>
                  </a:moveTo>
                  <a:cubicBezTo>
                    <a:pt x="19" y="10"/>
                    <a:pt x="30" y="4"/>
                    <a:pt x="43" y="3"/>
                  </a:cubicBezTo>
                  <a:cubicBezTo>
                    <a:pt x="69" y="0"/>
                    <a:pt x="92" y="18"/>
                    <a:pt x="95" y="44"/>
                  </a:cubicBezTo>
                  <a:cubicBezTo>
                    <a:pt x="96" y="57"/>
                    <a:pt x="92" y="69"/>
                    <a:pt x="85" y="78"/>
                  </a:cubicBezTo>
                  <a:cubicBezTo>
                    <a:pt x="77" y="88"/>
                    <a:pt x="66" y="94"/>
                    <a:pt x="53" y="96"/>
                  </a:cubicBezTo>
                  <a:cubicBezTo>
                    <a:pt x="28" y="99"/>
                    <a:pt x="5" y="80"/>
                    <a:pt x="2" y="54"/>
                  </a:cubicBezTo>
                  <a:cubicBezTo>
                    <a:pt x="0" y="41"/>
                    <a:pt x="4" y="29"/>
                    <a:pt x="12" y="2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7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rgbClr val="BFBFBF"/>
                  </a:gs>
                  <a:gs pos="50000">
                    <a:srgbClr val="F2F2F2"/>
                  </a:gs>
                  <a:gs pos="0">
                    <a:srgbClr val="FFFFFF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rgbClr val="87102C">
                <a:shade val="50000"/>
              </a:srgbClr>
            </a:lnRef>
            <a:fillRef idx="1">
              <a:srgbClr val="87102C"/>
            </a:fillRef>
            <a:effectRef idx="0">
              <a:srgbClr val="87102C"/>
            </a:effectRef>
            <a:fontRef idx="minor">
              <a:srgbClr val="BFBFBF"/>
            </a:fontRef>
          </p:style>
          <p:txBody>
            <a:bodyPr vert="horz" wrap="squar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rgbClr val="87102C"/>
                  </a:solidFill>
                </a:rPr>
                <a:t>流动阻力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998710" y="4111625"/>
            <a:ext cx="2716530" cy="2607945"/>
            <a:chOff x="14940" y="2956"/>
            <a:chExt cx="4278" cy="4107"/>
          </a:xfrm>
        </p:grpSpPr>
        <p:grpSp>
          <p:nvGrpSpPr>
            <p:cNvPr id="32" name="组合 31"/>
            <p:cNvGrpSpPr/>
            <p:nvPr/>
          </p:nvGrpSpPr>
          <p:grpSpPr>
            <a:xfrm>
              <a:off x="14940" y="2956"/>
              <a:ext cx="4279" cy="4076"/>
              <a:chOff x="14973" y="5938"/>
              <a:chExt cx="3168" cy="3190"/>
            </a:xfrm>
          </p:grpSpPr>
          <p:sp>
            <p:nvSpPr>
              <p:cNvPr id="33" name="Freeform 24"/>
              <p:cNvSpPr/>
              <p:nvPr>
                <p:custDataLst>
                  <p:tags r:id="rId2"/>
                </p:custDataLst>
              </p:nvPr>
            </p:nvSpPr>
            <p:spPr bwMode="auto">
              <a:xfrm rot="21191195">
                <a:off x="14973" y="5959"/>
                <a:ext cx="3168" cy="3169"/>
              </a:xfrm>
              <a:custGeom>
                <a:avLst/>
                <a:gdLst>
                  <a:gd name="T0" fmla="*/ 186 w 240"/>
                  <a:gd name="T1" fmla="*/ 0 h 240"/>
                  <a:gd name="T2" fmla="*/ 133 w 240"/>
                  <a:gd name="T3" fmla="*/ 53 h 240"/>
                  <a:gd name="T4" fmla="*/ 53 w 240"/>
                  <a:gd name="T5" fmla="*/ 134 h 240"/>
                  <a:gd name="T6" fmla="*/ 53 w 240"/>
                  <a:gd name="T7" fmla="*/ 134 h 240"/>
                  <a:gd name="T8" fmla="*/ 53 w 240"/>
                  <a:gd name="T9" fmla="*/ 134 h 240"/>
                  <a:gd name="T10" fmla="*/ 0 w 240"/>
                  <a:gd name="T11" fmla="*/ 187 h 240"/>
                  <a:gd name="T12" fmla="*/ 53 w 240"/>
                  <a:gd name="T13" fmla="*/ 240 h 240"/>
                  <a:gd name="T14" fmla="*/ 106 w 240"/>
                  <a:gd name="T15" fmla="*/ 187 h 240"/>
                  <a:gd name="T16" fmla="*/ 106 w 240"/>
                  <a:gd name="T17" fmla="*/ 187 h 240"/>
                  <a:gd name="T18" fmla="*/ 106 w 240"/>
                  <a:gd name="T19" fmla="*/ 187 h 240"/>
                  <a:gd name="T20" fmla="*/ 186 w 240"/>
                  <a:gd name="T21" fmla="*/ 106 h 240"/>
                  <a:gd name="T22" fmla="*/ 186 w 240"/>
                  <a:gd name="T23" fmla="*/ 106 h 240"/>
                  <a:gd name="T24" fmla="*/ 240 w 240"/>
                  <a:gd name="T25" fmla="*/ 53 h 240"/>
                  <a:gd name="T26" fmla="*/ 186 w 240"/>
                  <a:gd name="T2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0" h="240">
                    <a:moveTo>
                      <a:pt x="186" y="0"/>
                    </a:moveTo>
                    <a:cubicBezTo>
                      <a:pt x="157" y="0"/>
                      <a:pt x="133" y="24"/>
                      <a:pt x="133" y="53"/>
                    </a:cubicBezTo>
                    <a:cubicBezTo>
                      <a:pt x="133" y="106"/>
                      <a:pt x="106" y="134"/>
                      <a:pt x="53" y="134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53" y="134"/>
                      <a:pt x="53" y="134"/>
                      <a:pt x="53" y="134"/>
                    </a:cubicBezTo>
                    <a:cubicBezTo>
                      <a:pt x="23" y="134"/>
                      <a:pt x="0" y="158"/>
                      <a:pt x="0" y="187"/>
                    </a:cubicBezTo>
                    <a:cubicBezTo>
                      <a:pt x="0" y="216"/>
                      <a:pt x="23" y="240"/>
                      <a:pt x="53" y="240"/>
                    </a:cubicBezTo>
                    <a:cubicBezTo>
                      <a:pt x="82" y="240"/>
                      <a:pt x="106" y="216"/>
                      <a:pt x="106" y="187"/>
                    </a:cubicBezTo>
                    <a:cubicBezTo>
                      <a:pt x="106" y="187"/>
                      <a:pt x="106" y="187"/>
                      <a:pt x="106" y="187"/>
                    </a:cubicBezTo>
                    <a:cubicBezTo>
                      <a:pt x="106" y="187"/>
                      <a:pt x="106" y="187"/>
                      <a:pt x="106" y="187"/>
                    </a:cubicBezTo>
                    <a:cubicBezTo>
                      <a:pt x="106" y="134"/>
                      <a:pt x="133" y="106"/>
                      <a:pt x="186" y="106"/>
                    </a:cubicBezTo>
                    <a:cubicBezTo>
                      <a:pt x="186" y="106"/>
                      <a:pt x="186" y="106"/>
                      <a:pt x="186" y="106"/>
                    </a:cubicBezTo>
                    <a:cubicBezTo>
                      <a:pt x="216" y="106"/>
                      <a:pt x="240" y="83"/>
                      <a:pt x="240" y="53"/>
                    </a:cubicBezTo>
                    <a:cubicBezTo>
                      <a:pt x="240" y="24"/>
                      <a:pt x="216" y="0"/>
                      <a:pt x="1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noFill/>
              </a:ln>
              <a:effectLst>
                <a:innerShdw blurRad="63500" dist="25400" dir="156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rgbClr val="87102C">
                  <a:shade val="50000"/>
                </a:srgbClr>
              </a:lnRef>
              <a:fillRef idx="1">
                <a:srgbClr val="87102C"/>
              </a:fillRef>
              <a:effectRef idx="0">
                <a:srgbClr val="87102C"/>
              </a:effectRef>
              <a:fontRef idx="minor">
                <a:srgbClr val="BFBFBF"/>
              </a:fontRef>
            </p:style>
            <p:txBody>
              <a:bodyPr vert="horz" wrap="square" lIns="90000" tIns="46800" rIns="90000" bIns="46800" rtlCol="0" anchor="ctr" anchorCtr="0">
                <a:normAutofit/>
              </a:bodyPr>
              <a:lstStyle/>
              <a:p>
                <a:pPr algn="ctr"/>
                <a:endParaRPr lang="zh-CN" altLang="en-US" sz="127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4" name="Freeform 31"/>
              <p:cNvSpPr/>
              <p:nvPr>
                <p:custDataLst>
                  <p:tags r:id="rId3"/>
                </p:custDataLst>
              </p:nvPr>
            </p:nvSpPr>
            <p:spPr bwMode="auto">
              <a:xfrm rot="21191195">
                <a:off x="16691" y="5938"/>
                <a:ext cx="1231" cy="1265"/>
              </a:xfrm>
              <a:custGeom>
                <a:avLst/>
                <a:gdLst>
                  <a:gd name="T0" fmla="*/ 12 w 96"/>
                  <a:gd name="T1" fmla="*/ 20 h 99"/>
                  <a:gd name="T2" fmla="*/ 43 w 96"/>
                  <a:gd name="T3" fmla="*/ 3 h 99"/>
                  <a:gd name="T4" fmla="*/ 95 w 96"/>
                  <a:gd name="T5" fmla="*/ 44 h 99"/>
                  <a:gd name="T6" fmla="*/ 85 w 96"/>
                  <a:gd name="T7" fmla="*/ 78 h 99"/>
                  <a:gd name="T8" fmla="*/ 53 w 96"/>
                  <a:gd name="T9" fmla="*/ 96 h 99"/>
                  <a:gd name="T10" fmla="*/ 2 w 96"/>
                  <a:gd name="T11" fmla="*/ 54 h 99"/>
                  <a:gd name="T12" fmla="*/ 12 w 96"/>
                  <a:gd name="T13" fmla="*/ 2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99">
                    <a:moveTo>
                      <a:pt x="12" y="20"/>
                    </a:moveTo>
                    <a:cubicBezTo>
                      <a:pt x="19" y="10"/>
                      <a:pt x="30" y="4"/>
                      <a:pt x="43" y="3"/>
                    </a:cubicBezTo>
                    <a:cubicBezTo>
                      <a:pt x="69" y="0"/>
                      <a:pt x="92" y="18"/>
                      <a:pt x="95" y="44"/>
                    </a:cubicBezTo>
                    <a:cubicBezTo>
                      <a:pt x="96" y="57"/>
                      <a:pt x="92" y="69"/>
                      <a:pt x="85" y="78"/>
                    </a:cubicBezTo>
                    <a:cubicBezTo>
                      <a:pt x="77" y="88"/>
                      <a:pt x="66" y="94"/>
                      <a:pt x="53" y="96"/>
                    </a:cubicBezTo>
                    <a:cubicBezTo>
                      <a:pt x="28" y="99"/>
                      <a:pt x="5" y="80"/>
                      <a:pt x="2" y="54"/>
                    </a:cubicBezTo>
                    <a:cubicBezTo>
                      <a:pt x="0" y="41"/>
                      <a:pt x="4" y="29"/>
                      <a:pt x="12" y="2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50000">
                    <a:srgbClr val="FFFFFF">
                      <a:lumMod val="9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12700">
                <a:gradFill>
                  <a:gsLst>
                    <a:gs pos="100000">
                      <a:srgbClr val="BFBFBF"/>
                    </a:gs>
                    <a:gs pos="50000">
                      <a:srgbClr val="F2F2F2"/>
                    </a:gs>
                    <a:gs pos="0">
                      <a:srgbClr val="FFFFFF"/>
                    </a:gs>
                  </a:gsLst>
                  <a:lin ang="5400000" scaled="0"/>
                </a:gradFill>
              </a:ln>
              <a:effectLst>
                <a:outerShdw blurRad="50800" dist="381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rgbClr val="87102C">
                  <a:shade val="50000"/>
                </a:srgbClr>
              </a:lnRef>
              <a:fillRef idx="1">
                <a:srgbClr val="87102C"/>
              </a:fillRef>
              <a:effectRef idx="0">
                <a:srgbClr val="87102C"/>
              </a:effectRef>
              <a:fontRef idx="minor">
                <a:srgbClr val="BFBFBF"/>
              </a:fontRef>
            </p:style>
            <p:txBody>
              <a:bodyPr vert="horz" wrap="square" lIns="90000" tIns="46800" rIns="90000" bIns="46800" rtlCol="0" anchor="ctr" anchorCtr="0">
                <a:normAutofit/>
              </a:bodyPr>
              <a:lstStyle/>
              <a:p>
                <a:pPr algn="ctr"/>
                <a:r>
                  <a:rPr lang="zh-CN" altLang="en-US" sz="2400" b="1" dirty="0">
                    <a:solidFill>
                      <a:schemeClr val="accent3"/>
                    </a:solidFill>
                  </a:rPr>
                  <a:t>努塞尔数</a:t>
                </a:r>
              </a:p>
            </p:txBody>
          </p:sp>
        </p:grpSp>
        <p:sp>
          <p:nvSpPr>
            <p:cNvPr id="35" name="Freeform 31"/>
            <p:cNvSpPr/>
            <p:nvPr>
              <p:custDataLst>
                <p:tags r:id="rId1"/>
              </p:custDataLst>
            </p:nvPr>
          </p:nvSpPr>
          <p:spPr bwMode="auto">
            <a:xfrm rot="21191195">
              <a:off x="15205" y="5447"/>
              <a:ext cx="1663" cy="1616"/>
            </a:xfrm>
            <a:custGeom>
              <a:avLst/>
              <a:gdLst>
                <a:gd name="T0" fmla="*/ 12 w 96"/>
                <a:gd name="T1" fmla="*/ 20 h 99"/>
                <a:gd name="T2" fmla="*/ 43 w 96"/>
                <a:gd name="T3" fmla="*/ 3 h 99"/>
                <a:gd name="T4" fmla="*/ 95 w 96"/>
                <a:gd name="T5" fmla="*/ 44 h 99"/>
                <a:gd name="T6" fmla="*/ 85 w 96"/>
                <a:gd name="T7" fmla="*/ 78 h 99"/>
                <a:gd name="T8" fmla="*/ 53 w 96"/>
                <a:gd name="T9" fmla="*/ 96 h 99"/>
                <a:gd name="T10" fmla="*/ 2 w 96"/>
                <a:gd name="T11" fmla="*/ 54 h 99"/>
                <a:gd name="T12" fmla="*/ 12 w 96"/>
                <a:gd name="T13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9">
                  <a:moveTo>
                    <a:pt x="12" y="20"/>
                  </a:moveTo>
                  <a:cubicBezTo>
                    <a:pt x="19" y="10"/>
                    <a:pt x="30" y="4"/>
                    <a:pt x="43" y="3"/>
                  </a:cubicBezTo>
                  <a:cubicBezTo>
                    <a:pt x="69" y="0"/>
                    <a:pt x="92" y="18"/>
                    <a:pt x="95" y="44"/>
                  </a:cubicBezTo>
                  <a:cubicBezTo>
                    <a:pt x="96" y="57"/>
                    <a:pt x="92" y="69"/>
                    <a:pt x="85" y="78"/>
                  </a:cubicBezTo>
                  <a:cubicBezTo>
                    <a:pt x="77" y="88"/>
                    <a:pt x="66" y="94"/>
                    <a:pt x="53" y="96"/>
                  </a:cubicBezTo>
                  <a:cubicBezTo>
                    <a:pt x="28" y="99"/>
                    <a:pt x="5" y="80"/>
                    <a:pt x="2" y="54"/>
                  </a:cubicBezTo>
                  <a:cubicBezTo>
                    <a:pt x="0" y="41"/>
                    <a:pt x="4" y="29"/>
                    <a:pt x="12" y="2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lumMod val="75000"/>
                  </a:srgbClr>
                </a:gs>
                <a:gs pos="50000">
                  <a:srgbClr val="FFFFFF">
                    <a:lumMod val="95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12700">
              <a:gradFill>
                <a:gsLst>
                  <a:gs pos="100000">
                    <a:srgbClr val="BFBFBF"/>
                  </a:gs>
                  <a:gs pos="50000">
                    <a:srgbClr val="F2F2F2"/>
                  </a:gs>
                  <a:gs pos="0">
                    <a:srgbClr val="FFFFFF"/>
                  </a:gs>
                </a:gsLst>
                <a:lin ang="5400000" scaled="0"/>
              </a:gradFill>
            </a:ln>
            <a:effectLst>
              <a:outerShdw blurRad="508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rgbClr val="87102C">
                <a:shade val="50000"/>
              </a:srgbClr>
            </a:lnRef>
            <a:fillRef idx="1">
              <a:srgbClr val="87102C"/>
            </a:fillRef>
            <a:effectRef idx="0">
              <a:srgbClr val="87102C"/>
            </a:effectRef>
            <a:fontRef idx="minor">
              <a:srgbClr val="BFBFBF"/>
            </a:fontRef>
          </p:style>
          <p:txBody>
            <a:bodyPr vert="horz" wrap="square" lIns="90000" tIns="46800" rIns="90000" bIns="46800" rtlCol="0" anchor="ctr" anchorCtr="0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3"/>
                  </a:solidFill>
                </a:rPr>
                <a:t>阻力系数</a:t>
              </a:r>
            </a:p>
          </p:txBody>
        </p:sp>
      </p:grpSp>
      <p:cxnSp>
        <p:nvCxnSpPr>
          <p:cNvPr id="36" name="直接箭头连接符 35"/>
          <p:cNvCxnSpPr/>
          <p:nvPr/>
        </p:nvCxnSpPr>
        <p:spPr>
          <a:xfrm>
            <a:off x="10850880" y="3171190"/>
            <a:ext cx="474980" cy="2317115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148965" y="2948305"/>
            <a:ext cx="1743075" cy="1420495"/>
          </a:xfrm>
        </p:spPr>
        <p:txBody>
          <a:bodyPr wrap="square"/>
          <a:lstStyle/>
          <a:p>
            <a:r>
              <a:rPr lang="en-US" altLang="zh-CN" dirty="0">
                <a:solidFill>
                  <a:srgbClr val="92D05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03</a:t>
            </a:r>
            <a:endParaRPr lang="zh-CN" altLang="en-US" dirty="0">
              <a:solidFill>
                <a:srgbClr val="92D050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25319" y="2464197"/>
            <a:ext cx="4248472" cy="686649"/>
          </a:xfrm>
        </p:spPr>
        <p:txBody>
          <a:bodyPr/>
          <a:lstStyle/>
          <a:p>
            <a:r>
              <a:rPr lang="zh-CN" altLang="en-US" dirty="0">
                <a:solidFill>
                  <a:srgbClr val="92D050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流体外掠平板湍流传热问题</a:t>
            </a:r>
          </a:p>
        </p:txBody>
      </p:sp>
      <p:sp>
        <p:nvSpPr>
          <p:cNvPr id="4" name="文本占位符 3"/>
          <p:cNvSpPr>
            <a:spLocks noGrp="1"/>
          </p:cNvSpPr>
          <p:nvPr/>
        </p:nvSpPr>
        <p:spPr>
          <a:xfrm>
            <a:off x="5925319" y="3674429"/>
            <a:ext cx="4536503" cy="686649"/>
          </a:xfrm>
          <a:prstGeom prst="rect">
            <a:avLst/>
          </a:prstGeom>
        </p:spPr>
        <p:txBody>
          <a:bodyPr/>
          <a:lstStyle>
            <a:lvl1pPr marL="571500" indent="-5715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切应力和热流密度</a:t>
            </a:r>
          </a:p>
          <a:p>
            <a:r>
              <a:rPr lang="zh-CN" altLang="en-US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湍流边界层动量方程和能量方程</a:t>
            </a:r>
            <a:endParaRPr lang="en-US" altLang="zh-CN" dirty="0"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  <a:p>
            <a:r>
              <a:rPr lang="zh-CN" dirty="0">
                <a:latin typeface="Agency FB" panose="020B0503020202020204" pitchFamily="34" charset="0"/>
                <a:ea typeface="微软雅黑" panose="020B0503020204020204" pitchFamily="34" charset="-122"/>
                <a:cs typeface="+mn-ea"/>
                <a:sym typeface="Agency FB" panose="020B0503020202020204" pitchFamily="34" charset="0"/>
              </a:rPr>
              <a:t>由局部阻力系数推导努塞尔数</a:t>
            </a:r>
            <a:endParaRPr lang="zh-CN" dirty="0">
              <a:solidFill>
                <a:srgbClr val="7F7F7F"/>
              </a:solidFill>
              <a:latin typeface="Agency FB" panose="020B0503020202020204" pitchFamily="34" charset="0"/>
              <a:ea typeface="微软雅黑" panose="020B0503020204020204" pitchFamily="34" charset="-122"/>
              <a:cs typeface="+mn-ea"/>
              <a:sym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25e8444-3149-440d-a50e-65177f8a68fb"/>
  <p:tag name="COMMONDATA" val="eyJoZGlkIjoiMzljNGQ0YTAwM2NlOGJjNjY5MmRjNzAzMzZjMmNkMT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9764"/>
  <p:tag name="KSO_WM_UNIT_TYPE" val="q_h_i"/>
  <p:tag name="KSO_WM_UNIT_INDEX" val="1_2_1"/>
  <p:tag name="KSO_WM_UNIT_ID" val="diagram20169764_1*q_h_i*1_2_1"/>
  <p:tag name="KSO_WM_UNIT_LAYERLEVEL" val="1_1_1"/>
  <p:tag name="KSO_WM_DIAGRAM_GROUP_CODE" val="q1-1"/>
  <p:tag name="KSO_WM_UNIT_FILL_FORE_SCHEMECOLOR_INDEX" val="15"/>
  <p:tag name="KSO_WM_UNIT_FILL_TYPE" val="1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9764"/>
  <p:tag name="KSO_WM_UNIT_TYPE" val="q_h_i"/>
  <p:tag name="KSO_WM_UNIT_INDEX" val="1_2_12"/>
  <p:tag name="KSO_WM_UNIT_ID" val="diagram20169764_1*q_h_i*1_2_12"/>
  <p:tag name="KSO_WM_UNIT_LAYERLEVEL" val="1_1_1"/>
  <p:tag name="KSO_WM_DIAGRAM_GROUP_CODE" val="q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9764"/>
  <p:tag name="KSO_WM_UNIT_TYPE" val="q_h_i"/>
  <p:tag name="KSO_WM_UNIT_INDEX" val="1_2_1"/>
  <p:tag name="KSO_WM_UNIT_ID" val="diagram20169764_1*q_h_i*1_2_1"/>
  <p:tag name="KSO_WM_UNIT_LAYERLEVEL" val="1_1_1"/>
  <p:tag name="KSO_WM_DIAGRAM_GROUP_CODE" val="q1-1"/>
  <p:tag name="KSO_WM_UNIT_FILL_FORE_SCHEMECOLOR_INDEX" val="15"/>
  <p:tag name="KSO_WM_UNIT_FILL_TYPE" val="1"/>
  <p:tag name="KSO_WM_UNIT_TEXT_FILL_FORE_SCHEMECOLOR_INDEX" val="5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9764"/>
  <p:tag name="KSO_WM_UNIT_TYPE" val="q_h_i"/>
  <p:tag name="KSO_WM_UNIT_INDEX" val="1_2_1"/>
  <p:tag name="KSO_WM_UNIT_ID" val="diagram20169764_1*q_h_i*1_2_1"/>
  <p:tag name="KSO_WM_UNIT_LAYERLEVEL" val="1_1_1"/>
  <p:tag name="KSO_WM_DIAGRAM_GROUP_CODE" val="q1-1"/>
  <p:tag name="KSO_WM_UNIT_FILL_FORE_SCHEMECOLOR_INDEX" val="15"/>
  <p:tag name="KSO_WM_UNIT_FILL_TYPE" val="1"/>
  <p:tag name="KSO_WM_UNIT_TEXT_FILL_FORE_SCHEMECOLOR_INDEX" val="5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9764"/>
  <p:tag name="KSO_WM_UNIT_TYPE" val="q_h_i"/>
  <p:tag name="KSO_WM_UNIT_INDEX" val="1_2_12"/>
  <p:tag name="KSO_WM_UNIT_ID" val="diagram20169764_1*q_h_i*1_2_12"/>
  <p:tag name="KSO_WM_UNIT_LAYERLEVEL" val="1_1_1"/>
  <p:tag name="KSO_WM_DIAGRAM_GROUP_CODE" val="q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20169764"/>
  <p:tag name="KSO_WM_UNIT_TYPE" val="q_h_i"/>
  <p:tag name="KSO_WM_UNIT_INDEX" val="1_2_1"/>
  <p:tag name="KSO_WM_UNIT_ID" val="diagram20169764_1*q_h_i*1_2_1"/>
  <p:tag name="KSO_WM_UNIT_LAYERLEVEL" val="1_1_1"/>
  <p:tag name="KSO_WM_DIAGRAM_GROUP_CODE" val="q1-1"/>
  <p:tag name="KSO_WM_UNIT_FILL_FORE_SCHEMECOLOR_INDEX" val="15"/>
  <p:tag name="KSO_WM_UNIT_FILL_TYPE" val="1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6A3C7C"/>
      </a:accent4>
      <a:accent5>
        <a:srgbClr val="C65885"/>
      </a:accent5>
      <a:accent6>
        <a:srgbClr val="FCC79F"/>
      </a:accent6>
      <a:hlink>
        <a:srgbClr val="00AF92"/>
      </a:hlink>
      <a:folHlink>
        <a:srgbClr val="869FB7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>
            <a:alpha val="50196"/>
          </a:srgbClr>
        </a:solidFill>
        <a:ln>
          <a:noFill/>
        </a:ln>
      </a:spPr>
      <a:bodyPr rtlCol="0" anchor="ctr"/>
      <a:lstStyle>
        <a:defPPr algn="ctr">
          <a:defRPr 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1108</Words>
  <Application>Microsoft Office PowerPoint</Application>
  <PresentationFormat>自定义</PresentationFormat>
  <Paragraphs>183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DejaVu Math TeX Gyre</vt:lpstr>
      <vt:lpstr>Gill Sans</vt:lpstr>
      <vt:lpstr>Helvetica Light</vt:lpstr>
      <vt:lpstr>宋体</vt:lpstr>
      <vt:lpstr>微软雅黑</vt:lpstr>
      <vt:lpstr>Agency FB</vt:lpstr>
      <vt:lpstr>Arial</vt:lpstr>
      <vt:lpstr>Calibri</vt:lpstr>
      <vt:lpstr>Cambria Math</vt:lpstr>
      <vt:lpstr>Impact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/>
  <cp:lastModifiedBy/>
  <cp:revision>10</cp:revision>
  <dcterms:created xsi:type="dcterms:W3CDTF">2023-11-10T01:00:05Z</dcterms:created>
  <dcterms:modified xsi:type="dcterms:W3CDTF">2023-11-10T01:32:45Z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1033-6.1.0.8274</vt:lpwstr>
  </property>
  <property fmtid="{D5CDD505-2E9C-101B-9397-08002B2CF9AE}" pid="3" name="ICV">
    <vt:lpwstr>314DD01C3BD3481B8EAC5763BC2C3DC2</vt:lpwstr>
  </property>
</Properties>
</file>