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2.svg" ContentType="image/svg+xml"/>
  <Override PartName="/ppt/media/image4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787" r:id="rId3"/>
    <p:sldId id="2788" r:id="rId5"/>
    <p:sldId id="2711" r:id="rId6"/>
    <p:sldId id="2935" r:id="rId7"/>
    <p:sldId id="2789" r:id="rId8"/>
    <p:sldId id="2791" r:id="rId9"/>
    <p:sldId id="2907" r:id="rId10"/>
    <p:sldId id="2908" r:id="rId11"/>
    <p:sldId id="2921" r:id="rId12"/>
    <p:sldId id="2920" r:id="rId13"/>
    <p:sldId id="2910" r:id="rId14"/>
    <p:sldId id="2911" r:id="rId15"/>
    <p:sldId id="2912" r:id="rId16"/>
    <p:sldId id="2913" r:id="rId17"/>
    <p:sldId id="2914" r:id="rId18"/>
    <p:sldId id="2956" r:id="rId19"/>
    <p:sldId id="2915" r:id="rId20"/>
    <p:sldId id="2867" r:id="rId21"/>
    <p:sldId id="2916" r:id="rId22"/>
    <p:sldId id="2917" r:id="rId23"/>
    <p:sldId id="2918" r:id="rId24"/>
    <p:sldId id="2919" r:id="rId25"/>
    <p:sldId id="2954" r:id="rId26"/>
    <p:sldId id="2786" r:id="rId27"/>
  </p:sldIdLst>
  <p:sldSz cx="12858750" cy="7232650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4102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4" orient="horz" pos="4119" userDrawn="1">
          <p15:clr>
            <a:srgbClr val="A4A3A4"/>
          </p15:clr>
        </p15:guide>
        <p15:guide id="5" pos="7601" userDrawn="1">
          <p15:clr>
            <a:srgbClr val="A4A3A4"/>
          </p15:clr>
        </p15:guide>
        <p15:guide id="6" pos="3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17475"/>
    <a:srgbClr val="FCECEC"/>
    <a:srgbClr val="CDCEDF"/>
    <a:srgbClr val="51B4C6"/>
    <a:srgbClr val="FCC79F"/>
    <a:srgbClr val="F7BE52"/>
    <a:srgbClr val="298EC0"/>
    <a:srgbClr val="009882"/>
    <a:srgbClr val="AE0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196" autoAdjust="0"/>
  </p:normalViewPr>
  <p:slideViewPr>
    <p:cSldViewPr showGuides="1">
      <p:cViewPr varScale="1">
        <p:scale>
          <a:sx n="71" d="100"/>
          <a:sy n="71" d="100"/>
        </p:scale>
        <p:origin x="54" y="54"/>
      </p:cViewPr>
      <p:guideLst>
        <p:guide orient="horz" pos="368"/>
        <p:guide pos="4102"/>
        <p:guide pos="557"/>
        <p:guide orient="horz" pos="4119"/>
        <p:guide pos="7601"/>
        <p:guide pos="376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78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  亮亮图文旗舰店</a:t>
            </a:r>
            <a:endParaRPr lang="zh-CN" altLang="en-US" dirty="0"/>
          </a:p>
          <a:p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4353" y="1925638"/>
            <a:ext cx="5468025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4792" y="1925638"/>
            <a:ext cx="5469612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gradFill flip="none" rotWithShape="1">
          <a:gsLst>
            <a:gs pos="0">
              <a:srgbClr val="F4F4F4"/>
            </a:gs>
            <a:gs pos="35000">
              <a:srgbClr val="D4D4D4"/>
            </a:gs>
            <a:gs pos="100000">
              <a:srgbClr val="BABBB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5"/>
          <p:cNvSpPr/>
          <p:nvPr userDrawn="1"/>
        </p:nvSpPr>
        <p:spPr bwMode="auto">
          <a:xfrm>
            <a:off x="2962300" y="2645386"/>
            <a:ext cx="2109350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/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152928" y="2989096"/>
            <a:ext cx="172809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9600" dirty="0">
                <a:solidFill>
                  <a:schemeClr val="accent3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25319" y="2752229"/>
            <a:ext cx="4248472" cy="68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5925319" y="3674426"/>
            <a:ext cx="4248472" cy="686649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n"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点击输入副标题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>
        <p:tmplLst>
          <p:tmpl lvl="0">
            <p:tnLst>
              <p:par>
                <p:cTn presetID="3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 lvl="0">
            <p:tnLst>
              <p:par>
                <p:cTn presetID="23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 lvl="0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2" y="332869"/>
            <a:ext cx="399850" cy="39985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2592635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课题背景及内容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2" y="332869"/>
            <a:ext cx="399850" cy="39985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3312368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>
                <a:latin typeface="+mn-ea"/>
                <a:cs typeface="+mn-ea"/>
              </a:rPr>
              <a:t>课题现状及发展情况</a:t>
            </a:r>
            <a:endParaRPr lang="zh-CN" altLang="en-US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2" y="332869"/>
            <a:ext cx="399850" cy="399850"/>
          </a:xfrm>
          <a:prstGeom prst="ellipse">
            <a:avLst/>
          </a:prstGeom>
          <a:solidFill>
            <a:srgbClr val="92D050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3312368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92D050"/>
                </a:solidFill>
              </a:defRPr>
            </a:lvl1pPr>
          </a:lstStyle>
          <a:p>
            <a:r>
              <a:rPr lang="zh-CN" altLang="en-US" dirty="0">
                <a:latin typeface="+mn-ea"/>
                <a:cs typeface="+mn-ea"/>
              </a:rPr>
              <a:t>研究思路及过程</a:t>
            </a:r>
            <a:endParaRPr lang="zh-CN" altLang="en-US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2" y="332869"/>
            <a:ext cx="399850" cy="399850"/>
          </a:xfrm>
          <a:prstGeom prst="ellipse">
            <a:avLst/>
          </a:prstGeom>
          <a:solidFill>
            <a:schemeClr val="accent3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3312368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>
                <a:latin typeface="+mn-ea"/>
                <a:cs typeface="+mn-ea"/>
              </a:rPr>
              <a:t>实验数据结果</a:t>
            </a:r>
            <a:endParaRPr lang="zh-CN" altLang="en-US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2" y="332869"/>
            <a:ext cx="399850" cy="399850"/>
          </a:xfrm>
          <a:prstGeom prst="ellipse">
            <a:avLst/>
          </a:prstGeom>
          <a:solidFill>
            <a:schemeClr val="accent5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3312368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>
                <a:latin typeface="+mn-ea"/>
                <a:cs typeface="+mn-ea"/>
              </a:rPr>
              <a:t>解决方案及总结</a:t>
            </a:r>
            <a:endParaRPr lang="zh-CN" altLang="en-US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" y="688"/>
            <a:ext cx="12855600" cy="7231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7.jpeg"/><Relationship Id="rId2" Type="http://schemas.openxmlformats.org/officeDocument/2006/relationships/tags" Target="../tags/tag21.xml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jpeg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1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8" Type="http://schemas.openxmlformats.org/officeDocument/2006/relationships/notesSlide" Target="../notesSlides/notesSlide16.xml"/><Relationship Id="rId17" Type="http://schemas.openxmlformats.org/officeDocument/2006/relationships/slideLayout" Target="../slideLayouts/slideLayout4.xml"/><Relationship Id="rId16" Type="http://schemas.openxmlformats.org/officeDocument/2006/relationships/image" Target="../media/image44.svg"/><Relationship Id="rId15" Type="http://schemas.openxmlformats.org/officeDocument/2006/relationships/image" Target="../media/image43.png"/><Relationship Id="rId14" Type="http://schemas.openxmlformats.org/officeDocument/2006/relationships/image" Target="../media/image42.svg"/><Relationship Id="rId13" Type="http://schemas.openxmlformats.org/officeDocument/2006/relationships/image" Target="../media/image41.png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jpeg"/><Relationship Id="rId2" Type="http://schemas.openxmlformats.org/officeDocument/2006/relationships/tags" Target="../tags/tag35.xml"/><Relationship Id="rId1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1" Type="http://schemas.openxmlformats.org/officeDocument/2006/relationships/notesSlide" Target="../notesSlides/notesSlide19.xml"/><Relationship Id="rId20" Type="http://schemas.openxmlformats.org/officeDocument/2006/relationships/slideLayout" Target="../slideLayouts/slideLayout5.xml"/><Relationship Id="rId2" Type="http://schemas.openxmlformats.org/officeDocument/2006/relationships/tags" Target="../tags/tag37.xml"/><Relationship Id="rId19" Type="http://schemas.openxmlformats.org/officeDocument/2006/relationships/image" Target="../media/image49.png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image" Target="../media/image48.png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0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image" Target="../media/image51.png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1" Type="http://schemas.openxmlformats.org/officeDocument/2006/relationships/notesSlide" Target="../notesSlides/notesSlide21.xml"/><Relationship Id="rId20" Type="http://schemas.openxmlformats.org/officeDocument/2006/relationships/slideLayout" Target="../slideLayouts/slideLayout5.xml"/><Relationship Id="rId2" Type="http://schemas.openxmlformats.org/officeDocument/2006/relationships/tags" Target="../tags/tag53.xml"/><Relationship Id="rId19" Type="http://schemas.openxmlformats.org/officeDocument/2006/relationships/image" Target="../media/image54.png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image" Target="../media/image53.png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image" Target="../media/image52.png"/><Relationship Id="rId1" Type="http://schemas.openxmlformats.org/officeDocument/2006/relationships/tags" Target="../tags/tag5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44.svg"/><Relationship Id="rId7" Type="http://schemas.openxmlformats.org/officeDocument/2006/relationships/image" Target="../media/image43.png"/><Relationship Id="rId6" Type="http://schemas.openxmlformats.org/officeDocument/2006/relationships/tags" Target="../tags/tag67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9" Type="http://schemas.openxmlformats.org/officeDocument/2006/relationships/notesSlide" Target="../notesSlides/notesSlide23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6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20.png"/><Relationship Id="rId3" Type="http://schemas.openxmlformats.org/officeDocument/2006/relationships/tags" Target="../tags/tag11.xml"/><Relationship Id="rId20" Type="http://schemas.openxmlformats.org/officeDocument/2006/relationships/notesSlide" Target="../notesSlides/notesSlide9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4.xml"/><Relationship Id="rId18" Type="http://schemas.openxmlformats.org/officeDocument/2006/relationships/image" Target="../media/image25.png"/><Relationship Id="rId17" Type="http://schemas.openxmlformats.org/officeDocument/2006/relationships/image" Target="../media/image24.jpe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/>
          <p:cNvSpPr/>
          <p:nvPr/>
        </p:nvSpPr>
        <p:spPr bwMode="auto">
          <a:xfrm>
            <a:off x="4474165" y="1003025"/>
            <a:ext cx="1102756" cy="1098291"/>
          </a:xfrm>
          <a:prstGeom prst="roundRect">
            <a:avLst/>
          </a:prstGeom>
          <a:solidFill>
            <a:schemeClr val="accent5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4" name="Freeform 9"/>
          <p:cNvSpPr/>
          <p:nvPr/>
        </p:nvSpPr>
        <p:spPr bwMode="auto">
          <a:xfrm>
            <a:off x="1188221" y="2965215"/>
            <a:ext cx="2078271" cy="2078271"/>
          </a:xfrm>
          <a:prstGeom prst="roundRect">
            <a:avLst/>
          </a:prstGeom>
          <a:solidFill>
            <a:schemeClr val="accent2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5" name="Freeform 10"/>
          <p:cNvSpPr/>
          <p:nvPr/>
        </p:nvSpPr>
        <p:spPr bwMode="auto">
          <a:xfrm>
            <a:off x="3067815" y="3402746"/>
            <a:ext cx="1192048" cy="1194281"/>
          </a:xfrm>
          <a:prstGeom prst="roundRect">
            <a:avLst/>
          </a:prstGeom>
          <a:solidFill>
            <a:schemeClr val="accent1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6" name="Freeform 11"/>
          <p:cNvSpPr/>
          <p:nvPr/>
        </p:nvSpPr>
        <p:spPr bwMode="auto">
          <a:xfrm>
            <a:off x="266278" y="5148403"/>
            <a:ext cx="1116151" cy="1122847"/>
          </a:xfrm>
          <a:prstGeom prst="roundRect">
            <a:avLst/>
          </a:prstGeom>
          <a:solidFill>
            <a:srgbClr val="92D050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7" name="Freeform 13"/>
          <p:cNvSpPr/>
          <p:nvPr/>
        </p:nvSpPr>
        <p:spPr bwMode="auto">
          <a:xfrm>
            <a:off x="1509670" y="3259877"/>
            <a:ext cx="861668" cy="868365"/>
          </a:xfrm>
          <a:prstGeom prst="roundRect">
            <a:avLst/>
          </a:prstGeom>
          <a:gradFill>
            <a:gsLst>
              <a:gs pos="53000">
                <a:schemeClr val="bg1"/>
              </a:gs>
              <a:gs pos="100000">
                <a:srgbClr val="BABBBB"/>
              </a:gs>
            </a:gsLst>
            <a:lin ang="2700000" scaled="1"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8" name="Freeform 14"/>
          <p:cNvSpPr/>
          <p:nvPr/>
        </p:nvSpPr>
        <p:spPr bwMode="auto">
          <a:xfrm>
            <a:off x="534157" y="4215302"/>
            <a:ext cx="1837183" cy="1837183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ctr" anchorCtr="1" compatLnSpc="1"/>
          <a:lstStyle/>
          <a:p>
            <a:endParaRPr lang="zh-CN" altLang="en-US" sz="6000" dirty="0">
              <a:solidFill>
                <a:srgbClr val="AE002B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9" name="Freeform 15"/>
          <p:cNvSpPr/>
          <p:nvPr/>
        </p:nvSpPr>
        <p:spPr bwMode="auto">
          <a:xfrm>
            <a:off x="2453934" y="1212862"/>
            <a:ext cx="2915383" cy="2915383"/>
          </a:xfrm>
          <a:prstGeom prst="ellipse">
            <a:avLst/>
          </a:prstGeom>
          <a:solidFill>
            <a:schemeClr val="bg1"/>
          </a:soli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ctr" anchorCtr="1" compatLnSpc="1"/>
          <a:lstStyle/>
          <a:p>
            <a:endParaRPr lang="zh-CN" altLang="en-US" sz="8800" dirty="0">
              <a:solidFill>
                <a:srgbClr val="AE002B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0" name="Freeform 16"/>
          <p:cNvSpPr/>
          <p:nvPr/>
        </p:nvSpPr>
        <p:spPr bwMode="auto">
          <a:xfrm>
            <a:off x="2453932" y="4215303"/>
            <a:ext cx="1419743" cy="1417511"/>
          </a:xfrm>
          <a:prstGeom prst="roundRect">
            <a:avLst/>
          </a:prstGeom>
          <a:solidFill>
            <a:schemeClr val="accent3"/>
          </a:soli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03835" y="2101313"/>
            <a:ext cx="661898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4400" b="1" cap="all" dirty="0">
                <a:solidFill>
                  <a:schemeClr val="accent3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传热学</a:t>
            </a:r>
            <a:endParaRPr lang="en-US" altLang="zh-CN" sz="4400" b="1" cap="all" dirty="0">
              <a:solidFill>
                <a:schemeClr val="accent3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gency FB" panose="020B0503020202020204" pitchFamily="34" charset="0"/>
            </a:endParaRPr>
          </a:p>
          <a:p>
            <a:pPr algn="ctr">
              <a:buNone/>
            </a:pPr>
            <a:r>
              <a:rPr lang="zh-CN" altLang="en-US" sz="4400" b="1" cap="all" dirty="0"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稳态导热</a:t>
            </a:r>
            <a:r>
              <a:rPr lang="en-US" altLang="zh-CN" sz="4400" b="1" cap="all" dirty="0"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I</a:t>
            </a:r>
            <a:endParaRPr lang="en-US" altLang="zh-CN" sz="4400" b="1" cap="all" dirty="0"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gency FB" panose="020B0503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011899" y="3618392"/>
            <a:ext cx="4402861" cy="39404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授课老师：苗雨</a:t>
            </a:r>
            <a:endParaRPr lang="zh-CN" altLang="en-US" sz="2000" b="1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29" y="832156"/>
            <a:ext cx="5341533" cy="356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47625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通过单层平壁的导热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91515" y="1044575"/>
            <a:ext cx="11642725" cy="225552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例题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一玻璃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熔窑窑墙采用密度为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1900kg/m</a:t>
            </a:r>
            <a:r>
              <a:rPr lang="en-US" altLang="zh-CN" sz="2400" kern="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的硅砖制作，壁厚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δ=200mm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，已知内壁温度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en-US" altLang="zh-CN" sz="2400" kern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=610℃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，外壁温度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en-US" altLang="zh-CN" sz="2400" kern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=50℃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，试求每平方米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窑墙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每小时的热损失</a:t>
            </a:r>
            <a:r>
              <a:rPr lang="zh-CN" altLang="en-US" sz="2400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400" kern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2757395" y="2463557"/>
                <a:ext cx="7705274" cy="692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kern="0" dirty="0">
                    <a:latin typeface="+mn-ea"/>
                  </a:rPr>
                  <a:t>查附录</a:t>
                </a:r>
                <a:r>
                  <a:rPr lang="en-US" altLang="zh-CN" sz="2400" kern="0" dirty="0">
                    <a:latin typeface="+mn-ea"/>
                  </a:rPr>
                  <a:t>4</a:t>
                </a:r>
                <a:r>
                  <a:rPr lang="zh-CN" altLang="en-US" sz="2400" kern="0" dirty="0">
                    <a:latin typeface="+mn-ea"/>
                  </a:rPr>
                  <a:t>得</a:t>
                </a:r>
                <a:r>
                  <a:rPr lang="en-US" altLang="zh-CN" sz="2400" kern="0" dirty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i="1" ker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CN" altLang="en-US" sz="2400" i="1" ker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bar>
                          </m:e>
                        </m:d>
                      </m:e>
                      <m:sub>
                        <m:r>
                          <a:rPr lang="en-US" altLang="zh-CN" sz="2400" b="1" i="1" ker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altLang="zh-CN" sz="2400" b="1" i="1" kern="0">
                            <a:latin typeface="Cambria Math" panose="02040503050406030204" pitchFamily="18" charset="0"/>
                          </a:rPr>
                          <m:t>/</m:t>
                        </m:r>
                        <m:d>
                          <m:dPr>
                            <m:ctrlPr>
                              <a:rPr lang="en-US" altLang="zh-CN" sz="24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ker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24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4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sub>
                    </m:sSub>
                    <m:r>
                      <a:rPr lang="en-US" altLang="zh-CN" sz="2400" b="1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ker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kern="0">
                        <a:latin typeface="Cambria Math" panose="02040503050406030204" pitchFamily="18" charset="0"/>
                      </a:rPr>
                      <m:t>𝟗𝟑</m:t>
                    </m:r>
                    <m:r>
                      <a:rPr lang="en-US" altLang="zh-CN" sz="2400" b="1" i="1" ker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ker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ker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1" i="1" kern="0"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altLang="zh-CN" sz="2400" b="1" i="1" kern="0">
                        <a:latin typeface="Cambria Math" panose="02040503050406030204" pitchFamily="18" charset="0"/>
                      </a:rPr>
                      <m:t>𝟕</m:t>
                    </m:r>
                    <m:sSub>
                      <m:sSubPr>
                        <m:ctrlPr>
                          <a:rPr lang="en-US" altLang="zh-CN" sz="2400" b="1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1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b="1" i="1" ker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1" i="1" ker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bar>
                          </m:e>
                        </m:d>
                      </m:e>
                      <m:sub>
                        <m:r>
                          <a:rPr lang="en-US" altLang="zh-CN" sz="24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395" y="2463557"/>
                <a:ext cx="7705274" cy="692150"/>
              </a:xfrm>
              <a:prstGeom prst="rect">
                <a:avLst/>
              </a:prstGeom>
              <a:blipFill rotWithShape="1">
                <a:blip r:embed="rId1"/>
                <a:stretch>
                  <a:fillRect l="-3" t="-57" r="5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图片 101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26635" y="3543935"/>
            <a:ext cx="3205480" cy="3387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ldLvl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47625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通过单层平壁的导热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91515" y="1044575"/>
            <a:ext cx="11642725" cy="290004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例题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：一火箭发动机燃烧室是外径为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130mm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的圆筒体，厚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δ=</a:t>
            </a: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2mm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，导热系数</a:t>
            </a:r>
            <a:r>
              <a:rPr lang="el-GR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λ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=23.2W/(</a:t>
            </a:r>
            <a:r>
              <a:rPr lang="en-US" altLang="zh-CN" sz="2400" kern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en-US" altLang="zh-CN" sz="2400" kern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K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)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。外壁用液体冷却，外壁温度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t</a:t>
            </a:r>
            <a:r>
              <a:rPr lang="en-US" altLang="zh-CN" sz="2400" kern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=240℃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。测得圆筒体的热流密度为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4.8</a:t>
            </a:r>
            <a:r>
              <a:rPr lang="en-US" altLang="zh-CN" sz="2400" kern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×10</a:t>
            </a:r>
            <a:r>
              <a:rPr lang="en-US" altLang="zh-CN" sz="2400" kern="0" baseline="30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6</a:t>
            </a:r>
            <a:r>
              <a:rPr lang="en-US" altLang="zh-CN" sz="2400" kern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W/m</a:t>
            </a:r>
            <a:r>
              <a:rPr lang="en-US" altLang="zh-CN" sz="2400" kern="0" baseline="30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400" kern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，其材料的最高允许温度为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t</a:t>
            </a:r>
            <a:r>
              <a:rPr lang="en-US" altLang="zh-CN" sz="2400" kern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2</a:t>
            </a:r>
            <a:r>
              <a:rPr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=700℃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。试判断该燃烧室壁面是否工作于安全温度范围内，并计算每平方米壁面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的热阻。（因壁厚远小于外径，可视为</a:t>
            </a:r>
            <a:r>
              <a:rPr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平板）</a:t>
            </a:r>
            <a:endParaRPr lang="zh-CN" altLang="en-US" sz="2400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33790" y="3544570"/>
            <a:ext cx="2691765" cy="3442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845685" y="808990"/>
            <a:ext cx="8220710" cy="1641475"/>
            <a:chOff x="7631" y="1726"/>
            <a:chExt cx="12946" cy="2585"/>
          </a:xfrm>
        </p:grpSpPr>
        <p:sp>
          <p:nvSpPr>
            <p:cNvPr id="41" name="文本框 40"/>
            <p:cNvSpPr txBox="1"/>
            <p:nvPr/>
          </p:nvSpPr>
          <p:spPr>
            <a:xfrm>
              <a:off x="8084" y="1726"/>
              <a:ext cx="316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假设</a:t>
              </a:r>
              <a:r>
                <a:rPr lang="el-GR" altLang="zh-CN" sz="24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λ</a:t>
              </a:r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为常数</a:t>
              </a:r>
              <a:endParaRPr lang="zh-CN" alt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/>
                <p:cNvSpPr/>
                <p:nvPr/>
              </p:nvSpPr>
              <p:spPr>
                <a:xfrm>
                  <a:off x="7631" y="2973"/>
                  <a:ext cx="12947" cy="1339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𝜕𝜏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1" y="2973"/>
                  <a:ext cx="12947" cy="1339"/>
                </a:xfrm>
                <a:prstGeom prst="rect">
                  <a:avLst/>
                </a:prstGeom>
                <a:blipFill rotWithShape="1">
                  <a:blip r:embed="rId1"/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47625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通过单层圆筒壁的导热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V="1">
            <a:off x="5637530" y="1744980"/>
            <a:ext cx="720090" cy="718185"/>
          </a:xfrm>
          <a:prstGeom prst="line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 flipV="1">
            <a:off x="11874500" y="1713865"/>
            <a:ext cx="720090" cy="624205"/>
          </a:xfrm>
          <a:prstGeom prst="line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flipV="1">
            <a:off x="10389870" y="1672590"/>
            <a:ext cx="1440180" cy="777240"/>
          </a:xfrm>
          <a:prstGeom prst="line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flipV="1">
            <a:off x="8446135" y="1672590"/>
            <a:ext cx="1727835" cy="749300"/>
          </a:xfrm>
          <a:prstGeom prst="line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文本框 44"/>
          <p:cNvSpPr txBox="1"/>
          <p:nvPr/>
        </p:nvSpPr>
        <p:spPr>
          <a:xfrm>
            <a:off x="5638800" y="2526665"/>
            <a:ext cx="806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稳态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093835" y="2573020"/>
            <a:ext cx="85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一维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446510" y="2526665"/>
            <a:ext cx="1412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无内热源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96900" y="1096010"/>
            <a:ext cx="3300730" cy="4539615"/>
            <a:chOff x="6207504" y="1566866"/>
            <a:chExt cx="2664297" cy="4392488"/>
          </a:xfrm>
        </p:grpSpPr>
        <p:pic>
          <p:nvPicPr>
            <p:cNvPr id="1026" name="Picture 2" descr="PPT - §2-3 通过平壁，圆筒壁，球壳和其它变截面物体的导热PowerPoint Presentation - ID:507854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05" t="13090" r="3779" b="26864"/>
            <a:stretch>
              <a:fillRect/>
            </a:stretch>
          </p:blipFill>
          <p:spPr bwMode="auto">
            <a:xfrm>
              <a:off x="6207504" y="1566866"/>
              <a:ext cx="2664297" cy="439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 bwMode="auto">
            <a:xfrm>
              <a:off x="7651676" y="5725861"/>
              <a:ext cx="576064" cy="22609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05730" y="3114040"/>
            <a:ext cx="3373120" cy="840105"/>
            <a:chOff x="8198" y="4904"/>
            <a:chExt cx="5312" cy="1323"/>
          </a:xfrm>
        </p:grpSpPr>
        <p:sp>
          <p:nvSpPr>
            <p:cNvPr id="47" name="文本框 46"/>
            <p:cNvSpPr txBox="1"/>
            <p:nvPr/>
          </p:nvSpPr>
          <p:spPr>
            <a:xfrm>
              <a:off x="8198" y="4904"/>
              <a:ext cx="33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</a:rPr>
                <a:t>边界条件：</a:t>
              </a:r>
              <a:endPara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0692" y="5065"/>
                  <a:ext cx="2818" cy="1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" y="5065"/>
                  <a:ext cx="2818" cy="1163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5205730" y="4233545"/>
            <a:ext cx="4610735" cy="2900680"/>
            <a:chOff x="8198" y="6667"/>
            <a:chExt cx="7261" cy="4568"/>
          </a:xfrm>
        </p:grpSpPr>
        <p:sp>
          <p:nvSpPr>
            <p:cNvPr id="66" name="文本框 65"/>
            <p:cNvSpPr txBox="1"/>
            <p:nvPr/>
          </p:nvSpPr>
          <p:spPr>
            <a:xfrm>
              <a:off x="8198" y="6667"/>
              <a:ext cx="647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</a:rPr>
                <a:t>单层圆筒壁导热的计算公式</a:t>
              </a:r>
              <a:endPara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9893" y="7454"/>
                  <a:ext cx="3174" cy="1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" y="7454"/>
                  <a:ext cx="3174" cy="1193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9893" y="8756"/>
                  <a:ext cx="5567" cy="12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𝑟𝑙𝑞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𝜋𝜆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" y="8756"/>
                  <a:ext cx="5567" cy="1216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9893" y="10117"/>
                  <a:ext cx="4095" cy="1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𝜋𝜆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" y="10117"/>
                  <a:ext cx="4095" cy="1118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0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47625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通过单层圆筒壁的导热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91515" y="1044575"/>
            <a:ext cx="11840845" cy="223266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例题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r>
              <a:rPr sz="2400" dirty="0">
                <a:solidFill>
                  <a:schemeClr val="tx1"/>
                </a:solidFill>
              </a:rPr>
              <a:t>一根直径为3mm的铜导线，每米长的电阻为2.22×10</a:t>
            </a:r>
            <a:r>
              <a:rPr sz="2400" baseline="30000" dirty="0">
                <a:solidFill>
                  <a:schemeClr val="tx1"/>
                </a:solidFill>
              </a:rPr>
              <a:t>-3</a:t>
            </a:r>
            <a:r>
              <a:rPr sz="2400" dirty="0">
                <a:solidFill>
                  <a:schemeClr val="tx1"/>
                </a:solidFill>
              </a:rPr>
              <a:t>Ω。导线外包有厚1mm、导热系数为0.15W/(m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sz="2400" dirty="0">
                <a:solidFill>
                  <a:schemeClr val="tx1"/>
                </a:solidFill>
              </a:rPr>
              <a:t>K)的绝缘层。限定绝缘层的最高温度为65℃，最低温度为0℃，试确定在这种条件下导线中允许通过的最大电流。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3076" name="Picture 4" descr="导线能导多大的电流导线电缆如何计算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3484245"/>
            <a:ext cx="4163695" cy="352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125595" y="808990"/>
            <a:ext cx="9264650" cy="1241425"/>
            <a:chOff x="6497" y="1274"/>
            <a:chExt cx="14590" cy="19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矩形 29"/>
                <p:cNvSpPr/>
                <p:nvPr/>
              </p:nvSpPr>
              <p:spPr>
                <a:xfrm>
                  <a:off x="6497" y="2090"/>
                  <a:ext cx="14590" cy="1139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𝜕𝜏</m:t>
                            </m:r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" y="2090"/>
                  <a:ext cx="14590" cy="1139"/>
                </a:xfrm>
                <a:prstGeom prst="rect">
                  <a:avLst/>
                </a:prstGeom>
                <a:blipFill rotWithShape="1">
                  <a:blip r:embed="rId1"/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文本框 40"/>
            <p:cNvSpPr txBox="1"/>
            <p:nvPr/>
          </p:nvSpPr>
          <p:spPr>
            <a:xfrm>
              <a:off x="8084" y="1274"/>
              <a:ext cx="316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假设</a:t>
              </a:r>
              <a:r>
                <a:rPr lang="el-GR" altLang="zh-CN" sz="24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λ</a:t>
              </a:r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为常数</a:t>
              </a:r>
              <a:endParaRPr lang="zh-CN" altLang="en-US" sz="2400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47625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通过单层球壳的导热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 flipV="1">
            <a:off x="4917440" y="1257935"/>
            <a:ext cx="720090" cy="718185"/>
          </a:xfrm>
          <a:prstGeom prst="line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 flipV="1">
            <a:off x="12262485" y="1384935"/>
            <a:ext cx="503555" cy="552450"/>
          </a:xfrm>
          <a:prstGeom prst="line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flipV="1">
            <a:off x="9813925" y="1313180"/>
            <a:ext cx="2304415" cy="777240"/>
          </a:xfrm>
          <a:prstGeom prst="line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flipV="1">
            <a:off x="7437755" y="1313180"/>
            <a:ext cx="2088515" cy="694055"/>
          </a:xfrm>
          <a:prstGeom prst="line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文本框 44"/>
          <p:cNvSpPr txBox="1"/>
          <p:nvPr/>
        </p:nvSpPr>
        <p:spPr>
          <a:xfrm>
            <a:off x="4777740" y="2167890"/>
            <a:ext cx="806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稳态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093835" y="2214245"/>
            <a:ext cx="85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一维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446510" y="2167890"/>
            <a:ext cx="1412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无内热源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050" name="Picture 2" descr="曹臣鹏实验7 用球体法测量导热系数实验3700字】范文1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" y="1023620"/>
            <a:ext cx="2987040" cy="556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205730" y="2755265"/>
            <a:ext cx="3373120" cy="840105"/>
            <a:chOff x="8198" y="4904"/>
            <a:chExt cx="5312" cy="1323"/>
          </a:xfrm>
        </p:grpSpPr>
        <p:sp>
          <p:nvSpPr>
            <p:cNvPr id="5" name="文本框 4"/>
            <p:cNvSpPr txBox="1"/>
            <p:nvPr/>
          </p:nvSpPr>
          <p:spPr>
            <a:xfrm>
              <a:off x="8198" y="4904"/>
              <a:ext cx="33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</a:rPr>
                <a:t>边界条件：</a:t>
              </a:r>
              <a:endPara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692" y="5065"/>
                  <a:ext cx="2818" cy="1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" y="5065"/>
                  <a:ext cx="2818" cy="1163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5205095" y="3688080"/>
            <a:ext cx="4409440" cy="3472180"/>
            <a:chOff x="8197" y="5808"/>
            <a:chExt cx="6944" cy="5468"/>
          </a:xfrm>
        </p:grpSpPr>
        <p:sp>
          <p:nvSpPr>
            <p:cNvPr id="66" name="文本框 65"/>
            <p:cNvSpPr txBox="1"/>
            <p:nvPr/>
          </p:nvSpPr>
          <p:spPr>
            <a:xfrm>
              <a:off x="8197" y="5808"/>
              <a:ext cx="647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</a:rPr>
                <a:t>单层球壳导热的计算公式</a:t>
              </a:r>
              <a:endPara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657" y="6603"/>
                  <a:ext cx="2891" cy="16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7" y="6603"/>
                  <a:ext cx="2891" cy="165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9657" y="8339"/>
                  <a:ext cx="5485" cy="16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𝜋𝜆</m:t>
                            </m:r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7" y="8339"/>
                  <a:ext cx="5485" cy="168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9657" y="10098"/>
                  <a:ext cx="4863" cy="11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𝜋𝜆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7" y="10098"/>
                  <a:ext cx="4863" cy="1178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0" grpId="0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47625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通过单层球壳的导热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669290" y="1239520"/>
            <a:ext cx="11642725" cy="272859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例题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</a:rPr>
              <a:t>：一个储液氮的容器可近似地看成内径为</a:t>
            </a:r>
            <a:r>
              <a:rPr lang="en-US" altLang="zh-CN" sz="2400" dirty="0" smtClean="0">
                <a:solidFill>
                  <a:schemeClr val="tx1"/>
                </a:solidFill>
              </a:rPr>
              <a:t>300mm</a:t>
            </a:r>
            <a:r>
              <a:rPr lang="zh-CN" altLang="en-US" sz="2400" dirty="0" smtClean="0">
                <a:solidFill>
                  <a:schemeClr val="tx1"/>
                </a:solidFill>
              </a:rPr>
              <a:t>的球，球外包有厚</a:t>
            </a:r>
            <a:r>
              <a:rPr lang="en-US" altLang="zh-CN" sz="2400" dirty="0" smtClean="0">
                <a:solidFill>
                  <a:schemeClr val="tx1"/>
                </a:solidFill>
              </a:rPr>
              <a:t>30mm</a:t>
            </a:r>
            <a:r>
              <a:rPr lang="zh-CN" altLang="en-US" sz="2400" dirty="0" smtClean="0">
                <a:solidFill>
                  <a:schemeClr val="tx1"/>
                </a:solidFill>
              </a:rPr>
              <a:t>的多层结构的隔热材料。隔热材料沿半径方向的当量导热系数</a:t>
            </a:r>
            <a:r>
              <a:rPr sz="2400" dirty="0">
                <a:solidFill>
                  <a:schemeClr val="tx1"/>
                </a:solidFill>
                <a:sym typeface="+mn-ea"/>
              </a:rPr>
              <a:t>λ=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1.8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×10</a:t>
            </a:r>
            <a:r>
              <a:rPr lang="en-US" sz="2400" baseline="300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-4</a:t>
            </a:r>
            <a:r>
              <a:rPr sz="2400" dirty="0">
                <a:solidFill>
                  <a:schemeClr val="tx1"/>
                </a:solidFill>
                <a:sym typeface="+mn-ea"/>
              </a:rPr>
              <a:t>W/(m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∙</a:t>
            </a:r>
            <a:r>
              <a:rPr sz="2400" dirty="0">
                <a:solidFill>
                  <a:schemeClr val="tx1"/>
                </a:solidFill>
                <a:sym typeface="+mn-ea"/>
              </a:rPr>
              <a:t>K)</a:t>
            </a:r>
            <a:r>
              <a:rPr lang="zh-CN" sz="2400" dirty="0">
                <a:solidFill>
                  <a:schemeClr val="tx1"/>
                </a:solidFill>
                <a:sym typeface="+mn-ea"/>
              </a:rPr>
              <a:t>。球内液氮的温度为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-195.6</a:t>
            </a:r>
            <a:r>
              <a:rPr sz="2400" dirty="0">
                <a:solidFill>
                  <a:schemeClr val="tx1"/>
                </a:solidFill>
                <a:sym typeface="+mn-ea"/>
              </a:rPr>
              <a:t>℃</a:t>
            </a:r>
            <a:r>
              <a:rPr lang="zh-CN" sz="2400" dirty="0">
                <a:solidFill>
                  <a:schemeClr val="tx1"/>
                </a:solidFill>
                <a:sym typeface="+mn-ea"/>
              </a:rPr>
              <a:t>，室温为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25</a:t>
            </a:r>
            <a:r>
              <a:rPr sz="2400" dirty="0">
                <a:solidFill>
                  <a:schemeClr val="tx1"/>
                </a:solidFill>
                <a:sym typeface="+mn-ea"/>
              </a:rPr>
              <a:t>℃</a:t>
            </a:r>
            <a:r>
              <a:rPr lang="zh-CN" sz="2400" dirty="0">
                <a:solidFill>
                  <a:schemeClr val="tx1"/>
                </a:solidFill>
                <a:sym typeface="+mn-ea"/>
              </a:rPr>
              <a:t>，液氮的相变热（汽化潜热）为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199.6kJ/kg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。试估算在上述条件下液氮每天的蒸发量。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734441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其他边界条件的一维导热问题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172845" y="1024255"/>
            <a:ext cx="2748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36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  <a:sym typeface="+mn-ea"/>
              </a:rPr>
              <a:t>Dirichlet条件</a:t>
            </a:r>
            <a:endParaRPr sz="3600" dirty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085455" y="1024255"/>
            <a:ext cx="2748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36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  <a:sym typeface="+mn-ea"/>
              </a:rPr>
              <a:t>Dirichlet条件</a:t>
            </a:r>
            <a:endParaRPr sz="3600" dirty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172845" y="3076575"/>
            <a:ext cx="3078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36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  <a:sym typeface="+mn-ea"/>
              </a:rPr>
              <a:t>Neumann</a:t>
            </a:r>
            <a:r>
              <a:rPr sz="36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  <a:sym typeface="+mn-ea"/>
              </a:rPr>
              <a:t>条件</a:t>
            </a:r>
            <a:endParaRPr sz="3600" dirty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8085455" y="3076575"/>
            <a:ext cx="3078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36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  <a:sym typeface="+mn-ea"/>
              </a:rPr>
              <a:t>Neumann</a:t>
            </a:r>
            <a:r>
              <a:rPr sz="36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  <a:sym typeface="+mn-ea"/>
              </a:rPr>
              <a:t>条件</a:t>
            </a:r>
            <a:endParaRPr sz="3600" dirty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172845" y="5128895"/>
            <a:ext cx="2291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36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  <a:sym typeface="+mn-ea"/>
              </a:rPr>
              <a:t>Robin</a:t>
            </a:r>
            <a:r>
              <a:rPr sz="36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  <a:sym typeface="+mn-ea"/>
              </a:rPr>
              <a:t>条件</a:t>
            </a:r>
            <a:endParaRPr sz="3600" dirty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8085455" y="5128895"/>
            <a:ext cx="2291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36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  <a:sym typeface="+mn-ea"/>
              </a:rPr>
              <a:t>Robin</a:t>
            </a:r>
            <a:r>
              <a:rPr sz="3600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  <a:sym typeface="+mn-ea"/>
              </a:rPr>
              <a:t>条件</a:t>
            </a:r>
            <a:endParaRPr sz="3600" dirty="0"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8" name="直接连接符 7"/>
          <p:cNvCxnSpPr>
            <a:stCxn id="41" idx="3"/>
            <a:endCxn id="2" idx="1"/>
          </p:cNvCxnSpPr>
          <p:nvPr/>
        </p:nvCxnSpPr>
        <p:spPr>
          <a:xfrm>
            <a:off x="3921125" y="1346835"/>
            <a:ext cx="416433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1" idx="3"/>
            <a:endCxn id="4" idx="1"/>
          </p:cNvCxnSpPr>
          <p:nvPr>
            <p:custDataLst>
              <p:tags r:id="rId7"/>
            </p:custDataLst>
          </p:nvPr>
        </p:nvCxnSpPr>
        <p:spPr>
          <a:xfrm>
            <a:off x="3921125" y="1346835"/>
            <a:ext cx="4164330" cy="20523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1" idx="3"/>
            <a:endCxn id="6" idx="1"/>
          </p:cNvCxnSpPr>
          <p:nvPr>
            <p:custDataLst>
              <p:tags r:id="rId8"/>
            </p:custDataLst>
          </p:nvPr>
        </p:nvCxnSpPr>
        <p:spPr>
          <a:xfrm>
            <a:off x="3921125" y="1346835"/>
            <a:ext cx="4164330" cy="41046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3" idx="3"/>
            <a:endCxn id="4" idx="1"/>
          </p:cNvCxnSpPr>
          <p:nvPr>
            <p:custDataLst>
              <p:tags r:id="rId9"/>
            </p:custDataLst>
          </p:nvPr>
        </p:nvCxnSpPr>
        <p:spPr>
          <a:xfrm>
            <a:off x="4251325" y="3399155"/>
            <a:ext cx="383413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3" idx="3"/>
            <a:endCxn id="6" idx="1"/>
          </p:cNvCxnSpPr>
          <p:nvPr>
            <p:custDataLst>
              <p:tags r:id="rId10"/>
            </p:custDataLst>
          </p:nvPr>
        </p:nvCxnSpPr>
        <p:spPr>
          <a:xfrm>
            <a:off x="4251325" y="3399155"/>
            <a:ext cx="3834130" cy="205232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3"/>
            <a:endCxn id="6" idx="1"/>
          </p:cNvCxnSpPr>
          <p:nvPr>
            <p:custDataLst>
              <p:tags r:id="rId11"/>
            </p:custDataLst>
          </p:nvPr>
        </p:nvCxnSpPr>
        <p:spPr>
          <a:xfrm>
            <a:off x="3463925" y="5451475"/>
            <a:ext cx="462153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图片 13" descr="3b32313536303538333bb6d4bac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1040" y="1024255"/>
            <a:ext cx="579120" cy="579120"/>
          </a:xfrm>
          <a:prstGeom prst="rect">
            <a:avLst/>
          </a:prstGeom>
        </p:spPr>
      </p:pic>
      <p:pic>
        <p:nvPicPr>
          <p:cNvPr id="15" name="图片 14" descr="3b32313536303538333bb6d4bac5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00905" y="2176145"/>
            <a:ext cx="579120" cy="579120"/>
          </a:xfrm>
          <a:prstGeom prst="rect">
            <a:avLst/>
          </a:prstGeom>
        </p:spPr>
      </p:pic>
      <p:pic>
        <p:nvPicPr>
          <p:cNvPr id="16" name="图片 15" descr="3b32313536303538333bb6d4bac5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37530" y="1960245"/>
            <a:ext cx="579120" cy="579120"/>
          </a:xfrm>
          <a:prstGeom prst="rect">
            <a:avLst/>
          </a:prstGeom>
        </p:spPr>
      </p:pic>
      <p:pic>
        <p:nvPicPr>
          <p:cNvPr id="17" name="图片 16" descr="3b32313536303538333bb6d4bac5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93385" y="3916045"/>
            <a:ext cx="579120" cy="579120"/>
          </a:xfrm>
          <a:prstGeom prst="rect">
            <a:avLst/>
          </a:prstGeom>
        </p:spPr>
      </p:pic>
      <p:pic>
        <p:nvPicPr>
          <p:cNvPr id="18" name="图片 17" descr="3b32313536303538333bb6d4bac5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17440" y="5128895"/>
            <a:ext cx="579120" cy="579120"/>
          </a:xfrm>
          <a:prstGeom prst="rect">
            <a:avLst/>
          </a:prstGeom>
        </p:spPr>
      </p:pic>
      <p:pic>
        <p:nvPicPr>
          <p:cNvPr id="19" name="图片 18" descr="3b32313537363135373bb2e6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29375" y="3112135"/>
            <a:ext cx="521970" cy="52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734441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带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Neumann</a:t>
            </a:r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、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Robin</a:t>
            </a:r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边界条件的一维导热问题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3" name="Rounded Rectangle 162"/>
          <p:cNvSpPr/>
          <p:nvPr/>
        </p:nvSpPr>
        <p:spPr>
          <a:xfrm>
            <a:off x="691515" y="1044575"/>
            <a:ext cx="11642725" cy="270891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例题</a:t>
            </a:r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r>
              <a:rPr lang="zh-CN" altLang="en-US" sz="2400" dirty="0">
                <a:solidFill>
                  <a:schemeClr val="tx1"/>
                </a:solidFill>
              </a:rPr>
              <a:t>：不锈钢平底锅置于电器灶具上被加热，灶具的功率</a:t>
            </a:r>
            <a:r>
              <a:rPr sz="2400" dirty="0">
                <a:solidFill>
                  <a:schemeClr val="tx1"/>
                </a:solidFill>
              </a:rPr>
              <a:t>为1</a:t>
            </a:r>
            <a:r>
              <a:rPr lang="en-US" sz="2400" dirty="0">
                <a:solidFill>
                  <a:schemeClr val="tx1"/>
                </a:solidFill>
              </a:rPr>
              <a:t>0</a:t>
            </a:r>
            <a:r>
              <a:rPr sz="2400" dirty="0">
                <a:solidFill>
                  <a:schemeClr val="tx1"/>
                </a:solidFill>
              </a:rPr>
              <a:t>00W，</a:t>
            </a:r>
            <a:r>
              <a:rPr lang="zh-CN" sz="2400" dirty="0">
                <a:solidFill>
                  <a:schemeClr val="tx1"/>
                </a:solidFill>
              </a:rPr>
              <a:t>其中</a:t>
            </a:r>
            <a:r>
              <a:rPr lang="en-US" altLang="zh-CN" sz="2400" dirty="0">
                <a:solidFill>
                  <a:schemeClr val="tx1"/>
                </a:solidFill>
              </a:rPr>
              <a:t>85%</a:t>
            </a:r>
            <a:r>
              <a:rPr lang="zh-CN" altLang="en-US" sz="2400" dirty="0">
                <a:solidFill>
                  <a:schemeClr val="tx1"/>
                </a:solidFill>
              </a:rPr>
              <a:t>用于加热平底锅。锅底厚</a:t>
            </a:r>
            <a:r>
              <a:rPr lang="zh-CN" altLang="en-US" sz="2400" i="1" dirty="0">
                <a:solidFill>
                  <a:schemeClr val="tx1"/>
                </a:solidFill>
              </a:rPr>
              <a:t>δ</a:t>
            </a:r>
            <a:r>
              <a:rPr lang="en-US" altLang="zh-CN" sz="2400" dirty="0">
                <a:solidFill>
                  <a:schemeClr val="tx1"/>
                </a:solidFill>
              </a:rPr>
              <a:t>=3mm</a:t>
            </a:r>
            <a:r>
              <a:rPr lang="zh-CN" altLang="en-US" sz="2400" dirty="0">
                <a:solidFill>
                  <a:schemeClr val="tx1"/>
                </a:solidFill>
              </a:rPr>
              <a:t>，平底部分直径</a:t>
            </a:r>
            <a:r>
              <a:rPr lang="en-US" altLang="zh-CN" sz="2400" i="1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</a:rPr>
              <a:t>=200mm</a:t>
            </a:r>
            <a:r>
              <a:rPr lang="zh-CN" altLang="en-US" sz="2400" dirty="0">
                <a:solidFill>
                  <a:schemeClr val="tx1"/>
                </a:solidFill>
              </a:rPr>
              <a:t>，不锈钢的导热系数</a:t>
            </a:r>
            <a:r>
              <a:rPr sz="2400" i="1" dirty="0">
                <a:solidFill>
                  <a:schemeClr val="tx1"/>
                </a:solidFill>
                <a:sym typeface="+mn-ea"/>
              </a:rPr>
              <a:t>λ</a:t>
            </a:r>
            <a:r>
              <a:rPr sz="2400" dirty="0">
                <a:solidFill>
                  <a:schemeClr val="tx1"/>
                </a:solidFill>
                <a:sym typeface="+mn-ea"/>
              </a:rPr>
              <a:t>=1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8</a:t>
            </a:r>
            <a:r>
              <a:rPr sz="2400" dirty="0">
                <a:solidFill>
                  <a:schemeClr val="tx1"/>
                </a:solidFill>
                <a:sym typeface="+mn-ea"/>
              </a:rPr>
              <a:t>W/(m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∙</a:t>
            </a:r>
            <a:r>
              <a:rPr sz="2400" dirty="0">
                <a:solidFill>
                  <a:schemeClr val="tx1"/>
                </a:solidFill>
                <a:sym typeface="+mn-ea"/>
              </a:rPr>
              <a:t>K)</a:t>
            </a:r>
            <a:r>
              <a:rPr lang="zh-CN" sz="2400" dirty="0">
                <a:solidFill>
                  <a:schemeClr val="tx1"/>
                </a:solidFill>
                <a:sym typeface="+mn-ea"/>
              </a:rPr>
              <a:t>，锅内汤料与锅底对流传热</a:t>
            </a:r>
            <a:r>
              <a:rPr sz="2400" dirty="0">
                <a:solidFill>
                  <a:schemeClr val="tx1"/>
                </a:solidFill>
                <a:sym typeface="+mn-ea"/>
              </a:rPr>
              <a:t>表面传热系数h=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2500</a:t>
            </a:r>
            <a:r>
              <a:rPr sz="2400" dirty="0">
                <a:solidFill>
                  <a:schemeClr val="tx1"/>
                </a:solidFill>
                <a:sym typeface="+mn-ea"/>
              </a:rPr>
              <a:t>W/(m</a:t>
            </a:r>
            <a:r>
              <a:rPr sz="2400" baseline="30000" dirty="0">
                <a:solidFill>
                  <a:schemeClr val="tx1"/>
                </a:solidFill>
                <a:sym typeface="+mn-ea"/>
              </a:rPr>
              <a:t>2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∙</a:t>
            </a:r>
            <a:r>
              <a:rPr sz="2400" dirty="0">
                <a:solidFill>
                  <a:schemeClr val="tx1"/>
                </a:solidFill>
                <a:sym typeface="+mn-ea"/>
              </a:rPr>
              <a:t>K)</a:t>
            </a:r>
            <a:r>
              <a:rPr lang="zh-CN" sz="24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sz="2400" dirty="0">
                <a:solidFill>
                  <a:schemeClr val="tx1"/>
                </a:solidFill>
              </a:rPr>
              <a:t>流体平均温度</a:t>
            </a:r>
            <a:r>
              <a:rPr lang="en-US" altLang="zh-CN" sz="2400" i="1" dirty="0">
                <a:solidFill>
                  <a:schemeClr val="tx1"/>
                </a:solidFill>
              </a:rPr>
              <a:t>t</a:t>
            </a:r>
            <a:r>
              <a:rPr lang="en-US" altLang="zh-CN" sz="2400" i="1" baseline="-25000" dirty="0">
                <a:solidFill>
                  <a:schemeClr val="tx1"/>
                </a:solidFill>
              </a:rPr>
              <a:t>f</a:t>
            </a:r>
            <a:r>
              <a:rPr lang="en-US" altLang="zh-CN" sz="2400" dirty="0">
                <a:solidFill>
                  <a:schemeClr val="tx1"/>
                </a:solidFill>
              </a:rPr>
              <a:t>=95</a:t>
            </a:r>
            <a:r>
              <a:rPr sz="2400" dirty="0">
                <a:solidFill>
                  <a:schemeClr val="tx1"/>
                </a:solidFill>
              </a:rPr>
              <a:t>℃</a:t>
            </a:r>
            <a:r>
              <a:rPr lang="zh-CN" sz="2400" dirty="0">
                <a:solidFill>
                  <a:schemeClr val="tx1"/>
                </a:solidFill>
              </a:rPr>
              <a:t>。把锅底作为一维平板，试列出锅底导热的数学描写，并计算</a:t>
            </a:r>
            <a:r>
              <a:rPr sz="2400" dirty="0">
                <a:solidFill>
                  <a:schemeClr val="tx1"/>
                </a:solidFill>
              </a:rPr>
              <a:t>稳态条件下</a:t>
            </a:r>
            <a:r>
              <a:rPr lang="zh-CN" sz="2400" dirty="0">
                <a:solidFill>
                  <a:schemeClr val="tx1"/>
                </a:solidFill>
              </a:rPr>
              <a:t>锅底</a:t>
            </a:r>
            <a:r>
              <a:rPr sz="2400" dirty="0">
                <a:solidFill>
                  <a:schemeClr val="tx1"/>
                </a:solidFill>
              </a:rPr>
              <a:t>两表面的温度。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0" y="4336415"/>
            <a:ext cx="6460490" cy="1964690"/>
          </a:xfrm>
          <a:prstGeom prst="rect">
            <a:avLst/>
          </a:prstGeom>
        </p:spPr>
      </p:pic>
      <p:pic>
        <p:nvPicPr>
          <p:cNvPr id="101" name="图片 100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21180" y="4048125"/>
            <a:ext cx="2556510" cy="2954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92D05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03</a:t>
            </a:r>
            <a:endParaRPr lang="zh-CN" altLang="en-US" dirty="0">
              <a:solidFill>
                <a:srgbClr val="92D050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25185" y="2752090"/>
            <a:ext cx="6871335" cy="686435"/>
          </a:xfrm>
        </p:spPr>
        <p:txBody>
          <a:bodyPr/>
          <a:lstStyle/>
          <a:p>
            <a:r>
              <a:rPr lang="zh-CN" altLang="en-US" dirty="0">
                <a:solidFill>
                  <a:srgbClr val="92D05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变截面、变导热系数的一维问题</a:t>
            </a:r>
            <a:endParaRPr lang="zh-CN" altLang="en-US" dirty="0">
              <a:solidFill>
                <a:srgbClr val="92D050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变截面的一维导热问题</a:t>
            </a:r>
            <a:endParaRPr lang="en-US" altLang="zh-CN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变导热系数的一维导热问题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变截面的一维导热问题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1533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19875875">
            <a:off x="4299748" y="5430117"/>
            <a:ext cx="1227781" cy="1208747"/>
          </a:xfrm>
          <a:prstGeom prst="rect">
            <a:avLst/>
          </a:prstGeom>
          <a:solidFill>
            <a:srgbClr val="F2655C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u="sng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35" name="矩形 2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9875875">
            <a:off x="6612784" y="4839479"/>
            <a:ext cx="1226063" cy="1208747"/>
          </a:xfrm>
          <a:prstGeom prst="rect">
            <a:avLst/>
          </a:prstGeom>
          <a:solidFill>
            <a:srgbClr val="FFF762">
              <a:alpha val="8392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u="sng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37" name="矩形 2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19875875">
            <a:off x="8911274" y="4248841"/>
            <a:ext cx="1226063" cy="1208747"/>
          </a:xfrm>
          <a:prstGeom prst="rect">
            <a:avLst/>
          </a:prstGeom>
          <a:solidFill>
            <a:srgbClr val="FFC759">
              <a:alpha val="83920"/>
            </a:srgb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u="sng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72937" y="1095884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3"/>
            </a:solidFill>
          </a:ln>
          <a:effectLst>
            <a:outerShdw blurRad="177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0" name="TextBox 38"/>
          <p:cNvSpPr txBox="1"/>
          <p:nvPr/>
        </p:nvSpPr>
        <p:spPr>
          <a:xfrm>
            <a:off x="1591310" y="1367790"/>
            <a:ext cx="9359265" cy="885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当导热面积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沿热流密度矢量方向改变（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A=A(x)</a:t>
            </a:r>
            <a:r>
              <a:rPr lang="zh-CN" altLang="en-US" sz="2400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）时，可采用直接对傅里叶导热定律表达式做积分的方法。</a:t>
            </a:r>
            <a:endParaRPr lang="zh-CN" altLang="en-US" sz="2400" dirty="0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1119970" y="1048419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152434" y="2229409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1532" name="平行四边形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V="1">
            <a:off x="2846705" y="5799455"/>
            <a:ext cx="1818640" cy="1059180"/>
          </a:xfrm>
          <a:prstGeom prst="parallelogram">
            <a:avLst>
              <a:gd name="adj" fmla="val 54884"/>
            </a:avLst>
          </a:prstGeom>
          <a:solidFill>
            <a:srgbClr val="FFC75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u="sng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10815" y="4621530"/>
            <a:ext cx="2090420" cy="1675765"/>
            <a:chOff x="4269" y="7278"/>
            <a:chExt cx="3292" cy="2639"/>
          </a:xfrm>
        </p:grpSpPr>
        <p:grpSp>
          <p:nvGrpSpPr>
            <p:cNvPr id="21" name="组合 20"/>
            <p:cNvGrpSpPr/>
            <p:nvPr>
              <p:custDataLst>
                <p:tags r:id="rId5"/>
              </p:custDataLst>
            </p:nvPr>
          </p:nvGrpSpPr>
          <p:grpSpPr>
            <a:xfrm>
              <a:off x="5365" y="8627"/>
              <a:ext cx="925" cy="1290"/>
              <a:chOff x="2190750" y="4964113"/>
              <a:chExt cx="542925" cy="757237"/>
            </a:xfrm>
          </p:grpSpPr>
          <p:sp>
            <p:nvSpPr>
              <p:cNvPr id="22" name="椭圆 32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281238" y="5608638"/>
                <a:ext cx="361950" cy="112712"/>
              </a:xfrm>
              <a:prstGeom prst="ellipse">
                <a:avLst/>
              </a:prstGeom>
              <a:solidFill>
                <a:srgbClr val="0D0D0D">
                  <a:alpha val="3803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3" name="泪滴形 27"/>
              <p:cNvSpPr/>
              <p:nvPr>
                <p:custDataLst>
                  <p:tags r:id="rId7"/>
                </p:custDataLst>
              </p:nvPr>
            </p:nvSpPr>
            <p:spPr bwMode="auto">
              <a:xfrm rot="8177846">
                <a:off x="2190750" y="4964113"/>
                <a:ext cx="542925" cy="544512"/>
              </a:xfrm>
              <a:custGeom>
                <a:avLst/>
                <a:gdLst>
                  <a:gd name="T0" fmla="*/ 0 w 542996"/>
                  <a:gd name="T1" fmla="*/ 271498 h 542996"/>
                  <a:gd name="T2" fmla="*/ 271498 w 542996"/>
                  <a:gd name="T3" fmla="*/ 0 h 542996"/>
                  <a:gd name="T4" fmla="*/ 542996 w 542996"/>
                  <a:gd name="T5" fmla="*/ 0 h 542996"/>
                  <a:gd name="T6" fmla="*/ 542996 w 542996"/>
                  <a:gd name="T7" fmla="*/ 271498 h 542996"/>
                  <a:gd name="T8" fmla="*/ 271498 w 542996"/>
                  <a:gd name="T9" fmla="*/ 542996 h 542996"/>
                  <a:gd name="T10" fmla="*/ 0 w 542996"/>
                  <a:gd name="T11" fmla="*/ 271498 h 54299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42996" h="542996">
                    <a:moveTo>
                      <a:pt x="0" y="271498"/>
                    </a:moveTo>
                    <a:cubicBezTo>
                      <a:pt x="0" y="121554"/>
                      <a:pt x="121554" y="0"/>
                      <a:pt x="271498" y="0"/>
                    </a:cubicBezTo>
                    <a:lnTo>
                      <a:pt x="542996" y="0"/>
                    </a:lnTo>
                    <a:lnTo>
                      <a:pt x="542996" y="271498"/>
                    </a:lnTo>
                    <a:cubicBezTo>
                      <a:pt x="542996" y="421442"/>
                      <a:pt x="421442" y="542996"/>
                      <a:pt x="271498" y="542996"/>
                    </a:cubicBezTo>
                    <a:cubicBezTo>
                      <a:pt x="121554" y="542996"/>
                      <a:pt x="0" y="421442"/>
                      <a:pt x="0" y="271498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椭圆 30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281895" y="5055525"/>
                <a:ext cx="360635" cy="361689"/>
              </a:xfrm>
              <a:prstGeom prst="ellipse">
                <a:avLst/>
              </a:prstGeom>
              <a:solidFill>
                <a:srgbClr val="FFC759"/>
              </a:solidFill>
              <a:ln>
                <a:noFill/>
              </a:ln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微软雅黑 Light" panose="020B0502040204020203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4269" y="7278"/>
                  <a:ext cx="3292" cy="109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" y="7278"/>
                  <a:ext cx="3292" cy="1094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536" name="平行四边形 2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flipV="1">
            <a:off x="7473315" y="4619625"/>
            <a:ext cx="1818640" cy="1057910"/>
          </a:xfrm>
          <a:prstGeom prst="parallelogram">
            <a:avLst>
              <a:gd name="adj" fmla="val 54973"/>
            </a:avLst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u="sng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345045" y="2943860"/>
            <a:ext cx="1934210" cy="2133600"/>
            <a:chOff x="11567" y="4636"/>
            <a:chExt cx="3046" cy="3360"/>
          </a:xfrm>
        </p:grpSpPr>
        <p:sp>
          <p:nvSpPr>
            <p:cNvPr id="33" name="椭圆 4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2755" y="7802"/>
              <a:ext cx="614" cy="195"/>
            </a:xfrm>
            <a:prstGeom prst="ellipse">
              <a:avLst/>
            </a:prstGeom>
            <a:solidFill>
              <a:srgbClr val="0D0D0D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5" name="泪滴形 50"/>
            <p:cNvSpPr/>
            <p:nvPr>
              <p:custDataLst>
                <p:tags r:id="rId12"/>
              </p:custDataLst>
            </p:nvPr>
          </p:nvSpPr>
          <p:spPr bwMode="auto">
            <a:xfrm rot="8177846">
              <a:off x="12628" y="6710"/>
              <a:ext cx="927" cy="925"/>
            </a:xfrm>
            <a:custGeom>
              <a:avLst/>
              <a:gdLst>
                <a:gd name="T0" fmla="*/ 0 w 542996"/>
                <a:gd name="T1" fmla="*/ 271498 h 542996"/>
                <a:gd name="T2" fmla="*/ 271498 w 542996"/>
                <a:gd name="T3" fmla="*/ 0 h 542996"/>
                <a:gd name="T4" fmla="*/ 542996 w 542996"/>
                <a:gd name="T5" fmla="*/ 0 h 542996"/>
                <a:gd name="T6" fmla="*/ 542996 w 542996"/>
                <a:gd name="T7" fmla="*/ 271498 h 542996"/>
                <a:gd name="T8" fmla="*/ 271498 w 542996"/>
                <a:gd name="T9" fmla="*/ 542996 h 542996"/>
                <a:gd name="T10" fmla="*/ 0 w 542996"/>
                <a:gd name="T11" fmla="*/ 271498 h 5429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2996" h="542996">
                  <a:moveTo>
                    <a:pt x="0" y="271498"/>
                  </a:moveTo>
                  <a:cubicBezTo>
                    <a:pt x="0" y="121554"/>
                    <a:pt x="121554" y="0"/>
                    <a:pt x="271498" y="0"/>
                  </a:cubicBezTo>
                  <a:lnTo>
                    <a:pt x="542996" y="0"/>
                  </a:lnTo>
                  <a:lnTo>
                    <a:pt x="542996" y="271498"/>
                  </a:lnTo>
                  <a:cubicBezTo>
                    <a:pt x="542996" y="421442"/>
                    <a:pt x="421442" y="542996"/>
                    <a:pt x="271498" y="542996"/>
                  </a:cubicBezTo>
                  <a:cubicBezTo>
                    <a:pt x="121554" y="542996"/>
                    <a:pt x="0" y="421442"/>
                    <a:pt x="0" y="271498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25" name="椭圆 5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2783" y="6865"/>
              <a:ext cx="616" cy="6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1567" y="4636"/>
                  <a:ext cx="3047" cy="1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trlPr>
                                  <a:rPr lang="el-GR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l-GR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l-GR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  <m:e>
                                <m:f>
                                  <m:fPr>
                                    <m:ctrlPr>
                                      <a:rPr lang="el-GR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𝑑𝑥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7" y="4636"/>
                  <a:ext cx="3047" cy="1844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534" name="平行四边形 19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V="1">
            <a:off x="5160010" y="5210175"/>
            <a:ext cx="1818640" cy="1057910"/>
          </a:xfrm>
          <a:prstGeom prst="parallelogram">
            <a:avLst>
              <a:gd name="adj" fmla="val 54973"/>
            </a:avLst>
          </a:prstGeom>
          <a:solidFill>
            <a:srgbClr val="7FDFD9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Calibri" panose="020F0502020204030204" pitchFamily="34" charset="0"/>
                <a:ea typeface="微软雅黑 Light" panose="020B0502040204020203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u="sng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133340" y="3567430"/>
            <a:ext cx="1728470" cy="2171700"/>
            <a:chOff x="8084" y="5618"/>
            <a:chExt cx="2722" cy="3420"/>
          </a:xfrm>
        </p:grpSpPr>
        <p:sp>
          <p:nvSpPr>
            <p:cNvPr id="24" name="椭圆 4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245" y="8846"/>
              <a:ext cx="614" cy="192"/>
            </a:xfrm>
            <a:prstGeom prst="ellipse">
              <a:avLst/>
            </a:prstGeom>
            <a:solidFill>
              <a:srgbClr val="0D0D0D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0" name="泪滴形 57"/>
            <p:cNvSpPr/>
            <p:nvPr>
              <p:custDataLst>
                <p:tags r:id="rId17"/>
              </p:custDataLst>
            </p:nvPr>
          </p:nvSpPr>
          <p:spPr bwMode="auto">
            <a:xfrm rot="8177846">
              <a:off x="9118" y="7751"/>
              <a:ext cx="925" cy="925"/>
            </a:xfrm>
            <a:custGeom>
              <a:avLst/>
              <a:gdLst>
                <a:gd name="T0" fmla="*/ 0 w 542996"/>
                <a:gd name="T1" fmla="*/ 271498 h 542996"/>
                <a:gd name="T2" fmla="*/ 271498 w 542996"/>
                <a:gd name="T3" fmla="*/ 0 h 542996"/>
                <a:gd name="T4" fmla="*/ 542996 w 542996"/>
                <a:gd name="T5" fmla="*/ 0 h 542996"/>
                <a:gd name="T6" fmla="*/ 542996 w 542996"/>
                <a:gd name="T7" fmla="*/ 271498 h 542996"/>
                <a:gd name="T8" fmla="*/ 271498 w 542996"/>
                <a:gd name="T9" fmla="*/ 542996 h 542996"/>
                <a:gd name="T10" fmla="*/ 0 w 542996"/>
                <a:gd name="T11" fmla="*/ 271498 h 5429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2996" h="542996">
                  <a:moveTo>
                    <a:pt x="0" y="271498"/>
                  </a:moveTo>
                  <a:cubicBezTo>
                    <a:pt x="0" y="121554"/>
                    <a:pt x="121554" y="0"/>
                    <a:pt x="271498" y="0"/>
                  </a:cubicBezTo>
                  <a:lnTo>
                    <a:pt x="542996" y="0"/>
                  </a:lnTo>
                  <a:lnTo>
                    <a:pt x="542996" y="271498"/>
                  </a:lnTo>
                  <a:cubicBezTo>
                    <a:pt x="542996" y="421442"/>
                    <a:pt x="421442" y="542996"/>
                    <a:pt x="271498" y="542996"/>
                  </a:cubicBezTo>
                  <a:cubicBezTo>
                    <a:pt x="121554" y="542996"/>
                    <a:pt x="0" y="421442"/>
                    <a:pt x="0" y="271498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27" name="椭圆 5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273" y="7906"/>
              <a:ext cx="614" cy="614"/>
            </a:xfrm>
            <a:prstGeom prst="ellipse">
              <a:avLst/>
            </a:prstGeom>
            <a:solidFill>
              <a:srgbClr val="7FDFD9"/>
            </a:solidFill>
            <a:ln>
              <a:noFill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ysClr val="windowText" lastClr="000000"/>
                  </a:solidFill>
                  <a:latin typeface="Calibri" panose="020F0502020204030204" pitchFamily="34" charset="0"/>
                  <a:ea typeface="微软雅黑 Light" panose="020B0502040204020203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23"/>
                <p:cNvSpPr txBox="1"/>
                <p:nvPr/>
              </p:nvSpPr>
              <p:spPr>
                <a:xfrm>
                  <a:off x="8084" y="5618"/>
                  <a:ext cx="2722" cy="16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4" y="5618"/>
                  <a:ext cx="2722" cy="1685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33" grpId="0" animBg="1"/>
      <p:bldP spid="21533" grpId="1" animBg="1"/>
      <p:bldP spid="21535" grpId="0" animBg="1"/>
      <p:bldP spid="21535" grpId="1" animBg="1"/>
      <p:bldP spid="21537" grpId="0" animBg="1"/>
      <p:bldP spid="21537" grpId="1" animBg="1"/>
      <p:bldP spid="27" grpId="0" bldLvl="0" animBg="1"/>
      <p:bldP spid="10" grpId="0"/>
      <p:bldP spid="40" grpId="0" bldLvl="0" animBg="1"/>
      <p:bldP spid="11" grpId="0" bldLvl="0" animBg="1"/>
      <p:bldP spid="21532" grpId="0" animBg="1"/>
      <p:bldP spid="21532" grpId="1" animBg="1"/>
      <p:bldP spid="21536" grpId="0" animBg="1"/>
      <p:bldP spid="21536" grpId="1" animBg="1"/>
      <p:bldP spid="21534" grpId="0" animBg="1"/>
      <p:bldP spid="2153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89017" y="3474759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rgbClr val="F17475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01</a:t>
            </a:r>
            <a:endParaRPr lang="en-US" altLang="zh-CN" sz="6960" dirty="0">
              <a:solidFill>
                <a:srgbClr val="F17475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7330" y="3476642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02</a:t>
            </a:r>
            <a:endParaRPr lang="zh-CN" altLang="en-US" sz="696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98460" y="3476642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rgbClr val="92D05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03</a:t>
            </a:r>
            <a:endParaRPr lang="zh-CN" altLang="en-US" sz="6960" dirty="0">
              <a:solidFill>
                <a:srgbClr val="92D050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5169860" y="3528320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2876658" y="3528318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7463060" y="3528320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9756261" y="3528320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-1" y="0"/>
            <a:ext cx="12858751" cy="3400556"/>
          </a:xfrm>
          <a:prstGeom prst="rect">
            <a:avLst/>
          </a:prstGeom>
          <a:blipFill dpi="0" rotWithShape="1">
            <a:blip r:embed="rId1">
              <a:alphaModFix amt="3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62444" y="4840588"/>
            <a:ext cx="2175571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gency FB" panose="020B0503020202020204" pitchFamily="34" charset="0"/>
              </a:rPr>
              <a:t>一维无内热源的稳态导热问题</a:t>
            </a:r>
            <a:endParaRPr lang="zh-CN" altLang="en-US" sz="280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gency FB" panose="020B0503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723705" y="4840587"/>
            <a:ext cx="1938443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92D050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gency FB" panose="020B0503020202020204" pitchFamily="34" charset="0"/>
              </a:rPr>
              <a:t>变截面、变导热系数的一维问题</a:t>
            </a:r>
            <a:endParaRPr lang="zh-CN" altLang="en-US" sz="2800" dirty="0">
              <a:solidFill>
                <a:srgbClr val="92D050"/>
              </a:solidFill>
              <a:latin typeface="Agency FB" panose="020B0503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gency FB" panose="020B0503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84238" y="156474"/>
            <a:ext cx="1483098" cy="87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60" b="1" dirty="0">
                <a:solidFill>
                  <a:srgbClr val="0070C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目录</a:t>
            </a:r>
            <a:endParaRPr lang="zh-CN" altLang="en-US" sz="5060" b="1" dirty="0">
              <a:solidFill>
                <a:srgbClr val="0070C0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5922" y="955614"/>
            <a:ext cx="251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CONTENTS</a:t>
            </a:r>
            <a:endParaRPr lang="en-US" altLang="zh-CN" sz="3200" dirty="0">
              <a:solidFill>
                <a:srgbClr val="0070C0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68106" y="4840586"/>
            <a:ext cx="226516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F17475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gency FB" panose="020B0503020202020204" pitchFamily="34" charset="0"/>
              </a:rPr>
              <a:t>课前回顾及导引</a:t>
            </a:r>
            <a:endParaRPr lang="zh-CN" altLang="en-US" sz="2800" dirty="0">
              <a:solidFill>
                <a:srgbClr val="F17475"/>
              </a:solidFill>
              <a:latin typeface="Agency FB" panose="020B0503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36" grpId="0"/>
      <p:bldP spid="38" grpId="0"/>
      <p:bldP spid="42" grpId="0"/>
      <p:bldP spid="43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变截面的一维导热问题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" name="Rounded Rectangle 162"/>
          <p:cNvSpPr/>
          <p:nvPr/>
        </p:nvSpPr>
        <p:spPr>
          <a:xfrm>
            <a:off x="691515" y="1044575"/>
            <a:ext cx="11642725" cy="227520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例题</a:t>
            </a:r>
            <a:r>
              <a:rPr lang="en-US" altLang="zh-CN" sz="2400" dirty="0" smtClean="0">
                <a:solidFill>
                  <a:schemeClr val="tx1"/>
                </a:solidFill>
              </a:rPr>
              <a:t>6</a:t>
            </a:r>
            <a:r>
              <a:rPr lang="zh-CN" altLang="en-US" sz="2400" dirty="0" smtClean="0">
                <a:solidFill>
                  <a:schemeClr val="tx1"/>
                </a:solidFill>
              </a:rPr>
              <a:t>：</a:t>
            </a:r>
            <a:r>
              <a:rPr sz="2400" dirty="0">
                <a:solidFill>
                  <a:schemeClr val="tx1"/>
                </a:solidFill>
              </a:rPr>
              <a:t>一高为30cm的铝制圆台，顶面直径为8.2cm，底面直径为13cm。底面及顶面温度各自均匀，并分别为520℃及20℃。圆台侧面绝热。试确定通过该圆台的导热量。铝的导热系数取为100W/(m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sz="2400" dirty="0">
                <a:solidFill>
                  <a:schemeClr val="tx1"/>
                </a:solidFill>
              </a:rPr>
              <a:t>K)。</a:t>
            </a:r>
            <a:endParaRPr sz="2400" dirty="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619625" y="3832225"/>
            <a:ext cx="3799840" cy="3061335"/>
            <a:chOff x="7275" y="6035"/>
            <a:chExt cx="5984" cy="4821"/>
          </a:xfrm>
        </p:grpSpPr>
        <p:pic>
          <p:nvPicPr>
            <p:cNvPr id="100" name="图片 99"/>
            <p:cNvPicPr/>
            <p:nvPr/>
          </p:nvPicPr>
          <p:blipFill>
            <a:blip r:embed="rId1"/>
            <a:srcRect l="18352" t="35026" b="33412"/>
            <a:stretch>
              <a:fillRect/>
            </a:stretch>
          </p:blipFill>
          <p:spPr>
            <a:xfrm>
              <a:off x="7275" y="6035"/>
              <a:ext cx="5984" cy="4807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9" name="直接箭头连接符 18"/>
            <p:cNvCxnSpPr/>
            <p:nvPr/>
          </p:nvCxnSpPr>
          <p:spPr>
            <a:xfrm>
              <a:off x="8796" y="6688"/>
              <a:ext cx="189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7857" y="10453"/>
              <a:ext cx="37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835" y="9262"/>
              <a:ext cx="22" cy="13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1577" y="9323"/>
              <a:ext cx="22" cy="13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6200000">
              <a:off x="12268" y="8593"/>
              <a:ext cx="22" cy="13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16200000">
              <a:off x="11786" y="5594"/>
              <a:ext cx="22" cy="22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12393" y="6715"/>
              <a:ext cx="0" cy="255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9137" y="6070"/>
              <a:ext cx="118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8.2cm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104" y="10276"/>
              <a:ext cx="1092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13cm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1867" y="7622"/>
              <a:ext cx="1092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30cm</a:t>
              </a:r>
              <a:endParaRPr lang="en-US" alt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4351655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变导热系数的一维导热问题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172937" y="1095884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5"/>
            </a:solidFill>
          </a:ln>
          <a:effectLst>
            <a:outerShdw blurRad="177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0" name="TextBox 38"/>
          <p:cNvSpPr txBox="1"/>
          <p:nvPr/>
        </p:nvSpPr>
        <p:spPr>
          <a:xfrm>
            <a:off x="1591310" y="1367790"/>
            <a:ext cx="9359265" cy="885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微软雅黑" panose="020B0503020204020204" pitchFamily="34" charset="-122"/>
                <a:sym typeface="Agency FB" panose="020B0503020202020204" pitchFamily="34" charset="0"/>
              </a:rPr>
              <a:t>当导热系数为变数（λ= λ (t)）时，可采用直接对傅里叶导热定律表达式做积分的方法</a:t>
            </a:r>
            <a:r>
              <a:rPr lang="zh-CN" altLang="en-US" sz="2400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1119970" y="1048419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77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152434" y="2229409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77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727835" y="4165743"/>
            <a:ext cx="2289810" cy="2851642"/>
            <a:chOff x="2704" y="6560"/>
            <a:chExt cx="3606" cy="4491"/>
          </a:xfrm>
        </p:grpSpPr>
        <p:sp>
          <p:nvSpPr>
            <p:cNvPr id="941" name="Кружок"/>
            <p:cNvSpPr/>
            <p:nvPr>
              <p:custDataLst>
                <p:tags r:id="rId1"/>
              </p:custDataLst>
            </p:nvPr>
          </p:nvSpPr>
          <p:spPr>
            <a:xfrm>
              <a:off x="3705" y="6754"/>
              <a:ext cx="1701" cy="1701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Helvetica Neue Medium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90000"/>
                    <a:lumOff val="1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2" name="Фигура"/>
            <p:cNvSpPr/>
            <p:nvPr>
              <p:custDataLst>
                <p:tags r:id="rId2"/>
              </p:custDataLst>
            </p:nvPr>
          </p:nvSpPr>
          <p:spPr>
            <a:xfrm>
              <a:off x="3510" y="6560"/>
              <a:ext cx="2543" cy="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0" extrusionOk="0">
                  <a:moveTo>
                    <a:pt x="8863" y="0"/>
                  </a:moveTo>
                  <a:cubicBezTo>
                    <a:pt x="6596" y="0"/>
                    <a:pt x="4331" y="1054"/>
                    <a:pt x="2601" y="3162"/>
                  </a:cubicBezTo>
                  <a:cubicBezTo>
                    <a:pt x="868" y="5275"/>
                    <a:pt x="3" y="8045"/>
                    <a:pt x="7" y="10814"/>
                  </a:cubicBezTo>
                  <a:cubicBezTo>
                    <a:pt x="-34" y="11071"/>
                    <a:pt x="108" y="11320"/>
                    <a:pt x="320" y="11364"/>
                  </a:cubicBezTo>
                  <a:cubicBezTo>
                    <a:pt x="586" y="11418"/>
                    <a:pt x="818" y="11140"/>
                    <a:pt x="780" y="10814"/>
                  </a:cubicBezTo>
                  <a:cubicBezTo>
                    <a:pt x="776" y="8287"/>
                    <a:pt x="1566" y="5758"/>
                    <a:pt x="3148" y="3829"/>
                  </a:cubicBezTo>
                  <a:cubicBezTo>
                    <a:pt x="4727" y="1905"/>
                    <a:pt x="6794" y="942"/>
                    <a:pt x="8863" y="942"/>
                  </a:cubicBezTo>
                  <a:cubicBezTo>
                    <a:pt x="10932" y="942"/>
                    <a:pt x="12999" y="1905"/>
                    <a:pt x="14578" y="3829"/>
                  </a:cubicBezTo>
                  <a:cubicBezTo>
                    <a:pt x="16160" y="5758"/>
                    <a:pt x="16950" y="8287"/>
                    <a:pt x="16946" y="10814"/>
                  </a:cubicBezTo>
                  <a:cubicBezTo>
                    <a:pt x="16911" y="11075"/>
                    <a:pt x="17062" y="11320"/>
                    <a:pt x="17277" y="11353"/>
                  </a:cubicBezTo>
                  <a:cubicBezTo>
                    <a:pt x="17290" y="11355"/>
                    <a:pt x="17301" y="11349"/>
                    <a:pt x="17313" y="11349"/>
                  </a:cubicBezTo>
                  <a:lnTo>
                    <a:pt x="17313" y="11356"/>
                  </a:lnTo>
                  <a:lnTo>
                    <a:pt x="20220" y="11356"/>
                  </a:lnTo>
                  <a:lnTo>
                    <a:pt x="19252" y="12536"/>
                  </a:lnTo>
                  <a:cubicBezTo>
                    <a:pt x="19099" y="12723"/>
                    <a:pt x="19099" y="13028"/>
                    <a:pt x="19252" y="13214"/>
                  </a:cubicBezTo>
                  <a:cubicBezTo>
                    <a:pt x="19405" y="13401"/>
                    <a:pt x="19655" y="13401"/>
                    <a:pt x="19808" y="13214"/>
                  </a:cubicBezTo>
                  <a:lnTo>
                    <a:pt x="21449" y="11210"/>
                  </a:lnTo>
                  <a:cubicBezTo>
                    <a:pt x="21527" y="11115"/>
                    <a:pt x="21565" y="10990"/>
                    <a:pt x="21564" y="10865"/>
                  </a:cubicBezTo>
                  <a:cubicBezTo>
                    <a:pt x="21566" y="10740"/>
                    <a:pt x="21528" y="10610"/>
                    <a:pt x="21449" y="10514"/>
                  </a:cubicBezTo>
                  <a:lnTo>
                    <a:pt x="19808" y="8513"/>
                  </a:lnTo>
                  <a:cubicBezTo>
                    <a:pt x="19732" y="8419"/>
                    <a:pt x="19632" y="8373"/>
                    <a:pt x="19532" y="8373"/>
                  </a:cubicBezTo>
                  <a:cubicBezTo>
                    <a:pt x="19431" y="8373"/>
                    <a:pt x="19329" y="8419"/>
                    <a:pt x="19252" y="8513"/>
                  </a:cubicBezTo>
                  <a:cubicBezTo>
                    <a:pt x="19099" y="8699"/>
                    <a:pt x="19099" y="9001"/>
                    <a:pt x="19252" y="9187"/>
                  </a:cubicBezTo>
                  <a:lnTo>
                    <a:pt x="20244" y="10396"/>
                  </a:lnTo>
                  <a:lnTo>
                    <a:pt x="17704" y="10396"/>
                  </a:lnTo>
                  <a:cubicBezTo>
                    <a:pt x="17624" y="7769"/>
                    <a:pt x="16771" y="5169"/>
                    <a:pt x="15125" y="3162"/>
                  </a:cubicBezTo>
                  <a:cubicBezTo>
                    <a:pt x="13395" y="1054"/>
                    <a:pt x="11130" y="0"/>
                    <a:pt x="8863" y="0"/>
                  </a:cubicBezTo>
                  <a:close/>
                  <a:moveTo>
                    <a:pt x="590" y="12199"/>
                  </a:moveTo>
                  <a:cubicBezTo>
                    <a:pt x="532" y="12191"/>
                    <a:pt x="470" y="12198"/>
                    <a:pt x="410" y="12225"/>
                  </a:cubicBezTo>
                  <a:cubicBezTo>
                    <a:pt x="220" y="12309"/>
                    <a:pt x="117" y="12561"/>
                    <a:pt x="178" y="12797"/>
                  </a:cubicBezTo>
                  <a:cubicBezTo>
                    <a:pt x="234" y="13160"/>
                    <a:pt x="306" y="13519"/>
                    <a:pt x="392" y="13874"/>
                  </a:cubicBezTo>
                  <a:cubicBezTo>
                    <a:pt x="478" y="14229"/>
                    <a:pt x="576" y="14580"/>
                    <a:pt x="693" y="14926"/>
                  </a:cubicBezTo>
                  <a:cubicBezTo>
                    <a:pt x="753" y="15129"/>
                    <a:pt x="923" y="15251"/>
                    <a:pt x="1098" y="15219"/>
                  </a:cubicBezTo>
                  <a:cubicBezTo>
                    <a:pt x="1348" y="15173"/>
                    <a:pt x="1499" y="14858"/>
                    <a:pt x="1408" y="14570"/>
                  </a:cubicBezTo>
                  <a:cubicBezTo>
                    <a:pt x="1301" y="14255"/>
                    <a:pt x="1210" y="13934"/>
                    <a:pt x="1131" y="13610"/>
                  </a:cubicBezTo>
                  <a:cubicBezTo>
                    <a:pt x="1053" y="13287"/>
                    <a:pt x="987" y="12960"/>
                    <a:pt x="936" y="12628"/>
                  </a:cubicBezTo>
                  <a:cubicBezTo>
                    <a:pt x="917" y="12394"/>
                    <a:pt x="767" y="12225"/>
                    <a:pt x="590" y="12199"/>
                  </a:cubicBezTo>
                  <a:close/>
                  <a:moveTo>
                    <a:pt x="17121" y="12269"/>
                  </a:moveTo>
                  <a:cubicBezTo>
                    <a:pt x="16967" y="12292"/>
                    <a:pt x="16833" y="12424"/>
                    <a:pt x="16790" y="12617"/>
                  </a:cubicBezTo>
                  <a:cubicBezTo>
                    <a:pt x="16740" y="12945"/>
                    <a:pt x="16678" y="13271"/>
                    <a:pt x="16601" y="13592"/>
                  </a:cubicBezTo>
                  <a:cubicBezTo>
                    <a:pt x="16523" y="13914"/>
                    <a:pt x="16431" y="14230"/>
                    <a:pt x="16327" y="14541"/>
                  </a:cubicBezTo>
                  <a:cubicBezTo>
                    <a:pt x="16288" y="14720"/>
                    <a:pt x="16342" y="14911"/>
                    <a:pt x="16462" y="15025"/>
                  </a:cubicBezTo>
                  <a:cubicBezTo>
                    <a:pt x="16649" y="15201"/>
                    <a:pt x="16919" y="15143"/>
                    <a:pt x="17046" y="14900"/>
                  </a:cubicBezTo>
                  <a:cubicBezTo>
                    <a:pt x="17160" y="14557"/>
                    <a:pt x="17259" y="14210"/>
                    <a:pt x="17343" y="13856"/>
                  </a:cubicBezTo>
                  <a:cubicBezTo>
                    <a:pt x="17427" y="13503"/>
                    <a:pt x="17496" y="13146"/>
                    <a:pt x="17551" y="12786"/>
                  </a:cubicBezTo>
                  <a:cubicBezTo>
                    <a:pt x="17572" y="12559"/>
                    <a:pt x="17457" y="12347"/>
                    <a:pt x="17277" y="12284"/>
                  </a:cubicBezTo>
                  <a:cubicBezTo>
                    <a:pt x="17224" y="12265"/>
                    <a:pt x="17172" y="12261"/>
                    <a:pt x="17121" y="12269"/>
                  </a:cubicBezTo>
                  <a:close/>
                  <a:moveTo>
                    <a:pt x="16213" y="15501"/>
                  </a:moveTo>
                  <a:cubicBezTo>
                    <a:pt x="16054" y="15485"/>
                    <a:pt x="15895" y="15590"/>
                    <a:pt x="15825" y="15779"/>
                  </a:cubicBezTo>
                  <a:cubicBezTo>
                    <a:pt x="15703" y="16033"/>
                    <a:pt x="15571" y="16281"/>
                    <a:pt x="15428" y="16523"/>
                  </a:cubicBezTo>
                  <a:cubicBezTo>
                    <a:pt x="15286" y="16765"/>
                    <a:pt x="15134" y="17001"/>
                    <a:pt x="14971" y="17231"/>
                  </a:cubicBezTo>
                  <a:cubicBezTo>
                    <a:pt x="14798" y="17435"/>
                    <a:pt x="14815" y="17780"/>
                    <a:pt x="15007" y="17956"/>
                  </a:cubicBezTo>
                  <a:cubicBezTo>
                    <a:pt x="15183" y="18117"/>
                    <a:pt x="15433" y="18067"/>
                    <a:pt x="15558" y="17846"/>
                  </a:cubicBezTo>
                  <a:cubicBezTo>
                    <a:pt x="15736" y="17595"/>
                    <a:pt x="15903" y="17338"/>
                    <a:pt x="16060" y="17073"/>
                  </a:cubicBezTo>
                  <a:cubicBezTo>
                    <a:pt x="16216" y="16808"/>
                    <a:pt x="16362" y="16534"/>
                    <a:pt x="16495" y="16256"/>
                  </a:cubicBezTo>
                  <a:cubicBezTo>
                    <a:pt x="16634" y="16023"/>
                    <a:pt x="16576" y="15698"/>
                    <a:pt x="16369" y="15560"/>
                  </a:cubicBezTo>
                  <a:cubicBezTo>
                    <a:pt x="16319" y="15526"/>
                    <a:pt x="16266" y="15506"/>
                    <a:pt x="16213" y="15501"/>
                  </a:cubicBezTo>
                  <a:close/>
                  <a:moveTo>
                    <a:pt x="1474" y="15541"/>
                  </a:moveTo>
                  <a:cubicBezTo>
                    <a:pt x="1416" y="15556"/>
                    <a:pt x="1359" y="15588"/>
                    <a:pt x="1309" y="15637"/>
                  </a:cubicBezTo>
                  <a:cubicBezTo>
                    <a:pt x="1143" y="15797"/>
                    <a:pt x="1116" y="16091"/>
                    <a:pt x="1249" y="16293"/>
                  </a:cubicBezTo>
                  <a:cubicBezTo>
                    <a:pt x="1380" y="16563"/>
                    <a:pt x="1521" y="16827"/>
                    <a:pt x="1672" y="17084"/>
                  </a:cubicBezTo>
                  <a:cubicBezTo>
                    <a:pt x="1824" y="17341"/>
                    <a:pt x="1987" y="17591"/>
                    <a:pt x="2159" y="17835"/>
                  </a:cubicBezTo>
                  <a:cubicBezTo>
                    <a:pt x="2320" y="18038"/>
                    <a:pt x="2589" y="18031"/>
                    <a:pt x="2740" y="17817"/>
                  </a:cubicBezTo>
                  <a:cubicBezTo>
                    <a:pt x="2860" y="17646"/>
                    <a:pt x="2861" y="17393"/>
                    <a:pt x="2743" y="17220"/>
                  </a:cubicBezTo>
                  <a:cubicBezTo>
                    <a:pt x="2585" y="16997"/>
                    <a:pt x="2438" y="16769"/>
                    <a:pt x="2301" y="16534"/>
                  </a:cubicBezTo>
                  <a:cubicBezTo>
                    <a:pt x="2163" y="16300"/>
                    <a:pt x="2035" y="16058"/>
                    <a:pt x="1916" y="15812"/>
                  </a:cubicBezTo>
                  <a:cubicBezTo>
                    <a:pt x="1835" y="15599"/>
                    <a:pt x="1648" y="15497"/>
                    <a:pt x="1474" y="15541"/>
                  </a:cubicBezTo>
                  <a:close/>
                  <a:moveTo>
                    <a:pt x="3296" y="18191"/>
                  </a:moveTo>
                  <a:cubicBezTo>
                    <a:pt x="3169" y="18222"/>
                    <a:pt x="3054" y="18325"/>
                    <a:pt x="3001" y="18491"/>
                  </a:cubicBezTo>
                  <a:cubicBezTo>
                    <a:pt x="2934" y="18701"/>
                    <a:pt x="3004" y="18940"/>
                    <a:pt x="3167" y="19048"/>
                  </a:cubicBezTo>
                  <a:cubicBezTo>
                    <a:pt x="3429" y="19318"/>
                    <a:pt x="3701" y="19568"/>
                    <a:pt x="3981" y="19796"/>
                  </a:cubicBezTo>
                  <a:cubicBezTo>
                    <a:pt x="4261" y="20023"/>
                    <a:pt x="4548" y="20228"/>
                    <a:pt x="4844" y="20411"/>
                  </a:cubicBezTo>
                  <a:cubicBezTo>
                    <a:pt x="5045" y="20564"/>
                    <a:pt x="5313" y="20464"/>
                    <a:pt x="5409" y="20199"/>
                  </a:cubicBezTo>
                  <a:cubicBezTo>
                    <a:pt x="5498" y="19954"/>
                    <a:pt x="5398" y="19668"/>
                    <a:pt x="5193" y="19572"/>
                  </a:cubicBezTo>
                  <a:cubicBezTo>
                    <a:pt x="4923" y="19405"/>
                    <a:pt x="4660" y="19219"/>
                    <a:pt x="4405" y="19012"/>
                  </a:cubicBezTo>
                  <a:cubicBezTo>
                    <a:pt x="4150" y="18804"/>
                    <a:pt x="3902" y="18576"/>
                    <a:pt x="3663" y="18330"/>
                  </a:cubicBezTo>
                  <a:cubicBezTo>
                    <a:pt x="3561" y="18201"/>
                    <a:pt x="3423" y="18160"/>
                    <a:pt x="3296" y="18191"/>
                  </a:cubicBezTo>
                  <a:close/>
                  <a:moveTo>
                    <a:pt x="14373" y="18253"/>
                  </a:moveTo>
                  <a:cubicBezTo>
                    <a:pt x="14265" y="18225"/>
                    <a:pt x="14147" y="18254"/>
                    <a:pt x="14051" y="18345"/>
                  </a:cubicBezTo>
                  <a:cubicBezTo>
                    <a:pt x="13803" y="18599"/>
                    <a:pt x="13546" y="18833"/>
                    <a:pt x="13279" y="19045"/>
                  </a:cubicBezTo>
                  <a:cubicBezTo>
                    <a:pt x="13012" y="19256"/>
                    <a:pt x="12736" y="19446"/>
                    <a:pt x="12455" y="19616"/>
                  </a:cubicBezTo>
                  <a:cubicBezTo>
                    <a:pt x="12254" y="19709"/>
                    <a:pt x="12155" y="19985"/>
                    <a:pt x="12236" y="20228"/>
                  </a:cubicBezTo>
                  <a:cubicBezTo>
                    <a:pt x="12327" y="20504"/>
                    <a:pt x="12600" y="20612"/>
                    <a:pt x="12807" y="20455"/>
                  </a:cubicBezTo>
                  <a:cubicBezTo>
                    <a:pt x="13114" y="20269"/>
                    <a:pt x="13415" y="20061"/>
                    <a:pt x="13706" y="19829"/>
                  </a:cubicBezTo>
                  <a:cubicBezTo>
                    <a:pt x="13996" y="19597"/>
                    <a:pt x="14276" y="19341"/>
                    <a:pt x="14547" y="19063"/>
                  </a:cubicBezTo>
                  <a:cubicBezTo>
                    <a:pt x="14685" y="18924"/>
                    <a:pt x="14723" y="18686"/>
                    <a:pt x="14638" y="18495"/>
                  </a:cubicBezTo>
                  <a:cubicBezTo>
                    <a:pt x="14580" y="18365"/>
                    <a:pt x="14481" y="18281"/>
                    <a:pt x="14373" y="18253"/>
                  </a:cubicBezTo>
                  <a:close/>
                  <a:moveTo>
                    <a:pt x="6272" y="20166"/>
                  </a:moveTo>
                  <a:cubicBezTo>
                    <a:pt x="6117" y="20186"/>
                    <a:pt x="5979" y="20316"/>
                    <a:pt x="5935" y="20510"/>
                  </a:cubicBezTo>
                  <a:cubicBezTo>
                    <a:pt x="5880" y="20756"/>
                    <a:pt x="5996" y="21012"/>
                    <a:pt x="6197" y="21086"/>
                  </a:cubicBezTo>
                  <a:cubicBezTo>
                    <a:pt x="6522" y="21210"/>
                    <a:pt x="6854" y="21312"/>
                    <a:pt x="7189" y="21390"/>
                  </a:cubicBezTo>
                  <a:cubicBezTo>
                    <a:pt x="7522" y="21467"/>
                    <a:pt x="7857" y="21521"/>
                    <a:pt x="8196" y="21551"/>
                  </a:cubicBezTo>
                  <a:cubicBezTo>
                    <a:pt x="8371" y="21550"/>
                    <a:pt x="8523" y="21400"/>
                    <a:pt x="8562" y="21192"/>
                  </a:cubicBezTo>
                  <a:cubicBezTo>
                    <a:pt x="8613" y="20926"/>
                    <a:pt x="8473" y="20664"/>
                    <a:pt x="8253" y="20613"/>
                  </a:cubicBezTo>
                  <a:cubicBezTo>
                    <a:pt x="7944" y="20585"/>
                    <a:pt x="7637" y="20534"/>
                    <a:pt x="7333" y="20463"/>
                  </a:cubicBezTo>
                  <a:cubicBezTo>
                    <a:pt x="7029" y="20391"/>
                    <a:pt x="6726" y="20299"/>
                    <a:pt x="6428" y="20184"/>
                  </a:cubicBezTo>
                  <a:cubicBezTo>
                    <a:pt x="6375" y="20164"/>
                    <a:pt x="6323" y="20159"/>
                    <a:pt x="6272" y="20166"/>
                  </a:cubicBezTo>
                  <a:close/>
                  <a:moveTo>
                    <a:pt x="11388" y="20195"/>
                  </a:moveTo>
                  <a:cubicBezTo>
                    <a:pt x="11330" y="20188"/>
                    <a:pt x="11270" y="20194"/>
                    <a:pt x="11211" y="20221"/>
                  </a:cubicBezTo>
                  <a:cubicBezTo>
                    <a:pt x="10921" y="20328"/>
                    <a:pt x="10629" y="20412"/>
                    <a:pt x="10333" y="20477"/>
                  </a:cubicBezTo>
                  <a:cubicBezTo>
                    <a:pt x="10038" y="20543"/>
                    <a:pt x="9740" y="20588"/>
                    <a:pt x="9440" y="20613"/>
                  </a:cubicBezTo>
                  <a:cubicBezTo>
                    <a:pt x="9241" y="20600"/>
                    <a:pt x="9067" y="20779"/>
                    <a:pt x="9043" y="21020"/>
                  </a:cubicBezTo>
                  <a:cubicBezTo>
                    <a:pt x="9012" y="21336"/>
                    <a:pt x="9236" y="21600"/>
                    <a:pt x="9494" y="21555"/>
                  </a:cubicBezTo>
                  <a:cubicBezTo>
                    <a:pt x="9824" y="21527"/>
                    <a:pt x="10152" y="21477"/>
                    <a:pt x="10477" y="21405"/>
                  </a:cubicBezTo>
                  <a:cubicBezTo>
                    <a:pt x="10803" y="21332"/>
                    <a:pt x="11124" y="21240"/>
                    <a:pt x="11442" y="21122"/>
                  </a:cubicBezTo>
                  <a:cubicBezTo>
                    <a:pt x="11637" y="21071"/>
                    <a:pt x="11768" y="20846"/>
                    <a:pt x="11740" y="20606"/>
                  </a:cubicBezTo>
                  <a:cubicBezTo>
                    <a:pt x="11713" y="20378"/>
                    <a:pt x="11561" y="20217"/>
                    <a:pt x="11388" y="2019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chemeClr val="accent2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Helvetica Neue Medium"/>
                </a:defRPr>
              </a:pP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0000"/>
                    <a:lumOff val="1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5" name="Линия"/>
            <p:cNvSpPr/>
            <p:nvPr>
              <p:custDataLst>
                <p:tags r:id="rId3"/>
              </p:custDataLst>
            </p:nvPr>
          </p:nvSpPr>
          <p:spPr>
            <a:xfrm>
              <a:off x="4555" y="8375"/>
              <a:ext cx="0" cy="768"/>
            </a:xfrm>
            <a:prstGeom prst="line">
              <a:avLst/>
            </a:prstGeom>
            <a:noFill/>
            <a:ln w="25400" cap="flat">
              <a:solidFill>
                <a:sysClr val="window" lastClr="FFFFFF">
                  <a:lumMod val="85000"/>
                </a:sysClr>
              </a:solidFill>
              <a:prstDash val="solid"/>
              <a:miter lim="400000"/>
              <a:tailEnd type="oval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Helvetica Neue Medium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90000"/>
                    <a:lumOff val="1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2704" y="9298"/>
              <a:ext cx="3606" cy="686"/>
            </a:xfrm>
            <a:prstGeom prst="rect">
              <a:avLst/>
            </a:prstGeom>
          </p:spPr>
          <p:txBody>
            <a:bodyPr wrap="square" bIns="0" anchor="ctr" anchorCtr="0">
              <a:normAutofit/>
            </a:bodyPr>
            <a:lstStyle/>
            <a:p>
              <a:pPr lvl="0" algn="ctr" defTabSz="457200">
                <a:lnSpc>
                  <a:spcPct val="120000"/>
                </a:lnSpc>
                <a:defRPr/>
              </a:pPr>
              <a:r>
                <a:rPr lang="zh-CN" altLang="en-US" sz="2000" b="1" spc="3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一维变导热系数</a:t>
              </a:r>
              <a:endParaRPr lang="zh-CN" altLang="en-US" sz="2000" b="1" spc="3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331" y="10139"/>
                  <a:ext cx="2722" cy="9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" y="10139"/>
                  <a:ext cx="2722" cy="91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3992880" y="2633980"/>
            <a:ext cx="3444875" cy="2855311"/>
            <a:chOff x="6271" y="4148"/>
            <a:chExt cx="5425" cy="4497"/>
          </a:xfrm>
        </p:grpSpPr>
        <p:sp>
          <p:nvSpPr>
            <p:cNvPr id="943" name="Кружок"/>
            <p:cNvSpPr/>
            <p:nvPr>
              <p:custDataLst>
                <p:tags r:id="rId6"/>
              </p:custDataLst>
            </p:nvPr>
          </p:nvSpPr>
          <p:spPr>
            <a:xfrm>
              <a:off x="7392" y="6754"/>
              <a:ext cx="1701" cy="1701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Helvetica Neue Medium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90000"/>
                    <a:lumOff val="1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4" name="Фигура"/>
            <p:cNvSpPr/>
            <p:nvPr>
              <p:custDataLst>
                <p:tags r:id="rId7"/>
              </p:custDataLst>
            </p:nvPr>
          </p:nvSpPr>
          <p:spPr>
            <a:xfrm flipV="1">
              <a:off x="7203" y="6560"/>
              <a:ext cx="2543" cy="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0" extrusionOk="0">
                  <a:moveTo>
                    <a:pt x="8863" y="0"/>
                  </a:moveTo>
                  <a:cubicBezTo>
                    <a:pt x="6596" y="0"/>
                    <a:pt x="4331" y="1054"/>
                    <a:pt x="2601" y="3162"/>
                  </a:cubicBezTo>
                  <a:cubicBezTo>
                    <a:pt x="868" y="5275"/>
                    <a:pt x="3" y="8045"/>
                    <a:pt x="7" y="10814"/>
                  </a:cubicBezTo>
                  <a:cubicBezTo>
                    <a:pt x="-34" y="11071"/>
                    <a:pt x="108" y="11320"/>
                    <a:pt x="320" y="11364"/>
                  </a:cubicBezTo>
                  <a:cubicBezTo>
                    <a:pt x="586" y="11418"/>
                    <a:pt x="818" y="11140"/>
                    <a:pt x="780" y="10814"/>
                  </a:cubicBezTo>
                  <a:cubicBezTo>
                    <a:pt x="776" y="8287"/>
                    <a:pt x="1566" y="5758"/>
                    <a:pt x="3148" y="3829"/>
                  </a:cubicBezTo>
                  <a:cubicBezTo>
                    <a:pt x="4727" y="1905"/>
                    <a:pt x="6794" y="942"/>
                    <a:pt x="8863" y="942"/>
                  </a:cubicBezTo>
                  <a:cubicBezTo>
                    <a:pt x="10932" y="942"/>
                    <a:pt x="12999" y="1905"/>
                    <a:pt x="14578" y="3829"/>
                  </a:cubicBezTo>
                  <a:cubicBezTo>
                    <a:pt x="16160" y="5758"/>
                    <a:pt x="16950" y="8287"/>
                    <a:pt x="16946" y="10814"/>
                  </a:cubicBezTo>
                  <a:cubicBezTo>
                    <a:pt x="16911" y="11075"/>
                    <a:pt x="17062" y="11320"/>
                    <a:pt x="17277" y="11353"/>
                  </a:cubicBezTo>
                  <a:cubicBezTo>
                    <a:pt x="17290" y="11355"/>
                    <a:pt x="17301" y="11349"/>
                    <a:pt x="17313" y="11349"/>
                  </a:cubicBezTo>
                  <a:lnTo>
                    <a:pt x="17313" y="11356"/>
                  </a:lnTo>
                  <a:lnTo>
                    <a:pt x="20220" y="11356"/>
                  </a:lnTo>
                  <a:lnTo>
                    <a:pt x="19252" y="12536"/>
                  </a:lnTo>
                  <a:cubicBezTo>
                    <a:pt x="19099" y="12723"/>
                    <a:pt x="19099" y="13028"/>
                    <a:pt x="19252" y="13214"/>
                  </a:cubicBezTo>
                  <a:cubicBezTo>
                    <a:pt x="19405" y="13401"/>
                    <a:pt x="19655" y="13401"/>
                    <a:pt x="19808" y="13214"/>
                  </a:cubicBezTo>
                  <a:lnTo>
                    <a:pt x="21449" y="11210"/>
                  </a:lnTo>
                  <a:cubicBezTo>
                    <a:pt x="21527" y="11115"/>
                    <a:pt x="21565" y="10990"/>
                    <a:pt x="21564" y="10865"/>
                  </a:cubicBezTo>
                  <a:cubicBezTo>
                    <a:pt x="21566" y="10740"/>
                    <a:pt x="21528" y="10610"/>
                    <a:pt x="21449" y="10514"/>
                  </a:cubicBezTo>
                  <a:lnTo>
                    <a:pt x="19808" y="8513"/>
                  </a:lnTo>
                  <a:cubicBezTo>
                    <a:pt x="19732" y="8419"/>
                    <a:pt x="19632" y="8373"/>
                    <a:pt x="19532" y="8373"/>
                  </a:cubicBezTo>
                  <a:cubicBezTo>
                    <a:pt x="19431" y="8373"/>
                    <a:pt x="19329" y="8419"/>
                    <a:pt x="19252" y="8513"/>
                  </a:cubicBezTo>
                  <a:cubicBezTo>
                    <a:pt x="19099" y="8699"/>
                    <a:pt x="19099" y="9001"/>
                    <a:pt x="19252" y="9187"/>
                  </a:cubicBezTo>
                  <a:lnTo>
                    <a:pt x="20244" y="10396"/>
                  </a:lnTo>
                  <a:lnTo>
                    <a:pt x="17704" y="10396"/>
                  </a:lnTo>
                  <a:cubicBezTo>
                    <a:pt x="17624" y="7769"/>
                    <a:pt x="16771" y="5169"/>
                    <a:pt x="15125" y="3162"/>
                  </a:cubicBezTo>
                  <a:cubicBezTo>
                    <a:pt x="13395" y="1054"/>
                    <a:pt x="11130" y="0"/>
                    <a:pt x="8863" y="0"/>
                  </a:cubicBezTo>
                  <a:close/>
                  <a:moveTo>
                    <a:pt x="590" y="12199"/>
                  </a:moveTo>
                  <a:cubicBezTo>
                    <a:pt x="532" y="12191"/>
                    <a:pt x="470" y="12198"/>
                    <a:pt x="410" y="12225"/>
                  </a:cubicBezTo>
                  <a:cubicBezTo>
                    <a:pt x="220" y="12309"/>
                    <a:pt x="117" y="12561"/>
                    <a:pt x="178" y="12797"/>
                  </a:cubicBezTo>
                  <a:cubicBezTo>
                    <a:pt x="234" y="13160"/>
                    <a:pt x="306" y="13519"/>
                    <a:pt x="392" y="13874"/>
                  </a:cubicBezTo>
                  <a:cubicBezTo>
                    <a:pt x="478" y="14229"/>
                    <a:pt x="576" y="14580"/>
                    <a:pt x="693" y="14926"/>
                  </a:cubicBezTo>
                  <a:cubicBezTo>
                    <a:pt x="753" y="15129"/>
                    <a:pt x="923" y="15251"/>
                    <a:pt x="1098" y="15219"/>
                  </a:cubicBezTo>
                  <a:cubicBezTo>
                    <a:pt x="1348" y="15173"/>
                    <a:pt x="1499" y="14858"/>
                    <a:pt x="1408" y="14570"/>
                  </a:cubicBezTo>
                  <a:cubicBezTo>
                    <a:pt x="1301" y="14255"/>
                    <a:pt x="1210" y="13934"/>
                    <a:pt x="1131" y="13610"/>
                  </a:cubicBezTo>
                  <a:cubicBezTo>
                    <a:pt x="1053" y="13287"/>
                    <a:pt x="987" y="12960"/>
                    <a:pt x="936" y="12628"/>
                  </a:cubicBezTo>
                  <a:cubicBezTo>
                    <a:pt x="917" y="12394"/>
                    <a:pt x="767" y="12225"/>
                    <a:pt x="590" y="12199"/>
                  </a:cubicBezTo>
                  <a:close/>
                  <a:moveTo>
                    <a:pt x="17121" y="12269"/>
                  </a:moveTo>
                  <a:cubicBezTo>
                    <a:pt x="16967" y="12292"/>
                    <a:pt x="16833" y="12424"/>
                    <a:pt x="16790" y="12617"/>
                  </a:cubicBezTo>
                  <a:cubicBezTo>
                    <a:pt x="16740" y="12945"/>
                    <a:pt x="16678" y="13271"/>
                    <a:pt x="16601" y="13592"/>
                  </a:cubicBezTo>
                  <a:cubicBezTo>
                    <a:pt x="16523" y="13914"/>
                    <a:pt x="16431" y="14230"/>
                    <a:pt x="16327" y="14541"/>
                  </a:cubicBezTo>
                  <a:cubicBezTo>
                    <a:pt x="16288" y="14720"/>
                    <a:pt x="16342" y="14911"/>
                    <a:pt x="16462" y="15025"/>
                  </a:cubicBezTo>
                  <a:cubicBezTo>
                    <a:pt x="16649" y="15201"/>
                    <a:pt x="16919" y="15143"/>
                    <a:pt x="17046" y="14900"/>
                  </a:cubicBezTo>
                  <a:cubicBezTo>
                    <a:pt x="17160" y="14557"/>
                    <a:pt x="17259" y="14210"/>
                    <a:pt x="17343" y="13856"/>
                  </a:cubicBezTo>
                  <a:cubicBezTo>
                    <a:pt x="17427" y="13503"/>
                    <a:pt x="17496" y="13146"/>
                    <a:pt x="17551" y="12786"/>
                  </a:cubicBezTo>
                  <a:cubicBezTo>
                    <a:pt x="17572" y="12559"/>
                    <a:pt x="17457" y="12347"/>
                    <a:pt x="17277" y="12284"/>
                  </a:cubicBezTo>
                  <a:cubicBezTo>
                    <a:pt x="17224" y="12265"/>
                    <a:pt x="17172" y="12261"/>
                    <a:pt x="17121" y="12269"/>
                  </a:cubicBezTo>
                  <a:close/>
                  <a:moveTo>
                    <a:pt x="16213" y="15501"/>
                  </a:moveTo>
                  <a:cubicBezTo>
                    <a:pt x="16054" y="15485"/>
                    <a:pt x="15895" y="15590"/>
                    <a:pt x="15825" y="15779"/>
                  </a:cubicBezTo>
                  <a:cubicBezTo>
                    <a:pt x="15703" y="16033"/>
                    <a:pt x="15571" y="16281"/>
                    <a:pt x="15428" y="16523"/>
                  </a:cubicBezTo>
                  <a:cubicBezTo>
                    <a:pt x="15286" y="16765"/>
                    <a:pt x="15134" y="17001"/>
                    <a:pt x="14971" y="17231"/>
                  </a:cubicBezTo>
                  <a:cubicBezTo>
                    <a:pt x="14798" y="17435"/>
                    <a:pt x="14815" y="17780"/>
                    <a:pt x="15007" y="17956"/>
                  </a:cubicBezTo>
                  <a:cubicBezTo>
                    <a:pt x="15183" y="18117"/>
                    <a:pt x="15433" y="18067"/>
                    <a:pt x="15558" y="17846"/>
                  </a:cubicBezTo>
                  <a:cubicBezTo>
                    <a:pt x="15736" y="17595"/>
                    <a:pt x="15903" y="17338"/>
                    <a:pt x="16060" y="17073"/>
                  </a:cubicBezTo>
                  <a:cubicBezTo>
                    <a:pt x="16216" y="16808"/>
                    <a:pt x="16362" y="16534"/>
                    <a:pt x="16495" y="16256"/>
                  </a:cubicBezTo>
                  <a:cubicBezTo>
                    <a:pt x="16634" y="16023"/>
                    <a:pt x="16576" y="15698"/>
                    <a:pt x="16369" y="15560"/>
                  </a:cubicBezTo>
                  <a:cubicBezTo>
                    <a:pt x="16319" y="15526"/>
                    <a:pt x="16266" y="15506"/>
                    <a:pt x="16213" y="15501"/>
                  </a:cubicBezTo>
                  <a:close/>
                  <a:moveTo>
                    <a:pt x="1474" y="15541"/>
                  </a:moveTo>
                  <a:cubicBezTo>
                    <a:pt x="1416" y="15556"/>
                    <a:pt x="1359" y="15588"/>
                    <a:pt x="1309" y="15637"/>
                  </a:cubicBezTo>
                  <a:cubicBezTo>
                    <a:pt x="1143" y="15797"/>
                    <a:pt x="1116" y="16091"/>
                    <a:pt x="1249" y="16293"/>
                  </a:cubicBezTo>
                  <a:cubicBezTo>
                    <a:pt x="1380" y="16563"/>
                    <a:pt x="1521" y="16827"/>
                    <a:pt x="1672" y="17084"/>
                  </a:cubicBezTo>
                  <a:cubicBezTo>
                    <a:pt x="1824" y="17341"/>
                    <a:pt x="1987" y="17591"/>
                    <a:pt x="2159" y="17835"/>
                  </a:cubicBezTo>
                  <a:cubicBezTo>
                    <a:pt x="2320" y="18038"/>
                    <a:pt x="2589" y="18031"/>
                    <a:pt x="2740" y="17817"/>
                  </a:cubicBezTo>
                  <a:cubicBezTo>
                    <a:pt x="2860" y="17646"/>
                    <a:pt x="2861" y="17393"/>
                    <a:pt x="2743" y="17220"/>
                  </a:cubicBezTo>
                  <a:cubicBezTo>
                    <a:pt x="2585" y="16997"/>
                    <a:pt x="2438" y="16769"/>
                    <a:pt x="2301" y="16534"/>
                  </a:cubicBezTo>
                  <a:cubicBezTo>
                    <a:pt x="2163" y="16300"/>
                    <a:pt x="2035" y="16058"/>
                    <a:pt x="1916" y="15812"/>
                  </a:cubicBezTo>
                  <a:cubicBezTo>
                    <a:pt x="1835" y="15599"/>
                    <a:pt x="1648" y="15497"/>
                    <a:pt x="1474" y="15541"/>
                  </a:cubicBezTo>
                  <a:close/>
                  <a:moveTo>
                    <a:pt x="3296" y="18191"/>
                  </a:moveTo>
                  <a:cubicBezTo>
                    <a:pt x="3169" y="18222"/>
                    <a:pt x="3054" y="18325"/>
                    <a:pt x="3001" y="18491"/>
                  </a:cubicBezTo>
                  <a:cubicBezTo>
                    <a:pt x="2934" y="18701"/>
                    <a:pt x="3004" y="18940"/>
                    <a:pt x="3167" y="19048"/>
                  </a:cubicBezTo>
                  <a:cubicBezTo>
                    <a:pt x="3429" y="19318"/>
                    <a:pt x="3701" y="19568"/>
                    <a:pt x="3981" y="19796"/>
                  </a:cubicBezTo>
                  <a:cubicBezTo>
                    <a:pt x="4261" y="20023"/>
                    <a:pt x="4548" y="20228"/>
                    <a:pt x="4844" y="20411"/>
                  </a:cubicBezTo>
                  <a:cubicBezTo>
                    <a:pt x="5045" y="20564"/>
                    <a:pt x="5313" y="20464"/>
                    <a:pt x="5409" y="20199"/>
                  </a:cubicBezTo>
                  <a:cubicBezTo>
                    <a:pt x="5498" y="19954"/>
                    <a:pt x="5398" y="19668"/>
                    <a:pt x="5193" y="19572"/>
                  </a:cubicBezTo>
                  <a:cubicBezTo>
                    <a:pt x="4923" y="19405"/>
                    <a:pt x="4660" y="19219"/>
                    <a:pt x="4405" y="19012"/>
                  </a:cubicBezTo>
                  <a:cubicBezTo>
                    <a:pt x="4150" y="18804"/>
                    <a:pt x="3902" y="18576"/>
                    <a:pt x="3663" y="18330"/>
                  </a:cubicBezTo>
                  <a:cubicBezTo>
                    <a:pt x="3561" y="18201"/>
                    <a:pt x="3423" y="18160"/>
                    <a:pt x="3296" y="18191"/>
                  </a:cubicBezTo>
                  <a:close/>
                  <a:moveTo>
                    <a:pt x="14373" y="18253"/>
                  </a:moveTo>
                  <a:cubicBezTo>
                    <a:pt x="14265" y="18225"/>
                    <a:pt x="14147" y="18254"/>
                    <a:pt x="14051" y="18345"/>
                  </a:cubicBezTo>
                  <a:cubicBezTo>
                    <a:pt x="13803" y="18599"/>
                    <a:pt x="13546" y="18833"/>
                    <a:pt x="13279" y="19045"/>
                  </a:cubicBezTo>
                  <a:cubicBezTo>
                    <a:pt x="13012" y="19256"/>
                    <a:pt x="12736" y="19446"/>
                    <a:pt x="12455" y="19616"/>
                  </a:cubicBezTo>
                  <a:cubicBezTo>
                    <a:pt x="12254" y="19709"/>
                    <a:pt x="12155" y="19985"/>
                    <a:pt x="12236" y="20228"/>
                  </a:cubicBezTo>
                  <a:cubicBezTo>
                    <a:pt x="12327" y="20504"/>
                    <a:pt x="12600" y="20612"/>
                    <a:pt x="12807" y="20455"/>
                  </a:cubicBezTo>
                  <a:cubicBezTo>
                    <a:pt x="13114" y="20269"/>
                    <a:pt x="13415" y="20061"/>
                    <a:pt x="13706" y="19829"/>
                  </a:cubicBezTo>
                  <a:cubicBezTo>
                    <a:pt x="13996" y="19597"/>
                    <a:pt x="14276" y="19341"/>
                    <a:pt x="14547" y="19063"/>
                  </a:cubicBezTo>
                  <a:cubicBezTo>
                    <a:pt x="14685" y="18924"/>
                    <a:pt x="14723" y="18686"/>
                    <a:pt x="14638" y="18495"/>
                  </a:cubicBezTo>
                  <a:cubicBezTo>
                    <a:pt x="14580" y="18365"/>
                    <a:pt x="14481" y="18281"/>
                    <a:pt x="14373" y="18253"/>
                  </a:cubicBezTo>
                  <a:close/>
                  <a:moveTo>
                    <a:pt x="6272" y="20166"/>
                  </a:moveTo>
                  <a:cubicBezTo>
                    <a:pt x="6117" y="20186"/>
                    <a:pt x="5979" y="20316"/>
                    <a:pt x="5935" y="20510"/>
                  </a:cubicBezTo>
                  <a:cubicBezTo>
                    <a:pt x="5880" y="20756"/>
                    <a:pt x="5996" y="21012"/>
                    <a:pt x="6197" y="21086"/>
                  </a:cubicBezTo>
                  <a:cubicBezTo>
                    <a:pt x="6522" y="21210"/>
                    <a:pt x="6854" y="21312"/>
                    <a:pt x="7189" y="21390"/>
                  </a:cubicBezTo>
                  <a:cubicBezTo>
                    <a:pt x="7522" y="21467"/>
                    <a:pt x="7857" y="21521"/>
                    <a:pt x="8196" y="21551"/>
                  </a:cubicBezTo>
                  <a:cubicBezTo>
                    <a:pt x="8371" y="21550"/>
                    <a:pt x="8523" y="21400"/>
                    <a:pt x="8562" y="21192"/>
                  </a:cubicBezTo>
                  <a:cubicBezTo>
                    <a:pt x="8613" y="20926"/>
                    <a:pt x="8473" y="20664"/>
                    <a:pt x="8253" y="20613"/>
                  </a:cubicBezTo>
                  <a:cubicBezTo>
                    <a:pt x="7944" y="20585"/>
                    <a:pt x="7637" y="20534"/>
                    <a:pt x="7333" y="20463"/>
                  </a:cubicBezTo>
                  <a:cubicBezTo>
                    <a:pt x="7029" y="20391"/>
                    <a:pt x="6726" y="20299"/>
                    <a:pt x="6428" y="20184"/>
                  </a:cubicBezTo>
                  <a:cubicBezTo>
                    <a:pt x="6375" y="20164"/>
                    <a:pt x="6323" y="20159"/>
                    <a:pt x="6272" y="20166"/>
                  </a:cubicBezTo>
                  <a:close/>
                  <a:moveTo>
                    <a:pt x="11388" y="20195"/>
                  </a:moveTo>
                  <a:cubicBezTo>
                    <a:pt x="11330" y="20188"/>
                    <a:pt x="11270" y="20194"/>
                    <a:pt x="11211" y="20221"/>
                  </a:cubicBezTo>
                  <a:cubicBezTo>
                    <a:pt x="10921" y="20328"/>
                    <a:pt x="10629" y="20412"/>
                    <a:pt x="10333" y="20477"/>
                  </a:cubicBezTo>
                  <a:cubicBezTo>
                    <a:pt x="10038" y="20543"/>
                    <a:pt x="9740" y="20588"/>
                    <a:pt x="9440" y="20613"/>
                  </a:cubicBezTo>
                  <a:cubicBezTo>
                    <a:pt x="9241" y="20600"/>
                    <a:pt x="9067" y="20779"/>
                    <a:pt x="9043" y="21020"/>
                  </a:cubicBezTo>
                  <a:cubicBezTo>
                    <a:pt x="9012" y="21336"/>
                    <a:pt x="9236" y="21600"/>
                    <a:pt x="9494" y="21555"/>
                  </a:cubicBezTo>
                  <a:cubicBezTo>
                    <a:pt x="9824" y="21527"/>
                    <a:pt x="10152" y="21477"/>
                    <a:pt x="10477" y="21405"/>
                  </a:cubicBezTo>
                  <a:cubicBezTo>
                    <a:pt x="10803" y="21332"/>
                    <a:pt x="11124" y="21240"/>
                    <a:pt x="11442" y="21122"/>
                  </a:cubicBezTo>
                  <a:cubicBezTo>
                    <a:pt x="11637" y="21071"/>
                    <a:pt x="11768" y="20846"/>
                    <a:pt x="11740" y="20606"/>
                  </a:cubicBezTo>
                  <a:cubicBezTo>
                    <a:pt x="11713" y="20378"/>
                    <a:pt x="11561" y="20217"/>
                    <a:pt x="11388" y="20195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Helvetica Neue Medium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90000"/>
                    <a:lumOff val="1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Линия"/>
            <p:cNvSpPr/>
            <p:nvPr>
              <p:custDataLst>
                <p:tags r:id="rId8"/>
              </p:custDataLst>
            </p:nvPr>
          </p:nvSpPr>
          <p:spPr>
            <a:xfrm>
              <a:off x="8242" y="6066"/>
              <a:ext cx="0" cy="768"/>
            </a:xfrm>
            <a:prstGeom prst="line">
              <a:avLst/>
            </a:prstGeom>
            <a:noFill/>
            <a:ln w="25400" cap="flat">
              <a:solidFill>
                <a:sysClr val="window" lastClr="FFFFFF">
                  <a:lumMod val="85000"/>
                </a:sysClr>
              </a:solidFill>
              <a:prstDash val="solid"/>
              <a:miter lim="400000"/>
              <a:headEnd type="oval"/>
              <a:tailEnd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Helvetica Neue Medium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90000"/>
                    <a:lumOff val="1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5" name="矩形 74"/>
            <p:cNvSpPr/>
            <p:nvPr>
              <p:custDataLst>
                <p:tags r:id="rId9"/>
              </p:custDataLst>
            </p:nvPr>
          </p:nvSpPr>
          <p:spPr>
            <a:xfrm>
              <a:off x="6419" y="5290"/>
              <a:ext cx="3558" cy="686"/>
            </a:xfrm>
            <a:prstGeom prst="rect">
              <a:avLst/>
            </a:prstGeom>
          </p:spPr>
          <p:txBody>
            <a:bodyPr wrap="square" tIns="0" anchor="ctr" anchorCtr="0">
              <a:normAutofit/>
            </a:bodyPr>
            <a:lstStyle/>
            <a:p>
              <a:pPr lvl="0" algn="ctr" defTabSz="457200">
                <a:lnSpc>
                  <a:spcPct val="120000"/>
                </a:lnSpc>
                <a:defRPr/>
              </a:pPr>
              <a:r>
                <a:rPr lang="zh-CN" altLang="en-US" sz="2000" b="1" spc="3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分离变量后积分</a:t>
              </a:r>
              <a:endParaRPr lang="zh-CN" altLang="en-US" sz="2000" b="1" spc="3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271" y="4148"/>
                  <a:ext cx="5425" cy="11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l-GR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l-GR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f>
                              <m:fPr>
                                <m:ctrlPr>
                                  <a:rPr lang="el-GR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nary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trl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l-GR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l-GR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" y="4148"/>
                  <a:ext cx="5425" cy="11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5277485" y="4165600"/>
            <a:ext cx="5124450" cy="3016250"/>
            <a:chOff x="8311" y="6560"/>
            <a:chExt cx="8070" cy="4750"/>
          </a:xfrm>
        </p:grpSpPr>
        <p:sp>
          <p:nvSpPr>
            <p:cNvPr id="945" name="Кружок"/>
            <p:cNvSpPr/>
            <p:nvPr>
              <p:custDataLst>
                <p:tags r:id="rId11"/>
              </p:custDataLst>
            </p:nvPr>
          </p:nvSpPr>
          <p:spPr>
            <a:xfrm>
              <a:off x="11102" y="6754"/>
              <a:ext cx="1701" cy="1701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Helvetica Neue Medium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90000"/>
                    <a:lumOff val="1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6" name="Фигура"/>
            <p:cNvSpPr/>
            <p:nvPr>
              <p:custDataLst>
                <p:tags r:id="rId12"/>
              </p:custDataLst>
            </p:nvPr>
          </p:nvSpPr>
          <p:spPr>
            <a:xfrm>
              <a:off x="10908" y="6560"/>
              <a:ext cx="2543" cy="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0" extrusionOk="0">
                  <a:moveTo>
                    <a:pt x="8863" y="0"/>
                  </a:moveTo>
                  <a:cubicBezTo>
                    <a:pt x="6596" y="0"/>
                    <a:pt x="4331" y="1054"/>
                    <a:pt x="2601" y="3162"/>
                  </a:cubicBezTo>
                  <a:cubicBezTo>
                    <a:pt x="868" y="5275"/>
                    <a:pt x="3" y="8045"/>
                    <a:pt x="7" y="10814"/>
                  </a:cubicBezTo>
                  <a:cubicBezTo>
                    <a:pt x="-34" y="11071"/>
                    <a:pt x="108" y="11320"/>
                    <a:pt x="320" y="11364"/>
                  </a:cubicBezTo>
                  <a:cubicBezTo>
                    <a:pt x="586" y="11418"/>
                    <a:pt x="818" y="11140"/>
                    <a:pt x="780" y="10814"/>
                  </a:cubicBezTo>
                  <a:cubicBezTo>
                    <a:pt x="776" y="8287"/>
                    <a:pt x="1566" y="5758"/>
                    <a:pt x="3148" y="3829"/>
                  </a:cubicBezTo>
                  <a:cubicBezTo>
                    <a:pt x="4727" y="1905"/>
                    <a:pt x="6794" y="942"/>
                    <a:pt x="8863" y="942"/>
                  </a:cubicBezTo>
                  <a:cubicBezTo>
                    <a:pt x="10932" y="942"/>
                    <a:pt x="12999" y="1905"/>
                    <a:pt x="14578" y="3829"/>
                  </a:cubicBezTo>
                  <a:cubicBezTo>
                    <a:pt x="16160" y="5758"/>
                    <a:pt x="16950" y="8287"/>
                    <a:pt x="16946" y="10814"/>
                  </a:cubicBezTo>
                  <a:cubicBezTo>
                    <a:pt x="16911" y="11075"/>
                    <a:pt x="17062" y="11320"/>
                    <a:pt x="17277" y="11353"/>
                  </a:cubicBezTo>
                  <a:cubicBezTo>
                    <a:pt x="17290" y="11355"/>
                    <a:pt x="17301" y="11349"/>
                    <a:pt x="17313" y="11349"/>
                  </a:cubicBezTo>
                  <a:lnTo>
                    <a:pt x="17313" y="11356"/>
                  </a:lnTo>
                  <a:lnTo>
                    <a:pt x="20220" y="11356"/>
                  </a:lnTo>
                  <a:lnTo>
                    <a:pt x="19252" y="12536"/>
                  </a:lnTo>
                  <a:cubicBezTo>
                    <a:pt x="19099" y="12723"/>
                    <a:pt x="19099" y="13028"/>
                    <a:pt x="19252" y="13214"/>
                  </a:cubicBezTo>
                  <a:cubicBezTo>
                    <a:pt x="19405" y="13401"/>
                    <a:pt x="19655" y="13401"/>
                    <a:pt x="19808" y="13214"/>
                  </a:cubicBezTo>
                  <a:lnTo>
                    <a:pt x="21449" y="11210"/>
                  </a:lnTo>
                  <a:cubicBezTo>
                    <a:pt x="21527" y="11115"/>
                    <a:pt x="21565" y="10990"/>
                    <a:pt x="21564" y="10865"/>
                  </a:cubicBezTo>
                  <a:cubicBezTo>
                    <a:pt x="21566" y="10740"/>
                    <a:pt x="21528" y="10610"/>
                    <a:pt x="21449" y="10514"/>
                  </a:cubicBezTo>
                  <a:lnTo>
                    <a:pt x="19808" y="8513"/>
                  </a:lnTo>
                  <a:cubicBezTo>
                    <a:pt x="19732" y="8419"/>
                    <a:pt x="19632" y="8373"/>
                    <a:pt x="19532" y="8373"/>
                  </a:cubicBezTo>
                  <a:cubicBezTo>
                    <a:pt x="19431" y="8373"/>
                    <a:pt x="19329" y="8419"/>
                    <a:pt x="19252" y="8513"/>
                  </a:cubicBezTo>
                  <a:cubicBezTo>
                    <a:pt x="19099" y="8699"/>
                    <a:pt x="19099" y="9001"/>
                    <a:pt x="19252" y="9187"/>
                  </a:cubicBezTo>
                  <a:lnTo>
                    <a:pt x="20244" y="10396"/>
                  </a:lnTo>
                  <a:lnTo>
                    <a:pt x="17704" y="10396"/>
                  </a:lnTo>
                  <a:cubicBezTo>
                    <a:pt x="17624" y="7769"/>
                    <a:pt x="16771" y="5169"/>
                    <a:pt x="15125" y="3162"/>
                  </a:cubicBezTo>
                  <a:cubicBezTo>
                    <a:pt x="13395" y="1054"/>
                    <a:pt x="11130" y="0"/>
                    <a:pt x="8863" y="0"/>
                  </a:cubicBezTo>
                  <a:close/>
                  <a:moveTo>
                    <a:pt x="590" y="12199"/>
                  </a:moveTo>
                  <a:cubicBezTo>
                    <a:pt x="532" y="12191"/>
                    <a:pt x="470" y="12198"/>
                    <a:pt x="410" y="12225"/>
                  </a:cubicBezTo>
                  <a:cubicBezTo>
                    <a:pt x="220" y="12309"/>
                    <a:pt x="117" y="12561"/>
                    <a:pt x="178" y="12797"/>
                  </a:cubicBezTo>
                  <a:cubicBezTo>
                    <a:pt x="234" y="13160"/>
                    <a:pt x="306" y="13519"/>
                    <a:pt x="392" y="13874"/>
                  </a:cubicBezTo>
                  <a:cubicBezTo>
                    <a:pt x="478" y="14229"/>
                    <a:pt x="576" y="14580"/>
                    <a:pt x="693" y="14926"/>
                  </a:cubicBezTo>
                  <a:cubicBezTo>
                    <a:pt x="753" y="15129"/>
                    <a:pt x="923" y="15251"/>
                    <a:pt x="1098" y="15219"/>
                  </a:cubicBezTo>
                  <a:cubicBezTo>
                    <a:pt x="1348" y="15173"/>
                    <a:pt x="1499" y="14858"/>
                    <a:pt x="1408" y="14570"/>
                  </a:cubicBezTo>
                  <a:cubicBezTo>
                    <a:pt x="1301" y="14255"/>
                    <a:pt x="1210" y="13934"/>
                    <a:pt x="1131" y="13610"/>
                  </a:cubicBezTo>
                  <a:cubicBezTo>
                    <a:pt x="1053" y="13287"/>
                    <a:pt x="987" y="12960"/>
                    <a:pt x="936" y="12628"/>
                  </a:cubicBezTo>
                  <a:cubicBezTo>
                    <a:pt x="917" y="12394"/>
                    <a:pt x="767" y="12225"/>
                    <a:pt x="590" y="12199"/>
                  </a:cubicBezTo>
                  <a:close/>
                  <a:moveTo>
                    <a:pt x="17121" y="12269"/>
                  </a:moveTo>
                  <a:cubicBezTo>
                    <a:pt x="16967" y="12292"/>
                    <a:pt x="16833" y="12424"/>
                    <a:pt x="16790" y="12617"/>
                  </a:cubicBezTo>
                  <a:cubicBezTo>
                    <a:pt x="16740" y="12945"/>
                    <a:pt x="16678" y="13271"/>
                    <a:pt x="16601" y="13592"/>
                  </a:cubicBezTo>
                  <a:cubicBezTo>
                    <a:pt x="16523" y="13914"/>
                    <a:pt x="16431" y="14230"/>
                    <a:pt x="16327" y="14541"/>
                  </a:cubicBezTo>
                  <a:cubicBezTo>
                    <a:pt x="16288" y="14720"/>
                    <a:pt x="16342" y="14911"/>
                    <a:pt x="16462" y="15025"/>
                  </a:cubicBezTo>
                  <a:cubicBezTo>
                    <a:pt x="16649" y="15201"/>
                    <a:pt x="16919" y="15143"/>
                    <a:pt x="17046" y="14900"/>
                  </a:cubicBezTo>
                  <a:cubicBezTo>
                    <a:pt x="17160" y="14557"/>
                    <a:pt x="17259" y="14210"/>
                    <a:pt x="17343" y="13856"/>
                  </a:cubicBezTo>
                  <a:cubicBezTo>
                    <a:pt x="17427" y="13503"/>
                    <a:pt x="17496" y="13146"/>
                    <a:pt x="17551" y="12786"/>
                  </a:cubicBezTo>
                  <a:cubicBezTo>
                    <a:pt x="17572" y="12559"/>
                    <a:pt x="17457" y="12347"/>
                    <a:pt x="17277" y="12284"/>
                  </a:cubicBezTo>
                  <a:cubicBezTo>
                    <a:pt x="17224" y="12265"/>
                    <a:pt x="17172" y="12261"/>
                    <a:pt x="17121" y="12269"/>
                  </a:cubicBezTo>
                  <a:close/>
                  <a:moveTo>
                    <a:pt x="16213" y="15501"/>
                  </a:moveTo>
                  <a:cubicBezTo>
                    <a:pt x="16054" y="15485"/>
                    <a:pt x="15895" y="15590"/>
                    <a:pt x="15825" y="15779"/>
                  </a:cubicBezTo>
                  <a:cubicBezTo>
                    <a:pt x="15703" y="16033"/>
                    <a:pt x="15571" y="16281"/>
                    <a:pt x="15428" y="16523"/>
                  </a:cubicBezTo>
                  <a:cubicBezTo>
                    <a:pt x="15286" y="16765"/>
                    <a:pt x="15134" y="17001"/>
                    <a:pt x="14971" y="17231"/>
                  </a:cubicBezTo>
                  <a:cubicBezTo>
                    <a:pt x="14798" y="17435"/>
                    <a:pt x="14815" y="17780"/>
                    <a:pt x="15007" y="17956"/>
                  </a:cubicBezTo>
                  <a:cubicBezTo>
                    <a:pt x="15183" y="18117"/>
                    <a:pt x="15433" y="18067"/>
                    <a:pt x="15558" y="17846"/>
                  </a:cubicBezTo>
                  <a:cubicBezTo>
                    <a:pt x="15736" y="17595"/>
                    <a:pt x="15903" y="17338"/>
                    <a:pt x="16060" y="17073"/>
                  </a:cubicBezTo>
                  <a:cubicBezTo>
                    <a:pt x="16216" y="16808"/>
                    <a:pt x="16362" y="16534"/>
                    <a:pt x="16495" y="16256"/>
                  </a:cubicBezTo>
                  <a:cubicBezTo>
                    <a:pt x="16634" y="16023"/>
                    <a:pt x="16576" y="15698"/>
                    <a:pt x="16369" y="15560"/>
                  </a:cubicBezTo>
                  <a:cubicBezTo>
                    <a:pt x="16319" y="15526"/>
                    <a:pt x="16266" y="15506"/>
                    <a:pt x="16213" y="15501"/>
                  </a:cubicBezTo>
                  <a:close/>
                  <a:moveTo>
                    <a:pt x="1474" y="15541"/>
                  </a:moveTo>
                  <a:cubicBezTo>
                    <a:pt x="1416" y="15556"/>
                    <a:pt x="1359" y="15588"/>
                    <a:pt x="1309" y="15637"/>
                  </a:cubicBezTo>
                  <a:cubicBezTo>
                    <a:pt x="1143" y="15797"/>
                    <a:pt x="1116" y="16091"/>
                    <a:pt x="1249" y="16293"/>
                  </a:cubicBezTo>
                  <a:cubicBezTo>
                    <a:pt x="1380" y="16563"/>
                    <a:pt x="1521" y="16827"/>
                    <a:pt x="1672" y="17084"/>
                  </a:cubicBezTo>
                  <a:cubicBezTo>
                    <a:pt x="1824" y="17341"/>
                    <a:pt x="1987" y="17591"/>
                    <a:pt x="2159" y="17835"/>
                  </a:cubicBezTo>
                  <a:cubicBezTo>
                    <a:pt x="2320" y="18038"/>
                    <a:pt x="2589" y="18031"/>
                    <a:pt x="2740" y="17817"/>
                  </a:cubicBezTo>
                  <a:cubicBezTo>
                    <a:pt x="2860" y="17646"/>
                    <a:pt x="2861" y="17393"/>
                    <a:pt x="2743" y="17220"/>
                  </a:cubicBezTo>
                  <a:cubicBezTo>
                    <a:pt x="2585" y="16997"/>
                    <a:pt x="2438" y="16769"/>
                    <a:pt x="2301" y="16534"/>
                  </a:cubicBezTo>
                  <a:cubicBezTo>
                    <a:pt x="2163" y="16300"/>
                    <a:pt x="2035" y="16058"/>
                    <a:pt x="1916" y="15812"/>
                  </a:cubicBezTo>
                  <a:cubicBezTo>
                    <a:pt x="1835" y="15599"/>
                    <a:pt x="1648" y="15497"/>
                    <a:pt x="1474" y="15541"/>
                  </a:cubicBezTo>
                  <a:close/>
                  <a:moveTo>
                    <a:pt x="3296" y="18191"/>
                  </a:moveTo>
                  <a:cubicBezTo>
                    <a:pt x="3169" y="18222"/>
                    <a:pt x="3054" y="18325"/>
                    <a:pt x="3001" y="18491"/>
                  </a:cubicBezTo>
                  <a:cubicBezTo>
                    <a:pt x="2934" y="18701"/>
                    <a:pt x="3004" y="18940"/>
                    <a:pt x="3167" y="19048"/>
                  </a:cubicBezTo>
                  <a:cubicBezTo>
                    <a:pt x="3429" y="19318"/>
                    <a:pt x="3701" y="19568"/>
                    <a:pt x="3981" y="19796"/>
                  </a:cubicBezTo>
                  <a:cubicBezTo>
                    <a:pt x="4261" y="20023"/>
                    <a:pt x="4548" y="20228"/>
                    <a:pt x="4844" y="20411"/>
                  </a:cubicBezTo>
                  <a:cubicBezTo>
                    <a:pt x="5045" y="20564"/>
                    <a:pt x="5313" y="20464"/>
                    <a:pt x="5409" y="20199"/>
                  </a:cubicBezTo>
                  <a:cubicBezTo>
                    <a:pt x="5498" y="19954"/>
                    <a:pt x="5398" y="19668"/>
                    <a:pt x="5193" y="19572"/>
                  </a:cubicBezTo>
                  <a:cubicBezTo>
                    <a:pt x="4923" y="19405"/>
                    <a:pt x="4660" y="19219"/>
                    <a:pt x="4405" y="19012"/>
                  </a:cubicBezTo>
                  <a:cubicBezTo>
                    <a:pt x="4150" y="18804"/>
                    <a:pt x="3902" y="18576"/>
                    <a:pt x="3663" y="18330"/>
                  </a:cubicBezTo>
                  <a:cubicBezTo>
                    <a:pt x="3561" y="18201"/>
                    <a:pt x="3423" y="18160"/>
                    <a:pt x="3296" y="18191"/>
                  </a:cubicBezTo>
                  <a:close/>
                  <a:moveTo>
                    <a:pt x="14373" y="18253"/>
                  </a:moveTo>
                  <a:cubicBezTo>
                    <a:pt x="14265" y="18225"/>
                    <a:pt x="14147" y="18254"/>
                    <a:pt x="14051" y="18345"/>
                  </a:cubicBezTo>
                  <a:cubicBezTo>
                    <a:pt x="13803" y="18599"/>
                    <a:pt x="13546" y="18833"/>
                    <a:pt x="13279" y="19045"/>
                  </a:cubicBezTo>
                  <a:cubicBezTo>
                    <a:pt x="13012" y="19256"/>
                    <a:pt x="12736" y="19446"/>
                    <a:pt x="12455" y="19616"/>
                  </a:cubicBezTo>
                  <a:cubicBezTo>
                    <a:pt x="12254" y="19709"/>
                    <a:pt x="12155" y="19985"/>
                    <a:pt x="12236" y="20228"/>
                  </a:cubicBezTo>
                  <a:cubicBezTo>
                    <a:pt x="12327" y="20504"/>
                    <a:pt x="12600" y="20612"/>
                    <a:pt x="12807" y="20455"/>
                  </a:cubicBezTo>
                  <a:cubicBezTo>
                    <a:pt x="13114" y="20269"/>
                    <a:pt x="13415" y="20061"/>
                    <a:pt x="13706" y="19829"/>
                  </a:cubicBezTo>
                  <a:cubicBezTo>
                    <a:pt x="13996" y="19597"/>
                    <a:pt x="14276" y="19341"/>
                    <a:pt x="14547" y="19063"/>
                  </a:cubicBezTo>
                  <a:cubicBezTo>
                    <a:pt x="14685" y="18924"/>
                    <a:pt x="14723" y="18686"/>
                    <a:pt x="14638" y="18495"/>
                  </a:cubicBezTo>
                  <a:cubicBezTo>
                    <a:pt x="14580" y="18365"/>
                    <a:pt x="14481" y="18281"/>
                    <a:pt x="14373" y="18253"/>
                  </a:cubicBezTo>
                  <a:close/>
                  <a:moveTo>
                    <a:pt x="6272" y="20166"/>
                  </a:moveTo>
                  <a:cubicBezTo>
                    <a:pt x="6117" y="20186"/>
                    <a:pt x="5979" y="20316"/>
                    <a:pt x="5935" y="20510"/>
                  </a:cubicBezTo>
                  <a:cubicBezTo>
                    <a:pt x="5880" y="20756"/>
                    <a:pt x="5996" y="21012"/>
                    <a:pt x="6197" y="21086"/>
                  </a:cubicBezTo>
                  <a:cubicBezTo>
                    <a:pt x="6522" y="21210"/>
                    <a:pt x="6854" y="21312"/>
                    <a:pt x="7189" y="21390"/>
                  </a:cubicBezTo>
                  <a:cubicBezTo>
                    <a:pt x="7522" y="21467"/>
                    <a:pt x="7857" y="21521"/>
                    <a:pt x="8196" y="21551"/>
                  </a:cubicBezTo>
                  <a:cubicBezTo>
                    <a:pt x="8371" y="21550"/>
                    <a:pt x="8523" y="21400"/>
                    <a:pt x="8562" y="21192"/>
                  </a:cubicBezTo>
                  <a:cubicBezTo>
                    <a:pt x="8613" y="20926"/>
                    <a:pt x="8473" y="20664"/>
                    <a:pt x="8253" y="20613"/>
                  </a:cubicBezTo>
                  <a:cubicBezTo>
                    <a:pt x="7944" y="20585"/>
                    <a:pt x="7637" y="20534"/>
                    <a:pt x="7333" y="20463"/>
                  </a:cubicBezTo>
                  <a:cubicBezTo>
                    <a:pt x="7029" y="20391"/>
                    <a:pt x="6726" y="20299"/>
                    <a:pt x="6428" y="20184"/>
                  </a:cubicBezTo>
                  <a:cubicBezTo>
                    <a:pt x="6375" y="20164"/>
                    <a:pt x="6323" y="20159"/>
                    <a:pt x="6272" y="20166"/>
                  </a:cubicBezTo>
                  <a:close/>
                  <a:moveTo>
                    <a:pt x="11388" y="20195"/>
                  </a:moveTo>
                  <a:cubicBezTo>
                    <a:pt x="11330" y="20188"/>
                    <a:pt x="11270" y="20194"/>
                    <a:pt x="11211" y="20221"/>
                  </a:cubicBezTo>
                  <a:cubicBezTo>
                    <a:pt x="10921" y="20328"/>
                    <a:pt x="10629" y="20412"/>
                    <a:pt x="10333" y="20477"/>
                  </a:cubicBezTo>
                  <a:cubicBezTo>
                    <a:pt x="10038" y="20543"/>
                    <a:pt x="9740" y="20588"/>
                    <a:pt x="9440" y="20613"/>
                  </a:cubicBezTo>
                  <a:cubicBezTo>
                    <a:pt x="9241" y="20600"/>
                    <a:pt x="9067" y="20779"/>
                    <a:pt x="9043" y="21020"/>
                  </a:cubicBezTo>
                  <a:cubicBezTo>
                    <a:pt x="9012" y="21336"/>
                    <a:pt x="9236" y="21600"/>
                    <a:pt x="9494" y="21555"/>
                  </a:cubicBezTo>
                  <a:cubicBezTo>
                    <a:pt x="9824" y="21527"/>
                    <a:pt x="10152" y="21477"/>
                    <a:pt x="10477" y="21405"/>
                  </a:cubicBezTo>
                  <a:cubicBezTo>
                    <a:pt x="10803" y="21332"/>
                    <a:pt x="11124" y="21240"/>
                    <a:pt x="11442" y="21122"/>
                  </a:cubicBezTo>
                  <a:cubicBezTo>
                    <a:pt x="11637" y="21071"/>
                    <a:pt x="11768" y="20846"/>
                    <a:pt x="11740" y="20606"/>
                  </a:cubicBezTo>
                  <a:cubicBezTo>
                    <a:pt x="11713" y="20378"/>
                    <a:pt x="11561" y="20217"/>
                    <a:pt x="11388" y="20195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Helvetica Neue Medium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90000"/>
                    <a:lumOff val="1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1" name="Линия"/>
            <p:cNvSpPr/>
            <p:nvPr>
              <p:custDataLst>
                <p:tags r:id="rId13"/>
              </p:custDataLst>
            </p:nvPr>
          </p:nvSpPr>
          <p:spPr>
            <a:xfrm>
              <a:off x="11975" y="8375"/>
              <a:ext cx="0" cy="768"/>
            </a:xfrm>
            <a:prstGeom prst="line">
              <a:avLst/>
            </a:prstGeom>
            <a:noFill/>
            <a:ln w="25400" cap="flat">
              <a:solidFill>
                <a:sysClr val="window" lastClr="FFFFFF">
                  <a:lumMod val="85000"/>
                </a:sysClr>
              </a:solidFill>
              <a:prstDash val="solid"/>
              <a:miter lim="400000"/>
              <a:tailEnd type="oval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Helvetica Neue Medium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90000"/>
                    <a:lumOff val="1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矩形 52"/>
            <p:cNvSpPr/>
            <p:nvPr>
              <p:custDataLst>
                <p:tags r:id="rId14"/>
              </p:custDataLst>
            </p:nvPr>
          </p:nvSpPr>
          <p:spPr>
            <a:xfrm>
              <a:off x="8818" y="9298"/>
              <a:ext cx="6542" cy="686"/>
            </a:xfrm>
            <a:prstGeom prst="rect">
              <a:avLst/>
            </a:prstGeom>
          </p:spPr>
          <p:txBody>
            <a:bodyPr wrap="square" bIns="0" anchor="ctr" anchorCtr="0">
              <a:normAutofit/>
            </a:bodyPr>
            <a:lstStyle/>
            <a:p>
              <a:pPr lvl="0" algn="ctr" defTabSz="457200">
                <a:lnSpc>
                  <a:spcPct val="120000"/>
                </a:lnSpc>
                <a:defRPr/>
              </a:pPr>
              <a:r>
                <a:rPr lang="zh-CN" altLang="en-US" sz="2000" b="1" spc="3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式子右侧乘以(t</a:t>
              </a:r>
              <a:r>
                <a:rPr lang="zh-CN" altLang="en-US" sz="2000" b="1" spc="3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2000" b="1" spc="3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-t</a:t>
              </a:r>
              <a:r>
                <a:rPr lang="zh-CN" altLang="en-US" sz="2000" b="1" spc="3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2000" b="1" spc="3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)/(t</a:t>
              </a:r>
              <a:r>
                <a:rPr lang="zh-CN" altLang="en-US" sz="2000" b="1" spc="3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r>
                <a:rPr lang="zh-CN" altLang="en-US" sz="2000" b="1" spc="3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-t</a:t>
              </a:r>
              <a:r>
                <a:rPr lang="zh-CN" altLang="en-US" sz="2000" b="1" spc="300" baseline="-250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r>
                <a:rPr lang="zh-CN" altLang="en-US" sz="2000" b="1" spc="3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)</a:t>
              </a:r>
              <a:endParaRPr lang="zh-CN" altLang="en-US" sz="2000" b="1" spc="3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8311" y="9986"/>
                  <a:ext cx="8071" cy="13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nary>
                          <m:naryPr>
                            <m:ctrl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l-GR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l-GR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l-GR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nary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trlPr>
                                  <a:rPr lang="el-GR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l-GR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l-GR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acc>
                          <m:accPr>
                            <m:chr m:val="̅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" y="9986"/>
                  <a:ext cx="8071" cy="1324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/>
          <p:cNvGrpSpPr/>
          <p:nvPr/>
        </p:nvGrpSpPr>
        <p:grpSpPr>
          <a:xfrm>
            <a:off x="9119235" y="2720975"/>
            <a:ext cx="1766570" cy="2767965"/>
            <a:chOff x="14361" y="4285"/>
            <a:chExt cx="2782" cy="4359"/>
          </a:xfrm>
        </p:grpSpPr>
        <p:sp>
          <p:nvSpPr>
            <p:cNvPr id="3" name="Кружок"/>
            <p:cNvSpPr/>
            <p:nvPr>
              <p:custDataLst>
                <p:tags r:id="rId16"/>
              </p:custDataLst>
            </p:nvPr>
          </p:nvSpPr>
          <p:spPr>
            <a:xfrm>
              <a:off x="14796" y="6754"/>
              <a:ext cx="1701" cy="1701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Helvetica Neue Medium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90000"/>
                    <a:lumOff val="1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Фигура"/>
            <p:cNvSpPr/>
            <p:nvPr>
              <p:custDataLst>
                <p:tags r:id="rId17"/>
              </p:custDataLst>
            </p:nvPr>
          </p:nvSpPr>
          <p:spPr>
            <a:xfrm flipV="1">
              <a:off x="14601" y="6560"/>
              <a:ext cx="2543" cy="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60" extrusionOk="0">
                  <a:moveTo>
                    <a:pt x="8863" y="0"/>
                  </a:moveTo>
                  <a:cubicBezTo>
                    <a:pt x="6596" y="0"/>
                    <a:pt x="4331" y="1054"/>
                    <a:pt x="2601" y="3162"/>
                  </a:cubicBezTo>
                  <a:cubicBezTo>
                    <a:pt x="868" y="5275"/>
                    <a:pt x="3" y="8045"/>
                    <a:pt x="7" y="10814"/>
                  </a:cubicBezTo>
                  <a:cubicBezTo>
                    <a:pt x="-34" y="11071"/>
                    <a:pt x="108" y="11320"/>
                    <a:pt x="320" y="11364"/>
                  </a:cubicBezTo>
                  <a:cubicBezTo>
                    <a:pt x="586" y="11418"/>
                    <a:pt x="818" y="11140"/>
                    <a:pt x="780" y="10814"/>
                  </a:cubicBezTo>
                  <a:cubicBezTo>
                    <a:pt x="776" y="8287"/>
                    <a:pt x="1566" y="5758"/>
                    <a:pt x="3148" y="3829"/>
                  </a:cubicBezTo>
                  <a:cubicBezTo>
                    <a:pt x="4727" y="1905"/>
                    <a:pt x="6794" y="942"/>
                    <a:pt x="8863" y="942"/>
                  </a:cubicBezTo>
                  <a:cubicBezTo>
                    <a:pt x="10932" y="942"/>
                    <a:pt x="12999" y="1905"/>
                    <a:pt x="14578" y="3829"/>
                  </a:cubicBezTo>
                  <a:cubicBezTo>
                    <a:pt x="16160" y="5758"/>
                    <a:pt x="16950" y="8287"/>
                    <a:pt x="16946" y="10814"/>
                  </a:cubicBezTo>
                  <a:cubicBezTo>
                    <a:pt x="16911" y="11075"/>
                    <a:pt x="17062" y="11320"/>
                    <a:pt x="17277" y="11353"/>
                  </a:cubicBezTo>
                  <a:cubicBezTo>
                    <a:pt x="17290" y="11355"/>
                    <a:pt x="17301" y="11349"/>
                    <a:pt x="17313" y="11349"/>
                  </a:cubicBezTo>
                  <a:lnTo>
                    <a:pt x="17313" y="11356"/>
                  </a:lnTo>
                  <a:lnTo>
                    <a:pt x="20220" y="11356"/>
                  </a:lnTo>
                  <a:lnTo>
                    <a:pt x="19252" y="12536"/>
                  </a:lnTo>
                  <a:cubicBezTo>
                    <a:pt x="19099" y="12723"/>
                    <a:pt x="19099" y="13028"/>
                    <a:pt x="19252" y="13214"/>
                  </a:cubicBezTo>
                  <a:cubicBezTo>
                    <a:pt x="19405" y="13401"/>
                    <a:pt x="19655" y="13401"/>
                    <a:pt x="19808" y="13214"/>
                  </a:cubicBezTo>
                  <a:lnTo>
                    <a:pt x="21449" y="11210"/>
                  </a:lnTo>
                  <a:cubicBezTo>
                    <a:pt x="21527" y="11115"/>
                    <a:pt x="21565" y="10990"/>
                    <a:pt x="21564" y="10865"/>
                  </a:cubicBezTo>
                  <a:cubicBezTo>
                    <a:pt x="21566" y="10740"/>
                    <a:pt x="21528" y="10610"/>
                    <a:pt x="21449" y="10514"/>
                  </a:cubicBezTo>
                  <a:lnTo>
                    <a:pt x="19808" y="8513"/>
                  </a:lnTo>
                  <a:cubicBezTo>
                    <a:pt x="19732" y="8419"/>
                    <a:pt x="19632" y="8373"/>
                    <a:pt x="19532" y="8373"/>
                  </a:cubicBezTo>
                  <a:cubicBezTo>
                    <a:pt x="19431" y="8373"/>
                    <a:pt x="19329" y="8419"/>
                    <a:pt x="19252" y="8513"/>
                  </a:cubicBezTo>
                  <a:cubicBezTo>
                    <a:pt x="19099" y="8699"/>
                    <a:pt x="19099" y="9001"/>
                    <a:pt x="19252" y="9187"/>
                  </a:cubicBezTo>
                  <a:lnTo>
                    <a:pt x="20244" y="10396"/>
                  </a:lnTo>
                  <a:lnTo>
                    <a:pt x="17704" y="10396"/>
                  </a:lnTo>
                  <a:cubicBezTo>
                    <a:pt x="17624" y="7769"/>
                    <a:pt x="16771" y="5169"/>
                    <a:pt x="15125" y="3162"/>
                  </a:cubicBezTo>
                  <a:cubicBezTo>
                    <a:pt x="13395" y="1054"/>
                    <a:pt x="11130" y="0"/>
                    <a:pt x="8863" y="0"/>
                  </a:cubicBezTo>
                  <a:close/>
                  <a:moveTo>
                    <a:pt x="590" y="12199"/>
                  </a:moveTo>
                  <a:cubicBezTo>
                    <a:pt x="532" y="12191"/>
                    <a:pt x="470" y="12198"/>
                    <a:pt x="410" y="12225"/>
                  </a:cubicBezTo>
                  <a:cubicBezTo>
                    <a:pt x="220" y="12309"/>
                    <a:pt x="117" y="12561"/>
                    <a:pt x="178" y="12797"/>
                  </a:cubicBezTo>
                  <a:cubicBezTo>
                    <a:pt x="234" y="13160"/>
                    <a:pt x="306" y="13519"/>
                    <a:pt x="392" y="13874"/>
                  </a:cubicBezTo>
                  <a:cubicBezTo>
                    <a:pt x="478" y="14229"/>
                    <a:pt x="576" y="14580"/>
                    <a:pt x="693" y="14926"/>
                  </a:cubicBezTo>
                  <a:cubicBezTo>
                    <a:pt x="753" y="15129"/>
                    <a:pt x="923" y="15251"/>
                    <a:pt x="1098" y="15219"/>
                  </a:cubicBezTo>
                  <a:cubicBezTo>
                    <a:pt x="1348" y="15173"/>
                    <a:pt x="1499" y="14858"/>
                    <a:pt x="1408" y="14570"/>
                  </a:cubicBezTo>
                  <a:cubicBezTo>
                    <a:pt x="1301" y="14255"/>
                    <a:pt x="1210" y="13934"/>
                    <a:pt x="1131" y="13610"/>
                  </a:cubicBezTo>
                  <a:cubicBezTo>
                    <a:pt x="1053" y="13287"/>
                    <a:pt x="987" y="12960"/>
                    <a:pt x="936" y="12628"/>
                  </a:cubicBezTo>
                  <a:cubicBezTo>
                    <a:pt x="917" y="12394"/>
                    <a:pt x="767" y="12225"/>
                    <a:pt x="590" y="12199"/>
                  </a:cubicBezTo>
                  <a:close/>
                  <a:moveTo>
                    <a:pt x="17121" y="12269"/>
                  </a:moveTo>
                  <a:cubicBezTo>
                    <a:pt x="16967" y="12292"/>
                    <a:pt x="16833" y="12424"/>
                    <a:pt x="16790" y="12617"/>
                  </a:cubicBezTo>
                  <a:cubicBezTo>
                    <a:pt x="16740" y="12945"/>
                    <a:pt x="16678" y="13271"/>
                    <a:pt x="16601" y="13592"/>
                  </a:cubicBezTo>
                  <a:cubicBezTo>
                    <a:pt x="16523" y="13914"/>
                    <a:pt x="16431" y="14230"/>
                    <a:pt x="16327" y="14541"/>
                  </a:cubicBezTo>
                  <a:cubicBezTo>
                    <a:pt x="16288" y="14720"/>
                    <a:pt x="16342" y="14911"/>
                    <a:pt x="16462" y="15025"/>
                  </a:cubicBezTo>
                  <a:cubicBezTo>
                    <a:pt x="16649" y="15201"/>
                    <a:pt x="16919" y="15143"/>
                    <a:pt x="17046" y="14900"/>
                  </a:cubicBezTo>
                  <a:cubicBezTo>
                    <a:pt x="17160" y="14557"/>
                    <a:pt x="17259" y="14210"/>
                    <a:pt x="17343" y="13856"/>
                  </a:cubicBezTo>
                  <a:cubicBezTo>
                    <a:pt x="17427" y="13503"/>
                    <a:pt x="17496" y="13146"/>
                    <a:pt x="17551" y="12786"/>
                  </a:cubicBezTo>
                  <a:cubicBezTo>
                    <a:pt x="17572" y="12559"/>
                    <a:pt x="17457" y="12347"/>
                    <a:pt x="17277" y="12284"/>
                  </a:cubicBezTo>
                  <a:cubicBezTo>
                    <a:pt x="17224" y="12265"/>
                    <a:pt x="17172" y="12261"/>
                    <a:pt x="17121" y="12269"/>
                  </a:cubicBezTo>
                  <a:close/>
                  <a:moveTo>
                    <a:pt x="16213" y="15501"/>
                  </a:moveTo>
                  <a:cubicBezTo>
                    <a:pt x="16054" y="15485"/>
                    <a:pt x="15895" y="15590"/>
                    <a:pt x="15825" y="15779"/>
                  </a:cubicBezTo>
                  <a:cubicBezTo>
                    <a:pt x="15703" y="16033"/>
                    <a:pt x="15571" y="16281"/>
                    <a:pt x="15428" y="16523"/>
                  </a:cubicBezTo>
                  <a:cubicBezTo>
                    <a:pt x="15286" y="16765"/>
                    <a:pt x="15134" y="17001"/>
                    <a:pt x="14971" y="17231"/>
                  </a:cubicBezTo>
                  <a:cubicBezTo>
                    <a:pt x="14798" y="17435"/>
                    <a:pt x="14815" y="17780"/>
                    <a:pt x="15007" y="17956"/>
                  </a:cubicBezTo>
                  <a:cubicBezTo>
                    <a:pt x="15183" y="18117"/>
                    <a:pt x="15433" y="18067"/>
                    <a:pt x="15558" y="17846"/>
                  </a:cubicBezTo>
                  <a:cubicBezTo>
                    <a:pt x="15736" y="17595"/>
                    <a:pt x="15903" y="17338"/>
                    <a:pt x="16060" y="17073"/>
                  </a:cubicBezTo>
                  <a:cubicBezTo>
                    <a:pt x="16216" y="16808"/>
                    <a:pt x="16362" y="16534"/>
                    <a:pt x="16495" y="16256"/>
                  </a:cubicBezTo>
                  <a:cubicBezTo>
                    <a:pt x="16634" y="16023"/>
                    <a:pt x="16576" y="15698"/>
                    <a:pt x="16369" y="15560"/>
                  </a:cubicBezTo>
                  <a:cubicBezTo>
                    <a:pt x="16319" y="15526"/>
                    <a:pt x="16266" y="15506"/>
                    <a:pt x="16213" y="15501"/>
                  </a:cubicBezTo>
                  <a:close/>
                  <a:moveTo>
                    <a:pt x="1474" y="15541"/>
                  </a:moveTo>
                  <a:cubicBezTo>
                    <a:pt x="1416" y="15556"/>
                    <a:pt x="1359" y="15588"/>
                    <a:pt x="1309" y="15637"/>
                  </a:cubicBezTo>
                  <a:cubicBezTo>
                    <a:pt x="1143" y="15797"/>
                    <a:pt x="1116" y="16091"/>
                    <a:pt x="1249" y="16293"/>
                  </a:cubicBezTo>
                  <a:cubicBezTo>
                    <a:pt x="1380" y="16563"/>
                    <a:pt x="1521" y="16827"/>
                    <a:pt x="1672" y="17084"/>
                  </a:cubicBezTo>
                  <a:cubicBezTo>
                    <a:pt x="1824" y="17341"/>
                    <a:pt x="1987" y="17591"/>
                    <a:pt x="2159" y="17835"/>
                  </a:cubicBezTo>
                  <a:cubicBezTo>
                    <a:pt x="2320" y="18038"/>
                    <a:pt x="2589" y="18031"/>
                    <a:pt x="2740" y="17817"/>
                  </a:cubicBezTo>
                  <a:cubicBezTo>
                    <a:pt x="2860" y="17646"/>
                    <a:pt x="2861" y="17393"/>
                    <a:pt x="2743" y="17220"/>
                  </a:cubicBezTo>
                  <a:cubicBezTo>
                    <a:pt x="2585" y="16997"/>
                    <a:pt x="2438" y="16769"/>
                    <a:pt x="2301" y="16534"/>
                  </a:cubicBezTo>
                  <a:cubicBezTo>
                    <a:pt x="2163" y="16300"/>
                    <a:pt x="2035" y="16058"/>
                    <a:pt x="1916" y="15812"/>
                  </a:cubicBezTo>
                  <a:cubicBezTo>
                    <a:pt x="1835" y="15599"/>
                    <a:pt x="1648" y="15497"/>
                    <a:pt x="1474" y="15541"/>
                  </a:cubicBezTo>
                  <a:close/>
                  <a:moveTo>
                    <a:pt x="3296" y="18191"/>
                  </a:moveTo>
                  <a:cubicBezTo>
                    <a:pt x="3169" y="18222"/>
                    <a:pt x="3054" y="18325"/>
                    <a:pt x="3001" y="18491"/>
                  </a:cubicBezTo>
                  <a:cubicBezTo>
                    <a:pt x="2934" y="18701"/>
                    <a:pt x="3004" y="18940"/>
                    <a:pt x="3167" y="19048"/>
                  </a:cubicBezTo>
                  <a:cubicBezTo>
                    <a:pt x="3429" y="19318"/>
                    <a:pt x="3701" y="19568"/>
                    <a:pt x="3981" y="19796"/>
                  </a:cubicBezTo>
                  <a:cubicBezTo>
                    <a:pt x="4261" y="20023"/>
                    <a:pt x="4548" y="20228"/>
                    <a:pt x="4844" y="20411"/>
                  </a:cubicBezTo>
                  <a:cubicBezTo>
                    <a:pt x="5045" y="20564"/>
                    <a:pt x="5313" y="20464"/>
                    <a:pt x="5409" y="20199"/>
                  </a:cubicBezTo>
                  <a:cubicBezTo>
                    <a:pt x="5498" y="19954"/>
                    <a:pt x="5398" y="19668"/>
                    <a:pt x="5193" y="19572"/>
                  </a:cubicBezTo>
                  <a:cubicBezTo>
                    <a:pt x="4923" y="19405"/>
                    <a:pt x="4660" y="19219"/>
                    <a:pt x="4405" y="19012"/>
                  </a:cubicBezTo>
                  <a:cubicBezTo>
                    <a:pt x="4150" y="18804"/>
                    <a:pt x="3902" y="18576"/>
                    <a:pt x="3663" y="18330"/>
                  </a:cubicBezTo>
                  <a:cubicBezTo>
                    <a:pt x="3561" y="18201"/>
                    <a:pt x="3423" y="18160"/>
                    <a:pt x="3296" y="18191"/>
                  </a:cubicBezTo>
                  <a:close/>
                  <a:moveTo>
                    <a:pt x="14373" y="18253"/>
                  </a:moveTo>
                  <a:cubicBezTo>
                    <a:pt x="14265" y="18225"/>
                    <a:pt x="14147" y="18254"/>
                    <a:pt x="14051" y="18345"/>
                  </a:cubicBezTo>
                  <a:cubicBezTo>
                    <a:pt x="13803" y="18599"/>
                    <a:pt x="13546" y="18833"/>
                    <a:pt x="13279" y="19045"/>
                  </a:cubicBezTo>
                  <a:cubicBezTo>
                    <a:pt x="13012" y="19256"/>
                    <a:pt x="12736" y="19446"/>
                    <a:pt x="12455" y="19616"/>
                  </a:cubicBezTo>
                  <a:cubicBezTo>
                    <a:pt x="12254" y="19709"/>
                    <a:pt x="12155" y="19985"/>
                    <a:pt x="12236" y="20228"/>
                  </a:cubicBezTo>
                  <a:cubicBezTo>
                    <a:pt x="12327" y="20504"/>
                    <a:pt x="12600" y="20612"/>
                    <a:pt x="12807" y="20455"/>
                  </a:cubicBezTo>
                  <a:cubicBezTo>
                    <a:pt x="13114" y="20269"/>
                    <a:pt x="13415" y="20061"/>
                    <a:pt x="13706" y="19829"/>
                  </a:cubicBezTo>
                  <a:cubicBezTo>
                    <a:pt x="13996" y="19597"/>
                    <a:pt x="14276" y="19341"/>
                    <a:pt x="14547" y="19063"/>
                  </a:cubicBezTo>
                  <a:cubicBezTo>
                    <a:pt x="14685" y="18924"/>
                    <a:pt x="14723" y="18686"/>
                    <a:pt x="14638" y="18495"/>
                  </a:cubicBezTo>
                  <a:cubicBezTo>
                    <a:pt x="14580" y="18365"/>
                    <a:pt x="14481" y="18281"/>
                    <a:pt x="14373" y="18253"/>
                  </a:cubicBezTo>
                  <a:close/>
                  <a:moveTo>
                    <a:pt x="6272" y="20166"/>
                  </a:moveTo>
                  <a:cubicBezTo>
                    <a:pt x="6117" y="20186"/>
                    <a:pt x="5979" y="20316"/>
                    <a:pt x="5935" y="20510"/>
                  </a:cubicBezTo>
                  <a:cubicBezTo>
                    <a:pt x="5880" y="20756"/>
                    <a:pt x="5996" y="21012"/>
                    <a:pt x="6197" y="21086"/>
                  </a:cubicBezTo>
                  <a:cubicBezTo>
                    <a:pt x="6522" y="21210"/>
                    <a:pt x="6854" y="21312"/>
                    <a:pt x="7189" y="21390"/>
                  </a:cubicBezTo>
                  <a:cubicBezTo>
                    <a:pt x="7522" y="21467"/>
                    <a:pt x="7857" y="21521"/>
                    <a:pt x="8196" y="21551"/>
                  </a:cubicBezTo>
                  <a:cubicBezTo>
                    <a:pt x="8371" y="21550"/>
                    <a:pt x="8523" y="21400"/>
                    <a:pt x="8562" y="21192"/>
                  </a:cubicBezTo>
                  <a:cubicBezTo>
                    <a:pt x="8613" y="20926"/>
                    <a:pt x="8473" y="20664"/>
                    <a:pt x="8253" y="20613"/>
                  </a:cubicBezTo>
                  <a:cubicBezTo>
                    <a:pt x="7944" y="20585"/>
                    <a:pt x="7637" y="20534"/>
                    <a:pt x="7333" y="20463"/>
                  </a:cubicBezTo>
                  <a:cubicBezTo>
                    <a:pt x="7029" y="20391"/>
                    <a:pt x="6726" y="20299"/>
                    <a:pt x="6428" y="20184"/>
                  </a:cubicBezTo>
                  <a:cubicBezTo>
                    <a:pt x="6375" y="20164"/>
                    <a:pt x="6323" y="20159"/>
                    <a:pt x="6272" y="20166"/>
                  </a:cubicBezTo>
                  <a:close/>
                  <a:moveTo>
                    <a:pt x="11388" y="20195"/>
                  </a:moveTo>
                  <a:cubicBezTo>
                    <a:pt x="11330" y="20188"/>
                    <a:pt x="11270" y="20194"/>
                    <a:pt x="11211" y="20221"/>
                  </a:cubicBezTo>
                  <a:cubicBezTo>
                    <a:pt x="10921" y="20328"/>
                    <a:pt x="10629" y="20412"/>
                    <a:pt x="10333" y="20477"/>
                  </a:cubicBezTo>
                  <a:cubicBezTo>
                    <a:pt x="10038" y="20543"/>
                    <a:pt x="9740" y="20588"/>
                    <a:pt x="9440" y="20613"/>
                  </a:cubicBezTo>
                  <a:cubicBezTo>
                    <a:pt x="9241" y="20600"/>
                    <a:pt x="9067" y="20779"/>
                    <a:pt x="9043" y="21020"/>
                  </a:cubicBezTo>
                  <a:cubicBezTo>
                    <a:pt x="9012" y="21336"/>
                    <a:pt x="9236" y="21600"/>
                    <a:pt x="9494" y="21555"/>
                  </a:cubicBezTo>
                  <a:cubicBezTo>
                    <a:pt x="9824" y="21527"/>
                    <a:pt x="10152" y="21477"/>
                    <a:pt x="10477" y="21405"/>
                  </a:cubicBezTo>
                  <a:cubicBezTo>
                    <a:pt x="10803" y="21332"/>
                    <a:pt x="11124" y="21240"/>
                    <a:pt x="11442" y="21122"/>
                  </a:cubicBezTo>
                  <a:cubicBezTo>
                    <a:pt x="11637" y="21071"/>
                    <a:pt x="11768" y="20846"/>
                    <a:pt x="11740" y="20606"/>
                  </a:cubicBezTo>
                  <a:cubicBezTo>
                    <a:pt x="11713" y="20378"/>
                    <a:pt x="11561" y="20217"/>
                    <a:pt x="11388" y="20195"/>
                  </a:cubicBezTo>
                  <a:close/>
                </a:path>
              </a:pathLst>
            </a:cu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Helvetica Neue Medium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90000"/>
                    <a:lumOff val="1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Линия"/>
            <p:cNvSpPr/>
            <p:nvPr>
              <p:custDataLst>
                <p:tags r:id="rId18"/>
              </p:custDataLst>
            </p:nvPr>
          </p:nvSpPr>
          <p:spPr>
            <a:xfrm>
              <a:off x="15640" y="6066"/>
              <a:ext cx="0" cy="768"/>
            </a:xfrm>
            <a:prstGeom prst="line">
              <a:avLst/>
            </a:prstGeom>
            <a:noFill/>
            <a:ln w="25400" cap="flat">
              <a:solidFill>
                <a:sysClr val="window" lastClr="FFFFFF">
                  <a:lumMod val="85000"/>
                </a:sysClr>
              </a:solidFill>
              <a:prstDash val="solid"/>
              <a:miter lim="400000"/>
              <a:headEnd type="oval"/>
              <a:tailEnd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Helvetica Neue Medium"/>
                </a:defRPr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90000"/>
                    <a:lumOff val="1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4361" y="4285"/>
                  <a:ext cx="2537" cy="14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trlPr>
                                  <a:rPr lang="el-GR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l-GR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l-GR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  <m:e>
                                <m:f>
                                  <m:fPr>
                                    <m:ctrlPr>
                                      <a:rPr lang="el-GR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𝑑𝑥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e>
                            </m:nary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1" y="4285"/>
                  <a:ext cx="2537" cy="1497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10" grpId="0"/>
      <p:bldP spid="40" grpId="0" bldLvl="0" animBg="1"/>
      <p:bldP spid="1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3996055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变导热系数的一维导热问题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162"/>
              <p:cNvSpPr/>
              <p:nvPr/>
            </p:nvSpPr>
            <p:spPr>
              <a:xfrm>
                <a:off x="691515" y="1044575"/>
                <a:ext cx="11642725" cy="192722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50196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</a:rPr>
                  <a:t>例题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7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q=1000W/m</a:t>
                </a:r>
                <a:r>
                  <a:rPr lang="en-US" altLang="zh-CN" sz="2400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的热流沿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方向穿过厚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20mm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的平板。已知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x=0mm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10mm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20mm</a:t>
                </a:r>
                <a:r>
                  <a:rPr lang="zh-CN" altLang="en-US" sz="2400" dirty="0" smtClean="0">
                    <a:solidFill>
                      <a:schemeClr val="tx1"/>
                    </a:solidFill>
                  </a:rPr>
                  <a:t>处的温度分别为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100</a:t>
                </a:r>
                <a:r>
                  <a:rPr sz="2400" dirty="0">
                    <a:solidFill>
                      <a:schemeClr val="tx1"/>
                    </a:solidFill>
                    <a:sym typeface="+mn-ea"/>
                  </a:rPr>
                  <a:t>℃</a:t>
                </a:r>
                <a:r>
                  <a:rPr lang="zh-CN" sz="2400" dirty="0">
                    <a:solidFill>
                      <a:schemeClr val="tx1"/>
                    </a:solidFill>
                    <a:sym typeface="+mn-ea"/>
                  </a:rPr>
                  <a:t>、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+mn-ea"/>
                  </a:rPr>
                  <a:t>60</a:t>
                </a:r>
                <a:r>
                  <a:rPr sz="2400" dirty="0">
                    <a:solidFill>
                      <a:schemeClr val="tx1"/>
                    </a:solidFill>
                    <a:sym typeface="+mn-ea"/>
                  </a:rPr>
                  <a:t>℃</a:t>
                </a:r>
                <a:r>
                  <a:rPr lang="zh-CN" sz="2400" dirty="0">
                    <a:solidFill>
                      <a:schemeClr val="tx1"/>
                    </a:solidFill>
                    <a:sym typeface="+mn-ea"/>
                  </a:rPr>
                  <a:t>、</a:t>
                </a:r>
                <a:r>
                  <a:rPr lang="en-US" altLang="zh-CN" sz="2400" dirty="0">
                    <a:solidFill>
                      <a:schemeClr val="tx1"/>
                    </a:solidFill>
                    <a:sym typeface="+mn-ea"/>
                  </a:rPr>
                  <a:t>40</a:t>
                </a:r>
                <a:r>
                  <a:rPr sz="2400" dirty="0">
                    <a:solidFill>
                      <a:schemeClr val="tx1"/>
                    </a:solidFill>
                    <a:sym typeface="+mn-ea"/>
                  </a:rPr>
                  <a:t>℃</a:t>
                </a:r>
                <a:r>
                  <a:rPr lang="zh-CN" sz="2400" dirty="0">
                    <a:solidFill>
                      <a:schemeClr val="tx1"/>
                    </a:solidFill>
                    <a:sym typeface="+mn-ea"/>
                  </a:rPr>
                  <a:t>。据此确定材料导热系数表达式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𝜆</m:t>
                        </m:r>
                      </m:e>
                    </m:acc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+</m:t>
                        </m:r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𝑏</m:t>
                        </m:r>
                        <m:acc>
                          <m:accPr>
                            <m:chr m:val="̅"/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𝑡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𝑡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为平均温度）中的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𝜆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。</a:t>
                </a:r>
                <a:endParaRPr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ounded Rectangle 1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5" y="1044575"/>
                <a:ext cx="11642725" cy="1927225"/>
              </a:xfrm>
              <a:prstGeom prst="roundRect">
                <a:avLst/>
              </a:prstGeom>
              <a:blipFill rotWithShape="1">
                <a:blip r:embed="rId1"/>
                <a:stretch>
                  <a:fillRect l="-125" t="-758" r="-120" b="-725"/>
                </a:stretch>
              </a:blip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60" y="3328035"/>
            <a:ext cx="4838065" cy="3613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16807" y="332869"/>
            <a:ext cx="3961810" cy="504602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课前预习测验</a:t>
            </a:r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解答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  <a:p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9288" t="30401" r="66142" b="33895"/>
          <a:stretch>
            <a:fillRect/>
          </a:stretch>
        </p:blipFill>
        <p:spPr>
          <a:xfrm>
            <a:off x="309245" y="1096645"/>
            <a:ext cx="2664460" cy="3672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9684" t="36006" r="39760" b="29698"/>
          <a:stretch>
            <a:fillRect/>
          </a:stretch>
        </p:blipFill>
        <p:spPr>
          <a:xfrm>
            <a:off x="4917440" y="520065"/>
            <a:ext cx="7416800" cy="3528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9684" t="70302" r="50785" b="10099"/>
          <a:stretch>
            <a:fillRect/>
          </a:stretch>
        </p:blipFill>
        <p:spPr>
          <a:xfrm>
            <a:off x="4917440" y="4840605"/>
            <a:ext cx="5400675" cy="201612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605280" y="1744345"/>
            <a:ext cx="579120" cy="2830195"/>
            <a:chOff x="2528" y="2747"/>
            <a:chExt cx="912" cy="4457"/>
          </a:xfrm>
        </p:grpSpPr>
        <p:pic>
          <p:nvPicPr>
            <p:cNvPr id="7" name="图片 6" descr="3b32313536303538333bb6d4bac5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8" y="2747"/>
              <a:ext cx="912" cy="912"/>
            </a:xfrm>
            <a:prstGeom prst="rect">
              <a:avLst/>
            </a:prstGeom>
          </p:spPr>
        </p:pic>
        <p:pic>
          <p:nvPicPr>
            <p:cNvPr id="9" name="图片 8" descr="3b32313536303538333bb6d4bac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8" y="5087"/>
              <a:ext cx="912" cy="912"/>
            </a:xfrm>
            <a:prstGeom prst="rect">
              <a:avLst/>
            </a:prstGeom>
          </p:spPr>
        </p:pic>
        <p:pic>
          <p:nvPicPr>
            <p:cNvPr id="12" name="图片 11" descr="3b32313537363135373bb2e6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28" y="3962"/>
              <a:ext cx="822" cy="822"/>
            </a:xfrm>
            <a:prstGeom prst="rect">
              <a:avLst/>
            </a:prstGeom>
          </p:spPr>
        </p:pic>
        <p:pic>
          <p:nvPicPr>
            <p:cNvPr id="13" name="图片 12" descr="3b32313537363135373bb2e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28" y="6382"/>
              <a:ext cx="822" cy="822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1398250" y="880745"/>
            <a:ext cx="579120" cy="2955290"/>
            <a:chOff x="17950" y="1387"/>
            <a:chExt cx="912" cy="4654"/>
          </a:xfrm>
        </p:grpSpPr>
        <p:pic>
          <p:nvPicPr>
            <p:cNvPr id="15" name="图片 14" descr="3b32313536303538333bb6d4bac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950" y="3881"/>
              <a:ext cx="912" cy="912"/>
            </a:xfrm>
            <a:prstGeom prst="rect">
              <a:avLst/>
            </a:prstGeom>
          </p:spPr>
        </p:pic>
        <p:pic>
          <p:nvPicPr>
            <p:cNvPr id="16" name="图片 15" descr="3b32313536303538333bb6d4bac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950" y="5129"/>
              <a:ext cx="912" cy="912"/>
            </a:xfrm>
            <a:prstGeom prst="rect">
              <a:avLst/>
            </a:prstGeom>
          </p:spPr>
        </p:pic>
        <p:pic>
          <p:nvPicPr>
            <p:cNvPr id="17" name="图片 16" descr="3b32313537363135373bb2e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950" y="2634"/>
              <a:ext cx="822" cy="822"/>
            </a:xfrm>
            <a:prstGeom prst="rect">
              <a:avLst/>
            </a:prstGeom>
          </p:spPr>
        </p:pic>
        <p:pic>
          <p:nvPicPr>
            <p:cNvPr id="18" name="图片 17" descr="3b32313537363135373bb2e6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950" y="1387"/>
              <a:ext cx="822" cy="822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9742170" y="5344795"/>
            <a:ext cx="452120" cy="1532255"/>
            <a:chOff x="15342" y="8417"/>
            <a:chExt cx="712" cy="2413"/>
          </a:xfrm>
        </p:grpSpPr>
        <p:pic>
          <p:nvPicPr>
            <p:cNvPr id="20" name="图片 19" descr="3b32313536303538333bb6d4bac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42" y="10118"/>
              <a:ext cx="712" cy="712"/>
            </a:xfrm>
            <a:prstGeom prst="rect">
              <a:avLst/>
            </a:prstGeom>
          </p:spPr>
        </p:pic>
        <p:pic>
          <p:nvPicPr>
            <p:cNvPr id="21" name="图片 20" descr="3b32313536303538333bb6d4bac5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42" y="9551"/>
              <a:ext cx="712" cy="712"/>
            </a:xfrm>
            <a:prstGeom prst="rect">
              <a:avLst/>
            </a:prstGeom>
          </p:spPr>
        </p:pic>
        <p:pic>
          <p:nvPicPr>
            <p:cNvPr id="22" name="图片 21" descr="3b32313536303538333bb6d4bac5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342" y="8984"/>
              <a:ext cx="712" cy="712"/>
            </a:xfrm>
            <a:prstGeom prst="rect">
              <a:avLst/>
            </a:prstGeom>
          </p:spPr>
        </p:pic>
        <p:pic>
          <p:nvPicPr>
            <p:cNvPr id="23" name="图片 22" descr="3b32313537363135373bb2e6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342" y="8417"/>
              <a:ext cx="527" cy="52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0548911" y="5844480"/>
            <a:ext cx="877203" cy="83150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1267146" y="2594892"/>
            <a:ext cx="386384" cy="38638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312991" y="5980522"/>
            <a:ext cx="423342" cy="42334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029351" y="2311773"/>
            <a:ext cx="877315" cy="87731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sp>
        <p:nvSpPr>
          <p:cNvPr id="44" name="椭圆 43"/>
          <p:cNvSpPr/>
          <p:nvPr/>
        </p:nvSpPr>
        <p:spPr>
          <a:xfrm>
            <a:off x="5400563" y="3081142"/>
            <a:ext cx="386384" cy="38638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0430520" y="2645502"/>
            <a:ext cx="952930" cy="95293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012664" y="5844480"/>
            <a:ext cx="309044" cy="30904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336572" y="6288791"/>
            <a:ext cx="404864" cy="40486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>
            <a:off x="6240936" y="6156701"/>
            <a:ext cx="193193" cy="1931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446381" y="4288812"/>
            <a:ext cx="1159543" cy="115954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sp>
        <p:nvSpPr>
          <p:cNvPr id="57" name="椭圆 56"/>
          <p:cNvSpPr/>
          <p:nvPr/>
        </p:nvSpPr>
        <p:spPr>
          <a:xfrm>
            <a:off x="5872192" y="4592865"/>
            <a:ext cx="564175" cy="5641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540545" y="2470648"/>
            <a:ext cx="193193" cy="1931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920185" y="8975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延时符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134370" y="5859850"/>
            <a:ext cx="1159543" cy="115954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1898024" y="4028690"/>
            <a:ext cx="564175" cy="56417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748356" y="6003423"/>
            <a:ext cx="402957" cy="381964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1843244" y="6403865"/>
            <a:ext cx="402957" cy="381964"/>
            <a:chOff x="304800" y="673100"/>
            <a:chExt cx="4000500" cy="4000500"/>
          </a:xfrm>
          <a:solidFill>
            <a:srgbClr val="92D05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课后作业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8870" y="952133"/>
            <a:ext cx="528955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作业：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传热学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》P82  2-32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09877E-6 L 0.38872 0.84352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-3.82716E-6 L 0.44531 -0.5848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7" y="-2925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8.64198E-7 L 0.31701 -0.56759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51" y="-2839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1.48148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1.85185E-6 L -0.64115 -0.94969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49" y="-4750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6 4.5679E-6 L 0.45434 0.4966 " pathEditMode="relative" rAng="0" ptsTypes="AA">
                                      <p:cBhvr>
                                        <p:cTn id="103" dur="1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8" y="24815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1.7284E-6 L 0.19358 -0.5429 " pathEditMode="relative" rAng="0" ptsTypes="AA">
                                      <p:cBhvr>
                                        <p:cTn id="112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716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72222E-6 -3.45679E-6 L -0.64115 -0.94969 " pathEditMode="relative" rAng="0" ptsTypes="AA">
                                      <p:cBhvr>
                                        <p:cTn id="124" dur="1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49" y="-4750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2.34568E-6 L 0.45434 0.4966 " pathEditMode="relative" rAng="0" ptsTypes="AA">
                                      <p:cBhvr>
                                        <p:cTn id="133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8" y="24815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05556E-6 -2.83951E-6 L 0.38871 0.84352 " pathEditMode="relative" rAng="0" ptsTypes="AA">
                                      <p:cBhvr>
                                        <p:cTn id="142" dur="1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05556E-6 -2.83951E-6 L 0.38871 0.84352 " pathEditMode="relative" rAng="0" ptsTypes="AA">
                                      <p:cBhvr>
                                        <p:cTn id="151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44" grpId="0" animBg="1"/>
      <p:bldP spid="44" grpId="1" animBg="1"/>
      <p:bldP spid="44" grpId="2" animBg="1"/>
      <p:bldP spid="46" grpId="0" animBg="1"/>
      <p:bldP spid="46" grpId="1" animBg="1"/>
      <p:bldP spid="46" grpId="2" animBg="1"/>
      <p:bldP spid="53" grpId="0" animBg="1"/>
      <p:bldP spid="53" grpId="1" animBg="1"/>
      <p:bldP spid="53" grpId="2" animBg="1"/>
      <p:bldP spid="57" grpId="0" animBg="1"/>
      <p:bldP spid="57" grpId="1" animBg="1"/>
      <p:bldP spid="57" grpId="2" animBg="1"/>
      <p:bldP spid="60" grpId="0" animBg="1"/>
      <p:bldP spid="60" grpId="1" animBg="1"/>
      <p:bldP spid="60" grpId="2" animBg="1"/>
      <p:bldP spid="63" grpId="0"/>
      <p:bldP spid="65" grpId="0" animBg="1"/>
      <p:bldP spid="65" grpId="1" animBg="1"/>
      <p:bldP spid="65" grpId="2" animBg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261023" y="3095553"/>
            <a:ext cx="1728093" cy="1421928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01</a:t>
            </a:r>
            <a:endParaRPr lang="zh-CN" altLang="en-US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课前</a:t>
            </a:r>
            <a:r>
              <a:rPr lang="zh-CN" altLang="en-US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回顾及导引</a:t>
            </a:r>
            <a:endParaRPr lang="zh-CN" altLang="en-US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316808" y="332869"/>
            <a:ext cx="2592635" cy="504603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课前回顾及导引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147" name="Oval 39"/>
          <p:cNvSpPr>
            <a:spLocks noChangeAspect="1"/>
          </p:cNvSpPr>
          <p:nvPr/>
        </p:nvSpPr>
        <p:spPr>
          <a:xfrm>
            <a:off x="380936" y="1610577"/>
            <a:ext cx="683400" cy="6832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77800" dist="2032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2</a:t>
            </a:r>
            <a:endParaRPr lang="en-AU" sz="3200" b="1" dirty="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51" name="Oval 44"/>
          <p:cNvSpPr>
            <a:spLocks noChangeAspect="1"/>
          </p:cNvSpPr>
          <p:nvPr/>
        </p:nvSpPr>
        <p:spPr>
          <a:xfrm flipH="1">
            <a:off x="380936" y="3860382"/>
            <a:ext cx="683400" cy="683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77800" dist="2032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4</a:t>
            </a:r>
            <a:endParaRPr lang="en-AU" altLang="zh-CN" sz="3200" b="1" dirty="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55" name="Oval 77"/>
          <p:cNvSpPr>
            <a:spLocks noChangeAspect="1"/>
          </p:cNvSpPr>
          <p:nvPr/>
        </p:nvSpPr>
        <p:spPr>
          <a:xfrm>
            <a:off x="380936" y="808432"/>
            <a:ext cx="683400" cy="683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77800" dist="2032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1</a:t>
            </a:r>
            <a:endParaRPr lang="en-US" sz="3200" b="1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56" name="Text Placeholder 33"/>
          <p:cNvSpPr txBox="1"/>
          <p:nvPr/>
        </p:nvSpPr>
        <p:spPr>
          <a:xfrm>
            <a:off x="1245235" y="885825"/>
            <a:ext cx="5630545" cy="44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实际物体的斯忒藩-玻尔兹曼定律表达式？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57" name="Oval 80"/>
          <p:cNvSpPr>
            <a:spLocks noChangeAspect="1"/>
          </p:cNvSpPr>
          <p:nvPr/>
        </p:nvSpPr>
        <p:spPr>
          <a:xfrm>
            <a:off x="380936" y="2627847"/>
            <a:ext cx="683400" cy="68326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77800" dist="2032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3</a:t>
            </a:r>
            <a:endParaRPr lang="en-AU" altLang="zh-CN" sz="3200" b="1" dirty="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7" name="Text Placeholder 33"/>
          <p:cNvSpPr txBox="1"/>
          <p:nvPr>
            <p:custDataLst>
              <p:tags r:id="rId1"/>
            </p:custDataLst>
          </p:nvPr>
        </p:nvSpPr>
        <p:spPr>
          <a:xfrm>
            <a:off x="1245235" y="1779270"/>
            <a:ext cx="6129655" cy="44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导热系数与比热容、热扩散率的关系表达式？</a:t>
            </a:r>
            <a:endParaRPr lang="zh-CN" altLang="en-US" sz="2400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9" name="TextBox 163"/>
          <p:cNvSpPr txBox="1"/>
          <p:nvPr>
            <p:custDataLst>
              <p:tags r:id="rId2"/>
            </p:custDataLst>
          </p:nvPr>
        </p:nvSpPr>
        <p:spPr>
          <a:xfrm>
            <a:off x="1172845" y="2752725"/>
            <a:ext cx="8410575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eaLnBrk="1">
              <a:spcBef>
                <a:spcPts val="790"/>
              </a:spcBef>
            </a:pPr>
            <a:r>
              <a:rPr lang="zh-CN" altLang="en-US" sz="2400" dirty="0">
                <a:latin typeface="+mn-ea"/>
                <a:ea typeface="+mn-ea"/>
                <a:sym typeface="Agency FB" panose="020B0503020202020204" pitchFamily="34" charset="0"/>
              </a:rPr>
              <a:t>导热微分方程在常物性、稳态情况下的简化形式？</a:t>
            </a:r>
            <a:endParaRPr lang="zh-CN" altLang="en-US" sz="2400" dirty="0">
              <a:latin typeface="+mn-ea"/>
              <a:ea typeface="+mn-ea"/>
              <a:sym typeface="Agency FB" panose="020B0503020202020204" pitchFamily="34" charset="0"/>
            </a:endParaRPr>
          </a:p>
        </p:txBody>
      </p:sp>
      <p:sp>
        <p:nvSpPr>
          <p:cNvPr id="13" name="Text Placeholder 33"/>
          <p:cNvSpPr txBox="1"/>
          <p:nvPr>
            <p:custDataLst>
              <p:tags r:id="rId3"/>
            </p:custDataLst>
          </p:nvPr>
        </p:nvSpPr>
        <p:spPr>
          <a:xfrm flipH="1">
            <a:off x="1245364" y="3985583"/>
            <a:ext cx="3547340" cy="44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三类边界条件</a:t>
            </a:r>
            <a:r>
              <a:rPr lang="zh-CN" sz="2400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分别是什么</a:t>
            </a:r>
            <a:r>
              <a:rPr sz="2400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？</a:t>
            </a:r>
            <a:endParaRPr sz="2400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789420" y="868045"/>
            <a:ext cx="2470150" cy="5403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293610" y="1491615"/>
            <a:ext cx="1668780" cy="104584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869555" y="2752725"/>
            <a:ext cx="3450590" cy="895985"/>
          </a:xfrm>
          <a:prstGeom prst="rect">
            <a:avLst/>
          </a:prstGeom>
        </p:spPr>
      </p:pic>
      <p:sp>
        <p:nvSpPr>
          <p:cNvPr id="23" name="Text Placeholder 33"/>
          <p:cNvSpPr txBox="1"/>
          <p:nvPr>
            <p:custDataLst>
              <p:tags r:id="rId10"/>
            </p:custDataLst>
          </p:nvPr>
        </p:nvSpPr>
        <p:spPr>
          <a:xfrm>
            <a:off x="1316990" y="5005705"/>
            <a:ext cx="5772150" cy="188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Dirichlet条件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gency FB" panose="020B0503020202020204" pitchFamily="34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Neumann条件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gency FB" panose="020B0503020202020204" pitchFamily="34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Robin条件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gency FB" panose="020B0503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80981" y="5097780"/>
            <a:ext cx="5414543" cy="1884045"/>
            <a:chOff x="6269" y="8028"/>
            <a:chExt cx="8527" cy="2967"/>
          </a:xfrm>
        </p:grpSpPr>
        <p:sp>
          <p:nvSpPr>
            <p:cNvPr id="2" name="文本框 1"/>
            <p:cNvSpPr txBox="1"/>
            <p:nvPr>
              <p:custDataLst>
                <p:tags r:id="rId11"/>
              </p:custDataLst>
            </p:nvPr>
          </p:nvSpPr>
          <p:spPr>
            <a:xfrm>
              <a:off x="6383" y="8028"/>
              <a:ext cx="210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= </a:t>
              </a:r>
              <a:r>
                <a:rPr lang="zh-CN" altLang="en-US" sz="2400" dirty="0"/>
                <a:t>常数</a:t>
              </a:r>
              <a:endParaRPr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383" y="8870"/>
                  <a:ext cx="3918" cy="9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常数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" y="8870"/>
                  <a:ext cx="3918" cy="99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6269" y="10005"/>
                  <a:ext cx="3967" cy="9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" y="10005"/>
                  <a:ext cx="3967" cy="990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10828" y="10005"/>
                  <a:ext cx="3968" cy="9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8" y="10005"/>
                  <a:ext cx="3968" cy="99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6000">
        <p14:doors dir="vert"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bldLvl="0" animBg="1"/>
      <p:bldP spid="151" grpId="0" bldLvl="0" animBg="1"/>
      <p:bldP spid="155" grpId="0" bldLvl="0" animBg="1"/>
      <p:bldP spid="156" grpId="0"/>
      <p:bldP spid="157" grpId="0" bldLvl="0" animBg="1"/>
      <p:bldP spid="7" grpId="0"/>
      <p:bldP spid="9" grpId="0"/>
      <p:bldP spid="13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316807" y="332869"/>
            <a:ext cx="4968552" cy="504602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课前回顾及导引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  <a:p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  <a:p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95" y="815975"/>
            <a:ext cx="8409305" cy="634492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269105" y="1383665"/>
            <a:ext cx="2232660" cy="7200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333031" y="2963462"/>
            <a:ext cx="1728093" cy="1421928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02</a:t>
            </a:r>
            <a:endParaRPr lang="zh-CN" altLang="en-US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925185" y="2752090"/>
            <a:ext cx="6206490" cy="686435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一维无内热源的稳态导热问题</a:t>
            </a:r>
            <a:endParaRPr lang="zh-CN" altLang="en-US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5925185" y="3674110"/>
            <a:ext cx="5560695" cy="68643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通过单层平壁的导热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通过单层圆筒壁的导热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通过单层球壳的导热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带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Neumann</a:t>
            </a:r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gency FB" panose="020B0503020202020204" pitchFamily="34" charset="0"/>
              </a:rPr>
              <a:t>Robin</a:t>
            </a:r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边界条件的一维导热问题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47625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一维无内热源的稳态导热问题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25" name="MH_Other_1"/>
          <p:cNvSpPr/>
          <p:nvPr/>
        </p:nvSpPr>
        <p:spPr bwMode="auto">
          <a:xfrm flipV="1">
            <a:off x="4217670" y="2890520"/>
            <a:ext cx="3688080" cy="1845310"/>
          </a:xfrm>
          <a:custGeom>
            <a:avLst/>
            <a:gdLst>
              <a:gd name="T0" fmla="*/ 1633211 w 3744416"/>
              <a:gd name="T1" fmla="*/ 0 h 1872208"/>
              <a:gd name="T2" fmla="*/ 3266422 w 3744416"/>
              <a:gd name="T3" fmla="*/ 1634694 h 1872208"/>
              <a:gd name="T4" fmla="*/ 0 w 3744416"/>
              <a:gd name="T5" fmla="*/ 1634694 h 1872208"/>
              <a:gd name="T6" fmla="*/ 1633211 w 3744416"/>
              <a:gd name="T7" fmla="*/ 0 h 18722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4416" h="1872208">
                <a:moveTo>
                  <a:pt x="1872208" y="0"/>
                </a:moveTo>
                <a:cubicBezTo>
                  <a:pt x="2906200" y="0"/>
                  <a:pt x="3744416" y="838216"/>
                  <a:pt x="3744416" y="1872208"/>
                </a:cubicBezTo>
                <a:lnTo>
                  <a:pt x="0" y="1872208"/>
                </a:lnTo>
                <a:cubicBezTo>
                  <a:pt x="0" y="838216"/>
                  <a:pt x="838216" y="0"/>
                  <a:pt x="1872208" y="0"/>
                </a:cubicBezTo>
                <a:close/>
              </a:path>
            </a:pathLst>
          </a:custGeom>
          <a:noFill/>
          <a:ln w="9525" cap="flat" cmpd="sng">
            <a:solidFill>
              <a:srgbClr val="404040"/>
            </a:solidFill>
            <a:miter lim="800000"/>
          </a:ln>
          <a:effectLst>
            <a:outerShdw blurRad="177800" dist="203200" dir="27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6" name="MH_Other_2"/>
          <p:cNvSpPr>
            <a:spLocks noChangeArrowheads="1"/>
          </p:cNvSpPr>
          <p:nvPr/>
        </p:nvSpPr>
        <p:spPr bwMode="auto">
          <a:xfrm flipV="1">
            <a:off x="4470400" y="1303655"/>
            <a:ext cx="3121025" cy="31210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77800" dist="203200" dir="2700000" algn="ctr" rotWithShape="0">
              <a:srgbClr val="000000">
                <a:alpha val="43137"/>
              </a:srgbClr>
            </a:outerShdw>
          </a:effectLst>
        </p:spPr>
        <p:txBody>
          <a:bodyPr lIns="95096" tIns="49557" rIns="95096" bIns="49557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sz="137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6" name="MH_Other_3"/>
          <p:cNvSpPr>
            <a:spLocks noChangeArrowheads="1"/>
          </p:cNvSpPr>
          <p:nvPr/>
        </p:nvSpPr>
        <p:spPr bwMode="auto">
          <a:xfrm flipV="1">
            <a:off x="5853430" y="1899285"/>
            <a:ext cx="430530" cy="2002155"/>
          </a:xfrm>
          <a:prstGeom prst="upArrow">
            <a:avLst>
              <a:gd name="adj1" fmla="val 50000"/>
              <a:gd name="adj2" fmla="val 50006"/>
            </a:avLst>
          </a:prstGeom>
          <a:solidFill>
            <a:srgbClr val="FFFFFF"/>
          </a:solidFill>
          <a:ln>
            <a:noFill/>
          </a:ln>
          <a:effectLst>
            <a:outerShdw blurRad="177800" dist="203200" dir="2700000" algn="ctr" rotWithShape="0">
              <a:srgbClr val="000000">
                <a:alpha val="43137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zh-CN" altLang="en-US" sz="137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8" name="MH_Other_4"/>
          <p:cNvSpPr/>
          <p:nvPr/>
        </p:nvSpPr>
        <p:spPr bwMode="auto">
          <a:xfrm flipV="1">
            <a:off x="6217920" y="1899285"/>
            <a:ext cx="796925" cy="1212215"/>
          </a:xfrm>
          <a:custGeom>
            <a:avLst/>
            <a:gdLst>
              <a:gd name="T0" fmla="*/ 0 w 755650"/>
              <a:gd name="T1" fmla="*/ 1149350 h 1149350"/>
              <a:gd name="T2" fmla="*/ 0 w 755650"/>
              <a:gd name="T3" fmla="*/ 425053 h 1149350"/>
              <a:gd name="T4" fmla="*/ 330597 w 755650"/>
              <a:gd name="T5" fmla="*/ 94456 h 1149350"/>
              <a:gd name="T6" fmla="*/ 491581 w 755650"/>
              <a:gd name="T7" fmla="*/ 94456 h 1149350"/>
              <a:gd name="T8" fmla="*/ 491581 w 755650"/>
              <a:gd name="T9" fmla="*/ 0 h 1149350"/>
              <a:gd name="T10" fmla="*/ 755650 w 755650"/>
              <a:gd name="T11" fmla="*/ 188913 h 1149350"/>
              <a:gd name="T12" fmla="*/ 491581 w 755650"/>
              <a:gd name="T13" fmla="*/ 377825 h 1149350"/>
              <a:gd name="T14" fmla="*/ 491581 w 755650"/>
              <a:gd name="T15" fmla="*/ 283369 h 1149350"/>
              <a:gd name="T16" fmla="*/ 330597 w 755650"/>
              <a:gd name="T17" fmla="*/ 283369 h 1149350"/>
              <a:gd name="T18" fmla="*/ 188913 w 755650"/>
              <a:gd name="T19" fmla="*/ 425053 h 1149350"/>
              <a:gd name="T20" fmla="*/ 188913 w 755650"/>
              <a:gd name="T21" fmla="*/ 1149350 h 1149350"/>
              <a:gd name="T22" fmla="*/ 0 w 755650"/>
              <a:gd name="T23" fmla="*/ 1149350 h 11493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5650" h="1149350">
                <a:moveTo>
                  <a:pt x="0" y="1149350"/>
                </a:moveTo>
                <a:lnTo>
                  <a:pt x="0" y="425053"/>
                </a:lnTo>
                <a:cubicBezTo>
                  <a:pt x="0" y="242469"/>
                  <a:pt x="148013" y="94456"/>
                  <a:pt x="330597" y="94456"/>
                </a:cubicBezTo>
                <a:lnTo>
                  <a:pt x="491581" y="94456"/>
                </a:lnTo>
                <a:lnTo>
                  <a:pt x="491581" y="0"/>
                </a:lnTo>
                <a:lnTo>
                  <a:pt x="755650" y="188913"/>
                </a:lnTo>
                <a:lnTo>
                  <a:pt x="491581" y="377825"/>
                </a:lnTo>
                <a:lnTo>
                  <a:pt x="491581" y="283369"/>
                </a:lnTo>
                <a:lnTo>
                  <a:pt x="330597" y="283369"/>
                </a:lnTo>
                <a:cubicBezTo>
                  <a:pt x="252347" y="283369"/>
                  <a:pt x="188913" y="346803"/>
                  <a:pt x="188913" y="425053"/>
                </a:cubicBezTo>
                <a:lnTo>
                  <a:pt x="188913" y="1149350"/>
                </a:lnTo>
                <a:lnTo>
                  <a:pt x="0" y="1149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77800" dist="203200" dir="2700000" algn="ctr" rotWithShape="0">
              <a:srgbClr val="000000">
                <a:alpha val="43137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9" name="MH_Other_5"/>
          <p:cNvSpPr/>
          <p:nvPr/>
        </p:nvSpPr>
        <p:spPr bwMode="auto">
          <a:xfrm flipH="1" flipV="1">
            <a:off x="5116830" y="1899285"/>
            <a:ext cx="798830" cy="1212215"/>
          </a:xfrm>
          <a:custGeom>
            <a:avLst/>
            <a:gdLst>
              <a:gd name="T0" fmla="*/ 0 w 757238"/>
              <a:gd name="T1" fmla="*/ 1149350 h 1149350"/>
              <a:gd name="T2" fmla="*/ 0 w 757238"/>
              <a:gd name="T3" fmla="*/ 425946 h 1149350"/>
              <a:gd name="T4" fmla="*/ 331292 w 757238"/>
              <a:gd name="T5" fmla="*/ 94654 h 1149350"/>
              <a:gd name="T6" fmla="*/ 492614 w 757238"/>
              <a:gd name="T7" fmla="*/ 94655 h 1149350"/>
              <a:gd name="T8" fmla="*/ 492614 w 757238"/>
              <a:gd name="T9" fmla="*/ 0 h 1149350"/>
              <a:gd name="T10" fmla="*/ 757238 w 757238"/>
              <a:gd name="T11" fmla="*/ 189310 h 1149350"/>
              <a:gd name="T12" fmla="*/ 492614 w 757238"/>
              <a:gd name="T13" fmla="*/ 378619 h 1149350"/>
              <a:gd name="T14" fmla="*/ 492614 w 757238"/>
              <a:gd name="T15" fmla="*/ 283964 h 1149350"/>
              <a:gd name="T16" fmla="*/ 331292 w 757238"/>
              <a:gd name="T17" fmla="*/ 283964 h 1149350"/>
              <a:gd name="T18" fmla="*/ 189310 w 757238"/>
              <a:gd name="T19" fmla="*/ 425946 h 1149350"/>
              <a:gd name="T20" fmla="*/ 189310 w 757238"/>
              <a:gd name="T21" fmla="*/ 1149350 h 1149350"/>
              <a:gd name="T22" fmla="*/ 0 w 757238"/>
              <a:gd name="T23" fmla="*/ 1149350 h 11493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7238" h="1149350">
                <a:moveTo>
                  <a:pt x="0" y="1149350"/>
                </a:moveTo>
                <a:lnTo>
                  <a:pt x="0" y="425946"/>
                </a:lnTo>
                <a:cubicBezTo>
                  <a:pt x="0" y="242978"/>
                  <a:pt x="148324" y="94654"/>
                  <a:pt x="331292" y="94654"/>
                </a:cubicBezTo>
                <a:lnTo>
                  <a:pt x="492614" y="94655"/>
                </a:lnTo>
                <a:lnTo>
                  <a:pt x="492614" y="0"/>
                </a:lnTo>
                <a:lnTo>
                  <a:pt x="757238" y="189310"/>
                </a:lnTo>
                <a:lnTo>
                  <a:pt x="492614" y="378619"/>
                </a:lnTo>
                <a:lnTo>
                  <a:pt x="492614" y="283964"/>
                </a:lnTo>
                <a:lnTo>
                  <a:pt x="331292" y="283964"/>
                </a:lnTo>
                <a:cubicBezTo>
                  <a:pt x="252878" y="283964"/>
                  <a:pt x="189310" y="347532"/>
                  <a:pt x="189310" y="425946"/>
                </a:cubicBezTo>
                <a:lnTo>
                  <a:pt x="189310" y="1149350"/>
                </a:lnTo>
                <a:lnTo>
                  <a:pt x="0" y="1149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77800" dist="203200" dir="2700000" algn="ctr" rotWithShape="0">
              <a:srgbClr val="000000">
                <a:alpha val="43137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1" name="MH_SubTitle_1"/>
          <p:cNvSpPr>
            <a:spLocks noChangeArrowheads="1"/>
          </p:cNvSpPr>
          <p:nvPr/>
        </p:nvSpPr>
        <p:spPr bwMode="auto">
          <a:xfrm flipV="1">
            <a:off x="3862705" y="2322830"/>
            <a:ext cx="1135380" cy="11353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77800" dist="203200" dir="2700000" algn="ctr" rotWithShape="0">
              <a:srgbClr val="000000">
                <a:alpha val="43137"/>
              </a:srgbClr>
            </a:outerShdw>
          </a:effec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en-US" altLang="zh-CN" sz="1685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2" name="MH_SubTitle_3"/>
          <p:cNvSpPr>
            <a:spLocks noChangeArrowheads="1"/>
          </p:cNvSpPr>
          <p:nvPr/>
        </p:nvSpPr>
        <p:spPr bwMode="auto">
          <a:xfrm flipV="1">
            <a:off x="7125335" y="2322830"/>
            <a:ext cx="1135380" cy="113538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77800" dist="203200" dir="2700000" algn="ctr" rotWithShape="0">
              <a:srgbClr val="000000">
                <a:alpha val="43137"/>
              </a:srgbClr>
            </a:outerShdw>
          </a:effec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en-US" altLang="zh-CN" sz="1685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3" name="MH_SubTitle_2"/>
          <p:cNvSpPr>
            <a:spLocks noChangeArrowheads="1"/>
          </p:cNvSpPr>
          <p:nvPr/>
        </p:nvSpPr>
        <p:spPr bwMode="auto">
          <a:xfrm flipV="1">
            <a:off x="5493385" y="3955415"/>
            <a:ext cx="1135380" cy="113347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77800" dist="203200" dir="2700000" algn="ctr" rotWithShape="0">
              <a:srgbClr val="000000">
                <a:alpha val="43137"/>
              </a:srgbClr>
            </a:outerShdw>
          </a:effectLst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/>
            <a:endParaRPr lang="en-US" altLang="zh-CN" sz="1685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3837305" y="880110"/>
            <a:ext cx="4824730" cy="9359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09060" y="1096010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chemeClr val="accent2"/>
                </a:solidFill>
                <a:latin typeface="+mn-ea"/>
                <a:ea typeface="+mn-ea"/>
              </a:rPr>
              <a:t>一维</a:t>
            </a:r>
            <a:r>
              <a:rPr lang="zh-CN" altLang="en-US" sz="3200">
                <a:solidFill>
                  <a:schemeClr val="accent3"/>
                </a:solidFill>
                <a:latin typeface="+mn-ea"/>
                <a:ea typeface="+mn-ea"/>
              </a:rPr>
              <a:t>无内热源</a:t>
            </a:r>
            <a:r>
              <a:rPr lang="zh-CN" altLang="en-US" sz="3200">
                <a:latin typeface="+mn-ea"/>
                <a:ea typeface="+mn-ea"/>
              </a:rPr>
              <a:t>的</a:t>
            </a:r>
            <a:r>
              <a:rPr lang="zh-CN" altLang="en-US" sz="3200">
                <a:solidFill>
                  <a:srgbClr val="92D050"/>
                </a:solidFill>
                <a:latin typeface="+mn-ea"/>
                <a:ea typeface="+mn-ea"/>
              </a:rPr>
              <a:t>稳态导热</a:t>
            </a:r>
            <a:endParaRPr lang="zh-CN" altLang="en-US" sz="3200">
              <a:solidFill>
                <a:srgbClr val="92D050"/>
              </a:solidFill>
              <a:latin typeface="+mn-ea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25900" y="267017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</a:rPr>
              <a:t>一维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9010" y="2466975"/>
            <a:ext cx="8921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</a:rPr>
              <a:t>稳态导热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72455" y="4091305"/>
            <a:ext cx="8083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</a:rPr>
              <a:t>无内热源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Round Same Side Corner Rectangle 67"/>
          <p:cNvSpPr/>
          <p:nvPr/>
        </p:nvSpPr>
        <p:spPr>
          <a:xfrm rot="10800000" flipH="1">
            <a:off x="8494675" y="4131302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43" name="Round Same Side Corner Rectangle 68"/>
          <p:cNvSpPr/>
          <p:nvPr/>
        </p:nvSpPr>
        <p:spPr>
          <a:xfrm rot="10800000" flipH="1">
            <a:off x="8492673" y="5085336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46" name="Round Same Side Corner Rectangle 69"/>
          <p:cNvSpPr/>
          <p:nvPr/>
        </p:nvSpPr>
        <p:spPr>
          <a:xfrm rot="10800000" flipH="1">
            <a:off x="8494675" y="5952478"/>
            <a:ext cx="60936" cy="62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475" tIns="50237" rIns="100475" bIns="50237" rtlCol="0" anchor="ctr"/>
          <a:lstStyle/>
          <a:p>
            <a:pPr algn="ctr">
              <a:lnSpc>
                <a:spcPct val="120000"/>
              </a:lnSpc>
            </a:pP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55" name="Rectangle 71"/>
          <p:cNvSpPr/>
          <p:nvPr/>
        </p:nvSpPr>
        <p:spPr>
          <a:xfrm>
            <a:off x="8662035" y="4116070"/>
            <a:ext cx="2743200" cy="4425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通过单层平壁的导热</a:t>
            </a:r>
            <a:endParaRPr lang="zh-CN" altLang="en-US" sz="2400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63" name="Rectangle 73"/>
          <p:cNvSpPr/>
          <p:nvPr/>
        </p:nvSpPr>
        <p:spPr>
          <a:xfrm>
            <a:off x="8662035" y="5043805"/>
            <a:ext cx="3048000" cy="4425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通过单层圆筒壁的导热</a:t>
            </a:r>
            <a:endParaRPr lang="zh-CN" altLang="en-US" sz="2400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68" name="Rectangle 75"/>
          <p:cNvSpPr/>
          <p:nvPr/>
        </p:nvSpPr>
        <p:spPr>
          <a:xfrm>
            <a:off x="8662035" y="5971540"/>
            <a:ext cx="2743200" cy="4425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通过单层球壳的导热</a:t>
            </a:r>
            <a:endParaRPr lang="zh-CN" altLang="en-US" sz="2400" dirty="0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9240" y="5416550"/>
            <a:ext cx="1564005" cy="74358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172845" y="2670175"/>
            <a:ext cx="2540000" cy="3237863"/>
            <a:chOff x="1172845" y="2670175"/>
            <a:chExt cx="2540000" cy="3237863"/>
          </a:xfrm>
        </p:grpSpPr>
        <p:sp>
          <p:nvSpPr>
            <p:cNvPr id="19" name="文本框 18"/>
            <p:cNvSpPr txBox="1"/>
            <p:nvPr/>
          </p:nvSpPr>
          <p:spPr>
            <a:xfrm>
              <a:off x="1172845" y="2670175"/>
              <a:ext cx="2540000" cy="11988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导热物体的温度仅在一个坐标方向变化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1449815" y="3978243"/>
                  <a:ext cx="1154675" cy="8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815" y="3978243"/>
                  <a:ext cx="1154675" cy="892873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1438890" y="5088775"/>
                  <a:ext cx="1127424" cy="8192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890" y="5088775"/>
                  <a:ext cx="1127424" cy="819263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8515350" y="2584185"/>
            <a:ext cx="3673418" cy="856880"/>
            <a:chOff x="8515350" y="2584185"/>
            <a:chExt cx="3673418" cy="856880"/>
          </a:xfrm>
        </p:grpSpPr>
        <p:sp>
          <p:nvSpPr>
            <p:cNvPr id="21" name="文本框 20"/>
            <p:cNvSpPr txBox="1"/>
            <p:nvPr/>
          </p:nvSpPr>
          <p:spPr>
            <a:xfrm>
              <a:off x="8515350" y="2611120"/>
              <a:ext cx="2540000" cy="8299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物体的温度不随时间变化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11061344" y="2584185"/>
                  <a:ext cx="1127424" cy="8192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𝜕𝜏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1344" y="2584185"/>
                  <a:ext cx="1127424" cy="819263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6" grpId="0" animBg="1"/>
      <p:bldP spid="6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71" grpId="0" bldLvl="0" animBg="1"/>
      <p:bldP spid="71" grpId="1" animBg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40" grpId="0" bldLvl="0" animBg="1"/>
      <p:bldP spid="43" grpId="0" bldLvl="0" animBg="1"/>
      <p:bldP spid="46" grpId="0" bldLvl="0" animBg="1"/>
      <p:bldP spid="55" grpId="0"/>
      <p:bldP spid="55" grpId="1"/>
      <p:bldP spid="63" grpId="0"/>
      <p:bldP spid="63" grpId="1"/>
      <p:bldP spid="68" grpId="0"/>
      <p:bldP spid="6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47625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通过单层平壁的导热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30555" y="1221105"/>
            <a:ext cx="3702050" cy="4105710"/>
            <a:chOff x="5900720" y="3439546"/>
            <a:chExt cx="3002105" cy="3338376"/>
          </a:xfrm>
        </p:grpSpPr>
        <p:cxnSp>
          <p:nvCxnSpPr>
            <p:cNvPr id="5" name="直接箭头连接符 4"/>
            <p:cNvCxnSpPr/>
            <p:nvPr/>
          </p:nvCxnSpPr>
          <p:spPr bwMode="auto">
            <a:xfrm flipV="1">
              <a:off x="6228184" y="3501008"/>
              <a:ext cx="0" cy="2952328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 bwMode="auto">
            <a:xfrm>
              <a:off x="6228184" y="6453336"/>
              <a:ext cx="2458616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 bwMode="auto">
            <a:xfrm>
              <a:off x="6228184" y="3917182"/>
              <a:ext cx="1872208" cy="188808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6732240" y="3917182"/>
              <a:ext cx="360040" cy="1888082"/>
            </a:xfrm>
            <a:prstGeom prst="rect">
              <a:avLst/>
            </a:prstGeom>
            <a:solidFill>
              <a:srgbClr val="F17475"/>
            </a:solidFill>
            <a:ln w="25400" cap="flat" cmpd="sng" algn="ctr">
              <a:solidFill>
                <a:srgbClr val="F1747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cxnSp>
          <p:nvCxnSpPr>
            <p:cNvPr id="2" name="直接连接符 1"/>
            <p:cNvCxnSpPr/>
            <p:nvPr/>
          </p:nvCxnSpPr>
          <p:spPr bwMode="auto">
            <a:xfrm>
              <a:off x="6732240" y="5805264"/>
              <a:ext cx="0" cy="504056"/>
            </a:xfrm>
            <a:prstGeom prst="lin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" name="直接连接符 2"/>
            <p:cNvCxnSpPr/>
            <p:nvPr/>
          </p:nvCxnSpPr>
          <p:spPr bwMode="auto">
            <a:xfrm>
              <a:off x="7110429" y="5805264"/>
              <a:ext cx="0" cy="504056"/>
            </a:xfrm>
            <a:prstGeom prst="lin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" name="直接箭头连接符 3"/>
            <p:cNvCxnSpPr/>
            <p:nvPr/>
          </p:nvCxnSpPr>
          <p:spPr bwMode="auto">
            <a:xfrm>
              <a:off x="6372200" y="6093296"/>
              <a:ext cx="36004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 bwMode="auto">
            <a:xfrm flipH="1">
              <a:off x="7110429" y="6096134"/>
              <a:ext cx="36004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 bwMode="auto">
            <a:xfrm>
              <a:off x="6516216" y="5445224"/>
              <a:ext cx="864096" cy="0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椭圆 21"/>
            <p:cNvSpPr/>
            <p:nvPr/>
          </p:nvSpPr>
          <p:spPr bwMode="auto">
            <a:xfrm>
              <a:off x="6192183" y="4365104"/>
              <a:ext cx="72000" cy="7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8064393" y="4789223"/>
              <a:ext cx="72000" cy="7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cxnSp>
          <p:nvCxnSpPr>
            <p:cNvPr id="11" name="直接连接符 10"/>
            <p:cNvCxnSpPr>
              <a:stCxn id="22" idx="6"/>
              <a:endCxn id="24" idx="2"/>
            </p:cNvCxnSpPr>
            <p:nvPr/>
          </p:nvCxnSpPr>
          <p:spPr bwMode="auto">
            <a:xfrm>
              <a:off x="6264183" y="4401104"/>
              <a:ext cx="1800210" cy="424119"/>
            </a:xfrm>
            <a:prstGeom prst="line">
              <a:avLst/>
            </a:prstGeom>
            <a:solidFill>
              <a:srgbClr val="FFFFCC"/>
            </a:solidFill>
            <a:ln w="254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文本框 26"/>
            <p:cNvSpPr txBox="1"/>
            <p:nvPr/>
          </p:nvSpPr>
          <p:spPr>
            <a:xfrm>
              <a:off x="6702338" y="5911468"/>
              <a:ext cx="432048" cy="374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dx</a:t>
              </a:r>
              <a:endPara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36196" y="5047372"/>
              <a:ext cx="432048" cy="374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904148" y="4148690"/>
              <a:ext cx="432048" cy="374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0391" y="4672213"/>
              <a:ext cx="432048" cy="374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097212" y="6403589"/>
              <a:ext cx="432048" cy="374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978131" y="6403589"/>
              <a:ext cx="432048" cy="374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</a:t>
              </a:r>
              <a:endParaRPr lang="el-GR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470777" y="6403589"/>
              <a:ext cx="432048" cy="374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连接符 37"/>
            <p:cNvCxnSpPr>
              <a:stCxn id="23" idx="1"/>
            </p:cNvCxnSpPr>
            <p:nvPr/>
          </p:nvCxnSpPr>
          <p:spPr bwMode="auto">
            <a:xfrm>
              <a:off x="8100391" y="4859461"/>
              <a:ext cx="0" cy="1596457"/>
            </a:xfrm>
            <a:prstGeom prst="line">
              <a:avLst/>
            </a:prstGeom>
            <a:solidFill>
              <a:srgbClr val="FFFFCC"/>
            </a:solidFill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文本框 38"/>
            <p:cNvSpPr txBox="1"/>
            <p:nvPr/>
          </p:nvSpPr>
          <p:spPr>
            <a:xfrm>
              <a:off x="5900720" y="3439546"/>
              <a:ext cx="432048" cy="374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061585" y="1096010"/>
            <a:ext cx="7184390" cy="1717675"/>
            <a:chOff x="7971" y="1726"/>
            <a:chExt cx="11314" cy="2705"/>
          </a:xfrm>
        </p:grpSpPr>
        <p:sp>
          <p:nvSpPr>
            <p:cNvPr id="41" name="文本框 40"/>
            <p:cNvSpPr txBox="1"/>
            <p:nvPr/>
          </p:nvSpPr>
          <p:spPr>
            <a:xfrm>
              <a:off x="8084" y="1726"/>
              <a:ext cx="316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假设</a:t>
              </a:r>
              <a:r>
                <a:rPr lang="el-GR" altLang="zh-CN" sz="24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λ</a:t>
              </a:r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为常数</a:t>
              </a:r>
              <a:endParaRPr lang="zh-CN" alt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矩形 52"/>
                <p:cNvSpPr/>
                <p:nvPr/>
              </p:nvSpPr>
              <p:spPr>
                <a:xfrm>
                  <a:off x="7971" y="3091"/>
                  <a:ext cx="11315" cy="1340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𝜕𝜏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1" y="3091"/>
                  <a:ext cx="11315" cy="1340"/>
                </a:xfrm>
                <a:prstGeom prst="rect">
                  <a:avLst/>
                </a:prstGeom>
                <a:blipFill rotWithShape="1">
                  <a:blip r:embed="rId1"/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直接连接符 41"/>
          <p:cNvCxnSpPr/>
          <p:nvPr/>
        </p:nvCxnSpPr>
        <p:spPr bwMode="auto">
          <a:xfrm flipV="1">
            <a:off x="5637530" y="2032000"/>
            <a:ext cx="720090" cy="718185"/>
          </a:xfrm>
          <a:prstGeom prst="line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/>
          <p:nvPr/>
        </p:nvCxnSpPr>
        <p:spPr bwMode="auto">
          <a:xfrm flipV="1">
            <a:off x="11182350" y="2125980"/>
            <a:ext cx="720090" cy="624205"/>
          </a:xfrm>
          <a:prstGeom prst="line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flipV="1">
            <a:off x="9886315" y="2032000"/>
            <a:ext cx="1223645" cy="704850"/>
          </a:xfrm>
          <a:prstGeom prst="line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flipV="1">
            <a:off x="8229600" y="2032000"/>
            <a:ext cx="1368425" cy="718185"/>
          </a:xfrm>
          <a:prstGeom prst="line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文本框 44"/>
          <p:cNvSpPr txBox="1"/>
          <p:nvPr/>
        </p:nvSpPr>
        <p:spPr>
          <a:xfrm>
            <a:off x="5638800" y="2813685"/>
            <a:ext cx="806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稳态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093835" y="2860040"/>
            <a:ext cx="85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一维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182350" y="2860040"/>
            <a:ext cx="1412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无内热源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205730" y="3616325"/>
            <a:ext cx="3345180" cy="809625"/>
            <a:chOff x="8198" y="5695"/>
            <a:chExt cx="5268" cy="1275"/>
          </a:xfrm>
        </p:grpSpPr>
        <p:sp>
          <p:nvSpPr>
            <p:cNvPr id="47" name="文本框 46"/>
            <p:cNvSpPr txBox="1"/>
            <p:nvPr/>
          </p:nvSpPr>
          <p:spPr>
            <a:xfrm>
              <a:off x="8198" y="5695"/>
              <a:ext cx="33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</a:rPr>
                <a:t>边界条件：</a:t>
              </a:r>
              <a:endPara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10806" y="5808"/>
                  <a:ext cx="2661" cy="1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6" y="5808"/>
                  <a:ext cx="2661" cy="1163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/>
          <p:cNvGrpSpPr/>
          <p:nvPr/>
        </p:nvGrpSpPr>
        <p:grpSpPr>
          <a:xfrm>
            <a:off x="5205730" y="4879340"/>
            <a:ext cx="3757930" cy="2087880"/>
            <a:chOff x="8198" y="7684"/>
            <a:chExt cx="5918" cy="32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0012" y="8608"/>
                  <a:ext cx="4043" cy="10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2" y="8608"/>
                  <a:ext cx="4043" cy="1083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1033" y="9890"/>
                  <a:ext cx="2112" cy="10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3" y="9890"/>
                  <a:ext cx="2112" cy="1083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文本框 65"/>
            <p:cNvSpPr txBox="1"/>
            <p:nvPr/>
          </p:nvSpPr>
          <p:spPr>
            <a:xfrm>
              <a:off x="8198" y="7684"/>
              <a:ext cx="591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</a:rPr>
                <a:t>单层平壁导热的计算公式</a:t>
              </a:r>
              <a:endPara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47625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通过单层平壁的导热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705485" y="3315970"/>
            <a:ext cx="5782310" cy="1944370"/>
            <a:chOff x="1111" y="3301"/>
            <a:chExt cx="9106" cy="3062"/>
          </a:xfrm>
        </p:grpSpPr>
        <p:sp>
          <p:nvSpPr>
            <p:cNvPr id="83" name="PA-任意多边形 95"/>
            <p:cNvSpPr/>
            <p:nvPr>
              <p:custDataLst>
                <p:tags r:id="rId1"/>
              </p:custDataLst>
            </p:nvPr>
          </p:nvSpPr>
          <p:spPr bwMode="auto">
            <a:xfrm>
              <a:off x="7151" y="3301"/>
              <a:ext cx="3066" cy="3062"/>
            </a:xfrm>
            <a:custGeom>
              <a:avLst/>
              <a:gdLst>
                <a:gd name="T0" fmla="*/ 753 w 753"/>
                <a:gd name="T1" fmla="*/ 365 h 753"/>
                <a:gd name="T2" fmla="*/ 753 w 753"/>
                <a:gd name="T3" fmla="*/ 364 h 753"/>
                <a:gd name="T4" fmla="*/ 704 w 753"/>
                <a:gd name="T5" fmla="*/ 190 h 753"/>
                <a:gd name="T6" fmla="*/ 704 w 753"/>
                <a:gd name="T7" fmla="*/ 190 h 753"/>
                <a:gd name="T8" fmla="*/ 377 w 753"/>
                <a:gd name="T9" fmla="*/ 0 h 753"/>
                <a:gd name="T10" fmla="*/ 0 w 753"/>
                <a:gd name="T11" fmla="*/ 376 h 753"/>
                <a:gd name="T12" fmla="*/ 0 w 753"/>
                <a:gd name="T13" fmla="*/ 381 h 753"/>
                <a:gd name="T14" fmla="*/ 191 w 753"/>
                <a:gd name="T15" fmla="*/ 704 h 753"/>
                <a:gd name="T16" fmla="*/ 369 w 753"/>
                <a:gd name="T17" fmla="*/ 753 h 753"/>
                <a:gd name="T18" fmla="*/ 377 w 753"/>
                <a:gd name="T19" fmla="*/ 753 h 753"/>
                <a:gd name="T20" fmla="*/ 377 w 753"/>
                <a:gd name="T21" fmla="*/ 753 h 753"/>
                <a:gd name="T22" fmla="*/ 384 w 753"/>
                <a:gd name="T23" fmla="*/ 753 h 753"/>
                <a:gd name="T24" fmla="*/ 563 w 753"/>
                <a:gd name="T25" fmla="*/ 704 h 753"/>
                <a:gd name="T26" fmla="*/ 384 w 753"/>
                <a:gd name="T27" fmla="*/ 655 h 753"/>
                <a:gd name="T28" fmla="*/ 377 w 753"/>
                <a:gd name="T29" fmla="*/ 655 h 753"/>
                <a:gd name="T30" fmla="*/ 377 w 753"/>
                <a:gd name="T31" fmla="*/ 655 h 753"/>
                <a:gd name="T32" fmla="*/ 369 w 753"/>
                <a:gd name="T33" fmla="*/ 655 h 753"/>
                <a:gd name="T34" fmla="*/ 98 w 753"/>
                <a:gd name="T35" fmla="*/ 381 h 753"/>
                <a:gd name="T36" fmla="*/ 98 w 753"/>
                <a:gd name="T37" fmla="*/ 376 h 753"/>
                <a:gd name="T38" fmla="*/ 377 w 753"/>
                <a:gd name="T39" fmla="*/ 97 h 753"/>
                <a:gd name="T40" fmla="*/ 655 w 753"/>
                <a:gd name="T41" fmla="*/ 364 h 753"/>
                <a:gd name="T42" fmla="*/ 655 w 753"/>
                <a:gd name="T43" fmla="*/ 365 h 753"/>
                <a:gd name="T44" fmla="*/ 656 w 753"/>
                <a:gd name="T45" fmla="*/ 376 h 753"/>
                <a:gd name="T46" fmla="*/ 656 w 753"/>
                <a:gd name="T47" fmla="*/ 381 h 753"/>
                <a:gd name="T48" fmla="*/ 753 w 753"/>
                <a:gd name="T49" fmla="*/ 381 h 753"/>
                <a:gd name="T50" fmla="*/ 753 w 753"/>
                <a:gd name="T51" fmla="*/ 376 h 753"/>
                <a:gd name="T52" fmla="*/ 753 w 753"/>
                <a:gd name="T53" fmla="*/ 365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53" h="753">
                  <a:moveTo>
                    <a:pt x="753" y="365"/>
                  </a:moveTo>
                  <a:cubicBezTo>
                    <a:pt x="753" y="365"/>
                    <a:pt x="753" y="364"/>
                    <a:pt x="753" y="364"/>
                  </a:cubicBezTo>
                  <a:cubicBezTo>
                    <a:pt x="751" y="301"/>
                    <a:pt x="734" y="242"/>
                    <a:pt x="704" y="190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640" y="76"/>
                    <a:pt x="517" y="0"/>
                    <a:pt x="377" y="0"/>
                  </a:cubicBezTo>
                  <a:cubicBezTo>
                    <a:pt x="169" y="0"/>
                    <a:pt x="0" y="168"/>
                    <a:pt x="0" y="376"/>
                  </a:cubicBezTo>
                  <a:cubicBezTo>
                    <a:pt x="0" y="378"/>
                    <a:pt x="0" y="379"/>
                    <a:pt x="0" y="381"/>
                  </a:cubicBezTo>
                  <a:cubicBezTo>
                    <a:pt x="2" y="519"/>
                    <a:pt x="78" y="640"/>
                    <a:pt x="191" y="704"/>
                  </a:cubicBezTo>
                  <a:cubicBezTo>
                    <a:pt x="243" y="734"/>
                    <a:pt x="304" y="752"/>
                    <a:pt x="369" y="753"/>
                  </a:cubicBezTo>
                  <a:cubicBezTo>
                    <a:pt x="371" y="753"/>
                    <a:pt x="374" y="753"/>
                    <a:pt x="377" y="753"/>
                  </a:cubicBezTo>
                  <a:cubicBezTo>
                    <a:pt x="377" y="753"/>
                    <a:pt x="377" y="753"/>
                    <a:pt x="377" y="753"/>
                  </a:cubicBezTo>
                  <a:cubicBezTo>
                    <a:pt x="379" y="753"/>
                    <a:pt x="382" y="753"/>
                    <a:pt x="384" y="753"/>
                  </a:cubicBezTo>
                  <a:cubicBezTo>
                    <a:pt x="449" y="752"/>
                    <a:pt x="510" y="734"/>
                    <a:pt x="563" y="704"/>
                  </a:cubicBezTo>
                  <a:cubicBezTo>
                    <a:pt x="510" y="674"/>
                    <a:pt x="449" y="657"/>
                    <a:pt x="384" y="655"/>
                  </a:cubicBezTo>
                  <a:cubicBezTo>
                    <a:pt x="382" y="655"/>
                    <a:pt x="379" y="655"/>
                    <a:pt x="377" y="655"/>
                  </a:cubicBezTo>
                  <a:cubicBezTo>
                    <a:pt x="377" y="655"/>
                    <a:pt x="377" y="655"/>
                    <a:pt x="377" y="655"/>
                  </a:cubicBezTo>
                  <a:cubicBezTo>
                    <a:pt x="374" y="655"/>
                    <a:pt x="371" y="655"/>
                    <a:pt x="369" y="655"/>
                  </a:cubicBezTo>
                  <a:cubicBezTo>
                    <a:pt x="220" y="651"/>
                    <a:pt x="100" y="530"/>
                    <a:pt x="98" y="381"/>
                  </a:cubicBezTo>
                  <a:cubicBezTo>
                    <a:pt x="98" y="379"/>
                    <a:pt x="98" y="378"/>
                    <a:pt x="98" y="376"/>
                  </a:cubicBezTo>
                  <a:cubicBezTo>
                    <a:pt x="98" y="222"/>
                    <a:pt x="222" y="97"/>
                    <a:pt x="377" y="97"/>
                  </a:cubicBezTo>
                  <a:cubicBezTo>
                    <a:pt x="527" y="97"/>
                    <a:pt x="649" y="216"/>
                    <a:pt x="655" y="364"/>
                  </a:cubicBezTo>
                  <a:cubicBezTo>
                    <a:pt x="655" y="364"/>
                    <a:pt x="655" y="364"/>
                    <a:pt x="655" y="365"/>
                  </a:cubicBezTo>
                  <a:cubicBezTo>
                    <a:pt x="656" y="368"/>
                    <a:pt x="656" y="372"/>
                    <a:pt x="656" y="376"/>
                  </a:cubicBezTo>
                  <a:cubicBezTo>
                    <a:pt x="656" y="378"/>
                    <a:pt x="656" y="379"/>
                    <a:pt x="656" y="381"/>
                  </a:cubicBezTo>
                  <a:cubicBezTo>
                    <a:pt x="753" y="381"/>
                    <a:pt x="753" y="381"/>
                    <a:pt x="753" y="381"/>
                  </a:cubicBezTo>
                  <a:cubicBezTo>
                    <a:pt x="753" y="379"/>
                    <a:pt x="753" y="378"/>
                    <a:pt x="753" y="376"/>
                  </a:cubicBezTo>
                  <a:cubicBezTo>
                    <a:pt x="753" y="372"/>
                    <a:pt x="753" y="369"/>
                    <a:pt x="753" y="36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89" name="PA-任意多边形 101"/>
            <p:cNvSpPr/>
            <p:nvPr>
              <p:custDataLst>
                <p:tags r:id="rId2"/>
              </p:custDataLst>
            </p:nvPr>
          </p:nvSpPr>
          <p:spPr bwMode="auto">
            <a:xfrm>
              <a:off x="1111" y="4126"/>
              <a:ext cx="6772" cy="1419"/>
            </a:xfrm>
            <a:custGeom>
              <a:avLst/>
              <a:gdLst>
                <a:gd name="T0" fmla="*/ 115 w 908"/>
                <a:gd name="T1" fmla="*/ 0 h 349"/>
                <a:gd name="T2" fmla="*/ 908 w 908"/>
                <a:gd name="T3" fmla="*/ 0 h 349"/>
                <a:gd name="T4" fmla="*/ 908 w 908"/>
                <a:gd name="T5" fmla="*/ 349 h 349"/>
                <a:gd name="T6" fmla="*/ 115 w 908"/>
                <a:gd name="T7" fmla="*/ 349 h 349"/>
                <a:gd name="T8" fmla="*/ 0 w 908"/>
                <a:gd name="T9" fmla="*/ 234 h 349"/>
                <a:gd name="T10" fmla="*/ 0 w 908"/>
                <a:gd name="T11" fmla="*/ 114 h 349"/>
                <a:gd name="T12" fmla="*/ 115 w 908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8" h="349">
                  <a:moveTo>
                    <a:pt x="115" y="0"/>
                  </a:moveTo>
                  <a:cubicBezTo>
                    <a:pt x="908" y="0"/>
                    <a:pt x="908" y="0"/>
                    <a:pt x="908" y="0"/>
                  </a:cubicBezTo>
                  <a:cubicBezTo>
                    <a:pt x="908" y="349"/>
                    <a:pt x="908" y="349"/>
                    <a:pt x="908" y="349"/>
                  </a:cubicBezTo>
                  <a:cubicBezTo>
                    <a:pt x="115" y="349"/>
                    <a:pt x="115" y="349"/>
                    <a:pt x="115" y="349"/>
                  </a:cubicBezTo>
                  <a:cubicBezTo>
                    <a:pt x="51" y="349"/>
                    <a:pt x="0" y="298"/>
                    <a:pt x="0" y="23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0" name="PA-任意多边形 103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7543" y="3683"/>
              <a:ext cx="2272" cy="2270"/>
            </a:xfrm>
            <a:custGeom>
              <a:avLst/>
              <a:gdLst>
                <a:gd name="T0" fmla="*/ 271 w 558"/>
                <a:gd name="T1" fmla="*/ 0 h 558"/>
                <a:gd name="T2" fmla="*/ 0 w 558"/>
                <a:gd name="T3" fmla="*/ 267 h 558"/>
                <a:gd name="T4" fmla="*/ 0 w 558"/>
                <a:gd name="T5" fmla="*/ 279 h 558"/>
                <a:gd name="T6" fmla="*/ 0 w 558"/>
                <a:gd name="T7" fmla="*/ 291 h 558"/>
                <a:gd name="T8" fmla="*/ 279 w 558"/>
                <a:gd name="T9" fmla="*/ 558 h 558"/>
                <a:gd name="T10" fmla="*/ 558 w 558"/>
                <a:gd name="T11" fmla="*/ 279 h 558"/>
                <a:gd name="T12" fmla="*/ 287 w 558"/>
                <a:gd name="T13" fmla="*/ 0 h 558"/>
                <a:gd name="T14" fmla="*/ 279 w 558"/>
                <a:gd name="T15" fmla="*/ 0 h 558"/>
                <a:gd name="T16" fmla="*/ 271 w 558"/>
                <a:gd name="T17" fmla="*/ 0 h 558"/>
                <a:gd name="T18" fmla="*/ 340 w 558"/>
                <a:gd name="T19" fmla="*/ 113 h 558"/>
                <a:gd name="T20" fmla="*/ 344 w 558"/>
                <a:gd name="T21" fmla="*/ 115 h 558"/>
                <a:gd name="T22" fmla="*/ 352 w 558"/>
                <a:gd name="T23" fmla="*/ 118 h 558"/>
                <a:gd name="T24" fmla="*/ 360 w 558"/>
                <a:gd name="T25" fmla="*/ 122 h 558"/>
                <a:gd name="T26" fmla="*/ 367 w 558"/>
                <a:gd name="T27" fmla="*/ 126 h 558"/>
                <a:gd name="T28" fmla="*/ 374 w 558"/>
                <a:gd name="T29" fmla="*/ 130 h 558"/>
                <a:gd name="T30" fmla="*/ 381 w 558"/>
                <a:gd name="T31" fmla="*/ 135 h 558"/>
                <a:gd name="T32" fmla="*/ 388 w 558"/>
                <a:gd name="T33" fmla="*/ 140 h 558"/>
                <a:gd name="T34" fmla="*/ 395 w 558"/>
                <a:gd name="T35" fmla="*/ 146 h 558"/>
                <a:gd name="T36" fmla="*/ 456 w 558"/>
                <a:gd name="T37" fmla="*/ 279 h 558"/>
                <a:gd name="T38" fmla="*/ 279 w 558"/>
                <a:gd name="T39" fmla="*/ 456 h 558"/>
                <a:gd name="T40" fmla="*/ 102 w 558"/>
                <a:gd name="T41" fmla="*/ 279 h 558"/>
                <a:gd name="T42" fmla="*/ 163 w 558"/>
                <a:gd name="T43" fmla="*/ 146 h 558"/>
                <a:gd name="T44" fmla="*/ 170 w 558"/>
                <a:gd name="T45" fmla="*/ 140 h 558"/>
                <a:gd name="T46" fmla="*/ 177 w 558"/>
                <a:gd name="T47" fmla="*/ 135 h 558"/>
                <a:gd name="T48" fmla="*/ 184 w 558"/>
                <a:gd name="T49" fmla="*/ 130 h 558"/>
                <a:gd name="T50" fmla="*/ 187 w 558"/>
                <a:gd name="T51" fmla="*/ 128 h 558"/>
                <a:gd name="T52" fmla="*/ 198 w 558"/>
                <a:gd name="T53" fmla="*/ 122 h 558"/>
                <a:gd name="T54" fmla="*/ 206 w 558"/>
                <a:gd name="T55" fmla="*/ 118 h 558"/>
                <a:gd name="T56" fmla="*/ 279 w 558"/>
                <a:gd name="T57" fmla="*/ 102 h 558"/>
                <a:gd name="T58" fmla="*/ 340 w 558"/>
                <a:gd name="T59" fmla="*/ 11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58" h="558">
                  <a:moveTo>
                    <a:pt x="271" y="0"/>
                  </a:moveTo>
                  <a:cubicBezTo>
                    <a:pt x="125" y="4"/>
                    <a:pt x="6" y="121"/>
                    <a:pt x="0" y="267"/>
                  </a:cubicBezTo>
                  <a:cubicBezTo>
                    <a:pt x="0" y="271"/>
                    <a:pt x="0" y="275"/>
                    <a:pt x="0" y="279"/>
                  </a:cubicBezTo>
                  <a:cubicBezTo>
                    <a:pt x="0" y="283"/>
                    <a:pt x="0" y="287"/>
                    <a:pt x="0" y="291"/>
                  </a:cubicBezTo>
                  <a:cubicBezTo>
                    <a:pt x="7" y="440"/>
                    <a:pt x="129" y="558"/>
                    <a:pt x="279" y="558"/>
                  </a:cubicBezTo>
                  <a:cubicBezTo>
                    <a:pt x="433" y="558"/>
                    <a:pt x="558" y="433"/>
                    <a:pt x="558" y="279"/>
                  </a:cubicBezTo>
                  <a:cubicBezTo>
                    <a:pt x="558" y="128"/>
                    <a:pt x="437" y="4"/>
                    <a:pt x="287" y="0"/>
                  </a:cubicBezTo>
                  <a:cubicBezTo>
                    <a:pt x="284" y="0"/>
                    <a:pt x="282" y="0"/>
                    <a:pt x="279" y="0"/>
                  </a:cubicBezTo>
                  <a:cubicBezTo>
                    <a:pt x="276" y="0"/>
                    <a:pt x="274" y="0"/>
                    <a:pt x="271" y="0"/>
                  </a:cubicBezTo>
                  <a:close/>
                  <a:moveTo>
                    <a:pt x="340" y="113"/>
                  </a:moveTo>
                  <a:cubicBezTo>
                    <a:pt x="341" y="114"/>
                    <a:pt x="343" y="114"/>
                    <a:pt x="344" y="115"/>
                  </a:cubicBezTo>
                  <a:cubicBezTo>
                    <a:pt x="347" y="116"/>
                    <a:pt x="349" y="117"/>
                    <a:pt x="352" y="118"/>
                  </a:cubicBezTo>
                  <a:cubicBezTo>
                    <a:pt x="354" y="119"/>
                    <a:pt x="357" y="120"/>
                    <a:pt x="360" y="122"/>
                  </a:cubicBezTo>
                  <a:cubicBezTo>
                    <a:pt x="362" y="123"/>
                    <a:pt x="365" y="124"/>
                    <a:pt x="367" y="126"/>
                  </a:cubicBezTo>
                  <a:cubicBezTo>
                    <a:pt x="370" y="127"/>
                    <a:pt x="372" y="129"/>
                    <a:pt x="374" y="130"/>
                  </a:cubicBezTo>
                  <a:cubicBezTo>
                    <a:pt x="377" y="132"/>
                    <a:pt x="379" y="133"/>
                    <a:pt x="381" y="135"/>
                  </a:cubicBezTo>
                  <a:cubicBezTo>
                    <a:pt x="384" y="137"/>
                    <a:pt x="386" y="138"/>
                    <a:pt x="388" y="140"/>
                  </a:cubicBezTo>
                  <a:cubicBezTo>
                    <a:pt x="390" y="142"/>
                    <a:pt x="393" y="144"/>
                    <a:pt x="395" y="146"/>
                  </a:cubicBezTo>
                  <a:cubicBezTo>
                    <a:pt x="432" y="178"/>
                    <a:pt x="456" y="226"/>
                    <a:pt x="456" y="279"/>
                  </a:cubicBezTo>
                  <a:cubicBezTo>
                    <a:pt x="456" y="377"/>
                    <a:pt x="377" y="456"/>
                    <a:pt x="279" y="456"/>
                  </a:cubicBezTo>
                  <a:cubicBezTo>
                    <a:pt x="181" y="456"/>
                    <a:pt x="102" y="377"/>
                    <a:pt x="102" y="279"/>
                  </a:cubicBezTo>
                  <a:cubicBezTo>
                    <a:pt x="102" y="226"/>
                    <a:pt x="126" y="178"/>
                    <a:pt x="163" y="146"/>
                  </a:cubicBezTo>
                  <a:cubicBezTo>
                    <a:pt x="165" y="144"/>
                    <a:pt x="168" y="142"/>
                    <a:pt x="170" y="140"/>
                  </a:cubicBezTo>
                  <a:cubicBezTo>
                    <a:pt x="172" y="138"/>
                    <a:pt x="174" y="137"/>
                    <a:pt x="177" y="135"/>
                  </a:cubicBezTo>
                  <a:cubicBezTo>
                    <a:pt x="179" y="133"/>
                    <a:pt x="181" y="132"/>
                    <a:pt x="184" y="130"/>
                  </a:cubicBezTo>
                  <a:cubicBezTo>
                    <a:pt x="185" y="129"/>
                    <a:pt x="186" y="129"/>
                    <a:pt x="187" y="128"/>
                  </a:cubicBezTo>
                  <a:cubicBezTo>
                    <a:pt x="191" y="126"/>
                    <a:pt x="195" y="124"/>
                    <a:pt x="198" y="122"/>
                  </a:cubicBezTo>
                  <a:cubicBezTo>
                    <a:pt x="201" y="120"/>
                    <a:pt x="204" y="119"/>
                    <a:pt x="206" y="118"/>
                  </a:cubicBezTo>
                  <a:cubicBezTo>
                    <a:pt x="228" y="108"/>
                    <a:pt x="253" y="102"/>
                    <a:pt x="279" y="102"/>
                  </a:cubicBezTo>
                  <a:cubicBezTo>
                    <a:pt x="300" y="102"/>
                    <a:pt x="321" y="106"/>
                    <a:pt x="340" y="11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/>
                <p:cNvSpPr txBox="1"/>
                <p:nvPr/>
              </p:nvSpPr>
              <p:spPr>
                <a:xfrm>
                  <a:off x="1398" y="4210"/>
                  <a:ext cx="6387" cy="1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过程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中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转移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量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过程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动力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过程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阻力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103" name="文本框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" y="4210"/>
                  <a:ext cx="6387" cy="121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/>
          <p:cNvGrpSpPr/>
          <p:nvPr/>
        </p:nvGrpSpPr>
        <p:grpSpPr>
          <a:xfrm>
            <a:off x="635" y="5007610"/>
            <a:ext cx="8268335" cy="1946910"/>
            <a:chOff x="1" y="5965"/>
            <a:chExt cx="13021" cy="3066"/>
          </a:xfrm>
        </p:grpSpPr>
        <p:sp>
          <p:nvSpPr>
            <p:cNvPr id="81" name="PA-矩形 64"/>
            <p:cNvSpPr/>
            <p:nvPr>
              <p:custDataLst>
                <p:tags r:id="rId5"/>
              </p:custDataLst>
            </p:nvPr>
          </p:nvSpPr>
          <p:spPr>
            <a:xfrm>
              <a:off x="1" y="6750"/>
              <a:ext cx="4124" cy="370"/>
            </a:xfrm>
            <a:prstGeom prst="rect">
              <a:avLst/>
            </a:prstGeom>
            <a:solidFill>
              <a:srgbClr val="F17475"/>
            </a:solidFill>
            <a:ln>
              <a:noFill/>
            </a:ln>
          </p:spPr>
          <p:style>
            <a:lnRef idx="2">
              <a:srgbClr val="F5AA2E">
                <a:shade val="50000"/>
              </a:srgbClr>
            </a:lnRef>
            <a:fillRef idx="1">
              <a:srgbClr val="F5AA2E"/>
            </a:fillRef>
            <a:effectRef idx="0">
              <a:srgbClr val="F5AA2E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4" name="PA-任意多边形 100"/>
            <p:cNvSpPr/>
            <p:nvPr>
              <p:custDataLst>
                <p:tags r:id="rId6"/>
              </p:custDataLst>
            </p:nvPr>
          </p:nvSpPr>
          <p:spPr bwMode="auto">
            <a:xfrm>
              <a:off x="9470" y="6829"/>
              <a:ext cx="3552" cy="1644"/>
            </a:xfrm>
            <a:custGeom>
              <a:avLst/>
              <a:gdLst>
                <a:gd name="T0" fmla="*/ 793 w 907"/>
                <a:gd name="T1" fmla="*/ 350 h 350"/>
                <a:gd name="T2" fmla="*/ 0 w 907"/>
                <a:gd name="T3" fmla="*/ 350 h 350"/>
                <a:gd name="T4" fmla="*/ 0 w 907"/>
                <a:gd name="T5" fmla="*/ 0 h 350"/>
                <a:gd name="T6" fmla="*/ 793 w 907"/>
                <a:gd name="T7" fmla="*/ 0 h 350"/>
                <a:gd name="T8" fmla="*/ 907 w 907"/>
                <a:gd name="T9" fmla="*/ 115 h 350"/>
                <a:gd name="T10" fmla="*/ 907 w 907"/>
                <a:gd name="T11" fmla="*/ 235 h 350"/>
                <a:gd name="T12" fmla="*/ 793 w 907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7" h="350">
                  <a:moveTo>
                    <a:pt x="793" y="350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3" y="0"/>
                    <a:pt x="793" y="0"/>
                    <a:pt x="793" y="0"/>
                  </a:cubicBezTo>
                  <a:cubicBezTo>
                    <a:pt x="856" y="0"/>
                    <a:pt x="907" y="52"/>
                    <a:pt x="907" y="115"/>
                  </a:cubicBezTo>
                  <a:cubicBezTo>
                    <a:pt x="907" y="235"/>
                    <a:pt x="907" y="235"/>
                    <a:pt x="907" y="235"/>
                  </a:cubicBezTo>
                  <a:cubicBezTo>
                    <a:pt x="907" y="298"/>
                    <a:pt x="856" y="350"/>
                    <a:pt x="793" y="350"/>
                  </a:cubicBezTo>
                  <a:close/>
                </a:path>
              </a:pathLst>
            </a:custGeom>
            <a:solidFill>
              <a:srgbClr val="F174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96" name="PA-任意多边形 103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505" y="6344"/>
              <a:ext cx="2302" cy="2300"/>
            </a:xfrm>
            <a:custGeom>
              <a:avLst/>
              <a:gdLst>
                <a:gd name="T0" fmla="*/ 271 w 558"/>
                <a:gd name="T1" fmla="*/ 0 h 558"/>
                <a:gd name="T2" fmla="*/ 0 w 558"/>
                <a:gd name="T3" fmla="*/ 267 h 558"/>
                <a:gd name="T4" fmla="*/ 0 w 558"/>
                <a:gd name="T5" fmla="*/ 279 h 558"/>
                <a:gd name="T6" fmla="*/ 0 w 558"/>
                <a:gd name="T7" fmla="*/ 291 h 558"/>
                <a:gd name="T8" fmla="*/ 279 w 558"/>
                <a:gd name="T9" fmla="*/ 558 h 558"/>
                <a:gd name="T10" fmla="*/ 558 w 558"/>
                <a:gd name="T11" fmla="*/ 279 h 558"/>
                <a:gd name="T12" fmla="*/ 287 w 558"/>
                <a:gd name="T13" fmla="*/ 0 h 558"/>
                <a:gd name="T14" fmla="*/ 279 w 558"/>
                <a:gd name="T15" fmla="*/ 0 h 558"/>
                <a:gd name="T16" fmla="*/ 271 w 558"/>
                <a:gd name="T17" fmla="*/ 0 h 558"/>
                <a:gd name="T18" fmla="*/ 340 w 558"/>
                <a:gd name="T19" fmla="*/ 113 h 558"/>
                <a:gd name="T20" fmla="*/ 344 w 558"/>
                <a:gd name="T21" fmla="*/ 115 h 558"/>
                <a:gd name="T22" fmla="*/ 352 w 558"/>
                <a:gd name="T23" fmla="*/ 118 h 558"/>
                <a:gd name="T24" fmla="*/ 360 w 558"/>
                <a:gd name="T25" fmla="*/ 122 h 558"/>
                <a:gd name="T26" fmla="*/ 367 w 558"/>
                <a:gd name="T27" fmla="*/ 126 h 558"/>
                <a:gd name="T28" fmla="*/ 374 w 558"/>
                <a:gd name="T29" fmla="*/ 130 h 558"/>
                <a:gd name="T30" fmla="*/ 381 w 558"/>
                <a:gd name="T31" fmla="*/ 135 h 558"/>
                <a:gd name="T32" fmla="*/ 388 w 558"/>
                <a:gd name="T33" fmla="*/ 140 h 558"/>
                <a:gd name="T34" fmla="*/ 395 w 558"/>
                <a:gd name="T35" fmla="*/ 146 h 558"/>
                <a:gd name="T36" fmla="*/ 456 w 558"/>
                <a:gd name="T37" fmla="*/ 279 h 558"/>
                <a:gd name="T38" fmla="*/ 279 w 558"/>
                <a:gd name="T39" fmla="*/ 456 h 558"/>
                <a:gd name="T40" fmla="*/ 102 w 558"/>
                <a:gd name="T41" fmla="*/ 279 h 558"/>
                <a:gd name="T42" fmla="*/ 163 w 558"/>
                <a:gd name="T43" fmla="*/ 146 h 558"/>
                <a:gd name="T44" fmla="*/ 170 w 558"/>
                <a:gd name="T45" fmla="*/ 140 h 558"/>
                <a:gd name="T46" fmla="*/ 177 w 558"/>
                <a:gd name="T47" fmla="*/ 135 h 558"/>
                <a:gd name="T48" fmla="*/ 184 w 558"/>
                <a:gd name="T49" fmla="*/ 130 h 558"/>
                <a:gd name="T50" fmla="*/ 187 w 558"/>
                <a:gd name="T51" fmla="*/ 128 h 558"/>
                <a:gd name="T52" fmla="*/ 198 w 558"/>
                <a:gd name="T53" fmla="*/ 122 h 558"/>
                <a:gd name="T54" fmla="*/ 206 w 558"/>
                <a:gd name="T55" fmla="*/ 118 h 558"/>
                <a:gd name="T56" fmla="*/ 279 w 558"/>
                <a:gd name="T57" fmla="*/ 102 h 558"/>
                <a:gd name="T58" fmla="*/ 340 w 558"/>
                <a:gd name="T59" fmla="*/ 11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58" h="558">
                  <a:moveTo>
                    <a:pt x="271" y="0"/>
                  </a:moveTo>
                  <a:cubicBezTo>
                    <a:pt x="125" y="4"/>
                    <a:pt x="6" y="121"/>
                    <a:pt x="0" y="267"/>
                  </a:cubicBezTo>
                  <a:cubicBezTo>
                    <a:pt x="0" y="271"/>
                    <a:pt x="0" y="275"/>
                    <a:pt x="0" y="279"/>
                  </a:cubicBezTo>
                  <a:cubicBezTo>
                    <a:pt x="0" y="283"/>
                    <a:pt x="0" y="287"/>
                    <a:pt x="0" y="291"/>
                  </a:cubicBezTo>
                  <a:cubicBezTo>
                    <a:pt x="7" y="440"/>
                    <a:pt x="129" y="558"/>
                    <a:pt x="279" y="558"/>
                  </a:cubicBezTo>
                  <a:cubicBezTo>
                    <a:pt x="433" y="558"/>
                    <a:pt x="558" y="433"/>
                    <a:pt x="558" y="279"/>
                  </a:cubicBezTo>
                  <a:cubicBezTo>
                    <a:pt x="558" y="128"/>
                    <a:pt x="437" y="4"/>
                    <a:pt x="287" y="0"/>
                  </a:cubicBezTo>
                  <a:cubicBezTo>
                    <a:pt x="284" y="0"/>
                    <a:pt x="282" y="0"/>
                    <a:pt x="279" y="0"/>
                  </a:cubicBezTo>
                  <a:cubicBezTo>
                    <a:pt x="276" y="0"/>
                    <a:pt x="274" y="0"/>
                    <a:pt x="271" y="0"/>
                  </a:cubicBezTo>
                  <a:close/>
                  <a:moveTo>
                    <a:pt x="340" y="113"/>
                  </a:moveTo>
                  <a:cubicBezTo>
                    <a:pt x="341" y="114"/>
                    <a:pt x="343" y="114"/>
                    <a:pt x="344" y="115"/>
                  </a:cubicBezTo>
                  <a:cubicBezTo>
                    <a:pt x="347" y="116"/>
                    <a:pt x="349" y="117"/>
                    <a:pt x="352" y="118"/>
                  </a:cubicBezTo>
                  <a:cubicBezTo>
                    <a:pt x="354" y="119"/>
                    <a:pt x="357" y="120"/>
                    <a:pt x="360" y="122"/>
                  </a:cubicBezTo>
                  <a:cubicBezTo>
                    <a:pt x="362" y="123"/>
                    <a:pt x="365" y="124"/>
                    <a:pt x="367" y="126"/>
                  </a:cubicBezTo>
                  <a:cubicBezTo>
                    <a:pt x="370" y="127"/>
                    <a:pt x="372" y="129"/>
                    <a:pt x="374" y="130"/>
                  </a:cubicBezTo>
                  <a:cubicBezTo>
                    <a:pt x="377" y="132"/>
                    <a:pt x="379" y="133"/>
                    <a:pt x="381" y="135"/>
                  </a:cubicBezTo>
                  <a:cubicBezTo>
                    <a:pt x="384" y="137"/>
                    <a:pt x="386" y="138"/>
                    <a:pt x="388" y="140"/>
                  </a:cubicBezTo>
                  <a:cubicBezTo>
                    <a:pt x="390" y="142"/>
                    <a:pt x="393" y="144"/>
                    <a:pt x="395" y="146"/>
                  </a:cubicBezTo>
                  <a:cubicBezTo>
                    <a:pt x="432" y="178"/>
                    <a:pt x="456" y="226"/>
                    <a:pt x="456" y="279"/>
                  </a:cubicBezTo>
                  <a:cubicBezTo>
                    <a:pt x="456" y="377"/>
                    <a:pt x="377" y="456"/>
                    <a:pt x="279" y="456"/>
                  </a:cubicBezTo>
                  <a:cubicBezTo>
                    <a:pt x="181" y="456"/>
                    <a:pt x="102" y="377"/>
                    <a:pt x="102" y="279"/>
                  </a:cubicBezTo>
                  <a:cubicBezTo>
                    <a:pt x="102" y="226"/>
                    <a:pt x="126" y="178"/>
                    <a:pt x="163" y="146"/>
                  </a:cubicBezTo>
                  <a:cubicBezTo>
                    <a:pt x="165" y="144"/>
                    <a:pt x="168" y="142"/>
                    <a:pt x="170" y="140"/>
                  </a:cubicBezTo>
                  <a:cubicBezTo>
                    <a:pt x="172" y="138"/>
                    <a:pt x="174" y="137"/>
                    <a:pt x="177" y="135"/>
                  </a:cubicBezTo>
                  <a:cubicBezTo>
                    <a:pt x="179" y="133"/>
                    <a:pt x="181" y="132"/>
                    <a:pt x="184" y="130"/>
                  </a:cubicBezTo>
                  <a:cubicBezTo>
                    <a:pt x="185" y="129"/>
                    <a:pt x="186" y="129"/>
                    <a:pt x="187" y="128"/>
                  </a:cubicBezTo>
                  <a:cubicBezTo>
                    <a:pt x="191" y="126"/>
                    <a:pt x="195" y="124"/>
                    <a:pt x="198" y="122"/>
                  </a:cubicBezTo>
                  <a:cubicBezTo>
                    <a:pt x="201" y="120"/>
                    <a:pt x="204" y="119"/>
                    <a:pt x="206" y="118"/>
                  </a:cubicBezTo>
                  <a:cubicBezTo>
                    <a:pt x="228" y="108"/>
                    <a:pt x="253" y="102"/>
                    <a:pt x="279" y="102"/>
                  </a:cubicBezTo>
                  <a:cubicBezTo>
                    <a:pt x="300" y="102"/>
                    <a:pt x="321" y="106"/>
                    <a:pt x="340" y="113"/>
                  </a:cubicBezTo>
                  <a:close/>
                </a:path>
              </a:pathLst>
            </a:custGeom>
            <a:solidFill>
              <a:srgbClr val="F174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02" name="PA-任意多边形 96"/>
            <p:cNvSpPr/>
            <p:nvPr>
              <p:custDataLst>
                <p:tags r:id="rId8"/>
              </p:custDataLst>
            </p:nvPr>
          </p:nvSpPr>
          <p:spPr bwMode="auto">
            <a:xfrm>
              <a:off x="4125" y="5965"/>
              <a:ext cx="6065" cy="3066"/>
            </a:xfrm>
            <a:custGeom>
              <a:avLst/>
              <a:gdLst>
                <a:gd name="T0" fmla="*/ 1300 w 1490"/>
                <a:gd name="T1" fmla="*/ 49 h 754"/>
                <a:gd name="T2" fmla="*/ 1122 w 1490"/>
                <a:gd name="T3" fmla="*/ 0 h 754"/>
                <a:gd name="T4" fmla="*/ 1114 w 1490"/>
                <a:gd name="T5" fmla="*/ 0 h 754"/>
                <a:gd name="T6" fmla="*/ 1114 w 1490"/>
                <a:gd name="T7" fmla="*/ 98 h 754"/>
                <a:gd name="T8" fmla="*/ 1122 w 1490"/>
                <a:gd name="T9" fmla="*/ 98 h 754"/>
                <a:gd name="T10" fmla="*/ 1393 w 1490"/>
                <a:gd name="T11" fmla="*/ 377 h 754"/>
                <a:gd name="T12" fmla="*/ 1114 w 1490"/>
                <a:gd name="T13" fmla="*/ 656 h 754"/>
                <a:gd name="T14" fmla="*/ 1114 w 1490"/>
                <a:gd name="T15" fmla="*/ 656 h 754"/>
                <a:gd name="T16" fmla="*/ 1114 w 1490"/>
                <a:gd name="T17" fmla="*/ 656 h 754"/>
                <a:gd name="T18" fmla="*/ 1114 w 1490"/>
                <a:gd name="T19" fmla="*/ 656 h 754"/>
                <a:gd name="T20" fmla="*/ 835 w 1490"/>
                <a:gd name="T21" fmla="*/ 387 h 754"/>
                <a:gd name="T22" fmla="*/ 835 w 1490"/>
                <a:gd name="T23" fmla="*/ 387 h 754"/>
                <a:gd name="T24" fmla="*/ 835 w 1490"/>
                <a:gd name="T25" fmla="*/ 377 h 754"/>
                <a:gd name="T26" fmla="*/ 835 w 1490"/>
                <a:gd name="T27" fmla="*/ 368 h 754"/>
                <a:gd name="T28" fmla="*/ 835 w 1490"/>
                <a:gd name="T29" fmla="*/ 366 h 754"/>
                <a:gd name="T30" fmla="*/ 653 w 1490"/>
                <a:gd name="T31" fmla="*/ 191 h 754"/>
                <a:gd name="T32" fmla="*/ 0 w 1490"/>
                <a:gd name="T33" fmla="*/ 191 h 754"/>
                <a:gd name="T34" fmla="*/ 0 w 1490"/>
                <a:gd name="T35" fmla="*/ 283 h 754"/>
                <a:gd name="T36" fmla="*/ 655 w 1490"/>
                <a:gd name="T37" fmla="*/ 283 h 754"/>
                <a:gd name="T38" fmla="*/ 737 w 1490"/>
                <a:gd name="T39" fmla="*/ 368 h 754"/>
                <a:gd name="T40" fmla="*/ 737 w 1490"/>
                <a:gd name="T41" fmla="*/ 368 h 754"/>
                <a:gd name="T42" fmla="*/ 737 w 1490"/>
                <a:gd name="T43" fmla="*/ 377 h 754"/>
                <a:gd name="T44" fmla="*/ 737 w 1490"/>
                <a:gd name="T45" fmla="*/ 386 h 754"/>
                <a:gd name="T46" fmla="*/ 786 w 1490"/>
                <a:gd name="T47" fmla="*/ 563 h 754"/>
                <a:gd name="T48" fmla="*/ 1114 w 1490"/>
                <a:gd name="T49" fmla="*/ 754 h 754"/>
                <a:gd name="T50" fmla="*/ 1114 w 1490"/>
                <a:gd name="T51" fmla="*/ 754 h 754"/>
                <a:gd name="T52" fmla="*/ 1114 w 1490"/>
                <a:gd name="T53" fmla="*/ 754 h 754"/>
                <a:gd name="T54" fmla="*/ 1114 w 1490"/>
                <a:gd name="T55" fmla="*/ 754 h 754"/>
                <a:gd name="T56" fmla="*/ 1490 w 1490"/>
                <a:gd name="T57" fmla="*/ 377 h 754"/>
                <a:gd name="T58" fmla="*/ 1300 w 1490"/>
                <a:gd name="T59" fmla="*/ 49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90" h="754">
                  <a:moveTo>
                    <a:pt x="1300" y="49"/>
                  </a:moveTo>
                  <a:cubicBezTo>
                    <a:pt x="1247" y="19"/>
                    <a:pt x="1186" y="2"/>
                    <a:pt x="1122" y="0"/>
                  </a:cubicBezTo>
                  <a:cubicBezTo>
                    <a:pt x="1119" y="0"/>
                    <a:pt x="1116" y="0"/>
                    <a:pt x="1114" y="0"/>
                  </a:cubicBezTo>
                  <a:cubicBezTo>
                    <a:pt x="1114" y="98"/>
                    <a:pt x="1114" y="98"/>
                    <a:pt x="1114" y="98"/>
                  </a:cubicBezTo>
                  <a:cubicBezTo>
                    <a:pt x="1116" y="98"/>
                    <a:pt x="1119" y="98"/>
                    <a:pt x="1122" y="98"/>
                  </a:cubicBezTo>
                  <a:cubicBezTo>
                    <a:pt x="1272" y="102"/>
                    <a:pt x="1393" y="226"/>
                    <a:pt x="1393" y="377"/>
                  </a:cubicBezTo>
                  <a:cubicBezTo>
                    <a:pt x="1393" y="531"/>
                    <a:pt x="1268" y="656"/>
                    <a:pt x="1114" y="656"/>
                  </a:cubicBezTo>
                  <a:cubicBezTo>
                    <a:pt x="1114" y="656"/>
                    <a:pt x="1114" y="656"/>
                    <a:pt x="1114" y="656"/>
                  </a:cubicBezTo>
                  <a:cubicBezTo>
                    <a:pt x="1114" y="656"/>
                    <a:pt x="1114" y="656"/>
                    <a:pt x="1114" y="656"/>
                  </a:cubicBezTo>
                  <a:cubicBezTo>
                    <a:pt x="1114" y="656"/>
                    <a:pt x="1114" y="656"/>
                    <a:pt x="1114" y="656"/>
                  </a:cubicBezTo>
                  <a:cubicBezTo>
                    <a:pt x="963" y="656"/>
                    <a:pt x="840" y="536"/>
                    <a:pt x="835" y="387"/>
                  </a:cubicBezTo>
                  <a:cubicBezTo>
                    <a:pt x="835" y="387"/>
                    <a:pt x="835" y="387"/>
                    <a:pt x="835" y="387"/>
                  </a:cubicBezTo>
                  <a:cubicBezTo>
                    <a:pt x="835" y="384"/>
                    <a:pt x="835" y="380"/>
                    <a:pt x="835" y="377"/>
                  </a:cubicBezTo>
                  <a:cubicBezTo>
                    <a:pt x="835" y="374"/>
                    <a:pt x="835" y="371"/>
                    <a:pt x="835" y="368"/>
                  </a:cubicBezTo>
                  <a:cubicBezTo>
                    <a:pt x="835" y="367"/>
                    <a:pt x="835" y="366"/>
                    <a:pt x="835" y="366"/>
                  </a:cubicBezTo>
                  <a:cubicBezTo>
                    <a:pt x="832" y="268"/>
                    <a:pt x="750" y="191"/>
                    <a:pt x="653" y="191"/>
                  </a:cubicBezTo>
                  <a:cubicBezTo>
                    <a:pt x="541" y="191"/>
                    <a:pt x="218" y="191"/>
                    <a:pt x="0" y="191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655" y="283"/>
                    <a:pt x="655" y="283"/>
                    <a:pt x="655" y="283"/>
                  </a:cubicBezTo>
                  <a:cubicBezTo>
                    <a:pt x="701" y="283"/>
                    <a:pt x="738" y="321"/>
                    <a:pt x="737" y="368"/>
                  </a:cubicBezTo>
                  <a:cubicBezTo>
                    <a:pt x="737" y="368"/>
                    <a:pt x="737" y="368"/>
                    <a:pt x="737" y="368"/>
                  </a:cubicBezTo>
                  <a:cubicBezTo>
                    <a:pt x="737" y="371"/>
                    <a:pt x="737" y="374"/>
                    <a:pt x="737" y="377"/>
                  </a:cubicBezTo>
                  <a:cubicBezTo>
                    <a:pt x="737" y="380"/>
                    <a:pt x="737" y="383"/>
                    <a:pt x="737" y="386"/>
                  </a:cubicBezTo>
                  <a:cubicBezTo>
                    <a:pt x="738" y="450"/>
                    <a:pt x="756" y="511"/>
                    <a:pt x="786" y="563"/>
                  </a:cubicBezTo>
                  <a:cubicBezTo>
                    <a:pt x="851" y="677"/>
                    <a:pt x="973" y="754"/>
                    <a:pt x="1114" y="754"/>
                  </a:cubicBezTo>
                  <a:cubicBezTo>
                    <a:pt x="1114" y="754"/>
                    <a:pt x="1114" y="754"/>
                    <a:pt x="1114" y="754"/>
                  </a:cubicBezTo>
                  <a:cubicBezTo>
                    <a:pt x="1114" y="754"/>
                    <a:pt x="1114" y="754"/>
                    <a:pt x="1114" y="754"/>
                  </a:cubicBezTo>
                  <a:cubicBezTo>
                    <a:pt x="1114" y="754"/>
                    <a:pt x="1114" y="754"/>
                    <a:pt x="1114" y="754"/>
                  </a:cubicBezTo>
                  <a:cubicBezTo>
                    <a:pt x="1322" y="754"/>
                    <a:pt x="1490" y="585"/>
                    <a:pt x="1490" y="377"/>
                  </a:cubicBezTo>
                  <a:cubicBezTo>
                    <a:pt x="1490" y="236"/>
                    <a:pt x="1414" y="114"/>
                    <a:pt x="1300" y="49"/>
                  </a:cubicBezTo>
                  <a:close/>
                </a:path>
              </a:pathLst>
            </a:custGeom>
            <a:solidFill>
              <a:srgbClr val="F17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/>
                <p:cNvSpPr txBox="1"/>
                <p:nvPr/>
              </p:nvSpPr>
              <p:spPr>
                <a:xfrm>
                  <a:off x="9807" y="6884"/>
                  <a:ext cx="3105" cy="1589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oMath>
                    </m:oMathPara>
                  </a14:m>
                  <a:endParaRPr lang="zh-CN" altLang="en-US" sz="3200"/>
                </a:p>
              </p:txBody>
            </p:sp>
          </mc:Choice>
          <mc:Fallback>
            <p:sp>
              <p:nvSpPr>
                <p:cNvPr id="104" name="文本框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" y="6884"/>
                  <a:ext cx="3105" cy="158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组合 107"/>
          <p:cNvGrpSpPr/>
          <p:nvPr/>
        </p:nvGrpSpPr>
        <p:grpSpPr>
          <a:xfrm>
            <a:off x="6235065" y="2599055"/>
            <a:ext cx="6623050" cy="2661285"/>
            <a:chOff x="9819" y="2172"/>
            <a:chExt cx="10430" cy="4191"/>
          </a:xfrm>
        </p:grpSpPr>
        <p:sp>
          <p:nvSpPr>
            <p:cNvPr id="82" name="PA-矩形 63"/>
            <p:cNvSpPr/>
            <p:nvPr>
              <p:custDataLst>
                <p:tags r:id="rId10"/>
              </p:custDataLst>
            </p:nvPr>
          </p:nvSpPr>
          <p:spPr>
            <a:xfrm>
              <a:off x="11325" y="2172"/>
              <a:ext cx="8925" cy="37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rgbClr val="F5AA2E">
                <a:shade val="50000"/>
              </a:srgbClr>
            </a:lnRef>
            <a:fillRef idx="1">
              <a:srgbClr val="F5AA2E"/>
            </a:fillRef>
            <a:effectRef idx="0">
              <a:srgbClr val="F5AA2E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7" name="PA-任意多边形 99"/>
            <p:cNvSpPr/>
            <p:nvPr>
              <p:custDataLst>
                <p:tags r:id="rId11"/>
              </p:custDataLst>
            </p:nvPr>
          </p:nvSpPr>
          <p:spPr bwMode="auto">
            <a:xfrm>
              <a:off x="9819" y="3301"/>
              <a:ext cx="3068" cy="3062"/>
            </a:xfrm>
            <a:custGeom>
              <a:avLst/>
              <a:gdLst>
                <a:gd name="T0" fmla="*/ 563 w 754"/>
                <a:gd name="T1" fmla="*/ 49 h 753"/>
                <a:gd name="T2" fmla="*/ 563 w 754"/>
                <a:gd name="T3" fmla="*/ 49 h 753"/>
                <a:gd name="T4" fmla="*/ 448 w 754"/>
                <a:gd name="T5" fmla="*/ 6 h 753"/>
                <a:gd name="T6" fmla="*/ 385 w 754"/>
                <a:gd name="T7" fmla="*/ 0 h 753"/>
                <a:gd name="T8" fmla="*/ 377 w 754"/>
                <a:gd name="T9" fmla="*/ 0 h 753"/>
                <a:gd name="T10" fmla="*/ 377 w 754"/>
                <a:gd name="T11" fmla="*/ 97 h 753"/>
                <a:gd name="T12" fmla="*/ 385 w 754"/>
                <a:gd name="T13" fmla="*/ 97 h 753"/>
                <a:gd name="T14" fmla="*/ 385 w 754"/>
                <a:gd name="T15" fmla="*/ 97 h 753"/>
                <a:gd name="T16" fmla="*/ 656 w 754"/>
                <a:gd name="T17" fmla="*/ 376 h 753"/>
                <a:gd name="T18" fmla="*/ 656 w 754"/>
                <a:gd name="T19" fmla="*/ 381 h 753"/>
                <a:gd name="T20" fmla="*/ 377 w 754"/>
                <a:gd name="T21" fmla="*/ 655 h 753"/>
                <a:gd name="T22" fmla="*/ 98 w 754"/>
                <a:gd name="T23" fmla="*/ 388 h 753"/>
                <a:gd name="T24" fmla="*/ 98 w 754"/>
                <a:gd name="T25" fmla="*/ 388 h 753"/>
                <a:gd name="T26" fmla="*/ 98 w 754"/>
                <a:gd name="T27" fmla="*/ 381 h 753"/>
                <a:gd name="T28" fmla="*/ 1 w 754"/>
                <a:gd name="T29" fmla="*/ 381 h 753"/>
                <a:gd name="T30" fmla="*/ 0 w 754"/>
                <a:gd name="T31" fmla="*/ 388 h 753"/>
                <a:gd name="T32" fmla="*/ 0 w 754"/>
                <a:gd name="T33" fmla="*/ 388 h 753"/>
                <a:gd name="T34" fmla="*/ 49 w 754"/>
                <a:gd name="T35" fmla="*/ 562 h 753"/>
                <a:gd name="T36" fmla="*/ 49 w 754"/>
                <a:gd name="T37" fmla="*/ 562 h 753"/>
                <a:gd name="T38" fmla="*/ 377 w 754"/>
                <a:gd name="T39" fmla="*/ 753 h 753"/>
                <a:gd name="T40" fmla="*/ 754 w 754"/>
                <a:gd name="T41" fmla="*/ 381 h 753"/>
                <a:gd name="T42" fmla="*/ 754 w 754"/>
                <a:gd name="T43" fmla="*/ 381 h 753"/>
                <a:gd name="T44" fmla="*/ 754 w 754"/>
                <a:gd name="T45" fmla="*/ 376 h 753"/>
                <a:gd name="T46" fmla="*/ 563 w 754"/>
                <a:gd name="T47" fmla="*/ 49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54" h="753">
                  <a:moveTo>
                    <a:pt x="563" y="49"/>
                  </a:moveTo>
                  <a:cubicBezTo>
                    <a:pt x="563" y="49"/>
                    <a:pt x="563" y="49"/>
                    <a:pt x="563" y="49"/>
                  </a:cubicBezTo>
                  <a:cubicBezTo>
                    <a:pt x="528" y="29"/>
                    <a:pt x="489" y="14"/>
                    <a:pt x="448" y="6"/>
                  </a:cubicBezTo>
                  <a:cubicBezTo>
                    <a:pt x="428" y="2"/>
                    <a:pt x="407" y="0"/>
                    <a:pt x="385" y="0"/>
                  </a:cubicBezTo>
                  <a:cubicBezTo>
                    <a:pt x="382" y="0"/>
                    <a:pt x="380" y="0"/>
                    <a:pt x="377" y="0"/>
                  </a:cubicBezTo>
                  <a:cubicBezTo>
                    <a:pt x="377" y="97"/>
                    <a:pt x="377" y="97"/>
                    <a:pt x="377" y="97"/>
                  </a:cubicBezTo>
                  <a:cubicBezTo>
                    <a:pt x="380" y="97"/>
                    <a:pt x="382" y="97"/>
                    <a:pt x="385" y="97"/>
                  </a:cubicBezTo>
                  <a:cubicBezTo>
                    <a:pt x="385" y="97"/>
                    <a:pt x="385" y="97"/>
                    <a:pt x="385" y="97"/>
                  </a:cubicBezTo>
                  <a:cubicBezTo>
                    <a:pt x="536" y="102"/>
                    <a:pt x="656" y="225"/>
                    <a:pt x="656" y="376"/>
                  </a:cubicBezTo>
                  <a:cubicBezTo>
                    <a:pt x="656" y="378"/>
                    <a:pt x="656" y="379"/>
                    <a:pt x="656" y="381"/>
                  </a:cubicBezTo>
                  <a:cubicBezTo>
                    <a:pt x="654" y="533"/>
                    <a:pt x="530" y="655"/>
                    <a:pt x="377" y="655"/>
                  </a:cubicBezTo>
                  <a:cubicBezTo>
                    <a:pt x="227" y="655"/>
                    <a:pt x="105" y="537"/>
                    <a:pt x="98" y="388"/>
                  </a:cubicBezTo>
                  <a:cubicBezTo>
                    <a:pt x="98" y="388"/>
                    <a:pt x="98" y="388"/>
                    <a:pt x="98" y="388"/>
                  </a:cubicBezTo>
                  <a:cubicBezTo>
                    <a:pt x="98" y="386"/>
                    <a:pt x="98" y="383"/>
                    <a:pt x="98" y="381"/>
                  </a:cubicBezTo>
                  <a:cubicBezTo>
                    <a:pt x="1" y="381"/>
                    <a:pt x="1" y="381"/>
                    <a:pt x="1" y="381"/>
                  </a:cubicBezTo>
                  <a:cubicBezTo>
                    <a:pt x="1" y="383"/>
                    <a:pt x="1" y="386"/>
                    <a:pt x="0" y="388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2" y="452"/>
                    <a:pt x="20" y="511"/>
                    <a:pt x="49" y="562"/>
                  </a:cubicBezTo>
                  <a:cubicBezTo>
                    <a:pt x="49" y="562"/>
                    <a:pt x="49" y="562"/>
                    <a:pt x="49" y="562"/>
                  </a:cubicBezTo>
                  <a:cubicBezTo>
                    <a:pt x="114" y="676"/>
                    <a:pt x="237" y="753"/>
                    <a:pt x="377" y="753"/>
                  </a:cubicBezTo>
                  <a:cubicBezTo>
                    <a:pt x="584" y="753"/>
                    <a:pt x="751" y="587"/>
                    <a:pt x="754" y="381"/>
                  </a:cubicBezTo>
                  <a:cubicBezTo>
                    <a:pt x="754" y="381"/>
                    <a:pt x="754" y="381"/>
                    <a:pt x="754" y="381"/>
                  </a:cubicBezTo>
                  <a:cubicBezTo>
                    <a:pt x="754" y="379"/>
                    <a:pt x="754" y="378"/>
                    <a:pt x="754" y="376"/>
                  </a:cubicBezTo>
                  <a:cubicBezTo>
                    <a:pt x="754" y="236"/>
                    <a:pt x="677" y="113"/>
                    <a:pt x="563" y="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88" name="PA-任意多边形 100"/>
            <p:cNvSpPr/>
            <p:nvPr>
              <p:custDataLst>
                <p:tags r:id="rId12"/>
              </p:custDataLst>
            </p:nvPr>
          </p:nvSpPr>
          <p:spPr bwMode="auto">
            <a:xfrm>
              <a:off x="12573" y="4009"/>
              <a:ext cx="3693" cy="1732"/>
            </a:xfrm>
            <a:custGeom>
              <a:avLst/>
              <a:gdLst>
                <a:gd name="T0" fmla="*/ 793 w 907"/>
                <a:gd name="T1" fmla="*/ 350 h 350"/>
                <a:gd name="T2" fmla="*/ 0 w 907"/>
                <a:gd name="T3" fmla="*/ 350 h 350"/>
                <a:gd name="T4" fmla="*/ 0 w 907"/>
                <a:gd name="T5" fmla="*/ 0 h 350"/>
                <a:gd name="T6" fmla="*/ 793 w 907"/>
                <a:gd name="T7" fmla="*/ 0 h 350"/>
                <a:gd name="T8" fmla="*/ 907 w 907"/>
                <a:gd name="T9" fmla="*/ 115 h 350"/>
                <a:gd name="T10" fmla="*/ 907 w 907"/>
                <a:gd name="T11" fmla="*/ 235 h 350"/>
                <a:gd name="T12" fmla="*/ 793 w 907"/>
                <a:gd name="T13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7" h="350">
                  <a:moveTo>
                    <a:pt x="793" y="350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93" y="0"/>
                    <a:pt x="793" y="0"/>
                    <a:pt x="793" y="0"/>
                  </a:cubicBezTo>
                  <a:cubicBezTo>
                    <a:pt x="856" y="0"/>
                    <a:pt x="907" y="52"/>
                    <a:pt x="907" y="115"/>
                  </a:cubicBezTo>
                  <a:cubicBezTo>
                    <a:pt x="907" y="235"/>
                    <a:pt x="907" y="235"/>
                    <a:pt x="907" y="235"/>
                  </a:cubicBezTo>
                  <a:cubicBezTo>
                    <a:pt x="907" y="298"/>
                    <a:pt x="856" y="350"/>
                    <a:pt x="793" y="3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91" name="PA-任意多边形 105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10177" y="3669"/>
              <a:ext cx="2335" cy="2331"/>
            </a:xfrm>
            <a:custGeom>
              <a:avLst/>
              <a:gdLst>
                <a:gd name="T0" fmla="*/ 271 w 558"/>
                <a:gd name="T1" fmla="*/ 0 h 558"/>
                <a:gd name="T2" fmla="*/ 0 w 558"/>
                <a:gd name="T3" fmla="*/ 267 h 558"/>
                <a:gd name="T4" fmla="*/ 0 w 558"/>
                <a:gd name="T5" fmla="*/ 279 h 558"/>
                <a:gd name="T6" fmla="*/ 0 w 558"/>
                <a:gd name="T7" fmla="*/ 291 h 558"/>
                <a:gd name="T8" fmla="*/ 279 w 558"/>
                <a:gd name="T9" fmla="*/ 558 h 558"/>
                <a:gd name="T10" fmla="*/ 558 w 558"/>
                <a:gd name="T11" fmla="*/ 279 h 558"/>
                <a:gd name="T12" fmla="*/ 287 w 558"/>
                <a:gd name="T13" fmla="*/ 0 h 558"/>
                <a:gd name="T14" fmla="*/ 279 w 558"/>
                <a:gd name="T15" fmla="*/ 0 h 558"/>
                <a:gd name="T16" fmla="*/ 271 w 558"/>
                <a:gd name="T17" fmla="*/ 0 h 558"/>
                <a:gd name="T18" fmla="*/ 340 w 558"/>
                <a:gd name="T19" fmla="*/ 113 h 558"/>
                <a:gd name="T20" fmla="*/ 344 w 558"/>
                <a:gd name="T21" fmla="*/ 114 h 558"/>
                <a:gd name="T22" fmla="*/ 352 w 558"/>
                <a:gd name="T23" fmla="*/ 118 h 558"/>
                <a:gd name="T24" fmla="*/ 360 w 558"/>
                <a:gd name="T25" fmla="*/ 121 h 558"/>
                <a:gd name="T26" fmla="*/ 367 w 558"/>
                <a:gd name="T27" fmla="*/ 125 h 558"/>
                <a:gd name="T28" fmla="*/ 374 w 558"/>
                <a:gd name="T29" fmla="*/ 130 h 558"/>
                <a:gd name="T30" fmla="*/ 381 w 558"/>
                <a:gd name="T31" fmla="*/ 135 h 558"/>
                <a:gd name="T32" fmla="*/ 388 w 558"/>
                <a:gd name="T33" fmla="*/ 140 h 558"/>
                <a:gd name="T34" fmla="*/ 395 w 558"/>
                <a:gd name="T35" fmla="*/ 145 h 558"/>
                <a:gd name="T36" fmla="*/ 456 w 558"/>
                <a:gd name="T37" fmla="*/ 279 h 558"/>
                <a:gd name="T38" fmla="*/ 279 w 558"/>
                <a:gd name="T39" fmla="*/ 456 h 558"/>
                <a:gd name="T40" fmla="*/ 102 w 558"/>
                <a:gd name="T41" fmla="*/ 279 h 558"/>
                <a:gd name="T42" fmla="*/ 163 w 558"/>
                <a:gd name="T43" fmla="*/ 145 h 558"/>
                <a:gd name="T44" fmla="*/ 170 w 558"/>
                <a:gd name="T45" fmla="*/ 140 h 558"/>
                <a:gd name="T46" fmla="*/ 177 w 558"/>
                <a:gd name="T47" fmla="*/ 135 h 558"/>
                <a:gd name="T48" fmla="*/ 184 w 558"/>
                <a:gd name="T49" fmla="*/ 130 h 558"/>
                <a:gd name="T50" fmla="*/ 187 w 558"/>
                <a:gd name="T51" fmla="*/ 128 h 558"/>
                <a:gd name="T52" fmla="*/ 198 w 558"/>
                <a:gd name="T53" fmla="*/ 121 h 558"/>
                <a:gd name="T54" fmla="*/ 206 w 558"/>
                <a:gd name="T55" fmla="*/ 118 h 558"/>
                <a:gd name="T56" fmla="*/ 279 w 558"/>
                <a:gd name="T57" fmla="*/ 102 h 558"/>
                <a:gd name="T58" fmla="*/ 340 w 558"/>
                <a:gd name="T59" fmla="*/ 11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58" h="558">
                  <a:moveTo>
                    <a:pt x="271" y="0"/>
                  </a:moveTo>
                  <a:cubicBezTo>
                    <a:pt x="125" y="4"/>
                    <a:pt x="6" y="121"/>
                    <a:pt x="0" y="267"/>
                  </a:cubicBezTo>
                  <a:cubicBezTo>
                    <a:pt x="0" y="271"/>
                    <a:pt x="0" y="275"/>
                    <a:pt x="0" y="279"/>
                  </a:cubicBezTo>
                  <a:cubicBezTo>
                    <a:pt x="0" y="283"/>
                    <a:pt x="0" y="287"/>
                    <a:pt x="0" y="291"/>
                  </a:cubicBezTo>
                  <a:cubicBezTo>
                    <a:pt x="7" y="440"/>
                    <a:pt x="129" y="558"/>
                    <a:pt x="279" y="558"/>
                  </a:cubicBezTo>
                  <a:cubicBezTo>
                    <a:pt x="433" y="558"/>
                    <a:pt x="558" y="433"/>
                    <a:pt x="558" y="279"/>
                  </a:cubicBezTo>
                  <a:cubicBezTo>
                    <a:pt x="558" y="127"/>
                    <a:pt x="437" y="4"/>
                    <a:pt x="287" y="0"/>
                  </a:cubicBezTo>
                  <a:cubicBezTo>
                    <a:pt x="284" y="0"/>
                    <a:pt x="282" y="0"/>
                    <a:pt x="279" y="0"/>
                  </a:cubicBezTo>
                  <a:cubicBezTo>
                    <a:pt x="276" y="0"/>
                    <a:pt x="274" y="0"/>
                    <a:pt x="271" y="0"/>
                  </a:cubicBezTo>
                  <a:close/>
                  <a:moveTo>
                    <a:pt x="340" y="113"/>
                  </a:moveTo>
                  <a:cubicBezTo>
                    <a:pt x="341" y="113"/>
                    <a:pt x="343" y="114"/>
                    <a:pt x="344" y="114"/>
                  </a:cubicBezTo>
                  <a:cubicBezTo>
                    <a:pt x="347" y="115"/>
                    <a:pt x="349" y="116"/>
                    <a:pt x="352" y="118"/>
                  </a:cubicBezTo>
                  <a:cubicBezTo>
                    <a:pt x="354" y="119"/>
                    <a:pt x="357" y="120"/>
                    <a:pt x="360" y="121"/>
                  </a:cubicBezTo>
                  <a:cubicBezTo>
                    <a:pt x="362" y="123"/>
                    <a:pt x="365" y="124"/>
                    <a:pt x="367" y="125"/>
                  </a:cubicBezTo>
                  <a:cubicBezTo>
                    <a:pt x="370" y="127"/>
                    <a:pt x="372" y="128"/>
                    <a:pt x="374" y="130"/>
                  </a:cubicBezTo>
                  <a:cubicBezTo>
                    <a:pt x="377" y="131"/>
                    <a:pt x="379" y="133"/>
                    <a:pt x="381" y="135"/>
                  </a:cubicBezTo>
                  <a:cubicBezTo>
                    <a:pt x="384" y="136"/>
                    <a:pt x="386" y="138"/>
                    <a:pt x="388" y="140"/>
                  </a:cubicBezTo>
                  <a:cubicBezTo>
                    <a:pt x="390" y="142"/>
                    <a:pt x="393" y="143"/>
                    <a:pt x="395" y="145"/>
                  </a:cubicBezTo>
                  <a:cubicBezTo>
                    <a:pt x="432" y="178"/>
                    <a:pt x="456" y="226"/>
                    <a:pt x="456" y="279"/>
                  </a:cubicBezTo>
                  <a:cubicBezTo>
                    <a:pt x="456" y="377"/>
                    <a:pt x="377" y="456"/>
                    <a:pt x="279" y="456"/>
                  </a:cubicBezTo>
                  <a:cubicBezTo>
                    <a:pt x="181" y="456"/>
                    <a:pt x="102" y="377"/>
                    <a:pt x="102" y="279"/>
                  </a:cubicBezTo>
                  <a:cubicBezTo>
                    <a:pt x="102" y="226"/>
                    <a:pt x="126" y="178"/>
                    <a:pt x="163" y="145"/>
                  </a:cubicBezTo>
                  <a:cubicBezTo>
                    <a:pt x="165" y="143"/>
                    <a:pt x="168" y="142"/>
                    <a:pt x="170" y="140"/>
                  </a:cubicBezTo>
                  <a:cubicBezTo>
                    <a:pt x="172" y="138"/>
                    <a:pt x="174" y="136"/>
                    <a:pt x="177" y="135"/>
                  </a:cubicBezTo>
                  <a:cubicBezTo>
                    <a:pt x="179" y="133"/>
                    <a:pt x="181" y="131"/>
                    <a:pt x="184" y="130"/>
                  </a:cubicBezTo>
                  <a:cubicBezTo>
                    <a:pt x="185" y="129"/>
                    <a:pt x="186" y="128"/>
                    <a:pt x="187" y="128"/>
                  </a:cubicBezTo>
                  <a:cubicBezTo>
                    <a:pt x="191" y="125"/>
                    <a:pt x="195" y="123"/>
                    <a:pt x="198" y="121"/>
                  </a:cubicBezTo>
                  <a:cubicBezTo>
                    <a:pt x="201" y="120"/>
                    <a:pt x="204" y="119"/>
                    <a:pt x="206" y="118"/>
                  </a:cubicBezTo>
                  <a:cubicBezTo>
                    <a:pt x="228" y="108"/>
                    <a:pt x="253" y="102"/>
                    <a:pt x="279" y="102"/>
                  </a:cubicBezTo>
                  <a:cubicBezTo>
                    <a:pt x="300" y="102"/>
                    <a:pt x="321" y="106"/>
                    <a:pt x="340" y="1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98" name="PA-空心符 45"/>
            <p:cNvSpPr/>
            <p:nvPr>
              <p:custDataLst>
                <p:tags r:id="rId14"/>
              </p:custDataLst>
            </p:nvPr>
          </p:nvSpPr>
          <p:spPr>
            <a:xfrm>
              <a:off x="10616" y="2179"/>
              <a:ext cx="1497" cy="1489"/>
            </a:xfrm>
            <a:prstGeom prst="blockArc">
              <a:avLst>
                <a:gd name="adj1" fmla="val 5414743"/>
                <a:gd name="adj2" fmla="val 16166555"/>
                <a:gd name="adj3" fmla="val 244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rgbClr val="F5AA2E">
                <a:shade val="50000"/>
              </a:srgbClr>
            </a:lnRef>
            <a:fillRef idx="1">
              <a:srgbClr val="F5AA2E"/>
            </a:fillRef>
            <a:effectRef idx="0">
              <a:srgbClr val="F5AA2E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104"/>
                <p:cNvSpPr txBox="1"/>
                <p:nvPr/>
              </p:nvSpPr>
              <p:spPr>
                <a:xfrm>
                  <a:off x="13074" y="4046"/>
                  <a:ext cx="2785" cy="15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05" name="文本框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4" y="4046"/>
                  <a:ext cx="2785" cy="1570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" name="文本框 108"/>
          <p:cNvSpPr txBox="1"/>
          <p:nvPr/>
        </p:nvSpPr>
        <p:spPr>
          <a:xfrm>
            <a:off x="8360410" y="5054600"/>
            <a:ext cx="1652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导热过程的转移量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0" name="直接箭头连接符 109"/>
          <p:cNvCxnSpPr>
            <a:endCxn id="111" idx="1"/>
          </p:cNvCxnSpPr>
          <p:nvPr/>
        </p:nvCxnSpPr>
        <p:spPr bwMode="auto">
          <a:xfrm flipV="1">
            <a:off x="10096249" y="3597681"/>
            <a:ext cx="271383" cy="334380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文本框 110"/>
          <p:cNvSpPr txBox="1"/>
          <p:nvPr/>
        </p:nvSpPr>
        <p:spPr>
          <a:xfrm>
            <a:off x="10367645" y="3182620"/>
            <a:ext cx="2249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热量转移过程的动力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/>
          <p:cNvCxnSpPr>
            <a:endCxn id="113" idx="1"/>
          </p:cNvCxnSpPr>
          <p:nvPr/>
        </p:nvCxnSpPr>
        <p:spPr bwMode="auto">
          <a:xfrm>
            <a:off x="10096249" y="4510307"/>
            <a:ext cx="341975" cy="336624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矩形 112"/>
          <p:cNvSpPr/>
          <p:nvPr/>
        </p:nvSpPr>
        <p:spPr>
          <a:xfrm>
            <a:off x="10438130" y="4431665"/>
            <a:ext cx="206184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热量转移过程的阻力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>
            <a:off x="8446132" y="4334658"/>
            <a:ext cx="44892" cy="749395"/>
          </a:xfrm>
          <a:prstGeom prst="straightConnector1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" name="组合 4"/>
          <p:cNvGrpSpPr/>
          <p:nvPr/>
        </p:nvGrpSpPr>
        <p:grpSpPr>
          <a:xfrm>
            <a:off x="9957435" y="5918835"/>
            <a:ext cx="2466340" cy="1223010"/>
            <a:chOff x="15681" y="8756"/>
            <a:chExt cx="3884" cy="1926"/>
          </a:xfrm>
        </p:grpSpPr>
        <p:grpSp>
          <p:nvGrpSpPr>
            <p:cNvPr id="117" name="组合 116"/>
            <p:cNvGrpSpPr/>
            <p:nvPr/>
          </p:nvGrpSpPr>
          <p:grpSpPr>
            <a:xfrm>
              <a:off x="15859" y="8925"/>
              <a:ext cx="3707" cy="1462"/>
              <a:chOff x="15881" y="8756"/>
              <a:chExt cx="3707" cy="146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17156" y="8756"/>
                    <a:ext cx="2433" cy="146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3200" dirty="0"/>
                  </a:p>
                </p:txBody>
              </p:sp>
            </mc:Choice>
            <mc:Fallback>
              <p:sp>
                <p:nvSpPr>
                  <p:cNvPr id="115" name="文本框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56" y="8756"/>
                    <a:ext cx="2433" cy="1462"/>
                  </a:xfrm>
                  <a:prstGeom prst="rect">
                    <a:avLst/>
                  </a:prstGeom>
                  <a:blipFill rotWithShape="1">
                    <a:blip r:embed="rId16"/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6" name="文本框 115"/>
              <p:cNvSpPr txBox="1"/>
              <p:nvPr/>
            </p:nvSpPr>
            <p:spPr>
              <a:xfrm>
                <a:off x="15881" y="9210"/>
                <a:ext cx="134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热阻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5681" y="8756"/>
              <a:ext cx="3856" cy="19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9D9D9">
                      <a:alpha val="50196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6220" y="837565"/>
            <a:ext cx="5235575" cy="2435860"/>
            <a:chOff x="372" y="1319"/>
            <a:chExt cx="8245" cy="3836"/>
          </a:xfrm>
        </p:grpSpPr>
        <p:pic>
          <p:nvPicPr>
            <p:cNvPr id="100" name="图片 99"/>
            <p:cNvPicPr/>
            <p:nvPr/>
          </p:nvPicPr>
          <p:blipFill>
            <a:blip r:embed="rId17"/>
            <a:stretch>
              <a:fillRect/>
            </a:stretch>
          </p:blipFill>
          <p:spPr>
            <a:xfrm>
              <a:off x="372" y="1319"/>
              <a:ext cx="5345" cy="3836"/>
            </a:xfrm>
            <a:prstGeom prst="rect">
              <a:avLst/>
            </a:prstGeom>
            <a:noFill/>
            <a:ln w="9525"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6609" y="2293"/>
                  <a:ext cx="2009" cy="154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𝑈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电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80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" y="2293"/>
                  <a:ext cx="2009" cy="1545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  <p:bldP spid="113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TEMPLATE_CATEGORY" val="diagram"/>
  <p:tag name="KSO_WM_TEMPLATE_INDEX" val="20181206"/>
  <p:tag name="KSO_WM_UNIT_TYPE" val="l_h_i"/>
  <p:tag name="KSO_WM_UNIT_INDEX" val="1_2_2"/>
  <p:tag name="KSO_WM_UNIT_ID" val="diagram20181206_1*l_h_i*1_2_2"/>
  <p:tag name="KSO_WM_UNIT_LAYERLEVEL" val="1_1_1"/>
  <p:tag name="KSO_WM_BEAUTIFY_FLAG" val="#wm#"/>
  <p:tag name="KSO_WM_TAG_VERSION" val="1.0"/>
  <p:tag name="KSO_WM_DIAGRAM_GROUP_CODE" val="l1-1"/>
  <p:tag name="PA" val="v5.2.8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EMPLATE_CATEGORY" val="diagram"/>
  <p:tag name="KSO_WM_TEMPLATE_INDEX" val="20181206"/>
  <p:tag name="KSO_WM_UNIT_TYPE" val="l_h_i"/>
  <p:tag name="KSO_WM_UNIT_INDEX" val="1_2_1"/>
  <p:tag name="KSO_WM_UNIT_ID" val="diagram20181206_1*l_h_i*1_2_1"/>
  <p:tag name="KSO_WM_UNIT_LAYERLEVEL" val="1_1_1"/>
  <p:tag name="KSO_WM_BEAUTIFY_FLAG" val="#wm#"/>
  <p:tag name="KSO_WM_TAG_VERSION" val="1.0"/>
  <p:tag name="KSO_WM_DIAGRAM_GROUP_CODE" val="l1-1"/>
  <p:tag name="PA" val="v5.2.8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20181206"/>
  <p:tag name="KSO_WM_UNIT_TYPE" val="l_h_i"/>
  <p:tag name="KSO_WM_UNIT_INDEX" val="1_1_2"/>
  <p:tag name="KSO_WM_UNIT_ID" val="diagram20181206_1*l_h_i*1_1_2"/>
  <p:tag name="KSO_WM_UNIT_LAYERLEVEL" val="1_1_1"/>
  <p:tag name="KSO_WM_BEAUTIFY_FLAG" val="#wm#"/>
  <p:tag name="KSO_WM_TAG_VERSION" val="1.0"/>
  <p:tag name="KSO_WM_DIAGRAM_GROUP_CODE" val="l1-1"/>
  <p:tag name="PA" val="v5.2.8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20181206"/>
  <p:tag name="KSO_WM_UNIT_TYPE" val="l_h_i"/>
  <p:tag name="KSO_WM_UNIT_INDEX" val="1_1_3"/>
  <p:tag name="KSO_WM_UNIT_ID" val="diagram20181206_1*l_h_i*1_1_3"/>
  <p:tag name="KSO_WM_UNIT_LAYERLEVEL" val="1_1_1"/>
  <p:tag name="KSO_WM_BEAUTIFY_FLAG" val="#wm#"/>
  <p:tag name="KSO_WM_TAG_VERSION" val="1.0"/>
  <p:tag name="KSO_WM_DIAGRAM_GROUP_CODE" val="l1-1"/>
  <p:tag name="PA" val="v5.2.8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20181206"/>
  <p:tag name="KSO_WM_UNIT_TYPE" val="l_h_i"/>
  <p:tag name="KSO_WM_UNIT_INDEX" val="1_1_1"/>
  <p:tag name="KSO_WM_UNIT_ID" val="diagram20181206_1*l_h_i*1_1_1"/>
  <p:tag name="KSO_WM_UNIT_LAYERLEVEL" val="1_1_1"/>
  <p:tag name="KSO_WM_BEAUTIFY_FLAG" val="#wm#"/>
  <p:tag name="KSO_WM_TAG_VERSION" val="1.0"/>
  <p:tag name="KSO_WM_DIAGRAM_GROUP_CODE" val="l1-1"/>
  <p:tag name="PA" val="v5.2.8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20181206"/>
  <p:tag name="KSO_WM_UNIT_TYPE" val="l_h_i"/>
  <p:tag name="KSO_WM_UNIT_INDEX" val="1_1_4"/>
  <p:tag name="KSO_WM_UNIT_ID" val="diagram20181206_1*l_h_i*1_1_4"/>
  <p:tag name="KSO_WM_UNIT_LAYERLEVEL" val="1_1_1"/>
  <p:tag name="KSO_WM_BEAUTIFY_FLAG" val="#wm#"/>
  <p:tag name="KSO_WM_TAG_VERSION" val="1.0"/>
  <p:tag name="KSO_WM_DIAGRAM_GROUP_CODE" val="l1-1"/>
  <p:tag name="PA" val="v5.2.8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20181206"/>
  <p:tag name="KSO_WM_UNIT_TYPE" val="l_h_i"/>
  <p:tag name="KSO_WM_UNIT_INDEX" val="1_3_1"/>
  <p:tag name="KSO_WM_UNIT_ID" val="diagram20181206_1*l_h_i*1_3_1"/>
  <p:tag name="KSO_WM_UNIT_LAYERLEVEL" val="1_1_1"/>
  <p:tag name="KSO_WM_BEAUTIFY_FLAG" val="#wm#"/>
  <p:tag name="KSO_WM_TAG_VERSION" val="1.0"/>
  <p:tag name="KSO_WM_DIAGRAM_GROUP_CODE" val="l1-1"/>
  <p:tag name="PA" val="v5.2.8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20181206"/>
  <p:tag name="KSO_WM_UNIT_TYPE" val="l_h_i"/>
  <p:tag name="KSO_WM_UNIT_INDEX" val="1_3_3"/>
  <p:tag name="KSO_WM_UNIT_ID" val="diagram20181206_1*l_h_i*1_3_3"/>
  <p:tag name="KSO_WM_UNIT_LAYERLEVEL" val="1_1_1"/>
  <p:tag name="KSO_WM_BEAUTIFY_FLAG" val="#wm#"/>
  <p:tag name="KSO_WM_TAG_VERSION" val="1.0"/>
  <p:tag name="KSO_WM_DIAGRAM_GROUP_CODE" val="l1-1"/>
  <p:tag name="PA" val="v5.2.8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20181206"/>
  <p:tag name="KSO_WM_UNIT_TYPE" val="l_h_i"/>
  <p:tag name="KSO_WM_UNIT_INDEX" val="1_3_4"/>
  <p:tag name="KSO_WM_UNIT_ID" val="diagram20181206_1*l_h_i*1_3_4"/>
  <p:tag name="KSO_WM_UNIT_LAYERLEVEL" val="1_1_1"/>
  <p:tag name="KSO_WM_BEAUTIFY_FLAG" val="#wm#"/>
  <p:tag name="KSO_WM_TAG_VERSION" val="1.0"/>
  <p:tag name="KSO_WM_DIAGRAM_GROUP_CODE" val="l1-1"/>
  <p:tag name="PA" val="v5.2.8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TEMPLATE_CATEGORY" val="diagram"/>
  <p:tag name="KSO_WM_TEMPLATE_INDEX" val="20181206"/>
  <p:tag name="KSO_WM_UNIT_TYPE" val="l_h_i"/>
  <p:tag name="KSO_WM_UNIT_INDEX" val="1_3_5"/>
  <p:tag name="KSO_WM_UNIT_ID" val="diagram20181206_1*l_h_i*1_3_5"/>
  <p:tag name="KSO_WM_UNIT_LAYERLEVEL" val="1_1_1"/>
  <p:tag name="KSO_WM_BEAUTIFY_FLAG" val="#wm#"/>
  <p:tag name="KSO_WM_TAG_VERSION" val="1.0"/>
  <p:tag name="KSO_WM_DIAGRAM_GROUP_CODE" val="l1-1"/>
  <p:tag name="PA" val="v5.2.8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CATEGORY" val="diagram"/>
  <p:tag name="KSO_WM_TEMPLATE_INDEX" val="20181206"/>
  <p:tag name="KSO_WM_UNIT_TYPE" val="l_h_i"/>
  <p:tag name="KSO_WM_UNIT_INDEX" val="1_3_2"/>
  <p:tag name="KSO_WM_UNIT_ID" val="diagram20181206_1*l_h_i*1_3_2"/>
  <p:tag name="KSO_WM_UNIT_LAYERLEVEL" val="1_1_1"/>
  <p:tag name="KSO_WM_BEAUTIFY_FLAG" val="#wm#"/>
  <p:tag name="KSO_WM_TAG_VERSION" val="1.0"/>
  <p:tag name="KSO_WM_DIAGRAM_GROUP_CODE" val="l1-1"/>
  <p:tag name="PA" val="v5.2.8"/>
  <p:tag name="KSO_WM_UNIT_HIGHLIGHT" val="0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20170907"/>
  <p:tag name="KSO_WM_UNIT_LAYERLEVEL" val="1_1"/>
  <p:tag name="KSO_WM_DIAGRAM_GROUP_CODE" val="m1-1"/>
  <p:tag name="KSO_WM_UNIT_ID" val="diagram20170907_2*m_i*1_2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20170907"/>
  <p:tag name="KSO_WM_UNIT_LAYERLEVEL" val="1_1"/>
  <p:tag name="KSO_WM_DIAGRAM_GROUP_CODE" val="m1-1"/>
  <p:tag name="KSO_WM_UNIT_ID" val="diagram20170907_2*m_i*1_4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TAG_VERSION" val="1.0"/>
  <p:tag name="KSO_WM_TEMPLATE_CATEGORY" val="diagram"/>
  <p:tag name="KSO_WM_TEMPLATE_INDEX" val="20170907"/>
  <p:tag name="KSO_WM_UNIT_LAYERLEVEL" val="1_1"/>
  <p:tag name="KSO_WM_DIAGRAM_GROUP_CODE" val="m1-1"/>
  <p:tag name="KSO_WM_UNIT_ID" val="diagram20170907_2*m_i*1_6"/>
  <p:tag name="KSO_WM_UNIT_FILL_FORE_SCHEMECOLOR_INDEX" val="6"/>
  <p:tag name="KSO_WM_UNIT_FILL_TYPE" val="1"/>
</p:tagLst>
</file>

<file path=ppt/tags/tag39.xml><?xml version="1.0" encoding="utf-8"?>
<p:tagLst xmlns:p="http://schemas.openxmlformats.org/presentationml/2006/main">
  <p:tag name="KSO_WM_TAG_VERSION" val="1.0"/>
  <p:tag name="KSO_WM_TEMPLATE_CATEGORY" val="diagram"/>
  <p:tag name="KSO_WM_TEMPLATE_INDEX" val="20170907"/>
  <p:tag name="KSO_WM_UNIT_ID" val="diagram20170907_2*m_h_i*1_1_1"/>
  <p:tag name="KSO_WM_UNIT_LAYERLEVEL" val="1_1_1"/>
  <p:tag name="KSO_WM_DIAGRAM_GROUP_CODE" val="m1-1"/>
  <p:tag name="KSO_WM_UNIT_FILL_FORE_SCHEMECOLOR_INDEX" val="6"/>
  <p:tag name="KSO_WM_UNIT_FILL_TYPE" val="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170907_2*i*19"/>
  <p:tag name="KSO_WM_TEMPLATE_CATEGORY" val="diagram"/>
  <p:tag name="KSO_WM_TEMPLATE_INDEX" val="20170907"/>
  <p:tag name="KSO_WM_UNIT_INDEX" val="19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7"/>
  <p:tag name="KSO_WM_UNIT_TYPE" val="m_h_i"/>
  <p:tag name="KSO_WM_UNIT_INDEX" val="1_1_2"/>
  <p:tag name="KSO_WM_UNIT_ID" val="diagram20170907_2*m_h_i*1_1_2"/>
  <p:tag name="KSO_WM_UNIT_LAYERLEVEL" val="1_1_1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7"/>
  <p:tag name="KSO_WM_UNIT_TYPE" val="m_h_i"/>
  <p:tag name="KSO_WM_UNIT_INDEX" val="1_1_3"/>
  <p:tag name="KSO_WM_UNIT_ID" val="diagram20170907_2*m_h_i*1_1_3"/>
  <p:tag name="KSO_WM_UNIT_LAYERLEVEL" val="1_1_1"/>
  <p:tag name="KSO_WM_DIAGRAM_GROUP_CODE" val="m1-1"/>
  <p:tag name="KSO_WM_UNIT_FILL_FORE_SCHEMECOLOR_INDEX" val="14"/>
  <p:tag name="KSO_WM_UNI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7"/>
  <p:tag name="KSO_WM_UNIT_TYPE" val="m_h_i"/>
  <p:tag name="KSO_WM_UNIT_INDEX" val="1_1_4"/>
  <p:tag name="KSO_WM_UNIT_ID" val="diagram20170907_2*m_h_i*1_1_4"/>
  <p:tag name="KSO_WM_UNIT_LAYERLEVEL" val="1_1_1"/>
  <p:tag name="KSO_WM_DIAGRAM_GROUP_CODE" val="m1-1"/>
  <p:tag name="KSO_WM_UNIT_FILL_FORE_SCHEMECOLOR_INDEX" val="6"/>
  <p:tag name="KSO_WM_UNIT_FILL_TYPE" val="1"/>
</p:tagLst>
</file>

<file path=ppt/tags/tag44.xml><?xml version="1.0" encoding="utf-8"?>
<p:tagLst xmlns:p="http://schemas.openxmlformats.org/presentationml/2006/main">
  <p:tag name="KSO_WM_TAG_VERSION" val="1.0"/>
  <p:tag name="KSO_WM_TEMPLATE_CATEGORY" val="diagram"/>
  <p:tag name="KSO_WM_TEMPLATE_INDEX" val="20170907"/>
  <p:tag name="KSO_WM_UNIT_ID" val="diagram20170907_2*m_h_i*1_3_1"/>
  <p:tag name="KSO_WM_UNIT_LAYERLEVEL" val="1_1_1"/>
  <p:tag name="KSO_WM_DIAGRAM_GROUP_CODE" val="m1-1"/>
  <p:tag name="KSO_WM_UNIT_FILL_FORE_SCHEMECOLOR_INDEX" val="5"/>
  <p:tag name="KSO_WM_UNIT_FILL_TYPE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7"/>
  <p:tag name="KSO_WM_UNIT_TYPE" val="m_h_i"/>
  <p:tag name="KSO_WM_UNIT_INDEX" val="1_3_2"/>
  <p:tag name="KSO_WM_UNIT_ID" val="diagram20170907_2*m_h_i*1_3_2"/>
  <p:tag name="KSO_WM_UNIT_LAYERLEVEL" val="1_1_1"/>
  <p:tag name="KSO_WM_DIAGRAM_GROUP_CODE" val="m1-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7"/>
  <p:tag name="KSO_WM_UNIT_TYPE" val="m_h_i"/>
  <p:tag name="KSO_WM_UNIT_INDEX" val="1_3_3"/>
  <p:tag name="KSO_WM_UNIT_ID" val="diagram20170907_2*m_h_i*1_3_3"/>
  <p:tag name="KSO_WM_UNIT_LAYERLEVEL" val="1_1_1"/>
  <p:tag name="KSO_WM_DIAGRAM_GROUP_CODE" val="m1-1"/>
  <p:tag name="KSO_WM_UNIT_FILL_FORE_SCHEMECOLOR_INDEX" val="14"/>
  <p:tag name="KSO_WM_UNIT_FILL_TYPE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7"/>
  <p:tag name="KSO_WM_UNIT_TYPE" val="m_h_i"/>
  <p:tag name="KSO_WM_UNIT_INDEX" val="1_3_4"/>
  <p:tag name="KSO_WM_UNIT_ID" val="diagram20170907_2*m_h_i*1_3_4"/>
  <p:tag name="KSO_WM_UNIT_LAYERLEVEL" val="1_1_1"/>
  <p:tag name="KSO_WM_DIAGRAM_GROUP_CODE" val="m1-1"/>
  <p:tag name="KSO_WM_UNIT_FILL_FORE_SCHEMECOLOR_INDEX" val="5"/>
  <p:tag name="KSO_WM_UNIT_FILL_TYPE" val="1"/>
</p:tagLst>
</file>

<file path=ppt/tags/tag48.xml><?xml version="1.0" encoding="utf-8"?>
<p:tagLst xmlns:p="http://schemas.openxmlformats.org/presentationml/2006/main">
  <p:tag name="KSO_WM_TAG_VERSION" val="1.0"/>
  <p:tag name="KSO_WM_TEMPLATE_CATEGORY" val="diagram"/>
  <p:tag name="KSO_WM_TEMPLATE_INDEX" val="20170907"/>
  <p:tag name="KSO_WM_UNIT_ID" val="diagram20170907_2*m_h_i*1_2_1"/>
  <p:tag name="KSO_WM_UNIT_LAYERLEVEL" val="1_1_1"/>
  <p:tag name="KSO_WM_DIAGRAM_GROUP_CODE" val="m1-1"/>
  <p:tag name="KSO_WM_UNIT_FILL_FORE_SCHEMECOLOR_INDEX" val="9"/>
  <p:tag name="KSO_WM_UNIT_FILL_TYPE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7"/>
  <p:tag name="KSO_WM_UNIT_TYPE" val="m_h_i"/>
  <p:tag name="KSO_WM_UNIT_INDEX" val="1_2_2"/>
  <p:tag name="KSO_WM_UNIT_ID" val="diagram20170907_2*m_h_i*1_2_2"/>
  <p:tag name="KSO_WM_UNIT_LAYERLEVEL" val="1_1_1"/>
  <p:tag name="KSO_WM_DIAGRAM_GROUP_CODE" val="m1-1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7"/>
  <p:tag name="KSO_WM_UNIT_TYPE" val="m_h_i"/>
  <p:tag name="KSO_WM_UNIT_INDEX" val="1_2_3"/>
  <p:tag name="KSO_WM_UNIT_ID" val="diagram20170907_2*m_h_i*1_2_3"/>
  <p:tag name="KSO_WM_UNIT_LAYERLEVEL" val="1_1_1"/>
  <p:tag name="KSO_WM_DIAGRAM_GROUP_CODE" val="m1-1"/>
  <p:tag name="KSO_WM_UNIT_FILL_FORE_SCHEMECOLOR_INDEX" val="14"/>
  <p:tag name="KSO_WM_UNIT_FILL_TYPE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0907"/>
  <p:tag name="KSO_WM_UNIT_TYPE" val="m_h_i"/>
  <p:tag name="KSO_WM_UNIT_INDEX" val="1_2_4"/>
  <p:tag name="KSO_WM_UNIT_ID" val="diagram20170907_2*m_h_i*1_2_4"/>
  <p:tag name="KSO_WM_UNIT_LAYERLEVEL" val="1_1_1"/>
  <p:tag name="KSO_WM_DIAGRAM_GROUP_CODE" val="m1-1"/>
  <p:tag name="KSO_WM_UNIT_FILL_FORE_SCHEMECOLOR_INDEX" val="9"/>
  <p:tag name="KSO_WM_UNI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1497_2*m_h_i*1_1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1497_2*m_h_i*1_1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1497_2*m_h_i*1_1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1_1_1"/>
  <p:tag name="KSO_WM_UNIT_ID" val="diagram20201497_2*m_h_h_a*1_1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1497_2*m_h_i*1_2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1497_2*m_h_i*1_2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1497_2*m_h_i*1_2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diagram20201497_2*m_h_h_a*1_2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1497_2*m_h_i*1_3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1497_2*m_h_i*1_3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1497_2*m_h_i*1_3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diagram20201497_2*m_h_h_a*1_3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1497_2*m_h_i*1_4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1497_2*m_h_i*1_4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1497_2*m_h_i*1_4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SELECTED" val="True"/>
</p:tagLst>
</file>

<file path=ppt/tags/tag78.xml><?xml version="1.0" encoding="utf-8"?>
<p:tagLst xmlns:p="http://schemas.openxmlformats.org/presentationml/2006/main">
  <p:tag name="COMMONDATA" val="eyJoZGlkIjoiMzljNGQ0YTAwM2NlOGJjNjY5MmRjNzAzMzZjMmNkMTQifQ=="/>
  <p:tag name="KSO_WPP_MARK_KEY" val="47e9fe4c-88ce-401a-a2fe-81177237e9f9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TEMPLATE_CATEGORY" val="diagram"/>
  <p:tag name="KSO_WM_TEMPLATE_INDEX" val="20181206"/>
  <p:tag name="KSO_WM_UNIT_TYPE" val="l_h_i"/>
  <p:tag name="KSO_WM_UNIT_INDEX" val="1_2_3"/>
  <p:tag name="KSO_WM_UNIT_ID" val="diagram20181206_1*l_h_i*1_2_3"/>
  <p:tag name="KSO_WM_UNIT_LAYERLEVEL" val="1_1_1"/>
  <p:tag name="KSO_WM_BEAUTIFY_FLAG" val="#wm#"/>
  <p:tag name="KSO_WM_TAG_VERSION" val="1.0"/>
  <p:tag name="KSO_WM_DIAGRAM_GROUP_CODE" val="l1-1"/>
  <p:tag name="PA" val="v5.2.8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6A3C7C"/>
      </a:accent4>
      <a:accent5>
        <a:srgbClr val="C65885"/>
      </a:accent5>
      <a:accent6>
        <a:srgbClr val="FCC79F"/>
      </a:accent6>
      <a:hlink>
        <a:srgbClr val="00AF92"/>
      </a:hlink>
      <a:folHlink>
        <a:srgbClr val="869FB7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3282</Words>
  <Application>WPS 演示</Application>
  <PresentationFormat>自定义</PresentationFormat>
  <Paragraphs>299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Impact</vt:lpstr>
      <vt:lpstr>Agency FB</vt:lpstr>
      <vt:lpstr>微软雅黑</vt:lpstr>
      <vt:lpstr>Trebuchet MS</vt:lpstr>
      <vt:lpstr>Times New Roman</vt:lpstr>
      <vt:lpstr>Neris Thin</vt:lpstr>
      <vt:lpstr>黑体</vt:lpstr>
      <vt:lpstr>Cambria Math</vt:lpstr>
      <vt:lpstr>华文细黑</vt:lpstr>
      <vt:lpstr>MS Mincho</vt:lpstr>
      <vt:lpstr>Arial Unicode MS</vt:lpstr>
      <vt:lpstr>微软雅黑 Light</vt:lpstr>
      <vt:lpstr>Helvetica Neue Medium</vt:lpstr>
      <vt:lpstr>SWAstro</vt:lpstr>
      <vt:lpstr>华文宋体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cp:lastModifiedBy>Tony</cp:lastModifiedBy>
  <cp:revision>20</cp:revision>
  <dcterms:created xsi:type="dcterms:W3CDTF">2016-09-05T07:59:00Z</dcterms:created>
  <dcterms:modified xsi:type="dcterms:W3CDTF">2023-09-14T03:43:06Z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427F5BBEE0F0414B843A77044D36260E</vt:lpwstr>
  </property>
</Properties>
</file>