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76" r:id="rId7"/>
    <p:sldId id="305" r:id="rId8"/>
    <p:sldId id="306" r:id="rId9"/>
    <p:sldId id="307" r:id="rId10"/>
    <p:sldId id="309" r:id="rId11"/>
    <p:sldId id="302" r:id="rId12"/>
    <p:sldId id="297" r:id="rId13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Q" initials="Q" lastIdx="1" clrIdx="6"/>
  <p:cmAuthor id="1" name="姚郁卉" initials="" lastIdx="24" clrIdx="0"/>
  <p:cmAuthor id="2" name="8613701035965" initials="8" lastIdx="4" clrIdx="1"/>
  <p:cmAuthor id="3" name="Xia Yu" initials="XY" lastIdx="1" clrIdx="2"/>
  <p:cmAuthor id="4" name="曹培庚" initials="曹" lastIdx="10" clrIdx="3"/>
  <p:cmAuthor id="5" name="hello" initials="h" lastIdx="1" clrIdx="4"/>
  <p:cmAuthor id="6" name="a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80" d="100"/>
          <a:sy n="80" d="100"/>
        </p:scale>
        <p:origin x="114" y="1044"/>
      </p:cViewPr>
      <p:guideLst>
        <p:guide orient="horz" pos="1620"/>
        <p:guide pos="2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746E1-87A5-471A-B47B-0F06177017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4E9D1-C7FF-4037-9FE2-D8EEA0733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4289" y="138211"/>
            <a:ext cx="5367402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2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825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zh-CN" sz="825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为什么说中国特色社会主义进入了新时代</a:t>
            </a:r>
            <a:endParaRPr lang="zh-CN" altLang="zh-CN" sz="825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308732" y="4830402"/>
            <a:ext cx="1758648" cy="26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750" b="1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中国近现代史纲要</a:t>
            </a:r>
            <a:endParaRPr lang="en-US" altLang="zh-CN" sz="750" b="1" spc="12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38211"/>
            <a:ext cx="34289" cy="224004"/>
          </a:xfrm>
          <a:prstGeom prst="rect">
            <a:avLst/>
          </a:prstGeom>
          <a:solidFill>
            <a:srgbClr val="0F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0" name="矩形 9"/>
          <p:cNvSpPr/>
          <p:nvPr userDrawn="1"/>
        </p:nvSpPr>
        <p:spPr>
          <a:xfrm>
            <a:off x="6843562" y="157880"/>
            <a:ext cx="2223818" cy="34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825" kern="1200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第十二专题   </a:t>
            </a:r>
            <a:r>
              <a:rPr lang="zh-CN" altLang="zh-CN" sz="825" kern="1200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建设社会主义现代化强国</a:t>
            </a:r>
            <a:endParaRPr lang="zh-CN" altLang="en-US" sz="825" kern="1200" spc="12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33ABF-FEE1-431D-B137-C8CB86A1BC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71F5-560F-479A-9226-00559D6E0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6DB51-1224-44AC-830C-48B7B8A41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DCC01-7EDB-4A35-BF66-1C6399A307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007CF-C28E-49C6-AEE6-AF02176AC0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3BF2D-CD9C-41F1-AB02-6C4D7E8A9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C616F-9520-439D-9DA2-B301D123BD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00A3C-79AC-42A8-AA24-BB7D4E298E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B32B1A4-DA8A-442D-B1C4-C3B4657676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132" y="195486"/>
            <a:ext cx="8801735" cy="2475865"/>
          </a:xfrm>
        </p:spPr>
        <p:txBody>
          <a:bodyPr>
            <a:no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学年第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二学期 </a:t>
            </a:r>
            <a:b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《中国近现代史纲要》期末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075806"/>
            <a:ext cx="7772400" cy="1041400"/>
          </a:xfrm>
        </p:spPr>
        <p:txBody>
          <a:bodyPr>
            <a:normAutofit/>
          </a:bodyPr>
          <a:lstStyle/>
          <a:p>
            <a:pPr marR="0" algn="ctr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马克思主义学院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中国近现代史纲要教研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31590"/>
            <a:ext cx="6447501" cy="2910580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1.</a:t>
            </a:r>
            <a:r>
              <a:rPr lang="zh-CN" altLang="en-US" sz="2600" dirty="0"/>
              <a:t>试卷上需要填写个人序号，请各位同学</a:t>
            </a:r>
            <a:r>
              <a:rPr lang="zh-CN" altLang="en-US" sz="2600" dirty="0" smtClean="0"/>
              <a:t>登录 学习</a:t>
            </a:r>
            <a:r>
              <a:rPr lang="zh-CN" altLang="en-US" sz="2600" dirty="0"/>
              <a:t>平台</a:t>
            </a:r>
            <a:r>
              <a:rPr lang="en-US" altLang="zh-CN" sz="2600" dirty="0"/>
              <a:t>-</a:t>
            </a:r>
            <a:r>
              <a:rPr lang="zh-CN" altLang="en-US" sz="2600" dirty="0"/>
              <a:t>资料</a:t>
            </a:r>
            <a:r>
              <a:rPr lang="en-US" altLang="zh-CN" sz="2600" dirty="0"/>
              <a:t>-</a:t>
            </a:r>
            <a:r>
              <a:rPr lang="zh-CN" altLang="en-US" sz="2600" dirty="0"/>
              <a:t>班级</a:t>
            </a:r>
            <a:r>
              <a:rPr lang="zh-CN" altLang="en-US" sz="2600" dirty="0" smtClean="0"/>
              <a:t>名册或在班级微信群中查看。教师姓名一定要填写清楚。</a:t>
            </a:r>
            <a:endParaRPr lang="en-US" altLang="zh-CN" sz="2600" dirty="0" smtClean="0"/>
          </a:p>
          <a:p>
            <a:endParaRPr lang="en-US" altLang="zh-CN" sz="2600" dirty="0"/>
          </a:p>
          <a:p>
            <a:r>
              <a:rPr lang="en-US" altLang="zh-CN" sz="2600" dirty="0"/>
              <a:t>2.</a:t>
            </a:r>
            <a:r>
              <a:rPr lang="zh-CN" altLang="en-US" sz="2600" dirty="0"/>
              <a:t>严格遵守考场纪律</a:t>
            </a:r>
            <a:r>
              <a:rPr lang="zh-CN" altLang="en-US" sz="2600" dirty="0" smtClean="0"/>
              <a:t>，严禁考试作弊！</a:t>
            </a:r>
            <a:endParaRPr lang="zh-CN" altLang="en-US" sz="2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915816" y="339502"/>
            <a:ext cx="1975767" cy="9906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提醒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19672" y="170765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祝大家考试顺利！</a:t>
            </a:r>
            <a:endParaRPr lang="zh-CN" altLang="en-US" sz="4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 noChangeArrowheads="1"/>
          </p:cNvSpPr>
          <p:nvPr>
            <p:ph idx="1"/>
          </p:nvPr>
        </p:nvSpPr>
        <p:spPr>
          <a:xfrm>
            <a:off x="323528" y="1131590"/>
            <a:ext cx="8784976" cy="33940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考试形式：闭卷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考试范围</a:t>
            </a:r>
            <a:r>
              <a:rPr lang="zh-CN" altLang="en-US" sz="2800" dirty="0" smtClean="0"/>
              <a:t>：导言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第十章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考试时间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日</a:t>
            </a:r>
            <a:r>
              <a:rPr lang="en-US" altLang="zh-CN" sz="2800" dirty="0" smtClean="0"/>
              <a:t>9:30-11:30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030A0"/>
                </a:solidFill>
              </a:rPr>
              <a:t>考试地点：根据教务处通知</a:t>
            </a:r>
            <a:r>
              <a:rPr lang="zh-CN" altLang="en-US" sz="2000" dirty="0">
                <a:solidFill>
                  <a:srgbClr val="7030A0"/>
                </a:solidFill>
              </a:rPr>
              <a:t>（</a:t>
            </a:r>
            <a:r>
              <a:rPr lang="zh-CN" altLang="en-US" sz="2000" b="1" u="sng" dirty="0">
                <a:solidFill>
                  <a:srgbClr val="FF0000"/>
                </a:solidFill>
              </a:rPr>
              <a:t>请务必记清考场并带好相关证件</a:t>
            </a:r>
            <a:r>
              <a:rPr lang="zh-CN" altLang="en-US" sz="2000" dirty="0">
                <a:solidFill>
                  <a:srgbClr val="7030A0"/>
                </a:solidFill>
              </a:rPr>
              <a:t>）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考试时长：</a:t>
            </a:r>
            <a:r>
              <a:rPr lang="en-US" altLang="zh-CN" sz="2800" dirty="0"/>
              <a:t>120</a:t>
            </a:r>
            <a:r>
              <a:rPr lang="zh-CN" altLang="en-US" sz="2800" dirty="0"/>
              <a:t>分钟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123728" y="3395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一、期末考试形式与时间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251520" y="1347614"/>
            <a:ext cx="8784976" cy="3395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单选题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题</a:t>
            </a:r>
            <a:r>
              <a:rPr lang="zh-CN" altLang="en-US" sz="2400" dirty="0"/>
              <a:t>，每题</a:t>
            </a:r>
            <a:r>
              <a:rPr lang="en-US" altLang="zh-CN" sz="2400" dirty="0"/>
              <a:t>1</a:t>
            </a:r>
            <a:r>
              <a:rPr lang="zh-CN" altLang="en-US" sz="2400" dirty="0"/>
              <a:t>分，共计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多选题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题</a:t>
            </a:r>
            <a:r>
              <a:rPr lang="zh-CN" altLang="en-US" sz="2400" dirty="0"/>
              <a:t>，每题</a:t>
            </a:r>
            <a:r>
              <a:rPr lang="en-US" altLang="zh-CN" sz="2400" dirty="0"/>
              <a:t>2</a:t>
            </a:r>
            <a:r>
              <a:rPr lang="zh-CN" altLang="en-US" sz="2400" dirty="0"/>
              <a:t>分，</a:t>
            </a:r>
            <a:r>
              <a:rPr lang="zh-CN" altLang="en-US" sz="2400" dirty="0" smtClean="0"/>
              <a:t>共计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r>
              <a:rPr lang="zh-CN" altLang="en-US" sz="2000" dirty="0"/>
              <a:t>（少选多选均不得分）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问答</a:t>
            </a:r>
            <a:r>
              <a:rPr lang="zh-CN" altLang="en-US" sz="2400" dirty="0" smtClean="0">
                <a:solidFill>
                  <a:srgbClr val="FF0000"/>
                </a:solidFill>
              </a:rPr>
              <a:t>题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题</a:t>
            </a:r>
            <a:r>
              <a:rPr lang="zh-CN" altLang="en-US" sz="2400" dirty="0"/>
              <a:t>，每</a:t>
            </a:r>
            <a:r>
              <a:rPr lang="zh-CN" altLang="en-US" sz="2400" dirty="0" smtClean="0"/>
              <a:t>题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共计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论述题</a:t>
            </a:r>
            <a:r>
              <a:rPr lang="zh-CN" altLang="en-US" sz="2400" dirty="0"/>
              <a:t>：</a:t>
            </a:r>
            <a:r>
              <a:rPr lang="en-US" altLang="zh-CN" sz="2400" dirty="0"/>
              <a:t>2</a:t>
            </a:r>
            <a:r>
              <a:rPr lang="zh-CN" altLang="en-US" sz="2400" dirty="0"/>
              <a:t>题，</a:t>
            </a:r>
            <a:r>
              <a:rPr lang="zh-CN" altLang="en-US" sz="2400" dirty="0">
                <a:sym typeface="+mn-ea"/>
              </a:rPr>
              <a:t>每题</a:t>
            </a:r>
            <a:r>
              <a:rPr lang="en-US" altLang="zh-CN" sz="2400" dirty="0">
                <a:sym typeface="+mn-ea"/>
              </a:rPr>
              <a:t>20</a:t>
            </a:r>
            <a:r>
              <a:rPr lang="zh-CN" altLang="en-US" sz="2400" dirty="0">
                <a:sym typeface="+mn-ea"/>
              </a:rPr>
              <a:t>分，共计</a:t>
            </a:r>
            <a:r>
              <a:rPr lang="en-US" altLang="zh-CN" sz="2400" dirty="0">
                <a:sym typeface="+mn-ea"/>
              </a:rPr>
              <a:t>40</a:t>
            </a:r>
            <a:r>
              <a:rPr lang="zh-CN" altLang="en-US" sz="2400" dirty="0">
                <a:sym typeface="+mn-ea"/>
              </a:rPr>
              <a:t>分</a:t>
            </a:r>
            <a:endParaRPr lang="zh-CN" altLang="en-US" sz="24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843808" y="5555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二、考试题型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 noChangeArrowheads="1"/>
          </p:cNvSpPr>
          <p:nvPr>
            <p:ph idx="1"/>
          </p:nvPr>
        </p:nvSpPr>
        <p:spPr>
          <a:xfrm>
            <a:off x="1691640" y="1563370"/>
            <a:ext cx="5426075" cy="202565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600" dirty="0"/>
              <a:t>（一）需要准确掌握的知识点</a:t>
            </a:r>
            <a:endParaRPr lang="en-US" altLang="zh-CN" sz="26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600" dirty="0"/>
              <a:t>（二）需要理解运用的知识点</a:t>
            </a:r>
            <a:endParaRPr lang="zh-CN" altLang="en-US" sz="2600" dirty="0"/>
          </a:p>
          <a:p>
            <a:pPr eaLnBrk="1" hangingPunct="1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三、考试知识点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 bwMode="auto">
          <a:xfrm>
            <a:off x="2411730" y="195580"/>
            <a:ext cx="4269105" cy="587375"/>
          </a:xfrm>
        </p:spPr>
        <p:txBody>
          <a:bodyPr wrap="square" lIns="91440" tIns="45720" rIns="91440" bIns="45720" numCol="1" anchorCtr="0" compatLnSpc="1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需要准确掌握的知识点</a:t>
            </a:r>
            <a:endParaRPr lang="en-US" altLang="zh-CN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1"/>
          <p:cNvSpPr>
            <a:spLocks noGrp="1" noChangeArrowheads="1"/>
          </p:cNvSpPr>
          <p:nvPr>
            <p:ph idx="1"/>
          </p:nvPr>
        </p:nvSpPr>
        <p:spPr>
          <a:xfrm>
            <a:off x="107251" y="627380"/>
            <a:ext cx="7496512" cy="3888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atinLnBrk="0">
              <a:lnSpc>
                <a:spcPts val="3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知识</a:t>
            </a:r>
            <a:r>
              <a:rPr lang="zh-CN" altLang="en-US" sz="1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点一：</a:t>
            </a:r>
            <a:endParaRPr sz="1600" b="1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1、P3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（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最后一段</a:t>
            </a:r>
            <a:r>
              <a:rPr lang="zh-CN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）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民族独立，人民解放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2、P4 新旧民主主义的区别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3、P40 列强瓜分中国图谋破产的原因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4、P45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救亡图存的口号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5、P53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太平天国运动是中国旧式农民运动的最高峰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6、P62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维新变法的内容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7、P70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清末新政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8、P80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中华民国临时约法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9、P127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在开辟中国革命新道路的过程中，毛泽东在思想理论上的贡献（四篇文献）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10、P133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遵义会议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 bwMode="auto">
          <a:xfrm>
            <a:off x="2411730" y="195580"/>
            <a:ext cx="4269105" cy="587375"/>
          </a:xfrm>
        </p:spPr>
        <p:txBody>
          <a:bodyPr wrap="square" lIns="91440" tIns="45720" rIns="91440" bIns="45720" numCol="1" anchorCtr="0" compatLnSpc="1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需要准确掌握的知识点</a:t>
            </a:r>
            <a:endParaRPr lang="en-US" altLang="zh-CN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1"/>
          <p:cNvSpPr>
            <a:spLocks noGrp="1" noChangeArrowheads="1"/>
          </p:cNvSpPr>
          <p:nvPr>
            <p:ph idx="1"/>
          </p:nvPr>
        </p:nvSpPr>
        <p:spPr>
          <a:xfrm>
            <a:off x="107251" y="627380"/>
            <a:ext cx="7496512" cy="3888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11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P143 抗日民族统一战线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12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P154 抗日战争时期中国共产党实行的土地政策 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13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、P175 解放战争时期，解放区的土地改革政策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14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P181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民主党派所提出的第三条道路在政治上的主张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15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P203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三反运动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16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P210 三大改造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17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、P245-246 改革开放的起步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18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P283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中国加入世界贸易组织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9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P325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五位一体总体布局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20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P404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中共二十大报告对“两个确立”的评价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 bwMode="auto">
          <a:xfrm>
            <a:off x="2411730" y="195580"/>
            <a:ext cx="4269105" cy="587375"/>
          </a:xfrm>
        </p:spPr>
        <p:txBody>
          <a:bodyPr wrap="square" lIns="91440" tIns="45720" rIns="91440" bIns="45720" numCol="1" anchorCtr="0" compatLnSpc="1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需要准确掌握的知识点</a:t>
            </a:r>
            <a:endParaRPr lang="en-US" altLang="zh-CN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1"/>
          <p:cNvSpPr>
            <a:spLocks noGrp="1" noChangeArrowheads="1"/>
          </p:cNvSpPr>
          <p:nvPr>
            <p:ph idx="1"/>
          </p:nvPr>
        </p:nvSpPr>
        <p:spPr>
          <a:xfrm>
            <a:off x="107251" y="627380"/>
            <a:ext cx="7496512" cy="3888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知识点</a:t>
            </a:r>
            <a:r>
              <a:rPr sz="1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二</a:t>
            </a:r>
            <a:r>
              <a:rPr lang="zh-CN" altLang="en-US" sz="1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：</a:t>
            </a:r>
            <a:endParaRPr lang="en-US" altLang="zh-CN" sz="1600" b="1" dirty="0" smtClean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中国近现代历史的分期 P2-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11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西方列强对中国的侵略 P2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3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-35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3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洋务事业的内容 P56-57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新文化运动的基本口号 P92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5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八七会议的召开 P124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中国共产党的三大优良作风 P160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7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中国共产党在中国革命中战胜敌人的三个法宝 P191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新中国成立初期面临的考验 P195-196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9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社会主义初级阶段党的基本路线P262-263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中国式现代化 P405-406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 noChangeArrowheads="1"/>
          </p:cNvSpPr>
          <p:nvPr>
            <p:ph type="title"/>
          </p:nvPr>
        </p:nvSpPr>
        <p:spPr bwMode="auto">
          <a:xfrm>
            <a:off x="2411730" y="195580"/>
            <a:ext cx="4269105" cy="587375"/>
          </a:xfrm>
        </p:spPr>
        <p:txBody>
          <a:bodyPr wrap="square" lIns="91440" tIns="45720" rIns="91440" bIns="45720" numCol="1" anchorCtr="0" compatLnSpc="1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需要准确掌握的知识点</a:t>
            </a:r>
            <a:endParaRPr lang="en-US" altLang="zh-CN" sz="2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内容占位符 1"/>
          <p:cNvSpPr>
            <a:spLocks noGrp="1" noChangeArrowheads="1"/>
          </p:cNvSpPr>
          <p:nvPr>
            <p:ph idx="1"/>
          </p:nvPr>
        </p:nvSpPr>
        <p:spPr>
          <a:xfrm>
            <a:off x="107251" y="627380"/>
            <a:ext cx="7496512" cy="3888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zh-CN" altLang="en-US" sz="1600" b="1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知识点</a:t>
            </a:r>
            <a:r>
              <a:rPr sz="1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三</a:t>
            </a:r>
            <a:r>
              <a:rPr lang="zh-CN" altLang="en-US" sz="16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：</a:t>
            </a:r>
            <a:endParaRPr lang="en-US" altLang="zh-CN" sz="1600" b="1" dirty="0" smtClean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导言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中国近现代史的主流和本质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P1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、第一章</a:t>
            </a: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近代中国的社会主要矛盾和两大历史任务 P22-23</a:t>
            </a:r>
            <a:endParaRPr lang="zh-CN" altLang="en-US" sz="1400" dirty="0" smtClean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、第二章</a:t>
            </a: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洋务运动的历史作用 P57</a:t>
            </a:r>
            <a:endParaRPr lang="zh-CN" altLang="en-US" sz="1400" dirty="0" smtClean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、第三章</a:t>
            </a: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三民主义的提出 </a:t>
            </a:r>
            <a:r>
              <a:rPr sz="140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  <a:sym typeface="+mn-ea"/>
              </a:rPr>
              <a:t>P73-74</a:t>
            </a:r>
            <a:endParaRPr sz="1400" smtClean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5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</a:t>
            </a:r>
            <a:r>
              <a:rPr 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四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章</a:t>
            </a: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 err="1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五四运动的历史特点和意义 P97</a:t>
            </a:r>
            <a:endParaRPr sz="1400" dirty="0" err="1" smtClean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6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第六章</a:t>
            </a: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中共七大和毛泽东思想指导地位的确立 P159-160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7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lang="zh-CN" alt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第七章</a:t>
            </a:r>
            <a:r>
              <a:rPr lang="en-US" alt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中国革命胜利的基本经验 P190-191</a:t>
            </a:r>
            <a:endParaRPr sz="1400" dirty="0" smtClean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8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、第八章</a:t>
            </a: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新中国的成立 P195</a:t>
            </a:r>
            <a:endParaRPr sz="1400" smtClean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9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、第九章</a:t>
            </a: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社会主义初级阶段理论和党的基本路线的提出P262-263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pPr fontAlgn="auto">
              <a:lnSpc>
                <a:spcPct val="100000"/>
              </a:lnSpc>
              <a:spcBef>
                <a:spcPts val="700"/>
              </a:spcBef>
            </a:pP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480" y="1008380"/>
            <a:ext cx="6417310" cy="352298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知识点</a:t>
            </a:r>
            <a:r>
              <a:rPr lang="zh-CN" altLang="en-US" sz="2000" b="1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四：</a:t>
            </a:r>
            <a:endParaRPr lang="en-US" altLang="zh-CN" sz="2000" b="1" dirty="0" smtClean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1、第</a:t>
            </a:r>
            <a:r>
              <a:rPr 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一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章</a:t>
            </a: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近代中国社会的半殖民地半封建性质（P19-20）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第</a:t>
            </a:r>
            <a:r>
              <a:rPr lang="zh-CN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三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章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关于革命与改良的辩论（P75-77）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3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</a:t>
            </a:r>
            <a:r>
              <a:rPr 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五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章</a:t>
            </a: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红军长征的胜利和迎接全民族抗战P134-135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4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、第</a:t>
            </a:r>
            <a:r>
              <a:rPr lang="zh-CN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六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章</a:t>
            </a:r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 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抗日战争胜利的原因和意义P164-166</a:t>
            </a:r>
            <a:endParaRPr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5</a:t>
            </a:r>
            <a:r>
              <a:rPr sz="1400" dirty="0" smtClean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第八章 中华人民共和国的成立和新生人民政权的巩固194-19</a:t>
            </a:r>
            <a:r>
              <a:rPr lang="en-US" sz="1400" dirty="0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方正粗黑宋简体" panose="02000000000000000000" pitchFamily="2" charset="-122"/>
              </a:rPr>
              <a:t>6</a:t>
            </a:r>
            <a:endParaRPr lang="en-US" sz="1400" dirty="0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方正粗黑宋简体" panose="02000000000000000000" pitchFamily="2" charset="-122"/>
            </a:endParaRPr>
          </a:p>
        </p:txBody>
      </p:sp>
      <p:sp>
        <p:nvSpPr>
          <p:cNvPr id="4" name="标题 2"/>
          <p:cNvSpPr txBox="1">
            <a:spLocks noChangeArrowheads="1"/>
          </p:cNvSpPr>
          <p:nvPr/>
        </p:nvSpPr>
        <p:spPr bwMode="auto">
          <a:xfrm>
            <a:off x="2339752" y="480806"/>
            <a:ext cx="4269105" cy="587375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b="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（二）需要理解运用的知识点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ea3b5cd-80a2-42fe-bcbd-e60a8bcb0a60"/>
  <p:tag name="COMMONDATA" val="eyJoZGlkIjoiNDQzMDQ0ZDFkZDMyOTllNjE2Zjc1YzliZTc5NjA0MWUifQ==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全屏显示(16:9)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Symbol</vt:lpstr>
      <vt:lpstr>Arial</vt:lpstr>
      <vt:lpstr>微软雅黑</vt:lpstr>
      <vt:lpstr>方正粗黑宋简体</vt:lpstr>
      <vt:lpstr>Arial Unicode MS</vt:lpstr>
      <vt:lpstr>方正姚体</vt:lpstr>
      <vt:lpstr>Segoe Print</vt:lpstr>
      <vt:lpstr>Trebuchet MS</vt:lpstr>
      <vt:lpstr>华文新魏</vt:lpstr>
      <vt:lpstr>Calibri</vt:lpstr>
      <vt:lpstr>平面</vt:lpstr>
      <vt:lpstr>2023-2024学年第二学期  《中国近现代史纲要》期末复习</vt:lpstr>
      <vt:lpstr>PowerPoint 演示文稿</vt:lpstr>
      <vt:lpstr>PowerPoint 演示文稿</vt:lpstr>
      <vt:lpstr>三、考试知识点</vt:lpstr>
      <vt:lpstr>（一）需要准确掌握的知识点</vt:lpstr>
      <vt:lpstr>（一）需要准确掌握的知识点</vt:lpstr>
      <vt:lpstr>（一）需要准确掌握的知识点</vt:lpstr>
      <vt:lpstr>（一）需要准确掌握的知识点</vt:lpstr>
      <vt:lpstr>PowerPoint 演示文稿</vt:lpstr>
      <vt:lpstr>重要提醒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2016-2017学年第2学期 毛概（下） 考试复习</dc:title>
  <dc:creator>yemin</dc:creator>
  <cp:lastModifiedBy>admin</cp:lastModifiedBy>
  <cp:revision>224</cp:revision>
  <dcterms:created xsi:type="dcterms:W3CDTF">2017-05-31T07:49:00Z</dcterms:created>
  <dcterms:modified xsi:type="dcterms:W3CDTF">2024-06-10T03:14:45Z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KSOSaveFontToCloudKey">
    <vt:lpwstr>472871326_btnclosed</vt:lpwstr>
  </property>
  <property fmtid="{D5CDD505-2E9C-101B-9397-08002B2CF9AE}" pid="4" name="ICV">
    <vt:lpwstr>C717EBD21B81431EBE756CA2D45BBF3E</vt:lpwstr>
  </property>
</Properties>
</file>