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gif" ContentType="image/gi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8"/>
  </p:notesMasterIdLst>
  <p:sldIdLst>
    <p:sldId id="477" r:id="rId4"/>
    <p:sldId id="387" r:id="rId5"/>
    <p:sldId id="388" r:id="rId6"/>
    <p:sldId id="389" r:id="rId7"/>
    <p:sldId id="467" r:id="rId9"/>
    <p:sldId id="391" r:id="rId10"/>
    <p:sldId id="392" r:id="rId11"/>
    <p:sldId id="393" r:id="rId12"/>
    <p:sldId id="394" r:id="rId13"/>
    <p:sldId id="476" r:id="rId14"/>
    <p:sldId id="396" r:id="rId15"/>
    <p:sldId id="478" r:id="rId16"/>
  </p:sldIdLst>
  <p:sldSz cx="9144000" cy="6858000" type="screen4x3"/>
  <p:notesSz cx="6858000" cy="9144000"/>
  <p:embeddedFontLst>
    <p:embeddedFont>
      <p:font typeface="Gulim" panose="020B0600000101010101" pitchFamily="34" charset="-127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algun Gothic" panose="020B0503020000020004" pitchFamily="34" charset="-127"/>
      <p:regular r:id="rId25"/>
    </p:embeddedFont>
    <p:embeddedFont>
      <p:font typeface="黑体" panose="02010609060101010101" pitchFamily="49" charset="-122"/>
      <p:regular r:id="rId26"/>
    </p:embeddedFont>
    <p:embeddedFont>
      <p:font typeface="华文仿宋" panose="02010600040101010101" pitchFamily="2" charset="-122"/>
      <p:regular r:id="rId27"/>
    </p:embeddedFont>
    <p:embeddedFont>
      <p:font typeface="微软雅黑" panose="020B0503020204020204" pitchFamily="34" charset="-122"/>
      <p:regular r:id="rId28"/>
    </p:embeddedFont>
    <p:embeddedFont>
      <p:font typeface="幼圆" panose="02010509060101010101" pitchFamily="49" charset="-122"/>
      <p:regular r:id="rId29"/>
    </p:embeddedFont>
    <p:embeddedFont>
      <p:font typeface="仿宋" panose="02010609060101010101" pitchFamily="49" charset="-122"/>
      <p:regular r:id="rId3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E27100"/>
    <a:srgbClr val="FF9900"/>
    <a:srgbClr val="3399FF"/>
    <a:srgbClr val="CC6600"/>
    <a:srgbClr val="0000FF"/>
    <a:srgbClr val="FF5050"/>
    <a:srgbClr val="33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201" autoAdjust="0"/>
    <p:restoredTop sz="93956" autoAdjust="0"/>
  </p:normalViewPr>
  <p:slideViewPr>
    <p:cSldViewPr>
      <p:cViewPr varScale="1">
        <p:scale>
          <a:sx n="73" d="100"/>
          <a:sy n="73" d="100"/>
        </p:scale>
        <p:origin x="1812" y="60"/>
      </p:cViewPr>
      <p:guideLst>
        <p:guide orient="horz" pos="21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font" Target="fonts/font11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502F225-9F0A-4FB1-8FAA-FA6AD4D05A40}" type="datetimeFigureOut">
              <a:rPr lang="zh-CN" altLang="en-US"/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0855ECD-72D6-47D2-A81B-4A6B9CFD98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22C1678-077A-4C47-8A8F-00753CE85F0A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22C1678-077A-4C47-8A8F-00753CE85F0A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14B360B9-F99D-432D-AFB7-16D984769FCB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14B360B9-F99D-432D-AFB7-16D984769FCB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066234E-8C72-48B7-818F-88E9EE79E5E3}" type="slidenum">
              <a:rPr lang="zh-CN" altLang="en-US" sz="1200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56EC-BB71-421A-AAAD-A467CFA0CD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C077-1A9F-4069-A790-DE9E560CDE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B2FB-9B29-4EB5-87E5-12E7A4F9CC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4BAC-1C58-473D-B95B-BD7539CAAC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C0D7-91CB-47F9-80C3-279BE215FD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3B172-1788-4004-8C83-BF2796DD3E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BBDD-446D-4ED8-98B4-C61D6788E3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AF7E-56AF-4CC7-93E2-D3A6026D5B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174B-E0D3-472C-B43C-D22932ECD9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FDFA0-6C37-4505-AA21-F3E89C6B9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3F30-676D-4759-9CB5-84113875D2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C1FD7-90C3-43F8-994D-9302FB3D5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D2E0-EED1-4B9C-98CD-0586C028B3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376E-082C-4260-98C7-119CD9FADD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5C289-15F1-4C91-9F3F-18B616391E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1C59-30C9-4595-8D62-9244551978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48594-858A-4F6A-8EA6-BF261CA170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1A23-86C9-418B-A434-CDD0AFA0D7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0198E-6336-4C69-BDFA-463DE4F147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9229F-FD5C-42CD-9042-FFB9CE2891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C24C-6869-42B7-A21A-E0829E3945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F60D-FC7E-494B-894C-CA74E5B00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/>
              <a:t>마스터 제목 스타일 편집</a:t>
            </a:r>
            <a:endParaRPr lang="ko-KR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/>
              <a:t>마스터 텍스트 스타일을 편집합니다</a:t>
            </a:r>
            <a:endParaRPr lang="ko-KR" altLang="zh-CN"/>
          </a:p>
          <a:p>
            <a:pPr lvl="1"/>
            <a:r>
              <a:rPr lang="ko-KR" altLang="zh-CN"/>
              <a:t>둘째 수준</a:t>
            </a:r>
            <a:endParaRPr lang="ko-KR" altLang="zh-CN"/>
          </a:p>
          <a:p>
            <a:pPr lvl="2"/>
            <a:r>
              <a:rPr lang="ko-KR" altLang="zh-CN"/>
              <a:t>셋째 수준</a:t>
            </a:r>
            <a:endParaRPr lang="ko-KR" altLang="zh-CN"/>
          </a:p>
          <a:p>
            <a:pPr lvl="3"/>
            <a:r>
              <a:rPr lang="ko-KR" altLang="zh-CN"/>
              <a:t>넷째 수준</a:t>
            </a:r>
            <a:endParaRPr lang="ko-KR" altLang="zh-CN"/>
          </a:p>
          <a:p>
            <a:pPr lvl="4"/>
            <a:r>
              <a:rPr lang="ko-KR" altLang="zh-CN"/>
              <a:t>다섯째 수준</a:t>
            </a:r>
            <a:endParaRPr lang="ko-KR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EC566AEB-EF9B-4391-81B3-DBD5E08B72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식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 smtClean="0"/>
              <a:t>마스터 제목 스타일 편집</a:t>
            </a:r>
            <a:endParaRPr lang="ko-KR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 smtClean="0"/>
              <a:t>마스터 텍스트 스타일을 편집합니다</a:t>
            </a:r>
            <a:endParaRPr lang="ko-KR" altLang="zh-CN" smtClean="0"/>
          </a:p>
          <a:p>
            <a:pPr lvl="1"/>
            <a:r>
              <a:rPr lang="ko-KR" altLang="zh-CN" smtClean="0"/>
              <a:t>둘째 수준</a:t>
            </a:r>
            <a:endParaRPr lang="ko-KR" altLang="zh-CN" smtClean="0"/>
          </a:p>
          <a:p>
            <a:pPr lvl="2"/>
            <a:r>
              <a:rPr lang="ko-KR" altLang="zh-CN" smtClean="0"/>
              <a:t>셋째 수준</a:t>
            </a:r>
            <a:endParaRPr lang="ko-KR" altLang="zh-CN" smtClean="0"/>
          </a:p>
          <a:p>
            <a:pPr lvl="3"/>
            <a:r>
              <a:rPr lang="ko-KR" altLang="zh-CN" smtClean="0"/>
              <a:t>넷째 수준</a:t>
            </a:r>
            <a:endParaRPr lang="ko-KR" altLang="zh-CN" smtClean="0"/>
          </a:p>
          <a:p>
            <a:pPr lvl="4"/>
            <a:r>
              <a:rPr lang="ko-KR" altLang="zh-CN" smtClean="0"/>
              <a:t>다섯째 수준</a:t>
            </a:r>
            <a:endParaRPr lang="ko-KR" altLang="zh-CN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9663F44D-289A-4BDB-8B0E-F79FE6E3E93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724400"/>
            <a:ext cx="9144000" cy="1368425"/>
          </a:xfrm>
        </p:spPr>
        <p:txBody>
          <a:bodyPr/>
          <a:lstStyle/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2021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908050"/>
            <a:ext cx="86423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生物化学实验</a:t>
            </a:r>
            <a:endParaRPr kumimoji="0" lang="zh-CN" alt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6700" y="0"/>
            <a:ext cx="8553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0" marR="0" lvl="0" indent="0" algn="just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生物化学实验系列（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cs"/>
              </a:rPr>
              <a:t>学时）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53A9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556792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标准曲线制作和还原糖含量测定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5288" y="2480270"/>
          <a:ext cx="8239124" cy="337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98"/>
                <a:gridCol w="576128"/>
                <a:gridCol w="576128"/>
                <a:gridCol w="576128"/>
                <a:gridCol w="576128"/>
                <a:gridCol w="576128"/>
                <a:gridCol w="576128"/>
                <a:gridCol w="576128"/>
                <a:gridCol w="936208"/>
                <a:gridCol w="1037522"/>
              </a:tblGrid>
              <a:tr h="686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            </a:t>
                      </a:r>
                      <a:r>
                        <a:rPr lang="zh-CN" alt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管号</a:t>
                      </a:r>
                      <a:endParaRPr lang="en-US" alt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alt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还原糖（</a:t>
                      </a: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还原糖（</a:t>
                      </a: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）</a:t>
                      </a:r>
                      <a:endParaRPr lang="zh-CN" sz="18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5371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1mg/mL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葡萄糖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371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斐林试剂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rgbClr val="FCFE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rgbClr val="FCFEFD"/>
                    </a:solidFill>
                  </a:tcPr>
                </a:tc>
              </a:tr>
              <a:tr h="5371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371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总体积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8" marR="68588" marT="0" marB="0" anchor="ctr"/>
                </a:tc>
              </a:tr>
              <a:tr h="537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800" b="1" kern="100" baseline="-250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590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/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50" marR="91450" marT="45739" marB="45739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直角双向箭头 15"/>
          <p:cNvSpPr/>
          <p:nvPr/>
        </p:nvSpPr>
        <p:spPr bwMode="auto">
          <a:xfrm rot="13347807">
            <a:off x="7196138" y="2083395"/>
            <a:ext cx="788987" cy="666750"/>
          </a:xfrm>
          <a:prstGeom prst="leftUpArrow">
            <a:avLst>
              <a:gd name="adj1" fmla="val 2645"/>
              <a:gd name="adj2" fmla="val 8213"/>
              <a:gd name="adj3" fmla="val 16111"/>
            </a:avLst>
          </a:prstGeom>
          <a:solidFill>
            <a:srgbClr val="CC6600"/>
          </a:solidFill>
          <a:ln w="7938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3877" name="矩形 16"/>
          <p:cNvSpPr>
            <a:spLocks noChangeArrowheads="1"/>
          </p:cNvSpPr>
          <p:nvPr/>
        </p:nvSpPr>
        <p:spPr bwMode="auto">
          <a:xfrm>
            <a:off x="6659563" y="1545233"/>
            <a:ext cx="17319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总糖水解液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H="1">
            <a:off x="2627784" y="6228304"/>
            <a:ext cx="388778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79" name="矩形 30"/>
          <p:cNvSpPr>
            <a:spLocks noChangeArrowheads="1"/>
          </p:cNvSpPr>
          <p:nvPr/>
        </p:nvSpPr>
        <p:spPr bwMode="auto">
          <a:xfrm>
            <a:off x="6640712" y="5879013"/>
            <a:ext cx="17315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测定顺序？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3880" name="矩形 31"/>
          <p:cNvSpPr>
            <a:spLocks noChangeArrowheads="1"/>
          </p:cNvSpPr>
          <p:nvPr/>
        </p:nvSpPr>
        <p:spPr bwMode="auto">
          <a:xfrm>
            <a:off x="1233080" y="5879013"/>
            <a:ext cx="1422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参比管？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395288" y="2489795"/>
            <a:ext cx="2232025" cy="6492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实验结果与数据处理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310"/>
          <p:cNvSpPr txBox="1">
            <a:spLocks noChangeArrowheads="1"/>
          </p:cNvSpPr>
          <p:nvPr/>
        </p:nvSpPr>
        <p:spPr bwMode="auto">
          <a:xfrm>
            <a:off x="684213" y="2132856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标准曲线绘制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Text Box 310"/>
          <p:cNvSpPr txBox="1">
            <a:spLocks noChangeArrowheads="1"/>
          </p:cNvSpPr>
          <p:nvPr/>
        </p:nvSpPr>
        <p:spPr bwMode="auto">
          <a:xfrm>
            <a:off x="684213" y="3842817"/>
            <a:ext cx="7777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894" name="矩形 2"/>
          <p:cNvSpPr>
            <a:spLocks noChangeArrowheads="1"/>
          </p:cNvSpPr>
          <p:nvPr/>
        </p:nvSpPr>
        <p:spPr bwMode="auto">
          <a:xfrm>
            <a:off x="539750" y="2636912"/>
            <a:ext cx="8078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1" baseline="-25000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590</a:t>
            </a:r>
            <a:r>
              <a:rPr lang="zh-CN" altLang="en-US" sz="2400" b="1" baseline="-25000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（空白）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- A</a:t>
            </a:r>
            <a:r>
              <a:rPr lang="en-US" altLang="zh-CN" sz="2400" b="1" baseline="-25000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590</a:t>
            </a:r>
            <a:r>
              <a:rPr lang="zh-CN" altLang="en-US" sz="2400" b="1" baseline="-25000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（各管）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为纵坐标，以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各管糖含量（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mg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为横坐标，绘制标准曲线。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895" name="矩形 2"/>
          <p:cNvSpPr>
            <a:spLocks noChangeArrowheads="1"/>
          </p:cNvSpPr>
          <p:nvPr/>
        </p:nvSpPr>
        <p:spPr bwMode="auto">
          <a:xfrm>
            <a:off x="539750" y="4365625"/>
            <a:ext cx="80787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根据标准曲线，得水解液中还原糖的含量；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计算出马铃薯粉中总糖的百分含量：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7896" name="对象 3"/>
          <p:cNvGraphicFramePr>
            <a:graphicFrameLocks noChangeAspect="1"/>
          </p:cNvGraphicFramePr>
          <p:nvPr/>
        </p:nvGraphicFramePr>
        <p:xfrm>
          <a:off x="1042988" y="5813425"/>
          <a:ext cx="73231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91" name="公式" r:id="rId1" imgW="4025900" imgH="419100" progId="Equation.3">
                  <p:embed/>
                </p:oleObj>
              </mc:Choice>
              <mc:Fallback>
                <p:oleObj name="公式" r:id="rId1" imgW="4025900" imgH="4191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813425"/>
                        <a:ext cx="73231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矩形 2"/>
          <p:cNvSpPr>
            <a:spLocks noChangeArrowheads="1"/>
          </p:cNvSpPr>
          <p:nvPr/>
        </p:nvSpPr>
        <p:spPr bwMode="auto">
          <a:xfrm>
            <a:off x="539750" y="2178868"/>
            <a:ext cx="80787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本实验中淀粉的水解方法是什么？淀粉还有其他什么降解方法？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斐林试剂为什么可以用作还原糖的测定？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1187450" y="115888"/>
            <a:ext cx="73406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糖含量的测定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糖的概述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单糖：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仅包含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一个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多羟基醛或多羟基酮单位，如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葡萄糖、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505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果糖、半乳糖、核糖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Text Box 310"/>
          <p:cNvSpPr txBox="1">
            <a:spLocks noChangeArrowheads="1"/>
          </p:cNvSpPr>
          <p:nvPr/>
        </p:nvSpPr>
        <p:spPr bwMode="auto">
          <a:xfrm>
            <a:off x="684213" y="5519738"/>
            <a:ext cx="7777162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多糖：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含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10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个以上单糖结构的缩合物。如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淀粉、糖原、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纤维素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" name="Text Box 310"/>
          <p:cNvSpPr txBox="1">
            <a:spLocks noChangeArrowheads="1"/>
          </p:cNvSpPr>
          <p:nvPr/>
        </p:nvSpPr>
        <p:spPr bwMode="auto">
          <a:xfrm>
            <a:off x="684213" y="3621088"/>
            <a:ext cx="7777162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寡糖：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2-10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个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相同或不同的单糖分子缩合而成，水解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           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时可获得相应数目和种类的单糖分子。如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麦芽糖、 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      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蔗糖、乳糖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糖测定方法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物理法：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折光率、比旋度、比重等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310"/>
          <p:cNvSpPr txBox="1">
            <a:spLocks noChangeArrowheads="1"/>
          </p:cNvSpPr>
          <p:nvPr/>
        </p:nvSpPr>
        <p:spPr bwMode="auto">
          <a:xfrm>
            <a:off x="684213" y="4076700"/>
            <a:ext cx="7777162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化学法：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基于糖的还原基团（醛基或酮基）的氧化作用，</a:t>
            </a:r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         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引起颜色变化或光吸收的变化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 Box 310"/>
          <p:cNvSpPr txBox="1">
            <a:spLocks noChangeArrowheads="1"/>
          </p:cNvSpPr>
          <p:nvPr/>
        </p:nvSpPr>
        <p:spPr bwMode="auto">
          <a:xfrm>
            <a:off x="684213" y="3176588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酶法：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具有专一性和微量特点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655" name="矩形 2"/>
          <p:cNvSpPr>
            <a:spLocks noChangeArrowheads="1"/>
          </p:cNvSpPr>
          <p:nvPr/>
        </p:nvSpPr>
        <p:spPr bwMode="auto">
          <a:xfrm>
            <a:off x="539750" y="5176838"/>
            <a:ext cx="8078788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斐林试剂</a:t>
            </a:r>
            <a:endParaRPr lang="en-US" altLang="zh-CN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3,5-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二硝基水杨酸（</a:t>
            </a: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还原糖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39750" y="2924175"/>
            <a:ext cx="3445319" cy="22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分子中含有游离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醛基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酮基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半缩醛羟基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的单糖和含有游离醛基的二糖都具有还原性。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069" y="1700808"/>
            <a:ext cx="5158931" cy="4900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氧化反应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8679" name="组合 1"/>
          <p:cNvGrpSpPr/>
          <p:nvPr/>
        </p:nvGrpSpPr>
        <p:grpSpPr bwMode="auto">
          <a:xfrm>
            <a:off x="4067944" y="1196752"/>
            <a:ext cx="4321175" cy="5545137"/>
            <a:chOff x="4857750" y="1124744"/>
            <a:chExt cx="4321175" cy="5545139"/>
          </a:xfrm>
        </p:grpSpPr>
        <p:pic>
          <p:nvPicPr>
            <p:cNvPr id="28680" name="Picture 1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93" r="38335" b="10382"/>
            <a:stretch>
              <a:fillRect/>
            </a:stretch>
          </p:blipFill>
          <p:spPr bwMode="auto">
            <a:xfrm>
              <a:off x="6443662" y="1124744"/>
              <a:ext cx="1149350" cy="2162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Line 22"/>
            <p:cNvSpPr>
              <a:spLocks noChangeShapeType="1"/>
            </p:cNvSpPr>
            <p:nvPr/>
          </p:nvSpPr>
          <p:spPr bwMode="auto">
            <a:xfrm flipH="1">
              <a:off x="7020272" y="3286919"/>
              <a:ext cx="6003" cy="718145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23"/>
            <p:cNvSpPr>
              <a:spLocks noChangeShapeType="1"/>
            </p:cNvSpPr>
            <p:nvPr/>
          </p:nvSpPr>
          <p:spPr bwMode="auto">
            <a:xfrm rot="3377549">
              <a:off x="6113462" y="2975769"/>
              <a:ext cx="61913" cy="1520825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Line 25"/>
            <p:cNvSpPr>
              <a:spLocks noChangeShapeType="1"/>
            </p:cNvSpPr>
            <p:nvPr/>
          </p:nvSpPr>
          <p:spPr bwMode="auto">
            <a:xfrm rot="18222451" flipH="1">
              <a:off x="7875587" y="2975769"/>
              <a:ext cx="61913" cy="1520825"/>
            </a:xfrm>
            <a:prstGeom prst="line">
              <a:avLst/>
            </a:prstGeom>
            <a:noFill/>
            <a:ln w="25400">
              <a:solidFill>
                <a:srgbClr val="66CC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" name="Rectangle 26"/>
            <p:cNvSpPr>
              <a:spLocks noChangeArrowheads="1"/>
            </p:cNvSpPr>
            <p:nvPr/>
          </p:nvSpPr>
          <p:spPr bwMode="auto">
            <a:xfrm>
              <a:off x="5148064" y="3376783"/>
              <a:ext cx="4003874" cy="628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弱氧化剂                  酶            较强氧化剂</a:t>
              </a:r>
              <a:endPara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  <a:p>
              <a:pPr eaLnBrk="1" latinLnBrk="0" hangingPunct="1">
                <a:spcBef>
                  <a:spcPct val="0"/>
                </a:spcBef>
                <a:buClr>
                  <a:schemeClr val="hlink"/>
                </a:buClr>
                <a:buFont typeface="Wingdings" panose="05000000000000000000" pitchFamily="2" charset="2"/>
                <a:buNone/>
              </a:pP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（溴水）                                  （稀硝酸）</a:t>
              </a:r>
              <a:endPara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  <p:grpSp>
          <p:nvGrpSpPr>
            <p:cNvPr id="28685" name="Group 28"/>
            <p:cNvGrpSpPr/>
            <p:nvPr/>
          </p:nvGrpSpPr>
          <p:grpSpPr bwMode="auto">
            <a:xfrm>
              <a:off x="4857750" y="4077495"/>
              <a:ext cx="4321175" cy="2592388"/>
              <a:chOff x="2245" y="2477"/>
              <a:chExt cx="2722" cy="1633"/>
            </a:xfrm>
          </p:grpSpPr>
          <p:pic>
            <p:nvPicPr>
              <p:cNvPr id="28686" name="Picture 16" descr="ch2f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" t="2527" r="43781" b="5801"/>
              <a:stretch>
                <a:fillRect/>
              </a:stretch>
            </p:blipFill>
            <p:spPr bwMode="auto">
              <a:xfrm>
                <a:off x="2245" y="2477"/>
                <a:ext cx="2722" cy="16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87" name="Rectangle 27"/>
              <p:cNvSpPr>
                <a:spLocks noChangeArrowheads="1"/>
              </p:cNvSpPr>
              <p:nvPr/>
            </p:nvSpPr>
            <p:spPr bwMode="auto">
              <a:xfrm>
                <a:off x="2298" y="3883"/>
                <a:ext cx="2652" cy="2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spcBef>
                    <a:spcPct val="20000"/>
                  </a:spcBef>
                  <a:buChar char="•"/>
                  <a:defRPr sz="25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1pPr>
                <a:lvl2pPr marL="742950" indent="-285750" latinLnBrk="1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5pPr>
                <a:lvl6pPr marL="25146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6pPr>
                <a:lvl7pPr marL="29718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7pPr>
                <a:lvl8pPr marL="34290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8pPr>
                <a:lvl9pPr marL="3886200" indent="-22860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-윤고딕140" pitchFamily="2" charset="-127"/>
                    <a:ea typeface="-윤고딕140" pitchFamily="2" charset="-127"/>
                  </a:defRPr>
                </a:lvl9pPr>
              </a:lstStyle>
              <a:p>
                <a:pPr eaLnBrk="1" latinLnBrk="0" hangingPunct="1">
                  <a:spcBef>
                    <a:spcPct val="0"/>
                  </a:spcBef>
                  <a:buClr>
                    <a:schemeClr val="hlink"/>
                  </a:buClr>
                  <a:buFont typeface="Wingdings" panose="05000000000000000000" pitchFamily="2" charset="2"/>
                  <a:buNone/>
                </a:pPr>
                <a:r>
                  <a:rPr lang="zh-CN" altLang="en-US" sz="1600" b="1">
                    <a:solidFill>
                      <a:srgbClr val="0000FF"/>
                    </a:solidFill>
                    <a:latin typeface="Arial" panose="020B0604020202020204" pitchFamily="34" charset="0"/>
                    <a:ea typeface="幼圆" panose="02010509060101010101" pitchFamily="49" charset="-122"/>
                  </a:rPr>
                  <a:t>葡萄糖酸            葡萄糖醛酸        葡萄糖二酸</a:t>
                </a:r>
                <a:r>
                  <a:rPr lang="zh-CN" altLang="en-US" sz="1800" b="1">
                    <a:solidFill>
                      <a:srgbClr val="000000"/>
                    </a:solidFill>
                    <a:latin typeface="Arial" panose="020B0604020202020204" pitchFamily="34" charset="0"/>
                    <a:ea typeface="幼圆" panose="02010509060101010101" pitchFamily="49" charset="-122"/>
                  </a:rPr>
                  <a:t>     </a:t>
                </a:r>
                <a:endPara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  <a:ea typeface="幼圆" panose="02010509060101010101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Text Box 310"/>
          <p:cNvSpPr txBox="1">
            <a:spLocks noChangeArrowheads="1"/>
          </p:cNvSpPr>
          <p:nvPr/>
        </p:nvSpPr>
        <p:spPr bwMode="auto">
          <a:xfrm>
            <a:off x="682625" y="1341438"/>
            <a:ext cx="7777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氧化反应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——3,5-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二硝基水杨酸法（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DNS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法）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3072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>
            <a:fillRect/>
          </a:stretch>
        </p:blipFill>
        <p:spPr bwMode="auto">
          <a:xfrm>
            <a:off x="1218562" y="1989138"/>
            <a:ext cx="6881830" cy="453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Text Box 310"/>
          <p:cNvSpPr txBox="1">
            <a:spLocks noChangeArrowheads="1"/>
          </p:cNvSpPr>
          <p:nvPr/>
        </p:nvSpPr>
        <p:spPr bwMode="auto">
          <a:xfrm>
            <a:off x="682625" y="1341438"/>
            <a:ext cx="7777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氧化反应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斐林反应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1748" name="矩形 2"/>
          <p:cNvSpPr>
            <a:spLocks noChangeArrowheads="1"/>
          </p:cNvSpPr>
          <p:nvPr/>
        </p:nvSpPr>
        <p:spPr bwMode="auto">
          <a:xfrm>
            <a:off x="539750" y="4725144"/>
            <a:ext cx="8078788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单糖开链中的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自由羰基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在碱性溶液中烯醇化成活泼的烯二醇，可以还原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Cu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2+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Cu</a:t>
            </a:r>
            <a:r>
              <a:rPr lang="en-US" altLang="zh-CN" sz="2400" b="1" baseline="30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+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，后者可形成砖红色的氧化亚铜沉淀，这是斐林反应的基础。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可用于还原糖的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定量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，也用于测定血糖和尿糖。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1749" name="Picture 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44824"/>
            <a:ext cx="5781675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矩形 1"/>
          <p:cNvSpPr>
            <a:spLocks noChangeArrowheads="1"/>
          </p:cNvSpPr>
          <p:nvPr/>
        </p:nvSpPr>
        <p:spPr bwMode="auto">
          <a:xfrm>
            <a:off x="5278438" y="2420888"/>
            <a:ext cx="806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碱性下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烯醇化</a:t>
            </a: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Text Box 310"/>
          <p:cNvSpPr txBox="1">
            <a:spLocks noChangeArrowheads="1"/>
          </p:cNvSpPr>
          <p:nvPr/>
        </p:nvSpPr>
        <p:spPr bwMode="auto">
          <a:xfrm>
            <a:off x="682625" y="1341438"/>
            <a:ext cx="777716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氧化反应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——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斐林反应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39750" y="2133600"/>
            <a:ext cx="80787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indent="-342900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斐林试剂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kern="0" dirty="0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b="1" kern="0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甲液：</a:t>
            </a:r>
            <a:r>
              <a:rPr lang="zh-CN" altLang="en-US" sz="24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硫酸铜</a:t>
            </a:r>
            <a:endParaRPr lang="en-US" altLang="zh-CN" sz="2400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kern="0" dirty="0">
                <a:solidFill>
                  <a:srgbClr val="CC33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</a:t>
            </a:r>
            <a:r>
              <a:rPr lang="zh-CN" altLang="en-US" sz="2400" b="1" kern="0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乙液：</a:t>
            </a:r>
            <a:r>
              <a:rPr lang="zh-CN" altLang="en-US" sz="24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氢氧化钠、酒石酸钾钠</a:t>
            </a:r>
            <a:endParaRPr lang="zh-CN" altLang="en-US" sz="2400" dirty="0"/>
          </a:p>
        </p:txBody>
      </p:sp>
      <p:sp>
        <p:nvSpPr>
          <p:cNvPr id="6" name="右箭头 5"/>
          <p:cNvSpPr/>
          <p:nvPr/>
        </p:nvSpPr>
        <p:spPr bwMode="auto">
          <a:xfrm>
            <a:off x="1908175" y="5937250"/>
            <a:ext cx="4103688" cy="4445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21000000" scaled="0"/>
            <a:tileRect/>
          </a:gradFill>
          <a:ln w="793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2775" name="矩形 6"/>
          <p:cNvSpPr>
            <a:spLocks noChangeArrowheads="1"/>
          </p:cNvSpPr>
          <p:nvPr/>
        </p:nvSpPr>
        <p:spPr bwMode="auto">
          <a:xfrm>
            <a:off x="2822575" y="6175375"/>
            <a:ext cx="24606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E271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蓝色减少（测</a:t>
            </a:r>
            <a:r>
              <a:rPr lang="en-US" altLang="zh-CN" sz="2000" b="1" dirty="0">
                <a:solidFill>
                  <a:srgbClr val="E271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en-US" altLang="zh-CN" sz="2000" b="1" baseline="-25000" dirty="0">
                <a:solidFill>
                  <a:srgbClr val="E271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590</a:t>
            </a:r>
            <a:r>
              <a:rPr lang="zh-CN" altLang="en-US" sz="2000" b="1" dirty="0">
                <a:solidFill>
                  <a:srgbClr val="E271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）</a:t>
            </a:r>
            <a:endParaRPr lang="zh-CN" altLang="en-US" sz="2000" b="1" dirty="0">
              <a:solidFill>
                <a:srgbClr val="E271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79512" y="4005064"/>
            <a:ext cx="8842633" cy="1917276"/>
            <a:chOff x="179512" y="4005064"/>
            <a:chExt cx="8842633" cy="1917276"/>
          </a:xfrm>
        </p:grpSpPr>
        <p:pic>
          <p:nvPicPr>
            <p:cNvPr id="32773" name="图片 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4005064"/>
              <a:ext cx="8842633" cy="180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文本框 2"/>
            <p:cNvSpPr txBox="1"/>
            <p:nvPr/>
          </p:nvSpPr>
          <p:spPr>
            <a:xfrm>
              <a:off x="5148064" y="5276009"/>
              <a:ext cx="26020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氧化亚铜</a:t>
              </a:r>
              <a:endPara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zh-CN" altLang="en-US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红色或砖红色沉淀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3528" y="5280580"/>
              <a:ext cx="22784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zh-CN" altLang="en-US" sz="1800" dirty="0">
                  <a:solidFill>
                    <a:srgbClr val="3399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蓝色溶液</a:t>
              </a:r>
              <a:r>
                <a:rPr lang="zh-CN" altLang="en-US" sz="18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15888"/>
            <a:ext cx="7340600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糖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含量的测定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310"/>
          <p:cNvSpPr txBox="1">
            <a:spLocks noChangeArrowheads="1"/>
          </p:cNvSpPr>
          <p:nvPr/>
        </p:nvSpPr>
        <p:spPr bwMode="auto">
          <a:xfrm>
            <a:off x="539750" y="2260380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总糖水解液的制备与测定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39750" y="2910842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1g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马铃薯淀粉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1979613" y="3464879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1979613" y="4430079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508376" y="5806083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定容至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100mL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437188" y="4293679"/>
            <a:ext cx="359886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10mL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上清液稀释至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100mL</a:t>
            </a:r>
            <a:endParaRPr lang="en-US" altLang="zh-CN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（马铃薯粉总糖水解液）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 rot="-5400000">
            <a:off x="4931717" y="5877520"/>
            <a:ext cx="360363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 flipV="1">
            <a:off x="7056438" y="3788854"/>
            <a:ext cx="3603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539750" y="3876042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加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2mL+13mL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水溶解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539750" y="5806083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用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6mol/L </a:t>
            </a:r>
            <a:r>
              <a:rPr lang="en-US" altLang="zh-CN" sz="2000" b="1" dirty="0" err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NaOH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调至中性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1979613" y="5395279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2322513" y="5231767"/>
            <a:ext cx="32400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沸水浴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30min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，冷却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39750" y="4841242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加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10mL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6mol/L HCl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5437188" y="3141327"/>
            <a:ext cx="35988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1.5mL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水解液测还原糖含量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5867400" y="3193714"/>
            <a:ext cx="1476375" cy="431800"/>
          </a:xfrm>
          <a:prstGeom prst="rect">
            <a:avLst/>
          </a:prstGeom>
          <a:noFill/>
          <a:ln w="25400">
            <a:solidFill>
              <a:srgbClr val="FF99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AutoShape 22"/>
          <p:cNvSpPr>
            <a:spLocks noChangeArrowheads="1"/>
          </p:cNvSpPr>
          <p:nvPr/>
        </p:nvSpPr>
        <p:spPr bwMode="auto">
          <a:xfrm flipV="1">
            <a:off x="7053091" y="5327371"/>
            <a:ext cx="360362" cy="3603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49273" y="2319263"/>
            <a:ext cx="1364476" cy="821665"/>
            <a:chOff x="5949273" y="2319263"/>
            <a:chExt cx="1364476" cy="821665"/>
          </a:xfrm>
        </p:grpSpPr>
        <p:cxnSp>
          <p:nvCxnSpPr>
            <p:cNvPr id="3" name="直接箭头连接符 2"/>
            <p:cNvCxnSpPr/>
            <p:nvPr/>
          </p:nvCxnSpPr>
          <p:spPr bwMode="auto">
            <a:xfrm flipH="1" flipV="1">
              <a:off x="6605586" y="2780928"/>
              <a:ext cx="1" cy="3600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16"/>
            <p:cNvSpPr>
              <a:spLocks noChangeArrowheads="1"/>
            </p:cNvSpPr>
            <p:nvPr/>
          </p:nvSpPr>
          <p:spPr bwMode="auto">
            <a:xfrm>
              <a:off x="5949273" y="2319263"/>
              <a:ext cx="136447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1mg/mL</a:t>
              </a:r>
              <a:endParaRPr lang="zh-CN" altLang="en-US" sz="24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078">
  <a:themeElements>
    <a:clrScheme name="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078">
  <a:themeElements>
    <a:clrScheme name="1_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1_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WPS 演示</Application>
  <PresentationFormat>全屏显示(4:3)</PresentationFormat>
  <Paragraphs>240</Paragraphs>
  <Slides>12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Gulim</vt:lpstr>
      <vt:lpstr>-윤고딕140</vt:lpstr>
      <vt:lpstr>-윤고딕160</vt:lpstr>
      <vt:lpstr>Calibri</vt:lpstr>
      <vt:lpstr>Malgun Gothic</vt:lpstr>
      <vt:lpstr>黑体</vt:lpstr>
      <vt:lpstr>华文仿宋</vt:lpstr>
      <vt:lpstr>微软雅黑</vt:lpstr>
      <vt:lpstr>幼圆</vt:lpstr>
      <vt:lpstr>仿宋</vt:lpstr>
      <vt:lpstr>Arial Unicode MS</vt:lpstr>
      <vt:lpstr>B078</vt:lpstr>
      <vt:lpstr>1_B078</vt:lpstr>
      <vt:lpstr>Equation.3</vt:lpstr>
      <vt:lpstr>PowerPoint 演示文稿</vt:lpstr>
      <vt:lpstr>糖含量的测定</vt:lpstr>
      <vt:lpstr>糖含量的测定</vt:lpstr>
      <vt:lpstr>糖含量的测定</vt:lpstr>
      <vt:lpstr>糖含量的测定</vt:lpstr>
      <vt:lpstr>糖含量的测定</vt:lpstr>
      <vt:lpstr>糖含量的测定</vt:lpstr>
      <vt:lpstr>糖含量的测定</vt:lpstr>
      <vt:lpstr>糖含量的测定</vt:lpstr>
      <vt:lpstr>糖含量的测定</vt:lpstr>
      <vt:lpstr>糖含量的测定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635</cp:lastModifiedBy>
  <cp:revision>647</cp:revision>
  <dcterms:created xsi:type="dcterms:W3CDTF">2001-07-24T02:41:00Z</dcterms:created>
  <dcterms:modified xsi:type="dcterms:W3CDTF">2021-05-11T02:56:04Z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