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7"/>
  </p:notesMasterIdLst>
  <p:sldIdLst>
    <p:sldId id="260" r:id="rId3"/>
    <p:sldId id="532" r:id="rId4"/>
    <p:sldId id="587" r:id="rId5"/>
    <p:sldId id="558" r:id="rId6"/>
    <p:sldId id="585" r:id="rId7"/>
    <p:sldId id="586" r:id="rId8"/>
    <p:sldId id="559" r:id="rId9"/>
    <p:sldId id="588" r:id="rId10"/>
    <p:sldId id="589" r:id="rId11"/>
    <p:sldId id="557" r:id="rId12"/>
    <p:sldId id="526" r:id="rId13"/>
    <p:sldId id="501" r:id="rId14"/>
    <p:sldId id="590" r:id="rId15"/>
    <p:sldId id="541" r:id="rId16"/>
    <p:sldId id="264" r:id="rId17"/>
    <p:sldId id="450" r:id="rId18"/>
    <p:sldId id="542" r:id="rId19"/>
    <p:sldId id="591" r:id="rId20"/>
    <p:sldId id="531" r:id="rId21"/>
    <p:sldId id="571" r:id="rId22"/>
    <p:sldId id="572" r:id="rId23"/>
    <p:sldId id="573" r:id="rId24"/>
    <p:sldId id="574" r:id="rId25"/>
    <p:sldId id="575" r:id="rId26"/>
    <p:sldId id="576" r:id="rId27"/>
    <p:sldId id="577" r:id="rId28"/>
    <p:sldId id="578" r:id="rId29"/>
    <p:sldId id="579" r:id="rId30"/>
    <p:sldId id="580" r:id="rId31"/>
    <p:sldId id="581" r:id="rId32"/>
    <p:sldId id="582" r:id="rId33"/>
    <p:sldId id="583" r:id="rId34"/>
    <p:sldId id="584" r:id="rId35"/>
    <p:sldId id="592" r:id="rId36"/>
  </p:sldIdLst>
  <p:sldSz cx="9144000" cy="6858000" type="screen4x3"/>
  <p:notesSz cx="6858000" cy="9144000"/>
  <p:custDataLst>
    <p:tags r:id="rId3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C1D86"/>
    <a:srgbClr val="98200F"/>
    <a:srgbClr val="990000"/>
    <a:srgbClr val="0000CC"/>
    <a:srgbClr val="000000"/>
    <a:srgbClr val="620062"/>
    <a:srgbClr val="006600"/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268" autoAdjust="0"/>
    <p:restoredTop sz="94660"/>
  </p:normalViewPr>
  <p:slideViewPr>
    <p:cSldViewPr showGuides="1">
      <p:cViewPr>
        <p:scale>
          <a:sx n="71" d="100"/>
          <a:sy n="71" d="100"/>
        </p:scale>
        <p:origin x="1872" y="102"/>
      </p:cViewPr>
      <p:guideLst>
        <p:guide orient="horz" pos="2107"/>
        <p:guide pos="28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4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1DC1B5-5748-420C-971F-A65B5348B55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465F527E-39A1-400D-95A9-B9B78142A061}">
      <dgm:prSet phldrT="[文本]" custT="1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破细胞壁膜</a:t>
          </a:r>
          <a:endParaRPr lang="en-US" altLang="zh-CN" sz="2800" b="0" dirty="0" smtClean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  <a:p>
          <a:r>
            <a:rPr lang="zh-CN" altLang="en-US" sz="2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释放内容物</a:t>
          </a:r>
          <a:endParaRPr lang="zh-CN" altLang="en-US" sz="2800" b="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87B0DD5D-1291-46C2-BF22-41639A261DAE}" type="parTrans" cxnId="{BB63B4CB-0B8F-48E9-8FF5-FDD13E123D72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05C13D1-CEE2-40F1-A4EC-C1AE2F8386B4}" type="sibTrans" cxnId="{BB63B4CB-0B8F-48E9-8FF5-FDD13E123D72}">
      <dgm:prSet custT="1"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8CFC6A2-6C17-414A-AE95-1D1BA0F59485}">
      <dgm:prSet phldrT="[文本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zh-CN" altLang="en-US" sz="2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去除蛋白质、</a:t>
          </a:r>
          <a:r>
            <a:rPr lang="en-US" altLang="zh-CN" sz="2800" b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DNA</a:t>
          </a:r>
        </a:p>
        <a:p>
          <a:r>
            <a:rPr lang="zh-CN" altLang="en-US" sz="2800" b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等</a:t>
          </a:r>
          <a:r>
            <a:rPr lang="zh-CN" altLang="en-US" sz="2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其他生物大分子</a:t>
          </a:r>
          <a:endParaRPr lang="zh-CN" altLang="en-US" sz="2800" b="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BC0C06AA-B9FA-4048-B348-2351C83FD84C}" type="parTrans" cxnId="{7474CE48-A54F-4135-B2D3-9C2637F7B5CA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CEC83C7-266B-49C4-9E6D-56357390FC14}" type="sibTrans" cxnId="{7474CE48-A54F-4135-B2D3-9C2637F7B5CA}">
      <dgm:prSet custT="1"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ACF016-64F0-45F5-808C-6C47D0BC5C90}">
      <dgm:prSet phldrT="[文本]" custT="1"/>
      <dgm:spPr>
        <a:solidFill>
          <a:schemeClr val="accent4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沉淀</a:t>
          </a:r>
          <a:r>
            <a:rPr lang="en-US" altLang="zh-CN" sz="2800" b="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RNA</a:t>
          </a:r>
          <a:endParaRPr lang="zh-CN" altLang="en-US" sz="2800" b="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gm:t>
    </dgm:pt>
    <dgm:pt modelId="{C3908ACB-1A9F-4680-86A8-929E93B4A30D}" type="parTrans" cxnId="{F32ED61D-2EDB-40F5-98E5-64C75CE91E50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338BE0-EE9E-4098-9ABC-7825E3E4E2C0}" type="sibTrans" cxnId="{F32ED61D-2EDB-40F5-98E5-64C75CE91E50}">
      <dgm:prSet/>
      <dgm:spPr/>
      <dgm:t>
        <a:bodyPr/>
        <a:lstStyle/>
        <a:p>
          <a:endParaRPr lang="zh-CN" altLang="en-US" sz="20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753098-ED4D-4168-89F3-70C8C3EBCBAC}" type="pres">
      <dgm:prSet presAssocID="{391DC1B5-5748-420C-971F-A65B5348B558}" presName="linearFlow" presStyleCnt="0">
        <dgm:presLayoutVars>
          <dgm:resizeHandles val="exact"/>
        </dgm:presLayoutVars>
      </dgm:prSet>
      <dgm:spPr/>
    </dgm:pt>
    <dgm:pt modelId="{2FDE344E-F228-4F4F-AC94-120BD6273281}" type="pres">
      <dgm:prSet presAssocID="{465F527E-39A1-400D-95A9-B9B78142A061}" presName="node" presStyleLbl="node1" presStyleIdx="0" presStyleCnt="3" custLinFactNeighborX="-3309" custLinFactNeighborY="-3476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BC4BEC-72B7-49A8-947A-9931FA46B156}" type="pres">
      <dgm:prSet presAssocID="{105C13D1-CEE2-40F1-A4EC-C1AE2F8386B4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4EB52965-A7DB-4197-B4D0-A6E434C90B86}" type="pres">
      <dgm:prSet presAssocID="{105C13D1-CEE2-40F1-A4EC-C1AE2F8386B4}" presName="connectorText" presStyleLbl="sibTrans2D1" presStyleIdx="0" presStyleCnt="2"/>
      <dgm:spPr/>
      <dgm:t>
        <a:bodyPr/>
        <a:lstStyle/>
        <a:p>
          <a:endParaRPr lang="zh-CN" altLang="en-US"/>
        </a:p>
      </dgm:t>
    </dgm:pt>
    <dgm:pt modelId="{53C088D9-9D4C-4CAF-AC99-3472D8ADA3BF}" type="pres">
      <dgm:prSet presAssocID="{38CFC6A2-6C17-414A-AE95-1D1BA0F5948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9F230A-BC56-4812-A297-290E12D04495}" type="pres">
      <dgm:prSet presAssocID="{1CEC83C7-266B-49C4-9E6D-56357390FC14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7114E0C0-11B2-4112-B64B-098F20F2F9B1}" type="pres">
      <dgm:prSet presAssocID="{1CEC83C7-266B-49C4-9E6D-56357390FC14}" presName="connectorText" presStyleLbl="sibTrans2D1" presStyleIdx="1" presStyleCnt="2"/>
      <dgm:spPr/>
      <dgm:t>
        <a:bodyPr/>
        <a:lstStyle/>
        <a:p>
          <a:endParaRPr lang="zh-CN" altLang="en-US"/>
        </a:p>
      </dgm:t>
    </dgm:pt>
    <dgm:pt modelId="{C084E008-4742-4D8E-8FE6-EDAA99DBFCA4}" type="pres">
      <dgm:prSet presAssocID="{5EACF016-64F0-45F5-808C-6C47D0BC5C90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74078D2-4C06-47E0-9964-7E500C71CF0E}" type="presOf" srcId="{105C13D1-CEE2-40F1-A4EC-C1AE2F8386B4}" destId="{4EB52965-A7DB-4197-B4D0-A6E434C90B86}" srcOrd="1" destOrd="0" presId="urn:microsoft.com/office/officeart/2005/8/layout/process2"/>
    <dgm:cxn modelId="{46DDACA1-C60C-414D-9793-6D23A61279C9}" type="presOf" srcId="{391DC1B5-5748-420C-971F-A65B5348B558}" destId="{A7753098-ED4D-4168-89F3-70C8C3EBCBAC}" srcOrd="0" destOrd="0" presId="urn:microsoft.com/office/officeart/2005/8/layout/process2"/>
    <dgm:cxn modelId="{5509DEC6-8C3A-42B6-98DE-5928690D30F6}" type="presOf" srcId="{38CFC6A2-6C17-414A-AE95-1D1BA0F59485}" destId="{53C088D9-9D4C-4CAF-AC99-3472D8ADA3BF}" srcOrd="0" destOrd="0" presId="urn:microsoft.com/office/officeart/2005/8/layout/process2"/>
    <dgm:cxn modelId="{7474CE48-A54F-4135-B2D3-9C2637F7B5CA}" srcId="{391DC1B5-5748-420C-971F-A65B5348B558}" destId="{38CFC6A2-6C17-414A-AE95-1D1BA0F59485}" srcOrd="1" destOrd="0" parTransId="{BC0C06AA-B9FA-4048-B348-2351C83FD84C}" sibTransId="{1CEC83C7-266B-49C4-9E6D-56357390FC14}"/>
    <dgm:cxn modelId="{CA2F7C69-36FA-4D89-8BCE-DF8D7216CFB4}" type="presOf" srcId="{465F527E-39A1-400D-95A9-B9B78142A061}" destId="{2FDE344E-F228-4F4F-AC94-120BD6273281}" srcOrd="0" destOrd="0" presId="urn:microsoft.com/office/officeart/2005/8/layout/process2"/>
    <dgm:cxn modelId="{C9214AB8-7FC5-422D-9B1D-1A825E35CD63}" type="presOf" srcId="{105C13D1-CEE2-40F1-A4EC-C1AE2F8386B4}" destId="{DFBC4BEC-72B7-49A8-947A-9931FA46B156}" srcOrd="0" destOrd="0" presId="urn:microsoft.com/office/officeart/2005/8/layout/process2"/>
    <dgm:cxn modelId="{C6514F73-4C46-4F16-95F4-012A66BB0B73}" type="presOf" srcId="{1CEC83C7-266B-49C4-9E6D-56357390FC14}" destId="{F99F230A-BC56-4812-A297-290E12D04495}" srcOrd="0" destOrd="0" presId="urn:microsoft.com/office/officeart/2005/8/layout/process2"/>
    <dgm:cxn modelId="{BB63B4CB-0B8F-48E9-8FF5-FDD13E123D72}" srcId="{391DC1B5-5748-420C-971F-A65B5348B558}" destId="{465F527E-39A1-400D-95A9-B9B78142A061}" srcOrd="0" destOrd="0" parTransId="{87B0DD5D-1291-46C2-BF22-41639A261DAE}" sibTransId="{105C13D1-CEE2-40F1-A4EC-C1AE2F8386B4}"/>
    <dgm:cxn modelId="{F32ED61D-2EDB-40F5-98E5-64C75CE91E50}" srcId="{391DC1B5-5748-420C-971F-A65B5348B558}" destId="{5EACF016-64F0-45F5-808C-6C47D0BC5C90}" srcOrd="2" destOrd="0" parTransId="{C3908ACB-1A9F-4680-86A8-929E93B4A30D}" sibTransId="{42338BE0-EE9E-4098-9ABC-7825E3E4E2C0}"/>
    <dgm:cxn modelId="{EEDD6867-C492-4F76-A939-F938490B988B}" type="presOf" srcId="{1CEC83C7-266B-49C4-9E6D-56357390FC14}" destId="{7114E0C0-11B2-4112-B64B-098F20F2F9B1}" srcOrd="1" destOrd="0" presId="urn:microsoft.com/office/officeart/2005/8/layout/process2"/>
    <dgm:cxn modelId="{5F096236-FCD5-45EB-B424-2E4378DB6AE1}" type="presOf" srcId="{5EACF016-64F0-45F5-808C-6C47D0BC5C90}" destId="{C084E008-4742-4D8E-8FE6-EDAA99DBFCA4}" srcOrd="0" destOrd="0" presId="urn:microsoft.com/office/officeart/2005/8/layout/process2"/>
    <dgm:cxn modelId="{7819204C-8D1E-471E-BB1A-4C4F26C0D951}" type="presParOf" srcId="{A7753098-ED4D-4168-89F3-70C8C3EBCBAC}" destId="{2FDE344E-F228-4F4F-AC94-120BD6273281}" srcOrd="0" destOrd="0" presId="urn:microsoft.com/office/officeart/2005/8/layout/process2"/>
    <dgm:cxn modelId="{EE4558C9-D650-42C7-B4FC-DBE21AADE539}" type="presParOf" srcId="{A7753098-ED4D-4168-89F3-70C8C3EBCBAC}" destId="{DFBC4BEC-72B7-49A8-947A-9931FA46B156}" srcOrd="1" destOrd="0" presId="urn:microsoft.com/office/officeart/2005/8/layout/process2"/>
    <dgm:cxn modelId="{DF1E9170-04BD-4203-9BD4-760F67AA5195}" type="presParOf" srcId="{DFBC4BEC-72B7-49A8-947A-9931FA46B156}" destId="{4EB52965-A7DB-4197-B4D0-A6E434C90B86}" srcOrd="0" destOrd="0" presId="urn:microsoft.com/office/officeart/2005/8/layout/process2"/>
    <dgm:cxn modelId="{4A2CD4B6-CF74-47AD-8634-92A48E024F3D}" type="presParOf" srcId="{A7753098-ED4D-4168-89F3-70C8C3EBCBAC}" destId="{53C088D9-9D4C-4CAF-AC99-3472D8ADA3BF}" srcOrd="2" destOrd="0" presId="urn:microsoft.com/office/officeart/2005/8/layout/process2"/>
    <dgm:cxn modelId="{4C993541-E82B-4F62-8BE7-F2EAF10A4C8B}" type="presParOf" srcId="{A7753098-ED4D-4168-89F3-70C8C3EBCBAC}" destId="{F99F230A-BC56-4812-A297-290E12D04495}" srcOrd="3" destOrd="0" presId="urn:microsoft.com/office/officeart/2005/8/layout/process2"/>
    <dgm:cxn modelId="{300D89DA-D450-4440-888F-B439F9C7B011}" type="presParOf" srcId="{F99F230A-BC56-4812-A297-290E12D04495}" destId="{7114E0C0-11B2-4112-B64B-098F20F2F9B1}" srcOrd="0" destOrd="0" presId="urn:microsoft.com/office/officeart/2005/8/layout/process2"/>
    <dgm:cxn modelId="{0CAC1574-D8BD-49F5-AFD6-25319B24DE6D}" type="presParOf" srcId="{A7753098-ED4D-4168-89F3-70C8C3EBCBAC}" destId="{C084E008-4742-4D8E-8FE6-EDAA99DBFCA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E344E-F228-4F4F-AC94-120BD6273281}">
      <dsp:nvSpPr>
        <dsp:cNvPr id="0" name=""/>
        <dsp:cNvSpPr/>
      </dsp:nvSpPr>
      <dsp:spPr>
        <a:xfrm>
          <a:off x="0" y="0"/>
          <a:ext cx="3168807" cy="105517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破细胞壁膜</a:t>
          </a:r>
          <a:endParaRPr lang="en-US" altLang="zh-CN" sz="2800" b="0" kern="1200" dirty="0" smtClean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释放内容物</a:t>
          </a:r>
          <a:endParaRPr lang="zh-CN" altLang="en-US" sz="2800" b="0" kern="120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30905" y="30905"/>
        <a:ext cx="3106997" cy="993360"/>
      </dsp:txXfrm>
    </dsp:sp>
    <dsp:sp modelId="{DFBC4BEC-72B7-49A8-947A-9931FA46B156}">
      <dsp:nvSpPr>
        <dsp:cNvPr id="0" name=""/>
        <dsp:cNvSpPr/>
      </dsp:nvSpPr>
      <dsp:spPr>
        <a:xfrm rot="5249810">
          <a:off x="1420237" y="1082580"/>
          <a:ext cx="397615" cy="474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473992" y="1121242"/>
        <a:ext cx="284896" cy="278331"/>
      </dsp:txXfrm>
    </dsp:sp>
    <dsp:sp modelId="{53C088D9-9D4C-4CAF-AC99-3472D8ADA3BF}">
      <dsp:nvSpPr>
        <dsp:cNvPr id="0" name=""/>
        <dsp:cNvSpPr/>
      </dsp:nvSpPr>
      <dsp:spPr>
        <a:xfrm>
          <a:off x="69282" y="1584817"/>
          <a:ext cx="3168807" cy="1055170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去除蛋白质、</a:t>
          </a:r>
          <a:r>
            <a:rPr lang="en-US" altLang="zh-CN" sz="2800" b="0" kern="120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DNA</a:t>
          </a:r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等</a:t>
          </a:r>
          <a:r>
            <a:rPr lang="zh-CN" altLang="en-US" sz="2800" b="0" kern="12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其他生物大分子</a:t>
          </a:r>
          <a:endParaRPr lang="zh-CN" altLang="en-US" sz="2800" b="0" kern="120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100187" y="1615722"/>
        <a:ext cx="3106997" cy="993360"/>
      </dsp:txXfrm>
    </dsp:sp>
    <dsp:sp modelId="{F99F230A-BC56-4812-A297-290E12D04495}">
      <dsp:nvSpPr>
        <dsp:cNvPr id="0" name=""/>
        <dsp:cNvSpPr/>
      </dsp:nvSpPr>
      <dsp:spPr>
        <a:xfrm rot="5400000">
          <a:off x="1455841" y="2666367"/>
          <a:ext cx="395688" cy="4748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b="1" kern="1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511237" y="2705936"/>
        <a:ext cx="284896" cy="276982"/>
      </dsp:txXfrm>
    </dsp:sp>
    <dsp:sp modelId="{C084E008-4742-4D8E-8FE6-EDAA99DBFCA4}">
      <dsp:nvSpPr>
        <dsp:cNvPr id="0" name=""/>
        <dsp:cNvSpPr/>
      </dsp:nvSpPr>
      <dsp:spPr>
        <a:xfrm>
          <a:off x="69282" y="3167573"/>
          <a:ext cx="3168807" cy="1055170"/>
        </a:xfrm>
        <a:prstGeom prst="roundRect">
          <a:avLst>
            <a:gd name="adj" fmla="val 10000"/>
          </a:avLst>
        </a:prstGeom>
        <a:solidFill>
          <a:schemeClr val="accent4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b="0" kern="12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沉淀</a:t>
          </a:r>
          <a:r>
            <a:rPr lang="en-US" altLang="zh-CN" sz="2800" b="0" kern="1200" dirty="0" smtClean="0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rPr>
            <a:t>RNA</a:t>
          </a:r>
          <a:endParaRPr lang="zh-CN" altLang="en-US" sz="2800" b="0" kern="1200" dirty="0">
            <a:solidFill>
              <a:schemeClr val="tx1"/>
            </a:solidFill>
            <a:latin typeface="Arial" panose="020B0604020202020204" pitchFamily="34" charset="0"/>
            <a:ea typeface="黑体" panose="02010609060101010101" pitchFamily="49" charset="-122"/>
            <a:cs typeface="Arial" panose="020B0604020202020204" pitchFamily="34" charset="0"/>
          </a:endParaRPr>
        </a:p>
      </dsp:txBody>
      <dsp:txXfrm>
        <a:off x="100187" y="3198478"/>
        <a:ext cx="3106997" cy="993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fontAlgn="base"/>
            <a:endParaRPr lang="zh-CN" altLang="en-US" sz="1200" strike="noStrike" noProof="1"/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fontAlgn="base"/>
            <a:endParaRPr lang="en-US" altLang="x-none" sz="1200" strike="noStrike" noProof="1"/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 noRot="1"/>
          </p:cNvSpPr>
          <p:nvPr>
            <p:ph type="body" sz="quarter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fontAlgn="base"/>
            <a:endParaRPr lang="en-US" altLang="x-none" sz="1200" strike="noStrike" noProof="1"/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37807296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幻灯片图像占位符 28364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3651" name="文本占位符 2836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845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bamboo"/>
          <p:cNvPicPr>
            <a:picLocks noChangeAspect="1"/>
          </p:cNvPicPr>
          <p:nvPr userDrawn="1"/>
        </p:nvPicPr>
        <p:blipFill>
          <a:blip r:embed="rId2"/>
          <a:srcRect r="13792"/>
          <a:stretch>
            <a:fillRect/>
          </a:stretch>
        </p:blipFill>
        <p:spPr>
          <a:xfrm>
            <a:off x="7772400" y="0"/>
            <a:ext cx="1377950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73914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>
            <a:spAutoFit/>
          </a:bodyPr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6019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257175" y="6248400"/>
            <a:ext cx="1622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endParaRPr lang="en-US" altLang="x-none" noProof="1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2108200" y="6248400"/>
            <a:ext cx="2997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endParaRPr lang="en-US" altLang="x-non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5486400" y="6248400"/>
            <a:ext cx="1371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fld id="{9A0DB2DC-4C9A-4742-B13C-FB6460FD3503}" type="slidenum">
              <a:rPr lang="zh-CN" altLang="en-US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05500" y="609600"/>
            <a:ext cx="18669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5492474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2049" descr="bamboo"/>
          <p:cNvPicPr>
            <a:picLocks noChangeAspect="1"/>
          </p:cNvPicPr>
          <p:nvPr userDrawn="1"/>
        </p:nvPicPr>
        <p:blipFill>
          <a:blip r:embed="rId2"/>
          <a:srcRect r="13792"/>
          <a:stretch>
            <a:fillRect/>
          </a:stretch>
        </p:blipFill>
        <p:spPr>
          <a:xfrm>
            <a:off x="7772400" y="0"/>
            <a:ext cx="1377950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标题 2050"/>
          <p:cNvSpPr>
            <a:spLocks noGrp="1"/>
          </p:cNvSpPr>
          <p:nvPr>
            <p:ph type="ctrTitle"/>
          </p:nvPr>
        </p:nvSpPr>
        <p:spPr>
          <a:xfrm>
            <a:off x="381000" y="2438400"/>
            <a:ext cx="739140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>
            <a:spAutoFit/>
          </a:bodyPr>
          <a:lstStyle>
            <a:lvl1pPr lvl="0">
              <a:defRPr kern="1200"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2052" name="副标题 2051"/>
          <p:cNvSpPr>
            <a:spLocks noGrp="1"/>
          </p:cNvSpPr>
          <p:nvPr>
            <p:ph type="subTitle" idx="1"/>
          </p:nvPr>
        </p:nvSpPr>
        <p:spPr>
          <a:xfrm>
            <a:off x="1219200" y="3733800"/>
            <a:ext cx="6019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2053" name="日期占位符 2052"/>
          <p:cNvSpPr>
            <a:spLocks noGrp="1"/>
          </p:cNvSpPr>
          <p:nvPr>
            <p:ph type="dt" sz="half" idx="2"/>
          </p:nvPr>
        </p:nvSpPr>
        <p:spPr>
          <a:xfrm>
            <a:off x="257175" y="6248400"/>
            <a:ext cx="16224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endParaRPr lang="en-US" altLang="x-none" noProof="1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3"/>
          </p:nvPr>
        </p:nvSpPr>
        <p:spPr>
          <a:xfrm>
            <a:off x="2108200" y="6248400"/>
            <a:ext cx="2997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endParaRPr lang="en-US" altLang="x-none" noProof="1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4"/>
          </p:nvPr>
        </p:nvSpPr>
        <p:spPr>
          <a:xfrm>
            <a:off x="5486400" y="6248400"/>
            <a:ext cx="1371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pPr fontAlgn="base"/>
            <a:fld id="{9A0DB2DC-4C9A-4742-B13C-FB6460FD3503}" type="slidenum">
              <a:rPr lang="zh-CN" altLang="en-US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en-US" altLang="x-non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762000"/>
          </a:xfrm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rgbClr val="002060"/>
              </a:buClr>
              <a:defRPr/>
            </a:lvl2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47243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99966" y="1676400"/>
            <a:ext cx="347243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762000"/>
          </a:xfrm>
        </p:spPr>
        <p:txBody>
          <a:bodyPr/>
          <a:lstStyle>
            <a:lvl1pPr>
              <a:defRPr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黑体" panose="02010609060101010101" pitchFamily="1" charset="-122"/>
                <a:ea typeface="黑体" panose="02010609060101010101" pitchFamily="1" charset="-122"/>
              </a:defRPr>
            </a:lvl1pPr>
            <a:lvl2pPr>
              <a:buClr>
                <a:srgbClr val="002060"/>
              </a:buClr>
              <a:defRPr sz="2800">
                <a:latin typeface="黑体" panose="02010609060101010101" pitchFamily="1" charset="-122"/>
                <a:ea typeface="黑体" panose="02010609060101010101" pitchFamily="1" charset="-122"/>
              </a:defRPr>
            </a:lvl2pPr>
            <a:lvl3pPr>
              <a:defRPr sz="2800">
                <a:latin typeface="黑体" panose="02010609060101010101" pitchFamily="1" charset="-122"/>
                <a:ea typeface="黑体" panose="02010609060101010101" pitchFamily="1" charset="-122"/>
              </a:defRPr>
            </a:lvl3pPr>
            <a:lvl4pPr>
              <a:defRPr sz="2800">
                <a:latin typeface="黑体" panose="02010609060101010101" pitchFamily="1" charset="-122"/>
                <a:ea typeface="黑体" panose="02010609060101010101" pitchFamily="1" charset="-122"/>
              </a:defRPr>
            </a:lvl4pPr>
            <a:lvl5pPr>
              <a:defRPr sz="2800">
                <a:latin typeface="黑体" panose="02010609060101010101" pitchFamily="1" charset="-122"/>
                <a:ea typeface="黑体" panose="02010609060101010101" pitchFamily="1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905500" y="609600"/>
            <a:ext cx="18669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5492474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47243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299966" y="1676400"/>
            <a:ext cx="3472434" cy="44196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bamboo"/>
          <p:cNvPicPr>
            <a:picLocks noChangeAspect="1"/>
          </p:cNvPicPr>
          <p:nvPr/>
        </p:nvPicPr>
        <p:blipFill>
          <a:blip r:embed="rId13"/>
          <a:srcRect r="45976"/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7620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685800" y="1676400"/>
            <a:ext cx="7086600" cy="441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­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4000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ë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S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25" descr="bamboo"/>
          <p:cNvPicPr>
            <a:picLocks noChangeAspect="1"/>
          </p:cNvPicPr>
          <p:nvPr/>
        </p:nvPicPr>
        <p:blipFill>
          <a:blip r:embed="rId13"/>
          <a:srcRect r="45976"/>
          <a:stretch>
            <a:fillRect/>
          </a:stretch>
        </p:blipFill>
        <p:spPr>
          <a:xfrm>
            <a:off x="7696200" y="0"/>
            <a:ext cx="14478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标题 1026"/>
          <p:cNvSpPr>
            <a:spLocks noGrp="1"/>
          </p:cNvSpPr>
          <p:nvPr>
            <p:ph type="title"/>
          </p:nvPr>
        </p:nvSpPr>
        <p:spPr>
          <a:xfrm>
            <a:off x="304800" y="609600"/>
            <a:ext cx="7467600" cy="76200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1027"/>
          <p:cNvSpPr>
            <a:spLocks noGrp="1"/>
          </p:cNvSpPr>
          <p:nvPr>
            <p:ph type="body"/>
          </p:nvPr>
        </p:nvSpPr>
        <p:spPr>
          <a:xfrm>
            <a:off x="685800" y="1676400"/>
            <a:ext cx="7086600" cy="4419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1029" name="日期占位符 1028"/>
          <p:cNvSpPr>
            <a:spLocks noGrp="1"/>
          </p:cNvSpPr>
          <p:nvPr>
            <p:ph type="dt" sz="half" idx="2"/>
          </p:nvPr>
        </p:nvSpPr>
        <p:spPr>
          <a:xfrm>
            <a:off x="228600" y="6248400"/>
            <a:ext cx="1600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0" name="页脚占位符 1029"/>
          <p:cNvSpPr>
            <a:spLocks noGrp="1"/>
          </p:cNvSpPr>
          <p:nvPr>
            <p:ph type="ftr" sz="quarter" idx="3"/>
          </p:nvPr>
        </p:nvSpPr>
        <p:spPr>
          <a:xfrm>
            <a:off x="2209800" y="6248400"/>
            <a:ext cx="35052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/>
          </a:p>
        </p:txBody>
      </p:sp>
      <p:sp>
        <p:nvSpPr>
          <p:cNvPr id="1031" name="灯片编号占位符 1030"/>
          <p:cNvSpPr>
            <a:spLocks noGrp="1"/>
          </p:cNvSpPr>
          <p:nvPr>
            <p:ph type="sldNum" sz="quarter" idx="4"/>
          </p:nvPr>
        </p:nvSpPr>
        <p:spPr>
          <a:xfrm>
            <a:off x="6248400" y="6248400"/>
            <a:ext cx="1524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spcBef>
          <a:spcPct val="0"/>
        </a:spcBef>
        <a:spcAft>
          <a:spcPct val="0"/>
        </a:spcAft>
        <a:buNone/>
        <a:defRPr sz="4400" b="1" i="0" u="none" kern="1200" baseline="0">
          <a:solidFill>
            <a:srgbClr val="0000CC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­"/>
        <a:defRPr sz="32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20000"/>
        </a:lnSpc>
        <a:spcBef>
          <a:spcPct val="40000"/>
        </a:spcBef>
        <a:spcAft>
          <a:spcPct val="0"/>
        </a:spcAft>
        <a:buClr>
          <a:srgbClr val="002060"/>
        </a:buClr>
        <a:buSzPct val="65000"/>
        <a:buFont typeface="Wingdings" panose="05000000000000000000" pitchFamily="2" charset="2"/>
        <a:buChar char="ë"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20000"/>
        </a:lnSpc>
        <a:spcBef>
          <a:spcPct val="40000"/>
        </a:spcBef>
        <a:spcAft>
          <a:spcPct val="0"/>
        </a:spcAft>
        <a:buClr>
          <a:schemeClr val="hlink"/>
        </a:buClr>
        <a:buSzPct val="65000"/>
        <a:buFont typeface="Wingdings" panose="05000000000000000000" pitchFamily="2" charset="2"/>
        <a:buChar char="S"/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097"/>
          <p:cNvSpPr/>
          <p:nvPr/>
        </p:nvSpPr>
        <p:spPr>
          <a:xfrm>
            <a:off x="609600" y="1981200"/>
            <a:ext cx="7134225" cy="2362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lstStyle/>
          <a:p>
            <a:pPr algn="ctr" fontAlgn="base"/>
            <a:r>
              <a:rPr lang="zh-CN" altLang="en-US" sz="4800" b="1" strike="noStrike" noProof="1">
                <a:gradFill rotWithShape="0">
                  <a:gsLst>
                    <a:gs pos="0">
                      <a:srgbClr val="FF9933"/>
                    </a:gs>
                    <a:gs pos="100000">
                      <a:srgbClr val="FF33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实验  酵母核糖核酸的提取</a:t>
            </a:r>
            <a:endParaRPr lang="zh-CN" altLang="en-US" sz="4800" b="1" strike="noStrike" noProof="1">
              <a:gradFill rotWithShape="0">
                <a:gsLst>
                  <a:gs pos="0">
                    <a:srgbClr val="FF9933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fontAlgn="base"/>
            <a:r>
              <a:rPr lang="zh-CN" altLang="en-US" sz="4800" b="1" strike="noStrike" noProof="1">
                <a:gradFill rotWithShape="0">
                  <a:gsLst>
                    <a:gs pos="0">
                      <a:srgbClr val="FF9933"/>
                    </a:gs>
                    <a:gs pos="100000">
                      <a:srgbClr val="FF3300"/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</a:rPr>
              <a:t>与含量测定</a:t>
            </a:r>
            <a:endParaRPr lang="zh-CN" altLang="en-US" sz="4800" b="1" strike="noStrike" noProof="1">
              <a:gradFill rotWithShape="0">
                <a:gsLst>
                  <a:gs pos="0">
                    <a:srgbClr val="FF9933"/>
                  </a:gs>
                  <a:gs pos="100000">
                    <a:srgbClr val="FF3300"/>
                  </a:gs>
                </a:gsLst>
                <a:path path="shape">
                  <a:fillToRect l="50000" t="50000" r="50000" b="50000"/>
                </a:path>
                <a:tileRect/>
              </a:gra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650" y="465035"/>
            <a:ext cx="7467600" cy="7065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提取方法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15648"/>
            <a:ext cx="7086600" cy="352552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浓盐法</a:t>
            </a:r>
            <a:r>
              <a:rPr lang="en-US" altLang="zh-CN" dirty="0">
                <a:latin typeface="+mn-lt"/>
              </a:rPr>
              <a:t>——</a:t>
            </a:r>
            <a:r>
              <a:rPr lang="zh-CN" altLang="en-US" dirty="0">
                <a:latin typeface="+mn-lt"/>
              </a:rPr>
              <a:t>本次实验操作</a:t>
            </a:r>
          </a:p>
          <a:p>
            <a:r>
              <a:rPr lang="zh-CN" altLang="en-US" dirty="0">
                <a:latin typeface="+mn-lt"/>
              </a:rPr>
              <a:t>稀碱法</a:t>
            </a:r>
          </a:p>
          <a:p>
            <a:pPr lvl="1" algn="just"/>
            <a:r>
              <a:rPr lang="zh-CN" altLang="en-US" b="0" dirty="0">
                <a:latin typeface="+mn-lt"/>
              </a:rPr>
              <a:t>稀碱法使用稀碱使酵母细胞裂解，然后用酸中和，除去蛋白质和菌体后的上清液用乙醇沉淀RNA或调pH2.5利用等电点沉淀</a:t>
            </a:r>
            <a:r>
              <a:rPr lang="zh-CN" altLang="en-US" dirty="0">
                <a:latin typeface="+mn-lt"/>
              </a:rPr>
              <a:t> 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403648" y="5265082"/>
            <a:ext cx="5787390" cy="107510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2800" b="1" dirty="0">
                <a:solidFill>
                  <a:srgbClr val="FF5050"/>
                </a:solidFill>
                <a:latin typeface="+mn-lt"/>
                <a:ea typeface="黑体" panose="02010609060101010101" pitchFamily="1" charset="-122"/>
              </a:rPr>
              <a:t>利用稀碱法和浓盐法所提取的核酸，常常得到变性的</a:t>
            </a:r>
            <a:r>
              <a:rPr lang="en-US" altLang="zh-CN" sz="2800" b="1" dirty="0">
                <a:solidFill>
                  <a:srgbClr val="FF5050"/>
                </a:solidFill>
                <a:latin typeface="+mn-lt"/>
                <a:ea typeface="黑体" panose="02010609060101010101" pitchFamily="1" charset="-122"/>
              </a:rPr>
              <a:t>RNA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矩形 7169"/>
          <p:cNvSpPr/>
          <p:nvPr/>
        </p:nvSpPr>
        <p:spPr>
          <a:xfrm rot="5400000">
            <a:off x="-1146175" y="2584450"/>
            <a:ext cx="4422775" cy="1214438"/>
          </a:xfrm>
          <a:prstGeom prst="rect">
            <a:avLst/>
          </a:prstGeom>
        </p:spPr>
        <p:txBody>
          <a:bodyPr vert="eaVert" wrap="none" fromWordArt="1">
            <a:prstTxWarp prst="textDoubleWave1">
              <a:avLst>
                <a:gd name="adj1" fmla="val 6500"/>
                <a:gd name="adj2" fmla="val 0"/>
              </a:avLst>
            </a:prstTxWarp>
            <a:normAutofit/>
          </a:bodyPr>
          <a:lstStyle/>
          <a:p>
            <a:pPr algn="ctr"/>
            <a:r>
              <a:rPr lang="zh-CN" altLang="en-US" sz="4800" b="1">
                <a:ln w="12700" cap="flat" cmpd="sng">
                  <a:solidFill>
                    <a:srgbClr val="000099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33CCFF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实验流程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123728" y="38956"/>
            <a:ext cx="6018814" cy="6711153"/>
            <a:chOff x="2123728" y="38956"/>
            <a:chExt cx="6018814" cy="6711153"/>
          </a:xfrm>
        </p:grpSpPr>
        <p:grpSp>
          <p:nvGrpSpPr>
            <p:cNvPr id="2" name="组合 1"/>
            <p:cNvGrpSpPr/>
            <p:nvPr/>
          </p:nvGrpSpPr>
          <p:grpSpPr>
            <a:xfrm>
              <a:off x="2863647" y="2841625"/>
              <a:ext cx="1620000" cy="294005"/>
              <a:chOff x="2933700" y="2841625"/>
              <a:chExt cx="1371600" cy="294005"/>
            </a:xfrm>
          </p:grpSpPr>
          <p:sp>
            <p:nvSpPr>
              <p:cNvPr id="8195" name="直接连接符 7171"/>
              <p:cNvSpPr/>
              <p:nvPr/>
            </p:nvSpPr>
            <p:spPr>
              <a:xfrm>
                <a:off x="2933700" y="2841625"/>
                <a:ext cx="137160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6" name="直接连接符 7172"/>
              <p:cNvSpPr/>
              <p:nvPr/>
            </p:nvSpPr>
            <p:spPr>
              <a:xfrm>
                <a:off x="4305300" y="2841625"/>
                <a:ext cx="0" cy="2940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97" name="直接连接符 7173"/>
              <p:cNvSpPr/>
              <p:nvPr/>
            </p:nvSpPr>
            <p:spPr>
              <a:xfrm>
                <a:off x="2933700" y="2841625"/>
                <a:ext cx="0" cy="29400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8" name="直接连接符 7174"/>
            <p:cNvSpPr/>
            <p:nvPr/>
          </p:nvSpPr>
          <p:spPr>
            <a:xfrm>
              <a:off x="4504979" y="3430270"/>
              <a:ext cx="0" cy="58801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 anchor="t"/>
            <a:lstStyle/>
            <a:p>
              <a:pPr lvl="0"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9" name="直接连接符 7175"/>
            <p:cNvSpPr/>
            <p:nvPr/>
          </p:nvSpPr>
          <p:spPr>
            <a:xfrm>
              <a:off x="4504979" y="4358496"/>
              <a:ext cx="0" cy="2946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 anchor="t"/>
            <a:lstStyle/>
            <a:p>
              <a:pPr lvl="0"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0" name="文本框 7176"/>
            <p:cNvSpPr txBox="1"/>
            <p:nvPr/>
          </p:nvSpPr>
          <p:spPr>
            <a:xfrm>
              <a:off x="2123728" y="3097440"/>
              <a:ext cx="1752600" cy="8617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菌体残渣</a:t>
              </a:r>
            </a:p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（富含蛋白质）</a:t>
              </a:r>
            </a:p>
          </p:txBody>
        </p:sp>
        <p:sp>
          <p:nvSpPr>
            <p:cNvPr id="8201" name="文本框 7177"/>
            <p:cNvSpPr txBox="1"/>
            <p:nvPr/>
          </p:nvSpPr>
          <p:spPr>
            <a:xfrm>
              <a:off x="4210335" y="3097440"/>
              <a:ext cx="650875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清液</a:t>
              </a:r>
            </a:p>
          </p:txBody>
        </p:sp>
        <p:sp>
          <p:nvSpPr>
            <p:cNvPr id="8202" name="文本框 7178"/>
            <p:cNvSpPr txBox="1"/>
            <p:nvPr/>
          </p:nvSpPr>
          <p:spPr>
            <a:xfrm>
              <a:off x="4601741" y="3501042"/>
              <a:ext cx="354080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10℃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以下，调至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pH 2.0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～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2.5</a:t>
              </a:r>
            </a:p>
          </p:txBody>
        </p:sp>
        <p:sp>
          <p:nvSpPr>
            <p:cNvPr id="8203" name="文本框 7179"/>
            <p:cNvSpPr txBox="1"/>
            <p:nvPr/>
          </p:nvSpPr>
          <p:spPr>
            <a:xfrm>
              <a:off x="3903292" y="3953042"/>
              <a:ext cx="1261745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沉淀</a:t>
              </a:r>
              <a:r>
                <a:rPr lang="en-US" altLang="x-none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RNA</a:t>
              </a:r>
            </a:p>
          </p:txBody>
        </p:sp>
        <p:sp>
          <p:nvSpPr>
            <p:cNvPr id="8204" name="文本框 7180"/>
            <p:cNvSpPr txBox="1"/>
            <p:nvPr/>
          </p:nvSpPr>
          <p:spPr>
            <a:xfrm>
              <a:off x="4709406" y="4253080"/>
              <a:ext cx="323106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3 000r/min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，离心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10min</a:t>
              </a:r>
            </a:p>
          </p:txBody>
        </p:sp>
        <p:grpSp>
          <p:nvGrpSpPr>
            <p:cNvPr id="8205" name="组合 7181"/>
            <p:cNvGrpSpPr/>
            <p:nvPr/>
          </p:nvGrpSpPr>
          <p:grpSpPr>
            <a:xfrm>
              <a:off x="3743126" y="4686958"/>
              <a:ext cx="1270635" cy="1663040"/>
              <a:chOff x="0" y="0"/>
              <a:chExt cx="2001" cy="2071"/>
            </a:xfrm>
          </p:grpSpPr>
          <p:sp>
            <p:nvSpPr>
              <p:cNvPr id="8206" name="直接连接符 7182"/>
              <p:cNvSpPr/>
              <p:nvPr/>
            </p:nvSpPr>
            <p:spPr>
              <a:xfrm>
                <a:off x="21" y="0"/>
                <a:ext cx="198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7" name="直接连接符 7183"/>
              <p:cNvSpPr/>
              <p:nvPr/>
            </p:nvSpPr>
            <p:spPr>
              <a:xfrm>
                <a:off x="0" y="80"/>
                <a:ext cx="0" cy="41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8" name="直接连接符 7184"/>
              <p:cNvSpPr/>
              <p:nvPr/>
            </p:nvSpPr>
            <p:spPr>
              <a:xfrm>
                <a:off x="2001" y="0"/>
                <a:ext cx="0" cy="41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09" name="直接连接符 7185"/>
              <p:cNvSpPr/>
              <p:nvPr/>
            </p:nvSpPr>
            <p:spPr>
              <a:xfrm>
                <a:off x="2001" y="829"/>
                <a:ext cx="0" cy="41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10" name="直接连接符 7186"/>
              <p:cNvSpPr/>
              <p:nvPr/>
            </p:nvSpPr>
            <p:spPr>
              <a:xfrm>
                <a:off x="2001" y="1657"/>
                <a:ext cx="0" cy="41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11" name="文本框 7187"/>
            <p:cNvSpPr txBox="1"/>
            <p:nvPr/>
          </p:nvSpPr>
          <p:spPr>
            <a:xfrm>
              <a:off x="3257403" y="4991282"/>
              <a:ext cx="90118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清液</a:t>
              </a:r>
            </a:p>
          </p:txBody>
        </p:sp>
        <p:sp>
          <p:nvSpPr>
            <p:cNvPr id="8212" name="文本框 7188"/>
            <p:cNvSpPr txBox="1"/>
            <p:nvPr/>
          </p:nvSpPr>
          <p:spPr>
            <a:xfrm>
              <a:off x="4336704" y="4935171"/>
              <a:ext cx="137336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RNA</a:t>
              </a: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沉淀</a:t>
              </a:r>
            </a:p>
          </p:txBody>
        </p:sp>
        <p:sp>
          <p:nvSpPr>
            <p:cNvPr id="8213" name="文本框 7189"/>
            <p:cNvSpPr txBox="1"/>
            <p:nvPr/>
          </p:nvSpPr>
          <p:spPr>
            <a:xfrm>
              <a:off x="5225981" y="5336096"/>
              <a:ext cx="1976437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乙醇洗涤，抽滤</a:t>
              </a:r>
            </a:p>
          </p:txBody>
        </p:sp>
        <p:sp>
          <p:nvSpPr>
            <p:cNvPr id="8214" name="文本框 7190"/>
            <p:cNvSpPr txBox="1"/>
            <p:nvPr/>
          </p:nvSpPr>
          <p:spPr>
            <a:xfrm>
              <a:off x="3979591" y="5661248"/>
              <a:ext cx="201547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 配制R</a:t>
              </a:r>
              <a:r>
                <a:rPr lang="en-US" altLang="x-none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NA</a:t>
              </a: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样液</a:t>
              </a:r>
            </a:p>
          </p:txBody>
        </p:sp>
        <p:sp>
          <p:nvSpPr>
            <p:cNvPr id="8215" name="文本框 7191"/>
            <p:cNvSpPr txBox="1"/>
            <p:nvPr/>
          </p:nvSpPr>
          <p:spPr>
            <a:xfrm>
              <a:off x="4273204" y="6349999"/>
              <a:ext cx="1436861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含量测定</a:t>
              </a:r>
            </a:p>
          </p:txBody>
        </p:sp>
        <p:sp>
          <p:nvSpPr>
            <p:cNvPr id="8216" name="直接连接符 7192"/>
            <p:cNvSpPr/>
            <p:nvPr/>
          </p:nvSpPr>
          <p:spPr>
            <a:xfrm>
              <a:off x="4037619" y="1560830"/>
              <a:ext cx="0" cy="58991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 anchor="t"/>
            <a:lstStyle/>
            <a:p>
              <a:pPr lvl="0"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7" name="直接连接符 7193"/>
            <p:cNvSpPr/>
            <p:nvPr/>
          </p:nvSpPr>
          <p:spPr>
            <a:xfrm>
              <a:off x="4037619" y="2444115"/>
              <a:ext cx="0" cy="2946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sm" len="med"/>
            </a:ln>
          </p:spPr>
          <p:txBody>
            <a:bodyPr anchor="t"/>
            <a:lstStyle/>
            <a:p>
              <a:pPr lvl="0" algn="ctr"/>
              <a:endParaRPr lang="zh-CN" altLang="en-US" sz="20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19" name="组合 7195"/>
            <p:cNvGrpSpPr/>
            <p:nvPr/>
          </p:nvGrpSpPr>
          <p:grpSpPr>
            <a:xfrm>
              <a:off x="2552294" y="500735"/>
              <a:ext cx="1485513" cy="766300"/>
              <a:chOff x="0" y="0"/>
              <a:chExt cx="2340" cy="829"/>
            </a:xfrm>
          </p:grpSpPr>
          <p:sp>
            <p:nvSpPr>
              <p:cNvPr id="8220" name="直接连接符 7196"/>
              <p:cNvSpPr/>
              <p:nvPr/>
            </p:nvSpPr>
            <p:spPr>
              <a:xfrm>
                <a:off x="900" y="0"/>
                <a:ext cx="0" cy="415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1" name="直接连接符 7197"/>
              <p:cNvSpPr/>
              <p:nvPr/>
            </p:nvSpPr>
            <p:spPr>
              <a:xfrm>
                <a:off x="0" y="415"/>
                <a:ext cx="234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2" name="直接连接符 7198"/>
              <p:cNvSpPr/>
              <p:nvPr/>
            </p:nvSpPr>
            <p:spPr>
              <a:xfrm>
                <a:off x="2340" y="415"/>
                <a:ext cx="0" cy="41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23" name="直接连接符 7199"/>
              <p:cNvSpPr/>
              <p:nvPr/>
            </p:nvSpPr>
            <p:spPr>
              <a:xfrm>
                <a:off x="0" y="415"/>
                <a:ext cx="0" cy="41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stealth" w="sm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224" name="文本框 7200"/>
            <p:cNvSpPr txBox="1"/>
            <p:nvPr/>
          </p:nvSpPr>
          <p:spPr>
            <a:xfrm>
              <a:off x="2752478" y="38956"/>
              <a:ext cx="761802" cy="400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酵母</a:t>
              </a:r>
            </a:p>
          </p:txBody>
        </p:sp>
        <p:sp>
          <p:nvSpPr>
            <p:cNvPr id="8225" name="文本框 7201"/>
            <p:cNvSpPr txBox="1"/>
            <p:nvPr/>
          </p:nvSpPr>
          <p:spPr>
            <a:xfrm>
              <a:off x="3171775" y="205015"/>
              <a:ext cx="1142703" cy="7080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ts val="0"/>
                </a:spcBef>
              </a:pPr>
              <a:r>
                <a:rPr lang="zh-CN" altLang="en-US" sz="2000" b="1" dirty="0" smtClean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洗涤</a:t>
              </a:r>
              <a:endParaRPr lang="en-US" altLang="zh-CN" sz="2000" b="1" dirty="0" smtClean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</a:endParaRPr>
            </a:p>
            <a:p>
              <a:pPr lvl="0" algn="ctr">
                <a:spcBef>
                  <a:spcPts val="0"/>
                </a:spcBef>
              </a:pPr>
              <a:r>
                <a:rPr lang="zh-CN" altLang="en-US" sz="2000" b="1" dirty="0" smtClean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分离</a:t>
              </a:r>
              <a:endParaRPr lang="zh-CN" altLang="en-US" sz="20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</a:endParaRPr>
            </a:p>
          </p:txBody>
        </p:sp>
        <p:sp>
          <p:nvSpPr>
            <p:cNvPr id="8226" name="文本框 7202"/>
            <p:cNvSpPr txBox="1"/>
            <p:nvPr/>
          </p:nvSpPr>
          <p:spPr>
            <a:xfrm>
              <a:off x="2173298" y="1236884"/>
              <a:ext cx="837982" cy="400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废水</a:t>
              </a:r>
            </a:p>
          </p:txBody>
        </p:sp>
        <p:sp>
          <p:nvSpPr>
            <p:cNvPr id="8227" name="文本框 7203"/>
            <p:cNvSpPr txBox="1"/>
            <p:nvPr/>
          </p:nvSpPr>
          <p:spPr>
            <a:xfrm>
              <a:off x="3409302" y="1185131"/>
              <a:ext cx="1289349" cy="400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湿酵母泥</a:t>
              </a:r>
            </a:p>
          </p:txBody>
        </p:sp>
        <p:sp>
          <p:nvSpPr>
            <p:cNvPr id="8228" name="文本框 7204"/>
            <p:cNvSpPr txBox="1"/>
            <p:nvPr/>
          </p:nvSpPr>
          <p:spPr>
            <a:xfrm>
              <a:off x="3624081" y="2068211"/>
              <a:ext cx="859789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EB0101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提取</a:t>
              </a:r>
            </a:p>
          </p:txBody>
        </p:sp>
        <p:sp>
          <p:nvSpPr>
            <p:cNvPr id="8229" name="文本框 7205"/>
            <p:cNvSpPr txBox="1"/>
            <p:nvPr/>
          </p:nvSpPr>
          <p:spPr>
            <a:xfrm>
              <a:off x="4451158" y="1343901"/>
              <a:ext cx="2603019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ts val="0"/>
                </a:spcBef>
              </a:pP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“液比”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：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10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；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NaCl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最终浓度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100g/L</a:t>
              </a:r>
            </a:p>
            <a:p>
              <a:pPr lvl="0">
                <a:spcBef>
                  <a:spcPts val="0"/>
                </a:spcBef>
              </a:pPr>
              <a:r>
                <a:rPr lang="en-US" altLang="x-none" sz="2000" b="1" dirty="0" smtClean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100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℃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，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1h</a:t>
              </a:r>
            </a:p>
          </p:txBody>
        </p:sp>
        <p:sp>
          <p:nvSpPr>
            <p:cNvPr id="8230" name="文本框 7206"/>
            <p:cNvSpPr txBox="1"/>
            <p:nvPr/>
          </p:nvSpPr>
          <p:spPr>
            <a:xfrm>
              <a:off x="4451158" y="2432254"/>
              <a:ext cx="3050148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3 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5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00r/min</a:t>
              </a:r>
              <a:r>
                <a:rPr lang="zh-CN" altLang="en-US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，离心2</a:t>
              </a:r>
              <a:r>
                <a:rPr lang="en-US" altLang="x-none" sz="2000" b="1" dirty="0">
                  <a:solidFill>
                    <a:srgbClr val="0000CC"/>
                  </a:solidFill>
                  <a:latin typeface="Arial" panose="020B0604020202020204" pitchFamily="34" charset="0"/>
                  <a:ea typeface="黑体" panose="02010609060101010101" pitchFamily="1" charset="-122"/>
                  <a:cs typeface="Arial" panose="020B0604020202020204" pitchFamily="34" charset="0"/>
                </a:rPr>
                <a:t>0min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矩形 6145"/>
          <p:cNvSpPr>
            <a:spLocks noRot="1"/>
          </p:cNvSpPr>
          <p:nvPr/>
        </p:nvSpPr>
        <p:spPr>
          <a:xfrm>
            <a:off x="293205" y="173776"/>
            <a:ext cx="8424545" cy="82105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</a:pPr>
            <a:r>
              <a:rPr lang="zh-CN" altLang="en-US" sz="4400" b="1" dirty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问题</a:t>
            </a:r>
            <a:r>
              <a:rPr lang="zh-CN" altLang="en-US" sz="4400" b="1" dirty="0" smtClean="0">
                <a:solidFill>
                  <a:srgbClr val="FF0000"/>
                </a:solidFill>
                <a:latin typeface="+mn-lt"/>
                <a:ea typeface="黑体" panose="02010609060101010101" pitchFamily="49" charset="-122"/>
              </a:rPr>
              <a:t>：</a:t>
            </a:r>
            <a:endParaRPr lang="zh-CN" altLang="en-US" sz="4400" b="1" i="1" u="none" baseline="0" dirty="0">
              <a:solidFill>
                <a:schemeClr val="tx1"/>
              </a:solidFill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84639" y="1887441"/>
            <a:ext cx="6285865" cy="94488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在加热的条件下，利用高浓度的盐改变细胞膜的透性，使RNA释放出来</a:t>
            </a:r>
          </a:p>
        </p:txBody>
      </p:sp>
      <p:sp>
        <p:nvSpPr>
          <p:cNvPr id="6" name="矩形 5"/>
          <p:cNvSpPr/>
          <p:nvPr/>
        </p:nvSpPr>
        <p:spPr>
          <a:xfrm>
            <a:off x="1049054" y="1172222"/>
            <a:ext cx="683531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i="1" dirty="0">
                <a:ea typeface="黑体" panose="02010609060101010101" pitchFamily="49" charset="-122"/>
              </a:rPr>
              <a:t>什么是浓盐法</a:t>
            </a:r>
            <a:r>
              <a:rPr lang="zh-CN" altLang="en-US" sz="2800" b="1" i="1" dirty="0" smtClean="0">
                <a:ea typeface="黑体" panose="02010609060101010101" pitchFamily="49" charset="-122"/>
              </a:rPr>
              <a:t>？</a:t>
            </a:r>
            <a:endParaRPr lang="zh-CN" altLang="en-US" sz="2800" b="1" i="1" dirty="0"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914" y="3242200"/>
            <a:ext cx="683531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i="1" dirty="0" smtClean="0">
                <a:ea typeface="黑体" panose="02010609060101010101" pitchFamily="49" charset="-122"/>
              </a:rPr>
              <a:t>实验</a:t>
            </a:r>
            <a:r>
              <a:rPr lang="zh-CN" altLang="en-US" sz="2800" b="1" i="1" dirty="0">
                <a:ea typeface="黑体" panose="02010609060101010101" pitchFamily="49" charset="-122"/>
              </a:rPr>
              <a:t>中盐浓度是多少？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323778" y="3985900"/>
            <a:ext cx="6285865" cy="52322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100g/L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，即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10g/100mL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，表示为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10%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682" y="4916441"/>
            <a:ext cx="683531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i="1" dirty="0" smtClean="0">
                <a:ea typeface="黑体" panose="02010609060101010101" pitchFamily="49" charset="-122"/>
              </a:rPr>
              <a:t>什么是“液比”？实验中是多少？</a:t>
            </a:r>
            <a:endParaRPr lang="zh-CN" altLang="en-US" sz="2800" b="1" i="1" dirty="0"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62546" y="5660141"/>
            <a:ext cx="6285865" cy="95410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dirty="0">
                <a:ea typeface="黑体" panose="02010609060101010101" pitchFamily="49" charset="-122"/>
              </a:rPr>
              <a:t>酵母和水的重量</a:t>
            </a:r>
            <a:r>
              <a:rPr lang="zh-CN" altLang="en-US" sz="2800" dirty="0" smtClean="0">
                <a:ea typeface="黑体" panose="02010609060101010101" pitchFamily="49" charset="-122"/>
              </a:rPr>
              <a:t>比</a:t>
            </a:r>
            <a:endParaRPr lang="en-US" altLang="zh-CN" sz="2800" dirty="0" smtClean="0"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1 : 10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4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84639" y="1479923"/>
            <a:ext cx="6285865" cy="523220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75%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，即含水量约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750g/L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9054" y="764704"/>
            <a:ext cx="683531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i="1" dirty="0">
                <a:ea typeface="黑体" panose="02010609060101010101" pitchFamily="49" charset="-122"/>
              </a:rPr>
              <a:t>湿酵母的</a:t>
            </a:r>
            <a:r>
              <a:rPr lang="zh-CN" altLang="en-US" sz="2800" b="1" i="1" dirty="0" smtClean="0">
                <a:ea typeface="黑体" panose="02010609060101010101" pitchFamily="49" charset="-122"/>
              </a:rPr>
              <a:t>含水量是多少？</a:t>
            </a:r>
            <a:endParaRPr lang="zh-CN" altLang="en-US" sz="2800" b="1" i="1" dirty="0"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09914" y="2348880"/>
            <a:ext cx="683531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i="1" dirty="0" smtClean="0">
                <a:ea typeface="黑体" panose="02010609060101010101" pitchFamily="49" charset="-122"/>
              </a:rPr>
              <a:t>实验中如何确定水的加入量？</a:t>
            </a:r>
            <a:endParaRPr lang="zh-CN" altLang="en-US" sz="2800" b="1" i="1" dirty="0"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3778" y="3092580"/>
            <a:ext cx="6285865" cy="138499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20g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湿酵母，含水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15mL</a:t>
            </a:r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，酵母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5g</a:t>
            </a:r>
          </a:p>
          <a:p>
            <a:pPr algn="ctr"/>
            <a:r>
              <a:rPr lang="zh-CN" altLang="en-US" sz="2800" dirty="0">
                <a:latin typeface="+mn-lt"/>
                <a:ea typeface="黑体" panose="02010609060101010101" pitchFamily="49" charset="-122"/>
              </a:rPr>
              <a:t>液比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1 : 10=5 : 50</a:t>
            </a:r>
          </a:p>
          <a:p>
            <a:pPr algn="ctr"/>
            <a:r>
              <a:rPr lang="zh-CN" altLang="en-US" sz="2800" dirty="0" smtClean="0">
                <a:latin typeface="+mn-lt"/>
                <a:ea typeface="黑体" panose="02010609060101010101" pitchFamily="49" charset="-122"/>
              </a:rPr>
              <a:t>即加水</a:t>
            </a:r>
            <a:r>
              <a:rPr lang="en-US" altLang="zh-CN" sz="2800" dirty="0" smtClean="0">
                <a:latin typeface="+mn-lt"/>
                <a:ea typeface="黑体" panose="02010609060101010101" pitchFamily="49" charset="-122"/>
              </a:rPr>
              <a:t>50-15=35mL</a:t>
            </a:r>
            <a:endParaRPr lang="zh-CN" altLang="en-US" sz="28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48682" y="4827537"/>
            <a:ext cx="6835314" cy="56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ct val="40000"/>
              </a:spcBef>
              <a:buClr>
                <a:srgbClr val="FF0000"/>
              </a:buClr>
              <a:buSzPct val="65000"/>
              <a:buFont typeface="Wingdings" panose="05000000000000000000" pitchFamily="2" charset="2"/>
              <a:buChar char="u"/>
            </a:pPr>
            <a:r>
              <a:rPr lang="zh-CN" altLang="en-US" sz="28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实验中如何</a:t>
            </a:r>
            <a:r>
              <a:rPr lang="zh-CN" altLang="en-US" sz="2800" b="1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确定</a:t>
            </a:r>
            <a:r>
              <a:rPr lang="en-US" altLang="zh-CN" sz="2800" b="1" i="1" dirty="0" err="1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NaCl</a:t>
            </a:r>
            <a:r>
              <a:rPr lang="zh-CN" altLang="en-US" sz="2800" b="1" i="1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800" b="1" i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加入量？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362546" y="5571237"/>
            <a:ext cx="6285865" cy="954107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800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盐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浓度为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10%</a:t>
            </a:r>
          </a:p>
          <a:p>
            <a:pPr algn="ctr"/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因此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50mL</a:t>
            </a:r>
            <a:r>
              <a:rPr lang="zh-CN" altLang="en-US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中应该加入</a:t>
            </a:r>
            <a:r>
              <a:rPr lang="en-US" altLang="zh-CN" sz="2800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5g</a:t>
            </a:r>
            <a:endParaRPr lang="zh-CN" altLang="en-US" sz="2800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12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2" grpId="0" bldLvl="0" animBg="1"/>
      <p:bldP spid="14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1547664" y="404664"/>
            <a:ext cx="4843463" cy="706540"/>
          </a:xfr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操作步骤</a:t>
            </a:r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>
          <a:xfrm>
            <a:off x="468313" y="1196975"/>
            <a:ext cx="7415213" cy="5111750"/>
          </a:xfrm>
          <a:ln>
            <a:miter/>
          </a:ln>
        </p:spPr>
        <p:txBody>
          <a:bodyPr anchor="t"/>
          <a:lstStyle/>
          <a:p>
            <a:pPr algn="just" fontAlgn="base">
              <a:lnSpc>
                <a:spcPct val="175000"/>
              </a:lnSpc>
              <a:spcBef>
                <a:spcPct val="70000"/>
              </a:spcBef>
            </a:pPr>
            <a:r>
              <a:rPr lang="zh-CN" altLang="en-US" sz="2400" b="0" strike="noStrike" noProof="1">
                <a:ea typeface="黑体" panose="02010609060101010101" pitchFamily="1" charset="-122"/>
              </a:rPr>
              <a:t>市售鲜酵母</a:t>
            </a:r>
            <a:r>
              <a:rPr lang="en-US" altLang="zh-CN" sz="2400" b="0" strike="noStrike" noProof="1">
                <a:ea typeface="黑体" panose="02010609060101010101" pitchFamily="1" charset="-122"/>
              </a:rPr>
              <a:t>40g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(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两组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)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，放入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250mL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塑料离心管中，缓慢加入蒸馏水约</a:t>
            </a:r>
            <a:r>
              <a:rPr lang="zh-CN" altLang="en-US" sz="2400" b="0" strike="noStrike" noProof="1">
                <a:solidFill>
                  <a:schemeClr val="hlink"/>
                </a:solidFill>
                <a:ea typeface="黑体" panose="02010609060101010101" pitchFamily="1" charset="-122"/>
              </a:rPr>
              <a:t>120</a:t>
            </a:r>
            <a:r>
              <a:rPr lang="en-US" altLang="x-none" sz="2400" b="0" strike="noStrike" noProof="1">
                <a:solidFill>
                  <a:schemeClr val="hlink"/>
                </a:solidFill>
                <a:ea typeface="黑体" panose="02010609060101010101" pitchFamily="1" charset="-122"/>
              </a:rPr>
              <a:t>mL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，边加边搅拌均匀</a:t>
            </a:r>
          </a:p>
          <a:p>
            <a:pPr algn="just" fontAlgn="base">
              <a:lnSpc>
                <a:spcPct val="135000"/>
              </a:lnSpc>
              <a:spcBef>
                <a:spcPct val="70000"/>
              </a:spcBef>
            </a:pPr>
            <a:r>
              <a:rPr lang="zh-CN" altLang="en-US" sz="2400" b="0" strike="noStrike" noProof="1">
                <a:ea typeface="黑体" panose="02010609060101010101" pitchFamily="1" charset="-122"/>
              </a:rPr>
              <a:t>于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3 000r/min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离心分离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15min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。上清液弃去，得沉淀物湿酵母泥（湿酵母泥含水量约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750g/L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）</a:t>
            </a:r>
          </a:p>
          <a:p>
            <a:pPr lvl="0" indent="276225" algn="just" eaLnBrk="1" fontAlgn="base" hangingPunct="1"/>
            <a:r>
              <a:rPr lang="zh-CN" altLang="en-US" sz="2400" b="0" strike="noStrike" noProof="1">
                <a:ea typeface="黑体" panose="02010609060101010101" pitchFamily="1" charset="-122"/>
              </a:rPr>
              <a:t>每组称取2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0g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湿酵母泥</a:t>
            </a:r>
            <a:r>
              <a:rPr lang="zh-CN" altLang="en-US" sz="2400" b="0" strike="noStrike" noProof="1">
                <a:solidFill>
                  <a:srgbClr val="000000"/>
                </a:solidFill>
                <a:ea typeface="黑体" panose="02010609060101010101" pitchFamily="1" charset="-122"/>
              </a:rPr>
              <a:t>，</a:t>
            </a:r>
            <a:r>
              <a:rPr lang="zh-CN" altLang="en-US" sz="2400" b="0" strike="noStrike" noProof="1">
                <a:solidFill>
                  <a:srgbClr val="000000"/>
                </a:solidFill>
                <a:ea typeface="黑体" panose="02010609060101010101" pitchFamily="1" charset="-122"/>
                <a:sym typeface="+mn-ea"/>
              </a:rPr>
              <a:t>放入</a:t>
            </a:r>
            <a:r>
              <a:rPr lang="en-US" altLang="zh-CN" sz="2400" b="0" strike="noStrike" noProof="1">
                <a:solidFill>
                  <a:srgbClr val="000000"/>
                </a:solidFill>
                <a:ea typeface="黑体" panose="02010609060101010101" pitchFamily="1" charset="-122"/>
                <a:sym typeface="+mn-ea"/>
              </a:rPr>
              <a:t>100ml</a:t>
            </a:r>
            <a:r>
              <a:rPr lang="zh-CN" altLang="en-US" sz="2400" b="0" strike="noStrike" noProof="1">
                <a:solidFill>
                  <a:srgbClr val="000000"/>
                </a:solidFill>
                <a:ea typeface="黑体" panose="02010609060101010101" pitchFamily="1" charset="-122"/>
                <a:sym typeface="+mn-ea"/>
              </a:rPr>
              <a:t>小烧杯，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加入35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 mL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水（含5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g NaCl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），搅匀</a:t>
            </a:r>
          </a:p>
          <a:p>
            <a:pPr algn="just" fontAlgn="base">
              <a:lnSpc>
                <a:spcPct val="135000"/>
              </a:lnSpc>
              <a:spcBef>
                <a:spcPct val="70000"/>
              </a:spcBef>
            </a:pPr>
            <a:r>
              <a:rPr lang="zh-CN" altLang="en-US" sz="2400" b="0" strike="noStrike" noProof="1">
                <a:ea typeface="黑体" panose="02010609060101010101" pitchFamily="1" charset="-122"/>
              </a:rPr>
              <a:t>将此酵母液的</a:t>
            </a:r>
            <a:r>
              <a:rPr lang="zh-CN" altLang="en-US" sz="2400" b="0" strike="noStrike" noProof="1">
                <a:solidFill>
                  <a:srgbClr val="000000"/>
                </a:solidFill>
                <a:ea typeface="黑体" panose="02010609060101010101" pitchFamily="1" charset="-122"/>
                <a:sym typeface="+mn-ea"/>
              </a:rPr>
              <a:t>烧杯盖上表面皿，标明组号，</a:t>
            </a:r>
            <a:r>
              <a:rPr lang="zh-CN" altLang="en-US" sz="2400" b="0" strike="noStrike" noProof="1">
                <a:solidFill>
                  <a:srgbClr val="000000"/>
                </a:solidFill>
                <a:ea typeface="黑体" panose="02010609060101010101" pitchFamily="1" charset="-122"/>
              </a:rPr>
              <a:t>置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于沸水浴内煮沸提取</a:t>
            </a:r>
            <a:r>
              <a:rPr lang="en-US" altLang="x-none" sz="2400" b="0" strike="noStrike" noProof="1">
                <a:ea typeface="黑体" panose="02010609060101010101" pitchFamily="1" charset="-122"/>
              </a:rPr>
              <a:t>1h</a:t>
            </a:r>
            <a:r>
              <a:rPr lang="zh-CN" altLang="en-US" sz="2400" b="0" strike="noStrike" noProof="1">
                <a:ea typeface="黑体" panose="02010609060101010101" pitchFamily="1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9217"/>
          <p:cNvSpPr>
            <a:spLocks noGrp="1"/>
          </p:cNvSpPr>
          <p:nvPr>
            <p:ph type="title"/>
          </p:nvPr>
        </p:nvSpPr>
        <p:spPr>
          <a:xfrm>
            <a:off x="2483768" y="332656"/>
            <a:ext cx="3321050" cy="701731"/>
          </a:xfr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注意事项</a:t>
            </a:r>
          </a:p>
        </p:txBody>
      </p:sp>
      <p:sp>
        <p:nvSpPr>
          <p:cNvPr id="9218" name="文本占位符 9218"/>
          <p:cNvSpPr>
            <a:spLocks noGrp="1"/>
          </p:cNvSpPr>
          <p:nvPr>
            <p:ph idx="1"/>
          </p:nvPr>
        </p:nvSpPr>
        <p:spPr>
          <a:xfrm>
            <a:off x="395536" y="1122124"/>
            <a:ext cx="7470854" cy="5763260"/>
          </a:xfrm>
        </p:spPr>
        <p:txBody>
          <a:bodyPr anchor="t"/>
          <a:lstStyle/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提取时盐浓度要适当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过低，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不易从胞内渗出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过高，细胞急剧收缩也不利于抽提</a:t>
            </a:r>
          </a:p>
          <a:p>
            <a:pPr marL="1260475" lvl="2" indent="-346075"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本实验采用盐浓度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100g/L</a:t>
            </a:r>
            <a:endParaRPr lang="zh-CN" alt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防止酵母内核酸酶对核酸的降解作用，避免在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20℃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70℃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之间停留时间太长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因为这是磷酸二酯酶和磷酸单酯酶作用活跃的温度范围，会使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降解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加热至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90℃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100℃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，使酶蛋白变性破坏，有利于提取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的提取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0241"/>
          <p:cNvSpPr>
            <a:spLocks noGrp="1"/>
          </p:cNvSpPr>
          <p:nvPr>
            <p:ph type="title"/>
          </p:nvPr>
        </p:nvSpPr>
        <p:spPr>
          <a:xfrm>
            <a:off x="323850" y="278997"/>
            <a:ext cx="7467600" cy="701731"/>
          </a:xfr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步骤（续）</a:t>
            </a:r>
            <a:endParaRPr lang="en-US" altLang="x-none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339080" y="1110576"/>
            <a:ext cx="7186930" cy="4392295"/>
          </a:xfrm>
        </p:spPr>
        <p:txBody>
          <a:bodyPr anchor="t"/>
          <a:lstStyle/>
          <a:p>
            <a:pPr algn="just">
              <a:lnSpc>
                <a:spcPct val="130000"/>
              </a:lnSpc>
              <a:spcBef>
                <a:spcPts val="18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将酵母液从沸水浴中取出用自来水冷却，然后将悬浮液倒入离心管内，于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3 500r/min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离心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20min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。沉淀为菌体残渣，上清液含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endParaRPr lang="zh-CN" altLang="en-US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0000"/>
              </a:lnSpc>
              <a:spcBef>
                <a:spcPts val="1800"/>
              </a:spcBef>
            </a:pP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离心所得上清液放于</a:t>
            </a:r>
            <a:r>
              <a:rPr lang="en-US" altLang="x-none" sz="2400" b="0" dirty="0">
                <a:solidFill>
                  <a:srgbClr val="A50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50mL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烧杯内，并安置在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250mL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烧杯冰浴内冷却。待冷却至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10℃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以下时，用滴管小心滴入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6mol/L HCl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，并不断搅拌，调节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至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2.0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～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，随后继续于冰浴中静置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10min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，使</a:t>
            </a:r>
            <a:r>
              <a:rPr lang="en-US" altLang="x-none" sz="2400" b="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sz="2400" b="0" dirty="0">
                <a:latin typeface="Arial" panose="020B0604020202020204" pitchFamily="34" charset="0"/>
                <a:cs typeface="Arial" panose="020B0604020202020204" pitchFamily="34" charset="0"/>
              </a:rPr>
              <a:t>充分沉淀  </a:t>
            </a:r>
          </a:p>
        </p:txBody>
      </p:sp>
      <p:grpSp>
        <p:nvGrpSpPr>
          <p:cNvPr id="2" name="组合 3"/>
          <p:cNvGrpSpPr/>
          <p:nvPr/>
        </p:nvGrpSpPr>
        <p:grpSpPr>
          <a:xfrm>
            <a:off x="468313" y="4897674"/>
            <a:ext cx="7706360" cy="1211024"/>
            <a:chOff x="738" y="7713"/>
            <a:chExt cx="12135" cy="1908"/>
          </a:xfrm>
        </p:grpSpPr>
        <p:sp>
          <p:nvSpPr>
            <p:cNvPr id="10245" name="文本框 10244"/>
            <p:cNvSpPr txBox="1"/>
            <p:nvPr/>
          </p:nvSpPr>
          <p:spPr>
            <a:xfrm>
              <a:off x="738" y="8803"/>
              <a:ext cx="12135" cy="818"/>
            </a:xfrm>
            <a:prstGeom prst="rect">
              <a:avLst/>
            </a:prstGeom>
            <a:noFill/>
            <a:ln w="9525">
              <a:noFill/>
              <a:miter/>
            </a:ln>
            <a:effectLst>
              <a:outerShdw dist="35921" dir="2699999" sy="50000" rotWithShape="0">
                <a:srgbClr val="875B0D"/>
              </a:outerShdw>
            </a:effectLst>
          </p:spPr>
          <p:txBody>
            <a:bodyPr>
              <a:spAutoFit/>
            </a:bodyPr>
            <a:lstStyle/>
            <a:p>
              <a:pPr lvl="0" algn="ctr" fontAlgn="base">
                <a:spcBef>
                  <a:spcPct val="50000"/>
                </a:spcBef>
              </a:pPr>
              <a:r>
                <a:rPr lang="zh-CN" altLang="en-US" sz="2800" b="1" noProof="1">
                  <a:solidFill>
                    <a:srgbClr val="FF5050"/>
                  </a:solidFill>
                  <a:latin typeface="+mn-lt"/>
                  <a:ea typeface="黑体" panose="02010609060101010101" pitchFamily="1" charset="-122"/>
                </a:rPr>
                <a:t>沉淀RNA为什么要在冰浴中将pH调至2.0-2.5 ？</a:t>
              </a:r>
            </a:p>
          </p:txBody>
        </p:sp>
        <p:sp>
          <p:nvSpPr>
            <p:cNvPr id="3" name="椭圆形标注 10245"/>
            <p:cNvSpPr/>
            <p:nvPr/>
          </p:nvSpPr>
          <p:spPr>
            <a:xfrm>
              <a:off x="9375" y="7713"/>
              <a:ext cx="2950" cy="908"/>
            </a:xfrm>
            <a:prstGeom prst="wedgeEllipseCallout">
              <a:avLst>
                <a:gd name="adj1" fmla="val -60255"/>
                <a:gd name="adj2" fmla="val 84436"/>
              </a:avLst>
            </a:prstGeom>
            <a:solidFill>
              <a:srgbClr val="FFFFCC"/>
            </a:solidFill>
            <a:ln w="12700" cap="flat" cmpd="sng">
              <a:solidFill>
                <a:srgbClr val="B2B2B2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blurRad="63500" dist="50800" dir="2700000" algn="tl" rotWithShape="0">
                <a:schemeClr val="accent4">
                  <a:alpha val="40000"/>
                </a:schemeClr>
              </a:outerShdw>
            </a:effectLst>
          </p:spPr>
          <p:txBody>
            <a:bodyPr anchor="t"/>
            <a:lstStyle/>
            <a:p>
              <a:pPr lvl="0" algn="ctr" fontAlgn="base"/>
              <a:r>
                <a:rPr lang="zh-CN" altLang="en-US" sz="2800" strike="noStrike" noProof="1">
                  <a:solidFill>
                    <a:srgbClr val="C0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cs typeface="+mn-ea"/>
                </a:rPr>
                <a:t>问 题</a:t>
              </a:r>
              <a:endParaRPr lang="zh-CN" altLang="en-US" sz="2800" strike="noStrike" noProof="1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395605" y="1022350"/>
            <a:ext cx="7524750" cy="194246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将上述悬浊液于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3 000r/min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离心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10min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，分离所得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沉淀，用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95%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乙醇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5mL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充分搅拌洗涤，然后在布氏漏斗上抽滤。沉淀再用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95%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乙醇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5mL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洗涤三次</a:t>
            </a:r>
          </a:p>
        </p:txBody>
      </p:sp>
      <p:sp>
        <p:nvSpPr>
          <p:cNvPr id="2" name="文本占位符 15362"/>
          <p:cNvSpPr/>
          <p:nvPr/>
        </p:nvSpPr>
        <p:spPr>
          <a:xfrm>
            <a:off x="395605" y="2930535"/>
            <a:ext cx="7524750" cy="347789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  <a:defRPr sz="2800" b="1" i="0" u="none" kern="1200" baseline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anose="05000000000000000000" pitchFamily="2" charset="2"/>
              <a:buChar char="ë"/>
              <a:defRPr sz="2800" b="1" i="0" u="none" kern="1200" baseline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S"/>
              <a:defRPr sz="2800" b="1" i="0" u="none" kern="1200" baseline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defRPr>
            </a:lvl3pPr>
            <a:lvl4pPr marL="1600200" lvl="3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–"/>
              <a:defRPr sz="2800" b="0" i="0" u="none" kern="1200" baseline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defRPr>
            </a:lvl4pPr>
            <a:lvl5pPr marL="2057400" lvl="4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800" b="0" i="0" u="none" kern="1200" baseline="0">
                <a:solidFill>
                  <a:schemeClr val="tx1"/>
                </a:solidFill>
                <a:latin typeface="黑体" panose="02010609060101010101" pitchFamily="1" charset="-122"/>
                <a:ea typeface="黑体" panose="02010609060101010101" pitchFamily="1" charset="-122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•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  <a:buNone/>
            </a:pPr>
            <a:r>
              <a:rPr lang="en-US" altLang="x-none" b="0" dirty="0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b="0" dirty="0">
                <a:solidFill>
                  <a:schemeClr val="hlink"/>
                </a:solidFill>
                <a:latin typeface="+mn-lt"/>
                <a:ea typeface="黑体" panose="02010609060101010101" pitchFamily="49" charset="-122"/>
              </a:rPr>
              <a:t>试液的配制</a:t>
            </a:r>
          </a:p>
          <a:p>
            <a:pPr algn="just">
              <a:lnSpc>
                <a:spcPct val="140000"/>
              </a:lnSpc>
              <a:buFont typeface="Wingdings" panose="05000000000000000000" charset="0"/>
              <a:buChar char=""/>
            </a:pP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将布氏漏斗中的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RNA 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沉淀物全部刮入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10mL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小烧杯内，加数滴水调成糊状后，再补充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4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～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5mL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水搅拌均匀，小心滴入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～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6%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氨水，搅拌使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全部溶解（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pH6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  <a:sym typeface="Symbol" panose="05050102010706020507" charset="0"/>
              </a:rPr>
              <a:t>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8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）。然后将溶液转入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10mL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容量瓶内，用水稀至刻度，即得</a:t>
            </a:r>
            <a:r>
              <a:rPr lang="en-US" altLang="x-none" sz="2400" b="0" dirty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试液</a:t>
            </a:r>
            <a:r>
              <a:rPr lang="zh-CN" altLang="en-US" sz="2400" b="0" dirty="0">
                <a:solidFill>
                  <a:srgbClr val="0000FF"/>
                </a:solidFill>
                <a:latin typeface="+mn-lt"/>
                <a:ea typeface="黑体" panose="02010609060101010101" pitchFamily="49" charset="-122"/>
              </a:rPr>
              <a:t>（保存备用）</a:t>
            </a:r>
            <a:r>
              <a:rPr lang="zh-CN" altLang="en-US" sz="2400" b="0" dirty="0">
                <a:latin typeface="+mn-lt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6" name="标题 10241"/>
          <p:cNvSpPr>
            <a:spLocks noGrp="1"/>
          </p:cNvSpPr>
          <p:nvPr>
            <p:ph type="title"/>
          </p:nvPr>
        </p:nvSpPr>
        <p:spPr>
          <a:xfrm>
            <a:off x="323850" y="278997"/>
            <a:ext cx="7467600" cy="701731"/>
          </a:xfr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操作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步骤（续）</a:t>
            </a:r>
            <a:endParaRPr lang="en-US" altLang="x-none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7524750" cy="194246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、简述</a:t>
            </a: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提取的方法及其原理。</a:t>
            </a:r>
            <a:endParaRPr lang="en-US" altLang="zh-CN" b="0" dirty="0" smtClean="0">
              <a:latin typeface="+mn-lt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、简述浓盐法</a:t>
            </a:r>
            <a:r>
              <a:rPr lang="zh-CN" altLang="en-US" b="0" dirty="0">
                <a:latin typeface="+mn-lt"/>
                <a:ea typeface="黑体" panose="02010609060101010101" pitchFamily="49" charset="-122"/>
              </a:rPr>
              <a:t>提取</a:t>
            </a: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的注意事项。</a:t>
            </a:r>
            <a:endParaRPr lang="en-US" altLang="zh-CN" b="0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标题 10241"/>
          <p:cNvSpPr>
            <a:spLocks noGrp="1"/>
          </p:cNvSpPr>
          <p:nvPr>
            <p:ph type="title"/>
          </p:nvPr>
        </p:nvSpPr>
        <p:spPr>
          <a:xfrm>
            <a:off x="323850" y="278997"/>
            <a:ext cx="7467600" cy="701731"/>
          </a:xfr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思考题</a:t>
            </a:r>
            <a:endParaRPr lang="en-US" altLang="x-none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9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89" name="组合 7"/>
          <p:cNvGrpSpPr/>
          <p:nvPr/>
        </p:nvGrpSpPr>
        <p:grpSpPr>
          <a:xfrm>
            <a:off x="1489967" y="1554731"/>
            <a:ext cx="5541388" cy="2980618"/>
            <a:chOff x="2664" y="3046"/>
            <a:chExt cx="9400" cy="3466"/>
          </a:xfrm>
        </p:grpSpPr>
        <p:sp>
          <p:nvSpPr>
            <p:cNvPr id="12291" name="矩形 11266"/>
            <p:cNvSpPr/>
            <p:nvPr/>
          </p:nvSpPr>
          <p:spPr>
            <a:xfrm>
              <a:off x="4213" y="3046"/>
              <a:ext cx="6771" cy="90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/>
            <a:lstStyle/>
            <a:p>
              <a:pPr algn="ctr"/>
              <a:r>
                <a:rPr lang="zh-CN" altLang="en-US" sz="4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实验（二）</a:t>
              </a:r>
            </a:p>
          </p:txBody>
        </p:sp>
        <p:sp>
          <p:nvSpPr>
            <p:cNvPr id="11267" name="矩形 11267"/>
            <p:cNvSpPr/>
            <p:nvPr/>
          </p:nvSpPr>
          <p:spPr>
            <a:xfrm>
              <a:off x="2664" y="4266"/>
              <a:ext cx="9400" cy="224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anchor="t"/>
            <a:lstStyle/>
            <a:p>
              <a:pPr lvl="0" algn="ctr">
                <a:lnSpc>
                  <a:spcPct val="120000"/>
                </a:lnSpc>
                <a:spcBef>
                  <a:spcPts val="24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4800" b="1" strike="noStrike" noProof="1">
                  <a:solidFill>
                    <a:srgbClr val="FF0000"/>
                  </a:solidFill>
                  <a:effectLst>
                    <a:outerShdw dist="35921" dir="2699999" algn="ctr" rotWithShape="0">
                      <a:srgbClr val="C0C0C0"/>
                    </a:outerShdw>
                  </a:effectLst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  <a:sym typeface="+mn-ea"/>
                </a:rPr>
                <a:t>核酸的定量测定</a:t>
              </a:r>
              <a:r>
                <a:rPr lang="en-US" altLang="zh-CN" sz="4800" b="1" strike="noStrike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</a:rPr>
                <a:t>---</a:t>
              </a:r>
              <a:r>
                <a:rPr lang="zh-CN" altLang="en-US" sz="4800" b="1" strike="noStrike" noProof="1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华文新魏" panose="02010800040101010101" pitchFamily="2" charset="-122"/>
                  <a:sym typeface="+mn-ea"/>
                </a:rPr>
                <a:t>紫外吸收法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07524" y="1299210"/>
            <a:ext cx="3013967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0" algn="ctr"/>
            <a:r>
              <a:rPr lang="zh-CN" altLang="en-US" sz="44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实验（一）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7010" y="2248535"/>
            <a:ext cx="5674995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ea"/>
              </a:rPr>
              <a:t>酵母核糖核酸的提取</a:t>
            </a:r>
          </a:p>
        </p:txBody>
      </p:sp>
      <p:pic>
        <p:nvPicPr>
          <p:cNvPr id="4" name="图片 3" descr="0x140a0a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75" y="4524375"/>
            <a:ext cx="2520950" cy="1537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4034790" y="404664"/>
            <a:ext cx="3887470" cy="706755"/>
          </a:xfrm>
        </p:spPr>
        <p:txBody>
          <a:bodyPr wrap="square" anchor="b">
            <a:spAutoFit/>
          </a:bodyPr>
          <a:lstStyle/>
          <a:p>
            <a:pPr defTabSz="914400"/>
            <a:r>
              <a:rPr lang="zh-CN" altLang="en-US" sz="4000" kern="1200" baseline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10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紫外吸收法</a:t>
            </a:r>
          </a:p>
        </p:txBody>
      </p:sp>
      <p:sp>
        <p:nvSpPr>
          <p:cNvPr id="5122" name="文本占位符 5122"/>
          <p:cNvSpPr>
            <a:spLocks noGrp="1"/>
          </p:cNvSpPr>
          <p:nvPr>
            <p:ph idx="1"/>
          </p:nvPr>
        </p:nvSpPr>
        <p:spPr>
          <a:xfrm>
            <a:off x="3979545" y="1391791"/>
            <a:ext cx="3997960" cy="4773513"/>
          </a:xfrm>
        </p:spPr>
        <p:txBody>
          <a:bodyPr anchor="t"/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x-none" sz="2400" dirty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en-US" altLang="x-none" sz="240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都有吸收紫外光的性质，它们的最大吸收峰在</a:t>
            </a:r>
            <a:r>
              <a:rPr lang="en-US" altLang="x-none" sz="2400" dirty="0">
                <a:solidFill>
                  <a:schemeClr val="hlin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260nm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波长处</a:t>
            </a: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紫外吸收是嘌呤环和嘧啶环的共轭双键系统所具有的性质，所以一切含有嘌呤和嘧啶的物质，不论是核苷、核苷酸或核酸都有吸收紫外光的特性</a:t>
            </a:r>
          </a:p>
        </p:txBody>
      </p:sp>
      <p:pic>
        <p:nvPicPr>
          <p:cNvPr id="5123" name="图片 5123" descr="多聚核苷酸链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" y="130175"/>
            <a:ext cx="3744595" cy="6467475"/>
          </a:xfrm>
          <a:prstGeom prst="rect">
            <a:avLst/>
          </a:prstGeom>
          <a:noFill/>
          <a:ln w="9525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5124" name="文本框 5124"/>
          <p:cNvSpPr txBox="1"/>
          <p:nvPr/>
        </p:nvSpPr>
        <p:spPr>
          <a:xfrm>
            <a:off x="2627313" y="6165850"/>
            <a:ext cx="720725" cy="336550"/>
          </a:xfrm>
          <a:prstGeom prst="rect">
            <a:avLst/>
          </a:prstGeom>
          <a:noFill/>
          <a:ln w="9525">
            <a:noFill/>
          </a:ln>
          <a:effectLst>
            <a:outerShdw dist="35921" dir="2699999" sy="50000" rotWithShape="0">
              <a:srgbClr val="875B0D"/>
            </a:outerShdw>
          </a:effectLst>
        </p:spPr>
        <p:txBody>
          <a:bodyPr anchor="t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x-none" sz="1600" b="1" dirty="0">
                <a:latin typeface="Times New Roman" panose="02020603050405020304" pitchFamily="2" charset="0"/>
                <a:ea typeface="宋体" panose="02010600030101010101" pitchFamily="2" charset="-122"/>
              </a:rPr>
              <a:t>RNA</a:t>
            </a:r>
            <a:endParaRPr lang="zh-CN" altLang="en-US" sz="1600" b="1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文本框 6151"/>
          <p:cNvSpPr txBox="1"/>
          <p:nvPr/>
        </p:nvSpPr>
        <p:spPr>
          <a:xfrm>
            <a:off x="395536" y="4654242"/>
            <a:ext cx="12954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样液</a:t>
            </a:r>
          </a:p>
          <a:p>
            <a:pPr algn="ctr"/>
            <a:r>
              <a:rPr lang="en-US" altLang="x-none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1.0m</a:t>
            </a:r>
            <a:r>
              <a:rPr lang="en-US" altLang="zh-CN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L</a:t>
            </a:r>
            <a:endParaRPr lang="en-US" altLang="x-none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28600" y="1905476"/>
            <a:ext cx="1295400" cy="1008380"/>
            <a:chOff x="360" y="2357"/>
            <a:chExt cx="2040" cy="1588"/>
          </a:xfrm>
        </p:grpSpPr>
        <p:sp>
          <p:nvSpPr>
            <p:cNvPr id="6146" name="任意多边形 6145"/>
            <p:cNvSpPr/>
            <p:nvPr/>
          </p:nvSpPr>
          <p:spPr>
            <a:xfrm>
              <a:off x="1080" y="3480"/>
              <a:ext cx="480" cy="465"/>
            </a:xfrm>
            <a:custGeom>
              <a:avLst/>
              <a:gdLst/>
              <a:ahLst/>
              <a:cxnLst>
                <a:cxn ang="270">
                  <a:pos x="0" y="0"/>
                </a:cxn>
                <a:cxn ang="90">
                  <a:pos x="20671" y="27864"/>
                </a:cxn>
                <a:cxn ang="90">
                  <a:pos x="0" y="21600"/>
                </a:cxn>
              </a:cxnLst>
              <a:rect l="0" t="0" r="0" b="0"/>
              <a:pathLst>
                <a:path w="21600" h="27864" fill="none">
                  <a:moveTo>
                    <a:pt x="0" y="0"/>
                  </a:moveTo>
                  <a:cubicBezTo>
                    <a:pt x="11929" y="0"/>
                    <a:pt x="21600" y="9671"/>
                    <a:pt x="21600" y="21600"/>
                  </a:cubicBezTo>
                  <a:cubicBezTo>
                    <a:pt x="21600" y="23782"/>
                    <a:pt x="21276" y="25889"/>
                    <a:pt x="20676" y="27869"/>
                  </a:cubicBezTo>
                </a:path>
                <a:path w="21600" h="27864" stroke="0">
                  <a:moveTo>
                    <a:pt x="20671" y="27864"/>
                  </a:moveTo>
                  <a:cubicBezTo>
                    <a:pt x="22055" y="19124"/>
                    <a:pt x="26141" y="12797"/>
                    <a:pt x="30965" y="12797"/>
                  </a:cubicBezTo>
                  <a:cubicBezTo>
                    <a:pt x="36930" y="12797"/>
                    <a:pt x="41765" y="22468"/>
                    <a:pt x="41765" y="34397"/>
                  </a:cubicBezTo>
                  <a:cubicBezTo>
                    <a:pt x="41765" y="36788"/>
                    <a:pt x="41571" y="39087"/>
                    <a:pt x="41213" y="41233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47" name="文本框 6146"/>
            <p:cNvSpPr txBox="1"/>
            <p:nvPr/>
          </p:nvSpPr>
          <p:spPr>
            <a:xfrm>
              <a:off x="360" y="2357"/>
              <a:ext cx="2040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/>
              <a:r>
                <a:rPr lang="en-US" altLang="x-none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RNA</a:t>
              </a:r>
              <a:r>
                <a:rPr lang="zh-CN" altLang="en-US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样液</a:t>
              </a:r>
            </a:p>
            <a:p>
              <a:pPr lvl="0" algn="ctr"/>
              <a:r>
                <a:rPr lang="en-US" altLang="x-none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1.0m</a:t>
              </a:r>
              <a:r>
                <a:rPr lang="en-US" altLang="zh-CN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L</a:t>
              </a:r>
              <a:endPara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2" name="文本框 6147"/>
          <p:cNvSpPr txBox="1"/>
          <p:nvPr/>
        </p:nvSpPr>
        <p:spPr>
          <a:xfrm>
            <a:off x="533400" y="5975176"/>
            <a:ext cx="5334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甲</a:t>
            </a:r>
          </a:p>
        </p:txBody>
      </p:sp>
      <p:sp>
        <p:nvSpPr>
          <p:cNvPr id="6149" name="右箭头 6148"/>
          <p:cNvSpPr/>
          <p:nvPr/>
        </p:nvSpPr>
        <p:spPr>
          <a:xfrm>
            <a:off x="1371600" y="346896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00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3" name="流程图: 延期 6149"/>
          <p:cNvSpPr/>
          <p:nvPr/>
        </p:nvSpPr>
        <p:spPr>
          <a:xfrm rot="5400000">
            <a:off x="342900" y="3430860"/>
            <a:ext cx="1219200" cy="381000"/>
          </a:xfrm>
          <a:prstGeom prst="flowChartDelay">
            <a:avLst/>
          </a:prstGeom>
          <a:noFill/>
          <a:ln w="12700" cap="flat" cmpd="sng">
            <a:solidFill>
              <a:srgbClr val="0000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151" name="任意多边形 6150"/>
          <p:cNvSpPr/>
          <p:nvPr/>
        </p:nvSpPr>
        <p:spPr>
          <a:xfrm>
            <a:off x="1371600" y="5289376"/>
            <a:ext cx="304800" cy="295275"/>
          </a:xfrm>
          <a:custGeom>
            <a:avLst/>
            <a:gdLst/>
            <a:ahLst/>
            <a:cxnLst>
              <a:cxn ang="270">
                <a:pos x="0" y="0"/>
              </a:cxn>
              <a:cxn ang="90">
                <a:pos x="20671" y="27864"/>
              </a:cxn>
              <a:cxn ang="90">
                <a:pos x="0" y="21600"/>
              </a:cxn>
            </a:cxnLst>
            <a:rect l="0" t="0" r="0" b="0"/>
            <a:pathLst>
              <a:path w="21600" h="27864" fill="none">
                <a:moveTo>
                  <a:pt x="0" y="0"/>
                </a:moveTo>
                <a:cubicBezTo>
                  <a:pt x="11929" y="0"/>
                  <a:pt x="21600" y="9671"/>
                  <a:pt x="21600" y="21600"/>
                </a:cubicBezTo>
                <a:cubicBezTo>
                  <a:pt x="21600" y="23782"/>
                  <a:pt x="21276" y="25889"/>
                  <a:pt x="20676" y="27869"/>
                </a:cubicBezTo>
              </a:path>
              <a:path w="21600" h="27864" stroke="0">
                <a:moveTo>
                  <a:pt x="20671" y="27864"/>
                </a:moveTo>
                <a:cubicBezTo>
                  <a:pt x="22055" y="19124"/>
                  <a:pt x="26141" y="12797"/>
                  <a:pt x="30965" y="12797"/>
                </a:cubicBezTo>
                <a:cubicBezTo>
                  <a:pt x="36930" y="12797"/>
                  <a:pt x="41765" y="22468"/>
                  <a:pt x="41765" y="34397"/>
                </a:cubicBezTo>
                <a:cubicBezTo>
                  <a:pt x="41765" y="36788"/>
                  <a:pt x="41571" y="39087"/>
                  <a:pt x="41213" y="41233"/>
                </a:cubicBez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76399" y="4714701"/>
            <a:ext cx="1294410" cy="1015365"/>
            <a:chOff x="2640" y="6535"/>
            <a:chExt cx="1526" cy="1599"/>
          </a:xfrm>
        </p:grpSpPr>
        <p:sp>
          <p:nvSpPr>
            <p:cNvPr id="6153" name="任意多边形 6152"/>
            <p:cNvSpPr/>
            <p:nvPr/>
          </p:nvSpPr>
          <p:spPr>
            <a:xfrm flipH="1">
              <a:off x="2640" y="7440"/>
              <a:ext cx="483" cy="480"/>
            </a:xfrm>
            <a:custGeom>
              <a:avLst/>
              <a:gdLst/>
              <a:ahLst/>
              <a:cxnLst>
                <a:cxn ang="180">
                  <a:pos x="0" y="8"/>
                </a:cxn>
                <a:cxn ang="0">
                  <a:pos x="22223" y="21600"/>
                </a:cxn>
                <a:cxn ang="90">
                  <a:pos x="623" y="21600"/>
                </a:cxn>
              </a:cxnLst>
              <a:rect l="0" t="0" r="0" b="0"/>
              <a:pathLst>
                <a:path w="22223" h="21600" fill="none">
                  <a:moveTo>
                    <a:pt x="0" y="8"/>
                  </a:moveTo>
                  <a:cubicBezTo>
                    <a:pt x="207" y="2"/>
                    <a:pt x="415" y="-1"/>
                    <a:pt x="623" y="-1"/>
                  </a:cubicBezTo>
                  <a:cubicBezTo>
                    <a:pt x="12552" y="-1"/>
                    <a:pt x="22223" y="9670"/>
                    <a:pt x="22223" y="21599"/>
                  </a:cubicBezTo>
                </a:path>
                <a:path w="22223" h="21600" stroke="0">
                  <a:moveTo>
                    <a:pt x="22223" y="21600"/>
                  </a:moveTo>
                  <a:cubicBezTo>
                    <a:pt x="22223" y="21603"/>
                    <a:pt x="22223" y="21601"/>
                    <a:pt x="22223" y="21600"/>
                  </a:cubicBezTo>
                  <a:cubicBezTo>
                    <a:pt x="22223" y="9673"/>
                    <a:pt x="27198" y="4"/>
                    <a:pt x="33334" y="4"/>
                  </a:cubicBezTo>
                  <a:cubicBezTo>
                    <a:pt x="39470" y="4"/>
                    <a:pt x="44445" y="9673"/>
                    <a:pt x="44445" y="21600"/>
                  </a:cubicBezTo>
                  <a:cubicBezTo>
                    <a:pt x="44445" y="24079"/>
                    <a:pt x="44230" y="26460"/>
                    <a:pt x="43835" y="28674"/>
                  </a:cubicBezTo>
                  <a:lnTo>
                    <a:pt x="0" y="8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 sz="200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  <p:sp>
          <p:nvSpPr>
            <p:cNvPr id="6154" name="文本框 6153"/>
            <p:cNvSpPr txBox="1"/>
            <p:nvPr/>
          </p:nvSpPr>
          <p:spPr>
            <a:xfrm>
              <a:off x="3029" y="6535"/>
              <a:ext cx="1137" cy="159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en-US" altLang="x-none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H</a:t>
              </a:r>
              <a:r>
                <a:rPr lang="en-US" altLang="x-none" sz="2000" b="1" baseline="-25000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2</a:t>
              </a:r>
              <a:r>
                <a:rPr lang="en-US" altLang="x-none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O </a:t>
              </a:r>
              <a:r>
                <a:rPr lang="en-US" altLang="x-none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1.0mL </a:t>
              </a:r>
              <a:endPara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57" name="文本框 6157"/>
          <p:cNvSpPr txBox="1"/>
          <p:nvPr/>
        </p:nvSpPr>
        <p:spPr>
          <a:xfrm>
            <a:off x="228600" y="3240360"/>
            <a:ext cx="533400" cy="40011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乙</a:t>
            </a:r>
          </a:p>
        </p:txBody>
      </p:sp>
      <p:grpSp>
        <p:nvGrpSpPr>
          <p:cNvPr id="6158" name="组合 6158"/>
          <p:cNvGrpSpPr/>
          <p:nvPr/>
        </p:nvGrpSpPr>
        <p:grpSpPr>
          <a:xfrm>
            <a:off x="1447800" y="5594176"/>
            <a:ext cx="381000" cy="1219200"/>
            <a:chOff x="0" y="0"/>
            <a:chExt cx="240" cy="768"/>
          </a:xfrm>
        </p:grpSpPr>
        <p:sp>
          <p:nvSpPr>
            <p:cNvPr id="6159" name="流程图: 延期 6159"/>
            <p:cNvSpPr/>
            <p:nvPr/>
          </p:nvSpPr>
          <p:spPr>
            <a:xfrm rot="5400000">
              <a:off x="-264" y="264"/>
              <a:ext cx="768" cy="240"/>
            </a:xfrm>
            <a:prstGeom prst="flowChartDelay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60" name="流程图: 延期 6160"/>
            <p:cNvSpPr/>
            <p:nvPr/>
          </p:nvSpPr>
          <p:spPr>
            <a:xfrm rot="5364192">
              <a:off x="-70" y="434"/>
              <a:ext cx="379" cy="238"/>
            </a:xfrm>
            <a:prstGeom prst="flowChartDelay">
              <a:avLst/>
            </a:prstGeom>
            <a:solidFill>
              <a:schemeClr val="bg1"/>
            </a:solidFill>
            <a:ln w="12700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sp>
        <p:nvSpPr>
          <p:cNvPr id="6162" name="任意多边形 6161"/>
          <p:cNvSpPr/>
          <p:nvPr/>
        </p:nvSpPr>
        <p:spPr>
          <a:xfrm flipH="1" flipV="1">
            <a:off x="2362200" y="3087960"/>
            <a:ext cx="76200" cy="152400"/>
          </a:xfrm>
          <a:custGeom>
            <a:avLst/>
            <a:gdLst/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163" name="任意多边形 6162"/>
          <p:cNvSpPr/>
          <p:nvPr/>
        </p:nvSpPr>
        <p:spPr>
          <a:xfrm flipV="1">
            <a:off x="2376170" y="3392760"/>
            <a:ext cx="76200" cy="152400"/>
          </a:xfrm>
          <a:custGeom>
            <a:avLst/>
            <a:gdLst/>
            <a:ahLst/>
            <a:cxnLst>
              <a:cxn ang="270">
                <a:pos x="10860" y="2187"/>
              </a:cxn>
              <a:cxn ang="180">
                <a:pos x="2928" y="10800"/>
              </a:cxn>
              <a:cxn ang="90">
                <a:pos x="10860" y="21600"/>
              </a:cxn>
              <a:cxn ang="0">
                <a:pos x="18672" y="10800"/>
              </a:cxn>
            </a:cxnLst>
            <a:rect l="0" t="0" r="0" b="0"/>
            <a:pathLst>
              <a:path w="21600" h="21600">
                <a:moveTo>
                  <a:pt x="10860" y="2187"/>
                </a:moveTo>
                <a:cubicBezTo>
                  <a:pt x="10451" y="1746"/>
                  <a:pt x="9529" y="1018"/>
                  <a:pt x="9015" y="730"/>
                </a:cubicBezTo>
                <a:cubicBezTo>
                  <a:pt x="7865" y="152"/>
                  <a:pt x="6685" y="0"/>
                  <a:pt x="5415" y="0"/>
                </a:cubicBezTo>
                <a:cubicBezTo>
                  <a:pt x="4175" y="152"/>
                  <a:pt x="2995" y="575"/>
                  <a:pt x="1967" y="1305"/>
                </a:cubicBezTo>
                <a:cubicBezTo>
                  <a:pt x="1150" y="2187"/>
                  <a:pt x="575" y="3222"/>
                  <a:pt x="242" y="4220"/>
                </a:cubicBezTo>
                <a:cubicBezTo>
                  <a:pt x="0" y="5410"/>
                  <a:pt x="242" y="6560"/>
                  <a:pt x="575" y="7597"/>
                </a:cubicBezTo>
                <a:lnTo>
                  <a:pt x="10860" y="21600"/>
                </a:lnTo>
                <a:lnTo>
                  <a:pt x="20995" y="7597"/>
                </a:lnTo>
                <a:cubicBezTo>
                  <a:pt x="21480" y="6560"/>
                  <a:pt x="21600" y="5410"/>
                  <a:pt x="21480" y="4220"/>
                </a:cubicBezTo>
                <a:cubicBezTo>
                  <a:pt x="21115" y="3222"/>
                  <a:pt x="20420" y="2187"/>
                  <a:pt x="19632" y="1305"/>
                </a:cubicBezTo>
                <a:cubicBezTo>
                  <a:pt x="18575" y="575"/>
                  <a:pt x="17425" y="152"/>
                  <a:pt x="16275" y="0"/>
                </a:cubicBezTo>
                <a:cubicBezTo>
                  <a:pt x="15005" y="0"/>
                  <a:pt x="13735" y="152"/>
                  <a:pt x="12705" y="730"/>
                </a:cubicBezTo>
                <a:cubicBezTo>
                  <a:pt x="12176" y="1018"/>
                  <a:pt x="11254" y="1746"/>
                  <a:pt x="10860" y="2187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pSp>
        <p:nvGrpSpPr>
          <p:cNvPr id="5" name="组合 6163"/>
          <p:cNvGrpSpPr/>
          <p:nvPr/>
        </p:nvGrpSpPr>
        <p:grpSpPr>
          <a:xfrm>
            <a:off x="2209800" y="3011760"/>
            <a:ext cx="381000" cy="1219200"/>
            <a:chOff x="0" y="0"/>
            <a:chExt cx="240" cy="768"/>
          </a:xfrm>
        </p:grpSpPr>
        <p:sp>
          <p:nvSpPr>
            <p:cNvPr id="6164" name="流程图: 延期 6164"/>
            <p:cNvSpPr/>
            <p:nvPr/>
          </p:nvSpPr>
          <p:spPr>
            <a:xfrm rot="5400000">
              <a:off x="-264" y="264"/>
              <a:ext cx="768" cy="240"/>
            </a:xfrm>
            <a:prstGeom prst="flowChartDelay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65" name="流程图: 延期 6165"/>
            <p:cNvSpPr/>
            <p:nvPr/>
          </p:nvSpPr>
          <p:spPr>
            <a:xfrm rot="5364192">
              <a:off x="-70" y="434"/>
              <a:ext cx="379" cy="238"/>
            </a:xfrm>
            <a:prstGeom prst="flowChartDelay">
              <a:avLst/>
            </a:prstGeom>
            <a:solidFill>
              <a:schemeClr val="bg1"/>
            </a:solidFill>
            <a:ln w="12700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2376171" y="1366475"/>
            <a:ext cx="1981717" cy="1569085"/>
            <a:chOff x="3720" y="1489"/>
            <a:chExt cx="2462" cy="2471"/>
          </a:xfrm>
        </p:grpSpPr>
        <p:grpSp>
          <p:nvGrpSpPr>
            <p:cNvPr id="4" name="组合 6154"/>
            <p:cNvGrpSpPr/>
            <p:nvPr/>
          </p:nvGrpSpPr>
          <p:grpSpPr>
            <a:xfrm>
              <a:off x="3720" y="1560"/>
              <a:ext cx="120" cy="2400"/>
              <a:chOff x="0" y="0"/>
              <a:chExt cx="48" cy="960"/>
            </a:xfrm>
          </p:grpSpPr>
          <p:sp>
            <p:nvSpPr>
              <p:cNvPr id="6155" name="流程图: 过程 6155"/>
              <p:cNvSpPr/>
              <p:nvPr/>
            </p:nvSpPr>
            <p:spPr>
              <a:xfrm>
                <a:off x="0" y="0"/>
                <a:ext cx="48" cy="720"/>
              </a:xfrm>
              <a:prstGeom prst="flowChartProcess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156" name="流程图: 合并 6156"/>
              <p:cNvSpPr/>
              <p:nvPr/>
            </p:nvSpPr>
            <p:spPr>
              <a:xfrm>
                <a:off x="0" y="720"/>
                <a:ext cx="48" cy="240"/>
              </a:xfrm>
              <a:prstGeom prst="flowChartMerge">
                <a:avLst/>
              </a:prstGeom>
              <a:solidFill>
                <a:srgbClr val="FFFFCC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 algn="ctr"/>
                <a:endParaRPr lang="zh-CN" altLang="en-US" sz="200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166" name="文本框 6166"/>
            <p:cNvSpPr txBox="1"/>
            <p:nvPr/>
          </p:nvSpPr>
          <p:spPr>
            <a:xfrm>
              <a:off x="3877" y="1489"/>
              <a:ext cx="2305" cy="11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 algn="ctr">
                <a:spcBef>
                  <a:spcPct val="50000"/>
                </a:spcBef>
              </a:pPr>
              <a:r>
                <a:rPr lang="zh-CN" altLang="en-US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过氯酸</a:t>
              </a:r>
              <a:r>
                <a:rPr lang="en-US" altLang="x-none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-</a:t>
              </a:r>
              <a:r>
                <a:rPr lang="zh-CN" altLang="en-US" sz="2000" b="1" dirty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钼酸铵</a:t>
              </a:r>
              <a:r>
                <a:rPr lang="en-US" altLang="x-none" sz="2000" b="1" dirty="0" smtClean="0">
                  <a:latin typeface="Arial" panose="020B0604020202020204" pitchFamily="34" charset="0"/>
                  <a:ea typeface="幼圆" panose="02010509060101010101" pitchFamily="49" charset="-122"/>
                  <a:cs typeface="Arial" panose="020B0604020202020204" pitchFamily="34" charset="0"/>
                </a:rPr>
                <a:t>1.0mL</a:t>
              </a:r>
              <a:endPara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endParaRPr>
            </a:p>
          </p:txBody>
        </p:sp>
      </p:grpSp>
      <p:sp>
        <p:nvSpPr>
          <p:cNvPr id="6168" name="右箭头 6167"/>
          <p:cNvSpPr/>
          <p:nvPr/>
        </p:nvSpPr>
        <p:spPr>
          <a:xfrm rot="1398409">
            <a:off x="2649538" y="3849960"/>
            <a:ext cx="1828800" cy="107950"/>
          </a:xfrm>
          <a:prstGeom prst="rightArrow">
            <a:avLst>
              <a:gd name="adj1" fmla="val 50000"/>
              <a:gd name="adj2" fmla="val 423294"/>
            </a:avLst>
          </a:prstGeom>
          <a:solidFill>
            <a:srgbClr val="00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sp>
        <p:nvSpPr>
          <p:cNvPr id="6169" name="右箭头 6168"/>
          <p:cNvSpPr/>
          <p:nvPr/>
        </p:nvSpPr>
        <p:spPr>
          <a:xfrm rot="-2033990">
            <a:off x="1981200" y="5145360"/>
            <a:ext cx="2697163" cy="106363"/>
          </a:xfrm>
          <a:prstGeom prst="rightArrow">
            <a:avLst>
              <a:gd name="adj1" fmla="val 50000"/>
              <a:gd name="adj2" fmla="val 633600"/>
            </a:avLst>
          </a:prstGeom>
          <a:solidFill>
            <a:srgbClr val="00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 algn="ctr"/>
            <a:endParaRPr lang="zh-CN" altLang="en-US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pSp>
        <p:nvGrpSpPr>
          <p:cNvPr id="6" name="组合 6169"/>
          <p:cNvGrpSpPr/>
          <p:nvPr/>
        </p:nvGrpSpPr>
        <p:grpSpPr>
          <a:xfrm>
            <a:off x="4572000" y="3849960"/>
            <a:ext cx="990600" cy="914400"/>
            <a:chOff x="0" y="0"/>
            <a:chExt cx="720" cy="624"/>
          </a:xfrm>
        </p:grpSpPr>
        <p:sp>
          <p:nvSpPr>
            <p:cNvPr id="6170" name="流程图: 汇总连接 6170"/>
            <p:cNvSpPr/>
            <p:nvPr/>
          </p:nvSpPr>
          <p:spPr>
            <a:xfrm>
              <a:off x="0" y="0"/>
              <a:ext cx="720" cy="624"/>
            </a:xfrm>
            <a:prstGeom prst="flowChartSummingJunction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71" name="椭圆 6171"/>
            <p:cNvSpPr/>
            <p:nvPr/>
          </p:nvSpPr>
          <p:spPr>
            <a:xfrm>
              <a:off x="288" y="96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72" name="椭圆 6172"/>
            <p:cNvSpPr/>
            <p:nvPr/>
          </p:nvSpPr>
          <p:spPr>
            <a:xfrm>
              <a:off x="288" y="384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73" name="椭圆 6173"/>
            <p:cNvSpPr/>
            <p:nvPr/>
          </p:nvSpPr>
          <p:spPr>
            <a:xfrm>
              <a:off x="480" y="24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74" name="椭圆 6174"/>
            <p:cNvSpPr/>
            <p:nvPr/>
          </p:nvSpPr>
          <p:spPr>
            <a:xfrm>
              <a:off x="96" y="240"/>
              <a:ext cx="144" cy="144"/>
            </a:xfrm>
            <a:prstGeom prst="ellipse">
              <a:avLst/>
            </a:prstGeom>
            <a:noFill/>
            <a:ln w="12700" cap="flat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sp>
        <p:nvSpPr>
          <p:cNvPr id="6175" name="文本框 6175"/>
          <p:cNvSpPr txBox="1"/>
          <p:nvPr/>
        </p:nvSpPr>
        <p:spPr>
          <a:xfrm>
            <a:off x="4114800" y="4819980"/>
            <a:ext cx="2057400" cy="86177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x-none" sz="2000" b="1" dirty="0">
                <a:solidFill>
                  <a:srgbClr val="62006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3000r/min</a:t>
            </a:r>
            <a:r>
              <a:rPr lang="zh-CN" altLang="en-US" sz="2000" b="1" dirty="0">
                <a:solidFill>
                  <a:srgbClr val="62006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离心</a:t>
            </a:r>
          </a:p>
          <a:p>
            <a:pPr algn="ctr">
              <a:spcBef>
                <a:spcPct val="50000"/>
              </a:spcBef>
            </a:pPr>
            <a:r>
              <a:rPr lang="en-US" altLang="x-none" sz="2000" b="1" dirty="0">
                <a:solidFill>
                  <a:srgbClr val="620062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10min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638800" y="3164160"/>
            <a:ext cx="1447800" cy="2286000"/>
            <a:chOff x="8880" y="4320"/>
            <a:chExt cx="2280" cy="3600"/>
          </a:xfrm>
        </p:grpSpPr>
        <p:sp>
          <p:nvSpPr>
            <p:cNvPr id="6176" name="矩形 6176"/>
            <p:cNvSpPr/>
            <p:nvPr/>
          </p:nvSpPr>
          <p:spPr>
            <a:xfrm flipV="1">
              <a:off x="8880" y="6000"/>
              <a:ext cx="2160" cy="120"/>
            </a:xfrm>
            <a:prstGeom prst="rect">
              <a:avLst/>
            </a:prstGeom>
            <a:solidFill>
              <a:srgbClr val="0099FF"/>
            </a:solidFill>
            <a:ln w="12700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  <p:sp>
          <p:nvSpPr>
            <p:cNvPr id="6177" name="上下箭头 6177"/>
            <p:cNvSpPr/>
            <p:nvPr/>
          </p:nvSpPr>
          <p:spPr>
            <a:xfrm>
              <a:off x="10920" y="4320"/>
              <a:ext cx="240" cy="3600"/>
            </a:xfrm>
            <a:prstGeom prst="upDownArrow">
              <a:avLst>
                <a:gd name="adj1" fmla="val 50000"/>
                <a:gd name="adj2" fmla="val 300000"/>
              </a:avLst>
            </a:prstGeom>
            <a:solidFill>
              <a:srgbClr val="0099FF"/>
            </a:solidFill>
            <a:ln w="12700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 algn="ctr"/>
              <a:endParaRPr lang="zh-CN" altLang="en-US">
                <a:latin typeface="黑体" panose="02010609060101010101" pitchFamily="1" charset="-122"/>
                <a:ea typeface="黑体" panose="02010609060101010101" pitchFamily="1" charset="-122"/>
              </a:endParaRPr>
            </a:p>
          </p:txBody>
        </p:sp>
      </p:grpSp>
      <p:sp>
        <p:nvSpPr>
          <p:cNvPr id="6178" name="标题 6178"/>
          <p:cNvSpPr>
            <a:spLocks noGrp="1"/>
          </p:cNvSpPr>
          <p:nvPr>
            <p:ph type="title"/>
          </p:nvPr>
        </p:nvSpPr>
        <p:spPr>
          <a:xfrm>
            <a:off x="1901568" y="356599"/>
            <a:ext cx="4648200" cy="640080"/>
          </a:xfrm>
        </p:spPr>
        <p:txBody>
          <a:bodyPr wrap="square" anchor="b">
            <a:spAutoFit/>
          </a:bodyPr>
          <a:lstStyle/>
          <a:p>
            <a:pPr defTabSz="914400"/>
            <a:r>
              <a:rPr lang="en-US" altLang="x-none" sz="3600" kern="1200" baseline="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sz="3600" kern="1200" baseline="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定量实验流程</a:t>
            </a:r>
          </a:p>
        </p:txBody>
      </p:sp>
      <p:sp>
        <p:nvSpPr>
          <p:cNvPr id="6179" name="文本框 6179"/>
          <p:cNvSpPr txBox="1"/>
          <p:nvPr/>
        </p:nvSpPr>
        <p:spPr>
          <a:xfrm>
            <a:off x="5894144" y="1988840"/>
            <a:ext cx="2493645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甲：吸取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上清液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0.5mL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定容至</a:t>
            </a:r>
            <a:r>
              <a:rPr lang="en-US" altLang="x-none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50mL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，测定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000" b="1" baseline="-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值和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x-none" sz="2000" b="1" baseline="-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+mn-ea"/>
              </a:rPr>
              <a:t>280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180" name="文本框 6180"/>
          <p:cNvSpPr txBox="1"/>
          <p:nvPr/>
        </p:nvSpPr>
        <p:spPr>
          <a:xfrm>
            <a:off x="5894144" y="5589240"/>
            <a:ext cx="2494280" cy="10156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乙：吸取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上清液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0.5mL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定容至</a:t>
            </a:r>
            <a:r>
              <a:rPr lang="en-US" altLang="x-none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50mL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，测定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000" b="1" baseline="-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值和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+mn-ea"/>
              </a:rPr>
              <a:t>A</a:t>
            </a:r>
            <a:r>
              <a:rPr lang="en-US" altLang="x-none" sz="2000" b="1" baseline="-30000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  <a:sym typeface="+mn-ea"/>
              </a:rPr>
              <a:t>280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2830184" y="4132628"/>
            <a:ext cx="12700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sz="2000" b="1" dirty="0">
                <a:solidFill>
                  <a:srgbClr val="6A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冰浴</a:t>
            </a:r>
            <a:r>
              <a:rPr lang="en-US" sz="2000" b="1" dirty="0">
                <a:solidFill>
                  <a:srgbClr val="6A0000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30min</a:t>
            </a:r>
            <a:endParaRPr lang="en-US" altLang="en-US" sz="2000" b="1" dirty="0">
              <a:solidFill>
                <a:srgbClr val="6A0000"/>
              </a:solidFill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43" name="圆角矩形标注 42"/>
          <p:cNvSpPr/>
          <p:nvPr/>
        </p:nvSpPr>
        <p:spPr>
          <a:xfrm flipV="1">
            <a:off x="3008192" y="2283662"/>
            <a:ext cx="2434952" cy="504825"/>
          </a:xfrm>
          <a:prstGeom prst="wedgeRoundRectCallout">
            <a:avLst>
              <a:gd name="adj1" fmla="val -38959"/>
              <a:gd name="adj2" fmla="val 101794"/>
              <a:gd name="adj3" fmla="val 16667"/>
            </a:avLst>
          </a:prstGeom>
          <a:solidFill>
            <a:srgbClr val="E3FFE3"/>
          </a:solidFill>
          <a:ln w="12700" cap="flat" cmpd="sng">
            <a:solidFill>
              <a:srgbClr val="FF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lstStyle/>
          <a:p>
            <a:pPr lvl="0" algn="ctr"/>
            <a:r>
              <a:rPr lang="zh-CN" altLang="en-US" dirty="0" smtClean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沉淀大分子核酸</a:t>
            </a:r>
            <a:endParaRPr lang="zh-CN" altLang="en-US" dirty="0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1000"/>
                                        <p:tgtEl>
                                          <p:spTgt spid="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2" grpId="0" bldLvl="0" animBg="1"/>
      <p:bldP spid="6163" grpId="0" bldLvl="0" animBg="1"/>
      <p:bldP spid="6175" grpId="0"/>
      <p:bldP spid="6175" grpId="1"/>
      <p:bldP spid="6179" grpId="0"/>
      <p:bldP spid="6179" grpId="1"/>
      <p:bldP spid="6180" grpId="0"/>
      <p:bldP spid="100" grpId="0"/>
      <p:bldP spid="43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169"/>
          <p:cNvSpPr>
            <a:spLocks noGrp="1"/>
          </p:cNvSpPr>
          <p:nvPr>
            <p:ph type="title"/>
          </p:nvPr>
        </p:nvSpPr>
        <p:spPr>
          <a:xfrm>
            <a:off x="297498" y="406405"/>
            <a:ext cx="7467600" cy="646331"/>
          </a:xfrm>
          <a:noFill/>
          <a:ln w="9525">
            <a:noFill/>
          </a:ln>
        </p:spPr>
        <p:txBody>
          <a:bodyPr wrap="square" anchor="b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比色测定</a:t>
            </a:r>
          </a:p>
        </p:txBody>
      </p:sp>
      <p:sp>
        <p:nvSpPr>
          <p:cNvPr id="7170" name="文本占位符 7170"/>
          <p:cNvSpPr>
            <a:spLocks noGrp="1"/>
          </p:cNvSpPr>
          <p:nvPr>
            <p:ph idx="1"/>
          </p:nvPr>
        </p:nvSpPr>
        <p:spPr>
          <a:xfrm>
            <a:off x="156845" y="1676400"/>
            <a:ext cx="8076565" cy="3049905"/>
          </a:xfrm>
        </p:spPr>
        <p:txBody>
          <a:bodyPr anchor="t"/>
          <a:lstStyle/>
          <a:p>
            <a:pPr marL="19685" indent="0">
              <a:spcBef>
                <a:spcPts val="12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260nm波长处， 以蒸馏水为参比，测甲管A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260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乙管A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260</a:t>
            </a:r>
            <a:endParaRPr lang="zh-CN" altLang="en-US" sz="24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spcBef>
                <a:spcPts val="12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甲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x-none" sz="24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－ 乙</a:t>
            </a:r>
            <a:r>
              <a:rPr lang="en-US" altLang="x-none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x-none" sz="2400" baseline="-25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260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数值                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RNA的A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260</a:t>
            </a:r>
          </a:p>
          <a:p>
            <a:pPr marL="0" indent="0">
              <a:spcBef>
                <a:spcPts val="3000"/>
              </a:spcBef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280nm波长处，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以蒸馏水为参比，测甲管A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和乙管A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8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0</a:t>
            </a:r>
          </a:p>
          <a:p>
            <a:pPr lvl="1" indent="0">
              <a:spcBef>
                <a:spcPts val="1200"/>
              </a:spcBef>
            </a:pPr>
            <a:r>
              <a:rPr lang="zh-CN" altLang="en-US" sz="2400" dirty="0" smtClean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甲</a:t>
            </a:r>
            <a:r>
              <a:rPr lang="en-US" altLang="x-none" sz="2400" dirty="0" smtClean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x-none" sz="2400" baseline="-25000" dirty="0" smtClean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aseline="-250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x-none" sz="2400" baseline="-250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x-none" sz="24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 smtClean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－ 乙</a:t>
            </a:r>
            <a:r>
              <a:rPr lang="en-US" altLang="x-none" sz="24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x-none" sz="2400" baseline="-250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400" baseline="-250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en-US" altLang="x-none" sz="2400" baseline="-25000" dirty="0">
                <a:solidFill>
                  <a:srgbClr val="B400B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数值           </a:t>
            </a:r>
            <a:r>
              <a:rPr lang="zh-CN" alt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RNA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的A</a:t>
            </a:r>
            <a:r>
              <a:rPr lang="zh-CN" alt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280</a:t>
            </a:r>
          </a:p>
        </p:txBody>
      </p:sp>
      <p:sp>
        <p:nvSpPr>
          <p:cNvPr id="7172" name="文本框 7171"/>
          <p:cNvSpPr txBox="1"/>
          <p:nvPr/>
        </p:nvSpPr>
        <p:spPr>
          <a:xfrm>
            <a:off x="1260475" y="4799013"/>
            <a:ext cx="5976938" cy="1277273"/>
          </a:xfrm>
          <a:prstGeom prst="rect">
            <a:avLst/>
          </a:prstGeom>
          <a:noFill/>
          <a:ln w="38100" cap="flat" cmpd="dbl">
            <a:solidFill>
              <a:srgbClr val="ABFFAB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ctr" fontAlgn="base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从</a:t>
            </a:r>
            <a:r>
              <a:rPr lang="en-US" altLang="x-none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800" b="1" strike="noStrike" baseline="-25000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260</a:t>
            </a:r>
            <a:r>
              <a:rPr lang="en-US" altLang="x-none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/A</a:t>
            </a:r>
            <a:r>
              <a:rPr lang="en-US" altLang="x-none" sz="2800" b="1" strike="noStrike" baseline="-25000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280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的比值可判断样品的纯度</a:t>
            </a:r>
          </a:p>
          <a:p>
            <a:pPr lvl="0" algn="ctr" fontAlgn="base">
              <a:lnSpc>
                <a:spcPct val="120000"/>
              </a:lnSpc>
              <a:spcBef>
                <a:spcPct val="35000"/>
              </a:spcBef>
            </a:pP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纯</a:t>
            </a:r>
            <a:r>
              <a:rPr lang="en-US" altLang="x-none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x-none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800" b="1" strike="noStrike" baseline="-25000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260</a:t>
            </a:r>
            <a:r>
              <a:rPr lang="en-US" altLang="x-none" sz="2800" b="1" strike="noStrike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/A</a:t>
            </a:r>
            <a:r>
              <a:rPr lang="en-US" altLang="x-none" sz="2800" b="1" strike="noStrike" baseline="-25000" noProof="1" smtClean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280</a:t>
            </a:r>
            <a:r>
              <a:rPr lang="en-US" altLang="x-none" sz="2800" b="1" strike="noStrike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≥2.0</a:t>
            </a:r>
          </a:p>
        </p:txBody>
      </p:sp>
      <p:sp>
        <p:nvSpPr>
          <p:cNvPr id="2" name="任意多边形 7172"/>
          <p:cNvSpPr/>
          <p:nvPr/>
        </p:nvSpPr>
        <p:spPr>
          <a:xfrm>
            <a:off x="4138985" y="2450465"/>
            <a:ext cx="1081087" cy="144463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20062"/>
          </a:solidFill>
          <a:ln w="12700" cap="flat" cmpd="sng">
            <a:solidFill>
              <a:srgbClr val="62006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173" name="任意多边形 7173"/>
          <p:cNvSpPr/>
          <p:nvPr/>
        </p:nvSpPr>
        <p:spPr>
          <a:xfrm>
            <a:off x="4171619" y="3862687"/>
            <a:ext cx="1079500" cy="144462"/>
          </a:xfrm>
          <a:custGeom>
            <a:avLst/>
            <a:gdLst/>
            <a:ahLst/>
            <a:cxnLst>
              <a:cxn ang="270">
                <a:pos x="16200" y="0"/>
              </a:cxn>
              <a:cxn ang="180">
                <a:pos x="0" y="10800"/>
              </a:cxn>
              <a:cxn ang="90">
                <a:pos x="16200" y="21600"/>
              </a:cxn>
              <a:cxn ang="0">
                <a:pos x="21600" y="10800"/>
              </a:cxn>
            </a:cxnLst>
            <a:rect l="0" t="0" r="0" b="0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620062"/>
          </a:solidFill>
          <a:ln w="12700" cap="flat" cmpd="sng">
            <a:solidFill>
              <a:srgbClr val="62006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xfrm>
            <a:off x="252413" y="188913"/>
            <a:ext cx="1584325" cy="701675"/>
          </a:xfrm>
        </p:spPr>
        <p:txBody>
          <a:bodyPr wrap="square" anchor="b">
            <a:spAutoFit/>
          </a:bodyPr>
          <a:lstStyle/>
          <a:p>
            <a:pPr defTabSz="914400"/>
            <a:r>
              <a:rPr lang="zh-CN" altLang="en-US" sz="4000" kern="1200" baseline="0" dirty="0">
                <a:latin typeface="黑体" panose="02010609060101010101" pitchFamily="49" charset="-122"/>
                <a:ea typeface="黑体" panose="02010609060101010101" pitchFamily="49" charset="-122"/>
              </a:rPr>
              <a:t>计算</a:t>
            </a:r>
          </a:p>
        </p:txBody>
      </p:sp>
      <p:sp>
        <p:nvSpPr>
          <p:cNvPr id="8194" name="文本占位符 8194"/>
          <p:cNvSpPr>
            <a:spLocks noGrp="1"/>
          </p:cNvSpPr>
          <p:nvPr>
            <p:ph idx="1"/>
          </p:nvPr>
        </p:nvSpPr>
        <p:spPr>
          <a:xfrm>
            <a:off x="1836738" y="693738"/>
            <a:ext cx="3600450" cy="576262"/>
          </a:xfrm>
        </p:spPr>
        <p:txBody>
          <a:bodyPr anchor="t"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试液中</a:t>
            </a:r>
            <a:r>
              <a:rPr lang="en-US" altLang="x-none" sz="2800" dirty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总含量</a:t>
            </a:r>
          </a:p>
        </p:txBody>
      </p:sp>
      <p:graphicFrame>
        <p:nvGraphicFramePr>
          <p:cNvPr id="8195" name="对象 8195"/>
          <p:cNvGraphicFramePr>
            <a:graphicFrameLocks noChangeAspect="1"/>
          </p:cNvGraphicFramePr>
          <p:nvPr/>
        </p:nvGraphicFramePr>
        <p:xfrm>
          <a:off x="828675" y="1412875"/>
          <a:ext cx="67738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r:id="rId3" imgW="2183765" imgH="393700" progId="Equation.3">
                  <p:embed/>
                </p:oleObj>
              </mc:Choice>
              <mc:Fallback>
                <p:oleObj r:id="rId3" imgW="2183765" imgH="393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8675" y="1412875"/>
                        <a:ext cx="6773863" cy="10080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33CCFF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文本框 8196"/>
          <p:cNvSpPr txBox="1"/>
          <p:nvPr/>
        </p:nvSpPr>
        <p:spPr>
          <a:xfrm>
            <a:off x="900237" y="3068960"/>
            <a:ext cx="6768107" cy="381642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式中：</a:t>
            </a:r>
          </a:p>
          <a:p>
            <a:pPr lvl="0">
              <a:lnSpc>
                <a:spcPct val="120000"/>
              </a:lnSpc>
              <a:spcBef>
                <a:spcPct val="4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甲</a:t>
            </a:r>
            <a:r>
              <a:rPr lang="en-US" altLang="x-none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000" b="1" baseline="-30000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被测稀释液在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260nm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处的总光密度值</a:t>
            </a:r>
          </a:p>
          <a:p>
            <a:pPr lvl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乙</a:t>
            </a:r>
            <a:r>
              <a:rPr lang="en-US" altLang="x-none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000" b="1" baseline="-30000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加沉淀剂除去大分子核酸后被测稀释液</a:t>
            </a:r>
          </a:p>
          <a:p>
            <a:pPr lvl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          在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260nm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处的光密度值</a:t>
            </a:r>
          </a:p>
          <a:p>
            <a:pPr lvl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zh-CN" altLang="en-US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甲</a:t>
            </a:r>
            <a:r>
              <a:rPr lang="en-US" altLang="x-none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000" b="1" baseline="-30000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 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－乙</a:t>
            </a:r>
            <a:r>
              <a:rPr lang="en-US" altLang="x-none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A</a:t>
            </a:r>
            <a:r>
              <a:rPr lang="en-US" altLang="x-none" sz="2000" b="1" baseline="-30000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260</a:t>
            </a:r>
            <a:r>
              <a:rPr lang="en-US" altLang="x-none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为被测样液中大分子核酸光密度值</a:t>
            </a:r>
          </a:p>
          <a:p>
            <a:pPr lvl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en-US" altLang="x-none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V</a:t>
            </a:r>
            <a:r>
              <a:rPr lang="en-US" altLang="x-none" sz="2000" b="1" baseline="-30000" dirty="0" smtClean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B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被测试液总体积（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mL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）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en-US" altLang="x-none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x-none" sz="2000" b="1" dirty="0" smtClean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D</a:t>
            </a:r>
            <a:r>
              <a:rPr lang="en-US" altLang="x-none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样液的稀释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倍数</a:t>
            </a:r>
            <a:endParaRPr lang="en-US" altLang="zh-CN" sz="2000" b="1" dirty="0" smtClean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  <a:p>
            <a:pPr lvl="0">
              <a:lnSpc>
                <a:spcPct val="120000"/>
              </a:lnSpc>
              <a:spcBef>
                <a:spcPct val="3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en-US" altLang="zh-CN" sz="2000" b="1" dirty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0.022</a:t>
            </a:r>
            <a:r>
              <a:rPr lang="en-US" altLang="x-none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——RNA</a:t>
            </a:r>
            <a:r>
              <a:rPr lang="zh-CN" altLang="en-US" sz="2000" b="1" dirty="0" smtClean="0">
                <a:latin typeface="Arial" panose="020B0604020202020204" pitchFamily="34" charset="0"/>
                <a:ea typeface="幼圆" panose="02010509060101010101" pitchFamily="49" charset="-122"/>
                <a:cs typeface="Arial" panose="020B0604020202020204" pitchFamily="34" charset="0"/>
              </a:rPr>
              <a:t>的比消光系数</a:t>
            </a:r>
            <a:endParaRPr lang="zh-CN" altLang="en-US" sz="2000" b="1" dirty="0">
              <a:latin typeface="Arial" panose="020B0604020202020204" pitchFamily="34" charset="0"/>
              <a:ea typeface="幼圆" panose="020105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198" name="云形标注 8197"/>
          <p:cNvSpPr/>
          <p:nvPr/>
        </p:nvSpPr>
        <p:spPr>
          <a:xfrm flipV="1">
            <a:off x="6286795" y="2601119"/>
            <a:ext cx="1295400" cy="647700"/>
          </a:xfrm>
          <a:prstGeom prst="cloudCallout">
            <a:avLst>
              <a:gd name="adj1" fmla="val 20148"/>
              <a:gd name="adj2" fmla="val 129333"/>
            </a:avLst>
          </a:prstGeom>
          <a:solidFill>
            <a:srgbClr val="FFFFCC"/>
          </a:solidFill>
          <a:ln w="12700" cap="flat" cmpd="sng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</p:spPr>
        <p:txBody>
          <a:bodyPr rot="10800000" wrap="none" anchor="ctr"/>
          <a:lstStyle/>
          <a:p>
            <a:pPr lvl="0" algn="ctr"/>
            <a:r>
              <a:rPr lang="zh-CN" altLang="en-US" dirty="0">
                <a:solidFill>
                  <a:srgbClr val="620062"/>
                </a:solidFill>
                <a:latin typeface="Arial Black" panose="020B0A04020102020204" pitchFamily="2" charset="0"/>
                <a:ea typeface="宋体" panose="02010600030101010101" pitchFamily="2" charset="-122"/>
              </a:rPr>
              <a:t>200</a:t>
            </a:r>
          </a:p>
        </p:txBody>
      </p:sp>
      <p:sp>
        <p:nvSpPr>
          <p:cNvPr id="8199" name="圆角矩形标注 8198"/>
          <p:cNvSpPr/>
          <p:nvPr/>
        </p:nvSpPr>
        <p:spPr>
          <a:xfrm flipV="1">
            <a:off x="4966226" y="2672556"/>
            <a:ext cx="865188" cy="504825"/>
          </a:xfrm>
          <a:prstGeom prst="wedgeRoundRectCallout">
            <a:avLst>
              <a:gd name="adj1" fmla="val 109853"/>
              <a:gd name="adj2" fmla="val 160395"/>
              <a:gd name="adj3" fmla="val 16667"/>
            </a:avLst>
          </a:prstGeom>
          <a:solidFill>
            <a:srgbClr val="E3FFE3"/>
          </a:solidFill>
          <a:ln w="12700" cap="flat" cmpd="sng">
            <a:solidFill>
              <a:srgbClr val="FF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 rot="10800000" wrap="none" anchor="ctr"/>
          <a:lstStyle/>
          <a:p>
            <a:pPr lvl="0" algn="ctr"/>
            <a:r>
              <a:rPr lang="zh-CN" altLang="en-US" dirty="0">
                <a:solidFill>
                  <a:schemeClr val="hlink"/>
                </a:solidFill>
                <a:latin typeface="Arial Black" panose="020B0A04020102020204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67400" y="549275"/>
            <a:ext cx="208743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zh-CN" b="1" dirty="0">
                <a:latin typeface="+mn-lt"/>
                <a:ea typeface="宋体" panose="02010600030101010101" pitchFamily="2" charset="-122"/>
                <a:sym typeface="Arial" panose="020B0604020202020204" pitchFamily="34" charset="0"/>
              </a:rPr>
              <a:t>×2/1×50/0.5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ldLvl="0"/>
      <p:bldP spid="8198" grpId="0" bldLvl="0" animBg="1"/>
      <p:bldP spid="8199" grpId="0" bldLvl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9217"/>
          <p:cNvSpPr>
            <a:spLocks noGrp="1"/>
          </p:cNvSpPr>
          <p:nvPr>
            <p:ph type="title"/>
          </p:nvPr>
        </p:nvSpPr>
        <p:spPr>
          <a:xfrm>
            <a:off x="387350" y="295910"/>
            <a:ext cx="7467600" cy="762000"/>
          </a:xfrm>
        </p:spPr>
        <p:txBody>
          <a:bodyPr anchor="b">
            <a:spAutoFit/>
          </a:bodyPr>
          <a:lstStyle/>
          <a:p>
            <a:pPr defTabSz="914400"/>
            <a:r>
              <a:rPr lang="zh-CN" altLang="en-US" kern="1200" baseline="0">
                <a:latin typeface="+mj-lt"/>
                <a:ea typeface="华文新魏" panose="02010800040101010101" pitchFamily="2" charset="-122"/>
                <a:cs typeface="+mj-cs"/>
              </a:rPr>
              <a:t>结果与计算</a:t>
            </a:r>
          </a:p>
        </p:txBody>
      </p:sp>
      <p:sp>
        <p:nvSpPr>
          <p:cNvPr id="9218" name="文本占位符 9218"/>
          <p:cNvSpPr>
            <a:spLocks noGrp="1"/>
          </p:cNvSpPr>
          <p:nvPr>
            <p:ph idx="1"/>
          </p:nvPr>
        </p:nvSpPr>
        <p:spPr>
          <a:xfrm>
            <a:off x="539750" y="1155700"/>
            <a:ext cx="7488634" cy="1985268"/>
          </a:xfrm>
        </p:spPr>
        <p:txBody>
          <a:bodyPr anchor="t"/>
          <a:lstStyle/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1</a:t>
            </a:r>
            <a:r>
              <a:rPr lang="zh-CN" altLang="en-US" sz="2800" dirty="0">
                <a:latin typeface="+mn-lt"/>
              </a:rPr>
              <a:t>、用紫外吸收法测出</a:t>
            </a:r>
            <a:r>
              <a:rPr lang="en-US" altLang="x-none" sz="2800" dirty="0">
                <a:latin typeface="+mn-lt"/>
              </a:rPr>
              <a:t>RNA</a:t>
            </a:r>
            <a:r>
              <a:rPr lang="zh-CN" altLang="en-US" sz="2800" dirty="0">
                <a:latin typeface="+mn-lt"/>
              </a:rPr>
              <a:t>试液中</a:t>
            </a:r>
            <a:r>
              <a:rPr lang="en-US" altLang="x-none" sz="2800" dirty="0" smtClean="0">
                <a:latin typeface="+mn-lt"/>
              </a:rPr>
              <a:t>RNA</a:t>
            </a:r>
            <a:r>
              <a:rPr lang="zh-CN" altLang="en-US" sz="2800" dirty="0" smtClean="0">
                <a:latin typeface="+mn-lt"/>
              </a:rPr>
              <a:t>含量</a:t>
            </a:r>
            <a:endParaRPr lang="zh-CN" altLang="en-US" sz="2800" dirty="0">
              <a:latin typeface="+mn-lt"/>
            </a:endParaRPr>
          </a:p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en-US" altLang="zh-CN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、求出酵母泥中干酵母［约占酵母泥重的</a:t>
            </a:r>
            <a:r>
              <a:rPr lang="en-US" altLang="x-none" sz="2800" dirty="0">
                <a:latin typeface="+mn-lt"/>
              </a:rPr>
              <a:t>25%</a:t>
            </a:r>
            <a:r>
              <a:rPr lang="zh-CN" altLang="en-US" sz="2800" dirty="0">
                <a:latin typeface="+mn-lt"/>
              </a:rPr>
              <a:t>（质量分数）］核糖核酸的百分提取率：</a:t>
            </a:r>
          </a:p>
        </p:txBody>
      </p:sp>
      <p:graphicFrame>
        <p:nvGraphicFramePr>
          <p:cNvPr id="9219" name="对象 92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323095"/>
              </p:ext>
            </p:extLst>
          </p:nvPr>
        </p:nvGraphicFramePr>
        <p:xfrm>
          <a:off x="1331640" y="3429000"/>
          <a:ext cx="601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r:id="rId3" imgW="2501900" imgH="431800" progId="Equation.3">
                  <p:embed/>
                </p:oleObj>
              </mc:Choice>
              <mc:Fallback>
                <p:oleObj r:id="rId3" imgW="25019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640" y="3429000"/>
                        <a:ext cx="6019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文本占位符 9218"/>
          <p:cNvSpPr/>
          <p:nvPr/>
        </p:nvSpPr>
        <p:spPr>
          <a:xfrm>
            <a:off x="539750" y="5157192"/>
            <a:ext cx="6216650" cy="66357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342900" lvl="0" indent="-342900" algn="just">
              <a:lnSpc>
                <a:spcPct val="120000"/>
              </a:lnSpc>
              <a:spcBef>
                <a:spcPct val="4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、计算样品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RNA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的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A</a:t>
            </a:r>
            <a:r>
              <a:rPr lang="en-US" altLang="zh-CN" sz="2800" b="1" baseline="-25000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260</a:t>
            </a:r>
            <a:r>
              <a:rPr lang="en-US" altLang="zh-CN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/A</a:t>
            </a:r>
            <a:r>
              <a:rPr lang="en-US" altLang="zh-CN" sz="2800" b="1" baseline="-25000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280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宋体" panose="02010600030101010101" pitchFamily="2" charset="-122"/>
              </a:rPr>
              <a:t>比值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1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9" name="对象 9219"/>
          <p:cNvGraphicFramePr>
            <a:graphicFrameLocks noChangeAspect="1"/>
          </p:cNvGraphicFramePr>
          <p:nvPr/>
        </p:nvGraphicFramePr>
        <p:xfrm>
          <a:off x="1167130" y="990918"/>
          <a:ext cx="6019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5" r:id="rId3" imgW="2501900" imgH="431800" progId="Equation.3">
                  <p:embed/>
                </p:oleObj>
              </mc:Choice>
              <mc:Fallback>
                <p:oleObj r:id="rId3" imgW="2501900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7130" y="990918"/>
                        <a:ext cx="60198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椭圆形标注 6"/>
          <p:cNvSpPr/>
          <p:nvPr/>
        </p:nvSpPr>
        <p:spPr>
          <a:xfrm>
            <a:off x="3240405" y="2868295"/>
            <a:ext cx="4142740" cy="1121410"/>
          </a:xfrm>
          <a:prstGeom prst="wedgeEllipseCallout">
            <a:avLst>
              <a:gd name="adj1" fmla="val -84641"/>
              <a:gd name="adj2" fmla="val -15339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提取率分析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980" y="419735"/>
            <a:ext cx="3905250" cy="768350"/>
          </a:xfrm>
        </p:spPr>
        <p:txBody>
          <a:bodyPr wrap="square"/>
          <a:lstStyle/>
          <a:p>
            <a:r>
              <a:rPr lang="zh-CN" altLang="en-US"/>
              <a:t>提取条件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3770" y="1370965"/>
            <a:ext cx="3552825" cy="2810510"/>
          </a:xfrm>
        </p:spPr>
        <p:txBody>
          <a:bodyPr/>
          <a:lstStyle/>
          <a:p>
            <a:r>
              <a:rPr lang="zh-CN" altLang="en-US"/>
              <a:t>液比</a:t>
            </a:r>
            <a:r>
              <a:rPr lang="en-US" altLang="zh-CN"/>
              <a:t>1:10</a:t>
            </a:r>
            <a:r>
              <a:rPr lang="zh-CN" altLang="en-US"/>
              <a:t>（</a:t>
            </a:r>
            <a:r>
              <a:rPr lang="en-US" altLang="zh-CN"/>
              <a:t>10%</a:t>
            </a:r>
            <a:r>
              <a:rPr lang="zh-CN" altLang="en-US"/>
              <a:t>）</a:t>
            </a:r>
          </a:p>
          <a:p>
            <a:r>
              <a:rPr lang="zh-CN" altLang="en-US"/>
              <a:t>盐浓度 </a:t>
            </a:r>
            <a:r>
              <a:rPr lang="en-US" altLang="zh-CN"/>
              <a:t>10%</a:t>
            </a:r>
          </a:p>
          <a:p>
            <a:r>
              <a:rPr lang="zh-CN" altLang="en-US"/>
              <a:t>温度 </a:t>
            </a:r>
            <a:r>
              <a:rPr lang="en-US" altLang="zh-CN"/>
              <a:t>95℃</a:t>
            </a:r>
            <a:r>
              <a:rPr lang="zh-CN" altLang="en-US"/>
              <a:t>左右</a:t>
            </a:r>
          </a:p>
          <a:p>
            <a:r>
              <a:rPr lang="zh-CN" altLang="en-US"/>
              <a:t>提取时间 </a:t>
            </a:r>
            <a:r>
              <a:rPr lang="en-US" altLang="zh-CN"/>
              <a:t>60min</a:t>
            </a:r>
            <a:endParaRPr lang="zh-CN" altLang="en-US"/>
          </a:p>
        </p:txBody>
      </p:sp>
      <p:sp>
        <p:nvSpPr>
          <p:cNvPr id="5" name="椭圆形标注 4"/>
          <p:cNvSpPr/>
          <p:nvPr/>
        </p:nvSpPr>
        <p:spPr>
          <a:xfrm>
            <a:off x="4297045" y="2607945"/>
            <a:ext cx="3743960" cy="1080135"/>
          </a:xfrm>
          <a:prstGeom prst="wedgeEllipseCallout">
            <a:avLst>
              <a:gd name="adj1" fmla="val -52611"/>
              <a:gd name="adj2" fmla="val -74279"/>
            </a:avLst>
          </a:prstGeom>
          <a:solidFill>
            <a:schemeClr val="accent3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>
                <a:solidFill>
                  <a:srgbClr val="99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是否最佳条件？</a:t>
            </a:r>
            <a:endParaRPr lang="zh-CN" altLang="en-US" sz="320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80" y="765175"/>
            <a:ext cx="6233160" cy="48456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" y="339090"/>
            <a:ext cx="4097655" cy="32810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415" y="3237865"/>
            <a:ext cx="4413885" cy="31089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" y="353060"/>
            <a:ext cx="4331335" cy="32969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935" y="3422650"/>
            <a:ext cx="4469765" cy="3079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9952" y="586829"/>
            <a:ext cx="4128407" cy="769441"/>
          </a:xfrm>
        </p:spPr>
        <p:txBody>
          <a:bodyPr/>
          <a:lstStyle/>
          <a:p>
            <a:pPr algn="ctr"/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DNA</a:t>
            </a: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RNA</a:t>
            </a:r>
            <a:endParaRPr lang="zh-CN" altLang="en-US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1600014"/>
            <a:ext cx="4320480" cy="4853322"/>
          </a:xfrm>
        </p:spPr>
        <p:txBody>
          <a:bodyPr/>
          <a:lstStyle/>
          <a:p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脱氧核糖核酸），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（核糖核酸）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都由核苷酸单体聚合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一般情况下，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双链，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单链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比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稳定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碱基组成：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ATGC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碱基组成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AUGC</a:t>
            </a:r>
            <a:endParaRPr lang="zh-CN" altLang="en-US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031"/>
          <a:stretch/>
        </p:blipFill>
        <p:spPr bwMode="auto">
          <a:xfrm>
            <a:off x="285750" y="971550"/>
            <a:ext cx="1539478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51" y="971550"/>
            <a:ext cx="1568269" cy="488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95943" y="2664279"/>
            <a:ext cx="1629285" cy="14586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矩形 6"/>
          <p:cNvSpPr/>
          <p:nvPr/>
        </p:nvSpPr>
        <p:spPr>
          <a:xfrm>
            <a:off x="2386414" y="2664278"/>
            <a:ext cx="1629285" cy="14586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044069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85" y="421005"/>
            <a:ext cx="4226560" cy="31756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265" y="3175000"/>
            <a:ext cx="4548505" cy="34042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0241"/>
          <p:cNvSpPr>
            <a:spLocks noGrp="1"/>
          </p:cNvSpPr>
          <p:nvPr>
            <p:ph type="title"/>
          </p:nvPr>
        </p:nvSpPr>
        <p:spPr>
          <a:xfrm>
            <a:off x="744538" y="527149"/>
            <a:ext cx="6819900" cy="646331"/>
          </a:xfrm>
          <a:noFill/>
          <a:ln w="9525">
            <a:noFill/>
          </a:ln>
        </p:spPr>
        <p:txBody>
          <a:bodyPr wrap="square" anchor="b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紫外吸收扫描</a:t>
            </a:r>
          </a:p>
        </p:txBody>
      </p:sp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611188" y="3491865"/>
            <a:ext cx="7086600" cy="1305287"/>
          </a:xfrm>
          <a:ln>
            <a:solidFill>
              <a:srgbClr val="B400B4"/>
            </a:solidFill>
            <a:miter/>
          </a:ln>
        </p:spPr>
        <p:txBody>
          <a:bodyPr anchor="t"/>
          <a:lstStyle/>
          <a:p>
            <a:pPr>
              <a:lnSpc>
                <a:spcPct val="140000"/>
              </a:lnSpc>
            </a:pP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对照标准蛋白质溶液、标准RNA溶液和自己的样品溶液紫外扫描曲线作比较讨论</a:t>
            </a:r>
          </a:p>
        </p:txBody>
      </p:sp>
      <p:sp>
        <p:nvSpPr>
          <p:cNvPr id="2" name="矩形 10243"/>
          <p:cNvSpPr/>
          <p:nvPr/>
        </p:nvSpPr>
        <p:spPr>
          <a:xfrm>
            <a:off x="611188" y="1631950"/>
            <a:ext cx="7219950" cy="1368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/>
          <a:lstStyle/>
          <a:p>
            <a:pPr marL="342900" lvl="0" indent="-342900">
              <a:lnSpc>
                <a:spcPct val="140000"/>
              </a:lnSpc>
              <a:spcBef>
                <a:spcPct val="4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­"/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</a:rPr>
              <a:t>每组取自己配制的RNA溶液作200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  <a:sym typeface="Symbol" panose="05050102010706020507" pitchFamily="2" charset="2"/>
              </a:rPr>
              <a:t>350nm</a:t>
            </a: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1" charset="-122"/>
                <a:cs typeface="Arial" panose="020B0604020202020204" pitchFamily="34" charset="0"/>
              </a:rPr>
              <a:t>波长紫外吸收扫描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10241"/>
          <p:cNvSpPr>
            <a:spLocks noGrp="1"/>
          </p:cNvSpPr>
          <p:nvPr>
            <p:ph type="title"/>
          </p:nvPr>
        </p:nvSpPr>
        <p:spPr>
          <a:xfrm>
            <a:off x="647383" y="222885"/>
            <a:ext cx="6819900" cy="645160"/>
          </a:xfrm>
          <a:noFill/>
          <a:ln w="9525">
            <a:noFill/>
          </a:ln>
        </p:spPr>
        <p:txBody>
          <a:bodyPr wrap="square" anchor="b">
            <a:spAutoFit/>
          </a:bodyPr>
          <a:lstStyle/>
          <a:p>
            <a:r>
              <a:rPr lang="zh-CN" altLang="en-US" sz="3600" dirty="0">
                <a:solidFill>
                  <a:schemeClr val="hlink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紫外吸收扫描图谱</a:t>
            </a:r>
          </a:p>
        </p:txBody>
      </p:sp>
      <p:pic>
        <p:nvPicPr>
          <p:cNvPr id="3" name="图片 2" descr="核酸蛋白质吸收图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073785"/>
            <a:ext cx="3455035" cy="2350135"/>
          </a:xfrm>
          <a:prstGeom prst="rect">
            <a:avLst/>
          </a:prstGeom>
        </p:spPr>
      </p:pic>
      <p:pic>
        <p:nvPicPr>
          <p:cNvPr id="4" name="图片 3" descr="核酸吸收图谱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10" y="3599815"/>
            <a:ext cx="4895850" cy="28898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62989"/>
            <a:ext cx="5749290" cy="646331"/>
          </a:xfrm>
        </p:spPr>
        <p:txBody>
          <a:bodyPr wrap="square"/>
          <a:lstStyle/>
          <a:p>
            <a:r>
              <a:rPr lang="zh-CN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紫外扫描图谱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" y="807085"/>
            <a:ext cx="8122285" cy="5792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475" y="1204595"/>
            <a:ext cx="2865755" cy="104330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文本占位符 15362"/>
          <p:cNvSpPr>
            <a:spLocks noGrp="1"/>
          </p:cNvSpPr>
          <p:nvPr>
            <p:ph type="body" idx="1"/>
          </p:nvPr>
        </p:nvSpPr>
        <p:spPr>
          <a:xfrm>
            <a:off x="539552" y="1340768"/>
            <a:ext cx="7524750" cy="194246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1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、简述</a:t>
            </a: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含量测定的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方法及其原理。</a:t>
            </a:r>
            <a:endParaRPr lang="en-US" altLang="zh-CN" b="0" dirty="0" smtClean="0">
              <a:latin typeface="+mn-lt"/>
              <a:ea typeface="黑体" panose="02010609060101010101" pitchFamily="49" charset="-122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2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、紫外吸收法测定</a:t>
            </a:r>
            <a:r>
              <a:rPr lang="en-US" altLang="zh-CN" b="0" dirty="0" smtClean="0">
                <a:latin typeface="+mn-lt"/>
                <a:ea typeface="黑体" panose="02010609060101010101" pitchFamily="49" charset="-122"/>
              </a:rPr>
              <a:t>RNA</a:t>
            </a:r>
            <a:r>
              <a:rPr lang="zh-CN" altLang="en-US" b="0" dirty="0" smtClean="0">
                <a:latin typeface="+mn-lt"/>
                <a:ea typeface="黑体" panose="02010609060101010101" pitchFamily="49" charset="-122"/>
              </a:rPr>
              <a:t>浓度需要注意什么？</a:t>
            </a:r>
            <a:endParaRPr lang="en-US" altLang="zh-CN" b="0" dirty="0" smtClean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标题 10241"/>
          <p:cNvSpPr>
            <a:spLocks noGrp="1"/>
          </p:cNvSpPr>
          <p:nvPr>
            <p:ph type="title"/>
          </p:nvPr>
        </p:nvSpPr>
        <p:spPr>
          <a:xfrm>
            <a:off x="323850" y="278997"/>
            <a:ext cx="7467600" cy="701731"/>
          </a:xfrm>
          <a:noFill/>
          <a:ln w="9525">
            <a:noFill/>
          </a:ln>
        </p:spPr>
        <p:txBody>
          <a:bodyPr anchor="b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思考题</a:t>
            </a:r>
            <a:endParaRPr lang="en-US" altLang="x-none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8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矩形 225281"/>
          <p:cNvSpPr/>
          <p:nvPr/>
        </p:nvSpPr>
        <p:spPr>
          <a:xfrm>
            <a:off x="1547664" y="0"/>
            <a:ext cx="554355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algn="ctr">
              <a:lnSpc>
                <a:spcPct val="90000"/>
              </a:lnSpc>
            </a:pPr>
            <a:r>
              <a:rPr lang="en-US" altLang="zh-CN" sz="4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sz="4400" b="1" dirty="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提取的通用方法</a:t>
            </a:r>
          </a:p>
        </p:txBody>
      </p:sp>
      <p:sp>
        <p:nvSpPr>
          <p:cNvPr id="225283" name="矩形 225282"/>
          <p:cNvSpPr/>
          <p:nvPr/>
        </p:nvSpPr>
        <p:spPr>
          <a:xfrm>
            <a:off x="658494" y="1247458"/>
            <a:ext cx="794595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0" hangingPunct="0">
              <a:buClr>
                <a:srgbClr val="0000CC"/>
              </a:buClr>
              <a:buFont typeface="Wingdings" panose="05000000000000000000" pitchFamily="2" charset="2"/>
              <a:buChar char="q"/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　异硫氰酸胍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苯酚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法（</a:t>
            </a:r>
            <a:r>
              <a:rPr lang="en-US" altLang="zh-CN" sz="32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TRIzol</a:t>
            </a:r>
            <a:r>
              <a:rPr lang="zh-CN" alt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试剂）</a:t>
            </a:r>
            <a:endParaRPr lang="zh-CN" alt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285" name="文本框 225284"/>
          <p:cNvSpPr txBox="1"/>
          <p:nvPr/>
        </p:nvSpPr>
        <p:spPr>
          <a:xfrm>
            <a:off x="228600" y="1931035"/>
            <a:ext cx="7871792" cy="430271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6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原理</a:t>
            </a: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Char char="•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细胞在变性剂异硫氰酸胍的作用下被裂解，同时核蛋白体上的蛋白变性，核酸释放；</a:t>
            </a: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Char char="•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释放出来的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DNA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RNA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由于在特定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pH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下溶解度的不同而分别位于整个体系中的中间相和水相，从而得以分离；</a:t>
            </a:r>
          </a:p>
          <a:p>
            <a:pPr marL="457200" indent="-457200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Char char="•"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有机溶剂抽提，沉淀，得到纯净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RNA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黑体" panose="02010609060101010101" pitchFamily="1" charset="-122"/>
              </a:rPr>
              <a:t>。 </a:t>
            </a:r>
            <a:r>
              <a:rPr lang="zh-CN" altLang="en-US" dirty="0">
                <a:solidFill>
                  <a:srgbClr val="000000"/>
                </a:solidFill>
                <a:latin typeface="+mn-lt"/>
              </a:rPr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665060"/>
            <a:ext cx="7467600" cy="7065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酵母与生活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4432931"/>
            <a:ext cx="2616315" cy="1817150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257995"/>
            <a:ext cx="1992086" cy="199208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1667"/>
            <a:ext cx="4025642" cy="24878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359462"/>
            <a:ext cx="1976264" cy="197626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694155"/>
            <a:ext cx="3670854" cy="250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2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316108"/>
            <a:ext cx="7467600" cy="7065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酵母细胞组成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111905"/>
            <a:ext cx="3624943" cy="55375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真核细胞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四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类生物大分子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核酸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b="0" dirty="0" smtClean="0">
                <a:latin typeface="Arial" panose="020B0604020202020204" pitchFamily="34" charset="0"/>
                <a:cs typeface="Arial" panose="020B0604020202020204" pitchFamily="34" charset="0"/>
              </a:rPr>
              <a:t>DNA/RNA</a:t>
            </a: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蛋白质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脂</a:t>
            </a: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碳水化合物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772816"/>
            <a:ext cx="3778283" cy="417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662430"/>
            <a:ext cx="7467600" cy="4419600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工业上常以酵母为原料，大量提取核糖核酸</a:t>
            </a:r>
          </a:p>
          <a:p>
            <a:pPr lvl="1"/>
            <a:r>
              <a:rPr lang="zh-CN" altLang="en-US" b="0" dirty="0">
                <a:latin typeface="+mn-lt"/>
              </a:rPr>
              <a:t>这是因为酵母核酸的大部分是RNA，而DNA 的含量少</a:t>
            </a:r>
          </a:p>
          <a:p>
            <a:pPr lvl="1"/>
            <a:r>
              <a:rPr lang="zh-CN" altLang="en-US" b="0" dirty="0">
                <a:latin typeface="+mn-lt"/>
              </a:rPr>
              <a:t>酵母来源广泛，菌体易于收集，RNA提取也较方便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886700" cy="7065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酵母细胞的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7664" y="1484784"/>
            <a:ext cx="5256584" cy="42457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保持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生物活性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酚氯仿抽提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不需要保持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RNA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生物活性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稀碱</a:t>
            </a:r>
            <a:r>
              <a:rPr lang="zh-CN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法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b="0" dirty="0" smtClean="0">
                <a:latin typeface="Arial" panose="020B0604020202020204" pitchFamily="34" charset="0"/>
                <a:cs typeface="Arial" panose="020B0604020202020204" pitchFamily="34" charset="0"/>
              </a:rPr>
              <a:t>浓盐法</a:t>
            </a:r>
            <a:endParaRPr lang="en-US" altLang="zh-CN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18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993772404"/>
              </p:ext>
            </p:extLst>
          </p:nvPr>
        </p:nvGraphicFramePr>
        <p:xfrm>
          <a:off x="827584" y="1649058"/>
          <a:ext cx="3307372" cy="4224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346662" y="1640766"/>
            <a:ext cx="35377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碱</a:t>
            </a: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/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盐</a:t>
            </a: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处理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液氮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研磨、超声等物理破碎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溶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壁酶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46663" y="3277743"/>
            <a:ext cx="1815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酸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沉淀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酚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氯仿抽提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en-US" altLang="zh-CN" sz="2000" dirty="0" smtClean="0">
                <a:latin typeface="+mn-lt"/>
                <a:ea typeface="黑体" panose="02010609060101010101" pitchFamily="49" charset="-122"/>
              </a:rPr>
              <a:t> DNA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酶处理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346663" y="5013176"/>
            <a:ext cx="181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乙醇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沉淀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  <a:p>
            <a:pPr marL="214313" indent="-214313">
              <a:buFont typeface="Wingdings" panose="05000000000000000000" pitchFamily="2" charset="2"/>
              <a:buChar char="l"/>
            </a:pPr>
            <a:r>
              <a:rPr lang="zh-CN" altLang="en-US" sz="2000" dirty="0" smtClean="0">
                <a:latin typeface="+mn-lt"/>
                <a:ea typeface="黑体" panose="02010609060101010101" pitchFamily="49" charset="-122"/>
              </a:rPr>
              <a:t> 乙醇</a:t>
            </a:r>
            <a:r>
              <a:rPr lang="zh-CN" altLang="en-US" sz="2000" dirty="0">
                <a:latin typeface="+mn-lt"/>
                <a:ea typeface="黑体" panose="02010609060101010101" pitchFamily="49" charset="-122"/>
              </a:rPr>
              <a:t>洗涤</a:t>
            </a:r>
            <a:endParaRPr lang="en-US" altLang="zh-CN" sz="2000" dirty="0">
              <a:latin typeface="+mn-lt"/>
              <a:ea typeface="黑体" panose="02010609060101010101" pitchFamily="49" charset="-122"/>
            </a:endParaRP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7886700" cy="7065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酵母细胞的</a:t>
            </a:r>
            <a:r>
              <a:rPr lang="en-US" altLang="zh-CN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提取</a:t>
            </a:r>
          </a:p>
        </p:txBody>
      </p:sp>
    </p:spTree>
    <p:extLst>
      <p:ext uri="{BB962C8B-B14F-4D97-AF65-F5344CB8AC3E}">
        <p14:creationId xmlns:p14="http://schemas.microsoft.com/office/powerpoint/2010/main" val="372513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1917108f-cd6b-4d4a-9ff9-cc2b23e4f091}"/>
</p:tagLst>
</file>

<file path=ppt/theme/theme1.xml><?xml version="1.0" encoding="utf-8"?>
<a:theme xmlns:a="http://schemas.openxmlformats.org/drawingml/2006/main" name="Bamboo">
  <a:themeElements>
    <a:clrScheme name="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78900"/>
      </a:accent6>
      <a:hlink>
        <a:srgbClr val="FF3300"/>
      </a:hlink>
      <a:folHlink>
        <a:srgbClr val="6633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396F39"/>
        </a:lt1>
        <a:dk2>
          <a:srgbClr val="FFCC00"/>
        </a:dk2>
        <a:lt2>
          <a:srgbClr val="0000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CDCDC"/>
        </a:accent4>
        <a:accent5>
          <a:srgbClr val="AACAAA"/>
        </a:accent5>
        <a:accent6>
          <a:srgbClr val="B789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789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E589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mboo">
  <a:themeElements>
    <a:clrScheme name="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78900"/>
      </a:accent6>
      <a:hlink>
        <a:srgbClr val="FF3300"/>
      </a:hlink>
      <a:folHlink>
        <a:srgbClr val="6633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396F39"/>
        </a:lt1>
        <a:dk2>
          <a:srgbClr val="FFCC00"/>
        </a:dk2>
        <a:lt2>
          <a:srgbClr val="0000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CDCDC"/>
        </a:accent4>
        <a:accent5>
          <a:srgbClr val="AACAAA"/>
        </a:accent5>
        <a:accent6>
          <a:srgbClr val="B789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789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1AA"/>
        </a:accent5>
        <a:accent6>
          <a:srgbClr val="E589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1440</Words>
  <Application>Microsoft Office PowerPoint</Application>
  <PresentationFormat>全屏显示(4:3)</PresentationFormat>
  <Paragraphs>177</Paragraphs>
  <Slides>34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黑体</vt:lpstr>
      <vt:lpstr>华文新魏</vt:lpstr>
      <vt:lpstr>华文行楷</vt:lpstr>
      <vt:lpstr>华文中宋</vt:lpstr>
      <vt:lpstr>宋体</vt:lpstr>
      <vt:lpstr>幼圆</vt:lpstr>
      <vt:lpstr>Arial</vt:lpstr>
      <vt:lpstr>Arial Black</vt:lpstr>
      <vt:lpstr>Calibri</vt:lpstr>
      <vt:lpstr>Symbol</vt:lpstr>
      <vt:lpstr>Times New Roman</vt:lpstr>
      <vt:lpstr>Wingdings</vt:lpstr>
      <vt:lpstr>Bamboo</vt:lpstr>
      <vt:lpstr>1_Bamboo</vt:lpstr>
      <vt:lpstr>Equation.3</vt:lpstr>
      <vt:lpstr>PowerPoint 演示文稿</vt:lpstr>
      <vt:lpstr>PowerPoint 演示文稿</vt:lpstr>
      <vt:lpstr>DNA和RNA</vt:lpstr>
      <vt:lpstr>PowerPoint 演示文稿</vt:lpstr>
      <vt:lpstr>酵母与生活</vt:lpstr>
      <vt:lpstr>酵母细胞组成</vt:lpstr>
      <vt:lpstr>PowerPoint 演示文稿</vt:lpstr>
      <vt:lpstr>酵母细胞的RNA提取</vt:lpstr>
      <vt:lpstr>酵母细胞的RNA提取</vt:lpstr>
      <vt:lpstr>提取方法</vt:lpstr>
      <vt:lpstr>PowerPoint 演示文稿</vt:lpstr>
      <vt:lpstr>PowerPoint 演示文稿</vt:lpstr>
      <vt:lpstr>PowerPoint 演示文稿</vt:lpstr>
      <vt:lpstr>操作步骤</vt:lpstr>
      <vt:lpstr>注意事项</vt:lpstr>
      <vt:lpstr>操作步骤（续）</vt:lpstr>
      <vt:lpstr>操作步骤（续）</vt:lpstr>
      <vt:lpstr>思考题</vt:lpstr>
      <vt:lpstr>PowerPoint 演示文稿</vt:lpstr>
      <vt:lpstr>紫外吸收法</vt:lpstr>
      <vt:lpstr>RNA定量实验流程</vt:lpstr>
      <vt:lpstr>比色测定</vt:lpstr>
      <vt:lpstr>计算</vt:lpstr>
      <vt:lpstr>结果与计算</vt:lpstr>
      <vt:lpstr>PowerPoint 演示文稿</vt:lpstr>
      <vt:lpstr>提取条件</vt:lpstr>
      <vt:lpstr>PowerPoint 演示文稿</vt:lpstr>
      <vt:lpstr>PowerPoint 演示文稿</vt:lpstr>
      <vt:lpstr>PowerPoint 演示文稿</vt:lpstr>
      <vt:lpstr>PowerPoint 演示文稿</vt:lpstr>
      <vt:lpstr>紫外吸收扫描</vt:lpstr>
      <vt:lpstr>紫外吸收扫描图谱</vt:lpstr>
      <vt:lpstr>紫外扫描图谱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邹健</dc:creator>
  <cp:lastModifiedBy>Windows 用户</cp:lastModifiedBy>
  <cp:revision>95</cp:revision>
  <dcterms:created xsi:type="dcterms:W3CDTF">2008-10-20T22:05:00Z</dcterms:created>
  <dcterms:modified xsi:type="dcterms:W3CDTF">2021-03-29T15:24:17Z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