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21"/>
  </p:notesMasterIdLst>
  <p:sldIdLst>
    <p:sldId id="405" r:id="rId3"/>
    <p:sldId id="387" r:id="rId4"/>
    <p:sldId id="389" r:id="rId5"/>
    <p:sldId id="417" r:id="rId6"/>
    <p:sldId id="390" r:id="rId7"/>
    <p:sldId id="418" r:id="rId8"/>
    <p:sldId id="393" r:id="rId9"/>
    <p:sldId id="394" r:id="rId10"/>
    <p:sldId id="422" r:id="rId11"/>
    <p:sldId id="425" r:id="rId12"/>
    <p:sldId id="421" r:id="rId13"/>
    <p:sldId id="419" r:id="rId14"/>
    <p:sldId id="420" r:id="rId15"/>
    <p:sldId id="428" r:id="rId16"/>
    <p:sldId id="430" r:id="rId17"/>
    <p:sldId id="429" r:id="rId18"/>
    <p:sldId id="431" r:id="rId19"/>
    <p:sldId id="43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28" autoAdjust="0"/>
  </p:normalViewPr>
  <p:slideViewPr>
    <p:cSldViewPr>
      <p:cViewPr varScale="1">
        <p:scale>
          <a:sx n="119" d="100"/>
          <a:sy n="119" d="100"/>
        </p:scale>
        <p:origin x="12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normAutofit/>
          </a:bodyPr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4154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645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189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3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52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3/31/22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>
                <a:solidFill>
                  <a:srgbClr val="0070C0"/>
                </a:solidFill>
              </a:rPr>
              <a:t>Python</a:t>
            </a:r>
            <a:r>
              <a:rPr lang="zh-CN" altLang="en-US" sz="2400" b="0" i="1" u="sng">
                <a:solidFill>
                  <a:srgbClr val="0070C0"/>
                </a:solidFill>
              </a:rPr>
              <a:t>与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1560" y="2073629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中国股市</a:t>
            </a:r>
            <a:r>
              <a:rPr lang="en-US" altLang="zh-CN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FF</a:t>
            </a: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三因子模型实证检验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</a:t>
            </a:r>
            <a:r>
              <a:rPr lang="en-US" altLang="zh-CN" sz="2000" b="1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.</a:t>
            </a:r>
            <a:r>
              <a:rPr lang="en-US" altLang="zh-CN" sz="2000" b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AutoShape 2" descr="http://img2.imgtn.bdimg.com/it/u=2922051055,1270136539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4800" y="29014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59832" y="1449239"/>
                <a:ext cx="4355976" cy="1788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sz="12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200" b="1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49239"/>
                <a:ext cx="4355976" cy="1788951"/>
              </a:xfrm>
              <a:prstGeom prst="rect">
                <a:avLst/>
              </a:prstGeom>
              <a:blipFill>
                <a:blip r:embed="rId4"/>
                <a:stretch>
                  <a:fillRect l="-13566" t="-37884" r="-13287" b="-5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/>
          <p:cNvSpPr/>
          <p:nvPr/>
        </p:nvSpPr>
        <p:spPr>
          <a:xfrm>
            <a:off x="2699792" y="1537536"/>
            <a:ext cx="216024" cy="1612355"/>
          </a:xfrm>
          <a:prstGeom prst="leftBrace">
            <a:avLst>
              <a:gd name="adj1" fmla="val 58343"/>
              <a:gd name="adj2" fmla="val 5039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03648" y="3530093"/>
                <a:ext cx="4376454" cy="249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30093"/>
                <a:ext cx="4376454" cy="2491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26029" y="2094071"/>
            <a:ext cx="144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整理后：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444208" y="3471022"/>
                <a:ext cx="1323952" cy="249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471022"/>
                <a:ext cx="1323952" cy="2491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5" name="矩形 14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938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5467" y="1351925"/>
            <a:ext cx="7293496" cy="1212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最小二乘估计量为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259632" y="2809871"/>
            <a:ext cx="6138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ea typeface="微软雅黑" panose="020B0503020204020204" pitchFamily="34" charset="-122"/>
              </a:rPr>
              <a:t>:</a:t>
            </a:r>
            <a:r>
              <a:rPr lang="en-US" altLang="zh-CN" sz="3200" b="1" i="1" dirty="0">
                <a:ea typeface="微软雅黑" panose="020B0503020204020204" pitchFamily="34" charset="-122"/>
              </a:rPr>
              <a:t>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α</a:t>
            </a:r>
            <a:r>
              <a:rPr lang="en-US" altLang="zh-CN" sz="3200" b="1" i="1" baseline="-2500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3200" b="1" i="1" baseline="-25000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+mn-lt"/>
                <a:ea typeface="微软雅黑" panose="020B0503020204020204" pitchFamily="34" charset="-122"/>
              </a:rPr>
              <a:t>= 0 </a:t>
            </a:r>
            <a:r>
              <a:rPr lang="zh-CN" altLang="en-US" sz="3200" b="1" dirty="0">
                <a:ea typeface="微软雅黑" panose="020B0503020204020204" pitchFamily="34" charset="-122"/>
              </a:rPr>
              <a:t>的统计量 </a:t>
            </a:r>
            <a:r>
              <a:rPr lang="en-US" altLang="zh-CN" sz="3200" b="1" dirty="0">
                <a:ea typeface="微软雅黑" panose="020B0503020204020204" pitchFamily="34" charset="-122"/>
              </a:rPr>
              <a:t>(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sz="3200" b="1" dirty="0">
                <a:ea typeface="微软雅黑" panose="020B0503020204020204" pitchFamily="34" charset="-122"/>
              </a:rPr>
              <a:t>检验 </a:t>
            </a:r>
            <a:r>
              <a:rPr lang="en-US" altLang="zh-CN" sz="3200" b="1" dirty="0">
                <a:ea typeface="微软雅黑" panose="020B0503020204020204" pitchFamily="34" charset="-122"/>
              </a:rPr>
              <a:t>)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89988"/>
            <a:ext cx="3096344" cy="5362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89279"/>
            <a:ext cx="1728192" cy="59730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9" name="矩形 1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73016"/>
            <a:ext cx="4615986" cy="25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0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4198" y="2551239"/>
            <a:ext cx="7200800" cy="12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（锐思数据库，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2009-2017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年，月度）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行业指数（行业组合）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、市场溢酬因子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0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公司规模因子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SMB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、公司价值因子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HML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、无风险收益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1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1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53424" y="4221088"/>
            <a:ext cx="68380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上证工业、上证医药、上证信息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5630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12044"/>
            <a:ext cx="79208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行业组合：上证能源、上证金融、上证消费、上证材料、上证工业、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17465"/>
              </p:ext>
            </p:extLst>
          </p:nvPr>
        </p:nvGraphicFramePr>
        <p:xfrm>
          <a:off x="881590" y="1916832"/>
          <a:ext cx="7380820" cy="30861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97072">
                  <a:extLst>
                    <a:ext uri="{9D8B030D-6E8A-4147-A177-3AD203B41FA5}">
                      <a16:colId xmlns:a16="http://schemas.microsoft.com/office/drawing/2014/main" val="1834951147"/>
                    </a:ext>
                  </a:extLst>
                </a:gridCol>
                <a:gridCol w="1536918">
                  <a:extLst>
                    <a:ext uri="{9D8B030D-6E8A-4147-A177-3AD203B41FA5}">
                      <a16:colId xmlns:a16="http://schemas.microsoft.com/office/drawing/2014/main" val="2639799439"/>
                    </a:ext>
                  </a:extLst>
                </a:gridCol>
                <a:gridCol w="1581605">
                  <a:extLst>
                    <a:ext uri="{9D8B030D-6E8A-4147-A177-3AD203B41FA5}">
                      <a16:colId xmlns:a16="http://schemas.microsoft.com/office/drawing/2014/main" val="4268914789"/>
                    </a:ext>
                  </a:extLst>
                </a:gridCol>
                <a:gridCol w="1581605">
                  <a:extLst>
                    <a:ext uri="{9D8B030D-6E8A-4147-A177-3AD203B41FA5}">
                      <a16:colId xmlns:a16="http://schemas.microsoft.com/office/drawing/2014/main" val="4074653029"/>
                    </a:ext>
                  </a:extLst>
                </a:gridCol>
                <a:gridCol w="1283620">
                  <a:extLst>
                    <a:ext uri="{9D8B030D-6E8A-4147-A177-3AD203B41FA5}">
                      <a16:colId xmlns:a16="http://schemas.microsoft.com/office/drawing/2014/main" val="2276589693"/>
                    </a:ext>
                  </a:extLst>
                </a:gridCol>
              </a:tblGrid>
              <a:tr h="340109">
                <a:tc>
                  <a:txBody>
                    <a:bodyPr/>
                    <a:lstStyle/>
                    <a:p>
                      <a:pPr algn="l" fontAlgn="ctr">
                        <a:lnSpc>
                          <a:spcPct val="125000"/>
                        </a:lnSpc>
                      </a:pP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l-GR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endParaRPr lang="el-GR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l-GR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endParaRPr lang="el-GR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sz="20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247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材料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1.1989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-0.1363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4737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工业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-0.0025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1.1745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-0.0527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5646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金融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1.1065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-0.2955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0.3742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0567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0.3180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-1.0102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5349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能源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-0.0068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1.0711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0.2413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6015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医药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0.6921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-0.9498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4947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消费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0.0067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0.7794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5000"/>
                        </a:lnSpc>
                      </a:pPr>
                      <a:r>
                        <a:rPr lang="en-US" altLang="zh-CN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-0.5464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zh-CN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669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5576" y="5055566"/>
            <a:ext cx="8199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材料和工业组合可用</a:t>
            </a:r>
            <a:r>
              <a:rPr lang="en-US" altLang="zh-CN" b="1" u="sng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CAPM</a:t>
            </a:r>
            <a:r>
              <a:rPr lang="zh-CN" altLang="en-US" b="1" u="sng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不能拒绝</a:t>
            </a:r>
            <a:r>
              <a:rPr lang="el-GR" altLang="zh-CN" b="1" i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en-US" altLang="zh-CN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金融和信息组合可用</a:t>
            </a:r>
            <a:r>
              <a:rPr lang="en-US" altLang="zh-CN" b="1" u="sng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zh-CN" altLang="en-US" b="1" u="sng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三因子模型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不能拒绝</a:t>
            </a:r>
            <a:r>
              <a:rPr lang="el-GR" altLang="zh-CN" b="1" i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en-US" altLang="zh-CN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医药和消费组合</a:t>
            </a:r>
            <a:r>
              <a:rPr lang="zh-CN" altLang="en-US" b="1" u="sng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不能完全被</a:t>
            </a:r>
            <a:r>
              <a:rPr lang="en-US" altLang="zh-CN" b="1" u="sng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FF</a:t>
            </a:r>
            <a:r>
              <a:rPr lang="zh-CN" altLang="en-US" b="1" u="sng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三因子模型解释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10%</a:t>
            </a:r>
            <a:r>
              <a:rPr lang="zh-CN" altLang="en-US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显著性拒绝</a:t>
            </a:r>
            <a:r>
              <a:rPr lang="el-GR" altLang="zh-CN" b="1" i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α</a:t>
            </a:r>
            <a:r>
              <a:rPr lang="en-US" altLang="zh-CN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一般 </a:t>
            </a:r>
            <a:r>
              <a:rPr lang="en-US" altLang="zh-CN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&gt; 0, </a:t>
            </a:r>
            <a:r>
              <a:rPr lang="en-US" altLang="zh-CN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&lt; 0</a:t>
            </a:r>
            <a:r>
              <a:rPr lang="zh-CN" altLang="en-US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u="sng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金融和能源与此相反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。通常</a:t>
            </a:r>
            <a:r>
              <a:rPr lang="zh-CN" altLang="en-US" b="1" u="sng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剔除金融；能源金融属性强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1" name="矩形 10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987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71600" y="1055360"/>
            <a:ext cx="745214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多资产多因子模型检验步骤：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ea typeface="微软雅黑" panose="020B0503020204020204" pitchFamily="34" charset="-122"/>
              </a:rPr>
              <a:t>估计参数，得到 </a:t>
            </a:r>
            <a:r>
              <a:rPr lang="el-GR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的估计值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联合检验 </a:t>
            </a:r>
            <a:r>
              <a:rPr lang="en-US" altLang="zh-CN" b="1" i="1" dirty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ea typeface="微软雅黑" panose="020B0503020204020204" pitchFamily="34" charset="-122"/>
              </a:rPr>
              <a:t>: </a:t>
            </a:r>
            <a:r>
              <a:rPr lang="el-GR" altLang="zh-CN" b="1" i="1" dirty="0"/>
              <a:t>α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= </a:t>
            </a:r>
            <a:r>
              <a:rPr lang="el-GR" altLang="zh-CN" b="1" i="1" dirty="0"/>
              <a:t>α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=, …, </a:t>
            </a:r>
            <a:r>
              <a:rPr lang="el-GR" altLang="zh-CN" b="1" i="1" dirty="0"/>
              <a:t>α</a:t>
            </a:r>
            <a:r>
              <a:rPr lang="en-US" altLang="zh-CN" b="1" i="1" baseline="-25000" dirty="0"/>
              <a:t>N</a:t>
            </a:r>
            <a:r>
              <a:rPr lang="en-US" altLang="zh-CN" b="1" dirty="0"/>
              <a:t> = 0</a:t>
            </a:r>
            <a:r>
              <a:rPr lang="zh-CN" altLang="en-US" b="1" dirty="0"/>
              <a:t>，</a:t>
            </a:r>
            <a:r>
              <a:rPr lang="zh-CN" altLang="en-US" b="1" dirty="0">
                <a:ea typeface="微软雅黑" panose="020B0503020204020204" pitchFamily="34" charset="-122"/>
              </a:rPr>
              <a:t>计算统计量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ea typeface="微软雅黑" panose="020B0503020204020204" pitchFamily="34" charset="-122"/>
              </a:rPr>
              <a:t>值，作出统计推断</a:t>
            </a:r>
          </a:p>
        </p:txBody>
      </p:sp>
    </p:spTree>
    <p:extLst>
      <p:ext uri="{BB962C8B-B14F-4D97-AF65-F5344CB8AC3E}">
        <p14:creationId xmlns:p14="http://schemas.microsoft.com/office/powerpoint/2010/main" val="117646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31879"/>
            <a:ext cx="7932104" cy="10801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个资产，每个资产有</a:t>
            </a:r>
            <a:r>
              <a:rPr lang="en-US" altLang="zh-CN" b="1" i="1" dirty="0"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87624" y="2204660"/>
                <a:ext cx="7128792" cy="3778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三因子模型写成向量形式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𝑚𝑡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𝑆𝑀𝐵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𝐻𝑀𝐿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𝛆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/>
                        </a:rPr>
                        <m:t>; </m:t>
                      </m:r>
                      <m:r>
                        <a:rPr lang="zh-CN" altLang="en-US" sz="2000" b="1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𝑚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3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, 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baseline="-25000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u="sng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最小二乘线性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拟合进行参数估计</a:t>
                </a:r>
                <a:endPara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𝐐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𝛆</m:t>
                              </m:r>
                              <m:r>
                                <a:rPr lang="en-US" altLang="zh-CN" sz="2000" b="1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0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p>
                          </m:sSup>
                        </m:e>
                      </m:nary>
                      <m:r>
                        <a:rPr lang="zh-CN" alt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𝛆</m:t>
                      </m:r>
                      <m:r>
                        <a:rPr lang="en-US" altLang="zh-CN" sz="2000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660"/>
                <a:ext cx="7128792" cy="3778599"/>
              </a:xfrm>
              <a:prstGeom prst="rect">
                <a:avLst/>
              </a:prstGeom>
              <a:blipFill>
                <a:blip r:embed="rId4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0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67" y="1095400"/>
            <a:ext cx="7932104" cy="936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假设有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ea typeface="微软雅黑" panose="020B0503020204020204" pitchFamily="34" charset="-122"/>
              </a:rPr>
              <a:t>个资产，每个资产有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70484" y="2620454"/>
                <a:ext cx="5808548" cy="543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  <a:cs typeface="Times New Roman"/>
                        </a:rPr>
                        <m:t>𝛂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𝑚𝑡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𝑆𝑀𝐵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0">
                              <a:latin typeface="Cambria Math" panose="02040503050406030204" pitchFamily="18" charset="0"/>
                              <a:cs typeface="Times New Roman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/>
                            </a:rPr>
                            <m:t>𝐻𝑀𝐿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𝛆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84" y="2620454"/>
                <a:ext cx="5808548" cy="543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0" y="3356992"/>
            <a:ext cx="8534462" cy="253843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71599" y="2095146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OLS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估计参数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7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367" y="1095400"/>
            <a:ext cx="7932104" cy="936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假设有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ea typeface="微软雅黑" panose="020B0503020204020204" pitchFamily="34" charset="-122"/>
              </a:rPr>
              <a:t>个资产，每个资产有</a:t>
            </a:r>
            <a:r>
              <a:rPr lang="en-US" altLang="zh-CN" sz="2800" b="1" i="1" dirty="0">
                <a:ea typeface="微软雅黑" panose="020B0503020204020204" pitchFamily="34" charset="-122"/>
              </a:rPr>
              <a:t>T</a:t>
            </a:r>
            <a:r>
              <a:rPr lang="zh-CN" altLang="en-US" sz="2800" b="1" dirty="0"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1848274"/>
            <a:ext cx="6537367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联合检验 </a:t>
            </a:r>
            <a:r>
              <a:rPr lang="en-US" altLang="zh-CN" sz="24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H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: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baseline="-25000" dirty="0">
                <a:solidFill>
                  <a:srgbClr val="0070C0"/>
                </a:solidFill>
                <a:latin typeface="+mn-lt"/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=, …, </a:t>
            </a:r>
            <a:r>
              <a:rPr lang="el-GR" altLang="zh-CN" sz="2400" b="1" i="1" dirty="0">
                <a:solidFill>
                  <a:srgbClr val="0070C0"/>
                </a:solidFill>
                <a:latin typeface="+mn-lt"/>
              </a:rPr>
              <a:t>α</a:t>
            </a:r>
            <a:r>
              <a:rPr lang="en-US" altLang="zh-CN" sz="2400" b="1" i="1" baseline="-25000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 = 0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GRS</a:t>
            </a: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检验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7510517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9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2039" y="2379421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（锐思数据库，</a:t>
            </a:r>
            <a:r>
              <a:rPr lang="en-US" altLang="zh-CN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2009-2017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年，月度）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行业指数（行业组合）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、市场溢酬因子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0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>
              <a:lnSpc>
                <a:spcPct val="125000"/>
              </a:lnSpc>
            </a:pP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公司规模因子 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SMB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、公司价值因子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HML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、无风险收益 </a:t>
            </a:r>
            <a:r>
              <a:rPr lang="en-US" altLang="zh-CN" sz="2000" b="1" i="1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100" b="1" i="1" baseline="-25000" dirty="0"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100" dirty="0"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10" y="1202054"/>
                <a:ext cx="6984776" cy="1002775"/>
              </a:xfrm>
              <a:prstGeom prst="rect">
                <a:avLst/>
              </a:prstGeom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92DCC-2FC2-4F9C-834E-62924F27D124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3" name="矩形 12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53424" y="4127281"/>
            <a:ext cx="68380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行业组合：上证能源、上证金融、上证消费、上证材料、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上证工业、上证医药、上证信息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" y="5301208"/>
            <a:ext cx="8958287" cy="5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50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489" y="143694"/>
            <a:ext cx="4943735" cy="76470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常用的多因子模型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1340768"/>
            <a:ext cx="7847992" cy="4752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900" b="1" dirty="0" err="1">
                <a:ea typeface="微软雅黑" panose="020B0503020204020204" pitchFamily="34" charset="-122"/>
              </a:rPr>
              <a:t>Fama</a:t>
            </a:r>
            <a:r>
              <a:rPr lang="en-US" altLang="zh-CN" sz="3900" b="1" dirty="0">
                <a:ea typeface="微软雅黑" panose="020B0503020204020204" pitchFamily="34" charset="-122"/>
              </a:rPr>
              <a:t>-French</a:t>
            </a:r>
            <a:r>
              <a:rPr lang="zh-CN" altLang="en-US" sz="3900" b="1" dirty="0">
                <a:ea typeface="微软雅黑" panose="020B0503020204020204" pitchFamily="34" charset="-122"/>
              </a:rPr>
              <a:t>三因子模型</a:t>
            </a:r>
            <a:r>
              <a:rPr lang="zh-CN" altLang="en-US" sz="2200" b="1" dirty="0">
                <a:ea typeface="微软雅黑" panose="020B0503020204020204" pitchFamily="34" charset="-122"/>
              </a:rPr>
              <a:t>（</a:t>
            </a:r>
            <a:r>
              <a:rPr lang="en-US" altLang="zh-CN" sz="2200" b="1" dirty="0" err="1">
                <a:ea typeface="微软雅黑" panose="020B0503020204020204" pitchFamily="34" charset="-122"/>
              </a:rPr>
              <a:t>Fama</a:t>
            </a:r>
            <a:r>
              <a:rPr lang="zh-CN" altLang="en-US" sz="2200" b="1" dirty="0"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ea typeface="微软雅黑" panose="020B0503020204020204" pitchFamily="34" charset="-122"/>
              </a:rPr>
              <a:t>and French</a:t>
            </a:r>
            <a:r>
              <a:rPr lang="zh-CN" altLang="en-US" sz="2200" b="1" dirty="0"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ea typeface="微软雅黑" panose="020B0503020204020204" pitchFamily="34" charset="-122"/>
              </a:rPr>
              <a:t>1996</a:t>
            </a:r>
            <a:r>
              <a:rPr lang="zh-CN" altLang="en-US" sz="2200" b="1" dirty="0">
                <a:ea typeface="微软雅黑" panose="020B0503020204020204" pitchFamily="34" charset="-122"/>
              </a:rPr>
              <a:t>）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模型之前的实证结果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规模效应：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小市值公司较大市值公司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有更高的平均收益率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(Banz,1981)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财务杠杆：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负债与股票市值之比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可解释股票平均收益率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(Bhandari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1988)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BE/ME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账面市值比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(B/M)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与美国股票平均收益率正相关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Stattman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1980,Lanstein 1985)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E/P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盈余与股票市值之比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市盈率倒数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有助于解释股票平均收益率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1977)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529" y="1556792"/>
            <a:ext cx="7019900" cy="3816424"/>
          </a:xfrm>
        </p:spPr>
        <p:txBody>
          <a:bodyPr>
            <a:norm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风险因素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ea typeface="微软雅黑" panose="020B0503020204020204" pitchFamily="34" charset="-122"/>
              </a:rPr>
              <a:t>市场风险溢价</a:t>
            </a:r>
            <a:r>
              <a:rPr lang="en-US" altLang="zh-CN" sz="3200" b="1" i="1" dirty="0">
                <a:ea typeface="微软雅黑" panose="020B0503020204020204" pitchFamily="34" charset="-122"/>
              </a:rPr>
              <a:t>R</a:t>
            </a:r>
            <a:r>
              <a:rPr lang="en-US" altLang="zh-CN" sz="3200" b="1" i="1" baseline="-25000" dirty="0">
                <a:ea typeface="微软雅黑" panose="020B0503020204020204" pitchFamily="34" charset="-122"/>
              </a:rPr>
              <a:t>m</a:t>
            </a:r>
            <a:r>
              <a:rPr lang="en-US" altLang="zh-CN" sz="3200" b="1" i="1" dirty="0">
                <a:ea typeface="微软雅黑" panose="020B0503020204020204" pitchFamily="34" charset="-122"/>
              </a:rPr>
              <a:t>-R</a:t>
            </a:r>
            <a:r>
              <a:rPr lang="en-US" altLang="zh-CN" sz="3200" b="1" i="1" baseline="-25000" dirty="0">
                <a:ea typeface="微软雅黑" panose="020B0503020204020204" pitchFamily="34" charset="-122"/>
              </a:rPr>
              <a:t>f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账面市值比（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 B/M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）溢价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HML</a:t>
            </a:r>
          </a:p>
          <a:p>
            <a:pPr lvl="1"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规模溢价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SMB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556792"/>
            <a:ext cx="7091908" cy="3672408"/>
          </a:xfrm>
        </p:spPr>
        <p:txBody>
          <a:bodyPr>
            <a:normAutofit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规模组合构建：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每年</a:t>
            </a:r>
            <a:r>
              <a:rPr lang="en-US" altLang="zh-CN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月底</a:t>
            </a:r>
            <a:r>
              <a:rPr lang="zh-CN" altLang="en-US" sz="2600" b="1" dirty="0">
                <a:ea typeface="微软雅黑" panose="020B0503020204020204" pitchFamily="34" charset="-122"/>
              </a:rPr>
              <a:t>计算各上市股票的市值（规模）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2600" b="1" dirty="0">
                <a:ea typeface="微软雅黑" panose="020B0503020204020204" pitchFamily="34" charset="-122"/>
              </a:rPr>
              <a:t>根据市值中位数将股票分成两类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76000" indent="0">
              <a:lnSpc>
                <a:spcPct val="145000"/>
              </a:lnSpc>
              <a:buNone/>
            </a:pPr>
            <a:r>
              <a:rPr lang="zh-CN" altLang="en-US" sz="2600" b="1" dirty="0">
                <a:ea typeface="微软雅黑" panose="020B0503020204020204" pitchFamily="34" charset="-122"/>
              </a:rPr>
              <a:t>规模小的所有股票称为</a:t>
            </a:r>
            <a:r>
              <a:rPr lang="en-US" altLang="zh-CN" sz="2600" b="1" dirty="0">
                <a:ea typeface="微软雅黑" panose="020B0503020204020204" pitchFamily="34" charset="-122"/>
              </a:rPr>
              <a:t>S</a:t>
            </a:r>
            <a:r>
              <a:rPr lang="zh-CN" altLang="en-US" sz="2600" b="1" dirty="0">
                <a:ea typeface="微软雅黑" panose="020B0503020204020204" pitchFamily="34" charset="-122"/>
              </a:rPr>
              <a:t>类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576000" indent="0">
              <a:lnSpc>
                <a:spcPct val="145000"/>
              </a:lnSpc>
              <a:buNone/>
            </a:pPr>
            <a:r>
              <a:rPr lang="zh-CN" altLang="en-US" sz="2600" b="1" dirty="0">
                <a:ea typeface="微软雅黑" panose="020B0503020204020204" pitchFamily="34" charset="-122"/>
              </a:rPr>
              <a:t>规模大的所有股票称为</a:t>
            </a:r>
            <a:r>
              <a:rPr lang="en-US" altLang="zh-CN" sz="2600" b="1" dirty="0">
                <a:ea typeface="微软雅黑" panose="020B0503020204020204" pitchFamily="34" charset="-122"/>
              </a:rPr>
              <a:t>B</a:t>
            </a:r>
            <a:r>
              <a:rPr lang="zh-CN" altLang="en-US" sz="2600" b="1" dirty="0">
                <a:ea typeface="微软雅黑" panose="020B0503020204020204" pitchFamily="34" charset="-122"/>
              </a:rPr>
              <a:t>类</a:t>
            </a:r>
            <a:endParaRPr lang="en-US" altLang="zh-CN" sz="2600" b="1" i="1" dirty="0"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246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051081"/>
            <a:ext cx="7128792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zh-CN" altLang="en-US" sz="4100" b="1" dirty="0">
                <a:solidFill>
                  <a:srgbClr val="0070C0"/>
                </a:solidFill>
                <a:ea typeface="微软雅黑" panose="020B0503020204020204" pitchFamily="34" charset="-122"/>
              </a:rPr>
              <a:t>账面市值比组合构建：</a:t>
            </a:r>
            <a:endParaRPr lang="en-US" altLang="zh-CN" sz="41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2900" b="1" dirty="0">
                <a:ea typeface="微软雅黑" panose="020B0503020204020204" pitchFamily="34" charset="-122"/>
              </a:rPr>
              <a:t>每年</a:t>
            </a:r>
            <a:r>
              <a:rPr lang="en-US" altLang="zh-CN" sz="2900" b="1" dirty="0">
                <a:ea typeface="微软雅黑" panose="020B0503020204020204" pitchFamily="34" charset="-122"/>
              </a:rPr>
              <a:t>(</a:t>
            </a:r>
            <a:r>
              <a:rPr lang="en-US" altLang="zh-CN" sz="2900" b="1" i="1" dirty="0">
                <a:ea typeface="微软雅黑" panose="020B0503020204020204" pitchFamily="34" charset="-122"/>
              </a:rPr>
              <a:t>t</a:t>
            </a:r>
            <a:r>
              <a:rPr lang="zh-CN" altLang="en-US" sz="2900" b="1" dirty="0">
                <a:ea typeface="微软雅黑" panose="020B0503020204020204" pitchFamily="34" charset="-122"/>
              </a:rPr>
              <a:t>年</a:t>
            </a:r>
            <a:r>
              <a:rPr lang="en-US" altLang="zh-CN" sz="2900" b="1" dirty="0">
                <a:ea typeface="微软雅黑" panose="020B0503020204020204" pitchFamily="34" charset="-122"/>
              </a:rPr>
              <a:t>)6</a:t>
            </a:r>
            <a:r>
              <a:rPr lang="zh-CN" altLang="en-US" sz="2900" b="1" dirty="0">
                <a:ea typeface="微软雅黑" panose="020B0503020204020204" pitchFamily="34" charset="-122"/>
              </a:rPr>
              <a:t>月基于账面市值比</a:t>
            </a:r>
            <a:r>
              <a:rPr lang="en-US" altLang="zh-CN" sz="2900" b="1" dirty="0">
                <a:ea typeface="微软雅黑" panose="020B0503020204020204" pitchFamily="34" charset="-122"/>
              </a:rPr>
              <a:t>B/M</a:t>
            </a:r>
            <a:r>
              <a:rPr lang="zh-CN" altLang="en-US" sz="2900" b="1" dirty="0">
                <a:ea typeface="微软雅黑" panose="020B0503020204020204" pitchFamily="34" charset="-122"/>
              </a:rPr>
              <a:t>分类股票</a:t>
            </a:r>
            <a:endParaRPr lang="en-US" altLang="zh-CN" sz="29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sz="34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t</a:t>
            </a:r>
            <a:r>
              <a:rPr lang="en-US" altLang="zh-CN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-1 </a:t>
            </a: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年末</a:t>
            </a:r>
            <a:r>
              <a:rPr lang="zh-CN" altLang="en-US" sz="3400" b="1" dirty="0">
                <a:ea typeface="微软雅黑" panose="020B0503020204020204" pitchFamily="34" charset="-122"/>
              </a:rPr>
              <a:t>股票账面值 </a:t>
            </a:r>
            <a:r>
              <a:rPr lang="en-US" altLang="zh-CN" sz="3400" b="1" i="1" dirty="0">
                <a:ea typeface="微软雅黑" panose="020B0503020204020204" pitchFamily="34" charset="-122"/>
              </a:rPr>
              <a:t>B 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sz="3400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t</a:t>
            </a:r>
            <a:r>
              <a:rPr lang="en-US" altLang="zh-CN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-1 </a:t>
            </a:r>
            <a:r>
              <a:rPr lang="zh-CN" altLang="en-US" sz="3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年末</a:t>
            </a:r>
            <a:r>
              <a:rPr lang="zh-CN" altLang="en-US" sz="3400" b="1" dirty="0">
                <a:ea typeface="微软雅黑" panose="020B0503020204020204" pitchFamily="34" charset="-122"/>
              </a:rPr>
              <a:t>股票最后一个交易日的股价</a:t>
            </a:r>
            <a:r>
              <a:rPr lang="en-US" altLang="zh-CN" sz="3400" b="1" dirty="0">
                <a:ea typeface="微软雅黑" panose="020B0503020204020204" pitchFamily="34" charset="-122"/>
              </a:rPr>
              <a:t>×</a:t>
            </a:r>
            <a:r>
              <a:rPr lang="zh-CN" altLang="en-US" sz="3400" b="1" dirty="0">
                <a:ea typeface="微软雅黑" panose="020B0503020204020204" pitchFamily="34" charset="-122"/>
              </a:rPr>
              <a:t>发行股数 </a:t>
            </a:r>
            <a:r>
              <a:rPr lang="en-US" altLang="zh-CN" sz="3400" b="1" i="1" dirty="0">
                <a:ea typeface="微软雅黑" panose="020B0503020204020204" pitchFamily="34" charset="-122"/>
              </a:rPr>
              <a:t>M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45000"/>
              </a:lnSpc>
              <a:buFont typeface="+mj-lt"/>
              <a:buAutoNum type="arabicPeriod"/>
            </a:pPr>
            <a:r>
              <a:rPr lang="zh-CN" altLang="en-US" sz="3400" b="1" dirty="0">
                <a:ea typeface="微软雅黑" panose="020B0503020204020204" pitchFamily="34" charset="-122"/>
              </a:rPr>
              <a:t>计算</a:t>
            </a:r>
            <a:r>
              <a:rPr lang="en-US" altLang="zh-CN" sz="3400" b="1" dirty="0">
                <a:ea typeface="微软雅黑" panose="020B0503020204020204" pitchFamily="34" charset="-122"/>
              </a:rPr>
              <a:t>B/M</a:t>
            </a:r>
            <a:r>
              <a:rPr lang="zh-CN" altLang="en-US" sz="3400" b="1" dirty="0">
                <a:ea typeface="微软雅黑" panose="020B0503020204020204" pitchFamily="34" charset="-122"/>
              </a:rPr>
              <a:t>并分成三组：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最低</a:t>
            </a:r>
            <a:r>
              <a:rPr lang="en-US" altLang="zh-CN" sz="3400" b="1" dirty="0">
                <a:ea typeface="微软雅黑" panose="020B0503020204020204" pitchFamily="34" charset="-122"/>
              </a:rPr>
              <a:t>30%</a:t>
            </a:r>
            <a:r>
              <a:rPr lang="zh-CN" altLang="en-US" sz="3400" b="1" dirty="0">
                <a:ea typeface="微软雅黑" panose="020B0503020204020204" pitchFamily="34" charset="-122"/>
              </a:rPr>
              <a:t>的股票记为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L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中间</a:t>
            </a:r>
            <a:r>
              <a:rPr lang="en-US" altLang="zh-CN" sz="3400" b="1" dirty="0">
                <a:ea typeface="微软雅黑" panose="020B0503020204020204" pitchFamily="34" charset="-122"/>
              </a:rPr>
              <a:t>40%</a:t>
            </a:r>
            <a:r>
              <a:rPr lang="zh-CN" altLang="en-US" sz="3400" b="1" dirty="0">
                <a:ea typeface="微软雅黑" panose="020B0503020204020204" pitchFamily="34" charset="-122"/>
              </a:rPr>
              <a:t>的股票记为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M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sz="3400" b="1" dirty="0">
                <a:ea typeface="微软雅黑" panose="020B0503020204020204" pitchFamily="34" charset="-122"/>
              </a:rPr>
              <a:t>最高</a:t>
            </a:r>
            <a:r>
              <a:rPr lang="en-US" altLang="zh-CN" sz="3400" b="1" dirty="0">
                <a:ea typeface="微软雅黑" panose="020B0503020204020204" pitchFamily="34" charset="-122"/>
              </a:rPr>
              <a:t>30%</a:t>
            </a:r>
            <a:r>
              <a:rPr lang="zh-CN" altLang="en-US" sz="3400" b="1" dirty="0">
                <a:ea typeface="微软雅黑" panose="020B0503020204020204" pitchFamily="34" charset="-122"/>
              </a:rPr>
              <a:t>股票记为</a:t>
            </a:r>
            <a:r>
              <a:rPr lang="en-US" altLang="zh-CN" sz="3400" b="1" dirty="0">
                <a:ea typeface="微软雅黑" panose="020B0503020204020204" pitchFamily="34" charset="-122"/>
              </a:rPr>
              <a:t>H</a:t>
            </a:r>
            <a:r>
              <a:rPr lang="zh-CN" altLang="en-US" sz="3400" b="1" dirty="0">
                <a:ea typeface="微软雅黑" panose="020B0503020204020204" pitchFamily="34" charset="-122"/>
              </a:rPr>
              <a:t>类</a:t>
            </a:r>
            <a:endParaRPr lang="en-US" altLang="zh-CN" sz="3400" b="1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2059" y="1018935"/>
            <a:ext cx="7140761" cy="223224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45000"/>
              </a:lnSpc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规模（</a:t>
            </a:r>
            <a:r>
              <a:rPr lang="en-US" altLang="zh-CN" sz="3600" b="1" dirty="0">
                <a:ea typeface="微软雅黑" panose="020B0503020204020204" pitchFamily="34" charset="-122"/>
              </a:rPr>
              <a:t>S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B</a:t>
            </a:r>
            <a:r>
              <a:rPr lang="zh-CN" altLang="en-US" sz="3600" b="1" dirty="0">
                <a:ea typeface="微软雅黑" panose="020B0503020204020204" pitchFamily="34" charset="-122"/>
              </a:rPr>
              <a:t>）和</a:t>
            </a:r>
            <a:r>
              <a:rPr lang="en-US" altLang="zh-CN" sz="3600" b="1" dirty="0">
                <a:ea typeface="微软雅黑" panose="020B0503020204020204" pitchFamily="34" charset="-122"/>
              </a:rPr>
              <a:t>B/M</a:t>
            </a:r>
            <a:r>
              <a:rPr lang="zh-CN" altLang="en-US" sz="3600" b="1" dirty="0"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ea typeface="微软雅黑" panose="020B0503020204020204" pitchFamily="34" charset="-122"/>
              </a:rPr>
              <a:t>H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M</a:t>
            </a:r>
            <a:r>
              <a:rPr lang="zh-CN" altLang="en-US" sz="3600" b="1" dirty="0">
                <a:ea typeface="微软雅黑" panose="020B0503020204020204" pitchFamily="34" charset="-122"/>
              </a:rPr>
              <a:t>、</a:t>
            </a:r>
            <a:r>
              <a:rPr lang="en-US" altLang="zh-CN" sz="3600" b="1" dirty="0">
                <a:ea typeface="微软雅黑" panose="020B0503020204020204" pitchFamily="34" charset="-122"/>
              </a:rPr>
              <a:t>L</a:t>
            </a:r>
            <a:r>
              <a:rPr lang="zh-CN" altLang="en-US" sz="3600" b="1" dirty="0">
                <a:ea typeface="微软雅黑" panose="020B0503020204020204" pitchFamily="34" charset="-122"/>
              </a:rPr>
              <a:t>）</a:t>
            </a:r>
          </a:p>
          <a:p>
            <a:pPr marL="0" indent="0" algn="ctr">
              <a:lnSpc>
                <a:spcPct val="145000"/>
              </a:lnSpc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两两组合构成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个投资组合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0" indent="0" algn="ctr">
              <a:lnSpc>
                <a:spcPct val="145000"/>
              </a:lnSpc>
              <a:buNone/>
            </a:pPr>
            <a:r>
              <a:rPr lang="en-US" altLang="zh-CN" sz="2800" b="1" dirty="0">
                <a:ea typeface="微软雅黑" panose="020B0503020204020204" pitchFamily="34" charset="-122"/>
              </a:rPr>
              <a:t>S/L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S/M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S/H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B/L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B/M</a:t>
            </a:r>
            <a:r>
              <a:rPr lang="zh-CN" altLang="en-US" sz="2800" b="1" dirty="0"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ea typeface="微软雅黑" panose="020B0503020204020204" pitchFamily="34" charset="-122"/>
              </a:rPr>
              <a:t>B/H</a:t>
            </a:r>
            <a:endParaRPr lang="en-US" altLang="zh-CN" sz="4800" b="1" dirty="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3212976"/>
            <a:ext cx="8988425" cy="44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45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规模溢价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SMB =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公司规模最小的投资组合收益率－公司规模最大的投资组合收益率</a:t>
            </a:r>
            <a:endParaRPr lang="zh-CN" altLang="en-US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89040"/>
            <a:ext cx="5784052" cy="13681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1520" y="5157192"/>
            <a:ext cx="8766182" cy="448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45000"/>
              </a:lnSpc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账面市值比溢价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HML =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高账面市值比投资组合收益率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-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低账面市值比投资组合收益率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661248"/>
            <a:ext cx="3600400" cy="6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7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340777"/>
            <a:ext cx="7560840" cy="360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市场风险溢酬为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b="1" i="1" baseline="-25000" dirty="0">
                <a:solidFill>
                  <a:srgbClr val="0070C0"/>
                </a:solidFill>
                <a:ea typeface="微软雅黑" panose="020B0503020204020204" pitchFamily="34" charset="-122"/>
              </a:rPr>
              <a:t>m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- </a:t>
            </a:r>
            <a:r>
              <a:rPr lang="en-US" altLang="zh-CN" b="1" i="1" dirty="0" err="1">
                <a:solidFill>
                  <a:srgbClr val="0070C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b="1" i="1" baseline="-25000" dirty="0" err="1">
                <a:solidFill>
                  <a:srgbClr val="0070C0"/>
                </a:solidFill>
                <a:ea typeface="微软雅黑" panose="020B0503020204020204" pitchFamily="34" charset="-122"/>
              </a:rPr>
              <a:t>f</a:t>
            </a:r>
            <a:endParaRPr lang="en-US" altLang="zh-CN" b="1" i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 err="1"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 err="1">
                <a:ea typeface="微软雅黑" panose="020B0503020204020204" pitchFamily="34" charset="-122"/>
              </a:rPr>
              <a:t>f</a:t>
            </a:r>
            <a:r>
              <a:rPr lang="en-US" altLang="zh-CN" sz="2800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ea typeface="微软雅黑" panose="020B0503020204020204" pitchFamily="34" charset="-122"/>
              </a:rPr>
              <a:t>为无风险利率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>
                <a:ea typeface="微软雅黑" panose="020B0503020204020204" pitchFamily="34" charset="-122"/>
              </a:rPr>
              <a:t>m </a:t>
            </a:r>
            <a:r>
              <a:rPr lang="zh-CN" altLang="en-US" sz="2800" b="1" dirty="0">
                <a:ea typeface="微软雅黑" panose="020B0503020204020204" pitchFamily="34" charset="-122"/>
              </a:rPr>
              <a:t>所有股票的市值加权投资组合收益率（市场指数的收益率替代）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资产组合 </a:t>
            </a:r>
            <a:r>
              <a:rPr lang="en-US" altLang="zh-CN" b="1" i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FF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模型为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41177"/>
            <a:ext cx="7351872" cy="470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71600" y="1556792"/>
            <a:ext cx="7452144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3600" b="1" dirty="0">
                <a:ea typeface="微软雅黑" panose="020B0503020204020204" pitchFamily="34" charset="-122"/>
              </a:rPr>
              <a:t>单资产多因子模型检验步骤：</a:t>
            </a:r>
            <a:endParaRPr lang="en-US" altLang="zh-CN" sz="3600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ea typeface="微软雅黑" panose="020B0503020204020204" pitchFamily="34" charset="-122"/>
              </a:rPr>
              <a:t>估计参数，得到 </a:t>
            </a:r>
            <a:r>
              <a:rPr lang="el-GR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的估计值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计算 </a:t>
            </a:r>
            <a:r>
              <a:rPr lang="en-US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a typeface="微软雅黑" panose="020B0503020204020204" pitchFamily="34" charset="-122"/>
              </a:rPr>
              <a:t>= 0 </a:t>
            </a:r>
            <a:r>
              <a:rPr lang="zh-CN" altLang="en-US" b="1" dirty="0">
                <a:ea typeface="微软雅黑" panose="020B0503020204020204" pitchFamily="34" charset="-122"/>
              </a:rPr>
              <a:t>的 </a:t>
            </a:r>
            <a:r>
              <a:rPr lang="en-US" altLang="zh-CN" b="1" i="1" dirty="0"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ea typeface="微软雅黑" panose="020B0503020204020204" pitchFamily="34" charset="-122"/>
              </a:rPr>
              <a:t>检验统计量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ea typeface="微软雅黑" panose="020B0503020204020204" pitchFamily="34" charset="-122"/>
              </a:rPr>
              <a:t>值，作出统计推断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1196753"/>
            <a:ext cx="7932104" cy="13681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b="1" i="1" dirty="0"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个样本，如何进行参数估计和检验？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470484" y="153455"/>
            <a:ext cx="6779096" cy="68082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FF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模型的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时间序列估计与检验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8912"/>
            <a:ext cx="7344816" cy="554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08044" y="2564905"/>
                <a:ext cx="7128792" cy="349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Fama-French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三因子模型</a:t>
                </a:r>
                <a:endPara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l-GR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𝒎𝒕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s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𝑺𝑴𝑩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𝒉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Times New Roman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𝑯𝑴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/>
                        </a:rPr>
                        <m:t>𝑳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sz="2000" b="1" i="1" baseline="-2500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altLang="zh-CN" sz="2000" baseline="-25000" dirty="0"/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抽象为</a:t>
                </a:r>
                <a:r>
                  <a:rPr lang="zh-CN" altLang="en-US" sz="2400" b="1" u="sng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多元线性回归模型</a:t>
                </a:r>
                <a:endParaRPr lang="en-US" altLang="zh-CN" sz="2400" b="1" u="sng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u="sng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最小二乘线性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拟合进行参数估计</a:t>
                </a:r>
                <a:endParaRPr lang="en-US" altLang="zh-CN" sz="2400" b="1" i="1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44" y="2564905"/>
                <a:ext cx="7128792" cy="3499869"/>
              </a:xfrm>
              <a:prstGeom prst="rect">
                <a:avLst/>
              </a:prstGeom>
              <a:blipFill>
                <a:blip r:embed="rId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9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20256</TotalTime>
  <Words>1216</Words>
  <Application>Microsoft Macintosh PowerPoint</Application>
  <PresentationFormat>全屏显示(4:3)</PresentationFormat>
  <Paragraphs>155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黑体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北京当代金融培训有限公司</vt:lpstr>
      <vt:lpstr>Office 主题</vt:lpstr>
      <vt:lpstr>PowerPoint 演示文稿</vt:lpstr>
      <vt:lpstr>常用的多因子模型</vt:lpstr>
      <vt:lpstr>FF模型</vt:lpstr>
      <vt:lpstr>FF模型</vt:lpstr>
      <vt:lpstr>FF模型</vt:lpstr>
      <vt:lpstr>FF模型</vt:lpstr>
      <vt:lpstr>FF模型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  <vt:lpstr>FF模型的时间序列估计与检验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Jiang Zhi-Qiang</cp:lastModifiedBy>
  <cp:revision>703</cp:revision>
  <dcterms:created xsi:type="dcterms:W3CDTF">2012-08-17T15:15:32Z</dcterms:created>
  <dcterms:modified xsi:type="dcterms:W3CDTF">2022-03-31T05:49:24Z</dcterms:modified>
</cp:coreProperties>
</file>