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1"/>
  </p:notesMasterIdLst>
  <p:sldIdLst>
    <p:sldId id="256" r:id="rId2"/>
    <p:sldId id="693" r:id="rId3"/>
    <p:sldId id="275" r:id="rId4"/>
    <p:sldId id="257" r:id="rId5"/>
    <p:sldId id="276" r:id="rId6"/>
    <p:sldId id="277" r:id="rId7"/>
    <p:sldId id="278" r:id="rId8"/>
    <p:sldId id="279" r:id="rId9"/>
    <p:sldId id="280" r:id="rId10"/>
    <p:sldId id="281" r:id="rId11"/>
    <p:sldId id="259" r:id="rId12"/>
    <p:sldId id="283" r:id="rId13"/>
    <p:sldId id="643" r:id="rId14"/>
    <p:sldId id="690" r:id="rId15"/>
    <p:sldId id="284" r:id="rId16"/>
    <p:sldId id="604" r:id="rId17"/>
    <p:sldId id="622" r:id="rId18"/>
    <p:sldId id="623" r:id="rId19"/>
    <p:sldId id="692" r:id="rId20"/>
    <p:sldId id="266" r:id="rId21"/>
    <p:sldId id="267" r:id="rId22"/>
    <p:sldId id="268" r:id="rId23"/>
    <p:sldId id="272" r:id="rId24"/>
    <p:sldId id="954" r:id="rId25"/>
    <p:sldId id="694" r:id="rId26"/>
    <p:sldId id="955" r:id="rId27"/>
    <p:sldId id="956" r:id="rId28"/>
    <p:sldId id="957" r:id="rId29"/>
    <p:sldId id="274"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897" autoAdjust="0"/>
  </p:normalViewPr>
  <p:slideViewPr>
    <p:cSldViewPr snapToGrid="0">
      <p:cViewPr varScale="1">
        <p:scale>
          <a:sx n="78" d="100"/>
          <a:sy n="78" d="100"/>
        </p:scale>
        <p:origin x="162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32817C-09F3-4A4D-8EAD-FC1D9435C91D}" type="datetimeFigureOut">
              <a:rPr lang="zh-CN" altLang="en-US" smtClean="0"/>
              <a:t>2023/4/21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B8A73D-F6C9-4D0E-809F-3C0746157447}" type="slidenum">
              <a:rPr lang="zh-CN" altLang="en-US" smtClean="0"/>
              <a:t>‹#›</a:t>
            </a:fld>
            <a:endParaRPr lang="zh-CN" altLang="en-US"/>
          </a:p>
        </p:txBody>
      </p:sp>
    </p:spTree>
    <p:extLst>
      <p:ext uri="{BB962C8B-B14F-4D97-AF65-F5344CB8AC3E}">
        <p14:creationId xmlns:p14="http://schemas.microsoft.com/office/powerpoint/2010/main" val="3208488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n.wikipedia.org/wiki/Graph_of_a_function"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en.wikipedia.org/wiki/Binary_classifier"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B8A73D-F6C9-4D0E-809F-3C0746157447}" type="slidenum">
              <a:rPr lang="zh-CN" altLang="en-US" smtClean="0"/>
              <a:t>1</a:t>
            </a:fld>
            <a:endParaRPr lang="zh-CN" altLang="en-US"/>
          </a:p>
        </p:txBody>
      </p:sp>
    </p:spTree>
    <p:extLst>
      <p:ext uri="{BB962C8B-B14F-4D97-AF65-F5344CB8AC3E}">
        <p14:creationId xmlns:p14="http://schemas.microsoft.com/office/powerpoint/2010/main" val="2086858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fld id="{70892B5D-4C12-4694-9357-C4D47F78D8DC}" type="slidenum">
              <a:rPr lang="zh-CN" altLang="en-US" smtClean="0"/>
              <a:t>16</a:t>
            </a:fld>
            <a:endParaRPr lang="zh-CN" altLang="en-US"/>
          </a:p>
        </p:txBody>
      </p:sp>
    </p:spTree>
    <p:extLst>
      <p:ext uri="{BB962C8B-B14F-4D97-AF65-F5344CB8AC3E}">
        <p14:creationId xmlns:p14="http://schemas.microsoft.com/office/powerpoint/2010/main" val="1730772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fld id="{70892B5D-4C12-4694-9357-C4D47F78D8DC}" type="slidenum">
              <a:rPr lang="zh-CN" altLang="en-US" smtClean="0"/>
              <a:t>17</a:t>
            </a:fld>
            <a:endParaRPr lang="zh-CN" altLang="en-US"/>
          </a:p>
        </p:txBody>
      </p:sp>
    </p:spTree>
    <p:extLst>
      <p:ext uri="{BB962C8B-B14F-4D97-AF65-F5344CB8AC3E}">
        <p14:creationId xmlns:p14="http://schemas.microsoft.com/office/powerpoint/2010/main" val="3257837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a:solidFill>
                  <a:schemeClr val="tx1"/>
                </a:solidFill>
                <a:effectLst/>
                <a:latin typeface="+mn-lt"/>
                <a:ea typeface="+mn-ea"/>
                <a:cs typeface="+mn-cs"/>
              </a:rPr>
              <a:t>A </a:t>
            </a:r>
            <a:r>
              <a:rPr lang="en-US" altLang="zh-CN" sz="1200" b="1" i="0" kern="1200" dirty="0">
                <a:solidFill>
                  <a:schemeClr val="tx1"/>
                </a:solidFill>
                <a:effectLst/>
                <a:latin typeface="+mn-lt"/>
                <a:ea typeface="+mn-ea"/>
                <a:cs typeface="+mn-cs"/>
              </a:rPr>
              <a:t>receiver operating characteristic curve</a:t>
            </a:r>
            <a:r>
              <a:rPr lang="en-US" altLang="zh-CN" sz="1200" b="0" i="0" kern="1200" dirty="0">
                <a:solidFill>
                  <a:schemeClr val="tx1"/>
                </a:solidFill>
                <a:effectLst/>
                <a:latin typeface="+mn-lt"/>
                <a:ea typeface="+mn-ea"/>
                <a:cs typeface="+mn-cs"/>
              </a:rPr>
              <a:t>, or </a:t>
            </a:r>
            <a:r>
              <a:rPr lang="en-US" altLang="zh-CN" sz="1200" b="1" i="0" kern="1200" dirty="0">
                <a:solidFill>
                  <a:schemeClr val="tx1"/>
                </a:solidFill>
                <a:effectLst/>
                <a:latin typeface="+mn-lt"/>
                <a:ea typeface="+mn-ea"/>
                <a:cs typeface="+mn-cs"/>
              </a:rPr>
              <a:t>ROC curve</a:t>
            </a:r>
            <a:r>
              <a:rPr lang="en-US" altLang="zh-CN" sz="1200" b="0" i="0" kern="1200" dirty="0">
                <a:solidFill>
                  <a:schemeClr val="tx1"/>
                </a:solidFill>
                <a:effectLst/>
                <a:latin typeface="+mn-lt"/>
                <a:ea typeface="+mn-ea"/>
                <a:cs typeface="+mn-cs"/>
              </a:rPr>
              <a:t>, is a </a:t>
            </a:r>
            <a:r>
              <a:rPr lang="en-US" altLang="zh-CN" sz="1200" b="0" i="0" u="none" strike="noStrike" kern="1200" dirty="0">
                <a:solidFill>
                  <a:schemeClr val="tx1"/>
                </a:solidFill>
                <a:effectLst/>
                <a:latin typeface="+mn-lt"/>
                <a:ea typeface="+mn-ea"/>
                <a:cs typeface="+mn-cs"/>
                <a:hlinkClick r:id="rId3" tooltip="Graph of a function"/>
              </a:rPr>
              <a:t>graphical plot</a:t>
            </a:r>
            <a:r>
              <a:rPr lang="en-US" altLang="zh-CN" sz="1200" b="0" i="0" kern="1200" dirty="0">
                <a:solidFill>
                  <a:schemeClr val="tx1"/>
                </a:solidFill>
                <a:effectLst/>
                <a:latin typeface="+mn-lt"/>
                <a:ea typeface="+mn-ea"/>
                <a:cs typeface="+mn-cs"/>
              </a:rPr>
              <a:t> that illustrates the diagnostic ability of a </a:t>
            </a:r>
            <a:r>
              <a:rPr lang="en-US" altLang="zh-CN" sz="1200" b="0" i="0" u="none" strike="noStrike" kern="1200" dirty="0">
                <a:solidFill>
                  <a:schemeClr val="tx1"/>
                </a:solidFill>
                <a:effectLst/>
                <a:latin typeface="+mn-lt"/>
                <a:ea typeface="+mn-ea"/>
                <a:cs typeface="+mn-cs"/>
                <a:hlinkClick r:id="rId4" tooltip="Binary classifier"/>
              </a:rPr>
              <a:t>binary classifier</a:t>
            </a:r>
            <a:r>
              <a:rPr lang="en-US" altLang="zh-CN" sz="1200" b="0" i="0" kern="1200" dirty="0">
                <a:solidFill>
                  <a:schemeClr val="tx1"/>
                </a:solidFill>
                <a:effectLst/>
                <a:latin typeface="+mn-lt"/>
                <a:ea typeface="+mn-ea"/>
                <a:cs typeface="+mn-cs"/>
              </a:rPr>
              <a:t> system as its discrimination threshold is varied. The method was originally developed for operators of military radar receivers starting in 1941, which led to its name.</a:t>
            </a:r>
            <a:endParaRPr lang="en-US" altLang="zh-CN" dirty="0"/>
          </a:p>
        </p:txBody>
      </p:sp>
      <p:sp>
        <p:nvSpPr>
          <p:cNvPr id="4" name="灯片编号占位符 3"/>
          <p:cNvSpPr>
            <a:spLocks noGrp="1"/>
          </p:cNvSpPr>
          <p:nvPr>
            <p:ph type="sldNum" sz="quarter" idx="10"/>
          </p:nvPr>
        </p:nvSpPr>
        <p:spPr/>
        <p:txBody>
          <a:bodyPr/>
          <a:lstStyle/>
          <a:p>
            <a:fld id="{70892B5D-4C12-4694-9357-C4D47F78D8DC}" type="slidenum">
              <a:rPr lang="zh-CN" altLang="en-US" smtClean="0"/>
              <a:t>18</a:t>
            </a:fld>
            <a:endParaRPr lang="zh-CN" altLang="en-US"/>
          </a:p>
        </p:txBody>
      </p:sp>
    </p:spTree>
    <p:extLst>
      <p:ext uri="{BB962C8B-B14F-4D97-AF65-F5344CB8AC3E}">
        <p14:creationId xmlns:p14="http://schemas.microsoft.com/office/powerpoint/2010/main" val="204258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3B8A73D-F6C9-4D0E-809F-3C0746157447}" type="slidenum">
              <a:rPr lang="zh-CN" altLang="en-US" smtClean="0"/>
              <a:t>19</a:t>
            </a:fld>
            <a:endParaRPr lang="zh-CN" altLang="en-US"/>
          </a:p>
        </p:txBody>
      </p:sp>
    </p:spTree>
    <p:extLst>
      <p:ext uri="{BB962C8B-B14F-4D97-AF65-F5344CB8AC3E}">
        <p14:creationId xmlns:p14="http://schemas.microsoft.com/office/powerpoint/2010/main" val="2318222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3B8A73D-F6C9-4D0E-809F-3C0746157447}" type="slidenum">
              <a:rPr lang="zh-CN" altLang="en-US" smtClean="0"/>
              <a:t>22</a:t>
            </a:fld>
            <a:endParaRPr lang="zh-CN" altLang="en-US"/>
          </a:p>
        </p:txBody>
      </p:sp>
    </p:spTree>
    <p:extLst>
      <p:ext uri="{BB962C8B-B14F-4D97-AF65-F5344CB8AC3E}">
        <p14:creationId xmlns:p14="http://schemas.microsoft.com/office/powerpoint/2010/main" val="794222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3B8A73D-F6C9-4D0E-809F-3C0746157447}" type="slidenum">
              <a:rPr lang="zh-CN" altLang="en-US" smtClean="0"/>
              <a:t>24</a:t>
            </a:fld>
            <a:endParaRPr lang="zh-CN" altLang="en-US"/>
          </a:p>
        </p:txBody>
      </p:sp>
    </p:spTree>
    <p:extLst>
      <p:ext uri="{BB962C8B-B14F-4D97-AF65-F5344CB8AC3E}">
        <p14:creationId xmlns:p14="http://schemas.microsoft.com/office/powerpoint/2010/main" val="1111071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B8A73D-F6C9-4D0E-809F-3C0746157447}" type="slidenum">
              <a:rPr lang="zh-CN" altLang="en-US" smtClean="0"/>
              <a:t>2</a:t>
            </a:fld>
            <a:endParaRPr lang="zh-CN" altLang="en-US"/>
          </a:p>
        </p:txBody>
      </p:sp>
    </p:spTree>
    <p:extLst>
      <p:ext uri="{BB962C8B-B14F-4D97-AF65-F5344CB8AC3E}">
        <p14:creationId xmlns:p14="http://schemas.microsoft.com/office/powerpoint/2010/main" val="985437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B8A73D-F6C9-4D0E-809F-3C0746157447}" type="slidenum">
              <a:rPr lang="zh-CN" altLang="en-US" smtClean="0"/>
              <a:t>4</a:t>
            </a:fld>
            <a:endParaRPr lang="zh-CN" altLang="en-US"/>
          </a:p>
        </p:txBody>
      </p:sp>
    </p:spTree>
    <p:extLst>
      <p:ext uri="{BB962C8B-B14F-4D97-AF65-F5344CB8AC3E}">
        <p14:creationId xmlns:p14="http://schemas.microsoft.com/office/powerpoint/2010/main" val="1639046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B8A73D-F6C9-4D0E-809F-3C0746157447}" type="slidenum">
              <a:rPr lang="zh-CN" altLang="en-US" smtClean="0"/>
              <a:t>5</a:t>
            </a:fld>
            <a:endParaRPr lang="zh-CN" altLang="en-US"/>
          </a:p>
        </p:txBody>
      </p:sp>
    </p:spTree>
    <p:extLst>
      <p:ext uri="{BB962C8B-B14F-4D97-AF65-F5344CB8AC3E}">
        <p14:creationId xmlns:p14="http://schemas.microsoft.com/office/powerpoint/2010/main" val="271236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B8A73D-F6C9-4D0E-809F-3C0746157447}" type="slidenum">
              <a:rPr lang="zh-CN" altLang="en-US" smtClean="0"/>
              <a:t>6</a:t>
            </a:fld>
            <a:endParaRPr lang="zh-CN" altLang="en-US"/>
          </a:p>
        </p:txBody>
      </p:sp>
    </p:spTree>
    <p:extLst>
      <p:ext uri="{BB962C8B-B14F-4D97-AF65-F5344CB8AC3E}">
        <p14:creationId xmlns:p14="http://schemas.microsoft.com/office/powerpoint/2010/main" val="837515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B8A73D-F6C9-4D0E-809F-3C0746157447}" type="slidenum">
              <a:rPr lang="zh-CN" altLang="en-US" smtClean="0"/>
              <a:t>7</a:t>
            </a:fld>
            <a:endParaRPr lang="zh-CN" altLang="en-US"/>
          </a:p>
        </p:txBody>
      </p:sp>
    </p:spTree>
    <p:extLst>
      <p:ext uri="{BB962C8B-B14F-4D97-AF65-F5344CB8AC3E}">
        <p14:creationId xmlns:p14="http://schemas.microsoft.com/office/powerpoint/2010/main" val="3492282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B8A73D-F6C9-4D0E-809F-3C0746157447}" type="slidenum">
              <a:rPr lang="zh-CN" altLang="en-US" smtClean="0"/>
              <a:t>8</a:t>
            </a:fld>
            <a:endParaRPr lang="zh-CN" altLang="en-US"/>
          </a:p>
        </p:txBody>
      </p:sp>
    </p:spTree>
    <p:extLst>
      <p:ext uri="{BB962C8B-B14F-4D97-AF65-F5344CB8AC3E}">
        <p14:creationId xmlns:p14="http://schemas.microsoft.com/office/powerpoint/2010/main" val="3133371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B8A73D-F6C9-4D0E-809F-3C0746157447}" type="slidenum">
              <a:rPr lang="zh-CN" altLang="en-US" smtClean="0"/>
              <a:t>9</a:t>
            </a:fld>
            <a:endParaRPr lang="zh-CN" altLang="en-US"/>
          </a:p>
        </p:txBody>
      </p:sp>
    </p:spTree>
    <p:extLst>
      <p:ext uri="{BB962C8B-B14F-4D97-AF65-F5344CB8AC3E}">
        <p14:creationId xmlns:p14="http://schemas.microsoft.com/office/powerpoint/2010/main" val="2561769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B8A73D-F6C9-4D0E-809F-3C0746157447}" type="slidenum">
              <a:rPr lang="zh-CN" altLang="en-US" smtClean="0"/>
              <a:t>10</a:t>
            </a:fld>
            <a:endParaRPr lang="zh-CN" altLang="en-US"/>
          </a:p>
        </p:txBody>
      </p:sp>
    </p:spTree>
    <p:extLst>
      <p:ext uri="{BB962C8B-B14F-4D97-AF65-F5344CB8AC3E}">
        <p14:creationId xmlns:p14="http://schemas.microsoft.com/office/powerpoint/2010/main" val="2135574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20D7393-48FA-4D70-A54C-7797C93E5D67}" type="datetime1">
              <a:rPr lang="zh-CN" altLang="en-US" smtClean="0"/>
              <a:t>2023/4/21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A04A3ED-EE7A-4E19-90BC-E8E086817459}" type="slidenum">
              <a:rPr lang="zh-CN" altLang="en-US" smtClean="0"/>
              <a:t>‹#›</a:t>
            </a:fld>
            <a:endParaRPr lang="zh-CN" altLang="en-US"/>
          </a:p>
        </p:txBody>
      </p:sp>
    </p:spTree>
    <p:extLst>
      <p:ext uri="{BB962C8B-B14F-4D97-AF65-F5344CB8AC3E}">
        <p14:creationId xmlns:p14="http://schemas.microsoft.com/office/powerpoint/2010/main" val="2678645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DCC9847-9318-40ED-A354-7C84ACAB1A0A}" type="datetime1">
              <a:rPr lang="zh-CN" altLang="en-US" smtClean="0"/>
              <a:t>2023/4/21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A04A3ED-EE7A-4E19-90BC-E8E086817459}" type="slidenum">
              <a:rPr lang="zh-CN" altLang="en-US" smtClean="0"/>
              <a:t>‹#›</a:t>
            </a:fld>
            <a:endParaRPr lang="zh-CN" altLang="en-US"/>
          </a:p>
        </p:txBody>
      </p:sp>
    </p:spTree>
    <p:extLst>
      <p:ext uri="{BB962C8B-B14F-4D97-AF65-F5344CB8AC3E}">
        <p14:creationId xmlns:p14="http://schemas.microsoft.com/office/powerpoint/2010/main" val="1710474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19F68A1-0240-4054-A02F-B59E3005217D}" type="datetime1">
              <a:rPr lang="zh-CN" altLang="en-US" smtClean="0"/>
              <a:t>2023/4/21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A04A3ED-EE7A-4E19-90BC-E8E086817459}" type="slidenum">
              <a:rPr lang="zh-CN" altLang="en-US" smtClean="0"/>
              <a:t>‹#›</a:t>
            </a:fld>
            <a:endParaRPr lang="zh-CN" altLang="en-US"/>
          </a:p>
        </p:txBody>
      </p:sp>
    </p:spTree>
    <p:extLst>
      <p:ext uri="{BB962C8B-B14F-4D97-AF65-F5344CB8AC3E}">
        <p14:creationId xmlns:p14="http://schemas.microsoft.com/office/powerpoint/2010/main" val="176601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rgbClr val="125586"/>
                </a:solidFill>
                <a:latin typeface="Microsoft JhengHei"/>
                <a:cs typeface="Microsoft JhengHei"/>
              </a:defRPr>
            </a:lvl1pPr>
          </a:lstStyle>
          <a:p>
            <a:endParaRPr/>
          </a:p>
        </p:txBody>
      </p:sp>
      <p:sp>
        <p:nvSpPr>
          <p:cNvPr id="3" name="Holder 3"/>
          <p:cNvSpPr>
            <a:spLocks noGrp="1"/>
          </p:cNvSpPr>
          <p:nvPr>
            <p:ph sz="half" idx="2"/>
          </p:nvPr>
        </p:nvSpPr>
        <p:spPr>
          <a:xfrm>
            <a:off x="457201" y="1577340"/>
            <a:ext cx="397764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59" y="1577340"/>
            <a:ext cx="3977640" cy="38779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lang="zh-CN" altLang="en-US">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solidFill>
                  <a:prstClr val="black">
                    <a:tint val="75000"/>
                  </a:prstClr>
                </a:solidFill>
              </a:rPr>
              <a:pPr/>
              <a:t>4/21/2023</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defRPr sz="900" b="1" i="0">
                <a:solidFill>
                  <a:srgbClr val="125586"/>
                </a:solidFill>
                <a:latin typeface="Arial"/>
                <a:cs typeface="Arial"/>
              </a:defRPr>
            </a:lvl1pPr>
          </a:lstStyle>
          <a:p>
            <a:pPr marL="50959"/>
            <a:fld id="{81D60167-4931-47E6-BA6A-407CBD079E47}" type="slidenum">
              <a:rPr lang="en-US" altLang="zh-CN" smtClean="0"/>
              <a:pPr marL="50959"/>
              <a:t>‹#›</a:t>
            </a:fld>
            <a:endParaRPr lang="en-US" altLang="zh-CN" dirty="0"/>
          </a:p>
        </p:txBody>
      </p:sp>
    </p:spTree>
    <p:extLst>
      <p:ext uri="{BB962C8B-B14F-4D97-AF65-F5344CB8AC3E}">
        <p14:creationId xmlns:p14="http://schemas.microsoft.com/office/powerpoint/2010/main" val="1705894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99BF211-5F30-44F3-8BB7-DB00B27D7B86}" type="datetime1">
              <a:rPr lang="zh-CN" altLang="en-US" smtClean="0"/>
              <a:t>2023/4/21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A04A3ED-EE7A-4E19-90BC-E8E086817459}" type="slidenum">
              <a:rPr lang="zh-CN" altLang="en-US" smtClean="0"/>
              <a:t>‹#›</a:t>
            </a:fld>
            <a:endParaRPr lang="zh-CN" altLang="en-US"/>
          </a:p>
        </p:txBody>
      </p:sp>
    </p:spTree>
    <p:extLst>
      <p:ext uri="{BB962C8B-B14F-4D97-AF65-F5344CB8AC3E}">
        <p14:creationId xmlns:p14="http://schemas.microsoft.com/office/powerpoint/2010/main" val="2536065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A7B28E7-0505-42F7-AC88-A27D7DB5CD98}" type="datetime1">
              <a:rPr lang="zh-CN" altLang="en-US" smtClean="0"/>
              <a:t>2023/4/21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A04A3ED-EE7A-4E19-90BC-E8E086817459}" type="slidenum">
              <a:rPr lang="zh-CN" altLang="en-US" smtClean="0"/>
              <a:t>‹#›</a:t>
            </a:fld>
            <a:endParaRPr lang="zh-CN" altLang="en-US"/>
          </a:p>
        </p:txBody>
      </p:sp>
    </p:spTree>
    <p:extLst>
      <p:ext uri="{BB962C8B-B14F-4D97-AF65-F5344CB8AC3E}">
        <p14:creationId xmlns:p14="http://schemas.microsoft.com/office/powerpoint/2010/main" val="3776063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307D5154-5388-4B4A-8D99-5AAE81778995}" type="datetime1">
              <a:rPr lang="zh-CN" altLang="en-US" smtClean="0"/>
              <a:t>2023/4/21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A04A3ED-EE7A-4E19-90BC-E8E086817459}" type="slidenum">
              <a:rPr lang="zh-CN" altLang="en-US" smtClean="0"/>
              <a:t>‹#›</a:t>
            </a:fld>
            <a:endParaRPr lang="zh-CN" altLang="en-US"/>
          </a:p>
        </p:txBody>
      </p:sp>
    </p:spTree>
    <p:extLst>
      <p:ext uri="{BB962C8B-B14F-4D97-AF65-F5344CB8AC3E}">
        <p14:creationId xmlns:p14="http://schemas.microsoft.com/office/powerpoint/2010/main" val="3486453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7931C1E-AE15-4428-BBCA-4BE3F71D7C82}" type="datetime1">
              <a:rPr lang="zh-CN" altLang="en-US" smtClean="0"/>
              <a:t>2023/4/21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A04A3ED-EE7A-4E19-90BC-E8E086817459}" type="slidenum">
              <a:rPr lang="zh-CN" altLang="en-US" smtClean="0"/>
              <a:t>‹#›</a:t>
            </a:fld>
            <a:endParaRPr lang="zh-CN" altLang="en-US"/>
          </a:p>
        </p:txBody>
      </p:sp>
    </p:spTree>
    <p:extLst>
      <p:ext uri="{BB962C8B-B14F-4D97-AF65-F5344CB8AC3E}">
        <p14:creationId xmlns:p14="http://schemas.microsoft.com/office/powerpoint/2010/main" val="2577032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91A1B65-4C05-409D-8C85-4902DF6FEB19}" type="datetime1">
              <a:rPr lang="zh-CN" altLang="en-US" smtClean="0"/>
              <a:t>2023/4/21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A04A3ED-EE7A-4E19-90BC-E8E086817459}" type="slidenum">
              <a:rPr lang="zh-CN" altLang="en-US" smtClean="0"/>
              <a:t>‹#›</a:t>
            </a:fld>
            <a:endParaRPr lang="zh-CN" altLang="en-US"/>
          </a:p>
        </p:txBody>
      </p:sp>
    </p:spTree>
    <p:extLst>
      <p:ext uri="{BB962C8B-B14F-4D97-AF65-F5344CB8AC3E}">
        <p14:creationId xmlns:p14="http://schemas.microsoft.com/office/powerpoint/2010/main" val="470100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6EB5D7-DBA9-460D-BF55-8F75285ACFBE}" type="datetime1">
              <a:rPr lang="zh-CN" altLang="en-US" smtClean="0"/>
              <a:t>2023/4/21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A04A3ED-EE7A-4E19-90BC-E8E086817459}" type="slidenum">
              <a:rPr lang="zh-CN" altLang="en-US" smtClean="0"/>
              <a:t>‹#›</a:t>
            </a:fld>
            <a:endParaRPr lang="zh-CN" altLang="en-US"/>
          </a:p>
        </p:txBody>
      </p:sp>
    </p:spTree>
    <p:extLst>
      <p:ext uri="{BB962C8B-B14F-4D97-AF65-F5344CB8AC3E}">
        <p14:creationId xmlns:p14="http://schemas.microsoft.com/office/powerpoint/2010/main" val="2678158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BA5BBF1-5355-40A8-BEC1-1D6428231957}" type="datetime1">
              <a:rPr lang="zh-CN" altLang="en-US" smtClean="0"/>
              <a:t>2023/4/21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A04A3ED-EE7A-4E19-90BC-E8E086817459}" type="slidenum">
              <a:rPr lang="zh-CN" altLang="en-US" smtClean="0"/>
              <a:t>‹#›</a:t>
            </a:fld>
            <a:endParaRPr lang="zh-CN" altLang="en-US"/>
          </a:p>
        </p:txBody>
      </p:sp>
    </p:spTree>
    <p:extLst>
      <p:ext uri="{BB962C8B-B14F-4D97-AF65-F5344CB8AC3E}">
        <p14:creationId xmlns:p14="http://schemas.microsoft.com/office/powerpoint/2010/main" val="513180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E49F2E1-13A4-449D-B499-2488D16F6DEC}" type="datetime1">
              <a:rPr lang="zh-CN" altLang="en-US" smtClean="0"/>
              <a:t>2023/4/21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A04A3ED-EE7A-4E19-90BC-E8E086817459}" type="slidenum">
              <a:rPr lang="zh-CN" altLang="en-US" smtClean="0"/>
              <a:t>‹#›</a:t>
            </a:fld>
            <a:endParaRPr lang="zh-CN" altLang="en-US"/>
          </a:p>
        </p:txBody>
      </p:sp>
    </p:spTree>
    <p:extLst>
      <p:ext uri="{BB962C8B-B14F-4D97-AF65-F5344CB8AC3E}">
        <p14:creationId xmlns:p14="http://schemas.microsoft.com/office/powerpoint/2010/main" val="2681616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300EEE-F5A4-4473-B842-7B55C03D76E3}" type="datetime1">
              <a:rPr lang="zh-CN" altLang="en-US" smtClean="0"/>
              <a:t>2023/4/21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04A3ED-EE7A-4E19-90BC-E8E086817459}" type="slidenum">
              <a:rPr lang="zh-CN" altLang="en-US" smtClean="0"/>
              <a:t>‹#›</a:t>
            </a:fld>
            <a:endParaRPr lang="zh-CN" altLang="en-US"/>
          </a:p>
        </p:txBody>
      </p:sp>
    </p:spTree>
    <p:extLst>
      <p:ext uri="{BB962C8B-B14F-4D97-AF65-F5344CB8AC3E}">
        <p14:creationId xmlns:p14="http://schemas.microsoft.com/office/powerpoint/2010/main" val="32670522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10.png"/><Relationship Id="rId5" Type="http://schemas.openxmlformats.org/officeDocument/2006/relationships/image" Target="../media/image300.png"/><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10.pn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3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80768" y="1962039"/>
            <a:ext cx="6858000" cy="817526"/>
          </a:xfrm>
        </p:spPr>
        <p:txBody>
          <a:bodyPr>
            <a:normAutofit fontScale="90000"/>
          </a:bodyPr>
          <a:lstStyle/>
          <a:p>
            <a:r>
              <a:rPr lang="zh-CN" altLang="en-US" b="1" dirty="0">
                <a:solidFill>
                  <a:srgbClr val="002060"/>
                </a:solidFill>
                <a:latin typeface="微软雅黑" panose="020B0503020204020204" pitchFamily="34" charset="-122"/>
                <a:ea typeface="微软雅黑" panose="020B0503020204020204" pitchFamily="34" charset="-122"/>
              </a:rPr>
              <a:t>模式识别与统计学习</a:t>
            </a:r>
          </a:p>
        </p:txBody>
      </p:sp>
      <p:sp>
        <p:nvSpPr>
          <p:cNvPr id="3" name="副标题 2"/>
          <p:cNvSpPr>
            <a:spLocks noGrp="1"/>
          </p:cNvSpPr>
          <p:nvPr>
            <p:ph type="subTitle" idx="1"/>
          </p:nvPr>
        </p:nvSpPr>
        <p:spPr>
          <a:xfrm>
            <a:off x="1281545" y="3073869"/>
            <a:ext cx="6858000" cy="1241822"/>
          </a:xfrm>
        </p:spPr>
        <p:txBody>
          <a:bodyPr>
            <a:normAutofit/>
          </a:bodyPr>
          <a:lstStyle/>
          <a:p>
            <a:r>
              <a:rPr lang="en-US" altLang="zh-CN" sz="2700" dirty="0">
                <a:solidFill>
                  <a:srgbClr val="002060"/>
                </a:solidFill>
                <a:latin typeface="微软雅黑" panose="020B0503020204020204" pitchFamily="34" charset="-122"/>
                <a:ea typeface="微软雅黑" panose="020B0503020204020204" pitchFamily="34" charset="-122"/>
              </a:rPr>
              <a:t>— </a:t>
            </a:r>
            <a:r>
              <a:rPr lang="zh-CN" altLang="en-US" sz="2700" dirty="0">
                <a:solidFill>
                  <a:srgbClr val="002060"/>
                </a:solidFill>
                <a:latin typeface="微软雅黑" panose="020B0503020204020204" pitchFamily="34" charset="-122"/>
                <a:ea typeface="微软雅黑" panose="020B0503020204020204" pitchFamily="34" charset="-122"/>
              </a:rPr>
              <a:t>小复习二</a:t>
            </a:r>
          </a:p>
        </p:txBody>
      </p:sp>
      <p:sp>
        <p:nvSpPr>
          <p:cNvPr id="4" name="副标题 2"/>
          <p:cNvSpPr txBox="1">
            <a:spLocks/>
          </p:cNvSpPr>
          <p:nvPr/>
        </p:nvSpPr>
        <p:spPr>
          <a:xfrm>
            <a:off x="5363443" y="4800600"/>
            <a:ext cx="3164030" cy="286780"/>
          </a:xfrm>
          <a:prstGeom prst="rect">
            <a:avLst/>
          </a:prstGeom>
        </p:spPr>
        <p:txBody>
          <a:bodyPr vert="horz" lIns="51435" tIns="25718" rIns="51435" bIns="25718"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100" b="1" dirty="0">
                <a:solidFill>
                  <a:srgbClr val="002060"/>
                </a:solidFill>
                <a:latin typeface="微软雅黑" panose="020B0503020204020204" pitchFamily="34" charset="-122"/>
                <a:ea typeface="微软雅黑" panose="020B0503020204020204" pitchFamily="34" charset="-122"/>
              </a:rPr>
              <a:t>赵海涛</a:t>
            </a:r>
            <a:endParaRPr lang="en-US" altLang="zh-CN" sz="2100" b="1" dirty="0">
              <a:solidFill>
                <a:srgbClr val="002060"/>
              </a:solidFill>
              <a:latin typeface="微软雅黑" panose="020B0503020204020204" pitchFamily="34" charset="-122"/>
              <a:ea typeface="微软雅黑" panose="020B0503020204020204" pitchFamily="34" charset="-122"/>
            </a:endParaRPr>
          </a:p>
          <a:p>
            <a:r>
              <a:rPr lang="en-US" altLang="zh-CN" sz="2100" b="1" dirty="0">
                <a:solidFill>
                  <a:srgbClr val="002060"/>
                </a:solidFill>
              </a:rPr>
              <a:t>haitaozhao@ecust.edu.cn</a:t>
            </a:r>
            <a:endParaRPr lang="zh-CN" altLang="en-US" sz="2100" b="1" dirty="0">
              <a:solidFill>
                <a:srgbClr val="002060"/>
              </a:solidFill>
            </a:endParaRPr>
          </a:p>
        </p:txBody>
      </p:sp>
    </p:spTree>
    <p:extLst>
      <p:ext uri="{BB962C8B-B14F-4D97-AF65-F5344CB8AC3E}">
        <p14:creationId xmlns:p14="http://schemas.microsoft.com/office/powerpoint/2010/main" val="2915041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0275" y="289091"/>
            <a:ext cx="7886700" cy="994172"/>
          </a:xfrm>
        </p:spPr>
        <p:txBody>
          <a:bodyPr>
            <a:normAutofit/>
          </a:bodyPr>
          <a:lstStyle/>
          <a:p>
            <a:r>
              <a:rPr lang="en-US" altLang="zh-CN" sz="3200" b="1" dirty="0">
                <a:solidFill>
                  <a:schemeClr val="accent1">
                    <a:lumMod val="50000"/>
                  </a:schemeClr>
                </a:solidFill>
                <a:latin typeface="+mn-ea"/>
                <a:ea typeface="+mn-ea"/>
              </a:rPr>
              <a:t>1. </a:t>
            </a:r>
            <a:r>
              <a:rPr lang="zh-CN" altLang="en-US" sz="3200" b="1" dirty="0">
                <a:solidFill>
                  <a:schemeClr val="accent1">
                    <a:lumMod val="50000"/>
                  </a:schemeClr>
                </a:solidFill>
                <a:latin typeface="+mn-ea"/>
                <a:ea typeface="+mn-ea"/>
              </a:rPr>
              <a:t>统计学习的基础概念与定义</a:t>
            </a:r>
            <a:endParaRPr lang="zh-CN" altLang="en-US" sz="3200" b="1" dirty="0">
              <a:latin typeface="+mn-ea"/>
              <a:ea typeface="+mn-ea"/>
            </a:endParaRPr>
          </a:p>
        </p:txBody>
      </p:sp>
      <p:sp>
        <p:nvSpPr>
          <p:cNvPr id="11" name="灯片编号占位符 10">
            <a:extLst>
              <a:ext uri="{FF2B5EF4-FFF2-40B4-BE49-F238E27FC236}">
                <a16:creationId xmlns:a16="http://schemas.microsoft.com/office/drawing/2014/main" id="{D74CB1B2-A25E-7E55-5BCF-810984E6CB00}"/>
              </a:ext>
            </a:extLst>
          </p:cNvPr>
          <p:cNvSpPr>
            <a:spLocks noGrp="1"/>
          </p:cNvSpPr>
          <p:nvPr>
            <p:ph type="sldNum" sz="quarter" idx="12"/>
          </p:nvPr>
        </p:nvSpPr>
        <p:spPr/>
        <p:txBody>
          <a:bodyPr/>
          <a:lstStyle/>
          <a:p>
            <a:fld id="{DA04A3ED-EE7A-4E19-90BC-E8E086817459}" type="slidenum">
              <a:rPr lang="zh-CN" altLang="en-US" smtClean="0"/>
              <a:t>10</a:t>
            </a:fld>
            <a:endParaRPr lang="zh-CN" altLang="en-US"/>
          </a:p>
        </p:txBody>
      </p:sp>
      <p:sp>
        <p:nvSpPr>
          <p:cNvPr id="5" name="内容占位符 2">
            <a:extLst>
              <a:ext uri="{FF2B5EF4-FFF2-40B4-BE49-F238E27FC236}">
                <a16:creationId xmlns:a16="http://schemas.microsoft.com/office/drawing/2014/main" id="{36F5763C-D315-67FB-7ADC-8923846B7263}"/>
              </a:ext>
            </a:extLst>
          </p:cNvPr>
          <p:cNvSpPr>
            <a:spLocks noGrp="1"/>
          </p:cNvSpPr>
          <p:nvPr>
            <p:ph idx="1"/>
          </p:nvPr>
        </p:nvSpPr>
        <p:spPr>
          <a:xfrm>
            <a:off x="447368" y="1471549"/>
            <a:ext cx="8410226" cy="4207707"/>
          </a:xfrm>
        </p:spPr>
        <p:txBody>
          <a:bodyPr>
            <a:noAutofit/>
          </a:bodyPr>
          <a:lstStyle/>
          <a:p>
            <a:pPr>
              <a:lnSpc>
                <a:spcPct val="114000"/>
              </a:lnSpc>
            </a:pPr>
            <a:r>
              <a:rPr lang="ja-JP" altLang="en-US" sz="2400" dirty="0">
                <a:ea typeface="DengXian" panose="02010600030101010101" pitchFamily="2" charset="-122"/>
              </a:rPr>
              <a:t>统计学习的基本分类</a:t>
            </a:r>
            <a:r>
              <a:rPr lang="en-US" altLang="ja-JP" sz="2400" dirty="0">
                <a:ea typeface="DengXian" panose="02010600030101010101" pitchFamily="2" charset="-122"/>
              </a:rPr>
              <a:t> (P6)</a:t>
            </a:r>
          </a:p>
          <a:p>
            <a:pPr lvl="1">
              <a:lnSpc>
                <a:spcPct val="114000"/>
              </a:lnSpc>
            </a:pPr>
            <a:r>
              <a:rPr lang="ja-JP" altLang="en-US" sz="2000" dirty="0">
                <a:ea typeface="DengXian" panose="02010600030101010101" pitchFamily="2" charset="-122"/>
              </a:rPr>
              <a:t>监督学习</a:t>
            </a:r>
            <a:r>
              <a:rPr lang="zh-CN" altLang="en-US" sz="2000" dirty="0">
                <a:ea typeface="DengXian" panose="02010600030101010101" pitchFamily="2" charset="-122"/>
              </a:rPr>
              <a:t>、无监督学习、强化学习</a:t>
            </a:r>
            <a:endParaRPr lang="en-US" altLang="zh-CN" sz="2000" dirty="0">
              <a:ea typeface="DengXian" panose="02010600030101010101" pitchFamily="2" charset="-122"/>
            </a:endParaRPr>
          </a:p>
          <a:p>
            <a:pPr>
              <a:lnSpc>
                <a:spcPct val="114000"/>
              </a:lnSpc>
            </a:pPr>
            <a:r>
              <a:rPr lang="ja-JP" altLang="en-US" sz="2400" dirty="0">
                <a:ea typeface="DengXian" panose="02010600030101010101" pitchFamily="2" charset="-122"/>
              </a:rPr>
              <a:t>监督学习的定义 </a:t>
            </a:r>
            <a:r>
              <a:rPr lang="en-US" altLang="zh-CN" sz="2400" dirty="0">
                <a:ea typeface="DengXian" panose="02010600030101010101" pitchFamily="2" charset="-122"/>
              </a:rPr>
              <a:t>(P6)</a:t>
            </a:r>
            <a:endParaRPr lang="en-US" altLang="ja-JP" sz="2400" dirty="0">
              <a:ea typeface="DengXian" panose="02010600030101010101" pitchFamily="2" charset="-122"/>
            </a:endParaRPr>
          </a:p>
          <a:p>
            <a:pPr lvl="1">
              <a:lnSpc>
                <a:spcPct val="114000"/>
              </a:lnSpc>
            </a:pPr>
            <a:r>
              <a:rPr lang="ja-JP" altLang="en-US" sz="2000" dirty="0">
                <a:ea typeface="DengXian" panose="02010600030101010101" pitchFamily="2" charset="-122"/>
              </a:rPr>
              <a:t>从标注数据中学习预测模型的机器学习问题</a:t>
            </a:r>
            <a:endParaRPr lang="en-US" altLang="ja-JP" sz="2000" dirty="0">
              <a:ea typeface="DengXian" panose="02010600030101010101" pitchFamily="2" charset="-122"/>
            </a:endParaRPr>
          </a:p>
          <a:p>
            <a:pPr lvl="1">
              <a:lnSpc>
                <a:spcPct val="114000"/>
              </a:lnSpc>
            </a:pPr>
            <a:r>
              <a:rPr lang="ja-JP" altLang="en-US" sz="2000" dirty="0">
                <a:ea typeface="DengXian" panose="02010600030101010101" pitchFamily="2" charset="-122"/>
              </a:rPr>
              <a:t>本质是学习输入到输出的映射的统计规律</a:t>
            </a:r>
            <a:endParaRPr lang="en-US" altLang="ja-JP" sz="2000" dirty="0">
              <a:ea typeface="DengXian" panose="02010600030101010101" pitchFamily="2" charset="-122"/>
            </a:endParaRPr>
          </a:p>
          <a:p>
            <a:pPr>
              <a:lnSpc>
                <a:spcPct val="114000"/>
              </a:lnSpc>
            </a:pPr>
            <a:r>
              <a:rPr lang="ja-JP" altLang="en-US" sz="2400" dirty="0">
                <a:ea typeface="DengXian" panose="02010600030101010101" pitchFamily="2" charset="-122"/>
              </a:rPr>
              <a:t>监督学习的基本假设与方法</a:t>
            </a:r>
            <a:endParaRPr lang="en-US" altLang="ja-JP" sz="2400" dirty="0">
              <a:ea typeface="DengXian" panose="02010600030101010101" pitchFamily="2" charset="-122"/>
            </a:endParaRPr>
          </a:p>
          <a:p>
            <a:pPr lvl="1">
              <a:lnSpc>
                <a:spcPct val="114000"/>
              </a:lnSpc>
            </a:pPr>
            <a:r>
              <a:rPr lang="ja-JP" altLang="en-US" sz="2000" dirty="0">
                <a:ea typeface="DengXian" panose="02010600030101010101" pitchFamily="2" charset="-122"/>
              </a:rPr>
              <a:t>数据独立同分布</a:t>
            </a:r>
            <a:r>
              <a:rPr lang="en-US" altLang="ja-JP" sz="2000" dirty="0">
                <a:ea typeface="DengXian" panose="02010600030101010101" pitchFamily="2" charset="-122"/>
              </a:rPr>
              <a:t>, </a:t>
            </a:r>
            <a:r>
              <a:rPr lang="ja-JP" altLang="en-US" sz="2000" dirty="0">
                <a:ea typeface="DengXian" panose="02010600030101010101" pitchFamily="2" charset="-122"/>
              </a:rPr>
              <a:t>模型属于某个假设空间</a:t>
            </a:r>
            <a:endParaRPr lang="en-US" altLang="ja-JP" sz="2000" dirty="0">
              <a:ea typeface="DengXian" panose="02010600030101010101" pitchFamily="2" charset="-122"/>
            </a:endParaRPr>
          </a:p>
          <a:p>
            <a:pPr lvl="1">
              <a:lnSpc>
                <a:spcPct val="114000"/>
              </a:lnSpc>
            </a:pPr>
            <a:r>
              <a:rPr lang="ja-JP" altLang="en-US" sz="2000" dirty="0">
                <a:ea typeface="DengXian" panose="02010600030101010101" pitchFamily="2" charset="-122"/>
              </a:rPr>
              <a:t>应用某一评价准则</a:t>
            </a:r>
            <a:r>
              <a:rPr lang="en-US" altLang="ja-JP" sz="2000" dirty="0">
                <a:ea typeface="DengXian" panose="02010600030101010101" pitchFamily="2" charset="-122"/>
              </a:rPr>
              <a:t>, </a:t>
            </a:r>
            <a:r>
              <a:rPr lang="ja-JP" altLang="en-US" sz="2000" dirty="0">
                <a:ea typeface="DengXian" panose="02010600030101010101" pitchFamily="2" charset="-122"/>
              </a:rPr>
              <a:t>从假设空间中选择一个最优的模型</a:t>
            </a:r>
            <a:endParaRPr lang="en-US" altLang="ja-JP" sz="2000" dirty="0">
              <a:ea typeface="DengXian" panose="02010600030101010101" pitchFamily="2" charset="-122"/>
            </a:endParaRPr>
          </a:p>
          <a:p>
            <a:pPr lvl="1">
              <a:lnSpc>
                <a:spcPct val="114000"/>
              </a:lnSpc>
            </a:pPr>
            <a:r>
              <a:rPr lang="ja-JP" altLang="en-US" sz="2000" dirty="0">
                <a:ea typeface="DengXian" panose="02010600030101010101" pitchFamily="2" charset="-122"/>
              </a:rPr>
              <a:t>对已给训练数据及未知测试数据在给定评价标准意义有准确的预测</a:t>
            </a:r>
            <a:endParaRPr lang="en-US" altLang="ja-JP" sz="1600" dirty="0">
              <a:ea typeface="DengXian" panose="02010600030101010101" pitchFamily="2" charset="-122"/>
            </a:endParaRPr>
          </a:p>
        </p:txBody>
      </p:sp>
    </p:spTree>
    <p:extLst>
      <p:ext uri="{BB962C8B-B14F-4D97-AF65-F5344CB8AC3E}">
        <p14:creationId xmlns:p14="http://schemas.microsoft.com/office/powerpoint/2010/main" val="125975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2566" y="1128329"/>
            <a:ext cx="2174157" cy="533323"/>
          </a:xfrm>
        </p:spPr>
        <p:txBody>
          <a:bodyPr/>
          <a:lstStyle/>
          <a:p>
            <a:r>
              <a:rPr lang="zh-CN" altLang="en-US" dirty="0"/>
              <a:t>监督学习</a:t>
            </a: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362566" y="1689719"/>
            <a:ext cx="5852670" cy="4666631"/>
          </a:xfrm>
          <a:prstGeom prst="rect">
            <a:avLst/>
          </a:prstGeom>
        </p:spPr>
      </p:pic>
      <p:sp>
        <p:nvSpPr>
          <p:cNvPr id="7" name="灯片编号占位符 6">
            <a:extLst>
              <a:ext uri="{FF2B5EF4-FFF2-40B4-BE49-F238E27FC236}">
                <a16:creationId xmlns:a16="http://schemas.microsoft.com/office/drawing/2014/main" id="{02879E96-AAD9-9EAC-E7A9-242C616F1B01}"/>
              </a:ext>
            </a:extLst>
          </p:cNvPr>
          <p:cNvSpPr>
            <a:spLocks noGrp="1"/>
          </p:cNvSpPr>
          <p:nvPr>
            <p:ph type="sldNum" sz="quarter" idx="12"/>
          </p:nvPr>
        </p:nvSpPr>
        <p:spPr/>
        <p:txBody>
          <a:bodyPr/>
          <a:lstStyle/>
          <a:p>
            <a:fld id="{DA04A3ED-EE7A-4E19-90BC-E8E086817459}" type="slidenum">
              <a:rPr lang="zh-CN" altLang="en-US" smtClean="0"/>
              <a:t>11</a:t>
            </a:fld>
            <a:endParaRPr lang="zh-CN" altLang="en-US"/>
          </a:p>
        </p:txBody>
      </p:sp>
      <p:sp>
        <p:nvSpPr>
          <p:cNvPr id="12" name="矩形 11">
            <a:extLst>
              <a:ext uri="{FF2B5EF4-FFF2-40B4-BE49-F238E27FC236}">
                <a16:creationId xmlns:a16="http://schemas.microsoft.com/office/drawing/2014/main" id="{B711A8DC-12B2-AFFE-E7D5-42D5A91A09D7}"/>
              </a:ext>
            </a:extLst>
          </p:cNvPr>
          <p:cNvSpPr/>
          <p:nvPr/>
        </p:nvSpPr>
        <p:spPr>
          <a:xfrm>
            <a:off x="6309885" y="2484589"/>
            <a:ext cx="2353529" cy="2246769"/>
          </a:xfrm>
          <a:prstGeom prst="rect">
            <a:avLst/>
          </a:prstGeom>
        </p:spPr>
        <p:txBody>
          <a:bodyPr wrap="none">
            <a:spAutoFit/>
          </a:bodyPr>
          <a:lstStyle/>
          <a:p>
            <a:pPr>
              <a:lnSpc>
                <a:spcPct val="100000"/>
              </a:lnSpc>
            </a:pPr>
            <a:r>
              <a:rPr lang="zh-CN" altLang="en-US" sz="2000" dirty="0"/>
              <a:t>分类问题</a:t>
            </a:r>
            <a:endParaRPr lang="en-US" altLang="zh-CN" sz="2000" dirty="0"/>
          </a:p>
          <a:p>
            <a:pPr>
              <a:lnSpc>
                <a:spcPct val="100000"/>
              </a:lnSpc>
            </a:pPr>
            <a:r>
              <a:rPr lang="en-US" altLang="zh-CN" sz="2000" i="1" dirty="0"/>
              <a:t>X</a:t>
            </a:r>
            <a:r>
              <a:rPr lang="en-US" altLang="zh-CN" sz="2000" dirty="0"/>
              <a:t>: </a:t>
            </a:r>
            <a:r>
              <a:rPr lang="zh-CN" altLang="en-US" sz="2000" dirty="0"/>
              <a:t>连续</a:t>
            </a:r>
            <a:r>
              <a:rPr lang="en-US" altLang="zh-CN" sz="2000" dirty="0"/>
              <a:t>/</a:t>
            </a:r>
            <a:r>
              <a:rPr lang="zh-CN" altLang="en-US" sz="2000" dirty="0"/>
              <a:t>离散值</a:t>
            </a:r>
            <a:endParaRPr lang="en-US" altLang="zh-CN" sz="2000" dirty="0"/>
          </a:p>
          <a:p>
            <a:r>
              <a:rPr lang="en-US" altLang="zh-CN" sz="2000" i="1" dirty="0"/>
              <a:t>Y</a:t>
            </a:r>
            <a:r>
              <a:rPr lang="en-US" altLang="zh-CN" sz="2000" dirty="0"/>
              <a:t>: </a:t>
            </a:r>
            <a:r>
              <a:rPr lang="zh-CN" altLang="en-US" sz="2000" dirty="0"/>
              <a:t>离散值</a:t>
            </a:r>
            <a:r>
              <a:rPr lang="en-US" altLang="zh-CN" sz="2000" dirty="0"/>
              <a:t>, </a:t>
            </a:r>
            <a:r>
              <a:rPr lang="zh-CN" altLang="en-US" sz="2000" dirty="0"/>
              <a:t>有限取值</a:t>
            </a:r>
            <a:endParaRPr lang="en-US" altLang="zh-CN" sz="2000" dirty="0"/>
          </a:p>
          <a:p>
            <a:pPr>
              <a:lnSpc>
                <a:spcPct val="100000"/>
              </a:lnSpc>
            </a:pPr>
            <a:endParaRPr lang="en-US" altLang="zh-CN" sz="2000" dirty="0"/>
          </a:p>
          <a:p>
            <a:pPr>
              <a:lnSpc>
                <a:spcPct val="100000"/>
              </a:lnSpc>
            </a:pPr>
            <a:r>
              <a:rPr lang="zh-CN" altLang="en-US" sz="2000" dirty="0"/>
              <a:t>回归问题</a:t>
            </a:r>
            <a:endParaRPr lang="en-US" altLang="zh-CN" sz="2000" dirty="0"/>
          </a:p>
          <a:p>
            <a:pPr>
              <a:lnSpc>
                <a:spcPct val="100000"/>
              </a:lnSpc>
            </a:pPr>
            <a:r>
              <a:rPr lang="en-US" altLang="zh-CN" sz="2000" i="1" dirty="0"/>
              <a:t>X</a:t>
            </a:r>
            <a:r>
              <a:rPr lang="en-US" altLang="zh-CN" sz="2000" dirty="0"/>
              <a:t>: </a:t>
            </a:r>
            <a:r>
              <a:rPr lang="zh-CN" altLang="en-US" sz="2000" dirty="0"/>
              <a:t>连续值</a:t>
            </a:r>
            <a:endParaRPr lang="en-US" altLang="zh-CN" sz="2000" dirty="0"/>
          </a:p>
          <a:p>
            <a:r>
              <a:rPr lang="en-US" altLang="zh-CN" sz="2000" i="1" dirty="0"/>
              <a:t>Y</a:t>
            </a:r>
            <a:r>
              <a:rPr lang="en-US" altLang="zh-CN" sz="2000" dirty="0"/>
              <a:t>: </a:t>
            </a:r>
            <a:r>
              <a:rPr lang="zh-CN" altLang="en-US" sz="2000" dirty="0"/>
              <a:t>连续值</a:t>
            </a:r>
            <a:r>
              <a:rPr lang="en-US" altLang="zh-CN" sz="2000" dirty="0"/>
              <a:t>, </a:t>
            </a:r>
            <a:r>
              <a:rPr lang="zh-CN" altLang="en-US" sz="2000" dirty="0"/>
              <a:t>无限取值</a:t>
            </a:r>
            <a:endParaRPr lang="en-US" altLang="zh-CN" sz="2000" dirty="0"/>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FEAD8DA1-4741-D6AE-7885-06EB86896485}"/>
                  </a:ext>
                </a:extLst>
              </p:cNvPr>
              <p:cNvSpPr txBox="1"/>
              <p:nvPr/>
            </p:nvSpPr>
            <p:spPr>
              <a:xfrm>
                <a:off x="533362" y="4865601"/>
                <a:ext cx="994899" cy="6053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𝑌</m:t>
                      </m:r>
                      <m:r>
                        <a:rPr lang="en-US" altLang="zh-CN" sz="1600" b="0" i="1" smtClean="0">
                          <a:latin typeface="Cambria Math" panose="02040503050406030204" pitchFamily="18" charset="0"/>
                        </a:rPr>
                        <m:t>=</m:t>
                      </m:r>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𝑓</m:t>
                          </m:r>
                        </m:e>
                      </m:acc>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oMath>
                  </m:oMathPara>
                </a14:m>
                <a:endParaRPr lang="en-US" altLang="zh-CN" sz="1600" dirty="0"/>
              </a:p>
              <a:p>
                <a:pPr algn="ctr"/>
                <a14:m>
                  <m:oMathPara xmlns:m="http://schemas.openxmlformats.org/officeDocument/2006/math">
                    <m:oMathParaPr>
                      <m:jc m:val="centerGroup"/>
                    </m:oMathParaPr>
                    <m:oMath xmlns:m="http://schemas.openxmlformats.org/officeDocument/2006/math">
                      <m:acc>
                        <m:accPr>
                          <m:chr m:val="̂"/>
                          <m:ctrlPr>
                            <a:rPr lang="en-US" altLang="zh-CN" sz="1600" i="1" smtClean="0">
                              <a:latin typeface="Cambria Math" panose="02040503050406030204" pitchFamily="18" charset="0"/>
                            </a:rPr>
                          </m:ctrlPr>
                        </m:accPr>
                        <m:e>
                          <m:r>
                            <a:rPr lang="en-US" altLang="zh-CN" sz="1600" b="0" i="1" smtClean="0">
                              <a:latin typeface="Cambria Math" panose="02040503050406030204" pitchFamily="18" charset="0"/>
                            </a:rPr>
                            <m:t>𝑃</m:t>
                          </m:r>
                        </m:e>
                      </m:acc>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𝑌</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𝑋</m:t>
                      </m:r>
                      <m:r>
                        <a:rPr lang="en-US" altLang="zh-CN" sz="1600" b="0" i="1" smtClean="0">
                          <a:latin typeface="Cambria Math" panose="02040503050406030204" pitchFamily="18" charset="0"/>
                        </a:rPr>
                        <m:t>)</m:t>
                      </m:r>
                    </m:oMath>
                  </m:oMathPara>
                </a14:m>
                <a:endParaRPr lang="en-US" altLang="zh-CN" sz="1600" dirty="0"/>
              </a:p>
            </p:txBody>
          </p:sp>
        </mc:Choice>
        <mc:Fallback xmlns="">
          <p:sp>
            <p:nvSpPr>
              <p:cNvPr id="13" name="文本框 12">
                <a:extLst>
                  <a:ext uri="{FF2B5EF4-FFF2-40B4-BE49-F238E27FC236}">
                    <a16:creationId xmlns:a16="http://schemas.microsoft.com/office/drawing/2014/main" id="{FEAD8DA1-4741-D6AE-7885-06EB86896485}"/>
                  </a:ext>
                </a:extLst>
              </p:cNvPr>
              <p:cNvSpPr txBox="1">
                <a:spLocks noRot="1" noChangeAspect="1" noMove="1" noResize="1" noEditPoints="1" noAdjustHandles="1" noChangeArrowheads="1" noChangeShapeType="1" noTextEdit="1"/>
              </p:cNvSpPr>
              <p:nvPr/>
            </p:nvSpPr>
            <p:spPr>
              <a:xfrm>
                <a:off x="533362" y="4865601"/>
                <a:ext cx="994899" cy="605359"/>
              </a:xfrm>
              <a:prstGeom prst="rect">
                <a:avLst/>
              </a:prstGeom>
              <a:blipFill>
                <a:blip r:embed="rId3"/>
                <a:stretch>
                  <a:fillRect b="-60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1B4F72AE-7BC9-E19F-A47F-B34D60A0F82C}"/>
                  </a:ext>
                </a:extLst>
              </p:cNvPr>
              <p:cNvSpPr txBox="1"/>
              <p:nvPr/>
            </p:nvSpPr>
            <p:spPr>
              <a:xfrm>
                <a:off x="3393375" y="5571921"/>
                <a:ext cx="2978545" cy="345223"/>
              </a:xfrm>
              <a:prstGeom prst="rect">
                <a:avLst/>
              </a:prstGeom>
              <a:noFill/>
            </p:spPr>
            <p:txBody>
              <a:bodyPr wrap="square" rtlCol="0">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𝑁</m:t>
                        </m:r>
                        <m:r>
                          <a:rPr lang="en-US" altLang="zh-CN" sz="1600" b="0" i="1" smtClean="0">
                            <a:latin typeface="Cambria Math" panose="02040503050406030204" pitchFamily="18" charset="0"/>
                          </a:rPr>
                          <m:t>+1</m:t>
                        </m:r>
                      </m:sub>
                    </m:sSub>
                  </m:oMath>
                </a14:m>
                <a:r>
                  <a:rPr lang="zh-CN" altLang="en-US" sz="1600" dirty="0"/>
                  <a:t> </a:t>
                </a:r>
                <a14:m>
                  <m:oMath xmlns:m="http://schemas.openxmlformats.org/officeDocument/2006/math">
                    <m:r>
                      <a:rPr lang="en-US" altLang="zh-CN" sz="1600" b="0" i="1" dirty="0" smtClean="0">
                        <a:latin typeface="Cambria Math" panose="02040503050406030204" pitchFamily="18" charset="0"/>
                      </a:rPr>
                      <m:t>=</m:t>
                    </m:r>
                    <m:r>
                      <m:rPr>
                        <m:sty m:val="p"/>
                      </m:rPr>
                      <a:rPr lang="en-US" altLang="zh-CN" sz="1600" b="0" i="0" dirty="0" smtClean="0">
                        <a:latin typeface="Cambria Math" panose="02040503050406030204" pitchFamily="18" charset="0"/>
                      </a:rPr>
                      <m:t>argmax</m:t>
                    </m:r>
                    <m:r>
                      <a:rPr lang="en-US" altLang="zh-CN" sz="1600" b="0" i="0" dirty="0" smtClean="0">
                        <a:latin typeface="Cambria Math" panose="02040503050406030204" pitchFamily="18" charset="0"/>
                      </a:rPr>
                      <m:t> </m:t>
                    </m:r>
                    <m:acc>
                      <m:accPr>
                        <m:chr m:val="̂"/>
                        <m:ctrlPr>
                          <a:rPr lang="en-US" altLang="zh-CN" sz="1600" i="1" dirty="0" smtClean="0">
                            <a:latin typeface="Cambria Math" panose="02040503050406030204" pitchFamily="18" charset="0"/>
                          </a:rPr>
                        </m:ctrlPr>
                      </m:accPr>
                      <m:e>
                        <m:r>
                          <a:rPr lang="en-US" altLang="zh-CN" sz="1600" b="0" i="1" dirty="0" smtClean="0">
                            <a:latin typeface="Cambria Math" panose="02040503050406030204" pitchFamily="18" charset="0"/>
                          </a:rPr>
                          <m:t>𝑃</m:t>
                        </m:r>
                      </m:e>
                    </m:acc>
                    <m:r>
                      <a:rPr lang="en-US" altLang="zh-CN" sz="1600" b="0" i="1" dirty="0" smtClean="0">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b="0" i="1">
                            <a:latin typeface="Cambria Math" panose="02040503050406030204" pitchFamily="18" charset="0"/>
                          </a:rPr>
                          <m:t>𝑦</m:t>
                        </m:r>
                      </m:e>
                      <m:sub>
                        <m:r>
                          <a:rPr lang="en-US" altLang="zh-CN" sz="1600" b="0" i="1">
                            <a:latin typeface="Cambria Math" panose="02040503050406030204" pitchFamily="18" charset="0"/>
                          </a:rPr>
                          <m:t>𝑁</m:t>
                        </m:r>
                        <m:r>
                          <a:rPr lang="en-US" altLang="zh-CN" sz="1600" b="0" i="1">
                            <a:latin typeface="Cambria Math" panose="02040503050406030204" pitchFamily="18" charset="0"/>
                          </a:rPr>
                          <m:t>+1</m:t>
                        </m:r>
                      </m:sub>
                    </m:sSub>
                  </m:oMath>
                </a14:m>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a:latin typeface="Cambria Math" panose="02040503050406030204" pitchFamily="18" charset="0"/>
                          </a:rPr>
                          <m:t>𝑁</m:t>
                        </m:r>
                        <m:r>
                          <a:rPr lang="en-US" altLang="zh-CN" sz="1600" b="0" i="1">
                            <a:latin typeface="Cambria Math" panose="02040503050406030204" pitchFamily="18" charset="0"/>
                          </a:rPr>
                          <m:t>+1</m:t>
                        </m:r>
                      </m:sub>
                    </m:sSub>
                    <m:r>
                      <a:rPr lang="en-US" altLang="zh-CN" sz="1600" b="0" i="1" dirty="0" smtClean="0">
                        <a:latin typeface="Cambria Math" panose="02040503050406030204" pitchFamily="18" charset="0"/>
                      </a:rPr>
                      <m:t>)</m:t>
                    </m:r>
                  </m:oMath>
                </a14:m>
                <a:endParaRPr lang="zh-CN" altLang="en-US" sz="1600" dirty="0"/>
              </a:p>
            </p:txBody>
          </p:sp>
        </mc:Choice>
        <mc:Fallback xmlns="">
          <p:sp>
            <p:nvSpPr>
              <p:cNvPr id="14" name="文本框 13">
                <a:extLst>
                  <a:ext uri="{FF2B5EF4-FFF2-40B4-BE49-F238E27FC236}">
                    <a16:creationId xmlns:a16="http://schemas.microsoft.com/office/drawing/2014/main" id="{1B4F72AE-7BC9-E19F-A47F-B34D60A0F82C}"/>
                  </a:ext>
                </a:extLst>
              </p:cNvPr>
              <p:cNvSpPr txBox="1">
                <a:spLocks noRot="1" noChangeAspect="1" noMove="1" noResize="1" noEditPoints="1" noAdjustHandles="1" noChangeArrowheads="1" noChangeShapeType="1" noTextEdit="1"/>
              </p:cNvSpPr>
              <p:nvPr/>
            </p:nvSpPr>
            <p:spPr>
              <a:xfrm>
                <a:off x="3393375" y="5571921"/>
                <a:ext cx="2978545" cy="345223"/>
              </a:xfrm>
              <a:prstGeom prst="rect">
                <a:avLst/>
              </a:prstGeom>
              <a:blipFill>
                <a:blip r:embed="rId4"/>
                <a:stretch>
                  <a:fillRect t="-1754" b="-228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9FBA78C7-6C41-EBF5-9306-64988CE57946}"/>
                  </a:ext>
                </a:extLst>
              </p:cNvPr>
              <p:cNvSpPr txBox="1"/>
              <p:nvPr/>
            </p:nvSpPr>
            <p:spPr>
              <a:xfrm>
                <a:off x="4148739" y="5191385"/>
                <a:ext cx="2379866" cy="3524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b="0" i="1">
                              <a:latin typeface="Cambria Math" panose="02040503050406030204" pitchFamily="18" charset="0"/>
                            </a:rPr>
                            <m:t>𝑦</m:t>
                          </m:r>
                        </m:e>
                        <m:sub>
                          <m:r>
                            <a:rPr lang="en-US" altLang="zh-CN" sz="1600" b="0" i="1">
                              <a:latin typeface="Cambria Math" panose="02040503050406030204" pitchFamily="18" charset="0"/>
                            </a:rPr>
                            <m:t>𝑁</m:t>
                          </m:r>
                          <m:r>
                            <a:rPr lang="en-US" altLang="zh-CN" sz="1600" b="0" i="1">
                              <a:latin typeface="Cambria Math" panose="02040503050406030204" pitchFamily="18" charset="0"/>
                            </a:rPr>
                            <m:t>+1</m:t>
                          </m:r>
                        </m:sub>
                      </m:sSub>
                      <m:r>
                        <a:rPr lang="en-US" altLang="zh-CN" sz="1600" b="0" i="1">
                          <a:latin typeface="Cambria Math" panose="02040503050406030204" pitchFamily="18" charset="0"/>
                        </a:rPr>
                        <m:t>=</m:t>
                      </m:r>
                      <m:acc>
                        <m:accPr>
                          <m:chr m:val="̂"/>
                          <m:ctrlPr>
                            <a:rPr lang="en-US" altLang="zh-CN" sz="1600" i="1">
                              <a:latin typeface="Cambria Math" panose="02040503050406030204" pitchFamily="18" charset="0"/>
                            </a:rPr>
                          </m:ctrlPr>
                        </m:accPr>
                        <m:e>
                          <m:r>
                            <a:rPr lang="en-US" altLang="zh-CN" sz="1600" b="0" i="1">
                              <a:latin typeface="Cambria Math" panose="02040503050406030204" pitchFamily="18" charset="0"/>
                            </a:rPr>
                            <m:t>𝑓</m:t>
                          </m:r>
                        </m:e>
                      </m:acc>
                      <m:r>
                        <a:rPr lang="en-US" altLang="zh-CN" sz="1600" b="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b="0" i="1">
                              <a:latin typeface="Cambria Math" panose="02040503050406030204" pitchFamily="18" charset="0"/>
                            </a:rPr>
                            <m:t>𝑥</m:t>
                          </m:r>
                        </m:e>
                        <m:sub>
                          <m:r>
                            <a:rPr lang="en-US" altLang="zh-CN" sz="1600" b="0" i="1">
                              <a:latin typeface="Cambria Math" panose="02040503050406030204" pitchFamily="18" charset="0"/>
                            </a:rPr>
                            <m:t>𝑁</m:t>
                          </m:r>
                          <m:r>
                            <a:rPr lang="en-US" altLang="zh-CN" sz="1600" b="0" i="1">
                              <a:latin typeface="Cambria Math" panose="02040503050406030204" pitchFamily="18" charset="0"/>
                            </a:rPr>
                            <m:t>+1</m:t>
                          </m:r>
                        </m:sub>
                      </m:sSub>
                      <m:r>
                        <a:rPr lang="en-US" altLang="zh-CN" sz="1600" b="0" i="1" dirty="0">
                          <a:latin typeface="Cambria Math" panose="02040503050406030204" pitchFamily="18" charset="0"/>
                        </a:rPr>
                        <m:t>)</m:t>
                      </m:r>
                    </m:oMath>
                  </m:oMathPara>
                </a14:m>
                <a:endParaRPr lang="zh-CN" altLang="en-US" sz="1600" i="1" dirty="0">
                  <a:latin typeface="Cambria Math" panose="02040503050406030204" pitchFamily="18" charset="0"/>
                </a:endParaRPr>
              </a:p>
            </p:txBody>
          </p:sp>
        </mc:Choice>
        <mc:Fallback xmlns="">
          <p:sp>
            <p:nvSpPr>
              <p:cNvPr id="15" name="文本框 14">
                <a:extLst>
                  <a:ext uri="{FF2B5EF4-FFF2-40B4-BE49-F238E27FC236}">
                    <a16:creationId xmlns:a16="http://schemas.microsoft.com/office/drawing/2014/main" id="{9FBA78C7-6C41-EBF5-9306-64988CE57946}"/>
                  </a:ext>
                </a:extLst>
              </p:cNvPr>
              <p:cNvSpPr txBox="1">
                <a:spLocks noRot="1" noChangeAspect="1" noMove="1" noResize="1" noEditPoints="1" noAdjustHandles="1" noChangeArrowheads="1" noChangeShapeType="1" noTextEdit="1"/>
              </p:cNvSpPr>
              <p:nvPr/>
            </p:nvSpPr>
            <p:spPr>
              <a:xfrm>
                <a:off x="4148739" y="5191385"/>
                <a:ext cx="2379866" cy="352469"/>
              </a:xfrm>
              <a:prstGeom prst="rect">
                <a:avLst/>
              </a:prstGeom>
              <a:blipFill>
                <a:blip r:embed="rId5"/>
                <a:stretch>
                  <a:fillRect b="-14035"/>
                </a:stretch>
              </a:blipFill>
            </p:spPr>
            <p:txBody>
              <a:bodyPr/>
              <a:lstStyle/>
              <a:p>
                <a:r>
                  <a:rPr lang="zh-CN" altLang="en-US">
                    <a:noFill/>
                  </a:rPr>
                  <a:t> </a:t>
                </a:r>
              </a:p>
            </p:txBody>
          </p:sp>
        </mc:Fallback>
      </mc:AlternateContent>
      <p:sp>
        <p:nvSpPr>
          <p:cNvPr id="16" name="椭圆 15">
            <a:extLst>
              <a:ext uri="{FF2B5EF4-FFF2-40B4-BE49-F238E27FC236}">
                <a16:creationId xmlns:a16="http://schemas.microsoft.com/office/drawing/2014/main" id="{E3A62EDE-78F5-60F4-DD55-2FBD4985AB61}"/>
              </a:ext>
            </a:extLst>
          </p:cNvPr>
          <p:cNvSpPr/>
          <p:nvPr/>
        </p:nvSpPr>
        <p:spPr>
          <a:xfrm>
            <a:off x="3683453" y="3566174"/>
            <a:ext cx="888547" cy="603317"/>
          </a:xfrm>
          <a:prstGeom prst="ellipse">
            <a:avLst/>
          </a:prstGeom>
          <a:noFill/>
          <a:ln w="28575">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p>
        </p:txBody>
      </p:sp>
      <p:sp>
        <p:nvSpPr>
          <p:cNvPr id="17" name="椭圆 16">
            <a:extLst>
              <a:ext uri="{FF2B5EF4-FFF2-40B4-BE49-F238E27FC236}">
                <a16:creationId xmlns:a16="http://schemas.microsoft.com/office/drawing/2014/main" id="{17B608C0-1930-82AC-BA2A-4B40C4D5A5B8}"/>
              </a:ext>
            </a:extLst>
          </p:cNvPr>
          <p:cNvSpPr/>
          <p:nvPr/>
        </p:nvSpPr>
        <p:spPr>
          <a:xfrm>
            <a:off x="2352851" y="4099551"/>
            <a:ext cx="1518898" cy="1277810"/>
          </a:xfrm>
          <a:prstGeom prst="ellipse">
            <a:avLst/>
          </a:prstGeom>
          <a:noFill/>
          <a:ln w="28575">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p>
        </p:txBody>
      </p:sp>
      <p:sp>
        <p:nvSpPr>
          <p:cNvPr id="18" name="椭圆 17">
            <a:extLst>
              <a:ext uri="{FF2B5EF4-FFF2-40B4-BE49-F238E27FC236}">
                <a16:creationId xmlns:a16="http://schemas.microsoft.com/office/drawing/2014/main" id="{5CF5A0C6-0EA7-A6D4-9551-A92E914BC888}"/>
              </a:ext>
            </a:extLst>
          </p:cNvPr>
          <p:cNvSpPr/>
          <p:nvPr/>
        </p:nvSpPr>
        <p:spPr>
          <a:xfrm>
            <a:off x="768811" y="5482349"/>
            <a:ext cx="1518899" cy="888028"/>
          </a:xfrm>
          <a:prstGeom prst="ellipse">
            <a:avLst/>
          </a:prstGeom>
          <a:noFill/>
          <a:ln w="28575">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p>
        </p:txBody>
      </p:sp>
      <p:sp>
        <p:nvSpPr>
          <p:cNvPr id="22" name="标题 1">
            <a:extLst>
              <a:ext uri="{FF2B5EF4-FFF2-40B4-BE49-F238E27FC236}">
                <a16:creationId xmlns:a16="http://schemas.microsoft.com/office/drawing/2014/main" id="{5DDCA0F0-605F-CA36-E481-38A75045457F}"/>
              </a:ext>
            </a:extLst>
          </p:cNvPr>
          <p:cNvSpPr>
            <a:spLocks noGrp="1"/>
          </p:cNvSpPr>
          <p:nvPr>
            <p:ph type="title"/>
          </p:nvPr>
        </p:nvSpPr>
        <p:spPr>
          <a:xfrm>
            <a:off x="205389" y="192037"/>
            <a:ext cx="7886700" cy="994172"/>
          </a:xfrm>
        </p:spPr>
        <p:txBody>
          <a:bodyPr>
            <a:normAutofit/>
          </a:bodyPr>
          <a:lstStyle/>
          <a:p>
            <a:r>
              <a:rPr lang="en-US" altLang="zh-CN" sz="3200" b="1" dirty="0">
                <a:solidFill>
                  <a:schemeClr val="accent1">
                    <a:lumMod val="50000"/>
                  </a:schemeClr>
                </a:solidFill>
                <a:latin typeface="+mn-ea"/>
                <a:ea typeface="+mn-ea"/>
              </a:rPr>
              <a:t>1. </a:t>
            </a:r>
            <a:r>
              <a:rPr lang="zh-CN" altLang="en-US" sz="3200" b="1" dirty="0">
                <a:solidFill>
                  <a:schemeClr val="accent1">
                    <a:lumMod val="50000"/>
                  </a:schemeClr>
                </a:solidFill>
                <a:latin typeface="+mn-ea"/>
                <a:ea typeface="+mn-ea"/>
              </a:rPr>
              <a:t>统计学习的基础概念与定义</a:t>
            </a:r>
            <a:endParaRPr lang="zh-CN" altLang="en-US" sz="3200" b="1" dirty="0">
              <a:latin typeface="+mn-ea"/>
              <a:ea typeface="+mn-ea"/>
            </a:endParaRPr>
          </a:p>
        </p:txBody>
      </p:sp>
    </p:spTree>
    <p:extLst>
      <p:ext uri="{BB962C8B-B14F-4D97-AF65-F5344CB8AC3E}">
        <p14:creationId xmlns:p14="http://schemas.microsoft.com/office/powerpoint/2010/main" val="2668596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down)">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circle(in)">
                                      <p:cBhvr>
                                        <p:cTn id="18"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1">
            <a:extLst>
              <a:ext uri="{FF2B5EF4-FFF2-40B4-BE49-F238E27FC236}">
                <a16:creationId xmlns:a16="http://schemas.microsoft.com/office/drawing/2014/main" id="{5DDCA0F0-605F-CA36-E481-38A75045457F}"/>
              </a:ext>
            </a:extLst>
          </p:cNvPr>
          <p:cNvSpPr>
            <a:spLocks noGrp="1"/>
          </p:cNvSpPr>
          <p:nvPr>
            <p:ph type="title"/>
          </p:nvPr>
        </p:nvSpPr>
        <p:spPr>
          <a:xfrm>
            <a:off x="205389" y="192037"/>
            <a:ext cx="7886700" cy="994172"/>
          </a:xfrm>
        </p:spPr>
        <p:txBody>
          <a:bodyPr>
            <a:normAutofit/>
          </a:bodyPr>
          <a:lstStyle/>
          <a:p>
            <a:r>
              <a:rPr lang="en-US" altLang="zh-CN" sz="3200" b="1" dirty="0">
                <a:solidFill>
                  <a:schemeClr val="accent1">
                    <a:lumMod val="50000"/>
                  </a:schemeClr>
                </a:solidFill>
                <a:latin typeface="+mn-ea"/>
                <a:ea typeface="+mn-ea"/>
              </a:rPr>
              <a:t>1. </a:t>
            </a:r>
            <a:r>
              <a:rPr lang="zh-CN" altLang="en-US" sz="3200" b="1" dirty="0">
                <a:solidFill>
                  <a:schemeClr val="accent1">
                    <a:lumMod val="50000"/>
                  </a:schemeClr>
                </a:solidFill>
                <a:latin typeface="+mn-ea"/>
                <a:ea typeface="+mn-ea"/>
              </a:rPr>
              <a:t>统计学习的基础概念与定义</a:t>
            </a:r>
            <a:endParaRPr lang="zh-CN" altLang="en-US" sz="3200" b="1" dirty="0">
              <a:latin typeface="+mn-ea"/>
              <a:ea typeface="+mn-ea"/>
            </a:endParaRPr>
          </a:p>
        </p:txBody>
      </p:sp>
      <p:sp>
        <p:nvSpPr>
          <p:cNvPr id="8" name="内容占位符 2">
            <a:extLst>
              <a:ext uri="{FF2B5EF4-FFF2-40B4-BE49-F238E27FC236}">
                <a16:creationId xmlns:a16="http://schemas.microsoft.com/office/drawing/2014/main" id="{3BB2EC95-2C55-A687-2819-73FC87435245}"/>
              </a:ext>
            </a:extLst>
          </p:cNvPr>
          <p:cNvSpPr>
            <a:spLocks noGrp="1"/>
          </p:cNvSpPr>
          <p:nvPr>
            <p:ph idx="1"/>
          </p:nvPr>
        </p:nvSpPr>
        <p:spPr>
          <a:xfrm>
            <a:off x="388374" y="1431093"/>
            <a:ext cx="8229600" cy="3570034"/>
          </a:xfrm>
        </p:spPr>
        <p:txBody>
          <a:bodyPr>
            <a:noAutofit/>
          </a:bodyPr>
          <a:lstStyle/>
          <a:p>
            <a:pPr>
              <a:lnSpc>
                <a:spcPct val="114000"/>
              </a:lnSpc>
            </a:pPr>
            <a:r>
              <a:rPr lang="ja-JP" altLang="en-US" sz="2400" dirty="0">
                <a:ea typeface="DengXian" panose="02010600030101010101" pitchFamily="2" charset="-122"/>
              </a:rPr>
              <a:t>模型评估与选择</a:t>
            </a:r>
            <a:r>
              <a:rPr lang="en-US" altLang="ja-JP" sz="2400" dirty="0">
                <a:ea typeface="DengXian" panose="02010600030101010101" pitchFamily="2" charset="-122"/>
              </a:rPr>
              <a:t> (P23-24)</a:t>
            </a:r>
          </a:p>
          <a:p>
            <a:pPr>
              <a:lnSpc>
                <a:spcPct val="114000"/>
              </a:lnSpc>
            </a:pPr>
            <a:r>
              <a:rPr lang="ja-JP" altLang="en-US" sz="2400" dirty="0">
                <a:ea typeface="DengXian" panose="02010600030101010101" pitchFamily="2" charset="-122"/>
              </a:rPr>
              <a:t>过拟合现象</a:t>
            </a:r>
            <a:endParaRPr lang="en-US" altLang="ja-JP" sz="2400" dirty="0">
              <a:ea typeface="DengXian" panose="02010600030101010101" pitchFamily="2" charset="-122"/>
            </a:endParaRPr>
          </a:p>
          <a:p>
            <a:pPr>
              <a:lnSpc>
                <a:spcPct val="114000"/>
              </a:lnSpc>
            </a:pPr>
            <a:endParaRPr lang="en-US" altLang="ja-JP" sz="2400" dirty="0">
              <a:ea typeface="DengXian" panose="02010600030101010101" pitchFamily="2" charset="-122"/>
            </a:endParaRPr>
          </a:p>
          <a:p>
            <a:pPr>
              <a:lnSpc>
                <a:spcPct val="114000"/>
              </a:lnSpc>
            </a:pPr>
            <a:endParaRPr lang="en-US" altLang="ja-JP" sz="2400" dirty="0">
              <a:ea typeface="DengXian" panose="02010600030101010101" pitchFamily="2" charset="-122"/>
            </a:endParaRPr>
          </a:p>
          <a:p>
            <a:pPr>
              <a:lnSpc>
                <a:spcPct val="114000"/>
              </a:lnSpc>
            </a:pPr>
            <a:endParaRPr lang="en-US" altLang="ja-JP" sz="2400" dirty="0">
              <a:ea typeface="DengXian" panose="02010600030101010101" pitchFamily="2" charset="-122"/>
            </a:endParaRPr>
          </a:p>
          <a:p>
            <a:pPr>
              <a:lnSpc>
                <a:spcPct val="114000"/>
              </a:lnSpc>
            </a:pPr>
            <a:endParaRPr lang="en-US" altLang="ja-JP" sz="2400" dirty="0">
              <a:ea typeface="DengXian" panose="02010600030101010101" pitchFamily="2" charset="-122"/>
            </a:endParaRPr>
          </a:p>
          <a:p>
            <a:pPr>
              <a:lnSpc>
                <a:spcPct val="114000"/>
              </a:lnSpc>
            </a:pPr>
            <a:r>
              <a:rPr lang="ja-JP" altLang="en-US" sz="2400" dirty="0">
                <a:ea typeface="DengXian" panose="02010600030101010101" pitchFamily="2" charset="-122"/>
              </a:rPr>
              <a:t>泛化能力</a:t>
            </a:r>
            <a:r>
              <a:rPr lang="en-US" altLang="ja-JP" sz="2400" dirty="0">
                <a:ea typeface="DengXian" panose="02010600030101010101" pitchFamily="2" charset="-122"/>
              </a:rPr>
              <a:t> (P25)</a:t>
            </a:r>
          </a:p>
          <a:p>
            <a:pPr>
              <a:lnSpc>
                <a:spcPct val="114000"/>
              </a:lnSpc>
            </a:pPr>
            <a:endParaRPr lang="en-US" altLang="ja-JP" sz="2400" dirty="0">
              <a:ea typeface="DengXian" panose="02010600030101010101" pitchFamily="2" charset="-122"/>
            </a:endParaRPr>
          </a:p>
          <a:p>
            <a:pPr>
              <a:lnSpc>
                <a:spcPct val="114000"/>
              </a:lnSpc>
            </a:pPr>
            <a:endParaRPr lang="en-US" altLang="zh-CN" sz="2400" dirty="0">
              <a:ea typeface="DengXian" panose="02010600030101010101" pitchFamily="2" charset="-122"/>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8B57452C-27E0-958C-B2FB-21E0C7E0D369}"/>
                  </a:ext>
                </a:extLst>
              </p:cNvPr>
              <p:cNvSpPr txBox="1"/>
              <p:nvPr/>
            </p:nvSpPr>
            <p:spPr>
              <a:xfrm>
                <a:off x="5002934" y="2846575"/>
                <a:ext cx="3510213" cy="9578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000" i="1" smtClean="0">
                          <a:latin typeface="Cambria Math" panose="02040503050406030204" pitchFamily="18" charset="0"/>
                        </a:rPr>
                        <m:t>m</m:t>
                      </m:r>
                      <m:r>
                        <m:rPr>
                          <m:sty m:val="p"/>
                        </m:rPr>
                        <a:rPr lang="en-US" altLang="zh-CN" sz="2000" b="0" i="0" smtClean="0">
                          <a:latin typeface="Cambria Math" panose="02040503050406030204" pitchFamily="18" charset="0"/>
                        </a:rPr>
                        <m:t>in</m:t>
                      </m:r>
                      <m:r>
                        <a:rPr lang="en-US" altLang="zh-CN" sz="2000" b="0" i="0" smtClean="0">
                          <a:latin typeface="Cambria Math" panose="02040503050406030204" pitchFamily="18" charset="0"/>
                        </a:rPr>
                        <m:t> </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𝑁</m:t>
                          </m:r>
                        </m:den>
                      </m:f>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𝑁</m:t>
                          </m:r>
                        </m:sup>
                        <m:e>
                          <m:r>
                            <a:rPr lang="en-US" altLang="zh-CN" sz="2000" i="1">
                              <a:latin typeface="Cambria Math" panose="02040503050406030204" pitchFamily="18" charset="0"/>
                            </a:rPr>
                            <m:t>𝐿</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d>
                          <m:r>
                            <a:rPr lang="en-US" altLang="zh-CN" sz="2000" i="1">
                              <a:latin typeface="Cambria Math" panose="02040503050406030204" pitchFamily="18" charset="0"/>
                            </a:rPr>
                            <m:t>)</m:t>
                          </m:r>
                        </m:e>
                      </m:nary>
                      <m:r>
                        <a:rPr lang="en-US" altLang="zh-CN" sz="2000" b="0" i="1" smtClean="0">
                          <a:latin typeface="Cambria Math" panose="02040503050406030204" pitchFamily="18" charset="0"/>
                        </a:rPr>
                        <m:t>+</m:t>
                      </m:r>
                      <m:r>
                        <a:rPr lang="zh-CN" altLang="en-US" sz="2000" i="1" dirty="0" smtClean="0">
                          <a:latin typeface="Cambria Math" panose="02040503050406030204" pitchFamily="18" charset="0"/>
                        </a:rPr>
                        <m:t>𝜆</m:t>
                      </m:r>
                      <m:r>
                        <a:rPr lang="en-US" altLang="zh-CN" sz="2000" b="0" i="1" dirty="0" smtClean="0">
                          <a:latin typeface="Cambria Math" panose="02040503050406030204" pitchFamily="18" charset="0"/>
                        </a:rPr>
                        <m:t>𝐽</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𝑓</m:t>
                      </m:r>
                      <m:r>
                        <a:rPr lang="en-US" altLang="zh-CN" sz="2000" b="0" i="1" dirty="0" smtClean="0">
                          <a:latin typeface="Cambria Math" panose="02040503050406030204" pitchFamily="18" charset="0"/>
                        </a:rPr>
                        <m:t>)</m:t>
                      </m:r>
                    </m:oMath>
                  </m:oMathPara>
                </a14:m>
                <a:endParaRPr lang="zh-CN" altLang="en-US" sz="2000" dirty="0"/>
              </a:p>
            </p:txBody>
          </p:sp>
        </mc:Choice>
        <mc:Fallback xmlns="">
          <p:sp>
            <p:nvSpPr>
              <p:cNvPr id="9" name="文本框 8">
                <a:extLst>
                  <a:ext uri="{FF2B5EF4-FFF2-40B4-BE49-F238E27FC236}">
                    <a16:creationId xmlns:a16="http://schemas.microsoft.com/office/drawing/2014/main" id="{8B57452C-27E0-958C-B2FB-21E0C7E0D369}"/>
                  </a:ext>
                </a:extLst>
              </p:cNvPr>
              <p:cNvSpPr txBox="1">
                <a:spLocks noRot="1" noChangeAspect="1" noMove="1" noResize="1" noEditPoints="1" noAdjustHandles="1" noChangeArrowheads="1" noChangeShapeType="1" noTextEdit="1"/>
              </p:cNvSpPr>
              <p:nvPr/>
            </p:nvSpPr>
            <p:spPr>
              <a:xfrm>
                <a:off x="5002934" y="2846575"/>
                <a:ext cx="3510213" cy="957826"/>
              </a:xfrm>
              <a:prstGeom prst="rect">
                <a:avLst/>
              </a:prstGeom>
              <a:blipFill>
                <a:blip r:embed="rId2"/>
                <a:stretch>
                  <a:fillRect/>
                </a:stretch>
              </a:blipFill>
            </p:spPr>
            <p:txBody>
              <a:bodyPr/>
              <a:lstStyle/>
              <a:p>
                <a:r>
                  <a:rPr lang="zh-CN" altLang="en-US">
                    <a:noFill/>
                  </a:rPr>
                  <a:t> </a:t>
                </a:r>
              </a:p>
            </p:txBody>
          </p:sp>
        </mc:Fallback>
      </mc:AlternateContent>
      <p:pic>
        <p:nvPicPr>
          <p:cNvPr id="10" name="图形 9">
            <a:extLst>
              <a:ext uri="{FF2B5EF4-FFF2-40B4-BE49-F238E27FC236}">
                <a16:creationId xmlns:a16="http://schemas.microsoft.com/office/drawing/2014/main" id="{FE6489B5-FA3B-323B-C1B9-73E57AE608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9153" y="2526149"/>
            <a:ext cx="3206609" cy="1930192"/>
          </a:xfrm>
          <a:prstGeom prst="rect">
            <a:avLst/>
          </a:prstGeom>
        </p:spPr>
      </p:pic>
      <p:grpSp>
        <p:nvGrpSpPr>
          <p:cNvPr id="11" name="组合 10">
            <a:extLst>
              <a:ext uri="{FF2B5EF4-FFF2-40B4-BE49-F238E27FC236}">
                <a16:creationId xmlns:a16="http://schemas.microsoft.com/office/drawing/2014/main" id="{E71DA02A-ED56-7C6D-3641-378F38F5D6AE}"/>
              </a:ext>
            </a:extLst>
          </p:cNvPr>
          <p:cNvGrpSpPr/>
          <p:nvPr/>
        </p:nvGrpSpPr>
        <p:grpSpPr>
          <a:xfrm>
            <a:off x="2617225" y="4551800"/>
            <a:ext cx="6535675" cy="899605"/>
            <a:chOff x="1961627" y="2894790"/>
            <a:chExt cx="5751563" cy="899605"/>
          </a:xfrm>
        </p:grpSpPr>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D4EED8AA-8031-0845-9105-55B216B8638D}"/>
                    </a:ext>
                  </a:extLst>
                </p:cNvPr>
                <p:cNvSpPr txBox="1"/>
                <p:nvPr/>
              </p:nvSpPr>
              <p:spPr>
                <a:xfrm>
                  <a:off x="1961627" y="2894790"/>
                  <a:ext cx="5751563" cy="8996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𝑅</m:t>
                            </m:r>
                          </m:e>
                          <m:sub>
                            <m:r>
                              <m:rPr>
                                <m:sty m:val="p"/>
                              </m:rPr>
                              <a:rPr lang="en-US" altLang="zh-CN" sz="2000" b="0" i="0" smtClean="0">
                                <a:latin typeface="Cambria Math" panose="02040503050406030204" pitchFamily="18" charset="0"/>
                              </a:rPr>
                              <m:t>exp</m:t>
                            </m:r>
                          </m:sub>
                        </m:sSub>
                        <m:d>
                          <m:dPr>
                            <m:ctrlPr>
                              <a:rPr lang="en-US" altLang="zh-CN" sz="2000" b="0" i="1" smtClean="0">
                                <a:latin typeface="Cambria Math" panose="02040503050406030204" pitchFamily="18" charset="0"/>
                              </a:rPr>
                            </m:ctrlPr>
                          </m:dPr>
                          <m:e>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𝑓</m:t>
                                </m:r>
                              </m:e>
                            </m:acc>
                          </m:e>
                        </m:d>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𝐸</m:t>
                            </m:r>
                          </m:e>
                          <m:sub>
                            <m:r>
                              <a:rPr lang="en-US" altLang="zh-CN" sz="2000" b="0" i="1" smtClean="0">
                                <a:latin typeface="Cambria Math" panose="02040503050406030204" pitchFamily="18" charset="0"/>
                              </a:rPr>
                              <m:t>𝑃</m:t>
                            </m:r>
                          </m:sub>
                        </m:sSub>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𝐿</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𝑌</m:t>
                                </m:r>
                                <m:r>
                                  <a:rPr lang="en-US" altLang="zh-CN" sz="2000" b="0" i="1" smtClean="0">
                                    <a:latin typeface="Cambria Math" panose="02040503050406030204" pitchFamily="18" charset="0"/>
                                  </a:rPr>
                                  <m:t>,</m:t>
                                </m:r>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𝑓</m:t>
                                    </m:r>
                                  </m:e>
                                </m:acc>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𝑋</m:t>
                                    </m:r>
                                  </m:e>
                                </m:d>
                              </m:e>
                            </m:d>
                          </m:e>
                        </m:d>
                        <m:r>
                          <a:rPr lang="en-US" altLang="zh-CN" sz="2000" b="0" i="1" smtClean="0">
                            <a:latin typeface="Cambria Math" panose="02040503050406030204" pitchFamily="18" charset="0"/>
                          </a:rPr>
                          <m:t>=</m:t>
                        </m:r>
                        <m:nary>
                          <m:naryPr>
                            <m:limLoc m:val="undOvr"/>
                            <m:subHide m:val="on"/>
                            <m:supHide m:val="on"/>
                            <m:ctrlPr>
                              <a:rPr lang="en-US" altLang="zh-CN" sz="2000" b="0" i="1" smtClean="0">
                                <a:latin typeface="Cambria Math" panose="02040503050406030204" pitchFamily="18" charset="0"/>
                              </a:rPr>
                            </m:ctrlPr>
                          </m:naryPr>
                          <m:sub/>
                          <m:sup/>
                          <m:e>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𝐿</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𝑓</m:t>
                                    </m:r>
                                  </m:e>
                                </m:acc>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e>
                            </m:d>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𝑑𝑥𝑑𝑦</m:t>
                            </m:r>
                          </m:e>
                        </m:nary>
                      </m:oMath>
                    </m:oMathPara>
                  </a14:m>
                  <a:endParaRPr lang="zh-CN" altLang="en-US" sz="2000" dirty="0"/>
                </a:p>
              </p:txBody>
            </p:sp>
          </mc:Choice>
          <mc:Fallback xmlns="">
            <p:sp>
              <p:nvSpPr>
                <p:cNvPr id="15" name="文本框 14">
                  <a:extLst>
                    <a:ext uri="{FF2B5EF4-FFF2-40B4-BE49-F238E27FC236}">
                      <a16:creationId xmlns:a16="http://schemas.microsoft.com/office/drawing/2014/main" id="{C166C256-5DC5-7212-BC5E-50312CF1A475}"/>
                    </a:ext>
                  </a:extLst>
                </p:cNvPr>
                <p:cNvSpPr txBox="1">
                  <a:spLocks noRot="1" noChangeAspect="1" noMove="1" noResize="1" noEditPoints="1" noAdjustHandles="1" noChangeArrowheads="1" noChangeShapeType="1" noTextEdit="1"/>
                </p:cNvSpPr>
                <p:nvPr/>
              </p:nvSpPr>
              <p:spPr>
                <a:xfrm>
                  <a:off x="1961627" y="2894790"/>
                  <a:ext cx="5751563" cy="899605"/>
                </a:xfrm>
                <a:prstGeom prst="rect">
                  <a:avLst/>
                </a:prstGeom>
                <a:blipFill>
                  <a:blip r:embed="rId5"/>
                  <a:stretch>
                    <a:fillRect t="-133333" b="-186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9D3ED844-17C7-77E3-AF6E-7239E043B1DE}"/>
                    </a:ext>
                  </a:extLst>
                </p:cNvPr>
                <p:cNvSpPr txBox="1"/>
                <p:nvPr/>
              </p:nvSpPr>
              <p:spPr>
                <a:xfrm>
                  <a:off x="4912636" y="3439576"/>
                  <a:ext cx="72997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𝑋</m:t>
                        </m:r>
                        <m:r>
                          <a:rPr lang="en-US" altLang="zh-CN" sz="1400" b="0" i="1" smtClean="0">
                            <a:latin typeface="Cambria Math" panose="02040503050406030204" pitchFamily="18" charset="0"/>
                          </a:rPr>
                          <m:t> × </m:t>
                        </m:r>
                        <m:r>
                          <a:rPr lang="en-US" altLang="zh-CN" sz="1400" b="0" i="1" smtClean="0">
                            <a:latin typeface="Cambria Math" panose="02040503050406030204" pitchFamily="18" charset="0"/>
                            <a:ea typeface="Cambria Math" panose="02040503050406030204" pitchFamily="18" charset="0"/>
                          </a:rPr>
                          <m:t>𝑌</m:t>
                        </m:r>
                      </m:oMath>
                    </m:oMathPara>
                  </a14:m>
                  <a:endParaRPr lang="zh-CN" altLang="en-US" sz="1400" dirty="0"/>
                </a:p>
              </p:txBody>
            </p:sp>
          </mc:Choice>
          <mc:Fallback xmlns="">
            <p:sp>
              <p:nvSpPr>
                <p:cNvPr id="16" name="文本框 15">
                  <a:extLst>
                    <a:ext uri="{FF2B5EF4-FFF2-40B4-BE49-F238E27FC236}">
                      <a16:creationId xmlns:a16="http://schemas.microsoft.com/office/drawing/2014/main" id="{35877D0E-7D05-45CA-D6E3-3745C92D6F61}"/>
                    </a:ext>
                  </a:extLst>
                </p:cNvPr>
                <p:cNvSpPr txBox="1">
                  <a:spLocks noRot="1" noChangeAspect="1" noMove="1" noResize="1" noEditPoints="1" noAdjustHandles="1" noChangeArrowheads="1" noChangeShapeType="1" noTextEdit="1"/>
                </p:cNvSpPr>
                <p:nvPr/>
              </p:nvSpPr>
              <p:spPr>
                <a:xfrm>
                  <a:off x="4912636" y="3439576"/>
                  <a:ext cx="729974" cy="307777"/>
                </a:xfrm>
                <a:prstGeom prst="rect">
                  <a:avLst/>
                </a:prstGeom>
                <a:blipFill>
                  <a:blip r:embed="rId6"/>
                  <a:stretch>
                    <a:fillRect b="-12000"/>
                  </a:stretch>
                </a:blipFill>
              </p:spPr>
              <p:txBody>
                <a:bodyPr/>
                <a:lstStyle/>
                <a:p>
                  <a:r>
                    <a:rPr lang="zh-CN" altLang="en-US">
                      <a:noFill/>
                    </a:rPr>
                    <a:t> </a:t>
                  </a:r>
                </a:p>
              </p:txBody>
            </p:sp>
          </mc:Fallback>
        </mc:AlternateContent>
      </p:grpSp>
      <p:sp>
        <p:nvSpPr>
          <p:cNvPr id="21" name="文本框 20">
            <a:extLst>
              <a:ext uri="{FF2B5EF4-FFF2-40B4-BE49-F238E27FC236}">
                <a16:creationId xmlns:a16="http://schemas.microsoft.com/office/drawing/2014/main" id="{5395754C-477C-9937-5772-38DD427FED68}"/>
              </a:ext>
            </a:extLst>
          </p:cNvPr>
          <p:cNvSpPr txBox="1"/>
          <p:nvPr/>
        </p:nvSpPr>
        <p:spPr>
          <a:xfrm>
            <a:off x="4936311" y="2036015"/>
            <a:ext cx="4578016" cy="490134"/>
          </a:xfrm>
          <a:prstGeom prst="rect">
            <a:avLst/>
          </a:prstGeom>
          <a:noFill/>
        </p:spPr>
        <p:txBody>
          <a:bodyPr wrap="square">
            <a:spAutoFit/>
          </a:bodyPr>
          <a:lstStyle/>
          <a:p>
            <a:pPr marL="342900" indent="-342900">
              <a:lnSpc>
                <a:spcPct val="114000"/>
              </a:lnSpc>
              <a:buFont typeface="Arial" panose="020B0604020202020204" pitchFamily="34" charset="0"/>
              <a:buChar char="•"/>
            </a:pPr>
            <a:r>
              <a:rPr lang="ja-JP" altLang="en-US" sz="2400">
                <a:ea typeface="DengXian" panose="02010600030101010101" pitchFamily="2" charset="-122"/>
              </a:rPr>
              <a:t>正则化与交叉验证</a:t>
            </a:r>
            <a:endParaRPr lang="en-US" altLang="ja-JP" sz="2400" dirty="0">
              <a:ea typeface="DengXian" panose="02010600030101010101" pitchFamily="2" charset="-122"/>
            </a:endParaRPr>
          </a:p>
        </p:txBody>
      </p:sp>
      <p:sp>
        <p:nvSpPr>
          <p:cNvPr id="23" name="灯片编号占位符 22">
            <a:extLst>
              <a:ext uri="{FF2B5EF4-FFF2-40B4-BE49-F238E27FC236}">
                <a16:creationId xmlns:a16="http://schemas.microsoft.com/office/drawing/2014/main" id="{FB9F57F8-CDDF-F73B-CA99-D7435384463F}"/>
              </a:ext>
            </a:extLst>
          </p:cNvPr>
          <p:cNvSpPr>
            <a:spLocks noGrp="1"/>
          </p:cNvSpPr>
          <p:nvPr>
            <p:ph type="sldNum" sz="quarter" idx="12"/>
          </p:nvPr>
        </p:nvSpPr>
        <p:spPr/>
        <p:txBody>
          <a:bodyPr/>
          <a:lstStyle/>
          <a:p>
            <a:fld id="{DA04A3ED-EE7A-4E19-90BC-E8E086817459}" type="slidenum">
              <a:rPr lang="zh-CN" altLang="en-US" smtClean="0"/>
              <a:t>12</a:t>
            </a:fld>
            <a:endParaRPr lang="zh-CN" altLang="en-US"/>
          </a:p>
        </p:txBody>
      </p:sp>
    </p:spTree>
    <p:extLst>
      <p:ext uri="{BB962C8B-B14F-4D97-AF65-F5344CB8AC3E}">
        <p14:creationId xmlns:p14="http://schemas.microsoft.com/office/powerpoint/2010/main" val="543255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p:nvPr/>
        </p:nvSpPr>
        <p:spPr>
          <a:xfrm>
            <a:off x="283779" y="0"/>
            <a:ext cx="6172200" cy="857250"/>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a:solidFill>
                  <a:srgbClr val="002060"/>
                </a:solidFill>
                <a:latin typeface="等线" panose="02010600030101010101" pitchFamily="2" charset="-122"/>
                <a:ea typeface="等线" panose="02010600030101010101" pitchFamily="2" charset="-122"/>
              </a:rPr>
              <a:t>如何发现</a:t>
            </a:r>
            <a:r>
              <a:rPr lang="en-US" altLang="zh-CN" sz="2400" b="1" dirty="0">
                <a:solidFill>
                  <a:srgbClr val="002060"/>
                </a:solidFill>
                <a:latin typeface="等线" panose="02010600030101010101" pitchFamily="2" charset="-122"/>
                <a:ea typeface="等线" panose="02010600030101010101" pitchFamily="2" charset="-122"/>
              </a:rPr>
              <a:t>Overfitting  </a:t>
            </a:r>
          </a:p>
        </p:txBody>
      </p:sp>
      <p:sp>
        <p:nvSpPr>
          <p:cNvPr id="4" name="矩形 3"/>
          <p:cNvSpPr/>
          <p:nvPr/>
        </p:nvSpPr>
        <p:spPr>
          <a:xfrm>
            <a:off x="671985" y="992468"/>
            <a:ext cx="7662041" cy="3519553"/>
          </a:xfrm>
          <a:prstGeom prst="rect">
            <a:avLst/>
          </a:prstGeom>
        </p:spPr>
        <p:txBody>
          <a:bodyPr wrap="square">
            <a:spAutoFit/>
          </a:bodyPr>
          <a:lstStyle/>
          <a:p>
            <a:pPr marL="214313" indent="-214313">
              <a:lnSpc>
                <a:spcPct val="150000"/>
              </a:lnSpc>
              <a:buFont typeface="Arial" panose="020B0604020202020204" pitchFamily="34" charset="0"/>
              <a:buChar char="•"/>
            </a:pPr>
            <a:r>
              <a:rPr lang="zh-CN" altLang="en-US" sz="1500" b="1" dirty="0">
                <a:solidFill>
                  <a:srgbClr val="202122"/>
                </a:solidFill>
                <a:latin typeface="Arial" panose="020B0604020202020204" pitchFamily="34" charset="0"/>
              </a:rPr>
              <a:t>交叉验证</a:t>
            </a:r>
            <a:r>
              <a:rPr lang="zh-CN" altLang="en-US" sz="1500" dirty="0">
                <a:solidFill>
                  <a:srgbClr val="202122"/>
                </a:solidFill>
                <a:latin typeface="Arial" panose="020B0604020202020204" pitchFamily="34" charset="0"/>
              </a:rPr>
              <a:t>，有时亦称</a:t>
            </a:r>
            <a:r>
              <a:rPr lang="zh-CN" altLang="en-US" sz="1500" b="1" dirty="0">
                <a:solidFill>
                  <a:srgbClr val="202122"/>
                </a:solidFill>
                <a:latin typeface="Arial" panose="020B0604020202020204" pitchFamily="34" charset="0"/>
              </a:rPr>
              <a:t>循环估计</a:t>
            </a:r>
            <a:r>
              <a:rPr lang="zh-CN" altLang="en-US" sz="1500" dirty="0">
                <a:solidFill>
                  <a:srgbClr val="202122"/>
                </a:solidFill>
                <a:latin typeface="Arial" panose="020B0604020202020204" pitchFamily="34" charset="0"/>
              </a:rPr>
              <a:t>， 是一种统计学上将数据样本切割成较小子集的实用方法。于是可以先在一个子集上做分析，而其它子集则用来做后续对此分析的确认及验证。一开始的子集被称为</a:t>
            </a:r>
            <a:r>
              <a:rPr lang="zh-CN" altLang="en-US" sz="1500" b="1" dirty="0">
                <a:solidFill>
                  <a:srgbClr val="202122"/>
                </a:solidFill>
                <a:latin typeface="Arial" panose="020B0604020202020204" pitchFamily="34" charset="0"/>
              </a:rPr>
              <a:t>训练集</a:t>
            </a:r>
            <a:r>
              <a:rPr lang="zh-CN" altLang="en-US" sz="1500" dirty="0">
                <a:solidFill>
                  <a:srgbClr val="202122"/>
                </a:solidFill>
                <a:latin typeface="Arial" panose="020B0604020202020204" pitchFamily="34" charset="0"/>
              </a:rPr>
              <a:t>。而其它的子集则被称为</a:t>
            </a:r>
            <a:r>
              <a:rPr lang="zh-CN" altLang="en-US" sz="1500" b="1" dirty="0">
                <a:solidFill>
                  <a:srgbClr val="202122"/>
                </a:solidFill>
                <a:latin typeface="Arial" panose="020B0604020202020204" pitchFamily="34" charset="0"/>
              </a:rPr>
              <a:t>验证集</a:t>
            </a:r>
            <a:r>
              <a:rPr lang="zh-CN" altLang="en-US" sz="1500" dirty="0">
                <a:solidFill>
                  <a:srgbClr val="202122"/>
                </a:solidFill>
                <a:latin typeface="Arial" panose="020B0604020202020204" pitchFamily="34" charset="0"/>
              </a:rPr>
              <a:t>或</a:t>
            </a:r>
            <a:r>
              <a:rPr lang="zh-CN" altLang="en-US" sz="1500" b="1" dirty="0">
                <a:solidFill>
                  <a:srgbClr val="202122"/>
                </a:solidFill>
                <a:latin typeface="Arial" panose="020B0604020202020204" pitchFamily="34" charset="0"/>
              </a:rPr>
              <a:t>测试集</a:t>
            </a:r>
            <a:r>
              <a:rPr lang="zh-CN" altLang="en-US" sz="1500" dirty="0">
                <a:solidFill>
                  <a:srgbClr val="202122"/>
                </a:solidFill>
                <a:latin typeface="Arial" panose="020B0604020202020204" pitchFamily="34" charset="0"/>
              </a:rPr>
              <a:t>。交叉验证的目的，是用未用来给模型作训练的新数据，测试模型的性能，以便减少诸如过拟合和选择偏差等问题，并给出模型如何在一个独立的数据集上通用化（即，一个未知的数据集，如实际问题中的数据）</a:t>
            </a:r>
            <a:endParaRPr lang="en-US" altLang="zh-CN" sz="1500" dirty="0">
              <a:solidFill>
                <a:srgbClr val="202122"/>
              </a:solidFill>
              <a:latin typeface="Arial" panose="020B0604020202020204" pitchFamily="34" charset="0"/>
            </a:endParaRPr>
          </a:p>
          <a:p>
            <a:pPr marL="214313" indent="-214313">
              <a:lnSpc>
                <a:spcPct val="150000"/>
              </a:lnSpc>
              <a:buFont typeface="Arial" panose="020B0604020202020204" pitchFamily="34" charset="0"/>
              <a:buChar char="•"/>
            </a:pPr>
            <a:endParaRPr lang="en-US" altLang="zh-CN" sz="1500" dirty="0">
              <a:solidFill>
                <a:srgbClr val="202122"/>
              </a:solidFill>
              <a:latin typeface="Arial" panose="020B0604020202020204" pitchFamily="34" charset="0"/>
            </a:endParaRPr>
          </a:p>
          <a:p>
            <a:pPr marL="557213" lvl="1" indent="-214313">
              <a:lnSpc>
                <a:spcPct val="150000"/>
              </a:lnSpc>
              <a:buFont typeface="Arial" panose="020B0604020202020204" pitchFamily="34" charset="0"/>
              <a:buChar char="•"/>
            </a:pPr>
            <a:r>
              <a:rPr lang="en-US" altLang="zh-CN" sz="1500" b="1" dirty="0"/>
              <a:t>Holdout </a:t>
            </a:r>
            <a:r>
              <a:rPr lang="zh-CN" altLang="en-US" sz="1500" b="1" dirty="0"/>
              <a:t>验证</a:t>
            </a:r>
          </a:p>
          <a:p>
            <a:pPr marL="557213" lvl="1" indent="-214313">
              <a:lnSpc>
                <a:spcPct val="150000"/>
              </a:lnSpc>
              <a:buFont typeface="Arial" panose="020B0604020202020204" pitchFamily="34" charset="0"/>
              <a:buChar char="•"/>
            </a:pPr>
            <a:r>
              <a:rPr lang="en-US" altLang="zh-CN" sz="1500" b="1" i="1" dirty="0"/>
              <a:t>k</a:t>
            </a:r>
            <a:r>
              <a:rPr lang="zh-CN" altLang="en-US" sz="1500" b="1" dirty="0"/>
              <a:t>折交叉验证</a:t>
            </a:r>
          </a:p>
          <a:p>
            <a:pPr marL="557213" lvl="1" indent="-214313">
              <a:lnSpc>
                <a:spcPct val="150000"/>
              </a:lnSpc>
              <a:buFont typeface="Arial" panose="020B0604020202020204" pitchFamily="34" charset="0"/>
              <a:buChar char="•"/>
            </a:pPr>
            <a:r>
              <a:rPr lang="zh-CN" altLang="en-US" sz="1500" b="1" dirty="0"/>
              <a:t>留一法交叉验证</a:t>
            </a:r>
          </a:p>
        </p:txBody>
      </p:sp>
    </p:spTree>
    <p:extLst>
      <p:ext uri="{BB962C8B-B14F-4D97-AF65-F5344CB8AC3E}">
        <p14:creationId xmlns:p14="http://schemas.microsoft.com/office/powerpoint/2010/main" val="1832855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p:nvPr/>
        </p:nvSpPr>
        <p:spPr>
          <a:xfrm>
            <a:off x="155960" y="0"/>
            <a:ext cx="6172200" cy="857250"/>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solidFill>
                  <a:srgbClr val="002060"/>
                </a:solidFill>
                <a:latin typeface="等线" panose="02010600030101010101" pitchFamily="2" charset="-122"/>
                <a:ea typeface="等线" panose="02010600030101010101" pitchFamily="2" charset="-122"/>
              </a:rPr>
              <a:t>5</a:t>
            </a:r>
            <a:r>
              <a:rPr lang="zh-CN" altLang="en-US" sz="2400" b="1" dirty="0">
                <a:solidFill>
                  <a:srgbClr val="002060"/>
                </a:solidFill>
                <a:latin typeface="等线" panose="02010600030101010101" pitchFamily="2" charset="-122"/>
                <a:ea typeface="等线" panose="02010600030101010101" pitchFamily="2" charset="-122"/>
              </a:rPr>
              <a:t>折交叉验证</a:t>
            </a:r>
            <a:r>
              <a:rPr lang="en-US" altLang="zh-CN" sz="2400" b="1" dirty="0">
                <a:solidFill>
                  <a:srgbClr val="002060"/>
                </a:solidFill>
                <a:latin typeface="等线" panose="02010600030101010101" pitchFamily="2" charset="-122"/>
                <a:ea typeface="等线" panose="02010600030101010101" pitchFamily="2" charset="-122"/>
              </a:rPr>
              <a:t>  </a:t>
            </a:r>
          </a:p>
        </p:txBody>
      </p:sp>
      <p:sp>
        <p:nvSpPr>
          <p:cNvPr id="3" name="矩形 2"/>
          <p:cNvSpPr/>
          <p:nvPr/>
        </p:nvSpPr>
        <p:spPr>
          <a:xfrm>
            <a:off x="3508251" y="561504"/>
            <a:ext cx="4572000" cy="553998"/>
          </a:xfrm>
          <a:prstGeom prst="rect">
            <a:avLst/>
          </a:prstGeom>
        </p:spPr>
        <p:txBody>
          <a:bodyPr>
            <a:spAutoFit/>
          </a:bodyPr>
          <a:lstStyle/>
          <a:p>
            <a:pPr lvl="1"/>
            <a:r>
              <a:rPr lang="zh-CN" altLang="en-US" sz="1500" b="1" dirty="0">
                <a:solidFill>
                  <a:srgbClr val="00B050"/>
                </a:solidFill>
              </a:rPr>
              <a:t>训练集 </a:t>
            </a:r>
            <a:r>
              <a:rPr lang="en-US" altLang="zh-CN" sz="1500" b="1" dirty="0">
                <a:solidFill>
                  <a:srgbClr val="00B050"/>
                </a:solidFill>
              </a:rPr>
              <a:t>training set</a:t>
            </a:r>
            <a:r>
              <a:rPr lang="zh-CN" altLang="en-US" sz="1500" b="1" dirty="0">
                <a:solidFill>
                  <a:srgbClr val="00B050"/>
                </a:solidFill>
              </a:rPr>
              <a:t>： </a:t>
            </a:r>
            <a:r>
              <a:rPr lang="en-GB" altLang="zh-CN" sz="1500" b="1" dirty="0">
                <a:solidFill>
                  <a:srgbClr val="00B050"/>
                </a:solidFill>
              </a:rPr>
              <a:t>	</a:t>
            </a:r>
            <a:r>
              <a:rPr lang="zh-CN" altLang="en-US" sz="1500" b="1" dirty="0">
                <a:solidFill>
                  <a:srgbClr val="00B050"/>
                </a:solidFill>
              </a:rPr>
              <a:t>用于训练模型</a:t>
            </a:r>
            <a:r>
              <a:rPr lang="en-US" altLang="zh-CN" sz="1500" b="1" dirty="0"/>
              <a:t>	</a:t>
            </a:r>
          </a:p>
          <a:p>
            <a:pPr lvl="1"/>
            <a:r>
              <a:rPr lang="zh-CN" altLang="en-US" sz="1500" b="1" dirty="0">
                <a:solidFill>
                  <a:srgbClr val="0070C0"/>
                </a:solidFill>
              </a:rPr>
              <a:t>验证集 </a:t>
            </a:r>
            <a:r>
              <a:rPr lang="en-US" altLang="zh-CN" sz="1500" b="1" dirty="0">
                <a:solidFill>
                  <a:srgbClr val="0070C0"/>
                </a:solidFill>
              </a:rPr>
              <a:t>validation set</a:t>
            </a:r>
            <a:r>
              <a:rPr lang="zh-CN" altLang="en-US" sz="1500" b="1" dirty="0">
                <a:solidFill>
                  <a:srgbClr val="0070C0"/>
                </a:solidFill>
              </a:rPr>
              <a:t>：</a:t>
            </a:r>
            <a:r>
              <a:rPr lang="en-US" altLang="zh-CN" sz="1500" b="1" dirty="0">
                <a:solidFill>
                  <a:srgbClr val="0070C0"/>
                </a:solidFill>
              </a:rPr>
              <a:t>	</a:t>
            </a:r>
            <a:r>
              <a:rPr lang="zh-CN" altLang="en-US" sz="1500" b="1" dirty="0">
                <a:solidFill>
                  <a:srgbClr val="0070C0"/>
                </a:solidFill>
              </a:rPr>
              <a:t>用于模型评估</a:t>
            </a:r>
            <a:endParaRPr lang="en-US" altLang="zh-CN" sz="1500" b="1" dirty="0">
              <a:solidFill>
                <a:srgbClr val="0070C0"/>
              </a:solidFill>
            </a:endParaRPr>
          </a:p>
        </p:txBody>
      </p:sp>
      <p:pic>
        <p:nvPicPr>
          <p:cNvPr id="1028" name="Picture 4">
            <a:extLst>
              <a:ext uri="{FF2B5EF4-FFF2-40B4-BE49-F238E27FC236}">
                <a16:creationId xmlns:a16="http://schemas.microsoft.com/office/drawing/2014/main" id="{29F3D64A-5F40-D4BE-6E3D-BD28B2C53D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968" y="1573569"/>
            <a:ext cx="7587482" cy="4561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659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1">
            <a:extLst>
              <a:ext uri="{FF2B5EF4-FFF2-40B4-BE49-F238E27FC236}">
                <a16:creationId xmlns:a16="http://schemas.microsoft.com/office/drawing/2014/main" id="{5DDCA0F0-605F-CA36-E481-38A75045457F}"/>
              </a:ext>
            </a:extLst>
          </p:cNvPr>
          <p:cNvSpPr>
            <a:spLocks noGrp="1"/>
          </p:cNvSpPr>
          <p:nvPr>
            <p:ph type="title"/>
          </p:nvPr>
        </p:nvSpPr>
        <p:spPr>
          <a:xfrm>
            <a:off x="205389" y="192037"/>
            <a:ext cx="7886700" cy="994172"/>
          </a:xfrm>
        </p:spPr>
        <p:txBody>
          <a:bodyPr>
            <a:normAutofit/>
          </a:bodyPr>
          <a:lstStyle/>
          <a:p>
            <a:r>
              <a:rPr lang="en-US" altLang="zh-CN" sz="3200" b="1" dirty="0">
                <a:solidFill>
                  <a:schemeClr val="accent1">
                    <a:lumMod val="50000"/>
                  </a:schemeClr>
                </a:solidFill>
                <a:latin typeface="+mn-ea"/>
                <a:ea typeface="+mn-ea"/>
              </a:rPr>
              <a:t>1. </a:t>
            </a:r>
            <a:r>
              <a:rPr lang="zh-CN" altLang="en-US" sz="3200" b="1" dirty="0">
                <a:solidFill>
                  <a:schemeClr val="accent1">
                    <a:lumMod val="50000"/>
                  </a:schemeClr>
                </a:solidFill>
                <a:latin typeface="+mn-ea"/>
                <a:ea typeface="+mn-ea"/>
              </a:rPr>
              <a:t>统计学习的基础概念与定义 </a:t>
            </a:r>
            <a:endParaRPr lang="zh-CN" altLang="en-US" sz="3200" b="1" dirty="0">
              <a:latin typeface="+mn-ea"/>
              <a:ea typeface="+mn-ea"/>
            </a:endParaRPr>
          </a:p>
        </p:txBody>
      </p:sp>
      <p:sp>
        <p:nvSpPr>
          <p:cNvPr id="4" name="内容占位符 2">
            <a:extLst>
              <a:ext uri="{FF2B5EF4-FFF2-40B4-BE49-F238E27FC236}">
                <a16:creationId xmlns:a16="http://schemas.microsoft.com/office/drawing/2014/main" id="{44E9FB43-CE25-C7E8-E701-65F55E01B2BA}"/>
              </a:ext>
            </a:extLst>
          </p:cNvPr>
          <p:cNvSpPr>
            <a:spLocks noGrp="1"/>
          </p:cNvSpPr>
          <p:nvPr>
            <p:ph idx="1"/>
          </p:nvPr>
        </p:nvSpPr>
        <p:spPr>
          <a:xfrm>
            <a:off x="628650" y="1489048"/>
            <a:ext cx="7886700" cy="4872423"/>
          </a:xfrm>
        </p:spPr>
        <p:txBody>
          <a:bodyPr>
            <a:normAutofit/>
          </a:bodyPr>
          <a:lstStyle/>
          <a:p>
            <a:r>
              <a:rPr lang="zh-CN" altLang="en-US" sz="2000" dirty="0"/>
              <a:t>模型评估与选择</a:t>
            </a:r>
            <a:endParaRPr lang="en-US" altLang="zh-CN" sz="2000" dirty="0"/>
          </a:p>
          <a:p>
            <a:pPr lvl="1"/>
            <a:r>
              <a:rPr lang="zh-CN" altLang="en-US" sz="2000" dirty="0"/>
              <a:t>训练误差与测试误差</a:t>
            </a:r>
            <a:endParaRPr lang="en-US" altLang="zh-CN" sz="2000" dirty="0"/>
          </a:p>
          <a:p>
            <a:pPr marL="342900" lvl="1" indent="0">
              <a:buNone/>
            </a:pPr>
            <a:r>
              <a:rPr lang="en-US" altLang="zh-CN" sz="2000" b="1" i="1" dirty="0"/>
              <a:t>    </a:t>
            </a:r>
            <a:r>
              <a:rPr lang="en-US" altLang="zh-CN" sz="2000" b="1" i="1" dirty="0" err="1"/>
              <a:t>Hoeffding</a:t>
            </a:r>
            <a:r>
              <a:rPr lang="en-US" altLang="zh-CN" sz="2000" b="1" i="1" dirty="0"/>
              <a:t> inequality</a:t>
            </a:r>
          </a:p>
          <a:p>
            <a:pPr marL="342900" lvl="1" indent="0">
              <a:buNone/>
            </a:pPr>
            <a:endParaRPr lang="en-US" altLang="zh-CN" sz="2000" b="1" i="1" dirty="0"/>
          </a:p>
          <a:p>
            <a:pPr marL="342900" lvl="1" indent="0">
              <a:buNone/>
            </a:pPr>
            <a:endParaRPr lang="en-US" altLang="zh-CN" sz="2000" b="1" i="1" dirty="0"/>
          </a:p>
          <a:p>
            <a:pPr marL="342900" lvl="1" indent="0">
              <a:buNone/>
            </a:pPr>
            <a:r>
              <a:rPr lang="zh-CN" altLang="en-US" sz="1600" dirty="0">
                <a:latin typeface="等线" panose="02010600030101010101" pitchFamily="2" charset="-122"/>
                <a:ea typeface="等线" panose="02010600030101010101" pitchFamily="2" charset="-122"/>
              </a:rPr>
              <a:t> 一个盒子里有红球和白球，</a:t>
            </a:r>
            <a:r>
              <a:rPr lang="en-US" altLang="zh-CN" sz="1600" i="1" dirty="0">
                <a:latin typeface="等线" panose="02010600030101010101" pitchFamily="2" charset="-122"/>
                <a:ea typeface="等线" panose="02010600030101010101" pitchFamily="2" charset="-122"/>
              </a:rPr>
              <a:t>μ</a:t>
            </a:r>
            <a:r>
              <a:rPr lang="zh-CN" altLang="en-US" sz="1600" dirty="0">
                <a:latin typeface="等线" panose="02010600030101010101" pitchFamily="2" charset="-122"/>
                <a:ea typeface="等线" panose="02010600030101010101" pitchFamily="2" charset="-122"/>
              </a:rPr>
              <a:t>是从中选中一个红球的概率，</a:t>
            </a:r>
            <a:r>
              <a:rPr lang="en-US" altLang="zh-CN" sz="1600" i="1" dirty="0">
                <a:latin typeface="等线" panose="02010600030101010101" pitchFamily="2" charset="-122"/>
                <a:ea typeface="等线" panose="02010600030101010101" pitchFamily="2" charset="-122"/>
              </a:rPr>
              <a:t>v </a:t>
            </a:r>
            <a:r>
              <a:rPr lang="zh-CN" altLang="en-US" sz="1600" dirty="0">
                <a:latin typeface="等线" panose="02010600030101010101" pitchFamily="2" charset="-122"/>
                <a:ea typeface="等线" panose="02010600030101010101" pitchFamily="2" charset="-122"/>
              </a:rPr>
              <a:t>是一次随机取出若干球中，红球出现的比率。</a:t>
            </a:r>
            <a:endParaRPr lang="en-US" altLang="zh-CN" sz="1600" dirty="0">
              <a:latin typeface="等线" panose="02010600030101010101" pitchFamily="2" charset="-122"/>
              <a:ea typeface="等线" panose="02010600030101010101" pitchFamily="2" charset="-122"/>
            </a:endParaRPr>
          </a:p>
          <a:p>
            <a:pPr marL="342900" lvl="1" indent="0">
              <a:buNone/>
            </a:pPr>
            <a:endParaRPr lang="en-US" altLang="zh-CN" sz="1600" dirty="0">
              <a:latin typeface="等线" panose="02010600030101010101" pitchFamily="2" charset="-122"/>
              <a:ea typeface="等线" panose="02010600030101010101" pitchFamily="2" charset="-122"/>
            </a:endParaRPr>
          </a:p>
          <a:p>
            <a:pPr lvl="2"/>
            <a:r>
              <a:rPr lang="zh-CN" altLang="en-US" dirty="0"/>
              <a:t>训练误差和测试误差</a:t>
            </a:r>
            <a:endParaRPr lang="en-US" altLang="zh-CN" dirty="0"/>
          </a:p>
          <a:p>
            <a:pPr lvl="2"/>
            <a:endParaRPr lang="en-US" altLang="zh-CN" dirty="0"/>
          </a:p>
          <a:p>
            <a:pPr lvl="2"/>
            <a:endParaRPr lang="en-US" altLang="zh-CN" dirty="0"/>
          </a:p>
          <a:p>
            <a:pPr marL="685800" lvl="2" indent="0">
              <a:buNone/>
            </a:pPr>
            <a:r>
              <a:rPr lang="zh-CN" altLang="en-US" dirty="0"/>
              <a:t>一般情况下，某个假设的期望并不容易得到，随数据变化</a:t>
            </a:r>
            <a:endParaRPr lang="en-US" altLang="zh-CN" dirty="0"/>
          </a:p>
        </p:txBody>
      </p:sp>
      <p:pic>
        <p:nvPicPr>
          <p:cNvPr id="5" name="图片 4">
            <a:extLst>
              <a:ext uri="{FF2B5EF4-FFF2-40B4-BE49-F238E27FC236}">
                <a16:creationId xmlns:a16="http://schemas.microsoft.com/office/drawing/2014/main" id="{6F71CBBF-4981-CDB1-278A-6B2DDD3306C3}"/>
              </a:ext>
            </a:extLst>
          </p:cNvPr>
          <p:cNvPicPr>
            <a:picLocks noChangeAspect="1"/>
          </p:cNvPicPr>
          <p:nvPr/>
        </p:nvPicPr>
        <p:blipFill>
          <a:blip r:embed="rId2"/>
          <a:stretch>
            <a:fillRect/>
          </a:stretch>
        </p:blipFill>
        <p:spPr>
          <a:xfrm>
            <a:off x="2396766" y="2597013"/>
            <a:ext cx="2514600" cy="392906"/>
          </a:xfrm>
          <a:prstGeom prst="rect">
            <a:avLst/>
          </a:prstGeom>
        </p:spPr>
      </p:pic>
      <p:pic>
        <p:nvPicPr>
          <p:cNvPr id="6" name="图片 5">
            <a:extLst>
              <a:ext uri="{FF2B5EF4-FFF2-40B4-BE49-F238E27FC236}">
                <a16:creationId xmlns:a16="http://schemas.microsoft.com/office/drawing/2014/main" id="{25A2D8CB-77D0-BFC4-B5E5-F418BF8AC443}"/>
              </a:ext>
            </a:extLst>
          </p:cNvPr>
          <p:cNvPicPr>
            <a:picLocks noChangeAspect="1"/>
          </p:cNvPicPr>
          <p:nvPr/>
        </p:nvPicPr>
        <p:blipFill>
          <a:blip r:embed="rId3"/>
          <a:stretch>
            <a:fillRect/>
          </a:stretch>
        </p:blipFill>
        <p:spPr>
          <a:xfrm>
            <a:off x="2485257" y="4386236"/>
            <a:ext cx="3186113" cy="428625"/>
          </a:xfrm>
          <a:prstGeom prst="rect">
            <a:avLst/>
          </a:prstGeom>
        </p:spPr>
      </p:pic>
      <p:pic>
        <p:nvPicPr>
          <p:cNvPr id="7" name="图片 6">
            <a:extLst>
              <a:ext uri="{FF2B5EF4-FFF2-40B4-BE49-F238E27FC236}">
                <a16:creationId xmlns:a16="http://schemas.microsoft.com/office/drawing/2014/main" id="{63175A7A-348F-555F-F4B1-1DDDB6F4CB44}"/>
              </a:ext>
            </a:extLst>
          </p:cNvPr>
          <p:cNvPicPr>
            <a:picLocks noChangeAspect="1"/>
          </p:cNvPicPr>
          <p:nvPr/>
        </p:nvPicPr>
        <p:blipFill>
          <a:blip r:embed="rId4"/>
          <a:stretch>
            <a:fillRect/>
          </a:stretch>
        </p:blipFill>
        <p:spPr>
          <a:xfrm>
            <a:off x="2267611" y="5494201"/>
            <a:ext cx="4314933" cy="992519"/>
          </a:xfrm>
          <a:prstGeom prst="rect">
            <a:avLst/>
          </a:prstGeom>
        </p:spPr>
      </p:pic>
      <p:sp>
        <p:nvSpPr>
          <p:cNvPr id="13" name="星形: 十角 12">
            <a:extLst>
              <a:ext uri="{FF2B5EF4-FFF2-40B4-BE49-F238E27FC236}">
                <a16:creationId xmlns:a16="http://schemas.microsoft.com/office/drawing/2014/main" id="{6D506D25-EB1A-8726-422F-80208A879240}"/>
              </a:ext>
            </a:extLst>
          </p:cNvPr>
          <p:cNvSpPr/>
          <p:nvPr/>
        </p:nvSpPr>
        <p:spPr>
          <a:xfrm>
            <a:off x="6548143" y="1515464"/>
            <a:ext cx="1543946" cy="1081549"/>
          </a:xfrm>
          <a:prstGeom prst="star1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了解</a:t>
            </a:r>
          </a:p>
        </p:txBody>
      </p:sp>
      <p:sp>
        <p:nvSpPr>
          <p:cNvPr id="14" name="灯片编号占位符 13">
            <a:extLst>
              <a:ext uri="{FF2B5EF4-FFF2-40B4-BE49-F238E27FC236}">
                <a16:creationId xmlns:a16="http://schemas.microsoft.com/office/drawing/2014/main" id="{58BDBB9F-FF75-D17D-ADDA-28B18C7EAB48}"/>
              </a:ext>
            </a:extLst>
          </p:cNvPr>
          <p:cNvSpPr>
            <a:spLocks noGrp="1"/>
          </p:cNvSpPr>
          <p:nvPr>
            <p:ph type="sldNum" sz="quarter" idx="12"/>
          </p:nvPr>
        </p:nvSpPr>
        <p:spPr/>
        <p:txBody>
          <a:bodyPr/>
          <a:lstStyle/>
          <a:p>
            <a:fld id="{DA04A3ED-EE7A-4E19-90BC-E8E086817459}" type="slidenum">
              <a:rPr lang="zh-CN" altLang="en-US" smtClean="0"/>
              <a:t>15</a:t>
            </a:fld>
            <a:endParaRPr lang="zh-CN" altLang="en-US"/>
          </a:p>
        </p:txBody>
      </p:sp>
    </p:spTree>
    <p:extLst>
      <p:ext uri="{BB962C8B-B14F-4D97-AF65-F5344CB8AC3E}">
        <p14:creationId xmlns:p14="http://schemas.microsoft.com/office/powerpoint/2010/main" val="2091030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235507" y="266371"/>
            <a:ext cx="6172200" cy="857250"/>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300" dirty="0">
                <a:latin typeface="等线" panose="02010600030101010101" pitchFamily="2" charset="-122"/>
                <a:ea typeface="等线" panose="02010600030101010101" pitchFamily="2" charset="-122"/>
              </a:rPr>
              <a:t>二分类评价指标</a:t>
            </a:r>
          </a:p>
        </p:txBody>
      </p:sp>
      <p:sp>
        <p:nvSpPr>
          <p:cNvPr id="12" name="内容占位符 2"/>
          <p:cNvSpPr>
            <a:spLocks noGrp="1"/>
          </p:cNvSpPr>
          <p:nvPr>
            <p:ph idx="1"/>
          </p:nvPr>
        </p:nvSpPr>
        <p:spPr>
          <a:xfrm>
            <a:off x="244795" y="2826667"/>
            <a:ext cx="6318702" cy="2146742"/>
          </a:xfrm>
        </p:spPr>
        <p:txBody>
          <a:bodyPr>
            <a:normAutofit lnSpcReduction="10000"/>
          </a:bodyPr>
          <a:lstStyle/>
          <a:p>
            <a:r>
              <a:rPr lang="zh-CN" altLang="en-US" sz="2100" dirty="0">
                <a:latin typeface="等线" panose="02010600030101010101" pitchFamily="2" charset="-122"/>
                <a:ea typeface="等线" panose="02010600030101010101" pitchFamily="2" charset="-122"/>
              </a:rPr>
              <a:t>二分类评价指标</a:t>
            </a:r>
            <a:endParaRPr lang="en-US" altLang="zh-CN" sz="2100" dirty="0">
              <a:latin typeface="等线" panose="02010600030101010101" pitchFamily="2" charset="-122"/>
              <a:ea typeface="等线" panose="02010600030101010101" pitchFamily="2" charset="-122"/>
            </a:endParaRPr>
          </a:p>
          <a:p>
            <a:endParaRPr lang="en-US" altLang="zh-CN" sz="2100" dirty="0">
              <a:latin typeface="等线" panose="02010600030101010101" pitchFamily="2" charset="-122"/>
              <a:ea typeface="等线" panose="02010600030101010101" pitchFamily="2" charset="-122"/>
            </a:endParaRPr>
          </a:p>
          <a:p>
            <a:pPr lvl="1"/>
            <a:r>
              <a:rPr lang="en-US" altLang="zh-CN" sz="2100" dirty="0">
                <a:latin typeface="等线" panose="02010600030101010101" pitchFamily="2" charset="-122"/>
                <a:ea typeface="等线" panose="02010600030101010101" pitchFamily="2" charset="-122"/>
              </a:rPr>
              <a:t>TP    true positive</a:t>
            </a:r>
          </a:p>
          <a:p>
            <a:pPr lvl="1"/>
            <a:r>
              <a:rPr lang="en-US" altLang="zh-CN" sz="2100" dirty="0">
                <a:latin typeface="等线" panose="02010600030101010101" pitchFamily="2" charset="-122"/>
                <a:ea typeface="等线" panose="02010600030101010101" pitchFamily="2" charset="-122"/>
              </a:rPr>
              <a:t>FN   false negative</a:t>
            </a:r>
          </a:p>
          <a:p>
            <a:pPr lvl="1"/>
            <a:r>
              <a:rPr lang="en-US" altLang="zh-CN" sz="2100" dirty="0">
                <a:latin typeface="等线" panose="02010600030101010101" pitchFamily="2" charset="-122"/>
                <a:ea typeface="等线" panose="02010600030101010101" pitchFamily="2" charset="-122"/>
              </a:rPr>
              <a:t>FP    false positive</a:t>
            </a:r>
          </a:p>
          <a:p>
            <a:pPr lvl="1"/>
            <a:r>
              <a:rPr lang="en-US" altLang="zh-CN" sz="2100" dirty="0">
                <a:latin typeface="等线" panose="02010600030101010101" pitchFamily="2" charset="-122"/>
                <a:ea typeface="等线" panose="02010600030101010101" pitchFamily="2" charset="-122"/>
              </a:rPr>
              <a:t>TN   true  negative</a:t>
            </a:r>
          </a:p>
          <a:p>
            <a:pPr marL="0" indent="0">
              <a:buNone/>
            </a:pPr>
            <a:endParaRPr lang="en-US" altLang="zh-CN" dirty="0">
              <a:latin typeface="等线" panose="02010600030101010101" pitchFamily="2" charset="-122"/>
              <a:ea typeface="等线" panose="02010600030101010101" pitchFamily="2" charset="-122"/>
            </a:endParaRPr>
          </a:p>
        </p:txBody>
      </p:sp>
      <p:sp>
        <p:nvSpPr>
          <p:cNvPr id="17" name="内容占位符 2"/>
          <p:cNvSpPr txBox="1"/>
          <p:nvPr/>
        </p:nvSpPr>
        <p:spPr>
          <a:xfrm>
            <a:off x="3901093" y="2826668"/>
            <a:ext cx="6318702" cy="3629862"/>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100" dirty="0">
                <a:latin typeface="等线" panose="02010600030101010101" pitchFamily="2" charset="-122"/>
                <a:ea typeface="等线" panose="02010600030101010101" pitchFamily="2" charset="-122"/>
              </a:rPr>
              <a:t>精确率</a:t>
            </a:r>
            <a:endParaRPr lang="en-US" altLang="zh-CN" sz="2100" dirty="0">
              <a:latin typeface="等线" panose="02010600030101010101" pitchFamily="2" charset="-122"/>
              <a:ea typeface="等线" panose="02010600030101010101" pitchFamily="2" charset="-122"/>
            </a:endParaRPr>
          </a:p>
          <a:p>
            <a:pPr marL="0" indent="0">
              <a:buNone/>
            </a:pPr>
            <a:endParaRPr lang="en-US" altLang="zh-CN" sz="2100" dirty="0">
              <a:latin typeface="等线" panose="02010600030101010101" pitchFamily="2" charset="-122"/>
              <a:ea typeface="等线" panose="02010600030101010101" pitchFamily="2" charset="-122"/>
            </a:endParaRPr>
          </a:p>
          <a:p>
            <a:r>
              <a:rPr lang="zh-CN" altLang="en-US" sz="2100" dirty="0">
                <a:latin typeface="等线" panose="02010600030101010101" pitchFamily="2" charset="-122"/>
                <a:ea typeface="等线" panose="02010600030101010101" pitchFamily="2" charset="-122"/>
              </a:rPr>
              <a:t>召回率</a:t>
            </a:r>
            <a:endParaRPr lang="en-US" altLang="zh-CN" sz="2100" dirty="0">
              <a:latin typeface="等线" panose="02010600030101010101" pitchFamily="2" charset="-122"/>
              <a:ea typeface="等线" panose="02010600030101010101" pitchFamily="2" charset="-122"/>
            </a:endParaRPr>
          </a:p>
          <a:p>
            <a:pPr marL="0" indent="0">
              <a:buNone/>
            </a:pPr>
            <a:endParaRPr lang="en-US" altLang="zh-CN" sz="2100" dirty="0">
              <a:latin typeface="等线" panose="02010600030101010101" pitchFamily="2" charset="-122"/>
              <a:ea typeface="等线" panose="02010600030101010101" pitchFamily="2" charset="-122"/>
            </a:endParaRPr>
          </a:p>
          <a:p>
            <a:r>
              <a:rPr lang="en-US" altLang="zh-CN" sz="2100" dirty="0">
                <a:latin typeface="等线" panose="02010600030101010101" pitchFamily="2" charset="-122"/>
                <a:ea typeface="等线" panose="02010600030101010101" pitchFamily="2" charset="-122"/>
              </a:rPr>
              <a:t>F</a:t>
            </a:r>
            <a:r>
              <a:rPr lang="en-US" altLang="zh-CN" sz="2100" baseline="-25000" dirty="0">
                <a:latin typeface="等线" panose="02010600030101010101" pitchFamily="2" charset="-122"/>
                <a:ea typeface="等线" panose="02010600030101010101" pitchFamily="2" charset="-122"/>
              </a:rPr>
              <a:t>1</a:t>
            </a:r>
            <a:r>
              <a:rPr lang="ja-JP" altLang="en-US" sz="2100">
                <a:latin typeface="等线" panose="02010600030101010101" pitchFamily="2" charset="-122"/>
                <a:ea typeface="等线" panose="02010600030101010101" pitchFamily="2" charset="-122"/>
              </a:rPr>
              <a:t>值</a:t>
            </a:r>
            <a:endParaRPr lang="en-US" altLang="zh-CN" sz="2100" dirty="0">
              <a:latin typeface="等线" panose="02010600030101010101" pitchFamily="2" charset="-122"/>
              <a:ea typeface="等线" panose="02010600030101010101" pitchFamily="2" charset="-122"/>
            </a:endParaRPr>
          </a:p>
        </p:txBody>
      </p:sp>
      <p:graphicFrame>
        <p:nvGraphicFramePr>
          <p:cNvPr id="20" name="表格 19"/>
          <p:cNvGraphicFramePr>
            <a:graphicFrameLocks noGrp="1"/>
          </p:cNvGraphicFramePr>
          <p:nvPr/>
        </p:nvGraphicFramePr>
        <p:xfrm>
          <a:off x="5084191" y="1267905"/>
          <a:ext cx="2665608" cy="1090962"/>
        </p:xfrm>
        <a:graphic>
          <a:graphicData uri="http://schemas.openxmlformats.org/drawingml/2006/table">
            <a:tbl>
              <a:tblPr firstRow="1" firstCol="1" bandRow="1">
                <a:tableStyleId>{5C22544A-7EE6-4342-B048-85BDC9FD1C3A}</a:tableStyleId>
              </a:tblPr>
              <a:tblGrid>
                <a:gridCol w="804365">
                  <a:extLst>
                    <a:ext uri="{9D8B030D-6E8A-4147-A177-3AD203B41FA5}">
                      <a16:colId xmlns:a16="http://schemas.microsoft.com/office/drawing/2014/main" val="3530104396"/>
                    </a:ext>
                  </a:extLst>
                </a:gridCol>
                <a:gridCol w="930403">
                  <a:extLst>
                    <a:ext uri="{9D8B030D-6E8A-4147-A177-3AD203B41FA5}">
                      <a16:colId xmlns:a16="http://schemas.microsoft.com/office/drawing/2014/main" val="727676747"/>
                    </a:ext>
                  </a:extLst>
                </a:gridCol>
                <a:gridCol w="930840">
                  <a:extLst>
                    <a:ext uri="{9D8B030D-6E8A-4147-A177-3AD203B41FA5}">
                      <a16:colId xmlns:a16="http://schemas.microsoft.com/office/drawing/2014/main" val="972213509"/>
                    </a:ext>
                  </a:extLst>
                </a:gridCol>
              </a:tblGrid>
              <a:tr h="418370">
                <a:tc>
                  <a:txBody>
                    <a:bodyPr/>
                    <a:lstStyle/>
                    <a:p>
                      <a:pPr algn="just">
                        <a:spcAft>
                          <a:spcPts val="0"/>
                        </a:spcAft>
                      </a:pP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4084" marR="24084" marT="0" marB="0"/>
                </a:tc>
                <a:tc>
                  <a:txBody>
                    <a:bodyPr/>
                    <a:lstStyle/>
                    <a:p>
                      <a:pPr algn="ctr">
                        <a:spcAft>
                          <a:spcPts val="0"/>
                        </a:spcAft>
                      </a:pPr>
                      <a:r>
                        <a:rPr lang="en-US" sz="1800" kern="100">
                          <a:effectLst/>
                        </a:rPr>
                        <a:t>P</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24084" marR="24084" marT="0" marB="0"/>
                </a:tc>
                <a:tc>
                  <a:txBody>
                    <a:bodyPr/>
                    <a:lstStyle/>
                    <a:p>
                      <a:pPr algn="ctr">
                        <a:spcAft>
                          <a:spcPts val="0"/>
                        </a:spcAft>
                      </a:pPr>
                      <a:r>
                        <a:rPr lang="en-US" sz="1800" kern="100" dirty="0">
                          <a:effectLst/>
                        </a:rPr>
                        <a:t>N</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4084" marR="24084" marT="0" marB="0"/>
                </a:tc>
                <a:extLst>
                  <a:ext uri="{0D108BD9-81ED-4DB2-BD59-A6C34878D82A}">
                    <a16:rowId xmlns:a16="http://schemas.microsoft.com/office/drawing/2014/main" val="1049074712"/>
                  </a:ext>
                </a:extLst>
              </a:tr>
              <a:tr h="336296">
                <a:tc>
                  <a:txBody>
                    <a:bodyPr/>
                    <a:lstStyle/>
                    <a:p>
                      <a:pPr algn="ctr">
                        <a:spcAft>
                          <a:spcPts val="0"/>
                        </a:spcAft>
                      </a:pPr>
                      <a:r>
                        <a:rPr lang="en-US" sz="1800" kern="100">
                          <a:effectLst/>
                        </a:rPr>
                        <a:t>T</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24084" marR="24084" marT="0" marB="0"/>
                </a:tc>
                <a:tc>
                  <a:txBody>
                    <a:bodyPr/>
                    <a:lstStyle/>
                    <a:p>
                      <a:pPr algn="ctr">
                        <a:spcAft>
                          <a:spcPts val="0"/>
                        </a:spcAft>
                      </a:pPr>
                      <a:r>
                        <a:rPr lang="en-US" sz="1800" kern="100" dirty="0">
                          <a:effectLst/>
                        </a:rPr>
                        <a:t>TP</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4084" marR="24084" marT="0" marB="0"/>
                </a:tc>
                <a:tc>
                  <a:txBody>
                    <a:bodyPr/>
                    <a:lstStyle/>
                    <a:p>
                      <a:pPr algn="ctr">
                        <a:spcAft>
                          <a:spcPts val="0"/>
                        </a:spcAft>
                      </a:pPr>
                      <a:r>
                        <a:rPr lang="en-US" sz="1800" kern="100" dirty="0">
                          <a:effectLst/>
                        </a:rPr>
                        <a:t>FP</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4084" marR="24084" marT="0" marB="0"/>
                </a:tc>
                <a:extLst>
                  <a:ext uri="{0D108BD9-81ED-4DB2-BD59-A6C34878D82A}">
                    <a16:rowId xmlns:a16="http://schemas.microsoft.com/office/drawing/2014/main" val="284900845"/>
                  </a:ext>
                </a:extLst>
              </a:tr>
              <a:tr h="336296">
                <a:tc>
                  <a:txBody>
                    <a:bodyPr/>
                    <a:lstStyle/>
                    <a:p>
                      <a:pPr algn="ctr">
                        <a:spcAft>
                          <a:spcPts val="0"/>
                        </a:spcAft>
                      </a:pPr>
                      <a:r>
                        <a:rPr lang="en-US" sz="1800" kern="100">
                          <a:effectLst/>
                        </a:rPr>
                        <a:t>F</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24084" marR="24084" marT="0" marB="0"/>
                </a:tc>
                <a:tc>
                  <a:txBody>
                    <a:bodyPr/>
                    <a:lstStyle/>
                    <a:p>
                      <a:pPr algn="ctr">
                        <a:spcAft>
                          <a:spcPts val="0"/>
                        </a:spcAft>
                      </a:pPr>
                      <a:r>
                        <a:rPr lang="en-US" sz="1800" kern="100">
                          <a:effectLst/>
                        </a:rPr>
                        <a:t>FN</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24084" marR="24084" marT="0" marB="0"/>
                </a:tc>
                <a:tc>
                  <a:txBody>
                    <a:bodyPr/>
                    <a:lstStyle/>
                    <a:p>
                      <a:pPr algn="ctr">
                        <a:spcAft>
                          <a:spcPts val="0"/>
                        </a:spcAft>
                      </a:pPr>
                      <a:r>
                        <a:rPr lang="en-US" sz="1800" kern="100" dirty="0">
                          <a:effectLst/>
                        </a:rPr>
                        <a:t>TN</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4084" marR="24084" marT="0" marB="0"/>
                </a:tc>
                <a:extLst>
                  <a:ext uri="{0D108BD9-81ED-4DB2-BD59-A6C34878D82A}">
                    <a16:rowId xmlns:a16="http://schemas.microsoft.com/office/drawing/2014/main" val="198554015"/>
                  </a:ext>
                </a:extLst>
              </a:tr>
            </a:tbl>
          </a:graphicData>
        </a:graphic>
      </p:graphicFrame>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C3796AF2-D7F7-411E-9EC4-6206451F832C}"/>
                  </a:ext>
                </a:extLst>
              </p:cNvPr>
              <p:cNvSpPr txBox="1"/>
              <p:nvPr/>
            </p:nvSpPr>
            <p:spPr>
              <a:xfrm>
                <a:off x="5398442" y="2702026"/>
                <a:ext cx="1353832" cy="8001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𝑃</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𝑇𝑃</m:t>
                          </m:r>
                        </m:num>
                        <m:den>
                          <m:r>
                            <a:rPr lang="en-US" altLang="zh-CN" i="1">
                              <a:latin typeface="Cambria Math" panose="02040503050406030204" pitchFamily="18" charset="0"/>
                            </a:rPr>
                            <m:t>𝑇𝑃</m:t>
                          </m:r>
                          <m:r>
                            <a:rPr lang="en-US" altLang="zh-CN" i="1">
                              <a:latin typeface="Cambria Math" panose="02040503050406030204" pitchFamily="18" charset="0"/>
                            </a:rPr>
                            <m:t>+</m:t>
                          </m:r>
                          <m:r>
                            <a:rPr lang="en-US" altLang="zh-CN" i="1">
                              <a:latin typeface="Cambria Math" panose="02040503050406030204" pitchFamily="18" charset="0"/>
                            </a:rPr>
                            <m:t>𝐹𝑃</m:t>
                          </m:r>
                        </m:den>
                      </m:f>
                    </m:oMath>
                  </m:oMathPara>
                </a14:m>
                <a:endParaRPr lang="en-US" altLang="zh-CN" dirty="0"/>
              </a:p>
              <a:p>
                <a:endParaRPr lang="en-US" altLang="zh-CN" dirty="0"/>
              </a:p>
            </p:txBody>
          </p:sp>
        </mc:Choice>
        <mc:Fallback xmlns="">
          <p:sp>
            <p:nvSpPr>
              <p:cNvPr id="10" name="文本框 9">
                <a:extLst>
                  <a:ext uri="{FF2B5EF4-FFF2-40B4-BE49-F238E27FC236}">
                    <a16:creationId xmlns:a16="http://schemas.microsoft.com/office/drawing/2014/main" id="{C3796AF2-D7F7-411E-9EC4-6206451F832C}"/>
                  </a:ext>
                </a:extLst>
              </p:cNvPr>
              <p:cNvSpPr txBox="1">
                <a:spLocks noRot="1" noChangeAspect="1" noMove="1" noResize="1" noEditPoints="1" noAdjustHandles="1" noChangeArrowheads="1" noChangeShapeType="1" noTextEdit="1"/>
              </p:cNvSpPr>
              <p:nvPr/>
            </p:nvSpPr>
            <p:spPr>
              <a:xfrm>
                <a:off x="5398442" y="2702026"/>
                <a:ext cx="1353832" cy="80015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B6A7C86A-8886-4EBE-A7E6-DDBC54A1CD4F}"/>
                  </a:ext>
                </a:extLst>
              </p:cNvPr>
              <p:cNvSpPr txBox="1"/>
              <p:nvPr/>
            </p:nvSpPr>
            <p:spPr>
              <a:xfrm>
                <a:off x="5398442" y="4302856"/>
                <a:ext cx="1159420" cy="8427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1</m:t>
                              </m:r>
                            </m:sub>
                          </m:sSub>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𝑃</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𝑅</m:t>
                          </m:r>
                        </m:den>
                      </m:f>
                    </m:oMath>
                  </m:oMathPara>
                </a14:m>
                <a:endParaRPr lang="en-US" altLang="zh-CN" dirty="0"/>
              </a:p>
              <a:p>
                <a:endParaRPr lang="en-US" altLang="zh-CN" dirty="0"/>
              </a:p>
            </p:txBody>
          </p:sp>
        </mc:Choice>
        <mc:Fallback xmlns="">
          <p:sp>
            <p:nvSpPr>
              <p:cNvPr id="18" name="文本框 17">
                <a:extLst>
                  <a:ext uri="{FF2B5EF4-FFF2-40B4-BE49-F238E27FC236}">
                    <a16:creationId xmlns:a16="http://schemas.microsoft.com/office/drawing/2014/main" id="{B6A7C86A-8886-4EBE-A7E6-DDBC54A1CD4F}"/>
                  </a:ext>
                </a:extLst>
              </p:cNvPr>
              <p:cNvSpPr txBox="1">
                <a:spLocks noRot="1" noChangeAspect="1" noMove="1" noResize="1" noEditPoints="1" noAdjustHandles="1" noChangeArrowheads="1" noChangeShapeType="1" noTextEdit="1"/>
              </p:cNvSpPr>
              <p:nvPr/>
            </p:nvSpPr>
            <p:spPr>
              <a:xfrm>
                <a:off x="5398442" y="4302856"/>
                <a:ext cx="1159420" cy="84273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58F5CF6D-4AFD-46DF-940A-02C5DD195F0B}"/>
                  </a:ext>
                </a:extLst>
              </p:cNvPr>
              <p:cNvSpPr txBox="1"/>
              <p:nvPr/>
            </p:nvSpPr>
            <p:spPr>
              <a:xfrm>
                <a:off x="5423789" y="3512989"/>
                <a:ext cx="1385379" cy="8001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𝑅</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𝑇𝑃</m:t>
                          </m:r>
                        </m:num>
                        <m:den>
                          <m:r>
                            <a:rPr lang="en-US" altLang="zh-CN" i="1">
                              <a:latin typeface="Cambria Math" panose="02040503050406030204" pitchFamily="18" charset="0"/>
                            </a:rPr>
                            <m:t>𝑇𝑃</m:t>
                          </m:r>
                          <m:r>
                            <a:rPr lang="en-US" altLang="zh-CN" i="1">
                              <a:latin typeface="Cambria Math" panose="02040503050406030204" pitchFamily="18" charset="0"/>
                            </a:rPr>
                            <m:t>+</m:t>
                          </m:r>
                          <m:r>
                            <a:rPr lang="en-US" altLang="zh-CN" i="1">
                              <a:latin typeface="Cambria Math" panose="02040503050406030204" pitchFamily="18" charset="0"/>
                            </a:rPr>
                            <m:t>𝐹𝑁</m:t>
                          </m:r>
                        </m:den>
                      </m:f>
                    </m:oMath>
                  </m:oMathPara>
                </a14:m>
                <a:endParaRPr lang="en-US" altLang="zh-CN" dirty="0"/>
              </a:p>
              <a:p>
                <a:endParaRPr lang="en-US" altLang="zh-CN" dirty="0"/>
              </a:p>
            </p:txBody>
          </p:sp>
        </mc:Choice>
        <mc:Fallback xmlns="">
          <p:sp>
            <p:nvSpPr>
              <p:cNvPr id="19" name="文本框 18">
                <a:extLst>
                  <a:ext uri="{FF2B5EF4-FFF2-40B4-BE49-F238E27FC236}">
                    <a16:creationId xmlns:a16="http://schemas.microsoft.com/office/drawing/2014/main" id="{58F5CF6D-4AFD-46DF-940A-02C5DD195F0B}"/>
                  </a:ext>
                </a:extLst>
              </p:cNvPr>
              <p:cNvSpPr txBox="1">
                <a:spLocks noRot="1" noChangeAspect="1" noMove="1" noResize="1" noEditPoints="1" noAdjustHandles="1" noChangeArrowheads="1" noChangeShapeType="1" noTextEdit="1"/>
              </p:cNvSpPr>
              <p:nvPr/>
            </p:nvSpPr>
            <p:spPr>
              <a:xfrm>
                <a:off x="5423789" y="3512989"/>
                <a:ext cx="1385379" cy="80015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B68CF56D-0952-41F1-87BB-0329A925AE63}"/>
                  </a:ext>
                </a:extLst>
              </p:cNvPr>
              <p:cNvSpPr txBox="1"/>
              <p:nvPr/>
            </p:nvSpPr>
            <p:spPr>
              <a:xfrm>
                <a:off x="5336548" y="5172021"/>
                <a:ext cx="2142318" cy="8020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1</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2</m:t>
                          </m:r>
                          <m:r>
                            <a:rPr lang="en-US" altLang="zh-CN" i="1">
                              <a:latin typeface="Cambria Math" panose="02040503050406030204" pitchFamily="18" charset="0"/>
                            </a:rPr>
                            <m:t>𝑇𝑃</m:t>
                          </m:r>
                        </m:num>
                        <m:den>
                          <m:r>
                            <a:rPr lang="en-US" altLang="zh-CN" i="1">
                              <a:latin typeface="Cambria Math" panose="02040503050406030204" pitchFamily="18" charset="0"/>
                            </a:rPr>
                            <m:t>2</m:t>
                          </m:r>
                          <m:r>
                            <a:rPr lang="en-US" altLang="zh-CN" i="1">
                              <a:latin typeface="Cambria Math" panose="02040503050406030204" pitchFamily="18" charset="0"/>
                            </a:rPr>
                            <m:t>𝑇𝑃</m:t>
                          </m:r>
                          <m:r>
                            <a:rPr lang="en-US" altLang="zh-CN" i="1">
                              <a:latin typeface="Cambria Math" panose="02040503050406030204" pitchFamily="18" charset="0"/>
                            </a:rPr>
                            <m:t>+</m:t>
                          </m:r>
                          <m:r>
                            <a:rPr lang="en-US" altLang="zh-CN" i="1">
                              <a:latin typeface="Cambria Math" panose="02040503050406030204" pitchFamily="18" charset="0"/>
                            </a:rPr>
                            <m:t>𝐹𝑃</m:t>
                          </m:r>
                          <m:r>
                            <a:rPr lang="en-US" altLang="zh-CN" i="1">
                              <a:latin typeface="Cambria Math" panose="02040503050406030204" pitchFamily="18" charset="0"/>
                            </a:rPr>
                            <m:t>+</m:t>
                          </m:r>
                          <m:r>
                            <a:rPr lang="en-US" altLang="zh-CN" i="1">
                              <a:latin typeface="Cambria Math" panose="02040503050406030204" pitchFamily="18" charset="0"/>
                            </a:rPr>
                            <m:t>𝐹𝑁</m:t>
                          </m:r>
                        </m:den>
                      </m:f>
                    </m:oMath>
                  </m:oMathPara>
                </a14:m>
                <a:endParaRPr lang="en-US" altLang="zh-CN" dirty="0"/>
              </a:p>
              <a:p>
                <a:endParaRPr lang="en-US" altLang="zh-CN" dirty="0"/>
              </a:p>
            </p:txBody>
          </p:sp>
        </mc:Choice>
        <mc:Fallback xmlns="">
          <p:sp>
            <p:nvSpPr>
              <p:cNvPr id="21" name="文本框 20">
                <a:extLst>
                  <a:ext uri="{FF2B5EF4-FFF2-40B4-BE49-F238E27FC236}">
                    <a16:creationId xmlns:a16="http://schemas.microsoft.com/office/drawing/2014/main" id="{B68CF56D-0952-41F1-87BB-0329A925AE63}"/>
                  </a:ext>
                </a:extLst>
              </p:cNvPr>
              <p:cNvSpPr txBox="1">
                <a:spLocks noRot="1" noChangeAspect="1" noMove="1" noResize="1" noEditPoints="1" noAdjustHandles="1" noChangeArrowheads="1" noChangeShapeType="1" noTextEdit="1"/>
              </p:cNvSpPr>
              <p:nvPr/>
            </p:nvSpPr>
            <p:spPr>
              <a:xfrm>
                <a:off x="5336548" y="5172021"/>
                <a:ext cx="2142318" cy="802014"/>
              </a:xfrm>
              <a:prstGeom prst="rect">
                <a:avLst/>
              </a:prstGeom>
              <a:blipFill>
                <a:blip r:embed="rId6"/>
                <a:stretch>
                  <a:fillRect/>
                </a:stretch>
              </a:blipFill>
            </p:spPr>
            <p:txBody>
              <a:bodyPr/>
              <a:lstStyle/>
              <a:p>
                <a:r>
                  <a:rPr lang="zh-CN" altLang="en-US">
                    <a:noFill/>
                  </a:rPr>
                  <a:t> </a:t>
                </a:r>
              </a:p>
            </p:txBody>
          </p:sp>
        </mc:Fallback>
      </mc:AlternateContent>
      <p:sp>
        <p:nvSpPr>
          <p:cNvPr id="2" name="文本框 1"/>
          <p:cNvSpPr txBox="1"/>
          <p:nvPr/>
        </p:nvSpPr>
        <p:spPr>
          <a:xfrm>
            <a:off x="3626069" y="1676316"/>
            <a:ext cx="1261884" cy="415498"/>
          </a:xfrm>
          <a:prstGeom prst="rect">
            <a:avLst/>
          </a:prstGeom>
          <a:noFill/>
        </p:spPr>
        <p:txBody>
          <a:bodyPr wrap="none" rtlCol="0">
            <a:spAutoFit/>
          </a:bodyPr>
          <a:lstStyle/>
          <a:p>
            <a:r>
              <a:rPr lang="zh-CN" altLang="en-US" sz="2100" b="1" dirty="0">
                <a:solidFill>
                  <a:srgbClr val="C00000"/>
                </a:solidFill>
              </a:rPr>
              <a:t>混淆矩阵</a:t>
            </a:r>
          </a:p>
        </p:txBody>
      </p:sp>
    </p:spTree>
    <p:extLst>
      <p:ext uri="{BB962C8B-B14F-4D97-AF65-F5344CB8AC3E}">
        <p14:creationId xmlns:p14="http://schemas.microsoft.com/office/powerpoint/2010/main" val="3526340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a:stretch>
            <a:fillRect/>
          </a:stretch>
        </p:blipFill>
        <p:spPr>
          <a:xfrm>
            <a:off x="732841" y="1133872"/>
            <a:ext cx="3216422" cy="3624974"/>
          </a:xfrm>
          <a:prstGeom prst="rect">
            <a:avLst/>
          </a:prstGeom>
        </p:spPr>
      </p:pic>
      <p:pic>
        <p:nvPicPr>
          <p:cNvPr id="19" name="图片 18"/>
          <p:cNvPicPr>
            <a:picLocks noChangeAspect="1"/>
          </p:cNvPicPr>
          <p:nvPr/>
        </p:nvPicPr>
        <p:blipFill>
          <a:blip r:embed="rId4"/>
          <a:stretch>
            <a:fillRect/>
          </a:stretch>
        </p:blipFill>
        <p:spPr>
          <a:xfrm>
            <a:off x="4083155" y="1433418"/>
            <a:ext cx="3752308" cy="4426952"/>
          </a:xfrm>
          <a:prstGeom prst="rect">
            <a:avLst/>
          </a:prstGeom>
        </p:spPr>
      </p:pic>
    </p:spTree>
    <p:extLst>
      <p:ext uri="{BB962C8B-B14F-4D97-AF65-F5344CB8AC3E}">
        <p14:creationId xmlns:p14="http://schemas.microsoft.com/office/powerpoint/2010/main" val="3211563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6112" y="339883"/>
            <a:ext cx="1819601" cy="369332"/>
          </a:xfrm>
          <a:prstGeom prst="rect">
            <a:avLst/>
          </a:prstGeom>
        </p:spPr>
        <p:txBody>
          <a:bodyPr wrap="none">
            <a:spAutoFit/>
          </a:bodyPr>
          <a:lstStyle/>
          <a:p>
            <a:r>
              <a:rPr lang="en-US" altLang="zh-CN" b="1" dirty="0">
                <a:solidFill>
                  <a:schemeClr val="accent1"/>
                </a:solidFill>
                <a:ea typeface="굴림" pitchFamily="34" charset="-127"/>
              </a:rPr>
              <a:t>Confusion matrix</a:t>
            </a:r>
            <a:endParaRPr lang="zh-CN" altLang="en-US" b="1" dirty="0">
              <a:solidFill>
                <a:schemeClr val="accent1"/>
              </a:solidFill>
              <a:ea typeface="굴림" pitchFamily="34" charset="-127"/>
            </a:endParaRPr>
          </a:p>
        </p:txBody>
      </p:sp>
      <p:graphicFrame>
        <p:nvGraphicFramePr>
          <p:cNvPr id="4" name="表格 3"/>
          <p:cNvGraphicFramePr>
            <a:graphicFrameLocks noGrp="1"/>
          </p:cNvGraphicFramePr>
          <p:nvPr/>
        </p:nvGraphicFramePr>
        <p:xfrm>
          <a:off x="299241" y="1600584"/>
          <a:ext cx="8529882" cy="1116240"/>
        </p:xfrm>
        <a:graphic>
          <a:graphicData uri="http://schemas.openxmlformats.org/drawingml/2006/table">
            <a:tbl>
              <a:tblPr firstRow="1" firstCol="1" bandRow="1">
                <a:tableStyleId>{7DF18680-E054-41AD-8BC1-D1AEF772440D}</a:tableStyleId>
              </a:tblPr>
              <a:tblGrid>
                <a:gridCol w="1248846">
                  <a:extLst>
                    <a:ext uri="{9D8B030D-6E8A-4147-A177-3AD203B41FA5}">
                      <a16:colId xmlns:a16="http://schemas.microsoft.com/office/drawing/2014/main" val="4267151644"/>
                    </a:ext>
                  </a:extLst>
                </a:gridCol>
                <a:gridCol w="606753">
                  <a:extLst>
                    <a:ext uri="{9D8B030D-6E8A-4147-A177-3AD203B41FA5}">
                      <a16:colId xmlns:a16="http://schemas.microsoft.com/office/drawing/2014/main" val="3030536846"/>
                    </a:ext>
                  </a:extLst>
                </a:gridCol>
                <a:gridCol w="606753">
                  <a:extLst>
                    <a:ext uri="{9D8B030D-6E8A-4147-A177-3AD203B41FA5}">
                      <a16:colId xmlns:a16="http://schemas.microsoft.com/office/drawing/2014/main" val="4174266627"/>
                    </a:ext>
                  </a:extLst>
                </a:gridCol>
                <a:gridCol w="606753">
                  <a:extLst>
                    <a:ext uri="{9D8B030D-6E8A-4147-A177-3AD203B41FA5}">
                      <a16:colId xmlns:a16="http://schemas.microsoft.com/office/drawing/2014/main" val="2072973224"/>
                    </a:ext>
                  </a:extLst>
                </a:gridCol>
                <a:gridCol w="606753">
                  <a:extLst>
                    <a:ext uri="{9D8B030D-6E8A-4147-A177-3AD203B41FA5}">
                      <a16:colId xmlns:a16="http://schemas.microsoft.com/office/drawing/2014/main" val="707894185"/>
                    </a:ext>
                  </a:extLst>
                </a:gridCol>
                <a:gridCol w="606753">
                  <a:extLst>
                    <a:ext uri="{9D8B030D-6E8A-4147-A177-3AD203B41FA5}">
                      <a16:colId xmlns:a16="http://schemas.microsoft.com/office/drawing/2014/main" val="676198699"/>
                    </a:ext>
                  </a:extLst>
                </a:gridCol>
                <a:gridCol w="606753">
                  <a:extLst>
                    <a:ext uri="{9D8B030D-6E8A-4147-A177-3AD203B41FA5}">
                      <a16:colId xmlns:a16="http://schemas.microsoft.com/office/drawing/2014/main" val="954429542"/>
                    </a:ext>
                  </a:extLst>
                </a:gridCol>
                <a:gridCol w="606753">
                  <a:extLst>
                    <a:ext uri="{9D8B030D-6E8A-4147-A177-3AD203B41FA5}">
                      <a16:colId xmlns:a16="http://schemas.microsoft.com/office/drawing/2014/main" val="566004709"/>
                    </a:ext>
                  </a:extLst>
                </a:gridCol>
                <a:gridCol w="606753">
                  <a:extLst>
                    <a:ext uri="{9D8B030D-6E8A-4147-A177-3AD203B41FA5}">
                      <a16:colId xmlns:a16="http://schemas.microsoft.com/office/drawing/2014/main" val="3878682163"/>
                    </a:ext>
                  </a:extLst>
                </a:gridCol>
                <a:gridCol w="606753">
                  <a:extLst>
                    <a:ext uri="{9D8B030D-6E8A-4147-A177-3AD203B41FA5}">
                      <a16:colId xmlns:a16="http://schemas.microsoft.com/office/drawing/2014/main" val="4072437609"/>
                    </a:ext>
                  </a:extLst>
                </a:gridCol>
                <a:gridCol w="606753">
                  <a:extLst>
                    <a:ext uri="{9D8B030D-6E8A-4147-A177-3AD203B41FA5}">
                      <a16:colId xmlns:a16="http://schemas.microsoft.com/office/drawing/2014/main" val="1583090054"/>
                    </a:ext>
                  </a:extLst>
                </a:gridCol>
                <a:gridCol w="606753">
                  <a:extLst>
                    <a:ext uri="{9D8B030D-6E8A-4147-A177-3AD203B41FA5}">
                      <a16:colId xmlns:a16="http://schemas.microsoft.com/office/drawing/2014/main" val="2287974234"/>
                    </a:ext>
                  </a:extLst>
                </a:gridCol>
                <a:gridCol w="606753">
                  <a:extLst>
                    <a:ext uri="{9D8B030D-6E8A-4147-A177-3AD203B41FA5}">
                      <a16:colId xmlns:a16="http://schemas.microsoft.com/office/drawing/2014/main" val="2272144902"/>
                    </a:ext>
                  </a:extLst>
                </a:gridCol>
              </a:tblGrid>
              <a:tr h="416967">
                <a:tc>
                  <a:txBody>
                    <a:bodyPr/>
                    <a:lstStyle/>
                    <a:p>
                      <a:pPr algn="ctr">
                        <a:spcAft>
                          <a:spcPts val="0"/>
                        </a:spcAft>
                      </a:pPr>
                      <a:r>
                        <a:rPr lang="en-US" altLang="zh-CN" sz="1500" kern="100" dirty="0">
                          <a:effectLst/>
                          <a:latin typeface="等线" panose="02010600030101010101" pitchFamily="2" charset="-122"/>
                          <a:ea typeface="等线" panose="02010600030101010101" pitchFamily="2" charset="-122"/>
                        </a:rPr>
                        <a:t>No.</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2197" marR="22197" marT="0" marB="0" anchor="ctr"/>
                </a:tc>
                <a:tc>
                  <a:txBody>
                    <a:bodyPr/>
                    <a:lstStyle/>
                    <a:p>
                      <a:pPr algn="just">
                        <a:spcAft>
                          <a:spcPts val="0"/>
                        </a:spcAft>
                      </a:pPr>
                      <a:r>
                        <a:rPr lang="en-US" sz="1500" kern="100" dirty="0">
                          <a:effectLst/>
                          <a:latin typeface="等线" panose="02010600030101010101" pitchFamily="2" charset="-122"/>
                          <a:ea typeface="等线" panose="02010600030101010101" pitchFamily="2" charset="-122"/>
                        </a:rPr>
                        <a:t>1</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2197" marR="22197" marT="0" marB="0" anchor="ctr"/>
                </a:tc>
                <a:tc>
                  <a:txBody>
                    <a:bodyPr/>
                    <a:lstStyle/>
                    <a:p>
                      <a:pPr algn="just">
                        <a:spcAft>
                          <a:spcPts val="0"/>
                        </a:spcAft>
                      </a:pPr>
                      <a:r>
                        <a:rPr lang="en-US" sz="1500" kern="100" dirty="0">
                          <a:effectLst/>
                          <a:latin typeface="等线" panose="02010600030101010101" pitchFamily="2" charset="-122"/>
                          <a:ea typeface="等线" panose="02010600030101010101" pitchFamily="2" charset="-122"/>
                        </a:rPr>
                        <a:t>2</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2197" marR="22197" marT="0" marB="0" anchor="ctr"/>
                </a:tc>
                <a:tc>
                  <a:txBody>
                    <a:bodyPr/>
                    <a:lstStyle/>
                    <a:p>
                      <a:pPr algn="just">
                        <a:spcAft>
                          <a:spcPts val="0"/>
                        </a:spcAft>
                      </a:pPr>
                      <a:r>
                        <a:rPr lang="en-US" sz="1500" kern="100">
                          <a:effectLst/>
                          <a:latin typeface="等线" panose="02010600030101010101" pitchFamily="2" charset="-122"/>
                          <a:ea typeface="等线" panose="02010600030101010101" pitchFamily="2" charset="-122"/>
                        </a:rPr>
                        <a:t>3</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22197" marR="22197" marT="0" marB="0" anchor="ctr"/>
                </a:tc>
                <a:tc>
                  <a:txBody>
                    <a:bodyPr/>
                    <a:lstStyle/>
                    <a:p>
                      <a:pPr algn="just">
                        <a:spcAft>
                          <a:spcPts val="0"/>
                        </a:spcAft>
                      </a:pPr>
                      <a:r>
                        <a:rPr lang="en-US" sz="1500" kern="100">
                          <a:effectLst/>
                          <a:latin typeface="等线" panose="02010600030101010101" pitchFamily="2" charset="-122"/>
                          <a:ea typeface="等线" panose="02010600030101010101" pitchFamily="2" charset="-122"/>
                        </a:rPr>
                        <a:t>4</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22197" marR="22197" marT="0" marB="0" anchor="ctr"/>
                </a:tc>
                <a:tc>
                  <a:txBody>
                    <a:bodyPr/>
                    <a:lstStyle/>
                    <a:p>
                      <a:pPr algn="just">
                        <a:spcAft>
                          <a:spcPts val="0"/>
                        </a:spcAft>
                      </a:pPr>
                      <a:r>
                        <a:rPr lang="en-US" sz="1500" kern="100">
                          <a:effectLst/>
                          <a:latin typeface="等线" panose="02010600030101010101" pitchFamily="2" charset="-122"/>
                          <a:ea typeface="等线" panose="02010600030101010101" pitchFamily="2" charset="-122"/>
                        </a:rPr>
                        <a:t>5</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22197" marR="22197" marT="0" marB="0" anchor="ctr"/>
                </a:tc>
                <a:tc>
                  <a:txBody>
                    <a:bodyPr/>
                    <a:lstStyle/>
                    <a:p>
                      <a:pPr algn="just">
                        <a:spcAft>
                          <a:spcPts val="0"/>
                        </a:spcAft>
                      </a:pPr>
                      <a:r>
                        <a:rPr lang="en-US" sz="1500" kern="100">
                          <a:effectLst/>
                          <a:latin typeface="等线" panose="02010600030101010101" pitchFamily="2" charset="-122"/>
                          <a:ea typeface="等线" panose="02010600030101010101" pitchFamily="2" charset="-122"/>
                        </a:rPr>
                        <a:t>6</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22197" marR="22197" marT="0" marB="0" anchor="ctr"/>
                </a:tc>
                <a:tc>
                  <a:txBody>
                    <a:bodyPr/>
                    <a:lstStyle/>
                    <a:p>
                      <a:pPr algn="just">
                        <a:spcAft>
                          <a:spcPts val="0"/>
                        </a:spcAft>
                      </a:pPr>
                      <a:r>
                        <a:rPr lang="en-US" sz="1500" kern="100">
                          <a:effectLst/>
                          <a:latin typeface="等线" panose="02010600030101010101" pitchFamily="2" charset="-122"/>
                          <a:ea typeface="等线" panose="02010600030101010101" pitchFamily="2" charset="-122"/>
                        </a:rPr>
                        <a:t>7</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22197" marR="22197" marT="0" marB="0" anchor="ctr"/>
                </a:tc>
                <a:tc>
                  <a:txBody>
                    <a:bodyPr/>
                    <a:lstStyle/>
                    <a:p>
                      <a:pPr algn="just">
                        <a:spcAft>
                          <a:spcPts val="0"/>
                        </a:spcAft>
                      </a:pPr>
                      <a:r>
                        <a:rPr lang="en-US" sz="1500" kern="100">
                          <a:effectLst/>
                          <a:latin typeface="等线" panose="02010600030101010101" pitchFamily="2" charset="-122"/>
                          <a:ea typeface="等线" panose="02010600030101010101" pitchFamily="2" charset="-122"/>
                        </a:rPr>
                        <a:t>8</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22197" marR="22197" marT="0" marB="0" anchor="ctr"/>
                </a:tc>
                <a:tc>
                  <a:txBody>
                    <a:bodyPr/>
                    <a:lstStyle/>
                    <a:p>
                      <a:pPr algn="just">
                        <a:spcAft>
                          <a:spcPts val="0"/>
                        </a:spcAft>
                      </a:pPr>
                      <a:r>
                        <a:rPr lang="en-US" sz="1500" kern="100" dirty="0">
                          <a:effectLst/>
                          <a:latin typeface="等线" panose="02010600030101010101" pitchFamily="2" charset="-122"/>
                          <a:ea typeface="等线" panose="02010600030101010101" pitchFamily="2" charset="-122"/>
                        </a:rPr>
                        <a:t>9</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2197" marR="22197" marT="0" marB="0" anchor="ctr"/>
                </a:tc>
                <a:tc>
                  <a:txBody>
                    <a:bodyPr/>
                    <a:lstStyle/>
                    <a:p>
                      <a:pPr algn="just">
                        <a:spcAft>
                          <a:spcPts val="0"/>
                        </a:spcAft>
                      </a:pPr>
                      <a:r>
                        <a:rPr lang="en-US" altLang="zh-CN" sz="1500" kern="100" dirty="0">
                          <a:effectLst/>
                          <a:latin typeface="等线" panose="02010600030101010101" pitchFamily="2" charset="-122"/>
                          <a:ea typeface="等线" panose="02010600030101010101" pitchFamily="2" charset="-122"/>
                        </a:rPr>
                        <a:t>10</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2197" marR="22197" marT="0" marB="0" anchor="ctr"/>
                </a:tc>
                <a:tc>
                  <a:txBody>
                    <a:bodyPr/>
                    <a:lstStyle/>
                    <a:p>
                      <a:pPr algn="just">
                        <a:spcAft>
                          <a:spcPts val="0"/>
                        </a:spcAft>
                      </a:pPr>
                      <a:r>
                        <a:rPr lang="en-US" sz="1500" kern="100" dirty="0">
                          <a:effectLst/>
                          <a:latin typeface="等线" panose="02010600030101010101" pitchFamily="2" charset="-122"/>
                          <a:ea typeface="等线" panose="02010600030101010101" pitchFamily="2" charset="-122"/>
                        </a:rPr>
                        <a:t>11</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2197" marR="22197" marT="0" marB="0" anchor="ctr"/>
                </a:tc>
                <a:tc>
                  <a:txBody>
                    <a:bodyPr/>
                    <a:lstStyle/>
                    <a:p>
                      <a:pPr algn="just">
                        <a:spcAft>
                          <a:spcPts val="0"/>
                        </a:spcAft>
                      </a:pPr>
                      <a:r>
                        <a:rPr lang="en-US" altLang="zh-CN" sz="1500" kern="100" dirty="0">
                          <a:effectLst/>
                          <a:latin typeface="等线" panose="02010600030101010101" pitchFamily="2" charset="-122"/>
                          <a:ea typeface="等线" panose="02010600030101010101" pitchFamily="2" charset="-122"/>
                        </a:rPr>
                        <a:t>12</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2197" marR="22197" marT="0" marB="0" anchor="ctr"/>
                </a:tc>
                <a:extLst>
                  <a:ext uri="{0D108BD9-81ED-4DB2-BD59-A6C34878D82A}">
                    <a16:rowId xmlns:a16="http://schemas.microsoft.com/office/drawing/2014/main" val="762646225"/>
                  </a:ext>
                </a:extLst>
              </a:tr>
              <a:tr h="282306">
                <a:tc>
                  <a:txBody>
                    <a:bodyPr/>
                    <a:lstStyle/>
                    <a:p>
                      <a:pPr algn="ctr">
                        <a:spcAft>
                          <a:spcPts val="0"/>
                        </a:spcAft>
                      </a:pPr>
                      <a:r>
                        <a:rPr lang="en-US" altLang="zh-CN" sz="1500" kern="100" dirty="0">
                          <a:effectLst/>
                          <a:latin typeface="等线" panose="02010600030101010101" pitchFamily="2" charset="-122"/>
                          <a:ea typeface="等线" panose="02010600030101010101" pitchFamily="2" charset="-122"/>
                        </a:rPr>
                        <a:t>Ground</a:t>
                      </a:r>
                      <a:r>
                        <a:rPr lang="en-US" altLang="zh-CN" sz="1500" kern="100" baseline="0" dirty="0">
                          <a:effectLst/>
                          <a:latin typeface="等线" panose="02010600030101010101" pitchFamily="2" charset="-122"/>
                          <a:ea typeface="等线" panose="02010600030101010101" pitchFamily="2" charset="-122"/>
                        </a:rPr>
                        <a:t> Truth</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2197" marR="22197" marT="0" marB="0" anchor="ctr"/>
                </a:tc>
                <a:tc>
                  <a:txBody>
                    <a:bodyPr/>
                    <a:lstStyle/>
                    <a:p>
                      <a:pPr algn="just">
                        <a:spcAft>
                          <a:spcPts val="0"/>
                        </a:spcAft>
                      </a:pPr>
                      <a:r>
                        <a:rPr lang="en-US" sz="1500" kern="100" dirty="0">
                          <a:effectLst/>
                          <a:latin typeface="等线" panose="02010600030101010101" pitchFamily="2" charset="-122"/>
                          <a:ea typeface="等线" panose="02010600030101010101" pitchFamily="2" charset="-122"/>
                        </a:rPr>
                        <a:t>P</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2197" marR="22197" marT="0" marB="0" anchor="ctr"/>
                </a:tc>
                <a:tc>
                  <a:txBody>
                    <a:bodyPr/>
                    <a:lstStyle/>
                    <a:p>
                      <a:pPr algn="just">
                        <a:spcAft>
                          <a:spcPts val="0"/>
                        </a:spcAft>
                      </a:pPr>
                      <a:r>
                        <a:rPr lang="en-US" sz="1500" kern="100" dirty="0">
                          <a:effectLst/>
                          <a:latin typeface="等线" panose="02010600030101010101" pitchFamily="2" charset="-122"/>
                          <a:ea typeface="等线" panose="02010600030101010101" pitchFamily="2" charset="-122"/>
                        </a:rPr>
                        <a:t>P</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2197" marR="22197" marT="0" marB="0" anchor="ctr"/>
                </a:tc>
                <a:tc>
                  <a:txBody>
                    <a:bodyPr/>
                    <a:lstStyle/>
                    <a:p>
                      <a:pPr algn="just">
                        <a:spcAft>
                          <a:spcPts val="0"/>
                        </a:spcAft>
                      </a:pPr>
                      <a:r>
                        <a:rPr lang="en-US" sz="1500" kern="100" dirty="0">
                          <a:effectLst/>
                          <a:latin typeface="等线" panose="02010600030101010101" pitchFamily="2" charset="-122"/>
                          <a:ea typeface="等线" panose="02010600030101010101" pitchFamily="2" charset="-122"/>
                        </a:rPr>
                        <a:t>F</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2197" marR="22197" marT="0" marB="0" anchor="ctr"/>
                </a:tc>
                <a:tc>
                  <a:txBody>
                    <a:bodyPr/>
                    <a:lstStyle/>
                    <a:p>
                      <a:pPr algn="just">
                        <a:spcAft>
                          <a:spcPts val="0"/>
                        </a:spcAft>
                      </a:pPr>
                      <a:r>
                        <a:rPr lang="en-US" sz="1500" kern="100" dirty="0">
                          <a:effectLst/>
                          <a:latin typeface="等线" panose="02010600030101010101" pitchFamily="2" charset="-122"/>
                          <a:ea typeface="等线" panose="02010600030101010101" pitchFamily="2" charset="-122"/>
                        </a:rPr>
                        <a:t>F</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2197" marR="22197" marT="0" marB="0" anchor="ctr"/>
                </a:tc>
                <a:tc>
                  <a:txBody>
                    <a:bodyPr/>
                    <a:lstStyle/>
                    <a:p>
                      <a:pPr algn="just">
                        <a:spcAft>
                          <a:spcPts val="0"/>
                        </a:spcAft>
                      </a:pPr>
                      <a:r>
                        <a:rPr lang="en-US" sz="1500" kern="100" dirty="0">
                          <a:effectLst/>
                          <a:latin typeface="等线" panose="02010600030101010101" pitchFamily="2" charset="-122"/>
                          <a:ea typeface="等线" panose="02010600030101010101" pitchFamily="2" charset="-122"/>
                        </a:rPr>
                        <a:t>F</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2197" marR="22197" marT="0" marB="0" anchor="ctr"/>
                </a:tc>
                <a:tc>
                  <a:txBody>
                    <a:bodyPr/>
                    <a:lstStyle/>
                    <a:p>
                      <a:pPr algn="just">
                        <a:spcAft>
                          <a:spcPts val="0"/>
                        </a:spcAft>
                      </a:pPr>
                      <a:r>
                        <a:rPr lang="en-US" sz="1500" kern="100" dirty="0">
                          <a:effectLst/>
                          <a:latin typeface="等线" panose="02010600030101010101" pitchFamily="2" charset="-122"/>
                          <a:ea typeface="等线" panose="02010600030101010101" pitchFamily="2" charset="-122"/>
                        </a:rPr>
                        <a:t>P</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2197" marR="22197" marT="0" marB="0" anchor="ctr"/>
                </a:tc>
                <a:tc>
                  <a:txBody>
                    <a:bodyPr/>
                    <a:lstStyle/>
                    <a:p>
                      <a:pPr algn="just">
                        <a:spcAft>
                          <a:spcPts val="0"/>
                        </a:spcAft>
                      </a:pPr>
                      <a:r>
                        <a:rPr lang="en-US" sz="1500" kern="100" dirty="0">
                          <a:effectLst/>
                          <a:latin typeface="等线" panose="02010600030101010101" pitchFamily="2" charset="-122"/>
                          <a:ea typeface="等线" panose="02010600030101010101" pitchFamily="2" charset="-122"/>
                        </a:rPr>
                        <a:t>P</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2197" marR="22197" marT="0" marB="0" anchor="ctr"/>
                </a:tc>
                <a:tc>
                  <a:txBody>
                    <a:bodyPr/>
                    <a:lstStyle/>
                    <a:p>
                      <a:pPr algn="just">
                        <a:spcAft>
                          <a:spcPts val="0"/>
                        </a:spcAft>
                      </a:pPr>
                      <a:r>
                        <a:rPr lang="en-US" sz="1500" kern="100" dirty="0">
                          <a:effectLst/>
                          <a:latin typeface="等线" panose="02010600030101010101" pitchFamily="2" charset="-122"/>
                          <a:ea typeface="等线" panose="02010600030101010101" pitchFamily="2" charset="-122"/>
                        </a:rPr>
                        <a:t>F</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2197" marR="22197" marT="0" marB="0" anchor="ctr"/>
                </a:tc>
                <a:tc>
                  <a:txBody>
                    <a:bodyPr/>
                    <a:lstStyle/>
                    <a:p>
                      <a:pPr algn="just">
                        <a:spcAft>
                          <a:spcPts val="0"/>
                        </a:spcAft>
                      </a:pPr>
                      <a:r>
                        <a:rPr lang="en-US" sz="1500" kern="100" dirty="0">
                          <a:effectLst/>
                          <a:latin typeface="等线" panose="02010600030101010101" pitchFamily="2" charset="-122"/>
                          <a:ea typeface="等线" panose="02010600030101010101" pitchFamily="2" charset="-122"/>
                        </a:rPr>
                        <a:t>F</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2197" marR="22197" marT="0" marB="0" anchor="ctr"/>
                </a:tc>
                <a:tc>
                  <a:txBody>
                    <a:bodyPr/>
                    <a:lstStyle/>
                    <a:p>
                      <a:pPr algn="just">
                        <a:spcAft>
                          <a:spcPts val="0"/>
                        </a:spcAft>
                      </a:pPr>
                      <a:r>
                        <a:rPr lang="en-US" altLang="zh-CN" sz="1500" kern="100" dirty="0">
                          <a:effectLst/>
                          <a:latin typeface="等线" panose="02010600030101010101" pitchFamily="2" charset="-122"/>
                          <a:ea typeface="等线" panose="02010600030101010101" pitchFamily="2" charset="-122"/>
                        </a:rPr>
                        <a:t>F</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2197" marR="22197" marT="0" marB="0" anchor="ctr"/>
                </a:tc>
                <a:tc>
                  <a:txBody>
                    <a:bodyPr/>
                    <a:lstStyle/>
                    <a:p>
                      <a:pPr algn="just">
                        <a:spcAft>
                          <a:spcPts val="0"/>
                        </a:spcAft>
                      </a:pPr>
                      <a:r>
                        <a:rPr lang="en-US" altLang="zh-CN" sz="1500" kern="100" dirty="0">
                          <a:effectLst/>
                          <a:latin typeface="等线" panose="02010600030101010101" pitchFamily="2" charset="-122"/>
                          <a:ea typeface="等线" panose="02010600030101010101" pitchFamily="2" charset="-122"/>
                        </a:rPr>
                        <a:t>F</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2197" marR="22197" marT="0" marB="0" anchor="ctr"/>
                </a:tc>
                <a:tc>
                  <a:txBody>
                    <a:bodyPr/>
                    <a:lstStyle/>
                    <a:p>
                      <a:pPr algn="just">
                        <a:spcAft>
                          <a:spcPts val="0"/>
                        </a:spcAft>
                      </a:pPr>
                      <a:r>
                        <a:rPr lang="en-US" altLang="zh-CN" sz="1500" kern="100" dirty="0">
                          <a:effectLst/>
                          <a:latin typeface="等线" panose="02010600030101010101" pitchFamily="2" charset="-122"/>
                          <a:ea typeface="等线" panose="02010600030101010101" pitchFamily="2" charset="-122"/>
                        </a:rPr>
                        <a:t>F</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2197" marR="22197" marT="0" marB="0" anchor="ctr"/>
                </a:tc>
                <a:extLst>
                  <a:ext uri="{0D108BD9-81ED-4DB2-BD59-A6C34878D82A}">
                    <a16:rowId xmlns:a16="http://schemas.microsoft.com/office/drawing/2014/main" val="1907940720"/>
                  </a:ext>
                </a:extLst>
              </a:tr>
              <a:tr h="416967">
                <a:tc>
                  <a:txBody>
                    <a:bodyPr/>
                    <a:lstStyle/>
                    <a:p>
                      <a:pPr algn="ctr">
                        <a:spcAft>
                          <a:spcPts val="0"/>
                        </a:spcAft>
                      </a:pPr>
                      <a:r>
                        <a:rPr lang="en-US" altLang="zh-CN" sz="1500" kern="100" baseline="0" dirty="0" err="1">
                          <a:effectLst/>
                          <a:latin typeface="等线" panose="02010600030101010101" pitchFamily="2" charset="-122"/>
                          <a:ea typeface="等线" panose="02010600030101010101" pitchFamily="2" charset="-122"/>
                        </a:rPr>
                        <a:t>Tempreture</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2197" marR="22197" marT="0" marB="0" anchor="ctr"/>
                </a:tc>
                <a:tc>
                  <a:txBody>
                    <a:bodyPr/>
                    <a:lstStyle/>
                    <a:p>
                      <a:pPr algn="just">
                        <a:spcAft>
                          <a:spcPts val="0"/>
                        </a:spcAft>
                      </a:pPr>
                      <a:r>
                        <a:rPr lang="en-US" sz="1500" kern="100" dirty="0">
                          <a:effectLst/>
                          <a:latin typeface="等线" panose="02010600030101010101" pitchFamily="2" charset="-122"/>
                          <a:ea typeface="等线" panose="02010600030101010101" pitchFamily="2" charset="-122"/>
                        </a:rPr>
                        <a:t>40</a:t>
                      </a:r>
                      <a:r>
                        <a:rPr lang="zh-CN" sz="1500" kern="100" dirty="0">
                          <a:effectLst/>
                          <a:latin typeface="等线" panose="02010600030101010101" pitchFamily="2" charset="-122"/>
                          <a:ea typeface="等线" panose="02010600030101010101" pitchFamily="2" charset="-122"/>
                        </a:rPr>
                        <a:t>°</a:t>
                      </a:r>
                      <a:r>
                        <a:rPr lang="en-US" sz="1500" kern="100" dirty="0">
                          <a:effectLst/>
                          <a:latin typeface="等线" panose="02010600030101010101" pitchFamily="2" charset="-122"/>
                          <a:ea typeface="等线" panose="02010600030101010101" pitchFamily="2" charset="-122"/>
                        </a:rPr>
                        <a:t>C</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2197" marR="22197" marT="0" marB="0" anchor="ctr"/>
                </a:tc>
                <a:tc>
                  <a:txBody>
                    <a:bodyPr/>
                    <a:lstStyle/>
                    <a:p>
                      <a:pPr algn="just">
                        <a:spcAft>
                          <a:spcPts val="0"/>
                        </a:spcAft>
                      </a:pPr>
                      <a:r>
                        <a:rPr lang="en-US" altLang="zh-CN" sz="1500" kern="100" dirty="0">
                          <a:effectLst/>
                          <a:latin typeface="等线" panose="02010600030101010101" pitchFamily="2" charset="-122"/>
                          <a:ea typeface="等线" panose="02010600030101010101" pitchFamily="2" charset="-122"/>
                        </a:rPr>
                        <a:t>39</a:t>
                      </a:r>
                      <a:r>
                        <a:rPr lang="zh-CN" sz="1500" kern="100" dirty="0">
                          <a:effectLst/>
                          <a:latin typeface="等线" panose="02010600030101010101" pitchFamily="2" charset="-122"/>
                          <a:ea typeface="等线" panose="02010600030101010101" pitchFamily="2" charset="-122"/>
                        </a:rPr>
                        <a:t>°</a:t>
                      </a:r>
                      <a:r>
                        <a:rPr lang="en-US" sz="1500" kern="100" dirty="0">
                          <a:effectLst/>
                          <a:latin typeface="等线" panose="02010600030101010101" pitchFamily="2" charset="-122"/>
                          <a:ea typeface="等线" panose="02010600030101010101" pitchFamily="2" charset="-122"/>
                        </a:rPr>
                        <a:t>C</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2197" marR="22197" marT="0" marB="0" anchor="ctr"/>
                </a:tc>
                <a:tc>
                  <a:txBody>
                    <a:bodyPr/>
                    <a:lstStyle/>
                    <a:p>
                      <a:pPr algn="just">
                        <a:spcAft>
                          <a:spcPts val="0"/>
                        </a:spcAft>
                      </a:pPr>
                      <a:r>
                        <a:rPr lang="en-US" altLang="zh-CN" sz="1500" kern="100" dirty="0">
                          <a:effectLst/>
                          <a:latin typeface="等线" panose="02010600030101010101" pitchFamily="2" charset="-122"/>
                          <a:ea typeface="等线" panose="02010600030101010101" pitchFamily="2" charset="-122"/>
                        </a:rPr>
                        <a:t>38.7</a:t>
                      </a:r>
                      <a:r>
                        <a:rPr lang="zh-CN" sz="1500" kern="100" dirty="0">
                          <a:effectLst/>
                          <a:latin typeface="等线" panose="02010600030101010101" pitchFamily="2" charset="-122"/>
                          <a:ea typeface="等线" panose="02010600030101010101" pitchFamily="2" charset="-122"/>
                        </a:rPr>
                        <a:t>°</a:t>
                      </a:r>
                      <a:r>
                        <a:rPr lang="en-US" sz="1500" kern="100" dirty="0">
                          <a:effectLst/>
                          <a:latin typeface="等线" panose="02010600030101010101" pitchFamily="2" charset="-122"/>
                          <a:ea typeface="等线" panose="02010600030101010101" pitchFamily="2" charset="-122"/>
                        </a:rPr>
                        <a:t>C</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2197" marR="22197" marT="0" marB="0" anchor="ctr"/>
                </a:tc>
                <a:tc>
                  <a:txBody>
                    <a:bodyPr/>
                    <a:lstStyle/>
                    <a:p>
                      <a:pPr algn="just">
                        <a:spcAft>
                          <a:spcPts val="0"/>
                        </a:spcAft>
                      </a:pPr>
                      <a:r>
                        <a:rPr lang="en-US" sz="1500" kern="100" dirty="0">
                          <a:effectLst/>
                          <a:latin typeface="等线" panose="02010600030101010101" pitchFamily="2" charset="-122"/>
                          <a:ea typeface="等线" panose="02010600030101010101" pitchFamily="2" charset="-122"/>
                        </a:rPr>
                        <a:t>38.6</a:t>
                      </a:r>
                      <a:r>
                        <a:rPr lang="zh-CN" sz="1500" kern="100" dirty="0">
                          <a:effectLst/>
                          <a:latin typeface="等线" panose="02010600030101010101" pitchFamily="2" charset="-122"/>
                          <a:ea typeface="等线" panose="02010600030101010101" pitchFamily="2" charset="-122"/>
                        </a:rPr>
                        <a:t>°</a:t>
                      </a:r>
                      <a:r>
                        <a:rPr lang="en-US" sz="1500" kern="100" dirty="0">
                          <a:effectLst/>
                          <a:latin typeface="等线" panose="02010600030101010101" pitchFamily="2" charset="-122"/>
                          <a:ea typeface="等线" panose="02010600030101010101" pitchFamily="2" charset="-122"/>
                        </a:rPr>
                        <a:t>C</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2197" marR="22197" marT="0" marB="0" anchor="ctr"/>
                </a:tc>
                <a:tc>
                  <a:txBody>
                    <a:bodyPr/>
                    <a:lstStyle/>
                    <a:p>
                      <a:pPr algn="just">
                        <a:spcAft>
                          <a:spcPts val="0"/>
                        </a:spcAft>
                      </a:pPr>
                      <a:r>
                        <a:rPr lang="en-US" sz="1500" kern="100" dirty="0">
                          <a:effectLst/>
                          <a:latin typeface="等线" panose="02010600030101010101" pitchFamily="2" charset="-122"/>
                          <a:ea typeface="等线" panose="02010600030101010101" pitchFamily="2" charset="-122"/>
                        </a:rPr>
                        <a:t>38.3</a:t>
                      </a:r>
                      <a:r>
                        <a:rPr lang="zh-CN" sz="1500" kern="100" dirty="0">
                          <a:effectLst/>
                          <a:latin typeface="等线" panose="02010600030101010101" pitchFamily="2" charset="-122"/>
                          <a:ea typeface="等线" panose="02010600030101010101" pitchFamily="2" charset="-122"/>
                        </a:rPr>
                        <a:t>°</a:t>
                      </a:r>
                      <a:r>
                        <a:rPr lang="en-US" sz="1500" kern="100" dirty="0">
                          <a:effectLst/>
                          <a:latin typeface="等线" panose="02010600030101010101" pitchFamily="2" charset="-122"/>
                          <a:ea typeface="等线" panose="02010600030101010101" pitchFamily="2" charset="-122"/>
                        </a:rPr>
                        <a:t>C</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2197" marR="22197" marT="0" marB="0" anchor="ctr"/>
                </a:tc>
                <a:tc>
                  <a:txBody>
                    <a:bodyPr/>
                    <a:lstStyle/>
                    <a:p>
                      <a:pPr algn="just">
                        <a:spcAft>
                          <a:spcPts val="0"/>
                        </a:spcAft>
                      </a:pPr>
                      <a:r>
                        <a:rPr lang="en-US" sz="1500" kern="100" dirty="0">
                          <a:effectLst/>
                          <a:latin typeface="等线" panose="02010600030101010101" pitchFamily="2" charset="-122"/>
                          <a:ea typeface="等线" panose="02010600030101010101" pitchFamily="2" charset="-122"/>
                        </a:rPr>
                        <a:t>38.1</a:t>
                      </a:r>
                      <a:r>
                        <a:rPr lang="zh-CN" sz="1500" kern="100" dirty="0">
                          <a:effectLst/>
                          <a:latin typeface="等线" panose="02010600030101010101" pitchFamily="2" charset="-122"/>
                          <a:ea typeface="等线" panose="02010600030101010101" pitchFamily="2" charset="-122"/>
                        </a:rPr>
                        <a:t>°</a:t>
                      </a:r>
                      <a:r>
                        <a:rPr lang="en-US" sz="1500" kern="100" dirty="0">
                          <a:effectLst/>
                          <a:latin typeface="等线" panose="02010600030101010101" pitchFamily="2" charset="-122"/>
                          <a:ea typeface="等线" panose="02010600030101010101" pitchFamily="2" charset="-122"/>
                        </a:rPr>
                        <a:t>C</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2197" marR="22197" marT="0" marB="0" anchor="ctr"/>
                </a:tc>
                <a:tc>
                  <a:txBody>
                    <a:bodyPr/>
                    <a:lstStyle/>
                    <a:p>
                      <a:pPr algn="just">
                        <a:spcAft>
                          <a:spcPts val="0"/>
                        </a:spcAft>
                      </a:pPr>
                      <a:r>
                        <a:rPr lang="en-US" sz="1500" kern="100" dirty="0">
                          <a:effectLst/>
                          <a:latin typeface="等线" panose="02010600030101010101" pitchFamily="2" charset="-122"/>
                          <a:ea typeface="等线" panose="02010600030101010101" pitchFamily="2" charset="-122"/>
                        </a:rPr>
                        <a:t>37.8</a:t>
                      </a:r>
                      <a:r>
                        <a:rPr lang="zh-CN" sz="1500" kern="100" dirty="0">
                          <a:effectLst/>
                          <a:latin typeface="等线" panose="02010600030101010101" pitchFamily="2" charset="-122"/>
                          <a:ea typeface="等线" panose="02010600030101010101" pitchFamily="2" charset="-122"/>
                        </a:rPr>
                        <a:t>°</a:t>
                      </a:r>
                      <a:r>
                        <a:rPr lang="en-US" sz="1500" kern="100" dirty="0">
                          <a:effectLst/>
                          <a:latin typeface="等线" panose="02010600030101010101" pitchFamily="2" charset="-122"/>
                          <a:ea typeface="等线" panose="02010600030101010101" pitchFamily="2" charset="-122"/>
                        </a:rPr>
                        <a:t>C</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2197" marR="22197" marT="0" marB="0" anchor="ctr"/>
                </a:tc>
                <a:tc>
                  <a:txBody>
                    <a:bodyPr/>
                    <a:lstStyle/>
                    <a:p>
                      <a:pPr algn="just">
                        <a:spcAft>
                          <a:spcPts val="0"/>
                        </a:spcAft>
                      </a:pPr>
                      <a:r>
                        <a:rPr lang="en-US" sz="1500" kern="100" dirty="0">
                          <a:effectLst/>
                          <a:latin typeface="等线" panose="02010600030101010101" pitchFamily="2" charset="-122"/>
                          <a:ea typeface="等线" panose="02010600030101010101" pitchFamily="2" charset="-122"/>
                        </a:rPr>
                        <a:t>37.6</a:t>
                      </a:r>
                      <a:r>
                        <a:rPr lang="zh-CN" sz="1500" kern="100" dirty="0">
                          <a:effectLst/>
                          <a:latin typeface="等线" panose="02010600030101010101" pitchFamily="2" charset="-122"/>
                          <a:ea typeface="等线" panose="02010600030101010101" pitchFamily="2" charset="-122"/>
                        </a:rPr>
                        <a:t>°</a:t>
                      </a:r>
                      <a:r>
                        <a:rPr lang="en-US" sz="1500" kern="100" dirty="0">
                          <a:effectLst/>
                          <a:latin typeface="等线" panose="02010600030101010101" pitchFamily="2" charset="-122"/>
                          <a:ea typeface="等线" panose="02010600030101010101" pitchFamily="2" charset="-122"/>
                        </a:rPr>
                        <a:t>C</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2197" marR="22197" marT="0" marB="0" anchor="ctr"/>
                </a:tc>
                <a:tc>
                  <a:txBody>
                    <a:bodyPr/>
                    <a:lstStyle/>
                    <a:p>
                      <a:pPr algn="just">
                        <a:spcAft>
                          <a:spcPts val="0"/>
                        </a:spcAft>
                      </a:pPr>
                      <a:r>
                        <a:rPr lang="en-US" sz="1500" kern="100" dirty="0">
                          <a:effectLst/>
                          <a:latin typeface="等线" panose="02010600030101010101" pitchFamily="2" charset="-122"/>
                          <a:ea typeface="等线" panose="02010600030101010101" pitchFamily="2" charset="-122"/>
                        </a:rPr>
                        <a:t>37.4</a:t>
                      </a:r>
                      <a:r>
                        <a:rPr lang="zh-CN" sz="1500" kern="100" dirty="0">
                          <a:effectLst/>
                          <a:latin typeface="等线" panose="02010600030101010101" pitchFamily="2" charset="-122"/>
                          <a:ea typeface="等线" panose="02010600030101010101" pitchFamily="2" charset="-122"/>
                        </a:rPr>
                        <a:t>°</a:t>
                      </a:r>
                      <a:r>
                        <a:rPr lang="en-US" sz="1500" kern="100" dirty="0">
                          <a:effectLst/>
                          <a:latin typeface="等线" panose="02010600030101010101" pitchFamily="2" charset="-122"/>
                          <a:ea typeface="等线" panose="02010600030101010101" pitchFamily="2" charset="-122"/>
                        </a:rPr>
                        <a:t>C</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2197" marR="22197"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500" kern="100" dirty="0">
                          <a:effectLst/>
                          <a:latin typeface="等线" panose="02010600030101010101" pitchFamily="2" charset="-122"/>
                          <a:ea typeface="等线" panose="02010600030101010101" pitchFamily="2" charset="-122"/>
                        </a:rPr>
                        <a:t>37.2</a:t>
                      </a:r>
                      <a:r>
                        <a:rPr lang="zh-CN" altLang="zh-CN" sz="1500" kern="100" dirty="0">
                          <a:effectLst/>
                          <a:latin typeface="等线" panose="02010600030101010101" pitchFamily="2" charset="-122"/>
                          <a:ea typeface="等线" panose="02010600030101010101" pitchFamily="2" charset="-122"/>
                        </a:rPr>
                        <a:t>°</a:t>
                      </a:r>
                      <a:r>
                        <a:rPr lang="en-US" altLang="zh-CN" sz="1500" kern="100" dirty="0">
                          <a:effectLst/>
                          <a:latin typeface="等线" panose="02010600030101010101" pitchFamily="2" charset="-122"/>
                          <a:ea typeface="等线" panose="02010600030101010101" pitchFamily="2" charset="-122"/>
                        </a:rPr>
                        <a:t>C</a:t>
                      </a:r>
                      <a:endParaRPr lang="zh-CN" alt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2197" marR="22197" marT="0" marB="0" anchor="ctr"/>
                </a:tc>
                <a:tc>
                  <a:txBody>
                    <a:bodyPr/>
                    <a:lstStyle/>
                    <a:p>
                      <a:pPr algn="just">
                        <a:spcAft>
                          <a:spcPts val="0"/>
                        </a:spcAft>
                      </a:pPr>
                      <a:r>
                        <a:rPr lang="en-US" sz="1500" kern="100" dirty="0">
                          <a:effectLst/>
                          <a:latin typeface="等线" panose="02010600030101010101" pitchFamily="2" charset="-122"/>
                          <a:ea typeface="等线" panose="02010600030101010101" pitchFamily="2" charset="-122"/>
                        </a:rPr>
                        <a:t>37</a:t>
                      </a:r>
                      <a:r>
                        <a:rPr lang="zh-CN" sz="1500" kern="100" dirty="0">
                          <a:effectLst/>
                          <a:latin typeface="等线" panose="02010600030101010101" pitchFamily="2" charset="-122"/>
                          <a:ea typeface="等线" panose="02010600030101010101" pitchFamily="2" charset="-122"/>
                        </a:rPr>
                        <a:t>°</a:t>
                      </a:r>
                      <a:r>
                        <a:rPr lang="en-US" sz="1500" kern="100" dirty="0">
                          <a:effectLst/>
                          <a:latin typeface="等线" panose="02010600030101010101" pitchFamily="2" charset="-122"/>
                          <a:ea typeface="等线" panose="02010600030101010101" pitchFamily="2" charset="-122"/>
                        </a:rPr>
                        <a:t>C</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2197" marR="22197" marT="0" marB="0" anchor="ctr"/>
                </a:tc>
                <a:tc>
                  <a:txBody>
                    <a:bodyPr/>
                    <a:lstStyle/>
                    <a:p>
                      <a:pPr algn="just">
                        <a:spcAft>
                          <a:spcPts val="0"/>
                        </a:spcAft>
                      </a:pPr>
                      <a:r>
                        <a:rPr lang="en-US" altLang="zh-CN" sz="1500" kern="100" dirty="0">
                          <a:effectLst/>
                          <a:latin typeface="等线" panose="02010600030101010101" pitchFamily="2" charset="-122"/>
                          <a:ea typeface="等线" panose="02010600030101010101" pitchFamily="2" charset="-122"/>
                        </a:rPr>
                        <a:t>36.6</a:t>
                      </a:r>
                      <a:r>
                        <a:rPr lang="zh-CN" altLang="zh-CN" sz="1500" kern="100" dirty="0">
                          <a:effectLst/>
                          <a:latin typeface="等线" panose="02010600030101010101" pitchFamily="2" charset="-122"/>
                          <a:ea typeface="等线" panose="02010600030101010101" pitchFamily="2" charset="-122"/>
                        </a:rPr>
                        <a:t>°</a:t>
                      </a:r>
                      <a:r>
                        <a:rPr lang="en-US" altLang="zh-CN" sz="1500" kern="100" dirty="0">
                          <a:effectLst/>
                          <a:latin typeface="等线" panose="02010600030101010101" pitchFamily="2" charset="-122"/>
                          <a:ea typeface="等线" panose="02010600030101010101" pitchFamily="2" charset="-122"/>
                        </a:rPr>
                        <a:t>C</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2197" marR="22197" marT="0" marB="0" anchor="ctr"/>
                </a:tc>
                <a:extLst>
                  <a:ext uri="{0D108BD9-81ED-4DB2-BD59-A6C34878D82A}">
                    <a16:rowId xmlns:a16="http://schemas.microsoft.com/office/drawing/2014/main" val="1646444074"/>
                  </a:ext>
                </a:extLst>
              </a:tr>
            </a:tbl>
          </a:graphicData>
        </a:graphic>
      </p:graphicFrame>
      <p:sp>
        <p:nvSpPr>
          <p:cNvPr id="3" name="文本框 2"/>
          <p:cNvSpPr txBox="1"/>
          <p:nvPr/>
        </p:nvSpPr>
        <p:spPr>
          <a:xfrm>
            <a:off x="299241" y="3351271"/>
            <a:ext cx="2261517" cy="300082"/>
          </a:xfrm>
          <a:prstGeom prst="rect">
            <a:avLst/>
          </a:prstGeom>
          <a:noFill/>
        </p:spPr>
        <p:txBody>
          <a:bodyPr wrap="none" rtlCol="0">
            <a:spAutoFit/>
          </a:bodyPr>
          <a:lstStyle/>
          <a:p>
            <a:r>
              <a:rPr lang="en-US" altLang="zh-CN" sz="1350" dirty="0" err="1"/>
              <a:t>Threshhold</a:t>
            </a:r>
            <a:r>
              <a:rPr lang="en-US" altLang="zh-CN" sz="1350" dirty="0"/>
              <a:t> parameter T= 36  </a:t>
            </a:r>
            <a:endParaRPr lang="zh-CN" altLang="en-US" sz="1350" dirty="0"/>
          </a:p>
        </p:txBody>
      </p:sp>
      <p:graphicFrame>
        <p:nvGraphicFramePr>
          <p:cNvPr id="6" name="表格 5"/>
          <p:cNvGraphicFramePr>
            <a:graphicFrameLocks noGrp="1"/>
          </p:cNvGraphicFramePr>
          <p:nvPr/>
        </p:nvGraphicFramePr>
        <p:xfrm>
          <a:off x="559592" y="3785593"/>
          <a:ext cx="1695097" cy="1090962"/>
        </p:xfrm>
        <a:graphic>
          <a:graphicData uri="http://schemas.openxmlformats.org/drawingml/2006/table">
            <a:tbl>
              <a:tblPr firstRow="1" firstCol="1" bandRow="1">
                <a:tableStyleId>{5C22544A-7EE6-4342-B048-85BDC9FD1C3A}</a:tableStyleId>
              </a:tblPr>
              <a:tblGrid>
                <a:gridCol w="511507">
                  <a:extLst>
                    <a:ext uri="{9D8B030D-6E8A-4147-A177-3AD203B41FA5}">
                      <a16:colId xmlns:a16="http://schemas.microsoft.com/office/drawing/2014/main" val="3530104396"/>
                    </a:ext>
                  </a:extLst>
                </a:gridCol>
                <a:gridCol w="591656">
                  <a:extLst>
                    <a:ext uri="{9D8B030D-6E8A-4147-A177-3AD203B41FA5}">
                      <a16:colId xmlns:a16="http://schemas.microsoft.com/office/drawing/2014/main" val="727676747"/>
                    </a:ext>
                  </a:extLst>
                </a:gridCol>
                <a:gridCol w="591934">
                  <a:extLst>
                    <a:ext uri="{9D8B030D-6E8A-4147-A177-3AD203B41FA5}">
                      <a16:colId xmlns:a16="http://schemas.microsoft.com/office/drawing/2014/main" val="972213509"/>
                    </a:ext>
                  </a:extLst>
                </a:gridCol>
              </a:tblGrid>
              <a:tr h="418370">
                <a:tc>
                  <a:txBody>
                    <a:bodyPr/>
                    <a:lstStyle/>
                    <a:p>
                      <a:pPr algn="just">
                        <a:spcAft>
                          <a:spcPts val="0"/>
                        </a:spcAft>
                      </a:pP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4084" marR="24084" marT="0" marB="0"/>
                </a:tc>
                <a:tc>
                  <a:txBody>
                    <a:bodyPr/>
                    <a:lstStyle/>
                    <a:p>
                      <a:pPr algn="ctr">
                        <a:spcAft>
                          <a:spcPts val="0"/>
                        </a:spcAft>
                      </a:pPr>
                      <a:r>
                        <a:rPr lang="en-US" sz="1800" kern="100" dirty="0">
                          <a:effectLst/>
                        </a:rPr>
                        <a:t>P</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4084" marR="24084" marT="0" marB="0"/>
                </a:tc>
                <a:tc>
                  <a:txBody>
                    <a:bodyPr/>
                    <a:lstStyle/>
                    <a:p>
                      <a:pPr algn="ctr">
                        <a:spcAft>
                          <a:spcPts val="0"/>
                        </a:spcAft>
                      </a:pPr>
                      <a:r>
                        <a:rPr lang="en-US" sz="1800" kern="100">
                          <a:effectLst/>
                        </a:rPr>
                        <a:t>N</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24084" marR="24084" marT="0" marB="0"/>
                </a:tc>
                <a:extLst>
                  <a:ext uri="{0D108BD9-81ED-4DB2-BD59-A6C34878D82A}">
                    <a16:rowId xmlns:a16="http://schemas.microsoft.com/office/drawing/2014/main" val="1049074712"/>
                  </a:ext>
                </a:extLst>
              </a:tr>
              <a:tr h="336296">
                <a:tc>
                  <a:txBody>
                    <a:bodyPr/>
                    <a:lstStyle/>
                    <a:p>
                      <a:pPr algn="ctr">
                        <a:spcAft>
                          <a:spcPts val="0"/>
                        </a:spcAft>
                      </a:pPr>
                      <a:r>
                        <a:rPr lang="en-US" altLang="zh-CN" sz="1800" kern="100" dirty="0">
                          <a:effectLst/>
                          <a:latin typeface="+mn-lt"/>
                          <a:ea typeface="+mn-ea"/>
                          <a:cs typeface="+mn-cs"/>
                        </a:rPr>
                        <a:t>+</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4084" marR="24084" marT="0" marB="0"/>
                </a:tc>
                <a:tc>
                  <a:txBody>
                    <a:bodyPr/>
                    <a:lstStyle/>
                    <a:p>
                      <a:pPr algn="ctr">
                        <a:spcAft>
                          <a:spcPts val="0"/>
                        </a:spcAft>
                      </a:pPr>
                      <a:r>
                        <a:rPr lang="en-US" altLang="zh-CN" sz="1800" kern="100" dirty="0">
                          <a:effectLst/>
                          <a:latin typeface="+mn-lt"/>
                          <a:ea typeface="+mn-ea"/>
                          <a:cs typeface="+mn-cs"/>
                        </a:rPr>
                        <a:t>4</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4084" marR="24084" marT="0" marB="0"/>
                </a:tc>
                <a:tc>
                  <a:txBody>
                    <a:bodyPr/>
                    <a:lstStyle/>
                    <a:p>
                      <a:pPr algn="ctr">
                        <a:spcAft>
                          <a:spcPts val="0"/>
                        </a:spcAft>
                      </a:pPr>
                      <a:r>
                        <a:rPr lang="en-US" altLang="zh-CN" sz="1800" kern="100" dirty="0">
                          <a:effectLst/>
                          <a:latin typeface="+mn-lt"/>
                          <a:ea typeface="+mn-ea"/>
                          <a:cs typeface="+mn-cs"/>
                        </a:rPr>
                        <a:t>8</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4084" marR="24084" marT="0" marB="0"/>
                </a:tc>
                <a:extLst>
                  <a:ext uri="{0D108BD9-81ED-4DB2-BD59-A6C34878D82A}">
                    <a16:rowId xmlns:a16="http://schemas.microsoft.com/office/drawing/2014/main" val="284900845"/>
                  </a:ext>
                </a:extLst>
              </a:tr>
              <a:tr h="336296">
                <a:tc>
                  <a:txBody>
                    <a:bodyPr/>
                    <a:lstStyle/>
                    <a:p>
                      <a:pPr algn="ctr">
                        <a:spcAft>
                          <a:spcPts val="0"/>
                        </a:spcAft>
                      </a:pPr>
                      <a:r>
                        <a:rPr lang="en-US" altLang="zh-CN" sz="1800" kern="100" dirty="0">
                          <a:effectLst/>
                          <a:latin typeface="+mn-lt"/>
                          <a:ea typeface="+mn-ea"/>
                          <a:cs typeface="+mn-cs"/>
                        </a:rPr>
                        <a:t>-</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4084" marR="24084" marT="0" marB="0"/>
                </a:tc>
                <a:tc>
                  <a:txBody>
                    <a:bodyPr/>
                    <a:lstStyle/>
                    <a:p>
                      <a:pPr algn="ctr">
                        <a:spcAft>
                          <a:spcPts val="0"/>
                        </a:spcAft>
                      </a:pPr>
                      <a:r>
                        <a:rPr lang="en-US" altLang="zh-CN" sz="1800" kern="100" dirty="0">
                          <a:effectLst/>
                          <a:latin typeface="+mn-lt"/>
                          <a:ea typeface="+mn-ea"/>
                          <a:cs typeface="+mn-cs"/>
                        </a:rPr>
                        <a:t>0</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4084" marR="24084" marT="0" marB="0"/>
                </a:tc>
                <a:tc>
                  <a:txBody>
                    <a:bodyPr/>
                    <a:lstStyle/>
                    <a:p>
                      <a:pPr algn="ctr">
                        <a:spcAft>
                          <a:spcPts val="0"/>
                        </a:spcAft>
                      </a:pPr>
                      <a:r>
                        <a:rPr lang="en-US" altLang="zh-CN" sz="1800" kern="100" dirty="0">
                          <a:effectLst/>
                          <a:latin typeface="+mn-lt"/>
                          <a:ea typeface="+mn-ea"/>
                          <a:cs typeface="+mn-cs"/>
                        </a:rPr>
                        <a:t>0</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4084" marR="24084" marT="0" marB="0"/>
                </a:tc>
                <a:extLst>
                  <a:ext uri="{0D108BD9-81ED-4DB2-BD59-A6C34878D82A}">
                    <a16:rowId xmlns:a16="http://schemas.microsoft.com/office/drawing/2014/main" val="198554015"/>
                  </a:ext>
                </a:extLst>
              </a:tr>
            </a:tbl>
          </a:graphicData>
        </a:graphic>
      </p:graphicFrame>
      <p:sp>
        <p:nvSpPr>
          <p:cNvPr id="7" name="文本框 6"/>
          <p:cNvSpPr txBox="1"/>
          <p:nvPr/>
        </p:nvSpPr>
        <p:spPr>
          <a:xfrm>
            <a:off x="3159457" y="3352414"/>
            <a:ext cx="647934" cy="300082"/>
          </a:xfrm>
          <a:prstGeom prst="rect">
            <a:avLst/>
          </a:prstGeom>
          <a:noFill/>
        </p:spPr>
        <p:txBody>
          <a:bodyPr wrap="none" rtlCol="0">
            <a:spAutoFit/>
          </a:bodyPr>
          <a:lstStyle/>
          <a:p>
            <a:r>
              <a:rPr lang="en-US" altLang="zh-CN" sz="1350" dirty="0"/>
              <a:t>T= 38  </a:t>
            </a:r>
            <a:endParaRPr lang="zh-CN" altLang="en-US" sz="1350" dirty="0"/>
          </a:p>
        </p:txBody>
      </p:sp>
      <p:graphicFrame>
        <p:nvGraphicFramePr>
          <p:cNvPr id="8" name="表格 7"/>
          <p:cNvGraphicFramePr>
            <a:graphicFrameLocks noGrp="1"/>
          </p:cNvGraphicFramePr>
          <p:nvPr/>
        </p:nvGraphicFramePr>
        <p:xfrm>
          <a:off x="2613795" y="3785593"/>
          <a:ext cx="1695097" cy="1090962"/>
        </p:xfrm>
        <a:graphic>
          <a:graphicData uri="http://schemas.openxmlformats.org/drawingml/2006/table">
            <a:tbl>
              <a:tblPr firstRow="1" firstCol="1" bandRow="1">
                <a:tableStyleId>{5C22544A-7EE6-4342-B048-85BDC9FD1C3A}</a:tableStyleId>
              </a:tblPr>
              <a:tblGrid>
                <a:gridCol w="511507">
                  <a:extLst>
                    <a:ext uri="{9D8B030D-6E8A-4147-A177-3AD203B41FA5}">
                      <a16:colId xmlns:a16="http://schemas.microsoft.com/office/drawing/2014/main" val="3530104396"/>
                    </a:ext>
                  </a:extLst>
                </a:gridCol>
                <a:gridCol w="591656">
                  <a:extLst>
                    <a:ext uri="{9D8B030D-6E8A-4147-A177-3AD203B41FA5}">
                      <a16:colId xmlns:a16="http://schemas.microsoft.com/office/drawing/2014/main" val="727676747"/>
                    </a:ext>
                  </a:extLst>
                </a:gridCol>
                <a:gridCol w="591934">
                  <a:extLst>
                    <a:ext uri="{9D8B030D-6E8A-4147-A177-3AD203B41FA5}">
                      <a16:colId xmlns:a16="http://schemas.microsoft.com/office/drawing/2014/main" val="972213509"/>
                    </a:ext>
                  </a:extLst>
                </a:gridCol>
              </a:tblGrid>
              <a:tr h="418370">
                <a:tc>
                  <a:txBody>
                    <a:bodyPr/>
                    <a:lstStyle/>
                    <a:p>
                      <a:pPr algn="just">
                        <a:spcAft>
                          <a:spcPts val="0"/>
                        </a:spcAft>
                      </a:pP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4084" marR="24084" marT="0" marB="0"/>
                </a:tc>
                <a:tc>
                  <a:txBody>
                    <a:bodyPr/>
                    <a:lstStyle/>
                    <a:p>
                      <a:pPr algn="ctr">
                        <a:spcAft>
                          <a:spcPts val="0"/>
                        </a:spcAft>
                      </a:pPr>
                      <a:r>
                        <a:rPr lang="en-US" sz="1800" kern="100" dirty="0">
                          <a:effectLst/>
                        </a:rPr>
                        <a:t>P</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4084" marR="24084" marT="0" marB="0"/>
                </a:tc>
                <a:tc>
                  <a:txBody>
                    <a:bodyPr/>
                    <a:lstStyle/>
                    <a:p>
                      <a:pPr algn="ctr">
                        <a:spcAft>
                          <a:spcPts val="0"/>
                        </a:spcAft>
                      </a:pPr>
                      <a:r>
                        <a:rPr lang="en-US" sz="1800" kern="100">
                          <a:effectLst/>
                        </a:rPr>
                        <a:t>N</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24084" marR="24084" marT="0" marB="0"/>
                </a:tc>
                <a:extLst>
                  <a:ext uri="{0D108BD9-81ED-4DB2-BD59-A6C34878D82A}">
                    <a16:rowId xmlns:a16="http://schemas.microsoft.com/office/drawing/2014/main" val="1049074712"/>
                  </a:ext>
                </a:extLst>
              </a:tr>
              <a:tr h="336296">
                <a:tc>
                  <a:txBody>
                    <a:bodyPr/>
                    <a:lstStyle/>
                    <a:p>
                      <a:pPr algn="ctr">
                        <a:spcAft>
                          <a:spcPts val="0"/>
                        </a:spcAft>
                      </a:pPr>
                      <a:r>
                        <a:rPr lang="en-US" altLang="zh-CN" sz="1800" kern="100" dirty="0">
                          <a:effectLst/>
                          <a:latin typeface="+mn-lt"/>
                          <a:ea typeface="+mn-ea"/>
                          <a:cs typeface="+mn-cs"/>
                        </a:rPr>
                        <a:t>+</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4084" marR="24084" marT="0" marB="0"/>
                </a:tc>
                <a:tc>
                  <a:txBody>
                    <a:bodyPr/>
                    <a:lstStyle/>
                    <a:p>
                      <a:pPr marL="0" algn="ctr">
                        <a:spcAft>
                          <a:spcPts val="0"/>
                        </a:spcAft>
                      </a:pPr>
                      <a:r>
                        <a:rPr lang="en-US" altLang="zh-CN" sz="1800" kern="100" dirty="0">
                          <a:solidFill>
                            <a:schemeClr val="dk1"/>
                          </a:solidFill>
                          <a:effectLst/>
                          <a:latin typeface="+mn-lt"/>
                          <a:ea typeface="+mn-ea"/>
                          <a:cs typeface="+mn-cs"/>
                        </a:rPr>
                        <a:t>3</a:t>
                      </a:r>
                      <a:endParaRPr lang="zh-CN" sz="1800" kern="100" dirty="0">
                        <a:solidFill>
                          <a:schemeClr val="dk1"/>
                        </a:solidFill>
                        <a:effectLst/>
                        <a:latin typeface="+mn-lt"/>
                        <a:ea typeface="+mn-ea"/>
                        <a:cs typeface="+mn-cs"/>
                      </a:endParaRPr>
                    </a:p>
                  </a:txBody>
                  <a:tcPr marL="24084" marR="24084" marT="0" marB="0"/>
                </a:tc>
                <a:tc>
                  <a:txBody>
                    <a:bodyPr/>
                    <a:lstStyle/>
                    <a:p>
                      <a:pPr algn="ctr">
                        <a:spcAft>
                          <a:spcPts val="0"/>
                        </a:spcAft>
                      </a:pPr>
                      <a:r>
                        <a:rPr lang="en-US" altLang="zh-CN" sz="1800" kern="100" dirty="0">
                          <a:effectLst/>
                          <a:latin typeface="+mn-lt"/>
                          <a:ea typeface="+mn-ea"/>
                          <a:cs typeface="+mn-cs"/>
                        </a:rPr>
                        <a:t>3</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4084" marR="24084" marT="0" marB="0"/>
                </a:tc>
                <a:extLst>
                  <a:ext uri="{0D108BD9-81ED-4DB2-BD59-A6C34878D82A}">
                    <a16:rowId xmlns:a16="http://schemas.microsoft.com/office/drawing/2014/main" val="284900845"/>
                  </a:ext>
                </a:extLst>
              </a:tr>
              <a:tr h="336296">
                <a:tc>
                  <a:txBody>
                    <a:bodyPr/>
                    <a:lstStyle/>
                    <a:p>
                      <a:pPr algn="ctr">
                        <a:spcAft>
                          <a:spcPts val="0"/>
                        </a:spcAft>
                      </a:pPr>
                      <a:r>
                        <a:rPr lang="en-US" altLang="zh-CN" sz="1800" kern="100" dirty="0">
                          <a:effectLst/>
                          <a:latin typeface="+mn-lt"/>
                          <a:ea typeface="+mn-ea"/>
                          <a:cs typeface="+mn-cs"/>
                        </a:rPr>
                        <a:t>-</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4084" marR="24084" marT="0" marB="0"/>
                </a:tc>
                <a:tc>
                  <a:txBody>
                    <a:bodyPr/>
                    <a:lstStyle/>
                    <a:p>
                      <a:pPr algn="ctr">
                        <a:spcAft>
                          <a:spcPts val="0"/>
                        </a:spcAft>
                      </a:pPr>
                      <a:r>
                        <a:rPr lang="en-US" altLang="zh-CN" sz="1800" kern="100" dirty="0">
                          <a:effectLst/>
                          <a:latin typeface="+mn-lt"/>
                          <a:ea typeface="+mn-ea"/>
                          <a:cs typeface="+mn-cs"/>
                        </a:rPr>
                        <a:t>1</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4084" marR="24084" marT="0" marB="0"/>
                </a:tc>
                <a:tc>
                  <a:txBody>
                    <a:bodyPr/>
                    <a:lstStyle/>
                    <a:p>
                      <a:pPr algn="ctr">
                        <a:spcAft>
                          <a:spcPts val="0"/>
                        </a:spcAft>
                      </a:pPr>
                      <a:r>
                        <a:rPr lang="en-US" altLang="zh-CN" sz="1800" kern="100" dirty="0">
                          <a:effectLst/>
                          <a:latin typeface="+mn-lt"/>
                          <a:ea typeface="+mn-ea"/>
                          <a:cs typeface="+mn-cs"/>
                        </a:rPr>
                        <a:t>5</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4084" marR="24084" marT="0" marB="0"/>
                </a:tc>
                <a:extLst>
                  <a:ext uri="{0D108BD9-81ED-4DB2-BD59-A6C34878D82A}">
                    <a16:rowId xmlns:a16="http://schemas.microsoft.com/office/drawing/2014/main" val="198554015"/>
                  </a:ext>
                </a:extLst>
              </a:tr>
            </a:tbl>
          </a:graphicData>
        </a:graphic>
      </p:graphicFrame>
      <p:sp>
        <p:nvSpPr>
          <p:cNvPr id="9" name="文本框 8"/>
          <p:cNvSpPr txBox="1"/>
          <p:nvPr/>
        </p:nvSpPr>
        <p:spPr>
          <a:xfrm>
            <a:off x="5243330" y="3352414"/>
            <a:ext cx="740908" cy="300082"/>
          </a:xfrm>
          <a:prstGeom prst="rect">
            <a:avLst/>
          </a:prstGeom>
          <a:noFill/>
        </p:spPr>
        <p:txBody>
          <a:bodyPr wrap="none" rtlCol="0">
            <a:spAutoFit/>
          </a:bodyPr>
          <a:lstStyle/>
          <a:p>
            <a:r>
              <a:rPr lang="en-US" altLang="zh-CN" sz="1350" dirty="0"/>
              <a:t>T= 38.5 </a:t>
            </a:r>
            <a:endParaRPr lang="zh-CN" altLang="en-US" sz="1350" dirty="0"/>
          </a:p>
        </p:txBody>
      </p:sp>
      <p:graphicFrame>
        <p:nvGraphicFramePr>
          <p:cNvPr id="10" name="表格 9"/>
          <p:cNvGraphicFramePr>
            <a:graphicFrameLocks noGrp="1"/>
          </p:cNvGraphicFramePr>
          <p:nvPr/>
        </p:nvGraphicFramePr>
        <p:xfrm>
          <a:off x="4667998" y="3789020"/>
          <a:ext cx="1695097" cy="1090962"/>
        </p:xfrm>
        <a:graphic>
          <a:graphicData uri="http://schemas.openxmlformats.org/drawingml/2006/table">
            <a:tbl>
              <a:tblPr firstRow="1" firstCol="1" bandRow="1">
                <a:tableStyleId>{5C22544A-7EE6-4342-B048-85BDC9FD1C3A}</a:tableStyleId>
              </a:tblPr>
              <a:tblGrid>
                <a:gridCol w="511507">
                  <a:extLst>
                    <a:ext uri="{9D8B030D-6E8A-4147-A177-3AD203B41FA5}">
                      <a16:colId xmlns:a16="http://schemas.microsoft.com/office/drawing/2014/main" val="3530104396"/>
                    </a:ext>
                  </a:extLst>
                </a:gridCol>
                <a:gridCol w="591656">
                  <a:extLst>
                    <a:ext uri="{9D8B030D-6E8A-4147-A177-3AD203B41FA5}">
                      <a16:colId xmlns:a16="http://schemas.microsoft.com/office/drawing/2014/main" val="727676747"/>
                    </a:ext>
                  </a:extLst>
                </a:gridCol>
                <a:gridCol w="591934">
                  <a:extLst>
                    <a:ext uri="{9D8B030D-6E8A-4147-A177-3AD203B41FA5}">
                      <a16:colId xmlns:a16="http://schemas.microsoft.com/office/drawing/2014/main" val="972213509"/>
                    </a:ext>
                  </a:extLst>
                </a:gridCol>
              </a:tblGrid>
              <a:tr h="418370">
                <a:tc>
                  <a:txBody>
                    <a:bodyPr/>
                    <a:lstStyle/>
                    <a:p>
                      <a:pPr algn="just">
                        <a:spcAft>
                          <a:spcPts val="0"/>
                        </a:spcAft>
                      </a:pP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4084" marR="24084" marT="0" marB="0"/>
                </a:tc>
                <a:tc>
                  <a:txBody>
                    <a:bodyPr/>
                    <a:lstStyle/>
                    <a:p>
                      <a:pPr algn="ctr">
                        <a:spcAft>
                          <a:spcPts val="0"/>
                        </a:spcAft>
                      </a:pPr>
                      <a:r>
                        <a:rPr lang="en-US" sz="1800" kern="100" dirty="0">
                          <a:effectLst/>
                        </a:rPr>
                        <a:t>P</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4084" marR="24084" marT="0" marB="0"/>
                </a:tc>
                <a:tc>
                  <a:txBody>
                    <a:bodyPr/>
                    <a:lstStyle/>
                    <a:p>
                      <a:pPr algn="ctr">
                        <a:spcAft>
                          <a:spcPts val="0"/>
                        </a:spcAft>
                      </a:pPr>
                      <a:r>
                        <a:rPr lang="en-US" sz="1800" kern="100">
                          <a:effectLst/>
                        </a:rPr>
                        <a:t>N</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24084" marR="24084" marT="0" marB="0"/>
                </a:tc>
                <a:extLst>
                  <a:ext uri="{0D108BD9-81ED-4DB2-BD59-A6C34878D82A}">
                    <a16:rowId xmlns:a16="http://schemas.microsoft.com/office/drawing/2014/main" val="1049074712"/>
                  </a:ext>
                </a:extLst>
              </a:tr>
              <a:tr h="336296">
                <a:tc>
                  <a:txBody>
                    <a:bodyPr/>
                    <a:lstStyle/>
                    <a:p>
                      <a:pPr algn="ctr">
                        <a:spcAft>
                          <a:spcPts val="0"/>
                        </a:spcAft>
                      </a:pPr>
                      <a:r>
                        <a:rPr lang="en-US" altLang="zh-CN" sz="1800" kern="100" dirty="0">
                          <a:effectLst/>
                          <a:latin typeface="+mn-lt"/>
                          <a:ea typeface="+mn-ea"/>
                          <a:cs typeface="+mn-cs"/>
                        </a:rPr>
                        <a:t>+</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4084" marR="24084" marT="0" marB="0"/>
                </a:tc>
                <a:tc>
                  <a:txBody>
                    <a:bodyPr/>
                    <a:lstStyle/>
                    <a:p>
                      <a:pPr algn="ctr">
                        <a:spcAft>
                          <a:spcPts val="0"/>
                        </a:spcAft>
                      </a:pPr>
                      <a:r>
                        <a:rPr lang="en-US" altLang="zh-CN" sz="1800" kern="100" dirty="0">
                          <a:effectLst/>
                          <a:latin typeface="+mn-lt"/>
                          <a:ea typeface="+mn-ea"/>
                          <a:cs typeface="+mn-cs"/>
                        </a:rPr>
                        <a:t>2</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4084" marR="24084" marT="0" marB="0"/>
                </a:tc>
                <a:tc>
                  <a:txBody>
                    <a:bodyPr/>
                    <a:lstStyle/>
                    <a:p>
                      <a:pPr algn="ctr">
                        <a:spcAft>
                          <a:spcPts val="0"/>
                        </a:spcAft>
                      </a:pPr>
                      <a:r>
                        <a:rPr lang="en-US" altLang="zh-CN" sz="1800" kern="100" dirty="0">
                          <a:effectLst/>
                          <a:latin typeface="+mn-lt"/>
                          <a:ea typeface="+mn-ea"/>
                          <a:cs typeface="+mn-cs"/>
                        </a:rPr>
                        <a:t>2</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4084" marR="24084" marT="0" marB="0"/>
                </a:tc>
                <a:extLst>
                  <a:ext uri="{0D108BD9-81ED-4DB2-BD59-A6C34878D82A}">
                    <a16:rowId xmlns:a16="http://schemas.microsoft.com/office/drawing/2014/main" val="284900845"/>
                  </a:ext>
                </a:extLst>
              </a:tr>
              <a:tr h="336296">
                <a:tc>
                  <a:txBody>
                    <a:bodyPr/>
                    <a:lstStyle/>
                    <a:p>
                      <a:pPr algn="ctr">
                        <a:spcAft>
                          <a:spcPts val="0"/>
                        </a:spcAft>
                      </a:pPr>
                      <a:r>
                        <a:rPr lang="en-US" altLang="zh-CN" sz="1800" kern="100" dirty="0">
                          <a:effectLst/>
                          <a:latin typeface="+mn-lt"/>
                          <a:ea typeface="+mn-ea"/>
                          <a:cs typeface="+mn-cs"/>
                        </a:rPr>
                        <a:t>-</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4084" marR="24084" marT="0" marB="0"/>
                </a:tc>
                <a:tc>
                  <a:txBody>
                    <a:bodyPr/>
                    <a:lstStyle/>
                    <a:p>
                      <a:pPr algn="ctr">
                        <a:spcAft>
                          <a:spcPts val="0"/>
                        </a:spcAft>
                      </a:pPr>
                      <a:r>
                        <a:rPr lang="en-US" altLang="zh-CN" sz="1800" kern="100" dirty="0">
                          <a:effectLst/>
                          <a:latin typeface="+mn-lt"/>
                          <a:ea typeface="+mn-ea"/>
                          <a:cs typeface="+mn-cs"/>
                        </a:rPr>
                        <a:t>2</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4084" marR="24084" marT="0" marB="0"/>
                </a:tc>
                <a:tc>
                  <a:txBody>
                    <a:bodyPr/>
                    <a:lstStyle/>
                    <a:p>
                      <a:pPr algn="ctr">
                        <a:spcAft>
                          <a:spcPts val="0"/>
                        </a:spcAft>
                      </a:pPr>
                      <a:r>
                        <a:rPr lang="en-US" altLang="zh-CN" sz="1800" kern="100" dirty="0">
                          <a:effectLst/>
                          <a:latin typeface="+mn-lt"/>
                          <a:ea typeface="+mn-ea"/>
                          <a:cs typeface="+mn-cs"/>
                        </a:rPr>
                        <a:t>6</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4084" marR="24084" marT="0" marB="0"/>
                </a:tc>
                <a:extLst>
                  <a:ext uri="{0D108BD9-81ED-4DB2-BD59-A6C34878D82A}">
                    <a16:rowId xmlns:a16="http://schemas.microsoft.com/office/drawing/2014/main" val="198554015"/>
                  </a:ext>
                </a:extLst>
              </a:tr>
            </a:tbl>
          </a:graphicData>
        </a:graphic>
      </p:graphicFrame>
      <p:sp>
        <p:nvSpPr>
          <p:cNvPr id="11" name="文本框 10"/>
          <p:cNvSpPr txBox="1"/>
          <p:nvPr/>
        </p:nvSpPr>
        <p:spPr>
          <a:xfrm>
            <a:off x="7267863" y="3351271"/>
            <a:ext cx="779381" cy="300082"/>
          </a:xfrm>
          <a:prstGeom prst="rect">
            <a:avLst/>
          </a:prstGeom>
          <a:noFill/>
        </p:spPr>
        <p:txBody>
          <a:bodyPr wrap="none" rtlCol="0">
            <a:spAutoFit/>
          </a:bodyPr>
          <a:lstStyle/>
          <a:p>
            <a:r>
              <a:rPr lang="en-US" altLang="zh-CN" sz="1350" dirty="0"/>
              <a:t>T= 38.8  </a:t>
            </a:r>
            <a:endParaRPr lang="zh-CN" altLang="en-US" sz="1350" dirty="0"/>
          </a:p>
        </p:txBody>
      </p:sp>
      <p:graphicFrame>
        <p:nvGraphicFramePr>
          <p:cNvPr id="12" name="表格 11"/>
          <p:cNvGraphicFramePr>
            <a:graphicFrameLocks noGrp="1"/>
          </p:cNvGraphicFramePr>
          <p:nvPr/>
        </p:nvGraphicFramePr>
        <p:xfrm>
          <a:off x="6722201" y="3792859"/>
          <a:ext cx="1695097" cy="1090962"/>
        </p:xfrm>
        <a:graphic>
          <a:graphicData uri="http://schemas.openxmlformats.org/drawingml/2006/table">
            <a:tbl>
              <a:tblPr firstRow="1" firstCol="1" bandRow="1">
                <a:tableStyleId>{5C22544A-7EE6-4342-B048-85BDC9FD1C3A}</a:tableStyleId>
              </a:tblPr>
              <a:tblGrid>
                <a:gridCol w="511507">
                  <a:extLst>
                    <a:ext uri="{9D8B030D-6E8A-4147-A177-3AD203B41FA5}">
                      <a16:colId xmlns:a16="http://schemas.microsoft.com/office/drawing/2014/main" val="3530104396"/>
                    </a:ext>
                  </a:extLst>
                </a:gridCol>
                <a:gridCol w="591656">
                  <a:extLst>
                    <a:ext uri="{9D8B030D-6E8A-4147-A177-3AD203B41FA5}">
                      <a16:colId xmlns:a16="http://schemas.microsoft.com/office/drawing/2014/main" val="727676747"/>
                    </a:ext>
                  </a:extLst>
                </a:gridCol>
                <a:gridCol w="591934">
                  <a:extLst>
                    <a:ext uri="{9D8B030D-6E8A-4147-A177-3AD203B41FA5}">
                      <a16:colId xmlns:a16="http://schemas.microsoft.com/office/drawing/2014/main" val="972213509"/>
                    </a:ext>
                  </a:extLst>
                </a:gridCol>
              </a:tblGrid>
              <a:tr h="418370">
                <a:tc>
                  <a:txBody>
                    <a:bodyPr/>
                    <a:lstStyle/>
                    <a:p>
                      <a:pPr algn="just">
                        <a:spcAft>
                          <a:spcPts val="0"/>
                        </a:spcAft>
                      </a:pP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4084" marR="24084" marT="0" marB="0"/>
                </a:tc>
                <a:tc>
                  <a:txBody>
                    <a:bodyPr/>
                    <a:lstStyle/>
                    <a:p>
                      <a:pPr algn="ctr">
                        <a:spcAft>
                          <a:spcPts val="0"/>
                        </a:spcAft>
                      </a:pPr>
                      <a:r>
                        <a:rPr lang="en-US" sz="1800" kern="100" dirty="0">
                          <a:effectLst/>
                        </a:rPr>
                        <a:t>P</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4084" marR="24084" marT="0" marB="0"/>
                </a:tc>
                <a:tc>
                  <a:txBody>
                    <a:bodyPr/>
                    <a:lstStyle/>
                    <a:p>
                      <a:pPr algn="ctr">
                        <a:spcAft>
                          <a:spcPts val="0"/>
                        </a:spcAft>
                      </a:pPr>
                      <a:r>
                        <a:rPr lang="en-US" sz="1800" kern="100">
                          <a:effectLst/>
                        </a:rPr>
                        <a:t>N</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24084" marR="24084" marT="0" marB="0"/>
                </a:tc>
                <a:extLst>
                  <a:ext uri="{0D108BD9-81ED-4DB2-BD59-A6C34878D82A}">
                    <a16:rowId xmlns:a16="http://schemas.microsoft.com/office/drawing/2014/main" val="1049074712"/>
                  </a:ext>
                </a:extLst>
              </a:tr>
              <a:tr h="336296">
                <a:tc>
                  <a:txBody>
                    <a:bodyPr/>
                    <a:lstStyle/>
                    <a:p>
                      <a:pPr algn="ctr">
                        <a:spcAft>
                          <a:spcPts val="0"/>
                        </a:spcAft>
                      </a:pPr>
                      <a:r>
                        <a:rPr lang="en-US" altLang="zh-CN" sz="1800" kern="100" dirty="0">
                          <a:effectLst/>
                          <a:latin typeface="+mn-lt"/>
                          <a:ea typeface="+mn-ea"/>
                          <a:cs typeface="+mn-cs"/>
                        </a:rPr>
                        <a:t>+</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4084" marR="24084" marT="0" marB="0"/>
                </a:tc>
                <a:tc>
                  <a:txBody>
                    <a:bodyPr/>
                    <a:lstStyle/>
                    <a:p>
                      <a:pPr marL="0" algn="ctr">
                        <a:spcAft>
                          <a:spcPts val="0"/>
                        </a:spcAft>
                      </a:pPr>
                      <a:r>
                        <a:rPr lang="en-US" altLang="zh-CN" sz="1800" kern="100" dirty="0">
                          <a:solidFill>
                            <a:schemeClr val="dk1"/>
                          </a:solidFill>
                          <a:effectLst/>
                          <a:latin typeface="+mn-lt"/>
                          <a:ea typeface="+mn-ea"/>
                          <a:cs typeface="+mn-cs"/>
                        </a:rPr>
                        <a:t>2</a:t>
                      </a:r>
                      <a:endParaRPr lang="zh-CN" sz="1800" kern="100" dirty="0">
                        <a:solidFill>
                          <a:schemeClr val="dk1"/>
                        </a:solidFill>
                        <a:effectLst/>
                        <a:latin typeface="+mn-lt"/>
                        <a:ea typeface="+mn-ea"/>
                        <a:cs typeface="+mn-cs"/>
                      </a:endParaRPr>
                    </a:p>
                  </a:txBody>
                  <a:tcPr marL="24084" marR="24084" marT="0" marB="0"/>
                </a:tc>
                <a:tc>
                  <a:txBody>
                    <a:bodyPr/>
                    <a:lstStyle/>
                    <a:p>
                      <a:pPr algn="ctr">
                        <a:spcAft>
                          <a:spcPts val="0"/>
                        </a:spcAft>
                      </a:pPr>
                      <a:r>
                        <a:rPr lang="en-US" altLang="zh-CN" sz="1800" kern="100" dirty="0">
                          <a:effectLst/>
                          <a:latin typeface="+mn-lt"/>
                          <a:ea typeface="+mn-ea"/>
                          <a:cs typeface="+mn-cs"/>
                        </a:rPr>
                        <a:t>0</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4084" marR="24084" marT="0" marB="0"/>
                </a:tc>
                <a:extLst>
                  <a:ext uri="{0D108BD9-81ED-4DB2-BD59-A6C34878D82A}">
                    <a16:rowId xmlns:a16="http://schemas.microsoft.com/office/drawing/2014/main" val="284900845"/>
                  </a:ext>
                </a:extLst>
              </a:tr>
              <a:tr h="336296">
                <a:tc>
                  <a:txBody>
                    <a:bodyPr/>
                    <a:lstStyle/>
                    <a:p>
                      <a:pPr algn="ctr">
                        <a:spcAft>
                          <a:spcPts val="0"/>
                        </a:spcAft>
                      </a:pPr>
                      <a:r>
                        <a:rPr lang="en-US" altLang="zh-CN" sz="1800" kern="100" dirty="0">
                          <a:effectLst/>
                          <a:latin typeface="+mn-lt"/>
                          <a:ea typeface="+mn-ea"/>
                          <a:cs typeface="+mn-cs"/>
                        </a:rPr>
                        <a:t>-</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4084" marR="24084" marT="0" marB="0"/>
                </a:tc>
                <a:tc>
                  <a:txBody>
                    <a:bodyPr/>
                    <a:lstStyle/>
                    <a:p>
                      <a:pPr algn="ctr">
                        <a:spcAft>
                          <a:spcPts val="0"/>
                        </a:spcAft>
                      </a:pPr>
                      <a:r>
                        <a:rPr lang="en-US" altLang="zh-CN" sz="1800" kern="100" dirty="0">
                          <a:effectLst/>
                          <a:latin typeface="+mn-lt"/>
                          <a:ea typeface="+mn-ea"/>
                          <a:cs typeface="+mn-cs"/>
                        </a:rPr>
                        <a:t>2</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4084" marR="24084" marT="0" marB="0"/>
                </a:tc>
                <a:tc>
                  <a:txBody>
                    <a:bodyPr/>
                    <a:lstStyle/>
                    <a:p>
                      <a:pPr algn="ctr">
                        <a:spcAft>
                          <a:spcPts val="0"/>
                        </a:spcAft>
                      </a:pPr>
                      <a:r>
                        <a:rPr lang="en-US" altLang="zh-CN" sz="1800" kern="100" dirty="0">
                          <a:effectLst/>
                          <a:latin typeface="+mn-lt"/>
                          <a:ea typeface="+mn-ea"/>
                          <a:cs typeface="+mn-cs"/>
                        </a:rPr>
                        <a:t>8</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4084" marR="24084" marT="0" marB="0"/>
                </a:tc>
                <a:extLst>
                  <a:ext uri="{0D108BD9-81ED-4DB2-BD59-A6C34878D82A}">
                    <a16:rowId xmlns:a16="http://schemas.microsoft.com/office/drawing/2014/main" val="198554015"/>
                  </a:ext>
                </a:extLst>
              </a:tr>
            </a:tbl>
          </a:graphicData>
        </a:graphic>
      </p:graphicFrame>
      <p:sp>
        <p:nvSpPr>
          <p:cNvPr id="5" name="文本框 4"/>
          <p:cNvSpPr txBox="1"/>
          <p:nvPr/>
        </p:nvSpPr>
        <p:spPr>
          <a:xfrm>
            <a:off x="3056981" y="5048499"/>
            <a:ext cx="925253" cy="300082"/>
          </a:xfrm>
          <a:prstGeom prst="rect">
            <a:avLst/>
          </a:prstGeom>
          <a:noFill/>
        </p:spPr>
        <p:txBody>
          <a:bodyPr wrap="none" rtlCol="0">
            <a:spAutoFit/>
          </a:bodyPr>
          <a:lstStyle/>
          <a:p>
            <a:r>
              <a:rPr lang="en-US" altLang="zh-CN" sz="1350" dirty="0"/>
              <a:t>TPR = 0.75</a:t>
            </a:r>
            <a:endParaRPr lang="zh-CN" altLang="en-US" sz="1350" dirty="0"/>
          </a:p>
        </p:txBody>
      </p:sp>
      <p:sp>
        <p:nvSpPr>
          <p:cNvPr id="14" name="文本框 13"/>
          <p:cNvSpPr txBox="1"/>
          <p:nvPr/>
        </p:nvSpPr>
        <p:spPr>
          <a:xfrm>
            <a:off x="3068687" y="5335495"/>
            <a:ext cx="1008609" cy="300082"/>
          </a:xfrm>
          <a:prstGeom prst="rect">
            <a:avLst/>
          </a:prstGeom>
          <a:noFill/>
        </p:spPr>
        <p:txBody>
          <a:bodyPr wrap="none" rtlCol="0">
            <a:spAutoFit/>
          </a:bodyPr>
          <a:lstStyle/>
          <a:p>
            <a:r>
              <a:rPr lang="en-US" altLang="zh-CN" sz="1350" dirty="0"/>
              <a:t>FPR = 0.375</a:t>
            </a:r>
            <a:endParaRPr lang="zh-CN" altLang="en-US" sz="1350" dirty="0"/>
          </a:p>
        </p:txBody>
      </p:sp>
      <p:sp>
        <p:nvSpPr>
          <p:cNvPr id="15" name="文本框 14"/>
          <p:cNvSpPr txBox="1"/>
          <p:nvPr/>
        </p:nvSpPr>
        <p:spPr>
          <a:xfrm>
            <a:off x="995638" y="5048499"/>
            <a:ext cx="705642" cy="300082"/>
          </a:xfrm>
          <a:prstGeom prst="rect">
            <a:avLst/>
          </a:prstGeom>
          <a:noFill/>
        </p:spPr>
        <p:txBody>
          <a:bodyPr wrap="none" rtlCol="0">
            <a:spAutoFit/>
          </a:bodyPr>
          <a:lstStyle/>
          <a:p>
            <a:r>
              <a:rPr lang="en-US" altLang="zh-CN" sz="1350" dirty="0"/>
              <a:t>TPR = 1</a:t>
            </a:r>
            <a:endParaRPr lang="zh-CN" altLang="en-US" sz="1350" dirty="0"/>
          </a:p>
        </p:txBody>
      </p:sp>
      <p:sp>
        <p:nvSpPr>
          <p:cNvPr id="16" name="文本框 15"/>
          <p:cNvSpPr txBox="1"/>
          <p:nvPr/>
        </p:nvSpPr>
        <p:spPr>
          <a:xfrm>
            <a:off x="1007345" y="5335495"/>
            <a:ext cx="700833" cy="300082"/>
          </a:xfrm>
          <a:prstGeom prst="rect">
            <a:avLst/>
          </a:prstGeom>
          <a:noFill/>
        </p:spPr>
        <p:txBody>
          <a:bodyPr wrap="none" rtlCol="0">
            <a:spAutoFit/>
          </a:bodyPr>
          <a:lstStyle/>
          <a:p>
            <a:r>
              <a:rPr lang="en-US" altLang="zh-CN" sz="1350" dirty="0"/>
              <a:t>FPR = 1</a:t>
            </a:r>
            <a:endParaRPr lang="zh-CN" altLang="en-US" sz="1350" dirty="0"/>
          </a:p>
        </p:txBody>
      </p:sp>
      <p:sp>
        <p:nvSpPr>
          <p:cNvPr id="17" name="文本框 16"/>
          <p:cNvSpPr txBox="1"/>
          <p:nvPr/>
        </p:nvSpPr>
        <p:spPr>
          <a:xfrm>
            <a:off x="5060588" y="5024299"/>
            <a:ext cx="837089" cy="300082"/>
          </a:xfrm>
          <a:prstGeom prst="rect">
            <a:avLst/>
          </a:prstGeom>
          <a:noFill/>
        </p:spPr>
        <p:txBody>
          <a:bodyPr wrap="none" rtlCol="0">
            <a:spAutoFit/>
          </a:bodyPr>
          <a:lstStyle/>
          <a:p>
            <a:r>
              <a:rPr lang="en-US" altLang="zh-CN" sz="1350" dirty="0"/>
              <a:t>TPR = 0.5</a:t>
            </a:r>
            <a:endParaRPr lang="zh-CN" altLang="en-US" sz="1350" dirty="0"/>
          </a:p>
        </p:txBody>
      </p:sp>
      <p:sp>
        <p:nvSpPr>
          <p:cNvPr id="18" name="文本框 17"/>
          <p:cNvSpPr txBox="1"/>
          <p:nvPr/>
        </p:nvSpPr>
        <p:spPr>
          <a:xfrm>
            <a:off x="5072294" y="5311295"/>
            <a:ext cx="920445" cy="300082"/>
          </a:xfrm>
          <a:prstGeom prst="rect">
            <a:avLst/>
          </a:prstGeom>
          <a:noFill/>
        </p:spPr>
        <p:txBody>
          <a:bodyPr wrap="none" rtlCol="0">
            <a:spAutoFit/>
          </a:bodyPr>
          <a:lstStyle/>
          <a:p>
            <a:r>
              <a:rPr lang="en-US" altLang="zh-CN" sz="1350" dirty="0"/>
              <a:t>FPR = 0.25</a:t>
            </a:r>
            <a:endParaRPr lang="zh-CN" altLang="en-US" sz="1350" dirty="0"/>
          </a:p>
        </p:txBody>
      </p:sp>
      <p:sp>
        <p:nvSpPr>
          <p:cNvPr id="19" name="文本框 18"/>
          <p:cNvSpPr txBox="1"/>
          <p:nvPr/>
        </p:nvSpPr>
        <p:spPr>
          <a:xfrm>
            <a:off x="7069004" y="5005430"/>
            <a:ext cx="837089" cy="300082"/>
          </a:xfrm>
          <a:prstGeom prst="rect">
            <a:avLst/>
          </a:prstGeom>
          <a:noFill/>
        </p:spPr>
        <p:txBody>
          <a:bodyPr wrap="none" rtlCol="0">
            <a:spAutoFit/>
          </a:bodyPr>
          <a:lstStyle/>
          <a:p>
            <a:r>
              <a:rPr lang="en-US" altLang="zh-CN" sz="1350" dirty="0"/>
              <a:t>TPR = 0.5</a:t>
            </a:r>
            <a:endParaRPr lang="zh-CN" altLang="en-US" sz="1350" dirty="0"/>
          </a:p>
        </p:txBody>
      </p:sp>
      <p:sp>
        <p:nvSpPr>
          <p:cNvPr id="20" name="文本框 19"/>
          <p:cNvSpPr txBox="1"/>
          <p:nvPr/>
        </p:nvSpPr>
        <p:spPr>
          <a:xfrm>
            <a:off x="7080710" y="5292426"/>
            <a:ext cx="700833" cy="300082"/>
          </a:xfrm>
          <a:prstGeom prst="rect">
            <a:avLst/>
          </a:prstGeom>
          <a:noFill/>
        </p:spPr>
        <p:txBody>
          <a:bodyPr wrap="none" rtlCol="0">
            <a:spAutoFit/>
          </a:bodyPr>
          <a:lstStyle/>
          <a:p>
            <a:r>
              <a:rPr lang="en-US" altLang="zh-CN" sz="1350" dirty="0"/>
              <a:t>FPR = 0</a:t>
            </a:r>
            <a:endParaRPr lang="zh-CN" altLang="en-US" sz="1350" dirty="0"/>
          </a:p>
        </p:txBody>
      </p:sp>
      <p:sp>
        <p:nvSpPr>
          <p:cNvPr id="13" name="文本框 12">
            <a:extLst>
              <a:ext uri="{FF2B5EF4-FFF2-40B4-BE49-F238E27FC236}">
                <a16:creationId xmlns:a16="http://schemas.microsoft.com/office/drawing/2014/main" id="{B291A1C0-B6BA-0B49-1C4A-3F099BC42D14}"/>
              </a:ext>
            </a:extLst>
          </p:cNvPr>
          <p:cNvSpPr txBox="1"/>
          <p:nvPr/>
        </p:nvSpPr>
        <p:spPr>
          <a:xfrm>
            <a:off x="236112" y="2849800"/>
            <a:ext cx="2478564" cy="300082"/>
          </a:xfrm>
          <a:prstGeom prst="rect">
            <a:avLst/>
          </a:prstGeom>
          <a:noFill/>
        </p:spPr>
        <p:txBody>
          <a:bodyPr wrap="none" rtlCol="0">
            <a:spAutoFit/>
          </a:bodyPr>
          <a:lstStyle/>
          <a:p>
            <a:r>
              <a:rPr lang="zh-CN" altLang="en-US" sz="1350" dirty="0"/>
              <a:t>体温超过阈值判为 </a:t>
            </a:r>
            <a:r>
              <a:rPr lang="en-US" altLang="zh-CN" sz="1350" dirty="0"/>
              <a:t>+</a:t>
            </a:r>
            <a:r>
              <a:rPr lang="zh-CN" altLang="en-US" sz="1350" dirty="0"/>
              <a:t>，否则为 </a:t>
            </a:r>
            <a:r>
              <a:rPr lang="en-US" altLang="zh-CN" sz="1350" dirty="0"/>
              <a:t>-</a:t>
            </a:r>
            <a:endParaRPr lang="zh-CN" altLang="en-US" sz="1350" dirty="0"/>
          </a:p>
        </p:txBody>
      </p:sp>
    </p:spTree>
    <p:extLst>
      <p:ext uri="{BB962C8B-B14F-4D97-AF65-F5344CB8AC3E}">
        <p14:creationId xmlns:p14="http://schemas.microsoft.com/office/powerpoint/2010/main" val="3132654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8EB370-5786-C08A-20CE-46A7C305BA51}"/>
              </a:ext>
            </a:extLst>
          </p:cNvPr>
          <p:cNvSpPr>
            <a:spLocks noGrp="1"/>
          </p:cNvSpPr>
          <p:nvPr>
            <p:ph type="title"/>
          </p:nvPr>
        </p:nvSpPr>
        <p:spPr>
          <a:xfrm>
            <a:off x="2256043" y="1355778"/>
            <a:ext cx="4587209" cy="2852737"/>
          </a:xfrm>
        </p:spPr>
        <p:txBody>
          <a:bodyPr/>
          <a:lstStyle/>
          <a:p>
            <a:r>
              <a:rPr lang="zh-CN" altLang="en-US" b="1" dirty="0">
                <a:solidFill>
                  <a:srgbClr val="002060"/>
                </a:solidFill>
                <a:latin typeface="+mn-ea"/>
                <a:ea typeface="+mn-ea"/>
              </a:rPr>
              <a:t>方法小复习</a:t>
            </a:r>
          </a:p>
        </p:txBody>
      </p:sp>
      <p:sp>
        <p:nvSpPr>
          <p:cNvPr id="4" name="灯片编号占位符 3">
            <a:extLst>
              <a:ext uri="{FF2B5EF4-FFF2-40B4-BE49-F238E27FC236}">
                <a16:creationId xmlns:a16="http://schemas.microsoft.com/office/drawing/2014/main" id="{45C6D1BC-B011-820E-0C97-E19D66974D0B}"/>
              </a:ext>
            </a:extLst>
          </p:cNvPr>
          <p:cNvSpPr>
            <a:spLocks noGrp="1"/>
          </p:cNvSpPr>
          <p:nvPr>
            <p:ph type="sldNum" sz="quarter" idx="12"/>
          </p:nvPr>
        </p:nvSpPr>
        <p:spPr/>
        <p:txBody>
          <a:bodyPr/>
          <a:lstStyle/>
          <a:p>
            <a:fld id="{DA04A3ED-EE7A-4E19-90BC-E8E086817459}" type="slidenum">
              <a:rPr lang="zh-CN" altLang="en-US" smtClean="0"/>
              <a:t>19</a:t>
            </a:fld>
            <a:endParaRPr lang="zh-CN" altLang="en-US"/>
          </a:p>
        </p:txBody>
      </p:sp>
    </p:spTree>
    <p:extLst>
      <p:ext uri="{BB962C8B-B14F-4D97-AF65-F5344CB8AC3E}">
        <p14:creationId xmlns:p14="http://schemas.microsoft.com/office/powerpoint/2010/main" val="952933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80768" y="1962039"/>
            <a:ext cx="6858000" cy="817526"/>
          </a:xfrm>
        </p:spPr>
        <p:txBody>
          <a:bodyPr>
            <a:normAutofit/>
          </a:bodyPr>
          <a:lstStyle/>
          <a:p>
            <a:r>
              <a:rPr lang="zh-CN" altLang="en-US" sz="4800" b="1" dirty="0">
                <a:solidFill>
                  <a:srgbClr val="002060"/>
                </a:solidFill>
                <a:latin typeface="微软雅黑" panose="020B0503020204020204" pitchFamily="34" charset="-122"/>
                <a:ea typeface="微软雅黑" panose="020B0503020204020204" pitchFamily="34" charset="-122"/>
              </a:rPr>
              <a:t>小复习一</a:t>
            </a:r>
          </a:p>
        </p:txBody>
      </p:sp>
      <p:sp>
        <p:nvSpPr>
          <p:cNvPr id="4" name="副标题 2"/>
          <p:cNvSpPr txBox="1">
            <a:spLocks/>
          </p:cNvSpPr>
          <p:nvPr/>
        </p:nvSpPr>
        <p:spPr>
          <a:xfrm>
            <a:off x="5363443" y="4800600"/>
            <a:ext cx="3164030" cy="286780"/>
          </a:xfrm>
          <a:prstGeom prst="rect">
            <a:avLst/>
          </a:prstGeom>
        </p:spPr>
        <p:txBody>
          <a:bodyPr vert="horz" lIns="51435" tIns="25718" rIns="51435" bIns="25718"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100" b="1" dirty="0">
                <a:solidFill>
                  <a:srgbClr val="002060"/>
                </a:solidFill>
                <a:latin typeface="微软雅黑" panose="020B0503020204020204" pitchFamily="34" charset="-122"/>
                <a:ea typeface="微软雅黑" panose="020B0503020204020204" pitchFamily="34" charset="-122"/>
              </a:rPr>
              <a:t>赵海涛</a:t>
            </a:r>
            <a:endParaRPr lang="en-US" altLang="zh-CN" sz="2100" b="1" dirty="0">
              <a:solidFill>
                <a:srgbClr val="002060"/>
              </a:solidFill>
              <a:latin typeface="微软雅黑" panose="020B0503020204020204" pitchFamily="34" charset="-122"/>
              <a:ea typeface="微软雅黑" panose="020B0503020204020204" pitchFamily="34" charset="-122"/>
            </a:endParaRPr>
          </a:p>
          <a:p>
            <a:r>
              <a:rPr lang="en-US" altLang="zh-CN" sz="2100" b="1" dirty="0">
                <a:solidFill>
                  <a:srgbClr val="002060"/>
                </a:solidFill>
              </a:rPr>
              <a:t>haitaozhao@ecust.edu.cn</a:t>
            </a:r>
            <a:endParaRPr lang="zh-CN" altLang="en-US" sz="2100" b="1" dirty="0">
              <a:solidFill>
                <a:srgbClr val="002060"/>
              </a:solidFill>
            </a:endParaRPr>
          </a:p>
        </p:txBody>
      </p:sp>
    </p:spTree>
    <p:extLst>
      <p:ext uri="{BB962C8B-B14F-4D97-AF65-F5344CB8AC3E}">
        <p14:creationId xmlns:p14="http://schemas.microsoft.com/office/powerpoint/2010/main" val="3593386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754" y="276636"/>
            <a:ext cx="7886700" cy="1325563"/>
          </a:xfrm>
        </p:spPr>
        <p:txBody>
          <a:bodyPr/>
          <a:lstStyle/>
          <a:p>
            <a:r>
              <a:rPr lang="en-US" altLang="zh-CN" b="1" dirty="0"/>
              <a:t>1. </a:t>
            </a:r>
            <a:r>
              <a:rPr lang="zh-CN" altLang="en-US" b="1" dirty="0"/>
              <a:t>感知机</a:t>
            </a:r>
            <a:endParaRPr lang="zh-CN" altLang="en-US" dirty="0"/>
          </a:p>
        </p:txBody>
      </p:sp>
      <p:sp>
        <p:nvSpPr>
          <p:cNvPr id="3" name="内容占位符 2"/>
          <p:cNvSpPr>
            <a:spLocks noGrp="1"/>
          </p:cNvSpPr>
          <p:nvPr>
            <p:ph idx="1"/>
          </p:nvPr>
        </p:nvSpPr>
        <p:spPr>
          <a:xfrm>
            <a:off x="863899" y="2246132"/>
            <a:ext cx="5915025" cy="3263504"/>
          </a:xfrm>
        </p:spPr>
        <p:txBody>
          <a:bodyPr>
            <a:normAutofit lnSpcReduction="10000"/>
          </a:bodyPr>
          <a:lstStyle/>
          <a:p>
            <a:r>
              <a:rPr lang="zh-CN" altLang="en-US" dirty="0"/>
              <a:t>感知机模型</a:t>
            </a:r>
            <a:endParaRPr lang="en-US" altLang="zh-CN" dirty="0"/>
          </a:p>
          <a:p>
            <a:endParaRPr lang="en-US" altLang="zh-CN" dirty="0"/>
          </a:p>
          <a:p>
            <a:pPr marL="0" indent="0">
              <a:buNone/>
            </a:pPr>
            <a:endParaRPr lang="en-US" altLang="zh-CN" dirty="0"/>
          </a:p>
          <a:p>
            <a:r>
              <a:rPr lang="zh-CN" altLang="en-US" dirty="0"/>
              <a:t>策略</a:t>
            </a:r>
            <a:endParaRPr lang="en-US" altLang="zh-CN" dirty="0"/>
          </a:p>
          <a:p>
            <a:endParaRPr lang="en-US" altLang="zh-CN" dirty="0"/>
          </a:p>
          <a:p>
            <a:endParaRPr lang="en-US" altLang="zh-CN" dirty="0"/>
          </a:p>
          <a:p>
            <a:r>
              <a:rPr lang="zh-CN" altLang="en-US" dirty="0"/>
              <a:t>算法</a:t>
            </a:r>
            <a:endParaRPr lang="en-US" altLang="zh-CN" dirty="0"/>
          </a:p>
        </p:txBody>
      </p:sp>
      <p:pic>
        <p:nvPicPr>
          <p:cNvPr id="2050" name="Picture 2" descr="Perceptron in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9901" y="15185"/>
            <a:ext cx="4893835" cy="2311396"/>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a:extLst>
              <a:ext uri="{FF2B5EF4-FFF2-40B4-BE49-F238E27FC236}">
                <a16:creationId xmlns:a16="http://schemas.microsoft.com/office/drawing/2014/main" id="{38A8F5A2-36CD-214E-931A-DAEE7D4422E1}"/>
              </a:ext>
            </a:extLst>
          </p:cNvPr>
          <p:cNvSpPr>
            <a:spLocks noGrp="1"/>
          </p:cNvSpPr>
          <p:nvPr>
            <p:ph type="sldNum" sz="quarter" idx="12"/>
          </p:nvPr>
        </p:nvSpPr>
        <p:spPr/>
        <p:txBody>
          <a:bodyPr/>
          <a:lstStyle/>
          <a:p>
            <a:fld id="{DA04A3ED-EE7A-4E19-90BC-E8E086817459}" type="slidenum">
              <a:rPr lang="zh-CN" altLang="en-US" smtClean="0"/>
              <a:t>20</a:t>
            </a:fld>
            <a:endParaRPr lang="zh-CN" altLang="en-US"/>
          </a:p>
        </p:txBody>
      </p:sp>
    </p:spTree>
    <p:extLst>
      <p:ext uri="{BB962C8B-B14F-4D97-AF65-F5344CB8AC3E}">
        <p14:creationId xmlns:p14="http://schemas.microsoft.com/office/powerpoint/2010/main" val="1942467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 K</a:t>
            </a:r>
            <a:r>
              <a:rPr lang="zh-CN" altLang="en-US" b="1" dirty="0"/>
              <a:t>近邻分类器</a:t>
            </a:r>
            <a:endParaRPr lang="zh-CN" altLang="en-US" dirty="0"/>
          </a:p>
        </p:txBody>
      </p:sp>
      <p:sp>
        <p:nvSpPr>
          <p:cNvPr id="3" name="内容占位符 2"/>
          <p:cNvSpPr>
            <a:spLocks noGrp="1"/>
          </p:cNvSpPr>
          <p:nvPr>
            <p:ph idx="1"/>
          </p:nvPr>
        </p:nvSpPr>
        <p:spPr>
          <a:xfrm>
            <a:off x="628650" y="2295294"/>
            <a:ext cx="5915025" cy="3263504"/>
          </a:xfrm>
        </p:spPr>
        <p:txBody>
          <a:bodyPr>
            <a:normAutofit lnSpcReduction="10000"/>
          </a:bodyPr>
          <a:lstStyle/>
          <a:p>
            <a:r>
              <a:rPr lang="en-US" altLang="zh-CN" dirty="0"/>
              <a:t>K</a:t>
            </a:r>
            <a:r>
              <a:rPr lang="zh-CN" altLang="en-US" dirty="0"/>
              <a:t>近邻模型</a:t>
            </a:r>
            <a:endParaRPr lang="en-US" altLang="zh-CN" dirty="0"/>
          </a:p>
          <a:p>
            <a:pPr marL="0" indent="0">
              <a:buNone/>
            </a:pPr>
            <a:endParaRPr lang="en-US" altLang="zh-CN" dirty="0"/>
          </a:p>
          <a:p>
            <a:r>
              <a:rPr lang="zh-CN" altLang="en-US" dirty="0"/>
              <a:t>策略</a:t>
            </a:r>
            <a:endParaRPr lang="en-US" altLang="zh-CN" dirty="0"/>
          </a:p>
          <a:p>
            <a:pPr marL="0" indent="0">
              <a:buNone/>
            </a:pPr>
            <a:endParaRPr lang="en-US" altLang="zh-CN" dirty="0"/>
          </a:p>
          <a:p>
            <a:r>
              <a:rPr lang="zh-CN" altLang="en-US" dirty="0"/>
              <a:t>算法</a:t>
            </a:r>
            <a:endParaRPr lang="en-US" altLang="zh-CN" dirty="0"/>
          </a:p>
          <a:p>
            <a:endParaRPr lang="en-US" altLang="zh-CN" dirty="0"/>
          </a:p>
          <a:p>
            <a:r>
              <a:rPr lang="en-US" altLang="zh-CN" dirty="0">
                <a:solidFill>
                  <a:srgbClr val="C00000"/>
                </a:solidFill>
              </a:rPr>
              <a:t>K</a:t>
            </a:r>
            <a:r>
              <a:rPr lang="zh-CN" altLang="en-US" dirty="0">
                <a:solidFill>
                  <a:srgbClr val="C00000"/>
                </a:solidFill>
              </a:rPr>
              <a:t>近邻算法平均错误概率</a:t>
            </a:r>
            <a:endParaRPr lang="en-US" altLang="zh-CN" dirty="0">
              <a:solidFill>
                <a:srgbClr val="C00000"/>
              </a:solidFill>
            </a:endParaRPr>
          </a:p>
        </p:txBody>
      </p:sp>
      <p:pic>
        <p:nvPicPr>
          <p:cNvPr id="3074" name="Picture 2" descr="K-Nearest Neighbors (KNN) Algorithm | by Afroz Chakure | DataDrivenInves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0368" y="1497741"/>
            <a:ext cx="4315163" cy="3342846"/>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a:extLst>
              <a:ext uri="{FF2B5EF4-FFF2-40B4-BE49-F238E27FC236}">
                <a16:creationId xmlns:a16="http://schemas.microsoft.com/office/drawing/2014/main" id="{FF5E2054-076A-31BC-40EE-4217BA06A146}"/>
              </a:ext>
            </a:extLst>
          </p:cNvPr>
          <p:cNvSpPr>
            <a:spLocks noGrp="1"/>
          </p:cNvSpPr>
          <p:nvPr>
            <p:ph type="sldNum" sz="quarter" idx="12"/>
          </p:nvPr>
        </p:nvSpPr>
        <p:spPr/>
        <p:txBody>
          <a:bodyPr/>
          <a:lstStyle/>
          <a:p>
            <a:fld id="{DA04A3ED-EE7A-4E19-90BC-E8E086817459}" type="slidenum">
              <a:rPr lang="zh-CN" altLang="en-US" smtClean="0"/>
              <a:t>21</a:t>
            </a:fld>
            <a:endParaRPr lang="zh-CN" altLang="en-US"/>
          </a:p>
        </p:txBody>
      </p:sp>
    </p:spTree>
    <p:extLst>
      <p:ext uri="{BB962C8B-B14F-4D97-AF65-F5344CB8AC3E}">
        <p14:creationId xmlns:p14="http://schemas.microsoft.com/office/powerpoint/2010/main" val="1138497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 </a:t>
            </a:r>
            <a:r>
              <a:rPr lang="zh-CN" altLang="en-US" b="1" dirty="0"/>
              <a:t>朴素贝叶斯分类器</a:t>
            </a:r>
            <a:endParaRPr lang="zh-CN" altLang="en-US" dirty="0"/>
          </a:p>
        </p:txBody>
      </p:sp>
      <p:sp>
        <p:nvSpPr>
          <p:cNvPr id="3" name="内容占位符 2"/>
          <p:cNvSpPr>
            <a:spLocks noGrp="1"/>
          </p:cNvSpPr>
          <p:nvPr>
            <p:ph idx="1"/>
          </p:nvPr>
        </p:nvSpPr>
        <p:spPr>
          <a:xfrm>
            <a:off x="775408" y="1797248"/>
            <a:ext cx="6215328" cy="3263504"/>
          </a:xfrm>
        </p:spPr>
        <p:txBody>
          <a:bodyPr>
            <a:normAutofit fontScale="92500" lnSpcReduction="10000"/>
          </a:bodyPr>
          <a:lstStyle/>
          <a:p>
            <a:r>
              <a:rPr lang="zh-CN" altLang="en-US" dirty="0"/>
              <a:t>贝叶斯分类器（最小错误贝叶斯分类器）</a:t>
            </a:r>
            <a:endParaRPr lang="en-US" altLang="zh-CN" dirty="0"/>
          </a:p>
          <a:p>
            <a:endParaRPr lang="en-US" altLang="zh-CN" dirty="0"/>
          </a:p>
          <a:p>
            <a:r>
              <a:rPr lang="en-US" altLang="zh-CN" dirty="0"/>
              <a:t>Naïve Bayes</a:t>
            </a:r>
            <a:r>
              <a:rPr lang="zh-CN" altLang="en-US" dirty="0"/>
              <a:t>模型</a:t>
            </a:r>
            <a:endParaRPr lang="en-US" altLang="zh-CN" dirty="0"/>
          </a:p>
          <a:p>
            <a:pPr marL="0" indent="0">
              <a:buNone/>
            </a:pPr>
            <a:endParaRPr lang="en-US" altLang="zh-CN" dirty="0"/>
          </a:p>
          <a:p>
            <a:r>
              <a:rPr lang="zh-CN" altLang="en-US" dirty="0"/>
              <a:t>策略</a:t>
            </a:r>
            <a:endParaRPr lang="en-US" altLang="zh-CN" dirty="0"/>
          </a:p>
          <a:p>
            <a:pPr marL="0" indent="0">
              <a:buNone/>
            </a:pPr>
            <a:endParaRPr lang="en-US" altLang="zh-CN" dirty="0"/>
          </a:p>
          <a:p>
            <a:r>
              <a:rPr lang="zh-CN" altLang="en-US" dirty="0"/>
              <a:t>算法</a:t>
            </a:r>
            <a:endParaRPr lang="en-US" altLang="zh-CN" dirty="0"/>
          </a:p>
        </p:txBody>
      </p:sp>
      <p:pic>
        <p:nvPicPr>
          <p:cNvPr id="4098" name="Picture 2" descr="Data Science. Bayes theorem - Blog | luminousme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66801" y="2866240"/>
            <a:ext cx="4016543" cy="2808712"/>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a:extLst>
              <a:ext uri="{FF2B5EF4-FFF2-40B4-BE49-F238E27FC236}">
                <a16:creationId xmlns:a16="http://schemas.microsoft.com/office/drawing/2014/main" id="{80E0BFD6-81E0-59F5-3428-C59196BBFEE6}"/>
              </a:ext>
            </a:extLst>
          </p:cNvPr>
          <p:cNvSpPr>
            <a:spLocks noGrp="1"/>
          </p:cNvSpPr>
          <p:nvPr>
            <p:ph type="sldNum" sz="quarter" idx="12"/>
          </p:nvPr>
        </p:nvSpPr>
        <p:spPr/>
        <p:txBody>
          <a:bodyPr/>
          <a:lstStyle/>
          <a:p>
            <a:fld id="{DA04A3ED-EE7A-4E19-90BC-E8E086817459}" type="slidenum">
              <a:rPr lang="zh-CN" altLang="en-US" smtClean="0"/>
              <a:t>22</a:t>
            </a:fld>
            <a:endParaRPr lang="zh-CN" altLang="en-US"/>
          </a:p>
        </p:txBody>
      </p:sp>
    </p:spTree>
    <p:extLst>
      <p:ext uri="{BB962C8B-B14F-4D97-AF65-F5344CB8AC3E}">
        <p14:creationId xmlns:p14="http://schemas.microsoft.com/office/powerpoint/2010/main" val="1486802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2843" y="42465"/>
            <a:ext cx="7886700" cy="1325563"/>
          </a:xfrm>
        </p:spPr>
        <p:txBody>
          <a:bodyPr/>
          <a:lstStyle/>
          <a:p>
            <a:r>
              <a:rPr lang="en-US" altLang="zh-CN" b="1" dirty="0"/>
              <a:t>4. </a:t>
            </a:r>
            <a:r>
              <a:rPr lang="zh-CN" altLang="en-US" b="1" dirty="0"/>
              <a:t>线性回归（最小二乘法）</a:t>
            </a:r>
            <a:endParaRPr lang="zh-CN" altLang="en-US" dirty="0"/>
          </a:p>
        </p:txBody>
      </p:sp>
      <p:sp>
        <p:nvSpPr>
          <p:cNvPr id="3" name="内容占位符 2"/>
          <p:cNvSpPr>
            <a:spLocks noGrp="1"/>
          </p:cNvSpPr>
          <p:nvPr>
            <p:ph idx="1"/>
          </p:nvPr>
        </p:nvSpPr>
        <p:spPr>
          <a:xfrm>
            <a:off x="775408" y="1680842"/>
            <a:ext cx="5915025" cy="3263504"/>
          </a:xfrm>
        </p:spPr>
        <p:txBody>
          <a:bodyPr>
            <a:normAutofit lnSpcReduction="10000"/>
          </a:bodyPr>
          <a:lstStyle/>
          <a:p>
            <a:r>
              <a:rPr lang="zh-CN" altLang="en-US" dirty="0"/>
              <a:t>线性回归模型</a:t>
            </a:r>
            <a:endParaRPr lang="en-US" altLang="zh-CN" dirty="0"/>
          </a:p>
          <a:p>
            <a:endParaRPr lang="en-US" altLang="zh-CN" dirty="0"/>
          </a:p>
          <a:p>
            <a:pPr marL="0" indent="0">
              <a:buNone/>
            </a:pPr>
            <a:endParaRPr lang="en-US" altLang="zh-CN" dirty="0"/>
          </a:p>
          <a:p>
            <a:r>
              <a:rPr lang="zh-CN" altLang="en-US" dirty="0"/>
              <a:t>策略</a:t>
            </a:r>
            <a:endParaRPr lang="en-US" altLang="zh-CN" dirty="0"/>
          </a:p>
          <a:p>
            <a:endParaRPr lang="en-US" altLang="zh-CN" dirty="0"/>
          </a:p>
          <a:p>
            <a:endParaRPr lang="en-US" altLang="zh-CN" dirty="0"/>
          </a:p>
          <a:p>
            <a:r>
              <a:rPr lang="zh-CN" altLang="en-US" dirty="0"/>
              <a:t>算法</a:t>
            </a:r>
            <a:endParaRPr lang="en-US" altLang="zh-CN" dirty="0"/>
          </a:p>
        </p:txBody>
      </p:sp>
      <p:pic>
        <p:nvPicPr>
          <p:cNvPr id="5122" name="Picture 2" descr="理解梯度下降- 人工智能遇见磐创- 博客园"/>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8699" y="1862674"/>
            <a:ext cx="4853352" cy="2717878"/>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a:extLst>
              <a:ext uri="{FF2B5EF4-FFF2-40B4-BE49-F238E27FC236}">
                <a16:creationId xmlns:a16="http://schemas.microsoft.com/office/drawing/2014/main" id="{40C1B92B-02D2-1146-3AB6-3C507602E12B}"/>
              </a:ext>
            </a:extLst>
          </p:cNvPr>
          <p:cNvSpPr>
            <a:spLocks noGrp="1"/>
          </p:cNvSpPr>
          <p:nvPr>
            <p:ph type="sldNum" sz="quarter" idx="12"/>
          </p:nvPr>
        </p:nvSpPr>
        <p:spPr/>
        <p:txBody>
          <a:bodyPr/>
          <a:lstStyle/>
          <a:p>
            <a:fld id="{DA04A3ED-EE7A-4E19-90BC-E8E086817459}" type="slidenum">
              <a:rPr lang="zh-CN" altLang="en-US" smtClean="0"/>
              <a:t>23</a:t>
            </a:fld>
            <a:endParaRPr lang="zh-CN" altLang="en-US"/>
          </a:p>
        </p:txBody>
      </p:sp>
    </p:spTree>
    <p:extLst>
      <p:ext uri="{BB962C8B-B14F-4D97-AF65-F5344CB8AC3E}">
        <p14:creationId xmlns:p14="http://schemas.microsoft.com/office/powerpoint/2010/main" val="2898579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19E11F4A-ACD1-F579-9505-E0C47F780397}"/>
              </a:ext>
            </a:extLst>
          </p:cNvPr>
          <p:cNvPicPr>
            <a:picLocks noChangeAspect="1"/>
          </p:cNvPicPr>
          <p:nvPr/>
        </p:nvPicPr>
        <p:blipFill rotWithShape="1">
          <a:blip r:embed="rId3"/>
          <a:srcRect b="25631"/>
          <a:stretch/>
        </p:blipFill>
        <p:spPr>
          <a:xfrm>
            <a:off x="3217601" y="1455950"/>
            <a:ext cx="5297749" cy="4218908"/>
          </a:xfrm>
          <a:prstGeom prst="rect">
            <a:avLst/>
          </a:prstGeom>
        </p:spPr>
      </p:pic>
      <p:sp>
        <p:nvSpPr>
          <p:cNvPr id="4" name="标题 1">
            <a:extLst>
              <a:ext uri="{FF2B5EF4-FFF2-40B4-BE49-F238E27FC236}">
                <a16:creationId xmlns:a16="http://schemas.microsoft.com/office/drawing/2014/main" id="{24DAD42C-6056-53A5-D171-B3AA51B2A1E0}"/>
              </a:ext>
            </a:extLst>
          </p:cNvPr>
          <p:cNvSpPr txBox="1"/>
          <p:nvPr/>
        </p:nvSpPr>
        <p:spPr>
          <a:xfrm>
            <a:off x="209951" y="178142"/>
            <a:ext cx="8305399"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mn-lt"/>
                <a:ea typeface="DengXian" panose="02010600030101010101" pitchFamily="2" charset="-122"/>
              </a:rPr>
              <a:t>统计学习方法</a:t>
            </a:r>
          </a:p>
        </p:txBody>
      </p:sp>
      <p:cxnSp>
        <p:nvCxnSpPr>
          <p:cNvPr id="8" name="直线连接符 7">
            <a:extLst>
              <a:ext uri="{FF2B5EF4-FFF2-40B4-BE49-F238E27FC236}">
                <a16:creationId xmlns:a16="http://schemas.microsoft.com/office/drawing/2014/main" id="{48EE5271-CE04-35EB-4DD1-8E13F9E8D485}"/>
              </a:ext>
            </a:extLst>
          </p:cNvPr>
          <p:cNvCxnSpPr>
            <a:cxnSpLocks/>
          </p:cNvCxnSpPr>
          <p:nvPr/>
        </p:nvCxnSpPr>
        <p:spPr>
          <a:xfrm>
            <a:off x="3034521" y="3696378"/>
            <a:ext cx="549617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直线连接符 8">
            <a:extLst>
              <a:ext uri="{FF2B5EF4-FFF2-40B4-BE49-F238E27FC236}">
                <a16:creationId xmlns:a16="http://schemas.microsoft.com/office/drawing/2014/main" id="{71AF735B-CF7E-903E-5D49-2FFA8DF223C5}"/>
              </a:ext>
            </a:extLst>
          </p:cNvPr>
          <p:cNvCxnSpPr>
            <a:cxnSpLocks/>
          </p:cNvCxnSpPr>
          <p:nvPr/>
        </p:nvCxnSpPr>
        <p:spPr>
          <a:xfrm>
            <a:off x="3034521" y="5160216"/>
            <a:ext cx="5538285"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5" name="内容占位符 2">
            <a:extLst>
              <a:ext uri="{FF2B5EF4-FFF2-40B4-BE49-F238E27FC236}">
                <a16:creationId xmlns:a16="http://schemas.microsoft.com/office/drawing/2014/main" id="{75069620-E9A8-CCCA-8BFD-EAC0B772AC58}"/>
              </a:ext>
            </a:extLst>
          </p:cNvPr>
          <p:cNvSpPr>
            <a:spLocks noGrp="1"/>
          </p:cNvSpPr>
          <p:nvPr>
            <p:ph idx="1"/>
          </p:nvPr>
        </p:nvSpPr>
        <p:spPr>
          <a:xfrm>
            <a:off x="398206" y="1575157"/>
            <a:ext cx="2270962" cy="3570034"/>
          </a:xfrm>
        </p:spPr>
        <p:txBody>
          <a:bodyPr>
            <a:noAutofit/>
          </a:bodyPr>
          <a:lstStyle/>
          <a:p>
            <a:pPr>
              <a:lnSpc>
                <a:spcPct val="114000"/>
              </a:lnSpc>
            </a:pPr>
            <a:r>
              <a:rPr lang="ja-JP" altLang="en-US" sz="2400" dirty="0">
                <a:ea typeface="DengXian" panose="02010600030101010101" pitchFamily="2" charset="-122"/>
              </a:rPr>
              <a:t>监督学习部分</a:t>
            </a:r>
            <a:endParaRPr lang="en-US" altLang="ja-JP" sz="2400" dirty="0">
              <a:ea typeface="DengXian" panose="02010600030101010101" pitchFamily="2" charset="-122"/>
            </a:endParaRPr>
          </a:p>
          <a:p>
            <a:pPr>
              <a:lnSpc>
                <a:spcPct val="114000"/>
              </a:lnSpc>
            </a:pPr>
            <a:r>
              <a:rPr lang="en-US" altLang="zh-CN" sz="2000" dirty="0">
                <a:ea typeface="DengXian" panose="02010600030101010101" pitchFamily="2" charset="-122"/>
              </a:rPr>
              <a:t>4</a:t>
            </a:r>
            <a:r>
              <a:rPr lang="zh-CN" altLang="en-US" sz="2000" dirty="0">
                <a:ea typeface="DengXian" panose="02010600030101010101" pitchFamily="2" charset="-122"/>
              </a:rPr>
              <a:t>个基础方法</a:t>
            </a:r>
            <a:r>
              <a:rPr lang="en-US" altLang="zh-CN" sz="2000" dirty="0">
                <a:ea typeface="DengXian" panose="02010600030101010101" pitchFamily="2" charset="-122"/>
              </a:rPr>
              <a:t>, 3</a:t>
            </a:r>
            <a:r>
              <a:rPr lang="zh-CN" altLang="en-US" sz="2000" dirty="0">
                <a:ea typeface="DengXian" panose="02010600030101010101" pitchFamily="2" charset="-122"/>
              </a:rPr>
              <a:t>个复杂方法</a:t>
            </a:r>
            <a:endParaRPr lang="en-US" altLang="zh-CN" sz="2000" dirty="0">
              <a:ea typeface="DengXian" panose="02010600030101010101" pitchFamily="2" charset="-122"/>
            </a:endParaRPr>
          </a:p>
          <a:p>
            <a:pPr>
              <a:lnSpc>
                <a:spcPct val="114000"/>
              </a:lnSpc>
            </a:pPr>
            <a:r>
              <a:rPr lang="en-US" altLang="zh-CN" sz="2000" dirty="0">
                <a:ea typeface="DengXian" panose="02010600030101010101" pitchFamily="2" charset="-122"/>
              </a:rPr>
              <a:t>1</a:t>
            </a:r>
            <a:r>
              <a:rPr lang="zh-CN" altLang="en-US" sz="2000" dirty="0">
                <a:ea typeface="DengXian" panose="02010600030101010101" pitchFamily="2" charset="-122"/>
              </a:rPr>
              <a:t>个生成方法</a:t>
            </a:r>
            <a:r>
              <a:rPr lang="en-US" altLang="zh-CN" sz="2000" dirty="0">
                <a:ea typeface="DengXian" panose="02010600030101010101" pitchFamily="2" charset="-122"/>
              </a:rPr>
              <a:t>, 6</a:t>
            </a:r>
            <a:r>
              <a:rPr lang="zh-CN" altLang="en-US" sz="2000" dirty="0">
                <a:ea typeface="DengXian" panose="02010600030101010101" pitchFamily="2" charset="-122"/>
              </a:rPr>
              <a:t>个判别方法</a:t>
            </a:r>
            <a:endParaRPr lang="en-US" altLang="zh-CN" sz="2000" dirty="0">
              <a:ea typeface="DengXian" panose="02010600030101010101" pitchFamily="2" charset="-122"/>
            </a:endParaRPr>
          </a:p>
          <a:p>
            <a:pPr>
              <a:lnSpc>
                <a:spcPct val="114000"/>
              </a:lnSpc>
            </a:pPr>
            <a:r>
              <a:rPr lang="en-US" altLang="zh-CN" sz="2000" dirty="0">
                <a:ea typeface="DengXian" panose="02010600030101010101" pitchFamily="2" charset="-122"/>
              </a:rPr>
              <a:t>1</a:t>
            </a:r>
            <a:r>
              <a:rPr lang="zh-CN" altLang="en-US" sz="2000" dirty="0">
                <a:ea typeface="DengXian" panose="02010600030101010101" pitchFamily="2" charset="-122"/>
              </a:rPr>
              <a:t>个单独算法 </a:t>
            </a:r>
            <a:r>
              <a:rPr lang="en-US" altLang="zh-CN" sz="2000" dirty="0">
                <a:ea typeface="DengXian" panose="02010600030101010101" pitchFamily="2" charset="-122"/>
              </a:rPr>
              <a:t>(</a:t>
            </a:r>
            <a:r>
              <a:rPr lang="zh-CN" altLang="en-US" sz="2000" dirty="0">
                <a:ea typeface="DengXian" panose="02010600030101010101" pitchFamily="2" charset="-122"/>
              </a:rPr>
              <a:t>概率模型估计</a:t>
            </a:r>
            <a:r>
              <a:rPr lang="en-US" altLang="zh-CN" sz="2000" dirty="0">
                <a:ea typeface="DengXian" panose="02010600030101010101" pitchFamily="2" charset="-122"/>
              </a:rPr>
              <a:t>)</a:t>
            </a:r>
          </a:p>
          <a:p>
            <a:pPr>
              <a:lnSpc>
                <a:spcPct val="114000"/>
              </a:lnSpc>
            </a:pPr>
            <a:r>
              <a:rPr lang="zh-CN" altLang="en-US" sz="2000" dirty="0">
                <a:ea typeface="DengXian" panose="02010600030101010101" pitchFamily="2" charset="-122"/>
              </a:rPr>
              <a:t>概率模型</a:t>
            </a:r>
            <a:r>
              <a:rPr lang="en-US" altLang="zh-CN" sz="2000" dirty="0">
                <a:ea typeface="DengXian" panose="02010600030101010101" pitchFamily="2" charset="-122"/>
              </a:rPr>
              <a:t>, </a:t>
            </a:r>
            <a:r>
              <a:rPr lang="zh-CN" altLang="en-US" sz="2000" dirty="0">
                <a:ea typeface="DengXian" panose="02010600030101010101" pitchFamily="2" charset="-122"/>
              </a:rPr>
              <a:t>非概率模型</a:t>
            </a:r>
            <a:endParaRPr lang="en-US" altLang="zh-CN" sz="2000" dirty="0">
              <a:ea typeface="DengXian" panose="02010600030101010101" pitchFamily="2" charset="-122"/>
            </a:endParaRPr>
          </a:p>
          <a:p>
            <a:pPr>
              <a:lnSpc>
                <a:spcPct val="114000"/>
              </a:lnSpc>
            </a:pPr>
            <a:endParaRPr lang="en-US" altLang="zh-CN" sz="2000" dirty="0">
              <a:ea typeface="DengXian" panose="02010600030101010101" pitchFamily="2" charset="-122"/>
            </a:endParaRPr>
          </a:p>
        </p:txBody>
      </p:sp>
      <p:sp>
        <p:nvSpPr>
          <p:cNvPr id="3" name="矩形: 圆角 2">
            <a:extLst>
              <a:ext uri="{FF2B5EF4-FFF2-40B4-BE49-F238E27FC236}">
                <a16:creationId xmlns:a16="http://schemas.microsoft.com/office/drawing/2014/main" id="{DE719CAF-9966-A84E-D486-FE1DFF16676E}"/>
              </a:ext>
            </a:extLst>
          </p:cNvPr>
          <p:cNvSpPr/>
          <p:nvPr/>
        </p:nvSpPr>
        <p:spPr>
          <a:xfrm>
            <a:off x="3034521" y="3342969"/>
            <a:ext cx="5711273" cy="1817231"/>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27819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2843" y="42465"/>
            <a:ext cx="7886700" cy="1325563"/>
          </a:xfrm>
        </p:spPr>
        <p:txBody>
          <a:bodyPr/>
          <a:lstStyle/>
          <a:p>
            <a:r>
              <a:rPr lang="en-US" altLang="zh-CN" b="1" dirty="0">
                <a:solidFill>
                  <a:schemeClr val="tx2"/>
                </a:solidFill>
              </a:rPr>
              <a:t>5. </a:t>
            </a:r>
            <a:r>
              <a:rPr lang="zh-CN" altLang="en-US" b="1" dirty="0">
                <a:solidFill>
                  <a:schemeClr val="tx2"/>
                </a:solidFill>
              </a:rPr>
              <a:t>决策树</a:t>
            </a:r>
            <a:endParaRPr lang="zh-CN" altLang="en-US" dirty="0">
              <a:solidFill>
                <a:schemeClr val="tx2"/>
              </a:solidFill>
            </a:endParaRPr>
          </a:p>
        </p:txBody>
      </p:sp>
      <p:sp>
        <p:nvSpPr>
          <p:cNvPr id="6" name="灯片编号占位符 5">
            <a:extLst>
              <a:ext uri="{FF2B5EF4-FFF2-40B4-BE49-F238E27FC236}">
                <a16:creationId xmlns:a16="http://schemas.microsoft.com/office/drawing/2014/main" id="{40C1B92B-02D2-1146-3AB6-3C507602E12B}"/>
              </a:ext>
            </a:extLst>
          </p:cNvPr>
          <p:cNvSpPr>
            <a:spLocks noGrp="1"/>
          </p:cNvSpPr>
          <p:nvPr>
            <p:ph type="sldNum" sz="quarter" idx="12"/>
          </p:nvPr>
        </p:nvSpPr>
        <p:spPr/>
        <p:txBody>
          <a:bodyPr/>
          <a:lstStyle/>
          <a:p>
            <a:fld id="{DA04A3ED-EE7A-4E19-90BC-E8E086817459}" type="slidenum">
              <a:rPr lang="zh-CN" altLang="en-US" smtClean="0"/>
              <a:t>25</a:t>
            </a:fld>
            <a:endParaRPr lang="zh-CN" altLang="en-US"/>
          </a:p>
        </p:txBody>
      </p:sp>
      <p:sp>
        <p:nvSpPr>
          <p:cNvPr id="8" name="文本框 7">
            <a:extLst>
              <a:ext uri="{FF2B5EF4-FFF2-40B4-BE49-F238E27FC236}">
                <a16:creationId xmlns:a16="http://schemas.microsoft.com/office/drawing/2014/main" id="{E5C6F0A3-8D7C-2DCD-99CB-67397E90B951}"/>
              </a:ext>
            </a:extLst>
          </p:cNvPr>
          <p:cNvSpPr txBox="1"/>
          <p:nvPr/>
        </p:nvSpPr>
        <p:spPr>
          <a:xfrm>
            <a:off x="508511" y="1368028"/>
            <a:ext cx="7886699" cy="4448975"/>
          </a:xfrm>
          <a:prstGeom prst="rect">
            <a:avLst/>
          </a:prstGeom>
          <a:noFill/>
        </p:spPr>
        <p:txBody>
          <a:bodyPr wrap="square">
            <a:spAutoFit/>
          </a:bodyPr>
          <a:lstStyle/>
          <a:p>
            <a:pPr marL="342900" lvl="0" indent="-342900" algn="just">
              <a:lnSpc>
                <a:spcPct val="150000"/>
              </a:lnSpc>
              <a:buFont typeface="Arial" panose="020B0604020202020204" pitchFamily="34" charset="0"/>
              <a:buChar char="•"/>
            </a:pPr>
            <a:r>
              <a:rPr lang="zh-CN" altLang="en-US" sz="3200" kern="100" dirty="0">
                <a:effectLst/>
                <a:ea typeface="DengXian" panose="02010600030101010101" pitchFamily="2" charset="-122"/>
                <a:cs typeface="Times New Roman" panose="02020603050405020304" pitchFamily="18" charset="0"/>
              </a:rPr>
              <a:t>概念：</a:t>
            </a:r>
            <a:r>
              <a:rPr lang="zh-CN" altLang="zh-CN" sz="3200" kern="100" dirty="0">
                <a:effectLst/>
                <a:ea typeface="DengXian" panose="02010600030101010101" pitchFamily="2" charset="-122"/>
                <a:cs typeface="Times New Roman" panose="02020603050405020304" pitchFamily="18" charset="0"/>
              </a:rPr>
              <a:t>熵，信息增益、信息增益比、基尼系数</a:t>
            </a:r>
            <a:endParaRPr lang="en-US" altLang="zh-CN" sz="3200" kern="100" dirty="0">
              <a:effectLst/>
              <a:ea typeface="DengXian" panose="02010600030101010101" pitchFamily="2" charset="-122"/>
              <a:cs typeface="Times New Roman" panose="02020603050405020304" pitchFamily="18" charset="0"/>
            </a:endParaRPr>
          </a:p>
          <a:p>
            <a:pPr marL="342900" lvl="0" indent="-342900" algn="just">
              <a:lnSpc>
                <a:spcPct val="150000"/>
              </a:lnSpc>
              <a:buFont typeface="Arial" panose="020B0604020202020204" pitchFamily="34" charset="0"/>
              <a:buChar char="•"/>
            </a:pPr>
            <a:r>
              <a:rPr lang="zh-CN" altLang="en-US" sz="3200" kern="100" dirty="0">
                <a:effectLst/>
                <a:ea typeface="DengXian" panose="02010600030101010101" pitchFamily="2" charset="-122"/>
                <a:cs typeface="Times New Roman" panose="02020603050405020304" pitchFamily="18" charset="0"/>
              </a:rPr>
              <a:t>决策树的生成（如例题</a:t>
            </a:r>
            <a:r>
              <a:rPr lang="en-US" altLang="zh-CN" sz="3200" kern="100" dirty="0">
                <a:effectLst/>
                <a:ea typeface="DengXian" panose="02010600030101010101" pitchFamily="2" charset="-122"/>
                <a:cs typeface="Times New Roman" panose="02020603050405020304" pitchFamily="18" charset="0"/>
              </a:rPr>
              <a:t>5.2</a:t>
            </a:r>
            <a:r>
              <a:rPr lang="zh-CN" altLang="en-US" sz="3200" kern="100" dirty="0">
                <a:effectLst/>
                <a:ea typeface="DengXian" panose="02010600030101010101" pitchFamily="2" charset="-122"/>
                <a:cs typeface="Times New Roman" panose="02020603050405020304" pitchFamily="18" charset="0"/>
              </a:rPr>
              <a:t>，</a:t>
            </a:r>
            <a:r>
              <a:rPr lang="en-US" altLang="zh-CN" sz="3200" kern="100" dirty="0">
                <a:effectLst/>
                <a:ea typeface="DengXian" panose="02010600030101010101" pitchFamily="2" charset="-122"/>
                <a:cs typeface="Times New Roman" panose="02020603050405020304" pitchFamily="18" charset="0"/>
              </a:rPr>
              <a:t>5.3</a:t>
            </a:r>
            <a:r>
              <a:rPr lang="zh-CN" altLang="en-US" sz="3200" kern="100" dirty="0">
                <a:effectLst/>
                <a:ea typeface="DengXian" panose="02010600030101010101" pitchFamily="2" charset="-122"/>
                <a:cs typeface="Times New Roman" panose="02020603050405020304" pitchFamily="18" charset="0"/>
              </a:rPr>
              <a:t>，</a:t>
            </a:r>
            <a:r>
              <a:rPr lang="en-US" altLang="zh-CN" sz="3200" kern="100">
                <a:effectLst/>
                <a:ea typeface="DengXian" panose="02010600030101010101" pitchFamily="2" charset="-122"/>
                <a:cs typeface="Times New Roman" panose="02020603050405020304" pitchFamily="18" charset="0"/>
              </a:rPr>
              <a:t>5.4</a:t>
            </a:r>
            <a:r>
              <a:rPr lang="zh-CN" altLang="en-US" sz="3200" kern="100">
                <a:effectLst/>
                <a:ea typeface="DengXian" panose="02010600030101010101" pitchFamily="2" charset="-122"/>
                <a:cs typeface="Times New Roman" panose="02020603050405020304" pitchFamily="18" charset="0"/>
              </a:rPr>
              <a:t>）</a:t>
            </a:r>
            <a:endParaRPr lang="en-US" altLang="zh-CN" sz="3200" kern="100" dirty="0">
              <a:effectLst/>
              <a:ea typeface="DengXian" panose="02010600030101010101" pitchFamily="2" charset="-122"/>
              <a:cs typeface="Times New Roman" panose="02020603050405020304" pitchFamily="18" charset="0"/>
            </a:endParaRPr>
          </a:p>
          <a:p>
            <a:pPr marL="342900" indent="-342900" algn="just">
              <a:lnSpc>
                <a:spcPct val="150000"/>
              </a:lnSpc>
              <a:buFont typeface="Arial" panose="020B0604020202020204" pitchFamily="34" charset="0"/>
              <a:buChar char="•"/>
            </a:pPr>
            <a:r>
              <a:rPr lang="zh-CN" altLang="en-US" sz="3200" kern="100" dirty="0">
                <a:effectLst/>
                <a:ea typeface="DengXian" panose="02010600030101010101" pitchFamily="2" charset="-122"/>
                <a:cs typeface="Times New Roman" panose="02020603050405020304" pitchFamily="18" charset="0"/>
              </a:rPr>
              <a:t>习题</a:t>
            </a:r>
            <a:r>
              <a:rPr lang="en-US" altLang="zh-CN" sz="3200" kern="100" dirty="0">
                <a:effectLst/>
                <a:ea typeface="DengXian" panose="02010600030101010101" pitchFamily="2" charset="-122"/>
                <a:cs typeface="Times New Roman" panose="02020603050405020304" pitchFamily="18" charset="0"/>
              </a:rPr>
              <a:t>5.1</a:t>
            </a:r>
            <a:r>
              <a:rPr lang="zh-CN" altLang="en-US" sz="3200" kern="100" dirty="0">
                <a:effectLst/>
                <a:ea typeface="DengXian" panose="02010600030101010101" pitchFamily="2" charset="-122"/>
                <a:cs typeface="Times New Roman" panose="02020603050405020304" pitchFamily="18" charset="0"/>
              </a:rPr>
              <a:t>，</a:t>
            </a:r>
            <a:r>
              <a:rPr lang="en-US" altLang="zh-CN" sz="3200" kern="100" dirty="0">
                <a:effectLst/>
                <a:ea typeface="DengXian" panose="02010600030101010101" pitchFamily="2" charset="-122"/>
                <a:cs typeface="Times New Roman" panose="02020603050405020304" pitchFamily="18" charset="0"/>
              </a:rPr>
              <a:t>5.2</a:t>
            </a:r>
          </a:p>
          <a:p>
            <a:pPr marL="342900" lvl="0" indent="-342900" algn="just">
              <a:lnSpc>
                <a:spcPct val="150000"/>
              </a:lnSpc>
              <a:buFont typeface="Arial" panose="020B0604020202020204" pitchFamily="34" charset="0"/>
              <a:buChar char="•"/>
            </a:pPr>
            <a:r>
              <a:rPr lang="en-US" altLang="zh-CN" sz="3200" kern="100" dirty="0">
                <a:effectLst/>
                <a:ea typeface="DengXian" panose="02010600030101010101" pitchFamily="2" charset="-122"/>
                <a:cs typeface="Times New Roman" panose="02020603050405020304" pitchFamily="18" charset="0"/>
              </a:rPr>
              <a:t>ID3</a:t>
            </a:r>
            <a:r>
              <a:rPr lang="zh-CN" altLang="en-US" sz="3200" kern="100" dirty="0">
                <a:effectLst/>
                <a:ea typeface="DengXian" panose="02010600030101010101" pitchFamily="2" charset="-122"/>
                <a:cs typeface="Times New Roman" panose="02020603050405020304" pitchFamily="18" charset="0"/>
              </a:rPr>
              <a:t>，</a:t>
            </a:r>
            <a:r>
              <a:rPr lang="en-US" altLang="zh-CN" sz="3200" kern="100" dirty="0">
                <a:effectLst/>
                <a:ea typeface="DengXian" panose="02010600030101010101" pitchFamily="2" charset="-122"/>
                <a:cs typeface="Times New Roman" panose="02020603050405020304" pitchFamily="18" charset="0"/>
              </a:rPr>
              <a:t>CART</a:t>
            </a:r>
          </a:p>
          <a:p>
            <a:pPr marL="342900" lvl="0" indent="-342900" algn="just">
              <a:lnSpc>
                <a:spcPct val="150000"/>
              </a:lnSpc>
              <a:buFont typeface="Arial" panose="020B0604020202020204" pitchFamily="34" charset="0"/>
              <a:buChar char="•"/>
            </a:pPr>
            <a:r>
              <a:rPr lang="zh-CN" altLang="en-US" sz="3200" kern="100" dirty="0">
                <a:solidFill>
                  <a:srgbClr val="C00000"/>
                </a:solidFill>
                <a:ea typeface="DengXian" panose="02010600030101010101" pitchFamily="2" charset="-122"/>
                <a:cs typeface="Times New Roman" panose="02020603050405020304" pitchFamily="18" charset="0"/>
              </a:rPr>
              <a:t>了解</a:t>
            </a:r>
            <a:r>
              <a:rPr lang="zh-CN" altLang="en-US" sz="3200" kern="100" dirty="0">
                <a:ea typeface="DengXian" panose="02010600030101010101" pitchFamily="2" charset="-122"/>
                <a:cs typeface="Times New Roman" panose="02020603050405020304" pitchFamily="18" charset="0"/>
              </a:rPr>
              <a:t>决策树的剪枝</a:t>
            </a:r>
            <a:endParaRPr lang="zh-CN" altLang="zh-CN" sz="3200" kern="100" dirty="0">
              <a:effectLst/>
              <a:ea typeface="DengXian"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796EBB70-D178-7DEE-231E-A4351B53C41C}"/>
              </a:ext>
            </a:extLst>
          </p:cNvPr>
          <p:cNvPicPr>
            <a:picLocks noChangeAspect="1"/>
          </p:cNvPicPr>
          <p:nvPr/>
        </p:nvPicPr>
        <p:blipFill>
          <a:blip r:embed="rId2"/>
          <a:stretch>
            <a:fillRect/>
          </a:stretch>
        </p:blipFill>
        <p:spPr>
          <a:xfrm>
            <a:off x="4837176" y="3854245"/>
            <a:ext cx="3798313" cy="2502106"/>
          </a:xfrm>
          <a:prstGeom prst="rect">
            <a:avLst/>
          </a:prstGeom>
        </p:spPr>
      </p:pic>
    </p:spTree>
    <p:extLst>
      <p:ext uri="{BB962C8B-B14F-4D97-AF65-F5344CB8AC3E}">
        <p14:creationId xmlns:p14="http://schemas.microsoft.com/office/powerpoint/2010/main" val="265948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2843" y="42465"/>
            <a:ext cx="7886700" cy="1325563"/>
          </a:xfrm>
        </p:spPr>
        <p:txBody>
          <a:bodyPr/>
          <a:lstStyle/>
          <a:p>
            <a:r>
              <a:rPr lang="en-US" altLang="zh-CN" b="1" dirty="0">
                <a:solidFill>
                  <a:schemeClr val="tx2"/>
                </a:solidFill>
              </a:rPr>
              <a:t>6. </a:t>
            </a:r>
            <a:r>
              <a:rPr lang="zh-CN" altLang="en-US" b="1" dirty="0">
                <a:solidFill>
                  <a:schemeClr val="tx2"/>
                </a:solidFill>
              </a:rPr>
              <a:t>逻辑斯蒂回归</a:t>
            </a:r>
            <a:endParaRPr lang="zh-CN" altLang="en-US" dirty="0">
              <a:solidFill>
                <a:schemeClr val="tx2"/>
              </a:solidFill>
            </a:endParaRPr>
          </a:p>
        </p:txBody>
      </p:sp>
      <p:sp>
        <p:nvSpPr>
          <p:cNvPr id="6" name="灯片编号占位符 5">
            <a:extLst>
              <a:ext uri="{FF2B5EF4-FFF2-40B4-BE49-F238E27FC236}">
                <a16:creationId xmlns:a16="http://schemas.microsoft.com/office/drawing/2014/main" id="{40C1B92B-02D2-1146-3AB6-3C507602E12B}"/>
              </a:ext>
            </a:extLst>
          </p:cNvPr>
          <p:cNvSpPr>
            <a:spLocks noGrp="1"/>
          </p:cNvSpPr>
          <p:nvPr>
            <p:ph type="sldNum" sz="quarter" idx="12"/>
          </p:nvPr>
        </p:nvSpPr>
        <p:spPr/>
        <p:txBody>
          <a:bodyPr/>
          <a:lstStyle/>
          <a:p>
            <a:fld id="{DA04A3ED-EE7A-4E19-90BC-E8E086817459}" type="slidenum">
              <a:rPr lang="zh-CN" altLang="en-US" smtClean="0"/>
              <a:t>26</a:t>
            </a:fld>
            <a:endParaRPr lang="zh-CN" altLang="en-US"/>
          </a:p>
        </p:txBody>
      </p:sp>
      <p:sp>
        <p:nvSpPr>
          <p:cNvPr id="8" name="文本框 7">
            <a:extLst>
              <a:ext uri="{FF2B5EF4-FFF2-40B4-BE49-F238E27FC236}">
                <a16:creationId xmlns:a16="http://schemas.microsoft.com/office/drawing/2014/main" id="{E5C6F0A3-8D7C-2DCD-99CB-67397E90B951}"/>
              </a:ext>
            </a:extLst>
          </p:cNvPr>
          <p:cNvSpPr txBox="1"/>
          <p:nvPr/>
        </p:nvSpPr>
        <p:spPr>
          <a:xfrm>
            <a:off x="382843" y="1075546"/>
            <a:ext cx="8013905" cy="3258071"/>
          </a:xfrm>
          <a:prstGeom prst="rect">
            <a:avLst/>
          </a:prstGeom>
          <a:noFill/>
        </p:spPr>
        <p:txBody>
          <a:bodyPr wrap="square">
            <a:spAutoFit/>
          </a:bodyPr>
          <a:lstStyle/>
          <a:p>
            <a:pPr marL="457200" indent="-457200">
              <a:lnSpc>
                <a:spcPct val="150000"/>
              </a:lnSpc>
              <a:buFont typeface="Arial" panose="020B0604020202020204" pitchFamily="34" charset="0"/>
              <a:buChar char="•"/>
            </a:pPr>
            <a:r>
              <a:rPr lang="zh-CN" altLang="en-US" sz="2800" dirty="0"/>
              <a:t>逻辑斯蒂回归模型的定义 </a:t>
            </a:r>
            <a:r>
              <a:rPr lang="en-US" altLang="zh-CN" sz="2800" dirty="0"/>
              <a:t>6.2</a:t>
            </a:r>
          </a:p>
          <a:p>
            <a:pPr marL="457200" indent="-457200">
              <a:lnSpc>
                <a:spcPct val="150000"/>
              </a:lnSpc>
              <a:buFont typeface="Arial" panose="020B0604020202020204" pitchFamily="34" charset="0"/>
              <a:buChar char="•"/>
            </a:pPr>
            <a:r>
              <a:rPr lang="zh-CN" altLang="en-US" sz="2800" dirty="0"/>
              <a:t>监督学习问题，二分类问题，</a:t>
            </a:r>
            <a:r>
              <a:rPr lang="zh-CN" altLang="en-US" sz="2800" dirty="0">
                <a:solidFill>
                  <a:srgbClr val="FF0000"/>
                </a:solidFill>
              </a:rPr>
              <a:t>判别模型（概率）</a:t>
            </a:r>
            <a:endParaRPr lang="en-US" altLang="zh-CN" sz="2800" dirty="0">
              <a:solidFill>
                <a:srgbClr val="FF0000"/>
              </a:solidFill>
            </a:endParaRPr>
          </a:p>
          <a:p>
            <a:pPr marL="457200" indent="-457200">
              <a:lnSpc>
                <a:spcPct val="150000"/>
              </a:lnSpc>
              <a:buFont typeface="Arial" panose="020B0604020202020204" pitchFamily="34" charset="0"/>
              <a:buChar char="•"/>
            </a:pPr>
            <a:r>
              <a:rPr lang="zh-CN" altLang="en-US" sz="2800" dirty="0"/>
              <a:t>损失函数（最大似然估计）和交叉熵的关系</a:t>
            </a:r>
            <a:r>
              <a:rPr lang="en-US" altLang="zh-CN" sz="2800" dirty="0"/>
              <a:t>P93</a:t>
            </a:r>
          </a:p>
          <a:p>
            <a:pPr marL="457200" indent="-457200">
              <a:lnSpc>
                <a:spcPct val="150000"/>
              </a:lnSpc>
              <a:buFont typeface="Arial" panose="020B0604020202020204" pitchFamily="34" charset="0"/>
              <a:buChar char="•"/>
            </a:pPr>
            <a:r>
              <a:rPr lang="zh-CN" altLang="en-US" sz="2800" dirty="0"/>
              <a:t>优化算法 （梯度下降法，二阶</a:t>
            </a:r>
            <a:r>
              <a:rPr lang="en-US" altLang="zh-CN" sz="2800" dirty="0"/>
              <a:t>Hessian</a:t>
            </a:r>
            <a:r>
              <a:rPr lang="zh-CN" altLang="en-US" sz="2800" dirty="0"/>
              <a:t>矩阵正定）习题</a:t>
            </a:r>
            <a:r>
              <a:rPr lang="en-US" altLang="zh-CN" sz="2800" dirty="0"/>
              <a:t>6.2</a:t>
            </a:r>
          </a:p>
        </p:txBody>
      </p:sp>
      <p:pic>
        <p:nvPicPr>
          <p:cNvPr id="4" name="图片 3">
            <a:extLst>
              <a:ext uri="{FF2B5EF4-FFF2-40B4-BE49-F238E27FC236}">
                <a16:creationId xmlns:a16="http://schemas.microsoft.com/office/drawing/2014/main" id="{F016236D-D7E0-4788-3BB1-8097E6F0DC12}"/>
              </a:ext>
            </a:extLst>
          </p:cNvPr>
          <p:cNvPicPr>
            <a:picLocks noChangeAspect="1"/>
          </p:cNvPicPr>
          <p:nvPr/>
        </p:nvPicPr>
        <p:blipFill>
          <a:blip r:embed="rId2"/>
          <a:stretch>
            <a:fillRect/>
          </a:stretch>
        </p:blipFill>
        <p:spPr>
          <a:xfrm>
            <a:off x="4818575" y="3843095"/>
            <a:ext cx="3858364" cy="2597496"/>
          </a:xfrm>
          <a:prstGeom prst="rect">
            <a:avLst/>
          </a:prstGeom>
        </p:spPr>
      </p:pic>
    </p:spTree>
    <p:extLst>
      <p:ext uri="{BB962C8B-B14F-4D97-AF65-F5344CB8AC3E}">
        <p14:creationId xmlns:p14="http://schemas.microsoft.com/office/powerpoint/2010/main" val="936311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3682" y="19665"/>
            <a:ext cx="7886700" cy="1325563"/>
          </a:xfrm>
        </p:spPr>
        <p:txBody>
          <a:bodyPr/>
          <a:lstStyle/>
          <a:p>
            <a:r>
              <a:rPr lang="en-US" altLang="zh-CN" b="1" dirty="0">
                <a:solidFill>
                  <a:schemeClr val="tx2"/>
                </a:solidFill>
              </a:rPr>
              <a:t>7. </a:t>
            </a:r>
            <a:r>
              <a:rPr lang="zh-CN" altLang="en-US" b="1" dirty="0">
                <a:solidFill>
                  <a:schemeClr val="tx2"/>
                </a:solidFill>
              </a:rPr>
              <a:t>支持向量机</a:t>
            </a:r>
            <a:endParaRPr lang="zh-CN" altLang="en-US" dirty="0">
              <a:solidFill>
                <a:schemeClr val="tx2"/>
              </a:solidFill>
            </a:endParaRPr>
          </a:p>
        </p:txBody>
      </p:sp>
      <p:sp>
        <p:nvSpPr>
          <p:cNvPr id="6" name="灯片编号占位符 5">
            <a:extLst>
              <a:ext uri="{FF2B5EF4-FFF2-40B4-BE49-F238E27FC236}">
                <a16:creationId xmlns:a16="http://schemas.microsoft.com/office/drawing/2014/main" id="{40C1B92B-02D2-1146-3AB6-3C507602E12B}"/>
              </a:ext>
            </a:extLst>
          </p:cNvPr>
          <p:cNvSpPr>
            <a:spLocks noGrp="1"/>
          </p:cNvSpPr>
          <p:nvPr>
            <p:ph type="sldNum" sz="quarter" idx="12"/>
          </p:nvPr>
        </p:nvSpPr>
        <p:spPr/>
        <p:txBody>
          <a:bodyPr/>
          <a:lstStyle/>
          <a:p>
            <a:fld id="{DA04A3ED-EE7A-4E19-90BC-E8E086817459}" type="slidenum">
              <a:rPr lang="zh-CN" altLang="en-US" smtClean="0"/>
              <a:t>27</a:t>
            </a:fld>
            <a:endParaRPr lang="zh-CN" altLang="en-US"/>
          </a:p>
        </p:txBody>
      </p:sp>
      <p:sp>
        <p:nvSpPr>
          <p:cNvPr id="8" name="文本框 7">
            <a:extLst>
              <a:ext uri="{FF2B5EF4-FFF2-40B4-BE49-F238E27FC236}">
                <a16:creationId xmlns:a16="http://schemas.microsoft.com/office/drawing/2014/main" id="{E5C6F0A3-8D7C-2DCD-99CB-67397E90B951}"/>
              </a:ext>
            </a:extLst>
          </p:cNvPr>
          <p:cNvSpPr txBox="1"/>
          <p:nvPr/>
        </p:nvSpPr>
        <p:spPr>
          <a:xfrm>
            <a:off x="505746" y="1037725"/>
            <a:ext cx="8009603" cy="5575822"/>
          </a:xfrm>
          <a:prstGeom prst="rect">
            <a:avLst/>
          </a:prstGeom>
          <a:noFill/>
        </p:spPr>
        <p:txBody>
          <a:bodyPr wrap="square">
            <a:spAutoFit/>
          </a:bodyPr>
          <a:lstStyle/>
          <a:p>
            <a:pPr marL="342900" lvl="0" indent="-342900" algn="just">
              <a:lnSpc>
                <a:spcPct val="150000"/>
              </a:lnSpc>
              <a:buFont typeface="Arial" panose="020B0604020202020204" pitchFamily="34" charset="0"/>
              <a:buChar char="•"/>
            </a:pPr>
            <a:r>
              <a:rPr lang="zh-CN" altLang="zh-CN" sz="2400" kern="100" dirty="0">
                <a:effectLst/>
                <a:ea typeface="DengXian" panose="02010600030101010101" pitchFamily="2" charset="-122"/>
                <a:cs typeface="Times New Roman" panose="02020603050405020304" pitchFamily="18" charset="0"/>
              </a:rPr>
              <a:t>函数间隔与几何间隔</a:t>
            </a:r>
          </a:p>
          <a:p>
            <a:pPr marL="342900" lvl="0" indent="-342900" algn="just">
              <a:lnSpc>
                <a:spcPct val="150000"/>
              </a:lnSpc>
              <a:buFont typeface="Arial" panose="020B0604020202020204" pitchFamily="34" charset="0"/>
              <a:buChar char="•"/>
            </a:pPr>
            <a:r>
              <a:rPr lang="zh-CN" altLang="zh-CN" sz="2400" kern="100" dirty="0">
                <a:effectLst/>
                <a:ea typeface="DengXian" panose="02010600030101010101" pitchFamily="2" charset="-122"/>
                <a:cs typeface="Times New Roman" panose="02020603050405020304" pitchFamily="18" charset="0"/>
              </a:rPr>
              <a:t>松弛变量</a:t>
            </a:r>
          </a:p>
          <a:p>
            <a:pPr marL="342900" lvl="0" indent="-342900" algn="just">
              <a:lnSpc>
                <a:spcPct val="150000"/>
              </a:lnSpc>
              <a:buFont typeface="Arial" panose="020B0604020202020204" pitchFamily="34" charset="0"/>
              <a:buChar char="•"/>
            </a:pPr>
            <a:r>
              <a:rPr lang="zh-CN" altLang="en-US" sz="2400" kern="100" dirty="0">
                <a:ea typeface="DengXian" panose="02010600030101010101" pitchFamily="2" charset="-122"/>
                <a:cs typeface="Times New Roman" panose="02020603050405020304" pitchFamily="18" charset="0"/>
              </a:rPr>
              <a:t>间隔边界与</a:t>
            </a:r>
            <a:r>
              <a:rPr lang="zh-CN" altLang="zh-CN" sz="2400" kern="100" dirty="0">
                <a:effectLst/>
                <a:ea typeface="DengXian" panose="02010600030101010101" pitchFamily="2" charset="-122"/>
                <a:cs typeface="Times New Roman" panose="02020603050405020304" pitchFamily="18" charset="0"/>
              </a:rPr>
              <a:t>支持向量</a:t>
            </a:r>
          </a:p>
          <a:p>
            <a:pPr marL="800100" lvl="1" indent="-342900" algn="just">
              <a:lnSpc>
                <a:spcPct val="150000"/>
              </a:lnSpc>
              <a:buFont typeface="Arial" panose="020B0604020202020204" pitchFamily="34" charset="0"/>
              <a:buChar char="•"/>
            </a:pPr>
            <a:r>
              <a:rPr lang="zh-CN" altLang="zh-CN" sz="2400" kern="100" dirty="0">
                <a:effectLst/>
                <a:ea typeface="DengXian" panose="02010600030101010101" pitchFamily="2" charset="-122"/>
                <a:cs typeface="Times New Roman" panose="02020603050405020304" pitchFamily="18" charset="0"/>
              </a:rPr>
              <a:t>线性可分</a:t>
            </a:r>
            <a:r>
              <a:rPr lang="en-US" altLang="zh-CN" sz="2400" kern="100" dirty="0">
                <a:effectLst/>
                <a:ea typeface="DengXian" panose="02010600030101010101" pitchFamily="2" charset="-122"/>
                <a:cs typeface="Times New Roman" panose="02020603050405020304" pitchFamily="18" charset="0"/>
              </a:rPr>
              <a:t>SVM</a:t>
            </a:r>
            <a:endParaRPr lang="zh-CN" altLang="zh-CN" sz="2400" kern="100" dirty="0">
              <a:effectLst/>
              <a:ea typeface="DengXian" panose="02010600030101010101" pitchFamily="2" charset="-122"/>
              <a:cs typeface="Times New Roman" panose="02020603050405020304" pitchFamily="18" charset="0"/>
            </a:endParaRPr>
          </a:p>
          <a:p>
            <a:pPr marL="800100" lvl="1" indent="-342900" algn="just">
              <a:lnSpc>
                <a:spcPct val="150000"/>
              </a:lnSpc>
              <a:buFont typeface="Arial" panose="020B0604020202020204" pitchFamily="34" charset="0"/>
              <a:buChar char="•"/>
            </a:pPr>
            <a:r>
              <a:rPr lang="zh-CN" altLang="zh-CN" sz="2400" kern="100" dirty="0">
                <a:effectLst/>
                <a:ea typeface="DengXian" panose="02010600030101010101" pitchFamily="2" charset="-122"/>
                <a:cs typeface="Times New Roman" panose="02020603050405020304" pitchFamily="18" charset="0"/>
              </a:rPr>
              <a:t>线性</a:t>
            </a:r>
            <a:r>
              <a:rPr lang="en-US" altLang="zh-CN" sz="2400" kern="100" dirty="0">
                <a:effectLst/>
                <a:ea typeface="DengXian" panose="02010600030101010101" pitchFamily="2" charset="-122"/>
                <a:cs typeface="Times New Roman" panose="02020603050405020304" pitchFamily="18" charset="0"/>
              </a:rPr>
              <a:t>SVM</a:t>
            </a:r>
            <a:endParaRPr lang="zh-CN" altLang="zh-CN" sz="2400" kern="100" dirty="0">
              <a:effectLst/>
              <a:ea typeface="DengXian" panose="02010600030101010101" pitchFamily="2" charset="-122"/>
              <a:cs typeface="Times New Roman" panose="02020603050405020304" pitchFamily="18" charset="0"/>
            </a:endParaRPr>
          </a:p>
          <a:p>
            <a:pPr marL="342900" lvl="0" indent="-342900" algn="just">
              <a:lnSpc>
                <a:spcPct val="150000"/>
              </a:lnSpc>
              <a:buFont typeface="Arial" panose="020B0604020202020204" pitchFamily="34" charset="0"/>
              <a:buChar char="•"/>
            </a:pPr>
            <a:r>
              <a:rPr lang="zh-CN" altLang="zh-CN" sz="2400" kern="100" dirty="0">
                <a:effectLst/>
                <a:ea typeface="DengXian" panose="02010600030101010101" pitchFamily="2" charset="-122"/>
                <a:cs typeface="Times New Roman" panose="02020603050405020304" pitchFamily="18" charset="0"/>
              </a:rPr>
              <a:t>核函数、常用核函数</a:t>
            </a:r>
            <a:endParaRPr lang="en-US" altLang="zh-CN" sz="2400" kern="100" dirty="0">
              <a:effectLst/>
              <a:ea typeface="DengXian" panose="02010600030101010101" pitchFamily="2" charset="-122"/>
              <a:cs typeface="Times New Roman" panose="02020603050405020304" pitchFamily="18" charset="0"/>
            </a:endParaRPr>
          </a:p>
          <a:p>
            <a:pPr marL="285750" lvl="0" indent="-285750" algn="just">
              <a:lnSpc>
                <a:spcPct val="150000"/>
              </a:lnSpc>
              <a:buFont typeface="Arial" panose="020B0604020202020204" pitchFamily="34" charset="0"/>
              <a:buChar char="•"/>
            </a:pPr>
            <a:r>
              <a:rPr lang="zh-CN" altLang="zh-CN" sz="2400" kern="100" dirty="0">
                <a:effectLst/>
                <a:ea typeface="DengXian" panose="02010600030101010101" pitchFamily="2" charset="-122"/>
                <a:cs typeface="Times New Roman" panose="02020603050405020304" pitchFamily="18" charset="0"/>
              </a:rPr>
              <a:t>线性可分</a:t>
            </a:r>
            <a:r>
              <a:rPr lang="en-US" altLang="zh-CN" sz="2400" kern="100" dirty="0">
                <a:effectLst/>
                <a:ea typeface="DengXian" panose="02010600030101010101" pitchFamily="2" charset="-122"/>
                <a:cs typeface="Times New Roman" panose="02020603050405020304" pitchFamily="18" charset="0"/>
              </a:rPr>
              <a:t>SVM</a:t>
            </a:r>
            <a:r>
              <a:rPr lang="zh-CN" altLang="zh-CN" sz="2400" kern="100" dirty="0">
                <a:effectLst/>
                <a:ea typeface="DengXian" panose="02010600030101010101" pitchFamily="2" charset="-122"/>
                <a:cs typeface="Times New Roman" panose="02020603050405020304" pitchFamily="18" charset="0"/>
              </a:rPr>
              <a:t>学习的对偶算法</a:t>
            </a:r>
            <a:r>
              <a:rPr lang="en-US" altLang="zh-CN" sz="2400" kern="100" dirty="0">
                <a:effectLst/>
                <a:ea typeface="DengXian" panose="02010600030101010101" pitchFamily="2" charset="-122"/>
                <a:cs typeface="Times New Roman" panose="02020603050405020304" pitchFamily="18" charset="0"/>
              </a:rPr>
              <a:t> (P120-122)</a:t>
            </a:r>
            <a:endParaRPr lang="zh-CN" altLang="zh-CN" sz="2400" kern="100" dirty="0">
              <a:effectLst/>
              <a:ea typeface="DengXian" panose="02010600030101010101" pitchFamily="2" charset="-122"/>
              <a:cs typeface="Times New Roman" panose="02020603050405020304" pitchFamily="18" charset="0"/>
            </a:endParaRPr>
          </a:p>
          <a:p>
            <a:pPr marL="285750" lvl="0" indent="-285750" algn="just">
              <a:lnSpc>
                <a:spcPct val="150000"/>
              </a:lnSpc>
              <a:buFont typeface="Arial" panose="020B0604020202020204" pitchFamily="34" charset="0"/>
              <a:buChar char="•"/>
            </a:pPr>
            <a:r>
              <a:rPr lang="zh-CN" altLang="zh-CN" sz="2400" kern="100" dirty="0">
                <a:effectLst/>
                <a:ea typeface="DengXian" panose="02010600030101010101" pitchFamily="2" charset="-122"/>
                <a:cs typeface="Times New Roman" panose="02020603050405020304" pitchFamily="18" charset="0"/>
              </a:rPr>
              <a:t>线性</a:t>
            </a:r>
            <a:r>
              <a:rPr lang="en-US" altLang="zh-CN" sz="2400" kern="100" dirty="0">
                <a:effectLst/>
                <a:ea typeface="DengXian" panose="02010600030101010101" pitchFamily="2" charset="-122"/>
                <a:cs typeface="Times New Roman" panose="02020603050405020304" pitchFamily="18" charset="0"/>
              </a:rPr>
              <a:t>SVM</a:t>
            </a:r>
            <a:r>
              <a:rPr lang="zh-CN" altLang="zh-CN" sz="2400" kern="100" dirty="0">
                <a:effectLst/>
                <a:ea typeface="DengXian" panose="02010600030101010101" pitchFamily="2" charset="-122"/>
                <a:cs typeface="Times New Roman" panose="02020603050405020304" pitchFamily="18" charset="0"/>
              </a:rPr>
              <a:t>学习的对偶算法</a:t>
            </a:r>
            <a:r>
              <a:rPr lang="en-US" altLang="zh-CN" sz="2400" kern="100" dirty="0">
                <a:effectLst/>
                <a:ea typeface="DengXian" panose="02010600030101010101" pitchFamily="2" charset="-122"/>
                <a:cs typeface="Times New Roman" panose="02020603050405020304" pitchFamily="18" charset="0"/>
              </a:rPr>
              <a:t> (P127-129)</a:t>
            </a:r>
          </a:p>
          <a:p>
            <a:pPr marL="285750" lvl="0" indent="-285750" algn="just">
              <a:lnSpc>
                <a:spcPct val="150000"/>
              </a:lnSpc>
              <a:buFont typeface="Arial" panose="020B0604020202020204" pitchFamily="34" charset="0"/>
              <a:buChar char="•"/>
            </a:pPr>
            <a:r>
              <a:rPr lang="zh-CN" altLang="en-US" sz="2400" kern="100" dirty="0">
                <a:ea typeface="DengXian" panose="02010600030101010101" pitchFamily="2" charset="-122"/>
                <a:cs typeface="Times New Roman" panose="02020603050405020304" pitchFamily="18" charset="0"/>
              </a:rPr>
              <a:t>利用</a:t>
            </a:r>
            <a:r>
              <a:rPr lang="en-US" altLang="zh-CN" sz="2400" kern="100" dirty="0">
                <a:ea typeface="DengXian" panose="02010600030101010101" pitchFamily="2" charset="-122"/>
                <a:cs typeface="Times New Roman" panose="02020603050405020304" pitchFamily="18" charset="0"/>
              </a:rPr>
              <a:t>KKT</a:t>
            </a:r>
            <a:r>
              <a:rPr lang="zh-CN" altLang="en-US" sz="2400" kern="100" dirty="0">
                <a:ea typeface="DengXian" panose="02010600030101010101" pitchFamily="2" charset="-122"/>
                <a:cs typeface="Times New Roman" panose="02020603050405020304" pitchFamily="18" charset="0"/>
              </a:rPr>
              <a:t>条件判断支持向量</a:t>
            </a:r>
            <a:r>
              <a:rPr lang="en-US" altLang="zh-CN" sz="2400" kern="100" dirty="0">
                <a:ea typeface="DengXian" panose="02010600030101010101" pitchFamily="2" charset="-122"/>
                <a:cs typeface="Times New Roman" panose="02020603050405020304" pitchFamily="18" charset="0"/>
              </a:rPr>
              <a:t> (P130)</a:t>
            </a:r>
            <a:endParaRPr lang="zh-CN" altLang="zh-CN" sz="2400" kern="100" dirty="0">
              <a:effectLst/>
              <a:ea typeface="DengXian" panose="02010600030101010101" pitchFamily="2" charset="-122"/>
              <a:cs typeface="Times New Roman" panose="02020603050405020304" pitchFamily="18" charset="0"/>
            </a:endParaRPr>
          </a:p>
          <a:p>
            <a:pPr marL="285750" lvl="0" indent="-285750" algn="just">
              <a:lnSpc>
                <a:spcPct val="150000"/>
              </a:lnSpc>
              <a:buFont typeface="Arial" panose="020B0604020202020204" pitchFamily="34" charset="0"/>
              <a:buChar char="•"/>
            </a:pPr>
            <a:r>
              <a:rPr lang="en-US" altLang="zh-CN" sz="2400" kern="100" dirty="0">
                <a:effectLst/>
                <a:ea typeface="DengXian" panose="02010600030101010101" pitchFamily="2" charset="-122"/>
                <a:cs typeface="Times New Roman" panose="02020603050405020304" pitchFamily="18" charset="0"/>
              </a:rPr>
              <a:t>*</a:t>
            </a:r>
            <a:r>
              <a:rPr lang="zh-CN" altLang="zh-CN" sz="2400" kern="100" dirty="0">
                <a:effectLst/>
                <a:ea typeface="DengXian" panose="02010600030101010101" pitchFamily="2" charset="-122"/>
                <a:cs typeface="Times New Roman" panose="02020603050405020304" pitchFamily="18" charset="0"/>
              </a:rPr>
              <a:t>合页损失函数</a:t>
            </a:r>
            <a:r>
              <a:rPr lang="en-US" altLang="zh-CN" sz="2400" kern="100" dirty="0">
                <a:effectLst/>
                <a:ea typeface="DengXian" panose="02010600030101010101" pitchFamily="2" charset="-122"/>
                <a:cs typeface="Times New Roman" panose="02020603050405020304" pitchFamily="18" charset="0"/>
              </a:rPr>
              <a:t> (P132)</a:t>
            </a:r>
            <a:endParaRPr lang="zh-CN" altLang="zh-CN" sz="2400" kern="100" dirty="0">
              <a:effectLst/>
              <a:ea typeface="DengXian"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DE26FEB7-D082-43C7-5C1D-3BAA09299D4F}"/>
              </a:ext>
            </a:extLst>
          </p:cNvPr>
          <p:cNvPicPr>
            <a:picLocks noChangeAspect="1"/>
          </p:cNvPicPr>
          <p:nvPr/>
        </p:nvPicPr>
        <p:blipFill>
          <a:blip r:embed="rId2"/>
          <a:stretch>
            <a:fillRect/>
          </a:stretch>
        </p:blipFill>
        <p:spPr>
          <a:xfrm>
            <a:off x="5426892" y="2526810"/>
            <a:ext cx="3019848" cy="2045703"/>
          </a:xfrm>
          <a:prstGeom prst="rect">
            <a:avLst/>
          </a:prstGeom>
        </p:spPr>
      </p:pic>
      <p:pic>
        <p:nvPicPr>
          <p:cNvPr id="7" name="图片 6">
            <a:extLst>
              <a:ext uri="{FF2B5EF4-FFF2-40B4-BE49-F238E27FC236}">
                <a16:creationId xmlns:a16="http://schemas.microsoft.com/office/drawing/2014/main" id="{9043D722-A921-6122-2DC4-A06D08D8B22E}"/>
              </a:ext>
            </a:extLst>
          </p:cNvPr>
          <p:cNvPicPr>
            <a:picLocks noChangeAspect="1"/>
          </p:cNvPicPr>
          <p:nvPr/>
        </p:nvPicPr>
        <p:blipFill>
          <a:blip r:embed="rId3"/>
          <a:stretch>
            <a:fillRect/>
          </a:stretch>
        </p:blipFill>
        <p:spPr>
          <a:xfrm>
            <a:off x="5372598" y="281446"/>
            <a:ext cx="3019848" cy="2058601"/>
          </a:xfrm>
          <a:prstGeom prst="rect">
            <a:avLst/>
          </a:prstGeom>
        </p:spPr>
      </p:pic>
    </p:spTree>
    <p:extLst>
      <p:ext uri="{BB962C8B-B14F-4D97-AF65-F5344CB8AC3E}">
        <p14:creationId xmlns:p14="http://schemas.microsoft.com/office/powerpoint/2010/main" val="3292258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3682" y="19665"/>
            <a:ext cx="7886700" cy="1325563"/>
          </a:xfrm>
        </p:spPr>
        <p:txBody>
          <a:bodyPr/>
          <a:lstStyle/>
          <a:p>
            <a:r>
              <a:rPr lang="en-US" altLang="zh-CN" b="1" dirty="0">
                <a:solidFill>
                  <a:schemeClr val="tx2"/>
                </a:solidFill>
              </a:rPr>
              <a:t>8. </a:t>
            </a:r>
            <a:r>
              <a:rPr lang="zh-CN" altLang="en-US" b="1" dirty="0">
                <a:solidFill>
                  <a:schemeClr val="tx2"/>
                </a:solidFill>
              </a:rPr>
              <a:t>提升</a:t>
            </a:r>
            <a:endParaRPr lang="zh-CN" altLang="en-US" dirty="0">
              <a:solidFill>
                <a:schemeClr val="tx2"/>
              </a:solidFill>
            </a:endParaRPr>
          </a:p>
        </p:txBody>
      </p:sp>
      <p:sp>
        <p:nvSpPr>
          <p:cNvPr id="6" name="灯片编号占位符 5">
            <a:extLst>
              <a:ext uri="{FF2B5EF4-FFF2-40B4-BE49-F238E27FC236}">
                <a16:creationId xmlns:a16="http://schemas.microsoft.com/office/drawing/2014/main" id="{40C1B92B-02D2-1146-3AB6-3C507602E12B}"/>
              </a:ext>
            </a:extLst>
          </p:cNvPr>
          <p:cNvSpPr>
            <a:spLocks noGrp="1"/>
          </p:cNvSpPr>
          <p:nvPr>
            <p:ph type="sldNum" sz="quarter" idx="12"/>
          </p:nvPr>
        </p:nvSpPr>
        <p:spPr/>
        <p:txBody>
          <a:bodyPr/>
          <a:lstStyle/>
          <a:p>
            <a:fld id="{DA04A3ED-EE7A-4E19-90BC-E8E086817459}" type="slidenum">
              <a:rPr lang="zh-CN" altLang="en-US" smtClean="0"/>
              <a:t>28</a:t>
            </a:fld>
            <a:endParaRPr lang="zh-CN" altLang="en-US"/>
          </a:p>
        </p:txBody>
      </p:sp>
      <p:sp>
        <p:nvSpPr>
          <p:cNvPr id="8" name="文本框 7">
            <a:extLst>
              <a:ext uri="{FF2B5EF4-FFF2-40B4-BE49-F238E27FC236}">
                <a16:creationId xmlns:a16="http://schemas.microsoft.com/office/drawing/2014/main" id="{E5C6F0A3-8D7C-2DCD-99CB-67397E90B951}"/>
              </a:ext>
            </a:extLst>
          </p:cNvPr>
          <p:cNvSpPr txBox="1"/>
          <p:nvPr/>
        </p:nvSpPr>
        <p:spPr>
          <a:xfrm>
            <a:off x="695018" y="1364433"/>
            <a:ext cx="8009603" cy="1697837"/>
          </a:xfrm>
          <a:prstGeom prst="rect">
            <a:avLst/>
          </a:prstGeom>
          <a:noFill/>
        </p:spPr>
        <p:txBody>
          <a:bodyPr wrap="square">
            <a:spAutoFit/>
          </a:bodyPr>
          <a:lstStyle/>
          <a:p>
            <a:pPr marL="285750" lvl="0" indent="-285750" algn="just">
              <a:lnSpc>
                <a:spcPct val="150000"/>
              </a:lnSpc>
              <a:buFont typeface="Arial" panose="020B0604020202020204" pitchFamily="34" charset="0"/>
              <a:buChar char="•"/>
            </a:pPr>
            <a:r>
              <a:rPr lang="en-US" altLang="zh-CN" sz="2400" kern="100" dirty="0" err="1">
                <a:effectLst/>
                <a:ea typeface="DengXian" panose="02010600030101010101" pitchFamily="2" charset="-122"/>
                <a:cs typeface="Times New Roman" panose="02020603050405020304" pitchFamily="18" charset="0"/>
              </a:rPr>
              <a:t>Adaboost</a:t>
            </a:r>
            <a:r>
              <a:rPr lang="zh-CN" altLang="zh-CN" sz="2400" kern="100" dirty="0">
                <a:effectLst/>
                <a:ea typeface="DengXian" panose="02010600030101010101" pitchFamily="2" charset="-122"/>
                <a:cs typeface="Times New Roman" panose="02020603050405020304" pitchFamily="18" charset="0"/>
              </a:rPr>
              <a:t>算法的解释</a:t>
            </a:r>
            <a:r>
              <a:rPr lang="en-US" altLang="zh-CN" sz="2400" kern="100" dirty="0">
                <a:effectLst/>
                <a:ea typeface="DengXian" panose="02010600030101010101" pitchFamily="2" charset="-122"/>
                <a:cs typeface="Times New Roman" panose="02020603050405020304" pitchFamily="18" charset="0"/>
              </a:rPr>
              <a:t> (P164-165)</a:t>
            </a:r>
          </a:p>
          <a:p>
            <a:pPr marL="285750" lvl="0" indent="-285750" algn="just">
              <a:lnSpc>
                <a:spcPct val="150000"/>
              </a:lnSpc>
              <a:buFont typeface="Arial" panose="020B0604020202020204" pitchFamily="34" charset="0"/>
              <a:buChar char="•"/>
            </a:pPr>
            <a:r>
              <a:rPr lang="zh-CN" altLang="zh-CN" sz="2400" kern="100" dirty="0">
                <a:effectLst/>
                <a:ea typeface="DengXian" panose="02010600030101010101" pitchFamily="2" charset="-122"/>
                <a:cs typeface="Times New Roman" panose="02020603050405020304" pitchFamily="18" charset="0"/>
              </a:rPr>
              <a:t>提升树</a:t>
            </a:r>
            <a:r>
              <a:rPr lang="en-US" altLang="zh-CN" sz="2400" kern="100" dirty="0">
                <a:effectLst/>
                <a:ea typeface="DengXian" panose="02010600030101010101" pitchFamily="2" charset="-122"/>
                <a:cs typeface="Times New Roman" panose="02020603050405020304" pitchFamily="18" charset="0"/>
              </a:rPr>
              <a:t> (P166-167)</a:t>
            </a:r>
          </a:p>
          <a:p>
            <a:pPr marL="285750" lvl="0" indent="-285750" algn="just">
              <a:lnSpc>
                <a:spcPct val="150000"/>
              </a:lnSpc>
              <a:buFont typeface="Arial" panose="020B0604020202020204" pitchFamily="34" charset="0"/>
              <a:buChar char="•"/>
            </a:pPr>
            <a:r>
              <a:rPr lang="zh-CN" altLang="en-US" sz="2400" kern="100" dirty="0">
                <a:ea typeface="DengXian" panose="02010600030101010101" pitchFamily="2" charset="-122"/>
                <a:cs typeface="Times New Roman" panose="02020603050405020304" pitchFamily="18" charset="0"/>
              </a:rPr>
              <a:t>习题</a:t>
            </a:r>
            <a:r>
              <a:rPr lang="en-US" altLang="zh-CN" sz="2400" kern="100" dirty="0">
                <a:ea typeface="DengXian" panose="02010600030101010101" pitchFamily="2" charset="-122"/>
                <a:cs typeface="Times New Roman" panose="02020603050405020304" pitchFamily="18" charset="0"/>
              </a:rPr>
              <a:t>8.2</a:t>
            </a:r>
            <a:endParaRPr lang="zh-CN" altLang="zh-CN" sz="2400" kern="100" dirty="0">
              <a:effectLst/>
              <a:ea typeface="DengXian"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2C0DC313-3877-9F4A-2F4E-035AEB357879}"/>
              </a:ext>
            </a:extLst>
          </p:cNvPr>
          <p:cNvPicPr>
            <a:picLocks noChangeAspect="1"/>
          </p:cNvPicPr>
          <p:nvPr/>
        </p:nvPicPr>
        <p:blipFill>
          <a:blip r:embed="rId2"/>
          <a:stretch>
            <a:fillRect/>
          </a:stretch>
        </p:blipFill>
        <p:spPr>
          <a:xfrm>
            <a:off x="3287354" y="2812505"/>
            <a:ext cx="5053603" cy="3437584"/>
          </a:xfrm>
          <a:prstGeom prst="rect">
            <a:avLst/>
          </a:prstGeom>
        </p:spPr>
      </p:pic>
    </p:spTree>
    <p:extLst>
      <p:ext uri="{BB962C8B-B14F-4D97-AF65-F5344CB8AC3E}">
        <p14:creationId xmlns:p14="http://schemas.microsoft.com/office/powerpoint/2010/main" val="946930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Thanks for your Donation - SCPA Alumn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6695" y="2616125"/>
            <a:ext cx="4570400" cy="1439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307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A967240-A5F7-1321-D0F3-36A3B92F319E}"/>
              </a:ext>
            </a:extLst>
          </p:cNvPr>
          <p:cNvSpPr txBox="1"/>
          <p:nvPr/>
        </p:nvSpPr>
        <p:spPr>
          <a:xfrm>
            <a:off x="295422" y="209195"/>
            <a:ext cx="6160678" cy="745629"/>
          </a:xfrm>
          <a:prstGeom prst="rect">
            <a:avLst/>
          </a:prstGeom>
        </p:spPr>
        <p:txBody>
          <a:bodyPr vert="horz" lIns="51435" tIns="25718" rIns="51435" bIns="2571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300" b="1" dirty="0">
                <a:solidFill>
                  <a:schemeClr val="accent1">
                    <a:lumMod val="50000"/>
                  </a:schemeClr>
                </a:solidFill>
                <a:latin typeface="+mn-ea"/>
                <a:ea typeface="+mn-ea"/>
              </a:rPr>
              <a:t>复习范围</a:t>
            </a:r>
          </a:p>
        </p:txBody>
      </p:sp>
      <p:sp>
        <p:nvSpPr>
          <p:cNvPr id="5" name="内容占位符 2">
            <a:extLst>
              <a:ext uri="{FF2B5EF4-FFF2-40B4-BE49-F238E27FC236}">
                <a16:creationId xmlns:a16="http://schemas.microsoft.com/office/drawing/2014/main" id="{09402BFD-BB8C-8F12-90C8-BB7770E4EAC2}"/>
              </a:ext>
            </a:extLst>
          </p:cNvPr>
          <p:cNvSpPr>
            <a:spLocks noGrp="1"/>
          </p:cNvSpPr>
          <p:nvPr>
            <p:ph idx="1"/>
          </p:nvPr>
        </p:nvSpPr>
        <p:spPr>
          <a:xfrm>
            <a:off x="521110" y="1446438"/>
            <a:ext cx="4725648" cy="3802208"/>
          </a:xfrm>
        </p:spPr>
        <p:txBody>
          <a:bodyPr>
            <a:noAutofit/>
          </a:bodyPr>
          <a:lstStyle/>
          <a:p>
            <a:pPr algn="just">
              <a:lnSpc>
                <a:spcPct val="150000"/>
              </a:lnSpc>
            </a:pPr>
            <a:r>
              <a:rPr lang="zh-CN" altLang="en-US" dirty="0">
                <a:latin typeface="+mn-ea"/>
              </a:rPr>
              <a:t>统计学习的基础概念与定义</a:t>
            </a:r>
            <a:endParaRPr lang="en-US" altLang="zh-CN" dirty="0">
              <a:latin typeface="+mn-ea"/>
            </a:endParaRPr>
          </a:p>
          <a:p>
            <a:pPr algn="just">
              <a:lnSpc>
                <a:spcPct val="150000"/>
              </a:lnSpc>
            </a:pPr>
            <a:r>
              <a:rPr lang="zh-CN" altLang="en-US" dirty="0">
                <a:latin typeface="+mn-ea"/>
              </a:rPr>
              <a:t>具体统计学习方法的概念与相关定义</a:t>
            </a:r>
            <a:r>
              <a:rPr lang="en-US" altLang="zh-CN" dirty="0">
                <a:latin typeface="+mn-ea"/>
              </a:rPr>
              <a:t> (</a:t>
            </a:r>
            <a:r>
              <a:rPr lang="zh-CN" altLang="en-US" dirty="0">
                <a:latin typeface="+mn-ea"/>
              </a:rPr>
              <a:t>模型</a:t>
            </a:r>
            <a:r>
              <a:rPr lang="en-US" altLang="zh-CN" dirty="0">
                <a:latin typeface="+mn-ea"/>
              </a:rPr>
              <a:t>, </a:t>
            </a:r>
            <a:r>
              <a:rPr lang="zh-CN" altLang="en-US" dirty="0">
                <a:latin typeface="+mn-ea"/>
              </a:rPr>
              <a:t>策略</a:t>
            </a:r>
            <a:r>
              <a:rPr lang="en-US" altLang="zh-CN" dirty="0">
                <a:latin typeface="+mn-ea"/>
              </a:rPr>
              <a:t>, </a:t>
            </a:r>
            <a:r>
              <a:rPr lang="zh-CN" altLang="en-US" dirty="0">
                <a:latin typeface="+mn-ea"/>
              </a:rPr>
              <a:t>算法</a:t>
            </a:r>
            <a:r>
              <a:rPr lang="en-US" altLang="zh-CN" dirty="0">
                <a:latin typeface="+mn-ea"/>
              </a:rPr>
              <a:t>)</a:t>
            </a:r>
          </a:p>
          <a:p>
            <a:pPr>
              <a:lnSpc>
                <a:spcPct val="150000"/>
              </a:lnSpc>
            </a:pPr>
            <a:r>
              <a:rPr lang="zh-CN" altLang="en-US" dirty="0">
                <a:latin typeface="+mn-ea"/>
              </a:rPr>
              <a:t>典型推导与证明</a:t>
            </a:r>
            <a:endParaRPr lang="en-US" altLang="zh-CN" dirty="0">
              <a:latin typeface="+mn-ea"/>
            </a:endParaRPr>
          </a:p>
          <a:p>
            <a:pPr>
              <a:lnSpc>
                <a:spcPct val="150000"/>
              </a:lnSpc>
            </a:pPr>
            <a:r>
              <a:rPr lang="zh-CN" altLang="en-US" dirty="0">
                <a:latin typeface="+mn-ea"/>
              </a:rPr>
              <a:t>典型计算</a:t>
            </a:r>
            <a:endParaRPr lang="en-US" altLang="zh-CN" dirty="0">
              <a:latin typeface="+mn-ea"/>
            </a:endParaRPr>
          </a:p>
        </p:txBody>
      </p:sp>
      <p:sp>
        <p:nvSpPr>
          <p:cNvPr id="6" name="右大括号 5">
            <a:extLst>
              <a:ext uri="{FF2B5EF4-FFF2-40B4-BE49-F238E27FC236}">
                <a16:creationId xmlns:a16="http://schemas.microsoft.com/office/drawing/2014/main" id="{4A0E912C-52B5-79C2-0294-2A8E7C5180F7}"/>
              </a:ext>
            </a:extLst>
          </p:cNvPr>
          <p:cNvSpPr/>
          <p:nvPr/>
        </p:nvSpPr>
        <p:spPr>
          <a:xfrm>
            <a:off x="5246758" y="1840648"/>
            <a:ext cx="475617" cy="1462992"/>
          </a:xfrm>
          <a:prstGeom prst="rightBrace">
            <a:avLst/>
          </a:prstGeom>
          <a:ln w="28575">
            <a:solidFill>
              <a:srgbClr val="0070C0"/>
            </a:solid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sz="21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BD872E30-6DA4-8696-700B-DAEE4E11A71D}"/>
              </a:ext>
            </a:extLst>
          </p:cNvPr>
          <p:cNvSpPr txBox="1"/>
          <p:nvPr/>
        </p:nvSpPr>
        <p:spPr>
          <a:xfrm>
            <a:off x="5824039" y="2166678"/>
            <a:ext cx="3083988" cy="673005"/>
          </a:xfrm>
          <a:prstGeom prst="rect">
            <a:avLst/>
          </a:prstGeom>
          <a:noFill/>
        </p:spPr>
        <p:txBody>
          <a:bodyPr wrap="square">
            <a:spAutoFit/>
          </a:bodyPr>
          <a:lstStyle/>
          <a:p>
            <a:pPr>
              <a:lnSpc>
                <a:spcPct val="150000"/>
              </a:lnSpc>
            </a:pPr>
            <a:r>
              <a:rPr lang="zh-CN" altLang="en-US" sz="2800" dirty="0">
                <a:latin typeface="+mn-ea"/>
              </a:rPr>
              <a:t>例题、习题与样题</a:t>
            </a:r>
            <a:endParaRPr lang="en-US" altLang="zh-CN" sz="2800" dirty="0">
              <a:latin typeface="+mn-ea"/>
            </a:endParaRPr>
          </a:p>
        </p:txBody>
      </p:sp>
      <p:sp>
        <p:nvSpPr>
          <p:cNvPr id="10" name="灯片编号占位符 9">
            <a:extLst>
              <a:ext uri="{FF2B5EF4-FFF2-40B4-BE49-F238E27FC236}">
                <a16:creationId xmlns:a16="http://schemas.microsoft.com/office/drawing/2014/main" id="{0CD08E90-9786-1C09-D5F1-EB5030C076EC}"/>
              </a:ext>
            </a:extLst>
          </p:cNvPr>
          <p:cNvSpPr>
            <a:spLocks noGrp="1"/>
          </p:cNvSpPr>
          <p:nvPr>
            <p:ph type="sldNum" sz="quarter" idx="12"/>
          </p:nvPr>
        </p:nvSpPr>
        <p:spPr/>
        <p:txBody>
          <a:bodyPr/>
          <a:lstStyle/>
          <a:p>
            <a:fld id="{DA04A3ED-EE7A-4E19-90BC-E8E086817459}" type="slidenum">
              <a:rPr lang="zh-CN" altLang="en-US" smtClean="0"/>
              <a:t>3</a:t>
            </a:fld>
            <a:endParaRPr lang="zh-CN" altLang="en-US"/>
          </a:p>
        </p:txBody>
      </p:sp>
    </p:spTree>
    <p:extLst>
      <p:ext uri="{BB962C8B-B14F-4D97-AF65-F5344CB8AC3E}">
        <p14:creationId xmlns:p14="http://schemas.microsoft.com/office/powerpoint/2010/main" val="3239883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941" y="326833"/>
            <a:ext cx="7886700" cy="994172"/>
          </a:xfrm>
        </p:spPr>
        <p:txBody>
          <a:bodyPr>
            <a:normAutofit/>
          </a:bodyPr>
          <a:lstStyle/>
          <a:p>
            <a:r>
              <a:rPr lang="en-US" altLang="zh-CN" sz="3200" b="1" dirty="0">
                <a:solidFill>
                  <a:schemeClr val="accent1">
                    <a:lumMod val="50000"/>
                  </a:schemeClr>
                </a:solidFill>
                <a:latin typeface="+mn-ea"/>
                <a:ea typeface="+mn-ea"/>
              </a:rPr>
              <a:t>1. </a:t>
            </a:r>
            <a:r>
              <a:rPr lang="zh-CN" altLang="en-US" sz="3200" b="1" dirty="0">
                <a:solidFill>
                  <a:schemeClr val="accent1">
                    <a:lumMod val="50000"/>
                  </a:schemeClr>
                </a:solidFill>
                <a:latin typeface="+mn-ea"/>
                <a:ea typeface="+mn-ea"/>
              </a:rPr>
              <a:t>统计学习的基础概念与定义</a:t>
            </a:r>
            <a:endParaRPr lang="zh-CN" altLang="en-US" sz="3200" b="1" dirty="0">
              <a:latin typeface="+mn-ea"/>
              <a:ea typeface="+mn-ea"/>
            </a:endParaRPr>
          </a:p>
        </p:txBody>
      </p:sp>
      <p:sp>
        <p:nvSpPr>
          <p:cNvPr id="8" name="内容占位符 2">
            <a:extLst>
              <a:ext uri="{FF2B5EF4-FFF2-40B4-BE49-F238E27FC236}">
                <a16:creationId xmlns:a16="http://schemas.microsoft.com/office/drawing/2014/main" id="{3B3E7C03-C092-FC9A-1E3E-0E11642CB64B}"/>
              </a:ext>
            </a:extLst>
          </p:cNvPr>
          <p:cNvSpPr>
            <a:spLocks noGrp="1"/>
          </p:cNvSpPr>
          <p:nvPr>
            <p:ph idx="1"/>
          </p:nvPr>
        </p:nvSpPr>
        <p:spPr>
          <a:xfrm>
            <a:off x="658761" y="1509406"/>
            <a:ext cx="7628604" cy="4537433"/>
          </a:xfrm>
        </p:spPr>
        <p:txBody>
          <a:bodyPr>
            <a:noAutofit/>
          </a:bodyPr>
          <a:lstStyle/>
          <a:p>
            <a:pPr>
              <a:lnSpc>
                <a:spcPct val="125000"/>
              </a:lnSpc>
            </a:pPr>
            <a:r>
              <a:rPr lang="ja-JP" altLang="en-US" sz="2000" dirty="0">
                <a:latin typeface="等线" panose="02010600030101010101" pitchFamily="2" charset="-122"/>
                <a:ea typeface="等线" panose="02010600030101010101" pitchFamily="2" charset="-122"/>
              </a:rPr>
              <a:t>统计学习的定义</a:t>
            </a:r>
            <a:r>
              <a:rPr lang="en-US" altLang="ja-JP" sz="2000" dirty="0">
                <a:latin typeface="等线" panose="02010600030101010101" pitchFamily="2" charset="-122"/>
                <a:ea typeface="等线" panose="02010600030101010101" pitchFamily="2" charset="-122"/>
              </a:rPr>
              <a:t> (P3)</a:t>
            </a:r>
          </a:p>
          <a:p>
            <a:pPr lvl="1" algn="just">
              <a:lnSpc>
                <a:spcPct val="125000"/>
              </a:lnSpc>
            </a:pPr>
            <a:r>
              <a:rPr lang="ja-JP" altLang="en-US" sz="2000" dirty="0">
                <a:latin typeface="等线" panose="02010600030101010101" pitchFamily="2" charset="-122"/>
                <a:ea typeface="等线" panose="02010600030101010101" pitchFamily="2" charset="-122"/>
              </a:rPr>
              <a:t>统计学习或机器学习是关于计算机基于数据构建概率统计模型并运用模型对数据进行分析和预测的一门学科</a:t>
            </a:r>
            <a:endParaRPr lang="en-US" altLang="ja-JP" sz="2000" dirty="0">
              <a:latin typeface="等线" panose="02010600030101010101" pitchFamily="2" charset="-122"/>
              <a:ea typeface="等线" panose="02010600030101010101" pitchFamily="2" charset="-122"/>
            </a:endParaRPr>
          </a:p>
          <a:p>
            <a:pPr lvl="1">
              <a:lnSpc>
                <a:spcPct val="125000"/>
              </a:lnSpc>
            </a:pPr>
            <a:r>
              <a:rPr lang="ja-JP" altLang="en-US" sz="2000" dirty="0">
                <a:latin typeface="等线" panose="02010600030101010101" pitchFamily="2" charset="-122"/>
                <a:ea typeface="等线" panose="02010600030101010101" pitchFamily="2" charset="-122"/>
              </a:rPr>
              <a:t>统计学习也称统计机器学习</a:t>
            </a:r>
            <a:endParaRPr lang="en-US" altLang="zh-CN" sz="2000" dirty="0">
              <a:latin typeface="等线" panose="02010600030101010101" pitchFamily="2" charset="-122"/>
              <a:ea typeface="等线" panose="02010600030101010101" pitchFamily="2" charset="-122"/>
            </a:endParaRPr>
          </a:p>
          <a:p>
            <a:pPr>
              <a:lnSpc>
                <a:spcPct val="125000"/>
              </a:lnSpc>
            </a:pPr>
            <a:r>
              <a:rPr lang="ja-JP" altLang="en-US" sz="2000" dirty="0">
                <a:latin typeface="等线" panose="02010600030101010101" pitchFamily="2" charset="-122"/>
                <a:ea typeface="等线" panose="02010600030101010101" pitchFamily="2" charset="-122"/>
              </a:rPr>
              <a:t>统计学习的对象</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数据</a:t>
            </a:r>
            <a:r>
              <a:rPr lang="en-US" altLang="zh-CN" sz="2000" dirty="0">
                <a:latin typeface="等线" panose="02010600030101010101" pitchFamily="2" charset="-122"/>
                <a:ea typeface="等线" panose="02010600030101010101" pitchFamily="2" charset="-122"/>
              </a:rPr>
              <a:t> (P4)</a:t>
            </a:r>
            <a:endParaRPr lang="en-US" altLang="ja-JP" sz="2000" dirty="0">
              <a:latin typeface="等线" panose="02010600030101010101" pitchFamily="2" charset="-122"/>
              <a:ea typeface="等线" panose="02010600030101010101" pitchFamily="2" charset="-122"/>
            </a:endParaRPr>
          </a:p>
          <a:p>
            <a:pPr>
              <a:lnSpc>
                <a:spcPct val="125000"/>
              </a:lnSpc>
            </a:pPr>
            <a:r>
              <a:rPr lang="ja-JP" altLang="en-US" sz="2000" dirty="0">
                <a:latin typeface="等线" panose="02010600030101010101" pitchFamily="2" charset="-122"/>
                <a:ea typeface="等线" panose="02010600030101010101" pitchFamily="2" charset="-122"/>
              </a:rPr>
              <a:t>统计学习的目的</a:t>
            </a:r>
            <a:r>
              <a:rPr lang="en-US" altLang="ja-JP" sz="2000" dirty="0">
                <a:latin typeface="等线" panose="02010600030101010101" pitchFamily="2" charset="-122"/>
                <a:ea typeface="等线" panose="02010600030101010101" pitchFamily="2" charset="-122"/>
              </a:rPr>
              <a:t> (P4)</a:t>
            </a:r>
          </a:p>
          <a:p>
            <a:pPr lvl="1">
              <a:lnSpc>
                <a:spcPct val="125000"/>
              </a:lnSpc>
            </a:pPr>
            <a:r>
              <a:rPr lang="zh-CN" altLang="en-US" sz="2000" dirty="0">
                <a:latin typeface="等线" panose="02010600030101010101" pitchFamily="2" charset="-122"/>
                <a:ea typeface="等线" panose="02010600030101010101" pitchFamily="2" charset="-122"/>
              </a:rPr>
              <a:t>对数据的预测与分析</a:t>
            </a: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特别是未知数据的预测与分析</a:t>
            </a:r>
            <a:endParaRPr lang="en-US" altLang="zh-CN" sz="2000" dirty="0">
              <a:latin typeface="等线" panose="02010600030101010101" pitchFamily="2" charset="-122"/>
              <a:ea typeface="等线" panose="02010600030101010101" pitchFamily="2" charset="-122"/>
            </a:endParaRPr>
          </a:p>
          <a:p>
            <a:pPr lvl="1">
              <a:lnSpc>
                <a:spcPct val="125000"/>
              </a:lnSpc>
            </a:pPr>
            <a:r>
              <a:rPr lang="ja-JP" altLang="en-US" sz="2000" dirty="0">
                <a:latin typeface="等线" panose="02010600030101010101" pitchFamily="2" charset="-122"/>
                <a:ea typeface="等线" panose="02010600030101010101" pitchFamily="2" charset="-122"/>
              </a:rPr>
              <a:t>总的目标是考虑学习什么样的模型和如何学习模型</a:t>
            </a:r>
            <a:r>
              <a:rPr lang="en-US" altLang="ja-JP"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以使模型能够对数据进行准确的预测与分析</a:t>
            </a:r>
            <a:endParaRPr lang="en-US" altLang="ja-JP" sz="2000" dirty="0">
              <a:latin typeface="等线" panose="02010600030101010101" pitchFamily="2" charset="-122"/>
              <a:ea typeface="等线" panose="02010600030101010101" pitchFamily="2" charset="-122"/>
            </a:endParaRPr>
          </a:p>
        </p:txBody>
      </p:sp>
      <p:sp>
        <p:nvSpPr>
          <p:cNvPr id="7" name="标题 1">
            <a:extLst>
              <a:ext uri="{FF2B5EF4-FFF2-40B4-BE49-F238E27FC236}">
                <a16:creationId xmlns:a16="http://schemas.microsoft.com/office/drawing/2014/main" id="{91C83C81-790C-0649-3ED1-846680E27C75}"/>
              </a:ext>
            </a:extLst>
          </p:cNvPr>
          <p:cNvSpPr txBox="1"/>
          <p:nvPr/>
        </p:nvSpPr>
        <p:spPr>
          <a:xfrm>
            <a:off x="767870" y="1951857"/>
            <a:ext cx="6229049" cy="745629"/>
          </a:xfrm>
          <a:prstGeom prst="rect">
            <a:avLst/>
          </a:prstGeom>
        </p:spPr>
        <p:txBody>
          <a:bodyPr vert="horz" lIns="51435" tIns="25718" rIns="51435" bIns="2571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400" b="1" dirty="0">
              <a:solidFill>
                <a:schemeClr val="accent1">
                  <a:lumMod val="50000"/>
                </a:schemeClr>
              </a:solidFill>
              <a:latin typeface="+mn-lt"/>
              <a:ea typeface="DengXian" panose="02010600030101010101" pitchFamily="2" charset="-122"/>
            </a:endParaRPr>
          </a:p>
        </p:txBody>
      </p:sp>
      <p:sp>
        <p:nvSpPr>
          <p:cNvPr id="11" name="灯片编号占位符 10">
            <a:extLst>
              <a:ext uri="{FF2B5EF4-FFF2-40B4-BE49-F238E27FC236}">
                <a16:creationId xmlns:a16="http://schemas.microsoft.com/office/drawing/2014/main" id="{8733E6FC-6D0E-29E5-7042-84ACDF7343AD}"/>
              </a:ext>
            </a:extLst>
          </p:cNvPr>
          <p:cNvSpPr>
            <a:spLocks noGrp="1"/>
          </p:cNvSpPr>
          <p:nvPr>
            <p:ph type="sldNum" sz="quarter" idx="12"/>
          </p:nvPr>
        </p:nvSpPr>
        <p:spPr/>
        <p:txBody>
          <a:bodyPr/>
          <a:lstStyle/>
          <a:p>
            <a:fld id="{DA04A3ED-EE7A-4E19-90BC-E8E086817459}" type="slidenum">
              <a:rPr lang="zh-CN" altLang="en-US" smtClean="0"/>
              <a:t>4</a:t>
            </a:fld>
            <a:endParaRPr lang="zh-CN" altLang="en-US"/>
          </a:p>
        </p:txBody>
      </p:sp>
    </p:spTree>
    <p:extLst>
      <p:ext uri="{BB962C8B-B14F-4D97-AF65-F5344CB8AC3E}">
        <p14:creationId xmlns:p14="http://schemas.microsoft.com/office/powerpoint/2010/main" val="52815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0275" y="289091"/>
            <a:ext cx="7886700" cy="994172"/>
          </a:xfrm>
        </p:spPr>
        <p:txBody>
          <a:bodyPr>
            <a:normAutofit/>
          </a:bodyPr>
          <a:lstStyle/>
          <a:p>
            <a:r>
              <a:rPr lang="en-US" altLang="zh-CN" sz="3200" b="1" dirty="0">
                <a:solidFill>
                  <a:schemeClr val="accent1">
                    <a:lumMod val="50000"/>
                  </a:schemeClr>
                </a:solidFill>
                <a:latin typeface="+mn-ea"/>
                <a:ea typeface="+mn-ea"/>
              </a:rPr>
              <a:t>1. </a:t>
            </a:r>
            <a:r>
              <a:rPr lang="zh-CN" altLang="en-US" sz="3200" b="1" dirty="0">
                <a:solidFill>
                  <a:schemeClr val="accent1">
                    <a:lumMod val="50000"/>
                  </a:schemeClr>
                </a:solidFill>
                <a:latin typeface="+mn-ea"/>
                <a:ea typeface="+mn-ea"/>
              </a:rPr>
              <a:t>统计学习的基础概念与定义</a:t>
            </a:r>
            <a:endParaRPr lang="zh-CN" altLang="en-US" sz="3200" b="1" dirty="0">
              <a:latin typeface="+mn-ea"/>
              <a:ea typeface="+mn-ea"/>
            </a:endParaRPr>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B52F054D-DB27-AA51-D4FB-A5E437B6D054}"/>
                  </a:ext>
                </a:extLst>
              </p:cNvPr>
              <p:cNvSpPr>
                <a:spLocks noGrp="1"/>
              </p:cNvSpPr>
              <p:nvPr>
                <p:ph idx="1"/>
              </p:nvPr>
            </p:nvSpPr>
            <p:spPr>
              <a:xfrm>
                <a:off x="974622" y="1711090"/>
                <a:ext cx="6172200" cy="3912961"/>
              </a:xfrm>
            </p:spPr>
            <p:txBody>
              <a:bodyPr>
                <a:noAutofit/>
              </a:bodyPr>
              <a:lstStyle/>
              <a:p>
                <a:pPr>
                  <a:lnSpc>
                    <a:spcPct val="114000"/>
                  </a:lnSpc>
                </a:pPr>
                <a:r>
                  <a:rPr lang="ja-JP" altLang="en-US" sz="1800" dirty="0">
                    <a:latin typeface="微软雅黑" panose="020B0503020204020204" pitchFamily="34" charset="-122"/>
                    <a:ea typeface="微软雅黑" panose="020B0503020204020204" pitchFamily="34" charset="-122"/>
                  </a:rPr>
                  <a:t>统计学习的三要素</a:t>
                </a:r>
                <a:r>
                  <a:rPr lang="en-US" altLang="ja-JP" sz="1800" dirty="0">
                    <a:latin typeface="微软雅黑" panose="020B0503020204020204" pitchFamily="34" charset="-122"/>
                    <a:ea typeface="微软雅黑" panose="020B0503020204020204" pitchFamily="34" charset="-122"/>
                  </a:rPr>
                  <a:t> (P</a:t>
                </a:r>
                <a:r>
                  <a:rPr lang="en-US" altLang="zh-CN" sz="1800" dirty="0">
                    <a:latin typeface="微软雅黑" panose="020B0503020204020204" pitchFamily="34" charset="-122"/>
                    <a:ea typeface="微软雅黑" panose="020B0503020204020204" pitchFamily="34" charset="-122"/>
                  </a:rPr>
                  <a:t>15</a:t>
                </a:r>
                <a:r>
                  <a:rPr lang="en-US" altLang="ja-JP" sz="1800" dirty="0">
                    <a:latin typeface="微软雅黑" panose="020B0503020204020204" pitchFamily="34" charset="-122"/>
                    <a:ea typeface="微软雅黑" panose="020B0503020204020204" pitchFamily="34" charset="-122"/>
                  </a:rPr>
                  <a:t>)</a:t>
                </a:r>
              </a:p>
              <a:p>
                <a:pPr marL="0" indent="0" algn="ctr">
                  <a:lnSpc>
                    <a:spcPct val="114000"/>
                  </a:lnSpc>
                  <a:buNone/>
                </a:pPr>
                <a:r>
                  <a:rPr lang="ja-JP" altLang="en-US" sz="1800" dirty="0">
                    <a:latin typeface="微软雅黑" panose="020B0503020204020204" pitchFamily="34" charset="-122"/>
                    <a:ea typeface="微软雅黑" panose="020B0503020204020204" pitchFamily="34" charset="-122"/>
                  </a:rPr>
                  <a:t>方法</a:t>
                </a:r>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 模型 </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 策略 </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 算法</a:t>
                </a:r>
                <a:endParaRPr lang="en-US" altLang="zh-CN" sz="1800" dirty="0">
                  <a:latin typeface="微软雅黑" panose="020B0503020204020204" pitchFamily="34" charset="-122"/>
                  <a:ea typeface="微软雅黑" panose="020B0503020204020204" pitchFamily="34" charset="-122"/>
                </a:endParaRPr>
              </a:p>
              <a:p>
                <a:pPr lvl="1">
                  <a:lnSpc>
                    <a:spcPct val="114000"/>
                  </a:lnSpc>
                </a:pPr>
                <a:r>
                  <a:rPr lang="zh-CN" altLang="en-US" sz="1500" dirty="0">
                    <a:latin typeface="微软雅黑" panose="020B0503020204020204" pitchFamily="34" charset="-122"/>
                    <a:ea typeface="微软雅黑" panose="020B0503020204020204" pitchFamily="34" charset="-122"/>
                  </a:rPr>
                  <a:t>构建一种统计学习方法就是确定具体的统计学习三要素</a:t>
                </a:r>
                <a:endParaRPr lang="en-US" altLang="zh-CN" sz="1500" dirty="0">
                  <a:latin typeface="微软雅黑" panose="020B0503020204020204" pitchFamily="34" charset="-122"/>
                  <a:ea typeface="微软雅黑" panose="020B0503020204020204" pitchFamily="34" charset="-122"/>
                </a:endParaRPr>
              </a:p>
              <a:p>
                <a:pPr>
                  <a:lnSpc>
                    <a:spcPct val="114000"/>
                  </a:lnSpc>
                </a:pPr>
                <a:r>
                  <a:rPr lang="ja-JP" altLang="en-US" sz="1800" dirty="0">
                    <a:latin typeface="微软雅黑" panose="020B0503020204020204" pitchFamily="34" charset="-122"/>
                    <a:ea typeface="微软雅黑" panose="020B0503020204020204" pitchFamily="34" charset="-122"/>
                  </a:rPr>
                  <a:t>模型</a:t>
                </a:r>
                <a:r>
                  <a:rPr lang="en-US" altLang="ja-JP" sz="1800" dirty="0">
                    <a:latin typeface="微软雅黑" panose="020B0503020204020204" pitchFamily="34" charset="-122"/>
                    <a:ea typeface="微软雅黑" panose="020B0503020204020204" pitchFamily="34" charset="-122"/>
                  </a:rPr>
                  <a:t>: </a:t>
                </a:r>
                <a:r>
                  <a:rPr lang="ja-JP" altLang="en-US" sz="1800" dirty="0">
                    <a:latin typeface="微软雅黑" panose="020B0503020204020204" pitchFamily="34" charset="-122"/>
                    <a:ea typeface="微软雅黑" panose="020B0503020204020204" pitchFamily="34" charset="-122"/>
                  </a:rPr>
                  <a:t>非概率</a:t>
                </a:r>
                <a:endParaRPr lang="en-US" altLang="ja-JP" sz="1800" dirty="0">
                  <a:latin typeface="微软雅黑" panose="020B0503020204020204" pitchFamily="34" charset="-122"/>
                  <a:ea typeface="微软雅黑" panose="020B0503020204020204" pitchFamily="34" charset="-122"/>
                </a:endParaRPr>
              </a:p>
              <a:p>
                <a:pPr lvl="1">
                  <a:lnSpc>
                    <a:spcPct val="114000"/>
                  </a:lnSpc>
                </a:pPr>
                <a:r>
                  <a:rPr lang="ja-JP" altLang="en-US" sz="1500" dirty="0">
                    <a:latin typeface="微软雅黑" panose="020B0503020204020204" pitchFamily="34" charset="-122"/>
                    <a:ea typeface="微软雅黑" panose="020B0503020204020204" pitchFamily="34" charset="-122"/>
                  </a:rPr>
                  <a:t>假设空间是决策函数的集合</a:t>
                </a:r>
                <a:endParaRPr lang="en-US" altLang="ja-JP" sz="1500" dirty="0">
                  <a:latin typeface="微软雅黑" panose="020B0503020204020204" pitchFamily="34" charset="-122"/>
                  <a:ea typeface="微软雅黑" panose="020B0503020204020204" pitchFamily="34" charset="-122"/>
                </a:endParaRPr>
              </a:p>
              <a:p>
                <a:pPr lvl="1">
                  <a:lnSpc>
                    <a:spcPct val="114000"/>
                  </a:lnSpc>
                </a:pPr>
                <a14:m>
                  <m:oMath xmlns:m="http://schemas.openxmlformats.org/officeDocument/2006/math">
                    <m:r>
                      <a:rPr lang="en-US" altLang="zh-CN" sz="1500" i="1">
                        <a:latin typeface="Cambria Math" panose="02040503050406030204" pitchFamily="18" charset="0"/>
                      </a:rPr>
                      <m:t>𝐹</m:t>
                    </m:r>
                    <m:r>
                      <a:rPr lang="en-US" altLang="zh-CN" sz="1500" i="1">
                        <a:latin typeface="Cambria Math" panose="02040503050406030204" pitchFamily="18" charset="0"/>
                      </a:rPr>
                      <m:t>=</m:t>
                    </m:r>
                    <m:d>
                      <m:dPr>
                        <m:begChr m:val="{"/>
                        <m:endChr m:val="}"/>
                        <m:ctrlPr>
                          <a:rPr lang="en-US" altLang="zh-CN" sz="1500" i="1">
                            <a:latin typeface="Cambria Math" panose="02040503050406030204" pitchFamily="18" charset="0"/>
                          </a:rPr>
                        </m:ctrlPr>
                      </m:dPr>
                      <m:e>
                        <m:r>
                          <a:rPr lang="en-US" altLang="zh-CN" sz="1500" i="1">
                            <a:latin typeface="Cambria Math" panose="02040503050406030204" pitchFamily="18" charset="0"/>
                          </a:rPr>
                          <m:t>𝑓</m:t>
                        </m:r>
                      </m:e>
                      <m:e>
                        <m:r>
                          <a:rPr lang="en-US" altLang="zh-CN" sz="1500" i="1">
                            <a:latin typeface="Cambria Math" panose="02040503050406030204" pitchFamily="18" charset="0"/>
                          </a:rPr>
                          <m:t>𝑌</m:t>
                        </m:r>
                        <m:r>
                          <a:rPr lang="en-US" altLang="zh-CN" sz="1500" i="1">
                            <a:latin typeface="Cambria Math" panose="02040503050406030204" pitchFamily="18" charset="0"/>
                          </a:rPr>
                          <m:t>=</m:t>
                        </m:r>
                        <m:r>
                          <a:rPr lang="en-US" altLang="zh-CN" sz="1500" i="1">
                            <a:latin typeface="Cambria Math" panose="02040503050406030204" pitchFamily="18" charset="0"/>
                          </a:rPr>
                          <m:t>𝑓</m:t>
                        </m:r>
                        <m:d>
                          <m:dPr>
                            <m:ctrlPr>
                              <a:rPr lang="en-US" altLang="zh-CN" sz="1500" i="1">
                                <a:latin typeface="Cambria Math" panose="02040503050406030204" pitchFamily="18" charset="0"/>
                              </a:rPr>
                            </m:ctrlPr>
                          </m:dPr>
                          <m:e>
                            <m:r>
                              <a:rPr lang="en-US" altLang="zh-CN" sz="1500" i="1">
                                <a:latin typeface="Cambria Math" panose="02040503050406030204" pitchFamily="18" charset="0"/>
                              </a:rPr>
                              <m:t>𝑋</m:t>
                            </m:r>
                          </m:e>
                        </m:d>
                      </m:e>
                    </m:d>
                    <m:r>
                      <a:rPr lang="en-US" altLang="zh-CN" sz="1500">
                        <a:latin typeface="Cambria Math" panose="02040503050406030204" pitchFamily="18" charset="0"/>
                      </a:rPr>
                      <m:t>; </m:t>
                    </m:r>
                    <m:r>
                      <a:rPr lang="en-US" altLang="zh-CN" sz="1500" i="1">
                        <a:latin typeface="Cambria Math" panose="02040503050406030204" pitchFamily="18" charset="0"/>
                      </a:rPr>
                      <m:t>𝐹</m:t>
                    </m:r>
                    <m:r>
                      <a:rPr lang="en-US" altLang="zh-CN" sz="1500" i="1">
                        <a:latin typeface="Cambria Math" panose="02040503050406030204" pitchFamily="18" charset="0"/>
                      </a:rPr>
                      <m:t>={</m:t>
                    </m:r>
                    <m:r>
                      <a:rPr lang="en-US" altLang="zh-CN" sz="1500" i="1">
                        <a:latin typeface="Cambria Math" panose="02040503050406030204" pitchFamily="18" charset="0"/>
                      </a:rPr>
                      <m:t>𝑓</m:t>
                    </m:r>
                    <m:r>
                      <a:rPr lang="en-US" altLang="zh-CN" sz="1500" i="1">
                        <a:latin typeface="Cambria Math" panose="02040503050406030204" pitchFamily="18" charset="0"/>
                      </a:rPr>
                      <m:t>|</m:t>
                    </m:r>
                    <m:r>
                      <a:rPr lang="en-US" altLang="zh-CN" sz="1500" i="1">
                        <a:latin typeface="Cambria Math" panose="02040503050406030204" pitchFamily="18" charset="0"/>
                      </a:rPr>
                      <m:t>𝑌</m:t>
                    </m:r>
                    <m:r>
                      <a:rPr lang="en-US" altLang="zh-CN" sz="1500" i="1">
                        <a:latin typeface="Cambria Math" panose="02040503050406030204" pitchFamily="18" charset="0"/>
                      </a:rPr>
                      <m:t>=</m:t>
                    </m:r>
                    <m:sSub>
                      <m:sSubPr>
                        <m:ctrlPr>
                          <a:rPr lang="en-US" altLang="zh-CN" sz="1500" i="1">
                            <a:latin typeface="Cambria Math" panose="02040503050406030204" pitchFamily="18" charset="0"/>
                          </a:rPr>
                        </m:ctrlPr>
                      </m:sSubPr>
                      <m:e>
                        <m:r>
                          <a:rPr lang="en-US" altLang="zh-CN" sz="1500" i="1">
                            <a:latin typeface="Cambria Math" panose="02040503050406030204" pitchFamily="18" charset="0"/>
                          </a:rPr>
                          <m:t>𝑓</m:t>
                        </m:r>
                      </m:e>
                      <m:sub>
                        <m:r>
                          <a:rPr lang="zh-CN" altLang="en-US" sz="1500" i="1">
                            <a:latin typeface="Cambria Math" panose="02040503050406030204" pitchFamily="18" charset="0"/>
                          </a:rPr>
                          <m:t>𝜃</m:t>
                        </m:r>
                      </m:sub>
                    </m:sSub>
                    <m:d>
                      <m:dPr>
                        <m:ctrlPr>
                          <a:rPr lang="en-US" altLang="zh-CN" sz="1500" i="1">
                            <a:latin typeface="Cambria Math" panose="02040503050406030204" pitchFamily="18" charset="0"/>
                          </a:rPr>
                        </m:ctrlPr>
                      </m:dPr>
                      <m:e>
                        <m:r>
                          <a:rPr lang="en-US" altLang="zh-CN" sz="1500" i="1">
                            <a:latin typeface="Cambria Math" panose="02040503050406030204" pitchFamily="18" charset="0"/>
                          </a:rPr>
                          <m:t>𝑋</m:t>
                        </m:r>
                      </m:e>
                    </m:d>
                    <m:r>
                      <a:rPr lang="en-US" altLang="zh-CN" sz="1500" i="1">
                        <a:latin typeface="Cambria Math" panose="02040503050406030204" pitchFamily="18" charset="0"/>
                      </a:rPr>
                      <m:t>,</m:t>
                    </m:r>
                    <m:r>
                      <a:rPr lang="zh-CN" altLang="en-US" sz="1500" i="1">
                        <a:latin typeface="Cambria Math" panose="02040503050406030204" pitchFamily="18" charset="0"/>
                      </a:rPr>
                      <m:t>𝜃</m:t>
                    </m:r>
                    <m:r>
                      <a:rPr lang="zh-CN" altLang="en-US" sz="1500" i="1">
                        <a:latin typeface="Cambria Math" panose="02040503050406030204" pitchFamily="18" charset="0"/>
                      </a:rPr>
                      <m:t>∈</m:t>
                    </m:r>
                    <m:sSup>
                      <m:sSupPr>
                        <m:ctrlPr>
                          <a:rPr lang="en-US" altLang="zh-CN" sz="1500" i="1">
                            <a:latin typeface="Cambria Math" panose="02040503050406030204" pitchFamily="18" charset="0"/>
                          </a:rPr>
                        </m:ctrlPr>
                      </m:sSupPr>
                      <m:e>
                        <m:r>
                          <a:rPr lang="en-US" altLang="zh-CN" sz="1500" i="1">
                            <a:latin typeface="Cambria Math" panose="02040503050406030204" pitchFamily="18" charset="0"/>
                          </a:rPr>
                          <m:t>𝑅</m:t>
                        </m:r>
                      </m:e>
                      <m:sup>
                        <m:r>
                          <a:rPr lang="en-US" altLang="zh-CN" sz="1500" i="1">
                            <a:latin typeface="Cambria Math" panose="02040503050406030204" pitchFamily="18" charset="0"/>
                          </a:rPr>
                          <m:t>𝑛</m:t>
                        </m:r>
                      </m:sup>
                    </m:sSup>
                    <m:r>
                      <a:rPr lang="en-US" altLang="zh-CN" sz="1500" i="1">
                        <a:latin typeface="Cambria Math" panose="02040503050406030204" pitchFamily="18" charset="0"/>
                      </a:rPr>
                      <m:t>}</m:t>
                    </m:r>
                  </m:oMath>
                </a14:m>
                <a:r>
                  <a:rPr lang="en-US" altLang="zh-CN" sz="1500" dirty="0">
                    <a:latin typeface="微软雅黑" panose="020B0503020204020204" pitchFamily="34" charset="-122"/>
                    <a:ea typeface="微软雅黑" panose="020B0503020204020204" pitchFamily="34" charset="-122"/>
                  </a:rPr>
                  <a:t> (</a:t>
                </a:r>
                <a:r>
                  <a:rPr lang="zh-CN" altLang="en-US" sz="1500" dirty="0">
                    <a:latin typeface="微软雅黑" panose="020B0503020204020204" pitchFamily="34" charset="-122"/>
                    <a:ea typeface="微软雅黑" panose="020B0503020204020204" pitchFamily="34" charset="-122"/>
                  </a:rPr>
                  <a:t>参数空间</a:t>
                </a:r>
                <a:r>
                  <a:rPr lang="en-US" altLang="zh-CN" sz="1500" dirty="0">
                    <a:latin typeface="微软雅黑" panose="020B0503020204020204" pitchFamily="34" charset="-122"/>
                    <a:ea typeface="微软雅黑" panose="020B0503020204020204" pitchFamily="34" charset="-122"/>
                  </a:rPr>
                  <a:t>)</a:t>
                </a:r>
                <a:endParaRPr lang="zh-CN" altLang="en-US" sz="1500" dirty="0">
                  <a:latin typeface="微软雅黑" panose="020B0503020204020204" pitchFamily="34" charset="-122"/>
                  <a:ea typeface="微软雅黑" panose="020B0503020204020204" pitchFamily="34" charset="-122"/>
                </a:endParaRPr>
              </a:p>
              <a:p>
                <a:pPr>
                  <a:lnSpc>
                    <a:spcPct val="114000"/>
                  </a:lnSpc>
                </a:pPr>
                <a:r>
                  <a:rPr lang="ja-JP" altLang="en-US" sz="1800" dirty="0">
                    <a:latin typeface="微软雅黑" panose="020B0503020204020204" pitchFamily="34" charset="-122"/>
                    <a:ea typeface="微软雅黑" panose="020B0503020204020204" pitchFamily="34" charset="-122"/>
                  </a:rPr>
                  <a:t>模型</a:t>
                </a:r>
                <a:r>
                  <a:rPr lang="en-US" altLang="ja-JP" sz="1800" dirty="0">
                    <a:latin typeface="微软雅黑" panose="020B0503020204020204" pitchFamily="34" charset="-122"/>
                    <a:ea typeface="微软雅黑" panose="020B0503020204020204" pitchFamily="34" charset="-122"/>
                  </a:rPr>
                  <a:t>: </a:t>
                </a:r>
                <a:r>
                  <a:rPr lang="ja-JP" altLang="en-US" sz="1800" dirty="0">
                    <a:latin typeface="微软雅黑" panose="020B0503020204020204" pitchFamily="34" charset="-122"/>
                    <a:ea typeface="微软雅黑" panose="020B0503020204020204" pitchFamily="34" charset="-122"/>
                  </a:rPr>
                  <a:t>概率</a:t>
                </a:r>
                <a:endParaRPr lang="en-US" altLang="ja-JP" sz="1800" dirty="0">
                  <a:latin typeface="微软雅黑" panose="020B0503020204020204" pitchFamily="34" charset="-122"/>
                  <a:ea typeface="微软雅黑" panose="020B0503020204020204" pitchFamily="34" charset="-122"/>
                </a:endParaRPr>
              </a:p>
              <a:p>
                <a:pPr lvl="1">
                  <a:lnSpc>
                    <a:spcPct val="114000"/>
                  </a:lnSpc>
                </a:pPr>
                <a:r>
                  <a:rPr lang="ja-JP" altLang="en-US" sz="1500" dirty="0">
                    <a:latin typeface="微软雅黑" panose="020B0503020204020204" pitchFamily="34" charset="-122"/>
                    <a:ea typeface="微软雅黑" panose="020B0503020204020204" pitchFamily="34" charset="-122"/>
                  </a:rPr>
                  <a:t>假设空间是条件概率的集合</a:t>
                </a:r>
                <a:endParaRPr lang="en-US" altLang="ja-JP" sz="1500" dirty="0">
                  <a:latin typeface="微软雅黑" panose="020B0503020204020204" pitchFamily="34" charset="-122"/>
                  <a:ea typeface="微软雅黑" panose="020B0503020204020204" pitchFamily="34" charset="-122"/>
                </a:endParaRPr>
              </a:p>
              <a:p>
                <a:pPr lvl="1">
                  <a:lnSpc>
                    <a:spcPct val="114000"/>
                  </a:lnSpc>
                </a:pPr>
                <a14:m>
                  <m:oMath xmlns:m="http://schemas.openxmlformats.org/officeDocument/2006/math">
                    <m:r>
                      <a:rPr lang="en-US" altLang="zh-CN" sz="1500" i="1">
                        <a:latin typeface="Cambria Math" panose="02040503050406030204" pitchFamily="18" charset="0"/>
                      </a:rPr>
                      <m:t>𝐹</m:t>
                    </m:r>
                    <m:r>
                      <a:rPr lang="en-US" altLang="zh-CN" sz="1500" i="1">
                        <a:latin typeface="Cambria Math" panose="02040503050406030204" pitchFamily="18" charset="0"/>
                      </a:rPr>
                      <m:t>={</m:t>
                    </m:r>
                    <m:r>
                      <a:rPr lang="en-US" altLang="zh-CN" sz="1500" i="1">
                        <a:latin typeface="Cambria Math" panose="02040503050406030204" pitchFamily="18" charset="0"/>
                      </a:rPr>
                      <m:t>𝑃</m:t>
                    </m:r>
                    <m:r>
                      <a:rPr lang="en-US" altLang="zh-CN" sz="1500" i="1">
                        <a:latin typeface="Cambria Math" panose="02040503050406030204" pitchFamily="18" charset="0"/>
                      </a:rPr>
                      <m:t>|</m:t>
                    </m:r>
                    <m:r>
                      <a:rPr lang="en-US" altLang="zh-CN" sz="1500" i="1">
                        <a:latin typeface="Cambria Math" panose="02040503050406030204" pitchFamily="18" charset="0"/>
                      </a:rPr>
                      <m:t>𝑃</m:t>
                    </m:r>
                    <m:r>
                      <a:rPr lang="en-US" altLang="zh-CN" sz="1500" i="1">
                        <a:latin typeface="Cambria Math" panose="02040503050406030204" pitchFamily="18" charset="0"/>
                      </a:rPr>
                      <m:t>(</m:t>
                    </m:r>
                    <m:r>
                      <a:rPr lang="en-US" altLang="zh-CN" sz="1500" i="1">
                        <a:latin typeface="Cambria Math" panose="02040503050406030204" pitchFamily="18" charset="0"/>
                      </a:rPr>
                      <m:t>𝑌</m:t>
                    </m:r>
                    <m:r>
                      <a:rPr lang="en-US" altLang="zh-CN" sz="1500" i="1">
                        <a:latin typeface="Cambria Math" panose="02040503050406030204" pitchFamily="18" charset="0"/>
                      </a:rPr>
                      <m:t>|</m:t>
                    </m:r>
                    <m:r>
                      <a:rPr lang="en-US" altLang="zh-CN" sz="1500" i="1">
                        <a:latin typeface="Cambria Math" panose="02040503050406030204" pitchFamily="18" charset="0"/>
                      </a:rPr>
                      <m:t>𝑋</m:t>
                    </m:r>
                    <m:r>
                      <a:rPr lang="en-US" altLang="zh-CN" sz="1500" i="1">
                        <a:latin typeface="Cambria Math" panose="02040503050406030204" pitchFamily="18" charset="0"/>
                      </a:rPr>
                      <m:t>)}</m:t>
                    </m:r>
                  </m:oMath>
                </a14:m>
                <a:r>
                  <a:rPr lang="en-US" altLang="ja-JP" sz="1500" dirty="0">
                    <a:latin typeface="微软雅黑" panose="020B0503020204020204" pitchFamily="34" charset="-122"/>
                    <a:ea typeface="微软雅黑" panose="020B0503020204020204" pitchFamily="34" charset="-122"/>
                  </a:rPr>
                  <a:t>; </a:t>
                </a:r>
                <a14:m>
                  <m:oMath xmlns:m="http://schemas.openxmlformats.org/officeDocument/2006/math">
                    <m:r>
                      <a:rPr lang="en-US" altLang="zh-CN" sz="1500" i="1">
                        <a:latin typeface="Cambria Math" panose="02040503050406030204" pitchFamily="18" charset="0"/>
                      </a:rPr>
                      <m:t>𝐹</m:t>
                    </m:r>
                    <m:r>
                      <a:rPr lang="en-US" altLang="zh-CN" sz="1500" i="1">
                        <a:latin typeface="Cambria Math" panose="02040503050406030204" pitchFamily="18" charset="0"/>
                      </a:rPr>
                      <m:t>=</m:t>
                    </m:r>
                    <m:d>
                      <m:dPr>
                        <m:begChr m:val="{"/>
                        <m:endChr m:val="}"/>
                        <m:ctrlPr>
                          <a:rPr lang="en-US" altLang="zh-CN" sz="1500" i="1">
                            <a:latin typeface="Cambria Math" panose="02040503050406030204" pitchFamily="18" charset="0"/>
                          </a:rPr>
                        </m:ctrlPr>
                      </m:dPr>
                      <m:e>
                        <m:r>
                          <a:rPr lang="en-US" altLang="zh-CN" sz="1500" i="1">
                            <a:latin typeface="Cambria Math" panose="02040503050406030204" pitchFamily="18" charset="0"/>
                          </a:rPr>
                          <m:t>𝑃</m:t>
                        </m:r>
                      </m:e>
                      <m:e>
                        <m:sSub>
                          <m:sSubPr>
                            <m:ctrlPr>
                              <a:rPr lang="en-US" altLang="zh-CN" sz="1500" i="1">
                                <a:latin typeface="Cambria Math" panose="02040503050406030204" pitchFamily="18" charset="0"/>
                              </a:rPr>
                            </m:ctrlPr>
                          </m:sSubPr>
                          <m:e>
                            <m:r>
                              <a:rPr lang="en-US" altLang="zh-CN" sz="1500" i="1">
                                <a:latin typeface="Cambria Math" panose="02040503050406030204" pitchFamily="18" charset="0"/>
                              </a:rPr>
                              <m:t>𝑃</m:t>
                            </m:r>
                          </m:e>
                          <m:sub>
                            <m:r>
                              <a:rPr lang="zh-CN" altLang="en-US" sz="1500" i="1">
                                <a:latin typeface="Cambria Math" panose="02040503050406030204" pitchFamily="18" charset="0"/>
                              </a:rPr>
                              <m:t>𝜃</m:t>
                            </m:r>
                          </m:sub>
                        </m:sSub>
                        <m:d>
                          <m:dPr>
                            <m:ctrlPr>
                              <a:rPr lang="en-US" altLang="zh-CN" sz="1500" i="1">
                                <a:latin typeface="Cambria Math" panose="02040503050406030204" pitchFamily="18" charset="0"/>
                              </a:rPr>
                            </m:ctrlPr>
                          </m:dPr>
                          <m:e>
                            <m:r>
                              <a:rPr lang="en-US" altLang="zh-CN" sz="1500" i="1">
                                <a:latin typeface="Cambria Math" panose="02040503050406030204" pitchFamily="18" charset="0"/>
                              </a:rPr>
                              <m:t>𝑌</m:t>
                            </m:r>
                          </m:e>
                          <m:e>
                            <m:r>
                              <a:rPr lang="en-US" altLang="zh-CN" sz="1500" i="1">
                                <a:latin typeface="Cambria Math" panose="02040503050406030204" pitchFamily="18" charset="0"/>
                              </a:rPr>
                              <m:t>𝑋</m:t>
                            </m:r>
                          </m:e>
                        </m:d>
                        <m:r>
                          <a:rPr lang="en-US" altLang="zh-CN" sz="1500" i="1">
                            <a:latin typeface="Cambria Math" panose="02040503050406030204" pitchFamily="18" charset="0"/>
                          </a:rPr>
                          <m:t>,</m:t>
                        </m:r>
                        <m:r>
                          <a:rPr lang="zh-CN" altLang="en-US" sz="1500" i="1">
                            <a:latin typeface="Cambria Math" panose="02040503050406030204" pitchFamily="18" charset="0"/>
                          </a:rPr>
                          <m:t>𝜃</m:t>
                        </m:r>
                        <m:r>
                          <a:rPr lang="zh-CN" altLang="en-US" sz="1500" i="1">
                            <a:latin typeface="Cambria Math" panose="02040503050406030204" pitchFamily="18" charset="0"/>
                          </a:rPr>
                          <m:t>∈</m:t>
                        </m:r>
                        <m:sSup>
                          <m:sSupPr>
                            <m:ctrlPr>
                              <a:rPr lang="en-US" altLang="zh-CN" sz="1500" i="1">
                                <a:latin typeface="Cambria Math" panose="02040503050406030204" pitchFamily="18" charset="0"/>
                              </a:rPr>
                            </m:ctrlPr>
                          </m:sSupPr>
                          <m:e>
                            <m:r>
                              <a:rPr lang="en-US" altLang="zh-CN" sz="1500" i="1">
                                <a:latin typeface="Cambria Math" panose="02040503050406030204" pitchFamily="18" charset="0"/>
                              </a:rPr>
                              <m:t>𝑅</m:t>
                            </m:r>
                          </m:e>
                          <m:sup>
                            <m:r>
                              <a:rPr lang="en-US" altLang="zh-CN" sz="1500" i="1">
                                <a:latin typeface="Cambria Math" panose="02040503050406030204" pitchFamily="18" charset="0"/>
                              </a:rPr>
                              <m:t>𝑛</m:t>
                            </m:r>
                          </m:sup>
                        </m:sSup>
                      </m:e>
                    </m:d>
                  </m:oMath>
                </a14:m>
                <a:r>
                  <a:rPr lang="zh-CN" altLang="en-US" sz="1500" dirty="0">
                    <a:latin typeface="微软雅黑" panose="020B0503020204020204" pitchFamily="34" charset="-122"/>
                    <a:ea typeface="微软雅黑" panose="020B0503020204020204" pitchFamily="34" charset="-122"/>
                  </a:rPr>
                  <a:t> </a:t>
                </a:r>
                <a:r>
                  <a:rPr lang="en-US" altLang="zh-CN" sz="1500" dirty="0">
                    <a:latin typeface="微软雅黑" panose="020B0503020204020204" pitchFamily="34" charset="-122"/>
                    <a:ea typeface="微软雅黑" panose="020B0503020204020204" pitchFamily="34" charset="-122"/>
                  </a:rPr>
                  <a:t>(</a:t>
                </a:r>
                <a:r>
                  <a:rPr lang="zh-CN" altLang="en-US" sz="1500" dirty="0">
                    <a:latin typeface="微软雅黑" panose="020B0503020204020204" pitchFamily="34" charset="-122"/>
                    <a:ea typeface="微软雅黑" panose="020B0503020204020204" pitchFamily="34" charset="-122"/>
                  </a:rPr>
                  <a:t>参数空间</a:t>
                </a:r>
                <a:r>
                  <a:rPr lang="en-US" altLang="zh-CN" sz="1500" dirty="0">
                    <a:latin typeface="微软雅黑" panose="020B0503020204020204" pitchFamily="34" charset="-122"/>
                    <a:ea typeface="微软雅黑" panose="020B0503020204020204" pitchFamily="34" charset="-122"/>
                  </a:rPr>
                  <a:t>)</a:t>
                </a:r>
                <a:endParaRPr lang="en-US" altLang="ja-JP" sz="1500" dirty="0">
                  <a:latin typeface="微软雅黑" panose="020B0503020204020204" pitchFamily="34" charset="-122"/>
                  <a:ea typeface="微软雅黑" panose="020B0503020204020204" pitchFamily="34" charset="-122"/>
                </a:endParaRPr>
              </a:p>
            </p:txBody>
          </p:sp>
        </mc:Choice>
        <mc:Fallback xmlns="">
          <p:sp>
            <p:nvSpPr>
              <p:cNvPr id="5" name="内容占位符 2">
                <a:extLst>
                  <a:ext uri="{FF2B5EF4-FFF2-40B4-BE49-F238E27FC236}">
                    <a16:creationId xmlns:a16="http://schemas.microsoft.com/office/drawing/2014/main" id="{B52F054D-DB27-AA51-D4FB-A5E437B6D054}"/>
                  </a:ext>
                </a:extLst>
              </p:cNvPr>
              <p:cNvSpPr>
                <a:spLocks noGrp="1" noRot="1" noChangeAspect="1" noMove="1" noResize="1" noEditPoints="1" noAdjustHandles="1" noChangeArrowheads="1" noChangeShapeType="1" noTextEdit="1"/>
              </p:cNvSpPr>
              <p:nvPr>
                <p:ph idx="1"/>
              </p:nvPr>
            </p:nvSpPr>
            <p:spPr>
              <a:xfrm>
                <a:off x="974622" y="1711090"/>
                <a:ext cx="6172200" cy="3912961"/>
              </a:xfrm>
              <a:blipFill>
                <a:blip r:embed="rId3"/>
                <a:stretch>
                  <a:fillRect l="-692" t="-623"/>
                </a:stretch>
              </a:blipFill>
            </p:spPr>
            <p:txBody>
              <a:bodyPr/>
              <a:lstStyle/>
              <a:p>
                <a:r>
                  <a:rPr lang="zh-CN" altLang="en-US">
                    <a:noFill/>
                  </a:rPr>
                  <a:t> </a:t>
                </a:r>
              </a:p>
            </p:txBody>
          </p:sp>
        </mc:Fallback>
      </mc:AlternateContent>
      <p:sp>
        <p:nvSpPr>
          <p:cNvPr id="7" name="标题 1">
            <a:extLst>
              <a:ext uri="{FF2B5EF4-FFF2-40B4-BE49-F238E27FC236}">
                <a16:creationId xmlns:a16="http://schemas.microsoft.com/office/drawing/2014/main" id="{91C83C81-790C-0649-3ED1-846680E27C75}"/>
              </a:ext>
            </a:extLst>
          </p:cNvPr>
          <p:cNvSpPr txBox="1"/>
          <p:nvPr/>
        </p:nvSpPr>
        <p:spPr>
          <a:xfrm>
            <a:off x="767870" y="1951857"/>
            <a:ext cx="6229049" cy="745629"/>
          </a:xfrm>
          <a:prstGeom prst="rect">
            <a:avLst/>
          </a:prstGeom>
        </p:spPr>
        <p:txBody>
          <a:bodyPr vert="horz" lIns="51435" tIns="25718" rIns="51435" bIns="2571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400" b="1" dirty="0">
              <a:solidFill>
                <a:schemeClr val="accent1">
                  <a:lumMod val="50000"/>
                </a:schemeClr>
              </a:solidFill>
              <a:latin typeface="+mn-lt"/>
              <a:ea typeface="DengXian" panose="02010600030101010101" pitchFamily="2" charset="-122"/>
            </a:endParaRPr>
          </a:p>
        </p:txBody>
      </p:sp>
      <p:sp>
        <p:nvSpPr>
          <p:cNvPr id="10" name="灯片编号占位符 9">
            <a:extLst>
              <a:ext uri="{FF2B5EF4-FFF2-40B4-BE49-F238E27FC236}">
                <a16:creationId xmlns:a16="http://schemas.microsoft.com/office/drawing/2014/main" id="{9300F2C5-C43E-9611-8DD8-030950B365E0}"/>
              </a:ext>
            </a:extLst>
          </p:cNvPr>
          <p:cNvSpPr>
            <a:spLocks noGrp="1"/>
          </p:cNvSpPr>
          <p:nvPr>
            <p:ph type="sldNum" sz="quarter" idx="12"/>
          </p:nvPr>
        </p:nvSpPr>
        <p:spPr/>
        <p:txBody>
          <a:bodyPr/>
          <a:lstStyle/>
          <a:p>
            <a:fld id="{DA04A3ED-EE7A-4E19-90BC-E8E086817459}" type="slidenum">
              <a:rPr lang="zh-CN" altLang="en-US" smtClean="0"/>
              <a:t>5</a:t>
            </a:fld>
            <a:endParaRPr lang="zh-CN" altLang="en-US"/>
          </a:p>
        </p:txBody>
      </p:sp>
    </p:spTree>
    <p:extLst>
      <p:ext uri="{BB962C8B-B14F-4D97-AF65-F5344CB8AC3E}">
        <p14:creationId xmlns:p14="http://schemas.microsoft.com/office/powerpoint/2010/main" val="101304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0275" y="289091"/>
            <a:ext cx="7886700" cy="994172"/>
          </a:xfrm>
        </p:spPr>
        <p:txBody>
          <a:bodyPr>
            <a:normAutofit/>
          </a:bodyPr>
          <a:lstStyle/>
          <a:p>
            <a:r>
              <a:rPr lang="en-US" altLang="zh-CN" sz="3200" b="1" dirty="0">
                <a:solidFill>
                  <a:schemeClr val="accent1">
                    <a:lumMod val="50000"/>
                  </a:schemeClr>
                </a:solidFill>
                <a:latin typeface="+mn-ea"/>
                <a:ea typeface="+mn-ea"/>
              </a:rPr>
              <a:t>1. </a:t>
            </a:r>
            <a:r>
              <a:rPr lang="zh-CN" altLang="en-US" sz="3200" b="1" dirty="0">
                <a:solidFill>
                  <a:schemeClr val="accent1">
                    <a:lumMod val="50000"/>
                  </a:schemeClr>
                </a:solidFill>
                <a:latin typeface="+mn-ea"/>
                <a:ea typeface="+mn-ea"/>
              </a:rPr>
              <a:t>统计学习的基础概念与定义</a:t>
            </a:r>
            <a:endParaRPr lang="zh-CN" altLang="en-US" sz="3200" b="1" dirty="0">
              <a:latin typeface="+mn-ea"/>
              <a:ea typeface="+mn-ea"/>
            </a:endParaRPr>
          </a:p>
        </p:txBody>
      </p:sp>
      <p:sp>
        <p:nvSpPr>
          <p:cNvPr id="7" name="标题 1">
            <a:extLst>
              <a:ext uri="{FF2B5EF4-FFF2-40B4-BE49-F238E27FC236}">
                <a16:creationId xmlns:a16="http://schemas.microsoft.com/office/drawing/2014/main" id="{91C83C81-790C-0649-3ED1-846680E27C75}"/>
              </a:ext>
            </a:extLst>
          </p:cNvPr>
          <p:cNvSpPr txBox="1"/>
          <p:nvPr/>
        </p:nvSpPr>
        <p:spPr>
          <a:xfrm>
            <a:off x="767870" y="1951857"/>
            <a:ext cx="6229049" cy="745629"/>
          </a:xfrm>
          <a:prstGeom prst="rect">
            <a:avLst/>
          </a:prstGeom>
        </p:spPr>
        <p:txBody>
          <a:bodyPr vert="horz" lIns="51435" tIns="25718" rIns="51435" bIns="2571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400" b="1" dirty="0">
              <a:solidFill>
                <a:schemeClr val="accent1">
                  <a:lumMod val="50000"/>
                </a:schemeClr>
              </a:solidFill>
              <a:latin typeface="+mn-lt"/>
              <a:ea typeface="DengXian" panose="02010600030101010101" pitchFamily="2" charset="-122"/>
            </a:endParaRPr>
          </a:p>
        </p:txBody>
      </p:sp>
      <mc:AlternateContent xmlns:mc="http://schemas.openxmlformats.org/markup-compatibility/2006" xmlns:a14="http://schemas.microsoft.com/office/drawing/2010/main">
        <mc:Choice Requires="a14">
          <p:sp>
            <p:nvSpPr>
              <p:cNvPr id="6" name="内容占位符 2">
                <a:extLst>
                  <a:ext uri="{FF2B5EF4-FFF2-40B4-BE49-F238E27FC236}">
                    <a16:creationId xmlns:a16="http://schemas.microsoft.com/office/drawing/2014/main" id="{4F589BBC-E03A-80F1-5D7A-03BB032C600D}"/>
                  </a:ext>
                </a:extLst>
              </p:cNvPr>
              <p:cNvSpPr>
                <a:spLocks noGrp="1"/>
              </p:cNvSpPr>
              <p:nvPr>
                <p:ph idx="1"/>
              </p:nvPr>
            </p:nvSpPr>
            <p:spPr>
              <a:xfrm>
                <a:off x="417871" y="1704343"/>
                <a:ext cx="8470232" cy="3007895"/>
              </a:xfrm>
            </p:spPr>
            <p:txBody>
              <a:bodyPr>
                <a:noAutofit/>
              </a:bodyPr>
              <a:lstStyle/>
              <a:p>
                <a:pPr>
                  <a:lnSpc>
                    <a:spcPct val="114000"/>
                  </a:lnSpc>
                </a:pPr>
                <a:r>
                  <a:rPr lang="ja-JP" altLang="en-US" sz="2400" dirty="0">
                    <a:ea typeface="DengXian" panose="02010600030101010101" pitchFamily="2" charset="-122"/>
                  </a:rPr>
                  <a:t>模型</a:t>
                </a:r>
                <a:r>
                  <a:rPr lang="en-US" altLang="ja-JP" sz="2400" dirty="0">
                    <a:ea typeface="DengXian" panose="02010600030101010101" pitchFamily="2" charset="-122"/>
                  </a:rPr>
                  <a:t>: </a:t>
                </a:r>
                <a:r>
                  <a:rPr lang="ja-JP" altLang="en-US" sz="2400" dirty="0">
                    <a:ea typeface="DengXian" panose="02010600030101010101" pitchFamily="2" charset="-122"/>
                  </a:rPr>
                  <a:t>生成模型与判别模型</a:t>
                </a:r>
                <a:r>
                  <a:rPr lang="en-US" altLang="ja-JP" sz="2400" dirty="0">
                    <a:ea typeface="DengXian" panose="02010600030101010101" pitchFamily="2" charset="-122"/>
                  </a:rPr>
                  <a:t> (P27-28)</a:t>
                </a:r>
              </a:p>
              <a:p>
                <a:pPr>
                  <a:lnSpc>
                    <a:spcPct val="114000"/>
                  </a:lnSpc>
                </a:pPr>
                <a:endParaRPr lang="en-US" altLang="ja-JP" sz="2400" dirty="0">
                  <a:ea typeface="DengXian" panose="02010600030101010101" pitchFamily="2" charset="-122"/>
                </a:endParaRPr>
              </a:p>
              <a:p>
                <a:pPr>
                  <a:lnSpc>
                    <a:spcPct val="114000"/>
                  </a:lnSpc>
                </a:pPr>
                <a:r>
                  <a:rPr lang="ja-JP" altLang="en-US" sz="2400" dirty="0">
                    <a:ea typeface="DengXian" panose="02010600030101010101" pitchFamily="2" charset="-122"/>
                  </a:rPr>
                  <a:t>生成模型</a:t>
                </a:r>
                <a:r>
                  <a:rPr lang="en-US" altLang="ja-JP" sz="2400" dirty="0">
                    <a:ea typeface="DengXian" panose="02010600030101010101" pitchFamily="2" charset="-122"/>
                  </a:rPr>
                  <a:t>: </a:t>
                </a:r>
                <a:r>
                  <a:rPr lang="ja-JP" altLang="en-US" sz="2400" dirty="0">
                    <a:ea typeface="DengXian" panose="02010600030101010101" pitchFamily="2" charset="-122"/>
                  </a:rPr>
                  <a:t>由数据学习联合概率</a:t>
                </a:r>
                <a:r>
                  <a:rPr lang="zh-CN" altLang="en-US" sz="2400" dirty="0">
                    <a:ea typeface="DengXian" panose="02010600030101010101" pitchFamily="2" charset="-122"/>
                  </a:rPr>
                  <a:t> </a:t>
                </a:r>
                <a14:m>
                  <m:oMath xmlns:m="http://schemas.openxmlformats.org/officeDocument/2006/math">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 </m:t>
                        </m:r>
                        <m:r>
                          <a:rPr lang="en-US" altLang="zh-CN" sz="2400" i="1">
                            <a:latin typeface="Cambria Math" panose="02040503050406030204" pitchFamily="18" charset="0"/>
                          </a:rPr>
                          <m:t>𝑌</m:t>
                        </m:r>
                      </m:e>
                    </m:d>
                  </m:oMath>
                </a14:m>
                <a:r>
                  <a:rPr lang="en-US" altLang="ja-JP" sz="2400" dirty="0">
                    <a:ea typeface="DengXian" panose="02010600030101010101" pitchFamily="2" charset="-122"/>
                  </a:rPr>
                  <a:t>, </a:t>
                </a:r>
                <a:r>
                  <a:rPr lang="ja-JP" altLang="en-US" sz="2400" dirty="0">
                    <a:ea typeface="DengXian" panose="02010600030101010101" pitchFamily="2" charset="-122"/>
                  </a:rPr>
                  <a:t>求得</a:t>
                </a:r>
                <a14:m>
                  <m:oMath xmlns:m="http://schemas.openxmlformats.org/officeDocument/2006/math">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𝑌</m:t>
                        </m:r>
                      </m:e>
                      <m:e>
                        <m:r>
                          <a:rPr lang="en-US" altLang="zh-CN" sz="2400" i="1">
                            <a:latin typeface="Cambria Math" panose="02040503050406030204" pitchFamily="18" charset="0"/>
                          </a:rPr>
                          <m:t>𝑋</m:t>
                        </m:r>
                      </m:e>
                    </m:d>
                  </m:oMath>
                </a14:m>
                <a:endParaRPr lang="en-US" altLang="zh-CN" sz="2400" b="0" dirty="0"/>
              </a:p>
              <a:p>
                <a:pPr>
                  <a:lnSpc>
                    <a:spcPct val="114000"/>
                  </a:lnSpc>
                </a:pPr>
                <a:endParaRPr lang="en-US" altLang="ja-JP" sz="2400" dirty="0">
                  <a:ea typeface="DengXian" panose="02010600030101010101" pitchFamily="2" charset="-122"/>
                </a:endParaRPr>
              </a:p>
              <a:p>
                <a:pPr>
                  <a:lnSpc>
                    <a:spcPct val="114000"/>
                  </a:lnSpc>
                </a:pPr>
                <a:r>
                  <a:rPr lang="ja-JP" altLang="en-US" sz="2400" dirty="0">
                    <a:ea typeface="DengXian" panose="02010600030101010101" pitchFamily="2" charset="-122"/>
                  </a:rPr>
                  <a:t>判别模型</a:t>
                </a:r>
                <a:r>
                  <a:rPr lang="en-US" altLang="ja-JP" sz="2400" dirty="0">
                    <a:ea typeface="DengXian" panose="02010600030101010101" pitchFamily="2" charset="-122"/>
                  </a:rPr>
                  <a:t>:  </a:t>
                </a:r>
                <a:r>
                  <a:rPr lang="ja-JP" altLang="en-US" sz="2400" dirty="0">
                    <a:ea typeface="DengXian" panose="02010600030101010101" pitchFamily="2" charset="-122"/>
                  </a:rPr>
                  <a:t>由数据直接学习决策函数</a:t>
                </a:r>
                <a14:m>
                  <m:oMath xmlns:m="http://schemas.openxmlformats.org/officeDocument/2006/math">
                    <m:r>
                      <a:rPr lang="en-US" altLang="zh-CN" sz="2400" b="0" i="1" smtClean="0">
                        <a:latin typeface="Cambria Math" panose="02040503050406030204" pitchFamily="18" charset="0"/>
                      </a:rPr>
                      <m:t>𝑓</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oMath>
                </a14:m>
                <a:r>
                  <a:rPr lang="en-US" altLang="ja-JP" sz="2400" dirty="0">
                    <a:ea typeface="DengXian" panose="02010600030101010101" pitchFamily="2" charset="-122"/>
                  </a:rPr>
                  <a:t> </a:t>
                </a:r>
                <a:r>
                  <a:rPr lang="ja-JP" altLang="en-US" sz="2400" dirty="0">
                    <a:ea typeface="DengXian" panose="02010600030101010101" pitchFamily="2" charset="-122"/>
                  </a:rPr>
                  <a:t>或条件概率</a:t>
                </a:r>
                <a14:m>
                  <m:oMath xmlns:m="http://schemas.openxmlformats.org/officeDocument/2006/math">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𝑌</m:t>
                        </m:r>
                      </m:e>
                      <m:e>
                        <m:r>
                          <a:rPr lang="en-US" altLang="zh-CN" sz="2400" i="1">
                            <a:latin typeface="Cambria Math" panose="02040503050406030204" pitchFamily="18" charset="0"/>
                          </a:rPr>
                          <m:t>𝑋</m:t>
                        </m:r>
                      </m:e>
                    </m:d>
                  </m:oMath>
                </a14:m>
                <a:endParaRPr lang="en-US" altLang="ja-JP" sz="2400" dirty="0">
                  <a:ea typeface="DengXian" panose="02010600030101010101" pitchFamily="2" charset="-122"/>
                </a:endParaRPr>
              </a:p>
            </p:txBody>
          </p:sp>
        </mc:Choice>
        <mc:Fallback xmlns="">
          <p:sp>
            <p:nvSpPr>
              <p:cNvPr id="6" name="内容占位符 2">
                <a:extLst>
                  <a:ext uri="{FF2B5EF4-FFF2-40B4-BE49-F238E27FC236}">
                    <a16:creationId xmlns:a16="http://schemas.microsoft.com/office/drawing/2014/main" id="{4F589BBC-E03A-80F1-5D7A-03BB032C600D}"/>
                  </a:ext>
                </a:extLst>
              </p:cNvPr>
              <p:cNvSpPr>
                <a:spLocks noGrp="1" noRot="1" noChangeAspect="1" noMove="1" noResize="1" noEditPoints="1" noAdjustHandles="1" noChangeArrowheads="1" noChangeShapeType="1" noTextEdit="1"/>
              </p:cNvSpPr>
              <p:nvPr>
                <p:ph idx="1"/>
              </p:nvPr>
            </p:nvSpPr>
            <p:spPr>
              <a:xfrm>
                <a:off x="417871" y="1704343"/>
                <a:ext cx="8470232" cy="3007895"/>
              </a:xfrm>
              <a:blipFill>
                <a:blip r:embed="rId3"/>
                <a:stretch>
                  <a:fillRect l="-1008" t="-811"/>
                </a:stretch>
              </a:blipFill>
            </p:spPr>
            <p:txBody>
              <a:bodyPr/>
              <a:lstStyle/>
              <a:p>
                <a:r>
                  <a:rPr lang="zh-CN" altLang="en-US">
                    <a:noFill/>
                  </a:rPr>
                  <a:t> </a:t>
                </a:r>
              </a:p>
            </p:txBody>
          </p:sp>
        </mc:Fallback>
      </mc:AlternateContent>
      <p:sp>
        <p:nvSpPr>
          <p:cNvPr id="10" name="灯片编号占位符 9">
            <a:extLst>
              <a:ext uri="{FF2B5EF4-FFF2-40B4-BE49-F238E27FC236}">
                <a16:creationId xmlns:a16="http://schemas.microsoft.com/office/drawing/2014/main" id="{48EAED62-8CB2-8A11-C9F7-E087B0CA3607}"/>
              </a:ext>
            </a:extLst>
          </p:cNvPr>
          <p:cNvSpPr>
            <a:spLocks noGrp="1"/>
          </p:cNvSpPr>
          <p:nvPr>
            <p:ph type="sldNum" sz="quarter" idx="12"/>
          </p:nvPr>
        </p:nvSpPr>
        <p:spPr/>
        <p:txBody>
          <a:bodyPr/>
          <a:lstStyle/>
          <a:p>
            <a:fld id="{DA04A3ED-EE7A-4E19-90BC-E8E086817459}" type="slidenum">
              <a:rPr lang="zh-CN" altLang="en-US" smtClean="0"/>
              <a:t>6</a:t>
            </a:fld>
            <a:endParaRPr lang="zh-CN" altLang="en-US"/>
          </a:p>
        </p:txBody>
      </p:sp>
    </p:spTree>
    <p:extLst>
      <p:ext uri="{BB962C8B-B14F-4D97-AF65-F5344CB8AC3E}">
        <p14:creationId xmlns:p14="http://schemas.microsoft.com/office/powerpoint/2010/main" val="196452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0275" y="289091"/>
            <a:ext cx="7886700" cy="994172"/>
          </a:xfrm>
        </p:spPr>
        <p:txBody>
          <a:bodyPr>
            <a:normAutofit/>
          </a:bodyPr>
          <a:lstStyle/>
          <a:p>
            <a:r>
              <a:rPr lang="en-US" altLang="zh-CN" sz="3200" b="1" dirty="0">
                <a:solidFill>
                  <a:schemeClr val="accent1">
                    <a:lumMod val="50000"/>
                  </a:schemeClr>
                </a:solidFill>
                <a:latin typeface="+mn-ea"/>
                <a:ea typeface="+mn-ea"/>
              </a:rPr>
              <a:t>1. </a:t>
            </a:r>
            <a:r>
              <a:rPr lang="zh-CN" altLang="en-US" sz="3200" b="1" dirty="0">
                <a:solidFill>
                  <a:schemeClr val="accent1">
                    <a:lumMod val="50000"/>
                  </a:schemeClr>
                </a:solidFill>
                <a:latin typeface="+mn-ea"/>
                <a:ea typeface="+mn-ea"/>
              </a:rPr>
              <a:t>统计学习的基础概念与定义</a:t>
            </a:r>
            <a:endParaRPr lang="zh-CN" altLang="en-US" sz="3200" b="1" dirty="0">
              <a:latin typeface="+mn-ea"/>
              <a:ea typeface="+mn-ea"/>
            </a:endParaRPr>
          </a:p>
        </p:txBody>
      </p:sp>
      <p:sp>
        <p:nvSpPr>
          <p:cNvPr id="7" name="标题 1">
            <a:extLst>
              <a:ext uri="{FF2B5EF4-FFF2-40B4-BE49-F238E27FC236}">
                <a16:creationId xmlns:a16="http://schemas.microsoft.com/office/drawing/2014/main" id="{91C83C81-790C-0649-3ED1-846680E27C75}"/>
              </a:ext>
            </a:extLst>
          </p:cNvPr>
          <p:cNvSpPr txBox="1"/>
          <p:nvPr/>
        </p:nvSpPr>
        <p:spPr>
          <a:xfrm>
            <a:off x="767870" y="1951857"/>
            <a:ext cx="6229049" cy="745629"/>
          </a:xfrm>
          <a:prstGeom prst="rect">
            <a:avLst/>
          </a:prstGeom>
        </p:spPr>
        <p:txBody>
          <a:bodyPr vert="horz" lIns="51435" tIns="25718" rIns="51435" bIns="2571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400" b="1" dirty="0">
              <a:solidFill>
                <a:schemeClr val="accent1">
                  <a:lumMod val="50000"/>
                </a:schemeClr>
              </a:solidFill>
              <a:latin typeface="+mn-lt"/>
              <a:ea typeface="DengXian" panose="02010600030101010101" pitchFamily="2" charset="-122"/>
            </a:endParaRPr>
          </a:p>
        </p:txBody>
      </p:sp>
      <mc:AlternateContent xmlns:mc="http://schemas.openxmlformats.org/markup-compatibility/2006" xmlns:a14="http://schemas.microsoft.com/office/drawing/2010/main">
        <mc:Choice Requires="a14">
          <p:sp>
            <p:nvSpPr>
              <p:cNvPr id="8" name="内容占位符 2">
                <a:extLst>
                  <a:ext uri="{FF2B5EF4-FFF2-40B4-BE49-F238E27FC236}">
                    <a16:creationId xmlns:a16="http://schemas.microsoft.com/office/drawing/2014/main" id="{CE51CF40-F05E-01CE-3617-06804D341FD7}"/>
                  </a:ext>
                </a:extLst>
              </p:cNvPr>
              <p:cNvSpPr>
                <a:spLocks noGrp="1"/>
              </p:cNvSpPr>
              <p:nvPr>
                <p:ph idx="1"/>
              </p:nvPr>
            </p:nvSpPr>
            <p:spPr>
              <a:xfrm>
                <a:off x="542842" y="1469012"/>
                <a:ext cx="8601158" cy="3629862"/>
              </a:xfrm>
            </p:spPr>
            <p:txBody>
              <a:bodyPr>
                <a:normAutofit/>
              </a:bodyPr>
              <a:lstStyle/>
              <a:p>
                <a:pPr>
                  <a:lnSpc>
                    <a:spcPct val="100000"/>
                  </a:lnSpc>
                </a:pPr>
                <a:r>
                  <a:rPr lang="zh-CN" altLang="en-US" sz="2400" dirty="0"/>
                  <a:t>策略</a:t>
                </a:r>
                <a:r>
                  <a:rPr lang="en-US" altLang="zh-CN" sz="2400" dirty="0"/>
                  <a:t>: </a:t>
                </a:r>
                <a:r>
                  <a:rPr lang="zh-CN" altLang="en-US" sz="2400" dirty="0"/>
                  <a:t>损失函数与风险函数 </a:t>
                </a:r>
                <a:r>
                  <a:rPr lang="en-US" altLang="zh-CN" sz="2400" dirty="0"/>
                  <a:t>(P16-17)</a:t>
                </a:r>
              </a:p>
              <a:p>
                <a:pPr>
                  <a:lnSpc>
                    <a:spcPct val="100000"/>
                  </a:lnSpc>
                </a:pPr>
                <a:r>
                  <a:rPr lang="zh-CN" altLang="en-US" sz="2400" dirty="0"/>
                  <a:t>损失函数</a:t>
                </a:r>
                <a:r>
                  <a:rPr lang="en-US" altLang="zh-CN" sz="2400" dirty="0"/>
                  <a:t>: </a:t>
                </a:r>
                <a:r>
                  <a:rPr lang="zh-CN" altLang="en-US" sz="2400" dirty="0"/>
                  <a:t>预测错误的程度</a:t>
                </a:r>
                <a:r>
                  <a:rPr lang="en-US" altLang="zh-CN" sz="2400" dirty="0"/>
                  <a:t>, </a:t>
                </a:r>
                <a14:m>
                  <m:oMath xmlns:m="http://schemas.openxmlformats.org/officeDocument/2006/math">
                    <m:r>
                      <a:rPr lang="en-US" altLang="zh-CN" sz="2400" b="0" i="1" smtClean="0">
                        <a:latin typeface="Cambria Math" panose="02040503050406030204" pitchFamily="18" charset="0"/>
                      </a:rPr>
                      <m:t>𝐿</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𝑌</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𝑋</m:t>
                            </m:r>
                          </m:e>
                        </m:d>
                      </m:e>
                    </m:d>
                  </m:oMath>
                </a14:m>
                <a:endParaRPr lang="en-US" altLang="zh-CN" sz="2400" dirty="0"/>
              </a:p>
              <a:p>
                <a:pPr>
                  <a:lnSpc>
                    <a:spcPct val="100000"/>
                  </a:lnSpc>
                </a:pPr>
                <a:r>
                  <a:rPr lang="zh-CN" altLang="en-US" sz="2400" dirty="0"/>
                  <a:t>风险函数</a:t>
                </a:r>
                <a:r>
                  <a:rPr lang="en-US" altLang="zh-CN" sz="2400" dirty="0"/>
                  <a:t>/</a:t>
                </a:r>
                <a:r>
                  <a:rPr lang="zh-CN" altLang="en-US" sz="2400" dirty="0"/>
                  <a:t>期望损失</a:t>
                </a:r>
                <a:r>
                  <a:rPr lang="en-US" altLang="zh-CN" sz="2400" dirty="0"/>
                  <a:t>, </a:t>
                </a:r>
                <a:r>
                  <a:rPr lang="zh-CN" altLang="en-US" sz="2400" dirty="0"/>
                  <a:t>损失函数的期望</a:t>
                </a:r>
                <a:endParaRPr lang="en-US" altLang="zh-CN" sz="2400" dirty="0"/>
              </a:p>
              <a:p>
                <a:pPr>
                  <a:lnSpc>
                    <a:spcPct val="100000"/>
                  </a:lnSpc>
                </a:pPr>
                <a:endParaRPr lang="en-US" altLang="zh-CN" sz="2400" dirty="0"/>
              </a:p>
              <a:p>
                <a:pPr>
                  <a:lnSpc>
                    <a:spcPct val="100000"/>
                  </a:lnSpc>
                </a:pPr>
                <a:endParaRPr lang="en-US" altLang="zh-CN" sz="2400" dirty="0"/>
              </a:p>
              <a:p>
                <a:pPr>
                  <a:lnSpc>
                    <a:spcPct val="100000"/>
                  </a:lnSpc>
                </a:pPr>
                <a:r>
                  <a:rPr lang="zh-CN" altLang="en-US" sz="2400" dirty="0"/>
                  <a:t>经验风险</a:t>
                </a:r>
                <a:endParaRPr lang="en-US" altLang="zh-CN" sz="2400" dirty="0"/>
              </a:p>
              <a:p>
                <a:pPr marL="457200" lvl="1" indent="0">
                  <a:lnSpc>
                    <a:spcPct val="100000"/>
                  </a:lnSpc>
                  <a:buNone/>
                </a:pPr>
                <a:endParaRPr lang="en-US" altLang="zh-CN" sz="2000" dirty="0"/>
              </a:p>
            </p:txBody>
          </p:sp>
        </mc:Choice>
        <mc:Fallback xmlns="">
          <p:sp>
            <p:nvSpPr>
              <p:cNvPr id="8" name="内容占位符 2">
                <a:extLst>
                  <a:ext uri="{FF2B5EF4-FFF2-40B4-BE49-F238E27FC236}">
                    <a16:creationId xmlns:a16="http://schemas.microsoft.com/office/drawing/2014/main" id="{CE51CF40-F05E-01CE-3617-06804D341FD7}"/>
                  </a:ext>
                </a:extLst>
              </p:cNvPr>
              <p:cNvSpPr>
                <a:spLocks noGrp="1" noRot="1" noChangeAspect="1" noMove="1" noResize="1" noEditPoints="1" noAdjustHandles="1" noChangeArrowheads="1" noChangeShapeType="1" noTextEdit="1"/>
              </p:cNvSpPr>
              <p:nvPr>
                <p:ph idx="1"/>
              </p:nvPr>
            </p:nvSpPr>
            <p:spPr>
              <a:xfrm>
                <a:off x="542842" y="1469012"/>
                <a:ext cx="8601158" cy="3629862"/>
              </a:xfrm>
              <a:blipFill>
                <a:blip r:embed="rId3"/>
                <a:stretch>
                  <a:fillRect l="-921" t="-13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08F748F4-4EEE-0425-DCB6-0B2B0DE7D3B5}"/>
                  </a:ext>
                </a:extLst>
              </p:cNvPr>
              <p:cNvSpPr txBox="1"/>
              <p:nvPr/>
            </p:nvSpPr>
            <p:spPr>
              <a:xfrm>
                <a:off x="2949941" y="4640234"/>
                <a:ext cx="4079567" cy="526939"/>
              </a:xfrm>
              <a:prstGeom prst="rect">
                <a:avLst/>
              </a:prstGeom>
              <a:noFill/>
            </p:spPr>
            <p:txBody>
              <a:bodyPr wrap="squar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𝑅</m:t>
                        </m:r>
                      </m:e>
                      <m:sub>
                        <m:r>
                          <m:rPr>
                            <m:sty m:val="p"/>
                          </m:rPr>
                          <a:rPr lang="en-US" altLang="zh-CN" sz="2000" b="0" i="0" smtClean="0">
                            <a:latin typeface="Cambria Math" panose="02040503050406030204" pitchFamily="18" charset="0"/>
                          </a:rPr>
                          <m:t>emp</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𝑓</m:t>
                        </m:r>
                      </m:e>
                    </m:d>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𝑁</m:t>
                        </m:r>
                      </m:den>
                    </m:f>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𝑁</m:t>
                        </m:r>
                      </m:sup>
                      <m:e>
                        <m:r>
                          <a:rPr lang="en-US" altLang="zh-CN" sz="2000" b="0" i="1" smtClean="0">
                            <a:latin typeface="Cambria Math" panose="02040503050406030204" pitchFamily="18" charset="0"/>
                          </a:rPr>
                          <m:t>𝐿</m:t>
                        </m:r>
                        <m:r>
                          <a:rPr lang="en-US" altLang="zh-CN" sz="2000" b="0" i="1" smtClean="0">
                            <a:latin typeface="Cambria Math" panose="02040503050406030204" pitchFamily="18" charset="0"/>
                          </a:rPr>
                          <m:t>(</m:t>
                        </m:r>
                      </m:e>
                    </m:nary>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1</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𝑓</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oMath>
                </a14:m>
                <a:endParaRPr lang="zh-CN" altLang="en-US" sz="2000" dirty="0"/>
              </a:p>
            </p:txBody>
          </p:sp>
        </mc:Choice>
        <mc:Fallback xmlns="">
          <p:sp>
            <p:nvSpPr>
              <p:cNvPr id="9" name="文本框 8">
                <a:extLst>
                  <a:ext uri="{FF2B5EF4-FFF2-40B4-BE49-F238E27FC236}">
                    <a16:creationId xmlns:a16="http://schemas.microsoft.com/office/drawing/2014/main" id="{08F748F4-4EEE-0425-DCB6-0B2B0DE7D3B5}"/>
                  </a:ext>
                </a:extLst>
              </p:cNvPr>
              <p:cNvSpPr txBox="1">
                <a:spLocks noRot="1" noChangeAspect="1" noMove="1" noResize="1" noEditPoints="1" noAdjustHandles="1" noChangeArrowheads="1" noChangeShapeType="1" noTextEdit="1"/>
              </p:cNvSpPr>
              <p:nvPr/>
            </p:nvSpPr>
            <p:spPr>
              <a:xfrm>
                <a:off x="2949941" y="4640234"/>
                <a:ext cx="4079567" cy="526939"/>
              </a:xfrm>
              <a:prstGeom prst="rect">
                <a:avLst/>
              </a:prstGeom>
              <a:blipFill>
                <a:blip r:embed="rId4"/>
                <a:stretch>
                  <a:fillRect t="-80460" b="-126437"/>
                </a:stretch>
              </a:blipFill>
            </p:spPr>
            <p:txBody>
              <a:bodyPr/>
              <a:lstStyle/>
              <a:p>
                <a:r>
                  <a:rPr lang="zh-CN" altLang="en-US">
                    <a:noFill/>
                  </a:rPr>
                  <a:t> </a:t>
                </a:r>
              </a:p>
            </p:txBody>
          </p:sp>
        </mc:Fallback>
      </mc:AlternateContent>
      <p:grpSp>
        <p:nvGrpSpPr>
          <p:cNvPr id="10" name="组合 9">
            <a:extLst>
              <a:ext uri="{FF2B5EF4-FFF2-40B4-BE49-F238E27FC236}">
                <a16:creationId xmlns:a16="http://schemas.microsoft.com/office/drawing/2014/main" id="{2F718ED4-1512-AA8A-830D-9E6E0CA1997B}"/>
              </a:ext>
            </a:extLst>
          </p:cNvPr>
          <p:cNvGrpSpPr/>
          <p:nvPr/>
        </p:nvGrpSpPr>
        <p:grpSpPr>
          <a:xfrm>
            <a:off x="1990551" y="3038346"/>
            <a:ext cx="6222507" cy="976549"/>
            <a:chOff x="1746511" y="4159224"/>
            <a:chExt cx="6222507" cy="976549"/>
          </a:xfrm>
        </p:grpSpPr>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745E321B-7EC1-B2E3-184A-792EB2F61848}"/>
                    </a:ext>
                  </a:extLst>
                </p:cNvPr>
                <p:cNvSpPr txBox="1"/>
                <p:nvPr/>
              </p:nvSpPr>
              <p:spPr>
                <a:xfrm>
                  <a:off x="1746511" y="4159224"/>
                  <a:ext cx="6222507" cy="976549"/>
                </a:xfrm>
                <a:prstGeom prst="rect">
                  <a:avLst/>
                </a:prstGeom>
                <a:noFill/>
              </p:spPr>
              <p:txBody>
                <a:bodyPr wrap="square" rtlCol="0">
                  <a:spAutoFit/>
                </a:bodyPr>
                <a:lstStyle/>
                <a:p>
                  <a:pPr>
                    <a:spcAft>
                      <a:spcPts val="600"/>
                    </a:spcAft>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𝑅</m:t>
                            </m:r>
                          </m:e>
                          <m:sub>
                            <m:r>
                              <m:rPr>
                                <m:sty m:val="p"/>
                              </m:rPr>
                              <a:rPr lang="en-US" altLang="zh-CN" sz="2000" b="0" i="0" smtClean="0">
                                <a:latin typeface="Cambria Math" panose="02040503050406030204" pitchFamily="18" charset="0"/>
                              </a:rPr>
                              <m:t>exp</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𝑓</m:t>
                            </m:r>
                          </m:e>
                        </m:d>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𝐸</m:t>
                            </m:r>
                          </m:e>
                          <m:sub>
                            <m:r>
                              <a:rPr lang="en-US" altLang="zh-CN" sz="2000" b="0" i="1" smtClean="0">
                                <a:latin typeface="Cambria Math" panose="02040503050406030204" pitchFamily="18" charset="0"/>
                              </a:rPr>
                              <m:t>𝑃</m:t>
                            </m:r>
                          </m:sub>
                        </m:sSub>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𝐿</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𝑌</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𝑋</m:t>
                                    </m:r>
                                  </m:e>
                                </m:d>
                              </m:e>
                            </m:d>
                          </m:e>
                        </m:d>
                        <m:r>
                          <a:rPr lang="en-US" altLang="zh-CN" sz="2000" b="0" i="1" smtClean="0">
                            <a:latin typeface="Cambria Math" panose="02040503050406030204" pitchFamily="18" charset="0"/>
                          </a:rPr>
                          <m:t>=</m:t>
                        </m:r>
                        <m:nary>
                          <m:naryPr>
                            <m:limLoc m:val="undOvr"/>
                            <m:subHide m:val="on"/>
                            <m:supHide m:val="on"/>
                            <m:ctrlPr>
                              <a:rPr lang="en-US" altLang="zh-CN" sz="2000" b="0" i="1" smtClean="0">
                                <a:latin typeface="Cambria Math" panose="02040503050406030204" pitchFamily="18" charset="0"/>
                              </a:rPr>
                            </m:ctrlPr>
                          </m:naryPr>
                          <m:sub/>
                          <m:sup/>
                          <m:e>
                            <m:r>
                              <a:rPr lang="en-US" altLang="zh-CN" sz="2000" b="0" i="1" smtClean="0">
                                <a:latin typeface="Cambria Math" panose="02040503050406030204" pitchFamily="18" charset="0"/>
                              </a:rPr>
                              <m:t>𝐿</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e>
                            </m:d>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𝑑𝑥𝑑𝑦</m:t>
                            </m:r>
                          </m:e>
                        </m:nary>
                      </m:oMath>
                    </m:oMathPara>
                  </a14:m>
                  <a:endParaRPr lang="zh-CN" altLang="en-US" sz="2000" dirty="0"/>
                </a:p>
              </p:txBody>
            </p:sp>
          </mc:Choice>
          <mc:Fallback xmlns="">
            <p:sp>
              <p:nvSpPr>
                <p:cNvPr id="5" name="文本框 4">
                  <a:extLst>
                    <a:ext uri="{FF2B5EF4-FFF2-40B4-BE49-F238E27FC236}">
                      <a16:creationId xmlns:a16="http://schemas.microsoft.com/office/drawing/2014/main" id="{460E4F12-33A8-61CC-6FAD-3340703A4ECC}"/>
                    </a:ext>
                  </a:extLst>
                </p:cNvPr>
                <p:cNvSpPr txBox="1">
                  <a:spLocks noRot="1" noChangeAspect="1" noMove="1" noResize="1" noEditPoints="1" noAdjustHandles="1" noChangeArrowheads="1" noChangeShapeType="1" noTextEdit="1"/>
                </p:cNvSpPr>
                <p:nvPr/>
              </p:nvSpPr>
              <p:spPr>
                <a:xfrm>
                  <a:off x="1746511" y="4159224"/>
                  <a:ext cx="6222507" cy="976549"/>
                </a:xfrm>
                <a:prstGeom prst="rect">
                  <a:avLst/>
                </a:prstGeom>
                <a:blipFill>
                  <a:blip r:embed="rId5"/>
                  <a:stretch>
                    <a:fillRect t="-123077" b="-165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A04C456-381A-D973-A990-4C4892AF24CA}"/>
                    </a:ext>
                  </a:extLst>
                </p:cNvPr>
                <p:cNvSpPr txBox="1"/>
                <p:nvPr/>
              </p:nvSpPr>
              <p:spPr>
                <a:xfrm>
                  <a:off x="4984558" y="4719941"/>
                  <a:ext cx="822949" cy="22892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200" i="1" smtClean="0">
                            <a:latin typeface="Cambria Math" panose="02040503050406030204" pitchFamily="18" charset="0"/>
                          </a:rPr>
                          <m:t>𝑋</m:t>
                        </m:r>
                        <m:r>
                          <a:rPr lang="zh-CN" altLang="en-US" sz="1200" b="0" i="0" smtClean="0">
                            <a:latin typeface="Cambria Math" panose="02040503050406030204" pitchFamily="18" charset="0"/>
                          </a:rPr>
                          <m:t> </m:t>
                        </m:r>
                        <m:r>
                          <a:rPr lang="zh-CN" altLang="en-US" sz="1200" dirty="0">
                            <a:latin typeface="Cambria Math" panose="02040503050406030204" pitchFamily="18" charset="0"/>
                          </a:rPr>
                          <m:t>×</m:t>
                        </m:r>
                        <m:r>
                          <a:rPr lang="zh-CN" altLang="en-US" sz="1200" b="0" i="0" dirty="0" smtClean="0">
                            <a:latin typeface="Cambria Math" panose="02040503050406030204" pitchFamily="18" charset="0"/>
                          </a:rPr>
                          <m:t> </m:t>
                        </m:r>
                        <m:r>
                          <a:rPr lang="en-US" altLang="zh-CN" sz="1200" i="1" dirty="0" smtClean="0">
                            <a:latin typeface="Cambria Math" panose="02040503050406030204" pitchFamily="18" charset="0"/>
                          </a:rPr>
                          <m:t>𝑌</m:t>
                        </m:r>
                      </m:oMath>
                    </m:oMathPara>
                  </a14:m>
                  <a:endParaRPr lang="zh-CN" altLang="en-US" sz="1200" i="1" dirty="0">
                    <a:latin typeface="Curlz MT" pitchFamily="82" charset="0"/>
                  </a:endParaRPr>
                </a:p>
              </p:txBody>
            </p:sp>
          </mc:Choice>
          <mc:Fallback xmlns="">
            <p:sp>
              <p:nvSpPr>
                <p:cNvPr id="8" name="文本框 7">
                  <a:extLst>
                    <a:ext uri="{FF2B5EF4-FFF2-40B4-BE49-F238E27FC236}">
                      <a16:creationId xmlns:a16="http://schemas.microsoft.com/office/drawing/2014/main" id="{47EA68AB-B83E-849C-88BC-F8D9A3DE6EC0}"/>
                    </a:ext>
                  </a:extLst>
                </p:cNvPr>
                <p:cNvSpPr txBox="1">
                  <a:spLocks noRot="1" noChangeAspect="1" noMove="1" noResize="1" noEditPoints="1" noAdjustHandles="1" noChangeArrowheads="1" noChangeShapeType="1" noTextEdit="1"/>
                </p:cNvSpPr>
                <p:nvPr/>
              </p:nvSpPr>
              <p:spPr>
                <a:xfrm>
                  <a:off x="4984558" y="4719941"/>
                  <a:ext cx="822949" cy="228925"/>
                </a:xfrm>
                <a:prstGeom prst="rect">
                  <a:avLst/>
                </a:prstGeom>
                <a:blipFill>
                  <a:blip r:embed="rId6"/>
                  <a:stretch>
                    <a:fillRect b="-31579"/>
                  </a:stretch>
                </a:blipFill>
              </p:spPr>
              <p:txBody>
                <a:bodyPr/>
                <a:lstStyle/>
                <a:p>
                  <a:r>
                    <a:rPr lang="zh-CN" altLang="en-US">
                      <a:noFill/>
                    </a:rPr>
                    <a:t> </a:t>
                  </a:r>
                </a:p>
              </p:txBody>
            </p:sp>
          </mc:Fallback>
        </mc:AlternateContent>
      </p:grpSp>
      <p:sp>
        <p:nvSpPr>
          <p:cNvPr id="15" name="灯片编号占位符 14">
            <a:extLst>
              <a:ext uri="{FF2B5EF4-FFF2-40B4-BE49-F238E27FC236}">
                <a16:creationId xmlns:a16="http://schemas.microsoft.com/office/drawing/2014/main" id="{92C74995-D9D9-508A-0EC9-B73FE26874FD}"/>
              </a:ext>
            </a:extLst>
          </p:cNvPr>
          <p:cNvSpPr>
            <a:spLocks noGrp="1"/>
          </p:cNvSpPr>
          <p:nvPr>
            <p:ph type="sldNum" sz="quarter" idx="12"/>
          </p:nvPr>
        </p:nvSpPr>
        <p:spPr/>
        <p:txBody>
          <a:bodyPr/>
          <a:lstStyle/>
          <a:p>
            <a:fld id="{DA04A3ED-EE7A-4E19-90BC-E8E086817459}" type="slidenum">
              <a:rPr lang="zh-CN" altLang="en-US" smtClean="0"/>
              <a:t>7</a:t>
            </a:fld>
            <a:endParaRPr lang="zh-CN" altLang="en-US"/>
          </a:p>
        </p:txBody>
      </p:sp>
    </p:spTree>
    <p:extLst>
      <p:ext uri="{BB962C8B-B14F-4D97-AF65-F5344CB8AC3E}">
        <p14:creationId xmlns:p14="http://schemas.microsoft.com/office/powerpoint/2010/main" val="1297061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0275" y="289091"/>
            <a:ext cx="7886700" cy="994172"/>
          </a:xfrm>
        </p:spPr>
        <p:txBody>
          <a:bodyPr>
            <a:normAutofit/>
          </a:bodyPr>
          <a:lstStyle/>
          <a:p>
            <a:r>
              <a:rPr lang="en-US" altLang="zh-CN" sz="3200" b="1" dirty="0">
                <a:solidFill>
                  <a:schemeClr val="accent1">
                    <a:lumMod val="50000"/>
                  </a:schemeClr>
                </a:solidFill>
                <a:latin typeface="+mn-ea"/>
                <a:ea typeface="+mn-ea"/>
              </a:rPr>
              <a:t>1. </a:t>
            </a:r>
            <a:r>
              <a:rPr lang="zh-CN" altLang="en-US" sz="3200" b="1" dirty="0">
                <a:solidFill>
                  <a:schemeClr val="accent1">
                    <a:lumMod val="50000"/>
                  </a:schemeClr>
                </a:solidFill>
                <a:latin typeface="+mn-ea"/>
                <a:ea typeface="+mn-ea"/>
              </a:rPr>
              <a:t>统计学习的基础概念与定义</a:t>
            </a:r>
            <a:endParaRPr lang="zh-CN" altLang="en-US" sz="3200" b="1" dirty="0">
              <a:latin typeface="+mn-ea"/>
              <a:ea typeface="+mn-ea"/>
            </a:endParaRPr>
          </a:p>
        </p:txBody>
      </p:sp>
      <p:sp>
        <p:nvSpPr>
          <p:cNvPr id="7" name="标题 1">
            <a:extLst>
              <a:ext uri="{FF2B5EF4-FFF2-40B4-BE49-F238E27FC236}">
                <a16:creationId xmlns:a16="http://schemas.microsoft.com/office/drawing/2014/main" id="{91C83C81-790C-0649-3ED1-846680E27C75}"/>
              </a:ext>
            </a:extLst>
          </p:cNvPr>
          <p:cNvSpPr txBox="1"/>
          <p:nvPr/>
        </p:nvSpPr>
        <p:spPr>
          <a:xfrm>
            <a:off x="767870" y="1951857"/>
            <a:ext cx="6229049" cy="745629"/>
          </a:xfrm>
          <a:prstGeom prst="rect">
            <a:avLst/>
          </a:prstGeom>
        </p:spPr>
        <p:txBody>
          <a:bodyPr vert="horz" lIns="51435" tIns="25718" rIns="51435" bIns="2571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400" b="1" dirty="0">
              <a:solidFill>
                <a:schemeClr val="accent1">
                  <a:lumMod val="50000"/>
                </a:schemeClr>
              </a:solidFill>
              <a:latin typeface="+mn-lt"/>
              <a:ea typeface="DengXian" panose="02010600030101010101" pitchFamily="2" charset="-122"/>
            </a:endParaRPr>
          </a:p>
        </p:txBody>
      </p:sp>
      <p:sp>
        <p:nvSpPr>
          <p:cNvPr id="5" name="内容占位符 2">
            <a:extLst>
              <a:ext uri="{FF2B5EF4-FFF2-40B4-BE49-F238E27FC236}">
                <a16:creationId xmlns:a16="http://schemas.microsoft.com/office/drawing/2014/main" id="{FB250041-EDC9-CA6F-9F23-839B86ABC73E}"/>
              </a:ext>
            </a:extLst>
          </p:cNvPr>
          <p:cNvSpPr>
            <a:spLocks noGrp="1"/>
          </p:cNvSpPr>
          <p:nvPr>
            <p:ph idx="1"/>
          </p:nvPr>
        </p:nvSpPr>
        <p:spPr>
          <a:xfrm>
            <a:off x="377460" y="1442032"/>
            <a:ext cx="8343753" cy="3629862"/>
          </a:xfrm>
        </p:spPr>
        <p:txBody>
          <a:bodyPr>
            <a:normAutofit/>
          </a:bodyPr>
          <a:lstStyle/>
          <a:p>
            <a:pPr>
              <a:lnSpc>
                <a:spcPct val="100000"/>
              </a:lnSpc>
            </a:pPr>
            <a:r>
              <a:rPr lang="zh-CN" altLang="en-US" sz="2400" dirty="0"/>
              <a:t>策略</a:t>
            </a:r>
            <a:r>
              <a:rPr lang="en-US" altLang="zh-CN" sz="2400" dirty="0"/>
              <a:t>: </a:t>
            </a:r>
            <a:r>
              <a:rPr lang="zh-CN" altLang="en-US" sz="2400" dirty="0"/>
              <a:t>经验风险最小化与结构风险最小化</a:t>
            </a:r>
            <a:endParaRPr lang="en-US" altLang="zh-CN" sz="2400" dirty="0"/>
          </a:p>
          <a:p>
            <a:pPr>
              <a:lnSpc>
                <a:spcPct val="100000"/>
              </a:lnSpc>
            </a:pPr>
            <a:r>
              <a:rPr lang="zh-CN" altLang="en-US" sz="2400" dirty="0"/>
              <a:t>经验风险最小化最优模型</a:t>
            </a:r>
            <a:endParaRPr lang="en-US" altLang="zh-CN" sz="2400" dirty="0"/>
          </a:p>
          <a:p>
            <a:pPr lvl="1">
              <a:lnSpc>
                <a:spcPct val="100000"/>
              </a:lnSpc>
            </a:pPr>
            <a:endParaRPr lang="en-US" altLang="zh-CN" sz="2000" dirty="0"/>
          </a:p>
          <a:p>
            <a:pPr lvl="1">
              <a:lnSpc>
                <a:spcPct val="100000"/>
              </a:lnSpc>
            </a:pPr>
            <a:endParaRPr lang="en-US" altLang="zh-CN" sz="2000" dirty="0"/>
          </a:p>
          <a:p>
            <a:pPr lvl="1">
              <a:lnSpc>
                <a:spcPct val="100000"/>
              </a:lnSpc>
            </a:pPr>
            <a:endParaRPr lang="en-US" altLang="zh-CN" sz="2000" dirty="0"/>
          </a:p>
          <a:p>
            <a:pPr algn="just">
              <a:lnSpc>
                <a:spcPct val="100000"/>
              </a:lnSpc>
            </a:pPr>
            <a:r>
              <a:rPr lang="zh-CN" altLang="en-US" sz="2400" dirty="0"/>
              <a:t>结构风险最小化为防止过拟合提出的策略</a:t>
            </a:r>
            <a:r>
              <a:rPr lang="en-US" altLang="zh-CN" sz="2400" dirty="0"/>
              <a:t>,</a:t>
            </a:r>
            <a:r>
              <a:rPr lang="zh-CN" altLang="en-US" sz="2400" dirty="0"/>
              <a:t> 等价于正则化</a:t>
            </a:r>
            <a:r>
              <a:rPr lang="en-US" altLang="zh-CN" sz="2400" dirty="0"/>
              <a:t>, </a:t>
            </a:r>
            <a:r>
              <a:rPr lang="zh-CN" altLang="en-US" sz="2400" dirty="0"/>
              <a:t>即加入正则化项</a:t>
            </a:r>
            <a:r>
              <a:rPr lang="en-US" altLang="zh-CN" sz="2400" dirty="0"/>
              <a:t>,</a:t>
            </a:r>
            <a:r>
              <a:rPr lang="zh-CN" altLang="en-US" sz="2400" dirty="0"/>
              <a:t> 或惩罚项</a:t>
            </a:r>
            <a:endParaRPr lang="en-US" altLang="zh-CN" sz="2400" dirty="0"/>
          </a:p>
          <a:p>
            <a:pPr marL="457200" lvl="1" indent="0">
              <a:lnSpc>
                <a:spcPct val="100000"/>
              </a:lnSpc>
              <a:buNone/>
            </a:pPr>
            <a:endParaRPr lang="en-US" altLang="zh-CN" sz="2000"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9481E3D-EA47-5E97-8A50-AFCB349B3340}"/>
                  </a:ext>
                </a:extLst>
              </p:cNvPr>
              <p:cNvSpPr txBox="1"/>
              <p:nvPr/>
            </p:nvSpPr>
            <p:spPr>
              <a:xfrm>
                <a:off x="2553210" y="4470042"/>
                <a:ext cx="4599421" cy="9578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𝑅</m:t>
                          </m:r>
                        </m:e>
                        <m:sub>
                          <m:r>
                            <m:rPr>
                              <m:sty m:val="p"/>
                            </m:rPr>
                            <a:rPr lang="en-US" altLang="zh-CN" sz="2000" i="1">
                              <a:latin typeface="Cambria Math" panose="02040503050406030204" pitchFamily="18" charset="0"/>
                            </a:rPr>
                            <m:t>min</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𝑓</m:t>
                          </m:r>
                        </m:e>
                      </m:d>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𝑁</m:t>
                          </m:r>
                        </m:den>
                      </m:f>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𝑁</m:t>
                          </m:r>
                        </m:sup>
                        <m:e>
                          <m:r>
                            <a:rPr lang="en-US" altLang="zh-CN" sz="2000" i="1">
                              <a:latin typeface="Cambria Math" panose="02040503050406030204" pitchFamily="18" charset="0"/>
                            </a:rPr>
                            <m:t>𝐿</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d>
                          <m:r>
                            <a:rPr lang="en-US" altLang="zh-CN" sz="2000" i="1">
                              <a:latin typeface="Cambria Math" panose="02040503050406030204" pitchFamily="18" charset="0"/>
                            </a:rPr>
                            <m:t>)</m:t>
                          </m:r>
                        </m:e>
                      </m:nary>
                      <m:r>
                        <a:rPr lang="en-US" altLang="zh-CN" sz="2000" b="0" i="1" smtClean="0">
                          <a:latin typeface="Cambria Math" panose="02040503050406030204" pitchFamily="18" charset="0"/>
                        </a:rPr>
                        <m:t>+</m:t>
                      </m:r>
                      <m:r>
                        <a:rPr lang="zh-CN" altLang="en-US" sz="2000" i="1" dirty="0" smtClean="0">
                          <a:latin typeface="Cambria Math" panose="02040503050406030204" pitchFamily="18" charset="0"/>
                        </a:rPr>
                        <m:t>𝜆</m:t>
                      </m:r>
                      <m:r>
                        <a:rPr lang="en-US" altLang="zh-CN" sz="2000" b="0" i="1" dirty="0" smtClean="0">
                          <a:latin typeface="Cambria Math" panose="02040503050406030204" pitchFamily="18" charset="0"/>
                        </a:rPr>
                        <m:t>𝐽</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𝑓</m:t>
                      </m:r>
                      <m:r>
                        <a:rPr lang="en-US" altLang="zh-CN" sz="2000" b="0" i="1" dirty="0" smtClean="0">
                          <a:latin typeface="Cambria Math" panose="02040503050406030204" pitchFamily="18" charset="0"/>
                        </a:rPr>
                        <m:t>)</m:t>
                      </m:r>
                    </m:oMath>
                  </m:oMathPara>
                </a14:m>
                <a:endParaRPr lang="zh-CN" altLang="en-US" sz="2000" dirty="0"/>
              </a:p>
            </p:txBody>
          </p:sp>
        </mc:Choice>
        <mc:Fallback xmlns="">
          <p:sp>
            <p:nvSpPr>
              <p:cNvPr id="6" name="文本框 5">
                <a:extLst>
                  <a:ext uri="{FF2B5EF4-FFF2-40B4-BE49-F238E27FC236}">
                    <a16:creationId xmlns:a16="http://schemas.microsoft.com/office/drawing/2014/main" id="{79481E3D-EA47-5E97-8A50-AFCB349B3340}"/>
                  </a:ext>
                </a:extLst>
              </p:cNvPr>
              <p:cNvSpPr txBox="1">
                <a:spLocks noRot="1" noChangeAspect="1" noMove="1" noResize="1" noEditPoints="1" noAdjustHandles="1" noChangeArrowheads="1" noChangeShapeType="1" noTextEdit="1"/>
              </p:cNvSpPr>
              <p:nvPr/>
            </p:nvSpPr>
            <p:spPr>
              <a:xfrm>
                <a:off x="2553210" y="4470042"/>
                <a:ext cx="4599421" cy="957826"/>
              </a:xfrm>
              <a:prstGeom prst="rect">
                <a:avLst/>
              </a:prstGeom>
              <a:blipFill>
                <a:blip r:embed="rId3"/>
                <a:stretch>
                  <a:fillRect/>
                </a:stretch>
              </a:blipFill>
            </p:spPr>
            <p:txBody>
              <a:bodyPr/>
              <a:lstStyle/>
              <a:p>
                <a:r>
                  <a:rPr lang="zh-CN" altLang="en-US">
                    <a:noFill/>
                  </a:rPr>
                  <a:t> </a:t>
                </a:r>
              </a:p>
            </p:txBody>
          </p:sp>
        </mc:Fallback>
      </mc:AlternateContent>
      <p:grpSp>
        <p:nvGrpSpPr>
          <p:cNvPr id="13" name="组合 12">
            <a:extLst>
              <a:ext uri="{FF2B5EF4-FFF2-40B4-BE49-F238E27FC236}">
                <a16:creationId xmlns:a16="http://schemas.microsoft.com/office/drawing/2014/main" id="{55CE1B66-CBFE-7141-4151-C25E117B7259}"/>
              </a:ext>
            </a:extLst>
          </p:cNvPr>
          <p:cNvGrpSpPr/>
          <p:nvPr/>
        </p:nvGrpSpPr>
        <p:grpSpPr>
          <a:xfrm>
            <a:off x="3381778" y="2393401"/>
            <a:ext cx="2942286" cy="957826"/>
            <a:chOff x="3224462" y="3504446"/>
            <a:chExt cx="2942286" cy="957826"/>
          </a:xfrm>
        </p:grpSpPr>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B0ED2BFC-5231-5B0C-28B6-2F7376AA9D16}"/>
                    </a:ext>
                  </a:extLst>
                </p:cNvPr>
                <p:cNvSpPr txBox="1"/>
                <p:nvPr/>
              </p:nvSpPr>
              <p:spPr>
                <a:xfrm>
                  <a:off x="3224462" y="3504446"/>
                  <a:ext cx="2942286" cy="9578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000" b="0" i="0" smtClean="0">
                            <a:latin typeface="Cambria Math" panose="02040503050406030204" pitchFamily="18" charset="0"/>
                          </a:rPr>
                          <m:t>min</m:t>
                        </m:r>
                        <m:r>
                          <a:rPr lang="zh-CN" altLang="en-US" sz="2000" b="0" i="0" smtClean="0">
                            <a:latin typeface="Cambria Math" panose="02040503050406030204" pitchFamily="18" charset="0"/>
                          </a:rPr>
                          <m:t> </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𝑁</m:t>
                            </m:r>
                          </m:den>
                        </m:f>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𝑁</m:t>
                            </m:r>
                          </m:sup>
                          <m:e>
                            <m:r>
                              <a:rPr lang="en-US" altLang="zh-CN" sz="2000" b="0" i="1" smtClean="0">
                                <a:latin typeface="Cambria Math" panose="02040503050406030204" pitchFamily="18" charset="0"/>
                              </a:rPr>
                              <m:t>𝐿</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e>
                            </m:d>
                            <m:r>
                              <a:rPr lang="en-US" altLang="zh-CN" sz="2000" b="0" i="1" smtClean="0">
                                <a:latin typeface="Cambria Math" panose="02040503050406030204" pitchFamily="18" charset="0"/>
                              </a:rPr>
                              <m:t>)</m:t>
                            </m:r>
                          </m:e>
                        </m:nary>
                      </m:oMath>
                    </m:oMathPara>
                  </a14:m>
                  <a:endParaRPr lang="zh-CN" altLang="en-US" sz="2000" dirty="0"/>
                </a:p>
              </p:txBody>
            </p:sp>
          </mc:Choice>
          <mc:Fallback xmlns="">
            <p:sp>
              <p:nvSpPr>
                <p:cNvPr id="2" name="文本框 1">
                  <a:extLst>
                    <a:ext uri="{FF2B5EF4-FFF2-40B4-BE49-F238E27FC236}">
                      <a16:creationId xmlns:a16="http://schemas.microsoft.com/office/drawing/2014/main" id="{3197FB88-9449-EE7C-CF1D-4F57EF3C66D8}"/>
                    </a:ext>
                  </a:extLst>
                </p:cNvPr>
                <p:cNvSpPr txBox="1">
                  <a:spLocks noRot="1" noChangeAspect="1" noMove="1" noResize="1" noEditPoints="1" noAdjustHandles="1" noChangeArrowheads="1" noChangeShapeType="1" noTextEdit="1"/>
                </p:cNvSpPr>
                <p:nvPr/>
              </p:nvSpPr>
              <p:spPr>
                <a:xfrm>
                  <a:off x="3224462" y="3504446"/>
                  <a:ext cx="2942286" cy="957826"/>
                </a:xfrm>
                <a:prstGeom prst="rect">
                  <a:avLst/>
                </a:prstGeom>
                <a:blipFill>
                  <a:blip r:embed="rId4"/>
                  <a:stretch>
                    <a:fillRect t="-98684" b="-15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8CD7DF20-5186-D717-F922-2AA3ADCD58E7}"/>
                    </a:ext>
                  </a:extLst>
                </p:cNvPr>
                <p:cNvSpPr txBox="1"/>
                <p:nvPr/>
              </p:nvSpPr>
              <p:spPr>
                <a:xfrm>
                  <a:off x="3288106" y="4091009"/>
                  <a:ext cx="822949"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𝑓</m:t>
                        </m:r>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𝐹</m:t>
                        </m:r>
                      </m:oMath>
                    </m:oMathPara>
                  </a14:m>
                  <a:endParaRPr lang="zh-CN" altLang="en-US" sz="1200" dirty="0"/>
                </a:p>
              </p:txBody>
            </p:sp>
          </mc:Choice>
          <mc:Fallback xmlns="">
            <p:sp>
              <p:nvSpPr>
                <p:cNvPr id="5" name="文本框 4">
                  <a:extLst>
                    <a:ext uri="{FF2B5EF4-FFF2-40B4-BE49-F238E27FC236}">
                      <a16:creationId xmlns:a16="http://schemas.microsoft.com/office/drawing/2014/main" id="{F40ACC75-7ED2-D7B1-86F9-83C0C8C140BB}"/>
                    </a:ext>
                  </a:extLst>
                </p:cNvPr>
                <p:cNvSpPr txBox="1">
                  <a:spLocks noRot="1" noChangeAspect="1" noMove="1" noResize="1" noEditPoints="1" noAdjustHandles="1" noChangeArrowheads="1" noChangeShapeType="1" noTextEdit="1"/>
                </p:cNvSpPr>
                <p:nvPr/>
              </p:nvSpPr>
              <p:spPr>
                <a:xfrm>
                  <a:off x="3288106" y="4091009"/>
                  <a:ext cx="822949" cy="276999"/>
                </a:xfrm>
                <a:prstGeom prst="rect">
                  <a:avLst/>
                </a:prstGeom>
                <a:blipFill>
                  <a:blip r:embed="rId5"/>
                  <a:stretch>
                    <a:fillRect b="-4348"/>
                  </a:stretch>
                </a:blipFill>
              </p:spPr>
              <p:txBody>
                <a:bodyPr/>
                <a:lstStyle/>
                <a:p>
                  <a:r>
                    <a:rPr lang="zh-CN" altLang="en-US">
                      <a:noFill/>
                    </a:rPr>
                    <a:t> </a:t>
                  </a:r>
                </a:p>
              </p:txBody>
            </p:sp>
          </mc:Fallback>
        </mc:AlternateContent>
      </p:grpSp>
      <p:sp>
        <p:nvSpPr>
          <p:cNvPr id="18" name="灯片编号占位符 17">
            <a:extLst>
              <a:ext uri="{FF2B5EF4-FFF2-40B4-BE49-F238E27FC236}">
                <a16:creationId xmlns:a16="http://schemas.microsoft.com/office/drawing/2014/main" id="{9D2FDD67-3D45-4CB5-209A-393B7D7E7725}"/>
              </a:ext>
            </a:extLst>
          </p:cNvPr>
          <p:cNvSpPr>
            <a:spLocks noGrp="1"/>
          </p:cNvSpPr>
          <p:nvPr>
            <p:ph type="sldNum" sz="quarter" idx="12"/>
          </p:nvPr>
        </p:nvSpPr>
        <p:spPr/>
        <p:txBody>
          <a:bodyPr/>
          <a:lstStyle/>
          <a:p>
            <a:fld id="{DA04A3ED-EE7A-4E19-90BC-E8E086817459}" type="slidenum">
              <a:rPr lang="zh-CN" altLang="en-US" smtClean="0"/>
              <a:t>8</a:t>
            </a:fld>
            <a:endParaRPr lang="zh-CN" altLang="en-US"/>
          </a:p>
        </p:txBody>
      </p:sp>
    </p:spTree>
    <p:extLst>
      <p:ext uri="{BB962C8B-B14F-4D97-AF65-F5344CB8AC3E}">
        <p14:creationId xmlns:p14="http://schemas.microsoft.com/office/powerpoint/2010/main" val="2805565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0275" y="289091"/>
            <a:ext cx="7886700" cy="994172"/>
          </a:xfrm>
        </p:spPr>
        <p:txBody>
          <a:bodyPr>
            <a:normAutofit/>
          </a:bodyPr>
          <a:lstStyle/>
          <a:p>
            <a:r>
              <a:rPr lang="en-US" altLang="zh-CN" sz="3200" b="1" dirty="0">
                <a:solidFill>
                  <a:schemeClr val="accent1">
                    <a:lumMod val="50000"/>
                  </a:schemeClr>
                </a:solidFill>
                <a:latin typeface="+mn-ea"/>
                <a:ea typeface="+mn-ea"/>
              </a:rPr>
              <a:t>1. </a:t>
            </a:r>
            <a:r>
              <a:rPr lang="zh-CN" altLang="en-US" sz="3200" b="1" dirty="0">
                <a:solidFill>
                  <a:schemeClr val="accent1">
                    <a:lumMod val="50000"/>
                  </a:schemeClr>
                </a:solidFill>
                <a:latin typeface="+mn-ea"/>
                <a:ea typeface="+mn-ea"/>
              </a:rPr>
              <a:t>统计学习的基础概念与定义</a:t>
            </a:r>
            <a:endParaRPr lang="zh-CN" altLang="en-US" sz="3200" b="1" dirty="0">
              <a:latin typeface="+mn-ea"/>
              <a:ea typeface="+mn-ea"/>
            </a:endParaRPr>
          </a:p>
        </p:txBody>
      </p:sp>
      <p:sp>
        <p:nvSpPr>
          <p:cNvPr id="8" name="内容占位符 2">
            <a:extLst>
              <a:ext uri="{FF2B5EF4-FFF2-40B4-BE49-F238E27FC236}">
                <a16:creationId xmlns:a16="http://schemas.microsoft.com/office/drawing/2014/main" id="{92510E72-0B75-CCB2-AD35-F02DB51A84B4}"/>
              </a:ext>
            </a:extLst>
          </p:cNvPr>
          <p:cNvSpPr>
            <a:spLocks noGrp="1"/>
          </p:cNvSpPr>
          <p:nvPr>
            <p:ph idx="1"/>
          </p:nvPr>
        </p:nvSpPr>
        <p:spPr>
          <a:xfrm>
            <a:off x="516194" y="1499604"/>
            <a:ext cx="8410226" cy="3858791"/>
          </a:xfrm>
        </p:spPr>
        <p:txBody>
          <a:bodyPr>
            <a:noAutofit/>
          </a:bodyPr>
          <a:lstStyle/>
          <a:p>
            <a:pPr>
              <a:lnSpc>
                <a:spcPct val="114000"/>
              </a:lnSpc>
            </a:pPr>
            <a:r>
              <a:rPr lang="ja-JP" altLang="en-US" sz="2400" dirty="0">
                <a:ea typeface="DengXian" panose="02010600030101010101" pitchFamily="2" charset="-122"/>
              </a:rPr>
              <a:t>算法</a:t>
            </a:r>
            <a:r>
              <a:rPr lang="en-US" altLang="ja-JP" sz="2400" dirty="0">
                <a:ea typeface="DengXian" panose="02010600030101010101" pitchFamily="2" charset="-122"/>
              </a:rPr>
              <a:t>: </a:t>
            </a:r>
            <a:r>
              <a:rPr lang="ja-JP" altLang="en-US" sz="2400" dirty="0">
                <a:ea typeface="DengXian" panose="02010600030101010101" pitchFamily="2" charset="-122"/>
              </a:rPr>
              <a:t>最优化</a:t>
            </a:r>
            <a:r>
              <a:rPr lang="en-US" altLang="zh-CN" sz="2400" dirty="0">
                <a:ea typeface="DengXian" panose="02010600030101010101" pitchFamily="2" charset="-122"/>
              </a:rPr>
              <a:t>; </a:t>
            </a:r>
            <a:r>
              <a:rPr lang="zh-CN" altLang="en-US" sz="2400" dirty="0">
                <a:ea typeface="DengXian" panose="02010600030101010101" pitchFamily="2" charset="-122"/>
              </a:rPr>
              <a:t>解析</a:t>
            </a:r>
            <a:r>
              <a:rPr lang="en-US" altLang="zh-CN" sz="2400" dirty="0">
                <a:ea typeface="DengXian" panose="02010600030101010101" pitchFamily="2" charset="-122"/>
              </a:rPr>
              <a:t>/</a:t>
            </a:r>
            <a:r>
              <a:rPr lang="zh-CN" altLang="en-US" sz="2400" dirty="0">
                <a:ea typeface="DengXian" panose="02010600030101010101" pitchFamily="2" charset="-122"/>
              </a:rPr>
              <a:t>迭代</a:t>
            </a:r>
            <a:endParaRPr lang="en-US" altLang="zh-CN" sz="2400" dirty="0">
              <a:ea typeface="DengXian" panose="02010600030101010101" pitchFamily="2" charset="-122"/>
            </a:endParaRPr>
          </a:p>
          <a:p>
            <a:pPr>
              <a:lnSpc>
                <a:spcPct val="114000"/>
              </a:lnSpc>
            </a:pPr>
            <a:endParaRPr lang="en-US" altLang="zh-CN" sz="2400" dirty="0">
              <a:ea typeface="DengXian" panose="02010600030101010101" pitchFamily="2" charset="-122"/>
            </a:endParaRPr>
          </a:p>
          <a:p>
            <a:pPr>
              <a:lnSpc>
                <a:spcPct val="114000"/>
              </a:lnSpc>
            </a:pPr>
            <a:r>
              <a:rPr lang="ja-JP" altLang="en-US" sz="2400" dirty="0">
                <a:ea typeface="DengXian" panose="02010600030101010101" pitchFamily="2" charset="-122"/>
              </a:rPr>
              <a:t>非概率模型</a:t>
            </a:r>
            <a:r>
              <a:rPr lang="en-US" altLang="ja-JP" sz="2400" dirty="0">
                <a:ea typeface="DengXian" panose="02010600030101010101" pitchFamily="2" charset="-122"/>
              </a:rPr>
              <a:t>: </a:t>
            </a:r>
          </a:p>
          <a:p>
            <a:pPr marL="0" indent="0">
              <a:lnSpc>
                <a:spcPct val="114000"/>
              </a:lnSpc>
              <a:buNone/>
            </a:pPr>
            <a:r>
              <a:rPr lang="zh-CN" altLang="en-US" sz="2400" dirty="0">
                <a:ea typeface="DengXian" panose="02010600030101010101" pitchFamily="2" charset="-122"/>
              </a:rPr>
              <a:t>    </a:t>
            </a:r>
            <a:r>
              <a:rPr lang="ja-JP" altLang="en-US" sz="2400" dirty="0">
                <a:ea typeface="DengXian" panose="02010600030101010101" pitchFamily="2" charset="-122"/>
              </a:rPr>
              <a:t>决策函数参数空间中损失函数的最优化</a:t>
            </a:r>
            <a:endParaRPr lang="en-US" altLang="ja-JP" sz="2400" dirty="0">
              <a:ea typeface="DengXian" panose="02010600030101010101" pitchFamily="2" charset="-122"/>
            </a:endParaRPr>
          </a:p>
          <a:p>
            <a:pPr marL="0" indent="0">
              <a:lnSpc>
                <a:spcPct val="114000"/>
              </a:lnSpc>
              <a:buNone/>
            </a:pPr>
            <a:endParaRPr lang="en-US" altLang="ja-JP" sz="2400" dirty="0">
              <a:ea typeface="DengXian" panose="02010600030101010101" pitchFamily="2" charset="-122"/>
            </a:endParaRPr>
          </a:p>
          <a:p>
            <a:pPr>
              <a:lnSpc>
                <a:spcPct val="114000"/>
              </a:lnSpc>
            </a:pPr>
            <a:r>
              <a:rPr lang="zh-CN" altLang="en-US" sz="2400" dirty="0">
                <a:ea typeface="DengXian" panose="02010600030101010101" pitchFamily="2" charset="-122"/>
              </a:rPr>
              <a:t>概率模型</a:t>
            </a:r>
            <a:r>
              <a:rPr lang="en-US" altLang="zh-CN" sz="2400" dirty="0">
                <a:ea typeface="DengXian" panose="02010600030101010101" pitchFamily="2" charset="-122"/>
              </a:rPr>
              <a:t>: </a:t>
            </a:r>
          </a:p>
          <a:p>
            <a:pPr marL="0" indent="0">
              <a:lnSpc>
                <a:spcPct val="114000"/>
              </a:lnSpc>
              <a:buNone/>
            </a:pPr>
            <a:r>
              <a:rPr lang="zh-CN" altLang="en-US" sz="2400" dirty="0">
                <a:ea typeface="DengXian" panose="02010600030101010101" pitchFamily="2" charset="-122"/>
              </a:rPr>
              <a:t>    条件概率参数空间中似然函数最大化 </a:t>
            </a:r>
            <a:r>
              <a:rPr lang="en-US" altLang="zh-CN" sz="2400" dirty="0">
                <a:ea typeface="DengXian" panose="02010600030101010101" pitchFamily="2" charset="-122"/>
              </a:rPr>
              <a:t>(</a:t>
            </a:r>
            <a:r>
              <a:rPr lang="zh-CN" altLang="en-US" sz="2400" dirty="0">
                <a:ea typeface="DengXian" panose="02010600030101010101" pitchFamily="2" charset="-122"/>
              </a:rPr>
              <a:t>判别模型</a:t>
            </a:r>
            <a:r>
              <a:rPr lang="en-US" altLang="zh-CN" sz="2400" dirty="0">
                <a:ea typeface="DengXian" panose="02010600030101010101" pitchFamily="2" charset="-122"/>
              </a:rPr>
              <a:t>)/</a:t>
            </a:r>
            <a:r>
              <a:rPr lang="zh-CN" altLang="en-US" sz="2400" dirty="0">
                <a:ea typeface="DengXian" panose="02010600030101010101" pitchFamily="2" charset="-122"/>
              </a:rPr>
              <a:t>后验概率</a:t>
            </a:r>
            <a:endParaRPr lang="en-US" altLang="zh-CN" sz="2400" dirty="0">
              <a:ea typeface="DengXian" panose="02010600030101010101" pitchFamily="2" charset="-122"/>
            </a:endParaRPr>
          </a:p>
          <a:p>
            <a:pPr marL="0" indent="0">
              <a:lnSpc>
                <a:spcPct val="114000"/>
              </a:lnSpc>
              <a:buNone/>
            </a:pPr>
            <a:r>
              <a:rPr lang="zh-CN" altLang="en-US" sz="2400" dirty="0">
                <a:ea typeface="DengXian" panose="02010600030101010101" pitchFamily="2" charset="-122"/>
              </a:rPr>
              <a:t>   最大化</a:t>
            </a:r>
            <a:r>
              <a:rPr lang="en-US" altLang="zh-CN" sz="2400" dirty="0">
                <a:ea typeface="DengXian" panose="02010600030101010101" pitchFamily="2" charset="-122"/>
              </a:rPr>
              <a:t> (</a:t>
            </a:r>
            <a:r>
              <a:rPr lang="zh-CN" altLang="en-US" sz="2400" dirty="0">
                <a:ea typeface="DengXian" panose="02010600030101010101" pitchFamily="2" charset="-122"/>
              </a:rPr>
              <a:t>生成模型</a:t>
            </a:r>
            <a:r>
              <a:rPr lang="en-US" altLang="zh-CN" sz="2400" dirty="0">
                <a:ea typeface="DengXian" panose="02010600030101010101" pitchFamily="2" charset="-122"/>
              </a:rPr>
              <a:t>); </a:t>
            </a:r>
            <a:r>
              <a:rPr lang="zh-CN" altLang="en-US" sz="2400" dirty="0">
                <a:ea typeface="DengXian" panose="02010600030101010101" pitchFamily="2" charset="-122"/>
              </a:rPr>
              <a:t>通常等价于某种损失函数下的最优化</a:t>
            </a:r>
            <a:endParaRPr lang="en-US" altLang="zh-CN" sz="2400" dirty="0">
              <a:ea typeface="DengXian" panose="02010600030101010101" pitchFamily="2" charset="-122"/>
            </a:endParaRPr>
          </a:p>
        </p:txBody>
      </p:sp>
      <p:sp>
        <p:nvSpPr>
          <p:cNvPr id="11" name="灯片编号占位符 10">
            <a:extLst>
              <a:ext uri="{FF2B5EF4-FFF2-40B4-BE49-F238E27FC236}">
                <a16:creationId xmlns:a16="http://schemas.microsoft.com/office/drawing/2014/main" id="{D74CB1B2-A25E-7E55-5BCF-810984E6CB00}"/>
              </a:ext>
            </a:extLst>
          </p:cNvPr>
          <p:cNvSpPr>
            <a:spLocks noGrp="1"/>
          </p:cNvSpPr>
          <p:nvPr>
            <p:ph type="sldNum" sz="quarter" idx="12"/>
          </p:nvPr>
        </p:nvSpPr>
        <p:spPr/>
        <p:txBody>
          <a:bodyPr/>
          <a:lstStyle/>
          <a:p>
            <a:fld id="{DA04A3ED-EE7A-4E19-90BC-E8E086817459}" type="slidenum">
              <a:rPr lang="zh-CN" altLang="en-US" smtClean="0"/>
              <a:t>9</a:t>
            </a:fld>
            <a:endParaRPr lang="zh-CN" altLang="en-US"/>
          </a:p>
        </p:txBody>
      </p:sp>
    </p:spTree>
    <p:extLst>
      <p:ext uri="{BB962C8B-B14F-4D97-AF65-F5344CB8AC3E}">
        <p14:creationId xmlns:p14="http://schemas.microsoft.com/office/powerpoint/2010/main" val="391422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1419</TotalTime>
  <Words>1489</Words>
  <Application>Microsoft Office PowerPoint</Application>
  <PresentationFormat>全屏显示(4:3)</PresentationFormat>
  <Paragraphs>334</Paragraphs>
  <Slides>29</Slides>
  <Notes>15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Microsoft JhengHei</vt:lpstr>
      <vt:lpstr>等线</vt:lpstr>
      <vt:lpstr>微软雅黑</vt:lpstr>
      <vt:lpstr>Arial</vt:lpstr>
      <vt:lpstr>Calibri</vt:lpstr>
      <vt:lpstr>Calibri Light</vt:lpstr>
      <vt:lpstr>Cambria Math</vt:lpstr>
      <vt:lpstr>Curlz MT</vt:lpstr>
      <vt:lpstr>Office 主题​​</vt:lpstr>
      <vt:lpstr>模式识别与统计学习</vt:lpstr>
      <vt:lpstr>小复习一</vt:lpstr>
      <vt:lpstr>PowerPoint 演示文稿</vt:lpstr>
      <vt:lpstr>1. 统计学习的基础概念与定义</vt:lpstr>
      <vt:lpstr>1. 统计学习的基础概念与定义</vt:lpstr>
      <vt:lpstr>1. 统计学习的基础概念与定义</vt:lpstr>
      <vt:lpstr>1. 统计学习的基础概念与定义</vt:lpstr>
      <vt:lpstr>1. 统计学习的基础概念与定义</vt:lpstr>
      <vt:lpstr>1. 统计学习的基础概念与定义</vt:lpstr>
      <vt:lpstr>1. 统计学习的基础概念与定义</vt:lpstr>
      <vt:lpstr>1. 统计学习的基础概念与定义</vt:lpstr>
      <vt:lpstr>1. 统计学习的基础概念与定义</vt:lpstr>
      <vt:lpstr>PowerPoint 演示文稿</vt:lpstr>
      <vt:lpstr>PowerPoint 演示文稿</vt:lpstr>
      <vt:lpstr>1. 统计学习的基础概念与定义 </vt:lpstr>
      <vt:lpstr>PowerPoint 演示文稿</vt:lpstr>
      <vt:lpstr>PowerPoint 演示文稿</vt:lpstr>
      <vt:lpstr>PowerPoint 演示文稿</vt:lpstr>
      <vt:lpstr>方法小复习</vt:lpstr>
      <vt:lpstr>1. 感知机</vt:lpstr>
      <vt:lpstr>2. K近邻分类器</vt:lpstr>
      <vt:lpstr>3. 朴素贝叶斯分类器</vt:lpstr>
      <vt:lpstr>4. 线性回归（最小二乘法）</vt:lpstr>
      <vt:lpstr>PowerPoint 演示文稿</vt:lpstr>
      <vt:lpstr>5. 决策树</vt:lpstr>
      <vt:lpstr>6. 逻辑斯蒂回归</vt:lpstr>
      <vt:lpstr>7. 支持向量机</vt:lpstr>
      <vt:lpstr>8. 提升</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统计学习方法</dc:title>
  <dc:creator>zhao haitao</dc:creator>
  <cp:lastModifiedBy>zhao haitao</cp:lastModifiedBy>
  <cp:revision>72</cp:revision>
  <dcterms:created xsi:type="dcterms:W3CDTF">2019-10-17T01:27:12Z</dcterms:created>
  <dcterms:modified xsi:type="dcterms:W3CDTF">2023-04-21T00:35:20Z</dcterms:modified>
</cp:coreProperties>
</file>