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7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7.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1.png"/><Relationship Id="rId5" Type="http://schemas.openxmlformats.org/officeDocument/2006/relationships/image" Target="../media/image16.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12.wmf"/><Relationship Id="rId5" Type="http://schemas.openxmlformats.org/officeDocument/2006/relationships/image" Target="../media/image13.wmf"/><Relationship Id="rId4"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2020/6/7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6.wmf"/><Relationship Id="rId18" Type="http://schemas.openxmlformats.org/officeDocument/2006/relationships/image" Target="../media/image17.wmf"/><Relationship Id="rId3" Type="http://schemas.openxmlformats.org/officeDocument/2006/relationships/image" Target="../media/image18.png"/><Relationship Id="rId7" Type="http://schemas.openxmlformats.org/officeDocument/2006/relationships/image" Target="../media/image13.wmf"/><Relationship Id="rId12" Type="http://schemas.openxmlformats.org/officeDocument/2006/relationships/oleObject" Target="../embeddings/oleObject13.bin"/><Relationship Id="rId17"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oleObject" Target="../embeddings/oleObject15.bin"/><Relationship Id="rId20" Type="http://schemas.openxmlformats.org/officeDocument/2006/relationships/oleObject" Target="../embeddings/oleObject18.bin"/><Relationship Id="rId1" Type="http://schemas.openxmlformats.org/officeDocument/2006/relationships/vmlDrawing" Target="../drawings/vmlDrawing6.vml"/><Relationship Id="rId6" Type="http://schemas.openxmlformats.org/officeDocument/2006/relationships/oleObject" Target="../embeddings/oleObject10.bin"/><Relationship Id="rId11" Type="http://schemas.openxmlformats.org/officeDocument/2006/relationships/image" Target="../media/image15.wmf"/><Relationship Id="rId5" Type="http://schemas.openxmlformats.org/officeDocument/2006/relationships/image" Target="../media/image12.wmf"/><Relationship Id="rId15" Type="http://schemas.openxmlformats.org/officeDocument/2006/relationships/image" Target="../media/image11.png"/><Relationship Id="rId10" Type="http://schemas.openxmlformats.org/officeDocument/2006/relationships/oleObject" Target="../embeddings/oleObject12.bin"/><Relationship Id="rId19" Type="http://schemas.openxmlformats.org/officeDocument/2006/relationships/oleObject" Target="../embeddings/oleObject17.bin"/><Relationship Id="rId4" Type="http://schemas.openxmlformats.org/officeDocument/2006/relationships/oleObject" Target="../embeddings/oleObject9.bin"/><Relationship Id="rId9" Type="http://schemas.openxmlformats.org/officeDocument/2006/relationships/image" Target="../media/image14.wmf"/><Relationship Id="rId1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1.png"/><Relationship Id="rId4"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29.png"/><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6.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8.wmf"/><Relationship Id="rId4" Type="http://schemas.openxmlformats.org/officeDocument/2006/relationships/image" Target="../media/image12.wmf"/><Relationship Id="rId9" Type="http://schemas.openxmlformats.org/officeDocument/2006/relationships/oleObject" Target="../embeddings/oleObject24.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52400" y="0"/>
            <a:ext cx="4681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en-US" altLang="zh-CN" b="1" dirty="0" smtClean="0">
                <a:solidFill>
                  <a:srgbClr val="CC6600"/>
                </a:solidFill>
                <a:latin typeface="华文中宋" pitchFamily="2" charset="-122"/>
                <a:ea typeface="华文中宋" pitchFamily="2" charset="-122"/>
              </a:rPr>
              <a:t>5.2   </a:t>
            </a:r>
            <a:r>
              <a:rPr lang="zh-CN" altLang="en-US" b="1" dirty="0">
                <a:solidFill>
                  <a:srgbClr val="CC6600"/>
                </a:solidFill>
                <a:latin typeface="华文中宋" pitchFamily="2" charset="-122"/>
                <a:ea typeface="华文中宋" pitchFamily="2" charset="-122"/>
              </a:rPr>
              <a:t>激光器的稳频</a:t>
            </a:r>
          </a:p>
        </p:txBody>
      </p:sp>
      <p:sp>
        <p:nvSpPr>
          <p:cNvPr id="3" name="Text Box 8"/>
          <p:cNvSpPr txBox="1">
            <a:spLocks noChangeArrowheads="1"/>
          </p:cNvSpPr>
          <p:nvPr/>
        </p:nvSpPr>
        <p:spPr bwMode="auto">
          <a:xfrm>
            <a:off x="76200" y="685800"/>
            <a:ext cx="8991600" cy="646113"/>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zh-CN" altLang="en-US" b="1" dirty="0">
                <a:effectLst>
                  <a:outerShdw blurRad="38100" dist="38100" dir="2700000" algn="tl">
                    <a:srgbClr val="000000"/>
                  </a:outerShdw>
                </a:effectLst>
              </a:rPr>
              <a:t>以单色性极好的激光波长(或频率)作为标准</a:t>
            </a:r>
            <a:r>
              <a:rPr lang="zh-CN" altLang="en-US" b="1" dirty="0">
                <a:effectLst>
                  <a:outerShdw blurRad="38100" dist="38100" dir="2700000" algn="tl">
                    <a:srgbClr val="000000"/>
                  </a:outerShdw>
                </a:effectLst>
                <a:latin typeface="Courier New"/>
              </a:rPr>
              <a:t>“</a:t>
            </a:r>
            <a:r>
              <a:rPr lang="zh-CN" altLang="en-US" b="1" dirty="0">
                <a:effectLst>
                  <a:outerShdw blurRad="38100" dist="38100" dir="2700000" algn="tl">
                    <a:srgbClr val="000000"/>
                  </a:outerShdw>
                </a:effectLst>
              </a:rPr>
              <a:t>尺子</a:t>
            </a:r>
            <a:r>
              <a:rPr lang="zh-CN" altLang="en-US" b="1" dirty="0">
                <a:effectLst>
                  <a:outerShdw blurRad="38100" dist="38100" dir="2700000" algn="tl">
                    <a:srgbClr val="000000"/>
                  </a:outerShdw>
                </a:effectLst>
                <a:latin typeface="Courier New"/>
              </a:rPr>
              <a:t>”</a:t>
            </a:r>
            <a:r>
              <a:rPr lang="zh-CN" altLang="en-US" b="1" dirty="0">
                <a:effectLst>
                  <a:outerShdw blurRad="38100" dist="38100" dir="2700000" algn="tl">
                    <a:srgbClr val="000000"/>
                  </a:outerShdw>
                </a:effectLst>
              </a:rPr>
              <a:t>，测量 (长度、角度、位移、速度等)。在精密干涉计量、光频标、光通信、激光陀螺等领域内有广泛的应用。</a:t>
            </a:r>
          </a:p>
        </p:txBody>
      </p:sp>
      <p:sp>
        <p:nvSpPr>
          <p:cNvPr id="4" name="Text Box 9"/>
          <p:cNvSpPr txBox="1">
            <a:spLocks noChangeArrowheads="1"/>
          </p:cNvSpPr>
          <p:nvPr/>
        </p:nvSpPr>
        <p:spPr bwMode="auto">
          <a:xfrm>
            <a:off x="76200" y="1524000"/>
            <a:ext cx="8991600" cy="784225"/>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defRPr/>
            </a:pPr>
            <a:r>
              <a:rPr lang="zh-CN" altLang="en-US" b="1" dirty="0">
                <a:effectLst>
                  <a:outerShdw blurRad="38100" dist="38100" dir="2700000" algn="tl">
                    <a:srgbClr val="000000"/>
                  </a:outerShdw>
                </a:effectLst>
              </a:rPr>
              <a:t>单色性的好与否，影响测量精度，</a:t>
            </a:r>
            <a:endParaRPr lang="en-US" altLang="zh-CN" b="1" dirty="0">
              <a:effectLst>
                <a:outerShdw blurRad="38100" dist="38100" dir="2700000" algn="tl">
                  <a:srgbClr val="000000"/>
                </a:outerShdw>
              </a:effectLst>
            </a:endParaRPr>
          </a:p>
          <a:p>
            <a:pPr eaLnBrk="1" hangingPunct="1">
              <a:spcBef>
                <a:spcPct val="50000"/>
              </a:spcBef>
              <a:defRPr/>
            </a:pPr>
            <a:r>
              <a:rPr lang="zh-CN" altLang="en-US" b="1" dirty="0">
                <a:effectLst>
                  <a:outerShdw blurRad="38100" dist="38100" dir="2700000" algn="tl">
                    <a:srgbClr val="000000"/>
                  </a:outerShdw>
                </a:effectLst>
              </a:rPr>
              <a:t>激光波长(或频率)的稳定与否，也将直接影响测量精度。</a:t>
            </a:r>
          </a:p>
        </p:txBody>
      </p:sp>
      <p:graphicFrame>
        <p:nvGraphicFramePr>
          <p:cNvPr id="21509" name="Object 4"/>
          <p:cNvGraphicFramePr>
            <a:graphicFrameLocks noChangeAspect="1"/>
          </p:cNvGraphicFramePr>
          <p:nvPr/>
        </p:nvGraphicFramePr>
        <p:xfrm>
          <a:off x="228600" y="2362200"/>
          <a:ext cx="2667000" cy="1876425"/>
        </p:xfrm>
        <a:graphic>
          <a:graphicData uri="http://schemas.openxmlformats.org/presentationml/2006/ole">
            <mc:AlternateContent xmlns:mc="http://schemas.openxmlformats.org/markup-compatibility/2006">
              <mc:Choice xmlns:v="urn:schemas-microsoft-com:vml" Requires="v">
                <p:oleObj spid="_x0000_s1026" name="Photo Editor 照片" r:id="rId3" imgW="6076190" imgH="4277322" progId="MSPhotoEd.3">
                  <p:embed/>
                </p:oleObj>
              </mc:Choice>
              <mc:Fallback>
                <p:oleObj name="Photo Editor 照片" r:id="rId3" imgW="6076190" imgH="4277322"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362200"/>
                        <a:ext cx="2667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4" descr="0137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343400"/>
            <a:ext cx="3324225"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6"/>
          <p:cNvGraphicFramePr>
            <a:graphicFrameLocks noChangeAspect="1"/>
          </p:cNvGraphicFramePr>
          <p:nvPr/>
        </p:nvGraphicFramePr>
        <p:xfrm>
          <a:off x="4114800" y="2362200"/>
          <a:ext cx="4892675" cy="1143000"/>
        </p:xfrm>
        <a:graphic>
          <a:graphicData uri="http://schemas.openxmlformats.org/presentationml/2006/ole">
            <mc:AlternateContent xmlns:mc="http://schemas.openxmlformats.org/markup-compatibility/2006">
              <mc:Choice xmlns:v="urn:schemas-microsoft-com:vml" Requires="v">
                <p:oleObj spid="_x0000_s1027" name="Photo Editor 照片" r:id="rId6" imgW="11819048" imgH="2762636" progId="MSPhotoEd.3">
                  <p:embed/>
                </p:oleObj>
              </mc:Choice>
              <mc:Fallback>
                <p:oleObj name="Photo Editor 照片" r:id="rId6" imgW="11819048" imgH="2762636"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2362200"/>
                        <a:ext cx="48926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矩形 7"/>
          <p:cNvSpPr>
            <a:spLocks noChangeArrowheads="1"/>
          </p:cNvSpPr>
          <p:nvPr/>
        </p:nvSpPr>
        <p:spPr bwMode="auto">
          <a:xfrm>
            <a:off x="76200" y="6477000"/>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b="1">
                <a:solidFill>
                  <a:srgbClr val="FF0000"/>
                </a:solidFill>
              </a:rPr>
              <a:t>法布里一珀罗标准具法选纵模</a:t>
            </a:r>
          </a:p>
        </p:txBody>
      </p:sp>
      <p:sp>
        <p:nvSpPr>
          <p:cNvPr id="9" name="Rectangle 7"/>
          <p:cNvSpPr>
            <a:spLocks noChangeArrowheads="1"/>
          </p:cNvSpPr>
          <p:nvPr/>
        </p:nvSpPr>
        <p:spPr bwMode="auto">
          <a:xfrm>
            <a:off x="5638800" y="3429000"/>
            <a:ext cx="1481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b="1">
                <a:solidFill>
                  <a:srgbClr val="FF0000"/>
                </a:solidFill>
                <a:latin typeface="Tahoma" pitchFamily="34" charset="0"/>
              </a:rPr>
              <a:t>  棱镜色散腔</a:t>
            </a:r>
          </a:p>
        </p:txBody>
      </p:sp>
      <p:sp>
        <p:nvSpPr>
          <p:cNvPr id="10" name="Rectangle 2"/>
          <p:cNvSpPr txBox="1">
            <a:spLocks noChangeArrowheads="1"/>
          </p:cNvSpPr>
          <p:nvPr/>
        </p:nvSpPr>
        <p:spPr>
          <a:xfrm>
            <a:off x="3124200" y="4419600"/>
            <a:ext cx="5943600" cy="3429000"/>
          </a:xfrm>
          <a:prstGeom prst="rect">
            <a:avLst/>
          </a:prstGeom>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lnSpc>
                <a:spcPct val="120000"/>
              </a:lnSpc>
              <a:buFont typeface="Wingdings" pitchFamily="2" charset="2"/>
              <a:buNone/>
              <a:defRPr/>
            </a:pPr>
            <a:r>
              <a:rPr lang="zh-CN" altLang="en-US" sz="2400" b="1" kern="0" dirty="0" smtClean="0">
                <a:solidFill>
                  <a:srgbClr val="002060"/>
                </a:solidFill>
                <a:latin typeface="宋体" pitchFamily="2" charset="-122"/>
              </a:rPr>
              <a:t>  实际上，通过选模技术获得了单频振荡，由于内部和外部条件的变化，谐振频率仍然会在整个增益线型内移动，使输出频率变化，频率漂移。 </a:t>
            </a:r>
            <a:endParaRPr lang="zh-CN" altLang="en-US" sz="2400" kern="0" dirty="0">
              <a:solidFill>
                <a:srgbClr val="002060"/>
              </a:solidFill>
              <a:latin typeface="宋体" pitchFamily="2" charset="-122"/>
            </a:endParaRPr>
          </a:p>
        </p:txBody>
      </p:sp>
    </p:spTree>
    <p:extLst>
      <p:ext uri="{BB962C8B-B14F-4D97-AF65-F5344CB8AC3E}">
        <p14:creationId xmlns:p14="http://schemas.microsoft.com/office/powerpoint/2010/main" val="3646200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509"/>
                                        </p:tgtEl>
                                        <p:attrNameLst>
                                          <p:attrName>style.visibility</p:attrName>
                                        </p:attrNameLst>
                                      </p:cBhvr>
                                      <p:to>
                                        <p:strVal val="visible"/>
                                      </p:to>
                                    </p:set>
                                    <p:anim calcmode="lin" valueType="num">
                                      <p:cBhvr additive="base">
                                        <p:cTn id="13" dur="500" fill="hold"/>
                                        <p:tgtEl>
                                          <p:spTgt spid="21509"/>
                                        </p:tgtEl>
                                        <p:attrNameLst>
                                          <p:attrName>ppt_x</p:attrName>
                                        </p:attrNameLst>
                                      </p:cBhvr>
                                      <p:tavLst>
                                        <p:tav tm="0">
                                          <p:val>
                                            <p:strVal val="#ppt_x"/>
                                          </p:val>
                                        </p:tav>
                                        <p:tav tm="100000">
                                          <p:val>
                                            <p:strVal val="#ppt_x"/>
                                          </p:val>
                                        </p:tav>
                                      </p:tavLst>
                                    </p:anim>
                                    <p:anim calcmode="lin" valueType="num">
                                      <p:cBhvr additive="base">
                                        <p:cTn id="14"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blinds(horizontal)">
                                      <p:cBhvr>
                                        <p:cTn id="4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p:bldP spid="8" grpId="0"/>
      <p:bldP spid="9" grpId="0"/>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071938" y="1357313"/>
            <a:ext cx="434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20000"/>
              </a:lnSpc>
              <a:spcBef>
                <a:spcPct val="0"/>
              </a:spcBef>
              <a:buFontTx/>
              <a:buNone/>
            </a:pPr>
            <a:r>
              <a:rPr lang="zh-CN" altLang="en-US" sz="2000">
                <a:solidFill>
                  <a:srgbClr val="002060"/>
                </a:solidFill>
              </a:rPr>
              <a:t>由激光原理，由于增益饱和效应，其输出功率变化形式如图所示。</a:t>
            </a:r>
          </a:p>
        </p:txBody>
      </p:sp>
      <p:sp>
        <p:nvSpPr>
          <p:cNvPr id="31747" name="Rectangle 4"/>
          <p:cNvSpPr>
            <a:spLocks noChangeArrowheads="1"/>
          </p:cNvSpPr>
          <p:nvPr/>
        </p:nvSpPr>
        <p:spPr bwMode="auto">
          <a:xfrm>
            <a:off x="76200" y="152400"/>
            <a:ext cx="3467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b="1">
                <a:solidFill>
                  <a:schemeClr val="tx2"/>
                </a:solidFill>
                <a:latin typeface="Tahoma" pitchFamily="34" charset="0"/>
              </a:rPr>
              <a:t>兰姆凹陷稳频技术</a:t>
            </a:r>
            <a:endParaRPr lang="zh-CN" altLang="en-US" b="1">
              <a:solidFill>
                <a:schemeClr val="folHlink"/>
              </a:solidFill>
            </a:endParaRPr>
          </a:p>
        </p:txBody>
      </p:sp>
      <p:graphicFrame>
        <p:nvGraphicFramePr>
          <p:cNvPr id="31748" name="Object 5"/>
          <p:cNvGraphicFramePr>
            <a:graphicFrameLocks noChangeAspect="1"/>
          </p:cNvGraphicFramePr>
          <p:nvPr/>
        </p:nvGraphicFramePr>
        <p:xfrm>
          <a:off x="120650" y="1500188"/>
          <a:ext cx="3884613" cy="3357562"/>
        </p:xfrm>
        <a:graphic>
          <a:graphicData uri="http://schemas.openxmlformats.org/presentationml/2006/ole">
            <mc:AlternateContent xmlns:mc="http://schemas.openxmlformats.org/markup-compatibility/2006">
              <mc:Choice xmlns:v="urn:schemas-microsoft-com:vml" Requires="v">
                <p:oleObj spid="_x0000_s4098" name="Photo Editor 照片" r:id="rId3" imgW="3858164" imgH="3333333" progId="">
                  <p:embed/>
                </p:oleObj>
              </mc:Choice>
              <mc:Fallback>
                <p:oleObj name="Photo Editor 照片" r:id="rId3" imgW="3858164" imgH="333333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 y="1500188"/>
                        <a:ext cx="3884613" cy="335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7"/>
          <p:cNvSpPr txBox="1">
            <a:spLocks noChangeArrowheads="1"/>
          </p:cNvSpPr>
          <p:nvPr/>
        </p:nvSpPr>
        <p:spPr bwMode="auto">
          <a:xfrm>
            <a:off x="4143375" y="3000375"/>
            <a:ext cx="421481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30000"/>
              </a:lnSpc>
              <a:spcBef>
                <a:spcPct val="0"/>
              </a:spcBef>
              <a:buFontTx/>
              <a:buNone/>
            </a:pPr>
            <a:r>
              <a:rPr kumimoji="1" lang="zh-CN" altLang="en-US" sz="2000" b="1">
                <a:solidFill>
                  <a:srgbClr val="002060"/>
                </a:solidFill>
                <a:latin typeface="Times New Roman" pitchFamily="18" charset="0"/>
              </a:rPr>
              <a:t>由于凹陷的宽度</a:t>
            </a:r>
            <a:r>
              <a:rPr kumimoji="1" lang="en-US" altLang="zh-CN" sz="2000" b="1">
                <a:solidFill>
                  <a:srgbClr val="002060"/>
                </a:solidFill>
                <a:latin typeface="Times New Roman" pitchFamily="18" charset="0"/>
              </a:rPr>
              <a:t>(</a:t>
            </a:r>
            <a:r>
              <a:rPr kumimoji="1" lang="zh-CN" altLang="en-US" sz="2000" b="1">
                <a:solidFill>
                  <a:srgbClr val="002060"/>
                </a:solidFill>
                <a:latin typeface="Times New Roman" pitchFamily="18" charset="0"/>
              </a:rPr>
              <a:t>约是谱线宽度的百分之一</a:t>
            </a:r>
            <a:r>
              <a:rPr kumimoji="1" lang="en-US" altLang="zh-CN" sz="2000" b="1">
                <a:solidFill>
                  <a:srgbClr val="002060"/>
                </a:solidFill>
                <a:latin typeface="Times New Roman" pitchFamily="18" charset="0"/>
              </a:rPr>
              <a:t>)</a:t>
            </a:r>
            <a:r>
              <a:rPr kumimoji="1" lang="zh-CN" altLang="en-US" sz="2000" b="1">
                <a:solidFill>
                  <a:srgbClr val="002060"/>
                </a:solidFill>
                <a:latin typeface="Times New Roman" pitchFamily="18" charset="0"/>
              </a:rPr>
              <a:t>远比谱线宽度窄，在</a:t>
            </a:r>
            <a:r>
              <a:rPr kumimoji="1" lang="en-US" altLang="zh-CN" sz="2000" b="1">
                <a:solidFill>
                  <a:srgbClr val="002060"/>
                </a:solidFill>
                <a:latin typeface="Times New Roman" pitchFamily="18" charset="0"/>
                <a:cs typeface="Times New Roman" pitchFamily="18" charset="0"/>
              </a:rPr>
              <a:t>v</a:t>
            </a:r>
            <a:r>
              <a:rPr kumimoji="1" lang="en-US" altLang="zh-CN" sz="2000" b="1" baseline="-30000">
                <a:solidFill>
                  <a:srgbClr val="002060"/>
                </a:solidFill>
                <a:latin typeface="Times New Roman" pitchFamily="18" charset="0"/>
                <a:cs typeface="Times New Roman" pitchFamily="18" charset="0"/>
              </a:rPr>
              <a:t>0</a:t>
            </a:r>
            <a:r>
              <a:rPr kumimoji="1" lang="zh-CN" altLang="en-US" sz="2000" b="1">
                <a:solidFill>
                  <a:srgbClr val="002060"/>
                </a:solidFill>
                <a:latin typeface="Times New Roman" pitchFamily="18" charset="0"/>
              </a:rPr>
              <a:t>附近频率</a:t>
            </a:r>
            <a:r>
              <a:rPr kumimoji="1" lang="en-US" altLang="zh-CN" sz="2000" b="1">
                <a:solidFill>
                  <a:srgbClr val="002060"/>
                </a:solidFill>
                <a:latin typeface="Times New Roman" pitchFamily="18" charset="0"/>
                <a:cs typeface="Times New Roman" pitchFamily="18" charset="0"/>
              </a:rPr>
              <a:t>v</a:t>
            </a:r>
            <a:r>
              <a:rPr kumimoji="1" lang="zh-CN" altLang="en-US" sz="2000" b="1">
                <a:solidFill>
                  <a:srgbClr val="002060"/>
                </a:solidFill>
                <a:latin typeface="Times New Roman" pitchFamily="18" charset="0"/>
              </a:rPr>
              <a:t>的微小改变，都将引起输出功率的显著变化。</a:t>
            </a:r>
            <a:endParaRPr kumimoji="1" lang="zh-CN" altLang="en-US" sz="2000">
              <a:solidFill>
                <a:srgbClr val="002060"/>
              </a:solidFill>
              <a:latin typeface="Times New Roman" pitchFamily="18" charset="0"/>
            </a:endParaRPr>
          </a:p>
        </p:txBody>
      </p:sp>
      <p:sp>
        <p:nvSpPr>
          <p:cNvPr id="6" name="Text Box 8"/>
          <p:cNvSpPr txBox="1">
            <a:spLocks noChangeArrowheads="1"/>
          </p:cNvSpPr>
          <p:nvPr/>
        </p:nvSpPr>
        <p:spPr bwMode="auto">
          <a:xfrm>
            <a:off x="4071938" y="2214563"/>
            <a:ext cx="453707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20000"/>
              </a:lnSpc>
              <a:spcBef>
                <a:spcPct val="0"/>
              </a:spcBef>
              <a:buFontTx/>
              <a:buNone/>
            </a:pPr>
            <a:r>
              <a:rPr kumimoji="1" lang="zh-CN" altLang="en-US" sz="2000" b="1">
                <a:solidFill>
                  <a:srgbClr val="002060"/>
                </a:solidFill>
                <a:latin typeface="Times New Roman" pitchFamily="18" charset="0"/>
              </a:rPr>
              <a:t>形状呈钟形，在中心频率</a:t>
            </a:r>
            <a:r>
              <a:rPr kumimoji="1" lang="en-US" altLang="zh-CN" sz="2000" b="1">
                <a:solidFill>
                  <a:srgbClr val="002060"/>
                </a:solidFill>
                <a:latin typeface="Times New Roman" pitchFamily="18" charset="0"/>
              </a:rPr>
              <a:t>v</a:t>
            </a:r>
            <a:r>
              <a:rPr kumimoji="1" lang="en-US" altLang="zh-CN" sz="2000" b="1" baseline="-25000">
                <a:solidFill>
                  <a:srgbClr val="002060"/>
                </a:solidFill>
                <a:latin typeface="Times New Roman" pitchFamily="18" charset="0"/>
              </a:rPr>
              <a:t>0</a:t>
            </a:r>
            <a:r>
              <a:rPr kumimoji="1" lang="zh-CN" altLang="en-US" sz="2000" b="1">
                <a:solidFill>
                  <a:srgbClr val="002060"/>
                </a:solidFill>
                <a:latin typeface="Times New Roman" pitchFamily="18" charset="0"/>
              </a:rPr>
              <a:t>处有一个凹陷</a:t>
            </a:r>
            <a:r>
              <a:rPr kumimoji="1" lang="en-US" altLang="zh-CN" sz="2000" b="1">
                <a:solidFill>
                  <a:srgbClr val="002060"/>
                </a:solidFill>
                <a:latin typeface="Times New Roman" pitchFamily="18" charset="0"/>
              </a:rPr>
              <a:t>--</a:t>
            </a:r>
            <a:r>
              <a:rPr kumimoji="1" lang="zh-CN" altLang="en-US" sz="2000" b="1">
                <a:solidFill>
                  <a:srgbClr val="002060"/>
                </a:solidFill>
                <a:latin typeface="Times New Roman" pitchFamily="18" charset="0"/>
              </a:rPr>
              <a:t>兰姆凹陷。</a:t>
            </a:r>
            <a:endParaRPr kumimoji="1" lang="zh-CN" altLang="en-US" sz="2000">
              <a:solidFill>
                <a:srgbClr val="002060"/>
              </a:solidFill>
              <a:latin typeface="Times New Roman" pitchFamily="18" charset="0"/>
            </a:endParaRPr>
          </a:p>
        </p:txBody>
      </p:sp>
      <p:sp>
        <p:nvSpPr>
          <p:cNvPr id="7" name="Text Box 9"/>
          <p:cNvSpPr txBox="1">
            <a:spLocks noChangeArrowheads="1"/>
          </p:cNvSpPr>
          <p:nvPr/>
        </p:nvSpPr>
        <p:spPr bwMode="auto">
          <a:xfrm>
            <a:off x="4071938" y="4714875"/>
            <a:ext cx="435768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kumimoji="1" lang="zh-CN" altLang="en-US" sz="2000" b="1">
                <a:solidFill>
                  <a:srgbClr val="002060"/>
                </a:solidFill>
                <a:latin typeface="宋体" pitchFamily="2" charset="-122"/>
              </a:rPr>
              <a:t>将谱线中心频率</a:t>
            </a:r>
            <a:r>
              <a:rPr kumimoji="1" lang="en-US" altLang="zh-CN" sz="2000" b="1">
                <a:solidFill>
                  <a:srgbClr val="002060"/>
                </a:solidFill>
                <a:latin typeface="宋体" pitchFamily="2" charset="-122"/>
              </a:rPr>
              <a:t>v</a:t>
            </a:r>
            <a:r>
              <a:rPr kumimoji="1" lang="en-US" altLang="zh-CN" sz="2000" b="1" baseline="-25000">
                <a:solidFill>
                  <a:srgbClr val="002060"/>
                </a:solidFill>
                <a:latin typeface="宋体" pitchFamily="2" charset="-122"/>
              </a:rPr>
              <a:t>0</a:t>
            </a:r>
            <a:r>
              <a:rPr kumimoji="1" lang="zh-CN" altLang="en-US" sz="2000" b="1">
                <a:solidFill>
                  <a:srgbClr val="002060"/>
                </a:solidFill>
                <a:latin typeface="宋体" pitchFamily="2" charset="-122"/>
              </a:rPr>
              <a:t>选作标准频率，通过对输出光强的监测，实时地确定工作频率相对</a:t>
            </a:r>
            <a:r>
              <a:rPr kumimoji="1" lang="en-US" altLang="zh-CN" sz="2000" b="1">
                <a:solidFill>
                  <a:srgbClr val="002060"/>
                </a:solidFill>
                <a:latin typeface="宋体" pitchFamily="2" charset="-122"/>
              </a:rPr>
              <a:t>v</a:t>
            </a:r>
            <a:r>
              <a:rPr kumimoji="1" lang="en-US" altLang="zh-CN" sz="2000" b="1" baseline="-25000">
                <a:solidFill>
                  <a:srgbClr val="002060"/>
                </a:solidFill>
                <a:latin typeface="宋体" pitchFamily="2" charset="-122"/>
              </a:rPr>
              <a:t>0</a:t>
            </a:r>
            <a:r>
              <a:rPr kumimoji="1" lang="zh-CN" altLang="en-US" sz="2000" b="1">
                <a:solidFill>
                  <a:srgbClr val="002060"/>
                </a:solidFill>
                <a:latin typeface="宋体" pitchFamily="2" charset="-122"/>
              </a:rPr>
              <a:t>的偏离，利用灵敏的腔长自动补偿伺服系统，即可使激光频率稳定在</a:t>
            </a:r>
            <a:r>
              <a:rPr kumimoji="1" lang="en-US" altLang="zh-CN" sz="2000" b="1">
                <a:solidFill>
                  <a:srgbClr val="002060"/>
                </a:solidFill>
                <a:latin typeface="宋体" pitchFamily="2" charset="-122"/>
              </a:rPr>
              <a:t>v</a:t>
            </a:r>
            <a:r>
              <a:rPr kumimoji="1" lang="en-US" altLang="zh-CN" sz="2000" b="1" baseline="-25000">
                <a:solidFill>
                  <a:srgbClr val="002060"/>
                </a:solidFill>
                <a:latin typeface="宋体" pitchFamily="2" charset="-122"/>
              </a:rPr>
              <a:t>0</a:t>
            </a:r>
            <a:r>
              <a:rPr kumimoji="1" lang="zh-CN" altLang="en-US" sz="2000" b="1">
                <a:solidFill>
                  <a:srgbClr val="002060"/>
                </a:solidFill>
                <a:latin typeface="宋体" pitchFamily="2" charset="-122"/>
              </a:rPr>
              <a:t>上运转，这就是兰姆凹陷稳频基本思想</a:t>
            </a:r>
          </a:p>
        </p:txBody>
      </p:sp>
    </p:spTree>
    <p:extLst>
      <p:ext uri="{BB962C8B-B14F-4D97-AF65-F5344CB8AC3E}">
        <p14:creationId xmlns:p14="http://schemas.microsoft.com/office/powerpoint/2010/main" val="910579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utoUpdateAnimBg="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5288" y="0"/>
            <a:ext cx="691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b="1">
                <a:solidFill>
                  <a:srgbClr val="000000"/>
                </a:solidFill>
                <a:latin typeface="宋体" pitchFamily="2" charset="-122"/>
              </a:rPr>
              <a:t>二</a:t>
            </a:r>
            <a:r>
              <a:rPr lang="en-US" altLang="zh-CN" sz="2400" b="1">
                <a:solidFill>
                  <a:srgbClr val="000000"/>
                </a:solidFill>
                <a:latin typeface="宋体" pitchFamily="2" charset="-122"/>
              </a:rPr>
              <a:t>.</a:t>
            </a:r>
            <a:r>
              <a:rPr lang="zh-CN" altLang="en-US" sz="2400" b="1">
                <a:solidFill>
                  <a:srgbClr val="000000"/>
                </a:solidFill>
                <a:latin typeface="宋体" pitchFamily="2" charset="-122"/>
              </a:rPr>
              <a:t>腔长自动补偿系统的方框图</a:t>
            </a:r>
          </a:p>
        </p:txBody>
      </p:sp>
      <p:grpSp>
        <p:nvGrpSpPr>
          <p:cNvPr id="34819" name="Group 3"/>
          <p:cNvGrpSpPr>
            <a:grpSpLocks/>
          </p:cNvGrpSpPr>
          <p:nvPr/>
        </p:nvGrpSpPr>
        <p:grpSpPr bwMode="auto">
          <a:xfrm>
            <a:off x="900113" y="765175"/>
            <a:ext cx="6408737" cy="2376488"/>
            <a:chOff x="567" y="1480"/>
            <a:chExt cx="4572" cy="1994"/>
          </a:xfrm>
        </p:grpSpPr>
        <p:graphicFrame>
          <p:nvGraphicFramePr>
            <p:cNvPr id="32773" name="Object 4"/>
            <p:cNvGraphicFramePr>
              <a:graphicFrameLocks noChangeAspect="1"/>
            </p:cNvGraphicFramePr>
            <p:nvPr/>
          </p:nvGraphicFramePr>
          <p:xfrm>
            <a:off x="567" y="1480"/>
            <a:ext cx="4572" cy="1994"/>
          </p:xfrm>
          <a:graphic>
            <a:graphicData uri="http://schemas.openxmlformats.org/presentationml/2006/ole">
              <mc:AlternateContent xmlns:mc="http://schemas.openxmlformats.org/markup-compatibility/2006">
                <mc:Choice xmlns:v="urn:schemas-microsoft-com:vml" Requires="v">
                  <p:oleObj spid="_x0000_s5122" name="位图图像" r:id="rId3" imgW="5372850" imgH="2343477" progId="Paint.Picture">
                    <p:embed/>
                  </p:oleObj>
                </mc:Choice>
                <mc:Fallback>
                  <p:oleObj name="位图图像" r:id="rId3" imgW="5372850" imgH="234347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1480"/>
                          <a:ext cx="4572" cy="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2774" name="Text Box 5"/>
            <p:cNvSpPr txBox="1">
              <a:spLocks noChangeArrowheads="1"/>
            </p:cNvSpPr>
            <p:nvPr/>
          </p:nvSpPr>
          <p:spPr bwMode="auto">
            <a:xfrm>
              <a:off x="3288" y="1615"/>
              <a:ext cx="3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zh-CN" altLang="en-US" sz="1200">
                  <a:solidFill>
                    <a:srgbClr val="000000"/>
                  </a:solidFill>
                  <a:latin typeface="Verdana" pitchFamily="34" charset="0"/>
                </a:rPr>
                <a:t>前</a:t>
              </a:r>
            </a:p>
          </p:txBody>
        </p:sp>
      </p:grpSp>
      <p:sp>
        <p:nvSpPr>
          <p:cNvPr id="34822" name="Rectangle 6"/>
          <p:cNvSpPr>
            <a:spLocks noChangeArrowheads="1"/>
          </p:cNvSpPr>
          <p:nvPr/>
        </p:nvSpPr>
        <p:spPr bwMode="auto">
          <a:xfrm>
            <a:off x="179388" y="3213100"/>
            <a:ext cx="8675687"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50000"/>
              </a:spcBef>
              <a:buFontTx/>
              <a:buNone/>
            </a:pPr>
            <a:r>
              <a:rPr kumimoji="1" lang="en-US" altLang="zh-CN" sz="2000" b="1">
                <a:solidFill>
                  <a:srgbClr val="000000"/>
                </a:solidFill>
                <a:latin typeface="楷体_GB2312" pitchFamily="49" charset="-122"/>
                <a:ea typeface="楷体_GB2312" pitchFamily="49" charset="-122"/>
              </a:rPr>
              <a:t>  </a:t>
            </a:r>
            <a:r>
              <a:rPr kumimoji="1" lang="zh-CN" altLang="en-US" sz="2000" b="1">
                <a:solidFill>
                  <a:srgbClr val="FF0000"/>
                </a:solidFill>
                <a:latin typeface="楷体_GB2312" pitchFamily="49" charset="-122"/>
                <a:ea typeface="楷体_GB2312" pitchFamily="49" charset="-122"/>
              </a:rPr>
              <a:t>选频放大器</a:t>
            </a:r>
            <a:r>
              <a:rPr kumimoji="1" lang="zh-CN" altLang="en-US" sz="2000" b="1">
                <a:solidFill>
                  <a:srgbClr val="000000"/>
                </a:solidFill>
                <a:latin typeface="楷体_GB2312" pitchFamily="49" charset="-122"/>
                <a:ea typeface="楷体_GB2312" pitchFamily="49" charset="-122"/>
              </a:rPr>
              <a:t>只是对某一特定频率信号进行有选择性的放大与输出。</a:t>
            </a:r>
            <a:r>
              <a:rPr kumimoji="1" lang="zh-CN" altLang="en-US" sz="2000" b="1">
                <a:solidFill>
                  <a:srgbClr val="FF0000"/>
                </a:solidFill>
                <a:latin typeface="楷体_GB2312" pitchFamily="49" charset="-122"/>
                <a:ea typeface="楷体_GB2312" pitchFamily="49" charset="-122"/>
              </a:rPr>
              <a:t>相敏检波器</a:t>
            </a:r>
            <a:r>
              <a:rPr kumimoji="1" lang="zh-CN" altLang="en-US" sz="2000" b="1">
                <a:solidFill>
                  <a:srgbClr val="000000"/>
                </a:solidFill>
                <a:latin typeface="楷体_GB2312" pitchFamily="49" charset="-122"/>
                <a:ea typeface="楷体_GB2312" pitchFamily="49" charset="-122"/>
              </a:rPr>
              <a:t>的作用是将选频放大后的信号电压与参考信号电压进行相位比较。当选频放大信号为零时，相敏输出为零；</a:t>
            </a:r>
            <a:r>
              <a:rPr kumimoji="1" lang="zh-CN" altLang="en-US" sz="2000" b="1">
                <a:solidFill>
                  <a:srgbClr val="FF0000"/>
                </a:solidFill>
                <a:latin typeface="楷体_GB2312" pitchFamily="49" charset="-122"/>
                <a:ea typeface="楷体_GB2312" pitchFamily="49" charset="-122"/>
              </a:rPr>
              <a:t>当选频放大信号和参考信号同相位时</a:t>
            </a:r>
            <a:r>
              <a:rPr kumimoji="1" lang="zh-CN" altLang="en-US" sz="2000" b="1">
                <a:solidFill>
                  <a:srgbClr val="000000"/>
                </a:solidFill>
                <a:latin typeface="楷体_GB2312" pitchFamily="49" charset="-122"/>
                <a:ea typeface="楷体_GB2312" pitchFamily="49" charset="-122"/>
              </a:rPr>
              <a:t>，相敏输出的直流电压为负，反之则为正。振荡器除供给相敏检波器以参考信号电压外，还给出一个频率为 </a:t>
            </a:r>
            <a:r>
              <a:rPr kumimoji="1" lang="en-US" altLang="zh-CN" sz="2000" b="1" i="1">
                <a:solidFill>
                  <a:srgbClr val="FF0000"/>
                </a:solidFill>
                <a:latin typeface="Times New Roman" pitchFamily="18" charset="0"/>
                <a:ea typeface="楷体_GB2312" pitchFamily="49" charset="-122"/>
              </a:rPr>
              <a:t>f</a:t>
            </a:r>
            <a:r>
              <a:rPr kumimoji="1" lang="en-US" altLang="zh-CN" sz="2000" b="1" i="1">
                <a:solidFill>
                  <a:srgbClr val="000000"/>
                </a:solidFill>
                <a:latin typeface="楷体_GB2312" pitchFamily="49" charset="-122"/>
                <a:ea typeface="楷体_GB2312" pitchFamily="49" charset="-122"/>
              </a:rPr>
              <a:t> </a:t>
            </a:r>
            <a:r>
              <a:rPr kumimoji="1" lang="en-US" altLang="zh-CN" sz="2000" b="1">
                <a:solidFill>
                  <a:srgbClr val="FF0000"/>
                </a:solidFill>
                <a:latin typeface="楷体_GB2312" pitchFamily="49" charset="-122"/>
                <a:ea typeface="楷体_GB2312" pitchFamily="49" charset="-122"/>
              </a:rPr>
              <a:t>[</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约为</a:t>
            </a:r>
            <a:r>
              <a:rPr lang="en-US" altLang="zh-CN" sz="2000">
                <a:solidFill>
                  <a:srgbClr val="0000CC"/>
                </a:solidFill>
                <a:latin typeface="楷体_GB2312" pitchFamily="49" charset="-122"/>
                <a:ea typeface="楷体_GB2312" pitchFamily="49" charset="-122"/>
              </a:rPr>
              <a:t>l</a:t>
            </a:r>
            <a:r>
              <a:rPr lang="en-US" altLang="zh-CN" sz="2000">
                <a:solidFill>
                  <a:srgbClr val="0000CC"/>
                </a:solidFill>
                <a:latin typeface="Times New Roman" pitchFamily="18" charset="0"/>
                <a:ea typeface="楷体_GB2312" pitchFamily="49" charset="-122"/>
              </a:rPr>
              <a:t>kHz</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、幅度很小</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只有零点几伏</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的交流讯号，称为</a:t>
            </a:r>
            <a:r>
              <a:rPr lang="zh-CN" altLang="en-US" sz="2000">
                <a:solidFill>
                  <a:srgbClr val="0000CC"/>
                </a:solidFill>
                <a:latin typeface="Comic Sans MS" pitchFamily="66" charset="0"/>
                <a:ea typeface="楷体_GB2312" pitchFamily="49" charset="-122"/>
              </a:rPr>
              <a:t>“</a:t>
            </a:r>
            <a:r>
              <a:rPr lang="zh-CN" altLang="en-US" sz="2000">
                <a:solidFill>
                  <a:srgbClr val="0000CC"/>
                </a:solidFill>
                <a:latin typeface="楷体_GB2312" pitchFamily="49" charset="-122"/>
                <a:ea typeface="楷体_GB2312" pitchFamily="49" charset="-122"/>
              </a:rPr>
              <a:t>搜索讯号</a:t>
            </a:r>
            <a:r>
              <a:rPr lang="zh-CN" altLang="en-US" sz="2000">
                <a:solidFill>
                  <a:srgbClr val="0000CC"/>
                </a:solidFill>
                <a:latin typeface="Comic Sans MS" pitchFamily="66" charset="0"/>
                <a:ea typeface="楷体_GB2312" pitchFamily="49" charset="-122"/>
              </a:rPr>
              <a:t>”</a:t>
            </a:r>
            <a:r>
              <a:rPr lang="en-US" altLang="zh-CN" sz="2000">
                <a:solidFill>
                  <a:srgbClr val="FF0000"/>
                </a:solidFill>
                <a:latin typeface="楷体_GB2312" pitchFamily="49" charset="-122"/>
                <a:ea typeface="楷体_GB2312" pitchFamily="49" charset="-122"/>
              </a:rPr>
              <a:t>]</a:t>
            </a:r>
            <a:r>
              <a:rPr kumimoji="1" lang="zh-CN" altLang="en-US" sz="2000" b="1">
                <a:solidFill>
                  <a:srgbClr val="000000"/>
                </a:solidFill>
                <a:latin typeface="楷体_GB2312" pitchFamily="49" charset="-122"/>
                <a:ea typeface="楷体_GB2312" pitchFamily="49" charset="-122"/>
              </a:rPr>
              <a:t>的</a:t>
            </a:r>
            <a:r>
              <a:rPr kumimoji="1" lang="zh-CN" altLang="en-US" sz="2000" b="1">
                <a:solidFill>
                  <a:srgbClr val="FF0000"/>
                </a:solidFill>
                <a:latin typeface="楷体_GB2312" pitchFamily="49" charset="-122"/>
                <a:ea typeface="楷体_GB2312" pitchFamily="49" charset="-122"/>
              </a:rPr>
              <a:t>正弦调制信号</a:t>
            </a:r>
            <a:r>
              <a:rPr kumimoji="1" lang="zh-CN" altLang="en-US" sz="2000" b="1">
                <a:solidFill>
                  <a:srgbClr val="000000"/>
                </a:solidFill>
                <a:latin typeface="楷体_GB2312" pitchFamily="49" charset="-122"/>
                <a:ea typeface="楷体_GB2312" pitchFamily="49" charset="-122"/>
              </a:rPr>
              <a:t>加到压电陶瓷环上对腔长进行调制。</a:t>
            </a:r>
          </a:p>
        </p:txBody>
      </p:sp>
    </p:spTree>
    <p:extLst>
      <p:ext uri="{BB962C8B-B14F-4D97-AF65-F5344CB8AC3E}">
        <p14:creationId xmlns:p14="http://schemas.microsoft.com/office/powerpoint/2010/main" val="2912916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wipe(left)">
                                      <p:cBhvr>
                                        <p:cTn id="7" dur="3000"/>
                                        <p:tgtEl>
                                          <p:spTgt spid="34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481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4822">
                                            <p:txEl>
                                              <p:pRg st="0" end="0"/>
                                            </p:txEl>
                                          </p:spTgt>
                                        </p:tgtEl>
                                        <p:attrNameLst>
                                          <p:attrName>style.visibility</p:attrName>
                                        </p:attrNameLst>
                                      </p:cBhvr>
                                      <p:to>
                                        <p:strVal val="visible"/>
                                      </p:to>
                                    </p:set>
                                    <p:animEffect transition="in" filter="wipe(left)">
                                      <p:cBhvr>
                                        <p:cTn id="16" dur="500"/>
                                        <p:tgtEl>
                                          <p:spTgt spid="348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5219700" y="549275"/>
            <a:ext cx="3708400" cy="3559175"/>
            <a:chOff x="3504" y="1536"/>
            <a:chExt cx="2106" cy="2100"/>
          </a:xfrm>
        </p:grpSpPr>
        <p:pic>
          <p:nvPicPr>
            <p:cNvPr id="338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 y="1536"/>
              <a:ext cx="2106" cy="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13" name="Rectangle 4"/>
            <p:cNvSpPr>
              <a:spLocks noChangeArrowheads="1"/>
            </p:cNvSpPr>
            <p:nvPr/>
          </p:nvSpPr>
          <p:spPr bwMode="auto">
            <a:xfrm>
              <a:off x="4036" y="3456"/>
              <a:ext cx="838"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a:solidFill>
                    <a:srgbClr val="003399"/>
                  </a:solidFill>
                </a:rPr>
                <a:t>图</a:t>
              </a:r>
              <a:r>
                <a:rPr lang="en-US" altLang="zh-CN" sz="1400">
                  <a:solidFill>
                    <a:srgbClr val="003399"/>
                  </a:solidFill>
                </a:rPr>
                <a:t>4-10 </a:t>
              </a:r>
              <a:r>
                <a:rPr lang="zh-CN" altLang="en-US" sz="1400">
                  <a:solidFill>
                    <a:srgbClr val="003399"/>
                  </a:solidFill>
                </a:rPr>
                <a:t>稳频原理</a:t>
              </a:r>
            </a:p>
          </p:txBody>
        </p:sp>
      </p:grpSp>
      <p:graphicFrame>
        <p:nvGraphicFramePr>
          <p:cNvPr id="33795"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146" name="公式" r:id="rId4" imgW="114151" imgH="215619" progId="Equation.3">
                  <p:embed/>
                </p:oleObj>
              </mc:Choice>
              <mc:Fallback>
                <p:oleObj name="公式"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6" name="Rectangle 6"/>
          <p:cNvSpPr>
            <a:spLocks noChangeArrowheads="1"/>
          </p:cNvSpPr>
          <p:nvPr/>
        </p:nvSpPr>
        <p:spPr bwMode="auto">
          <a:xfrm>
            <a:off x="395288" y="188913"/>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b="1">
                <a:solidFill>
                  <a:srgbClr val="000000"/>
                </a:solidFill>
                <a:latin typeface="宋体" pitchFamily="2" charset="-122"/>
              </a:rPr>
              <a:t>三</a:t>
            </a:r>
            <a:r>
              <a:rPr lang="en-US" altLang="zh-CN" sz="2400" b="1">
                <a:solidFill>
                  <a:srgbClr val="000000"/>
                </a:solidFill>
                <a:latin typeface="宋体" pitchFamily="2" charset="-122"/>
              </a:rPr>
              <a:t>. </a:t>
            </a:r>
            <a:r>
              <a:rPr lang="zh-CN" altLang="en-US" sz="2400" b="1">
                <a:solidFill>
                  <a:srgbClr val="000000"/>
                </a:solidFill>
                <a:latin typeface="宋体" pitchFamily="2" charset="-122"/>
              </a:rPr>
              <a:t>稳频原理示意图。 </a:t>
            </a:r>
          </a:p>
        </p:txBody>
      </p:sp>
      <p:grpSp>
        <p:nvGrpSpPr>
          <p:cNvPr id="35847" name="Group 7"/>
          <p:cNvGrpSpPr>
            <a:grpSpLocks/>
          </p:cNvGrpSpPr>
          <p:nvPr/>
        </p:nvGrpSpPr>
        <p:grpSpPr bwMode="auto">
          <a:xfrm>
            <a:off x="250825" y="692150"/>
            <a:ext cx="5105400" cy="2225675"/>
            <a:chOff x="249" y="1253"/>
            <a:chExt cx="3216" cy="1402"/>
          </a:xfrm>
        </p:grpSpPr>
        <p:sp>
          <p:nvSpPr>
            <p:cNvPr id="33807" name="Rectangle 8"/>
            <p:cNvSpPr>
              <a:spLocks noChangeArrowheads="1"/>
            </p:cNvSpPr>
            <p:nvPr/>
          </p:nvSpPr>
          <p:spPr bwMode="auto">
            <a:xfrm>
              <a:off x="249" y="1253"/>
              <a:ext cx="3216"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
                  <a:srgbClr val="003399"/>
                </a:buClr>
                <a:buFont typeface="Wingdings" pitchFamily="2" charset="2"/>
                <a:buChar char="Ø"/>
              </a:pPr>
              <a:r>
                <a:rPr lang="zh-CN" altLang="en-US" sz="2000" b="1">
                  <a:solidFill>
                    <a:srgbClr val="000000"/>
                  </a:solidFill>
                  <a:latin typeface="楷体_GB2312" pitchFamily="49" charset="-122"/>
                  <a:ea typeface="楷体_GB2312" pitchFamily="49" charset="-122"/>
                  <a:sym typeface="Symbol" pitchFamily="18" charset="2"/>
                </a:rPr>
                <a:t>假如由于某种原因</a:t>
              </a:r>
              <a:r>
                <a:rPr lang="en-US" altLang="zh-CN" sz="2000" b="1">
                  <a:solidFill>
                    <a:srgbClr val="000000"/>
                  </a:solidFill>
                  <a:latin typeface="楷体_GB2312" pitchFamily="49" charset="-122"/>
                  <a:ea typeface="楷体_GB2312" pitchFamily="49" charset="-122"/>
                  <a:cs typeface="Times New Roman" pitchFamily="18" charset="0"/>
                  <a:sym typeface="Symbol" pitchFamily="18" charset="2"/>
                </a:rPr>
                <a:t>(</a:t>
              </a:r>
              <a:r>
                <a:rPr lang="zh-CN" altLang="en-US" sz="2000" b="1">
                  <a:solidFill>
                    <a:srgbClr val="000000"/>
                  </a:solidFill>
                  <a:latin typeface="楷体_GB2312" pitchFamily="49" charset="-122"/>
                  <a:ea typeface="楷体_GB2312" pitchFamily="49" charset="-122"/>
                  <a:sym typeface="Symbol" pitchFamily="18" charset="2"/>
                </a:rPr>
                <a:t>例如温度降低</a:t>
              </a:r>
              <a:r>
                <a:rPr lang="en-US" altLang="zh-CN" sz="2000" b="1">
                  <a:solidFill>
                    <a:srgbClr val="000000"/>
                  </a:solidFill>
                  <a:latin typeface="楷体_GB2312" pitchFamily="49" charset="-122"/>
                  <a:ea typeface="楷体_GB2312" pitchFamily="49" charset="-122"/>
                  <a:sym typeface="Symbol" pitchFamily="18" charset="2"/>
                </a:rPr>
                <a:t>)</a:t>
              </a:r>
              <a:r>
                <a:rPr lang="zh-CN" altLang="en-US" sz="2000" b="1">
                  <a:solidFill>
                    <a:srgbClr val="000000"/>
                  </a:solidFill>
                  <a:latin typeface="楷体_GB2312" pitchFamily="49" charset="-122"/>
                  <a:ea typeface="楷体_GB2312" pitchFamily="49" charset="-122"/>
                  <a:sym typeface="Symbol" pitchFamily="18" charset="2"/>
                </a:rPr>
                <a:t>使</a:t>
              </a:r>
              <a:r>
                <a:rPr lang="en-US" altLang="zh-CN" sz="2000" b="1" i="1">
                  <a:solidFill>
                    <a:srgbClr val="000000"/>
                  </a:solidFill>
                  <a:latin typeface="Times New Roman" pitchFamily="18" charset="0"/>
                  <a:ea typeface="楷体_GB2312" pitchFamily="49" charset="-122"/>
                  <a:sym typeface="Symbol" pitchFamily="18" charset="2"/>
                </a:rPr>
                <a:t>L</a:t>
              </a:r>
              <a:r>
                <a:rPr lang="zh-CN" altLang="en-US" sz="2000" b="1">
                  <a:solidFill>
                    <a:srgbClr val="000000"/>
                  </a:solidFill>
                  <a:latin typeface="楷体_GB2312" pitchFamily="49" charset="-122"/>
                  <a:ea typeface="楷体_GB2312" pitchFamily="49" charset="-122"/>
                  <a:sym typeface="Symbol" pitchFamily="18" charset="2"/>
                </a:rPr>
                <a:t>缩短，引起激光频率由  偏至  ， 与   的</a:t>
              </a:r>
              <a:r>
                <a:rPr lang="zh-CN" altLang="en-US" sz="2000" b="1">
                  <a:solidFill>
                    <a:srgbClr val="FF0000"/>
                  </a:solidFill>
                  <a:latin typeface="楷体_GB2312" pitchFamily="49" charset="-122"/>
                  <a:ea typeface="楷体_GB2312" pitchFamily="49" charset="-122"/>
                  <a:sym typeface="Symbol" pitchFamily="18" charset="2"/>
                </a:rPr>
                <a:t>位相正好相同</a:t>
              </a:r>
              <a:r>
                <a:rPr lang="zh-CN" altLang="en-US" sz="2000" b="1" baseline="-25000">
                  <a:solidFill>
                    <a:srgbClr val="FF0000"/>
                  </a:solidFill>
                  <a:latin typeface="楷体_GB2312" pitchFamily="49" charset="-122"/>
                  <a:ea typeface="楷体_GB2312" pitchFamily="49" charset="-122"/>
                  <a:sym typeface="Symbol" pitchFamily="18" charset="2"/>
                </a:rPr>
                <a:t> </a:t>
              </a:r>
              <a:r>
                <a:rPr lang="en-US" altLang="zh-CN" sz="2000" b="1">
                  <a:solidFill>
                    <a:srgbClr val="000000"/>
                  </a:solidFill>
                  <a:latin typeface="楷体_GB2312" pitchFamily="49" charset="-122"/>
                  <a:ea typeface="楷体_GB2312" pitchFamily="49" charset="-122"/>
                  <a:sym typeface="Symbol" pitchFamily="18" charset="2"/>
                </a:rPr>
                <a:t>,</a:t>
              </a:r>
              <a:r>
                <a:rPr lang="zh-CN" altLang="en-US" sz="2000" b="1">
                  <a:solidFill>
                    <a:srgbClr val="000000"/>
                  </a:solidFill>
                  <a:latin typeface="楷体_GB2312" pitchFamily="49" charset="-122"/>
                  <a:ea typeface="楷体_GB2312" pitchFamily="49" charset="-122"/>
                  <a:sym typeface="Symbol" pitchFamily="18" charset="2"/>
                </a:rPr>
                <a:t>于是光电接收器输出一个频率为</a:t>
              </a:r>
              <a:r>
                <a:rPr lang="en-US" altLang="zh-CN" sz="2000" b="1" i="1">
                  <a:solidFill>
                    <a:srgbClr val="000000"/>
                  </a:solidFill>
                  <a:latin typeface="Times New Roman" pitchFamily="18" charset="0"/>
                  <a:ea typeface="楷体_GB2312" pitchFamily="49" charset="-122"/>
                  <a:sym typeface="Symbol" pitchFamily="18" charset="2"/>
                </a:rPr>
                <a:t>f </a:t>
              </a:r>
              <a:r>
                <a:rPr lang="zh-CN" altLang="en-US" sz="2000" b="1">
                  <a:solidFill>
                    <a:srgbClr val="000000"/>
                  </a:solidFill>
                  <a:latin typeface="Times New Roman" pitchFamily="18" charset="0"/>
                  <a:ea typeface="楷体_GB2312" pitchFamily="49" charset="-122"/>
                  <a:sym typeface="Symbol" pitchFamily="18" charset="2"/>
                </a:rPr>
                <a:t>的信号</a:t>
              </a:r>
              <a:r>
                <a:rPr lang="en-US" altLang="zh-CN" sz="2000" b="1">
                  <a:solidFill>
                    <a:srgbClr val="000000"/>
                  </a:solidFill>
                  <a:latin typeface="Times New Roman" pitchFamily="18" charset="0"/>
                  <a:ea typeface="楷体_GB2312" pitchFamily="49" charset="-122"/>
                  <a:sym typeface="Symbol" pitchFamily="18" charset="2"/>
                </a:rPr>
                <a:t>,</a:t>
              </a:r>
              <a:r>
                <a:rPr lang="zh-CN" altLang="en-US" sz="2000" b="1">
                  <a:solidFill>
                    <a:srgbClr val="000000"/>
                  </a:solidFill>
                  <a:latin typeface="Times New Roman" pitchFamily="18" charset="0"/>
                  <a:ea typeface="楷体_GB2312" pitchFamily="49" charset="-122"/>
                  <a:sym typeface="Symbol" pitchFamily="18" charset="2"/>
                </a:rPr>
                <a:t>经前置放大</a:t>
              </a:r>
              <a:r>
                <a:rPr lang="en-US" altLang="zh-CN" sz="2000" b="1">
                  <a:solidFill>
                    <a:srgbClr val="000000"/>
                  </a:solidFill>
                  <a:latin typeface="Times New Roman" pitchFamily="18" charset="0"/>
                  <a:ea typeface="楷体_GB2312" pitchFamily="49" charset="-122"/>
                  <a:sym typeface="Symbol" pitchFamily="18" charset="2"/>
                </a:rPr>
                <a:t>,</a:t>
              </a:r>
              <a:r>
                <a:rPr lang="zh-CN" altLang="en-US" sz="2000" b="1">
                  <a:solidFill>
                    <a:srgbClr val="000000"/>
                  </a:solidFill>
                  <a:latin typeface="Times New Roman" pitchFamily="18" charset="0"/>
                  <a:ea typeface="楷体_GB2312" pitchFamily="49" charset="-122"/>
                  <a:sym typeface="Symbol" pitchFamily="18" charset="2"/>
                </a:rPr>
                <a:t>选频放大后送入相敏整流器</a:t>
              </a:r>
              <a:r>
                <a:rPr lang="en-US" altLang="zh-CN" sz="2000" b="1">
                  <a:solidFill>
                    <a:srgbClr val="000000"/>
                  </a:solidFill>
                  <a:latin typeface="Times New Roman" pitchFamily="18" charset="0"/>
                  <a:ea typeface="楷体_GB2312" pitchFamily="49" charset="-122"/>
                  <a:sym typeface="Symbol" pitchFamily="18" charset="2"/>
                </a:rPr>
                <a:t>,</a:t>
              </a:r>
              <a:r>
                <a:rPr lang="zh-CN" altLang="en-US" sz="2000" b="1">
                  <a:solidFill>
                    <a:srgbClr val="000000"/>
                  </a:solidFill>
                  <a:latin typeface="Times New Roman" pitchFamily="18" charset="0"/>
                  <a:ea typeface="楷体_GB2312" pitchFamily="49" charset="-122"/>
                  <a:sym typeface="Symbol" pitchFamily="18" charset="2"/>
                </a:rPr>
                <a:t>相敏整流器输出一个</a:t>
              </a:r>
              <a:r>
                <a:rPr lang="zh-CN" altLang="en-US" sz="2000" b="1">
                  <a:solidFill>
                    <a:srgbClr val="FF0000"/>
                  </a:solidFill>
                  <a:latin typeface="Times New Roman" pitchFamily="18" charset="0"/>
                  <a:ea typeface="楷体_GB2312" pitchFamily="49" charset="-122"/>
                  <a:sym typeface="Symbol" pitchFamily="18" charset="2"/>
                </a:rPr>
                <a:t>负的直流电压</a:t>
              </a:r>
              <a:r>
                <a:rPr lang="en-US" altLang="zh-CN" sz="2000" b="1">
                  <a:solidFill>
                    <a:srgbClr val="000000"/>
                  </a:solidFill>
                  <a:latin typeface="Times New Roman" pitchFamily="18" charset="0"/>
                  <a:ea typeface="楷体_GB2312" pitchFamily="49" charset="-122"/>
                  <a:sym typeface="Symbol" pitchFamily="18" charset="2"/>
                </a:rPr>
                <a:t>,</a:t>
              </a:r>
              <a:r>
                <a:rPr lang="zh-CN" altLang="en-US" sz="2000" b="1">
                  <a:solidFill>
                    <a:srgbClr val="000000"/>
                  </a:solidFill>
                  <a:latin typeface="Times New Roman" pitchFamily="18" charset="0"/>
                  <a:ea typeface="楷体_GB2312" pitchFamily="49" charset="-122"/>
                  <a:sym typeface="Symbol" pitchFamily="18" charset="2"/>
                </a:rPr>
                <a:t>经放大后加在</a:t>
              </a:r>
              <a:r>
                <a:rPr lang="zh-CN" altLang="en-US" sz="2000" b="1">
                  <a:solidFill>
                    <a:srgbClr val="000000"/>
                  </a:solidFill>
                  <a:latin typeface="楷体_GB2312" pitchFamily="49" charset="-122"/>
                  <a:ea typeface="楷体_GB2312" pitchFamily="49" charset="-122"/>
                </a:rPr>
                <a:t>压电陶瓷的外表面</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它使</a:t>
              </a:r>
              <a:r>
                <a:rPr lang="zh-CN" altLang="en-US" sz="2000" b="1">
                  <a:solidFill>
                    <a:srgbClr val="FF0000"/>
                  </a:solidFill>
                  <a:latin typeface="楷体_GB2312" pitchFamily="49" charset="-122"/>
                  <a:ea typeface="楷体_GB2312" pitchFamily="49" charset="-122"/>
                </a:rPr>
                <a:t>压电陶瓷缩短</a:t>
              </a:r>
              <a:r>
                <a:rPr lang="en-US" altLang="zh-CN" sz="2000" b="1">
                  <a:solidFill>
                    <a:srgbClr val="FF0000"/>
                  </a:solidFill>
                  <a:latin typeface="楷体_GB2312" pitchFamily="49" charset="-122"/>
                  <a:ea typeface="楷体_GB2312" pitchFamily="49" charset="-122"/>
                </a:rPr>
                <a:t>,</a:t>
              </a:r>
              <a:r>
                <a:rPr lang="zh-CN" altLang="en-US" sz="2000" b="1">
                  <a:solidFill>
                    <a:srgbClr val="FF0000"/>
                  </a:solidFill>
                  <a:latin typeface="楷体_GB2312" pitchFamily="49" charset="-122"/>
                  <a:ea typeface="楷体_GB2312" pitchFamily="49" charset="-122"/>
                </a:rPr>
                <a:t>腔长伸长</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于是频率</a:t>
              </a:r>
              <a:r>
                <a:rPr lang="en-US" altLang="zh-CN" sz="2000" b="1" i="1">
                  <a:solidFill>
                    <a:srgbClr val="000000"/>
                  </a:solidFill>
                  <a:latin typeface="Times New Roman" pitchFamily="18" charset="0"/>
                  <a:ea typeface="楷体_GB2312" pitchFamily="49" charset="-122"/>
                </a:rPr>
                <a:t>v</a:t>
              </a:r>
              <a:r>
                <a:rPr lang="en-US" altLang="zh-CN" sz="2000" b="1" i="1" baseline="-25000">
                  <a:solidFill>
                    <a:srgbClr val="000000"/>
                  </a:solidFill>
                  <a:latin typeface="Times New Roman" pitchFamily="18" charset="0"/>
                  <a:ea typeface="楷体_GB2312" pitchFamily="49" charset="-122"/>
                </a:rPr>
                <a:t>B </a:t>
              </a:r>
              <a:r>
                <a:rPr lang="zh-CN" altLang="en-US" sz="2000" b="1">
                  <a:solidFill>
                    <a:srgbClr val="000000"/>
                  </a:solidFill>
                  <a:latin typeface="Times New Roman" pitchFamily="18" charset="0"/>
                  <a:ea typeface="楷体_GB2312" pitchFamily="49" charset="-122"/>
                </a:rPr>
                <a:t>被拉回到</a:t>
              </a:r>
              <a:r>
                <a:rPr lang="en-US" altLang="zh-CN" sz="2000" b="1" i="1">
                  <a:solidFill>
                    <a:srgbClr val="000000"/>
                  </a:solidFill>
                  <a:latin typeface="Times New Roman" pitchFamily="18" charset="0"/>
                  <a:ea typeface="楷体_GB2312" pitchFamily="49" charset="-122"/>
                </a:rPr>
                <a:t>v</a:t>
              </a:r>
              <a:r>
                <a:rPr lang="en-US" altLang="zh-CN" sz="2000" b="1" i="1" baseline="-25000">
                  <a:solidFill>
                    <a:srgbClr val="000000"/>
                  </a:solidFill>
                  <a:latin typeface="Times New Roman" pitchFamily="18" charset="0"/>
                  <a:ea typeface="楷体_GB2312" pitchFamily="49" charset="-122"/>
                </a:rPr>
                <a:t>0</a:t>
              </a:r>
              <a:endParaRPr lang="en-US" altLang="zh-CN" sz="2000" b="1">
                <a:solidFill>
                  <a:srgbClr val="000000"/>
                </a:solidFill>
                <a:latin typeface="楷体_GB2312" pitchFamily="49" charset="-122"/>
                <a:ea typeface="楷体_GB2312" pitchFamily="49" charset="-122"/>
                <a:sym typeface="Symbol" pitchFamily="18" charset="2"/>
              </a:endParaRPr>
            </a:p>
          </p:txBody>
        </p:sp>
        <p:graphicFrame>
          <p:nvGraphicFramePr>
            <p:cNvPr id="33808" name="Object 9"/>
            <p:cNvGraphicFramePr>
              <a:graphicFrameLocks noChangeAspect="1"/>
            </p:cNvGraphicFramePr>
            <p:nvPr/>
          </p:nvGraphicFramePr>
          <p:xfrm>
            <a:off x="1746" y="1480"/>
            <a:ext cx="141" cy="210"/>
          </p:xfrm>
          <a:graphic>
            <a:graphicData uri="http://schemas.openxmlformats.org/presentationml/2006/ole">
              <mc:AlternateContent xmlns:mc="http://schemas.openxmlformats.org/markup-compatibility/2006">
                <mc:Choice xmlns:v="urn:schemas-microsoft-com:vml" Requires="v">
                  <p:oleObj spid="_x0000_s6147" name="Equation" r:id="rId6" imgW="152334" imgH="228501" progId="Equation.3">
                    <p:embed/>
                  </p:oleObj>
                </mc:Choice>
                <mc:Fallback>
                  <p:oleObj name="Equation" r:id="rId6" imgW="152334"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6" y="1480"/>
                          <a:ext cx="141"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9" name="Object 10"/>
            <p:cNvGraphicFramePr>
              <a:graphicFrameLocks noChangeAspect="1"/>
            </p:cNvGraphicFramePr>
            <p:nvPr/>
          </p:nvGraphicFramePr>
          <p:xfrm>
            <a:off x="2245" y="1480"/>
            <a:ext cx="164" cy="198"/>
          </p:xfrm>
          <a:graphic>
            <a:graphicData uri="http://schemas.openxmlformats.org/presentationml/2006/ole">
              <mc:AlternateContent xmlns:mc="http://schemas.openxmlformats.org/markup-compatibility/2006">
                <mc:Choice xmlns:v="urn:schemas-microsoft-com:vml" Requires="v">
                  <p:oleObj spid="_x0000_s6148" name="Equation" r:id="rId8" imgW="177569" imgH="215619" progId="Equation.3">
                    <p:embed/>
                  </p:oleObj>
                </mc:Choice>
                <mc:Fallback>
                  <p:oleObj name="Equation" r:id="rId8" imgW="177569" imgH="21561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5" y="1480"/>
                          <a:ext cx="16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0" name="Object 11"/>
            <p:cNvGraphicFramePr>
              <a:graphicFrameLocks noChangeAspect="1"/>
            </p:cNvGraphicFramePr>
            <p:nvPr/>
          </p:nvGraphicFramePr>
          <p:xfrm>
            <a:off x="2472" y="1525"/>
            <a:ext cx="188" cy="127"/>
          </p:xfrm>
          <a:graphic>
            <a:graphicData uri="http://schemas.openxmlformats.org/presentationml/2006/ole">
              <mc:AlternateContent xmlns:mc="http://schemas.openxmlformats.org/markup-compatibility/2006">
                <mc:Choice xmlns:v="urn:schemas-microsoft-com:vml" Requires="v">
                  <p:oleObj spid="_x0000_s6149" name="Equation" r:id="rId10" imgW="241091" imgH="164957" progId="Equation.3">
                    <p:embed/>
                  </p:oleObj>
                </mc:Choice>
                <mc:Fallback>
                  <p:oleObj name="Equation" r:id="rId10" imgW="241091" imgH="16495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72" y="1525"/>
                          <a:ext cx="188"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1" name="Object 12"/>
            <p:cNvGraphicFramePr>
              <a:graphicFrameLocks noChangeAspect="1"/>
            </p:cNvGraphicFramePr>
            <p:nvPr/>
          </p:nvGraphicFramePr>
          <p:xfrm>
            <a:off x="2835" y="1525"/>
            <a:ext cx="200" cy="164"/>
          </p:xfrm>
          <a:graphic>
            <a:graphicData uri="http://schemas.openxmlformats.org/presentationml/2006/ole">
              <mc:AlternateContent xmlns:mc="http://schemas.openxmlformats.org/markup-compatibility/2006">
                <mc:Choice xmlns:v="urn:schemas-microsoft-com:vml" Requires="v">
                  <p:oleObj spid="_x0000_s6150" name="Equation" r:id="rId12" imgW="215619" imgH="177569" progId="Equation.3">
                    <p:embed/>
                  </p:oleObj>
                </mc:Choice>
                <mc:Fallback>
                  <p:oleObj name="Equation" r:id="rId12" imgW="215619" imgH="17756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5" y="1525"/>
                          <a:ext cx="200"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798" name="Group 13"/>
          <p:cNvGrpSpPr>
            <a:grpSpLocks/>
          </p:cNvGrpSpPr>
          <p:nvPr/>
        </p:nvGrpSpPr>
        <p:grpSpPr bwMode="auto">
          <a:xfrm>
            <a:off x="1258888" y="4770438"/>
            <a:ext cx="5473700" cy="2087562"/>
            <a:chOff x="567" y="1480"/>
            <a:chExt cx="4572" cy="1994"/>
          </a:xfrm>
        </p:grpSpPr>
        <p:graphicFrame>
          <p:nvGraphicFramePr>
            <p:cNvPr id="33805" name="Object 14"/>
            <p:cNvGraphicFramePr>
              <a:graphicFrameLocks noChangeAspect="1"/>
            </p:cNvGraphicFramePr>
            <p:nvPr/>
          </p:nvGraphicFramePr>
          <p:xfrm>
            <a:off x="567" y="1480"/>
            <a:ext cx="4572" cy="1994"/>
          </p:xfrm>
          <a:graphic>
            <a:graphicData uri="http://schemas.openxmlformats.org/presentationml/2006/ole">
              <mc:AlternateContent xmlns:mc="http://schemas.openxmlformats.org/markup-compatibility/2006">
                <mc:Choice xmlns:v="urn:schemas-microsoft-com:vml" Requires="v">
                  <p:oleObj spid="_x0000_s6151" name="位图图像" r:id="rId14" imgW="5372850" imgH="2343477" progId="Paint.Picture">
                    <p:embed/>
                  </p:oleObj>
                </mc:Choice>
                <mc:Fallback>
                  <p:oleObj name="位图图像" r:id="rId14" imgW="5372850" imgH="2343477" progId="Paint.Picture">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 y="1480"/>
                          <a:ext cx="4572" cy="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3806" name="Text Box 15"/>
            <p:cNvSpPr txBox="1">
              <a:spLocks noChangeArrowheads="1"/>
            </p:cNvSpPr>
            <p:nvPr/>
          </p:nvSpPr>
          <p:spPr bwMode="auto">
            <a:xfrm>
              <a:off x="3288" y="1616"/>
              <a:ext cx="31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zh-CN" altLang="en-US" sz="1200">
                  <a:solidFill>
                    <a:srgbClr val="000000"/>
                  </a:solidFill>
                  <a:latin typeface="Verdana" pitchFamily="34" charset="0"/>
                </a:rPr>
                <a:t>前</a:t>
              </a:r>
            </a:p>
          </p:txBody>
        </p:sp>
      </p:grpSp>
      <p:grpSp>
        <p:nvGrpSpPr>
          <p:cNvPr id="35856" name="Group 16"/>
          <p:cNvGrpSpPr>
            <a:grpSpLocks/>
          </p:cNvGrpSpPr>
          <p:nvPr/>
        </p:nvGrpSpPr>
        <p:grpSpPr bwMode="auto">
          <a:xfrm>
            <a:off x="323850" y="2924175"/>
            <a:ext cx="5029200" cy="2119313"/>
            <a:chOff x="295" y="618"/>
            <a:chExt cx="3168" cy="1335"/>
          </a:xfrm>
        </p:grpSpPr>
        <p:sp>
          <p:nvSpPr>
            <p:cNvPr id="33800" name="Rectangle 17"/>
            <p:cNvSpPr>
              <a:spLocks noChangeArrowheads="1"/>
            </p:cNvSpPr>
            <p:nvPr/>
          </p:nvSpPr>
          <p:spPr bwMode="auto">
            <a:xfrm>
              <a:off x="295" y="618"/>
              <a:ext cx="3168" cy="1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
                  <a:srgbClr val="003399"/>
                </a:buClr>
                <a:buFont typeface="Wingdings" pitchFamily="2" charset="2"/>
                <a:buChar char="Ø"/>
              </a:pPr>
              <a:r>
                <a:rPr lang="zh-CN" altLang="en-US" sz="2000" b="1">
                  <a:solidFill>
                    <a:srgbClr val="000000"/>
                  </a:solidFill>
                  <a:latin typeface="楷体_GB2312" pitchFamily="49" charset="-122"/>
                  <a:ea typeface="楷体_GB2312" pitchFamily="49" charset="-122"/>
                  <a:sym typeface="Symbol" pitchFamily="18" charset="2"/>
                </a:rPr>
                <a:t>假如由于某种原因</a:t>
              </a:r>
              <a:r>
                <a:rPr lang="en-US" altLang="zh-CN" sz="2000" b="1">
                  <a:solidFill>
                    <a:srgbClr val="000000"/>
                  </a:solidFill>
                  <a:latin typeface="楷体_GB2312" pitchFamily="49" charset="-122"/>
                  <a:ea typeface="楷体_GB2312" pitchFamily="49" charset="-122"/>
                  <a:cs typeface="Times New Roman" pitchFamily="18" charset="0"/>
                  <a:sym typeface="Symbol" pitchFamily="18" charset="2"/>
                </a:rPr>
                <a:t>(</a:t>
              </a:r>
              <a:r>
                <a:rPr lang="zh-CN" altLang="en-US" sz="2000" b="1">
                  <a:solidFill>
                    <a:srgbClr val="000000"/>
                  </a:solidFill>
                  <a:latin typeface="楷体_GB2312" pitchFamily="49" charset="-122"/>
                  <a:ea typeface="楷体_GB2312" pitchFamily="49" charset="-122"/>
                  <a:sym typeface="Symbol" pitchFamily="18" charset="2"/>
                </a:rPr>
                <a:t>例如温度升高</a:t>
              </a:r>
              <a:r>
                <a:rPr lang="en-US" altLang="zh-CN" sz="2000" b="1">
                  <a:solidFill>
                    <a:srgbClr val="000000"/>
                  </a:solidFill>
                  <a:latin typeface="楷体_GB2312" pitchFamily="49" charset="-122"/>
                  <a:ea typeface="楷体_GB2312" pitchFamily="49" charset="-122"/>
                  <a:sym typeface="Symbol" pitchFamily="18" charset="2"/>
                </a:rPr>
                <a:t>)</a:t>
              </a:r>
              <a:r>
                <a:rPr lang="zh-CN" altLang="en-US" sz="2000" b="1">
                  <a:solidFill>
                    <a:srgbClr val="000000"/>
                  </a:solidFill>
                  <a:latin typeface="楷体_GB2312" pitchFamily="49" charset="-122"/>
                  <a:ea typeface="楷体_GB2312" pitchFamily="49" charset="-122"/>
                  <a:sym typeface="Symbol" pitchFamily="18" charset="2"/>
                </a:rPr>
                <a:t>使</a:t>
              </a:r>
              <a:r>
                <a:rPr lang="en-US" altLang="zh-CN" sz="2000" b="1" i="1">
                  <a:solidFill>
                    <a:srgbClr val="000000"/>
                  </a:solidFill>
                  <a:latin typeface="Times New Roman" pitchFamily="18" charset="0"/>
                  <a:ea typeface="楷体_GB2312" pitchFamily="49" charset="-122"/>
                  <a:sym typeface="Symbol" pitchFamily="18" charset="2"/>
                </a:rPr>
                <a:t>L</a:t>
              </a:r>
              <a:r>
                <a:rPr lang="zh-CN" altLang="en-US" sz="2000" b="1">
                  <a:solidFill>
                    <a:srgbClr val="000000"/>
                  </a:solidFill>
                  <a:latin typeface="楷体_GB2312" pitchFamily="49" charset="-122"/>
                  <a:ea typeface="楷体_GB2312" pitchFamily="49" charset="-122"/>
                  <a:sym typeface="Symbol" pitchFamily="18" charset="2"/>
                </a:rPr>
                <a:t>伸长，引起激光频率由  偏至  ， 与   的位相正好相反</a:t>
              </a:r>
              <a:r>
                <a:rPr lang="en-US" altLang="zh-CN" sz="2000" b="1">
                  <a:solidFill>
                    <a:srgbClr val="000000"/>
                  </a:solidFill>
                  <a:latin typeface="楷体_GB2312" pitchFamily="49" charset="-122"/>
                  <a:ea typeface="楷体_GB2312" pitchFamily="49" charset="-122"/>
                  <a:sym typeface="Symbol" pitchFamily="18" charset="2"/>
                </a:rPr>
                <a:t>,</a:t>
              </a:r>
              <a:r>
                <a:rPr lang="zh-CN" altLang="en-US" sz="2000" b="1">
                  <a:solidFill>
                    <a:srgbClr val="000000"/>
                  </a:solidFill>
                  <a:latin typeface="Times New Roman" pitchFamily="18" charset="0"/>
                  <a:ea typeface="楷体_GB2312" pitchFamily="49" charset="-122"/>
                  <a:sym typeface="Symbol" pitchFamily="18" charset="2"/>
                </a:rPr>
                <a:t>相敏整流器输出一个正的直流电压</a:t>
              </a:r>
              <a:r>
                <a:rPr lang="en-US" altLang="zh-CN" sz="2000" b="1">
                  <a:solidFill>
                    <a:srgbClr val="000000"/>
                  </a:solidFill>
                  <a:latin typeface="Times New Roman" pitchFamily="18" charset="0"/>
                  <a:ea typeface="楷体_GB2312" pitchFamily="49" charset="-122"/>
                  <a:sym typeface="Symbol" pitchFamily="18" charset="2"/>
                </a:rPr>
                <a:t>,</a:t>
              </a:r>
              <a:r>
                <a:rPr lang="zh-CN" altLang="en-US" sz="2000" b="1">
                  <a:solidFill>
                    <a:srgbClr val="000000"/>
                  </a:solidFill>
                  <a:latin typeface="Times New Roman" pitchFamily="18" charset="0"/>
                  <a:ea typeface="楷体_GB2312" pitchFamily="49" charset="-122"/>
                  <a:sym typeface="Symbol" pitchFamily="18" charset="2"/>
                </a:rPr>
                <a:t>经放大后加在</a:t>
              </a:r>
              <a:r>
                <a:rPr lang="zh-CN" altLang="en-US" sz="2000" b="1">
                  <a:solidFill>
                    <a:srgbClr val="000000"/>
                  </a:solidFill>
                  <a:latin typeface="楷体_GB2312" pitchFamily="49" charset="-122"/>
                  <a:ea typeface="楷体_GB2312" pitchFamily="49" charset="-122"/>
                </a:rPr>
                <a:t>压电陶瓷的外表面</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它使压电陶瓷伸长</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腔长缩短</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于是频率</a:t>
              </a:r>
              <a:r>
                <a:rPr lang="en-US" altLang="zh-CN" sz="2000" b="1" i="1">
                  <a:solidFill>
                    <a:srgbClr val="000000"/>
                  </a:solidFill>
                  <a:latin typeface="Times New Roman" pitchFamily="18" charset="0"/>
                  <a:ea typeface="楷体_GB2312" pitchFamily="49" charset="-122"/>
                </a:rPr>
                <a:t>v</a:t>
              </a:r>
              <a:r>
                <a:rPr lang="en-US" altLang="zh-CN" sz="2000" b="1" i="1" baseline="-25000">
                  <a:solidFill>
                    <a:srgbClr val="000000"/>
                  </a:solidFill>
                  <a:latin typeface="Times New Roman" pitchFamily="18" charset="0"/>
                  <a:ea typeface="楷体_GB2312" pitchFamily="49" charset="-122"/>
                </a:rPr>
                <a:t>A </a:t>
              </a:r>
              <a:r>
                <a:rPr lang="zh-CN" altLang="en-US" sz="2000" b="1">
                  <a:solidFill>
                    <a:srgbClr val="000000"/>
                  </a:solidFill>
                  <a:latin typeface="Times New Roman" pitchFamily="18" charset="0"/>
                  <a:ea typeface="楷体_GB2312" pitchFamily="49" charset="-122"/>
                </a:rPr>
                <a:t>被拉回到</a:t>
              </a:r>
              <a:r>
                <a:rPr lang="en-US" altLang="zh-CN" sz="2000" b="1" i="1">
                  <a:solidFill>
                    <a:srgbClr val="000000"/>
                  </a:solidFill>
                  <a:latin typeface="Times New Roman" pitchFamily="18" charset="0"/>
                  <a:ea typeface="楷体_GB2312" pitchFamily="49" charset="-122"/>
                </a:rPr>
                <a:t>v</a:t>
              </a:r>
              <a:r>
                <a:rPr lang="en-US" altLang="zh-CN" sz="2000" b="1" i="1" baseline="-25000">
                  <a:solidFill>
                    <a:srgbClr val="000000"/>
                  </a:solidFill>
                  <a:latin typeface="Times New Roman" pitchFamily="18" charset="0"/>
                  <a:ea typeface="楷体_GB2312" pitchFamily="49" charset="-122"/>
                </a:rPr>
                <a:t>0</a:t>
              </a:r>
              <a:endParaRPr lang="en-US" altLang="zh-CN" sz="2000" b="1">
                <a:solidFill>
                  <a:srgbClr val="000000"/>
                </a:solidFill>
                <a:latin typeface="楷体_GB2312" pitchFamily="49" charset="-122"/>
                <a:ea typeface="楷体_GB2312" pitchFamily="49" charset="-122"/>
                <a:sym typeface="Symbol" pitchFamily="18" charset="2"/>
              </a:endParaRPr>
            </a:p>
            <a:p>
              <a:pPr eaLnBrk="1" hangingPunct="1">
                <a:spcBef>
                  <a:spcPct val="0"/>
                </a:spcBef>
                <a:buClr>
                  <a:srgbClr val="003399"/>
                </a:buClr>
                <a:buFont typeface="Wingdings" pitchFamily="2" charset="2"/>
                <a:buChar char="Ø"/>
              </a:pPr>
              <a:endParaRPr lang="en-US" altLang="zh-CN" sz="2000" b="1" baseline="-25000">
                <a:solidFill>
                  <a:srgbClr val="000000"/>
                </a:solidFill>
                <a:latin typeface="楷体_GB2312" pitchFamily="49" charset="-122"/>
                <a:ea typeface="楷体_GB2312" pitchFamily="49" charset="-122"/>
                <a:sym typeface="Symbol" pitchFamily="18" charset="2"/>
              </a:endParaRPr>
            </a:p>
          </p:txBody>
        </p:sp>
        <p:graphicFrame>
          <p:nvGraphicFramePr>
            <p:cNvPr id="33801" name="Object 18"/>
            <p:cNvGraphicFramePr>
              <a:graphicFrameLocks noChangeAspect="1"/>
            </p:cNvGraphicFramePr>
            <p:nvPr/>
          </p:nvGraphicFramePr>
          <p:xfrm>
            <a:off x="1791" y="845"/>
            <a:ext cx="141" cy="210"/>
          </p:xfrm>
          <a:graphic>
            <a:graphicData uri="http://schemas.openxmlformats.org/presentationml/2006/ole">
              <mc:AlternateContent xmlns:mc="http://schemas.openxmlformats.org/markup-compatibility/2006">
                <mc:Choice xmlns:v="urn:schemas-microsoft-com:vml" Requires="v">
                  <p:oleObj spid="_x0000_s6152" name="Equation" r:id="rId16" imgW="152334" imgH="228501" progId="Equation.3">
                    <p:embed/>
                  </p:oleObj>
                </mc:Choice>
                <mc:Fallback>
                  <p:oleObj name="Equation" r:id="rId16" imgW="152334"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1" y="845"/>
                          <a:ext cx="141"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2" name="Object 19"/>
            <p:cNvGraphicFramePr>
              <a:graphicFrameLocks noChangeAspect="1"/>
            </p:cNvGraphicFramePr>
            <p:nvPr/>
          </p:nvGraphicFramePr>
          <p:xfrm>
            <a:off x="2245" y="845"/>
            <a:ext cx="164" cy="198"/>
          </p:xfrm>
          <a:graphic>
            <a:graphicData uri="http://schemas.openxmlformats.org/presentationml/2006/ole">
              <mc:AlternateContent xmlns:mc="http://schemas.openxmlformats.org/markup-compatibility/2006">
                <mc:Choice xmlns:v="urn:schemas-microsoft-com:vml" Requires="v">
                  <p:oleObj spid="_x0000_s6153" name="Equation" r:id="rId17" imgW="177569" imgH="215619" progId="Equation.3">
                    <p:embed/>
                  </p:oleObj>
                </mc:Choice>
                <mc:Fallback>
                  <p:oleObj name="Equation" r:id="rId17" imgW="177569" imgH="21561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45" y="845"/>
                          <a:ext cx="16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3" name="Object 20"/>
            <p:cNvGraphicFramePr>
              <a:graphicFrameLocks noChangeAspect="1"/>
            </p:cNvGraphicFramePr>
            <p:nvPr/>
          </p:nvGraphicFramePr>
          <p:xfrm>
            <a:off x="2517" y="890"/>
            <a:ext cx="188" cy="127"/>
          </p:xfrm>
          <a:graphic>
            <a:graphicData uri="http://schemas.openxmlformats.org/presentationml/2006/ole">
              <mc:AlternateContent xmlns:mc="http://schemas.openxmlformats.org/markup-compatibility/2006">
                <mc:Choice xmlns:v="urn:schemas-microsoft-com:vml" Requires="v">
                  <p:oleObj spid="_x0000_s6154" name="Equation" r:id="rId19" imgW="241091" imgH="164957" progId="Equation.3">
                    <p:embed/>
                  </p:oleObj>
                </mc:Choice>
                <mc:Fallback>
                  <p:oleObj name="Equation" r:id="rId19" imgW="241091" imgH="16495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7" y="890"/>
                          <a:ext cx="188"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4" name="Object 21"/>
            <p:cNvGraphicFramePr>
              <a:graphicFrameLocks noChangeAspect="1"/>
            </p:cNvGraphicFramePr>
            <p:nvPr/>
          </p:nvGraphicFramePr>
          <p:xfrm>
            <a:off x="2835" y="890"/>
            <a:ext cx="200" cy="164"/>
          </p:xfrm>
          <a:graphic>
            <a:graphicData uri="http://schemas.openxmlformats.org/presentationml/2006/ole">
              <mc:AlternateContent xmlns:mc="http://schemas.openxmlformats.org/markup-compatibility/2006">
                <mc:Choice xmlns:v="urn:schemas-microsoft-com:vml" Requires="v">
                  <p:oleObj spid="_x0000_s6155" name="Equation" r:id="rId20" imgW="215619" imgH="177569" progId="Equation.3">
                    <p:embed/>
                  </p:oleObj>
                </mc:Choice>
                <mc:Fallback>
                  <p:oleObj name="Equation" r:id="rId20" imgW="215619" imgH="17756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5" y="890"/>
                          <a:ext cx="200"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2677106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wipe(left)">
                                      <p:cBhvr>
                                        <p:cTn id="7" dur="3000"/>
                                        <p:tgtEl>
                                          <p:spTgt spid="358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584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5847"/>
                                        </p:tgtEl>
                                        <p:attrNameLst>
                                          <p:attrName>style.visibility</p:attrName>
                                        </p:attrNameLst>
                                      </p:cBhvr>
                                      <p:to>
                                        <p:strVal val="visible"/>
                                      </p:to>
                                    </p:set>
                                    <p:animEffect transition="in" filter="wipe(up)">
                                      <p:cBhvr>
                                        <p:cTn id="16" dur="5000"/>
                                        <p:tgtEl>
                                          <p:spTgt spid="3584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5856"/>
                                        </p:tgtEl>
                                        <p:attrNameLst>
                                          <p:attrName>style.visibility</p:attrName>
                                        </p:attrNameLst>
                                      </p:cBhvr>
                                      <p:to>
                                        <p:strVal val="visible"/>
                                      </p:to>
                                    </p:set>
                                    <p:animEffect transition="in" filter="wipe(up)">
                                      <p:cBhvr>
                                        <p:cTn id="21" dur="5000"/>
                                        <p:tgtEl>
                                          <p:spTgt spid="35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5580063" y="333375"/>
            <a:ext cx="3343275" cy="3282950"/>
            <a:chOff x="3504" y="1536"/>
            <a:chExt cx="2106" cy="2116"/>
          </a:xfrm>
        </p:grpSpPr>
        <p:pic>
          <p:nvPicPr>
            <p:cNvPr id="348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 y="1536"/>
              <a:ext cx="2106" cy="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4" name="Rectangle 4"/>
            <p:cNvSpPr>
              <a:spLocks noChangeArrowheads="1"/>
            </p:cNvSpPr>
            <p:nvPr/>
          </p:nvSpPr>
          <p:spPr bwMode="auto">
            <a:xfrm>
              <a:off x="4036" y="3456"/>
              <a:ext cx="9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a:solidFill>
                    <a:srgbClr val="003399"/>
                  </a:solidFill>
                </a:rPr>
                <a:t>图</a:t>
              </a:r>
              <a:r>
                <a:rPr lang="en-US" altLang="zh-CN" sz="1400">
                  <a:solidFill>
                    <a:srgbClr val="003399"/>
                  </a:solidFill>
                </a:rPr>
                <a:t>4-10 </a:t>
              </a:r>
              <a:r>
                <a:rPr lang="zh-CN" altLang="en-US" sz="1400">
                  <a:solidFill>
                    <a:srgbClr val="003399"/>
                  </a:solidFill>
                </a:rPr>
                <a:t>稳频原理</a:t>
              </a:r>
            </a:p>
          </p:txBody>
        </p:sp>
      </p:grpSp>
      <p:grpSp>
        <p:nvGrpSpPr>
          <p:cNvPr id="34819" name="Group 5"/>
          <p:cNvGrpSpPr>
            <a:grpSpLocks/>
          </p:cNvGrpSpPr>
          <p:nvPr/>
        </p:nvGrpSpPr>
        <p:grpSpPr bwMode="auto">
          <a:xfrm>
            <a:off x="1042988" y="3895725"/>
            <a:ext cx="5543550" cy="2120900"/>
            <a:chOff x="567" y="1513"/>
            <a:chExt cx="4572" cy="2026"/>
          </a:xfrm>
        </p:grpSpPr>
        <p:graphicFrame>
          <p:nvGraphicFramePr>
            <p:cNvPr id="34821" name="Object 6"/>
            <p:cNvGraphicFramePr>
              <a:graphicFrameLocks noChangeAspect="1"/>
            </p:cNvGraphicFramePr>
            <p:nvPr/>
          </p:nvGraphicFramePr>
          <p:xfrm>
            <a:off x="567" y="1513"/>
            <a:ext cx="4572" cy="2026"/>
          </p:xfrm>
          <a:graphic>
            <a:graphicData uri="http://schemas.openxmlformats.org/presentationml/2006/ole">
              <mc:AlternateContent xmlns:mc="http://schemas.openxmlformats.org/markup-compatibility/2006">
                <mc:Choice xmlns:v="urn:schemas-microsoft-com:vml" Requires="v">
                  <p:oleObj spid="_x0000_s7170" name="位图图像" r:id="rId4" imgW="5372850" imgH="2343477" progId="Paint.Picture">
                    <p:embed/>
                  </p:oleObj>
                </mc:Choice>
                <mc:Fallback>
                  <p:oleObj name="位图图像" r:id="rId4" imgW="5372850" imgH="234347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 y="1513"/>
                          <a:ext cx="4572" cy="2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4822" name="Text Box 7"/>
            <p:cNvSpPr txBox="1">
              <a:spLocks noChangeArrowheads="1"/>
            </p:cNvSpPr>
            <p:nvPr/>
          </p:nvSpPr>
          <p:spPr bwMode="auto">
            <a:xfrm>
              <a:off x="3288" y="1616"/>
              <a:ext cx="31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zh-CN" altLang="en-US" sz="1200">
                  <a:solidFill>
                    <a:srgbClr val="000000"/>
                  </a:solidFill>
                  <a:latin typeface="Verdana" pitchFamily="34" charset="0"/>
                </a:rPr>
                <a:t>前</a:t>
              </a:r>
            </a:p>
          </p:txBody>
        </p:sp>
      </p:grpSp>
      <p:sp>
        <p:nvSpPr>
          <p:cNvPr id="36872" name="Rectangle 8"/>
          <p:cNvSpPr>
            <a:spLocks noChangeArrowheads="1"/>
          </p:cNvSpPr>
          <p:nvPr/>
        </p:nvSpPr>
        <p:spPr bwMode="auto">
          <a:xfrm>
            <a:off x="323850" y="765175"/>
            <a:ext cx="4826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Clr>
                <a:srgbClr val="003399"/>
              </a:buClr>
              <a:buFont typeface="Wingdings" pitchFamily="2" charset="2"/>
              <a:buChar char="Ø"/>
            </a:pPr>
            <a:r>
              <a:rPr lang="zh-CN" altLang="en-US" sz="2000" b="1">
                <a:solidFill>
                  <a:srgbClr val="000000"/>
                </a:solidFill>
                <a:latin typeface="楷体_GB2312" pitchFamily="49" charset="-122"/>
                <a:ea typeface="楷体_GB2312" pitchFamily="49" charset="-122"/>
              </a:rPr>
              <a:t>在中心频率附近</a:t>
            </a:r>
            <a:r>
              <a:rPr lang="zh-CN" altLang="en-US" sz="2000" b="1" i="1">
                <a:solidFill>
                  <a:srgbClr val="000000"/>
                </a:solidFill>
                <a:latin typeface="Times New Roman" pitchFamily="18" charset="0"/>
                <a:ea typeface="楷体_GB2312" pitchFamily="49" charset="-122"/>
                <a:sym typeface="Symbol" pitchFamily="18" charset="2"/>
              </a:rPr>
              <a:t></a:t>
            </a:r>
            <a:r>
              <a:rPr lang="en-US" altLang="zh-CN" sz="2000" b="1" baseline="-25000">
                <a:solidFill>
                  <a:srgbClr val="000000"/>
                </a:solidFill>
                <a:latin typeface="楷体_GB2312" pitchFamily="49" charset="-122"/>
                <a:ea typeface="楷体_GB2312" pitchFamily="49" charset="-122"/>
                <a:sym typeface="Symbol" pitchFamily="18" charset="2"/>
              </a:rPr>
              <a:t>0</a:t>
            </a:r>
            <a:r>
              <a:rPr lang="en-US" altLang="zh-CN" sz="2000" b="1">
                <a:solidFill>
                  <a:srgbClr val="000000"/>
                </a:solidFill>
                <a:latin typeface="楷体_GB2312" pitchFamily="49" charset="-122"/>
                <a:ea typeface="楷体_GB2312" pitchFamily="49" charset="-122"/>
              </a:rPr>
              <a:t> </a:t>
            </a:r>
            <a:r>
              <a:rPr lang="zh-CN" altLang="en-US" sz="2000" b="1">
                <a:solidFill>
                  <a:srgbClr val="000000"/>
                </a:solidFill>
                <a:latin typeface="楷体_GB2312" pitchFamily="49" charset="-122"/>
                <a:ea typeface="楷体_GB2312" pitchFamily="49" charset="-122"/>
              </a:rPr>
              <a:t>，不论是</a:t>
            </a:r>
            <a:r>
              <a:rPr lang="zh-CN" altLang="en-US" sz="2000" b="1" i="1">
                <a:solidFill>
                  <a:srgbClr val="000000"/>
                </a:solidFill>
                <a:latin typeface="楷体_GB2312" pitchFamily="49" charset="-122"/>
                <a:ea typeface="楷体_GB2312" pitchFamily="49" charset="-122"/>
                <a:sym typeface="Symbol" pitchFamily="18" charset="2"/>
              </a:rPr>
              <a:t> </a:t>
            </a:r>
            <a:r>
              <a:rPr lang="zh-CN" altLang="en-US" sz="2000" b="1">
                <a:solidFill>
                  <a:srgbClr val="000000"/>
                </a:solidFill>
                <a:latin typeface="楷体_GB2312" pitchFamily="49" charset="-122"/>
                <a:ea typeface="楷体_GB2312" pitchFamily="49" charset="-122"/>
              </a:rPr>
              <a:t>小于</a:t>
            </a:r>
            <a:r>
              <a:rPr lang="zh-CN" altLang="en-US" sz="2000" b="1" i="1">
                <a:solidFill>
                  <a:srgbClr val="000000"/>
                </a:solidFill>
                <a:latin typeface="楷体_GB2312" pitchFamily="49" charset="-122"/>
                <a:ea typeface="楷体_GB2312" pitchFamily="49" charset="-122"/>
                <a:sym typeface="Symbol" pitchFamily="18" charset="2"/>
              </a:rPr>
              <a:t></a:t>
            </a:r>
            <a:r>
              <a:rPr lang="en-US" altLang="zh-CN" sz="2000" b="1" i="1" baseline="-25000">
                <a:solidFill>
                  <a:srgbClr val="000000"/>
                </a:solidFill>
                <a:latin typeface="楷体_GB2312" pitchFamily="49" charset="-122"/>
                <a:ea typeface="楷体_GB2312" pitchFamily="49" charset="-122"/>
                <a:sym typeface="Symbol" pitchFamily="18" charset="2"/>
              </a:rPr>
              <a:t>0</a:t>
            </a:r>
            <a:r>
              <a:rPr lang="zh-CN" altLang="en-US" sz="2000" b="1">
                <a:solidFill>
                  <a:srgbClr val="000000"/>
                </a:solidFill>
                <a:latin typeface="楷体_GB2312" pitchFamily="49" charset="-122"/>
                <a:ea typeface="楷体_GB2312" pitchFamily="49" charset="-122"/>
              </a:rPr>
              <a:t>还是大于</a:t>
            </a:r>
            <a:r>
              <a:rPr lang="zh-CN" altLang="en-US" sz="2000" b="1" i="1">
                <a:solidFill>
                  <a:srgbClr val="000000"/>
                </a:solidFill>
                <a:latin typeface="楷体_GB2312" pitchFamily="49" charset="-122"/>
                <a:ea typeface="楷体_GB2312" pitchFamily="49" charset="-122"/>
                <a:sym typeface="Symbol" pitchFamily="18" charset="2"/>
              </a:rPr>
              <a:t></a:t>
            </a:r>
            <a:r>
              <a:rPr lang="en-US" altLang="zh-CN" sz="2000" b="1" i="1" baseline="-25000">
                <a:solidFill>
                  <a:srgbClr val="000000"/>
                </a:solidFill>
                <a:latin typeface="楷体_GB2312" pitchFamily="49" charset="-122"/>
                <a:ea typeface="楷体_GB2312" pitchFamily="49" charset="-122"/>
                <a:sym typeface="Symbol" pitchFamily="18" charset="2"/>
              </a:rPr>
              <a:t>0</a:t>
            </a:r>
            <a:r>
              <a:rPr lang="en-US" altLang="zh-CN" sz="2000" b="1">
                <a:solidFill>
                  <a:srgbClr val="000000"/>
                </a:solidFill>
                <a:latin typeface="楷体_GB2312" pitchFamily="49" charset="-122"/>
                <a:ea typeface="楷体_GB2312" pitchFamily="49" charset="-122"/>
              </a:rPr>
              <a:t> </a:t>
            </a:r>
            <a:r>
              <a:rPr lang="zh-CN" altLang="en-US" sz="2000" b="1">
                <a:solidFill>
                  <a:srgbClr val="000000"/>
                </a:solidFill>
                <a:latin typeface="楷体_GB2312" pitchFamily="49" charset="-122"/>
                <a:ea typeface="楷体_GB2312" pitchFamily="49" charset="-122"/>
              </a:rPr>
              <a:t>，其结果都是使输出功率</a:t>
            </a:r>
            <a:r>
              <a:rPr lang="en-US" altLang="zh-CN" sz="2000" b="1" i="1">
                <a:solidFill>
                  <a:srgbClr val="000000"/>
                </a:solidFill>
                <a:latin typeface="Times New Roman" pitchFamily="18" charset="0"/>
                <a:ea typeface="楷体_GB2312" pitchFamily="49" charset="-122"/>
              </a:rPr>
              <a:t>P</a:t>
            </a:r>
            <a:r>
              <a:rPr lang="zh-CN" altLang="en-US" sz="2000" b="1">
                <a:solidFill>
                  <a:srgbClr val="000000"/>
                </a:solidFill>
                <a:latin typeface="楷体_GB2312" pitchFamily="49" charset="-122"/>
                <a:ea typeface="楷体_GB2312" pitchFamily="49" charset="-122"/>
              </a:rPr>
              <a:t>增加，而且此时</a:t>
            </a:r>
            <a:r>
              <a:rPr lang="zh-CN" altLang="en-US" sz="2000" b="1">
                <a:solidFill>
                  <a:srgbClr val="000000"/>
                </a:solidFill>
                <a:latin typeface="楷体_GB2312" pitchFamily="49" charset="-122"/>
                <a:ea typeface="楷体_GB2312" pitchFamily="49" charset="-122"/>
                <a:sym typeface="Symbol" pitchFamily="18" charset="2"/>
              </a:rPr>
              <a:t></a:t>
            </a:r>
            <a:r>
              <a:rPr lang="en-US" altLang="zh-CN" sz="2000" b="1" i="1">
                <a:solidFill>
                  <a:srgbClr val="000000"/>
                </a:solidFill>
                <a:latin typeface="Times New Roman" pitchFamily="18" charset="0"/>
                <a:ea typeface="楷体_GB2312" pitchFamily="49" charset="-122"/>
                <a:sym typeface="Symbol" pitchFamily="18" charset="2"/>
              </a:rPr>
              <a:t>P</a:t>
            </a:r>
            <a:r>
              <a:rPr lang="zh-CN" altLang="en-US" sz="2000" b="1">
                <a:solidFill>
                  <a:srgbClr val="000000"/>
                </a:solidFill>
                <a:latin typeface="楷体_GB2312" pitchFamily="49" charset="-122"/>
                <a:ea typeface="楷体_GB2312" pitchFamily="49" charset="-122"/>
              </a:rPr>
              <a:t>将以频率</a:t>
            </a:r>
            <a:r>
              <a:rPr lang="en-US" altLang="zh-CN" sz="2000" b="1">
                <a:solidFill>
                  <a:srgbClr val="000000"/>
                </a:solidFill>
                <a:latin typeface="楷体_GB2312" pitchFamily="49" charset="-122"/>
                <a:ea typeface="楷体_GB2312" pitchFamily="49" charset="-122"/>
              </a:rPr>
              <a:t>2</a:t>
            </a:r>
            <a:r>
              <a:rPr lang="en-US" altLang="zh-CN" sz="2000" b="1" i="1">
                <a:solidFill>
                  <a:srgbClr val="000000"/>
                </a:solidFill>
                <a:latin typeface="Times New Roman" pitchFamily="18" charset="0"/>
                <a:ea typeface="楷体_GB2312" pitchFamily="49" charset="-122"/>
              </a:rPr>
              <a:t>f </a:t>
            </a:r>
            <a:r>
              <a:rPr lang="zh-CN" altLang="en-US" sz="2000" b="1">
                <a:solidFill>
                  <a:srgbClr val="000000"/>
                </a:solidFill>
                <a:latin typeface="楷体_GB2312" pitchFamily="49" charset="-122"/>
                <a:ea typeface="楷体_GB2312" pitchFamily="49" charset="-122"/>
              </a:rPr>
              <a:t>变化</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这时工作频率为</a:t>
            </a:r>
            <a:r>
              <a:rPr lang="en-US" altLang="zh-CN" sz="2000" b="1" i="1">
                <a:solidFill>
                  <a:srgbClr val="000000"/>
                </a:solidFill>
                <a:latin typeface="Times New Roman" pitchFamily="18" charset="0"/>
                <a:ea typeface="楷体_GB2312" pitchFamily="49" charset="-122"/>
              </a:rPr>
              <a:t>f </a:t>
            </a:r>
            <a:r>
              <a:rPr lang="zh-CN" altLang="en-US" sz="2000" b="1">
                <a:solidFill>
                  <a:srgbClr val="000000"/>
                </a:solidFill>
                <a:latin typeface="Times New Roman" pitchFamily="18" charset="0"/>
                <a:ea typeface="楷体_GB2312" pitchFamily="49" charset="-122"/>
              </a:rPr>
              <a:t>的选频放大器输出为零</a:t>
            </a:r>
            <a:r>
              <a:rPr lang="en-US" altLang="zh-CN" sz="2000" b="1">
                <a:solidFill>
                  <a:srgbClr val="000000"/>
                </a:solidFill>
                <a:latin typeface="Times New Roman" pitchFamily="18" charset="0"/>
                <a:ea typeface="楷体_GB2312" pitchFamily="49" charset="-122"/>
              </a:rPr>
              <a:t>,</a:t>
            </a:r>
            <a:r>
              <a:rPr lang="zh-CN" altLang="en-US" sz="2000" b="1">
                <a:solidFill>
                  <a:srgbClr val="000000"/>
                </a:solidFill>
                <a:latin typeface="Times New Roman" pitchFamily="18" charset="0"/>
                <a:ea typeface="楷体_GB2312" pitchFamily="49" charset="-122"/>
              </a:rPr>
              <a:t>没有附加的电压输送到</a:t>
            </a:r>
            <a:r>
              <a:rPr lang="zh-CN" altLang="en-US" sz="2000" b="1">
                <a:solidFill>
                  <a:srgbClr val="000000"/>
                </a:solidFill>
                <a:latin typeface="楷体_GB2312" pitchFamily="49" charset="-122"/>
                <a:ea typeface="楷体_GB2312" pitchFamily="49" charset="-122"/>
              </a:rPr>
              <a:t>压电陶瓷上</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腔长也就不被调整</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于是激光器的输出频率就被锁定在</a:t>
            </a:r>
            <a:r>
              <a:rPr lang="zh-CN" altLang="en-US" sz="2000" b="1" i="1">
                <a:solidFill>
                  <a:srgbClr val="000000"/>
                </a:solidFill>
                <a:latin typeface="楷体_GB2312" pitchFamily="49" charset="-122"/>
                <a:ea typeface="楷体_GB2312" pitchFamily="49" charset="-122"/>
                <a:sym typeface="Symbol" pitchFamily="18" charset="2"/>
              </a:rPr>
              <a:t></a:t>
            </a:r>
            <a:r>
              <a:rPr lang="en-US" altLang="zh-CN" sz="2000" b="1" i="1" baseline="-25000">
                <a:solidFill>
                  <a:srgbClr val="000000"/>
                </a:solidFill>
                <a:latin typeface="楷体_GB2312" pitchFamily="49" charset="-122"/>
                <a:ea typeface="楷体_GB2312" pitchFamily="49" charset="-122"/>
                <a:sym typeface="Symbol" pitchFamily="18" charset="2"/>
              </a:rPr>
              <a:t>0</a:t>
            </a:r>
            <a:r>
              <a:rPr lang="en-US" altLang="zh-CN" sz="2000" b="1">
                <a:solidFill>
                  <a:srgbClr val="000000"/>
                </a:solidFill>
                <a:latin typeface="楷体_GB2312" pitchFamily="49" charset="-122"/>
                <a:ea typeface="楷体_GB2312" pitchFamily="49" charset="-122"/>
              </a:rPr>
              <a:t> </a:t>
            </a:r>
            <a:r>
              <a:rPr lang="zh-CN" altLang="en-US" sz="2000" b="1">
                <a:solidFill>
                  <a:srgbClr val="000000"/>
                </a:solidFill>
                <a:latin typeface="楷体_GB2312" pitchFamily="49" charset="-122"/>
                <a:ea typeface="楷体_GB2312" pitchFamily="49" charset="-122"/>
              </a:rPr>
              <a:t>处了</a:t>
            </a:r>
            <a:r>
              <a:rPr lang="en-US" altLang="zh-CN" sz="2000" b="1">
                <a:solidFill>
                  <a:srgbClr val="000000"/>
                </a:solidFill>
                <a:latin typeface="楷体_GB2312" pitchFamily="49" charset="-122"/>
                <a:ea typeface="楷体_GB2312" pitchFamily="49" charset="-122"/>
              </a:rPr>
              <a:t>.</a:t>
            </a:r>
          </a:p>
        </p:txBody>
      </p:sp>
    </p:spTree>
    <p:extLst>
      <p:ext uri="{BB962C8B-B14F-4D97-AF65-F5344CB8AC3E}">
        <p14:creationId xmlns:p14="http://schemas.microsoft.com/office/powerpoint/2010/main" val="3344217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72"/>
                                        </p:tgtEl>
                                        <p:attrNameLst>
                                          <p:attrName>style.visibility</p:attrName>
                                        </p:attrNameLst>
                                      </p:cBhvr>
                                      <p:to>
                                        <p:strVal val="visible"/>
                                      </p:to>
                                    </p:set>
                                    <p:animEffect transition="in" filter="wipe(up)">
                                      <p:cBhvr>
                                        <p:cTn id="7" dur="50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620713"/>
            <a:ext cx="6227763" cy="603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20000"/>
              </a:lnSpc>
              <a:spcBef>
                <a:spcPct val="0"/>
              </a:spcBef>
              <a:buFontTx/>
              <a:buNone/>
            </a:pPr>
            <a:r>
              <a:rPr kumimoji="1" lang="en-US" altLang="zh-CN" sz="2400" b="1">
                <a:solidFill>
                  <a:srgbClr val="000000"/>
                </a:solidFill>
                <a:latin typeface="Times New Roman" pitchFamily="18" charset="0"/>
              </a:rPr>
              <a:t>(1)</a:t>
            </a:r>
            <a:r>
              <a:rPr kumimoji="1" lang="zh-CN" altLang="en-US" sz="2400" b="1">
                <a:solidFill>
                  <a:srgbClr val="000000"/>
                </a:solidFill>
                <a:latin typeface="Times New Roman" pitchFamily="18" charset="0"/>
              </a:rPr>
              <a:t>稳频激光器不仅要求是</a:t>
            </a:r>
            <a:r>
              <a:rPr kumimoji="1" lang="zh-CN" altLang="en-US" sz="2400" b="1">
                <a:solidFill>
                  <a:srgbClr val="FF0000"/>
                </a:solidFill>
                <a:latin typeface="Times New Roman" pitchFamily="18" charset="0"/>
              </a:rPr>
              <a:t>单横模</a:t>
            </a:r>
            <a:r>
              <a:rPr kumimoji="1" lang="zh-CN" altLang="en-US" sz="2400" b="1">
                <a:solidFill>
                  <a:srgbClr val="000000"/>
                </a:solidFill>
                <a:latin typeface="Times New Roman" pitchFamily="18" charset="0"/>
              </a:rPr>
              <a:t>，而且还要求必须是</a:t>
            </a:r>
            <a:r>
              <a:rPr kumimoji="1" lang="zh-CN" altLang="en-US" sz="2400" b="1">
                <a:solidFill>
                  <a:srgbClr val="FF0000"/>
                </a:solidFill>
                <a:latin typeface="Times New Roman" pitchFamily="18" charset="0"/>
              </a:rPr>
              <a:t>单纵模</a:t>
            </a:r>
            <a:r>
              <a:rPr kumimoji="1" lang="zh-CN" altLang="en-US" sz="2400" b="1">
                <a:solidFill>
                  <a:srgbClr val="000000"/>
                </a:solidFill>
                <a:latin typeface="Times New Roman" pitchFamily="18" charset="0"/>
              </a:rPr>
              <a:t>。</a:t>
            </a:r>
          </a:p>
          <a:p>
            <a:pPr eaLnBrk="1" hangingPunct="1">
              <a:lnSpc>
                <a:spcPct val="120000"/>
              </a:lnSpc>
              <a:spcBef>
                <a:spcPct val="0"/>
              </a:spcBef>
              <a:buFontTx/>
              <a:buNone/>
            </a:pPr>
            <a:r>
              <a:rPr kumimoji="1" lang="en-US" altLang="zh-CN" sz="2400" b="1">
                <a:solidFill>
                  <a:srgbClr val="000000"/>
                </a:solidFill>
                <a:latin typeface="Times New Roman" pitchFamily="18" charset="0"/>
              </a:rPr>
              <a:t>(2)</a:t>
            </a:r>
            <a:r>
              <a:rPr kumimoji="1" lang="zh-CN" altLang="en-US" sz="2400" b="1">
                <a:solidFill>
                  <a:srgbClr val="000000"/>
                </a:solidFill>
                <a:latin typeface="Times New Roman" pitchFamily="18" charset="0"/>
              </a:rPr>
              <a:t>根据以上讨论可见，频率稳定性与兰姆凹陷中心两侧的斜率有关，</a:t>
            </a:r>
            <a:r>
              <a:rPr kumimoji="1" lang="zh-CN" altLang="en-US" sz="2400" b="1">
                <a:solidFill>
                  <a:srgbClr val="FF0000"/>
                </a:solidFill>
                <a:latin typeface="Times New Roman" pitchFamily="18" charset="0"/>
              </a:rPr>
              <a:t>斜率越大</a:t>
            </a:r>
            <a:r>
              <a:rPr kumimoji="1" lang="zh-CN" altLang="en-US" sz="2400" b="1">
                <a:solidFill>
                  <a:srgbClr val="000000"/>
                </a:solidFill>
                <a:latin typeface="Times New Roman" pitchFamily="18" charset="0"/>
              </a:rPr>
              <a:t>，误差信号就越大，因而灵敏度高，</a:t>
            </a:r>
            <a:r>
              <a:rPr kumimoji="1" lang="zh-CN" altLang="en-US" sz="2400" b="1">
                <a:solidFill>
                  <a:srgbClr val="FF0000"/>
                </a:solidFill>
                <a:latin typeface="Times New Roman" pitchFamily="18" charset="0"/>
              </a:rPr>
              <a:t>稳定性就越好。（</a:t>
            </a:r>
            <a:r>
              <a:rPr lang="zh-CN" altLang="en-US" sz="2000">
                <a:solidFill>
                  <a:srgbClr val="0000CC"/>
                </a:solidFill>
                <a:latin typeface="Comic Sans MS" pitchFamily="66" charset="0"/>
                <a:ea typeface="楷体_GB2312" pitchFamily="49" charset="-122"/>
              </a:rPr>
              <a:t>一般要求兰姆凹陷的深度为输出功率的</a:t>
            </a:r>
            <a:r>
              <a:rPr lang="en-US" altLang="zh-CN" sz="2000">
                <a:solidFill>
                  <a:srgbClr val="0000CC"/>
                </a:solidFill>
                <a:latin typeface="Times New Roman" pitchFamily="18" charset="0"/>
                <a:ea typeface="楷体_GB2312" pitchFamily="49" charset="-122"/>
              </a:rPr>
              <a:t>1/8</a:t>
            </a:r>
            <a:r>
              <a:rPr lang="zh-CN" altLang="en-US" sz="2000">
                <a:solidFill>
                  <a:srgbClr val="0000CC"/>
                </a:solidFill>
                <a:latin typeface="Times New Roman" pitchFamily="18" charset="0"/>
                <a:ea typeface="楷体_GB2312" pitchFamily="49" charset="-122"/>
              </a:rPr>
              <a:t>）</a:t>
            </a:r>
          </a:p>
          <a:p>
            <a:pPr eaLnBrk="1" hangingPunct="1">
              <a:lnSpc>
                <a:spcPct val="120000"/>
              </a:lnSpc>
              <a:spcBef>
                <a:spcPct val="0"/>
              </a:spcBef>
              <a:buFontTx/>
              <a:buNone/>
            </a:pPr>
            <a:r>
              <a:rPr kumimoji="1" lang="en-US" altLang="zh-CN" sz="2400" b="1">
                <a:solidFill>
                  <a:srgbClr val="000000"/>
                </a:solidFill>
                <a:latin typeface="Times New Roman" pitchFamily="18" charset="0"/>
              </a:rPr>
              <a:t>(3)</a:t>
            </a:r>
            <a:r>
              <a:rPr kumimoji="1" lang="zh-CN" altLang="en-US" sz="2400" b="1">
                <a:solidFill>
                  <a:srgbClr val="000000"/>
                </a:solidFill>
                <a:latin typeface="Times New Roman" pitchFamily="18" charset="0"/>
              </a:rPr>
              <a:t>兰姆凹陷线型的对称性也影响频率的稳定性。（</a:t>
            </a:r>
            <a:r>
              <a:rPr lang="zh-CN" altLang="en-US" sz="2000">
                <a:solidFill>
                  <a:srgbClr val="0000CC"/>
                </a:solidFill>
                <a:latin typeface="Comic Sans MS" pitchFamily="66" charset="0"/>
                <a:ea typeface="楷体_GB2312" pitchFamily="49" charset="-122"/>
              </a:rPr>
              <a:t>氖的不同同位素的原子谱线中心有一定频差。</a:t>
            </a:r>
            <a:r>
              <a:rPr lang="zh-CN" altLang="en-US" sz="2000">
                <a:solidFill>
                  <a:srgbClr val="0000CC"/>
                </a:solidFill>
                <a:latin typeface="楷体_GB2312" pitchFamily="49" charset="-122"/>
                <a:ea typeface="楷体_GB2312" pitchFamily="49" charset="-122"/>
              </a:rPr>
              <a:t>充普通氖气的氦氖激光器兰姆凹陷曲线不对称且不够尖锐</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制作单频稳频激光器时应充以单一同位素</a:t>
            </a:r>
            <a:r>
              <a:rPr lang="en-US" altLang="zh-CN" sz="2000">
                <a:solidFill>
                  <a:srgbClr val="0000CC"/>
                </a:solidFill>
                <a:latin typeface="Times New Roman" pitchFamily="18" charset="0"/>
                <a:ea typeface="楷体_GB2312" pitchFamily="49" charset="-122"/>
              </a:rPr>
              <a:t>Ne</a:t>
            </a:r>
            <a:r>
              <a:rPr lang="en-US" altLang="zh-CN" sz="2000" baseline="30000">
                <a:solidFill>
                  <a:srgbClr val="0000CC"/>
                </a:solidFill>
                <a:latin typeface="Times New Roman" pitchFamily="18" charset="0"/>
                <a:ea typeface="楷体_GB2312" pitchFamily="49" charset="-122"/>
              </a:rPr>
              <a:t>20</a:t>
            </a:r>
            <a:r>
              <a:rPr lang="zh-CN" altLang="en-US" sz="2000">
                <a:solidFill>
                  <a:srgbClr val="0000CC"/>
                </a:solidFill>
                <a:latin typeface="Times New Roman" pitchFamily="18" charset="0"/>
                <a:ea typeface="楷体_GB2312" pitchFamily="49" charset="-122"/>
              </a:rPr>
              <a:t>或</a:t>
            </a:r>
            <a:r>
              <a:rPr lang="en-US" altLang="zh-CN" sz="2000">
                <a:solidFill>
                  <a:srgbClr val="0000CC"/>
                </a:solidFill>
                <a:latin typeface="Times New Roman" pitchFamily="18" charset="0"/>
                <a:ea typeface="楷体_GB2312" pitchFamily="49" charset="-122"/>
              </a:rPr>
              <a:t>Ne</a:t>
            </a:r>
            <a:r>
              <a:rPr lang="en-US" altLang="zh-CN" sz="2000" baseline="30000">
                <a:solidFill>
                  <a:srgbClr val="0000CC"/>
                </a:solidFill>
                <a:latin typeface="Times New Roman" pitchFamily="18" charset="0"/>
                <a:ea typeface="楷体_GB2312" pitchFamily="49" charset="-122"/>
              </a:rPr>
              <a:t>22</a:t>
            </a:r>
            <a:r>
              <a:rPr lang="zh-CN" altLang="en-US" sz="2000">
                <a:solidFill>
                  <a:srgbClr val="0000CC"/>
                </a:solidFill>
                <a:latin typeface="Times New Roman" pitchFamily="18" charset="0"/>
                <a:ea typeface="楷体_GB2312" pitchFamily="49" charset="-122"/>
              </a:rPr>
              <a:t>）</a:t>
            </a:r>
            <a:r>
              <a:rPr lang="zh-CN" altLang="en-US" sz="2000">
                <a:solidFill>
                  <a:srgbClr val="0000CC"/>
                </a:solidFill>
                <a:latin typeface="楷体_GB2312" pitchFamily="49" charset="-122"/>
                <a:ea typeface="楷体_GB2312" pitchFamily="49" charset="-122"/>
              </a:rPr>
              <a:t>。</a:t>
            </a:r>
          </a:p>
          <a:p>
            <a:pPr eaLnBrk="1" hangingPunct="1">
              <a:spcBef>
                <a:spcPct val="0"/>
              </a:spcBef>
              <a:buClr>
                <a:srgbClr val="003399"/>
              </a:buClr>
              <a:buFont typeface="Wingdings" pitchFamily="2" charset="2"/>
              <a:buNone/>
            </a:pPr>
            <a:r>
              <a:rPr kumimoji="1" lang="en-US" altLang="zh-CN" sz="2400" b="1">
                <a:solidFill>
                  <a:srgbClr val="000000"/>
                </a:solidFill>
                <a:latin typeface="Times New Roman" pitchFamily="18" charset="0"/>
              </a:rPr>
              <a:t>(4)</a:t>
            </a:r>
            <a:r>
              <a:rPr kumimoji="1" lang="zh-CN" altLang="en-US" sz="2400" b="1">
                <a:solidFill>
                  <a:srgbClr val="000000"/>
                </a:solidFill>
                <a:latin typeface="Times New Roman" pitchFamily="18" charset="0"/>
              </a:rPr>
              <a:t>兰姆凹陷稳频是以原子跃迁谱线中心频率</a:t>
            </a:r>
            <a:r>
              <a:rPr kumimoji="1" lang="en-US" altLang="zh-CN" sz="2400" b="1" i="1">
                <a:solidFill>
                  <a:srgbClr val="000000"/>
                </a:solidFill>
                <a:latin typeface="Times New Roman" pitchFamily="18" charset="0"/>
                <a:cs typeface="Times New Roman" pitchFamily="18" charset="0"/>
              </a:rPr>
              <a:t>υ</a:t>
            </a:r>
            <a:r>
              <a:rPr kumimoji="1" lang="en-US" altLang="zh-CN" sz="2400" b="1" baseline="-25000">
                <a:solidFill>
                  <a:srgbClr val="000000"/>
                </a:solidFill>
                <a:latin typeface="Times New Roman" pitchFamily="18" charset="0"/>
                <a:cs typeface="Times New Roman" pitchFamily="18" charset="0"/>
              </a:rPr>
              <a:t>0</a:t>
            </a:r>
            <a:r>
              <a:rPr kumimoji="1" lang="zh-CN" altLang="en-US" sz="2400" b="1">
                <a:solidFill>
                  <a:srgbClr val="000000"/>
                </a:solidFill>
                <a:latin typeface="Times New Roman" pitchFamily="18" charset="0"/>
              </a:rPr>
              <a:t>作为参考标准的。（</a:t>
            </a:r>
            <a:r>
              <a:rPr lang="zh-CN" altLang="en-US" sz="2000">
                <a:solidFill>
                  <a:srgbClr val="0000CC"/>
                </a:solidFill>
                <a:latin typeface="Comic Sans MS" pitchFamily="66" charset="0"/>
                <a:ea typeface="楷体_GB2312" pitchFamily="49" charset="-122"/>
              </a:rPr>
              <a:t>如果光强本身有起伏</a:t>
            </a:r>
            <a:r>
              <a:rPr lang="en-US" altLang="zh-CN" sz="2000">
                <a:solidFill>
                  <a:srgbClr val="0000CC"/>
                </a:solidFill>
                <a:latin typeface="Comic Sans MS" pitchFamily="66" charset="0"/>
                <a:ea typeface="楷体_GB2312" pitchFamily="49" charset="-122"/>
              </a:rPr>
              <a:t>,</a:t>
            </a:r>
            <a:r>
              <a:rPr lang="zh-CN" altLang="en-US" sz="2000">
                <a:solidFill>
                  <a:srgbClr val="0000CC"/>
                </a:solidFill>
                <a:latin typeface="Comic Sans MS" pitchFamily="66" charset="0"/>
                <a:ea typeface="楷体_GB2312" pitchFamily="49" charset="-122"/>
              </a:rPr>
              <a:t>特别是光强的起伏频率接近于选频频率</a:t>
            </a:r>
            <a:r>
              <a:rPr lang="en-US" altLang="zh-CN" sz="2000">
                <a:solidFill>
                  <a:srgbClr val="0000CC"/>
                </a:solidFill>
                <a:latin typeface="Comic Sans MS" pitchFamily="66" charset="0"/>
                <a:ea typeface="楷体_GB2312" pitchFamily="49" charset="-122"/>
              </a:rPr>
              <a:t>,</a:t>
            </a:r>
            <a:r>
              <a:rPr lang="zh-CN" altLang="en-US" sz="2000">
                <a:solidFill>
                  <a:srgbClr val="0000CC"/>
                </a:solidFill>
                <a:latin typeface="Comic Sans MS" pitchFamily="66" charset="0"/>
                <a:ea typeface="楷体_GB2312" pitchFamily="49" charset="-122"/>
              </a:rPr>
              <a:t>则无法实现稳频</a:t>
            </a:r>
            <a:r>
              <a:rPr lang="en-US" altLang="zh-CN" sz="2000">
                <a:solidFill>
                  <a:srgbClr val="0000CC"/>
                </a:solidFill>
                <a:latin typeface="Comic Sans MS" pitchFamily="66" charset="0"/>
                <a:ea typeface="楷体_GB2312" pitchFamily="49" charset="-122"/>
              </a:rPr>
              <a:t>,</a:t>
            </a:r>
            <a:r>
              <a:rPr lang="zh-CN" altLang="en-US" sz="2000">
                <a:solidFill>
                  <a:srgbClr val="0000CC"/>
                </a:solidFill>
                <a:latin typeface="Comic Sans MS" pitchFamily="66" charset="0"/>
                <a:ea typeface="楷体_GB2312" pitchFamily="49" charset="-122"/>
              </a:rPr>
              <a:t>因此</a:t>
            </a:r>
            <a:r>
              <a:rPr lang="en-US" altLang="zh-CN" sz="2000">
                <a:solidFill>
                  <a:srgbClr val="0000CC"/>
                </a:solidFill>
                <a:latin typeface="Comic Sans MS" pitchFamily="66" charset="0"/>
                <a:ea typeface="楷体_GB2312" pitchFamily="49" charset="-122"/>
              </a:rPr>
              <a:t>,</a:t>
            </a:r>
            <a:r>
              <a:rPr lang="zh-CN" altLang="en-US" sz="2000">
                <a:solidFill>
                  <a:srgbClr val="FF0000"/>
                </a:solidFill>
                <a:latin typeface="Comic Sans MS" pitchFamily="66" charset="0"/>
                <a:ea typeface="楷体_GB2312" pitchFamily="49" charset="-122"/>
              </a:rPr>
              <a:t>激光器的激励电源是稳压和稳流的</a:t>
            </a:r>
            <a:r>
              <a:rPr lang="zh-CN" altLang="en-US" sz="2000">
                <a:solidFill>
                  <a:srgbClr val="0000CC"/>
                </a:solidFill>
                <a:latin typeface="Comic Sans MS" pitchFamily="66" charset="0"/>
                <a:ea typeface="楷体_GB2312" pitchFamily="49" charset="-122"/>
              </a:rPr>
              <a:t>。）</a:t>
            </a:r>
          </a:p>
        </p:txBody>
      </p:sp>
      <p:sp>
        <p:nvSpPr>
          <p:cNvPr id="35843" name="Rectangle 3"/>
          <p:cNvSpPr>
            <a:spLocks noChangeArrowheads="1"/>
          </p:cNvSpPr>
          <p:nvPr/>
        </p:nvSpPr>
        <p:spPr bwMode="auto">
          <a:xfrm>
            <a:off x="250825" y="0"/>
            <a:ext cx="53927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20000"/>
              </a:lnSpc>
              <a:spcBef>
                <a:spcPct val="0"/>
              </a:spcBef>
              <a:buFontTx/>
              <a:buNone/>
            </a:pPr>
            <a:r>
              <a:rPr kumimoji="1" lang="zh-CN" altLang="en-US" sz="2400" b="1">
                <a:solidFill>
                  <a:srgbClr val="000000"/>
                </a:solidFill>
                <a:latin typeface="Times New Roman" pitchFamily="18" charset="0"/>
              </a:rPr>
              <a:t>四、应用兰姆凹陷稳频时应注意的问题</a:t>
            </a:r>
          </a:p>
        </p:txBody>
      </p:sp>
      <p:grpSp>
        <p:nvGrpSpPr>
          <p:cNvPr id="37892" name="Group 4"/>
          <p:cNvGrpSpPr>
            <a:grpSpLocks/>
          </p:cNvGrpSpPr>
          <p:nvPr/>
        </p:nvGrpSpPr>
        <p:grpSpPr bwMode="auto">
          <a:xfrm>
            <a:off x="5949950" y="333375"/>
            <a:ext cx="3194050" cy="2116138"/>
            <a:chOff x="3552" y="1920"/>
            <a:chExt cx="2625" cy="1459"/>
          </a:xfrm>
        </p:grpSpPr>
        <p:pic>
          <p:nvPicPr>
            <p:cNvPr id="3584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 y="1920"/>
              <a:ext cx="1704" cy="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8" name="Rectangle 6"/>
            <p:cNvSpPr>
              <a:spLocks noChangeArrowheads="1"/>
            </p:cNvSpPr>
            <p:nvPr/>
          </p:nvSpPr>
          <p:spPr bwMode="auto">
            <a:xfrm>
              <a:off x="3552" y="3169"/>
              <a:ext cx="262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a:solidFill>
                    <a:srgbClr val="003399"/>
                  </a:solidFill>
                </a:rPr>
                <a:t>图</a:t>
              </a:r>
              <a:r>
                <a:rPr lang="en-US" altLang="zh-CN" sz="1400">
                  <a:solidFill>
                    <a:srgbClr val="003399"/>
                  </a:solidFill>
                </a:rPr>
                <a:t>(4-11) </a:t>
              </a:r>
              <a:r>
                <a:rPr lang="zh-CN" altLang="en-US" sz="1400">
                  <a:solidFill>
                    <a:srgbClr val="003399"/>
                  </a:solidFill>
                </a:rPr>
                <a:t>不同同位素对兰姆凹陷的影响</a:t>
              </a:r>
            </a:p>
          </p:txBody>
        </p:sp>
      </p:grpSp>
      <p:sp>
        <p:nvSpPr>
          <p:cNvPr id="37895" name="Text Box 7"/>
          <p:cNvSpPr txBox="1">
            <a:spLocks noChangeArrowheads="1"/>
          </p:cNvSpPr>
          <p:nvPr/>
        </p:nvSpPr>
        <p:spPr bwMode="auto">
          <a:xfrm>
            <a:off x="6934200" y="28956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zh-CN" altLang="en-US" sz="2400" b="1">
                <a:solidFill>
                  <a:srgbClr val="0000CC"/>
                </a:solidFill>
                <a:latin typeface="Verdana" pitchFamily="34" charset="0"/>
                <a:ea typeface="楷体_GB2312" pitchFamily="49" charset="-122"/>
              </a:rPr>
              <a:t>缺点</a:t>
            </a:r>
          </a:p>
        </p:txBody>
      </p:sp>
      <p:sp>
        <p:nvSpPr>
          <p:cNvPr id="37896" name="Rectangle 8"/>
          <p:cNvSpPr>
            <a:spLocks noChangeArrowheads="1"/>
          </p:cNvSpPr>
          <p:nvPr/>
        </p:nvSpPr>
        <p:spPr bwMode="auto">
          <a:xfrm>
            <a:off x="6477000" y="3429000"/>
            <a:ext cx="248443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
                <a:srgbClr val="003399"/>
              </a:buClr>
              <a:buFont typeface="Wingdings" pitchFamily="2" charset="2"/>
              <a:buNone/>
            </a:pPr>
            <a:r>
              <a:rPr lang="zh-CN" altLang="en-US" sz="2000" b="1">
                <a:solidFill>
                  <a:srgbClr val="FF0000"/>
                </a:solidFill>
                <a:latin typeface="Comic Sans MS" pitchFamily="66" charset="0"/>
                <a:ea typeface="楷体_GB2312" pitchFamily="49" charset="-122"/>
              </a:rPr>
              <a:t>兰姆凹陷稳频采用的参考频率是激光器原子谱线的中心频率</a:t>
            </a:r>
            <a:r>
              <a:rPr lang="en-US" altLang="zh-CN" sz="2000" b="1">
                <a:solidFill>
                  <a:srgbClr val="FF0000"/>
                </a:solidFill>
                <a:latin typeface="Comic Sans MS" pitchFamily="66" charset="0"/>
                <a:ea typeface="楷体_GB2312" pitchFamily="49" charset="-122"/>
              </a:rPr>
              <a:t>,</a:t>
            </a:r>
            <a:r>
              <a:rPr lang="zh-CN" altLang="en-US" sz="2000" b="1">
                <a:solidFill>
                  <a:srgbClr val="FF0000"/>
                </a:solidFill>
                <a:latin typeface="楷体_GB2312" pitchFamily="49" charset="-122"/>
                <a:ea typeface="楷体_GB2312" pitchFamily="49" charset="-122"/>
              </a:rPr>
              <a:t>随激光器放电条件而改变</a:t>
            </a:r>
            <a:r>
              <a:rPr lang="en-US" altLang="zh-CN" sz="2000" b="1">
                <a:solidFill>
                  <a:srgbClr val="FF0000"/>
                </a:solidFill>
                <a:latin typeface="楷体_GB2312" pitchFamily="49" charset="-122"/>
                <a:ea typeface="楷体_GB2312" pitchFamily="49" charset="-122"/>
              </a:rPr>
              <a:t>,</a:t>
            </a:r>
            <a:r>
              <a:rPr lang="zh-CN" altLang="en-US" sz="2000" b="1">
                <a:solidFill>
                  <a:srgbClr val="FF0000"/>
                </a:solidFill>
                <a:latin typeface="Comic Sans MS" pitchFamily="66" charset="0"/>
                <a:ea typeface="楷体_GB2312" pitchFamily="49" charset="-122"/>
              </a:rPr>
              <a:t>不可避免地会出现频率漂移</a:t>
            </a:r>
            <a:r>
              <a:rPr lang="en-US" altLang="zh-CN" sz="2000" b="1">
                <a:solidFill>
                  <a:srgbClr val="FF0000"/>
                </a:solidFill>
                <a:latin typeface="Comic Sans MS" pitchFamily="66" charset="0"/>
                <a:ea typeface="楷体_GB2312" pitchFamily="49" charset="-122"/>
              </a:rPr>
              <a:t>,</a:t>
            </a:r>
            <a:r>
              <a:rPr lang="zh-CN" altLang="en-US" sz="2000" b="1">
                <a:solidFill>
                  <a:srgbClr val="FF0000"/>
                </a:solidFill>
                <a:latin typeface="Comic Sans MS" pitchFamily="66" charset="0"/>
                <a:ea typeface="楷体_GB2312" pitchFamily="49" charset="-122"/>
              </a:rPr>
              <a:t>所以频率复现度不高</a:t>
            </a:r>
            <a:r>
              <a:rPr lang="en-US" altLang="zh-CN" sz="2000" b="1">
                <a:solidFill>
                  <a:srgbClr val="FF0000"/>
                </a:solidFill>
                <a:latin typeface="Comic Sans MS" pitchFamily="66" charset="0"/>
                <a:ea typeface="楷体_GB2312" pitchFamily="49" charset="-122"/>
              </a:rPr>
              <a:t>.</a:t>
            </a:r>
            <a:r>
              <a:rPr lang="zh-CN" altLang="en-US" sz="2000" b="1">
                <a:solidFill>
                  <a:srgbClr val="FF0000"/>
                </a:solidFill>
                <a:latin typeface="Comic Sans MS" pitchFamily="66" charset="0"/>
                <a:ea typeface="楷体_GB2312" pitchFamily="49" charset="-122"/>
              </a:rPr>
              <a:t>仅达到</a:t>
            </a:r>
            <a:r>
              <a:rPr lang="en-US" altLang="zh-CN" sz="2000" b="1">
                <a:solidFill>
                  <a:srgbClr val="FF0000"/>
                </a:solidFill>
                <a:latin typeface="Times New Roman" pitchFamily="18" charset="0"/>
                <a:ea typeface="楷体_GB2312" pitchFamily="49" charset="-122"/>
              </a:rPr>
              <a:t>10</a:t>
            </a:r>
            <a:r>
              <a:rPr lang="en-US" altLang="zh-CN" sz="2000" b="1" baseline="30000">
                <a:solidFill>
                  <a:srgbClr val="FF0000"/>
                </a:solidFill>
                <a:latin typeface="Times New Roman" pitchFamily="18" charset="0"/>
                <a:ea typeface="楷体_GB2312" pitchFamily="49" charset="-122"/>
              </a:rPr>
              <a:t>-7 </a:t>
            </a:r>
            <a:r>
              <a:rPr lang="zh-CN" altLang="en-US" sz="2000" b="1">
                <a:solidFill>
                  <a:srgbClr val="FF0000"/>
                </a:solidFill>
                <a:latin typeface="Times New Roman" pitchFamily="18" charset="0"/>
                <a:ea typeface="楷体_GB2312" pitchFamily="49" charset="-122"/>
              </a:rPr>
              <a:t>～</a:t>
            </a:r>
            <a:r>
              <a:rPr lang="en-US" altLang="zh-CN" sz="2000" b="1">
                <a:solidFill>
                  <a:srgbClr val="FF0000"/>
                </a:solidFill>
                <a:latin typeface="Times New Roman" pitchFamily="18" charset="0"/>
                <a:ea typeface="楷体_GB2312" pitchFamily="49" charset="-122"/>
              </a:rPr>
              <a:t>10</a:t>
            </a:r>
            <a:r>
              <a:rPr lang="en-US" altLang="zh-CN" sz="2000" b="1" baseline="30000">
                <a:solidFill>
                  <a:srgbClr val="FF0000"/>
                </a:solidFill>
                <a:latin typeface="Times New Roman" pitchFamily="18" charset="0"/>
                <a:ea typeface="楷体_GB2312" pitchFamily="49" charset="-122"/>
              </a:rPr>
              <a:t>-8</a:t>
            </a:r>
          </a:p>
        </p:txBody>
      </p:sp>
    </p:spTree>
    <p:extLst>
      <p:ext uri="{BB962C8B-B14F-4D97-AF65-F5344CB8AC3E}">
        <p14:creationId xmlns:p14="http://schemas.microsoft.com/office/powerpoint/2010/main" val="1242680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blinds(horizontal)">
                                      <p:cBhvr>
                                        <p:cTn id="7" dur="500"/>
                                        <p:tgtEl>
                                          <p:spTgt spid="37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0">
                                            <p:txEl>
                                              <p:pRg st="1" end="1"/>
                                            </p:txEl>
                                          </p:spTgt>
                                        </p:tgtEl>
                                        <p:attrNameLst>
                                          <p:attrName>style.visibility</p:attrName>
                                        </p:attrNameLst>
                                      </p:cBhvr>
                                      <p:to>
                                        <p:strVal val="visible"/>
                                      </p:to>
                                    </p:set>
                                    <p:animEffect transition="in" filter="blinds(horizontal)">
                                      <p:cBhvr>
                                        <p:cTn id="12" dur="500"/>
                                        <p:tgtEl>
                                          <p:spTgt spid="378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7890">
                                            <p:txEl>
                                              <p:pRg st="2" end="2"/>
                                            </p:txEl>
                                          </p:spTgt>
                                        </p:tgtEl>
                                        <p:attrNameLst>
                                          <p:attrName>style.visibility</p:attrName>
                                        </p:attrNameLst>
                                      </p:cBhvr>
                                      <p:to>
                                        <p:strVal val="visible"/>
                                      </p:to>
                                    </p:set>
                                    <p:animEffect transition="in" filter="wipe(up)">
                                      <p:cBhvr>
                                        <p:cTn id="17" dur="500"/>
                                        <p:tgtEl>
                                          <p:spTgt spid="378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789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37890">
                                            <p:txEl>
                                              <p:pRg st="3" end="3"/>
                                            </p:txEl>
                                          </p:spTgt>
                                        </p:tgtEl>
                                        <p:attrNameLst>
                                          <p:attrName>style.visibility</p:attrName>
                                        </p:attrNameLst>
                                      </p:cBhvr>
                                      <p:to>
                                        <p:strVal val="visible"/>
                                      </p:to>
                                    </p:set>
                                    <p:animEffect transition="in" filter="wipe(up)">
                                      <p:cBhvr>
                                        <p:cTn id="26" dur="500"/>
                                        <p:tgtEl>
                                          <p:spTgt spid="37890">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89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37896">
                                            <p:txEl>
                                              <p:pRg st="0" end="0"/>
                                            </p:txEl>
                                          </p:spTgt>
                                        </p:tgtEl>
                                        <p:attrNameLst>
                                          <p:attrName>style.visibility</p:attrName>
                                        </p:attrNameLst>
                                      </p:cBhvr>
                                      <p:to>
                                        <p:strVal val="visible"/>
                                      </p:to>
                                    </p:set>
                                    <p:animEffect transition="in" filter="wipe(up)">
                                      <p:cBhvr>
                                        <p:cTn id="35" dur="5000"/>
                                        <p:tgtEl>
                                          <p:spTgt spid="378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04800" y="152400"/>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en-US" altLang="zh-CN" sz="2800" b="1" dirty="0" smtClean="0">
                <a:solidFill>
                  <a:srgbClr val="CC6600"/>
                </a:solidFill>
                <a:latin typeface="华文中宋" pitchFamily="2" charset="-122"/>
                <a:ea typeface="华文中宋" pitchFamily="2" charset="-122"/>
              </a:rPr>
              <a:t>5.2.4 </a:t>
            </a:r>
            <a:r>
              <a:rPr lang="zh-CN" altLang="en-US" sz="2800" b="1" dirty="0">
                <a:solidFill>
                  <a:srgbClr val="CC6600"/>
                </a:solidFill>
                <a:latin typeface="华文中宋" pitchFamily="2" charset="-122"/>
                <a:ea typeface="华文中宋" pitchFamily="2" charset="-122"/>
              </a:rPr>
              <a:t>饱和吸收法稳频</a:t>
            </a:r>
          </a:p>
        </p:txBody>
      </p:sp>
      <p:sp>
        <p:nvSpPr>
          <p:cNvPr id="38915" name="Rectangle 3"/>
          <p:cNvSpPr>
            <a:spLocks noChangeArrowheads="1"/>
          </p:cNvSpPr>
          <p:nvPr/>
        </p:nvSpPr>
        <p:spPr bwMode="auto">
          <a:xfrm>
            <a:off x="0" y="908050"/>
            <a:ext cx="9144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a:solidFill>
                  <a:srgbClr val="0000CC"/>
                </a:solidFill>
                <a:latin typeface="楷体_GB2312" pitchFamily="49" charset="-122"/>
                <a:ea typeface="楷体_GB2312" pitchFamily="49" charset="-122"/>
              </a:rPr>
              <a:t>    </a:t>
            </a:r>
            <a:r>
              <a:rPr lang="zh-CN" altLang="en-US" sz="2000">
                <a:solidFill>
                  <a:srgbClr val="0000CC"/>
                </a:solidFill>
                <a:latin typeface="楷体_GB2312" pitchFamily="49" charset="-122"/>
                <a:ea typeface="楷体_GB2312" pitchFamily="49" charset="-122"/>
              </a:rPr>
              <a:t>上述稳频方法是以增益曲线中心频率</a:t>
            </a:r>
            <a:r>
              <a:rPr lang="en-US" altLang="zh-CN" sz="2000">
                <a:solidFill>
                  <a:srgbClr val="0000CC"/>
                </a:solidFill>
                <a:latin typeface="楷体_GB2312" pitchFamily="49" charset="-122"/>
                <a:ea typeface="楷体_GB2312" pitchFamily="49" charset="-122"/>
              </a:rPr>
              <a:t>v</a:t>
            </a:r>
            <a:r>
              <a:rPr lang="zh-CN" altLang="en-US" sz="2000">
                <a:solidFill>
                  <a:srgbClr val="0000CC"/>
                </a:solidFill>
                <a:latin typeface="楷体_GB2312" pitchFamily="49" charset="-122"/>
                <a:ea typeface="楷体_GB2312" pitchFamily="49" charset="-122"/>
              </a:rPr>
              <a:t>。作为参考标准频率，但</a:t>
            </a:r>
            <a:r>
              <a:rPr lang="en-US" altLang="zh-CN" sz="2000" i="1">
                <a:solidFill>
                  <a:srgbClr val="0000CC"/>
                </a:solidFill>
                <a:latin typeface="Times New Roman" pitchFamily="18" charset="0"/>
                <a:ea typeface="楷体_GB2312" pitchFamily="49" charset="-122"/>
              </a:rPr>
              <a:t>v</a:t>
            </a:r>
            <a:r>
              <a:rPr lang="zh-CN" altLang="en-US" sz="2000">
                <a:solidFill>
                  <a:srgbClr val="0000CC"/>
                </a:solidFill>
                <a:latin typeface="楷体_GB2312" pitchFamily="49" charset="-122"/>
                <a:ea typeface="楷体_GB2312" pitchFamily="49" charset="-122"/>
              </a:rPr>
              <a:t>。易受放电条件的影响而发变化，因此，频率复现性差。为了提高稳频率精度，希望降低气压以提高兰姆下陷的锐度</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但激光管不能在过低的气压下工作</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因此频率稳定性的进一步减少也受到限制。为了提高频率复现性及稳频精度</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可采用饱和吸收稳频法。</a:t>
            </a:r>
          </a:p>
          <a:p>
            <a:pPr eaLnBrk="1" hangingPunct="1">
              <a:spcBef>
                <a:spcPct val="0"/>
              </a:spcBef>
              <a:buFontTx/>
              <a:buNone/>
            </a:pPr>
            <a:r>
              <a:rPr lang="zh-CN" altLang="en-US" sz="2000">
                <a:solidFill>
                  <a:srgbClr val="0000CC"/>
                </a:solidFill>
                <a:latin typeface="楷体_GB2312" pitchFamily="49" charset="-122"/>
                <a:ea typeface="楷体_GB2312" pitchFamily="49" charset="-122"/>
              </a:rPr>
              <a:t>    一、饱和吸收稳频装置如图</a:t>
            </a:r>
            <a:r>
              <a:rPr lang="en-US" altLang="zh-CN" sz="2000">
                <a:solidFill>
                  <a:srgbClr val="0000CC"/>
                </a:solidFill>
                <a:latin typeface="楷体_GB2312" pitchFamily="49" charset="-122"/>
                <a:ea typeface="楷体_GB2312" pitchFamily="49" charset="-122"/>
              </a:rPr>
              <a:t>4</a:t>
            </a:r>
            <a:r>
              <a:rPr lang="en-US" altLang="zh-CN" sz="2000">
                <a:solidFill>
                  <a:srgbClr val="0000CC"/>
                </a:solidFill>
                <a:ea typeface="楷体_GB2312" pitchFamily="49" charset="-122"/>
              </a:rPr>
              <a:t>—</a:t>
            </a:r>
            <a:r>
              <a:rPr lang="en-US" altLang="zh-CN" sz="2000">
                <a:solidFill>
                  <a:srgbClr val="0000CC"/>
                </a:solidFill>
                <a:latin typeface="楷体_GB2312" pitchFamily="49" charset="-122"/>
                <a:ea typeface="楷体_GB2312" pitchFamily="49" charset="-122"/>
              </a:rPr>
              <a:t>12</a:t>
            </a:r>
            <a:r>
              <a:rPr lang="zh-CN" altLang="en-US" sz="2000">
                <a:solidFill>
                  <a:srgbClr val="0000CC"/>
                </a:solidFill>
                <a:latin typeface="楷体_GB2312" pitchFamily="49" charset="-122"/>
                <a:ea typeface="楷体_GB2312" pitchFamily="49" charset="-122"/>
              </a:rPr>
              <a:t>所示</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在外腔激光器的腔内置一吸收管</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吸收管内的气体在激光振荡频率处有强吸收峰。吸收管内气压很低</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通常只有</a:t>
            </a:r>
            <a:r>
              <a:rPr lang="en-US" altLang="zh-CN" sz="2000">
                <a:solidFill>
                  <a:srgbClr val="0000CC"/>
                </a:solidFill>
                <a:latin typeface="楷体_GB2312" pitchFamily="49" charset="-122"/>
                <a:ea typeface="楷体_GB2312" pitchFamily="49" charset="-122"/>
              </a:rPr>
              <a:t>1</a:t>
            </a:r>
            <a:r>
              <a:rPr lang="zh-CN" altLang="en-US" sz="2000">
                <a:solidFill>
                  <a:srgbClr val="0000CC"/>
                </a:solidFill>
                <a:latin typeface="楷体_GB2312" pitchFamily="49" charset="-122"/>
                <a:ea typeface="楷体_GB2312" pitchFamily="49" charset="-122"/>
              </a:rPr>
              <a:t>～</a:t>
            </a:r>
            <a:r>
              <a:rPr lang="en-US" altLang="zh-CN" sz="2000">
                <a:solidFill>
                  <a:srgbClr val="0000CC"/>
                </a:solidFill>
                <a:latin typeface="楷体_GB2312" pitchFamily="49" charset="-122"/>
                <a:ea typeface="楷体_GB2312" pitchFamily="49" charset="-122"/>
              </a:rPr>
              <a:t>1OPa</a:t>
            </a:r>
            <a:r>
              <a:rPr lang="zh-CN" altLang="en-US" sz="2000">
                <a:solidFill>
                  <a:srgbClr val="0000CC"/>
                </a:solidFill>
                <a:latin typeface="楷体_GB2312" pitchFamily="49" charset="-122"/>
                <a:ea typeface="楷体_GB2312" pitchFamily="49" charset="-122"/>
              </a:rPr>
              <a:t>。低压气体吸收峰的频率很稳定</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因此频率复现性好。</a:t>
            </a:r>
          </a:p>
        </p:txBody>
      </p:sp>
      <p:grpSp>
        <p:nvGrpSpPr>
          <p:cNvPr id="38916" name="Group 4"/>
          <p:cNvGrpSpPr>
            <a:grpSpLocks/>
          </p:cNvGrpSpPr>
          <p:nvPr/>
        </p:nvGrpSpPr>
        <p:grpSpPr bwMode="auto">
          <a:xfrm>
            <a:off x="250825" y="4076700"/>
            <a:ext cx="3629025" cy="1752600"/>
            <a:chOff x="672" y="1296"/>
            <a:chExt cx="2286" cy="1104"/>
          </a:xfrm>
        </p:grpSpPr>
        <p:pic>
          <p:nvPicPr>
            <p:cNvPr id="368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296"/>
              <a:ext cx="2286" cy="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1" name="Rectangle 6"/>
            <p:cNvSpPr>
              <a:spLocks noChangeArrowheads="1"/>
            </p:cNvSpPr>
            <p:nvPr/>
          </p:nvSpPr>
          <p:spPr bwMode="auto">
            <a:xfrm>
              <a:off x="816" y="2208"/>
              <a:ext cx="19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a:solidFill>
                    <a:srgbClr val="003399"/>
                  </a:solidFill>
                </a:rPr>
                <a:t>图</a:t>
              </a:r>
              <a:r>
                <a:rPr lang="en-US" altLang="zh-CN" sz="1400">
                  <a:solidFill>
                    <a:srgbClr val="003399"/>
                  </a:solidFill>
                </a:rPr>
                <a:t>4-12 </a:t>
              </a:r>
              <a:r>
                <a:rPr lang="zh-CN" altLang="en-US" sz="1400">
                  <a:solidFill>
                    <a:srgbClr val="003399"/>
                  </a:solidFill>
                </a:rPr>
                <a:t>饱和吸收法稳频的装置示意图</a:t>
              </a:r>
            </a:p>
          </p:txBody>
        </p:sp>
      </p:grpSp>
      <p:sp>
        <p:nvSpPr>
          <p:cNvPr id="38919" name="Rectangle 7"/>
          <p:cNvSpPr>
            <a:spLocks noChangeArrowheads="1"/>
          </p:cNvSpPr>
          <p:nvPr/>
        </p:nvSpPr>
        <p:spPr bwMode="auto">
          <a:xfrm>
            <a:off x="4140200" y="3413125"/>
            <a:ext cx="47879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a:solidFill>
                  <a:srgbClr val="0000CC"/>
                </a:solidFill>
                <a:latin typeface="楷体_GB2312" pitchFamily="49" charset="-122"/>
                <a:ea typeface="楷体_GB2312" pitchFamily="49" charset="-122"/>
              </a:rPr>
              <a:t>       </a:t>
            </a:r>
            <a:r>
              <a:rPr lang="zh-CN" altLang="en-US" sz="2000">
                <a:solidFill>
                  <a:srgbClr val="0000CC"/>
                </a:solidFill>
                <a:latin typeface="楷体_GB2312" pitchFamily="49" charset="-122"/>
                <a:ea typeface="楷体_GB2312" pitchFamily="49" charset="-122"/>
              </a:rPr>
              <a:t>设吸收管内物质的吸收系数为</a:t>
            </a:r>
            <a:r>
              <a:rPr lang="en-US" altLang="zh-CN" sz="2000" i="1">
                <a:solidFill>
                  <a:srgbClr val="FF0000"/>
                </a:solidFill>
                <a:latin typeface="Times New Roman" pitchFamily="18" charset="0"/>
                <a:ea typeface="楷体_GB2312" pitchFamily="49" charset="-122"/>
              </a:rPr>
              <a:t>A(v),</a:t>
            </a:r>
            <a:r>
              <a:rPr lang="zh-CN" altLang="en-US" sz="2000">
                <a:solidFill>
                  <a:srgbClr val="0000CC"/>
                </a:solidFill>
                <a:latin typeface="楷体_GB2312" pitchFamily="49" charset="-122"/>
                <a:ea typeface="楷体_GB2312" pitchFamily="49" charset="-122"/>
              </a:rPr>
              <a:t>当入射光足够强时</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由于下能级粒子数的减少和上能级粒子数的增加</a:t>
            </a:r>
            <a:r>
              <a:rPr lang="en-US" altLang="zh-CN" sz="2000">
                <a:solidFill>
                  <a:srgbClr val="0000CC"/>
                </a:solidFill>
                <a:latin typeface="楷体_GB2312" pitchFamily="49" charset="-122"/>
                <a:ea typeface="楷体_GB2312" pitchFamily="49" charset="-122"/>
              </a:rPr>
              <a:t>, </a:t>
            </a:r>
            <a:r>
              <a:rPr lang="en-US" altLang="zh-CN" sz="2000" i="1">
                <a:solidFill>
                  <a:srgbClr val="FF0000"/>
                </a:solidFill>
                <a:latin typeface="Times New Roman" pitchFamily="18" charset="0"/>
                <a:ea typeface="楷体_GB2312" pitchFamily="49" charset="-122"/>
              </a:rPr>
              <a:t>A(v)</a:t>
            </a:r>
            <a:r>
              <a:rPr lang="zh-CN" altLang="en-US" sz="2000">
                <a:solidFill>
                  <a:srgbClr val="0000CC"/>
                </a:solidFill>
                <a:latin typeface="楷体_GB2312" pitchFamily="49" charset="-122"/>
                <a:ea typeface="楷体_GB2312" pitchFamily="49" charset="-122"/>
              </a:rPr>
              <a:t>将随入射光强之增加而减小</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这就是</a:t>
            </a:r>
            <a:r>
              <a:rPr lang="zh-CN" altLang="en-US" sz="2000">
                <a:solidFill>
                  <a:srgbClr val="FF0000"/>
                </a:solidFill>
                <a:latin typeface="楷体_GB2312" pitchFamily="49" charset="-122"/>
                <a:ea typeface="楷体_GB2312" pitchFamily="49" charset="-122"/>
              </a:rPr>
              <a:t>吸收饱和</a:t>
            </a:r>
            <a:r>
              <a:rPr lang="zh-CN" altLang="en-US" sz="2000">
                <a:solidFill>
                  <a:srgbClr val="0000CC"/>
                </a:solidFill>
                <a:latin typeface="楷体_GB2312" pitchFamily="49" charset="-122"/>
                <a:ea typeface="楷体_GB2312" pitchFamily="49" charset="-122"/>
              </a:rPr>
              <a:t>现象。吸收饱和现象和前面讨论的增益饱和现象是完全类似的。若把吸收看成负增益</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则关于增益饱和的全部理论均可用于吸收饱和。由于吸收管内气压很低</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吸收谱线主要是多普勒加宽。如有一频率为</a:t>
            </a:r>
            <a:r>
              <a:rPr lang="en-US" altLang="zh-CN" sz="2000" i="1">
                <a:solidFill>
                  <a:srgbClr val="FF0000"/>
                </a:solidFill>
                <a:latin typeface="Times New Roman" pitchFamily="18" charset="0"/>
                <a:ea typeface="楷体_GB2312" pitchFamily="49" charset="-122"/>
              </a:rPr>
              <a:t>v</a:t>
            </a:r>
            <a:r>
              <a:rPr lang="en-US" altLang="zh-CN" sz="2000" i="1" baseline="-25000">
                <a:solidFill>
                  <a:srgbClr val="FF0000"/>
                </a:solidFill>
                <a:latin typeface="Times New Roman" pitchFamily="18" charset="0"/>
                <a:ea typeface="楷体_GB2312" pitchFamily="49" charset="-122"/>
              </a:rPr>
              <a:t>0</a:t>
            </a:r>
            <a:r>
              <a:rPr lang="zh-CN" altLang="en-US" sz="2000">
                <a:solidFill>
                  <a:srgbClr val="0000CC"/>
                </a:solidFill>
                <a:latin typeface="楷体_GB2312" pitchFamily="49" charset="-122"/>
                <a:ea typeface="楷体_GB2312" pitchFamily="49" charset="-122"/>
              </a:rPr>
              <a:t>、光强为</a:t>
            </a:r>
            <a:r>
              <a:rPr lang="en-US" altLang="zh-CN" sz="2000" i="1">
                <a:solidFill>
                  <a:srgbClr val="FF0000"/>
                </a:solidFill>
                <a:latin typeface="Times New Roman" pitchFamily="18" charset="0"/>
                <a:ea typeface="楷体_GB2312" pitchFamily="49" charset="-122"/>
              </a:rPr>
              <a:t>I</a:t>
            </a:r>
            <a:r>
              <a:rPr lang="en-US" altLang="zh-CN" sz="2000" i="1" baseline="-25000">
                <a:solidFill>
                  <a:srgbClr val="FF0000"/>
                </a:solidFill>
                <a:latin typeface="Times New Roman" pitchFamily="18" charset="0"/>
                <a:ea typeface="楷体_GB2312" pitchFamily="49" charset="-122"/>
              </a:rPr>
              <a:t>v</a:t>
            </a:r>
            <a:r>
              <a:rPr lang="en-US" altLang="zh-CN" sz="2000" baseline="-25000">
                <a:solidFill>
                  <a:srgbClr val="FF0000"/>
                </a:solidFill>
                <a:latin typeface="Times New Roman" pitchFamily="18" charset="0"/>
                <a:ea typeface="楷体_GB2312" pitchFamily="49" charset="-122"/>
              </a:rPr>
              <a:t> 0</a:t>
            </a:r>
            <a:r>
              <a:rPr lang="zh-CN" altLang="en-US" sz="2000">
                <a:solidFill>
                  <a:srgbClr val="0000CC"/>
                </a:solidFill>
                <a:latin typeface="楷体_GB2312" pitchFamily="49" charset="-122"/>
                <a:ea typeface="楷体_GB2312" pitchFamily="49" charset="-122"/>
              </a:rPr>
              <a:t>的强光入射</a:t>
            </a:r>
            <a:r>
              <a:rPr lang="en-US" altLang="zh-CN" sz="2000">
                <a:solidFill>
                  <a:srgbClr val="0000CC"/>
                </a:solidFill>
                <a:latin typeface="楷体_GB2312" pitchFamily="49" charset="-122"/>
                <a:ea typeface="楷体_GB2312" pitchFamily="49" charset="-122"/>
              </a:rPr>
              <a:t>,</a:t>
            </a:r>
            <a:r>
              <a:rPr lang="zh-CN" altLang="en-US" sz="2000">
                <a:solidFill>
                  <a:srgbClr val="0000CC"/>
                </a:solidFill>
                <a:latin typeface="楷体_GB2312" pitchFamily="49" charset="-122"/>
                <a:ea typeface="楷体_GB2312" pitchFamily="49" charset="-122"/>
              </a:rPr>
              <a:t>则吸收曲线出现烧孔</a:t>
            </a:r>
            <a:r>
              <a:rPr lang="en-US" altLang="zh-CN" sz="2000">
                <a:solidFill>
                  <a:srgbClr val="0000CC"/>
                </a:solidFill>
                <a:latin typeface="楷体_GB2312" pitchFamily="49" charset="-122"/>
                <a:ea typeface="楷体_GB2312" pitchFamily="49" charset="-122"/>
              </a:rPr>
              <a:t>.</a:t>
            </a:r>
          </a:p>
        </p:txBody>
      </p:sp>
    </p:spTree>
    <p:extLst>
      <p:ext uri="{BB962C8B-B14F-4D97-AF65-F5344CB8AC3E}">
        <p14:creationId xmlns:p14="http://schemas.microsoft.com/office/powerpoint/2010/main" val="2626673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p:cTn id="7" dur="500" fill="hold"/>
                                        <p:tgtEl>
                                          <p:spTgt spid="38915"/>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8915"/>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8915"/>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8915"/>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38919"/>
                                        </p:tgtEl>
                                        <p:attrNameLst>
                                          <p:attrName>style.visibility</p:attrName>
                                        </p:attrNameLst>
                                      </p:cBhvr>
                                      <p:to>
                                        <p:strVal val="visible"/>
                                      </p:to>
                                    </p:set>
                                    <p:anim calcmode="lin" valueType="num">
                                      <p:cBhvr>
                                        <p:cTn id="19" dur="1000" fill="hold"/>
                                        <p:tgtEl>
                                          <p:spTgt spid="38919"/>
                                        </p:tgtEl>
                                        <p:attrNameLst>
                                          <p:attrName>ppt_w</p:attrName>
                                        </p:attrNameLst>
                                      </p:cBhvr>
                                      <p:tavLst>
                                        <p:tav tm="0">
                                          <p:val>
                                            <p:strVal val="#ppt_w+.3"/>
                                          </p:val>
                                        </p:tav>
                                        <p:tav tm="100000">
                                          <p:val>
                                            <p:strVal val="#ppt_w"/>
                                          </p:val>
                                        </p:tav>
                                      </p:tavLst>
                                    </p:anim>
                                    <p:anim calcmode="lin" valueType="num">
                                      <p:cBhvr>
                                        <p:cTn id="20" dur="1000" fill="hold"/>
                                        <p:tgtEl>
                                          <p:spTgt spid="38919"/>
                                        </p:tgtEl>
                                        <p:attrNameLst>
                                          <p:attrName>ppt_h</p:attrName>
                                        </p:attrNameLst>
                                      </p:cBhvr>
                                      <p:tavLst>
                                        <p:tav tm="0">
                                          <p:val>
                                            <p:strVal val="#ppt_h"/>
                                          </p:val>
                                        </p:tav>
                                        <p:tav tm="100000">
                                          <p:val>
                                            <p:strVal val="#ppt_h"/>
                                          </p:val>
                                        </p:tav>
                                      </p:tavLst>
                                    </p:anim>
                                    <p:animEffect transition="in" filter="fade">
                                      <p:cBhvr>
                                        <p:cTn id="21" dur="10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539750" y="115888"/>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en-US" altLang="zh-CN" sz="2800" b="1" dirty="0" smtClean="0">
                <a:solidFill>
                  <a:srgbClr val="CC6600"/>
                </a:solidFill>
                <a:latin typeface="华文中宋" pitchFamily="2" charset="-122"/>
                <a:ea typeface="华文中宋" pitchFamily="2" charset="-122"/>
              </a:rPr>
              <a:t>5.2.4 </a:t>
            </a:r>
            <a:r>
              <a:rPr lang="zh-CN" altLang="en-US" sz="2800" b="1" dirty="0">
                <a:solidFill>
                  <a:srgbClr val="CC6600"/>
                </a:solidFill>
                <a:latin typeface="华文中宋" pitchFamily="2" charset="-122"/>
                <a:ea typeface="华文中宋" pitchFamily="2" charset="-122"/>
              </a:rPr>
              <a:t>饱和吸收法稳频</a:t>
            </a:r>
          </a:p>
        </p:txBody>
      </p:sp>
      <p:sp>
        <p:nvSpPr>
          <p:cNvPr id="37891" name="Text Box 3"/>
          <p:cNvSpPr txBox="1">
            <a:spLocks noChangeArrowheads="1"/>
          </p:cNvSpPr>
          <p:nvPr/>
        </p:nvSpPr>
        <p:spPr bwMode="auto">
          <a:xfrm>
            <a:off x="304800" y="692150"/>
            <a:ext cx="88392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50000"/>
              </a:spcBef>
              <a:buFontTx/>
              <a:buNone/>
            </a:pPr>
            <a:r>
              <a:rPr kumimoji="1" lang="en-US" altLang="zh-CN" sz="2000" b="1">
                <a:solidFill>
                  <a:srgbClr val="000000"/>
                </a:solidFill>
                <a:latin typeface="Times New Roman" pitchFamily="18" charset="0"/>
              </a:rPr>
              <a:t>        </a:t>
            </a:r>
            <a:r>
              <a:rPr kumimoji="1" lang="zh-CN" altLang="en-US" sz="2000" b="1">
                <a:solidFill>
                  <a:srgbClr val="000000"/>
                </a:solidFill>
                <a:latin typeface="Times New Roman" pitchFamily="18" charset="0"/>
              </a:rPr>
              <a:t>从兰姆凹陷稳频方法可知，提高频率的稳定性和复现性的关键是如何选择一个稳定的和尽可能窄的参考频率。上述稳频方法是利用激光本身的原子跃迁中心频率作为参考点，而原子跃迁的中心频率易受放电条件等影响而发生变化，所以其稳定性和复现性就受到局限。为了提高频率的稳定性和复现性，通常采用</a:t>
            </a:r>
            <a:r>
              <a:rPr kumimoji="1" lang="zh-CN" altLang="en-US" sz="2000" b="1" u="sng">
                <a:solidFill>
                  <a:srgbClr val="FF0000"/>
                </a:solidFill>
                <a:latin typeface="Times New Roman" pitchFamily="18" charset="0"/>
              </a:rPr>
              <a:t>外界参考频率标准</a:t>
            </a:r>
            <a:r>
              <a:rPr kumimoji="1" lang="zh-CN" altLang="en-US" sz="2000" b="1">
                <a:solidFill>
                  <a:srgbClr val="000000"/>
                </a:solidFill>
                <a:latin typeface="Times New Roman" pitchFamily="18" charset="0"/>
              </a:rPr>
              <a:t>进行稳频。</a:t>
            </a:r>
          </a:p>
        </p:txBody>
      </p:sp>
      <p:sp>
        <p:nvSpPr>
          <p:cNvPr id="39940" name="Text Box 4"/>
          <p:cNvSpPr txBox="1">
            <a:spLocks noChangeArrowheads="1"/>
          </p:cNvSpPr>
          <p:nvPr/>
        </p:nvSpPr>
        <p:spPr bwMode="auto">
          <a:xfrm>
            <a:off x="179388" y="2781300"/>
            <a:ext cx="8763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50000"/>
              </a:spcBef>
              <a:buFontTx/>
              <a:buNone/>
            </a:pPr>
            <a:r>
              <a:rPr kumimoji="1" lang="zh-CN" altLang="en-US" sz="2000" b="1">
                <a:solidFill>
                  <a:srgbClr val="000000"/>
                </a:solidFill>
                <a:latin typeface="Times New Roman" pitchFamily="18" charset="0"/>
              </a:rPr>
              <a:t>一、饱和吸收稳频</a:t>
            </a:r>
            <a:r>
              <a:rPr kumimoji="1" lang="en-US" altLang="zh-CN" sz="2000" b="1">
                <a:solidFill>
                  <a:srgbClr val="000000"/>
                </a:solidFill>
                <a:latin typeface="Times New Roman" pitchFamily="18" charset="0"/>
              </a:rPr>
              <a:t>——</a:t>
            </a:r>
            <a:r>
              <a:rPr kumimoji="1" lang="zh-CN" altLang="en-US" sz="2000" b="1">
                <a:solidFill>
                  <a:srgbClr val="000000"/>
                </a:solidFill>
                <a:latin typeface="Times New Roman" pitchFamily="18" charset="0"/>
              </a:rPr>
              <a:t>即在谐振腔中放入一个充有低气压气体原子</a:t>
            </a:r>
            <a:r>
              <a:rPr kumimoji="1" lang="en-US" altLang="zh-CN" sz="2000" b="1">
                <a:solidFill>
                  <a:srgbClr val="000000"/>
                </a:solidFill>
                <a:latin typeface="Times New Roman" pitchFamily="18" charset="0"/>
              </a:rPr>
              <a:t>(</a:t>
            </a:r>
            <a:r>
              <a:rPr kumimoji="1" lang="zh-CN" altLang="en-US" sz="2000" b="1">
                <a:solidFill>
                  <a:srgbClr val="000000"/>
                </a:solidFill>
                <a:latin typeface="Times New Roman" pitchFamily="18" charset="0"/>
              </a:rPr>
              <a:t>或分子</a:t>
            </a:r>
            <a:r>
              <a:rPr kumimoji="1" lang="en-US" altLang="zh-CN" sz="2000" b="1">
                <a:solidFill>
                  <a:srgbClr val="000000"/>
                </a:solidFill>
                <a:latin typeface="Times New Roman" pitchFamily="18" charset="0"/>
              </a:rPr>
              <a:t>)</a:t>
            </a:r>
            <a:r>
              <a:rPr kumimoji="1" lang="zh-CN" altLang="en-US" sz="2000" b="1">
                <a:solidFill>
                  <a:srgbClr val="000000"/>
                </a:solidFill>
                <a:latin typeface="Times New Roman" pitchFamily="18" charset="0"/>
              </a:rPr>
              <a:t>的吸收管</a:t>
            </a:r>
            <a:r>
              <a:rPr kumimoji="1" lang="en-US" altLang="zh-CN" sz="2000" b="1">
                <a:solidFill>
                  <a:srgbClr val="000000"/>
                </a:solidFill>
                <a:latin typeface="Times New Roman" pitchFamily="18" charset="0"/>
              </a:rPr>
              <a:t>,</a:t>
            </a:r>
            <a:r>
              <a:rPr kumimoji="1" lang="zh-CN" altLang="en-US" sz="2000" b="1">
                <a:solidFill>
                  <a:srgbClr val="000000"/>
                </a:solidFill>
                <a:latin typeface="Times New Roman" pitchFamily="18" charset="0"/>
              </a:rPr>
              <a:t>它有和激光振荡频率配合很好的吸收线。</a:t>
            </a:r>
          </a:p>
        </p:txBody>
      </p:sp>
      <p:sp>
        <p:nvSpPr>
          <p:cNvPr id="39941" name="Text Box 5"/>
          <p:cNvSpPr txBox="1">
            <a:spLocks noChangeArrowheads="1"/>
          </p:cNvSpPr>
          <p:nvPr/>
        </p:nvSpPr>
        <p:spPr bwMode="auto">
          <a:xfrm>
            <a:off x="3995738" y="3716338"/>
            <a:ext cx="4983162"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50000"/>
              </a:spcBef>
              <a:buFontTx/>
              <a:buNone/>
            </a:pPr>
            <a:r>
              <a:rPr kumimoji="1" lang="zh-CN" altLang="en-US" sz="2000" b="1">
                <a:solidFill>
                  <a:srgbClr val="000000"/>
                </a:solidFill>
                <a:latin typeface="Times New Roman" pitchFamily="18" charset="0"/>
              </a:rPr>
              <a:t>由于吸收管气压很低，故碰撞加宽很小，可以忽略不计，吸收线中心频率的压力位移也很小，吸收管一般没有放电作用，故谱线中心频率比较稳定。所以在吸收线中心处形成一个位置稳定且宽度很窄的凹陷，以此作为稳频的参考点，可使其频率稳定性和复现性精度得到很大的提高。        </a:t>
            </a:r>
          </a:p>
        </p:txBody>
      </p:sp>
      <p:grpSp>
        <p:nvGrpSpPr>
          <p:cNvPr id="39942" name="Group 6"/>
          <p:cNvGrpSpPr>
            <a:grpSpLocks/>
          </p:cNvGrpSpPr>
          <p:nvPr/>
        </p:nvGrpSpPr>
        <p:grpSpPr bwMode="auto">
          <a:xfrm>
            <a:off x="0" y="4076700"/>
            <a:ext cx="3629025" cy="1752600"/>
            <a:chOff x="672" y="1296"/>
            <a:chExt cx="2286" cy="1104"/>
          </a:xfrm>
        </p:grpSpPr>
        <p:pic>
          <p:nvPicPr>
            <p:cNvPr id="3789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296"/>
              <a:ext cx="2286" cy="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6" name="Rectangle 8"/>
            <p:cNvSpPr>
              <a:spLocks noChangeArrowheads="1"/>
            </p:cNvSpPr>
            <p:nvPr/>
          </p:nvSpPr>
          <p:spPr bwMode="auto">
            <a:xfrm>
              <a:off x="816" y="2208"/>
              <a:ext cx="19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a:solidFill>
                    <a:srgbClr val="003399"/>
                  </a:solidFill>
                </a:rPr>
                <a:t>图</a:t>
              </a:r>
              <a:r>
                <a:rPr lang="en-US" altLang="zh-CN" sz="1400">
                  <a:solidFill>
                    <a:srgbClr val="003399"/>
                  </a:solidFill>
                </a:rPr>
                <a:t>4-12 </a:t>
              </a:r>
              <a:r>
                <a:rPr lang="zh-CN" altLang="en-US" sz="1400">
                  <a:solidFill>
                    <a:srgbClr val="003399"/>
                  </a:solidFill>
                </a:rPr>
                <a:t>饱和吸收法稳频的装置示意图</a:t>
              </a:r>
            </a:p>
          </p:txBody>
        </p:sp>
      </p:grpSp>
    </p:spTree>
    <p:extLst>
      <p:ext uri="{BB962C8B-B14F-4D97-AF65-F5344CB8AC3E}">
        <p14:creationId xmlns:p14="http://schemas.microsoft.com/office/powerpoint/2010/main" val="2214234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wipe(up)">
                                      <p:cBhvr>
                                        <p:cTn id="7" dur="500"/>
                                        <p:tgtEl>
                                          <p:spTgt spid="39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994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9941"/>
                                        </p:tgtEl>
                                        <p:attrNameLst>
                                          <p:attrName>style.visibility</p:attrName>
                                        </p:attrNameLst>
                                      </p:cBhvr>
                                      <p:to>
                                        <p:strVal val="visible"/>
                                      </p:to>
                                    </p:set>
                                    <p:animEffect transition="in" filter="wipe(up)">
                                      <p:cBhvr>
                                        <p:cTn id="16"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399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179388" y="404813"/>
            <a:ext cx="3313112" cy="1862137"/>
            <a:chOff x="672" y="1296"/>
            <a:chExt cx="2286" cy="1090"/>
          </a:xfrm>
        </p:grpSpPr>
        <p:pic>
          <p:nvPicPr>
            <p:cNvPr id="389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296"/>
              <a:ext cx="2286" cy="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1" name="Rectangle 4"/>
            <p:cNvSpPr>
              <a:spLocks noChangeArrowheads="1"/>
            </p:cNvSpPr>
            <p:nvPr/>
          </p:nvSpPr>
          <p:spPr bwMode="auto">
            <a:xfrm>
              <a:off x="815" y="2208"/>
              <a:ext cx="212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a:solidFill>
                    <a:srgbClr val="003399"/>
                  </a:solidFill>
                </a:rPr>
                <a:t>图</a:t>
              </a:r>
              <a:r>
                <a:rPr lang="en-US" altLang="zh-CN" sz="1400">
                  <a:solidFill>
                    <a:srgbClr val="003399"/>
                  </a:solidFill>
                </a:rPr>
                <a:t>4-12 </a:t>
              </a:r>
              <a:r>
                <a:rPr lang="zh-CN" altLang="en-US" sz="1400">
                  <a:solidFill>
                    <a:srgbClr val="003399"/>
                  </a:solidFill>
                </a:rPr>
                <a:t>饱和吸收法稳频的装置示意图</a:t>
              </a:r>
            </a:p>
          </p:txBody>
        </p:sp>
      </p:grpSp>
      <p:sp>
        <p:nvSpPr>
          <p:cNvPr id="40965" name="Rectangle 5"/>
          <p:cNvSpPr>
            <a:spLocks noChangeArrowheads="1"/>
          </p:cNvSpPr>
          <p:nvPr/>
        </p:nvSpPr>
        <p:spPr bwMode="auto">
          <a:xfrm>
            <a:off x="4067175" y="404813"/>
            <a:ext cx="47894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a:solidFill>
                  <a:srgbClr val="0000CC"/>
                </a:solidFill>
                <a:latin typeface="楷体_GB2312" pitchFamily="49" charset="-122"/>
                <a:ea typeface="楷体_GB2312" pitchFamily="49" charset="-122"/>
              </a:rPr>
              <a:t>    </a:t>
            </a:r>
            <a:r>
              <a:rPr lang="zh-CN" altLang="en-US" sz="2400">
                <a:solidFill>
                  <a:srgbClr val="0000CC"/>
                </a:solidFill>
                <a:latin typeface="楷体_GB2312" pitchFamily="49" charset="-122"/>
                <a:ea typeface="楷体_GB2312" pitchFamily="49" charset="-122"/>
              </a:rPr>
              <a:t>设吸收管内物质的吸收系数为</a:t>
            </a:r>
            <a:r>
              <a:rPr lang="en-US" altLang="zh-CN" sz="2400" i="1">
                <a:solidFill>
                  <a:srgbClr val="FF0000"/>
                </a:solidFill>
                <a:latin typeface="Times New Roman" pitchFamily="18" charset="0"/>
                <a:ea typeface="楷体_GB2312" pitchFamily="49" charset="-122"/>
              </a:rPr>
              <a:t>A(v),</a:t>
            </a:r>
            <a:r>
              <a:rPr lang="zh-CN" altLang="en-US" sz="2400">
                <a:solidFill>
                  <a:srgbClr val="0000CC"/>
                </a:solidFill>
                <a:latin typeface="楷体_GB2312" pitchFamily="49" charset="-122"/>
                <a:ea typeface="楷体_GB2312" pitchFamily="49" charset="-122"/>
              </a:rPr>
              <a:t>当入射光足够强时</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由于下能级粒子数的减少和上能级粒子数的增加</a:t>
            </a:r>
            <a:r>
              <a:rPr lang="en-US" altLang="zh-CN" sz="2400">
                <a:solidFill>
                  <a:srgbClr val="0000CC"/>
                </a:solidFill>
                <a:latin typeface="楷体_GB2312" pitchFamily="49" charset="-122"/>
                <a:ea typeface="楷体_GB2312" pitchFamily="49" charset="-122"/>
              </a:rPr>
              <a:t>, </a:t>
            </a:r>
            <a:r>
              <a:rPr lang="en-US" altLang="zh-CN" sz="2400" i="1">
                <a:solidFill>
                  <a:srgbClr val="FF0000"/>
                </a:solidFill>
                <a:latin typeface="Times New Roman" pitchFamily="18" charset="0"/>
                <a:ea typeface="楷体_GB2312" pitchFamily="49" charset="-122"/>
              </a:rPr>
              <a:t>A(v)</a:t>
            </a:r>
            <a:r>
              <a:rPr lang="zh-CN" altLang="en-US" sz="2400">
                <a:solidFill>
                  <a:srgbClr val="0000CC"/>
                </a:solidFill>
                <a:latin typeface="楷体_GB2312" pitchFamily="49" charset="-122"/>
                <a:ea typeface="楷体_GB2312" pitchFamily="49" charset="-122"/>
              </a:rPr>
              <a:t>将随入射光强之增加而减小</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这就是</a:t>
            </a:r>
            <a:r>
              <a:rPr lang="zh-CN" altLang="en-US" sz="2400">
                <a:solidFill>
                  <a:srgbClr val="FF0000"/>
                </a:solidFill>
                <a:latin typeface="楷体_GB2312" pitchFamily="49" charset="-122"/>
                <a:ea typeface="楷体_GB2312" pitchFamily="49" charset="-122"/>
              </a:rPr>
              <a:t>吸收饱和</a:t>
            </a:r>
            <a:r>
              <a:rPr lang="zh-CN" altLang="en-US" sz="2400">
                <a:solidFill>
                  <a:srgbClr val="0000CC"/>
                </a:solidFill>
                <a:latin typeface="楷体_GB2312" pitchFamily="49" charset="-122"/>
                <a:ea typeface="楷体_GB2312" pitchFamily="49" charset="-122"/>
              </a:rPr>
              <a:t>现象。</a:t>
            </a:r>
          </a:p>
        </p:txBody>
      </p:sp>
      <p:sp>
        <p:nvSpPr>
          <p:cNvPr id="40966" name="Rectangle 6"/>
          <p:cNvSpPr>
            <a:spLocks noChangeArrowheads="1"/>
          </p:cNvSpPr>
          <p:nvPr/>
        </p:nvSpPr>
        <p:spPr bwMode="auto">
          <a:xfrm>
            <a:off x="323850" y="2781300"/>
            <a:ext cx="4859338" cy="32670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kumimoji="1" lang="zh-CN" altLang="en-US" sz="2000" b="1">
                <a:solidFill>
                  <a:srgbClr val="000000"/>
                </a:solidFill>
                <a:latin typeface="Times New Roman" pitchFamily="18" charset="0"/>
              </a:rPr>
              <a:t>对于</a:t>
            </a:r>
            <a:r>
              <a:rPr kumimoji="1" lang="en-US" altLang="zh-CN" sz="2000" b="1" i="1">
                <a:solidFill>
                  <a:srgbClr val="000000"/>
                </a:solidFill>
                <a:latin typeface="Times New Roman" pitchFamily="18" charset="0"/>
                <a:cs typeface="Times New Roman" pitchFamily="18" charset="0"/>
              </a:rPr>
              <a:t>v</a:t>
            </a:r>
            <a:r>
              <a:rPr kumimoji="1" lang="en-US" altLang="zh-CN" sz="2000" b="1">
                <a:solidFill>
                  <a:srgbClr val="000000"/>
                </a:solidFill>
                <a:latin typeface="Times New Roman" pitchFamily="18" charset="0"/>
                <a:cs typeface="Times New Roman" pitchFamily="18" charset="0"/>
              </a:rPr>
              <a:t>=</a:t>
            </a:r>
            <a:r>
              <a:rPr kumimoji="1" lang="en-US" altLang="zh-CN" sz="2000" b="1" i="1">
                <a:solidFill>
                  <a:srgbClr val="000000"/>
                </a:solidFill>
                <a:latin typeface="Times New Roman" pitchFamily="18" charset="0"/>
                <a:cs typeface="Times New Roman" pitchFamily="18" charset="0"/>
              </a:rPr>
              <a:t>v</a:t>
            </a:r>
            <a:r>
              <a:rPr kumimoji="1" lang="en-US" altLang="zh-CN" sz="2000" b="1" baseline="-25000">
                <a:solidFill>
                  <a:srgbClr val="000000"/>
                </a:solidFill>
                <a:latin typeface="Times New Roman" pitchFamily="18" charset="0"/>
                <a:cs typeface="Times New Roman" pitchFamily="18" charset="0"/>
              </a:rPr>
              <a:t>0</a:t>
            </a:r>
            <a:r>
              <a:rPr kumimoji="1" lang="zh-CN" altLang="en-US" sz="2000" b="1">
                <a:solidFill>
                  <a:srgbClr val="000000"/>
                </a:solidFill>
                <a:latin typeface="Times New Roman" pitchFamily="18" charset="0"/>
              </a:rPr>
              <a:t>的光 ，其正向传播和反向传播的两列行波光强均被</a:t>
            </a:r>
            <a:r>
              <a:rPr kumimoji="1" lang="en-US" altLang="zh-CN" sz="2000" b="1" i="1">
                <a:solidFill>
                  <a:srgbClr val="000000"/>
                </a:solidFill>
                <a:latin typeface="Times New Roman" pitchFamily="18" charset="0"/>
                <a:cs typeface="Times New Roman" pitchFamily="18" charset="0"/>
              </a:rPr>
              <a:t>υ</a:t>
            </a:r>
            <a:r>
              <a:rPr kumimoji="1" lang="en-US" altLang="zh-CN" sz="2000" b="1" baseline="-25000">
                <a:solidFill>
                  <a:srgbClr val="000000"/>
                </a:solidFill>
                <a:latin typeface="Times New Roman" pitchFamily="18" charset="0"/>
                <a:cs typeface="Times New Roman" pitchFamily="18" charset="0"/>
              </a:rPr>
              <a:t>z</a:t>
            </a:r>
            <a:r>
              <a:rPr kumimoji="1" lang="en-US" altLang="zh-CN" sz="2000" b="1">
                <a:solidFill>
                  <a:srgbClr val="000000"/>
                </a:solidFill>
                <a:latin typeface="Times New Roman" pitchFamily="18" charset="0"/>
              </a:rPr>
              <a:t> =0</a:t>
            </a:r>
            <a:r>
              <a:rPr kumimoji="1" lang="zh-CN" altLang="en-US" sz="2000" b="1">
                <a:solidFill>
                  <a:srgbClr val="000000"/>
                </a:solidFill>
                <a:latin typeface="Times New Roman" pitchFamily="18" charset="0"/>
              </a:rPr>
              <a:t>的分子所吸收，即两列光强作用于同一群分子上，故吸收容易达到饱和 ；而对于</a:t>
            </a:r>
            <a:r>
              <a:rPr kumimoji="1" lang="en-US" altLang="zh-CN" sz="2000" b="1" i="1">
                <a:solidFill>
                  <a:srgbClr val="000000"/>
                </a:solidFill>
                <a:latin typeface="Times New Roman" pitchFamily="18" charset="0"/>
                <a:cs typeface="Times New Roman" pitchFamily="18" charset="0"/>
              </a:rPr>
              <a:t>v≠</a:t>
            </a:r>
            <a:r>
              <a:rPr kumimoji="1" lang="en-US" altLang="zh-CN" sz="2000" b="1" baseline="-25000">
                <a:solidFill>
                  <a:srgbClr val="000000"/>
                </a:solidFill>
                <a:latin typeface="Times New Roman" pitchFamily="18" charset="0"/>
                <a:cs typeface="Times New Roman" pitchFamily="18" charset="0"/>
              </a:rPr>
              <a:t> </a:t>
            </a:r>
            <a:r>
              <a:rPr kumimoji="1" lang="en-US" altLang="zh-CN" sz="2000" b="1" i="1">
                <a:solidFill>
                  <a:srgbClr val="000000"/>
                </a:solidFill>
                <a:latin typeface="Times New Roman" pitchFamily="18" charset="0"/>
                <a:cs typeface="Times New Roman" pitchFamily="18" charset="0"/>
              </a:rPr>
              <a:t>v</a:t>
            </a:r>
            <a:r>
              <a:rPr kumimoji="1" lang="en-US" altLang="zh-CN" sz="2000" b="1" baseline="-25000">
                <a:solidFill>
                  <a:srgbClr val="000000"/>
                </a:solidFill>
                <a:latin typeface="Times New Roman" pitchFamily="18" charset="0"/>
                <a:cs typeface="Times New Roman" pitchFamily="18" charset="0"/>
              </a:rPr>
              <a:t>0</a:t>
            </a:r>
            <a:r>
              <a:rPr kumimoji="1" lang="zh-CN" altLang="en-US" sz="2000" b="1">
                <a:solidFill>
                  <a:srgbClr val="000000"/>
                </a:solidFill>
                <a:latin typeface="Times New Roman" pitchFamily="18" charset="0"/>
              </a:rPr>
              <a:t>的光，则正向传播和反向传播的两列光强分别被纵向速度为</a:t>
            </a:r>
            <a:r>
              <a:rPr kumimoji="1" lang="en-US" altLang="zh-CN" sz="2000" b="1">
                <a:solidFill>
                  <a:srgbClr val="000000"/>
                </a:solidFill>
                <a:latin typeface="Times New Roman" pitchFamily="18" charset="0"/>
              </a:rPr>
              <a:t>+ </a:t>
            </a:r>
            <a:r>
              <a:rPr kumimoji="1" lang="en-US" altLang="zh-CN" sz="2000" b="1" i="1">
                <a:solidFill>
                  <a:srgbClr val="000000"/>
                </a:solidFill>
                <a:latin typeface="Times New Roman" pitchFamily="18" charset="0"/>
                <a:cs typeface="Times New Roman" pitchFamily="18" charset="0"/>
              </a:rPr>
              <a:t>υ</a:t>
            </a:r>
            <a:r>
              <a:rPr kumimoji="1" lang="en-US" altLang="zh-CN" sz="2000" b="1" baseline="-25000">
                <a:solidFill>
                  <a:srgbClr val="000000"/>
                </a:solidFill>
                <a:latin typeface="Times New Roman" pitchFamily="18" charset="0"/>
                <a:cs typeface="Times New Roman" pitchFamily="18" charset="0"/>
              </a:rPr>
              <a:t>z</a:t>
            </a:r>
            <a:r>
              <a:rPr kumimoji="1" lang="zh-CN" altLang="en-US" sz="2000" b="1">
                <a:solidFill>
                  <a:srgbClr val="000000"/>
                </a:solidFill>
                <a:latin typeface="Times New Roman" pitchFamily="18" charset="0"/>
              </a:rPr>
              <a:t>及</a:t>
            </a:r>
            <a:r>
              <a:rPr kumimoji="1" lang="en-US" altLang="zh-CN" sz="2000" b="1">
                <a:solidFill>
                  <a:srgbClr val="000000"/>
                </a:solidFill>
                <a:latin typeface="Times New Roman" pitchFamily="18" charset="0"/>
              </a:rPr>
              <a:t>- </a:t>
            </a:r>
            <a:r>
              <a:rPr kumimoji="1" lang="en-US" altLang="zh-CN" sz="2000" b="1" i="1">
                <a:solidFill>
                  <a:srgbClr val="000000"/>
                </a:solidFill>
                <a:latin typeface="Times New Roman" pitchFamily="18" charset="0"/>
                <a:cs typeface="Times New Roman" pitchFamily="18" charset="0"/>
              </a:rPr>
              <a:t>υ</a:t>
            </a:r>
            <a:r>
              <a:rPr kumimoji="1" lang="en-US" altLang="zh-CN" sz="2000" b="1" baseline="-25000">
                <a:solidFill>
                  <a:srgbClr val="000000"/>
                </a:solidFill>
                <a:latin typeface="Times New Roman" pitchFamily="18" charset="0"/>
                <a:cs typeface="Times New Roman" pitchFamily="18" charset="0"/>
              </a:rPr>
              <a:t>z</a:t>
            </a:r>
            <a:r>
              <a:rPr kumimoji="1" lang="zh-CN" altLang="en-US" sz="2000" b="1">
                <a:solidFill>
                  <a:srgbClr val="000000"/>
                </a:solidFill>
                <a:latin typeface="Times New Roman" pitchFamily="18" charset="0"/>
              </a:rPr>
              <a:t>的两群</a:t>
            </a:r>
            <a:r>
              <a:rPr kumimoji="1" lang="en-US" altLang="zh-CN" sz="2000" b="1">
                <a:solidFill>
                  <a:srgbClr val="000000"/>
                </a:solidFill>
                <a:latin typeface="Times New Roman" pitchFamily="18" charset="0"/>
              </a:rPr>
              <a:t>(</a:t>
            </a:r>
            <a:r>
              <a:rPr kumimoji="1" lang="zh-CN" altLang="en-US" sz="2000" b="1">
                <a:solidFill>
                  <a:srgbClr val="000000"/>
                </a:solidFill>
                <a:latin typeface="Times New Roman" pitchFamily="18" charset="0"/>
              </a:rPr>
              <a:t>少于</a:t>
            </a:r>
            <a:r>
              <a:rPr kumimoji="1" lang="en-US" altLang="zh-CN" sz="2000" b="1" i="1">
                <a:solidFill>
                  <a:srgbClr val="000000"/>
                </a:solidFill>
                <a:latin typeface="Times New Roman" pitchFamily="18" charset="0"/>
                <a:cs typeface="Times New Roman" pitchFamily="18" charset="0"/>
              </a:rPr>
              <a:t>υ</a:t>
            </a:r>
            <a:r>
              <a:rPr kumimoji="1" lang="en-US" altLang="zh-CN" sz="2000" b="1" baseline="-25000">
                <a:solidFill>
                  <a:srgbClr val="000000"/>
                </a:solidFill>
                <a:latin typeface="Times New Roman" pitchFamily="18" charset="0"/>
                <a:cs typeface="Times New Roman" pitchFamily="18" charset="0"/>
              </a:rPr>
              <a:t>z</a:t>
            </a:r>
            <a:r>
              <a:rPr kumimoji="1" lang="en-US" altLang="zh-CN" sz="2000" b="1">
                <a:solidFill>
                  <a:srgbClr val="000000"/>
                </a:solidFill>
                <a:latin typeface="Times New Roman" pitchFamily="18" charset="0"/>
              </a:rPr>
              <a:t> =0</a:t>
            </a:r>
            <a:r>
              <a:rPr kumimoji="1" lang="zh-CN" altLang="en-US" sz="2000" b="1">
                <a:solidFill>
                  <a:srgbClr val="000000"/>
                </a:solidFill>
                <a:latin typeface="Times New Roman" pitchFamily="18" charset="0"/>
              </a:rPr>
              <a:t>）分子所吸收，所以吸收不易达到饱和，在吸收线的</a:t>
            </a:r>
            <a:r>
              <a:rPr kumimoji="1" lang="en-US" altLang="zh-CN" sz="2000" b="1" i="1">
                <a:solidFill>
                  <a:srgbClr val="000000"/>
                </a:solidFill>
                <a:latin typeface="Times New Roman" pitchFamily="18" charset="0"/>
                <a:cs typeface="Times New Roman" pitchFamily="18" charset="0"/>
              </a:rPr>
              <a:t>v</a:t>
            </a:r>
            <a:r>
              <a:rPr kumimoji="1" lang="en-US" altLang="zh-CN" sz="2000" b="1" baseline="-25000">
                <a:solidFill>
                  <a:srgbClr val="000000"/>
                </a:solidFill>
                <a:latin typeface="Times New Roman" pitchFamily="18" charset="0"/>
                <a:cs typeface="Times New Roman" pitchFamily="18" charset="0"/>
              </a:rPr>
              <a:t>0</a:t>
            </a:r>
            <a:r>
              <a:rPr kumimoji="1" lang="zh-CN" altLang="en-US" sz="2000" b="1">
                <a:solidFill>
                  <a:srgbClr val="000000"/>
                </a:solidFill>
                <a:latin typeface="Times New Roman" pitchFamily="18" charset="0"/>
              </a:rPr>
              <a:t>处出现吸收凹陷，</a:t>
            </a:r>
          </a:p>
        </p:txBody>
      </p:sp>
      <p:grpSp>
        <p:nvGrpSpPr>
          <p:cNvPr id="40967" name="Group 7"/>
          <p:cNvGrpSpPr>
            <a:grpSpLocks/>
          </p:cNvGrpSpPr>
          <p:nvPr/>
        </p:nvGrpSpPr>
        <p:grpSpPr bwMode="auto">
          <a:xfrm>
            <a:off x="5724525" y="3429000"/>
            <a:ext cx="2695575" cy="2209800"/>
            <a:chOff x="3312" y="1200"/>
            <a:chExt cx="1698" cy="1392"/>
          </a:xfrm>
        </p:grpSpPr>
        <p:pic>
          <p:nvPicPr>
            <p:cNvPr id="3891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 y="1200"/>
              <a:ext cx="1698"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9" name="Rectangle 9"/>
            <p:cNvSpPr>
              <a:spLocks noChangeArrowheads="1"/>
            </p:cNvSpPr>
            <p:nvPr/>
          </p:nvSpPr>
          <p:spPr bwMode="auto">
            <a:xfrm>
              <a:off x="3408" y="2400"/>
              <a:ext cx="14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a:solidFill>
                    <a:srgbClr val="003399"/>
                  </a:solidFill>
                </a:rPr>
                <a:t>图</a:t>
              </a:r>
              <a:r>
                <a:rPr lang="en-US" altLang="zh-CN" sz="1400">
                  <a:solidFill>
                    <a:srgbClr val="003399"/>
                  </a:solidFill>
                </a:rPr>
                <a:t>4-13 </a:t>
              </a:r>
              <a:r>
                <a:rPr lang="zh-CN" altLang="en-US" sz="1400">
                  <a:solidFill>
                    <a:srgbClr val="003399"/>
                  </a:solidFill>
                </a:rPr>
                <a:t>吸收介质的吸收曲线</a:t>
              </a:r>
            </a:p>
          </p:txBody>
        </p:sp>
      </p:grpSp>
    </p:spTree>
    <p:extLst>
      <p:ext uri="{BB962C8B-B14F-4D97-AF65-F5344CB8AC3E}">
        <p14:creationId xmlns:p14="http://schemas.microsoft.com/office/powerpoint/2010/main" val="3074194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0" presetClass="entr" presetSubtype="0" decel="100000" fill="hold" grpId="0" nodeType="clickEffect">
                                  <p:stCondLst>
                                    <p:cond delay="0"/>
                                  </p:stCondLst>
                                  <p:childTnLst>
                                    <p:set>
                                      <p:cBhvr>
                                        <p:cTn id="10" dur="1" fill="hold">
                                          <p:stCondLst>
                                            <p:cond delay="0"/>
                                          </p:stCondLst>
                                        </p:cTn>
                                        <p:tgtEl>
                                          <p:spTgt spid="40965"/>
                                        </p:tgtEl>
                                        <p:attrNameLst>
                                          <p:attrName>style.visibility</p:attrName>
                                        </p:attrNameLst>
                                      </p:cBhvr>
                                      <p:to>
                                        <p:strVal val="visible"/>
                                      </p:to>
                                    </p:set>
                                    <p:anim calcmode="lin" valueType="num">
                                      <p:cBhvr>
                                        <p:cTn id="11" dur="1000" fill="hold"/>
                                        <p:tgtEl>
                                          <p:spTgt spid="40965"/>
                                        </p:tgtEl>
                                        <p:attrNameLst>
                                          <p:attrName>ppt_w</p:attrName>
                                        </p:attrNameLst>
                                      </p:cBhvr>
                                      <p:tavLst>
                                        <p:tav tm="0">
                                          <p:val>
                                            <p:strVal val="#ppt_w+.3"/>
                                          </p:val>
                                        </p:tav>
                                        <p:tav tm="100000">
                                          <p:val>
                                            <p:strVal val="#ppt_w"/>
                                          </p:val>
                                        </p:tav>
                                      </p:tavLst>
                                    </p:anim>
                                    <p:anim calcmode="lin" valueType="num">
                                      <p:cBhvr>
                                        <p:cTn id="12" dur="1000" fill="hold"/>
                                        <p:tgtEl>
                                          <p:spTgt spid="40965"/>
                                        </p:tgtEl>
                                        <p:attrNameLst>
                                          <p:attrName>ppt_h</p:attrName>
                                        </p:attrNameLst>
                                      </p:cBhvr>
                                      <p:tavLst>
                                        <p:tav tm="0">
                                          <p:val>
                                            <p:strVal val="#ppt_h"/>
                                          </p:val>
                                        </p:tav>
                                        <p:tav tm="100000">
                                          <p:val>
                                            <p:strVal val="#ppt_h"/>
                                          </p:val>
                                        </p:tav>
                                      </p:tavLst>
                                    </p:anim>
                                    <p:animEffect transition="in" filter="fade">
                                      <p:cBhvr>
                                        <p:cTn id="13" dur="1000"/>
                                        <p:tgtEl>
                                          <p:spTgt spid="409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40966"/>
                                        </p:tgtEl>
                                        <p:attrNameLst>
                                          <p:attrName>style.visibility</p:attrName>
                                        </p:attrNameLst>
                                      </p:cBhvr>
                                      <p:to>
                                        <p:strVal val="visible"/>
                                      </p:to>
                                    </p:set>
                                    <p:animEffect transition="in" filter="box(out)">
                                      <p:cBhvr>
                                        <p:cTn id="18" dur="500"/>
                                        <p:tgtEl>
                                          <p:spTgt spid="409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p:bldP spid="409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310063"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39939" name="Rectangle 3"/>
          <p:cNvSpPr>
            <a:spLocks noChangeArrowheads="1"/>
          </p:cNvSpPr>
          <p:nvPr/>
        </p:nvSpPr>
        <p:spPr bwMode="auto">
          <a:xfrm>
            <a:off x="4319588"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41988" name="Rectangle 4"/>
          <p:cNvSpPr>
            <a:spLocks noChangeArrowheads="1"/>
          </p:cNvSpPr>
          <p:nvPr/>
        </p:nvSpPr>
        <p:spPr bwMode="auto">
          <a:xfrm>
            <a:off x="250825" y="404813"/>
            <a:ext cx="87137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b="1">
                <a:solidFill>
                  <a:srgbClr val="000000"/>
                </a:solidFill>
                <a:latin typeface="宋体" pitchFamily="2" charset="-122"/>
              </a:rPr>
              <a:t>二</a:t>
            </a:r>
            <a:r>
              <a:rPr lang="en-US" altLang="zh-CN" sz="2400" b="1">
                <a:solidFill>
                  <a:srgbClr val="000000"/>
                </a:solidFill>
                <a:latin typeface="宋体" pitchFamily="2" charset="-122"/>
              </a:rPr>
              <a:t>.</a:t>
            </a:r>
            <a:r>
              <a:rPr lang="zh-CN" altLang="en-US" sz="2400" b="1">
                <a:solidFill>
                  <a:srgbClr val="000000"/>
                </a:solidFill>
                <a:latin typeface="宋体" pitchFamily="2" charset="-122"/>
              </a:rPr>
              <a:t>与激光输出功率曲线的兰姆凹陷相似，在吸收介质的吸收曲线上也有一个吸收凹陷</a:t>
            </a:r>
          </a:p>
        </p:txBody>
      </p:sp>
      <p:grpSp>
        <p:nvGrpSpPr>
          <p:cNvPr id="41989" name="Group 5"/>
          <p:cNvGrpSpPr>
            <a:grpSpLocks/>
          </p:cNvGrpSpPr>
          <p:nvPr/>
        </p:nvGrpSpPr>
        <p:grpSpPr bwMode="auto">
          <a:xfrm>
            <a:off x="5795963" y="1484313"/>
            <a:ext cx="2695575" cy="2209800"/>
            <a:chOff x="3312" y="1200"/>
            <a:chExt cx="1698" cy="1392"/>
          </a:xfrm>
        </p:grpSpPr>
        <p:pic>
          <p:nvPicPr>
            <p:cNvPr id="399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 y="1200"/>
              <a:ext cx="1698"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7" name="Rectangle 7"/>
            <p:cNvSpPr>
              <a:spLocks noChangeArrowheads="1"/>
            </p:cNvSpPr>
            <p:nvPr/>
          </p:nvSpPr>
          <p:spPr bwMode="auto">
            <a:xfrm>
              <a:off x="3408" y="2400"/>
              <a:ext cx="14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a:solidFill>
                    <a:srgbClr val="003399"/>
                  </a:solidFill>
                </a:rPr>
                <a:t>图</a:t>
              </a:r>
              <a:r>
                <a:rPr lang="en-US" altLang="zh-CN" sz="1400">
                  <a:solidFill>
                    <a:srgbClr val="003399"/>
                  </a:solidFill>
                </a:rPr>
                <a:t>4-13 </a:t>
              </a:r>
              <a:r>
                <a:rPr lang="zh-CN" altLang="en-US" sz="1400">
                  <a:solidFill>
                    <a:srgbClr val="003399"/>
                  </a:solidFill>
                </a:rPr>
                <a:t>吸收介质的吸收曲线</a:t>
              </a:r>
            </a:p>
          </p:txBody>
        </p:sp>
      </p:grpSp>
      <p:sp>
        <p:nvSpPr>
          <p:cNvPr id="41992" name="Rectangle 8"/>
          <p:cNvSpPr>
            <a:spLocks noChangeArrowheads="1"/>
          </p:cNvSpPr>
          <p:nvPr/>
        </p:nvSpPr>
        <p:spPr bwMode="auto">
          <a:xfrm>
            <a:off x="501650" y="1543050"/>
            <a:ext cx="4756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a:solidFill>
                  <a:srgbClr val="0000CC"/>
                </a:solidFill>
                <a:latin typeface="Tahoma" pitchFamily="34" charset="0"/>
                <a:ea typeface="楷体_GB2312" pitchFamily="49" charset="-122"/>
              </a:rPr>
              <a:t>在谐振腔中放置吸收管时谐振腔的</a:t>
            </a:r>
          </a:p>
          <a:p>
            <a:pPr eaLnBrk="1" hangingPunct="1">
              <a:spcBef>
                <a:spcPct val="0"/>
              </a:spcBef>
              <a:buFontTx/>
              <a:buNone/>
            </a:pPr>
            <a:r>
              <a:rPr lang="zh-CN" altLang="en-US" sz="2400">
                <a:solidFill>
                  <a:srgbClr val="0000CC"/>
                </a:solidFill>
                <a:latin typeface="Tahoma" pitchFamily="34" charset="0"/>
                <a:ea typeface="楷体_GB2312" pitchFamily="49" charset="-122"/>
              </a:rPr>
              <a:t>单程损耗为</a:t>
            </a:r>
          </a:p>
        </p:txBody>
      </p:sp>
      <p:graphicFrame>
        <p:nvGraphicFramePr>
          <p:cNvPr id="41993" name="Object 9"/>
          <p:cNvGraphicFramePr>
            <a:graphicFrameLocks noChangeAspect="1"/>
          </p:cNvGraphicFramePr>
          <p:nvPr/>
        </p:nvGraphicFramePr>
        <p:xfrm>
          <a:off x="971550" y="2420938"/>
          <a:ext cx="2808288" cy="555625"/>
        </p:xfrm>
        <a:graphic>
          <a:graphicData uri="http://schemas.openxmlformats.org/presentationml/2006/ole">
            <mc:AlternateContent xmlns:mc="http://schemas.openxmlformats.org/markup-compatibility/2006">
              <mc:Choice xmlns:v="urn:schemas-microsoft-com:vml" Requires="v">
                <p:oleObj spid="_x0000_s8194" name="公式" r:id="rId4" imgW="1218671" imgH="241195" progId="Equation.3">
                  <p:embed/>
                </p:oleObj>
              </mc:Choice>
              <mc:Fallback>
                <p:oleObj name="公式" r:id="rId4" imgW="1218671"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420938"/>
                        <a:ext cx="2808288"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4" name="Rectangle 10"/>
          <p:cNvSpPr>
            <a:spLocks noChangeArrowheads="1"/>
          </p:cNvSpPr>
          <p:nvPr/>
        </p:nvSpPr>
        <p:spPr bwMode="auto">
          <a:xfrm>
            <a:off x="539750" y="3284538"/>
            <a:ext cx="5148263"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a:solidFill>
                  <a:srgbClr val="0000CC"/>
                </a:solidFill>
                <a:latin typeface="楷体_GB2312" pitchFamily="49" charset="-122"/>
                <a:ea typeface="楷体_GB2312" pitchFamily="49" charset="-122"/>
              </a:rPr>
              <a:t>式中</a:t>
            </a:r>
            <a:r>
              <a:rPr lang="en-US" altLang="zh-CN" sz="2400">
                <a:solidFill>
                  <a:srgbClr val="0000CC"/>
                </a:solidFill>
                <a:latin typeface="楷体_GB2312" pitchFamily="49" charset="-122"/>
                <a:ea typeface="楷体_GB2312" pitchFamily="49" charset="-122"/>
              </a:rPr>
              <a:t>δ</a:t>
            </a:r>
            <a:r>
              <a:rPr lang="zh-CN" altLang="en-US" sz="2400">
                <a:solidFill>
                  <a:srgbClr val="0000CC"/>
                </a:solidFill>
                <a:latin typeface="楷体_GB2312" pitchFamily="49" charset="-122"/>
                <a:ea typeface="楷体_GB2312" pitchFamily="49" charset="-122"/>
              </a:rPr>
              <a:t>为未放置吸收管时谐振腔的单程损耗</a:t>
            </a:r>
            <a:r>
              <a:rPr lang="en-US" altLang="zh-CN" sz="2400">
                <a:solidFill>
                  <a:srgbClr val="0000CC"/>
                </a:solidFill>
                <a:latin typeface="楷体_GB2312" pitchFamily="49" charset="-122"/>
                <a:ea typeface="楷体_GB2312" pitchFamily="49" charset="-122"/>
              </a:rPr>
              <a:t>;L'</a:t>
            </a:r>
            <a:r>
              <a:rPr lang="zh-CN" altLang="en-US" sz="2400">
                <a:solidFill>
                  <a:srgbClr val="0000CC"/>
                </a:solidFill>
                <a:latin typeface="楷体_GB2312" pitchFamily="49" charset="-122"/>
                <a:ea typeface="楷体_GB2312" pitchFamily="49" charset="-122"/>
              </a:rPr>
              <a:t>为吸收管长度。由于</a:t>
            </a:r>
            <a:r>
              <a:rPr lang="en-US" altLang="zh-CN" sz="2400">
                <a:solidFill>
                  <a:srgbClr val="0000CC"/>
                </a:solidFill>
                <a:latin typeface="楷体_GB2312" pitchFamily="49" charset="-122"/>
                <a:ea typeface="楷体_GB2312" pitchFamily="49" charset="-122"/>
              </a:rPr>
              <a:t>A(ν</a:t>
            </a:r>
            <a:r>
              <a:rPr lang="en-US" altLang="zh-CN" sz="2400" baseline="-25000">
                <a:solidFill>
                  <a:srgbClr val="0000CC"/>
                </a:solidFill>
                <a:latin typeface="楷体_GB2312" pitchFamily="49" charset="-122"/>
                <a:ea typeface="楷体_GB2312" pitchFamily="49" charset="-122"/>
              </a:rPr>
              <a:t>0</a:t>
            </a:r>
            <a:r>
              <a:rPr lang="en-US" altLang="zh-CN" sz="2400">
                <a:solidFill>
                  <a:srgbClr val="0000CC"/>
                </a:solidFill>
                <a:latin typeface="楷体_GB2312" pitchFamily="49" charset="-122"/>
                <a:ea typeface="楷体_GB2312" pitchFamily="49" charset="-122"/>
              </a:rPr>
              <a:t>)</a:t>
            </a:r>
            <a:r>
              <a:rPr lang="en-US" altLang="zh-CN" sz="2400">
                <a:solidFill>
                  <a:srgbClr val="0000CC"/>
                </a:solidFill>
                <a:ea typeface="楷体_GB2312" pitchFamily="49" charset="-122"/>
              </a:rPr>
              <a:t>——</a:t>
            </a:r>
            <a:r>
              <a:rPr lang="en-US" altLang="zh-CN" sz="2400">
                <a:solidFill>
                  <a:srgbClr val="0000CC"/>
                </a:solidFill>
                <a:latin typeface="楷体_GB2312" pitchFamily="49" charset="-122"/>
                <a:ea typeface="楷体_GB2312" pitchFamily="49" charset="-122"/>
              </a:rPr>
              <a:t>ν</a:t>
            </a:r>
            <a:r>
              <a:rPr lang="en-US" altLang="zh-CN" sz="2400" baseline="-25000">
                <a:solidFill>
                  <a:srgbClr val="0000CC"/>
                </a:solidFill>
                <a:latin typeface="楷体_GB2312" pitchFamily="49" charset="-122"/>
                <a:ea typeface="楷体_GB2312" pitchFamily="49" charset="-122"/>
              </a:rPr>
              <a:t>0</a:t>
            </a:r>
            <a:r>
              <a:rPr lang="zh-CN" altLang="en-US" sz="2400">
                <a:solidFill>
                  <a:srgbClr val="0000CC"/>
                </a:solidFill>
                <a:latin typeface="楷体_GB2312" pitchFamily="49" charset="-122"/>
                <a:ea typeface="楷体_GB2312" pitchFamily="49" charset="-122"/>
              </a:rPr>
              <a:t>曲线的尖锐凹陷</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激光器输出功率在</a:t>
            </a:r>
            <a:r>
              <a:rPr lang="en-US" altLang="zh-CN" sz="2400">
                <a:solidFill>
                  <a:srgbClr val="0000CC"/>
                </a:solidFill>
                <a:latin typeface="楷体_GB2312" pitchFamily="49" charset="-122"/>
                <a:ea typeface="楷体_GB2312" pitchFamily="49" charset="-122"/>
              </a:rPr>
              <a:t>ν</a:t>
            </a:r>
            <a:r>
              <a:rPr lang="en-US" altLang="zh-CN" sz="2400" baseline="-25000">
                <a:solidFill>
                  <a:srgbClr val="0000CC"/>
                </a:solidFill>
                <a:latin typeface="楷体_GB2312" pitchFamily="49" charset="-122"/>
                <a:ea typeface="楷体_GB2312" pitchFamily="49" charset="-122"/>
              </a:rPr>
              <a:t>0</a:t>
            </a:r>
            <a:r>
              <a:rPr lang="zh-CN" altLang="en-US" sz="2400">
                <a:solidFill>
                  <a:srgbClr val="0000CC"/>
                </a:solidFill>
                <a:latin typeface="楷体_GB2312" pitchFamily="49" charset="-122"/>
                <a:ea typeface="楷体_GB2312" pitchFamily="49" charset="-122"/>
              </a:rPr>
              <a:t>处出现一个尖锐的尖峰</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称为反兰姆凹陷</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如图 </a:t>
            </a:r>
            <a:r>
              <a:rPr lang="en-US" altLang="zh-CN" sz="2400">
                <a:solidFill>
                  <a:srgbClr val="0000CC"/>
                </a:solidFill>
                <a:latin typeface="楷体_GB2312" pitchFamily="49" charset="-122"/>
                <a:ea typeface="楷体_GB2312" pitchFamily="49" charset="-122"/>
              </a:rPr>
              <a:t>(b)</a:t>
            </a:r>
            <a:r>
              <a:rPr lang="zh-CN" altLang="en-US" sz="2400">
                <a:solidFill>
                  <a:srgbClr val="0000CC"/>
                </a:solidFill>
                <a:latin typeface="楷体_GB2312" pitchFamily="49" charset="-122"/>
                <a:ea typeface="楷体_GB2312" pitchFamily="49" charset="-122"/>
              </a:rPr>
              <a:t>所示。利用</a:t>
            </a:r>
            <a:r>
              <a:rPr lang="zh-CN" altLang="en-US" sz="2400" b="1" u="sng">
                <a:solidFill>
                  <a:srgbClr val="FF0000"/>
                </a:solidFill>
                <a:latin typeface="楷体_GB2312" pitchFamily="49" charset="-122"/>
                <a:ea typeface="楷体_GB2312" pitchFamily="49" charset="-122"/>
              </a:rPr>
              <a:t>反兰姆凹陷</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可使激光器的频率稳定在</a:t>
            </a:r>
            <a:r>
              <a:rPr lang="en-US" altLang="zh-CN" sz="2400">
                <a:solidFill>
                  <a:srgbClr val="0000CC"/>
                </a:solidFill>
                <a:latin typeface="楷体_GB2312" pitchFamily="49" charset="-122"/>
                <a:ea typeface="楷体_GB2312" pitchFamily="49" charset="-122"/>
              </a:rPr>
              <a:t>ν</a:t>
            </a:r>
            <a:r>
              <a:rPr lang="en-US" altLang="zh-CN" sz="2400" baseline="-25000">
                <a:solidFill>
                  <a:srgbClr val="0000CC"/>
                </a:solidFill>
                <a:latin typeface="楷体_GB2312" pitchFamily="49" charset="-122"/>
                <a:ea typeface="楷体_GB2312" pitchFamily="49" charset="-122"/>
              </a:rPr>
              <a:t>0</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其稳频系统与兰姆凹向法类似。</a:t>
            </a:r>
          </a:p>
        </p:txBody>
      </p:sp>
      <p:pic>
        <p:nvPicPr>
          <p:cNvPr id="41995"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0425" y="3716338"/>
            <a:ext cx="27432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2812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wipe(up)">
                                      <p:cBhvr>
                                        <p:cTn id="7" dur="3000"/>
                                        <p:tgtEl>
                                          <p:spTgt spid="41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198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0" presetClass="entr" presetSubtype="0" decel="100000" fill="hold" grpId="0" nodeType="clickEffect">
                                  <p:stCondLst>
                                    <p:cond delay="0"/>
                                  </p:stCondLst>
                                  <p:childTnLst>
                                    <p:set>
                                      <p:cBhvr>
                                        <p:cTn id="15" dur="1" fill="hold">
                                          <p:stCondLst>
                                            <p:cond delay="0"/>
                                          </p:stCondLst>
                                        </p:cTn>
                                        <p:tgtEl>
                                          <p:spTgt spid="41992"/>
                                        </p:tgtEl>
                                        <p:attrNameLst>
                                          <p:attrName>style.visibility</p:attrName>
                                        </p:attrNameLst>
                                      </p:cBhvr>
                                      <p:to>
                                        <p:strVal val="visible"/>
                                      </p:to>
                                    </p:set>
                                    <p:anim calcmode="lin" valueType="num">
                                      <p:cBhvr>
                                        <p:cTn id="16" dur="1000" fill="hold"/>
                                        <p:tgtEl>
                                          <p:spTgt spid="41992"/>
                                        </p:tgtEl>
                                        <p:attrNameLst>
                                          <p:attrName>ppt_w</p:attrName>
                                        </p:attrNameLst>
                                      </p:cBhvr>
                                      <p:tavLst>
                                        <p:tav tm="0">
                                          <p:val>
                                            <p:strVal val="#ppt_w+.3"/>
                                          </p:val>
                                        </p:tav>
                                        <p:tav tm="100000">
                                          <p:val>
                                            <p:strVal val="#ppt_w"/>
                                          </p:val>
                                        </p:tav>
                                      </p:tavLst>
                                    </p:anim>
                                    <p:anim calcmode="lin" valueType="num">
                                      <p:cBhvr>
                                        <p:cTn id="17" dur="1000" fill="hold"/>
                                        <p:tgtEl>
                                          <p:spTgt spid="41992"/>
                                        </p:tgtEl>
                                        <p:attrNameLst>
                                          <p:attrName>ppt_h</p:attrName>
                                        </p:attrNameLst>
                                      </p:cBhvr>
                                      <p:tavLst>
                                        <p:tav tm="0">
                                          <p:val>
                                            <p:strVal val="#ppt_h"/>
                                          </p:val>
                                        </p:tav>
                                        <p:tav tm="100000">
                                          <p:val>
                                            <p:strVal val="#ppt_h"/>
                                          </p:val>
                                        </p:tav>
                                      </p:tavLst>
                                    </p:anim>
                                    <p:animEffect transition="in" filter="fade">
                                      <p:cBhvr>
                                        <p:cTn id="18" dur="1000"/>
                                        <p:tgtEl>
                                          <p:spTgt spid="4199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9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0" presetClass="entr" presetSubtype="0" decel="100000" fill="hold" grpId="0" nodeType="clickEffect">
                                  <p:stCondLst>
                                    <p:cond delay="0"/>
                                  </p:stCondLst>
                                  <p:childTnLst>
                                    <p:set>
                                      <p:cBhvr>
                                        <p:cTn id="26" dur="1" fill="hold">
                                          <p:stCondLst>
                                            <p:cond delay="0"/>
                                          </p:stCondLst>
                                        </p:cTn>
                                        <p:tgtEl>
                                          <p:spTgt spid="41994"/>
                                        </p:tgtEl>
                                        <p:attrNameLst>
                                          <p:attrName>style.visibility</p:attrName>
                                        </p:attrNameLst>
                                      </p:cBhvr>
                                      <p:to>
                                        <p:strVal val="visible"/>
                                      </p:to>
                                    </p:set>
                                    <p:anim calcmode="lin" valueType="num">
                                      <p:cBhvr>
                                        <p:cTn id="27" dur="1000" fill="hold"/>
                                        <p:tgtEl>
                                          <p:spTgt spid="41994"/>
                                        </p:tgtEl>
                                        <p:attrNameLst>
                                          <p:attrName>ppt_w</p:attrName>
                                        </p:attrNameLst>
                                      </p:cBhvr>
                                      <p:tavLst>
                                        <p:tav tm="0">
                                          <p:val>
                                            <p:strVal val="#ppt_w+.3"/>
                                          </p:val>
                                        </p:tav>
                                        <p:tav tm="100000">
                                          <p:val>
                                            <p:strVal val="#ppt_w"/>
                                          </p:val>
                                        </p:tav>
                                      </p:tavLst>
                                    </p:anim>
                                    <p:anim calcmode="lin" valueType="num">
                                      <p:cBhvr>
                                        <p:cTn id="28" dur="1000" fill="hold"/>
                                        <p:tgtEl>
                                          <p:spTgt spid="41994"/>
                                        </p:tgtEl>
                                        <p:attrNameLst>
                                          <p:attrName>ppt_h</p:attrName>
                                        </p:attrNameLst>
                                      </p:cBhvr>
                                      <p:tavLst>
                                        <p:tav tm="0">
                                          <p:val>
                                            <p:strVal val="#ppt_h"/>
                                          </p:val>
                                        </p:tav>
                                        <p:tav tm="100000">
                                          <p:val>
                                            <p:strVal val="#ppt_h"/>
                                          </p:val>
                                        </p:tav>
                                      </p:tavLst>
                                    </p:anim>
                                    <p:animEffect transition="in" filter="fade">
                                      <p:cBhvr>
                                        <p:cTn id="29" dur="1000"/>
                                        <p:tgtEl>
                                          <p:spTgt spid="4199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5" presetClass="entr" presetSubtype="0" fill="hold" nodeType="clickEffect">
                                  <p:stCondLst>
                                    <p:cond delay="0"/>
                                  </p:stCondLst>
                                  <p:childTnLst>
                                    <p:set>
                                      <p:cBhvr>
                                        <p:cTn id="33" dur="1" fill="hold">
                                          <p:stCondLst>
                                            <p:cond delay="0"/>
                                          </p:stCondLst>
                                        </p:cTn>
                                        <p:tgtEl>
                                          <p:spTgt spid="41995"/>
                                        </p:tgtEl>
                                        <p:attrNameLst>
                                          <p:attrName>style.visibility</p:attrName>
                                        </p:attrNameLst>
                                      </p:cBhvr>
                                      <p:to>
                                        <p:strVal val="visible"/>
                                      </p:to>
                                    </p:set>
                                    <p:anim calcmode="lin" valueType="num">
                                      <p:cBhvr>
                                        <p:cTn id="34" dur="1000" fill="hold"/>
                                        <p:tgtEl>
                                          <p:spTgt spid="41995"/>
                                        </p:tgtEl>
                                        <p:attrNameLst>
                                          <p:attrName>ppt_w</p:attrName>
                                        </p:attrNameLst>
                                      </p:cBhvr>
                                      <p:tavLst>
                                        <p:tav tm="0">
                                          <p:val>
                                            <p:fltVal val="0"/>
                                          </p:val>
                                        </p:tav>
                                        <p:tav tm="100000">
                                          <p:val>
                                            <p:strVal val="#ppt_w"/>
                                          </p:val>
                                        </p:tav>
                                      </p:tavLst>
                                    </p:anim>
                                    <p:anim calcmode="lin" valueType="num">
                                      <p:cBhvr>
                                        <p:cTn id="35" dur="1000" fill="hold"/>
                                        <p:tgtEl>
                                          <p:spTgt spid="41995"/>
                                        </p:tgtEl>
                                        <p:attrNameLst>
                                          <p:attrName>ppt_h</p:attrName>
                                        </p:attrNameLst>
                                      </p:cBhvr>
                                      <p:tavLst>
                                        <p:tav tm="0">
                                          <p:val>
                                            <p:fltVal val="0"/>
                                          </p:val>
                                        </p:tav>
                                        <p:tav tm="100000">
                                          <p:val>
                                            <p:strVal val="#ppt_h"/>
                                          </p:val>
                                        </p:tav>
                                      </p:tavLst>
                                    </p:anim>
                                    <p:anim calcmode="lin" valueType="num">
                                      <p:cBhvr>
                                        <p:cTn id="36" dur="1000" fill="hold"/>
                                        <p:tgtEl>
                                          <p:spTgt spid="41995"/>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4199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92" grpId="0"/>
      <p:bldP spid="419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LASER54"/>
          <p:cNvPicPr>
            <a:picLocks noChangeAspect="1" noChangeArrowheads="1"/>
          </p:cNvPicPr>
          <p:nvPr/>
        </p:nvPicPr>
        <p:blipFill>
          <a:blip r:embed="rId2">
            <a:extLst>
              <a:ext uri="{28A0092B-C50C-407E-A947-70E740481C1C}">
                <a14:useLocalDpi xmlns:a14="http://schemas.microsoft.com/office/drawing/2010/main" val="0"/>
              </a:ext>
            </a:extLst>
          </a:blip>
          <a:srcRect t="10963" b="12222"/>
          <a:stretch>
            <a:fillRect/>
          </a:stretch>
        </p:blipFill>
        <p:spPr bwMode="auto">
          <a:xfrm>
            <a:off x="323850" y="188913"/>
            <a:ext cx="4648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3"/>
          <p:cNvSpPr>
            <a:spLocks noChangeArrowheads="1"/>
          </p:cNvSpPr>
          <p:nvPr/>
        </p:nvSpPr>
        <p:spPr bwMode="auto">
          <a:xfrm>
            <a:off x="6264275" y="620713"/>
            <a:ext cx="2879725"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a:solidFill>
                  <a:srgbClr val="0000CC"/>
                </a:solidFill>
                <a:latin typeface="楷体_GB2312" pitchFamily="49" charset="-122"/>
                <a:ea typeface="楷体_GB2312" pitchFamily="49" charset="-122"/>
              </a:rPr>
              <a:t>    </a:t>
            </a:r>
            <a:r>
              <a:rPr lang="zh-CN" altLang="en-US" sz="2400" b="1">
                <a:solidFill>
                  <a:srgbClr val="FF0000"/>
                </a:solidFill>
                <a:latin typeface="楷体_GB2312" pitchFamily="49" charset="-122"/>
                <a:ea typeface="楷体_GB2312" pitchFamily="49" charset="-122"/>
              </a:rPr>
              <a:t>通常利用分子的基态与振转能级间的饱和吸收进行稳频。</a:t>
            </a:r>
            <a:r>
              <a:rPr lang="zh-CN" altLang="en-US" sz="2400">
                <a:solidFill>
                  <a:srgbClr val="0000CC"/>
                </a:solidFill>
                <a:latin typeface="楷体_GB2312" pitchFamily="49" charset="-122"/>
                <a:ea typeface="楷体_GB2312" pitchFamily="49" charset="-122"/>
              </a:rPr>
              <a:t>由于其吸收较强</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所以可在低气压下工作</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碰撞线宽较小。并且由于分子的振转跃迁寿命长</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自然线宽也小。因此可得到尖锐的反兰姆凹陷。同时</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因为利用自基态的吸收跃迁</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无须放电激励</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所以频率复现性好。</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0938"/>
            <a:ext cx="588645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780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0-#ppt_w/2"/>
                                          </p:val>
                                        </p:tav>
                                        <p:tav tm="100000">
                                          <p:val>
                                            <p:strVal val="#ppt_x"/>
                                          </p:val>
                                        </p:tav>
                                      </p:tavLst>
                                    </p:anim>
                                    <p:anim calcmode="lin" valueType="num">
                                      <p:cBhvr additive="base">
                                        <p:cTn id="8" dur="500" fill="hold"/>
                                        <p:tgtEl>
                                          <p:spTgt spid="430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0" presetClass="entr" presetSubtype="0" fill="hold" grpId="0" nodeType="clickEffect">
                                  <p:stCondLst>
                                    <p:cond delay="0"/>
                                  </p:stCondLst>
                                  <p:childTnLst>
                                    <p:set>
                                      <p:cBhvr>
                                        <p:cTn id="12" dur="1" fill="hold">
                                          <p:stCondLst>
                                            <p:cond delay="0"/>
                                          </p:stCondLst>
                                        </p:cTn>
                                        <p:tgtEl>
                                          <p:spTgt spid="43011"/>
                                        </p:tgtEl>
                                        <p:attrNameLst>
                                          <p:attrName>style.visibility</p:attrName>
                                        </p:attrNameLst>
                                      </p:cBhvr>
                                      <p:to>
                                        <p:strVal val="visible"/>
                                      </p:to>
                                    </p:set>
                                    <p:animEffect transition="in" filter="fade">
                                      <p:cBhvr>
                                        <p:cTn id="13" dur="800" decel="100000"/>
                                        <p:tgtEl>
                                          <p:spTgt spid="43011"/>
                                        </p:tgtEl>
                                      </p:cBhvr>
                                    </p:animEffect>
                                    <p:anim calcmode="lin" valueType="num">
                                      <p:cBhvr>
                                        <p:cTn id="14" dur="800" decel="100000" fill="hold"/>
                                        <p:tgtEl>
                                          <p:spTgt spid="43011"/>
                                        </p:tgtEl>
                                        <p:attrNameLst>
                                          <p:attrName>style.rotation</p:attrName>
                                        </p:attrNameLst>
                                      </p:cBhvr>
                                      <p:tavLst>
                                        <p:tav tm="0">
                                          <p:val>
                                            <p:fltVal val="-90"/>
                                          </p:val>
                                        </p:tav>
                                        <p:tav tm="100000">
                                          <p:val>
                                            <p:fltVal val="0"/>
                                          </p:val>
                                        </p:tav>
                                      </p:tavLst>
                                    </p:anim>
                                    <p:anim calcmode="lin" valueType="num">
                                      <p:cBhvr>
                                        <p:cTn id="15" dur="800" decel="100000" fill="hold"/>
                                        <p:tgtEl>
                                          <p:spTgt spid="43011"/>
                                        </p:tgtEl>
                                        <p:attrNameLst>
                                          <p:attrName>ppt_x</p:attrName>
                                        </p:attrNameLst>
                                      </p:cBhvr>
                                      <p:tavLst>
                                        <p:tav tm="0">
                                          <p:val>
                                            <p:strVal val="#ppt_x+0.4"/>
                                          </p:val>
                                        </p:tav>
                                        <p:tav tm="100000">
                                          <p:val>
                                            <p:strVal val="#ppt_x-0.05"/>
                                          </p:val>
                                        </p:tav>
                                      </p:tavLst>
                                    </p:anim>
                                    <p:anim calcmode="lin" valueType="num">
                                      <p:cBhvr>
                                        <p:cTn id="16" dur="800" decel="100000" fill="hold"/>
                                        <p:tgtEl>
                                          <p:spTgt spid="43011"/>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43011"/>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430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323850" y="228600"/>
            <a:ext cx="86407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000" b="1">
                <a:solidFill>
                  <a:srgbClr val="0000CC"/>
                </a:solidFill>
                <a:latin typeface="楷体_GB2312" pitchFamily="49" charset="-122"/>
                <a:ea typeface="楷体_GB2312" pitchFamily="49" charset="-122"/>
              </a:rPr>
              <a:t>      </a:t>
            </a:r>
            <a:r>
              <a:rPr lang="zh-CN" altLang="en-US" sz="2000" b="1">
                <a:solidFill>
                  <a:srgbClr val="000000"/>
                </a:solidFill>
                <a:latin typeface="楷体_GB2312" pitchFamily="49" charset="-122"/>
                <a:ea typeface="楷体_GB2312" pitchFamily="49" charset="-122"/>
              </a:rPr>
              <a:t>激光的特点之一是单色性好</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即其线宽</a:t>
            </a:r>
            <a:r>
              <a:rPr lang="en-US" altLang="zh-CN" sz="2000" b="1">
                <a:solidFill>
                  <a:srgbClr val="000000"/>
                </a:solidFill>
                <a:latin typeface="楷体_GB2312" pitchFamily="49" charset="-122"/>
                <a:ea typeface="楷体_GB2312" pitchFamily="49" charset="-122"/>
              </a:rPr>
              <a:t>Δν</a:t>
            </a:r>
            <a:r>
              <a:rPr lang="zh-CN" altLang="en-US" sz="2000" b="1">
                <a:solidFill>
                  <a:srgbClr val="000000"/>
                </a:solidFill>
                <a:latin typeface="楷体_GB2312" pitchFamily="49" charset="-122"/>
                <a:ea typeface="楷体_GB2312" pitchFamily="49" charset="-122"/>
              </a:rPr>
              <a:t>与频率</a:t>
            </a:r>
            <a:r>
              <a:rPr lang="en-US" altLang="zh-CN" sz="2000" b="1">
                <a:solidFill>
                  <a:srgbClr val="000000"/>
                </a:solidFill>
                <a:latin typeface="楷体_GB2312" pitchFamily="49" charset="-122"/>
                <a:ea typeface="楷体_GB2312" pitchFamily="49" charset="-122"/>
              </a:rPr>
              <a:t>ν</a:t>
            </a:r>
            <a:r>
              <a:rPr lang="zh-CN" altLang="en-US" sz="2000" b="1">
                <a:solidFill>
                  <a:srgbClr val="000000"/>
                </a:solidFill>
                <a:latin typeface="楷体_GB2312" pitchFamily="49" charset="-122"/>
                <a:ea typeface="楷体_GB2312" pitchFamily="49" charset="-122"/>
              </a:rPr>
              <a:t>的比值</a:t>
            </a:r>
            <a:r>
              <a:rPr lang="en-US" altLang="zh-CN" sz="2000" b="1">
                <a:solidFill>
                  <a:srgbClr val="000000"/>
                </a:solidFill>
                <a:latin typeface="楷体_GB2312" pitchFamily="49" charset="-122"/>
                <a:ea typeface="楷体_GB2312" pitchFamily="49" charset="-122"/>
              </a:rPr>
              <a:t>Δν/ν</a:t>
            </a:r>
            <a:r>
              <a:rPr lang="zh-CN" altLang="en-US" sz="2000" b="1">
                <a:solidFill>
                  <a:srgbClr val="000000"/>
                </a:solidFill>
                <a:latin typeface="楷体_GB2312" pitchFamily="49" charset="-122"/>
                <a:ea typeface="楷体_GB2312" pitchFamily="49" charset="-122"/>
              </a:rPr>
              <a:t>很小。但由于各种不稳定因素的影响</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实际激光</a:t>
            </a:r>
            <a:r>
              <a:rPr lang="zh-CN" altLang="en-US" sz="2000" b="1">
                <a:solidFill>
                  <a:srgbClr val="FF0000"/>
                </a:solidFill>
                <a:latin typeface="楷体_GB2312" pitchFamily="49" charset="-122"/>
                <a:ea typeface="楷体_GB2312" pitchFamily="49" charset="-122"/>
              </a:rPr>
              <a:t>频率的漂移</a:t>
            </a:r>
            <a:r>
              <a:rPr lang="zh-CN" altLang="en-US" sz="2000" b="1">
                <a:solidFill>
                  <a:srgbClr val="000000"/>
                </a:solidFill>
                <a:latin typeface="楷体_GB2312" pitchFamily="49" charset="-122"/>
                <a:ea typeface="楷体_GB2312" pitchFamily="49" charset="-122"/>
              </a:rPr>
              <a:t>远远大于线宽极限。在精密干涉测量、光频标、光通信、激光陀螺及精密光谱研究等应用领域中</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要求激光器所发出的激光有较高的频率稳定性</a:t>
            </a:r>
            <a:r>
              <a:rPr lang="en-US" altLang="zh-CN" sz="2000" b="1">
                <a:solidFill>
                  <a:srgbClr val="000000"/>
                </a:solidFill>
                <a:latin typeface="楷体_GB2312" pitchFamily="49" charset="-122"/>
                <a:ea typeface="楷体_GB2312" pitchFamily="49" charset="-122"/>
              </a:rPr>
              <a:t>.</a:t>
            </a:r>
          </a:p>
        </p:txBody>
      </p:sp>
      <p:sp>
        <p:nvSpPr>
          <p:cNvPr id="23556" name="Rectangle 4"/>
          <p:cNvSpPr>
            <a:spLocks noChangeArrowheads="1"/>
          </p:cNvSpPr>
          <p:nvPr/>
        </p:nvSpPr>
        <p:spPr bwMode="auto">
          <a:xfrm>
            <a:off x="304800" y="1752600"/>
            <a:ext cx="8569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b="1">
                <a:solidFill>
                  <a:srgbClr val="FF0000"/>
                </a:solidFill>
                <a:latin typeface="楷体_GB2312" pitchFamily="49" charset="-122"/>
                <a:ea typeface="楷体_GB2312" pitchFamily="49" charset="-122"/>
              </a:rPr>
              <a:t>频率漂移</a:t>
            </a:r>
            <a:r>
              <a:rPr lang="en-US" altLang="zh-CN" sz="2000" b="1">
                <a:solidFill>
                  <a:srgbClr val="000000"/>
                </a:solidFill>
                <a:ea typeface="楷体_GB2312" pitchFamily="49" charset="-122"/>
              </a:rPr>
              <a:t>——</a:t>
            </a:r>
            <a:r>
              <a:rPr lang="zh-CN" altLang="en-US" sz="2000" b="1">
                <a:solidFill>
                  <a:srgbClr val="000000"/>
                </a:solidFill>
                <a:latin typeface="楷体_GB2312" pitchFamily="49" charset="-122"/>
                <a:ea typeface="楷体_GB2312" pitchFamily="49" charset="-122"/>
              </a:rPr>
              <a:t>激光器通过选模获得单频率振荡后</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由于内部和外界条件的变化</a:t>
            </a:r>
            <a:r>
              <a:rPr lang="en-US" altLang="zh-CN" sz="2000" b="1">
                <a:solidFill>
                  <a:srgbClr val="000000"/>
                </a:solidFill>
                <a:latin typeface="楷体_GB2312" pitchFamily="49" charset="-122"/>
                <a:ea typeface="楷体_GB2312" pitchFamily="49" charset="-122"/>
              </a:rPr>
              <a:t>,</a:t>
            </a:r>
            <a:r>
              <a:rPr lang="zh-CN" altLang="en-US" sz="2000" b="1">
                <a:solidFill>
                  <a:srgbClr val="000000"/>
                </a:solidFill>
                <a:latin typeface="楷体_GB2312" pitchFamily="49" charset="-122"/>
                <a:ea typeface="楷体_GB2312" pitchFamily="49" charset="-122"/>
              </a:rPr>
              <a:t>谐振频率仍然在整个线型宽度内移动的现象。</a:t>
            </a:r>
          </a:p>
        </p:txBody>
      </p:sp>
      <p:sp>
        <p:nvSpPr>
          <p:cNvPr id="23557" name="Rectangle 5"/>
          <p:cNvSpPr>
            <a:spLocks noChangeArrowheads="1"/>
          </p:cNvSpPr>
          <p:nvPr/>
        </p:nvSpPr>
        <p:spPr bwMode="auto">
          <a:xfrm>
            <a:off x="250825" y="2667000"/>
            <a:ext cx="88931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r>
              <a:rPr lang="zh-CN" altLang="en-US" sz="2000" b="1">
                <a:solidFill>
                  <a:srgbClr val="FF0000"/>
                </a:solidFill>
                <a:latin typeface="宋体" pitchFamily="2" charset="-122"/>
              </a:rPr>
              <a:t>稳频目的：</a:t>
            </a:r>
            <a:r>
              <a:rPr lang="zh-CN" altLang="en-US" sz="2000" b="1">
                <a:solidFill>
                  <a:srgbClr val="000000"/>
                </a:solidFill>
                <a:latin typeface="宋体" pitchFamily="2" charset="-122"/>
              </a:rPr>
              <a:t>使频率本身稳定，即不随时间、地点变化。</a:t>
            </a:r>
          </a:p>
        </p:txBody>
      </p:sp>
      <p:sp>
        <p:nvSpPr>
          <p:cNvPr id="23558" name="Rectangle 6"/>
          <p:cNvSpPr>
            <a:spLocks noChangeArrowheads="1"/>
          </p:cNvSpPr>
          <p:nvPr/>
        </p:nvSpPr>
        <p:spPr bwMode="auto">
          <a:xfrm>
            <a:off x="395288" y="3284538"/>
            <a:ext cx="7920037" cy="4889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lnSpc>
                <a:spcPct val="130000"/>
              </a:lnSpc>
              <a:spcBef>
                <a:spcPct val="0"/>
              </a:spcBef>
              <a:buFontTx/>
              <a:buNone/>
            </a:pPr>
            <a:r>
              <a:rPr kumimoji="1" lang="zh-CN" altLang="en-US" sz="2000" b="1">
                <a:solidFill>
                  <a:srgbClr val="3333CC"/>
                </a:solidFill>
                <a:latin typeface="Times New Roman" pitchFamily="18" charset="0"/>
              </a:rPr>
              <a:t>用频率的</a:t>
            </a:r>
            <a:r>
              <a:rPr kumimoji="1" lang="zh-CN" altLang="en-US" sz="2000" b="1">
                <a:solidFill>
                  <a:srgbClr val="FF0000"/>
                </a:solidFill>
                <a:latin typeface="Times New Roman" pitchFamily="18" charset="0"/>
              </a:rPr>
              <a:t>稳定度</a:t>
            </a:r>
            <a:r>
              <a:rPr kumimoji="1" lang="zh-CN" altLang="en-US" sz="2000" b="1">
                <a:solidFill>
                  <a:srgbClr val="3333CC"/>
                </a:solidFill>
                <a:latin typeface="Times New Roman" pitchFamily="18" charset="0"/>
              </a:rPr>
              <a:t>和</a:t>
            </a:r>
            <a:r>
              <a:rPr kumimoji="1" lang="zh-CN" altLang="en-US" sz="2000" b="1">
                <a:solidFill>
                  <a:srgbClr val="FF0000"/>
                </a:solidFill>
                <a:latin typeface="Times New Roman" pitchFamily="18" charset="0"/>
              </a:rPr>
              <a:t>复现性</a:t>
            </a:r>
            <a:r>
              <a:rPr kumimoji="1" lang="zh-CN" altLang="en-US" sz="2000" b="1">
                <a:solidFill>
                  <a:srgbClr val="3333CC"/>
                </a:solidFill>
                <a:latin typeface="Times New Roman" pitchFamily="18" charset="0"/>
              </a:rPr>
              <a:t>这两个物理量来表示激光频率稳定的程度。</a:t>
            </a:r>
          </a:p>
        </p:txBody>
      </p:sp>
      <p:sp>
        <p:nvSpPr>
          <p:cNvPr id="23559" name="Rectangle 7"/>
          <p:cNvSpPr>
            <a:spLocks noChangeArrowheads="1"/>
          </p:cNvSpPr>
          <p:nvPr/>
        </p:nvSpPr>
        <p:spPr bwMode="auto">
          <a:xfrm>
            <a:off x="323850" y="3933825"/>
            <a:ext cx="8496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b="1">
                <a:solidFill>
                  <a:srgbClr val="FF0000"/>
                </a:solidFill>
                <a:latin typeface="楷体_GB2312" pitchFamily="49" charset="-122"/>
                <a:ea typeface="楷体_GB2312" pitchFamily="49" charset="-122"/>
              </a:rPr>
              <a:t>频率稳定度</a:t>
            </a:r>
            <a:r>
              <a:rPr lang="en-US" altLang="zh-CN" sz="2000" b="1">
                <a:solidFill>
                  <a:srgbClr val="000000"/>
                </a:solidFill>
                <a:ea typeface="楷体_GB2312" pitchFamily="49" charset="-122"/>
              </a:rPr>
              <a:t>——</a:t>
            </a:r>
            <a:r>
              <a:rPr lang="zh-CN" altLang="en-US" sz="2000" b="1">
                <a:solidFill>
                  <a:srgbClr val="000000"/>
                </a:solidFill>
                <a:latin typeface="楷体_GB2312" pitchFamily="49" charset="-122"/>
                <a:ea typeface="楷体_GB2312" pitchFamily="49" charset="-122"/>
              </a:rPr>
              <a:t>激光器在</a:t>
            </a:r>
            <a:r>
              <a:rPr lang="zh-CN" altLang="en-US" sz="2000" b="1" u="sng">
                <a:solidFill>
                  <a:srgbClr val="FF0000"/>
                </a:solidFill>
                <a:latin typeface="楷体_GB2312" pitchFamily="49" charset="-122"/>
                <a:ea typeface="楷体_GB2312" pitchFamily="49" charset="-122"/>
              </a:rPr>
              <a:t>一次连续工作时间内</a:t>
            </a:r>
            <a:r>
              <a:rPr lang="zh-CN" altLang="en-US" sz="2000" b="1">
                <a:solidFill>
                  <a:srgbClr val="000000"/>
                </a:solidFill>
                <a:latin typeface="楷体_GB2312" pitchFamily="49" charset="-122"/>
                <a:ea typeface="楷体_GB2312" pitchFamily="49" charset="-122"/>
              </a:rPr>
              <a:t>的频率漂移与振荡频率之比 </a:t>
            </a:r>
          </a:p>
        </p:txBody>
      </p:sp>
      <p:graphicFrame>
        <p:nvGraphicFramePr>
          <p:cNvPr id="23560" name="Object 8"/>
          <p:cNvGraphicFramePr>
            <a:graphicFrameLocks noChangeAspect="1"/>
          </p:cNvGraphicFramePr>
          <p:nvPr/>
        </p:nvGraphicFramePr>
        <p:xfrm>
          <a:off x="1692275" y="4292600"/>
          <a:ext cx="792163" cy="636588"/>
        </p:xfrm>
        <a:graphic>
          <a:graphicData uri="http://schemas.openxmlformats.org/presentationml/2006/ole">
            <mc:AlternateContent xmlns:mc="http://schemas.openxmlformats.org/markup-compatibility/2006">
              <mc:Choice xmlns:v="urn:schemas-microsoft-com:vml" Requires="v">
                <p:oleObj spid="_x0000_s2050" name="Equation" r:id="rId3" imgW="482391" imgH="393529" progId="Equation.3">
                  <p:embed/>
                </p:oleObj>
              </mc:Choice>
              <mc:Fallback>
                <p:oleObj name="Equation" r:id="rId3" imgW="482391"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292600"/>
                        <a:ext cx="792163"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9"/>
          <p:cNvSpPr>
            <a:spLocks noChangeArrowheads="1"/>
          </p:cNvSpPr>
          <p:nvPr/>
        </p:nvSpPr>
        <p:spPr bwMode="auto">
          <a:xfrm>
            <a:off x="323850" y="4868863"/>
            <a:ext cx="8640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b="1">
                <a:solidFill>
                  <a:srgbClr val="FF0000"/>
                </a:solidFill>
                <a:latin typeface="楷体_GB2312" pitchFamily="49" charset="-122"/>
                <a:ea typeface="楷体_GB2312" pitchFamily="49" charset="-122"/>
              </a:rPr>
              <a:t>频率复现性</a:t>
            </a:r>
            <a:r>
              <a:rPr lang="en-US" altLang="zh-CN" sz="2000" b="1">
                <a:solidFill>
                  <a:srgbClr val="000000"/>
                </a:solidFill>
                <a:latin typeface="Times New Roman" pitchFamily="18" charset="0"/>
                <a:ea typeface="楷体_GB2312" pitchFamily="49" charset="-122"/>
              </a:rPr>
              <a:t>——</a:t>
            </a:r>
            <a:r>
              <a:rPr lang="zh-CN" altLang="en-US" sz="2000" b="1">
                <a:solidFill>
                  <a:srgbClr val="000000"/>
                </a:solidFill>
                <a:latin typeface="楷体_GB2312" pitchFamily="49" charset="-122"/>
                <a:ea typeface="楷体_GB2312" pitchFamily="49" charset="-122"/>
              </a:rPr>
              <a:t>激光器在</a:t>
            </a:r>
            <a:r>
              <a:rPr lang="zh-CN" altLang="en-US" sz="2000" b="1" u="sng">
                <a:solidFill>
                  <a:srgbClr val="FF0000"/>
                </a:solidFill>
                <a:latin typeface="楷体_GB2312" pitchFamily="49" charset="-122"/>
                <a:ea typeface="楷体_GB2312" pitchFamily="49" charset="-122"/>
              </a:rPr>
              <a:t>不同地点、时间、环境下</a:t>
            </a:r>
            <a:r>
              <a:rPr lang="zh-CN" altLang="en-US" sz="2000" b="1">
                <a:solidFill>
                  <a:srgbClr val="000000"/>
                </a:solidFill>
                <a:latin typeface="楷体_GB2312" pitchFamily="49" charset="-122"/>
                <a:ea typeface="楷体_GB2312" pitchFamily="49" charset="-122"/>
              </a:rPr>
              <a:t>使用时频率的相对变化量 </a:t>
            </a:r>
          </a:p>
        </p:txBody>
      </p:sp>
      <p:graphicFrame>
        <p:nvGraphicFramePr>
          <p:cNvPr id="23562" name="Object 10"/>
          <p:cNvGraphicFramePr>
            <a:graphicFrameLocks noChangeAspect="1"/>
          </p:cNvGraphicFramePr>
          <p:nvPr/>
        </p:nvGraphicFramePr>
        <p:xfrm>
          <a:off x="827088" y="5516563"/>
          <a:ext cx="863600" cy="746125"/>
        </p:xfrm>
        <a:graphic>
          <a:graphicData uri="http://schemas.openxmlformats.org/presentationml/2006/ole">
            <mc:AlternateContent xmlns:mc="http://schemas.openxmlformats.org/markup-compatibility/2006">
              <mc:Choice xmlns:v="urn:schemas-microsoft-com:vml" Requires="v">
                <p:oleObj spid="_x0000_s2051" name="Equation" r:id="rId5" imgW="457002" imgH="393529" progId="Equation.3">
                  <p:embed/>
                </p:oleObj>
              </mc:Choice>
              <mc:Fallback>
                <p:oleObj name="Equation" r:id="rId5" imgW="457002"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5516563"/>
                        <a:ext cx="863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3" name="Text Box 11"/>
          <p:cNvSpPr txBox="1">
            <a:spLocks noChangeArrowheads="1"/>
          </p:cNvSpPr>
          <p:nvPr/>
        </p:nvSpPr>
        <p:spPr bwMode="auto">
          <a:xfrm>
            <a:off x="2057400" y="5715000"/>
            <a:ext cx="3203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zh-CN" altLang="en-US" sz="2000">
                <a:solidFill>
                  <a:srgbClr val="0000CC"/>
                </a:solidFill>
                <a:latin typeface="Verdana" pitchFamily="34" charset="0"/>
                <a:ea typeface="楷体_GB2312" pitchFamily="49" charset="-122"/>
              </a:rPr>
              <a:t>目前</a:t>
            </a:r>
            <a:r>
              <a:rPr lang="en-US" altLang="zh-CN" sz="2000">
                <a:solidFill>
                  <a:srgbClr val="0000CC"/>
                </a:solidFill>
                <a:latin typeface="Verdana" pitchFamily="34" charset="0"/>
                <a:ea typeface="楷体_GB2312" pitchFamily="49" charset="-122"/>
              </a:rPr>
              <a:t>, </a:t>
            </a:r>
            <a:r>
              <a:rPr lang="zh-CN" altLang="en-US" sz="2000">
                <a:solidFill>
                  <a:srgbClr val="FF0000"/>
                </a:solidFill>
                <a:latin typeface="楷体_GB2312" pitchFamily="49" charset="-122"/>
                <a:ea typeface="楷体_GB2312" pitchFamily="49" charset="-122"/>
              </a:rPr>
              <a:t>稳定度</a:t>
            </a:r>
            <a:r>
              <a:rPr lang="zh-CN" altLang="en-US" sz="2000">
                <a:solidFill>
                  <a:srgbClr val="0000CC"/>
                </a:solidFill>
                <a:latin typeface="楷体_GB2312" pitchFamily="49" charset="-122"/>
                <a:ea typeface="楷体_GB2312" pitchFamily="49" charset="-122"/>
              </a:rPr>
              <a:t>已达到</a:t>
            </a:r>
            <a:r>
              <a:rPr lang="en-US" altLang="zh-CN" sz="2000">
                <a:solidFill>
                  <a:srgbClr val="0000CC"/>
                </a:solidFill>
                <a:latin typeface="楷体_GB2312" pitchFamily="49" charset="-122"/>
                <a:ea typeface="楷体_GB2312" pitchFamily="49" charset="-122"/>
              </a:rPr>
              <a:t>10</a:t>
            </a:r>
            <a:r>
              <a:rPr lang="en-US" altLang="zh-CN" sz="2000" baseline="30000">
                <a:solidFill>
                  <a:srgbClr val="0000CC"/>
                </a:solidFill>
                <a:latin typeface="楷体_GB2312" pitchFamily="49" charset="-122"/>
                <a:ea typeface="楷体_GB2312" pitchFamily="49" charset="-122"/>
              </a:rPr>
              <a:t>-9</a:t>
            </a:r>
            <a:r>
              <a:rPr lang="zh-CN" altLang="en-US" sz="2000">
                <a:solidFill>
                  <a:srgbClr val="0000CC"/>
                </a:solidFill>
                <a:latin typeface="楷体_GB2312" pitchFamily="49" charset="-122"/>
                <a:ea typeface="楷体_GB2312" pitchFamily="49" charset="-122"/>
              </a:rPr>
              <a:t>～</a:t>
            </a:r>
            <a:r>
              <a:rPr lang="en-US" altLang="zh-CN" sz="2000">
                <a:solidFill>
                  <a:srgbClr val="0000CC"/>
                </a:solidFill>
                <a:latin typeface="楷体_GB2312" pitchFamily="49" charset="-122"/>
                <a:ea typeface="楷体_GB2312" pitchFamily="49" charset="-122"/>
              </a:rPr>
              <a:t>10</a:t>
            </a:r>
            <a:r>
              <a:rPr lang="en-US" altLang="zh-CN" sz="2000" baseline="30000">
                <a:solidFill>
                  <a:srgbClr val="0000CC"/>
                </a:solidFill>
                <a:latin typeface="楷体_GB2312" pitchFamily="49" charset="-122"/>
                <a:ea typeface="楷体_GB2312" pitchFamily="49" charset="-122"/>
              </a:rPr>
              <a:t>-13</a:t>
            </a:r>
            <a:r>
              <a:rPr lang="zh-CN" altLang="en-US" sz="2000">
                <a:solidFill>
                  <a:srgbClr val="0000CC"/>
                </a:solidFill>
                <a:latin typeface="楷体_GB2312" pitchFamily="49" charset="-122"/>
                <a:ea typeface="楷体_GB2312" pitchFamily="49" charset="-122"/>
              </a:rPr>
              <a:t>而</a:t>
            </a:r>
            <a:r>
              <a:rPr lang="zh-CN" altLang="en-US" sz="2000">
                <a:solidFill>
                  <a:srgbClr val="FF0000"/>
                </a:solidFill>
                <a:latin typeface="楷体_GB2312" pitchFamily="49" charset="-122"/>
                <a:ea typeface="楷体_GB2312" pitchFamily="49" charset="-122"/>
              </a:rPr>
              <a:t>复现性</a:t>
            </a:r>
            <a:r>
              <a:rPr lang="zh-CN" altLang="en-US" sz="2000">
                <a:solidFill>
                  <a:srgbClr val="0000CC"/>
                </a:solidFill>
                <a:latin typeface="楷体_GB2312" pitchFamily="49" charset="-122"/>
                <a:ea typeface="楷体_GB2312" pitchFamily="49" charset="-122"/>
              </a:rPr>
              <a:t>在</a:t>
            </a:r>
            <a:r>
              <a:rPr lang="en-US" altLang="zh-CN" sz="2000">
                <a:solidFill>
                  <a:srgbClr val="0000CC"/>
                </a:solidFill>
                <a:latin typeface="楷体_GB2312" pitchFamily="49" charset="-122"/>
                <a:ea typeface="楷体_GB2312" pitchFamily="49" charset="-122"/>
              </a:rPr>
              <a:t>10</a:t>
            </a:r>
            <a:r>
              <a:rPr lang="en-US" altLang="zh-CN" sz="2000" baseline="30000">
                <a:solidFill>
                  <a:srgbClr val="0000CC"/>
                </a:solidFill>
                <a:latin typeface="楷体_GB2312" pitchFamily="49" charset="-122"/>
                <a:ea typeface="楷体_GB2312" pitchFamily="49" charset="-122"/>
              </a:rPr>
              <a:t>-7</a:t>
            </a:r>
            <a:r>
              <a:rPr lang="zh-CN" altLang="en-US" sz="2000">
                <a:solidFill>
                  <a:srgbClr val="0000CC"/>
                </a:solidFill>
                <a:latin typeface="楷体_GB2312" pitchFamily="49" charset="-122"/>
                <a:ea typeface="楷体_GB2312" pitchFamily="49" charset="-122"/>
              </a:rPr>
              <a:t>～</a:t>
            </a:r>
            <a:r>
              <a:rPr lang="en-US" altLang="zh-CN" sz="2000">
                <a:solidFill>
                  <a:srgbClr val="0000CC"/>
                </a:solidFill>
                <a:latin typeface="楷体_GB2312" pitchFamily="49" charset="-122"/>
                <a:ea typeface="楷体_GB2312" pitchFamily="49" charset="-122"/>
              </a:rPr>
              <a:t>10</a:t>
            </a:r>
            <a:r>
              <a:rPr lang="en-US" altLang="zh-CN" sz="2000" baseline="30000">
                <a:solidFill>
                  <a:srgbClr val="0000CC"/>
                </a:solidFill>
                <a:latin typeface="楷体_GB2312" pitchFamily="49" charset="-122"/>
                <a:ea typeface="楷体_GB2312" pitchFamily="49" charset="-122"/>
              </a:rPr>
              <a:t>-12</a:t>
            </a:r>
            <a:r>
              <a:rPr lang="en-US" altLang="zh-CN" sz="2000">
                <a:solidFill>
                  <a:srgbClr val="0000CC"/>
                </a:solidFill>
                <a:latin typeface="楷体_GB2312" pitchFamily="49" charset="-122"/>
                <a:ea typeface="楷体_GB2312" pitchFamily="49" charset="-122"/>
              </a:rPr>
              <a:t>.</a:t>
            </a:r>
          </a:p>
        </p:txBody>
      </p:sp>
      <p:sp>
        <p:nvSpPr>
          <p:cNvPr id="23564" name="Text Box 12"/>
          <p:cNvSpPr txBox="1">
            <a:spLocks noChangeArrowheads="1"/>
          </p:cNvSpPr>
          <p:nvPr/>
        </p:nvSpPr>
        <p:spPr bwMode="auto">
          <a:xfrm>
            <a:off x="5791200" y="5715000"/>
            <a:ext cx="3095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zh-CN" altLang="en-US" sz="2000" b="1">
                <a:solidFill>
                  <a:srgbClr val="0000CC"/>
                </a:solidFill>
                <a:latin typeface="Verdana" pitchFamily="34" charset="0"/>
                <a:ea typeface="楷体_GB2312" pitchFamily="49" charset="-122"/>
              </a:rPr>
              <a:t>实际应用中</a:t>
            </a:r>
            <a:r>
              <a:rPr lang="en-US" altLang="zh-CN" sz="2000" b="1">
                <a:solidFill>
                  <a:srgbClr val="0000CC"/>
                </a:solidFill>
                <a:latin typeface="Verdana" pitchFamily="34" charset="0"/>
                <a:ea typeface="楷体_GB2312" pitchFamily="49" charset="-122"/>
              </a:rPr>
              <a:t>,</a:t>
            </a:r>
            <a:r>
              <a:rPr lang="zh-CN" altLang="en-US" sz="2000" b="1">
                <a:solidFill>
                  <a:srgbClr val="0000CC"/>
                </a:solidFill>
                <a:latin typeface="Verdana" pitchFamily="34" charset="0"/>
                <a:ea typeface="楷体_GB2312" pitchFamily="49" charset="-122"/>
              </a:rPr>
              <a:t>要求</a:t>
            </a:r>
            <a:r>
              <a:rPr lang="zh-CN" altLang="en-US" sz="2000" b="1">
                <a:solidFill>
                  <a:srgbClr val="FF0000"/>
                </a:solidFill>
                <a:latin typeface="楷体_GB2312" pitchFamily="49" charset="-122"/>
                <a:ea typeface="楷体_GB2312" pitchFamily="49" charset="-122"/>
              </a:rPr>
              <a:t>稳定度</a:t>
            </a:r>
            <a:r>
              <a:rPr lang="zh-CN" altLang="en-US" sz="2000" b="1">
                <a:solidFill>
                  <a:srgbClr val="0000CC"/>
                </a:solidFill>
                <a:latin typeface="楷体_GB2312" pitchFamily="49" charset="-122"/>
                <a:ea typeface="楷体_GB2312" pitchFamily="49" charset="-122"/>
              </a:rPr>
              <a:t>和</a:t>
            </a:r>
            <a:r>
              <a:rPr lang="zh-CN" altLang="en-US" sz="2000" b="1">
                <a:solidFill>
                  <a:srgbClr val="FF0000"/>
                </a:solidFill>
                <a:latin typeface="楷体_GB2312" pitchFamily="49" charset="-122"/>
                <a:ea typeface="楷体_GB2312" pitchFamily="49" charset="-122"/>
              </a:rPr>
              <a:t>复现性</a:t>
            </a:r>
            <a:r>
              <a:rPr lang="zh-CN" altLang="en-US" sz="2000" b="1">
                <a:solidFill>
                  <a:srgbClr val="0000CC"/>
                </a:solidFill>
                <a:latin typeface="楷体_GB2312" pitchFamily="49" charset="-122"/>
                <a:ea typeface="楷体_GB2312" pitchFamily="49" charset="-122"/>
              </a:rPr>
              <a:t>都能在</a:t>
            </a:r>
            <a:r>
              <a:rPr lang="en-US" altLang="zh-CN" sz="2000" b="1">
                <a:solidFill>
                  <a:srgbClr val="0000CC"/>
                </a:solidFill>
                <a:latin typeface="楷体_GB2312" pitchFamily="49" charset="-122"/>
                <a:ea typeface="楷体_GB2312" pitchFamily="49" charset="-122"/>
              </a:rPr>
              <a:t>10</a:t>
            </a:r>
            <a:r>
              <a:rPr lang="en-US" altLang="zh-CN" sz="2000" b="1" baseline="30000">
                <a:solidFill>
                  <a:srgbClr val="0000CC"/>
                </a:solidFill>
                <a:latin typeface="楷体_GB2312" pitchFamily="49" charset="-122"/>
                <a:ea typeface="楷体_GB2312" pitchFamily="49" charset="-122"/>
              </a:rPr>
              <a:t>-8</a:t>
            </a:r>
            <a:r>
              <a:rPr lang="zh-CN" altLang="en-US" sz="2000" b="1">
                <a:solidFill>
                  <a:srgbClr val="0000CC"/>
                </a:solidFill>
                <a:latin typeface="楷体_GB2312" pitchFamily="49" charset="-122"/>
                <a:ea typeface="楷体_GB2312" pitchFamily="49" charset="-122"/>
              </a:rPr>
              <a:t>以上</a:t>
            </a:r>
            <a:r>
              <a:rPr lang="en-US" altLang="zh-CN" sz="2000" b="1">
                <a:solidFill>
                  <a:srgbClr val="0000CC"/>
                </a:solidFill>
                <a:latin typeface="楷体_GB2312" pitchFamily="49" charset="-122"/>
                <a:ea typeface="楷体_GB2312" pitchFamily="49" charset="-122"/>
              </a:rPr>
              <a:t>.</a:t>
            </a:r>
          </a:p>
        </p:txBody>
      </p:sp>
    </p:spTree>
    <p:extLst>
      <p:ext uri="{BB962C8B-B14F-4D97-AF65-F5344CB8AC3E}">
        <p14:creationId xmlns:p14="http://schemas.microsoft.com/office/powerpoint/2010/main" val="3580460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linds(vertical)">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blinds(vertical)">
                                      <p:cBhvr>
                                        <p:cTn id="12" dur="500"/>
                                        <p:tgtEl>
                                          <p:spTgt spid="23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3558"/>
                                        </p:tgtEl>
                                        <p:attrNameLst>
                                          <p:attrName>style.visibility</p:attrName>
                                        </p:attrNameLst>
                                      </p:cBhvr>
                                      <p:to>
                                        <p:strVal val="visible"/>
                                      </p:to>
                                    </p:set>
                                    <p:animEffect transition="in" filter="blinds(vertical)">
                                      <p:cBhvr>
                                        <p:cTn id="17" dur="500"/>
                                        <p:tgtEl>
                                          <p:spTgt spid="235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559"/>
                                        </p:tgtEl>
                                        <p:attrNameLst>
                                          <p:attrName>style.visibility</p:attrName>
                                        </p:attrNameLst>
                                      </p:cBhvr>
                                      <p:to>
                                        <p:strVal val="visible"/>
                                      </p:to>
                                    </p:set>
                                    <p:animEffect transition="in" filter="wipe(up)">
                                      <p:cBhvr>
                                        <p:cTn id="22" dur="3000"/>
                                        <p:tgtEl>
                                          <p:spTgt spid="235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3561"/>
                                        </p:tgtEl>
                                        <p:attrNameLst>
                                          <p:attrName>style.visibility</p:attrName>
                                        </p:attrNameLst>
                                      </p:cBhvr>
                                      <p:to>
                                        <p:strVal val="visible"/>
                                      </p:to>
                                    </p:set>
                                    <p:animEffect transition="in" filter="wipe(up)">
                                      <p:cBhvr>
                                        <p:cTn id="31" dur="3000"/>
                                        <p:tgtEl>
                                          <p:spTgt spid="2356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356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3563"/>
                                        </p:tgtEl>
                                        <p:attrNameLst>
                                          <p:attrName>style.visibility</p:attrName>
                                        </p:attrNameLst>
                                      </p:cBhvr>
                                      <p:to>
                                        <p:strVal val="visible"/>
                                      </p:to>
                                    </p:set>
                                    <p:animEffect transition="in" filter="wipe(left)">
                                      <p:cBhvr>
                                        <p:cTn id="40" dur="3000"/>
                                        <p:tgtEl>
                                          <p:spTgt spid="2356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564"/>
                                        </p:tgtEl>
                                        <p:attrNameLst>
                                          <p:attrName>style.visibility</p:attrName>
                                        </p:attrNameLst>
                                      </p:cBhvr>
                                      <p:to>
                                        <p:strVal val="visible"/>
                                      </p:to>
                                    </p:set>
                                    <p:animEffect transition="in" filter="wipe(left)">
                                      <p:cBhvr>
                                        <p:cTn id="45" dur="3000"/>
                                        <p:tgtEl>
                                          <p:spTgt spid="23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557" grpId="0"/>
      <p:bldP spid="23558" grpId="0"/>
      <p:bldP spid="23559" grpId="0"/>
      <p:bldP spid="23561" grpId="0"/>
      <p:bldP spid="23563" grpId="0"/>
      <p:bldP spid="235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9218"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7" name="Rectangle 3"/>
          <p:cNvSpPr>
            <a:spLocks noChangeArrowheads="1"/>
          </p:cNvSpPr>
          <p:nvPr/>
        </p:nvSpPr>
        <p:spPr bwMode="auto">
          <a:xfrm>
            <a:off x="4310063"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sp>
        <p:nvSpPr>
          <p:cNvPr id="41988" name="Rectangle 4"/>
          <p:cNvSpPr>
            <a:spLocks noChangeArrowheads="1"/>
          </p:cNvSpPr>
          <p:nvPr/>
        </p:nvSpPr>
        <p:spPr bwMode="auto">
          <a:xfrm>
            <a:off x="4319588"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800"/>
          </a:p>
        </p:txBody>
      </p:sp>
      <p:grpSp>
        <p:nvGrpSpPr>
          <p:cNvPr id="44037" name="Group 5"/>
          <p:cNvGrpSpPr>
            <a:grpSpLocks/>
          </p:cNvGrpSpPr>
          <p:nvPr/>
        </p:nvGrpSpPr>
        <p:grpSpPr bwMode="auto">
          <a:xfrm>
            <a:off x="323850" y="549275"/>
            <a:ext cx="8305800" cy="1257300"/>
            <a:chOff x="204" y="346"/>
            <a:chExt cx="5232" cy="792"/>
          </a:xfrm>
        </p:grpSpPr>
        <p:sp>
          <p:nvSpPr>
            <p:cNvPr id="41997" name="Rectangle 6"/>
            <p:cNvSpPr>
              <a:spLocks noChangeArrowheads="1"/>
            </p:cNvSpPr>
            <p:nvPr/>
          </p:nvSpPr>
          <p:spPr bwMode="auto">
            <a:xfrm>
              <a:off x="204" y="346"/>
              <a:ext cx="523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a:solidFill>
                    <a:srgbClr val="0000CC"/>
                  </a:solidFill>
                  <a:latin typeface="楷体_GB2312" pitchFamily="49" charset="-122"/>
                  <a:ea typeface="楷体_GB2312" pitchFamily="49" charset="-122"/>
                </a:rPr>
                <a:t>三</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激光通过激光管和吸收管时所得到的单程净增益应该是激光管中的单程增益  和吸收管中的单程吸收    的差，即 </a:t>
              </a:r>
            </a:p>
          </p:txBody>
        </p:sp>
        <p:graphicFrame>
          <p:nvGraphicFramePr>
            <p:cNvPr id="41998" name="Object 7"/>
            <p:cNvGraphicFramePr>
              <a:graphicFrameLocks noChangeAspect="1"/>
            </p:cNvGraphicFramePr>
            <p:nvPr/>
          </p:nvGraphicFramePr>
          <p:xfrm>
            <a:off x="1746" y="663"/>
            <a:ext cx="283" cy="174"/>
          </p:xfrm>
          <a:graphic>
            <a:graphicData uri="http://schemas.openxmlformats.org/presentationml/2006/ole">
              <mc:AlternateContent xmlns:mc="http://schemas.openxmlformats.org/markup-compatibility/2006">
                <mc:Choice xmlns:v="urn:schemas-microsoft-com:vml" Requires="v">
                  <p:oleObj spid="_x0000_s9219" name="Equation" r:id="rId5" imgW="330057" imgH="203112" progId="Equation.3">
                    <p:embed/>
                  </p:oleObj>
                </mc:Choice>
                <mc:Fallback>
                  <p:oleObj name="Equation" r:id="rId5" imgW="33005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663"/>
                          <a:ext cx="283"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9" name="Object 8"/>
            <p:cNvGraphicFramePr>
              <a:graphicFrameLocks noChangeAspect="1"/>
            </p:cNvGraphicFramePr>
            <p:nvPr/>
          </p:nvGraphicFramePr>
          <p:xfrm>
            <a:off x="3969" y="618"/>
            <a:ext cx="314" cy="193"/>
          </p:xfrm>
          <a:graphic>
            <a:graphicData uri="http://schemas.openxmlformats.org/presentationml/2006/ole">
              <mc:AlternateContent xmlns:mc="http://schemas.openxmlformats.org/markup-compatibility/2006">
                <mc:Choice xmlns:v="urn:schemas-microsoft-com:vml" Requires="v">
                  <p:oleObj spid="_x0000_s9220" name="Equation" r:id="rId7" imgW="330057" imgH="203112" progId="Equation.3">
                    <p:embed/>
                  </p:oleObj>
                </mc:Choice>
                <mc:Fallback>
                  <p:oleObj name="Equation" r:id="rId7" imgW="330057"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9" y="618"/>
                          <a:ext cx="31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0" name="Object 9"/>
            <p:cNvGraphicFramePr>
              <a:graphicFrameLocks noChangeAspect="1"/>
            </p:cNvGraphicFramePr>
            <p:nvPr/>
          </p:nvGraphicFramePr>
          <p:xfrm>
            <a:off x="884" y="890"/>
            <a:ext cx="1406" cy="248"/>
          </p:xfrm>
          <a:graphic>
            <a:graphicData uri="http://schemas.openxmlformats.org/presentationml/2006/ole">
              <mc:AlternateContent xmlns:mc="http://schemas.openxmlformats.org/markup-compatibility/2006">
                <mc:Choice xmlns:v="urn:schemas-microsoft-com:vml" Requires="v">
                  <p:oleObj spid="_x0000_s9221" name="Equation" r:id="rId9" imgW="1295400" imgH="228600" progId="Equation.3">
                    <p:embed/>
                  </p:oleObj>
                </mc:Choice>
                <mc:Fallback>
                  <p:oleObj name="Equation" r:id="rId9" imgW="12954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4" y="890"/>
                          <a:ext cx="140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4042" name="Group 10"/>
          <p:cNvGrpSpPr>
            <a:grpSpLocks/>
          </p:cNvGrpSpPr>
          <p:nvPr/>
        </p:nvGrpSpPr>
        <p:grpSpPr bwMode="auto">
          <a:xfrm>
            <a:off x="468313" y="1844675"/>
            <a:ext cx="8229600" cy="528638"/>
            <a:chOff x="295" y="1162"/>
            <a:chExt cx="5184" cy="333"/>
          </a:xfrm>
        </p:grpSpPr>
        <p:sp>
          <p:nvSpPr>
            <p:cNvPr id="41995" name="Rectangle 11"/>
            <p:cNvSpPr>
              <a:spLocks noChangeArrowheads="1"/>
            </p:cNvSpPr>
            <p:nvPr/>
          </p:nvSpPr>
          <p:spPr bwMode="auto">
            <a:xfrm>
              <a:off x="295" y="1207"/>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
                  <a:srgbClr val="003399"/>
                </a:buClr>
                <a:buFont typeface="Wingdings" pitchFamily="2" charset="2"/>
                <a:buChar char="Ø"/>
              </a:pPr>
              <a:r>
                <a:rPr lang="zh-CN" altLang="en-US" sz="2400">
                  <a:solidFill>
                    <a:srgbClr val="0000CC"/>
                  </a:solidFill>
                  <a:latin typeface="楷体_GB2312" pitchFamily="49" charset="-122"/>
                  <a:ea typeface="楷体_GB2312" pitchFamily="49" charset="-122"/>
                </a:rPr>
                <a:t>如图</a:t>
              </a:r>
              <a:r>
                <a:rPr lang="en-US" altLang="zh-CN" sz="2400">
                  <a:solidFill>
                    <a:srgbClr val="0000CC"/>
                  </a:solidFill>
                  <a:latin typeface="楷体_GB2312" pitchFamily="49" charset="-122"/>
                  <a:ea typeface="楷体_GB2312" pitchFamily="49" charset="-122"/>
                  <a:cs typeface="Times New Roman" pitchFamily="18" charset="0"/>
                </a:rPr>
                <a:t>4</a:t>
              </a:r>
              <a:r>
                <a:rPr lang="en-US" altLang="zh-CN" sz="2400">
                  <a:solidFill>
                    <a:srgbClr val="0000CC"/>
                  </a:solidFill>
                  <a:latin typeface="楷体_GB2312" pitchFamily="49" charset="-122"/>
                  <a:ea typeface="楷体_GB2312" pitchFamily="49" charset="-122"/>
                </a:rPr>
                <a:t>-14(</a:t>
              </a:r>
              <a:r>
                <a:rPr lang="en-US" altLang="zh-CN" sz="2400" i="1">
                  <a:solidFill>
                    <a:srgbClr val="0000CC"/>
                  </a:solidFill>
                  <a:latin typeface="Times New Roman" pitchFamily="18" charset="0"/>
                  <a:ea typeface="楷体_GB2312" pitchFamily="49" charset="-122"/>
                </a:rPr>
                <a:t>a</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，只有频率调到  附近激光才能振荡。 </a:t>
              </a:r>
            </a:p>
          </p:txBody>
        </p:sp>
        <p:graphicFrame>
          <p:nvGraphicFramePr>
            <p:cNvPr id="41996" name="Object 12"/>
            <p:cNvGraphicFramePr>
              <a:graphicFrameLocks noChangeAspect="1"/>
            </p:cNvGraphicFramePr>
            <p:nvPr/>
          </p:nvGraphicFramePr>
          <p:xfrm>
            <a:off x="2880" y="1162"/>
            <a:ext cx="211" cy="318"/>
          </p:xfrm>
          <a:graphic>
            <a:graphicData uri="http://schemas.openxmlformats.org/presentationml/2006/ole">
              <mc:AlternateContent xmlns:mc="http://schemas.openxmlformats.org/markup-compatibility/2006">
                <mc:Choice xmlns:v="urn:schemas-microsoft-com:vml" Requires="v">
                  <p:oleObj spid="_x0000_s9222" name="Equation" r:id="rId11" imgW="152334" imgH="228501" progId="Equation.3">
                    <p:embed/>
                  </p:oleObj>
                </mc:Choice>
                <mc:Fallback>
                  <p:oleObj name="Equation" r:id="rId11" imgW="152334"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0" y="1162"/>
                          <a:ext cx="211"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045" name="Rectangle 13"/>
          <p:cNvSpPr>
            <a:spLocks noChangeArrowheads="1"/>
          </p:cNvSpPr>
          <p:nvPr/>
        </p:nvSpPr>
        <p:spPr bwMode="auto">
          <a:xfrm>
            <a:off x="468313" y="2565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Clr>
                <a:srgbClr val="003399"/>
              </a:buClr>
              <a:buFont typeface="Wingdings" pitchFamily="2" charset="2"/>
              <a:buChar char="Ø"/>
            </a:pPr>
            <a:r>
              <a:rPr lang="zh-CN" altLang="en-US" sz="2400">
                <a:solidFill>
                  <a:srgbClr val="0000CC"/>
                </a:solidFill>
                <a:latin typeface="楷体_GB2312" pitchFamily="49" charset="-122"/>
                <a:ea typeface="楷体_GB2312" pitchFamily="49" charset="-122"/>
              </a:rPr>
              <a:t>如图</a:t>
            </a:r>
            <a:r>
              <a:rPr lang="en-US" altLang="zh-CN" sz="2400">
                <a:solidFill>
                  <a:srgbClr val="0000CC"/>
                </a:solidFill>
                <a:latin typeface="楷体_GB2312" pitchFamily="49" charset="-122"/>
                <a:ea typeface="楷体_GB2312" pitchFamily="49" charset="-122"/>
                <a:cs typeface="Times New Roman" pitchFamily="18" charset="0"/>
              </a:rPr>
              <a:t>4</a:t>
            </a:r>
            <a:r>
              <a:rPr lang="en-US" altLang="zh-CN" sz="2400">
                <a:solidFill>
                  <a:srgbClr val="0000CC"/>
                </a:solidFill>
                <a:latin typeface="楷体_GB2312" pitchFamily="49" charset="-122"/>
                <a:ea typeface="楷体_GB2312" pitchFamily="49" charset="-122"/>
              </a:rPr>
              <a:t>-14(</a:t>
            </a:r>
            <a:r>
              <a:rPr lang="en-US" altLang="zh-CN" sz="2400" i="1">
                <a:solidFill>
                  <a:srgbClr val="0000CC"/>
                </a:solidFill>
                <a:latin typeface="Times New Roman" pitchFamily="18" charset="0"/>
                <a:ea typeface="楷体_GB2312" pitchFamily="49" charset="-122"/>
              </a:rPr>
              <a:t>b</a:t>
            </a:r>
            <a:r>
              <a:rPr lang="en-US" altLang="zh-CN" sz="2400">
                <a:solidFill>
                  <a:srgbClr val="0000CC"/>
                </a:solidFill>
                <a:latin typeface="楷体_GB2312" pitchFamily="49" charset="-122"/>
                <a:ea typeface="楷体_GB2312" pitchFamily="49" charset="-122"/>
              </a:rPr>
              <a:t>)</a:t>
            </a:r>
            <a:r>
              <a:rPr lang="zh-CN" altLang="en-US" sz="2400">
                <a:solidFill>
                  <a:srgbClr val="0000CC"/>
                </a:solidFill>
                <a:latin typeface="楷体_GB2312" pitchFamily="49" charset="-122"/>
                <a:ea typeface="楷体_GB2312" pitchFamily="49" charset="-122"/>
              </a:rPr>
              <a:t>，频率在整个线宽范围内调谐均能振荡。 </a:t>
            </a:r>
          </a:p>
        </p:txBody>
      </p:sp>
      <p:grpSp>
        <p:nvGrpSpPr>
          <p:cNvPr id="44046" name="Group 14"/>
          <p:cNvGrpSpPr>
            <a:grpSpLocks/>
          </p:cNvGrpSpPr>
          <p:nvPr/>
        </p:nvGrpSpPr>
        <p:grpSpPr bwMode="auto">
          <a:xfrm>
            <a:off x="2411413" y="3314700"/>
            <a:ext cx="4114800" cy="3543300"/>
            <a:chOff x="1920" y="1595"/>
            <a:chExt cx="2304" cy="2089"/>
          </a:xfrm>
        </p:grpSpPr>
        <p:pic>
          <p:nvPicPr>
            <p:cNvPr id="41993"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 y="1595"/>
              <a:ext cx="2304" cy="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4" name="Rectangle 16"/>
            <p:cNvSpPr>
              <a:spLocks noChangeArrowheads="1"/>
            </p:cNvSpPr>
            <p:nvPr/>
          </p:nvSpPr>
          <p:spPr bwMode="auto">
            <a:xfrm>
              <a:off x="2448" y="3504"/>
              <a:ext cx="10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a:solidFill>
                    <a:srgbClr val="003399"/>
                  </a:solidFill>
                </a:rPr>
                <a:t>图</a:t>
              </a:r>
              <a:r>
                <a:rPr lang="en-US" altLang="zh-CN" sz="1400">
                  <a:solidFill>
                    <a:srgbClr val="003399"/>
                  </a:solidFill>
                </a:rPr>
                <a:t>(4-14) </a:t>
              </a:r>
              <a:r>
                <a:rPr lang="zh-CN" altLang="en-US" sz="1400">
                  <a:solidFill>
                    <a:srgbClr val="003399"/>
                  </a:solidFill>
                </a:rPr>
                <a:t>反转兰姆凹陷</a:t>
              </a:r>
            </a:p>
          </p:txBody>
        </p:sp>
      </p:grpSp>
    </p:spTree>
    <p:extLst>
      <p:ext uri="{BB962C8B-B14F-4D97-AF65-F5344CB8AC3E}">
        <p14:creationId xmlns:p14="http://schemas.microsoft.com/office/powerpoint/2010/main" val="1469575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wipe(up)">
                                      <p:cBhvr>
                                        <p:cTn id="7" dur="3000"/>
                                        <p:tgtEl>
                                          <p:spTgt spid="44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404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4042"/>
                                        </p:tgtEl>
                                        <p:attrNameLst>
                                          <p:attrName>style.visibility</p:attrName>
                                        </p:attrNameLst>
                                      </p:cBhvr>
                                      <p:to>
                                        <p:strVal val="visible"/>
                                      </p:to>
                                    </p:set>
                                    <p:animEffect transition="in" filter="wipe(left)">
                                      <p:cBhvr>
                                        <p:cTn id="16" dur="3000"/>
                                        <p:tgtEl>
                                          <p:spTgt spid="440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4045"/>
                                        </p:tgtEl>
                                        <p:attrNameLst>
                                          <p:attrName>style.visibility</p:attrName>
                                        </p:attrNameLst>
                                      </p:cBhvr>
                                      <p:to>
                                        <p:strVal val="visible"/>
                                      </p:to>
                                    </p:set>
                                    <p:animEffect transition="in" filter="wipe(left)">
                                      <p:cBhvr>
                                        <p:cTn id="21" dur="3000"/>
                                        <p:tgtEl>
                                          <p:spTgt spid="44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28600" y="228600"/>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en-US" altLang="zh-CN" sz="2800" b="1" dirty="0" smtClean="0">
                <a:solidFill>
                  <a:srgbClr val="CC6600"/>
                </a:solidFill>
                <a:latin typeface="华文中宋" pitchFamily="2" charset="-122"/>
                <a:ea typeface="华文中宋" pitchFamily="2" charset="-122"/>
              </a:rPr>
              <a:t>5.2.1 </a:t>
            </a:r>
            <a:r>
              <a:rPr lang="zh-CN" altLang="en-US" sz="2800" b="1" dirty="0">
                <a:solidFill>
                  <a:srgbClr val="CC6600"/>
                </a:solidFill>
                <a:latin typeface="华文中宋" pitchFamily="2" charset="-122"/>
                <a:ea typeface="华文中宋" pitchFamily="2" charset="-122"/>
              </a:rPr>
              <a:t>影响频率稳定的因素</a:t>
            </a:r>
          </a:p>
        </p:txBody>
      </p:sp>
      <p:sp>
        <p:nvSpPr>
          <p:cNvPr id="24579" name="Rectangle 3"/>
          <p:cNvSpPr>
            <a:spLocks noChangeArrowheads="1"/>
          </p:cNvSpPr>
          <p:nvPr/>
        </p:nvSpPr>
        <p:spPr bwMode="auto">
          <a:xfrm>
            <a:off x="395288" y="1196975"/>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400" b="1">
                <a:solidFill>
                  <a:srgbClr val="000000"/>
                </a:solidFill>
                <a:latin typeface="楷体_GB2312" pitchFamily="49" charset="-122"/>
                <a:ea typeface="楷体_GB2312" pitchFamily="49" charset="-122"/>
              </a:rPr>
              <a:t>对共焦腔的</a:t>
            </a:r>
            <a:r>
              <a:rPr lang="en-US" altLang="zh-CN" sz="2400" b="1" i="1">
                <a:solidFill>
                  <a:srgbClr val="FF0000"/>
                </a:solidFill>
                <a:latin typeface="Times New Roman" pitchFamily="18" charset="0"/>
                <a:ea typeface="楷体_GB2312" pitchFamily="49" charset="-122"/>
              </a:rPr>
              <a:t>TEM</a:t>
            </a:r>
            <a:r>
              <a:rPr lang="en-US" altLang="zh-CN" sz="2400" b="1" i="1" baseline="-25000">
                <a:solidFill>
                  <a:srgbClr val="FF0000"/>
                </a:solidFill>
                <a:latin typeface="Times New Roman" pitchFamily="18" charset="0"/>
                <a:ea typeface="楷体_GB2312" pitchFamily="49" charset="-122"/>
              </a:rPr>
              <a:t>00</a:t>
            </a:r>
            <a:r>
              <a:rPr lang="zh-CN" altLang="en-US" sz="2400" b="1">
                <a:solidFill>
                  <a:srgbClr val="000000"/>
                </a:solidFill>
                <a:latin typeface="楷体_GB2312" pitchFamily="49" charset="-122"/>
                <a:ea typeface="楷体_GB2312" pitchFamily="49" charset="-122"/>
              </a:rPr>
              <a:t>模来说，谐振频率的公式可以简化为：</a:t>
            </a:r>
          </a:p>
        </p:txBody>
      </p:sp>
      <p:graphicFrame>
        <p:nvGraphicFramePr>
          <p:cNvPr id="24580" name="Object 4"/>
          <p:cNvGraphicFramePr>
            <a:graphicFrameLocks noChangeAspect="1"/>
          </p:cNvGraphicFramePr>
          <p:nvPr/>
        </p:nvGraphicFramePr>
        <p:xfrm>
          <a:off x="3708400" y="1628775"/>
          <a:ext cx="1511300" cy="901700"/>
        </p:xfrm>
        <a:graphic>
          <a:graphicData uri="http://schemas.openxmlformats.org/presentationml/2006/ole">
            <mc:AlternateContent xmlns:mc="http://schemas.openxmlformats.org/markup-compatibility/2006">
              <mc:Choice xmlns:v="urn:schemas-microsoft-com:vml" Requires="v">
                <p:oleObj spid="_x0000_s3074" name="Equation" r:id="rId3" imgW="698500" imgH="419100" progId="Equation.3">
                  <p:embed/>
                </p:oleObj>
              </mc:Choice>
              <mc:Fallback>
                <p:oleObj name="Equation" r:id="rId3" imgW="6985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628775"/>
                        <a:ext cx="15113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Rectangle 5"/>
          <p:cNvSpPr>
            <a:spLocks noChangeArrowheads="1"/>
          </p:cNvSpPr>
          <p:nvPr/>
        </p:nvSpPr>
        <p:spPr bwMode="auto">
          <a:xfrm>
            <a:off x="179388" y="2420938"/>
            <a:ext cx="853281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b="1">
                <a:solidFill>
                  <a:srgbClr val="000000"/>
                </a:solidFill>
                <a:latin typeface="楷体_GB2312" pitchFamily="49" charset="-122"/>
                <a:ea typeface="楷体_GB2312" pitchFamily="49" charset="-122"/>
              </a:rPr>
              <a:t>    </a:t>
            </a:r>
            <a:r>
              <a:rPr lang="zh-CN" altLang="en-US" sz="2400" b="1">
                <a:solidFill>
                  <a:srgbClr val="000000"/>
                </a:solidFill>
                <a:latin typeface="楷体_GB2312" pitchFamily="49" charset="-122"/>
                <a:ea typeface="楷体_GB2312" pitchFamily="49" charset="-122"/>
              </a:rPr>
              <a:t>环境温度的起伏、激光管的发热及机械振动都会引起谐振腔几何长度的改变。温度的变化、介质中反转集居数的起伏以及大气的气压、湿度变化都会影响激光工作物质及谐振腔裸露于大气部分的折射率。以上因素使腔长</a:t>
            </a:r>
            <a:r>
              <a:rPr lang="en-US" altLang="zh-CN" sz="2400" b="1" i="1">
                <a:solidFill>
                  <a:srgbClr val="000000"/>
                </a:solidFill>
                <a:latin typeface="Times New Roman" pitchFamily="18" charset="0"/>
                <a:ea typeface="楷体_GB2312" pitchFamily="49" charset="-122"/>
              </a:rPr>
              <a:t>L</a:t>
            </a:r>
            <a:r>
              <a:rPr lang="zh-CN" altLang="en-US" sz="2400" b="1">
                <a:solidFill>
                  <a:srgbClr val="000000"/>
                </a:solidFill>
                <a:latin typeface="楷体_GB2312" pitchFamily="49" charset="-122"/>
                <a:ea typeface="楷体_GB2312" pitchFamily="49" charset="-122"/>
              </a:rPr>
              <a:t>及折射率市都在一定范围内变化</a:t>
            </a:r>
            <a:r>
              <a:rPr lang="en-US" altLang="zh-CN" sz="2400" b="1">
                <a:solidFill>
                  <a:srgbClr val="000000"/>
                </a:solidFill>
                <a:latin typeface="楷体_GB2312" pitchFamily="49" charset="-122"/>
                <a:ea typeface="楷体_GB2312" pitchFamily="49" charset="-122"/>
              </a:rPr>
              <a:t>,</a:t>
            </a:r>
            <a:r>
              <a:rPr lang="zh-CN" altLang="en-US" sz="2400" b="1">
                <a:solidFill>
                  <a:srgbClr val="000000"/>
                </a:solidFill>
                <a:latin typeface="楷体_GB2312" pitchFamily="49" charset="-122"/>
                <a:ea typeface="楷体_GB2312" pitchFamily="49" charset="-122"/>
              </a:rPr>
              <a:t>当</a:t>
            </a:r>
            <a:r>
              <a:rPr lang="en-US" altLang="zh-CN" sz="2400" b="1" i="1">
                <a:solidFill>
                  <a:srgbClr val="000000"/>
                </a:solidFill>
                <a:latin typeface="Times New Roman" pitchFamily="18" charset="0"/>
                <a:ea typeface="楷体_GB2312" pitchFamily="49" charset="-122"/>
              </a:rPr>
              <a:t>L</a:t>
            </a:r>
            <a:r>
              <a:rPr lang="zh-CN" altLang="en-US" sz="2400" b="1">
                <a:solidFill>
                  <a:srgbClr val="000000"/>
                </a:solidFill>
                <a:latin typeface="楷体_GB2312" pitchFamily="49" charset="-122"/>
                <a:ea typeface="楷体_GB2312" pitchFamily="49" charset="-122"/>
              </a:rPr>
              <a:t>的变化为</a:t>
            </a:r>
            <a:r>
              <a:rPr lang="zh-CN" altLang="en-US" sz="2400" b="1">
                <a:solidFill>
                  <a:srgbClr val="000000"/>
                </a:solidFill>
                <a:latin typeface="楷体_GB2312" pitchFamily="49" charset="-122"/>
                <a:ea typeface="楷体_GB2312" pitchFamily="49" charset="-122"/>
                <a:sym typeface="Symbol" pitchFamily="18" charset="2"/>
              </a:rPr>
              <a:t></a:t>
            </a:r>
            <a:r>
              <a:rPr lang="en-US" altLang="zh-CN" sz="2400" b="1" i="1">
                <a:solidFill>
                  <a:srgbClr val="000000"/>
                </a:solidFill>
                <a:latin typeface="Times New Roman" pitchFamily="18" charset="0"/>
                <a:ea typeface="楷体_GB2312" pitchFamily="49" charset="-122"/>
                <a:sym typeface="Symbol" pitchFamily="18" charset="2"/>
              </a:rPr>
              <a:t>L</a:t>
            </a:r>
            <a:r>
              <a:rPr lang="zh-CN" altLang="en-US" sz="2400" b="1">
                <a:solidFill>
                  <a:srgbClr val="000000"/>
                </a:solidFill>
                <a:latin typeface="楷体_GB2312" pitchFamily="49" charset="-122"/>
                <a:ea typeface="楷体_GB2312" pitchFamily="49" charset="-122"/>
              </a:rPr>
              <a:t>，</a:t>
            </a:r>
            <a:r>
              <a:rPr lang="zh-CN" altLang="en-US" sz="2400" b="1" i="1">
                <a:solidFill>
                  <a:srgbClr val="000000"/>
                </a:solidFill>
                <a:latin typeface="Times New Roman" pitchFamily="18" charset="0"/>
                <a:ea typeface="楷体_GB2312" pitchFamily="49" charset="-122"/>
                <a:sym typeface="Symbol" pitchFamily="18" charset="2"/>
              </a:rPr>
              <a:t></a:t>
            </a:r>
            <a:r>
              <a:rPr lang="zh-CN" altLang="en-US" sz="2400" b="1">
                <a:solidFill>
                  <a:srgbClr val="000000"/>
                </a:solidFill>
                <a:latin typeface="楷体_GB2312" pitchFamily="49" charset="-122"/>
                <a:ea typeface="楷体_GB2312" pitchFamily="49" charset="-122"/>
              </a:rPr>
              <a:t>的变化为</a:t>
            </a:r>
            <a:r>
              <a:rPr lang="zh-CN" altLang="en-US" sz="2400" b="1">
                <a:solidFill>
                  <a:srgbClr val="000000"/>
                </a:solidFill>
                <a:latin typeface="楷体_GB2312" pitchFamily="49" charset="-122"/>
                <a:ea typeface="楷体_GB2312" pitchFamily="49" charset="-122"/>
                <a:sym typeface="Symbol" pitchFamily="18" charset="2"/>
              </a:rPr>
              <a:t></a:t>
            </a:r>
            <a:r>
              <a:rPr lang="zh-CN" altLang="en-US" sz="2400" b="1" i="1">
                <a:solidFill>
                  <a:srgbClr val="000000"/>
                </a:solidFill>
                <a:latin typeface="楷体_GB2312" pitchFamily="49" charset="-122"/>
                <a:ea typeface="楷体_GB2312" pitchFamily="49" charset="-122"/>
                <a:sym typeface="Symbol" pitchFamily="18" charset="2"/>
              </a:rPr>
              <a:t></a:t>
            </a:r>
            <a:r>
              <a:rPr lang="zh-CN" altLang="en-US" sz="2400" b="1">
                <a:solidFill>
                  <a:srgbClr val="000000"/>
                </a:solidFill>
                <a:latin typeface="楷体_GB2312" pitchFamily="49" charset="-122"/>
                <a:ea typeface="楷体_GB2312" pitchFamily="49" charset="-122"/>
              </a:rPr>
              <a:t>时，引起的频率相对变化为：</a:t>
            </a:r>
          </a:p>
        </p:txBody>
      </p:sp>
      <p:graphicFrame>
        <p:nvGraphicFramePr>
          <p:cNvPr id="24582" name="Object 6"/>
          <p:cNvGraphicFramePr>
            <a:graphicFrameLocks noChangeAspect="1"/>
          </p:cNvGraphicFramePr>
          <p:nvPr/>
        </p:nvGraphicFramePr>
        <p:xfrm>
          <a:off x="3059113" y="4365625"/>
          <a:ext cx="2160587" cy="790575"/>
        </p:xfrm>
        <a:graphic>
          <a:graphicData uri="http://schemas.openxmlformats.org/presentationml/2006/ole">
            <mc:AlternateContent xmlns:mc="http://schemas.openxmlformats.org/markup-compatibility/2006">
              <mc:Choice xmlns:v="urn:schemas-microsoft-com:vml" Requires="v">
                <p:oleObj spid="_x0000_s3075" name="Equation" r:id="rId5" imgW="1143000" imgH="419100" progId="Equation.3">
                  <p:embed/>
                </p:oleObj>
              </mc:Choice>
              <mc:Fallback>
                <p:oleObj name="Equation" r:id="rId5" imgW="11430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4365625"/>
                        <a:ext cx="2160587"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3" name="Rectangle 7"/>
          <p:cNvSpPr>
            <a:spLocks noChangeArrowheads="1"/>
          </p:cNvSpPr>
          <p:nvPr/>
        </p:nvSpPr>
        <p:spPr bwMode="auto">
          <a:xfrm>
            <a:off x="179388" y="5229225"/>
            <a:ext cx="87487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b="1">
                <a:solidFill>
                  <a:srgbClr val="000000"/>
                </a:solidFill>
                <a:latin typeface="楷体_GB2312" pitchFamily="49" charset="-122"/>
                <a:ea typeface="楷体_GB2312" pitchFamily="49" charset="-122"/>
              </a:rPr>
              <a:t>    </a:t>
            </a:r>
            <a:r>
              <a:rPr lang="zh-CN" altLang="en-US" sz="2400" b="1">
                <a:solidFill>
                  <a:srgbClr val="000000"/>
                </a:solidFill>
                <a:latin typeface="楷体_GB2312" pitchFamily="49" charset="-122"/>
                <a:ea typeface="楷体_GB2312" pitchFamily="49" charset="-122"/>
              </a:rPr>
              <a:t>一个管壁材料为硬玻璃的内腔式氦氖激光器</a:t>
            </a:r>
            <a:r>
              <a:rPr lang="en-US" altLang="zh-CN" sz="2400" b="1">
                <a:solidFill>
                  <a:srgbClr val="000000"/>
                </a:solidFill>
                <a:latin typeface="楷体_GB2312" pitchFamily="49" charset="-122"/>
                <a:ea typeface="楷体_GB2312" pitchFamily="49" charset="-122"/>
              </a:rPr>
              <a:t>,</a:t>
            </a:r>
            <a:r>
              <a:rPr lang="zh-CN" altLang="en-US" sz="2400" b="1">
                <a:solidFill>
                  <a:srgbClr val="000000"/>
                </a:solidFill>
                <a:latin typeface="楷体_GB2312" pitchFamily="49" charset="-122"/>
                <a:ea typeface="楷体_GB2312" pitchFamily="49" charset="-122"/>
              </a:rPr>
              <a:t>当温度漂移</a:t>
            </a:r>
            <a:r>
              <a:rPr lang="en-US" altLang="zh-CN" sz="2400" b="1">
                <a:solidFill>
                  <a:srgbClr val="000000"/>
                </a:solidFill>
                <a:latin typeface="楷体_GB2312" pitchFamily="49" charset="-122"/>
                <a:ea typeface="楷体_GB2312" pitchFamily="49" charset="-122"/>
              </a:rPr>
              <a:t>±1℃</a:t>
            </a:r>
            <a:r>
              <a:rPr lang="zh-CN" altLang="en-US" sz="2400" b="1">
                <a:solidFill>
                  <a:srgbClr val="000000"/>
                </a:solidFill>
                <a:latin typeface="楷体_GB2312" pitchFamily="49" charset="-122"/>
                <a:ea typeface="楷体_GB2312" pitchFamily="49" charset="-122"/>
              </a:rPr>
              <a:t>时</a:t>
            </a:r>
            <a:r>
              <a:rPr lang="en-US" altLang="zh-CN" sz="2400" b="1">
                <a:solidFill>
                  <a:srgbClr val="000000"/>
                </a:solidFill>
                <a:latin typeface="楷体_GB2312" pitchFamily="49" charset="-122"/>
                <a:ea typeface="楷体_GB2312" pitchFamily="49" charset="-122"/>
              </a:rPr>
              <a:t>,</a:t>
            </a:r>
            <a:r>
              <a:rPr lang="zh-CN" altLang="en-US" sz="2400" b="1">
                <a:solidFill>
                  <a:srgbClr val="000000"/>
                </a:solidFill>
                <a:latin typeface="楷体_GB2312" pitchFamily="49" charset="-122"/>
                <a:ea typeface="楷体_GB2312" pitchFamily="49" charset="-122"/>
              </a:rPr>
              <a:t>由于腔长变化引起的频率漂移已超出增益曲线范围。</a:t>
            </a:r>
          </a:p>
        </p:txBody>
      </p:sp>
      <p:sp>
        <p:nvSpPr>
          <p:cNvPr id="24584" name="Rectangle 8"/>
          <p:cNvSpPr>
            <a:spLocks noChangeArrowheads="1"/>
          </p:cNvSpPr>
          <p:nvPr/>
        </p:nvSpPr>
        <p:spPr bwMode="auto">
          <a:xfrm>
            <a:off x="468313" y="6165850"/>
            <a:ext cx="7372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400" b="1">
                <a:solidFill>
                  <a:srgbClr val="000000"/>
                </a:solidFill>
                <a:latin typeface="楷体_GB2312" pitchFamily="49" charset="-122"/>
                <a:ea typeface="楷体_GB2312" pitchFamily="49" charset="-122"/>
              </a:rPr>
              <a:t> </a:t>
            </a:r>
            <a:r>
              <a:rPr lang="zh-CN" altLang="en-US" sz="2400" b="1">
                <a:solidFill>
                  <a:srgbClr val="000000"/>
                </a:solidFill>
                <a:latin typeface="楷体_GB2312" pitchFamily="49" charset="-122"/>
                <a:ea typeface="楷体_GB2312" pitchFamily="49" charset="-122"/>
              </a:rPr>
              <a:t>腔长变化、折射率变化都是影响</a:t>
            </a:r>
            <a:r>
              <a:rPr lang="zh-CN" altLang="en-US" sz="2400" b="1">
                <a:solidFill>
                  <a:srgbClr val="000000"/>
                </a:solidFill>
                <a:latin typeface="Verdana" pitchFamily="34" charset="0"/>
                <a:ea typeface="楷体_GB2312" pitchFamily="49" charset="-122"/>
              </a:rPr>
              <a:t>频率稳定的因素</a:t>
            </a:r>
          </a:p>
          <a:p>
            <a:pPr eaLnBrk="1" hangingPunct="1">
              <a:spcBef>
                <a:spcPct val="0"/>
              </a:spcBef>
              <a:buFontTx/>
              <a:buNone/>
            </a:pPr>
            <a:endParaRPr lang="en-US" altLang="zh-CN" sz="2400" b="1">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3846063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left)">
                                      <p:cBhvr>
                                        <p:cTn id="7" dur="3000"/>
                                        <p:tgtEl>
                                          <p:spTgt spid="24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wipe(left)">
                                      <p:cBhvr>
                                        <p:cTn id="12" dur="3000"/>
                                        <p:tgtEl>
                                          <p:spTgt spid="24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58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24581"/>
                                        </p:tgtEl>
                                        <p:attrNameLst>
                                          <p:attrName>style.visibility</p:attrName>
                                        </p:attrNameLst>
                                      </p:cBhvr>
                                      <p:to>
                                        <p:strVal val="visible"/>
                                      </p:to>
                                    </p:set>
                                    <p:anim calcmode="lin" valueType="num">
                                      <p:cBhvr>
                                        <p:cTn id="21" dur="1000" fill="hold"/>
                                        <p:tgtEl>
                                          <p:spTgt spid="24581"/>
                                        </p:tgtEl>
                                        <p:attrNameLst>
                                          <p:attrName>ppt_w</p:attrName>
                                        </p:attrNameLst>
                                      </p:cBhvr>
                                      <p:tavLst>
                                        <p:tav tm="0">
                                          <p:val>
                                            <p:strVal val="#ppt_w+.3"/>
                                          </p:val>
                                        </p:tav>
                                        <p:tav tm="100000">
                                          <p:val>
                                            <p:strVal val="#ppt_w"/>
                                          </p:val>
                                        </p:tav>
                                      </p:tavLst>
                                    </p:anim>
                                    <p:anim calcmode="lin" valueType="num">
                                      <p:cBhvr>
                                        <p:cTn id="22" dur="1000" fill="hold"/>
                                        <p:tgtEl>
                                          <p:spTgt spid="24581"/>
                                        </p:tgtEl>
                                        <p:attrNameLst>
                                          <p:attrName>ppt_h</p:attrName>
                                        </p:attrNameLst>
                                      </p:cBhvr>
                                      <p:tavLst>
                                        <p:tav tm="0">
                                          <p:val>
                                            <p:strVal val="#ppt_h"/>
                                          </p:val>
                                        </p:tav>
                                        <p:tav tm="100000">
                                          <p:val>
                                            <p:strVal val="#ppt_h"/>
                                          </p:val>
                                        </p:tav>
                                      </p:tavLst>
                                    </p:anim>
                                    <p:animEffect transition="in" filter="fade">
                                      <p:cBhvr>
                                        <p:cTn id="23" dur="1000"/>
                                        <p:tgtEl>
                                          <p:spTgt spid="2458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458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0" presetClass="entr" presetSubtype="0" decel="100000" fill="hold" grpId="0" nodeType="clickEffect">
                                  <p:stCondLst>
                                    <p:cond delay="0"/>
                                  </p:stCondLst>
                                  <p:childTnLst>
                                    <p:set>
                                      <p:cBhvr>
                                        <p:cTn id="31" dur="1" fill="hold">
                                          <p:stCondLst>
                                            <p:cond delay="0"/>
                                          </p:stCondLst>
                                        </p:cTn>
                                        <p:tgtEl>
                                          <p:spTgt spid="24583"/>
                                        </p:tgtEl>
                                        <p:attrNameLst>
                                          <p:attrName>style.visibility</p:attrName>
                                        </p:attrNameLst>
                                      </p:cBhvr>
                                      <p:to>
                                        <p:strVal val="visible"/>
                                      </p:to>
                                    </p:set>
                                    <p:anim calcmode="lin" valueType="num">
                                      <p:cBhvr>
                                        <p:cTn id="32" dur="1000" fill="hold"/>
                                        <p:tgtEl>
                                          <p:spTgt spid="24583"/>
                                        </p:tgtEl>
                                        <p:attrNameLst>
                                          <p:attrName>ppt_w</p:attrName>
                                        </p:attrNameLst>
                                      </p:cBhvr>
                                      <p:tavLst>
                                        <p:tav tm="0">
                                          <p:val>
                                            <p:strVal val="#ppt_w+.3"/>
                                          </p:val>
                                        </p:tav>
                                        <p:tav tm="100000">
                                          <p:val>
                                            <p:strVal val="#ppt_w"/>
                                          </p:val>
                                        </p:tav>
                                      </p:tavLst>
                                    </p:anim>
                                    <p:anim calcmode="lin" valueType="num">
                                      <p:cBhvr>
                                        <p:cTn id="33" dur="1000" fill="hold"/>
                                        <p:tgtEl>
                                          <p:spTgt spid="24583"/>
                                        </p:tgtEl>
                                        <p:attrNameLst>
                                          <p:attrName>ppt_h</p:attrName>
                                        </p:attrNameLst>
                                      </p:cBhvr>
                                      <p:tavLst>
                                        <p:tav tm="0">
                                          <p:val>
                                            <p:strVal val="#ppt_h"/>
                                          </p:val>
                                        </p:tav>
                                        <p:tav tm="100000">
                                          <p:val>
                                            <p:strVal val="#ppt_h"/>
                                          </p:val>
                                        </p:tav>
                                      </p:tavLst>
                                    </p:anim>
                                    <p:animEffect transition="in" filter="fade">
                                      <p:cBhvr>
                                        <p:cTn id="34" dur="1000"/>
                                        <p:tgtEl>
                                          <p:spTgt spid="2458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584"/>
                                        </p:tgtEl>
                                        <p:attrNameLst>
                                          <p:attrName>style.visibility</p:attrName>
                                        </p:attrNameLst>
                                      </p:cBhvr>
                                      <p:to>
                                        <p:strVal val="visible"/>
                                      </p:to>
                                    </p:set>
                                    <p:animEffect transition="in" filter="wipe(left)">
                                      <p:cBhvr>
                                        <p:cTn id="39" dur="30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1" grpId="0"/>
      <p:bldP spid="24583" grpId="0"/>
      <p:bldP spid="245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6200" y="1114425"/>
            <a:ext cx="8915400" cy="3609975"/>
          </a:xfrm>
          <a:prstGeom prst="rect">
            <a:avLst/>
          </a:prstGeom>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33400" indent="-533400" algn="just" eaLnBrk="1" hangingPunct="1">
              <a:lnSpc>
                <a:spcPct val="130000"/>
              </a:lnSpc>
              <a:spcBef>
                <a:spcPct val="0"/>
              </a:spcBef>
              <a:defRPr/>
            </a:pPr>
            <a:r>
              <a:rPr lang="zh-CN" altLang="en-US" sz="2000" b="1" kern="0" dirty="0" smtClean="0">
                <a:solidFill>
                  <a:schemeClr val="folHlink"/>
                </a:solidFill>
              </a:rPr>
              <a:t> </a:t>
            </a:r>
            <a:r>
              <a:rPr lang="zh-CN" altLang="en-US" sz="2000" b="1" kern="0" dirty="0" smtClean="0">
                <a:solidFill>
                  <a:srgbClr val="002060"/>
                </a:solidFill>
              </a:rPr>
              <a:t>温度将通过支持反射镜的支架材料的热膨胀，使腔长变化，影响长期稳定度；</a:t>
            </a:r>
          </a:p>
          <a:p>
            <a:pPr marL="533400" indent="-533400" algn="just" eaLnBrk="1" hangingPunct="1">
              <a:lnSpc>
                <a:spcPct val="130000"/>
              </a:lnSpc>
              <a:spcBef>
                <a:spcPct val="0"/>
              </a:spcBef>
              <a:defRPr/>
            </a:pPr>
            <a:r>
              <a:rPr lang="zh-CN" altLang="en-US" sz="2000" b="1" kern="0" dirty="0" smtClean="0">
                <a:solidFill>
                  <a:srgbClr val="002060"/>
                </a:solidFill>
              </a:rPr>
              <a:t>外界的机械振动会引起谐振腔支架的振动，导致腔长变化，引起频率不稳定。</a:t>
            </a:r>
          </a:p>
          <a:p>
            <a:pPr marL="533400" indent="-533400" algn="just" eaLnBrk="1" hangingPunct="1">
              <a:lnSpc>
                <a:spcPct val="130000"/>
              </a:lnSpc>
              <a:spcBef>
                <a:spcPct val="0"/>
              </a:spcBef>
              <a:buFontTx/>
              <a:buNone/>
              <a:defRPr/>
            </a:pPr>
            <a:r>
              <a:rPr lang="zh-CN" altLang="en-US" sz="2000" b="1" kern="0" dirty="0" smtClean="0">
                <a:solidFill>
                  <a:srgbClr val="002060"/>
                </a:solidFill>
              </a:rPr>
              <a:t>        例如，一个腔长</a:t>
            </a:r>
            <a:r>
              <a:rPr lang="en-US" altLang="zh-CN" sz="2000" b="1" kern="0" dirty="0" smtClean="0">
                <a:solidFill>
                  <a:srgbClr val="002060"/>
                </a:solidFill>
              </a:rPr>
              <a:t>L＝150mm</a:t>
            </a:r>
            <a:r>
              <a:rPr lang="zh-CN" altLang="en-US" sz="2000" b="1" kern="0" dirty="0" smtClean="0">
                <a:solidFill>
                  <a:srgbClr val="002060"/>
                </a:solidFill>
              </a:rPr>
              <a:t>的</a:t>
            </a:r>
            <a:r>
              <a:rPr lang="en-US" altLang="zh-CN" sz="2000" b="1" kern="0" dirty="0" smtClean="0">
                <a:solidFill>
                  <a:srgbClr val="002060"/>
                </a:solidFill>
              </a:rPr>
              <a:t>He—Ne</a:t>
            </a:r>
            <a:r>
              <a:rPr lang="zh-CN" altLang="en-US" sz="2000" b="1" kern="0" dirty="0" smtClean="0">
                <a:solidFill>
                  <a:srgbClr val="002060"/>
                </a:solidFill>
              </a:rPr>
              <a:t>激光器，振动引起的腔长变化   </a:t>
            </a:r>
            <a:r>
              <a:rPr lang="zh-CN" altLang="en-US" sz="2000" b="1" kern="0" dirty="0" smtClean="0">
                <a:solidFill>
                  <a:srgbClr val="002060"/>
                </a:solidFill>
                <a:latin typeface="Times New Roman"/>
                <a:cs typeface="Times New Roman"/>
              </a:rPr>
              <a:t>∆</a:t>
            </a:r>
            <a:r>
              <a:rPr lang="en-US" altLang="zh-CN" sz="2000" b="1" kern="0" dirty="0" smtClean="0">
                <a:solidFill>
                  <a:srgbClr val="002060"/>
                </a:solidFill>
                <a:latin typeface="Times New Roman"/>
                <a:cs typeface="Times New Roman"/>
              </a:rPr>
              <a:t>L</a:t>
            </a:r>
            <a:r>
              <a:rPr lang="zh-CN" altLang="en-US" sz="2000" b="1" kern="0" dirty="0" smtClean="0">
                <a:solidFill>
                  <a:srgbClr val="002060"/>
                </a:solidFill>
              </a:rPr>
              <a:t> ＝1</a:t>
            </a:r>
            <a:r>
              <a:rPr lang="en-US" altLang="zh-CN" sz="2000" b="1" kern="0" dirty="0" err="1" smtClean="0">
                <a:solidFill>
                  <a:srgbClr val="002060"/>
                </a:solidFill>
              </a:rPr>
              <a:t>μm</a:t>
            </a:r>
            <a:r>
              <a:rPr lang="zh-CN" altLang="en-US" sz="2000" b="1" kern="0" dirty="0" smtClean="0">
                <a:solidFill>
                  <a:srgbClr val="002060"/>
                </a:solidFill>
              </a:rPr>
              <a:t>时，将使稳定度为6．6×10</a:t>
            </a:r>
            <a:r>
              <a:rPr lang="zh-CN" altLang="en-US" sz="2000" b="1" kern="0" baseline="30000" dirty="0" smtClean="0">
                <a:solidFill>
                  <a:srgbClr val="002060"/>
                </a:solidFill>
              </a:rPr>
              <a:t>-6</a:t>
            </a:r>
            <a:r>
              <a:rPr lang="zh-CN" altLang="en-US" sz="2000" b="1" kern="0" dirty="0" smtClean="0">
                <a:solidFill>
                  <a:srgbClr val="002060"/>
                </a:solidFill>
              </a:rPr>
              <a:t>。</a:t>
            </a:r>
          </a:p>
          <a:p>
            <a:pPr marL="533400" indent="-533400" algn="just" eaLnBrk="1" hangingPunct="1">
              <a:lnSpc>
                <a:spcPct val="130000"/>
              </a:lnSpc>
              <a:spcBef>
                <a:spcPct val="0"/>
              </a:spcBef>
              <a:buFontTx/>
              <a:buNone/>
              <a:defRPr/>
            </a:pPr>
            <a:r>
              <a:rPr lang="zh-CN" altLang="en-US" sz="2000" b="1" kern="0" dirty="0" smtClean="0">
                <a:solidFill>
                  <a:schemeClr val="tx2"/>
                </a:solidFill>
              </a:rPr>
              <a:t>       若要达到</a:t>
            </a:r>
            <a:r>
              <a:rPr lang="en-US" altLang="zh-CN" sz="2000" b="1" kern="0" dirty="0" smtClean="0">
                <a:solidFill>
                  <a:schemeClr val="tx2"/>
                </a:solidFill>
              </a:rPr>
              <a:t>l×l0</a:t>
            </a:r>
            <a:r>
              <a:rPr lang="en-US" altLang="zh-CN" sz="2000" b="1" kern="0" baseline="30000" dirty="0" smtClean="0">
                <a:solidFill>
                  <a:schemeClr val="tx2"/>
                </a:solidFill>
              </a:rPr>
              <a:t>-8</a:t>
            </a:r>
            <a:r>
              <a:rPr lang="zh-CN" altLang="en-US" sz="2000" b="1" kern="0" dirty="0" smtClean="0">
                <a:solidFill>
                  <a:schemeClr val="tx2"/>
                </a:solidFill>
              </a:rPr>
              <a:t>的稳定度，必须保证 </a:t>
            </a:r>
            <a:r>
              <a:rPr lang="zh-CN" altLang="en-US" sz="2000" b="1" kern="0" dirty="0" smtClean="0">
                <a:solidFill>
                  <a:srgbClr val="002060"/>
                </a:solidFill>
                <a:latin typeface="Times New Roman"/>
                <a:cs typeface="Times New Roman"/>
              </a:rPr>
              <a:t>∆</a:t>
            </a:r>
            <a:r>
              <a:rPr lang="en-US" altLang="zh-CN" sz="2000" b="1" kern="0" dirty="0" smtClean="0">
                <a:solidFill>
                  <a:srgbClr val="002060"/>
                </a:solidFill>
                <a:latin typeface="Times New Roman"/>
                <a:cs typeface="Times New Roman"/>
              </a:rPr>
              <a:t>L</a:t>
            </a:r>
            <a:r>
              <a:rPr lang="zh-CN" altLang="en-US" sz="2000" b="1" kern="0" dirty="0" smtClean="0">
                <a:solidFill>
                  <a:schemeClr val="tx2"/>
                </a:solidFill>
              </a:rPr>
              <a:t> ＜1．5</a:t>
            </a:r>
            <a:r>
              <a:rPr lang="en-US" altLang="zh-CN" sz="2000" b="1" kern="0" dirty="0" smtClean="0">
                <a:solidFill>
                  <a:schemeClr val="tx2"/>
                </a:solidFill>
              </a:rPr>
              <a:t>nm(</a:t>
            </a:r>
            <a:r>
              <a:rPr lang="zh-CN" altLang="en-US" sz="2000" b="1" kern="0" dirty="0" smtClean="0">
                <a:solidFill>
                  <a:schemeClr val="tx2"/>
                </a:solidFill>
              </a:rPr>
              <a:t>要注意，原子的线度是0．1</a:t>
            </a:r>
            <a:r>
              <a:rPr lang="en-US" altLang="zh-CN" sz="2000" b="1" kern="0" dirty="0" smtClean="0">
                <a:solidFill>
                  <a:schemeClr val="tx2"/>
                </a:solidFill>
              </a:rPr>
              <a:t>nm)；</a:t>
            </a:r>
            <a:r>
              <a:rPr lang="en-US" altLang="zh-CN" sz="2000" b="1" kern="0" dirty="0" smtClean="0">
                <a:solidFill>
                  <a:schemeClr val="folHlink"/>
                </a:solidFill>
              </a:rPr>
              <a:t> </a:t>
            </a:r>
            <a:endParaRPr lang="zh-CN" altLang="en-US" sz="2000" b="1" kern="0" dirty="0" smtClean="0">
              <a:solidFill>
                <a:schemeClr val="folHlink"/>
              </a:solidFill>
            </a:endParaRPr>
          </a:p>
          <a:p>
            <a:pPr marL="533400" indent="-533400" algn="just" eaLnBrk="1" hangingPunct="1">
              <a:lnSpc>
                <a:spcPct val="130000"/>
              </a:lnSpc>
              <a:spcBef>
                <a:spcPct val="0"/>
              </a:spcBef>
              <a:defRPr/>
            </a:pPr>
            <a:endParaRPr lang="zh-CN" altLang="en-US" sz="2000" b="1" kern="0" dirty="0" smtClean="0">
              <a:solidFill>
                <a:schemeClr val="folHlink"/>
              </a:solidFill>
            </a:endParaRPr>
          </a:p>
        </p:txBody>
      </p:sp>
      <p:sp>
        <p:nvSpPr>
          <p:cNvPr id="3" name="Text Box 5"/>
          <p:cNvSpPr txBox="1">
            <a:spLocks noChangeArrowheads="1"/>
          </p:cNvSpPr>
          <p:nvPr/>
        </p:nvSpPr>
        <p:spPr bwMode="auto">
          <a:xfrm>
            <a:off x="152400" y="4579938"/>
            <a:ext cx="8001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pPr>
            <a:r>
              <a:rPr kumimoji="1" lang="zh-CN" altLang="en-US" sz="2400" b="1">
                <a:solidFill>
                  <a:srgbClr val="002060"/>
                </a:solidFill>
                <a:latin typeface="Times New Roman" pitchFamily="18" charset="0"/>
              </a:rPr>
              <a:t>光学元件的变化，引起腔长变化。</a:t>
            </a:r>
          </a:p>
          <a:p>
            <a:pPr algn="just" eaLnBrk="1" hangingPunct="1">
              <a:spcBef>
                <a:spcPct val="0"/>
              </a:spcBef>
            </a:pPr>
            <a:r>
              <a:rPr kumimoji="1" lang="zh-CN" altLang="en-US" sz="2400" b="1">
                <a:solidFill>
                  <a:srgbClr val="002060"/>
                </a:solidFill>
                <a:latin typeface="Times New Roman" pitchFamily="18" charset="0"/>
              </a:rPr>
              <a:t>或者布儒斯特窗位置变化，都会引起腔长变化；</a:t>
            </a:r>
          </a:p>
        </p:txBody>
      </p:sp>
      <p:sp>
        <p:nvSpPr>
          <p:cNvPr id="4" name="Text Box 6"/>
          <p:cNvSpPr txBox="1">
            <a:spLocks noChangeArrowheads="1"/>
          </p:cNvSpPr>
          <p:nvPr/>
        </p:nvSpPr>
        <p:spPr bwMode="auto">
          <a:xfrm>
            <a:off x="533400" y="5722938"/>
            <a:ext cx="7137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pPr>
            <a:r>
              <a:rPr kumimoji="1" lang="zh-CN" altLang="en-US" sz="2400" b="1">
                <a:solidFill>
                  <a:srgbClr val="002060"/>
                </a:solidFill>
                <a:latin typeface="Times New Roman" pitchFamily="18" charset="0"/>
              </a:rPr>
              <a:t>如果腔体采用殷钢作支承物，则外磁场的存在将引起殷钢的磁致伸缩，从而使腔长变化。</a:t>
            </a:r>
            <a:endParaRPr kumimoji="1" lang="zh-CN" altLang="en-US" sz="2400">
              <a:solidFill>
                <a:srgbClr val="002060"/>
              </a:solidFill>
              <a:latin typeface="Times New Roman" pitchFamily="18" charset="0"/>
            </a:endParaRPr>
          </a:p>
        </p:txBody>
      </p:sp>
      <p:sp>
        <p:nvSpPr>
          <p:cNvPr id="7" name="Rectangle 2"/>
          <p:cNvSpPr txBox="1">
            <a:spLocks noChangeArrowheads="1"/>
          </p:cNvSpPr>
          <p:nvPr/>
        </p:nvSpPr>
        <p:spPr bwMode="auto">
          <a:xfrm>
            <a:off x="76200" y="152400"/>
            <a:ext cx="6324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eaLnBrk="1" hangingPunct="1">
              <a:defRPr/>
            </a:pPr>
            <a:r>
              <a:rPr lang="zh-CN" altLang="en-US" sz="3200" b="1" kern="0" smtClean="0"/>
              <a:t>1．引起腔长变化的主要因素是：</a:t>
            </a:r>
            <a:endParaRPr lang="zh-CN" altLang="en-US" sz="3200" b="1" kern="0" dirty="0" smtClean="0"/>
          </a:p>
        </p:txBody>
      </p:sp>
    </p:spTree>
    <p:extLst>
      <p:ext uri="{BB962C8B-B14F-4D97-AF65-F5344CB8AC3E}">
        <p14:creationId xmlns:p14="http://schemas.microsoft.com/office/powerpoint/2010/main" val="862114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utoUpdateAnimBg="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8600" y="152400"/>
            <a:ext cx="54864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l" eaLnBrk="1" hangingPunct="1">
              <a:defRPr/>
            </a:pPr>
            <a:r>
              <a:rPr lang="zh-CN" altLang="en-US" sz="2800" b="1" kern="0" smtClean="0"/>
              <a:t>2．引起折射率变化的因素</a:t>
            </a:r>
            <a:endParaRPr lang="zh-CN" altLang="en-US" sz="2800" b="1" kern="0" dirty="0" smtClean="0"/>
          </a:p>
        </p:txBody>
      </p:sp>
      <p:sp>
        <p:nvSpPr>
          <p:cNvPr id="3" name="Rectangle 3"/>
          <p:cNvSpPr txBox="1">
            <a:spLocks noChangeArrowheads="1"/>
          </p:cNvSpPr>
          <p:nvPr/>
        </p:nvSpPr>
        <p:spPr>
          <a:xfrm>
            <a:off x="152400" y="990600"/>
            <a:ext cx="8229600" cy="1584325"/>
          </a:xfrm>
          <a:prstGeom prst="rect">
            <a:avLst/>
          </a:prstGeom>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spcBef>
                <a:spcPct val="0"/>
              </a:spcBef>
              <a:buFontTx/>
              <a:buNone/>
              <a:defRPr/>
            </a:pPr>
            <a:r>
              <a:rPr lang="zh-CN" altLang="en-US" sz="2400" b="1" kern="0" dirty="0" smtClean="0">
                <a:solidFill>
                  <a:srgbClr val="002060"/>
                </a:solidFill>
                <a:latin typeface="宋体" pitchFamily="2" charset="-122"/>
              </a:rPr>
              <a:t>  暴露在大气腔体，当大气条件(气压、温度、湿度)变化时，空气折射率将产生变化，从而导致谐振频率变化。</a:t>
            </a:r>
          </a:p>
        </p:txBody>
      </p:sp>
    </p:spTree>
    <p:extLst>
      <p:ext uri="{BB962C8B-B14F-4D97-AF65-F5344CB8AC3E}">
        <p14:creationId xmlns:p14="http://schemas.microsoft.com/office/powerpoint/2010/main" val="2030233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800" y="1646238"/>
            <a:ext cx="8196263"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FontTx/>
              <a:buNone/>
            </a:pPr>
            <a:r>
              <a:rPr lang="zh-CN" altLang="en-US" sz="1800" b="1">
                <a:solidFill>
                  <a:srgbClr val="002060"/>
                </a:solidFill>
              </a:rPr>
              <a:t>分为两类：被动式稳频和主动式稳频。</a:t>
            </a:r>
          </a:p>
          <a:p>
            <a:pPr algn="just" eaLnBrk="1" hangingPunct="1">
              <a:spcBef>
                <a:spcPct val="0"/>
              </a:spcBef>
              <a:buFontTx/>
              <a:buNone/>
            </a:pPr>
            <a:endParaRPr lang="zh-CN" altLang="en-US" sz="1800" b="1">
              <a:solidFill>
                <a:srgbClr val="002060"/>
              </a:solidFill>
            </a:endParaRPr>
          </a:p>
          <a:p>
            <a:pPr algn="just" eaLnBrk="1" hangingPunct="1">
              <a:spcBef>
                <a:spcPct val="0"/>
              </a:spcBef>
              <a:buFontTx/>
              <a:buNone/>
            </a:pPr>
            <a:r>
              <a:rPr lang="zh-CN" altLang="en-US" sz="1800" b="1">
                <a:solidFill>
                  <a:srgbClr val="002060"/>
                </a:solidFill>
              </a:rPr>
              <a:t>一．被动式稳频</a:t>
            </a:r>
          </a:p>
          <a:p>
            <a:pPr algn="just" eaLnBrk="1" hangingPunct="1">
              <a:spcBef>
                <a:spcPct val="0"/>
              </a:spcBef>
              <a:buFontTx/>
              <a:buNone/>
            </a:pPr>
            <a:r>
              <a:rPr lang="zh-CN" altLang="en-US" sz="1800" b="1">
                <a:solidFill>
                  <a:srgbClr val="002060"/>
                </a:solidFill>
              </a:rPr>
              <a:t>尽量将激光器与变化的外界环境隔离开来，减小外界环境对激光器的扰动</a:t>
            </a:r>
          </a:p>
        </p:txBody>
      </p:sp>
      <p:sp>
        <p:nvSpPr>
          <p:cNvPr id="3" name="Text Box 5"/>
          <p:cNvSpPr txBox="1">
            <a:spLocks noChangeArrowheads="1"/>
          </p:cNvSpPr>
          <p:nvPr/>
        </p:nvSpPr>
        <p:spPr bwMode="auto">
          <a:xfrm>
            <a:off x="2071688" y="3286125"/>
            <a:ext cx="3000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FontTx/>
              <a:buNone/>
            </a:pPr>
            <a:r>
              <a:rPr kumimoji="1" lang="zh-CN" altLang="en-US" sz="2400" b="1">
                <a:solidFill>
                  <a:srgbClr val="002060"/>
                </a:solidFill>
              </a:rPr>
              <a:t>采用膨胀系数小的材料制作；</a:t>
            </a:r>
            <a:endParaRPr kumimoji="1" lang="zh-CN" altLang="en-US" sz="2400" b="1">
              <a:solidFill>
                <a:srgbClr val="002060"/>
              </a:solidFill>
              <a:latin typeface="Times New Roman" pitchFamily="18" charset="0"/>
            </a:endParaRPr>
          </a:p>
        </p:txBody>
      </p:sp>
      <p:sp>
        <p:nvSpPr>
          <p:cNvPr id="4" name="Text Box 6"/>
          <p:cNvSpPr txBox="1">
            <a:spLocks noChangeArrowheads="1"/>
          </p:cNvSpPr>
          <p:nvPr/>
        </p:nvSpPr>
        <p:spPr bwMode="auto">
          <a:xfrm>
            <a:off x="2000250" y="4071938"/>
            <a:ext cx="30003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spcBef>
                <a:spcPct val="0"/>
              </a:spcBef>
              <a:buFontTx/>
              <a:buNone/>
            </a:pPr>
            <a:r>
              <a:rPr kumimoji="1" lang="zh-CN" altLang="en-US" sz="2400" b="1">
                <a:solidFill>
                  <a:srgbClr val="002060"/>
                </a:solidFill>
              </a:rPr>
              <a:t>恒温控制</a:t>
            </a:r>
            <a:endParaRPr kumimoji="1" lang="en-US" altLang="zh-CN" sz="2400" b="1">
              <a:solidFill>
                <a:srgbClr val="002060"/>
              </a:solidFill>
            </a:endParaRPr>
          </a:p>
          <a:p>
            <a:pPr algn="just" eaLnBrk="1" hangingPunct="1">
              <a:spcBef>
                <a:spcPct val="0"/>
              </a:spcBef>
              <a:buFontTx/>
              <a:buNone/>
            </a:pPr>
            <a:r>
              <a:rPr kumimoji="1" lang="zh-CN" altLang="en-US" sz="2400" b="1">
                <a:solidFill>
                  <a:srgbClr val="002060"/>
                </a:solidFill>
              </a:rPr>
              <a:t>限震</a:t>
            </a:r>
            <a:endParaRPr kumimoji="1" lang="en-US" altLang="zh-CN" sz="2400" b="1">
              <a:solidFill>
                <a:srgbClr val="002060"/>
              </a:solidFill>
            </a:endParaRPr>
          </a:p>
          <a:p>
            <a:pPr algn="just" eaLnBrk="1" hangingPunct="1">
              <a:spcBef>
                <a:spcPct val="0"/>
              </a:spcBef>
              <a:buFontTx/>
              <a:buNone/>
            </a:pPr>
            <a:r>
              <a:rPr kumimoji="1" lang="zh-CN" altLang="en-US" sz="2400" b="1">
                <a:solidFill>
                  <a:srgbClr val="002060"/>
                </a:solidFill>
              </a:rPr>
              <a:t>密封隔声</a:t>
            </a:r>
            <a:endParaRPr kumimoji="1" lang="en-US" altLang="zh-CN" sz="2400" b="1">
              <a:solidFill>
                <a:srgbClr val="002060"/>
              </a:solidFill>
            </a:endParaRPr>
          </a:p>
          <a:p>
            <a:pPr algn="just" eaLnBrk="1" hangingPunct="1">
              <a:spcBef>
                <a:spcPct val="0"/>
              </a:spcBef>
              <a:buFontTx/>
              <a:buNone/>
            </a:pPr>
            <a:r>
              <a:rPr kumimoji="1" lang="zh-CN" altLang="en-US" sz="2400" b="1">
                <a:solidFill>
                  <a:srgbClr val="002060"/>
                </a:solidFill>
              </a:rPr>
              <a:t>稳定电流等措施</a:t>
            </a:r>
            <a:endParaRPr kumimoji="1" lang="zh-CN" altLang="en-US" sz="2400" b="1">
              <a:solidFill>
                <a:srgbClr val="002060"/>
              </a:solidFill>
              <a:latin typeface="Times New Roman" pitchFamily="18" charset="0"/>
            </a:endParaRPr>
          </a:p>
        </p:txBody>
      </p:sp>
      <p:sp>
        <p:nvSpPr>
          <p:cNvPr id="5" name="Text Box 7"/>
          <p:cNvSpPr txBox="1">
            <a:spLocks noChangeArrowheads="1"/>
          </p:cNvSpPr>
          <p:nvPr/>
        </p:nvSpPr>
        <p:spPr bwMode="auto">
          <a:xfrm>
            <a:off x="5572125" y="5500688"/>
            <a:ext cx="29289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kumimoji="1" lang="zh-CN" altLang="en-US" sz="2000" b="1">
                <a:solidFill>
                  <a:srgbClr val="002060"/>
                </a:solidFill>
                <a:latin typeface="Times New Roman" pitchFamily="18" charset="0"/>
              </a:rPr>
              <a:t>被动式稳频的稳定度只能达到</a:t>
            </a:r>
            <a:r>
              <a:rPr kumimoji="1" lang="zh-CN" altLang="en-US" sz="2000" b="1">
                <a:solidFill>
                  <a:srgbClr val="002060"/>
                </a:solidFill>
              </a:rPr>
              <a:t> 10</a:t>
            </a:r>
            <a:r>
              <a:rPr kumimoji="1" lang="zh-CN" altLang="en-US" sz="2000" b="1" baseline="30000">
                <a:solidFill>
                  <a:srgbClr val="002060"/>
                </a:solidFill>
              </a:rPr>
              <a:t>-7</a:t>
            </a:r>
            <a:r>
              <a:rPr kumimoji="1" lang="zh-CN" altLang="en-US" sz="2000" b="1">
                <a:solidFill>
                  <a:srgbClr val="002060"/>
                </a:solidFill>
                <a:latin typeface="Times New Roman" pitchFamily="18" charset="0"/>
              </a:rPr>
              <a:t>，要提高到</a:t>
            </a:r>
            <a:r>
              <a:rPr kumimoji="1" lang="zh-CN" altLang="en-US" sz="2000" b="1">
                <a:solidFill>
                  <a:srgbClr val="002060"/>
                </a:solidFill>
              </a:rPr>
              <a:t>10</a:t>
            </a:r>
            <a:r>
              <a:rPr kumimoji="1" lang="zh-CN" altLang="en-US" sz="2000" b="1" baseline="30000">
                <a:solidFill>
                  <a:srgbClr val="002060"/>
                </a:solidFill>
              </a:rPr>
              <a:t>-8</a:t>
            </a:r>
            <a:r>
              <a:rPr kumimoji="1" lang="zh-CN" altLang="en-US" sz="2000" b="1">
                <a:solidFill>
                  <a:srgbClr val="002060"/>
                </a:solidFill>
                <a:latin typeface="Times New Roman" pitchFamily="18" charset="0"/>
              </a:rPr>
              <a:t>以上，非常困难。</a:t>
            </a:r>
          </a:p>
        </p:txBody>
      </p:sp>
      <p:sp>
        <p:nvSpPr>
          <p:cNvPr id="6" name="矩形 5"/>
          <p:cNvSpPr>
            <a:spLocks noChangeArrowheads="1"/>
          </p:cNvSpPr>
          <p:nvPr/>
        </p:nvSpPr>
        <p:spPr bwMode="auto">
          <a:xfrm>
            <a:off x="142875" y="4286250"/>
            <a:ext cx="877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b="1">
                <a:solidFill>
                  <a:srgbClr val="002060"/>
                </a:solidFill>
              </a:rPr>
              <a:t>对系统</a:t>
            </a:r>
          </a:p>
        </p:txBody>
      </p:sp>
      <p:sp>
        <p:nvSpPr>
          <p:cNvPr id="7" name="矩形 6"/>
          <p:cNvSpPr>
            <a:spLocks noChangeArrowheads="1"/>
          </p:cNvSpPr>
          <p:nvPr/>
        </p:nvSpPr>
        <p:spPr bwMode="auto">
          <a:xfrm>
            <a:off x="5643563" y="4214813"/>
            <a:ext cx="3214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800" b="1">
                <a:solidFill>
                  <a:srgbClr val="002060"/>
                </a:solidFill>
              </a:rPr>
              <a:t>可以减小外界环境的变化对激光器的影响</a:t>
            </a:r>
          </a:p>
        </p:txBody>
      </p:sp>
      <p:sp>
        <p:nvSpPr>
          <p:cNvPr id="8" name="左大括号 7"/>
          <p:cNvSpPr/>
          <p:nvPr/>
        </p:nvSpPr>
        <p:spPr bwMode="auto">
          <a:xfrm>
            <a:off x="1357313" y="3429000"/>
            <a:ext cx="285750" cy="2214563"/>
          </a:xfrm>
          <a:prstGeom prst="leftBrace">
            <a:avLst>
              <a:gd name="adj1" fmla="val 107143"/>
              <a:gd name="adj2" fmla="val 50000"/>
            </a:avLst>
          </a:prstGeom>
          <a:solidFill>
            <a:schemeClr val="accent3">
              <a:lumMod val="25000"/>
            </a:schemeClr>
          </a:solidFill>
          <a:ln w="57150" cap="sq" cmpd="sng" algn="ctr">
            <a:solidFill>
              <a:srgbClr val="FAFE42"/>
            </a:solidFill>
            <a:prstDash val="solid"/>
            <a:miter lim="800000"/>
            <a:headEnd type="none" w="sm" len="sm"/>
            <a:tailEnd type="none" w="sm" len="sm"/>
          </a:ln>
          <a:effectLst/>
        </p:spPr>
        <p:txBody>
          <a:bodyPr wrap="none"/>
          <a:lstStyle/>
          <a:p>
            <a:pPr eaLnBrk="1" hangingPunct="1">
              <a:defRPr/>
            </a:pPr>
            <a:endParaRPr lang="zh-CN" altLang="en-US" b="1">
              <a:solidFill>
                <a:srgbClr val="002060"/>
              </a:solidFill>
            </a:endParaRPr>
          </a:p>
        </p:txBody>
      </p:sp>
      <p:sp>
        <p:nvSpPr>
          <p:cNvPr id="9" name="左大括号 8"/>
          <p:cNvSpPr/>
          <p:nvPr/>
        </p:nvSpPr>
        <p:spPr bwMode="auto">
          <a:xfrm flipH="1">
            <a:off x="5143500" y="3429000"/>
            <a:ext cx="285750" cy="2214563"/>
          </a:xfrm>
          <a:prstGeom prst="leftBrace">
            <a:avLst>
              <a:gd name="adj1" fmla="val 107143"/>
              <a:gd name="adj2" fmla="val 50000"/>
            </a:avLst>
          </a:prstGeom>
          <a:solidFill>
            <a:schemeClr val="accent3">
              <a:lumMod val="25000"/>
            </a:schemeClr>
          </a:solidFill>
          <a:ln w="57150" cap="sq" cmpd="sng" algn="ctr">
            <a:solidFill>
              <a:srgbClr val="FAFE42"/>
            </a:solidFill>
            <a:prstDash val="solid"/>
            <a:miter lim="800000"/>
            <a:headEnd type="none" w="sm" len="sm"/>
            <a:tailEnd type="none" w="sm" len="sm"/>
          </a:ln>
          <a:effectLst/>
        </p:spPr>
        <p:txBody>
          <a:bodyPr wrap="none"/>
          <a:lstStyle/>
          <a:p>
            <a:pPr eaLnBrk="1" hangingPunct="1">
              <a:defRPr/>
            </a:pPr>
            <a:endParaRPr lang="zh-CN" altLang="en-US" b="1">
              <a:solidFill>
                <a:srgbClr val="002060"/>
              </a:solidFill>
            </a:endParaRPr>
          </a:p>
        </p:txBody>
      </p:sp>
      <p:sp>
        <p:nvSpPr>
          <p:cNvPr id="27658" name="Text Box 2"/>
          <p:cNvSpPr txBox="1">
            <a:spLocks noChangeArrowheads="1"/>
          </p:cNvSpPr>
          <p:nvPr/>
        </p:nvSpPr>
        <p:spPr bwMode="auto">
          <a:xfrm>
            <a:off x="304800" y="188913"/>
            <a:ext cx="763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en-US" altLang="zh-CN" sz="2800" b="1" dirty="0" smtClean="0">
                <a:solidFill>
                  <a:srgbClr val="CC6600"/>
                </a:solidFill>
                <a:latin typeface="华文中宋" pitchFamily="2" charset="-122"/>
                <a:ea typeface="华文中宋" pitchFamily="2" charset="-122"/>
              </a:rPr>
              <a:t>5.2.2 </a:t>
            </a:r>
            <a:r>
              <a:rPr lang="zh-CN" altLang="en-US" sz="2800" b="1" dirty="0">
                <a:solidFill>
                  <a:srgbClr val="CC6600"/>
                </a:solidFill>
                <a:latin typeface="华文中宋" pitchFamily="2" charset="-122"/>
                <a:ea typeface="华文中宋" pitchFamily="2" charset="-122"/>
              </a:rPr>
              <a:t>稳频方法概述</a:t>
            </a:r>
          </a:p>
        </p:txBody>
      </p:sp>
      <p:sp>
        <p:nvSpPr>
          <p:cNvPr id="27659" name="Rectangle 3"/>
          <p:cNvSpPr>
            <a:spLocks noChangeArrowheads="1"/>
          </p:cNvSpPr>
          <p:nvPr/>
        </p:nvSpPr>
        <p:spPr bwMode="auto">
          <a:xfrm>
            <a:off x="26988" y="765175"/>
            <a:ext cx="87852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buFontTx/>
              <a:buNone/>
            </a:pPr>
            <a:r>
              <a:rPr lang="en-US" altLang="zh-CN" sz="2400" b="1">
                <a:solidFill>
                  <a:srgbClr val="000000"/>
                </a:solidFill>
                <a:latin typeface="宋体" pitchFamily="2" charset="-122"/>
              </a:rPr>
              <a:t>  </a:t>
            </a:r>
            <a:r>
              <a:rPr lang="zh-CN" altLang="en-US" sz="2400" b="1">
                <a:solidFill>
                  <a:srgbClr val="000000"/>
                </a:solidFill>
                <a:latin typeface="宋体" pitchFamily="2" charset="-122"/>
              </a:rPr>
              <a:t>稳频的一般原理：</a:t>
            </a:r>
          </a:p>
          <a:p>
            <a:pPr eaLnBrk="1" hangingPunct="1">
              <a:buFontTx/>
              <a:buNone/>
            </a:pPr>
            <a:r>
              <a:rPr lang="zh-CN" altLang="en-US" sz="2400" b="1">
                <a:solidFill>
                  <a:srgbClr val="000000"/>
                </a:solidFill>
                <a:latin typeface="宋体" pitchFamily="2" charset="-122"/>
              </a:rPr>
              <a:t>  稳频的实质：保持</a:t>
            </a:r>
            <a:r>
              <a:rPr lang="en-US" altLang="zh-CN" sz="2400" b="1" i="1">
                <a:solidFill>
                  <a:srgbClr val="000000"/>
                </a:solidFill>
                <a:latin typeface="宋体" pitchFamily="2" charset="-122"/>
              </a:rPr>
              <a:t>μ</a:t>
            </a:r>
            <a:r>
              <a:rPr lang="zh-CN" altLang="en-US" sz="2400" b="1">
                <a:solidFill>
                  <a:srgbClr val="000000"/>
                </a:solidFill>
                <a:latin typeface="宋体" pitchFamily="2" charset="-122"/>
              </a:rPr>
              <a:t>、</a:t>
            </a:r>
            <a:r>
              <a:rPr lang="en-US" altLang="zh-CN" sz="2400" b="1" i="1">
                <a:solidFill>
                  <a:srgbClr val="000000"/>
                </a:solidFill>
                <a:latin typeface="Times New Roman" pitchFamily="18" charset="0"/>
              </a:rPr>
              <a:t>L</a:t>
            </a:r>
            <a:r>
              <a:rPr lang="zh-CN" altLang="en-US" sz="2400" b="1">
                <a:solidFill>
                  <a:srgbClr val="000000"/>
                </a:solidFill>
                <a:latin typeface="宋体" pitchFamily="2" charset="-122"/>
              </a:rPr>
              <a:t>不变。</a:t>
            </a:r>
          </a:p>
        </p:txBody>
      </p:sp>
    </p:spTree>
    <p:extLst>
      <p:ext uri="{BB962C8B-B14F-4D97-AF65-F5344CB8AC3E}">
        <p14:creationId xmlns:p14="http://schemas.microsoft.com/office/powerpoint/2010/main" val="355749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0-#ppt_w/2"/>
                                          </p:val>
                                        </p:tav>
                                        <p:tav tm="100000">
                                          <p:val>
                                            <p:strVal val="#ppt_x"/>
                                          </p:val>
                                        </p:tav>
                                      </p:tavLst>
                                    </p:anim>
                                    <p:anim calcmode="lin" valueType="num">
                                      <p:cBhvr additive="base">
                                        <p:cTn id="4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p:bldP spid="7" grpId="0"/>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152400" y="990600"/>
            <a:ext cx="89154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zh-CN" sz="2800" b="1">
                <a:solidFill>
                  <a:srgbClr val="000000"/>
                </a:solidFill>
                <a:latin typeface="宋体" pitchFamily="2" charset="-122"/>
              </a:rPr>
              <a:t>1.</a:t>
            </a:r>
            <a:r>
              <a:rPr lang="zh-CN" altLang="en-US" sz="2800" b="1">
                <a:solidFill>
                  <a:srgbClr val="000000"/>
                </a:solidFill>
                <a:latin typeface="宋体" pitchFamily="2" charset="-122"/>
              </a:rPr>
              <a:t>稳频的原理</a:t>
            </a:r>
            <a:r>
              <a:rPr lang="en-US" altLang="zh-CN" sz="2800" b="1">
                <a:solidFill>
                  <a:srgbClr val="000000"/>
                </a:solidFill>
                <a:latin typeface="宋体" pitchFamily="2" charset="-122"/>
              </a:rPr>
              <a:t>:</a:t>
            </a:r>
            <a:r>
              <a:rPr lang="zh-CN" altLang="en-US" sz="2800" b="1">
                <a:solidFill>
                  <a:srgbClr val="000000"/>
                </a:solidFill>
                <a:latin typeface="宋体" pitchFamily="2" charset="-122"/>
              </a:rPr>
              <a:t>采用负反馈电路控制稳频技术。选取一个稳定的参考标准频率，当外界影响使激光频率偏离标准频率时，鉴频器给出误差讯号</a:t>
            </a:r>
            <a:r>
              <a:rPr lang="en-US" altLang="zh-CN" sz="2800" b="1">
                <a:solidFill>
                  <a:srgbClr val="000000"/>
                </a:solidFill>
                <a:latin typeface="宋体" pitchFamily="2" charset="-122"/>
              </a:rPr>
              <a:t>,</a:t>
            </a:r>
            <a:r>
              <a:rPr lang="zh-CN" altLang="en-US" sz="2800" b="1">
                <a:solidFill>
                  <a:srgbClr val="000000"/>
                </a:solidFill>
                <a:latin typeface="宋体" pitchFamily="2" charset="-122"/>
              </a:rPr>
              <a:t>通过负反馈电路去控制腔长，使激光频率自动回到标准频率上。</a:t>
            </a:r>
          </a:p>
        </p:txBody>
      </p:sp>
      <p:sp>
        <p:nvSpPr>
          <p:cNvPr id="3" name="Rectangle 8"/>
          <p:cNvSpPr>
            <a:spLocks noChangeArrowheads="1"/>
          </p:cNvSpPr>
          <p:nvPr/>
        </p:nvSpPr>
        <p:spPr bwMode="auto">
          <a:xfrm>
            <a:off x="468313" y="304800"/>
            <a:ext cx="25304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800" b="1">
                <a:solidFill>
                  <a:srgbClr val="0000CC"/>
                </a:solidFill>
                <a:latin typeface="楷体_GB2312" pitchFamily="49" charset="-122"/>
                <a:ea typeface="楷体_GB2312" pitchFamily="49" charset="-122"/>
              </a:rPr>
              <a:t>二</a:t>
            </a:r>
            <a:r>
              <a:rPr lang="en-US" altLang="zh-CN" sz="2800" b="1">
                <a:solidFill>
                  <a:srgbClr val="0000CC"/>
                </a:solidFill>
                <a:latin typeface="楷体_GB2312" pitchFamily="49" charset="-122"/>
                <a:ea typeface="楷体_GB2312" pitchFamily="49" charset="-122"/>
              </a:rPr>
              <a:t>.</a:t>
            </a:r>
            <a:r>
              <a:rPr lang="zh-CN" altLang="en-US" sz="2800" b="1">
                <a:solidFill>
                  <a:srgbClr val="0000CC"/>
                </a:solidFill>
                <a:latin typeface="楷体_GB2312" pitchFamily="49" charset="-122"/>
                <a:ea typeface="楷体_GB2312" pitchFamily="49" charset="-122"/>
              </a:rPr>
              <a:t>主动式稳频</a:t>
            </a:r>
          </a:p>
        </p:txBody>
      </p:sp>
      <p:sp>
        <p:nvSpPr>
          <p:cNvPr id="4" name="Rectangle 9"/>
          <p:cNvSpPr>
            <a:spLocks noChangeArrowheads="1"/>
          </p:cNvSpPr>
          <p:nvPr/>
        </p:nvSpPr>
        <p:spPr bwMode="auto">
          <a:xfrm>
            <a:off x="34925" y="3276600"/>
            <a:ext cx="8839200" cy="336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buFontTx/>
              <a:buNone/>
            </a:pPr>
            <a:r>
              <a:rPr lang="en-US" altLang="zh-CN" sz="2800" b="1">
                <a:solidFill>
                  <a:srgbClr val="000000"/>
                </a:solidFill>
                <a:latin typeface="宋体" pitchFamily="2" charset="-122"/>
              </a:rPr>
              <a:t>2.</a:t>
            </a:r>
            <a:r>
              <a:rPr lang="zh-CN" altLang="en-US" sz="2800" b="1">
                <a:solidFill>
                  <a:srgbClr val="000000"/>
                </a:solidFill>
                <a:latin typeface="宋体" pitchFamily="2" charset="-122"/>
              </a:rPr>
              <a:t>鉴频器：是稳频的关键部件。</a:t>
            </a:r>
          </a:p>
          <a:p>
            <a:pPr lvl="1" eaLnBrk="1" hangingPunct="1">
              <a:buFontTx/>
              <a:buNone/>
            </a:pPr>
            <a:r>
              <a:rPr lang="zh-CN" altLang="en-US" b="1">
                <a:solidFill>
                  <a:srgbClr val="000000"/>
                </a:solidFill>
                <a:latin typeface="宋体" pitchFamily="2" charset="-122"/>
              </a:rPr>
              <a:t>①任务：</a:t>
            </a:r>
            <a:r>
              <a:rPr lang="en-US" altLang="zh-CN" b="1">
                <a:solidFill>
                  <a:srgbClr val="000000"/>
                </a:solidFill>
                <a:latin typeface="宋体" pitchFamily="2" charset="-122"/>
              </a:rPr>
              <a:t>a.</a:t>
            </a:r>
            <a:r>
              <a:rPr lang="zh-CN" altLang="en-US" b="1">
                <a:solidFill>
                  <a:srgbClr val="000000"/>
                </a:solidFill>
                <a:latin typeface="宋体" pitchFamily="2" charset="-122"/>
              </a:rPr>
              <a:t>提供标准频率。</a:t>
            </a:r>
            <a:r>
              <a:rPr lang="en-US" altLang="zh-CN" b="1">
                <a:solidFill>
                  <a:srgbClr val="000000"/>
                </a:solidFill>
                <a:latin typeface="宋体" pitchFamily="2" charset="-122"/>
              </a:rPr>
              <a:t>b.</a:t>
            </a:r>
            <a:r>
              <a:rPr lang="zh-CN" altLang="en-US" b="1">
                <a:solidFill>
                  <a:srgbClr val="000000"/>
                </a:solidFill>
                <a:latin typeface="宋体" pitchFamily="2" charset="-122"/>
              </a:rPr>
              <a:t>频率鉴别：当激光器振荡频率偏离标准频率时，能够鉴别出来。</a:t>
            </a:r>
          </a:p>
          <a:p>
            <a:pPr lvl="1" eaLnBrk="1" hangingPunct="1">
              <a:buFontTx/>
              <a:buNone/>
            </a:pPr>
            <a:r>
              <a:rPr lang="zh-CN" altLang="en-US" b="1">
                <a:solidFill>
                  <a:srgbClr val="000000"/>
                </a:solidFill>
                <a:latin typeface="宋体" pitchFamily="2" charset="-122"/>
              </a:rPr>
              <a:t>②对鉴频器的要求：</a:t>
            </a:r>
            <a:r>
              <a:rPr lang="en-US" altLang="zh-CN" b="1">
                <a:solidFill>
                  <a:srgbClr val="000000"/>
                </a:solidFill>
                <a:latin typeface="宋体" pitchFamily="2" charset="-122"/>
              </a:rPr>
              <a:t>a.</a:t>
            </a:r>
            <a:r>
              <a:rPr lang="zh-CN" altLang="en-US" b="1">
                <a:solidFill>
                  <a:srgbClr val="000000"/>
                </a:solidFill>
                <a:latin typeface="宋体" pitchFamily="2" charset="-122"/>
              </a:rPr>
              <a:t>中心频率要稳定，标准频率不能有漂移。</a:t>
            </a:r>
            <a:r>
              <a:rPr lang="en-US" altLang="zh-CN" b="1">
                <a:solidFill>
                  <a:srgbClr val="000000"/>
                </a:solidFill>
                <a:latin typeface="宋体" pitchFamily="2" charset="-122"/>
              </a:rPr>
              <a:t>b.</a:t>
            </a:r>
            <a:r>
              <a:rPr lang="zh-CN" altLang="en-US" b="1">
                <a:solidFill>
                  <a:srgbClr val="000000"/>
                </a:solidFill>
                <a:latin typeface="宋体" pitchFamily="2" charset="-122"/>
              </a:rPr>
              <a:t>灵敏度要高</a:t>
            </a:r>
            <a:r>
              <a:rPr lang="zh-CN" altLang="en-US" b="1">
                <a:solidFill>
                  <a:srgbClr val="000000"/>
                </a:solidFill>
                <a:latin typeface="Verdana" pitchFamily="34" charset="0"/>
              </a:rPr>
              <a:t>，</a:t>
            </a:r>
            <a:r>
              <a:rPr lang="zh-CN" altLang="en-US" b="1">
                <a:solidFill>
                  <a:srgbClr val="000000"/>
                </a:solidFill>
                <a:latin typeface="宋体" pitchFamily="2" charset="-122"/>
              </a:rPr>
              <a:t>微小变化能鉴别。 </a:t>
            </a:r>
          </a:p>
          <a:p>
            <a:pPr lvl="1" eaLnBrk="1" hangingPunct="1">
              <a:buFontTx/>
              <a:buNone/>
            </a:pPr>
            <a:r>
              <a:rPr lang="zh-CN" altLang="en-US" b="1">
                <a:solidFill>
                  <a:srgbClr val="000000"/>
                </a:solidFill>
                <a:latin typeface="宋体" pitchFamily="2" charset="-122"/>
              </a:rPr>
              <a:t>③ 鉴频器的类型：以原子谱线本身作为鉴频器以外界标准频率做鉴频器</a:t>
            </a:r>
          </a:p>
        </p:txBody>
      </p:sp>
    </p:spTree>
    <p:extLst>
      <p:ext uri="{BB962C8B-B14F-4D97-AF65-F5344CB8AC3E}">
        <p14:creationId xmlns:p14="http://schemas.microsoft.com/office/powerpoint/2010/main" val="1247149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3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6200" y="990600"/>
            <a:ext cx="6424613"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0"/>
              </a:spcBef>
            </a:pPr>
            <a:r>
              <a:rPr lang="zh-CN" altLang="en-US" sz="2800" b="1">
                <a:solidFill>
                  <a:srgbClr val="002060"/>
                </a:solidFill>
              </a:rPr>
              <a:t>兰姆(</a:t>
            </a:r>
            <a:r>
              <a:rPr lang="en-US" altLang="zh-CN" sz="2800" b="1">
                <a:solidFill>
                  <a:srgbClr val="002060"/>
                </a:solidFill>
              </a:rPr>
              <a:t>Lamb)</a:t>
            </a:r>
            <a:r>
              <a:rPr lang="zh-CN" altLang="en-US" sz="2800" b="1">
                <a:solidFill>
                  <a:srgbClr val="002060"/>
                </a:solidFill>
              </a:rPr>
              <a:t>凹陷稳频法，</a:t>
            </a:r>
          </a:p>
          <a:p>
            <a:pPr algn="just" eaLnBrk="1" hangingPunct="1">
              <a:lnSpc>
                <a:spcPct val="150000"/>
              </a:lnSpc>
              <a:spcBef>
                <a:spcPct val="0"/>
              </a:spcBef>
            </a:pPr>
            <a:r>
              <a:rPr lang="zh-CN" altLang="en-US" sz="2800" b="1">
                <a:solidFill>
                  <a:srgbClr val="002060"/>
                </a:solidFill>
              </a:rPr>
              <a:t>塞曼效应稳频法，</a:t>
            </a:r>
          </a:p>
          <a:p>
            <a:pPr algn="just" eaLnBrk="1" hangingPunct="1">
              <a:lnSpc>
                <a:spcPct val="150000"/>
              </a:lnSpc>
              <a:spcBef>
                <a:spcPct val="0"/>
              </a:spcBef>
            </a:pPr>
            <a:r>
              <a:rPr lang="zh-CN" altLang="en-US" sz="2800" b="1">
                <a:solidFill>
                  <a:srgbClr val="002060"/>
                </a:solidFill>
              </a:rPr>
              <a:t>无源腔稳频法，</a:t>
            </a:r>
          </a:p>
          <a:p>
            <a:pPr algn="just" eaLnBrk="1" hangingPunct="1">
              <a:lnSpc>
                <a:spcPct val="150000"/>
              </a:lnSpc>
              <a:spcBef>
                <a:spcPct val="0"/>
              </a:spcBef>
            </a:pPr>
            <a:r>
              <a:rPr lang="zh-CN" altLang="en-US" sz="2800" b="1">
                <a:solidFill>
                  <a:srgbClr val="002060"/>
                </a:solidFill>
              </a:rPr>
              <a:t>双通道稳频法，</a:t>
            </a:r>
          </a:p>
          <a:p>
            <a:pPr algn="just" eaLnBrk="1" hangingPunct="1">
              <a:lnSpc>
                <a:spcPct val="150000"/>
              </a:lnSpc>
              <a:spcBef>
                <a:spcPct val="0"/>
              </a:spcBef>
            </a:pPr>
            <a:r>
              <a:rPr lang="zh-CN" altLang="en-US" sz="2800" b="1">
                <a:solidFill>
                  <a:srgbClr val="002060"/>
                </a:solidFill>
              </a:rPr>
              <a:t>饱和吸收稳频法等。</a:t>
            </a:r>
          </a:p>
        </p:txBody>
      </p:sp>
      <p:sp>
        <p:nvSpPr>
          <p:cNvPr id="3" name="Text Box 3"/>
          <p:cNvSpPr txBox="1">
            <a:spLocks noChangeArrowheads="1"/>
          </p:cNvSpPr>
          <p:nvPr/>
        </p:nvSpPr>
        <p:spPr bwMode="auto">
          <a:xfrm>
            <a:off x="76200" y="4889500"/>
            <a:ext cx="8991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eaLnBrk="1" hangingPunct="1">
              <a:lnSpc>
                <a:spcPct val="150000"/>
              </a:lnSpc>
              <a:spcBef>
                <a:spcPct val="0"/>
              </a:spcBef>
              <a:buFontTx/>
              <a:buNone/>
            </a:pPr>
            <a:r>
              <a:rPr kumimoji="1" lang="zh-CN" altLang="en-US" sz="2800" b="1">
                <a:solidFill>
                  <a:srgbClr val="002060"/>
                </a:solidFill>
              </a:rPr>
              <a:t>主动稳频很容易实现稳定度在10</a:t>
            </a:r>
            <a:r>
              <a:rPr kumimoji="1" lang="zh-CN" altLang="en-US" sz="2800" b="1" baseline="30000">
                <a:solidFill>
                  <a:srgbClr val="002060"/>
                </a:solidFill>
              </a:rPr>
              <a:t>-8</a:t>
            </a:r>
            <a:r>
              <a:rPr kumimoji="1" lang="zh-CN" altLang="en-US" sz="2800" b="1">
                <a:solidFill>
                  <a:srgbClr val="002060"/>
                </a:solidFill>
              </a:rPr>
              <a:t>以上，目前已报导的频率稳定度最高达10</a:t>
            </a:r>
            <a:r>
              <a:rPr kumimoji="1" lang="zh-CN" altLang="en-US" sz="2800" b="1" baseline="30000">
                <a:solidFill>
                  <a:srgbClr val="002060"/>
                </a:solidFill>
              </a:rPr>
              <a:t>-14</a:t>
            </a:r>
            <a:r>
              <a:rPr kumimoji="1" lang="zh-CN" altLang="en-US" sz="2800" b="1">
                <a:solidFill>
                  <a:srgbClr val="002060"/>
                </a:solidFill>
              </a:rPr>
              <a:t>。</a:t>
            </a:r>
          </a:p>
          <a:p>
            <a:pPr algn="just" eaLnBrk="1" hangingPunct="1">
              <a:spcBef>
                <a:spcPct val="0"/>
              </a:spcBef>
              <a:buFontTx/>
              <a:buNone/>
            </a:pPr>
            <a:endParaRPr kumimoji="1" lang="zh-CN" altLang="en-US" sz="2800" b="1">
              <a:solidFill>
                <a:srgbClr val="002060"/>
              </a:solidFill>
              <a:latin typeface="Times New Roman" pitchFamily="18" charset="0"/>
            </a:endParaRPr>
          </a:p>
        </p:txBody>
      </p:sp>
      <p:sp>
        <p:nvSpPr>
          <p:cNvPr id="29700" name="Rectangle 4"/>
          <p:cNvSpPr>
            <a:spLocks noChangeArrowheads="1"/>
          </p:cNvSpPr>
          <p:nvPr/>
        </p:nvSpPr>
        <p:spPr bwMode="auto">
          <a:xfrm>
            <a:off x="0" y="381000"/>
            <a:ext cx="67357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800" b="1">
                <a:solidFill>
                  <a:srgbClr val="002060"/>
                </a:solidFill>
              </a:rPr>
              <a:t>主动式稳频方法有很多种类：</a:t>
            </a:r>
          </a:p>
        </p:txBody>
      </p:sp>
    </p:spTree>
    <p:extLst>
      <p:ext uri="{BB962C8B-B14F-4D97-AF65-F5344CB8AC3E}">
        <p14:creationId xmlns:p14="http://schemas.microsoft.com/office/powerpoint/2010/main" val="699124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6200" y="11113"/>
            <a:ext cx="813752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en-US" altLang="zh-CN" sz="2800" b="1" dirty="0" smtClean="0">
                <a:solidFill>
                  <a:srgbClr val="CC6600"/>
                </a:solidFill>
                <a:latin typeface="华文中宋" pitchFamily="2" charset="-122"/>
                <a:ea typeface="华文中宋" pitchFamily="2" charset="-122"/>
              </a:rPr>
              <a:t>5.2.3 </a:t>
            </a:r>
            <a:r>
              <a:rPr lang="zh-CN" altLang="en-US" sz="2800" b="1" dirty="0">
                <a:solidFill>
                  <a:srgbClr val="CC6600"/>
                </a:solidFill>
                <a:latin typeface="华文中宋" pitchFamily="2" charset="-122"/>
                <a:ea typeface="华文中宋" pitchFamily="2" charset="-122"/>
              </a:rPr>
              <a:t>兰姆凹陷法稳频</a:t>
            </a:r>
          </a:p>
          <a:p>
            <a:pPr eaLnBrk="1" hangingPunct="1">
              <a:spcBef>
                <a:spcPct val="50000"/>
              </a:spcBef>
              <a:buFontTx/>
              <a:buNone/>
            </a:pPr>
            <a:r>
              <a:rPr lang="zh-CN" altLang="en-US" sz="2800" b="1" dirty="0">
                <a:solidFill>
                  <a:srgbClr val="CC6600"/>
                </a:solidFill>
                <a:latin typeface="华文中宋" pitchFamily="2" charset="-122"/>
                <a:ea typeface="华文中宋" pitchFamily="2" charset="-122"/>
              </a:rPr>
              <a:t>      </a:t>
            </a:r>
            <a:r>
              <a:rPr lang="en-US" altLang="zh-CN" sz="2800" b="1" dirty="0">
                <a:solidFill>
                  <a:srgbClr val="CC6600"/>
                </a:solidFill>
                <a:latin typeface="Comic Sans MS" pitchFamily="66" charset="0"/>
                <a:ea typeface="华文中宋" pitchFamily="2" charset="-122"/>
              </a:rPr>
              <a:t>——</a:t>
            </a:r>
            <a:r>
              <a:rPr kumimoji="1" lang="zh-CN" altLang="en-US" sz="2400" b="1" dirty="0">
                <a:solidFill>
                  <a:srgbClr val="000000"/>
                </a:solidFill>
                <a:latin typeface="Times New Roman" pitchFamily="18" charset="0"/>
              </a:rPr>
              <a:t>利用原子谱线中心频率作为鉴别器进行稳频</a:t>
            </a:r>
          </a:p>
        </p:txBody>
      </p:sp>
      <p:sp>
        <p:nvSpPr>
          <p:cNvPr id="33795" name="Rectangle 3"/>
          <p:cNvSpPr>
            <a:spLocks noChangeArrowheads="1"/>
          </p:cNvSpPr>
          <p:nvPr/>
        </p:nvSpPr>
        <p:spPr bwMode="auto">
          <a:xfrm>
            <a:off x="0" y="1125538"/>
            <a:ext cx="576103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r>
              <a:rPr lang="zh-CN" altLang="en-US" sz="2400" b="1">
                <a:solidFill>
                  <a:srgbClr val="FF0000"/>
                </a:solidFill>
                <a:latin typeface="宋体" pitchFamily="2" charset="-122"/>
              </a:rPr>
              <a:t>稳频原理：</a:t>
            </a:r>
            <a:r>
              <a:rPr lang="zh-CN" altLang="en-US" sz="2400" b="1">
                <a:solidFill>
                  <a:srgbClr val="000000"/>
                </a:solidFill>
                <a:latin typeface="宋体" pitchFamily="2" charset="-122"/>
              </a:rPr>
              <a:t> </a:t>
            </a:r>
          </a:p>
          <a:p>
            <a:pPr eaLnBrk="1" hangingPunct="1">
              <a:buFontTx/>
              <a:buNone/>
            </a:pPr>
            <a:r>
              <a:rPr lang="en-US" altLang="zh-CN" sz="2400" b="1">
                <a:solidFill>
                  <a:srgbClr val="000000"/>
                </a:solidFill>
                <a:latin typeface="宋体" pitchFamily="2" charset="-122"/>
              </a:rPr>
              <a:t>1.</a:t>
            </a:r>
            <a:r>
              <a:rPr lang="zh-CN" altLang="en-US" sz="2400" b="1">
                <a:solidFill>
                  <a:srgbClr val="000000"/>
                </a:solidFill>
                <a:latin typeface="宋体" pitchFamily="2" charset="-122"/>
              </a:rPr>
              <a:t>兰姆凹陷：对非均匀加宽激光介质，激光器输出的功率在中心频率处最小。</a:t>
            </a:r>
          </a:p>
        </p:txBody>
      </p:sp>
      <p:pic>
        <p:nvPicPr>
          <p:cNvPr id="33796" name="Picture 4" descr="LASER52"/>
          <p:cNvPicPr>
            <a:picLocks noChangeAspect="1" noChangeArrowheads="1"/>
          </p:cNvPicPr>
          <p:nvPr/>
        </p:nvPicPr>
        <p:blipFill>
          <a:blip r:embed="rId2">
            <a:extLst>
              <a:ext uri="{28A0092B-C50C-407E-A947-70E740481C1C}">
                <a14:useLocalDpi xmlns:a14="http://schemas.microsoft.com/office/drawing/2010/main" val="0"/>
              </a:ext>
            </a:extLst>
          </a:blip>
          <a:srcRect l="47221" t="20392" r="9334" b="22183"/>
          <a:stretch>
            <a:fillRect/>
          </a:stretch>
        </p:blipFill>
        <p:spPr bwMode="auto">
          <a:xfrm>
            <a:off x="6588125" y="1268413"/>
            <a:ext cx="2303463"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5"/>
          <p:cNvSpPr>
            <a:spLocks noChangeArrowheads="1"/>
          </p:cNvSpPr>
          <p:nvPr/>
        </p:nvSpPr>
        <p:spPr bwMode="auto">
          <a:xfrm>
            <a:off x="0" y="2492375"/>
            <a:ext cx="5759450"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buFontTx/>
              <a:buNone/>
            </a:pPr>
            <a:r>
              <a:rPr lang="en-US" altLang="zh-CN" sz="2400" b="1">
                <a:solidFill>
                  <a:srgbClr val="000000"/>
                </a:solidFill>
                <a:latin typeface="宋体" pitchFamily="2" charset="-122"/>
              </a:rPr>
              <a:t>2.</a:t>
            </a:r>
            <a:r>
              <a:rPr lang="zh-CN" altLang="en-US" sz="2400" b="1">
                <a:solidFill>
                  <a:srgbClr val="000000"/>
                </a:solidFill>
                <a:latin typeface="宋体" pitchFamily="2" charset="-122"/>
              </a:rPr>
              <a:t>结构和原理：</a:t>
            </a:r>
          </a:p>
          <a:p>
            <a:pPr eaLnBrk="1" hangingPunct="1">
              <a:buFontTx/>
              <a:buNone/>
            </a:pPr>
            <a:r>
              <a:rPr lang="zh-CN" altLang="en-US" sz="2400" b="1">
                <a:solidFill>
                  <a:srgbClr val="000000"/>
                </a:solidFill>
                <a:latin typeface="宋体" pitchFamily="2" charset="-122"/>
              </a:rPr>
              <a:t>①单纵模激光器。其中一块反射镜固定在压电陶瓷上，利用压电陶瓷的伸缩来调整腔长</a:t>
            </a:r>
            <a:r>
              <a:rPr lang="en-US" altLang="zh-CN" sz="2400" b="1">
                <a:solidFill>
                  <a:srgbClr val="000000"/>
                </a:solidFill>
                <a:latin typeface="宋体" pitchFamily="2" charset="-122"/>
              </a:rPr>
              <a:t>L</a:t>
            </a:r>
            <a:r>
              <a:rPr lang="zh-CN" altLang="en-US" sz="2400" b="1">
                <a:solidFill>
                  <a:srgbClr val="000000"/>
                </a:solidFill>
                <a:latin typeface="宋体" pitchFamily="2" charset="-122"/>
              </a:rPr>
              <a:t>。 </a:t>
            </a:r>
          </a:p>
          <a:p>
            <a:pPr eaLnBrk="1" hangingPunct="1">
              <a:buFontTx/>
              <a:buNone/>
            </a:pPr>
            <a:r>
              <a:rPr lang="zh-CN" altLang="en-US" sz="2400" b="1">
                <a:solidFill>
                  <a:srgbClr val="000000"/>
                </a:solidFill>
                <a:latin typeface="宋体" pitchFamily="2" charset="-122"/>
              </a:rPr>
              <a:t>②光探测器。利用光电转换装置，将光信号转变为电信号</a:t>
            </a:r>
            <a:r>
              <a:rPr lang="en-US" altLang="zh-CN" sz="2400" b="1">
                <a:solidFill>
                  <a:srgbClr val="000000"/>
                </a:solidFill>
              </a:rPr>
              <a:t>——</a:t>
            </a:r>
            <a:r>
              <a:rPr lang="zh-CN" altLang="en-US" sz="2400" b="1">
                <a:solidFill>
                  <a:srgbClr val="000000"/>
                </a:solidFill>
                <a:latin typeface="宋体" pitchFamily="2" charset="-122"/>
              </a:rPr>
              <a:t>作为电路的信号。</a:t>
            </a:r>
          </a:p>
          <a:p>
            <a:pPr eaLnBrk="1" hangingPunct="1">
              <a:buFontTx/>
              <a:buNone/>
            </a:pPr>
            <a:r>
              <a:rPr lang="zh-CN" altLang="en-US" sz="2400" b="1">
                <a:solidFill>
                  <a:srgbClr val="000000"/>
                </a:solidFill>
                <a:latin typeface="宋体" pitchFamily="2" charset="-122"/>
              </a:rPr>
              <a:t>③电路系统。将误差讯号转成一直流电压加到压电陶瓷上，以改变腔长</a:t>
            </a:r>
            <a:r>
              <a:rPr lang="zh-CN" altLang="en-US" sz="2400" b="1">
                <a:solidFill>
                  <a:srgbClr val="000000"/>
                </a:solidFill>
              </a:rPr>
              <a:t>。 </a:t>
            </a:r>
          </a:p>
        </p:txBody>
      </p:sp>
      <p:grpSp>
        <p:nvGrpSpPr>
          <p:cNvPr id="33798" name="Group 6"/>
          <p:cNvGrpSpPr>
            <a:grpSpLocks/>
          </p:cNvGrpSpPr>
          <p:nvPr/>
        </p:nvGrpSpPr>
        <p:grpSpPr bwMode="auto">
          <a:xfrm>
            <a:off x="5761038" y="3284538"/>
            <a:ext cx="3382962" cy="2133600"/>
            <a:chOff x="3312" y="1392"/>
            <a:chExt cx="2131" cy="1344"/>
          </a:xfrm>
        </p:grpSpPr>
        <p:pic>
          <p:nvPicPr>
            <p:cNvPr id="307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 y="1392"/>
              <a:ext cx="2082" cy="1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9" name="Rectangle 8"/>
            <p:cNvSpPr>
              <a:spLocks noChangeArrowheads="1"/>
            </p:cNvSpPr>
            <p:nvPr/>
          </p:nvSpPr>
          <p:spPr bwMode="auto">
            <a:xfrm>
              <a:off x="3312" y="2544"/>
              <a:ext cx="21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a:solidFill>
                    <a:srgbClr val="003399"/>
                  </a:solidFill>
                </a:rPr>
                <a:t>图</a:t>
              </a:r>
              <a:r>
                <a:rPr lang="en-US" altLang="zh-CN" sz="1400">
                  <a:solidFill>
                    <a:srgbClr val="003399"/>
                  </a:solidFill>
                </a:rPr>
                <a:t>4-8  </a:t>
              </a:r>
              <a:r>
                <a:rPr lang="zh-CN" altLang="en-US" sz="1400">
                  <a:solidFill>
                    <a:srgbClr val="003399"/>
                  </a:solidFill>
                </a:rPr>
                <a:t>兰姆凹陷法稳频激光器的基本结构</a:t>
              </a:r>
            </a:p>
          </p:txBody>
        </p:sp>
      </p:grpSp>
      <p:sp>
        <p:nvSpPr>
          <p:cNvPr id="33801" name="Rectangle 9"/>
          <p:cNvSpPr>
            <a:spLocks noChangeArrowheads="1"/>
          </p:cNvSpPr>
          <p:nvPr/>
        </p:nvSpPr>
        <p:spPr bwMode="auto">
          <a:xfrm>
            <a:off x="468313" y="5876925"/>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2000" b="1">
                <a:solidFill>
                  <a:srgbClr val="0000CC"/>
                </a:solidFill>
                <a:latin typeface="楷体_GB2312" pitchFamily="49" charset="-122"/>
                <a:ea typeface="楷体_GB2312" pitchFamily="49" charset="-122"/>
              </a:rPr>
              <a:t>当压电陶瓷外表面加正电压、内表面加负电压时压电陶瓷伸长</a:t>
            </a:r>
            <a:r>
              <a:rPr lang="en-US" altLang="zh-CN" sz="2000" b="1">
                <a:solidFill>
                  <a:srgbClr val="0000CC"/>
                </a:solidFill>
                <a:latin typeface="楷体_GB2312" pitchFamily="49" charset="-122"/>
                <a:ea typeface="楷体_GB2312" pitchFamily="49" charset="-122"/>
              </a:rPr>
              <a:t>,</a:t>
            </a:r>
            <a:r>
              <a:rPr lang="zh-CN" altLang="en-US" sz="2000" b="1">
                <a:solidFill>
                  <a:srgbClr val="0000CC"/>
                </a:solidFill>
                <a:latin typeface="楷体_GB2312" pitchFamily="49" charset="-122"/>
                <a:ea typeface="楷体_GB2312" pitchFamily="49" charset="-122"/>
              </a:rPr>
              <a:t>反之则缩短</a:t>
            </a:r>
            <a:r>
              <a:rPr lang="en-US" altLang="zh-CN" sz="2000" b="1">
                <a:solidFill>
                  <a:srgbClr val="0000CC"/>
                </a:solidFill>
                <a:latin typeface="楷体_GB2312" pitchFamily="49" charset="-122"/>
                <a:ea typeface="楷体_GB2312" pitchFamily="49" charset="-122"/>
              </a:rPr>
              <a:t>,</a:t>
            </a:r>
            <a:r>
              <a:rPr lang="zh-CN" altLang="en-US" sz="2000" b="1">
                <a:solidFill>
                  <a:srgbClr val="0000CC"/>
                </a:solidFill>
                <a:latin typeface="楷体_GB2312" pitchFamily="49" charset="-122"/>
                <a:ea typeface="楷体_GB2312" pitchFamily="49" charset="-122"/>
              </a:rPr>
              <a:t>因而可利用压电陶瓷的伸缩来控制腔长。</a:t>
            </a:r>
          </a:p>
        </p:txBody>
      </p:sp>
    </p:spTree>
    <p:extLst>
      <p:ext uri="{BB962C8B-B14F-4D97-AF65-F5344CB8AC3E}">
        <p14:creationId xmlns:p14="http://schemas.microsoft.com/office/powerpoint/2010/main" val="813714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wipe(up)">
                                      <p:cBhvr>
                                        <p:cTn id="7" dur="500"/>
                                        <p:tgtEl>
                                          <p:spTgt spid="33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379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3797">
                                            <p:txEl>
                                              <p:pRg st="0" end="0"/>
                                            </p:txEl>
                                          </p:spTgt>
                                        </p:tgtEl>
                                        <p:attrNameLst>
                                          <p:attrName>style.visibility</p:attrName>
                                        </p:attrNameLst>
                                      </p:cBhvr>
                                      <p:to>
                                        <p:strVal val="visible"/>
                                      </p:to>
                                    </p:set>
                                    <p:animEffect transition="in" filter="wipe(left)">
                                      <p:cBhvr>
                                        <p:cTn id="20" dur="500"/>
                                        <p:tgtEl>
                                          <p:spTgt spid="33797">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79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3797">
                                            <p:txEl>
                                              <p:pRg st="1" end="1"/>
                                            </p:txEl>
                                          </p:spTgt>
                                        </p:tgtEl>
                                        <p:attrNameLst>
                                          <p:attrName>style.visibility</p:attrName>
                                        </p:attrNameLst>
                                      </p:cBhvr>
                                      <p:to>
                                        <p:strVal val="visible"/>
                                      </p:to>
                                    </p:set>
                                    <p:animEffect transition="in" filter="wipe(left)">
                                      <p:cBhvr>
                                        <p:cTn id="29" dur="500"/>
                                        <p:tgtEl>
                                          <p:spTgt spid="33797">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0" presetClass="entr" presetSubtype="0" fill="hold" grpId="0" nodeType="clickEffect">
                                  <p:stCondLst>
                                    <p:cond delay="0"/>
                                  </p:stCondLst>
                                  <p:childTnLst>
                                    <p:set>
                                      <p:cBhvr>
                                        <p:cTn id="33" dur="1" fill="hold">
                                          <p:stCondLst>
                                            <p:cond delay="0"/>
                                          </p:stCondLst>
                                        </p:cTn>
                                        <p:tgtEl>
                                          <p:spTgt spid="33801"/>
                                        </p:tgtEl>
                                        <p:attrNameLst>
                                          <p:attrName>style.visibility</p:attrName>
                                        </p:attrNameLst>
                                      </p:cBhvr>
                                      <p:to>
                                        <p:strVal val="visible"/>
                                      </p:to>
                                    </p:set>
                                    <p:animEffect transition="in" filter="fade">
                                      <p:cBhvr>
                                        <p:cTn id="34" dur="800" decel="100000"/>
                                        <p:tgtEl>
                                          <p:spTgt spid="33801"/>
                                        </p:tgtEl>
                                      </p:cBhvr>
                                    </p:animEffect>
                                    <p:anim calcmode="lin" valueType="num">
                                      <p:cBhvr>
                                        <p:cTn id="35" dur="800" decel="100000" fill="hold"/>
                                        <p:tgtEl>
                                          <p:spTgt spid="33801"/>
                                        </p:tgtEl>
                                        <p:attrNameLst>
                                          <p:attrName>style.rotation</p:attrName>
                                        </p:attrNameLst>
                                      </p:cBhvr>
                                      <p:tavLst>
                                        <p:tav tm="0">
                                          <p:val>
                                            <p:fltVal val="-90"/>
                                          </p:val>
                                        </p:tav>
                                        <p:tav tm="100000">
                                          <p:val>
                                            <p:fltVal val="0"/>
                                          </p:val>
                                        </p:tav>
                                      </p:tavLst>
                                    </p:anim>
                                    <p:anim calcmode="lin" valueType="num">
                                      <p:cBhvr>
                                        <p:cTn id="36" dur="800" decel="100000" fill="hold"/>
                                        <p:tgtEl>
                                          <p:spTgt spid="33801"/>
                                        </p:tgtEl>
                                        <p:attrNameLst>
                                          <p:attrName>ppt_x</p:attrName>
                                        </p:attrNameLst>
                                      </p:cBhvr>
                                      <p:tavLst>
                                        <p:tav tm="0">
                                          <p:val>
                                            <p:strVal val="#ppt_x+0.4"/>
                                          </p:val>
                                        </p:tav>
                                        <p:tav tm="100000">
                                          <p:val>
                                            <p:strVal val="#ppt_x-0.05"/>
                                          </p:val>
                                        </p:tav>
                                      </p:tavLst>
                                    </p:anim>
                                    <p:anim calcmode="lin" valueType="num">
                                      <p:cBhvr>
                                        <p:cTn id="37" dur="800" decel="100000" fill="hold"/>
                                        <p:tgtEl>
                                          <p:spTgt spid="33801"/>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33801"/>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33801"/>
                                        </p:tgtEl>
                                        <p:attrNameLst>
                                          <p:attrName>ppt_y</p:attrName>
                                        </p:attrNameLst>
                                      </p:cBhvr>
                                      <p:tavLst>
                                        <p:tav tm="0">
                                          <p:val>
                                            <p:strVal val="#ppt_y+0.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3797">
                                            <p:txEl>
                                              <p:pRg st="2" end="2"/>
                                            </p:txEl>
                                          </p:spTgt>
                                        </p:tgtEl>
                                        <p:attrNameLst>
                                          <p:attrName>style.visibility</p:attrName>
                                        </p:attrNameLst>
                                      </p:cBhvr>
                                      <p:to>
                                        <p:strVal val="visible"/>
                                      </p:to>
                                    </p:set>
                                    <p:animEffect transition="in" filter="wipe(left)">
                                      <p:cBhvr>
                                        <p:cTn id="44" dur="500"/>
                                        <p:tgtEl>
                                          <p:spTgt spid="33797">
                                            <p:txEl>
                                              <p:pRg st="2" end="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33797">
                                            <p:txEl>
                                              <p:pRg st="3" end="3"/>
                                            </p:txEl>
                                          </p:spTgt>
                                        </p:tgtEl>
                                        <p:attrNameLst>
                                          <p:attrName>style.visibility</p:attrName>
                                        </p:attrNameLst>
                                      </p:cBhvr>
                                      <p:to>
                                        <p:strVal val="visible"/>
                                      </p:to>
                                    </p:set>
                                    <p:animEffect transition="in" filter="wipe(left)">
                                      <p:cBhvr>
                                        <p:cTn id="49" dur="500"/>
                                        <p:tgtEl>
                                          <p:spTgt spid="337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3380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2861</Words>
  <Application>Microsoft Office PowerPoint</Application>
  <PresentationFormat>全屏显示(4:3)</PresentationFormat>
  <Paragraphs>116</Paragraphs>
  <Slides>20</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20</vt:i4>
      </vt:variant>
    </vt:vector>
  </HeadingPairs>
  <TitlesOfParts>
    <vt:vector size="25" baseType="lpstr">
      <vt:lpstr>Office 主题</vt:lpstr>
      <vt:lpstr>Microsoft Photo Editor 3.0 照片</vt:lpstr>
      <vt:lpstr>Microsoft 公式 3.0</vt:lpstr>
      <vt:lpstr>Photo Editor 照片</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 Duan-bin</dc:creator>
  <cp:lastModifiedBy>Luo Duan-bin</cp:lastModifiedBy>
  <cp:revision>1</cp:revision>
  <dcterms:created xsi:type="dcterms:W3CDTF">2020-06-07T11:21:46Z</dcterms:created>
  <dcterms:modified xsi:type="dcterms:W3CDTF">2020-06-07T11:27:46Z</dcterms:modified>
</cp:coreProperties>
</file>