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7"/>
  </p:notesMasterIdLst>
  <p:handoutMasterIdLst>
    <p:handoutMasterId r:id="rId18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5" r:id="rId10"/>
    <p:sldId id="2134805936" r:id="rId11"/>
    <p:sldId id="2134805937" r:id="rId12"/>
    <p:sldId id="2134805938" r:id="rId13"/>
    <p:sldId id="2134805933" r:id="rId14"/>
    <p:sldId id="2134805934" r:id="rId15"/>
    <p:sldId id="213480592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76" y="11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7DC0A-7B02-EA30-6EAF-7D52453F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F41CBB-BB59-6BDF-D9C5-B7D197C77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70410-A627-4524-C923-8665B127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204E-7E04-FE26-3828-2C1F5444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F04C-D530-B253-D8F6-8E60A841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C6EB6-9535-19DF-8AF6-E41A16197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32199-26CE-B993-EB2B-B647F4608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6B942-8444-7128-33F5-634229F1D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67C2A-6085-E48B-5A59-E923471E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9723C-EBE7-39B7-9344-121B23E7D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FF4D6-7EE8-06C5-B8C7-5ECD8814A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ED7C-EA78-1D5A-F52B-3D3A3EC28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6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CE1DE-9E0E-520D-3E15-E8A7D723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24EC0-2EB9-7907-04A3-B97D07841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1E1921-FAD8-06A4-9B46-DF67578C0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8F70A-E2E0-4AFD-FF7B-ECE1450B0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00130-22F8-70E9-8585-5D44AA2E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E4809-C5C0-C2C6-C709-4AED421F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D8B87-AC07-36FD-7EF2-699054FE7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ACD57-DA1A-FCCD-BC4D-96BEEA504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800flower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jackboxgames.com/" TargetMode="External"/><Relationship Id="rId5" Type="http://schemas.openxmlformats.org/officeDocument/2006/relationships/hyperlink" Target="https://us.dollarshaveclub.com/" TargetMode="External"/><Relationship Id="rId4" Type="http://schemas.openxmlformats.org/officeDocument/2006/relationships/hyperlink" Target="https://insomnobot3000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dirty="0" err="1">
                <a:latin typeface="Futura PT Bold"/>
                <a:cs typeface="FUTURA MEDIUM"/>
              </a:rPr>
              <a:t>ChatBots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59EC-F7E7-52D0-B715-12A078BE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AEA0-0949-2ACD-549B-8B61090A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20 Questions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12FFED7-BBEF-6869-CBAA-F8CFA3C4B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075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4C0DF-F088-C2B5-EB97-358CD1529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844EC5A-D247-EB1E-235F-07FC6C30DD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 chatbot…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80ACB2E-FB0A-9788-D2C3-0EE7CC1B0F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and test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063A-906B-79C7-4BDC-F2F9E5DD0FA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60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the chatbot to:</a:t>
            </a:r>
          </a:p>
          <a:p>
            <a:pPr marL="260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learn about a product</a:t>
            </a:r>
          </a:p>
          <a:p>
            <a:pPr marL="260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find a personalized result</a:t>
            </a:r>
          </a:p>
          <a:p>
            <a:pPr marL="260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browse additional resources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688A8-D3EB-2155-F3C2-753DD52D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 Questions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D35DD-6025-F4E8-87C7-216D73722B2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https://www.1800flowers.com/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https://insomnobot3000.com/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https://us.dollarshaveclub.com/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https://www.jackboxgames.com/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4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1060111" y="1698497"/>
            <a:ext cx="2972011" cy="461470"/>
            <a:chOff x="2892462" y="351983"/>
            <a:chExt cx="4139727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Use Cases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1060111" y="2344393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How Does It Know?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1060110" y="2982211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20 Questions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Use Cases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65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24/7 availability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Decreased response times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process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Proactive engagement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Personalized interactions/relationship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human agents for unique tasks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Internal IT Support/Ticketing</a:t>
            </a:r>
          </a:p>
          <a:p>
            <a:pPr marL="285750" indent="-285750">
              <a:buClr>
                <a:schemeClr val="accent2"/>
              </a:buCl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L1 Customer Support</a:t>
            </a:r>
          </a:p>
          <a:p>
            <a:pPr marL="285750" indent="-285750">
              <a:buClr>
                <a:schemeClr val="accent2"/>
              </a:buCl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Recommendation</a:t>
            </a:r>
          </a:p>
          <a:p>
            <a:pPr marL="285750" indent="-285750">
              <a:buClr>
                <a:schemeClr val="accent2"/>
              </a:buCl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Tracking</a:t>
            </a:r>
          </a:p>
          <a:p>
            <a:pPr marL="285750" indent="-285750">
              <a:buClr>
                <a:schemeClr val="accent2"/>
              </a:buCl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Appointment Scheduling</a:t>
            </a:r>
          </a:p>
          <a:p>
            <a:pPr marL="285750" indent="-285750">
              <a:buClr>
                <a:schemeClr val="accent2"/>
              </a:buCl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 generation</a:t>
            </a:r>
          </a:p>
        </p:txBody>
      </p:sp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626FC-9E35-6609-103C-73E09939E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0584-2AED-4C74-BF0D-6460EE44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How Does It Know?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BC03874-4607-041D-9218-15105FE7A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366" y="2915616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E2CB-BBB5-B2E9-2A79-985D77190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9545CC6-75EA-3ED5-2C49-B33D1377D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Then…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CD7B60-C7C2-2EA0-E3D5-9D85B3B264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D9D8-5467-1B62-12AB-FFEE66F74B0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chatbots use ML, NLP, and LLMs to power conversation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Generative responses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Guided decision-making with goals and high-level instructions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conversations provide few-shot prompting to AI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RAG provides a knowledge base for support/interaction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42394-17D4-16CB-E466-C7181A32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it know?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ED5F68-7092-0502-DF68-EAD08EE25CC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detection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Pre-programmed responses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Pre-programmed options/decisions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509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F992-0EB2-D193-8011-0DF8E862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348A-ACC5-3F3E-2093-E8285BD5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RAG: Retrieval Augmented Generation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15717-566B-2A23-DBBB-050F14FAA2B3}"/>
              </a:ext>
            </a:extLst>
          </p:cNvPr>
          <p:cNvSpPr txBox="1"/>
          <p:nvPr/>
        </p:nvSpPr>
        <p:spPr>
          <a:xfrm>
            <a:off x="554182" y="1129145"/>
            <a:ext cx="24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Models are snapshots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893A87-6E34-9338-3A7F-7B967FB6A2CD}"/>
              </a:ext>
            </a:extLst>
          </p:cNvPr>
          <p:cNvCxnSpPr>
            <a:cxnSpLocks/>
          </p:cNvCxnSpPr>
          <p:nvPr/>
        </p:nvCxnSpPr>
        <p:spPr>
          <a:xfrm>
            <a:off x="3200400" y="1288473"/>
            <a:ext cx="962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BA5A94-4927-E204-8595-48CDC411F086}"/>
              </a:ext>
            </a:extLst>
          </p:cNvPr>
          <p:cNvSpPr txBox="1"/>
          <p:nvPr/>
        </p:nvSpPr>
        <p:spPr>
          <a:xfrm>
            <a:off x="4330304" y="1103807"/>
            <a:ext cx="390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RAG lets us provide domain knowledge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7A082-C514-7089-4055-1B7BF0187FFE}"/>
              </a:ext>
            </a:extLst>
          </p:cNvPr>
          <p:cNvSpPr txBox="1"/>
          <p:nvPr/>
        </p:nvSpPr>
        <p:spPr>
          <a:xfrm>
            <a:off x="554182" y="1589731"/>
            <a:ext cx="222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GenAI</a:t>
            </a:r>
            <a:r>
              <a:rPr lang="en-US" dirty="0"/>
              <a:t> can hallucinate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7E9B29-23BD-E5C8-2E98-ABDFCD290377}"/>
              </a:ext>
            </a:extLst>
          </p:cNvPr>
          <p:cNvCxnSpPr>
            <a:cxnSpLocks/>
          </p:cNvCxnSpPr>
          <p:nvPr/>
        </p:nvCxnSpPr>
        <p:spPr>
          <a:xfrm>
            <a:off x="3200400" y="1749059"/>
            <a:ext cx="962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DB224B-A861-EF45-6BAB-368E5D8FBC2E}"/>
              </a:ext>
            </a:extLst>
          </p:cNvPr>
          <p:cNvSpPr txBox="1"/>
          <p:nvPr/>
        </p:nvSpPr>
        <p:spPr>
          <a:xfrm>
            <a:off x="4330304" y="1564393"/>
            <a:ext cx="388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Factual grounding mitigates this chance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5F18A-378E-BA60-70BE-FE4BF9BCE49D}"/>
              </a:ext>
            </a:extLst>
          </p:cNvPr>
          <p:cNvSpPr txBox="1"/>
          <p:nvPr/>
        </p:nvSpPr>
        <p:spPr>
          <a:xfrm>
            <a:off x="554182" y="2050317"/>
            <a:ext cx="23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may share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A8BF8B-22CF-FF17-7CF9-1489DC26F75A}"/>
              </a:ext>
            </a:extLst>
          </p:cNvPr>
          <p:cNvCxnSpPr>
            <a:cxnSpLocks/>
          </p:cNvCxnSpPr>
          <p:nvPr/>
        </p:nvCxnSpPr>
        <p:spPr>
          <a:xfrm>
            <a:off x="3200400" y="2209645"/>
            <a:ext cx="962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731497-17E7-42BE-4FB8-021A4289E758}"/>
              </a:ext>
            </a:extLst>
          </p:cNvPr>
          <p:cNvSpPr txBox="1"/>
          <p:nvPr/>
        </p:nvSpPr>
        <p:spPr>
          <a:xfrm>
            <a:off x="4330304" y="2024979"/>
            <a:ext cx="374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RAG architecture CAN be more secure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FAD08-2C92-AACE-B563-A3C888F59D3A}"/>
              </a:ext>
            </a:extLst>
          </p:cNvPr>
          <p:cNvSpPr txBox="1"/>
          <p:nvPr/>
        </p:nvSpPr>
        <p:spPr>
          <a:xfrm>
            <a:off x="554182" y="2510902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AIs are trained on old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6ECC71-4B9A-97B1-9545-A414492CAFCD}"/>
              </a:ext>
            </a:extLst>
          </p:cNvPr>
          <p:cNvCxnSpPr>
            <a:cxnSpLocks/>
          </p:cNvCxnSpPr>
          <p:nvPr/>
        </p:nvCxnSpPr>
        <p:spPr>
          <a:xfrm>
            <a:off x="3200400" y="2670230"/>
            <a:ext cx="962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89F79C-B025-5C9B-C482-FF5A9109290E}"/>
              </a:ext>
            </a:extLst>
          </p:cNvPr>
          <p:cNvSpPr txBox="1"/>
          <p:nvPr/>
        </p:nvSpPr>
        <p:spPr>
          <a:xfrm>
            <a:off x="4330304" y="2485564"/>
            <a:ext cx="409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RAG allows for new/updated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7155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3" grpId="0"/>
      <p:bldP spid="24" grpId="0"/>
      <p:bldP spid="26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58A9E-BF6B-A81E-7F1C-BD94A6543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F749-10A3-42FE-A9F0-15F84BDB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RAG: Retrieval Augmented Generation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5EFDD-16AF-3F7E-8FF5-A843404840D4}"/>
              </a:ext>
            </a:extLst>
          </p:cNvPr>
          <p:cNvSpPr txBox="1"/>
          <p:nvPr/>
        </p:nvSpPr>
        <p:spPr>
          <a:xfrm>
            <a:off x="457200" y="1129147"/>
            <a:ext cx="5133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Semantic storage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focuses on the meaning and relationships between pieces of information, rather than simply storing raw data.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F5ADB3-123A-57B0-D335-B203C740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31" y="2133168"/>
            <a:ext cx="52447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databases store data as high-dimensional vectors. These vectors represent the semantic meaning of the data, such as the meaning of text, images, or other types of information. 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9F6D-3757-23B0-8CF6-415117E75870}"/>
              </a:ext>
            </a:extLst>
          </p:cNvPr>
          <p:cNvSpPr txBox="1"/>
          <p:nvPr/>
        </p:nvSpPr>
        <p:spPr>
          <a:xfrm>
            <a:off x="3352799" y="3414188"/>
            <a:ext cx="533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core function of a vector database is to efficiently find the most semantically similar vectors to a given query vector. This allows for searching and retrieving information based on meaning, not just keywords.  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022F1-33CC-291B-2ABA-5DF021B8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0" y="634604"/>
            <a:ext cx="2254827" cy="22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D059-BC24-1A8A-5D9C-9471E749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BD3F-3974-431B-E05B-AC1F1177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RAG: Retrieval Augmented Generation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ECDE1-7191-86B4-11FE-7D062BFD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82" y="3606653"/>
            <a:ext cx="1077191" cy="1077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5C6FC6-37DB-2BF2-97CE-A12BF1D8B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5" y="3580674"/>
            <a:ext cx="1129145" cy="112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5D2ACC-3F96-EE40-B083-150AE2209E5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4318"/>
          <a:stretch/>
        </p:blipFill>
        <p:spPr>
          <a:xfrm>
            <a:off x="7398329" y="3489877"/>
            <a:ext cx="1077192" cy="1310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2F704-0329-D9CA-CA8B-9F13D33F661E}"/>
              </a:ext>
            </a:extLst>
          </p:cNvPr>
          <p:cNvSpPr txBox="1"/>
          <p:nvPr/>
        </p:nvSpPr>
        <p:spPr>
          <a:xfrm>
            <a:off x="396079" y="828012"/>
            <a:ext cx="85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vector DB is loaded with relevant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1D943-C1AD-0AA8-DCBA-E996F4181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482" y="3526339"/>
            <a:ext cx="1237817" cy="1237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7C9D13-A81B-711C-40E4-A2550F947D55}"/>
              </a:ext>
            </a:extLst>
          </p:cNvPr>
          <p:cNvSpPr txBox="1"/>
          <p:nvPr/>
        </p:nvSpPr>
        <p:spPr>
          <a:xfrm>
            <a:off x="396079" y="1196795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 use sends a question to the AI…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A62E3-988F-3319-7CAF-C0882A755F5E}"/>
              </a:ext>
            </a:extLst>
          </p:cNvPr>
          <p:cNvSpPr txBox="1"/>
          <p:nvPr/>
        </p:nvSpPr>
        <p:spPr>
          <a:xfrm>
            <a:off x="396079" y="1567330"/>
            <a:ext cx="540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 begins by determining a core topic…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47514-2AF6-07DB-B302-AAB98BE8F54C}"/>
              </a:ext>
            </a:extLst>
          </p:cNvPr>
          <p:cNvSpPr txBox="1"/>
          <p:nvPr/>
        </p:nvSpPr>
        <p:spPr>
          <a:xfrm>
            <a:off x="396078" y="1932941"/>
            <a:ext cx="540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starting a semantic search for that topic.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01C02-B860-2558-6E45-08E2E0244E1F}"/>
              </a:ext>
            </a:extLst>
          </p:cNvPr>
          <p:cNvSpPr txBox="1"/>
          <p:nvPr/>
        </p:nvSpPr>
        <p:spPr>
          <a:xfrm>
            <a:off x="396076" y="2301724"/>
            <a:ext cx="8671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search finds resources with strong relationships to the identified core topic…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80B83-7F14-07C0-E5FE-2F90250CAB36}"/>
              </a:ext>
            </a:extLst>
          </p:cNvPr>
          <p:cNvSpPr txBox="1"/>
          <p:nvPr/>
        </p:nvSpPr>
        <p:spPr>
          <a:xfrm>
            <a:off x="396076" y="26673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returns that information to the AI…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67D0C8-0ED1-9E68-39FA-4F3670AA5B84}"/>
              </a:ext>
            </a:extLst>
          </p:cNvPr>
          <p:cNvSpPr txBox="1"/>
          <p:nvPr/>
        </p:nvSpPr>
        <p:spPr>
          <a:xfrm>
            <a:off x="396076" y="3036118"/>
            <a:ext cx="7147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uses that contextual knowledge to generate more relevant answers for the user.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1A2F20A-9BBA-B21A-25C4-805EEAA96AB5}"/>
              </a:ext>
            </a:extLst>
          </p:cNvPr>
          <p:cNvSpPr/>
          <p:nvPr/>
        </p:nvSpPr>
        <p:spPr>
          <a:xfrm>
            <a:off x="2116822" y="3884360"/>
            <a:ext cx="893619" cy="62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0796B45-D47B-8FFD-B865-B36D59A2B78D}"/>
              </a:ext>
            </a:extLst>
          </p:cNvPr>
          <p:cNvSpPr/>
          <p:nvPr/>
        </p:nvSpPr>
        <p:spPr>
          <a:xfrm>
            <a:off x="4526431" y="3884360"/>
            <a:ext cx="893619" cy="62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808290-116F-582C-629B-714B84A66611}"/>
              </a:ext>
            </a:extLst>
          </p:cNvPr>
          <p:cNvSpPr/>
          <p:nvPr/>
        </p:nvSpPr>
        <p:spPr>
          <a:xfrm>
            <a:off x="6442906" y="3884360"/>
            <a:ext cx="893619" cy="62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50AA7A0-C335-D39A-1E67-90523D68D216}"/>
              </a:ext>
            </a:extLst>
          </p:cNvPr>
          <p:cNvSpPr/>
          <p:nvPr/>
        </p:nvSpPr>
        <p:spPr>
          <a:xfrm flipH="1">
            <a:off x="6442905" y="4177708"/>
            <a:ext cx="893619" cy="62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CA36AC6-E550-8047-2AEE-A680412C32DC}"/>
              </a:ext>
            </a:extLst>
          </p:cNvPr>
          <p:cNvSpPr/>
          <p:nvPr/>
        </p:nvSpPr>
        <p:spPr>
          <a:xfrm flipH="1">
            <a:off x="4516581" y="4177708"/>
            <a:ext cx="893619" cy="62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2506D45-C98E-EC17-C12F-90D215B3AF4C}"/>
              </a:ext>
            </a:extLst>
          </p:cNvPr>
          <p:cNvSpPr/>
          <p:nvPr/>
        </p:nvSpPr>
        <p:spPr>
          <a:xfrm flipH="1">
            <a:off x="2117363" y="4177708"/>
            <a:ext cx="893619" cy="62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8" grpId="0"/>
      <p:bldP spid="20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495</Words>
  <Application>Microsoft Office PowerPoint</Application>
  <PresentationFormat>On-screen Show (16:9)</PresentationFormat>
  <Paragraphs>84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ChatBots </vt:lpstr>
      <vt:lpstr>Agenda</vt:lpstr>
      <vt:lpstr>Use Cases</vt:lpstr>
      <vt:lpstr>Use Cases</vt:lpstr>
      <vt:lpstr>How Does It Know?</vt:lpstr>
      <vt:lpstr>How does it know?</vt:lpstr>
      <vt:lpstr>RAG: Retrieval Augmented Generation</vt:lpstr>
      <vt:lpstr>RAG: Retrieval Augmented Generation</vt:lpstr>
      <vt:lpstr>RAG: Retrieval Augmented Generation</vt:lpstr>
      <vt:lpstr>20 Questions</vt:lpstr>
      <vt:lpstr>20 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13</cp:revision>
  <dcterms:created xsi:type="dcterms:W3CDTF">2015-02-17T21:17:56Z</dcterms:created>
  <dcterms:modified xsi:type="dcterms:W3CDTF">2025-01-29T03:38:55Z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