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4"/>
  </p:notesMasterIdLst>
  <p:handoutMasterIdLst>
    <p:handoutMasterId r:id="rId15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2" r:id="rId10"/>
    <p:sldId id="2134805933" r:id="rId11"/>
    <p:sldId id="2134805934" r:id="rId12"/>
    <p:sldId id="213480592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C69D1-0922-F5A5-69D2-556F35FCF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4D46B-28E0-6A03-4288-7C7F840BC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84C745-DF13-15AB-D169-BFC9E61FC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AF879-223E-41A8-1F8E-190849F25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F5577-1517-16D6-6F62-2A0BCB10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5752C-ECE8-D869-B116-297AF026E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DE09C7-DDB2-2AD1-F9FE-89F8B9A4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CD546-F92C-5BE9-A1A2-E6CF5BBF6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33F13-1A32-324F-DA86-EF7397154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678170-7D3D-D8EE-88D9-99889F46E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DC7CA-19A6-752C-59D0-D94D162F9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6374B-5E2F-B396-C72E-830B62058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0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C1BC8-C087-050A-B2DA-8393D3405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1DA02F-ACC3-49C3-417D-ABC41F99DB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8BCBE-052E-C6A7-AEE5-7C9EFBBEE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4B5F2-0F1F-4343-A96E-579A20169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6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1842326"/>
            <a:ext cx="6219900" cy="1820850"/>
          </a:xfrm>
        </p:spPr>
        <p:txBody>
          <a:bodyPr/>
          <a:lstStyle/>
          <a:p>
            <a:r>
              <a:rPr lang="en-US" dirty="0">
                <a:latin typeface="Futura PT Bold"/>
                <a:cs typeface="FUTURA MEDIUM"/>
              </a:rPr>
              <a:t>AI Fundamentals</a:t>
            </a:r>
            <a:endParaRPr lang="en-US" b="0" dirty="0">
              <a:latin typeface="Futura PT Bold"/>
              <a:cs typeface="FUTURA MEDIU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770243"/>
            <a:ext cx="2972011" cy="461470"/>
            <a:chOff x="2892462" y="351983"/>
            <a:chExt cx="4139727" cy="4543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80152" y="463110"/>
              <a:ext cx="3052037" cy="2727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AI Hierarchy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416139"/>
            <a:ext cx="3018530" cy="454328"/>
            <a:chOff x="2892462" y="1121329"/>
            <a:chExt cx="4267930" cy="45432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7332" y="1237034"/>
              <a:ext cx="316306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ML, NLP, </a:t>
              </a:r>
              <a:r>
                <a:rPr lang="en-US" b="1" dirty="0" err="1">
                  <a:solidFill>
                    <a:srgbClr val="33383F"/>
                  </a:solidFill>
                  <a:ea typeface="+mn-lt"/>
                  <a:cs typeface="+mn-lt"/>
                </a:rPr>
                <a:t>GenAI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21564" y="2053957"/>
            <a:ext cx="3020022" cy="454328"/>
            <a:chOff x="2892460" y="2776537"/>
            <a:chExt cx="3639675" cy="4543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LLM, CNN, RNN 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C5F9AD-0605-F528-46F5-7445EF2AD707}"/>
              </a:ext>
            </a:extLst>
          </p:cNvPr>
          <p:cNvGrpSpPr/>
          <p:nvPr/>
        </p:nvGrpSpPr>
        <p:grpSpPr>
          <a:xfrm>
            <a:off x="990149" y="2735659"/>
            <a:ext cx="3372410" cy="295361"/>
            <a:chOff x="2975118" y="2838445"/>
            <a:chExt cx="4064366" cy="4130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61FED1-2840-001D-1126-2EF4D26EC9A9}"/>
                </a:ext>
              </a:extLst>
            </p:cNvPr>
            <p:cNvSpPr txBox="1"/>
            <p:nvPr/>
          </p:nvSpPr>
          <p:spPr>
            <a:xfrm>
              <a:off x="2975118" y="2838445"/>
              <a:ext cx="440477" cy="39241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2550" b="1">
                  <a:latin typeface="Futura PT Heavy"/>
                </a:rPr>
                <a:t>04</a:t>
              </a:r>
              <a:endParaRPr lang="en-US" sz="2550" b="1">
                <a:latin typeface="Futura PT Heavy" panose="020B08020202040203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B607B0-53E1-577B-D266-9487E991F55E}"/>
                </a:ext>
              </a:extLst>
            </p:cNvPr>
            <p:cNvSpPr txBox="1"/>
            <p:nvPr/>
          </p:nvSpPr>
          <p:spPr>
            <a:xfrm>
              <a:off x="3831784" y="2864123"/>
              <a:ext cx="3207700" cy="387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AI Development</a:t>
              </a:r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1CBBC1-9AE3-4CEA-20C3-E733CFADBEF8}"/>
              </a:ext>
            </a:extLst>
          </p:cNvPr>
          <p:cNvSpPr txBox="1"/>
          <p:nvPr/>
        </p:nvSpPr>
        <p:spPr>
          <a:xfrm>
            <a:off x="1701881" y="3366148"/>
            <a:ext cx="224713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b="1" dirty="0">
                <a:solidFill>
                  <a:srgbClr val="33383F"/>
                </a:solidFill>
                <a:ea typeface="+mn-lt"/>
                <a:cs typeface="+mn-lt"/>
              </a:rPr>
              <a:t>AI Data</a:t>
            </a:r>
            <a:endParaRPr lang="en-US" dirty="0"/>
          </a:p>
          <a:p>
            <a:endParaRPr lang="en-US" b="1" dirty="0">
              <a:solidFill>
                <a:srgbClr val="33383F"/>
              </a:solidFill>
              <a:latin typeface="Futura PT Heavy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73CFDD6-631E-6ED2-D9AB-8F7B14EBBCAD}"/>
              </a:ext>
            </a:extLst>
          </p:cNvPr>
          <p:cNvSpPr/>
          <p:nvPr/>
        </p:nvSpPr>
        <p:spPr>
          <a:xfrm>
            <a:off x="922005" y="2701629"/>
            <a:ext cx="432492" cy="34289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02DD0D8-6E96-D6DE-2C4F-6D0145792103}"/>
              </a:ext>
            </a:extLst>
          </p:cNvPr>
          <p:cNvSpPr/>
          <p:nvPr/>
        </p:nvSpPr>
        <p:spPr>
          <a:xfrm>
            <a:off x="922005" y="3330722"/>
            <a:ext cx="432492" cy="3428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416016-1952-39E8-12F7-B3F319D1FA5C}"/>
              </a:ext>
            </a:extLst>
          </p:cNvPr>
          <p:cNvSpPr txBox="1"/>
          <p:nvPr/>
        </p:nvSpPr>
        <p:spPr>
          <a:xfrm>
            <a:off x="991921" y="3348804"/>
            <a:ext cx="365485" cy="39241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550" b="1">
                <a:latin typeface="Futura PT Heavy"/>
              </a:rPr>
              <a:t>05</a:t>
            </a:r>
            <a:endParaRPr lang="en-US" sz="2550" b="1">
              <a:latin typeface="Futura PT Heavy" panose="020B08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AI Hierarchy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347" y="2118980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3798" y="1200150"/>
            <a:ext cx="8701602" cy="485775"/>
          </a:xfrm>
        </p:spPr>
        <p:txBody>
          <a:bodyPr/>
          <a:lstStyle/>
          <a:p>
            <a:r>
              <a:rPr lang="en-US">
                <a:latin typeface="Futura PT Bold"/>
                <a:cs typeface="Arial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21673" y="1685926"/>
            <a:ext cx="8693727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Artificial Intelligence: </a:t>
            </a:r>
            <a:r>
              <a:rPr lang="en-US" dirty="0">
                <a:latin typeface="Arial"/>
                <a:cs typeface="Arial"/>
              </a:rPr>
              <a:t>Creating systems that can mimic human intelligence. (Turing Test)</a:t>
            </a:r>
          </a:p>
          <a:p>
            <a:pPr marL="514350" lvl="1" indent="-171450"/>
            <a:r>
              <a:rPr lang="en-US" dirty="0">
                <a:latin typeface="Arial"/>
                <a:cs typeface="Arial"/>
              </a:rPr>
              <a:t>General Intelligence – creating something that can learn like a person does.</a:t>
            </a:r>
          </a:p>
          <a:p>
            <a:pPr marL="514350" lvl="1" indent="-171450"/>
            <a:r>
              <a:rPr lang="en-US" dirty="0">
                <a:latin typeface="Arial"/>
                <a:cs typeface="Arial"/>
              </a:rPr>
              <a:t>Cognitive Function – simulate reasoning, problem-solving, or creativity.</a:t>
            </a:r>
          </a:p>
          <a:p>
            <a:pPr marL="514350" lvl="1" indent="-171450"/>
            <a:endParaRPr lang="en-US" dirty="0">
              <a:latin typeface="Arial"/>
              <a:cs typeface="Arial"/>
            </a:endParaRPr>
          </a:p>
          <a:p>
            <a:pPr marL="342900" lvl="1" indent="0">
              <a:buNone/>
            </a:pPr>
            <a:r>
              <a:rPr lang="en-US" dirty="0">
                <a:latin typeface="Arial"/>
                <a:cs typeface="Arial"/>
              </a:rPr>
              <a:t>AI covers a broad scope, including anything that fits into simulating thinking. 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AI Hierarchy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FB2BF-ADC8-8C71-60DD-FC30D0B7E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E107CF-2D1C-3ABF-A763-AE74917426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3798" y="1200150"/>
            <a:ext cx="8701602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6FAB-29E9-0965-603E-89EBD50C49D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21673" y="1685926"/>
            <a:ext cx="8693727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/>
                <a:cs typeface="Arial"/>
              </a:rPr>
              <a:t>Machine Learning: </a:t>
            </a:r>
            <a:r>
              <a:rPr lang="en-US" dirty="0">
                <a:latin typeface="Arial"/>
                <a:cs typeface="Arial"/>
              </a:rPr>
              <a:t>A specific approach to developing AI that focuses on using data and algorithms to allow computers to learn from experience and improve their performance on a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/>
                <a:cs typeface="Arial"/>
              </a:rPr>
              <a:t>Natural Language Processing (NLP): </a:t>
            </a:r>
            <a:r>
              <a:rPr lang="en-US" dirty="0">
                <a:latin typeface="Arial"/>
                <a:cs typeface="Arial"/>
              </a:rPr>
              <a:t>The interaction between computers and human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/>
                <a:cs typeface="Arial"/>
              </a:rPr>
              <a:t>Computer Vision: </a:t>
            </a:r>
            <a:r>
              <a:rPr lang="en-US" dirty="0">
                <a:latin typeface="Arial"/>
                <a:cs typeface="Arial"/>
              </a:rPr>
              <a:t>Teaching computers to “see” and interpret images or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/>
                <a:cs typeface="Arial"/>
              </a:rPr>
              <a:t>Robotics: </a:t>
            </a:r>
            <a:r>
              <a:rPr lang="en-US" dirty="0">
                <a:latin typeface="Arial"/>
                <a:cs typeface="Arial"/>
              </a:rPr>
              <a:t>Creating autonomous physical systems to perform a task.</a:t>
            </a:r>
            <a:endParaRPr lang="en-US" b="1" u="sng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0D5F1-DA5A-A42C-9202-B0A26AF9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AI Hierarchy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60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68973-420B-5B93-BC72-4E3C7F820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D6E177-2497-0376-56ED-3687E7FF1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3798" y="1200150"/>
            <a:ext cx="8701602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Architectures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7384-015E-417B-C867-3C8EAD34C92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21673" y="1685926"/>
            <a:ext cx="8693727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/>
                <a:cs typeface="Arial"/>
              </a:rPr>
              <a:t>Neural Network / Deep Learning: </a:t>
            </a:r>
            <a:r>
              <a:rPr lang="en-US" dirty="0">
                <a:latin typeface="Arial"/>
                <a:cs typeface="Arial"/>
              </a:rPr>
              <a:t> Use a series of layered nodes to analyze data and made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/>
                <a:cs typeface="Arial"/>
              </a:rPr>
              <a:t>Decision Tree: </a:t>
            </a:r>
            <a:r>
              <a:rPr lang="en-US" dirty="0">
                <a:latin typeface="Arial"/>
                <a:cs typeface="Arial"/>
              </a:rPr>
              <a:t>A tree like model that is based on predetermined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/>
                <a:cs typeface="Arial"/>
              </a:rPr>
              <a:t>Evolutionary Algorithms: </a:t>
            </a:r>
            <a:r>
              <a:rPr lang="en-US" dirty="0">
                <a:latin typeface="Arial"/>
                <a:cs typeface="Arial"/>
              </a:rPr>
              <a:t>Replicating natural selection by running many simulations, and choosing the best results of the first test to be the basis (parents) of the next generation of simulations.</a:t>
            </a:r>
            <a:endParaRPr lang="en-US" b="1" u="sng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13295-3DED-1227-9ECC-4BFAE82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AI Hierarchy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5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96FBA-964C-46E0-6A20-B5AFB2BB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77E163C-3E1F-BE12-174C-18CF55A9C8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3798" y="1200150"/>
            <a:ext cx="8701602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290C-682A-BA6F-2F4E-D8AD22893DB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21673" y="1685926"/>
            <a:ext cx="8693727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/>
                <a:cs typeface="Arial"/>
              </a:rPr>
              <a:t>Large Language Models (LLM): </a:t>
            </a:r>
            <a:r>
              <a:rPr lang="en-US" dirty="0">
                <a:latin typeface="Arial"/>
                <a:cs typeface="Arial"/>
              </a:rPr>
              <a:t>Based on MASSIVE amounts of data (thus the LARGE), built on Deep Learning architecture with complex connections between nodes/neurons enabling the creation of highly sophisticated text. Versatile enough to generate, translate, summarize, or answer questions about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/>
                <a:cs typeface="Arial"/>
              </a:rPr>
              <a:t>Convolutional Neural Networks (CNN): </a:t>
            </a:r>
            <a:r>
              <a:rPr lang="en-US" dirty="0">
                <a:latin typeface="Arial"/>
                <a:cs typeface="Arial"/>
              </a:rPr>
              <a:t>Focused on image recognition or object detection, CNNs use filters to determine the edges of an object in an image, eventually determining the outline or relative dimensions of a subject.</a:t>
            </a:r>
            <a:r>
              <a:rPr lang="en-US" b="1" u="sng" dirty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/>
                <a:cs typeface="Arial"/>
              </a:rPr>
              <a:t>Recurrent Neural Networks (RNN): </a:t>
            </a:r>
            <a:r>
              <a:rPr lang="en-US" dirty="0">
                <a:latin typeface="Arial"/>
                <a:cs typeface="Arial"/>
              </a:rPr>
              <a:t>Intended to work with sequential data, like text, time-series, or spoken language. RNNs incorporate a “short-term memory” to their execution, reinforcing the importance of time. The more recent an item is, the more important it is to the current item.</a:t>
            </a:r>
            <a:endParaRPr lang="en-US" b="1" u="sng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F1987-54C1-C9F4-0737-EE171B62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AI Hierarchy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32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E9FB7-49E1-94E5-F374-2E719EE7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4AA1E-B186-4128-B929-FCDC328C10A5}"/>
              </a:ext>
            </a:extLst>
          </p:cNvPr>
          <p:cNvSpPr/>
          <p:nvPr/>
        </p:nvSpPr>
        <p:spPr>
          <a:xfrm>
            <a:off x="2376055" y="625782"/>
            <a:ext cx="6296890" cy="37464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D80BB-FB15-0468-0F43-A8C8C3406082}"/>
              </a:ext>
            </a:extLst>
          </p:cNvPr>
          <p:cNvSpPr txBox="1"/>
          <p:nvPr/>
        </p:nvSpPr>
        <p:spPr>
          <a:xfrm>
            <a:off x="940758" y="43641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5F0B3D-DF7D-CFB0-D91E-1D37419A74D3}"/>
              </a:ext>
            </a:extLst>
          </p:cNvPr>
          <p:cNvSpPr/>
          <p:nvPr/>
        </p:nvSpPr>
        <p:spPr>
          <a:xfrm>
            <a:off x="311727" y="436418"/>
            <a:ext cx="8527473" cy="41563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1DC4C8-2FDC-77CA-7DF6-0D027ED474D1}"/>
              </a:ext>
            </a:extLst>
          </p:cNvPr>
          <p:cNvSpPr/>
          <p:nvPr/>
        </p:nvSpPr>
        <p:spPr>
          <a:xfrm>
            <a:off x="536863" y="955964"/>
            <a:ext cx="1614055" cy="74814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NLP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7D5A32-B563-D705-BAF3-06141E486320}"/>
              </a:ext>
            </a:extLst>
          </p:cNvPr>
          <p:cNvSpPr/>
          <p:nvPr/>
        </p:nvSpPr>
        <p:spPr>
          <a:xfrm>
            <a:off x="536863" y="3048000"/>
            <a:ext cx="1614055" cy="74814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Robotics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284EE9-886E-CC7A-25A8-FEFA9CC9A149}"/>
              </a:ext>
            </a:extLst>
          </p:cNvPr>
          <p:cNvSpPr/>
          <p:nvPr/>
        </p:nvSpPr>
        <p:spPr>
          <a:xfrm>
            <a:off x="536864" y="2001982"/>
            <a:ext cx="1614055" cy="74814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 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4E244-5504-A011-C8A7-11054EBE6F68}"/>
              </a:ext>
            </a:extLst>
          </p:cNvPr>
          <p:cNvSpPr txBox="1"/>
          <p:nvPr/>
        </p:nvSpPr>
        <p:spPr>
          <a:xfrm>
            <a:off x="2682585" y="77129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3D9375-FD6F-EAC0-F0FB-988D5E3342F1}"/>
              </a:ext>
            </a:extLst>
          </p:cNvPr>
          <p:cNvSpPr/>
          <p:nvPr/>
        </p:nvSpPr>
        <p:spPr>
          <a:xfrm>
            <a:off x="4507920" y="808077"/>
            <a:ext cx="4012626" cy="336906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DAE934-2B47-0E38-43D3-062538AE1D5D}"/>
              </a:ext>
            </a:extLst>
          </p:cNvPr>
          <p:cNvSpPr/>
          <p:nvPr/>
        </p:nvSpPr>
        <p:spPr>
          <a:xfrm>
            <a:off x="2587334" y="2495995"/>
            <a:ext cx="1614055" cy="74814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Evolution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8B1BC6-6CE1-A3E3-DFE4-C0649D16630C}"/>
              </a:ext>
            </a:extLst>
          </p:cNvPr>
          <p:cNvSpPr/>
          <p:nvPr/>
        </p:nvSpPr>
        <p:spPr>
          <a:xfrm>
            <a:off x="2587335" y="1444240"/>
            <a:ext cx="1614055" cy="74814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78D8C2-BE71-8B68-CC88-F2258EEDDE43}"/>
              </a:ext>
            </a:extLst>
          </p:cNvPr>
          <p:cNvSpPr txBox="1"/>
          <p:nvPr/>
        </p:nvSpPr>
        <p:spPr>
          <a:xfrm>
            <a:off x="4754392" y="828719"/>
            <a:ext cx="175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28CDDC-4B4B-9E0B-D0DB-79607F3EAEE7}"/>
              </a:ext>
            </a:extLst>
          </p:cNvPr>
          <p:cNvSpPr/>
          <p:nvPr/>
        </p:nvSpPr>
        <p:spPr>
          <a:xfrm>
            <a:off x="4634346" y="1140630"/>
            <a:ext cx="3775363" cy="2925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B3F70-8A5D-5F8E-9EFA-14C1802989A9}"/>
              </a:ext>
            </a:extLst>
          </p:cNvPr>
          <p:cNvSpPr txBox="1"/>
          <p:nvPr/>
        </p:nvSpPr>
        <p:spPr>
          <a:xfrm>
            <a:off x="4753295" y="121299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Learning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AE0308-4447-A2C4-AFF5-FBCFB952DC25}"/>
              </a:ext>
            </a:extLst>
          </p:cNvPr>
          <p:cNvSpPr/>
          <p:nvPr/>
        </p:nvSpPr>
        <p:spPr>
          <a:xfrm>
            <a:off x="6571383" y="1346067"/>
            <a:ext cx="1614055" cy="25332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B3469F-21BA-4BFE-E766-7AF5ACD4C3B9}"/>
              </a:ext>
            </a:extLst>
          </p:cNvPr>
          <p:cNvSpPr/>
          <p:nvPr/>
        </p:nvSpPr>
        <p:spPr>
          <a:xfrm>
            <a:off x="4823114" y="3022467"/>
            <a:ext cx="1614055" cy="74814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5FA67C3-805D-7AE5-D27A-D9E3847C39E8}"/>
              </a:ext>
            </a:extLst>
          </p:cNvPr>
          <p:cNvSpPr/>
          <p:nvPr/>
        </p:nvSpPr>
        <p:spPr>
          <a:xfrm>
            <a:off x="4827284" y="1704109"/>
            <a:ext cx="1614055" cy="74814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505BF6-5680-B6C0-D72A-801AC48BC9D5}"/>
              </a:ext>
            </a:extLst>
          </p:cNvPr>
          <p:cNvSpPr/>
          <p:nvPr/>
        </p:nvSpPr>
        <p:spPr>
          <a:xfrm>
            <a:off x="6717017" y="1745197"/>
            <a:ext cx="1350498" cy="488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B7F74A-7CC0-18CC-DACE-B70ABCD430D1}"/>
              </a:ext>
            </a:extLst>
          </p:cNvPr>
          <p:cNvSpPr/>
          <p:nvPr/>
        </p:nvSpPr>
        <p:spPr>
          <a:xfrm>
            <a:off x="6724698" y="2427659"/>
            <a:ext cx="1350498" cy="488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GPT-4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8E99530-B36E-1A0B-2D9E-FDA8ECB356E0}"/>
              </a:ext>
            </a:extLst>
          </p:cNvPr>
          <p:cNvSpPr/>
          <p:nvPr/>
        </p:nvSpPr>
        <p:spPr>
          <a:xfrm>
            <a:off x="6712847" y="3199055"/>
            <a:ext cx="1350498" cy="488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LLaMA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D21C3-E68F-9284-C87F-7C02E115CFDD}"/>
              </a:ext>
            </a:extLst>
          </p:cNvPr>
          <p:cNvSpPr txBox="1"/>
          <p:nvPr/>
        </p:nvSpPr>
        <p:spPr>
          <a:xfrm>
            <a:off x="6723398" y="134606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383638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7ce7f7-54fc-4b8f-9f6d-319018edbfdc">
      <Terms xmlns="http://schemas.microsoft.com/office/infopath/2007/PartnerControls"/>
    </lcf76f155ced4ddcb4097134ff3c332f>
    <INSTRUCTIONS xmlns="937ce7f7-54fc-4b8f-9f6d-319018edbfdc" xsi:nil="true"/>
    <TaxCatchAll xmlns="79a5bbf3-99bf-47c0-b4a7-2a42861e66bd" xsi:nil="true"/>
    <SharedWithUsers xmlns="79a5bbf3-99bf-47c0-b4a7-2a42861e66bd">
      <UserInfo>
        <DisplayName>Julie Seals</DisplayName>
        <AccountId>99</AccountId>
        <AccountType/>
      </UserInfo>
      <UserInfo>
        <DisplayName>Kaitlyn Orama</DisplayName>
        <AccountId>216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1E07B3E49A547BE210A474E856EC4" ma:contentTypeVersion="14" ma:contentTypeDescription="Create a new document." ma:contentTypeScope="" ma:versionID="0b879094a9e9af6de11bd0e23945e68b">
  <xsd:schema xmlns:xsd="http://www.w3.org/2001/XMLSchema" xmlns:xs="http://www.w3.org/2001/XMLSchema" xmlns:p="http://schemas.microsoft.com/office/2006/metadata/properties" xmlns:ns2="937ce7f7-54fc-4b8f-9f6d-319018edbfdc" xmlns:ns3="79a5bbf3-99bf-47c0-b4a7-2a42861e66bd" targetNamespace="http://schemas.microsoft.com/office/2006/metadata/properties" ma:root="true" ma:fieldsID="1ecbe849bf64548f7ce5b643a70bfe25" ns2:_="" ns3:_="">
    <xsd:import namespace="937ce7f7-54fc-4b8f-9f6d-319018edbfdc"/>
    <xsd:import namespace="79a5bbf3-99bf-47c0-b4a7-2a42861e6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INSTRUCT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ce7f7-54fc-4b8f-9f6d-319018edb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STRUCTIONS" ma:index="14" nillable="true" ma:displayName="INSTRUCTIONS" ma:format="Dropdown" ma:internalName="INSTRUCTIONS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bbf3-99bf-47c0-b4a7-2a42861e6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a9f874c-36ee-485c-897b-8b804f37aad7}" ma:internalName="TaxCatchAll" ma:showField="CatchAllData" ma:web="79a5bbf3-99bf-47c0-b4a7-2a42861e6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E47A5D-D334-4C74-864A-75C10757119E}">
  <ds:schemaRefs>
    <ds:schemaRef ds:uri="79a5bbf3-99bf-47c0-b4a7-2a42861e66bd"/>
    <ds:schemaRef ds:uri="937ce7f7-54fc-4b8f-9f6d-319018edbf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42B9D2-EC31-4B83-A767-9DA8EC9461C6}">
  <ds:schemaRefs>
    <ds:schemaRef ds:uri="79a5bbf3-99bf-47c0-b4a7-2a42861e66bd"/>
    <ds:schemaRef ds:uri="937ce7f7-54fc-4b8f-9f6d-319018edbf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474</Words>
  <Application>Microsoft Office PowerPoint</Application>
  <PresentationFormat>On-screen Show (16:9)</PresentationFormat>
  <Paragraphs>63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Apercu (Body)</vt:lpstr>
      <vt:lpstr>Arial</vt:lpstr>
      <vt:lpstr>Calibri</vt:lpstr>
      <vt:lpstr>Century Gothic</vt:lpstr>
      <vt:lpstr>Courier New</vt:lpstr>
      <vt:lpstr>Futura Medium</vt:lpstr>
      <vt:lpstr>Futura Medium</vt:lpstr>
      <vt:lpstr>Futura PT Bold</vt:lpstr>
      <vt:lpstr>Futura PT Heavy</vt:lpstr>
      <vt:lpstr>Futura PT Light</vt:lpstr>
      <vt:lpstr>Futura PT Medium</vt:lpstr>
      <vt:lpstr>Wingdings</vt:lpstr>
      <vt:lpstr>Rev-Theme_Test1</vt:lpstr>
      <vt:lpstr>AI Fundamentals </vt:lpstr>
      <vt:lpstr>Agenda</vt:lpstr>
      <vt:lpstr>AI Hierarchy</vt:lpstr>
      <vt:lpstr>AI Hierarchy</vt:lpstr>
      <vt:lpstr>AI Hierarchy</vt:lpstr>
      <vt:lpstr>AI Hierarchy</vt:lpstr>
      <vt:lpstr>AI Hierarchy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Richard Hawkins</cp:lastModifiedBy>
  <cp:revision>12</cp:revision>
  <dcterms:created xsi:type="dcterms:W3CDTF">2015-02-17T21:17:56Z</dcterms:created>
  <dcterms:modified xsi:type="dcterms:W3CDTF">2025-01-21T22:22:46Z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0x0101000731E07B3E49A547BE210A474E856EC4</vt:lpwstr>
  </property>
  <property fmtid="{D5CDD505-2E9C-101B-9397-08002B2CF9AE}" pid="3" name="MediaServiceImageTags">
    <vt:lpwstr/>
  </property>
</Properties>
</file>