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6"/>
  </p:notesMasterIdLst>
  <p:handoutMasterIdLst>
    <p:handoutMasterId r:id="rId17"/>
  </p:handoutMasterIdLst>
  <p:sldIdLst>
    <p:sldId id="2134805918" r:id="rId5"/>
    <p:sldId id="2134805919" r:id="rId6"/>
    <p:sldId id="2134805920" r:id="rId7"/>
    <p:sldId id="2134805930" r:id="rId8"/>
    <p:sldId id="2134805931" r:id="rId9"/>
    <p:sldId id="2134805932" r:id="rId10"/>
    <p:sldId id="2134805933" r:id="rId11"/>
    <p:sldId id="2134805934" r:id="rId12"/>
    <p:sldId id="2134805935" r:id="rId13"/>
    <p:sldId id="2134805936" r:id="rId14"/>
    <p:sldId id="213480592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C17BB-CDD3-441F-0EEE-A996DA665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41B2C-7B31-0BBD-EEA7-F99A31E88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5B646-4904-9282-2F28-B50821720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4167-DF6E-55F1-BFF9-E89590A7B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D59AD-6D87-3C43-B226-710F4765A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C5C0A3-D5F2-640C-DC8D-1832236D7F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A2E82A-0265-61EA-F46A-433FA0D2F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1D652-627A-2B74-D85F-058E25750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E75A1-C0D0-0D9D-7BCC-2DFB0F54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1798E1-61A0-2236-AE93-F0904065A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739E18-5A62-F847-EF4F-1FE3A2118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9CDF-EEB3-97AF-74B5-B4219D90A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6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dojo.com/blog/machine-learning-1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digital-strategy.ec.europa.eu/en/policies/regulatory-framework-ai" TargetMode="External"/><Relationship Id="rId5" Type="http://schemas.openxmlformats.org/officeDocument/2006/relationships/hyperlink" Target="https://www.unesco.org/en/artificial-intelligence/recommendation-ethics?hub=32618" TargetMode="External"/><Relationship Id="rId4" Type="http://schemas.openxmlformats.org/officeDocument/2006/relationships/hyperlink" Target="https://www.turing.ac.uk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1842326"/>
            <a:ext cx="6219900" cy="1820850"/>
          </a:xfrm>
        </p:spPr>
        <p:txBody>
          <a:bodyPr/>
          <a:lstStyle/>
          <a:p>
            <a:r>
              <a:rPr lang="en-US" dirty="0">
                <a:latin typeface="Futura PT Bold"/>
                <a:cs typeface="FUTURA MEDIUM"/>
              </a:rPr>
              <a:t>AI Ethics</a:t>
            </a:r>
            <a:endParaRPr lang="en-US" b="0" dirty="0">
              <a:latin typeface="Futura PT Bold"/>
              <a:cs typeface="FUTURA MEDIU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5640F-7758-0C19-1BEF-4CFA2FB08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2F9E6682-FFE6-214E-100D-5795826CD4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A4C17C-F5E4-0BA6-23C3-31184BE8B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673F-D0C4-6DD7-0E1D-CDDBB687C3B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260350" lvl="1" indent="0">
              <a:buNone/>
            </a:pPr>
            <a:r>
              <a:rPr lang="en-US" sz="1800">
                <a:latin typeface="Arial"/>
                <a:cs typeface="Arial"/>
                <a:hlinkClick r:id="rId3"/>
              </a:rPr>
              <a:t>ML Learning Techniques</a:t>
            </a:r>
            <a:endParaRPr lang="en-US" sz="1800">
              <a:latin typeface="Arial"/>
              <a:cs typeface="Arial"/>
            </a:endParaRPr>
          </a:p>
          <a:p>
            <a:pPr marL="260350" lvl="1" indent="0">
              <a:buNone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4EEC3-AE01-9DC8-874F-9D613F01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sz="1400" dirty="0">
                <a:latin typeface="Arial"/>
                <a:cs typeface="Arial"/>
              </a:rPr>
              <a:t>Self-Study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A49723-A3AD-BE9B-D42F-65DA8FE7194C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Turing Institute</a:t>
            </a:r>
            <a:endParaRPr lang="en-US" dirty="0"/>
          </a:p>
          <a:p>
            <a:r>
              <a:rPr lang="en-US" dirty="0">
                <a:hlinkClick r:id="rId5"/>
              </a:rPr>
              <a:t>UNESCO</a:t>
            </a:r>
            <a:endParaRPr lang="en-US" dirty="0"/>
          </a:p>
          <a:p>
            <a:r>
              <a:rPr lang="en-US" dirty="0">
                <a:hlinkClick r:id="rId6"/>
              </a:rPr>
              <a:t>EU Policy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1004693" y="1365989"/>
            <a:ext cx="2972011" cy="461470"/>
            <a:chOff x="2892462" y="351983"/>
            <a:chExt cx="4139727" cy="4543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80152" y="463110"/>
              <a:ext cx="3052037" cy="27271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Bias and Fairness</a:t>
              </a:r>
              <a:endParaRPr lang="en-US" dirty="0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1004693" y="2011885"/>
            <a:ext cx="3018262" cy="553998"/>
            <a:chOff x="2892462" y="1121329"/>
            <a:chExt cx="4267551" cy="55399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6953" y="1121329"/>
              <a:ext cx="316306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Transparency and Explainability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1004692" y="2649703"/>
            <a:ext cx="3020022" cy="454328"/>
            <a:chOff x="2892460" y="2776537"/>
            <a:chExt cx="3639675" cy="4543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Regulatory Compliance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C5F9AD-0605-F528-46F5-7445EF2AD707}"/>
              </a:ext>
            </a:extLst>
          </p:cNvPr>
          <p:cNvGrpSpPr/>
          <p:nvPr/>
        </p:nvGrpSpPr>
        <p:grpSpPr>
          <a:xfrm>
            <a:off x="1073277" y="3297376"/>
            <a:ext cx="3372411" cy="553998"/>
            <a:chOff x="2975118" y="2790857"/>
            <a:chExt cx="4064367" cy="7747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61FED1-2840-001D-1126-2EF4D26EC9A9}"/>
                </a:ext>
              </a:extLst>
            </p:cNvPr>
            <p:cNvSpPr txBox="1"/>
            <p:nvPr/>
          </p:nvSpPr>
          <p:spPr>
            <a:xfrm>
              <a:off x="2975118" y="2838445"/>
              <a:ext cx="440477" cy="39241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2550" b="1">
                  <a:latin typeface="Futura PT Heavy"/>
                </a:rPr>
                <a:t>04</a:t>
              </a:r>
              <a:endParaRPr lang="en-US" sz="2550" b="1">
                <a:latin typeface="Futura PT Heavy" panose="020B08020202040203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B607B0-53E1-577B-D266-9487E991F55E}"/>
                </a:ext>
              </a:extLst>
            </p:cNvPr>
            <p:cNvSpPr txBox="1"/>
            <p:nvPr/>
          </p:nvSpPr>
          <p:spPr>
            <a:xfrm>
              <a:off x="3831785" y="2790857"/>
              <a:ext cx="3207700" cy="7747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Self-Study Resources – Privacy and Security</a:t>
              </a:r>
              <a:endParaRPr lang="en-US" dirty="0"/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73CFDD6-631E-6ED2-D9AB-8F7B14EBBCAD}"/>
              </a:ext>
            </a:extLst>
          </p:cNvPr>
          <p:cNvSpPr/>
          <p:nvPr/>
        </p:nvSpPr>
        <p:spPr>
          <a:xfrm>
            <a:off x="1005133" y="3297375"/>
            <a:ext cx="432492" cy="34289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Bias and Fairness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7419" y="2191297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Examples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dirty="0">
                <a:latin typeface="Arial"/>
                <a:cs typeface="Arial"/>
              </a:rPr>
              <a:t>What is the significance of bias in AI?</a:t>
            </a:r>
          </a:p>
          <a:p>
            <a:pPr marL="171450" indent="-171450">
              <a:buChar char="•"/>
            </a:pPr>
            <a:r>
              <a:rPr lang="en-US" dirty="0">
                <a:latin typeface="Arial"/>
                <a:cs typeface="Arial"/>
              </a:rPr>
              <a:t>How can an unfair AI effect the user?</a:t>
            </a:r>
          </a:p>
          <a:p>
            <a:pPr marL="171450" indent="-171450">
              <a:buChar char="•"/>
            </a:pPr>
            <a:r>
              <a:rPr lang="en-US" sz="1600" dirty="0">
                <a:latin typeface="Arial"/>
                <a:cs typeface="Arial"/>
              </a:rPr>
              <a:t>What are the repercussions of a biased AI?</a:t>
            </a:r>
          </a:p>
          <a:p>
            <a:pPr marL="171450" indent="-171450">
              <a:buChar char="•"/>
            </a:pPr>
            <a:r>
              <a:rPr lang="en-US" sz="1600" dirty="0">
                <a:latin typeface="Arial"/>
                <a:cs typeface="Arial"/>
              </a:rPr>
              <a:t>What are the identified sources of AI bias?</a:t>
            </a:r>
          </a:p>
          <a:p>
            <a:pPr marL="171450" indent="-171450">
              <a:buChar char="•"/>
            </a:pPr>
            <a:r>
              <a:rPr lang="en-US" dirty="0">
                <a:latin typeface="Arial"/>
                <a:cs typeface="Arial"/>
              </a:rPr>
              <a:t>How are AIs influenced by bias?</a:t>
            </a:r>
          </a:p>
          <a:p>
            <a:pPr marL="171450" indent="-171450">
              <a:buChar char="•"/>
            </a:pPr>
            <a:r>
              <a:rPr lang="en-US" sz="1600" dirty="0">
                <a:latin typeface="Arial"/>
                <a:cs typeface="Arial"/>
              </a:rPr>
              <a:t>How can we identify bias in AI tools?</a:t>
            </a:r>
          </a:p>
          <a:p>
            <a:pPr marL="171450" indent="-171450">
              <a:buChar char="•"/>
            </a:pPr>
            <a:r>
              <a:rPr lang="en-US" dirty="0">
                <a:latin typeface="Arial"/>
                <a:cs typeface="Arial"/>
              </a:rPr>
              <a:t>What is data poisoning, and how does it differ from bias?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Bias and Fairness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1026" name="Picture 2" descr="The History Of The Amazon Logo - Hatchwise">
            <a:extLst>
              <a:ext uri="{FF2B5EF4-FFF2-40B4-BE49-F238E27FC236}">
                <a16:creationId xmlns:a16="http://schemas.microsoft.com/office/drawing/2014/main" id="{52060E6D-A9E8-B7AA-D2F9-F93CF9E051D9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835448"/>
            <a:ext cx="2759090" cy="155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enArt - Ansider.tools">
            <a:extLst>
              <a:ext uri="{FF2B5EF4-FFF2-40B4-BE49-F238E27FC236}">
                <a16:creationId xmlns:a16="http://schemas.microsoft.com/office/drawing/2014/main" id="{2FF643C7-7C88-EE7A-0159-143E35F0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877" y="3126672"/>
            <a:ext cx="2479964" cy="139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6A7E7-A27A-108D-35A5-997A09F3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25CA-76AC-A2B1-FE9B-EA9558D1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Transparency and Explainability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B8857DB-7E56-1943-38E5-A37271AA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1347" y="2929471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455C6-70E9-70DE-903F-6CBA840F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2EB3247-B43F-ABF1-7659-0B0EBFC618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Examples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94FA7D7-210D-9AFB-F97F-A7C384D766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>
                <a:latin typeface="Futura PT Bold"/>
                <a:cs typeface="Arial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E3A8-D8B0-B5FB-D336-16FCBB26DE8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dirty="0">
                <a:latin typeface="Arial"/>
                <a:cs typeface="Arial"/>
              </a:rPr>
              <a:t>What differentiates explainability from transparency?</a:t>
            </a:r>
          </a:p>
          <a:p>
            <a:pPr marL="171450" indent="-171450">
              <a:buChar char="•"/>
            </a:pPr>
            <a:r>
              <a:rPr lang="en-US" sz="1600" dirty="0">
                <a:latin typeface="Arial"/>
                <a:cs typeface="Arial"/>
              </a:rPr>
              <a:t>What is the purpose of explainability in AI tooling?</a:t>
            </a:r>
          </a:p>
          <a:p>
            <a:pPr marL="171450" indent="-171450">
              <a:buChar char="•"/>
            </a:pPr>
            <a:r>
              <a:rPr lang="en-US" dirty="0">
                <a:latin typeface="Arial"/>
                <a:cs typeface="Arial"/>
              </a:rPr>
              <a:t>How does explainability aid in transparency?</a:t>
            </a:r>
          </a:p>
          <a:p>
            <a:pPr marL="171450" indent="-171450">
              <a:buChar char="•"/>
            </a:pPr>
            <a:r>
              <a:rPr lang="en-US" sz="1600" dirty="0">
                <a:latin typeface="Arial"/>
                <a:cs typeface="Arial"/>
              </a:rPr>
              <a:t>What can we do to verify AI results?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2AC8B-78BF-07D7-B607-6D966285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Transparency and Explainability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882155-F48E-E8A0-14E5-F3F9D952D02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Kitchen vs Cooking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5x5=?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“Black Box” Challenge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1C37F16-CB0D-4E53-677E-133670AFE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2881746"/>
            <a:ext cx="2118335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ireVue Brand Launch 2020 | HireVue">
            <a:extLst>
              <a:ext uri="{FF2B5EF4-FFF2-40B4-BE49-F238E27FC236}">
                <a16:creationId xmlns:a16="http://schemas.microsoft.com/office/drawing/2014/main" id="{717B7C5D-BCB5-EDD5-FA70-DB81898D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0683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6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A6EB1-053A-C483-963A-F1FA81570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68AA-5ED1-9747-2AE5-9E740238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Regulatory Compliance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E53FADF-719D-1C49-C9CE-10E7E46F2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1347" y="2929471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7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ED86B-D732-0FB6-1106-70B64567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DA83433-FB26-6F50-F6CA-0A8D760FF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80242E-2035-5737-74D4-1368F02A46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>
                <a:latin typeface="Futura PT Bold"/>
                <a:cs typeface="Arial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9CC5-025A-8B9D-70DA-70FE4672D41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800" dirty="0">
                <a:latin typeface="Arial"/>
                <a:cs typeface="Arial"/>
              </a:rPr>
              <a:t>What laws currently regulate the use of AI near you?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800" dirty="0">
                <a:latin typeface="Arial"/>
                <a:cs typeface="Arial"/>
              </a:rPr>
              <a:t>What laws currently regulate data security or Personally Identifiable Data (PID)?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800" dirty="0">
                <a:latin typeface="Arial"/>
                <a:cs typeface="Arial"/>
              </a:rPr>
              <a:t>What recommendations exist for the responsible stewardship of data?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781CF-AAD6-C2A1-AFA5-504C893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Regulatory Compliance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3FDE5-7BC4-B3B1-45F8-CAA39D49131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076" name="Picture 4" descr="Flag of the United Kingdom - Wikipedia">
            <a:extLst>
              <a:ext uri="{FF2B5EF4-FFF2-40B4-BE49-F238E27FC236}">
                <a16:creationId xmlns:a16="http://schemas.microsoft.com/office/drawing/2014/main" id="{0D52CBCC-3CC7-53F7-83C8-E0502F3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92" y="2745175"/>
            <a:ext cx="1518804" cy="7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lag of the United States - Wikipedia">
            <a:extLst>
              <a:ext uri="{FF2B5EF4-FFF2-40B4-BE49-F238E27FC236}">
                <a16:creationId xmlns:a16="http://schemas.microsoft.com/office/drawing/2014/main" id="{200604A9-340E-2090-BED6-BCBD7C97E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10" y="3544291"/>
            <a:ext cx="1518804" cy="79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lag of Europe - Wikipedia">
            <a:extLst>
              <a:ext uri="{FF2B5EF4-FFF2-40B4-BE49-F238E27FC236}">
                <a16:creationId xmlns:a16="http://schemas.microsoft.com/office/drawing/2014/main" id="{C88A0100-9048-72B4-D930-E035AE6FE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39" y="1692925"/>
            <a:ext cx="1518804" cy="101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lag of India - Wikipedia">
            <a:extLst>
              <a:ext uri="{FF2B5EF4-FFF2-40B4-BE49-F238E27FC236}">
                <a16:creationId xmlns:a16="http://schemas.microsoft.com/office/drawing/2014/main" id="{25FA99DD-2106-2F91-0CA7-3BED65A66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6" y="3038023"/>
            <a:ext cx="1518804" cy="101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lag of Brazil - Wikipedia">
            <a:extLst>
              <a:ext uri="{FF2B5EF4-FFF2-40B4-BE49-F238E27FC236}">
                <a16:creationId xmlns:a16="http://schemas.microsoft.com/office/drawing/2014/main" id="{27B99D04-9A91-6B25-3B3A-01C05901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6048"/>
            <a:ext cx="1541903" cy="10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09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315AA-8877-8376-9C2A-D9476DD8D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F2CD-B45D-036D-3E88-75B760A9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Self-Study Resources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A4FD6D4-6EFF-6B9D-2023-E0D17A22A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1347" y="2929471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6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7ce7f7-54fc-4b8f-9f6d-319018edbfdc">
      <Terms xmlns="http://schemas.microsoft.com/office/infopath/2007/PartnerControls"/>
    </lcf76f155ced4ddcb4097134ff3c332f>
    <INSTRUCTIONS xmlns="937ce7f7-54fc-4b8f-9f6d-319018edbfdc" xsi:nil="true"/>
    <TaxCatchAll xmlns="79a5bbf3-99bf-47c0-b4a7-2a42861e66bd" xsi:nil="true"/>
    <SharedWithUsers xmlns="79a5bbf3-99bf-47c0-b4a7-2a42861e66bd">
      <UserInfo>
        <DisplayName>Julie Seals</DisplayName>
        <AccountId>99</AccountId>
        <AccountType/>
      </UserInfo>
      <UserInfo>
        <DisplayName>Kaitlyn Orama</DisplayName>
        <AccountId>216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31E07B3E49A547BE210A474E856EC4" ma:contentTypeVersion="14" ma:contentTypeDescription="Create a new document." ma:contentTypeScope="" ma:versionID="0b879094a9e9af6de11bd0e23945e68b">
  <xsd:schema xmlns:xsd="http://www.w3.org/2001/XMLSchema" xmlns:xs="http://www.w3.org/2001/XMLSchema" xmlns:p="http://schemas.microsoft.com/office/2006/metadata/properties" xmlns:ns2="937ce7f7-54fc-4b8f-9f6d-319018edbfdc" xmlns:ns3="79a5bbf3-99bf-47c0-b4a7-2a42861e66bd" targetNamespace="http://schemas.microsoft.com/office/2006/metadata/properties" ma:root="true" ma:fieldsID="1ecbe849bf64548f7ce5b643a70bfe25" ns2:_="" ns3:_="">
    <xsd:import namespace="937ce7f7-54fc-4b8f-9f6d-319018edbfdc"/>
    <xsd:import namespace="79a5bbf3-99bf-47c0-b4a7-2a42861e6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INSTRUCT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ce7f7-54fc-4b8f-9f6d-319018edb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INSTRUCTIONS" ma:index="14" nillable="true" ma:displayName="INSTRUCTIONS" ma:format="Dropdown" ma:internalName="INSTRUCTIONS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bbf3-99bf-47c0-b4a7-2a42861e66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a9f874c-36ee-485c-897b-8b804f37aad7}" ma:internalName="TaxCatchAll" ma:showField="CatchAllData" ma:web="79a5bbf3-99bf-47c0-b4a7-2a42861e66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E47A5D-D334-4C74-864A-75C10757119E}">
  <ds:schemaRefs>
    <ds:schemaRef ds:uri="79a5bbf3-99bf-47c0-b4a7-2a42861e66bd"/>
    <ds:schemaRef ds:uri="937ce7f7-54fc-4b8f-9f6d-319018edbf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42B9D2-EC31-4B83-A767-9DA8EC9461C6}">
  <ds:schemaRefs>
    <ds:schemaRef ds:uri="79a5bbf3-99bf-47c0-b4a7-2a42861e66bd"/>
    <ds:schemaRef ds:uri="937ce7f7-54fc-4b8f-9f6d-319018edbf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262</Words>
  <Application>Microsoft Office PowerPoint</Application>
  <PresentationFormat>On-screen Show (16:9)</PresentationFormat>
  <Paragraphs>58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Apercu (Body)</vt:lpstr>
      <vt:lpstr>Arial</vt:lpstr>
      <vt:lpstr>Calibri</vt:lpstr>
      <vt:lpstr>Century Gothic</vt:lpstr>
      <vt:lpstr>Courier New</vt:lpstr>
      <vt:lpstr>Futura Medium</vt:lpstr>
      <vt:lpstr>Futura Medium</vt:lpstr>
      <vt:lpstr>Futura PT Bold</vt:lpstr>
      <vt:lpstr>Futura PT Heavy</vt:lpstr>
      <vt:lpstr>Futura PT Light</vt:lpstr>
      <vt:lpstr>Futura PT Medium</vt:lpstr>
      <vt:lpstr>Wingdings</vt:lpstr>
      <vt:lpstr>Rev-Theme_Test1</vt:lpstr>
      <vt:lpstr>AI Ethics </vt:lpstr>
      <vt:lpstr>Agenda</vt:lpstr>
      <vt:lpstr>Bias and Fairness</vt:lpstr>
      <vt:lpstr>Bias and Fairness</vt:lpstr>
      <vt:lpstr>Transparency and Explainability</vt:lpstr>
      <vt:lpstr>Transparency and Explainability</vt:lpstr>
      <vt:lpstr>Regulatory Compliance</vt:lpstr>
      <vt:lpstr>Regulatory Compliance</vt:lpstr>
      <vt:lpstr>Self-Study Resources</vt:lpstr>
      <vt:lpstr>Self-Study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Richard Hawkins</cp:lastModifiedBy>
  <cp:revision>13</cp:revision>
  <dcterms:created xsi:type="dcterms:W3CDTF">2015-02-17T21:17:56Z</dcterms:created>
  <dcterms:modified xsi:type="dcterms:W3CDTF">2025-01-22T01:32:54Z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0x0101000731E07B3E49A547BE210A474E856EC4</vt:lpwstr>
  </property>
  <property fmtid="{D5CDD505-2E9C-101B-9397-08002B2CF9AE}" pid="3" name="MediaServiceImageTags">
    <vt:lpwstr/>
  </property>
</Properties>
</file>