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8" r:id="rId3"/>
    <p:sldId id="270" r:id="rId4"/>
    <p:sldId id="271" r:id="rId5"/>
    <p:sldId id="272" r:id="rId6"/>
    <p:sldId id="273" r:id="rId7"/>
    <p:sldId id="274" r:id="rId8"/>
    <p:sldId id="275" r:id="rId9"/>
    <p:sldId id="276" r:id="rId10"/>
    <p:sldId id="263" r:id="rId11"/>
    <p:sldId id="264" r:id="rId12"/>
    <p:sldId id="279" r:id="rId13"/>
    <p:sldId id="265" r:id="rId14"/>
    <p:sldId id="277" r:id="rId15"/>
    <p:sldId id="26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autoAdjust="0"/>
    <p:restoredTop sz="74625" autoAdjust="0"/>
  </p:normalViewPr>
  <p:slideViewPr>
    <p:cSldViewPr snapToGrid="0">
      <p:cViewPr varScale="1">
        <p:scale>
          <a:sx n="84" d="100"/>
          <a:sy n="84" d="100"/>
        </p:scale>
        <p:origin x="1640" y="184"/>
      </p:cViewPr>
      <p:guideLst/>
    </p:cSldViewPr>
  </p:slideViewPr>
  <p:outlineViewPr>
    <p:cViewPr>
      <p:scale>
        <a:sx n="33" d="100"/>
        <a:sy n="33" d="100"/>
      </p:scale>
      <p:origin x="0" y="-47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6C4FA5-A7CF-4D16-BC73-E9A152101377}" type="datetimeFigureOut">
              <a:rPr lang="zh-CN" altLang="en-US" smtClean="0"/>
              <a:t>2018/6/12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3ABF0-A499-48A8-BBF8-B5F35CA1C8F0}" type="slidenum">
              <a:rPr lang="zh-CN" altLang="en-US" smtClean="0"/>
              <a:t>‹#›</a:t>
            </a:fld>
            <a:endParaRPr lang="zh-CN" altLang="en-US"/>
          </a:p>
        </p:txBody>
      </p:sp>
    </p:spTree>
    <p:extLst>
      <p:ext uri="{BB962C8B-B14F-4D97-AF65-F5344CB8AC3E}">
        <p14:creationId xmlns:p14="http://schemas.microsoft.com/office/powerpoint/2010/main" val="889225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3ABF0-A499-48A8-BBF8-B5F35CA1C8F0}" type="slidenum">
              <a:rPr lang="zh-CN" altLang="en-US" smtClean="0"/>
              <a:t>1</a:t>
            </a:fld>
            <a:endParaRPr lang="zh-CN" altLang="en-US"/>
          </a:p>
        </p:txBody>
      </p:sp>
    </p:spTree>
    <p:extLst>
      <p:ext uri="{BB962C8B-B14F-4D97-AF65-F5344CB8AC3E}">
        <p14:creationId xmlns:p14="http://schemas.microsoft.com/office/powerpoint/2010/main" val="2099670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3ABF0-A499-48A8-BBF8-B5F35CA1C8F0}" type="slidenum">
              <a:rPr lang="zh-CN" altLang="en-US" smtClean="0"/>
              <a:t>2</a:t>
            </a:fld>
            <a:endParaRPr lang="zh-CN" altLang="en-US"/>
          </a:p>
        </p:txBody>
      </p:sp>
    </p:spTree>
    <p:extLst>
      <p:ext uri="{BB962C8B-B14F-4D97-AF65-F5344CB8AC3E}">
        <p14:creationId xmlns:p14="http://schemas.microsoft.com/office/powerpoint/2010/main" val="3125581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3ABF0-A499-48A8-BBF8-B5F35CA1C8F0}" type="slidenum">
              <a:rPr lang="zh-CN" altLang="en-US" smtClean="0"/>
              <a:t>4</a:t>
            </a:fld>
            <a:endParaRPr lang="zh-CN" altLang="en-US"/>
          </a:p>
        </p:txBody>
      </p:sp>
    </p:spTree>
    <p:extLst>
      <p:ext uri="{BB962C8B-B14F-4D97-AF65-F5344CB8AC3E}">
        <p14:creationId xmlns:p14="http://schemas.microsoft.com/office/powerpoint/2010/main" val="4090054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3ABF0-A499-48A8-BBF8-B5F35CA1C8F0}" type="slidenum">
              <a:rPr lang="zh-CN" altLang="en-US" smtClean="0"/>
              <a:t>9</a:t>
            </a:fld>
            <a:endParaRPr lang="zh-CN" altLang="en-US"/>
          </a:p>
        </p:txBody>
      </p:sp>
    </p:spTree>
    <p:extLst>
      <p:ext uri="{BB962C8B-B14F-4D97-AF65-F5344CB8AC3E}">
        <p14:creationId xmlns:p14="http://schemas.microsoft.com/office/powerpoint/2010/main" val="3732578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你已经有了一个可以高精确度分辨猫和狗的深度神经网络，你之后想训练一个能够分别不同品种的狗的图片模型，你需要做的不是从头训练那些用来分辨直线，锐角的神经网络的前几层，而是利用训练好的网络，提取初级特征，之后只训练最后几层神经元，让其可以分辨狗的品种。</a:t>
            </a:r>
          </a:p>
        </p:txBody>
      </p:sp>
      <p:sp>
        <p:nvSpPr>
          <p:cNvPr id="4" name="灯片编号占位符 3"/>
          <p:cNvSpPr>
            <a:spLocks noGrp="1"/>
          </p:cNvSpPr>
          <p:nvPr>
            <p:ph type="sldNum" sz="quarter" idx="10"/>
          </p:nvPr>
        </p:nvSpPr>
        <p:spPr/>
        <p:txBody>
          <a:bodyPr/>
          <a:lstStyle/>
          <a:p>
            <a:fld id="{5723ABF0-A499-48A8-BBF8-B5F35CA1C8F0}" type="slidenum">
              <a:rPr lang="zh-CN" altLang="en-US" smtClean="0"/>
              <a:t>11</a:t>
            </a:fld>
            <a:endParaRPr lang="zh-CN" altLang="en-US"/>
          </a:p>
        </p:txBody>
      </p:sp>
    </p:spTree>
    <p:extLst>
      <p:ext uri="{BB962C8B-B14F-4D97-AF65-F5344CB8AC3E}">
        <p14:creationId xmlns:p14="http://schemas.microsoft.com/office/powerpoint/2010/main" val="3315204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图中的坐标轴我们可以看出横坐标是操作的复杂度，纵坐标是精度。模型设计一开始的时候模型权重越多模型越大，其精度越高，后来出现了 </a:t>
            </a:r>
            <a:r>
              <a:rPr lang="en-US" altLang="zh-CN" sz="1200" b="0" i="0" kern="1200" dirty="0" err="1">
                <a:solidFill>
                  <a:schemeClr val="tx1"/>
                </a:solidFill>
                <a:effectLst/>
                <a:latin typeface="+mn-lt"/>
                <a:ea typeface="+mn-ea"/>
                <a:cs typeface="+mn-cs"/>
              </a:rPr>
              <a:t>ResNet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GoogleNet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Inception </a:t>
            </a:r>
            <a:r>
              <a:rPr lang="zh-CN" altLang="en-US" sz="1200" b="0" i="0" kern="1200" dirty="0">
                <a:solidFill>
                  <a:schemeClr val="tx1"/>
                </a:solidFill>
                <a:effectLst/>
                <a:latin typeface="+mn-lt"/>
                <a:ea typeface="+mn-ea"/>
                <a:cs typeface="+mn-cs"/>
              </a:rPr>
              <a:t>等网络架构之后，在取得相同或者更高精度之下，其权重参数不断下降。值得注意的是，并不是意味着横坐标越往右，它的运算时间越大。在这里并没有对时间进行统计，而是对模型参数和网络的精度进行了纵横对比。</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Xception</a:t>
            </a:r>
            <a:r>
              <a:rPr lang="zh-CN" altLang="en-US" sz="1200" b="0" i="0" kern="1200" dirty="0">
                <a:solidFill>
                  <a:schemeClr val="tx1"/>
                </a:solidFill>
                <a:effectLst/>
                <a:latin typeface="+mn-lt"/>
                <a:ea typeface="+mn-ea"/>
                <a:cs typeface="+mn-cs"/>
              </a:rPr>
              <a:t>模型使用与 </a:t>
            </a:r>
            <a:r>
              <a:rPr lang="en-US" altLang="zh-CN" sz="1200" b="0" i="0" kern="1200" dirty="0" err="1">
                <a:solidFill>
                  <a:schemeClr val="tx1"/>
                </a:solidFill>
                <a:effectLst/>
                <a:latin typeface="+mn-lt"/>
                <a:ea typeface="+mn-ea"/>
                <a:cs typeface="+mn-cs"/>
              </a:rPr>
              <a:t>ResNet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Inception V4 </a:t>
            </a:r>
            <a:r>
              <a:rPr lang="zh-CN" altLang="en-US" sz="1200" b="0" i="0" kern="1200" dirty="0">
                <a:solidFill>
                  <a:schemeClr val="tx1"/>
                </a:solidFill>
                <a:effectLst/>
                <a:latin typeface="+mn-lt"/>
                <a:ea typeface="+mn-ea"/>
                <a:cs typeface="+mn-cs"/>
              </a:rPr>
              <a:t>类似简单的架构，并且改进了 </a:t>
            </a:r>
            <a:r>
              <a:rPr lang="en-US" altLang="zh-CN" sz="1200" b="0" i="0" kern="1200" dirty="0">
                <a:solidFill>
                  <a:schemeClr val="tx1"/>
                </a:solidFill>
                <a:effectLst/>
                <a:latin typeface="+mn-lt"/>
                <a:ea typeface="+mn-ea"/>
                <a:cs typeface="+mn-cs"/>
              </a:rPr>
              <a:t>Inception </a:t>
            </a:r>
            <a:r>
              <a:rPr lang="zh-CN" altLang="en-US" sz="1200" b="0" i="0" kern="1200" dirty="0">
                <a:solidFill>
                  <a:schemeClr val="tx1"/>
                </a:solidFill>
                <a:effectLst/>
                <a:latin typeface="+mn-lt"/>
                <a:ea typeface="+mn-ea"/>
                <a:cs typeface="+mn-cs"/>
              </a:rPr>
              <a:t>模型。</a:t>
            </a:r>
            <a:r>
              <a:rPr lang="en-US" altLang="zh-CN" sz="1200" b="0" i="0" kern="1200" dirty="0" err="1">
                <a:solidFill>
                  <a:schemeClr val="tx1"/>
                </a:solidFill>
                <a:effectLst/>
                <a:latin typeface="+mn-lt"/>
                <a:ea typeface="+mn-ea"/>
                <a:cs typeface="+mn-cs"/>
              </a:rPr>
              <a:t>Xception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模型的架构具有 </a:t>
            </a:r>
            <a:r>
              <a:rPr lang="en-US" altLang="zh-CN" sz="1200" b="0" i="0" kern="1200" dirty="0">
                <a:solidFill>
                  <a:schemeClr val="tx1"/>
                </a:solidFill>
                <a:effectLst/>
                <a:latin typeface="+mn-lt"/>
                <a:ea typeface="+mn-ea"/>
                <a:cs typeface="+mn-cs"/>
              </a:rPr>
              <a:t>36 </a:t>
            </a:r>
            <a:r>
              <a:rPr lang="zh-CN" altLang="en-US" sz="1200" b="0" i="0" kern="1200" dirty="0">
                <a:solidFill>
                  <a:schemeClr val="tx1"/>
                </a:solidFill>
                <a:effectLst/>
                <a:latin typeface="+mn-lt"/>
                <a:ea typeface="+mn-ea"/>
                <a:cs typeface="+mn-cs"/>
              </a:rPr>
              <a:t>个卷积层，与 </a:t>
            </a:r>
            <a:r>
              <a:rPr lang="en-US" altLang="zh-CN" sz="1200" b="0" i="0" kern="1200" dirty="0">
                <a:solidFill>
                  <a:schemeClr val="tx1"/>
                </a:solidFill>
                <a:effectLst/>
                <a:latin typeface="+mn-lt"/>
                <a:ea typeface="+mn-ea"/>
                <a:cs typeface="+mn-cs"/>
              </a:rPr>
              <a:t>ResNet-34 </a:t>
            </a:r>
            <a:r>
              <a:rPr lang="zh-CN" altLang="en-US" sz="1200" b="0" i="0" kern="1200" dirty="0">
                <a:solidFill>
                  <a:schemeClr val="tx1"/>
                </a:solidFill>
                <a:effectLst/>
                <a:latin typeface="+mn-lt"/>
                <a:ea typeface="+mn-ea"/>
                <a:cs typeface="+mn-cs"/>
              </a:rPr>
              <a:t>非常相似。同时模型的代码与 </a:t>
            </a:r>
            <a:r>
              <a:rPr lang="en-US" altLang="zh-CN" sz="1200" b="0" i="0" kern="1200" dirty="0" err="1">
                <a:solidFill>
                  <a:schemeClr val="tx1"/>
                </a:solidFill>
                <a:effectLst/>
                <a:latin typeface="+mn-lt"/>
                <a:ea typeface="+mn-ea"/>
                <a:cs typeface="+mn-cs"/>
              </a:rPr>
              <a:t>ResNet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一样简单，并且比 </a:t>
            </a:r>
            <a:r>
              <a:rPr lang="en-US" altLang="zh-CN" sz="1200" b="0" i="0" kern="1200" dirty="0">
                <a:solidFill>
                  <a:schemeClr val="tx1"/>
                </a:solidFill>
                <a:effectLst/>
                <a:latin typeface="+mn-lt"/>
                <a:ea typeface="+mn-ea"/>
                <a:cs typeface="+mn-cs"/>
              </a:rPr>
              <a:t>Inception V4 </a:t>
            </a:r>
            <a:r>
              <a:rPr lang="zh-CN" altLang="en-US" sz="1200" b="0" i="0" kern="1200" dirty="0">
                <a:solidFill>
                  <a:schemeClr val="tx1"/>
                </a:solidFill>
                <a:effectLst/>
                <a:latin typeface="+mn-lt"/>
                <a:ea typeface="+mn-ea"/>
                <a:cs typeface="+mn-cs"/>
              </a:rPr>
              <a:t>更容易理解。</a:t>
            </a:r>
          </a:p>
        </p:txBody>
      </p:sp>
      <p:sp>
        <p:nvSpPr>
          <p:cNvPr id="4" name="灯片编号占位符 3"/>
          <p:cNvSpPr>
            <a:spLocks noGrp="1"/>
          </p:cNvSpPr>
          <p:nvPr>
            <p:ph type="sldNum" sz="quarter" idx="10"/>
          </p:nvPr>
        </p:nvSpPr>
        <p:spPr/>
        <p:txBody>
          <a:bodyPr/>
          <a:lstStyle/>
          <a:p>
            <a:fld id="{5723ABF0-A499-48A8-BBF8-B5F35CA1C8F0}" type="slidenum">
              <a:rPr lang="zh-CN" altLang="en-US" smtClean="0"/>
              <a:t>12</a:t>
            </a:fld>
            <a:endParaRPr lang="zh-CN" altLang="en-US"/>
          </a:p>
        </p:txBody>
      </p:sp>
    </p:spTree>
    <p:extLst>
      <p:ext uri="{BB962C8B-B14F-4D97-AF65-F5344CB8AC3E}">
        <p14:creationId xmlns:p14="http://schemas.microsoft.com/office/powerpoint/2010/main" val="1445840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Stacking</a:t>
            </a:r>
            <a:r>
              <a:rPr lang="zh-CN" altLang="en-US" sz="1200" b="0" i="0" kern="1200" dirty="0">
                <a:solidFill>
                  <a:schemeClr val="tx1"/>
                </a:solidFill>
                <a:effectLst/>
                <a:latin typeface="+mn-lt"/>
                <a:ea typeface="+mn-ea"/>
                <a:cs typeface="+mn-cs"/>
              </a:rPr>
              <a:t>集合学习技术，通过元分类器组合多个分类模型。基于完整训练集训练各个分类模型</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然后，基于整体中的各个分类模型的输出元特征来拟合元分类器。元分类器可以根据预测类标签</a:t>
            </a:r>
            <a:r>
              <a:rPr lang="zh-CN" altLang="en-US" sz="1200" b="0" i="0" kern="1200">
                <a:solidFill>
                  <a:schemeClr val="tx1"/>
                </a:solidFill>
                <a:effectLst/>
                <a:latin typeface="+mn-lt"/>
                <a:ea typeface="+mn-ea"/>
                <a:cs typeface="+mn-cs"/>
              </a:rPr>
              <a:t>或类别概率值进行</a:t>
            </a:r>
            <a:r>
              <a:rPr lang="zh-CN" altLang="en-US" sz="1200" b="0" i="0" kern="1200" dirty="0">
                <a:solidFill>
                  <a:schemeClr val="tx1"/>
                </a:solidFill>
                <a:effectLst/>
                <a:latin typeface="+mn-lt"/>
                <a:ea typeface="+mn-ea"/>
                <a:cs typeface="+mn-cs"/>
              </a:rPr>
              <a:t>训练。</a:t>
            </a:r>
            <a:r>
              <a:rPr lang="zh-CN" altLang="zh-CN" sz="1200" kern="1200" dirty="0">
                <a:solidFill>
                  <a:schemeClr val="tx1"/>
                </a:solidFill>
                <a:effectLst/>
                <a:latin typeface="+mn-lt"/>
                <a:ea typeface="+mn-ea"/>
                <a:cs typeface="+mn-cs"/>
              </a:rPr>
              <a:t>组合来自</a:t>
            </a:r>
            <a:r>
              <a:rPr lang="en-PH"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种预先训练模型（</a:t>
            </a:r>
            <a:r>
              <a:rPr lang="en-PH" altLang="zh-CN" sz="1200" kern="1200" dirty="0">
                <a:solidFill>
                  <a:schemeClr val="tx1"/>
                </a:solidFill>
                <a:effectLst/>
                <a:latin typeface="+mn-lt"/>
                <a:ea typeface="+mn-ea"/>
                <a:cs typeface="+mn-cs"/>
              </a:rPr>
              <a:t>VGG19</a:t>
            </a:r>
            <a:r>
              <a:rPr lang="zh-CN" altLang="zh-CN" sz="1200" kern="1200" dirty="0">
                <a:solidFill>
                  <a:schemeClr val="tx1"/>
                </a:solidFill>
                <a:effectLst/>
                <a:latin typeface="+mn-lt"/>
                <a:ea typeface="+mn-ea"/>
                <a:cs typeface="+mn-cs"/>
              </a:rPr>
              <a:t>，</a:t>
            </a:r>
            <a:r>
              <a:rPr lang="en-PH" altLang="zh-CN" sz="1200" kern="1200" dirty="0">
                <a:solidFill>
                  <a:schemeClr val="tx1"/>
                </a:solidFill>
                <a:effectLst/>
                <a:latin typeface="+mn-lt"/>
                <a:ea typeface="+mn-ea"/>
                <a:cs typeface="+mn-cs"/>
              </a:rPr>
              <a:t>ResNet50</a:t>
            </a:r>
            <a:r>
              <a:rPr lang="zh-CN" altLang="zh-CN" sz="1200" kern="1200" dirty="0">
                <a:solidFill>
                  <a:schemeClr val="tx1"/>
                </a:solidFill>
                <a:effectLst/>
                <a:latin typeface="+mn-lt"/>
                <a:ea typeface="+mn-ea"/>
                <a:cs typeface="+mn-cs"/>
              </a:rPr>
              <a:t>，</a:t>
            </a:r>
            <a:r>
              <a:rPr lang="en-PH" altLang="zh-CN" sz="1200" kern="1200" dirty="0">
                <a:solidFill>
                  <a:schemeClr val="tx1"/>
                </a:solidFill>
                <a:effectLst/>
                <a:latin typeface="+mn-lt"/>
                <a:ea typeface="+mn-ea"/>
                <a:cs typeface="+mn-cs"/>
              </a:rPr>
              <a:t>Inception</a:t>
            </a:r>
            <a:r>
              <a:rPr lang="zh-CN" altLang="zh-CN" sz="1200" kern="1200" dirty="0">
                <a:solidFill>
                  <a:schemeClr val="tx1"/>
                </a:solidFill>
                <a:effectLst/>
                <a:latin typeface="+mn-lt"/>
                <a:ea typeface="+mn-ea"/>
                <a:cs typeface="+mn-cs"/>
              </a:rPr>
              <a:t>和</a:t>
            </a:r>
            <a:r>
              <a:rPr lang="en-PH" altLang="zh-CN" sz="1200" kern="1200" dirty="0" err="1">
                <a:solidFill>
                  <a:schemeClr val="tx1"/>
                </a:solidFill>
                <a:effectLst/>
                <a:latin typeface="+mn-lt"/>
                <a:ea typeface="+mn-ea"/>
                <a:cs typeface="+mn-cs"/>
              </a:rPr>
              <a:t>Xception</a:t>
            </a:r>
            <a:r>
              <a:rPr lang="zh-CN" altLang="zh-CN" sz="1200" kern="1200" dirty="0">
                <a:solidFill>
                  <a:schemeClr val="tx1"/>
                </a:solidFill>
                <a:effectLst/>
                <a:latin typeface="+mn-lt"/>
                <a:ea typeface="+mn-ea"/>
                <a:cs typeface="+mn-cs"/>
              </a:rPr>
              <a:t>）。每个基本分类器将是一个简单的逻辑回归。然后对这些概率输出进行平均，并输入线性</a:t>
            </a:r>
            <a:r>
              <a:rPr lang="en-PH" altLang="zh-CN" sz="1200" kern="1200" dirty="0">
                <a:solidFill>
                  <a:schemeClr val="tx1"/>
                </a:solidFill>
                <a:effectLst/>
                <a:latin typeface="+mn-lt"/>
                <a:ea typeface="+mn-ea"/>
                <a:cs typeface="+mn-cs"/>
              </a:rPr>
              <a:t>SVM</a:t>
            </a:r>
            <a:r>
              <a:rPr lang="zh-CN" altLang="zh-CN" sz="1200" kern="1200" dirty="0">
                <a:solidFill>
                  <a:schemeClr val="tx1"/>
                </a:solidFill>
                <a:effectLst/>
                <a:latin typeface="+mn-lt"/>
                <a:ea typeface="+mn-ea"/>
                <a:cs typeface="+mn-cs"/>
              </a:rPr>
              <a:t>，然后提供最终决策。</a:t>
            </a:r>
            <a:r>
              <a:rPr lang="zh-CN" altLang="en-US" sz="1200" kern="1200" dirty="0">
                <a:solidFill>
                  <a:schemeClr val="tx1"/>
                </a:solidFill>
                <a:effectLst/>
                <a:latin typeface="+mn-lt"/>
                <a:ea typeface="+mn-ea"/>
                <a:cs typeface="+mn-cs"/>
              </a:rPr>
              <a:t>再</a:t>
            </a:r>
            <a:r>
              <a:rPr lang="zh-CN" altLang="zh-CN" sz="1200" kern="1200" dirty="0">
                <a:solidFill>
                  <a:schemeClr val="tx1"/>
                </a:solidFill>
                <a:effectLst/>
                <a:latin typeface="+mn-lt"/>
                <a:ea typeface="+mn-ea"/>
                <a:cs typeface="+mn-cs"/>
              </a:rPr>
              <a:t>将每个预训练模型最初的特征集合（</a:t>
            </a:r>
            <a:r>
              <a:rPr lang="en-PH" altLang="zh-CN" sz="1200" kern="1200" dirty="0" err="1">
                <a:solidFill>
                  <a:schemeClr val="tx1"/>
                </a:solidFill>
                <a:effectLst/>
                <a:latin typeface="+mn-lt"/>
                <a:ea typeface="+mn-ea"/>
                <a:cs typeface="+mn-cs"/>
              </a:rPr>
              <a:t>X_vgg</a:t>
            </a:r>
            <a:r>
              <a:rPr lang="en-PH" altLang="zh-CN" sz="1200" kern="1200" dirty="0">
                <a:solidFill>
                  <a:schemeClr val="tx1"/>
                </a:solidFill>
                <a:effectLst/>
                <a:latin typeface="+mn-lt"/>
                <a:ea typeface="+mn-ea"/>
                <a:cs typeface="+mn-cs"/>
              </a:rPr>
              <a:t>, </a:t>
            </a:r>
            <a:r>
              <a:rPr lang="en-PH" altLang="zh-CN" sz="1200" kern="1200" dirty="0" err="1">
                <a:solidFill>
                  <a:schemeClr val="tx1"/>
                </a:solidFill>
                <a:effectLst/>
                <a:latin typeface="+mn-lt"/>
                <a:ea typeface="+mn-ea"/>
                <a:cs typeface="+mn-cs"/>
              </a:rPr>
              <a:t>X_resnet</a:t>
            </a:r>
            <a:r>
              <a:rPr lang="en-PH" altLang="zh-CN" sz="1200" kern="1200" dirty="0">
                <a:solidFill>
                  <a:schemeClr val="tx1"/>
                </a:solidFill>
                <a:effectLst/>
                <a:latin typeface="+mn-lt"/>
                <a:ea typeface="+mn-ea"/>
                <a:cs typeface="+mn-cs"/>
              </a:rPr>
              <a:t>, </a:t>
            </a:r>
            <a:r>
              <a:rPr lang="en-PH" altLang="zh-CN" sz="1200" kern="1200" dirty="0" err="1">
                <a:solidFill>
                  <a:schemeClr val="tx1"/>
                </a:solidFill>
                <a:effectLst/>
                <a:latin typeface="+mn-lt"/>
                <a:ea typeface="+mn-ea"/>
                <a:cs typeface="+mn-cs"/>
              </a:rPr>
              <a:t>X_incept</a:t>
            </a:r>
            <a:r>
              <a:rPr lang="en-PH" altLang="zh-CN" sz="1200" kern="1200" dirty="0">
                <a:solidFill>
                  <a:schemeClr val="tx1"/>
                </a:solidFill>
                <a:effectLst/>
                <a:latin typeface="+mn-lt"/>
                <a:ea typeface="+mn-ea"/>
                <a:cs typeface="+mn-cs"/>
              </a:rPr>
              <a:t>, </a:t>
            </a:r>
            <a:r>
              <a:rPr lang="en-PH" altLang="zh-CN" sz="1200" kern="1200" dirty="0" err="1">
                <a:solidFill>
                  <a:schemeClr val="tx1"/>
                </a:solidFill>
                <a:effectLst/>
                <a:latin typeface="+mn-lt"/>
                <a:ea typeface="+mn-ea"/>
                <a:cs typeface="+mn-cs"/>
              </a:rPr>
              <a:t>X_xcept</a:t>
            </a:r>
            <a:r>
              <a:rPr lang="zh-CN" altLang="zh-CN" sz="1200" kern="1200" dirty="0">
                <a:solidFill>
                  <a:schemeClr val="tx1"/>
                </a:solidFill>
                <a:effectLst/>
                <a:latin typeface="+mn-lt"/>
                <a:ea typeface="+mn-ea"/>
                <a:cs typeface="+mn-cs"/>
              </a:rPr>
              <a:t>）叠加到一个矩阵中，同时保留索引。对每个基本分类器中，构建一个</a:t>
            </a:r>
            <a:r>
              <a:rPr lang="en-PH" altLang="zh-CN" sz="1200" kern="1200" dirty="0">
                <a:solidFill>
                  <a:schemeClr val="tx1"/>
                </a:solidFill>
                <a:effectLst/>
                <a:latin typeface="+mn-lt"/>
                <a:ea typeface="+mn-ea"/>
                <a:cs typeface="+mn-cs"/>
              </a:rPr>
              <a:t>pipeline</a:t>
            </a:r>
            <a:r>
              <a:rPr lang="zh-CN" altLang="zh-CN" sz="1200" kern="1200" dirty="0">
                <a:solidFill>
                  <a:schemeClr val="tx1"/>
                </a:solidFill>
                <a:effectLst/>
                <a:latin typeface="+mn-lt"/>
                <a:ea typeface="+mn-ea"/>
                <a:cs typeface="+mn-cs"/>
              </a:rPr>
              <a:t>，并且添加</a:t>
            </a:r>
            <a:r>
              <a:rPr lang="en-PH" altLang="zh-CN" sz="1200" kern="1200" dirty="0" err="1">
                <a:solidFill>
                  <a:schemeClr val="tx1"/>
                </a:solidFill>
                <a:effectLst/>
                <a:latin typeface="+mn-lt"/>
                <a:ea typeface="+mn-ea"/>
                <a:cs typeface="+mn-cs"/>
              </a:rPr>
              <a:t>LogisticRegression</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再使用</a:t>
            </a:r>
            <a:r>
              <a:rPr lang="zh-CN" altLang="zh-CN" sz="1200" kern="1200" dirty="0">
                <a:solidFill>
                  <a:schemeClr val="tx1"/>
                </a:solidFill>
                <a:effectLst/>
                <a:latin typeface="+mn-lt"/>
                <a:ea typeface="+mn-ea"/>
                <a:cs typeface="+mn-cs"/>
              </a:rPr>
              <a:t>堆叠的集成学习元分类器</a:t>
            </a:r>
            <a:r>
              <a:rPr lang="en-PH" altLang="zh-CN" sz="1200" kern="1200" dirty="0" err="1">
                <a:solidFill>
                  <a:schemeClr val="tx1"/>
                </a:solidFill>
                <a:effectLst/>
                <a:latin typeface="+mn-lt"/>
                <a:ea typeface="+mn-ea"/>
                <a:cs typeface="+mn-cs"/>
              </a:rPr>
              <a:t>StackingClassifier</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，使用每个基本分类器提供的平均概率作为聚合函数。</a:t>
            </a:r>
            <a:r>
              <a:rPr lang="zh-CN" altLang="en-US" sz="1200" kern="1200" dirty="0">
                <a:solidFill>
                  <a:schemeClr val="tx1"/>
                </a:solidFill>
                <a:effectLst/>
                <a:latin typeface="+mn-lt"/>
                <a:ea typeface="+mn-ea"/>
                <a:cs typeface="+mn-cs"/>
              </a:rPr>
              <a:t>最后</a:t>
            </a:r>
            <a:r>
              <a:rPr lang="zh-CN" altLang="zh-CN" sz="1200" kern="1200" dirty="0">
                <a:solidFill>
                  <a:schemeClr val="tx1"/>
                </a:solidFill>
                <a:effectLst/>
                <a:latin typeface="+mn-lt"/>
                <a:ea typeface="+mn-ea"/>
                <a:cs typeface="+mn-cs"/>
              </a:rPr>
              <a:t>对数据集进行</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折</a:t>
            </a:r>
            <a:r>
              <a:rPr lang="zh-CN" altLang="zh-CN" sz="1200" kern="1200" dirty="0">
                <a:solidFill>
                  <a:schemeClr val="tx1"/>
                </a:solidFill>
                <a:effectLst/>
                <a:latin typeface="+mn-lt"/>
                <a:ea typeface="+mn-ea"/>
                <a:cs typeface="+mn-cs"/>
              </a:rPr>
              <a:t>的交叉验证。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err="1">
                <a:solidFill>
                  <a:schemeClr val="tx1"/>
                </a:solidFill>
                <a:effectLst/>
                <a:latin typeface="+mn-lt"/>
                <a:ea typeface="+mn-ea"/>
                <a:cs typeface="+mn-cs"/>
              </a:rPr>
              <a:t>Mlxtend</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keras</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sklearn</a:t>
            </a:r>
            <a:endParaRPr lang="zh-CN" altLang="zh-CN" sz="1200" b="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723ABF0-A499-48A8-BBF8-B5F35CA1C8F0}" type="slidenum">
              <a:rPr lang="zh-CN" altLang="en-US" smtClean="0"/>
              <a:t>13</a:t>
            </a:fld>
            <a:endParaRPr lang="zh-CN" altLang="en-US"/>
          </a:p>
        </p:txBody>
      </p:sp>
    </p:spTree>
    <p:extLst>
      <p:ext uri="{BB962C8B-B14F-4D97-AF65-F5344CB8AC3E}">
        <p14:creationId xmlns:p14="http://schemas.microsoft.com/office/powerpoint/2010/main" val="1320271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3ABF0-A499-48A8-BBF8-B5F35CA1C8F0}" type="slidenum">
              <a:rPr lang="zh-CN" altLang="en-US" smtClean="0"/>
              <a:t>14</a:t>
            </a:fld>
            <a:endParaRPr lang="zh-CN" altLang="en-US"/>
          </a:p>
        </p:txBody>
      </p:sp>
    </p:spTree>
    <p:extLst>
      <p:ext uri="{BB962C8B-B14F-4D97-AF65-F5344CB8AC3E}">
        <p14:creationId xmlns:p14="http://schemas.microsoft.com/office/powerpoint/2010/main" val="1710573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C5AFA0F-29CB-46BF-B9C3-E080725882E8}" type="datetimeFigureOut">
              <a:rPr lang="zh-CN" altLang="en-US" smtClean="0"/>
              <a:t>2018/6/12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571EA9-D941-4BA6-885D-315B6C247B2C}" type="slidenum">
              <a:rPr lang="zh-CN" altLang="en-US" smtClean="0"/>
              <a:t>‹#›</a:t>
            </a:fld>
            <a:endParaRPr lang="zh-CN" altLang="en-US"/>
          </a:p>
        </p:txBody>
      </p:sp>
    </p:spTree>
    <p:extLst>
      <p:ext uri="{BB962C8B-B14F-4D97-AF65-F5344CB8AC3E}">
        <p14:creationId xmlns:p14="http://schemas.microsoft.com/office/powerpoint/2010/main" val="179111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C5AFA0F-29CB-46BF-B9C3-E080725882E8}" type="datetimeFigureOut">
              <a:rPr lang="zh-CN" altLang="en-US" smtClean="0"/>
              <a:t>2018/6/12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571EA9-D941-4BA6-885D-315B6C247B2C}" type="slidenum">
              <a:rPr lang="zh-CN" altLang="en-US" smtClean="0"/>
              <a:t>‹#›</a:t>
            </a:fld>
            <a:endParaRPr lang="zh-CN" altLang="en-US"/>
          </a:p>
        </p:txBody>
      </p:sp>
    </p:spTree>
    <p:extLst>
      <p:ext uri="{BB962C8B-B14F-4D97-AF65-F5344CB8AC3E}">
        <p14:creationId xmlns:p14="http://schemas.microsoft.com/office/powerpoint/2010/main" val="280121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C5AFA0F-29CB-46BF-B9C3-E080725882E8}" type="datetimeFigureOut">
              <a:rPr lang="zh-CN" altLang="en-US" smtClean="0"/>
              <a:t>2018/6/12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571EA9-D941-4BA6-885D-315B6C247B2C}" type="slidenum">
              <a:rPr lang="zh-CN" altLang="en-US" smtClean="0"/>
              <a:t>‹#›</a:t>
            </a:fld>
            <a:endParaRPr lang="zh-CN" altLang="en-US"/>
          </a:p>
        </p:txBody>
      </p:sp>
    </p:spTree>
    <p:extLst>
      <p:ext uri="{BB962C8B-B14F-4D97-AF65-F5344CB8AC3E}">
        <p14:creationId xmlns:p14="http://schemas.microsoft.com/office/powerpoint/2010/main" val="304343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C5AFA0F-29CB-46BF-B9C3-E080725882E8}" type="datetimeFigureOut">
              <a:rPr lang="zh-CN" altLang="en-US" smtClean="0"/>
              <a:t>2018/6/12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571EA9-D941-4BA6-885D-315B6C247B2C}" type="slidenum">
              <a:rPr lang="zh-CN" altLang="en-US" smtClean="0"/>
              <a:t>‹#›</a:t>
            </a:fld>
            <a:endParaRPr lang="zh-CN" altLang="en-US"/>
          </a:p>
        </p:txBody>
      </p:sp>
    </p:spTree>
    <p:extLst>
      <p:ext uri="{BB962C8B-B14F-4D97-AF65-F5344CB8AC3E}">
        <p14:creationId xmlns:p14="http://schemas.microsoft.com/office/powerpoint/2010/main" val="273317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C5AFA0F-29CB-46BF-B9C3-E080725882E8}" type="datetimeFigureOut">
              <a:rPr lang="zh-CN" altLang="en-US" smtClean="0"/>
              <a:t>2018/6/12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571EA9-D941-4BA6-885D-315B6C247B2C}" type="slidenum">
              <a:rPr lang="zh-CN" altLang="en-US" smtClean="0"/>
              <a:t>‹#›</a:t>
            </a:fld>
            <a:endParaRPr lang="zh-CN" altLang="en-US"/>
          </a:p>
        </p:txBody>
      </p:sp>
    </p:spTree>
    <p:extLst>
      <p:ext uri="{BB962C8B-B14F-4D97-AF65-F5344CB8AC3E}">
        <p14:creationId xmlns:p14="http://schemas.microsoft.com/office/powerpoint/2010/main" val="95266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C5AFA0F-29CB-46BF-B9C3-E080725882E8}" type="datetimeFigureOut">
              <a:rPr lang="zh-CN" altLang="en-US" smtClean="0"/>
              <a:t>2018/6/12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571EA9-D941-4BA6-885D-315B6C247B2C}" type="slidenum">
              <a:rPr lang="zh-CN" altLang="en-US" smtClean="0"/>
              <a:t>‹#›</a:t>
            </a:fld>
            <a:endParaRPr lang="zh-CN" altLang="en-US"/>
          </a:p>
        </p:txBody>
      </p:sp>
    </p:spTree>
    <p:extLst>
      <p:ext uri="{BB962C8B-B14F-4D97-AF65-F5344CB8AC3E}">
        <p14:creationId xmlns:p14="http://schemas.microsoft.com/office/powerpoint/2010/main" val="4103984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C5AFA0F-29CB-46BF-B9C3-E080725882E8}" type="datetimeFigureOut">
              <a:rPr lang="zh-CN" altLang="en-US" smtClean="0"/>
              <a:t>2018/6/12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571EA9-D941-4BA6-885D-315B6C247B2C}" type="slidenum">
              <a:rPr lang="zh-CN" altLang="en-US" smtClean="0"/>
              <a:t>‹#›</a:t>
            </a:fld>
            <a:endParaRPr lang="zh-CN" altLang="en-US"/>
          </a:p>
        </p:txBody>
      </p:sp>
    </p:spTree>
    <p:extLst>
      <p:ext uri="{BB962C8B-B14F-4D97-AF65-F5344CB8AC3E}">
        <p14:creationId xmlns:p14="http://schemas.microsoft.com/office/powerpoint/2010/main" val="233049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C5AFA0F-29CB-46BF-B9C3-E080725882E8}" type="datetimeFigureOut">
              <a:rPr lang="zh-CN" altLang="en-US" smtClean="0"/>
              <a:t>2018/6/12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571EA9-D941-4BA6-885D-315B6C247B2C}" type="slidenum">
              <a:rPr lang="zh-CN" altLang="en-US" smtClean="0"/>
              <a:t>‹#›</a:t>
            </a:fld>
            <a:endParaRPr lang="zh-CN" altLang="en-US"/>
          </a:p>
        </p:txBody>
      </p:sp>
    </p:spTree>
    <p:extLst>
      <p:ext uri="{BB962C8B-B14F-4D97-AF65-F5344CB8AC3E}">
        <p14:creationId xmlns:p14="http://schemas.microsoft.com/office/powerpoint/2010/main" val="378313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5AFA0F-29CB-46BF-B9C3-E080725882E8}" type="datetimeFigureOut">
              <a:rPr lang="zh-CN" altLang="en-US" smtClean="0"/>
              <a:t>2018/6/12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571EA9-D941-4BA6-885D-315B6C247B2C}" type="slidenum">
              <a:rPr lang="zh-CN" altLang="en-US" smtClean="0"/>
              <a:t>‹#›</a:t>
            </a:fld>
            <a:endParaRPr lang="zh-CN" altLang="en-US"/>
          </a:p>
        </p:txBody>
      </p:sp>
    </p:spTree>
    <p:extLst>
      <p:ext uri="{BB962C8B-B14F-4D97-AF65-F5344CB8AC3E}">
        <p14:creationId xmlns:p14="http://schemas.microsoft.com/office/powerpoint/2010/main" val="468494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C5AFA0F-29CB-46BF-B9C3-E080725882E8}" type="datetimeFigureOut">
              <a:rPr lang="zh-CN" altLang="en-US" smtClean="0"/>
              <a:t>2018/6/12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571EA9-D941-4BA6-885D-315B6C247B2C}" type="slidenum">
              <a:rPr lang="zh-CN" altLang="en-US" smtClean="0"/>
              <a:t>‹#›</a:t>
            </a:fld>
            <a:endParaRPr lang="zh-CN" altLang="en-US"/>
          </a:p>
        </p:txBody>
      </p:sp>
    </p:spTree>
    <p:extLst>
      <p:ext uri="{BB962C8B-B14F-4D97-AF65-F5344CB8AC3E}">
        <p14:creationId xmlns:p14="http://schemas.microsoft.com/office/powerpoint/2010/main" val="1773336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C5AFA0F-29CB-46BF-B9C3-E080725882E8}" type="datetimeFigureOut">
              <a:rPr lang="zh-CN" altLang="en-US" smtClean="0"/>
              <a:t>2018/6/12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571EA9-D941-4BA6-885D-315B6C247B2C}" type="slidenum">
              <a:rPr lang="zh-CN" altLang="en-US" smtClean="0"/>
              <a:t>‹#›</a:t>
            </a:fld>
            <a:endParaRPr lang="zh-CN" altLang="en-US"/>
          </a:p>
        </p:txBody>
      </p:sp>
    </p:spTree>
    <p:extLst>
      <p:ext uri="{BB962C8B-B14F-4D97-AF65-F5344CB8AC3E}">
        <p14:creationId xmlns:p14="http://schemas.microsoft.com/office/powerpoint/2010/main" val="18871251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AFA0F-29CB-46BF-B9C3-E080725882E8}" type="datetimeFigureOut">
              <a:rPr lang="zh-CN" altLang="en-US" smtClean="0"/>
              <a:t>2018/6/12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71EA9-D941-4BA6-885D-315B6C247B2C}" type="slidenum">
              <a:rPr lang="zh-CN" altLang="en-US" smtClean="0"/>
              <a:t>‹#›</a:t>
            </a:fld>
            <a:endParaRPr lang="zh-CN" altLang="en-US"/>
          </a:p>
        </p:txBody>
      </p:sp>
    </p:spTree>
    <p:extLst>
      <p:ext uri="{BB962C8B-B14F-4D97-AF65-F5344CB8AC3E}">
        <p14:creationId xmlns:p14="http://schemas.microsoft.com/office/powerpoint/2010/main" val="298421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Digital Image Processing Project</a:t>
            </a:r>
            <a:endParaRPr lang="zh-CN" altLang="en-US" b="1" dirty="0"/>
          </a:p>
        </p:txBody>
      </p:sp>
      <p:sp>
        <p:nvSpPr>
          <p:cNvPr id="3" name="副标题 2"/>
          <p:cNvSpPr>
            <a:spLocks noGrp="1"/>
          </p:cNvSpPr>
          <p:nvPr>
            <p:ph type="subTitle" idx="1"/>
          </p:nvPr>
        </p:nvSpPr>
        <p:spPr>
          <a:xfrm>
            <a:off x="1524000" y="4411663"/>
            <a:ext cx="9144000" cy="1008062"/>
          </a:xfrm>
        </p:spPr>
        <p:txBody>
          <a:bodyPr>
            <a:normAutofit/>
          </a:bodyPr>
          <a:lstStyle/>
          <a:p>
            <a:r>
              <a:rPr lang="en-US" altLang="zh-CN" dirty="0"/>
              <a:t>Yang Guofeng &amp; Cao Liang</a:t>
            </a:r>
          </a:p>
          <a:p>
            <a:r>
              <a:rPr lang="en-US" altLang="zh-CN" dirty="0"/>
              <a:t>2018.6.04</a:t>
            </a:r>
          </a:p>
        </p:txBody>
      </p:sp>
    </p:spTree>
    <p:extLst>
      <p:ext uri="{BB962C8B-B14F-4D97-AF65-F5344CB8AC3E}">
        <p14:creationId xmlns:p14="http://schemas.microsoft.com/office/powerpoint/2010/main" val="1416599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76968E4-FCAF-4271-BC7B-FB8A1C722690}"/>
              </a:ext>
            </a:extLst>
          </p:cNvPr>
          <p:cNvSpPr/>
          <p:nvPr/>
        </p:nvSpPr>
        <p:spPr>
          <a:xfrm>
            <a:off x="853223" y="4938880"/>
            <a:ext cx="10338149" cy="923330"/>
          </a:xfrm>
          <a:prstGeom prst="rect">
            <a:avLst/>
          </a:prstGeom>
        </p:spPr>
        <p:txBody>
          <a:bodyPr wrap="square">
            <a:spAutoFit/>
          </a:bodyPr>
          <a:lstStyle/>
          <a:p>
            <a:r>
              <a:rPr lang="zh-CN" altLang="en-US" dirty="0"/>
              <a:t>       假设你穿越到了古代，成为了太子，为了治理好国家，你需要知道的实在太多了。若是从头学起，肯定是来不及的。你要做的是找你的皇帝老爸，问问他正在做了什么，而他也希望能将他脑子的知识一股脑的转移到你脑中。这正是迁移学习。即将一个领域的已经成熟的知识应用到其他的场景中。</a:t>
            </a:r>
          </a:p>
        </p:txBody>
      </p:sp>
      <p:pic>
        <p:nvPicPr>
          <p:cNvPr id="2050" name="Picture 2" descr="https://pic2.zhimg.com/80/v2-4000049cc0cd958c3426712c31baadac_hd.jpg">
            <a:extLst>
              <a:ext uri="{FF2B5EF4-FFF2-40B4-BE49-F238E27FC236}">
                <a16:creationId xmlns:a16="http://schemas.microsoft.com/office/drawing/2014/main" xmlns="" id="{E180515D-A060-4631-9A3F-C8759E1F6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701" y="2038996"/>
            <a:ext cx="3137059" cy="234976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xmlns="" id="{AE4E91C9-2919-4ABD-BC9C-89C3226DC1F4}"/>
              </a:ext>
            </a:extLst>
          </p:cNvPr>
          <p:cNvSpPr/>
          <p:nvPr/>
        </p:nvSpPr>
        <p:spPr>
          <a:xfrm>
            <a:off x="853223" y="2812450"/>
            <a:ext cx="9875737" cy="369332"/>
          </a:xfrm>
          <a:prstGeom prst="rect">
            <a:avLst/>
          </a:prstGeom>
        </p:spPr>
        <p:txBody>
          <a:bodyPr vert="horz" lIns="91440" tIns="45720" rIns="91440" bIns="45720" rtlCol="0" anchor="ctr">
            <a:noAutofit/>
          </a:bodyPr>
          <a:lstStyle/>
          <a:p>
            <a:pPr>
              <a:lnSpc>
                <a:spcPct val="90000"/>
              </a:lnSpc>
              <a:spcBef>
                <a:spcPct val="0"/>
              </a:spcBef>
            </a:pPr>
            <a:endParaRPr lang="zh-CN" altLang="en-US" sz="4400" dirty="0">
              <a:latin typeface="+mj-lt"/>
              <a:ea typeface="+mj-ea"/>
              <a:cs typeface="+mj-cs"/>
            </a:endParaRPr>
          </a:p>
        </p:txBody>
      </p:sp>
      <p:sp>
        <p:nvSpPr>
          <p:cNvPr id="8" name="矩形 7">
            <a:extLst>
              <a:ext uri="{FF2B5EF4-FFF2-40B4-BE49-F238E27FC236}">
                <a16:creationId xmlns:a16="http://schemas.microsoft.com/office/drawing/2014/main" xmlns="" id="{882DD629-8707-43FF-A151-900FDE1E9A97}"/>
              </a:ext>
            </a:extLst>
          </p:cNvPr>
          <p:cNvSpPr/>
          <p:nvPr/>
        </p:nvSpPr>
        <p:spPr>
          <a:xfrm>
            <a:off x="853223" y="755050"/>
            <a:ext cx="9777035" cy="701731"/>
          </a:xfrm>
          <a:prstGeom prst="rect">
            <a:avLst/>
          </a:prstGeom>
        </p:spPr>
        <p:txBody>
          <a:bodyPr vert="horz" lIns="91440" tIns="45720" rIns="91440" bIns="45720" rtlCol="0" anchor="ctr">
            <a:normAutofit/>
          </a:bodyPr>
          <a:lstStyle/>
          <a:p>
            <a:pPr>
              <a:lnSpc>
                <a:spcPct val="90000"/>
              </a:lnSpc>
              <a:spcBef>
                <a:spcPct val="0"/>
              </a:spcBef>
            </a:pPr>
            <a:r>
              <a:rPr lang="zh-CN" altLang="en-US" sz="4400" dirty="0">
                <a:latin typeface="+mj-lt"/>
                <a:ea typeface="+mj-ea"/>
                <a:cs typeface="+mj-cs"/>
              </a:rPr>
              <a:t>一个直观的例子来说明什么是迁移学习</a:t>
            </a:r>
          </a:p>
        </p:txBody>
      </p:sp>
    </p:spTree>
    <p:extLst>
      <p:ext uri="{BB962C8B-B14F-4D97-AF65-F5344CB8AC3E}">
        <p14:creationId xmlns:p14="http://schemas.microsoft.com/office/powerpoint/2010/main" val="4279963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pic4.zhimg.com/80/v2-a189f2d3b3225d75d91305d0c2c9dc34_hd.jpg">
            <a:extLst>
              <a:ext uri="{FF2B5EF4-FFF2-40B4-BE49-F238E27FC236}">
                <a16:creationId xmlns:a16="http://schemas.microsoft.com/office/drawing/2014/main" xmlns="" id="{0E5F929F-F823-40F8-8B01-7A50DDA5D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6999" y="1366837"/>
            <a:ext cx="6858000" cy="41243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xmlns="" id="{5D9B69E2-49C8-435B-AE9C-6B874A1B328D}"/>
              </a:ext>
            </a:extLst>
          </p:cNvPr>
          <p:cNvSpPr/>
          <p:nvPr/>
        </p:nvSpPr>
        <p:spPr>
          <a:xfrm>
            <a:off x="2055394" y="5787941"/>
            <a:ext cx="8081211" cy="646331"/>
          </a:xfrm>
          <a:prstGeom prst="rect">
            <a:avLst/>
          </a:prstGeom>
        </p:spPr>
        <p:txBody>
          <a:bodyPr wrap="square">
            <a:spAutoFit/>
          </a:bodyPr>
          <a:lstStyle/>
          <a:p>
            <a:pPr indent="457200"/>
            <a:r>
              <a:rPr lang="zh-CN" altLang="en-US" dirty="0"/>
              <a:t>一层层网络中每个节点的权重从一个训练好的网络迁移到一个全新的网络里，而不是从头开始，为每个特定的任务训练一个神经网络。</a:t>
            </a:r>
          </a:p>
        </p:txBody>
      </p:sp>
      <p:sp>
        <p:nvSpPr>
          <p:cNvPr id="4" name="矩形 3">
            <a:extLst>
              <a:ext uri="{FF2B5EF4-FFF2-40B4-BE49-F238E27FC236}">
                <a16:creationId xmlns:a16="http://schemas.microsoft.com/office/drawing/2014/main" xmlns="" id="{882DD629-8707-43FF-A151-900FDE1E9A97}"/>
              </a:ext>
            </a:extLst>
          </p:cNvPr>
          <p:cNvSpPr/>
          <p:nvPr/>
        </p:nvSpPr>
        <p:spPr>
          <a:xfrm>
            <a:off x="853223" y="755050"/>
            <a:ext cx="9777035" cy="701731"/>
          </a:xfrm>
          <a:prstGeom prst="rect">
            <a:avLst/>
          </a:prstGeom>
        </p:spPr>
        <p:txBody>
          <a:bodyPr vert="horz" lIns="91440" tIns="45720" rIns="91440" bIns="45720" rtlCol="0" anchor="ctr">
            <a:normAutofit/>
          </a:bodyPr>
          <a:lstStyle/>
          <a:p>
            <a:pPr>
              <a:lnSpc>
                <a:spcPct val="90000"/>
              </a:lnSpc>
              <a:spcBef>
                <a:spcPct val="0"/>
              </a:spcBef>
            </a:pPr>
            <a:r>
              <a:rPr lang="zh-CN" altLang="en-US" sz="4400" dirty="0">
                <a:latin typeface="+mj-lt"/>
                <a:ea typeface="+mj-ea"/>
                <a:cs typeface="+mj-cs"/>
              </a:rPr>
              <a:t>迁移学习</a:t>
            </a:r>
          </a:p>
        </p:txBody>
      </p:sp>
    </p:spTree>
    <p:extLst>
      <p:ext uri="{BB962C8B-B14F-4D97-AF65-F5344CB8AC3E}">
        <p14:creationId xmlns:p14="http://schemas.microsoft.com/office/powerpoint/2010/main" val="13185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DB24C91-D7AE-4B27-BE7D-D3D5C19A12DF}"/>
              </a:ext>
            </a:extLst>
          </p:cNvPr>
          <p:cNvSpPr>
            <a:spLocks noGrp="1"/>
          </p:cNvSpPr>
          <p:nvPr>
            <p:ph type="title"/>
          </p:nvPr>
        </p:nvSpPr>
        <p:spPr/>
        <p:txBody>
          <a:bodyPr/>
          <a:lstStyle/>
          <a:p>
            <a:r>
              <a:rPr lang="en-US" altLang="zh-CN" dirty="0"/>
              <a:t>Classification Model</a:t>
            </a:r>
            <a:endParaRPr lang="zh-CN" altLang="en-US" dirty="0"/>
          </a:p>
        </p:txBody>
      </p:sp>
      <p:pic>
        <p:nvPicPr>
          <p:cNvPr id="2052" name="Picture 4" descr="CNN 那么多的网络有什么区别吗？看这里了解 CNN 的发展历程">
            <a:extLst>
              <a:ext uri="{FF2B5EF4-FFF2-40B4-BE49-F238E27FC236}">
                <a16:creationId xmlns:a16="http://schemas.microsoft.com/office/drawing/2014/main" xmlns="" id="{DFB734FB-A0CB-4A7D-A447-50E287633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584" y="1690688"/>
            <a:ext cx="6440831" cy="42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349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rasbt.github.io/mlxtend/user_guide/classifier/StackingClassifier_files/stackingclassification_overview.png">
            <a:extLst>
              <a:ext uri="{FF2B5EF4-FFF2-40B4-BE49-F238E27FC236}">
                <a16:creationId xmlns:a16="http://schemas.microsoft.com/office/drawing/2014/main" xmlns="" id="{0114F713-039D-40B1-899F-ECBBFC62F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50" y="1341480"/>
            <a:ext cx="5219700" cy="443865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xmlns="" id="{823A3C74-99CA-4E51-B6F3-78E1F1725228}"/>
              </a:ext>
            </a:extLst>
          </p:cNvPr>
          <p:cNvSpPr>
            <a:spLocks noGrp="1"/>
          </p:cNvSpPr>
          <p:nvPr>
            <p:ph type="title"/>
          </p:nvPr>
        </p:nvSpPr>
        <p:spPr>
          <a:xfrm>
            <a:off x="838200" y="365125"/>
            <a:ext cx="10515600" cy="1325563"/>
          </a:xfrm>
        </p:spPr>
        <p:txBody>
          <a:bodyPr/>
          <a:lstStyle/>
          <a:p>
            <a:r>
              <a:rPr lang="en-US" altLang="zh-CN" dirty="0" err="1"/>
              <a:t>StackingClassifier</a:t>
            </a:r>
            <a:endParaRPr lang="en-US" altLang="zh-CN" dirty="0"/>
          </a:p>
        </p:txBody>
      </p:sp>
    </p:spTree>
    <p:extLst>
      <p:ext uri="{BB962C8B-B14F-4D97-AF65-F5344CB8AC3E}">
        <p14:creationId xmlns:p14="http://schemas.microsoft.com/office/powerpoint/2010/main" val="640641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效果</a:t>
            </a:r>
          </a:p>
        </p:txBody>
      </p:sp>
      <p:sp>
        <p:nvSpPr>
          <p:cNvPr id="3" name="内容占位符 2"/>
          <p:cNvSpPr>
            <a:spLocks noGrp="1"/>
          </p:cNvSpPr>
          <p:nvPr>
            <p:ph idx="1"/>
          </p:nvPr>
        </p:nvSpPr>
        <p:spPr>
          <a:xfrm>
            <a:off x="838200" y="1459864"/>
            <a:ext cx="10515600" cy="4784726"/>
          </a:xfrm>
        </p:spPr>
        <p:txBody>
          <a:bodyPr>
            <a:normAutofit fontScale="92500" lnSpcReduction="10000"/>
          </a:bodyPr>
          <a:lstStyle/>
          <a:p>
            <a:pPr marL="0" indent="0">
              <a:buNone/>
            </a:pPr>
            <a:r>
              <a:rPr lang="en-US" altLang="zh-CN" sz="2000" dirty="0"/>
              <a:t>1.  BCNN</a:t>
            </a:r>
            <a:r>
              <a:rPr lang="zh-CN" altLang="en-US" sz="2000" dirty="0"/>
              <a:t>（原论文结果：</a:t>
            </a:r>
            <a:r>
              <a:rPr lang="en-US" altLang="zh-CN" sz="2000" dirty="0"/>
              <a:t>84.1%</a:t>
            </a:r>
            <a:r>
              <a:rPr lang="zh-CN" altLang="en-US" sz="2000" dirty="0"/>
              <a:t>）</a:t>
            </a:r>
            <a:endParaRPr lang="en-US" altLang="zh-CN" sz="2000" dirty="0"/>
          </a:p>
          <a:p>
            <a:pPr>
              <a:buFont typeface="Wingdings" panose="05000000000000000000" pitchFamily="2" charset="2"/>
              <a:buChar char="Ø"/>
            </a:pPr>
            <a:r>
              <a:rPr lang="en-US" altLang="zh-CN" sz="2000" dirty="0"/>
              <a:t>VGG16-224+VGG16-224</a:t>
            </a:r>
            <a:r>
              <a:rPr lang="zh-CN" altLang="en-US" sz="2000" dirty="0"/>
              <a:t>只训练全连接层：</a:t>
            </a:r>
            <a:r>
              <a:rPr lang="en-US" altLang="zh-CN" sz="2000" dirty="0"/>
              <a:t>68.8%</a:t>
            </a:r>
          </a:p>
          <a:p>
            <a:pPr>
              <a:buFont typeface="Wingdings" panose="05000000000000000000" pitchFamily="2" charset="2"/>
              <a:buChar char="Ø"/>
            </a:pPr>
            <a:r>
              <a:rPr lang="en-US" altLang="zh-CN" sz="2000" dirty="0"/>
              <a:t>ResNet-224+ResNet-224</a:t>
            </a:r>
            <a:r>
              <a:rPr lang="zh-CN" altLang="en-US" sz="2000" dirty="0"/>
              <a:t>只训练全连接层：</a:t>
            </a:r>
            <a:r>
              <a:rPr lang="en-US" altLang="zh-CN" sz="2000" dirty="0"/>
              <a:t>65.5%</a:t>
            </a:r>
          </a:p>
          <a:p>
            <a:pPr>
              <a:buFont typeface="Wingdings" panose="05000000000000000000" pitchFamily="2" charset="2"/>
              <a:buChar char="Ø"/>
            </a:pPr>
            <a:r>
              <a:rPr lang="en-US" altLang="zh-CN" sz="2000" dirty="0"/>
              <a:t>VGG16-224+VGG16-224</a:t>
            </a:r>
            <a:r>
              <a:rPr lang="zh-CN" altLang="en-US" sz="2000" dirty="0"/>
              <a:t>训练卷积层：</a:t>
            </a:r>
            <a:r>
              <a:rPr lang="en-US" altLang="zh-CN" sz="2000" dirty="0"/>
              <a:t>73.3%</a:t>
            </a:r>
          </a:p>
          <a:p>
            <a:pPr>
              <a:buFont typeface="Wingdings" panose="05000000000000000000" pitchFamily="2" charset="2"/>
              <a:buChar char="Ø"/>
            </a:pPr>
            <a:r>
              <a:rPr lang="en-US" altLang="zh-CN" sz="2000" dirty="0"/>
              <a:t>VGG16-448+VGG16-448</a:t>
            </a:r>
            <a:r>
              <a:rPr lang="zh-CN" altLang="en-US" sz="2000" dirty="0"/>
              <a:t>只训练全连接层：</a:t>
            </a:r>
            <a:r>
              <a:rPr lang="en-US" altLang="zh-CN" sz="2000" dirty="0"/>
              <a:t>78.9%</a:t>
            </a:r>
          </a:p>
          <a:p>
            <a:pPr>
              <a:buFont typeface="Wingdings" panose="05000000000000000000" pitchFamily="2" charset="2"/>
              <a:buChar char="Ø"/>
            </a:pPr>
            <a:r>
              <a:rPr lang="en-US" altLang="zh-CN" sz="2000" dirty="0"/>
              <a:t>VGG16-448+VGG16-448</a:t>
            </a:r>
            <a:r>
              <a:rPr lang="zh-CN" altLang="en-US" sz="2000" dirty="0"/>
              <a:t>训练卷积层：</a:t>
            </a:r>
            <a:r>
              <a:rPr lang="en-US" altLang="zh-CN" sz="2000" dirty="0"/>
              <a:t>81.8%</a:t>
            </a:r>
          </a:p>
          <a:p>
            <a:pPr marL="0" indent="0">
              <a:buNone/>
            </a:pPr>
            <a:endParaRPr lang="en-US" altLang="zh-CN" sz="2000" dirty="0"/>
          </a:p>
          <a:p>
            <a:pPr marL="0" indent="0">
              <a:buNone/>
            </a:pPr>
            <a:r>
              <a:rPr lang="en-US" altLang="zh-CN" sz="2000" dirty="0"/>
              <a:t>2.  </a:t>
            </a:r>
            <a:r>
              <a:rPr lang="en-US" altLang="zh-CN" sz="2000" dirty="0" err="1"/>
              <a:t>Transfer_Learning</a:t>
            </a:r>
            <a:endParaRPr lang="en-US" altLang="zh-CN" sz="2000" dirty="0"/>
          </a:p>
          <a:p>
            <a:pPr>
              <a:buFont typeface="Wingdings" panose="05000000000000000000" pitchFamily="2" charset="2"/>
              <a:buChar char="Ø"/>
            </a:pPr>
            <a:r>
              <a:rPr lang="en-US" altLang="zh-CN" sz="2000" dirty="0"/>
              <a:t>ResNet50</a:t>
            </a:r>
            <a:r>
              <a:rPr lang="zh-CN" altLang="en-US" sz="2000" dirty="0"/>
              <a:t>：</a:t>
            </a:r>
            <a:r>
              <a:rPr lang="en-US" altLang="zh-CN" sz="2000" dirty="0"/>
              <a:t>64.7%</a:t>
            </a:r>
            <a:r>
              <a:rPr lang="zh-CN" altLang="en-US" sz="2000" dirty="0"/>
              <a:t>；</a:t>
            </a:r>
            <a:r>
              <a:rPr lang="en-US" altLang="zh-CN" sz="2000" dirty="0"/>
              <a:t>VGG19</a:t>
            </a:r>
            <a:r>
              <a:rPr lang="zh-CN" altLang="en-US" sz="2000" dirty="0"/>
              <a:t>：</a:t>
            </a:r>
            <a:r>
              <a:rPr lang="en-US" altLang="zh-CN" sz="2000" dirty="0"/>
              <a:t>60.5%</a:t>
            </a:r>
            <a:r>
              <a:rPr lang="zh-CN" altLang="en-US" sz="2000" dirty="0"/>
              <a:t>；</a:t>
            </a:r>
            <a:r>
              <a:rPr lang="en-US" altLang="zh-CN" sz="2000" dirty="0"/>
              <a:t>InceptionV3</a:t>
            </a:r>
            <a:r>
              <a:rPr lang="zh-CN" altLang="en-US" sz="2000" dirty="0"/>
              <a:t>：</a:t>
            </a:r>
            <a:r>
              <a:rPr lang="en-US" altLang="zh-CN" sz="2000" dirty="0"/>
              <a:t>68.9%</a:t>
            </a:r>
            <a:r>
              <a:rPr lang="zh-CN" altLang="en-US" sz="2000" dirty="0"/>
              <a:t>；</a:t>
            </a:r>
            <a:r>
              <a:rPr lang="en-US" altLang="zh-CN" sz="2000" dirty="0" err="1"/>
              <a:t>Xception</a:t>
            </a:r>
            <a:r>
              <a:rPr lang="zh-CN" altLang="en-US" sz="2000" dirty="0"/>
              <a:t>：</a:t>
            </a:r>
            <a:r>
              <a:rPr lang="en-US" altLang="zh-CN" sz="2000" dirty="0"/>
              <a:t>70.5%</a:t>
            </a:r>
          </a:p>
          <a:p>
            <a:pPr>
              <a:buFont typeface="Wingdings" panose="05000000000000000000" pitchFamily="2" charset="2"/>
              <a:buChar char="Ø"/>
            </a:pPr>
            <a:r>
              <a:rPr lang="en-PH" altLang="zh-CN" sz="2000" dirty="0"/>
              <a:t>Stacking Model( </a:t>
            </a:r>
            <a:r>
              <a:rPr lang="en-US" altLang="zh-CN" sz="2000" dirty="0"/>
              <a:t>ResNet50, VGG19, InceptionV3, </a:t>
            </a:r>
            <a:r>
              <a:rPr lang="en-US" altLang="zh-CN" sz="2000" dirty="0" err="1"/>
              <a:t>Xception</a:t>
            </a:r>
            <a:r>
              <a:rPr lang="en-US" altLang="zh-CN" sz="2000" dirty="0"/>
              <a:t>)</a:t>
            </a:r>
            <a:r>
              <a:rPr lang="zh-CN" altLang="en-US" sz="2000" dirty="0"/>
              <a:t>：</a:t>
            </a:r>
            <a:r>
              <a:rPr lang="en-US" altLang="zh-CN" sz="2000" dirty="0"/>
              <a:t>74.5%</a:t>
            </a:r>
          </a:p>
          <a:p>
            <a:pPr marL="0" indent="0">
              <a:buNone/>
            </a:pPr>
            <a:endParaRPr lang="en-US" altLang="zh-CN" sz="2000" dirty="0"/>
          </a:p>
          <a:p>
            <a:pPr marL="0" indent="0">
              <a:buNone/>
            </a:pPr>
            <a:r>
              <a:rPr lang="en-US" altLang="zh-CN" sz="2000" dirty="0"/>
              <a:t>3.  1+2</a:t>
            </a:r>
          </a:p>
          <a:p>
            <a:pPr>
              <a:buFont typeface="Wingdings" panose="05000000000000000000" pitchFamily="2" charset="2"/>
              <a:buChar char="Ø"/>
            </a:pPr>
            <a:r>
              <a:rPr lang="en-US" altLang="zh-CN" sz="2000" dirty="0" err="1"/>
              <a:t>Transfer_Learning</a:t>
            </a:r>
            <a:r>
              <a:rPr lang="en-US" altLang="zh-CN" sz="2000" dirty="0"/>
              <a:t>(+BCNN VGG16-224+VGG16-224)</a:t>
            </a:r>
            <a:r>
              <a:rPr lang="zh-CN" altLang="en-US" sz="2000" dirty="0"/>
              <a:t>：</a:t>
            </a:r>
            <a:r>
              <a:rPr lang="en-US" altLang="zh-CN" sz="2000" dirty="0"/>
              <a:t>79.8%</a:t>
            </a:r>
            <a:endParaRPr lang="zh-CN" altLang="en-US" sz="2000" dirty="0"/>
          </a:p>
          <a:p>
            <a:endParaRPr lang="zh-CN" altLang="en-US" sz="2000" dirty="0"/>
          </a:p>
        </p:txBody>
      </p:sp>
      <p:cxnSp>
        <p:nvCxnSpPr>
          <p:cNvPr id="5" name="直接连接符 4">
            <a:extLst>
              <a:ext uri="{FF2B5EF4-FFF2-40B4-BE49-F238E27FC236}">
                <a16:creationId xmlns:a16="http://schemas.microsoft.com/office/drawing/2014/main" xmlns="" id="{6BB73E3E-16A3-4BB1-A390-A11015D21941}"/>
              </a:ext>
            </a:extLst>
          </p:cNvPr>
          <p:cNvCxnSpPr>
            <a:cxnSpLocks/>
          </p:cNvCxnSpPr>
          <p:nvPr/>
        </p:nvCxnSpPr>
        <p:spPr>
          <a:xfrm>
            <a:off x="952500" y="3762375"/>
            <a:ext cx="10287000" cy="0"/>
          </a:xfrm>
          <a:prstGeom prst="line">
            <a:avLst/>
          </a:prstGeom>
        </p:spPr>
        <p:style>
          <a:lnRef idx="3">
            <a:schemeClr val="dk1"/>
          </a:lnRef>
          <a:fillRef idx="0">
            <a:schemeClr val="dk1"/>
          </a:fillRef>
          <a:effectRef idx="2">
            <a:schemeClr val="dk1"/>
          </a:effectRef>
          <a:fontRef idx="minor">
            <a:schemeClr val="tx1"/>
          </a:fontRef>
        </p:style>
      </p:cxnSp>
      <p:cxnSp>
        <p:nvCxnSpPr>
          <p:cNvPr id="8" name="直接连接符 7">
            <a:extLst>
              <a:ext uri="{FF2B5EF4-FFF2-40B4-BE49-F238E27FC236}">
                <a16:creationId xmlns:a16="http://schemas.microsoft.com/office/drawing/2014/main" xmlns="" id="{F4469566-0142-4C01-96C5-18CF7700C3ED}"/>
              </a:ext>
            </a:extLst>
          </p:cNvPr>
          <p:cNvCxnSpPr>
            <a:cxnSpLocks/>
          </p:cNvCxnSpPr>
          <p:nvPr/>
        </p:nvCxnSpPr>
        <p:spPr>
          <a:xfrm>
            <a:off x="952500" y="5185410"/>
            <a:ext cx="10287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38135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56BC705B-79AE-499A-B68C-6BD5913AD2BF}"/>
              </a:ext>
            </a:extLst>
          </p:cNvPr>
          <p:cNvSpPr txBox="1"/>
          <p:nvPr/>
        </p:nvSpPr>
        <p:spPr>
          <a:xfrm>
            <a:off x="4843848" y="3044279"/>
            <a:ext cx="2504303" cy="769441"/>
          </a:xfrm>
          <a:prstGeom prst="rect">
            <a:avLst/>
          </a:prstGeom>
          <a:noFill/>
        </p:spPr>
        <p:txBody>
          <a:bodyPr wrap="square" rtlCol="0">
            <a:spAutoFit/>
          </a:bodyPr>
          <a:lstStyle/>
          <a:p>
            <a:r>
              <a:rPr lang="zh-CN" altLang="en-US" sz="4400" dirty="0"/>
              <a:t>谢谢聆听</a:t>
            </a:r>
          </a:p>
        </p:txBody>
      </p:sp>
      <p:sp>
        <p:nvSpPr>
          <p:cNvPr id="3" name="副标题 2">
            <a:extLst>
              <a:ext uri="{FF2B5EF4-FFF2-40B4-BE49-F238E27FC236}">
                <a16:creationId xmlns:a16="http://schemas.microsoft.com/office/drawing/2014/main" xmlns="" id="{6158A5A2-0189-4C31-9E51-BA097918764F}"/>
              </a:ext>
            </a:extLst>
          </p:cNvPr>
          <p:cNvSpPr txBox="1">
            <a:spLocks/>
          </p:cNvSpPr>
          <p:nvPr/>
        </p:nvSpPr>
        <p:spPr>
          <a:xfrm>
            <a:off x="1523999" y="4469328"/>
            <a:ext cx="9144000" cy="10080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dirty="0"/>
              <a:t>Yang Guofeng </a:t>
            </a:r>
            <a:r>
              <a:rPr lang="en-US" altLang="zh-CN" dirty="0" smtClean="0"/>
              <a:t>&amp;</a:t>
            </a:r>
            <a:r>
              <a:rPr lang="zh-CN" altLang="en-US" dirty="0" smtClean="0"/>
              <a:t> </a:t>
            </a:r>
            <a:r>
              <a:rPr lang="en-US" altLang="zh-CN" dirty="0" smtClean="0"/>
              <a:t>Cao Liang </a:t>
            </a:r>
            <a:endParaRPr lang="en-US" altLang="zh-CN" dirty="0"/>
          </a:p>
          <a:p>
            <a:pPr marL="0" indent="0" algn="ctr">
              <a:buNone/>
            </a:pPr>
            <a:r>
              <a:rPr lang="en-US" altLang="zh-CN" dirty="0"/>
              <a:t>2018.6.04</a:t>
            </a:r>
          </a:p>
        </p:txBody>
      </p:sp>
    </p:spTree>
    <p:extLst>
      <p:ext uri="{BB962C8B-B14F-4D97-AF65-F5344CB8AC3E}">
        <p14:creationId xmlns:p14="http://schemas.microsoft.com/office/powerpoint/2010/main" val="1499324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6EFB84-A29D-412D-9B2D-F1880635E21A}"/>
              </a:ext>
            </a:extLst>
          </p:cNvPr>
          <p:cNvSpPr>
            <a:spLocks noGrp="1"/>
          </p:cNvSpPr>
          <p:nvPr>
            <p:ph type="title"/>
          </p:nvPr>
        </p:nvSpPr>
        <p:spPr/>
        <p:txBody>
          <a:bodyPr/>
          <a:lstStyle/>
          <a:p>
            <a:r>
              <a:rPr lang="zh-CN" altLang="en-US" dirty="0"/>
              <a:t>数据集</a:t>
            </a:r>
            <a:r>
              <a:rPr lang="en-PH" altLang="zh-CN" dirty="0"/>
              <a:t>CUB_200_2011</a:t>
            </a:r>
            <a:endParaRPr lang="zh-CN" altLang="en-US" dirty="0"/>
          </a:p>
        </p:txBody>
      </p:sp>
      <p:pic>
        <p:nvPicPr>
          <p:cNvPr id="1026" name="Picture 2" descr="http://www.vision.caltech.edu/visipedia/collage.jpg">
            <a:extLst>
              <a:ext uri="{FF2B5EF4-FFF2-40B4-BE49-F238E27FC236}">
                <a16:creationId xmlns:a16="http://schemas.microsoft.com/office/drawing/2014/main" xmlns="" id="{749F6178-D892-465E-BCA3-2A7F14BD4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905000"/>
            <a:ext cx="6096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xmlns="" id="{13E41918-0B16-4B06-AFE2-326C24AC0E71}"/>
              </a:ext>
            </a:extLst>
          </p:cNvPr>
          <p:cNvSpPr/>
          <p:nvPr/>
        </p:nvSpPr>
        <p:spPr>
          <a:xfrm>
            <a:off x="1482809" y="5167312"/>
            <a:ext cx="9712411" cy="1107996"/>
          </a:xfrm>
          <a:prstGeom prst="rect">
            <a:avLst/>
          </a:prstGeom>
        </p:spPr>
        <p:txBody>
          <a:bodyPr wrap="square">
            <a:spAutoFit/>
          </a:bodyPr>
          <a:lstStyle/>
          <a:p>
            <a:pPr algn="ctr">
              <a:lnSpc>
                <a:spcPct val="115000"/>
              </a:lnSpc>
              <a:spcAft>
                <a:spcPts val="0"/>
              </a:spcAft>
            </a:pPr>
            <a:r>
              <a:rPr lang="zh-CN" altLang="zh-CN" sz="2000" dirty="0"/>
              <a:t>图像数量：</a:t>
            </a:r>
            <a:r>
              <a:rPr lang="en-PH" altLang="zh-CN" sz="2000" dirty="0"/>
              <a:t>11788</a:t>
            </a:r>
            <a:r>
              <a:rPr lang="zh-CN" altLang="zh-CN" sz="2000" dirty="0"/>
              <a:t>张（鸟），分为训练集：</a:t>
            </a:r>
            <a:r>
              <a:rPr lang="en-PH" altLang="zh-CN" sz="2000" dirty="0"/>
              <a:t>5994</a:t>
            </a:r>
            <a:r>
              <a:rPr lang="zh-CN" altLang="zh-CN" sz="2000" dirty="0"/>
              <a:t>张，测试集：</a:t>
            </a:r>
            <a:r>
              <a:rPr lang="en-PH" altLang="zh-CN" sz="2000" dirty="0"/>
              <a:t>5794</a:t>
            </a:r>
            <a:r>
              <a:rPr lang="zh-CN" altLang="zh-CN" sz="2000" dirty="0"/>
              <a:t>张</a:t>
            </a:r>
          </a:p>
          <a:p>
            <a:pPr algn="ctr">
              <a:lnSpc>
                <a:spcPct val="115000"/>
              </a:lnSpc>
              <a:spcAft>
                <a:spcPts val="0"/>
              </a:spcAft>
            </a:pPr>
            <a:r>
              <a:rPr lang="zh-CN" altLang="zh-CN" sz="2000" dirty="0"/>
              <a:t>类别：共</a:t>
            </a:r>
            <a:r>
              <a:rPr lang="en-PH" altLang="zh-CN" sz="2000" dirty="0"/>
              <a:t>200</a:t>
            </a:r>
            <a:r>
              <a:rPr lang="zh-CN" altLang="zh-CN" sz="2000" dirty="0"/>
              <a:t>个类别，均为鸟的子类</a:t>
            </a:r>
          </a:p>
          <a:p>
            <a:pPr algn="ctr"/>
            <a:r>
              <a:rPr lang="zh-CN" altLang="zh-CN" sz="2000" dirty="0"/>
              <a:t>每张图片：</a:t>
            </a:r>
            <a:r>
              <a:rPr lang="en-PH" altLang="zh-CN" sz="2000" dirty="0"/>
              <a:t>15 Part Locations, 312 Binary Attributes, 1 Bounding Box</a:t>
            </a:r>
            <a:endParaRPr lang="zh-CN" altLang="en-US" sz="2000" dirty="0"/>
          </a:p>
        </p:txBody>
      </p:sp>
    </p:spTree>
    <p:extLst>
      <p:ext uri="{BB962C8B-B14F-4D97-AF65-F5344CB8AC3E}">
        <p14:creationId xmlns:p14="http://schemas.microsoft.com/office/powerpoint/2010/main" val="382989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BCNN</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dirty="0" err="1"/>
              <a:t>Biliear</a:t>
            </a:r>
            <a:r>
              <a:rPr lang="en-US" altLang="zh-CN" sz="2400" dirty="0"/>
              <a:t>(</a:t>
            </a:r>
            <a:r>
              <a:rPr lang="zh-CN" altLang="en-US" sz="2400" dirty="0"/>
              <a:t>双线性</a:t>
            </a:r>
            <a:r>
              <a:rPr lang="en-US" altLang="zh-CN" sz="2400" dirty="0"/>
              <a:t>) CNN</a:t>
            </a:r>
          </a:p>
          <a:p>
            <a:r>
              <a:rPr lang="en-US" altLang="zh-CN" sz="2400" dirty="0"/>
              <a:t>[Lin, et al. ICCV 2015]</a:t>
            </a:r>
            <a:r>
              <a:rPr lang="zh-CN" altLang="en-US" sz="2400" dirty="0"/>
              <a:t>提出一个端到端的集成两个</a:t>
            </a:r>
            <a:r>
              <a:rPr lang="en-US" altLang="zh-CN" sz="2400" dirty="0"/>
              <a:t>CNN</a:t>
            </a:r>
            <a:r>
              <a:rPr lang="zh-CN" altLang="en-US" sz="2400" dirty="0"/>
              <a:t>网络的方法。</a:t>
            </a:r>
            <a:endParaRPr lang="en-US" altLang="zh-CN" sz="24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sz="2000" dirty="0"/>
              <a:t>一般认为： 网络</a:t>
            </a:r>
            <a:r>
              <a:rPr lang="en-US" altLang="zh-CN" sz="2000" dirty="0"/>
              <a:t>A</a:t>
            </a:r>
            <a:r>
              <a:rPr lang="zh-CN" altLang="en-US" sz="2000" dirty="0"/>
              <a:t>的作用是对物体进行定位</a:t>
            </a:r>
            <a:r>
              <a:rPr lang="en-US" altLang="zh-CN" sz="2000" dirty="0"/>
              <a:t>, </a:t>
            </a:r>
            <a:r>
              <a:rPr lang="zh-CN" altLang="en-US" sz="2000" dirty="0"/>
              <a:t>即完成传统算法的物体与局部区域 检测工作</a:t>
            </a:r>
            <a:r>
              <a:rPr lang="en-US" altLang="zh-CN" sz="2000" dirty="0"/>
              <a:t>, </a:t>
            </a:r>
            <a:r>
              <a:rPr lang="zh-CN" altLang="en-US" sz="2000" dirty="0"/>
              <a:t>而网络</a:t>
            </a:r>
            <a:r>
              <a:rPr lang="en-US" altLang="zh-CN" sz="2000" dirty="0"/>
              <a:t>B</a:t>
            </a:r>
            <a:r>
              <a:rPr lang="zh-CN" altLang="en-US" sz="2000" dirty="0"/>
              <a:t>则是用来对网络</a:t>
            </a:r>
            <a:r>
              <a:rPr lang="en-US" altLang="zh-CN" sz="2000" dirty="0"/>
              <a:t>A</a:t>
            </a:r>
            <a:r>
              <a:rPr lang="zh-CN" altLang="en-US" sz="2000" dirty="0"/>
              <a:t>检测到的物体位置进行特征提取</a:t>
            </a:r>
            <a:endParaRPr lang="en-US" altLang="zh-CN" sz="2000" dirty="0"/>
          </a:p>
          <a:p>
            <a:endParaRPr lang="zh-CN" altLang="en-US" dirty="0"/>
          </a:p>
        </p:txBody>
      </p:sp>
      <p:pic>
        <p:nvPicPr>
          <p:cNvPr id="4" name="图片 3"/>
          <p:cNvPicPr>
            <a:picLocks noChangeAspect="1"/>
          </p:cNvPicPr>
          <p:nvPr/>
        </p:nvPicPr>
        <p:blipFill rotWithShape="1">
          <a:blip r:embed="rId2"/>
          <a:srcRect b="37020"/>
          <a:stretch/>
        </p:blipFill>
        <p:spPr>
          <a:xfrm>
            <a:off x="929830" y="2579688"/>
            <a:ext cx="6082575" cy="2843212"/>
          </a:xfrm>
          <a:prstGeom prst="rect">
            <a:avLst/>
          </a:prstGeom>
        </p:spPr>
      </p:pic>
    </p:spTree>
    <p:extLst>
      <p:ext uri="{BB962C8B-B14F-4D97-AF65-F5344CB8AC3E}">
        <p14:creationId xmlns:p14="http://schemas.microsoft.com/office/powerpoint/2010/main" val="339814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431993" y="844220"/>
            <a:ext cx="9328013" cy="5169559"/>
          </a:xfrm>
          <a:prstGeom prst="rect">
            <a:avLst/>
          </a:prstGeom>
        </p:spPr>
      </p:pic>
    </p:spTree>
    <p:extLst>
      <p:ext uri="{BB962C8B-B14F-4D97-AF65-F5344CB8AC3E}">
        <p14:creationId xmlns:p14="http://schemas.microsoft.com/office/powerpoint/2010/main" val="304796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具体步骤</a:t>
            </a:r>
          </a:p>
        </p:txBody>
      </p:sp>
      <p:sp>
        <p:nvSpPr>
          <p:cNvPr id="3" name="内容占位符 2"/>
          <p:cNvSpPr>
            <a:spLocks noGrp="1"/>
          </p:cNvSpPr>
          <p:nvPr>
            <p:ph idx="1"/>
          </p:nvPr>
        </p:nvSpPr>
        <p:spPr/>
        <p:txBody>
          <a:bodyPr/>
          <a:lstStyle/>
          <a:p>
            <a:r>
              <a:rPr lang="zh-CN" altLang="zh-CN" dirty="0"/>
              <a:t>首先建立</a:t>
            </a:r>
            <a:r>
              <a:rPr lang="en-US" altLang="zh-CN" dirty="0"/>
              <a:t>VGG16/</a:t>
            </a:r>
            <a:r>
              <a:rPr lang="en-US" altLang="zh-CN" dirty="0" err="1"/>
              <a:t>ResNet</a:t>
            </a:r>
            <a:r>
              <a:rPr lang="zh-CN" altLang="zh-CN" dirty="0"/>
              <a:t>卷积神经网络并且载入预训练好的网络参数。</a:t>
            </a:r>
            <a:r>
              <a:rPr lang="zh-CN" altLang="en-US" dirty="0"/>
              <a:t>以</a:t>
            </a:r>
            <a:r>
              <a:rPr lang="en-US" altLang="zh-CN" dirty="0"/>
              <a:t>VGG16</a:t>
            </a:r>
            <a:r>
              <a:rPr lang="zh-CN" altLang="en-US" dirty="0"/>
              <a:t>为例，</a:t>
            </a:r>
            <a:r>
              <a:rPr lang="zh-CN" altLang="zh-CN" dirty="0"/>
              <a:t>去掉网络最后的</a:t>
            </a:r>
            <a:r>
              <a:rPr lang="zh-CN" altLang="en-US" dirty="0"/>
              <a:t>池化和</a:t>
            </a:r>
            <a:r>
              <a:rPr lang="zh-CN" altLang="zh-CN" dirty="0"/>
              <a:t>全连接层，只留下卷积层。然后对每一组输入的图片，先将图片缩放为</a:t>
            </a:r>
            <a:r>
              <a:rPr lang="en-US" altLang="zh-CN" dirty="0"/>
              <a:t>448x448x3</a:t>
            </a:r>
            <a:r>
              <a:rPr lang="zh-CN" altLang="zh-CN" dirty="0"/>
              <a:t>大小，然后通过</a:t>
            </a:r>
            <a:r>
              <a:rPr lang="en-US" altLang="zh-CN" dirty="0"/>
              <a:t>VGG16</a:t>
            </a:r>
            <a:r>
              <a:rPr lang="zh-CN" altLang="zh-CN" dirty="0"/>
              <a:t>后变成</a:t>
            </a:r>
            <a:r>
              <a:rPr lang="en-US" altLang="zh-CN" dirty="0"/>
              <a:t>14x14x512</a:t>
            </a:r>
            <a:r>
              <a:rPr lang="zh-CN" altLang="zh-CN" dirty="0"/>
              <a:t>大小，一共</a:t>
            </a:r>
            <a:r>
              <a:rPr lang="en-US" altLang="zh-CN" dirty="0"/>
              <a:t>512</a:t>
            </a:r>
            <a:r>
              <a:rPr lang="zh-CN" altLang="zh-CN" dirty="0"/>
              <a:t>通道，每个通道</a:t>
            </a:r>
            <a:r>
              <a:rPr lang="en-US" altLang="zh-CN" dirty="0"/>
              <a:t>14x14</a:t>
            </a:r>
            <a:r>
              <a:rPr lang="zh-CN" altLang="zh-CN" dirty="0"/>
              <a:t>大小，然后将输出复制一份，两份输出的通道两两进行</a:t>
            </a:r>
            <a:r>
              <a:rPr lang="zh-CN" altLang="en-US" dirty="0"/>
              <a:t>相乘</a:t>
            </a:r>
            <a:r>
              <a:rPr lang="zh-CN" altLang="zh-CN" dirty="0"/>
              <a:t>，然后将</a:t>
            </a:r>
            <a:r>
              <a:rPr lang="zh-CN" altLang="en-US" dirty="0"/>
              <a:t>相乘</a:t>
            </a:r>
            <a:r>
              <a:rPr lang="zh-CN" altLang="zh-CN" dirty="0"/>
              <a:t>的结果取平均后开方，得到</a:t>
            </a:r>
            <a:r>
              <a:rPr lang="en-US" altLang="zh-CN" dirty="0"/>
              <a:t>512x512</a:t>
            </a:r>
            <a:r>
              <a:rPr lang="zh-CN" altLang="zh-CN" dirty="0"/>
              <a:t>维的向量，将向量归一化后通过一层的全连接层，全连接层输出为</a:t>
            </a:r>
            <a:r>
              <a:rPr lang="en-US" altLang="zh-CN" dirty="0"/>
              <a:t>200</a:t>
            </a:r>
            <a:r>
              <a:rPr lang="zh-CN" altLang="zh-CN" dirty="0"/>
              <a:t>维向量，对应结果的两百个类别，取其中数值最高的一维作为最后的分类。</a:t>
            </a:r>
            <a:endParaRPr lang="zh-CN" altLang="en-US" dirty="0"/>
          </a:p>
        </p:txBody>
      </p:sp>
    </p:spTree>
    <p:extLst>
      <p:ext uri="{BB962C8B-B14F-4D97-AF65-F5344CB8AC3E}">
        <p14:creationId xmlns:p14="http://schemas.microsoft.com/office/powerpoint/2010/main" val="496746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数据增强的策略</a:t>
            </a:r>
          </a:p>
        </p:txBody>
      </p:sp>
      <p:sp>
        <p:nvSpPr>
          <p:cNvPr id="3" name="内容占位符 2"/>
          <p:cNvSpPr>
            <a:spLocks noGrp="1"/>
          </p:cNvSpPr>
          <p:nvPr>
            <p:ph idx="1"/>
          </p:nvPr>
        </p:nvSpPr>
        <p:spPr/>
        <p:txBody>
          <a:bodyPr/>
          <a:lstStyle/>
          <a:p>
            <a:r>
              <a:rPr lang="zh-CN" altLang="zh-CN" dirty="0"/>
              <a:t>图片随机翻转，图片输入网络前，会随机对图片进行上下或左右翻转。</a:t>
            </a:r>
          </a:p>
          <a:p>
            <a:r>
              <a:rPr lang="zh-CN" altLang="zh-CN" dirty="0"/>
              <a:t>图片随机变形，图片输入网络前，对图片进行小幅度拉伸变换并裁剪成一样大小。</a:t>
            </a:r>
          </a:p>
          <a:p>
            <a:r>
              <a:rPr lang="zh-CN" altLang="zh-CN" dirty="0"/>
              <a:t>随机</a:t>
            </a:r>
            <a:r>
              <a:rPr lang="en-US" altLang="zh-CN" dirty="0"/>
              <a:t>dropout</a:t>
            </a:r>
            <a:r>
              <a:rPr lang="zh-CN" altLang="zh-CN" dirty="0"/>
              <a:t>，在训练过程中随机屏蔽一部分全连接层的参数。</a:t>
            </a:r>
            <a:endParaRPr lang="zh-CN" altLang="en-US" dirty="0"/>
          </a:p>
        </p:txBody>
      </p:sp>
    </p:spTree>
    <p:extLst>
      <p:ext uri="{BB962C8B-B14F-4D97-AF65-F5344CB8AC3E}">
        <p14:creationId xmlns:p14="http://schemas.microsoft.com/office/powerpoint/2010/main" val="163985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a:t>
            </a:r>
            <a:r>
              <a:rPr lang="en-US" altLang="zh-CN" dirty="0"/>
              <a:t>BCNN</a:t>
            </a:r>
            <a:r>
              <a:rPr lang="zh-CN" altLang="en-US" dirty="0"/>
              <a:t>效果的解释</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047" y="2022263"/>
            <a:ext cx="968029" cy="968029"/>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8743" y="2045784"/>
            <a:ext cx="920985" cy="920985"/>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4787" y="1991133"/>
            <a:ext cx="916763" cy="916763"/>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5617" y="2011100"/>
            <a:ext cx="934851" cy="934851"/>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4246" y="1989934"/>
            <a:ext cx="916763" cy="916763"/>
          </a:xfrm>
          <a:prstGeom prst="rect">
            <a:avLst/>
          </a:prstGeom>
        </p:spPr>
      </p:pic>
      <p:grpSp>
        <p:nvGrpSpPr>
          <p:cNvPr id="23" name="组合 22"/>
          <p:cNvGrpSpPr/>
          <p:nvPr/>
        </p:nvGrpSpPr>
        <p:grpSpPr>
          <a:xfrm>
            <a:off x="1530809" y="3493647"/>
            <a:ext cx="5337319" cy="2564252"/>
            <a:chOff x="1537144" y="3522222"/>
            <a:chExt cx="5337319" cy="2564252"/>
          </a:xfrm>
        </p:grpSpPr>
        <p:pic>
          <p:nvPicPr>
            <p:cNvPr id="17" name="图片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0487" y="4210049"/>
              <a:ext cx="1876425" cy="1876425"/>
            </a:xfrm>
            <a:prstGeom prst="rect">
              <a:avLst/>
            </a:prstGeom>
          </p:spPr>
        </p:pic>
        <p:sp>
          <p:nvSpPr>
            <p:cNvPr id="21" name="右箭头 20"/>
            <p:cNvSpPr/>
            <p:nvPr/>
          </p:nvSpPr>
          <p:spPr>
            <a:xfrm rot="2493120">
              <a:off x="1537144" y="3522554"/>
              <a:ext cx="1814481" cy="552450"/>
            </a:xfrm>
            <a:prstGeom prst="rightArrow">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2" name="右箭头 21"/>
            <p:cNvSpPr/>
            <p:nvPr/>
          </p:nvSpPr>
          <p:spPr>
            <a:xfrm rot="8304917">
              <a:off x="5061835" y="3522222"/>
              <a:ext cx="1812628" cy="552450"/>
            </a:xfrm>
            <a:prstGeom prst="rightArrow">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grpSp>
        <p:nvGrpSpPr>
          <p:cNvPr id="27" name="组合 26"/>
          <p:cNvGrpSpPr/>
          <p:nvPr/>
        </p:nvGrpSpPr>
        <p:grpSpPr>
          <a:xfrm>
            <a:off x="3224152" y="3039144"/>
            <a:ext cx="2993995" cy="3018755"/>
            <a:chOff x="3545201" y="3039144"/>
            <a:chExt cx="2993995" cy="3018755"/>
          </a:xfrm>
        </p:grpSpPr>
        <p:pic>
          <p:nvPicPr>
            <p:cNvPr id="24" name="图片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99469" y="4181474"/>
              <a:ext cx="1876425" cy="1876425"/>
            </a:xfrm>
            <a:prstGeom prst="rect">
              <a:avLst/>
            </a:prstGeom>
          </p:spPr>
        </p:pic>
        <p:sp>
          <p:nvSpPr>
            <p:cNvPr id="25" name="右箭头 24"/>
            <p:cNvSpPr/>
            <p:nvPr/>
          </p:nvSpPr>
          <p:spPr>
            <a:xfrm rot="3384613">
              <a:off x="3280665" y="3330895"/>
              <a:ext cx="1083799" cy="554727"/>
            </a:xfrm>
            <a:prstGeom prst="rightArrow">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6" name="右箭头 25"/>
            <p:cNvSpPr/>
            <p:nvPr/>
          </p:nvSpPr>
          <p:spPr>
            <a:xfrm rot="7712166">
              <a:off x="5719933" y="3303680"/>
              <a:ext cx="1083799" cy="554727"/>
            </a:xfrm>
            <a:prstGeom prst="rightArrow">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28" name="文本框 27"/>
          <p:cNvSpPr txBox="1"/>
          <p:nvPr/>
        </p:nvSpPr>
        <p:spPr>
          <a:xfrm>
            <a:off x="7305675" y="4305300"/>
            <a:ext cx="4048125" cy="646331"/>
          </a:xfrm>
          <a:prstGeom prst="rect">
            <a:avLst/>
          </a:prstGeom>
          <a:noFill/>
        </p:spPr>
        <p:txBody>
          <a:bodyPr wrap="square" rtlCol="0">
            <a:spAutoFit/>
          </a:bodyPr>
          <a:lstStyle/>
          <a:p>
            <a:r>
              <a:rPr lang="zh-CN" altLang="en-US" dirty="0"/>
              <a:t>增加了特征数量</a:t>
            </a:r>
            <a:endParaRPr lang="en-US" altLang="zh-CN" dirty="0"/>
          </a:p>
          <a:p>
            <a:r>
              <a:rPr lang="zh-CN" altLang="en-US" dirty="0"/>
              <a:t>同时去掉了位置的影响</a:t>
            </a:r>
          </a:p>
        </p:txBody>
      </p:sp>
      <p:pic>
        <p:nvPicPr>
          <p:cNvPr id="18" name="图片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52653" y="56301"/>
            <a:ext cx="2449975" cy="2449975"/>
          </a:xfrm>
          <a:prstGeom prst="rect">
            <a:avLst/>
          </a:prstGeom>
        </p:spPr>
      </p:pic>
    </p:spTree>
    <p:extLst>
      <p:ext uri="{BB962C8B-B14F-4D97-AF65-F5344CB8AC3E}">
        <p14:creationId xmlns:p14="http://schemas.microsoft.com/office/powerpoint/2010/main" val="88152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23"/>
                                        </p:tgtEl>
                                      </p:cBhvr>
                                    </p:animEffect>
                                    <p:set>
                                      <p:cBhvr>
                                        <p:cTn id="14" dur="1" fill="hold">
                                          <p:stCondLst>
                                            <p:cond delay="499"/>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a:t>
            </a:r>
          </a:p>
        </p:txBody>
      </p:sp>
      <p:sp>
        <p:nvSpPr>
          <p:cNvPr id="3" name="内容占位符 2"/>
          <p:cNvSpPr>
            <a:spLocks noGrp="1"/>
          </p:cNvSpPr>
          <p:nvPr>
            <p:ph idx="1"/>
          </p:nvPr>
        </p:nvSpPr>
        <p:spPr/>
        <p:txBody>
          <a:bodyPr/>
          <a:lstStyle/>
          <a:p>
            <a:pPr lvl="1"/>
            <a:r>
              <a:rPr lang="zh-CN" altLang="zh-CN" dirty="0"/>
              <a:t>对物体的位置信息不敏感，但也让全连接层的计算结果不需要依赖于定位框的选取</a:t>
            </a:r>
            <a:r>
              <a:rPr lang="zh-CN" altLang="en-US" dirty="0"/>
              <a:t>，具有较好的平移不变性</a:t>
            </a:r>
            <a:r>
              <a:rPr lang="zh-CN" altLang="en-US" dirty="0">
                <a:effectLst/>
              </a:rPr>
              <a:t>。</a:t>
            </a:r>
          </a:p>
          <a:p>
            <a:pPr lvl="1"/>
            <a:r>
              <a:rPr lang="zh-CN" altLang="en-US" dirty="0">
                <a:effectLst/>
              </a:rPr>
              <a:t>能够泛化多种顺序无关的特征描述子。实验中使用使用卷积神经网络的作为特征提取器的双线性模型。</a:t>
            </a:r>
          </a:p>
          <a:p>
            <a:pPr lvl="1"/>
            <a:r>
              <a:rPr lang="zh-CN" altLang="zh-CN" dirty="0"/>
              <a:t>不需要使用位置标记和轮廓标记，需要使用预训练网络</a:t>
            </a:r>
            <a:r>
              <a:rPr lang="zh-CN" altLang="en-US" dirty="0"/>
              <a:t>，可以进行端到端的计算</a:t>
            </a:r>
            <a:r>
              <a:rPr lang="zh-CN" altLang="en-US" dirty="0">
                <a:effectLst/>
              </a:rPr>
              <a:t>。</a:t>
            </a:r>
          </a:p>
          <a:p>
            <a:endParaRPr lang="zh-CN" altLang="en-US" dirty="0"/>
          </a:p>
        </p:txBody>
      </p:sp>
    </p:spTree>
    <p:extLst>
      <p:ext uri="{BB962C8B-B14F-4D97-AF65-F5344CB8AC3E}">
        <p14:creationId xmlns:p14="http://schemas.microsoft.com/office/powerpoint/2010/main" val="419840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效果</a:t>
            </a:r>
          </a:p>
        </p:txBody>
      </p:sp>
      <p:sp>
        <p:nvSpPr>
          <p:cNvPr id="3" name="内容占位符 2"/>
          <p:cNvSpPr>
            <a:spLocks noGrp="1"/>
          </p:cNvSpPr>
          <p:nvPr>
            <p:ph idx="1"/>
          </p:nvPr>
        </p:nvSpPr>
        <p:spPr/>
        <p:txBody>
          <a:bodyPr/>
          <a:lstStyle/>
          <a:p>
            <a:pPr marL="0" indent="0">
              <a:buNone/>
            </a:pPr>
            <a:r>
              <a:rPr lang="en-US" altLang="zh-CN" dirty="0"/>
              <a:t>BCNN</a:t>
            </a:r>
            <a:r>
              <a:rPr lang="zh-CN" altLang="en-US" dirty="0"/>
              <a:t>（原论文结果：</a:t>
            </a:r>
            <a:r>
              <a:rPr lang="en-US" altLang="zh-CN" dirty="0"/>
              <a:t>84.1%</a:t>
            </a:r>
            <a:r>
              <a:rPr lang="zh-CN" altLang="en-US" dirty="0"/>
              <a:t>）</a:t>
            </a:r>
            <a:endParaRPr lang="en-US" altLang="zh-CN" dirty="0"/>
          </a:p>
          <a:p>
            <a:pPr>
              <a:buFont typeface="Wingdings" panose="05000000000000000000" pitchFamily="2" charset="2"/>
              <a:buChar char="Ø"/>
            </a:pPr>
            <a:r>
              <a:rPr lang="en-US" altLang="zh-CN" dirty="0"/>
              <a:t>VGG16-224+VGG16-224</a:t>
            </a:r>
            <a:r>
              <a:rPr lang="zh-CN" altLang="en-US" dirty="0"/>
              <a:t>只训练全连接层：</a:t>
            </a:r>
            <a:r>
              <a:rPr lang="en-US" altLang="zh-CN" dirty="0"/>
              <a:t>68.8%</a:t>
            </a:r>
          </a:p>
          <a:p>
            <a:pPr>
              <a:buFont typeface="Wingdings" panose="05000000000000000000" pitchFamily="2" charset="2"/>
              <a:buChar char="Ø"/>
            </a:pPr>
            <a:r>
              <a:rPr lang="en-US" altLang="zh-CN" dirty="0"/>
              <a:t>ResNet-224+ResNet-224</a:t>
            </a:r>
            <a:r>
              <a:rPr lang="zh-CN" altLang="en-US" dirty="0"/>
              <a:t>只训练全连接层：</a:t>
            </a:r>
            <a:r>
              <a:rPr lang="en-US" altLang="zh-CN" dirty="0"/>
              <a:t>65.5%</a:t>
            </a:r>
          </a:p>
          <a:p>
            <a:pPr>
              <a:buFont typeface="Wingdings" panose="05000000000000000000" pitchFamily="2" charset="2"/>
              <a:buChar char="Ø"/>
            </a:pPr>
            <a:r>
              <a:rPr lang="en-US" altLang="zh-CN" dirty="0"/>
              <a:t>VGG16-224+VGG16-224</a:t>
            </a:r>
            <a:r>
              <a:rPr lang="zh-CN" altLang="en-US" dirty="0"/>
              <a:t>训练卷积层：</a:t>
            </a:r>
            <a:r>
              <a:rPr lang="en-US" altLang="zh-CN" dirty="0"/>
              <a:t>73.3%</a:t>
            </a:r>
          </a:p>
          <a:p>
            <a:pPr>
              <a:buFont typeface="Wingdings" panose="05000000000000000000" pitchFamily="2" charset="2"/>
              <a:buChar char="Ø"/>
            </a:pPr>
            <a:r>
              <a:rPr lang="en-US" altLang="zh-CN" dirty="0"/>
              <a:t>VGG16-448+VGG16-448</a:t>
            </a:r>
            <a:r>
              <a:rPr lang="zh-CN" altLang="en-US" dirty="0"/>
              <a:t>只训练全连接层：</a:t>
            </a:r>
            <a:r>
              <a:rPr lang="en-US" altLang="zh-CN" dirty="0"/>
              <a:t>78.9%</a:t>
            </a:r>
          </a:p>
          <a:p>
            <a:pPr>
              <a:buFont typeface="Wingdings" panose="05000000000000000000" pitchFamily="2" charset="2"/>
              <a:buChar char="Ø"/>
            </a:pPr>
            <a:r>
              <a:rPr lang="en-US" altLang="zh-CN" dirty="0"/>
              <a:t>VGG16-448+VGG16-448</a:t>
            </a:r>
            <a:r>
              <a:rPr lang="zh-CN" altLang="en-US" dirty="0"/>
              <a:t>训练卷积层：</a:t>
            </a:r>
            <a:r>
              <a:rPr lang="en-US" altLang="zh-CN" dirty="0"/>
              <a:t>81.8%</a:t>
            </a:r>
          </a:p>
        </p:txBody>
      </p:sp>
    </p:spTree>
    <p:extLst>
      <p:ext uri="{BB962C8B-B14F-4D97-AF65-F5344CB8AC3E}">
        <p14:creationId xmlns:p14="http://schemas.microsoft.com/office/powerpoint/2010/main" val="4527440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TotalTime>
  <Words>1201</Words>
  <Application>Microsoft Macintosh PowerPoint</Application>
  <PresentationFormat>宽屏</PresentationFormat>
  <Paragraphs>75</Paragraphs>
  <Slides>15</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Arial</vt:lpstr>
      <vt:lpstr>Wingdings</vt:lpstr>
      <vt:lpstr>等线</vt:lpstr>
      <vt:lpstr>等线 Light</vt:lpstr>
      <vt:lpstr>Office 主题​​</vt:lpstr>
      <vt:lpstr>Digital Image Processing Project</vt:lpstr>
      <vt:lpstr>数据集CUB_200_2011</vt:lpstr>
      <vt:lpstr>BCNN</vt:lpstr>
      <vt:lpstr>PowerPoint 演示文稿</vt:lpstr>
      <vt:lpstr>具体步骤</vt:lpstr>
      <vt:lpstr>数据增强的策略</vt:lpstr>
      <vt:lpstr>对BCNN效果的解释</vt:lpstr>
      <vt:lpstr>特点</vt:lpstr>
      <vt:lpstr>效果</vt:lpstr>
      <vt:lpstr>PowerPoint 演示文稿</vt:lpstr>
      <vt:lpstr>PowerPoint 演示文稿</vt:lpstr>
      <vt:lpstr>Classification Model</vt:lpstr>
      <vt:lpstr>StackingClassifier</vt:lpstr>
      <vt:lpstr>效果</vt:lpstr>
      <vt:lpstr>PowerPoint 演示文稿</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cliang</dc:creator>
  <cp:lastModifiedBy>Microsoft Office 用户</cp:lastModifiedBy>
  <cp:revision>45</cp:revision>
  <dcterms:created xsi:type="dcterms:W3CDTF">2018-05-20T11:58:05Z</dcterms:created>
  <dcterms:modified xsi:type="dcterms:W3CDTF">2018-06-12T04:53:28Z</dcterms:modified>
</cp:coreProperties>
</file>