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62"/>
  </p:notesMasterIdLst>
  <p:handoutMasterIdLst>
    <p:handoutMasterId r:id="rId63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357" r:id="rId60"/>
    <p:sldId id="358" r:id="rId6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78" autoAdjust="0"/>
  </p:normalViewPr>
  <p:slideViewPr>
    <p:cSldViewPr snapToGrid="0">
      <p:cViewPr>
        <p:scale>
          <a:sx n="40" d="100"/>
          <a:sy n="40" d="100"/>
        </p:scale>
        <p:origin x="5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eIntern © 2016 Copyright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111E136-E5F7-44E4-BAB7-D4971AD6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858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eIntern © 2016 Copyright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7FCE0D3-2DBC-469D-B574-5552EA791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48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eIntern © 2016 Copyright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51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eIntern © 2016 Copyright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6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eIntern © 2016 Copyright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5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Generics say that:</a:t>
            </a:r>
            <a:r>
              <a:rPr lang="en-US" baseline="0" dirty="0" smtClean="0"/>
              <a:t> This barrel is for monkeys. </a:t>
            </a:r>
          </a:p>
          <a:p>
            <a:r>
              <a:rPr lang="en-US" baseline="0" dirty="0" smtClean="0"/>
              <a:t>Lions do not belong in monkey barrels…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eIntern © 2016 Copyright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eIntern © 2016 Copyright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65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eIntern © 2016 Copyright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27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MySQL documentation</a:t>
            </a:r>
            <a:r>
              <a:rPr lang="en-US" baseline="0" dirty="0" smtClean="0"/>
              <a:t> recommends creating a new instance, which fixes a few broken implementations in the driver.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eIntern © 2016 Copyright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2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93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7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8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1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D915A0-DC61-493F-B08B-C5A176C1077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D915A0-DC61-493F-B08B-C5A176C1077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Concepts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742" y="4758949"/>
            <a:ext cx="3035814" cy="9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toUpperCase</a:t>
            </a:r>
            <a:r>
              <a:rPr lang="en-US" b="1" dirty="0"/>
              <a:t>() </a:t>
            </a:r>
            <a:r>
              <a:rPr lang="en-US" dirty="0"/>
              <a:t>-Converts all the characters of a string to upper </a:t>
            </a:r>
            <a:r>
              <a:rPr lang="en-US" dirty="0" smtClean="0"/>
              <a:t>case.</a:t>
            </a:r>
            <a:endParaRPr lang="en-US" dirty="0"/>
          </a:p>
          <a:p>
            <a:r>
              <a:rPr lang="en-US" b="1" dirty="0" err="1"/>
              <a:t>toLowerCase</a:t>
            </a:r>
            <a:r>
              <a:rPr lang="en-US" b="1" dirty="0"/>
              <a:t>()</a:t>
            </a:r>
            <a:r>
              <a:rPr lang="en-US" dirty="0"/>
              <a:t>-Converts all the characters of a string to lower </a:t>
            </a:r>
            <a:r>
              <a:rPr lang="en-US" dirty="0" smtClean="0"/>
              <a:t>case</a:t>
            </a:r>
            <a:endParaRPr lang="en-US" dirty="0"/>
          </a:p>
          <a:p>
            <a:r>
              <a:rPr lang="en-US" b="1" dirty="0" err="1"/>
              <a:t>charAt</a:t>
            </a:r>
            <a:r>
              <a:rPr lang="en-US" b="1" dirty="0"/>
              <a:t>(int index) </a:t>
            </a:r>
            <a:r>
              <a:rPr lang="en-US" dirty="0"/>
              <a:t>-This returns the indexed </a:t>
            </a:r>
            <a:r>
              <a:rPr lang="en-US" dirty="0" smtClean="0"/>
              <a:t>character </a:t>
            </a:r>
            <a:r>
              <a:rPr lang="en-US" dirty="0"/>
              <a:t>of a string, </a:t>
            </a:r>
            <a:r>
              <a:rPr lang="en-US" dirty="0" smtClean="0"/>
              <a:t>where </a:t>
            </a:r>
            <a:r>
              <a:rPr lang="en-US" dirty="0"/>
              <a:t>the index of the initial character is 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b="1" dirty="0" err="1" smtClean="0"/>
              <a:t>concat</a:t>
            </a:r>
            <a:r>
              <a:rPr lang="en-US" b="1" dirty="0" smtClean="0"/>
              <a:t>(String s) </a:t>
            </a:r>
            <a:r>
              <a:rPr lang="en-US" dirty="0"/>
              <a:t>-This returns a new string consisting which has </a:t>
            </a:r>
            <a:r>
              <a:rPr lang="en-US" dirty="0" smtClean="0"/>
              <a:t>the </a:t>
            </a:r>
            <a:r>
              <a:rPr lang="en-US" dirty="0"/>
              <a:t>old string + s</a:t>
            </a:r>
          </a:p>
          <a:p>
            <a:r>
              <a:rPr lang="en-US" b="1" dirty="0"/>
              <a:t>equals(String s) </a:t>
            </a:r>
            <a:r>
              <a:rPr lang="en-US" dirty="0"/>
              <a:t>-Checks </a:t>
            </a:r>
            <a:r>
              <a:rPr lang="en-US" dirty="0" smtClean="0"/>
              <a:t>if two </a:t>
            </a:r>
            <a:r>
              <a:rPr lang="en-US" dirty="0"/>
              <a:t>strings are </a:t>
            </a:r>
            <a:r>
              <a:rPr lang="en-US" dirty="0" smtClean="0"/>
              <a:t>equal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equaIsIgnoreCase</a:t>
            </a:r>
            <a:r>
              <a:rPr lang="en-US" b="1" dirty="0"/>
              <a:t>(String s) </a:t>
            </a:r>
            <a:r>
              <a:rPr lang="en-US" dirty="0"/>
              <a:t>-This is like equals(), but it ignores the </a:t>
            </a:r>
            <a:r>
              <a:rPr lang="en-US" dirty="0" smtClean="0"/>
              <a:t>case(Ex</a:t>
            </a:r>
            <a:r>
              <a:rPr lang="en-US" dirty="0"/>
              <a:t>: </a:t>
            </a:r>
            <a:r>
              <a:rPr lang="en-US" dirty="0" smtClean="0"/>
              <a:t>‘Hello’ </a:t>
            </a:r>
            <a:r>
              <a:rPr lang="en-US" dirty="0"/>
              <a:t>and </a:t>
            </a:r>
            <a:r>
              <a:rPr lang="en-US" dirty="0" smtClean="0"/>
              <a:t>‘hello’ </a:t>
            </a:r>
            <a:r>
              <a:rPr lang="en-US" dirty="0"/>
              <a:t>are equal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/>
              <a:t>l</a:t>
            </a:r>
            <a:r>
              <a:rPr lang="en-US" b="1" dirty="0" smtClean="0"/>
              <a:t>ength</a:t>
            </a:r>
            <a:r>
              <a:rPr lang="en-US" b="1" dirty="0"/>
              <a:t>( ) </a:t>
            </a:r>
            <a:r>
              <a:rPr lang="en-US" dirty="0"/>
              <a:t>-Returns the number of characters in the current string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replace(char old, char new) </a:t>
            </a:r>
            <a:r>
              <a:rPr lang="en-US" dirty="0"/>
              <a:t>-This returns a new string, generated </a:t>
            </a:r>
            <a:r>
              <a:rPr lang="en-US" dirty="0" smtClean="0"/>
              <a:t>by </a:t>
            </a:r>
            <a:r>
              <a:rPr lang="en-US" dirty="0"/>
              <a:t>replacing every occurrence of old with new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trim() </a:t>
            </a:r>
            <a:r>
              <a:rPr lang="en-US" dirty="0"/>
              <a:t>-Returns the string that results from removing white space </a:t>
            </a:r>
            <a:r>
              <a:rPr lang="en-US" dirty="0" smtClean="0"/>
              <a:t>characters </a:t>
            </a:r>
            <a:r>
              <a:rPr lang="en-US" dirty="0"/>
              <a:t>from the beginning and ending of the current string.</a:t>
            </a:r>
          </a:p>
        </p:txBody>
      </p:sp>
    </p:spTree>
    <p:extLst>
      <p:ext uri="{BB962C8B-B14F-4D97-AF65-F5344CB8AC3E}">
        <p14:creationId xmlns:p14="http://schemas.microsoft.com/office/powerpoint/2010/main" val="171579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 smtClean="0"/>
              <a:t>StringBuilder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Allows dynamic modification of Strings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Easy to create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Has several String manipulation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append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insert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deleteCharAt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setCharAt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Substring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StringBuffer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7030A0"/>
                </a:solidFill>
              </a:rPr>
              <a:t>synchronized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version of </a:t>
            </a:r>
            <a:r>
              <a:rPr lang="en-US" dirty="0" err="1" smtClean="0"/>
              <a:t>StringBuilder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480" y="1845734"/>
            <a:ext cx="5410200" cy="614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80" y="3237025"/>
            <a:ext cx="2989224" cy="64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2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StringTokenizer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Parses a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Splits into tokens based on delimiter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Second parameter is the delimiter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Delimiter can be any character, 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Space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\</a:t>
            </a:r>
            <a:r>
              <a:rPr lang="en-US" dirty="0" smtClean="0"/>
              <a:t>t (tab)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\n (new line)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\r (carriage-return)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\</a:t>
            </a:r>
            <a:r>
              <a:rPr lang="en-US" dirty="0"/>
              <a:t>f </a:t>
            </a:r>
            <a:r>
              <a:rPr lang="en-US" dirty="0" smtClean="0"/>
              <a:t>(form-feed)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119" y="1845734"/>
            <a:ext cx="5446561" cy="1537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789" y="4168815"/>
            <a:ext cx="1061304" cy="150046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7650480" y="3328921"/>
            <a:ext cx="36576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Memory management in Java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How does garbage collection work?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Requesting garbage collection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Wrapper classes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More on String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StringBuffer</a:t>
            </a:r>
            <a:r>
              <a:rPr lang="en-US" dirty="0" smtClean="0"/>
              <a:t> / </a:t>
            </a:r>
            <a:r>
              <a:rPr lang="en-US" dirty="0" err="1" smtClean="0"/>
              <a:t>StringBuilder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StringTokenizer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6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</a:t>
            </a:r>
            <a:r>
              <a:rPr lang="en-US" dirty="0" err="1" smtClean="0"/>
              <a:t>StringBuilder</a:t>
            </a:r>
            <a:r>
              <a:rPr lang="en-US" dirty="0" smtClean="0"/>
              <a:t> object. Use at least three methods to manipulate the String.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new String with delimited tokens, such as “</a:t>
            </a:r>
            <a:r>
              <a:rPr lang="en-US" dirty="0" err="1" smtClean="0"/>
              <a:t>pickles:ketchup:mustard:onion</a:t>
            </a:r>
            <a:r>
              <a:rPr lang="en-US" dirty="0" smtClean="0"/>
              <a:t>” and use </a:t>
            </a:r>
            <a:r>
              <a:rPr lang="en-US" dirty="0" err="1" smtClean="0"/>
              <a:t>StringTokenizer</a:t>
            </a:r>
            <a:r>
              <a:rPr lang="en-US" dirty="0" smtClean="0"/>
              <a:t> to parse out and print each token.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two String objects with number values (i.e. “20). Write a method that adds </a:t>
            </a:r>
            <a:r>
              <a:rPr lang="en-US" smtClean="0"/>
              <a:t>the two.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Request garbage collection in your method.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Runtime object and note at least three methods. Imagine how you would use them.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742" y="4631358"/>
            <a:ext cx="3035814" cy="9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Collections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Collections Hierarchy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Collection Interface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List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Set</a:t>
            </a:r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Queue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Collection </a:t>
            </a:r>
            <a:r>
              <a:rPr lang="en-US" dirty="0" smtClean="0"/>
              <a:t>classes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Generics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Non-Collection Data Structures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Hashtable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HashMap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collection is an object that groups multiple elements into a single </a:t>
            </a:r>
            <a:r>
              <a:rPr lang="en-US" dirty="0" smtClean="0"/>
              <a:t>unit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Used to </a:t>
            </a:r>
            <a:r>
              <a:rPr lang="en-US" dirty="0"/>
              <a:t>store, retrieve, </a:t>
            </a:r>
            <a:r>
              <a:rPr lang="en-US" dirty="0" smtClean="0"/>
              <a:t>transform, and </a:t>
            </a:r>
            <a:r>
              <a:rPr lang="en-US" dirty="0"/>
              <a:t>manipulate </a:t>
            </a:r>
            <a:r>
              <a:rPr lang="en-US" dirty="0" smtClean="0"/>
              <a:t>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Reduces programming </a:t>
            </a:r>
            <a:r>
              <a:rPr lang="en-US" dirty="0"/>
              <a:t>effort by providing useful data structures and </a:t>
            </a:r>
            <a:r>
              <a:rPr lang="en-US" dirty="0" smtClean="0"/>
              <a:t>algorithms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Increases program </a:t>
            </a:r>
            <a:r>
              <a:rPr lang="en-US" dirty="0"/>
              <a:t>speed and </a:t>
            </a:r>
            <a:r>
              <a:rPr lang="en-US" dirty="0" smtClean="0"/>
              <a:t>quality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Collections “collect” things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0" y="3627820"/>
            <a:ext cx="3718560" cy="261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2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Hierarchy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810" y="1864383"/>
            <a:ext cx="5827339" cy="4461805"/>
          </a:xfrm>
        </p:spPr>
      </p:pic>
    </p:spTree>
    <p:extLst>
      <p:ext uri="{BB962C8B-B14F-4D97-AF65-F5344CB8AC3E}">
        <p14:creationId xmlns:p14="http://schemas.microsoft.com/office/powerpoint/2010/main" val="92149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add(Object </a:t>
            </a:r>
            <a:r>
              <a:rPr lang="en-US" dirty="0" err="1"/>
              <a:t>obj</a:t>
            </a:r>
            <a:r>
              <a:rPr lang="en-US" dirty="0"/>
              <a:t>)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addAll</a:t>
            </a:r>
            <a:r>
              <a:rPr lang="en-US" dirty="0" smtClean="0"/>
              <a:t>(Collection </a:t>
            </a:r>
            <a:r>
              <a:rPr lang="en-US" dirty="0"/>
              <a:t>c)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clear</a:t>
            </a:r>
            <a:r>
              <a:rPr lang="en-US" dirty="0"/>
              <a:t>()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contains(Object </a:t>
            </a:r>
            <a:r>
              <a:rPr lang="en-US" dirty="0" err="1"/>
              <a:t>obj</a:t>
            </a:r>
            <a:r>
              <a:rPr lang="en-US" dirty="0"/>
              <a:t>) 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equals </a:t>
            </a:r>
            <a:r>
              <a:rPr lang="en-US" dirty="0"/>
              <a:t>(Object </a:t>
            </a:r>
            <a:r>
              <a:rPr lang="en-US" dirty="0" err="1"/>
              <a:t>obj</a:t>
            </a:r>
            <a:r>
              <a:rPr lang="en-US" dirty="0"/>
              <a:t>)	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isEmpty</a:t>
            </a:r>
            <a:r>
              <a:rPr lang="en-US" dirty="0"/>
              <a:t>()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iterator</a:t>
            </a:r>
            <a:r>
              <a:rPr lang="en-US" dirty="0"/>
              <a:t>()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remove(Object </a:t>
            </a:r>
            <a:r>
              <a:rPr lang="en-US" dirty="0" err="1"/>
              <a:t>obj</a:t>
            </a:r>
            <a:r>
              <a:rPr lang="en-US" dirty="0"/>
              <a:t>) 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removeAll</a:t>
            </a:r>
            <a:r>
              <a:rPr lang="en-US" dirty="0" smtClean="0"/>
              <a:t>(Object </a:t>
            </a:r>
            <a:r>
              <a:rPr lang="en-US" dirty="0" err="1"/>
              <a:t>obj</a:t>
            </a:r>
            <a:r>
              <a:rPr lang="en-US" dirty="0"/>
              <a:t>)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</a:t>
            </a:r>
            <a:r>
              <a:rPr lang="en-US" dirty="0" smtClean="0"/>
              <a:t>ize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0449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Memory management in Java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How does garbage collection work?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Requesting garbage collection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Wrapper classes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More on String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 smtClean="0"/>
              <a:t>StringBuilder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StringTokenizer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Elements can </a:t>
            </a:r>
            <a:r>
              <a:rPr lang="en-US" dirty="0"/>
              <a:t>be inserted or accessed by their position in the </a:t>
            </a:r>
            <a:r>
              <a:rPr lang="en-US" dirty="0" smtClean="0"/>
              <a:t>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Like array, List uses a </a:t>
            </a:r>
            <a:r>
              <a:rPr lang="en-US" dirty="0"/>
              <a:t>zero-based </a:t>
            </a:r>
            <a:r>
              <a:rPr lang="en-US" dirty="0" smtClean="0"/>
              <a:t>index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May contain </a:t>
            </a:r>
            <a:r>
              <a:rPr lang="en-US" dirty="0"/>
              <a:t>duplicate </a:t>
            </a:r>
            <a:r>
              <a:rPr lang="en-US" dirty="0" smtClean="0"/>
              <a:t>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Methods include: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 (int index, Object </a:t>
            </a:r>
            <a:r>
              <a:rPr lang="en-US" dirty="0" err="1"/>
              <a:t>obj</a:t>
            </a:r>
            <a:r>
              <a:rPr lang="en-US" dirty="0"/>
              <a:t>)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get </a:t>
            </a:r>
            <a:r>
              <a:rPr lang="en-US" dirty="0" smtClean="0"/>
              <a:t>(int </a:t>
            </a:r>
            <a:r>
              <a:rPr lang="en-US" dirty="0"/>
              <a:t>index)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remove (int index)	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1" y="2461541"/>
            <a:ext cx="5120640" cy="340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2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Set </a:t>
            </a:r>
            <a:r>
              <a:rPr lang="en-US" dirty="0"/>
              <a:t>interface defines a </a:t>
            </a:r>
            <a:r>
              <a:rPr lang="en-US" dirty="0" smtClean="0"/>
              <a:t>collection of </a:t>
            </a:r>
            <a:r>
              <a:rPr lang="en-US" u="sng" dirty="0" smtClean="0"/>
              <a:t>distinct</a:t>
            </a:r>
            <a:r>
              <a:rPr lang="en-US" dirty="0" smtClean="0"/>
              <a:t>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Set </a:t>
            </a:r>
            <a:r>
              <a:rPr lang="en-US" dirty="0"/>
              <a:t>does </a:t>
            </a:r>
            <a:r>
              <a:rPr lang="en-US" dirty="0" smtClean="0"/>
              <a:t>NOT allow </a:t>
            </a:r>
            <a:r>
              <a:rPr lang="en-US" dirty="0"/>
              <a:t>duplicate </a:t>
            </a:r>
            <a:r>
              <a:rPr lang="en-US" dirty="0" smtClean="0"/>
              <a:t>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Elements are accessed by iterating over the whole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Methods include: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add(Object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</a:t>
            </a:r>
            <a:r>
              <a:rPr lang="en-US" dirty="0" smtClean="0"/>
              <a:t>lear()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remove(Object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size()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toArray</a:t>
            </a:r>
            <a:r>
              <a:rPr lang="en-US" dirty="0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40" y="2340159"/>
            <a:ext cx="3444241" cy="352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0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Places objects on a “waiting list”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Useful for storing objects prior to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Elements are added to the tail of the queue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Elements can be popped off the head of the queue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Methods include: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add(Object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element()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</a:t>
            </a:r>
            <a:r>
              <a:rPr lang="en-US" dirty="0" smtClean="0"/>
              <a:t>eek()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</a:t>
            </a:r>
            <a:r>
              <a:rPr lang="en-US" dirty="0" smtClean="0"/>
              <a:t>oll()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</a:t>
            </a:r>
            <a:r>
              <a:rPr lang="en-US" dirty="0" smtClean="0"/>
              <a:t>emove()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20" y="3639404"/>
            <a:ext cx="5090160" cy="233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7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Concrete Collection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ArrayList</a:t>
            </a:r>
            <a:r>
              <a:rPr lang="en-US" dirty="0" smtClean="0"/>
              <a:t> – Resizable array; allows fast retrieval by 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LinkedList</a:t>
            </a:r>
            <a:r>
              <a:rPr lang="en-US" dirty="0" smtClean="0"/>
              <a:t> – Doubly-linked list; each object is a node with reference to nearby nodes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HashSet</a:t>
            </a:r>
            <a:r>
              <a:rPr lang="en-US" dirty="0" smtClean="0"/>
              <a:t> – Maintains a set of objects; each assigned a hash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TreeSet</a:t>
            </a:r>
            <a:r>
              <a:rPr lang="en-US" dirty="0" smtClean="0"/>
              <a:t> – An ordered set of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PriorityQueue</a:t>
            </a:r>
            <a:r>
              <a:rPr lang="en-US" dirty="0" smtClean="0"/>
              <a:t> – Queue ordered by priority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95" y="4358640"/>
            <a:ext cx="6057885" cy="151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7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Generics enforce the type of object allowed in a Collection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Uses the Diamond operator &lt; 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Insert the Class in the Diamond: &lt;Employee&gt;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Generics provide compile-time safety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3803222"/>
            <a:ext cx="2823210" cy="2498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4053734"/>
            <a:ext cx="3550920" cy="1997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588" y="2406809"/>
            <a:ext cx="4707092" cy="7173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2020" y="3157326"/>
            <a:ext cx="3238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4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Non-Collection Data Structures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40" y="2048347"/>
            <a:ext cx="8336280" cy="411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Hashtable</a:t>
            </a:r>
            <a:r>
              <a:rPr lang="en-US" dirty="0" smtClean="0"/>
              <a:t> </a:t>
            </a:r>
            <a:r>
              <a:rPr lang="en-US" dirty="0"/>
              <a:t>stores key/value </a:t>
            </a:r>
            <a:r>
              <a:rPr lang="en-US" dirty="0" smtClean="0"/>
              <a:t>pairs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When </a:t>
            </a:r>
            <a:r>
              <a:rPr lang="en-US" dirty="0"/>
              <a:t>using a </a:t>
            </a:r>
            <a:r>
              <a:rPr lang="en-US" dirty="0" err="1" smtClean="0"/>
              <a:t>Hashtable</a:t>
            </a:r>
            <a:r>
              <a:rPr lang="en-US" dirty="0" smtClean="0"/>
              <a:t>, </a:t>
            </a:r>
            <a:r>
              <a:rPr lang="en-US" dirty="0"/>
              <a:t>you </a:t>
            </a:r>
            <a:r>
              <a:rPr lang="en-US" dirty="0" smtClean="0"/>
              <a:t>must specify: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 </a:t>
            </a:r>
            <a:r>
              <a:rPr lang="en-US" dirty="0"/>
              <a:t>object that is used as a </a:t>
            </a:r>
            <a:r>
              <a:rPr lang="en-US" dirty="0" smtClean="0"/>
              <a:t>key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value that you want linked to that </a:t>
            </a:r>
            <a:r>
              <a:rPr lang="en-US" dirty="0" smtClean="0"/>
              <a:t>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Allows random access by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Iterate over key set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521" y="2624489"/>
            <a:ext cx="5471160" cy="353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HashMap</a:t>
            </a:r>
            <a:r>
              <a:rPr lang="en-US" dirty="0" smtClean="0"/>
              <a:t> </a:t>
            </a:r>
            <a:r>
              <a:rPr lang="en-US" dirty="0"/>
              <a:t>stores key/value pairs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using a </a:t>
            </a:r>
            <a:r>
              <a:rPr lang="en-US" dirty="0" err="1" smtClean="0"/>
              <a:t>HashMap</a:t>
            </a:r>
            <a:r>
              <a:rPr lang="en-US" dirty="0" smtClean="0"/>
              <a:t>, </a:t>
            </a:r>
            <a:r>
              <a:rPr lang="en-US" dirty="0"/>
              <a:t>you must specify: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 object that is used as a key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value that you want linked to that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Allows random access by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Iterate </a:t>
            </a:r>
            <a:r>
              <a:rPr lang="en-US" dirty="0"/>
              <a:t>over key </a:t>
            </a:r>
            <a:r>
              <a:rPr lang="en-US" dirty="0" smtClean="0"/>
              <a:t>set and get values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50" y="3139440"/>
            <a:ext cx="5735930" cy="283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4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Hashtable</a:t>
            </a:r>
            <a:r>
              <a:rPr lang="en-US" dirty="0" smtClean="0"/>
              <a:t> VS </a:t>
            </a:r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Thread-safe, </a:t>
            </a:r>
            <a:r>
              <a:rPr lang="en-US" b="1" dirty="0" smtClean="0">
                <a:solidFill>
                  <a:srgbClr val="7030A0"/>
                </a:solidFill>
              </a:rPr>
              <a:t>synchronized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Does not allow </a:t>
            </a:r>
            <a:r>
              <a:rPr lang="en-US" b="1" dirty="0" smtClean="0">
                <a:solidFill>
                  <a:srgbClr val="7030A0"/>
                </a:solidFill>
              </a:rPr>
              <a:t>null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keys and </a:t>
            </a:r>
            <a:r>
              <a:rPr lang="en-US" b="1" dirty="0" smtClean="0">
                <a:solidFill>
                  <a:srgbClr val="7030A0"/>
                </a:solidFill>
              </a:rPr>
              <a:t>null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Uses Enumeration to iterate key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Legacy class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Not thread-safe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Allows one </a:t>
            </a:r>
            <a:r>
              <a:rPr lang="en-US" b="1" dirty="0" smtClean="0">
                <a:solidFill>
                  <a:srgbClr val="7030A0"/>
                </a:solidFill>
              </a:rPr>
              <a:t>null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key and any number of </a:t>
            </a:r>
            <a:r>
              <a:rPr lang="en-US" b="1" dirty="0" smtClean="0">
                <a:solidFill>
                  <a:srgbClr val="7030A0"/>
                </a:solidFill>
              </a:rPr>
              <a:t>null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Uses iterator or </a:t>
            </a:r>
            <a:r>
              <a:rPr lang="en-US" dirty="0" err="1" smtClean="0"/>
              <a:t>for:each</a:t>
            </a:r>
            <a:r>
              <a:rPr lang="en-US" dirty="0" smtClean="0"/>
              <a:t> loop to iterate over key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Better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8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Collections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Collections Hierarchy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Collection Interface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List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Set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Queue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Collection classes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Generics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Non-Collection Data Structures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Hashtable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HashMap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2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Memory for objects is dynamically allocated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Remember the Heap?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When an object is no longer referenced: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JRE de-allocates the memory for you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Process is known 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Garbage Collection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957" y="2156997"/>
            <a:ext cx="6131963" cy="29941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92" y="4450080"/>
            <a:ext cx="3282825" cy="218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an </a:t>
            </a:r>
            <a:r>
              <a:rPr lang="en-US" dirty="0" err="1" smtClean="0"/>
              <a:t>ArrayList</a:t>
            </a:r>
            <a:r>
              <a:rPr lang="en-US" dirty="0" smtClean="0"/>
              <a:t> and a </a:t>
            </a:r>
            <a:r>
              <a:rPr lang="en-US" dirty="0" err="1" smtClean="0"/>
              <a:t>HashSet</a:t>
            </a:r>
            <a:r>
              <a:rPr lang="en-US" dirty="0" smtClean="0"/>
              <a:t>. Insert 3 objects into each.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Iterate over each collection and print each 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Review Vector and other collections online.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Review Comparator and Comparable in your book or online.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Review </a:t>
            </a:r>
            <a:r>
              <a:rPr lang="en-US" dirty="0" err="1" smtClean="0"/>
              <a:t>java.util.Collections</a:t>
            </a:r>
            <a:r>
              <a:rPr lang="en-US" dirty="0" smtClean="0"/>
              <a:t> methods (sort, </a:t>
            </a:r>
            <a:r>
              <a:rPr lang="en-US" dirty="0" err="1" smtClean="0"/>
              <a:t>reverseOrder</a:t>
            </a:r>
            <a:r>
              <a:rPr lang="en-US" dirty="0" smtClean="0"/>
              <a:t>, shuffle, etc.)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393" y="4716419"/>
            <a:ext cx="3035814" cy="9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2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Multithreading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Lifecycle of a Thread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Priorities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Creating a Thread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Runnable interface VS Thread Class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Thread methods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Synchronization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multithreaded program can have two or more threads running </a:t>
            </a:r>
            <a:r>
              <a:rPr lang="en-US" dirty="0" smtClean="0"/>
              <a:t>concurrently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thread can have its own task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 becomes optimized and runs </a:t>
            </a:r>
            <a:r>
              <a:rPr lang="en-US" dirty="0" smtClean="0"/>
              <a:t>faster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OS divides processing time not just with applications but between threads as </a:t>
            </a:r>
            <a:r>
              <a:rPr lang="en-US" dirty="0" smtClean="0"/>
              <a:t>well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311" y="3890350"/>
            <a:ext cx="6642337" cy="208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6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New: A thread’s lifecycle begins. Stays in this state until the program starts the thread.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Runnable: After the thread starts, its in the runnable state.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Waiting: Waits for other threads to complete the task. Will go back to runnable state only when the other thread signals it to continue executing.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Timed Waiting: A thread can be in a waiting state for a specified interval time. It goes back to the runnable state after the time has expired.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Terminated: A thread that completes the task is terminated.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398" y="3857414"/>
            <a:ext cx="4539922" cy="258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0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Threads can be configured with a priority number which signifies which order threads are to be run in (Range is 1 – 10).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MIN_PRIORITY (typically a 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NORM_PRIORITY (defaults to 5)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MAX_PRIORITY (typically a 10)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2676314"/>
            <a:ext cx="4257040" cy="31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9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class that </a:t>
            </a:r>
            <a:r>
              <a:rPr lang="en-US" b="1" dirty="0" smtClean="0">
                <a:solidFill>
                  <a:srgbClr val="7030A0"/>
                </a:solidFill>
              </a:rPr>
              <a:t>implements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/>
              <a:t>Runnable </a:t>
            </a:r>
            <a:r>
              <a:rPr lang="en-US" dirty="0" smtClean="0"/>
              <a:t>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Implement the run()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Pass an object of it into the Thread constructor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Call the start() method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class that </a:t>
            </a:r>
            <a:r>
              <a:rPr lang="en-US" b="1" dirty="0" smtClean="0">
                <a:solidFill>
                  <a:srgbClr val="7030A0"/>
                </a:solidFill>
              </a:rPr>
              <a:t>extends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the Thread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Override the run()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Create an object of the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Call the start() method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791200" y="4998720"/>
          <a:ext cx="5755640" cy="1111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820"/>
                <a:gridCol w="2877820"/>
              </a:tblGrid>
              <a:tr h="471593"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Runnable</a:t>
                      </a:r>
                      <a:endParaRPr lang="en-US" dirty="0"/>
                    </a:p>
                  </a:txBody>
                  <a:tcPr/>
                </a:tc>
              </a:tr>
              <a:tr h="471593">
                <a:tc>
                  <a:txBody>
                    <a:bodyPr/>
                    <a:lstStyle/>
                    <a:p>
                      <a:r>
                        <a:rPr lang="en-US" dirty="0" smtClean="0"/>
                        <a:t>When you want</a:t>
                      </a:r>
                      <a:r>
                        <a:rPr lang="en-US" baseline="0" dirty="0" smtClean="0"/>
                        <a:t> to override other Thread utility 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you want to extend another class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95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Runnable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0" y="1845734"/>
            <a:ext cx="5212079" cy="423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36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" y="1845734"/>
            <a:ext cx="5654040" cy="445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87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Non Static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void start()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void run()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final void </a:t>
            </a:r>
            <a:r>
              <a:rPr lang="en-US" dirty="0" err="1"/>
              <a:t>setName</a:t>
            </a:r>
            <a:r>
              <a:rPr lang="en-US" dirty="0"/>
              <a:t>(String name)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final void </a:t>
            </a:r>
            <a:r>
              <a:rPr lang="en-US" dirty="0" err="1"/>
              <a:t>setPriority</a:t>
            </a:r>
            <a:r>
              <a:rPr lang="en-US" dirty="0"/>
              <a:t>(int priority)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final void </a:t>
            </a:r>
            <a:r>
              <a:rPr lang="en-US" dirty="0" err="1"/>
              <a:t>setDaemon</a:t>
            </a:r>
            <a:r>
              <a:rPr lang="en-US" dirty="0"/>
              <a:t>(boolean 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final void join(long millisecond)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void interrupt()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final boolean </a:t>
            </a:r>
            <a:r>
              <a:rPr lang="en-US" dirty="0" err="1"/>
              <a:t>isAlive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garbage collection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Variables and objects are marked for de-allocation: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When the reference goes out of scope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reference is assigned to another object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reference is explicitly set to </a:t>
            </a:r>
            <a:r>
              <a:rPr lang="en-US" b="1" dirty="0" smtClean="0">
                <a:solidFill>
                  <a:srgbClr val="7030A0"/>
                </a:solidFill>
              </a:rPr>
              <a:t>null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Garbage collector calls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Object.finalize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 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479" y="2252186"/>
            <a:ext cx="4913779" cy="1085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78" y="3433435"/>
            <a:ext cx="4913779" cy="1375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479" y="4905170"/>
            <a:ext cx="4913779" cy="137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1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Static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static void yield()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static void sleep(long milliseconds)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static boolean </a:t>
            </a:r>
            <a:r>
              <a:rPr lang="en-US" dirty="0" err="1"/>
              <a:t>holdsLock</a:t>
            </a:r>
            <a:r>
              <a:rPr lang="en-US" dirty="0"/>
              <a:t>(Object x)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static Thread </a:t>
            </a:r>
            <a:r>
              <a:rPr lang="en-US" dirty="0" err="1"/>
              <a:t>currentThread</a:t>
            </a:r>
            <a:r>
              <a:rPr lang="en-US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static void </a:t>
            </a:r>
            <a:r>
              <a:rPr lang="en-US" dirty="0" err="1"/>
              <a:t>dumpStack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83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Object methods that threads can 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notify()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notifyAll</a:t>
            </a:r>
            <a:r>
              <a:rPr lang="en-US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wait()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604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Problem: </a:t>
            </a:r>
            <a:r>
              <a:rPr lang="en-US" dirty="0"/>
              <a:t>When two or more threads are trying to access a method or process, a race condition may occur. If one thread is writing data to a file, the other thread may overwrite that data which may cause issues in the program.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Solution: </a:t>
            </a:r>
            <a:r>
              <a:rPr lang="en-US" dirty="0"/>
              <a:t>synchronize the action of multiple threads and make sure that only one thread can access the resource at a given point in time. This is implemented using a concept called </a:t>
            </a:r>
            <a:r>
              <a:rPr lang="en-US" i="1" dirty="0"/>
              <a:t>monitors</a:t>
            </a:r>
            <a:r>
              <a:rPr lang="en-US" dirty="0"/>
              <a:t>. Each object in Java is associated with a monitor, which a thread can lock or unlock. Only one thread at a time may hold a lock on a monitor.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Java </a:t>
            </a:r>
            <a:r>
              <a:rPr lang="en-US" dirty="0"/>
              <a:t>programming language provides a very handy way of creating threads and synchronizing their task by using </a:t>
            </a:r>
            <a:r>
              <a:rPr lang="en-US" b="1" dirty="0">
                <a:solidFill>
                  <a:srgbClr val="7030A0"/>
                </a:solidFill>
              </a:rPr>
              <a:t>synchronized</a:t>
            </a:r>
            <a:r>
              <a:rPr lang="en-US" dirty="0"/>
              <a:t> blocks. You keep shared resources within this block.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440" y="4907280"/>
            <a:ext cx="2529840" cy="1897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5224357"/>
            <a:ext cx="1417320" cy="106299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3870960" y="5684520"/>
            <a:ext cx="4114800" cy="198120"/>
          </a:xfrm>
          <a:custGeom>
            <a:avLst/>
            <a:gdLst>
              <a:gd name="connsiteX0" fmla="*/ 0 w 4114800"/>
              <a:gd name="connsiteY0" fmla="*/ 198120 h 198120"/>
              <a:gd name="connsiteX1" fmla="*/ 30480 w 4114800"/>
              <a:gd name="connsiteY1" fmla="*/ 91440 h 198120"/>
              <a:gd name="connsiteX2" fmla="*/ 76200 w 4114800"/>
              <a:gd name="connsiteY2" fmla="*/ 45720 h 198120"/>
              <a:gd name="connsiteX3" fmla="*/ 274320 w 4114800"/>
              <a:gd name="connsiteY3" fmla="*/ 0 h 198120"/>
              <a:gd name="connsiteX4" fmla="*/ 563880 w 4114800"/>
              <a:gd name="connsiteY4" fmla="*/ 30480 h 198120"/>
              <a:gd name="connsiteX5" fmla="*/ 609600 w 4114800"/>
              <a:gd name="connsiteY5" fmla="*/ 76200 h 198120"/>
              <a:gd name="connsiteX6" fmla="*/ 655320 w 4114800"/>
              <a:gd name="connsiteY6" fmla="*/ 106680 h 198120"/>
              <a:gd name="connsiteX7" fmla="*/ 716280 w 4114800"/>
              <a:gd name="connsiteY7" fmla="*/ 137160 h 198120"/>
              <a:gd name="connsiteX8" fmla="*/ 822960 w 4114800"/>
              <a:gd name="connsiteY8" fmla="*/ 167640 h 198120"/>
              <a:gd name="connsiteX9" fmla="*/ 929640 w 4114800"/>
              <a:gd name="connsiteY9" fmla="*/ 198120 h 198120"/>
              <a:gd name="connsiteX10" fmla="*/ 1143000 w 4114800"/>
              <a:gd name="connsiteY10" fmla="*/ 137160 h 198120"/>
              <a:gd name="connsiteX11" fmla="*/ 1219200 w 4114800"/>
              <a:gd name="connsiteY11" fmla="*/ 121920 h 198120"/>
              <a:gd name="connsiteX12" fmla="*/ 1432560 w 4114800"/>
              <a:gd name="connsiteY12" fmla="*/ 76200 h 198120"/>
              <a:gd name="connsiteX13" fmla="*/ 1600200 w 4114800"/>
              <a:gd name="connsiteY13" fmla="*/ 91440 h 198120"/>
              <a:gd name="connsiteX14" fmla="*/ 1676400 w 4114800"/>
              <a:gd name="connsiteY14" fmla="*/ 137160 h 198120"/>
              <a:gd name="connsiteX15" fmla="*/ 1844040 w 4114800"/>
              <a:gd name="connsiteY15" fmla="*/ 182880 h 198120"/>
              <a:gd name="connsiteX16" fmla="*/ 2057400 w 4114800"/>
              <a:gd name="connsiteY16" fmla="*/ 152400 h 198120"/>
              <a:gd name="connsiteX17" fmla="*/ 2103120 w 4114800"/>
              <a:gd name="connsiteY17" fmla="*/ 121920 h 198120"/>
              <a:gd name="connsiteX18" fmla="*/ 2194560 w 4114800"/>
              <a:gd name="connsiteY18" fmla="*/ 91440 h 198120"/>
              <a:gd name="connsiteX19" fmla="*/ 2240280 w 4114800"/>
              <a:gd name="connsiteY19" fmla="*/ 76200 h 198120"/>
              <a:gd name="connsiteX20" fmla="*/ 2468880 w 4114800"/>
              <a:gd name="connsiteY20" fmla="*/ 91440 h 198120"/>
              <a:gd name="connsiteX21" fmla="*/ 2682240 w 4114800"/>
              <a:gd name="connsiteY21" fmla="*/ 167640 h 198120"/>
              <a:gd name="connsiteX22" fmla="*/ 2804160 w 4114800"/>
              <a:gd name="connsiteY22" fmla="*/ 182880 h 198120"/>
              <a:gd name="connsiteX23" fmla="*/ 2987040 w 4114800"/>
              <a:gd name="connsiteY23" fmla="*/ 167640 h 198120"/>
              <a:gd name="connsiteX24" fmla="*/ 3032760 w 4114800"/>
              <a:gd name="connsiteY24" fmla="*/ 152400 h 198120"/>
              <a:gd name="connsiteX25" fmla="*/ 3291840 w 4114800"/>
              <a:gd name="connsiteY25" fmla="*/ 137160 h 198120"/>
              <a:gd name="connsiteX26" fmla="*/ 3383280 w 4114800"/>
              <a:gd name="connsiteY26" fmla="*/ 60960 h 198120"/>
              <a:gd name="connsiteX27" fmla="*/ 3489960 w 4114800"/>
              <a:gd name="connsiteY27" fmla="*/ 45720 h 198120"/>
              <a:gd name="connsiteX28" fmla="*/ 3886200 w 4114800"/>
              <a:gd name="connsiteY28" fmla="*/ 60960 h 198120"/>
              <a:gd name="connsiteX29" fmla="*/ 3947160 w 4114800"/>
              <a:gd name="connsiteY29" fmla="*/ 91440 h 198120"/>
              <a:gd name="connsiteX30" fmla="*/ 3992880 w 4114800"/>
              <a:gd name="connsiteY30" fmla="*/ 106680 h 198120"/>
              <a:gd name="connsiteX31" fmla="*/ 4114800 w 4114800"/>
              <a:gd name="connsiteY31" fmla="*/ 106680 h 19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114800" h="198120">
                <a:moveTo>
                  <a:pt x="0" y="198120"/>
                </a:moveTo>
                <a:cubicBezTo>
                  <a:pt x="10160" y="162560"/>
                  <a:pt x="13941" y="124519"/>
                  <a:pt x="30480" y="91440"/>
                </a:cubicBezTo>
                <a:cubicBezTo>
                  <a:pt x="40119" y="72163"/>
                  <a:pt x="59643" y="59518"/>
                  <a:pt x="76200" y="45720"/>
                </a:cubicBezTo>
                <a:cubicBezTo>
                  <a:pt x="144354" y="-11075"/>
                  <a:pt x="159567" y="11475"/>
                  <a:pt x="274320" y="0"/>
                </a:cubicBezTo>
                <a:cubicBezTo>
                  <a:pt x="370840" y="10160"/>
                  <a:pt x="469240" y="8971"/>
                  <a:pt x="563880" y="30480"/>
                </a:cubicBezTo>
                <a:cubicBezTo>
                  <a:pt x="584897" y="35257"/>
                  <a:pt x="593043" y="62402"/>
                  <a:pt x="609600" y="76200"/>
                </a:cubicBezTo>
                <a:cubicBezTo>
                  <a:pt x="623671" y="87926"/>
                  <a:pt x="639417" y="97593"/>
                  <a:pt x="655320" y="106680"/>
                </a:cubicBezTo>
                <a:cubicBezTo>
                  <a:pt x="675045" y="117952"/>
                  <a:pt x="695398" y="128211"/>
                  <a:pt x="716280" y="137160"/>
                </a:cubicBezTo>
                <a:cubicBezTo>
                  <a:pt x="750349" y="151761"/>
                  <a:pt x="787514" y="157973"/>
                  <a:pt x="822960" y="167640"/>
                </a:cubicBezTo>
                <a:cubicBezTo>
                  <a:pt x="858640" y="177371"/>
                  <a:pt x="894080" y="187960"/>
                  <a:pt x="929640" y="198120"/>
                </a:cubicBezTo>
                <a:cubicBezTo>
                  <a:pt x="1173331" y="167659"/>
                  <a:pt x="941743" y="210344"/>
                  <a:pt x="1143000" y="137160"/>
                </a:cubicBezTo>
                <a:cubicBezTo>
                  <a:pt x="1167343" y="128308"/>
                  <a:pt x="1194210" y="128736"/>
                  <a:pt x="1219200" y="121920"/>
                </a:cubicBezTo>
                <a:cubicBezTo>
                  <a:pt x="1402949" y="71807"/>
                  <a:pt x="1210618" y="103943"/>
                  <a:pt x="1432560" y="76200"/>
                </a:cubicBezTo>
                <a:cubicBezTo>
                  <a:pt x="1488440" y="81280"/>
                  <a:pt x="1545765" y="77831"/>
                  <a:pt x="1600200" y="91440"/>
                </a:cubicBezTo>
                <a:cubicBezTo>
                  <a:pt x="1628937" y="98624"/>
                  <a:pt x="1649057" y="125767"/>
                  <a:pt x="1676400" y="137160"/>
                </a:cubicBezTo>
                <a:cubicBezTo>
                  <a:pt x="1703576" y="148483"/>
                  <a:pt x="1803635" y="172779"/>
                  <a:pt x="1844040" y="182880"/>
                </a:cubicBezTo>
                <a:cubicBezTo>
                  <a:pt x="1915160" y="172720"/>
                  <a:pt x="1987468" y="168855"/>
                  <a:pt x="2057400" y="152400"/>
                </a:cubicBezTo>
                <a:cubicBezTo>
                  <a:pt x="2075229" y="148205"/>
                  <a:pt x="2086382" y="129359"/>
                  <a:pt x="2103120" y="121920"/>
                </a:cubicBezTo>
                <a:cubicBezTo>
                  <a:pt x="2132480" y="108871"/>
                  <a:pt x="2164080" y="101600"/>
                  <a:pt x="2194560" y="91440"/>
                </a:cubicBezTo>
                <a:lnTo>
                  <a:pt x="2240280" y="76200"/>
                </a:lnTo>
                <a:cubicBezTo>
                  <a:pt x="2316480" y="81280"/>
                  <a:pt x="2393640" y="78355"/>
                  <a:pt x="2468880" y="91440"/>
                </a:cubicBezTo>
                <a:cubicBezTo>
                  <a:pt x="2482719" y="93847"/>
                  <a:pt x="2651898" y="163847"/>
                  <a:pt x="2682240" y="167640"/>
                </a:cubicBezTo>
                <a:lnTo>
                  <a:pt x="2804160" y="182880"/>
                </a:lnTo>
                <a:cubicBezTo>
                  <a:pt x="2865120" y="177800"/>
                  <a:pt x="2926405" y="175725"/>
                  <a:pt x="2987040" y="167640"/>
                </a:cubicBezTo>
                <a:cubicBezTo>
                  <a:pt x="3002963" y="165517"/>
                  <a:pt x="3016775" y="153998"/>
                  <a:pt x="3032760" y="152400"/>
                </a:cubicBezTo>
                <a:cubicBezTo>
                  <a:pt x="3118840" y="143792"/>
                  <a:pt x="3205480" y="142240"/>
                  <a:pt x="3291840" y="137160"/>
                </a:cubicBezTo>
                <a:cubicBezTo>
                  <a:pt x="3311278" y="117722"/>
                  <a:pt x="3352969" y="70053"/>
                  <a:pt x="3383280" y="60960"/>
                </a:cubicBezTo>
                <a:cubicBezTo>
                  <a:pt x="3417686" y="50638"/>
                  <a:pt x="3454400" y="50800"/>
                  <a:pt x="3489960" y="45720"/>
                </a:cubicBezTo>
                <a:cubicBezTo>
                  <a:pt x="3622040" y="50800"/>
                  <a:pt x="3754678" y="47808"/>
                  <a:pt x="3886200" y="60960"/>
                </a:cubicBezTo>
                <a:cubicBezTo>
                  <a:pt x="3908806" y="63221"/>
                  <a:pt x="3926278" y="82491"/>
                  <a:pt x="3947160" y="91440"/>
                </a:cubicBezTo>
                <a:cubicBezTo>
                  <a:pt x="3961925" y="97768"/>
                  <a:pt x="3976882" y="105226"/>
                  <a:pt x="3992880" y="106680"/>
                </a:cubicBezTo>
                <a:cubicBezTo>
                  <a:pt x="4033353" y="110359"/>
                  <a:pt x="4074160" y="106680"/>
                  <a:pt x="4114800" y="10668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084320" y="6069652"/>
            <a:ext cx="3901440" cy="199484"/>
          </a:xfrm>
          <a:custGeom>
            <a:avLst/>
            <a:gdLst>
              <a:gd name="connsiteX0" fmla="*/ 0 w 3901440"/>
              <a:gd name="connsiteY0" fmla="*/ 87308 h 199484"/>
              <a:gd name="connsiteX1" fmla="*/ 76200 w 3901440"/>
              <a:gd name="connsiteY1" fmla="*/ 102548 h 199484"/>
              <a:gd name="connsiteX2" fmla="*/ 807720 w 3901440"/>
              <a:gd name="connsiteY2" fmla="*/ 133028 h 199484"/>
              <a:gd name="connsiteX3" fmla="*/ 1097280 w 3901440"/>
              <a:gd name="connsiteY3" fmla="*/ 117788 h 199484"/>
              <a:gd name="connsiteX4" fmla="*/ 1432560 w 3901440"/>
              <a:gd name="connsiteY4" fmla="*/ 102548 h 199484"/>
              <a:gd name="connsiteX5" fmla="*/ 1584960 w 3901440"/>
              <a:gd name="connsiteY5" fmla="*/ 133028 h 199484"/>
              <a:gd name="connsiteX6" fmla="*/ 1630680 w 3901440"/>
              <a:gd name="connsiteY6" fmla="*/ 163508 h 199484"/>
              <a:gd name="connsiteX7" fmla="*/ 1920240 w 3901440"/>
              <a:gd name="connsiteY7" fmla="*/ 148268 h 199484"/>
              <a:gd name="connsiteX8" fmla="*/ 1950720 w 3901440"/>
              <a:gd name="connsiteY8" fmla="*/ 102548 h 199484"/>
              <a:gd name="connsiteX9" fmla="*/ 2011680 w 3901440"/>
              <a:gd name="connsiteY9" fmla="*/ 87308 h 199484"/>
              <a:gd name="connsiteX10" fmla="*/ 2164080 w 3901440"/>
              <a:gd name="connsiteY10" fmla="*/ 72068 h 199484"/>
              <a:gd name="connsiteX11" fmla="*/ 2301240 w 3901440"/>
              <a:gd name="connsiteY11" fmla="*/ 87308 h 199484"/>
              <a:gd name="connsiteX12" fmla="*/ 2392680 w 3901440"/>
              <a:gd name="connsiteY12" fmla="*/ 117788 h 199484"/>
              <a:gd name="connsiteX13" fmla="*/ 2514600 w 3901440"/>
              <a:gd name="connsiteY13" fmla="*/ 102548 h 199484"/>
              <a:gd name="connsiteX14" fmla="*/ 2560320 w 3901440"/>
              <a:gd name="connsiteY14" fmla="*/ 72068 h 199484"/>
              <a:gd name="connsiteX15" fmla="*/ 2773680 w 3901440"/>
              <a:gd name="connsiteY15" fmla="*/ 87308 h 199484"/>
              <a:gd name="connsiteX16" fmla="*/ 2819400 w 3901440"/>
              <a:gd name="connsiteY16" fmla="*/ 133028 h 199484"/>
              <a:gd name="connsiteX17" fmla="*/ 2941320 w 3901440"/>
              <a:gd name="connsiteY17" fmla="*/ 102548 h 199484"/>
              <a:gd name="connsiteX18" fmla="*/ 2987040 w 3901440"/>
              <a:gd name="connsiteY18" fmla="*/ 72068 h 199484"/>
              <a:gd name="connsiteX19" fmla="*/ 3139440 w 3901440"/>
              <a:gd name="connsiteY19" fmla="*/ 72068 h 199484"/>
              <a:gd name="connsiteX20" fmla="*/ 3169920 w 3901440"/>
              <a:gd name="connsiteY20" fmla="*/ 11108 h 199484"/>
              <a:gd name="connsiteX21" fmla="*/ 3322320 w 3901440"/>
              <a:gd name="connsiteY21" fmla="*/ 72068 h 199484"/>
              <a:gd name="connsiteX22" fmla="*/ 3368040 w 3901440"/>
              <a:gd name="connsiteY22" fmla="*/ 87308 h 199484"/>
              <a:gd name="connsiteX23" fmla="*/ 3459480 w 3901440"/>
              <a:gd name="connsiteY23" fmla="*/ 56828 h 199484"/>
              <a:gd name="connsiteX24" fmla="*/ 3794760 w 3901440"/>
              <a:gd name="connsiteY24" fmla="*/ 87308 h 199484"/>
              <a:gd name="connsiteX25" fmla="*/ 3840480 w 3901440"/>
              <a:gd name="connsiteY25" fmla="*/ 102548 h 199484"/>
              <a:gd name="connsiteX26" fmla="*/ 3901440 w 3901440"/>
              <a:gd name="connsiteY26" fmla="*/ 117788 h 19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01440" h="199484">
                <a:moveTo>
                  <a:pt x="0" y="87308"/>
                </a:moveTo>
                <a:cubicBezTo>
                  <a:pt x="25400" y="92388"/>
                  <a:pt x="50318" y="101513"/>
                  <a:pt x="76200" y="102548"/>
                </a:cubicBezTo>
                <a:cubicBezTo>
                  <a:pt x="820597" y="132324"/>
                  <a:pt x="542089" y="44484"/>
                  <a:pt x="807720" y="133028"/>
                </a:cubicBezTo>
                <a:lnTo>
                  <a:pt x="1097280" y="117788"/>
                </a:lnTo>
                <a:cubicBezTo>
                  <a:pt x="1209023" y="112337"/>
                  <a:pt x="1320685" y="102548"/>
                  <a:pt x="1432560" y="102548"/>
                </a:cubicBezTo>
                <a:cubicBezTo>
                  <a:pt x="1469927" y="102548"/>
                  <a:pt x="1544679" y="122958"/>
                  <a:pt x="1584960" y="133028"/>
                </a:cubicBezTo>
                <a:cubicBezTo>
                  <a:pt x="1600200" y="143188"/>
                  <a:pt x="1614777" y="154421"/>
                  <a:pt x="1630680" y="163508"/>
                </a:cubicBezTo>
                <a:cubicBezTo>
                  <a:pt x="1749065" y="231157"/>
                  <a:pt x="1710683" y="190179"/>
                  <a:pt x="1920240" y="148268"/>
                </a:cubicBezTo>
                <a:cubicBezTo>
                  <a:pt x="1930400" y="133028"/>
                  <a:pt x="1935480" y="112708"/>
                  <a:pt x="1950720" y="102548"/>
                </a:cubicBezTo>
                <a:cubicBezTo>
                  <a:pt x="1968148" y="90930"/>
                  <a:pt x="1990945" y="90270"/>
                  <a:pt x="2011680" y="87308"/>
                </a:cubicBezTo>
                <a:cubicBezTo>
                  <a:pt x="2062220" y="80088"/>
                  <a:pt x="2113280" y="77148"/>
                  <a:pt x="2164080" y="72068"/>
                </a:cubicBezTo>
                <a:cubicBezTo>
                  <a:pt x="2209800" y="77148"/>
                  <a:pt x="2256132" y="78286"/>
                  <a:pt x="2301240" y="87308"/>
                </a:cubicBezTo>
                <a:cubicBezTo>
                  <a:pt x="2332745" y="93609"/>
                  <a:pt x="2392680" y="117788"/>
                  <a:pt x="2392680" y="117788"/>
                </a:cubicBezTo>
                <a:cubicBezTo>
                  <a:pt x="2433320" y="112708"/>
                  <a:pt x="2475087" y="113324"/>
                  <a:pt x="2514600" y="102548"/>
                </a:cubicBezTo>
                <a:cubicBezTo>
                  <a:pt x="2532271" y="97729"/>
                  <a:pt x="2542035" y="73144"/>
                  <a:pt x="2560320" y="72068"/>
                </a:cubicBezTo>
                <a:cubicBezTo>
                  <a:pt x="2631498" y="67881"/>
                  <a:pt x="2702560" y="82228"/>
                  <a:pt x="2773680" y="87308"/>
                </a:cubicBezTo>
                <a:cubicBezTo>
                  <a:pt x="2788920" y="102548"/>
                  <a:pt x="2797936" y="131077"/>
                  <a:pt x="2819400" y="133028"/>
                </a:cubicBezTo>
                <a:cubicBezTo>
                  <a:pt x="2861119" y="136821"/>
                  <a:pt x="2941320" y="102548"/>
                  <a:pt x="2941320" y="102548"/>
                </a:cubicBezTo>
                <a:cubicBezTo>
                  <a:pt x="2956560" y="92388"/>
                  <a:pt x="2968815" y="73891"/>
                  <a:pt x="2987040" y="72068"/>
                </a:cubicBezTo>
                <a:cubicBezTo>
                  <a:pt x="3237209" y="47051"/>
                  <a:pt x="3002584" y="117687"/>
                  <a:pt x="3139440" y="72068"/>
                </a:cubicBezTo>
                <a:cubicBezTo>
                  <a:pt x="3149600" y="51748"/>
                  <a:pt x="3148367" y="18292"/>
                  <a:pt x="3169920" y="11108"/>
                </a:cubicBezTo>
                <a:cubicBezTo>
                  <a:pt x="3276487" y="-24414"/>
                  <a:pt x="3264069" y="33234"/>
                  <a:pt x="3322320" y="72068"/>
                </a:cubicBezTo>
                <a:cubicBezTo>
                  <a:pt x="3335686" y="80979"/>
                  <a:pt x="3352800" y="82228"/>
                  <a:pt x="3368040" y="87308"/>
                </a:cubicBezTo>
                <a:cubicBezTo>
                  <a:pt x="3398520" y="77148"/>
                  <a:pt x="3427511" y="53631"/>
                  <a:pt x="3459480" y="56828"/>
                </a:cubicBezTo>
                <a:cubicBezTo>
                  <a:pt x="3672748" y="78155"/>
                  <a:pt x="3561003" y="67828"/>
                  <a:pt x="3794760" y="87308"/>
                </a:cubicBezTo>
                <a:cubicBezTo>
                  <a:pt x="3810000" y="92388"/>
                  <a:pt x="3825034" y="98135"/>
                  <a:pt x="3840480" y="102548"/>
                </a:cubicBezTo>
                <a:cubicBezTo>
                  <a:pt x="3860619" y="108302"/>
                  <a:pt x="3901440" y="117788"/>
                  <a:pt x="3901440" y="117788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038600" y="4907280"/>
            <a:ext cx="7528560" cy="472440"/>
          </a:xfrm>
          <a:custGeom>
            <a:avLst/>
            <a:gdLst>
              <a:gd name="connsiteX0" fmla="*/ 0 w 7528560"/>
              <a:gd name="connsiteY0" fmla="*/ 335280 h 472440"/>
              <a:gd name="connsiteX1" fmla="*/ 91440 w 7528560"/>
              <a:gd name="connsiteY1" fmla="*/ 350520 h 472440"/>
              <a:gd name="connsiteX2" fmla="*/ 182880 w 7528560"/>
              <a:gd name="connsiteY2" fmla="*/ 304800 h 472440"/>
              <a:gd name="connsiteX3" fmla="*/ 304800 w 7528560"/>
              <a:gd name="connsiteY3" fmla="*/ 289560 h 472440"/>
              <a:gd name="connsiteX4" fmla="*/ 381000 w 7528560"/>
              <a:gd name="connsiteY4" fmla="*/ 259080 h 472440"/>
              <a:gd name="connsiteX5" fmla="*/ 990600 w 7528560"/>
              <a:gd name="connsiteY5" fmla="*/ 304800 h 472440"/>
              <a:gd name="connsiteX6" fmla="*/ 1249680 w 7528560"/>
              <a:gd name="connsiteY6" fmla="*/ 274320 h 472440"/>
              <a:gd name="connsiteX7" fmla="*/ 1341120 w 7528560"/>
              <a:gd name="connsiteY7" fmla="*/ 213360 h 472440"/>
              <a:gd name="connsiteX8" fmla="*/ 1478280 w 7528560"/>
              <a:gd name="connsiteY8" fmla="*/ 228600 h 472440"/>
              <a:gd name="connsiteX9" fmla="*/ 1737360 w 7528560"/>
              <a:gd name="connsiteY9" fmla="*/ 350520 h 472440"/>
              <a:gd name="connsiteX10" fmla="*/ 2392680 w 7528560"/>
              <a:gd name="connsiteY10" fmla="*/ 365760 h 472440"/>
              <a:gd name="connsiteX11" fmla="*/ 2529840 w 7528560"/>
              <a:gd name="connsiteY11" fmla="*/ 381000 h 472440"/>
              <a:gd name="connsiteX12" fmla="*/ 2575560 w 7528560"/>
              <a:gd name="connsiteY12" fmla="*/ 411480 h 472440"/>
              <a:gd name="connsiteX13" fmla="*/ 2697480 w 7528560"/>
              <a:gd name="connsiteY13" fmla="*/ 457200 h 472440"/>
              <a:gd name="connsiteX14" fmla="*/ 2743200 w 7528560"/>
              <a:gd name="connsiteY14" fmla="*/ 426720 h 472440"/>
              <a:gd name="connsiteX15" fmla="*/ 2987040 w 7528560"/>
              <a:gd name="connsiteY15" fmla="*/ 411480 h 472440"/>
              <a:gd name="connsiteX16" fmla="*/ 3048000 w 7528560"/>
              <a:gd name="connsiteY16" fmla="*/ 441960 h 472440"/>
              <a:gd name="connsiteX17" fmla="*/ 3124200 w 7528560"/>
              <a:gd name="connsiteY17" fmla="*/ 457200 h 472440"/>
              <a:gd name="connsiteX18" fmla="*/ 3185160 w 7528560"/>
              <a:gd name="connsiteY18" fmla="*/ 472440 h 472440"/>
              <a:gd name="connsiteX19" fmla="*/ 3352800 w 7528560"/>
              <a:gd name="connsiteY19" fmla="*/ 441960 h 472440"/>
              <a:gd name="connsiteX20" fmla="*/ 3825240 w 7528560"/>
              <a:gd name="connsiteY20" fmla="*/ 441960 h 472440"/>
              <a:gd name="connsiteX21" fmla="*/ 3870960 w 7528560"/>
              <a:gd name="connsiteY21" fmla="*/ 381000 h 472440"/>
              <a:gd name="connsiteX22" fmla="*/ 4145280 w 7528560"/>
              <a:gd name="connsiteY22" fmla="*/ 365760 h 472440"/>
              <a:gd name="connsiteX23" fmla="*/ 4297680 w 7528560"/>
              <a:gd name="connsiteY23" fmla="*/ 350520 h 472440"/>
              <a:gd name="connsiteX24" fmla="*/ 4343400 w 7528560"/>
              <a:gd name="connsiteY24" fmla="*/ 320040 h 472440"/>
              <a:gd name="connsiteX25" fmla="*/ 4389120 w 7528560"/>
              <a:gd name="connsiteY25" fmla="*/ 304800 h 472440"/>
              <a:gd name="connsiteX26" fmla="*/ 4465320 w 7528560"/>
              <a:gd name="connsiteY26" fmla="*/ 320040 h 472440"/>
              <a:gd name="connsiteX27" fmla="*/ 4556760 w 7528560"/>
              <a:gd name="connsiteY27" fmla="*/ 350520 h 472440"/>
              <a:gd name="connsiteX28" fmla="*/ 5029200 w 7528560"/>
              <a:gd name="connsiteY28" fmla="*/ 365760 h 472440"/>
              <a:gd name="connsiteX29" fmla="*/ 5181600 w 7528560"/>
              <a:gd name="connsiteY29" fmla="*/ 350520 h 472440"/>
              <a:gd name="connsiteX30" fmla="*/ 5212080 w 7528560"/>
              <a:gd name="connsiteY30" fmla="*/ 289560 h 472440"/>
              <a:gd name="connsiteX31" fmla="*/ 5654040 w 7528560"/>
              <a:gd name="connsiteY31" fmla="*/ 320040 h 472440"/>
              <a:gd name="connsiteX32" fmla="*/ 5791200 w 7528560"/>
              <a:gd name="connsiteY32" fmla="*/ 320040 h 472440"/>
              <a:gd name="connsiteX33" fmla="*/ 5836920 w 7528560"/>
              <a:gd name="connsiteY33" fmla="*/ 289560 h 472440"/>
              <a:gd name="connsiteX34" fmla="*/ 6035040 w 7528560"/>
              <a:gd name="connsiteY34" fmla="*/ 259080 h 472440"/>
              <a:gd name="connsiteX35" fmla="*/ 6080760 w 7528560"/>
              <a:gd name="connsiteY35" fmla="*/ 243840 h 472440"/>
              <a:gd name="connsiteX36" fmla="*/ 6141720 w 7528560"/>
              <a:gd name="connsiteY36" fmla="*/ 228600 h 472440"/>
              <a:gd name="connsiteX37" fmla="*/ 6217920 w 7528560"/>
              <a:gd name="connsiteY37" fmla="*/ 198120 h 472440"/>
              <a:gd name="connsiteX38" fmla="*/ 6629400 w 7528560"/>
              <a:gd name="connsiteY38" fmla="*/ 182880 h 472440"/>
              <a:gd name="connsiteX39" fmla="*/ 6720840 w 7528560"/>
              <a:gd name="connsiteY39" fmla="*/ 121920 h 472440"/>
              <a:gd name="connsiteX40" fmla="*/ 6766560 w 7528560"/>
              <a:gd name="connsiteY40" fmla="*/ 106680 h 472440"/>
              <a:gd name="connsiteX41" fmla="*/ 6995160 w 7528560"/>
              <a:gd name="connsiteY41" fmla="*/ 15240 h 472440"/>
              <a:gd name="connsiteX42" fmla="*/ 7193280 w 7528560"/>
              <a:gd name="connsiteY42" fmla="*/ 0 h 472440"/>
              <a:gd name="connsiteX43" fmla="*/ 7406640 w 7528560"/>
              <a:gd name="connsiteY43" fmla="*/ 45720 h 472440"/>
              <a:gd name="connsiteX44" fmla="*/ 7467600 w 7528560"/>
              <a:gd name="connsiteY44" fmla="*/ 106680 h 472440"/>
              <a:gd name="connsiteX45" fmla="*/ 7528560 w 7528560"/>
              <a:gd name="connsiteY45" fmla="*/ 243840 h 472440"/>
              <a:gd name="connsiteX46" fmla="*/ 7498080 w 7528560"/>
              <a:gd name="connsiteY46" fmla="*/ 411480 h 472440"/>
              <a:gd name="connsiteX47" fmla="*/ 7452360 w 7528560"/>
              <a:gd name="connsiteY47" fmla="*/ 426720 h 472440"/>
              <a:gd name="connsiteX48" fmla="*/ 7437120 w 7528560"/>
              <a:gd name="connsiteY48" fmla="*/ 47244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7528560" h="472440">
                <a:moveTo>
                  <a:pt x="0" y="335280"/>
                </a:moveTo>
                <a:cubicBezTo>
                  <a:pt x="30480" y="340360"/>
                  <a:pt x="60540" y="350520"/>
                  <a:pt x="91440" y="350520"/>
                </a:cubicBezTo>
                <a:cubicBezTo>
                  <a:pt x="152273" y="350520"/>
                  <a:pt x="126374" y="320211"/>
                  <a:pt x="182880" y="304800"/>
                </a:cubicBezTo>
                <a:cubicBezTo>
                  <a:pt x="222393" y="294024"/>
                  <a:pt x="264160" y="294640"/>
                  <a:pt x="304800" y="289560"/>
                </a:cubicBezTo>
                <a:cubicBezTo>
                  <a:pt x="330200" y="279400"/>
                  <a:pt x="353656" y="259909"/>
                  <a:pt x="381000" y="259080"/>
                </a:cubicBezTo>
                <a:cubicBezTo>
                  <a:pt x="705760" y="249239"/>
                  <a:pt x="738415" y="262769"/>
                  <a:pt x="990600" y="304800"/>
                </a:cubicBezTo>
                <a:cubicBezTo>
                  <a:pt x="1076960" y="294640"/>
                  <a:pt x="1165540" y="296269"/>
                  <a:pt x="1249680" y="274320"/>
                </a:cubicBezTo>
                <a:cubicBezTo>
                  <a:pt x="1285126" y="265073"/>
                  <a:pt x="1341120" y="213360"/>
                  <a:pt x="1341120" y="213360"/>
                </a:cubicBezTo>
                <a:cubicBezTo>
                  <a:pt x="1386840" y="218440"/>
                  <a:pt x="1434901" y="213290"/>
                  <a:pt x="1478280" y="228600"/>
                </a:cubicBezTo>
                <a:cubicBezTo>
                  <a:pt x="1632814" y="283141"/>
                  <a:pt x="1563035" y="337110"/>
                  <a:pt x="1737360" y="350520"/>
                </a:cubicBezTo>
                <a:cubicBezTo>
                  <a:pt x="1955215" y="367278"/>
                  <a:pt x="2174240" y="360680"/>
                  <a:pt x="2392680" y="365760"/>
                </a:cubicBezTo>
                <a:cubicBezTo>
                  <a:pt x="2438400" y="370840"/>
                  <a:pt x="2485212" y="369843"/>
                  <a:pt x="2529840" y="381000"/>
                </a:cubicBezTo>
                <a:cubicBezTo>
                  <a:pt x="2547609" y="385442"/>
                  <a:pt x="2559177" y="403289"/>
                  <a:pt x="2575560" y="411480"/>
                </a:cubicBezTo>
                <a:cubicBezTo>
                  <a:pt x="2612006" y="429703"/>
                  <a:pt x="2657910" y="444010"/>
                  <a:pt x="2697480" y="457200"/>
                </a:cubicBezTo>
                <a:cubicBezTo>
                  <a:pt x="2712720" y="447040"/>
                  <a:pt x="2730248" y="439672"/>
                  <a:pt x="2743200" y="426720"/>
                </a:cubicBezTo>
                <a:cubicBezTo>
                  <a:pt x="2844301" y="325619"/>
                  <a:pt x="2634859" y="361168"/>
                  <a:pt x="2987040" y="411480"/>
                </a:cubicBezTo>
                <a:cubicBezTo>
                  <a:pt x="3007360" y="421640"/>
                  <a:pt x="3026447" y="434776"/>
                  <a:pt x="3048000" y="441960"/>
                </a:cubicBezTo>
                <a:cubicBezTo>
                  <a:pt x="3072574" y="450151"/>
                  <a:pt x="3098914" y="451581"/>
                  <a:pt x="3124200" y="457200"/>
                </a:cubicBezTo>
                <a:cubicBezTo>
                  <a:pt x="3144647" y="461744"/>
                  <a:pt x="3164840" y="467360"/>
                  <a:pt x="3185160" y="472440"/>
                </a:cubicBezTo>
                <a:cubicBezTo>
                  <a:pt x="3241040" y="462280"/>
                  <a:pt x="3296028" y="443630"/>
                  <a:pt x="3352800" y="441960"/>
                </a:cubicBezTo>
                <a:cubicBezTo>
                  <a:pt x="4042725" y="421668"/>
                  <a:pt x="3482742" y="484772"/>
                  <a:pt x="3825240" y="441960"/>
                </a:cubicBezTo>
                <a:cubicBezTo>
                  <a:pt x="3840480" y="421640"/>
                  <a:pt x="3852999" y="398961"/>
                  <a:pt x="3870960" y="381000"/>
                </a:cubicBezTo>
                <a:cubicBezTo>
                  <a:pt x="3946078" y="305882"/>
                  <a:pt x="4040770" y="358793"/>
                  <a:pt x="4145280" y="365760"/>
                </a:cubicBezTo>
                <a:cubicBezTo>
                  <a:pt x="4196080" y="360680"/>
                  <a:pt x="4247934" y="362000"/>
                  <a:pt x="4297680" y="350520"/>
                </a:cubicBezTo>
                <a:cubicBezTo>
                  <a:pt x="4315527" y="346401"/>
                  <a:pt x="4327017" y="328231"/>
                  <a:pt x="4343400" y="320040"/>
                </a:cubicBezTo>
                <a:cubicBezTo>
                  <a:pt x="4357768" y="312856"/>
                  <a:pt x="4373880" y="309880"/>
                  <a:pt x="4389120" y="304800"/>
                </a:cubicBezTo>
                <a:cubicBezTo>
                  <a:pt x="4414520" y="309880"/>
                  <a:pt x="4440330" y="313224"/>
                  <a:pt x="4465320" y="320040"/>
                </a:cubicBezTo>
                <a:cubicBezTo>
                  <a:pt x="4496317" y="328494"/>
                  <a:pt x="4524648" y="349484"/>
                  <a:pt x="4556760" y="350520"/>
                </a:cubicBezTo>
                <a:lnTo>
                  <a:pt x="5029200" y="365760"/>
                </a:lnTo>
                <a:cubicBezTo>
                  <a:pt x="5080000" y="360680"/>
                  <a:pt x="5134474" y="370156"/>
                  <a:pt x="5181600" y="350520"/>
                </a:cubicBezTo>
                <a:cubicBezTo>
                  <a:pt x="5202571" y="341782"/>
                  <a:pt x="5189409" y="291023"/>
                  <a:pt x="5212080" y="289560"/>
                </a:cubicBezTo>
                <a:lnTo>
                  <a:pt x="5654040" y="320040"/>
                </a:lnTo>
                <a:cubicBezTo>
                  <a:pt x="5718227" y="336087"/>
                  <a:pt x="5721548" y="346159"/>
                  <a:pt x="5791200" y="320040"/>
                </a:cubicBezTo>
                <a:cubicBezTo>
                  <a:pt x="5808350" y="313609"/>
                  <a:pt x="5819151" y="294002"/>
                  <a:pt x="5836920" y="289560"/>
                </a:cubicBezTo>
                <a:cubicBezTo>
                  <a:pt x="5901742" y="273355"/>
                  <a:pt x="5969000" y="269240"/>
                  <a:pt x="6035040" y="259080"/>
                </a:cubicBezTo>
                <a:cubicBezTo>
                  <a:pt x="6050280" y="254000"/>
                  <a:pt x="6065314" y="248253"/>
                  <a:pt x="6080760" y="243840"/>
                </a:cubicBezTo>
                <a:cubicBezTo>
                  <a:pt x="6100899" y="238086"/>
                  <a:pt x="6121849" y="235224"/>
                  <a:pt x="6141720" y="228600"/>
                </a:cubicBezTo>
                <a:cubicBezTo>
                  <a:pt x="6167673" y="219949"/>
                  <a:pt x="6190683" y="200673"/>
                  <a:pt x="6217920" y="198120"/>
                </a:cubicBezTo>
                <a:cubicBezTo>
                  <a:pt x="6354575" y="185309"/>
                  <a:pt x="6492240" y="187960"/>
                  <a:pt x="6629400" y="182880"/>
                </a:cubicBezTo>
                <a:cubicBezTo>
                  <a:pt x="6659880" y="162560"/>
                  <a:pt x="6686087" y="133504"/>
                  <a:pt x="6720840" y="121920"/>
                </a:cubicBezTo>
                <a:cubicBezTo>
                  <a:pt x="6736080" y="116840"/>
                  <a:pt x="6752192" y="113864"/>
                  <a:pt x="6766560" y="106680"/>
                </a:cubicBezTo>
                <a:cubicBezTo>
                  <a:pt x="6870223" y="54848"/>
                  <a:pt x="6779194" y="31853"/>
                  <a:pt x="6995160" y="15240"/>
                </a:cubicBezTo>
                <a:lnTo>
                  <a:pt x="7193280" y="0"/>
                </a:lnTo>
                <a:cubicBezTo>
                  <a:pt x="7264400" y="15240"/>
                  <a:pt x="7338851" y="19358"/>
                  <a:pt x="7406640" y="45720"/>
                </a:cubicBezTo>
                <a:cubicBezTo>
                  <a:pt x="7433423" y="56136"/>
                  <a:pt x="7450358" y="83691"/>
                  <a:pt x="7467600" y="106680"/>
                </a:cubicBezTo>
                <a:cubicBezTo>
                  <a:pt x="7485906" y="131088"/>
                  <a:pt x="7519034" y="220025"/>
                  <a:pt x="7528560" y="243840"/>
                </a:cubicBezTo>
                <a:cubicBezTo>
                  <a:pt x="7518400" y="299720"/>
                  <a:pt x="7519925" y="359053"/>
                  <a:pt x="7498080" y="411480"/>
                </a:cubicBezTo>
                <a:cubicBezTo>
                  <a:pt x="7491901" y="426309"/>
                  <a:pt x="7463719" y="415361"/>
                  <a:pt x="7452360" y="426720"/>
                </a:cubicBezTo>
                <a:cubicBezTo>
                  <a:pt x="7441001" y="438079"/>
                  <a:pt x="7437120" y="472440"/>
                  <a:pt x="7437120" y="47244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7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Occurs due to resource locking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Thread ‘A’ locks resource ‘1’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Thread ‘B’ locks resource ‘2’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Thread ‘A’ requests resource ‘2’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Thread ‘B’ requests resource ‘1’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Neither thread can continue!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Each holds locks on resources the other needs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80" y="5173769"/>
            <a:ext cx="1417320" cy="1062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40" y="5173769"/>
            <a:ext cx="1417320" cy="106299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6995160" y="4907280"/>
            <a:ext cx="1188720" cy="822960"/>
          </a:xfrm>
          <a:custGeom>
            <a:avLst/>
            <a:gdLst>
              <a:gd name="connsiteX0" fmla="*/ 533400 w 1188720"/>
              <a:gd name="connsiteY0" fmla="*/ 396240 h 822960"/>
              <a:gd name="connsiteX1" fmla="*/ 548640 w 1188720"/>
              <a:gd name="connsiteY1" fmla="*/ 243840 h 822960"/>
              <a:gd name="connsiteX2" fmla="*/ 594360 w 1188720"/>
              <a:gd name="connsiteY2" fmla="*/ 213360 h 822960"/>
              <a:gd name="connsiteX3" fmla="*/ 868680 w 1188720"/>
              <a:gd name="connsiteY3" fmla="*/ 228600 h 822960"/>
              <a:gd name="connsiteX4" fmla="*/ 960120 w 1188720"/>
              <a:gd name="connsiteY4" fmla="*/ 259080 h 822960"/>
              <a:gd name="connsiteX5" fmla="*/ 1005840 w 1188720"/>
              <a:gd name="connsiteY5" fmla="*/ 289560 h 822960"/>
              <a:gd name="connsiteX6" fmla="*/ 1112520 w 1188720"/>
              <a:gd name="connsiteY6" fmla="*/ 426720 h 822960"/>
              <a:gd name="connsiteX7" fmla="*/ 1143000 w 1188720"/>
              <a:gd name="connsiteY7" fmla="*/ 472440 h 822960"/>
              <a:gd name="connsiteX8" fmla="*/ 1173480 w 1188720"/>
              <a:gd name="connsiteY8" fmla="*/ 518160 h 822960"/>
              <a:gd name="connsiteX9" fmla="*/ 1188720 w 1188720"/>
              <a:gd name="connsiteY9" fmla="*/ 563880 h 822960"/>
              <a:gd name="connsiteX10" fmla="*/ 1097280 w 1188720"/>
              <a:gd name="connsiteY10" fmla="*/ 807720 h 822960"/>
              <a:gd name="connsiteX11" fmla="*/ 1005840 w 1188720"/>
              <a:gd name="connsiteY11" fmla="*/ 822960 h 822960"/>
              <a:gd name="connsiteX12" fmla="*/ 792480 w 1188720"/>
              <a:gd name="connsiteY12" fmla="*/ 807720 h 822960"/>
              <a:gd name="connsiteX13" fmla="*/ 746760 w 1188720"/>
              <a:gd name="connsiteY13" fmla="*/ 777240 h 822960"/>
              <a:gd name="connsiteX14" fmla="*/ 655320 w 1188720"/>
              <a:gd name="connsiteY14" fmla="*/ 746760 h 822960"/>
              <a:gd name="connsiteX15" fmla="*/ 609600 w 1188720"/>
              <a:gd name="connsiteY15" fmla="*/ 716280 h 822960"/>
              <a:gd name="connsiteX16" fmla="*/ 335280 w 1188720"/>
              <a:gd name="connsiteY16" fmla="*/ 655320 h 822960"/>
              <a:gd name="connsiteX17" fmla="*/ 213360 w 1188720"/>
              <a:gd name="connsiteY17" fmla="*/ 624840 h 822960"/>
              <a:gd name="connsiteX18" fmla="*/ 121920 w 1188720"/>
              <a:gd name="connsiteY18" fmla="*/ 594360 h 822960"/>
              <a:gd name="connsiteX19" fmla="*/ 91440 w 1188720"/>
              <a:gd name="connsiteY19" fmla="*/ 548640 h 822960"/>
              <a:gd name="connsiteX20" fmla="*/ 0 w 1188720"/>
              <a:gd name="connsiteY20" fmla="*/ 457200 h 822960"/>
              <a:gd name="connsiteX21" fmla="*/ 15240 w 1188720"/>
              <a:gd name="connsiteY21" fmla="*/ 411480 h 822960"/>
              <a:gd name="connsiteX22" fmla="*/ 243840 w 1188720"/>
              <a:gd name="connsiteY22" fmla="*/ 441960 h 822960"/>
              <a:gd name="connsiteX23" fmla="*/ 289560 w 1188720"/>
              <a:gd name="connsiteY23" fmla="*/ 472440 h 822960"/>
              <a:gd name="connsiteX24" fmla="*/ 274320 w 1188720"/>
              <a:gd name="connsiteY24" fmla="*/ 426720 h 822960"/>
              <a:gd name="connsiteX25" fmla="*/ 198120 w 1188720"/>
              <a:gd name="connsiteY25" fmla="*/ 350520 h 822960"/>
              <a:gd name="connsiteX26" fmla="*/ 167640 w 1188720"/>
              <a:gd name="connsiteY26" fmla="*/ 259080 h 822960"/>
              <a:gd name="connsiteX27" fmla="*/ 76200 w 1188720"/>
              <a:gd name="connsiteY27" fmla="*/ 198120 h 822960"/>
              <a:gd name="connsiteX28" fmla="*/ 45720 w 1188720"/>
              <a:gd name="connsiteY28" fmla="*/ 152400 h 822960"/>
              <a:gd name="connsiteX29" fmla="*/ 30480 w 1188720"/>
              <a:gd name="connsiteY29" fmla="*/ 106680 h 822960"/>
              <a:gd name="connsiteX30" fmla="*/ 152400 w 1188720"/>
              <a:gd name="connsiteY30" fmla="*/ 60960 h 822960"/>
              <a:gd name="connsiteX31" fmla="*/ 198120 w 1188720"/>
              <a:gd name="connsiteY31" fmla="*/ 45720 h 822960"/>
              <a:gd name="connsiteX32" fmla="*/ 198120 w 1188720"/>
              <a:gd name="connsiteY32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88720" h="822960">
                <a:moveTo>
                  <a:pt x="533400" y="396240"/>
                </a:moveTo>
                <a:cubicBezTo>
                  <a:pt x="538480" y="345440"/>
                  <a:pt x="532496" y="292273"/>
                  <a:pt x="548640" y="243840"/>
                </a:cubicBezTo>
                <a:cubicBezTo>
                  <a:pt x="554432" y="226464"/>
                  <a:pt x="576065" y="214231"/>
                  <a:pt x="594360" y="213360"/>
                </a:cubicBezTo>
                <a:lnTo>
                  <a:pt x="868680" y="228600"/>
                </a:lnTo>
                <a:cubicBezTo>
                  <a:pt x="899160" y="238760"/>
                  <a:pt x="933387" y="241258"/>
                  <a:pt x="960120" y="259080"/>
                </a:cubicBezTo>
                <a:cubicBezTo>
                  <a:pt x="975360" y="269240"/>
                  <a:pt x="991769" y="277834"/>
                  <a:pt x="1005840" y="289560"/>
                </a:cubicBezTo>
                <a:cubicBezTo>
                  <a:pt x="1059557" y="334324"/>
                  <a:pt x="1070039" y="362998"/>
                  <a:pt x="1112520" y="426720"/>
                </a:cubicBezTo>
                <a:lnTo>
                  <a:pt x="1143000" y="472440"/>
                </a:lnTo>
                <a:cubicBezTo>
                  <a:pt x="1153160" y="487680"/>
                  <a:pt x="1167688" y="500784"/>
                  <a:pt x="1173480" y="518160"/>
                </a:cubicBezTo>
                <a:lnTo>
                  <a:pt x="1188720" y="563880"/>
                </a:lnTo>
                <a:cubicBezTo>
                  <a:pt x="1158879" y="787687"/>
                  <a:pt x="1231891" y="780798"/>
                  <a:pt x="1097280" y="807720"/>
                </a:cubicBezTo>
                <a:cubicBezTo>
                  <a:pt x="1066980" y="813780"/>
                  <a:pt x="1036320" y="817880"/>
                  <a:pt x="1005840" y="822960"/>
                </a:cubicBezTo>
                <a:cubicBezTo>
                  <a:pt x="934720" y="817880"/>
                  <a:pt x="862696" y="820111"/>
                  <a:pt x="792480" y="807720"/>
                </a:cubicBezTo>
                <a:cubicBezTo>
                  <a:pt x="774443" y="804537"/>
                  <a:pt x="763498" y="784679"/>
                  <a:pt x="746760" y="777240"/>
                </a:cubicBezTo>
                <a:cubicBezTo>
                  <a:pt x="717400" y="764191"/>
                  <a:pt x="682053" y="764582"/>
                  <a:pt x="655320" y="746760"/>
                </a:cubicBezTo>
                <a:cubicBezTo>
                  <a:pt x="640080" y="736600"/>
                  <a:pt x="626338" y="723719"/>
                  <a:pt x="609600" y="716280"/>
                </a:cubicBezTo>
                <a:cubicBezTo>
                  <a:pt x="523047" y="677812"/>
                  <a:pt x="427731" y="668527"/>
                  <a:pt x="335280" y="655320"/>
                </a:cubicBezTo>
                <a:cubicBezTo>
                  <a:pt x="196554" y="609078"/>
                  <a:pt x="415655" y="680011"/>
                  <a:pt x="213360" y="624840"/>
                </a:cubicBezTo>
                <a:cubicBezTo>
                  <a:pt x="182363" y="616386"/>
                  <a:pt x="121920" y="594360"/>
                  <a:pt x="121920" y="594360"/>
                </a:cubicBezTo>
                <a:cubicBezTo>
                  <a:pt x="111760" y="579120"/>
                  <a:pt x="103609" y="562330"/>
                  <a:pt x="91440" y="548640"/>
                </a:cubicBezTo>
                <a:cubicBezTo>
                  <a:pt x="62802" y="516423"/>
                  <a:pt x="0" y="457200"/>
                  <a:pt x="0" y="457200"/>
                </a:cubicBezTo>
                <a:cubicBezTo>
                  <a:pt x="5080" y="441960"/>
                  <a:pt x="-606" y="414121"/>
                  <a:pt x="15240" y="411480"/>
                </a:cubicBezTo>
                <a:cubicBezTo>
                  <a:pt x="87212" y="399485"/>
                  <a:pt x="171943" y="423986"/>
                  <a:pt x="243840" y="441960"/>
                </a:cubicBezTo>
                <a:cubicBezTo>
                  <a:pt x="259080" y="452120"/>
                  <a:pt x="273177" y="480631"/>
                  <a:pt x="289560" y="472440"/>
                </a:cubicBezTo>
                <a:cubicBezTo>
                  <a:pt x="303928" y="465256"/>
                  <a:pt x="281504" y="441088"/>
                  <a:pt x="274320" y="426720"/>
                </a:cubicBezTo>
                <a:cubicBezTo>
                  <a:pt x="248920" y="375920"/>
                  <a:pt x="243840" y="381000"/>
                  <a:pt x="198120" y="350520"/>
                </a:cubicBezTo>
                <a:cubicBezTo>
                  <a:pt x="187960" y="320040"/>
                  <a:pt x="194373" y="276902"/>
                  <a:pt x="167640" y="259080"/>
                </a:cubicBezTo>
                <a:lnTo>
                  <a:pt x="76200" y="198120"/>
                </a:lnTo>
                <a:cubicBezTo>
                  <a:pt x="66040" y="182880"/>
                  <a:pt x="53911" y="168783"/>
                  <a:pt x="45720" y="152400"/>
                </a:cubicBezTo>
                <a:cubicBezTo>
                  <a:pt x="38536" y="138032"/>
                  <a:pt x="24514" y="121595"/>
                  <a:pt x="30480" y="106680"/>
                </a:cubicBezTo>
                <a:cubicBezTo>
                  <a:pt x="44417" y="71836"/>
                  <a:pt x="133667" y="65643"/>
                  <a:pt x="152400" y="60960"/>
                </a:cubicBezTo>
                <a:cubicBezTo>
                  <a:pt x="167985" y="57064"/>
                  <a:pt x="188481" y="58571"/>
                  <a:pt x="198120" y="45720"/>
                </a:cubicBezTo>
                <a:cubicBezTo>
                  <a:pt x="207264" y="33528"/>
                  <a:pt x="198120" y="15240"/>
                  <a:pt x="19812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9616440" y="5044422"/>
            <a:ext cx="1896135" cy="640784"/>
          </a:xfrm>
          <a:custGeom>
            <a:avLst/>
            <a:gdLst>
              <a:gd name="connsiteX0" fmla="*/ 1005840 w 1896135"/>
              <a:gd name="connsiteY0" fmla="*/ 259098 h 640784"/>
              <a:gd name="connsiteX1" fmla="*/ 1097280 w 1896135"/>
              <a:gd name="connsiteY1" fmla="*/ 167658 h 640784"/>
              <a:gd name="connsiteX2" fmla="*/ 1234440 w 1896135"/>
              <a:gd name="connsiteY2" fmla="*/ 76218 h 640784"/>
              <a:gd name="connsiteX3" fmla="*/ 1280160 w 1896135"/>
              <a:gd name="connsiteY3" fmla="*/ 30498 h 640784"/>
              <a:gd name="connsiteX4" fmla="*/ 1432560 w 1896135"/>
              <a:gd name="connsiteY4" fmla="*/ 15258 h 640784"/>
              <a:gd name="connsiteX5" fmla="*/ 1828800 w 1896135"/>
              <a:gd name="connsiteY5" fmla="*/ 91458 h 640784"/>
              <a:gd name="connsiteX6" fmla="*/ 1874520 w 1896135"/>
              <a:gd name="connsiteY6" fmla="*/ 152418 h 640784"/>
              <a:gd name="connsiteX7" fmla="*/ 1874520 w 1896135"/>
              <a:gd name="connsiteY7" fmla="*/ 365778 h 640784"/>
              <a:gd name="connsiteX8" fmla="*/ 1813560 w 1896135"/>
              <a:gd name="connsiteY8" fmla="*/ 411498 h 640784"/>
              <a:gd name="connsiteX9" fmla="*/ 1722120 w 1896135"/>
              <a:gd name="connsiteY9" fmla="*/ 457218 h 640784"/>
              <a:gd name="connsiteX10" fmla="*/ 1676400 w 1896135"/>
              <a:gd name="connsiteY10" fmla="*/ 487698 h 640784"/>
              <a:gd name="connsiteX11" fmla="*/ 1630680 w 1896135"/>
              <a:gd name="connsiteY11" fmla="*/ 502938 h 640784"/>
              <a:gd name="connsiteX12" fmla="*/ 1584960 w 1896135"/>
              <a:gd name="connsiteY12" fmla="*/ 533418 h 640784"/>
              <a:gd name="connsiteX13" fmla="*/ 1082040 w 1896135"/>
              <a:gd name="connsiteY13" fmla="*/ 548658 h 640784"/>
              <a:gd name="connsiteX14" fmla="*/ 990600 w 1896135"/>
              <a:gd name="connsiteY14" fmla="*/ 563898 h 640784"/>
              <a:gd name="connsiteX15" fmla="*/ 899160 w 1896135"/>
              <a:gd name="connsiteY15" fmla="*/ 594378 h 640784"/>
              <a:gd name="connsiteX16" fmla="*/ 853440 w 1896135"/>
              <a:gd name="connsiteY16" fmla="*/ 609618 h 640784"/>
              <a:gd name="connsiteX17" fmla="*/ 746760 w 1896135"/>
              <a:gd name="connsiteY17" fmla="*/ 640098 h 640784"/>
              <a:gd name="connsiteX18" fmla="*/ 487680 w 1896135"/>
              <a:gd name="connsiteY18" fmla="*/ 594378 h 640784"/>
              <a:gd name="connsiteX19" fmla="*/ 457200 w 1896135"/>
              <a:gd name="connsiteY19" fmla="*/ 548658 h 640784"/>
              <a:gd name="connsiteX20" fmla="*/ 426720 w 1896135"/>
              <a:gd name="connsiteY20" fmla="*/ 335298 h 640784"/>
              <a:gd name="connsiteX21" fmla="*/ 381000 w 1896135"/>
              <a:gd name="connsiteY21" fmla="*/ 243858 h 640784"/>
              <a:gd name="connsiteX22" fmla="*/ 320040 w 1896135"/>
              <a:gd name="connsiteY22" fmla="*/ 198138 h 640784"/>
              <a:gd name="connsiteX23" fmla="*/ 274320 w 1896135"/>
              <a:gd name="connsiteY23" fmla="*/ 152418 h 640784"/>
              <a:gd name="connsiteX24" fmla="*/ 167640 w 1896135"/>
              <a:gd name="connsiteY24" fmla="*/ 121938 h 640784"/>
              <a:gd name="connsiteX25" fmla="*/ 152400 w 1896135"/>
              <a:gd name="connsiteY25" fmla="*/ 76218 h 640784"/>
              <a:gd name="connsiteX26" fmla="*/ 106680 w 1896135"/>
              <a:gd name="connsiteY26" fmla="*/ 60978 h 640784"/>
              <a:gd name="connsiteX27" fmla="*/ 0 w 1896135"/>
              <a:gd name="connsiteY27" fmla="*/ 18 h 64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96135" h="640784">
                <a:moveTo>
                  <a:pt x="1005840" y="259098"/>
                </a:moveTo>
                <a:cubicBezTo>
                  <a:pt x="1036320" y="228618"/>
                  <a:pt x="1065240" y="196494"/>
                  <a:pt x="1097280" y="167658"/>
                </a:cubicBezTo>
                <a:cubicBezTo>
                  <a:pt x="1181297" y="92042"/>
                  <a:pt x="1137206" y="149144"/>
                  <a:pt x="1234440" y="76218"/>
                </a:cubicBezTo>
                <a:cubicBezTo>
                  <a:pt x="1251682" y="63286"/>
                  <a:pt x="1259560" y="36836"/>
                  <a:pt x="1280160" y="30498"/>
                </a:cubicBezTo>
                <a:cubicBezTo>
                  <a:pt x="1328956" y="15484"/>
                  <a:pt x="1381760" y="20338"/>
                  <a:pt x="1432560" y="15258"/>
                </a:cubicBezTo>
                <a:cubicBezTo>
                  <a:pt x="1866463" y="51417"/>
                  <a:pt x="1722987" y="-56680"/>
                  <a:pt x="1828800" y="91458"/>
                </a:cubicBezTo>
                <a:cubicBezTo>
                  <a:pt x="1843563" y="112127"/>
                  <a:pt x="1859280" y="132098"/>
                  <a:pt x="1874520" y="152418"/>
                </a:cubicBezTo>
                <a:cubicBezTo>
                  <a:pt x="1894173" y="231031"/>
                  <a:pt x="1911268" y="270233"/>
                  <a:pt x="1874520" y="365778"/>
                </a:cubicBezTo>
                <a:cubicBezTo>
                  <a:pt x="1865402" y="389485"/>
                  <a:pt x="1834229" y="396735"/>
                  <a:pt x="1813560" y="411498"/>
                </a:cubicBezTo>
                <a:cubicBezTo>
                  <a:pt x="1711650" y="484291"/>
                  <a:pt x="1822775" y="406890"/>
                  <a:pt x="1722120" y="457218"/>
                </a:cubicBezTo>
                <a:cubicBezTo>
                  <a:pt x="1705737" y="465409"/>
                  <a:pt x="1692783" y="479507"/>
                  <a:pt x="1676400" y="487698"/>
                </a:cubicBezTo>
                <a:cubicBezTo>
                  <a:pt x="1662032" y="494882"/>
                  <a:pt x="1645048" y="495754"/>
                  <a:pt x="1630680" y="502938"/>
                </a:cubicBezTo>
                <a:cubicBezTo>
                  <a:pt x="1614297" y="511129"/>
                  <a:pt x="1603213" y="531897"/>
                  <a:pt x="1584960" y="533418"/>
                </a:cubicBezTo>
                <a:cubicBezTo>
                  <a:pt x="1417822" y="547346"/>
                  <a:pt x="1249680" y="543578"/>
                  <a:pt x="1082040" y="548658"/>
                </a:cubicBezTo>
                <a:cubicBezTo>
                  <a:pt x="1051560" y="553738"/>
                  <a:pt x="1020578" y="556404"/>
                  <a:pt x="990600" y="563898"/>
                </a:cubicBezTo>
                <a:cubicBezTo>
                  <a:pt x="959431" y="571690"/>
                  <a:pt x="929640" y="584218"/>
                  <a:pt x="899160" y="594378"/>
                </a:cubicBezTo>
                <a:cubicBezTo>
                  <a:pt x="883920" y="599458"/>
                  <a:pt x="869025" y="605722"/>
                  <a:pt x="853440" y="609618"/>
                </a:cubicBezTo>
                <a:cubicBezTo>
                  <a:pt x="776895" y="628754"/>
                  <a:pt x="812351" y="618234"/>
                  <a:pt x="746760" y="640098"/>
                </a:cubicBezTo>
                <a:cubicBezTo>
                  <a:pt x="661923" y="634038"/>
                  <a:pt x="555017" y="661715"/>
                  <a:pt x="487680" y="594378"/>
                </a:cubicBezTo>
                <a:cubicBezTo>
                  <a:pt x="474728" y="581426"/>
                  <a:pt x="467360" y="563898"/>
                  <a:pt x="457200" y="548658"/>
                </a:cubicBezTo>
                <a:cubicBezTo>
                  <a:pt x="419627" y="398367"/>
                  <a:pt x="468298" y="605555"/>
                  <a:pt x="426720" y="335298"/>
                </a:cubicBezTo>
                <a:cubicBezTo>
                  <a:pt x="422213" y="306001"/>
                  <a:pt x="401550" y="264408"/>
                  <a:pt x="381000" y="243858"/>
                </a:cubicBezTo>
                <a:cubicBezTo>
                  <a:pt x="363039" y="225897"/>
                  <a:pt x="339325" y="214668"/>
                  <a:pt x="320040" y="198138"/>
                </a:cubicBezTo>
                <a:cubicBezTo>
                  <a:pt x="303676" y="184112"/>
                  <a:pt x="292253" y="164373"/>
                  <a:pt x="274320" y="152418"/>
                </a:cubicBezTo>
                <a:cubicBezTo>
                  <a:pt x="261202" y="143673"/>
                  <a:pt x="175769" y="123970"/>
                  <a:pt x="167640" y="121938"/>
                </a:cubicBezTo>
                <a:cubicBezTo>
                  <a:pt x="162560" y="106698"/>
                  <a:pt x="163759" y="87577"/>
                  <a:pt x="152400" y="76218"/>
                </a:cubicBezTo>
                <a:cubicBezTo>
                  <a:pt x="141041" y="64859"/>
                  <a:pt x="120723" y="68780"/>
                  <a:pt x="106680" y="60978"/>
                </a:cubicBezTo>
                <a:cubicBezTo>
                  <a:pt x="-8120" y="-2800"/>
                  <a:pt x="54526" y="18"/>
                  <a:pt x="0" y="18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/>
          <p:cNvSpPr/>
          <p:nvPr/>
        </p:nvSpPr>
        <p:spPr>
          <a:xfrm>
            <a:off x="7155180" y="2712720"/>
            <a:ext cx="1668780" cy="1292119"/>
          </a:xfrm>
          <a:prstGeom prst="wedgeEllipseCallout">
            <a:avLst>
              <a:gd name="adj1" fmla="val -41418"/>
              <a:gd name="adj2" fmla="val 1202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Release your lock, man!!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9814560" y="3358779"/>
            <a:ext cx="2209800" cy="1355513"/>
          </a:xfrm>
          <a:prstGeom prst="wedgeEllipseCallout">
            <a:avLst>
              <a:gd name="adj1" fmla="val -47737"/>
              <a:gd name="adj2" fmla="val 6469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don’t know you man… you release your lock first!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7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Multithreading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Lifecycle of a Thread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Priorities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Creating a Thread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Runnable interface VS Thread Class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Thread </a:t>
            </a:r>
            <a:r>
              <a:rPr lang="en-US" dirty="0"/>
              <a:t>methods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Synchronization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Write </a:t>
            </a:r>
            <a:r>
              <a:rPr lang="en-US" dirty="0"/>
              <a:t>a program that creates a thread using either a Runnable interface or Thread class. Have it call a method which prints out numbers from 1 to 10. Hint: Loop the thread.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Write a program which demonstrates synchronization between two threads. Print out the duration a thread has to wait till the prior one has completed. Loop the threads 5 times each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Review </a:t>
            </a:r>
            <a:r>
              <a:rPr lang="en-US" u="sng" dirty="0" smtClean="0"/>
              <a:t>deadlock</a:t>
            </a:r>
            <a:r>
              <a:rPr lang="en-US" dirty="0" smtClean="0"/>
              <a:t> information in your book or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4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374" y="4641990"/>
            <a:ext cx="3035814" cy="9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4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Intro to JDBC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Establishing a Connection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Loading Drivers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Connection Object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Statement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PreparedStatement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ResultSet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Transactions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Commit/Rollback</a:t>
            </a:r>
          </a:p>
        </p:txBody>
      </p:sp>
    </p:spTree>
    <p:extLst>
      <p:ext uri="{BB962C8B-B14F-4D97-AF65-F5344CB8AC3E}">
        <p14:creationId xmlns:p14="http://schemas.microsoft.com/office/powerpoint/2010/main" val="8337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Java Database Connectivity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Standard framework for handling tabular/relational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Located in </a:t>
            </a:r>
            <a:r>
              <a:rPr lang="en-US" dirty="0" err="1" smtClean="0"/>
              <a:t>java.sql</a:t>
            </a:r>
            <a:r>
              <a:rPr lang="en-US" dirty="0" smtClean="0"/>
              <a:t> package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05" y="2878454"/>
            <a:ext cx="3305175" cy="3295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21" y="3163251"/>
            <a:ext cx="2421255" cy="2421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2" y="4261169"/>
            <a:ext cx="1515108" cy="11363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76796" y="502816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JDBC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031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first thing </a:t>
            </a:r>
            <a:r>
              <a:rPr lang="en-US" dirty="0" smtClean="0"/>
              <a:t>to </a:t>
            </a:r>
            <a:r>
              <a:rPr lang="en-US" dirty="0"/>
              <a:t>do is </a:t>
            </a:r>
            <a:r>
              <a:rPr lang="en-US" dirty="0" smtClean="0"/>
              <a:t>establish </a:t>
            </a:r>
            <a:r>
              <a:rPr lang="en-US" dirty="0"/>
              <a:t>a connection with the DBMS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involves two steps: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Loading </a:t>
            </a:r>
            <a:r>
              <a:rPr lang="en-US" dirty="0"/>
              <a:t>the driver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Making </a:t>
            </a:r>
            <a:r>
              <a:rPr lang="en-US" dirty="0"/>
              <a:t>the connection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616" y="2933280"/>
            <a:ext cx="1327889" cy="1327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05" y="2878454"/>
            <a:ext cx="3305175" cy="3295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21" y="3163251"/>
            <a:ext cx="2421255" cy="2421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2" y="4261169"/>
            <a:ext cx="1515108" cy="11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Requesting garbage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You cannot force garbage collection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JRE collects garbage on its own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You can only request garbage collection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JRE will collect all objects marked for de-allocation</a:t>
            </a:r>
          </a:p>
        </p:txBody>
      </p:sp>
    </p:spTree>
    <p:extLst>
      <p:ext uri="{BB962C8B-B14F-4D97-AF65-F5344CB8AC3E}">
        <p14:creationId xmlns:p14="http://schemas.microsoft.com/office/powerpoint/2010/main" val="18132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Loading a driver is very </a:t>
            </a:r>
            <a:r>
              <a:rPr lang="en-US" dirty="0"/>
              <a:t>simple </a:t>
            </a:r>
            <a:endParaRPr lang="en-US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 smtClean="0"/>
              <a:t>One</a:t>
            </a:r>
            <a:r>
              <a:rPr lang="en-US" dirty="0" smtClean="0"/>
              <a:t> </a:t>
            </a:r>
            <a:r>
              <a:rPr lang="en-US" dirty="0"/>
              <a:t>line of </a:t>
            </a:r>
            <a:r>
              <a:rPr lang="en-US" dirty="0" smtClean="0"/>
              <a:t>code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You also need the respective JAR file in your build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Drivers can be easily downloaded online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877" y="2771774"/>
            <a:ext cx="4849324" cy="413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877" y="3185159"/>
            <a:ext cx="7182803" cy="4026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877" y="3572012"/>
            <a:ext cx="6100764" cy="383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887" y="2824019"/>
            <a:ext cx="1001822" cy="308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4" y="3091000"/>
            <a:ext cx="1736505" cy="481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02" y="3225106"/>
            <a:ext cx="1002221" cy="100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2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make the driver connect to the database: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One</a:t>
            </a:r>
            <a:r>
              <a:rPr lang="en-US" dirty="0"/>
              <a:t> line of </a:t>
            </a:r>
            <a:r>
              <a:rPr lang="en-US" dirty="0" smtClean="0"/>
              <a:t>code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What’s my URL?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Every vendor is different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65" y="2767012"/>
            <a:ext cx="7107555" cy="401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65" y="4019006"/>
            <a:ext cx="5415915" cy="283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685" y="4254087"/>
            <a:ext cx="7554869" cy="3135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438" y="4568232"/>
            <a:ext cx="5844721" cy="3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Once connected, you can execute SQL statements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dirty="0" smtClean="0"/>
              <a:t>Statement </a:t>
            </a:r>
            <a:r>
              <a:rPr lang="en-US" dirty="0"/>
              <a:t>object </a:t>
            </a:r>
            <a:r>
              <a:rPr lang="en-US" dirty="0" smtClean="0"/>
              <a:t>wraps and executes SQL (including DDL, DML, etc.)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 </a:t>
            </a:r>
            <a:r>
              <a:rPr lang="en-US" dirty="0"/>
              <a:t>a SELECT statement, the method to use is </a:t>
            </a:r>
            <a:r>
              <a:rPr lang="en-US" dirty="0" err="1" smtClean="0"/>
              <a:t>executeQuery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INSERT or UPDATE, use </a:t>
            </a:r>
            <a:r>
              <a:rPr lang="en-US" dirty="0" err="1" smtClean="0"/>
              <a:t>executeUpdate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Review other methods of the Statement class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32" y="2729865"/>
            <a:ext cx="4464368" cy="337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792" y="3619289"/>
            <a:ext cx="4185959" cy="332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792" y="4579620"/>
            <a:ext cx="7337647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PreparedStatement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Precompiled SQL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Reduce execution time for repetitious SQL statements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Parameterized inputs using ‘?’ placeholders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Easier to read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Database reserved characters automatically escaped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SQL Injection prevention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pstmt.method</a:t>
            </a:r>
            <a:r>
              <a:rPr lang="en-US" dirty="0" smtClean="0"/>
              <a:t>(Placeholder position, value to insert)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185284"/>
            <a:ext cx="10058400" cy="8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Object that wraps the rows returned by the query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Return type of a query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Loop over the </a:t>
            </a:r>
            <a:r>
              <a:rPr lang="en-US" dirty="0" err="1" smtClean="0"/>
              <a:t>ResultSet</a:t>
            </a:r>
            <a:r>
              <a:rPr lang="en-US" dirty="0" smtClean="0"/>
              <a:t> to inspect each row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Select each column by “</a:t>
            </a:r>
            <a:r>
              <a:rPr lang="en-US" dirty="0" err="1" smtClean="0"/>
              <a:t>column_name</a:t>
            </a:r>
            <a:r>
              <a:rPr lang="en-US" dirty="0" smtClean="0"/>
              <a:t>” or </a:t>
            </a:r>
            <a:r>
              <a:rPr lang="en-US" dirty="0" err="1" smtClean="0"/>
              <a:t>column_index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At end of loop, </a:t>
            </a:r>
            <a:r>
              <a:rPr lang="en-US" dirty="0" err="1" smtClean="0"/>
              <a:t>ResultSet</a:t>
            </a:r>
            <a:r>
              <a:rPr lang="en-US" dirty="0" smtClean="0"/>
              <a:t> points to the next row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077" y="2733674"/>
            <a:ext cx="6222683" cy="268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627" y="4402616"/>
            <a:ext cx="4611053" cy="15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1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ACID: Atomic, Consistent, Isolation, Durable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452" y="2295076"/>
            <a:ext cx="7035467" cy="357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JDBC is in auto-commit mode by default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Each Statement is immediately committed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Disable auto-commit mode to execute Statements as a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Re-enable auto-commit mode at the end of transaction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15" y="3685753"/>
            <a:ext cx="7974330" cy="255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5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Commit/Rollback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make changes permanent, use commit( ) method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return to the previous state, use rollback( ) method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67" y="2743200"/>
            <a:ext cx="7786798" cy="33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5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like Files…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Always close resources after using </a:t>
            </a:r>
            <a:r>
              <a:rPr lang="en-US" dirty="0" smtClean="0">
                <a:solidFill>
                  <a:srgbClr val="FF0000"/>
                </a:solidFill>
              </a:rPr>
              <a:t>them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 JDBC resources have a close( ) method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86" y="3248766"/>
            <a:ext cx="4395788" cy="12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1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Intro to JDBC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Establishing a Connection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Loading Drivers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Connection Object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Statement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PreparedStatement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ResultSet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Transactions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Commit/Rollback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Requesting 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3157751" cy="897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870" y="3901440"/>
            <a:ext cx="2628900" cy="24384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331720" y="3520440"/>
            <a:ext cx="2910840" cy="2592494"/>
          </a:xfrm>
          <a:prstGeom prst="wedgeEllipseCallout">
            <a:avLst>
              <a:gd name="adj1" fmla="val 80894"/>
              <a:gd name="adj2" fmla="val 197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Could you please free up some memory for me at your earliest convenience? I mean, if you can get around to it.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2129089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1845734"/>
            <a:ext cx="5813132" cy="8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Connection where the database URL, username, and password is retrieved from a Properties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table with at least 3 columns within the Java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Insert test data into the 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Query the test data using Statement and </a:t>
            </a:r>
            <a:r>
              <a:rPr lang="en-US" dirty="0" err="1" smtClean="0"/>
              <a:t>PreparedStatement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Study </a:t>
            </a:r>
            <a:r>
              <a:rPr lang="en-US" dirty="0" err="1" smtClean="0"/>
              <a:t>CallableStatement</a:t>
            </a:r>
            <a:r>
              <a:rPr lang="en-US" dirty="0" smtClean="0"/>
              <a:t> for calling stored procedures in your database (PL/SQL, T-SQL,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Let you treat primitive data types as objects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Each data type has a Wrapper class</a:t>
            </a:r>
          </a:p>
          <a:p>
            <a:r>
              <a:rPr lang="en-US" dirty="0"/>
              <a:t>	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25320" y="2838026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Primitive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Wrapper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boolean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byte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char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short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int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long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float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double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Simply pass a primitive value into the Wrapper constructor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Primitive to Wrapper is called “wrapping”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Wrapper to primitive is called “unwrapping”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Since Java 5, the JRE can perform “auto-boxing”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Wrappers can be directly assigned to primitive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And vice versa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511" y="2303144"/>
            <a:ext cx="4117170" cy="1278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228" y="4038809"/>
            <a:ext cx="3078732" cy="143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4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Strings are immutable objects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Once created they cannot be changed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Compare Strings using the equals( ) method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Using == will compare reference variable memory locations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First output is “Equal”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Second output is “Not equal”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77" y="1845734"/>
            <a:ext cx="1676403" cy="1261875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9888393" y="2127074"/>
            <a:ext cx="300878" cy="545910"/>
          </a:xfrm>
          <a:custGeom>
            <a:avLst/>
            <a:gdLst>
              <a:gd name="connsiteX0" fmla="*/ 164090 w 300878"/>
              <a:gd name="connsiteY0" fmla="*/ 545910 h 545910"/>
              <a:gd name="connsiteX1" fmla="*/ 136794 w 300878"/>
              <a:gd name="connsiteY1" fmla="*/ 477671 h 545910"/>
              <a:gd name="connsiteX2" fmla="*/ 218681 w 300878"/>
              <a:gd name="connsiteY2" fmla="*/ 464024 h 545910"/>
              <a:gd name="connsiteX3" fmla="*/ 300567 w 300878"/>
              <a:gd name="connsiteY3" fmla="*/ 395785 h 545910"/>
              <a:gd name="connsiteX4" fmla="*/ 286920 w 300878"/>
              <a:gd name="connsiteY4" fmla="*/ 313898 h 545910"/>
              <a:gd name="connsiteX5" fmla="*/ 123146 w 300878"/>
              <a:gd name="connsiteY5" fmla="*/ 286603 h 545910"/>
              <a:gd name="connsiteX6" fmla="*/ 13964 w 300878"/>
              <a:gd name="connsiteY6" fmla="*/ 259307 h 545910"/>
              <a:gd name="connsiteX7" fmla="*/ 317 w 300878"/>
              <a:gd name="connsiteY7" fmla="*/ 218364 h 545910"/>
              <a:gd name="connsiteX8" fmla="*/ 27612 w 300878"/>
              <a:gd name="connsiteY8" fmla="*/ 177421 h 545910"/>
              <a:gd name="connsiteX9" fmla="*/ 82203 w 300878"/>
              <a:gd name="connsiteY9" fmla="*/ 109182 h 545910"/>
              <a:gd name="connsiteX10" fmla="*/ 123146 w 300878"/>
              <a:gd name="connsiteY10" fmla="*/ 95534 h 545910"/>
              <a:gd name="connsiteX11" fmla="*/ 177737 w 300878"/>
              <a:gd name="connsiteY11" fmla="*/ 81886 h 545910"/>
              <a:gd name="connsiteX12" fmla="*/ 177737 w 300878"/>
              <a:gd name="connsiteY12" fmla="*/ 0 h 54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0878" h="545910">
                <a:moveTo>
                  <a:pt x="164090" y="545910"/>
                </a:moveTo>
                <a:cubicBezTo>
                  <a:pt x="154991" y="523164"/>
                  <a:pt x="123205" y="498055"/>
                  <a:pt x="136794" y="477671"/>
                </a:cubicBezTo>
                <a:cubicBezTo>
                  <a:pt x="152144" y="454646"/>
                  <a:pt x="192429" y="472775"/>
                  <a:pt x="218681" y="464024"/>
                </a:cubicBezTo>
                <a:cubicBezTo>
                  <a:pt x="247181" y="454524"/>
                  <a:pt x="281564" y="414788"/>
                  <a:pt x="300567" y="395785"/>
                </a:cubicBezTo>
                <a:cubicBezTo>
                  <a:pt x="296018" y="368489"/>
                  <a:pt x="310487" y="328401"/>
                  <a:pt x="286920" y="313898"/>
                </a:cubicBezTo>
                <a:cubicBezTo>
                  <a:pt x="239786" y="284892"/>
                  <a:pt x="177648" y="296221"/>
                  <a:pt x="123146" y="286603"/>
                </a:cubicBezTo>
                <a:cubicBezTo>
                  <a:pt x="53157" y="274252"/>
                  <a:pt x="69251" y="277736"/>
                  <a:pt x="13964" y="259307"/>
                </a:cubicBezTo>
                <a:cubicBezTo>
                  <a:pt x="9415" y="245659"/>
                  <a:pt x="-2048" y="232554"/>
                  <a:pt x="317" y="218364"/>
                </a:cubicBezTo>
                <a:cubicBezTo>
                  <a:pt x="3014" y="202185"/>
                  <a:pt x="20277" y="192092"/>
                  <a:pt x="27612" y="177421"/>
                </a:cubicBezTo>
                <a:cubicBezTo>
                  <a:pt x="53847" y="124951"/>
                  <a:pt x="20853" y="139857"/>
                  <a:pt x="82203" y="109182"/>
                </a:cubicBezTo>
                <a:cubicBezTo>
                  <a:pt x="95070" y="102748"/>
                  <a:pt x="109314" y="99486"/>
                  <a:pt x="123146" y="95534"/>
                </a:cubicBezTo>
                <a:cubicBezTo>
                  <a:pt x="141181" y="90381"/>
                  <a:pt x="168431" y="98172"/>
                  <a:pt x="177737" y="81886"/>
                </a:cubicBezTo>
                <a:cubicBezTo>
                  <a:pt x="191279" y="58187"/>
                  <a:pt x="177737" y="27295"/>
                  <a:pt x="177737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0461916" y="2413677"/>
            <a:ext cx="450376" cy="450376"/>
          </a:xfrm>
          <a:custGeom>
            <a:avLst/>
            <a:gdLst>
              <a:gd name="connsiteX0" fmla="*/ 0 w 450376"/>
              <a:gd name="connsiteY0" fmla="*/ 450376 h 450376"/>
              <a:gd name="connsiteX1" fmla="*/ 122829 w 450376"/>
              <a:gd name="connsiteY1" fmla="*/ 423080 h 450376"/>
              <a:gd name="connsiteX2" fmla="*/ 163773 w 450376"/>
              <a:gd name="connsiteY2" fmla="*/ 341194 h 450376"/>
              <a:gd name="connsiteX3" fmla="*/ 177420 w 450376"/>
              <a:gd name="connsiteY3" fmla="*/ 150125 h 450376"/>
              <a:gd name="connsiteX4" fmla="*/ 313898 w 450376"/>
              <a:gd name="connsiteY4" fmla="*/ 136477 h 450376"/>
              <a:gd name="connsiteX5" fmla="*/ 341194 w 450376"/>
              <a:gd name="connsiteY5" fmla="*/ 68238 h 450376"/>
              <a:gd name="connsiteX6" fmla="*/ 450376 w 450376"/>
              <a:gd name="connsiteY6" fmla="*/ 0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376" h="450376">
                <a:moveTo>
                  <a:pt x="0" y="450376"/>
                </a:moveTo>
                <a:cubicBezTo>
                  <a:pt x="839" y="450236"/>
                  <a:pt x="105146" y="437227"/>
                  <a:pt x="122829" y="423080"/>
                </a:cubicBezTo>
                <a:cubicBezTo>
                  <a:pt x="146881" y="403838"/>
                  <a:pt x="154782" y="368166"/>
                  <a:pt x="163773" y="341194"/>
                </a:cubicBezTo>
                <a:cubicBezTo>
                  <a:pt x="153138" y="288020"/>
                  <a:pt x="124772" y="193998"/>
                  <a:pt x="177420" y="150125"/>
                </a:cubicBezTo>
                <a:cubicBezTo>
                  <a:pt x="212543" y="120856"/>
                  <a:pt x="268405" y="141026"/>
                  <a:pt x="313898" y="136477"/>
                </a:cubicBezTo>
                <a:cubicBezTo>
                  <a:pt x="322997" y="113731"/>
                  <a:pt x="324918" y="86548"/>
                  <a:pt x="341194" y="68238"/>
                </a:cubicBezTo>
                <a:cubicBezTo>
                  <a:pt x="365292" y="41128"/>
                  <a:pt x="414282" y="18046"/>
                  <a:pt x="450376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521" y="1798888"/>
            <a:ext cx="4008852" cy="17731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521" y="4031774"/>
            <a:ext cx="3947159" cy="179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2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778</TotalTime>
  <Words>2220</Words>
  <Application>Microsoft Office PowerPoint</Application>
  <PresentationFormat>Widescreen</PresentationFormat>
  <Paragraphs>436</Paragraphs>
  <Slides>60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Calibri</vt:lpstr>
      <vt:lpstr>Calibri Light</vt:lpstr>
      <vt:lpstr>Wingdings</vt:lpstr>
      <vt:lpstr>Retrospect</vt:lpstr>
      <vt:lpstr>Advanced Concepts</vt:lpstr>
      <vt:lpstr>Topics</vt:lpstr>
      <vt:lpstr>Memory Management in Java</vt:lpstr>
      <vt:lpstr>How does garbage collection work?</vt:lpstr>
      <vt:lpstr>Requesting garbage collection</vt:lpstr>
      <vt:lpstr>Requesting Garbage Collection</vt:lpstr>
      <vt:lpstr>Wrapper Classes</vt:lpstr>
      <vt:lpstr>Using Wrapper Classes</vt:lpstr>
      <vt:lpstr>More on String</vt:lpstr>
      <vt:lpstr>More String Methods</vt:lpstr>
      <vt:lpstr>StringBuffer / StringBuilder</vt:lpstr>
      <vt:lpstr>StringTokenizer</vt:lpstr>
      <vt:lpstr>Review</vt:lpstr>
      <vt:lpstr>Assignment</vt:lpstr>
      <vt:lpstr>Data Structures</vt:lpstr>
      <vt:lpstr>Topics</vt:lpstr>
      <vt:lpstr>Collections</vt:lpstr>
      <vt:lpstr>Collections Hierarchy</vt:lpstr>
      <vt:lpstr>Collection Interface</vt:lpstr>
      <vt:lpstr>List Interface</vt:lpstr>
      <vt:lpstr>Set Interface</vt:lpstr>
      <vt:lpstr>Queue Interface</vt:lpstr>
      <vt:lpstr>Common Concrete Collection Classes</vt:lpstr>
      <vt:lpstr>Generics</vt:lpstr>
      <vt:lpstr>Non-Collection Data Structures</vt:lpstr>
      <vt:lpstr>Hashtable</vt:lpstr>
      <vt:lpstr>HashMap</vt:lpstr>
      <vt:lpstr>Hashtable VS HashMap</vt:lpstr>
      <vt:lpstr>Review</vt:lpstr>
      <vt:lpstr>Assignment</vt:lpstr>
      <vt:lpstr>Multithreading</vt:lpstr>
      <vt:lpstr>Topics</vt:lpstr>
      <vt:lpstr>Multithreading</vt:lpstr>
      <vt:lpstr>Lifecycle of a Thread</vt:lpstr>
      <vt:lpstr>Priorities</vt:lpstr>
      <vt:lpstr>Creating a Thread</vt:lpstr>
      <vt:lpstr>Implementing Runnable</vt:lpstr>
      <vt:lpstr>Extending Thread</vt:lpstr>
      <vt:lpstr>Thread Methods</vt:lpstr>
      <vt:lpstr>Thread Methods</vt:lpstr>
      <vt:lpstr>Thread Methods</vt:lpstr>
      <vt:lpstr>Synchronization</vt:lpstr>
      <vt:lpstr>Deadlock</vt:lpstr>
      <vt:lpstr>Review</vt:lpstr>
      <vt:lpstr>Assignment</vt:lpstr>
      <vt:lpstr>JDBC</vt:lpstr>
      <vt:lpstr>Topics</vt:lpstr>
      <vt:lpstr>Intro to JDBC</vt:lpstr>
      <vt:lpstr>Establishing a Connection</vt:lpstr>
      <vt:lpstr>Loading Drivers</vt:lpstr>
      <vt:lpstr>Connection Object</vt:lpstr>
      <vt:lpstr>Statement</vt:lpstr>
      <vt:lpstr>PreparedStatement</vt:lpstr>
      <vt:lpstr>ResultSet</vt:lpstr>
      <vt:lpstr>Transactions</vt:lpstr>
      <vt:lpstr>Transactions</vt:lpstr>
      <vt:lpstr>Commit/Rollback</vt:lpstr>
      <vt:lpstr>Just like Files…</vt:lpstr>
      <vt:lpstr>Review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Java!</dc:title>
  <dc:creator>Owner</dc:creator>
  <cp:lastModifiedBy>Yuvaraj Damodaran</cp:lastModifiedBy>
  <cp:revision>100</cp:revision>
  <cp:lastPrinted>2016-04-14T19:44:46Z</cp:lastPrinted>
  <dcterms:created xsi:type="dcterms:W3CDTF">2015-08-15T21:36:19Z</dcterms:created>
  <dcterms:modified xsi:type="dcterms:W3CDTF">2016-04-14T19:46:55Z</dcterms:modified>
</cp:coreProperties>
</file>