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 id="2147483701" r:id="rId2"/>
  </p:sldMasterIdLst>
  <p:notesMasterIdLst>
    <p:notesMasterId r:id="rId84"/>
  </p:notesMasterIdLst>
  <p:handoutMasterIdLst>
    <p:handoutMasterId r:id="rId85"/>
  </p:handoutMasterIdLst>
  <p:sldIdLst>
    <p:sldId id="256" r:id="rId3"/>
    <p:sldId id="271" r:id="rId4"/>
    <p:sldId id="257" r:id="rId5"/>
    <p:sldId id="258" r:id="rId6"/>
    <p:sldId id="259" r:id="rId7"/>
    <p:sldId id="260" r:id="rId8"/>
    <p:sldId id="261" r:id="rId9"/>
    <p:sldId id="262" r:id="rId10"/>
    <p:sldId id="263" r:id="rId11"/>
    <p:sldId id="273" r:id="rId12"/>
    <p:sldId id="264" r:id="rId13"/>
    <p:sldId id="265" r:id="rId14"/>
    <p:sldId id="266" r:id="rId15"/>
    <p:sldId id="267" r:id="rId16"/>
    <p:sldId id="268" r:id="rId17"/>
    <p:sldId id="269" r:id="rId18"/>
    <p:sldId id="272" r:id="rId19"/>
    <p:sldId id="270"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278" autoAdjust="0"/>
  </p:normalViewPr>
  <p:slideViewPr>
    <p:cSldViewPr snapToGrid="0">
      <p:cViewPr varScale="1">
        <p:scale>
          <a:sx n="60" d="100"/>
          <a:sy n="60" d="100"/>
        </p:scale>
        <p:origin x="88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72" tIns="46586" rIns="93172" bIns="46586" rtlCol="0"/>
          <a:lstStyle>
            <a:lvl1pPr algn="l">
              <a:defRPr sz="1300"/>
            </a:lvl1pPr>
          </a:lstStyle>
          <a:p>
            <a:endParaRPr lang="en-US"/>
          </a:p>
        </p:txBody>
      </p:sp>
      <p:sp>
        <p:nvSpPr>
          <p:cNvPr id="3" name="Date Placeholder 2"/>
          <p:cNvSpPr>
            <a:spLocks noGrp="1"/>
          </p:cNvSpPr>
          <p:nvPr>
            <p:ph type="dt" sz="quarter" idx="1"/>
          </p:nvPr>
        </p:nvSpPr>
        <p:spPr>
          <a:xfrm>
            <a:off x="3970938" y="1"/>
            <a:ext cx="3037840" cy="466434"/>
          </a:xfrm>
          <a:prstGeom prst="rect">
            <a:avLst/>
          </a:prstGeom>
        </p:spPr>
        <p:txBody>
          <a:bodyPr vert="horz" lIns="93172" tIns="46586" rIns="93172" bIns="46586" rtlCol="0"/>
          <a:lstStyle>
            <a:lvl1pPr algn="r">
              <a:defRPr sz="1300"/>
            </a:lvl1pPr>
          </a:lstStyle>
          <a:p>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2" tIns="46586" rIns="93172" bIns="46586" rtlCol="0" anchor="b"/>
          <a:lstStyle>
            <a:lvl1pPr algn="l">
              <a:defRPr sz="1300"/>
            </a:lvl1pPr>
          </a:lstStyle>
          <a:p>
            <a:r>
              <a:rPr lang="en-US" smtClean="0"/>
              <a:t>Revature © 2016 Copyright</a:t>
            </a:r>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2" tIns="46586" rIns="93172" bIns="46586" rtlCol="0" anchor="b"/>
          <a:lstStyle>
            <a:lvl1pPr algn="r">
              <a:defRPr sz="1300"/>
            </a:lvl1pPr>
          </a:lstStyle>
          <a:p>
            <a:fld id="{76AB8F18-2103-4E93-B38B-1B78A281A296}" type="slidenum">
              <a:rPr lang="en-US" smtClean="0"/>
              <a:t>‹#›</a:t>
            </a:fld>
            <a:endParaRPr lang="en-US"/>
          </a:p>
        </p:txBody>
      </p:sp>
    </p:spTree>
    <p:extLst>
      <p:ext uri="{BB962C8B-B14F-4D97-AF65-F5344CB8AC3E}">
        <p14:creationId xmlns:p14="http://schemas.microsoft.com/office/powerpoint/2010/main" val="374528173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72" tIns="46586" rIns="93172" bIns="46586" rtlCol="0"/>
          <a:lstStyle>
            <a:lvl1pPr algn="l">
              <a:defRPr sz="13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72" tIns="46586" rIns="93172" bIns="46586" rtlCol="0"/>
          <a:lstStyle>
            <a:lvl1pPr algn="r">
              <a:defRPr sz="1300"/>
            </a:lvl1pPr>
          </a:lstStyle>
          <a:p>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2" tIns="46586" rIns="93172" bIns="46586"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2" tIns="46586" rIns="93172" bIns="46586"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2" tIns="46586" rIns="93172" bIns="46586" rtlCol="0" anchor="b"/>
          <a:lstStyle>
            <a:lvl1pPr algn="l">
              <a:defRPr sz="1300"/>
            </a:lvl1pPr>
          </a:lstStyle>
          <a:p>
            <a:r>
              <a:rPr lang="en-US" smtClean="0"/>
              <a:t>Revature © 2016 Copyright</a:t>
            </a:r>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2" tIns="46586" rIns="93172" bIns="46586" rtlCol="0" anchor="b"/>
          <a:lstStyle>
            <a:lvl1pPr algn="r">
              <a:defRPr sz="1300"/>
            </a:lvl1pPr>
          </a:lstStyle>
          <a:p>
            <a:fld id="{C7FCE0D3-2DBC-469D-B574-5552EA791E16}" type="slidenum">
              <a:rPr lang="en-US" smtClean="0"/>
              <a:t>‹#›</a:t>
            </a:fld>
            <a:endParaRPr lang="en-US"/>
          </a:p>
        </p:txBody>
      </p:sp>
    </p:spTree>
    <p:extLst>
      <p:ext uri="{BB962C8B-B14F-4D97-AF65-F5344CB8AC3E}">
        <p14:creationId xmlns:p14="http://schemas.microsoft.com/office/powerpoint/2010/main" val="211194488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CE0D3-2DBC-469D-B574-5552EA791E16}" type="slidenum">
              <a:rPr lang="en-US" smtClean="0"/>
              <a:t>1</a:t>
            </a:fld>
            <a:endParaRPr lang="en-US"/>
          </a:p>
        </p:txBody>
      </p:sp>
      <p:sp>
        <p:nvSpPr>
          <p:cNvPr id="5" name="Footer Placeholder 4"/>
          <p:cNvSpPr>
            <a:spLocks noGrp="1"/>
          </p:cNvSpPr>
          <p:nvPr>
            <p:ph type="ftr" sz="quarter" idx="11"/>
          </p:nvPr>
        </p:nvSpPr>
        <p:spPr/>
        <p:txBody>
          <a:bodyPr/>
          <a:lstStyle/>
          <a:p>
            <a:r>
              <a:rPr lang="en-US" smtClean="0"/>
              <a:t>Revature © 2016 Copyright</a:t>
            </a:r>
            <a:endParaRPr lang="en-US"/>
          </a:p>
        </p:txBody>
      </p:sp>
    </p:spTree>
    <p:extLst>
      <p:ext uri="{BB962C8B-B14F-4D97-AF65-F5344CB8AC3E}">
        <p14:creationId xmlns:p14="http://schemas.microsoft.com/office/powerpoint/2010/main" val="281676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State</a:t>
            </a:r>
            <a:r>
              <a:rPr lang="en-US" baseline="0" dirty="0" smtClean="0"/>
              <a:t> involves NOUNs</a:t>
            </a:r>
          </a:p>
          <a:p>
            <a:r>
              <a:rPr lang="en-US" baseline="0" smtClean="0"/>
              <a:t>Behavior involves VERBs</a:t>
            </a:r>
            <a:endParaRPr lang="en-US"/>
          </a:p>
        </p:txBody>
      </p:sp>
      <p:sp>
        <p:nvSpPr>
          <p:cNvPr id="4" name="Slide Number Placeholder 3"/>
          <p:cNvSpPr>
            <a:spLocks noGrp="1"/>
          </p:cNvSpPr>
          <p:nvPr>
            <p:ph type="sldNum" sz="quarter" idx="10"/>
          </p:nvPr>
        </p:nvSpPr>
        <p:spPr/>
        <p:txBody>
          <a:bodyPr/>
          <a:lstStyle/>
          <a:p>
            <a:fld id="{C7FCE0D3-2DBC-469D-B574-5552EA791E16}" type="slidenum">
              <a:rPr lang="en-US" smtClean="0"/>
              <a:t>4</a:t>
            </a:fld>
            <a:endParaRPr lang="en-US"/>
          </a:p>
        </p:txBody>
      </p:sp>
      <p:sp>
        <p:nvSpPr>
          <p:cNvPr id="5" name="Footer Placeholder 4"/>
          <p:cNvSpPr>
            <a:spLocks noGrp="1"/>
          </p:cNvSpPr>
          <p:nvPr>
            <p:ph type="ftr" sz="quarter" idx="11"/>
          </p:nvPr>
        </p:nvSpPr>
        <p:spPr/>
        <p:txBody>
          <a:bodyPr/>
          <a:lstStyle/>
          <a:p>
            <a:r>
              <a:rPr lang="en-US" smtClean="0"/>
              <a:t>Revature © 2016 Copyright</a:t>
            </a:r>
            <a:endParaRPr lang="en-US"/>
          </a:p>
        </p:txBody>
      </p:sp>
    </p:spTree>
    <p:extLst>
      <p:ext uri="{BB962C8B-B14F-4D97-AF65-F5344CB8AC3E}">
        <p14:creationId xmlns:p14="http://schemas.microsoft.com/office/powerpoint/2010/main" val="3195033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355274-68A0-4EA9-B63B-DB1E4AEC89AC}" type="slidenum">
              <a:rPr lang="en-US" smtClean="0">
                <a:solidFill>
                  <a:prstClr val="black"/>
                </a:solidFill>
              </a:rPr>
              <a:pPr/>
              <a:t>19</a:t>
            </a:fld>
            <a:endParaRPr lang="en-US">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Revature © 2016 Copyright</a:t>
            </a:r>
            <a:endParaRPr lang="en-US">
              <a:solidFill>
                <a:prstClr val="black"/>
              </a:solidFill>
            </a:endParaRPr>
          </a:p>
        </p:txBody>
      </p:sp>
    </p:spTree>
    <p:extLst>
      <p:ext uri="{BB962C8B-B14F-4D97-AF65-F5344CB8AC3E}">
        <p14:creationId xmlns:p14="http://schemas.microsoft.com/office/powerpoint/2010/main" val="1376858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Method</a:t>
            </a:r>
            <a:r>
              <a:rPr lang="en-US" baseline="0" dirty="0" smtClean="0"/>
              <a:t> overloading is a type of “</a:t>
            </a:r>
            <a:r>
              <a:rPr lang="en-US" baseline="0" smtClean="0"/>
              <a:t>compile-time polymorphism”</a:t>
            </a:r>
            <a:endParaRPr lang="en-US"/>
          </a:p>
        </p:txBody>
      </p:sp>
      <p:sp>
        <p:nvSpPr>
          <p:cNvPr id="4" name="Slide Number Placeholder 3"/>
          <p:cNvSpPr>
            <a:spLocks noGrp="1"/>
          </p:cNvSpPr>
          <p:nvPr>
            <p:ph type="sldNum" sz="quarter" idx="10"/>
          </p:nvPr>
        </p:nvSpPr>
        <p:spPr/>
        <p:txBody>
          <a:bodyPr/>
          <a:lstStyle/>
          <a:p>
            <a:fld id="{0FDD168D-CBD2-4D81-9021-EC1775154A2C}" type="slidenum">
              <a:rPr lang="en-US" smtClean="0"/>
              <a:t>42</a:t>
            </a:fld>
            <a:endParaRPr lang="en-US"/>
          </a:p>
        </p:txBody>
      </p:sp>
    </p:spTree>
    <p:extLst>
      <p:ext uri="{BB962C8B-B14F-4D97-AF65-F5344CB8AC3E}">
        <p14:creationId xmlns:p14="http://schemas.microsoft.com/office/powerpoint/2010/main" val="2007903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Method</a:t>
            </a:r>
            <a:r>
              <a:rPr lang="en-US" baseline="0" dirty="0" smtClean="0"/>
              <a:t> overriding is a type of “</a:t>
            </a:r>
            <a:r>
              <a:rPr lang="en-US" baseline="0" smtClean="0"/>
              <a:t>run-time polymorphism”</a:t>
            </a:r>
            <a:endParaRPr lang="en-US"/>
          </a:p>
        </p:txBody>
      </p:sp>
      <p:sp>
        <p:nvSpPr>
          <p:cNvPr id="4" name="Slide Number Placeholder 3"/>
          <p:cNvSpPr>
            <a:spLocks noGrp="1"/>
          </p:cNvSpPr>
          <p:nvPr>
            <p:ph type="sldNum" sz="quarter" idx="10"/>
          </p:nvPr>
        </p:nvSpPr>
        <p:spPr/>
        <p:txBody>
          <a:bodyPr/>
          <a:lstStyle/>
          <a:p>
            <a:fld id="{C7FCE0D3-2DBC-469D-B574-5552EA791E16}" type="slidenum">
              <a:rPr lang="en-US" smtClean="0"/>
              <a:t>57</a:t>
            </a:fld>
            <a:endParaRPr lang="en-US"/>
          </a:p>
        </p:txBody>
      </p:sp>
    </p:spTree>
    <p:extLst>
      <p:ext uri="{BB962C8B-B14F-4D97-AF65-F5344CB8AC3E}">
        <p14:creationId xmlns:p14="http://schemas.microsoft.com/office/powerpoint/2010/main" val="3658832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Revature © 2016 Copyright</a:t>
            </a:r>
            <a:endParaRPr lang="en-US"/>
          </a:p>
        </p:txBody>
      </p:sp>
      <p:sp>
        <p:nvSpPr>
          <p:cNvPr id="5" name="Slide Number Placeholder 4"/>
          <p:cNvSpPr>
            <a:spLocks noGrp="1"/>
          </p:cNvSpPr>
          <p:nvPr>
            <p:ph type="sldNum" sz="quarter" idx="11"/>
          </p:nvPr>
        </p:nvSpPr>
        <p:spPr/>
        <p:txBody>
          <a:bodyPr/>
          <a:lstStyle/>
          <a:p>
            <a:fld id="{C7FCE0D3-2DBC-469D-B574-5552EA791E16}" type="slidenum">
              <a:rPr lang="en-US" smtClean="0"/>
              <a:t>81</a:t>
            </a:fld>
            <a:endParaRPr lang="en-US"/>
          </a:p>
        </p:txBody>
      </p:sp>
    </p:spTree>
    <p:extLst>
      <p:ext uri="{BB962C8B-B14F-4D97-AF65-F5344CB8AC3E}">
        <p14:creationId xmlns:p14="http://schemas.microsoft.com/office/powerpoint/2010/main" val="2245723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B33D0-9644-43E5-970F-391DFCF637C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2933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1468446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1203252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0D915A0-DC61-493F-B08B-C5A176C1077F}" type="datetimeFigureOut">
              <a:rPr lang="en-US" smtClean="0"/>
              <a:pPr/>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B33D0-9644-43E5-970F-391DFCF637CF}"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5821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D915A0-DC61-493F-B08B-C5A176C1077F}" type="datetimeFigureOut">
              <a:rPr lang="en-US" smtClean="0"/>
              <a:pPr/>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B33D0-9644-43E5-970F-391DFCF637CF}" type="slidenum">
              <a:rPr lang="en-US" smtClean="0"/>
              <a:pPr/>
              <a:t>‹#›</a:t>
            </a:fld>
            <a:endParaRPr lang="en-US"/>
          </a:p>
        </p:txBody>
      </p:sp>
    </p:spTree>
    <p:extLst>
      <p:ext uri="{BB962C8B-B14F-4D97-AF65-F5344CB8AC3E}">
        <p14:creationId xmlns:p14="http://schemas.microsoft.com/office/powerpoint/2010/main" val="20686746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D915A0-DC61-493F-B08B-C5A176C1077F}" type="datetimeFigureOut">
              <a:rPr lang="en-US" smtClean="0"/>
              <a:pPr/>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B33D0-9644-43E5-970F-391DFCF637CF}"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5189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0D915A0-DC61-493F-B08B-C5A176C1077F}" type="datetimeFigureOut">
              <a:rPr lang="en-US" smtClean="0"/>
              <a:pPr/>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B33D0-9644-43E5-970F-391DFCF637CF}" type="slidenum">
              <a:rPr lang="en-US" smtClean="0"/>
              <a:pPr/>
              <a:t>‹#›</a:t>
            </a:fld>
            <a:endParaRPr lang="en-US"/>
          </a:p>
        </p:txBody>
      </p:sp>
    </p:spTree>
    <p:extLst>
      <p:ext uri="{BB962C8B-B14F-4D97-AF65-F5344CB8AC3E}">
        <p14:creationId xmlns:p14="http://schemas.microsoft.com/office/powerpoint/2010/main" val="37892331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0D915A0-DC61-493F-B08B-C5A176C1077F}" type="datetimeFigureOut">
              <a:rPr lang="en-US" smtClean="0"/>
              <a:pPr/>
              <a:t>4/14/2016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0B33D0-9644-43E5-970F-391DFCF637CF}" type="slidenum">
              <a:rPr lang="en-US" smtClean="0"/>
              <a:pPr/>
              <a:t>‹#›</a:t>
            </a:fld>
            <a:endParaRPr lang="en-US"/>
          </a:p>
        </p:txBody>
      </p:sp>
    </p:spTree>
    <p:extLst>
      <p:ext uri="{BB962C8B-B14F-4D97-AF65-F5344CB8AC3E}">
        <p14:creationId xmlns:p14="http://schemas.microsoft.com/office/powerpoint/2010/main" val="767507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0D915A0-DC61-493F-B08B-C5A176C1077F}" type="datetimeFigureOut">
              <a:rPr lang="en-US" smtClean="0"/>
              <a:pPr/>
              <a:t>4/14/2016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0B33D0-9644-43E5-970F-391DFCF637CF}" type="slidenum">
              <a:rPr lang="en-US" smtClean="0"/>
              <a:pPr/>
              <a:t>‹#›</a:t>
            </a:fld>
            <a:endParaRPr lang="en-US"/>
          </a:p>
        </p:txBody>
      </p:sp>
    </p:spTree>
    <p:extLst>
      <p:ext uri="{BB962C8B-B14F-4D97-AF65-F5344CB8AC3E}">
        <p14:creationId xmlns:p14="http://schemas.microsoft.com/office/powerpoint/2010/main" val="42326133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0D915A0-DC61-493F-B08B-C5A176C1077F}" type="datetimeFigureOut">
              <a:rPr lang="en-US" smtClean="0"/>
              <a:pPr/>
              <a:t>4/14/2016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90B33D0-9644-43E5-970F-391DFCF637CF}" type="slidenum">
              <a:rPr lang="en-US" smtClean="0"/>
              <a:pPr/>
              <a:t>‹#›</a:t>
            </a:fld>
            <a:endParaRPr lang="en-US"/>
          </a:p>
        </p:txBody>
      </p:sp>
    </p:spTree>
    <p:extLst>
      <p:ext uri="{BB962C8B-B14F-4D97-AF65-F5344CB8AC3E}">
        <p14:creationId xmlns:p14="http://schemas.microsoft.com/office/powerpoint/2010/main" val="2285467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0D915A0-DC61-493F-B08B-C5A176C1077F}" type="datetimeFigureOut">
              <a:rPr lang="en-US" smtClean="0"/>
              <a:pPr/>
              <a:t>4/14/2016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solidFill>
                <a:srgbClr val="344068"/>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90B33D0-9644-43E5-970F-391DFCF637CF}" type="slidenum">
              <a:rPr lang="en-US" smtClean="0">
                <a:solidFill>
                  <a:srgbClr val="344068"/>
                </a:solidFill>
              </a:rPr>
              <a:pPr/>
              <a:t>‹#›</a:t>
            </a:fld>
            <a:endParaRPr lang="en-US">
              <a:solidFill>
                <a:srgbClr val="344068"/>
              </a:solidFill>
            </a:endParaRPr>
          </a:p>
        </p:txBody>
      </p:sp>
    </p:spTree>
    <p:extLst>
      <p:ext uri="{BB962C8B-B14F-4D97-AF65-F5344CB8AC3E}">
        <p14:creationId xmlns:p14="http://schemas.microsoft.com/office/powerpoint/2010/main" val="1692511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22042710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D915A0-DC61-493F-B08B-C5A176C1077F}" type="datetimeFigureOut">
              <a:rPr lang="en-US" smtClean="0"/>
              <a:pPr/>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B33D0-9644-43E5-970F-391DFCF637CF}" type="slidenum">
              <a:rPr lang="en-US" smtClean="0"/>
              <a:pPr/>
              <a:t>‹#›</a:t>
            </a:fld>
            <a:endParaRPr lang="en-US"/>
          </a:p>
        </p:txBody>
      </p:sp>
    </p:spTree>
    <p:extLst>
      <p:ext uri="{BB962C8B-B14F-4D97-AF65-F5344CB8AC3E}">
        <p14:creationId xmlns:p14="http://schemas.microsoft.com/office/powerpoint/2010/main" val="29284257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D915A0-DC61-493F-B08B-C5A176C1077F}" type="datetimeFigureOut">
              <a:rPr lang="en-US" smtClean="0"/>
              <a:pPr/>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B33D0-9644-43E5-970F-391DFCF637CF}" type="slidenum">
              <a:rPr lang="en-US" smtClean="0"/>
              <a:pPr/>
              <a:t>‹#›</a:t>
            </a:fld>
            <a:endParaRPr lang="en-US"/>
          </a:p>
        </p:txBody>
      </p:sp>
    </p:spTree>
    <p:extLst>
      <p:ext uri="{BB962C8B-B14F-4D97-AF65-F5344CB8AC3E}">
        <p14:creationId xmlns:p14="http://schemas.microsoft.com/office/powerpoint/2010/main" val="37363971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D915A0-DC61-493F-B08B-C5A176C1077F}" type="datetimeFigureOut">
              <a:rPr lang="en-US" smtClean="0"/>
              <a:pPr/>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B33D0-9644-43E5-970F-391DFCF637CF}" type="slidenum">
              <a:rPr lang="en-US" smtClean="0"/>
              <a:pPr/>
              <a:t>‹#›</a:t>
            </a:fld>
            <a:endParaRPr lang="en-US"/>
          </a:p>
        </p:txBody>
      </p:sp>
    </p:spTree>
    <p:extLst>
      <p:ext uri="{BB962C8B-B14F-4D97-AF65-F5344CB8AC3E}">
        <p14:creationId xmlns:p14="http://schemas.microsoft.com/office/powerpoint/2010/main" val="1734529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B33D0-9644-43E5-970F-391DFCF637C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779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4216480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298506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3333112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1931655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90B33D0-9644-43E5-970F-391DFCF637CF}" type="slidenum">
              <a:rPr lang="en-US" smtClean="0"/>
              <a:t>‹#›</a:t>
            </a:fld>
            <a:endParaRPr lang="en-US"/>
          </a:p>
        </p:txBody>
      </p:sp>
    </p:spTree>
    <p:extLst>
      <p:ext uri="{BB962C8B-B14F-4D97-AF65-F5344CB8AC3E}">
        <p14:creationId xmlns:p14="http://schemas.microsoft.com/office/powerpoint/2010/main" val="1241203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3696824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90B33D0-9644-43E5-970F-391DFCF637C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66025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0D915A0-DC61-493F-B08B-C5A176C1077F}" type="datetimeFigureOut">
              <a:rPr lang="en-US" smtClean="0"/>
              <a:pPr/>
              <a:t>4/14/2016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90B33D0-9644-43E5-970F-391DFCF637CF}"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654030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 Id="rId5" Type="http://schemas.openxmlformats.org/officeDocument/2006/relationships/image" Target="../media/image29.png"/><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0.png"/><Relationship Id="rId1" Type="http://schemas.openxmlformats.org/officeDocument/2006/relationships/slideLayout" Target="../slideLayouts/slideLayout13.xml"/><Relationship Id="rId4" Type="http://schemas.openxmlformats.org/officeDocument/2006/relationships/image" Target="../media/image4.jpg"/></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3.xml"/><Relationship Id="rId5" Type="http://schemas.openxmlformats.org/officeDocument/2006/relationships/image" Target="../media/image39.jpg"/><Relationship Id="rId4" Type="http://schemas.openxmlformats.org/officeDocument/2006/relationships/image" Target="../media/image38.png"/></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hyperlink" Target="https://en.wiktionary.org/wiki/%CF%80%CE%BF%CE%BB%CF%8D%CF%82#Ancient_Greek"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hyperlink" Target="https://en.wiktionary.org/wiki/%CE%BC%CE%BF%CF%81%CF%86%CE%AE#Ancient_Greek" TargetMode="External"/></Relationships>
</file>

<file path=ppt/slides/_rels/slide58.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4.jpg"/><Relationship Id="rId2" Type="http://schemas.openxmlformats.org/officeDocument/2006/relationships/image" Target="../media/image51.png"/><Relationship Id="rId1" Type="http://schemas.openxmlformats.org/officeDocument/2006/relationships/slideLayout" Target="../slideLayouts/slideLayout13.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0.png"/></Relationships>
</file>

<file path=ppt/slides/_rels/slide5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jpe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image" Target="../media/image65.gif"/><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image" Target="../media/image71.jpg"/><Relationship Id="rId1" Type="http://schemas.openxmlformats.org/officeDocument/2006/relationships/slideLayout" Target="../slideLayouts/slideLayout13.xml"/><Relationship Id="rId5" Type="http://schemas.openxmlformats.org/officeDocument/2006/relationships/image" Target="../media/image74.png"/><Relationship Id="rId4" Type="http://schemas.openxmlformats.org/officeDocument/2006/relationships/image" Target="../media/image73.png"/></Relationships>
</file>

<file path=ppt/slides/_rels/slide7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image" Target="../media/image78.jpg"/><Relationship Id="rId2" Type="http://schemas.openxmlformats.org/officeDocument/2006/relationships/image" Target="../media/image77.png"/><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image" Target="../media/image82.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Welcome to Java!</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0439" y="4610093"/>
            <a:ext cx="3035814" cy="950978"/>
          </a:xfrm>
          <a:prstGeom prst="rect">
            <a:avLst/>
          </a:prstGeom>
        </p:spPr>
      </p:pic>
    </p:spTree>
    <p:extLst>
      <p:ext uri="{BB962C8B-B14F-4D97-AF65-F5344CB8AC3E}">
        <p14:creationId xmlns:p14="http://schemas.microsoft.com/office/powerpoint/2010/main" val="26668647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VS Heap</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7103" y="2196783"/>
            <a:ext cx="6678754" cy="4022725"/>
          </a:xfrm>
        </p:spPr>
      </p:pic>
    </p:spTree>
    <p:extLst>
      <p:ext uri="{BB962C8B-B14F-4D97-AF65-F5344CB8AC3E}">
        <p14:creationId xmlns:p14="http://schemas.microsoft.com/office/powerpoint/2010/main" val="3520172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String is a special Java class</a:t>
            </a:r>
          </a:p>
          <a:p>
            <a:pPr marL="0" indent="0">
              <a:buNone/>
            </a:pPr>
            <a:r>
              <a:rPr lang="en-US" dirty="0"/>
              <a:t>	String words = new String(“Hello World”);</a:t>
            </a:r>
          </a:p>
          <a:p>
            <a:pPr marL="0" indent="0">
              <a:buNone/>
            </a:pPr>
            <a:r>
              <a:rPr lang="en-US" dirty="0" smtClean="0"/>
              <a:t>	</a:t>
            </a:r>
            <a:r>
              <a:rPr lang="en-US" b="1" dirty="0" smtClean="0"/>
              <a:t>OR</a:t>
            </a:r>
            <a:endParaRPr lang="en-US" dirty="0" smtClean="0"/>
          </a:p>
          <a:p>
            <a:pPr marL="0" indent="0">
              <a:buNone/>
            </a:pPr>
            <a:r>
              <a:rPr lang="en-US" dirty="0" smtClean="0"/>
              <a:t>	String words = “Hello World”;</a:t>
            </a:r>
          </a:p>
          <a:p>
            <a:pPr>
              <a:buFont typeface="Wingdings" panose="05000000000000000000" pitchFamily="2" charset="2"/>
              <a:buChar char="Ø"/>
            </a:pPr>
            <a:r>
              <a:rPr lang="en-US" dirty="0" smtClean="0"/>
              <a:t>Strings are immutable</a:t>
            </a:r>
          </a:p>
          <a:p>
            <a:pPr>
              <a:buFont typeface="Wingdings" panose="05000000000000000000" pitchFamily="2" charset="2"/>
              <a:buChar char="Ø"/>
            </a:pPr>
            <a:r>
              <a:rPr lang="en-US" dirty="0" smtClean="0"/>
              <a:t>Strings go to the String Pool</a:t>
            </a:r>
            <a:endParaRPr lang="en-US" dirty="0"/>
          </a:p>
        </p:txBody>
      </p:sp>
      <p:pic>
        <p:nvPicPr>
          <p:cNvPr id="5" name="Picture 4"/>
          <p:cNvPicPr>
            <a:picLocks noChangeAspect="1"/>
          </p:cNvPicPr>
          <p:nvPr/>
        </p:nvPicPr>
        <p:blipFill>
          <a:blip r:embed="rId2"/>
          <a:stretch>
            <a:fillRect/>
          </a:stretch>
        </p:blipFill>
        <p:spPr>
          <a:xfrm>
            <a:off x="5445457" y="2774903"/>
            <a:ext cx="6587105" cy="3416417"/>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45457" y="4768332"/>
            <a:ext cx="1676403" cy="1261875"/>
          </a:xfrm>
          <a:prstGeom prst="rect">
            <a:avLst/>
          </a:prstGeom>
        </p:spPr>
      </p:pic>
      <p:sp>
        <p:nvSpPr>
          <p:cNvPr id="8" name="Freeform 7"/>
          <p:cNvSpPr/>
          <p:nvPr/>
        </p:nvSpPr>
        <p:spPr>
          <a:xfrm>
            <a:off x="5854573" y="5049672"/>
            <a:ext cx="300878" cy="545910"/>
          </a:xfrm>
          <a:custGeom>
            <a:avLst/>
            <a:gdLst>
              <a:gd name="connsiteX0" fmla="*/ 164090 w 300878"/>
              <a:gd name="connsiteY0" fmla="*/ 545910 h 545910"/>
              <a:gd name="connsiteX1" fmla="*/ 136794 w 300878"/>
              <a:gd name="connsiteY1" fmla="*/ 477671 h 545910"/>
              <a:gd name="connsiteX2" fmla="*/ 218681 w 300878"/>
              <a:gd name="connsiteY2" fmla="*/ 464024 h 545910"/>
              <a:gd name="connsiteX3" fmla="*/ 300567 w 300878"/>
              <a:gd name="connsiteY3" fmla="*/ 395785 h 545910"/>
              <a:gd name="connsiteX4" fmla="*/ 286920 w 300878"/>
              <a:gd name="connsiteY4" fmla="*/ 313898 h 545910"/>
              <a:gd name="connsiteX5" fmla="*/ 123146 w 300878"/>
              <a:gd name="connsiteY5" fmla="*/ 286603 h 545910"/>
              <a:gd name="connsiteX6" fmla="*/ 13964 w 300878"/>
              <a:gd name="connsiteY6" fmla="*/ 259307 h 545910"/>
              <a:gd name="connsiteX7" fmla="*/ 317 w 300878"/>
              <a:gd name="connsiteY7" fmla="*/ 218364 h 545910"/>
              <a:gd name="connsiteX8" fmla="*/ 27612 w 300878"/>
              <a:gd name="connsiteY8" fmla="*/ 177421 h 545910"/>
              <a:gd name="connsiteX9" fmla="*/ 82203 w 300878"/>
              <a:gd name="connsiteY9" fmla="*/ 109182 h 545910"/>
              <a:gd name="connsiteX10" fmla="*/ 123146 w 300878"/>
              <a:gd name="connsiteY10" fmla="*/ 95534 h 545910"/>
              <a:gd name="connsiteX11" fmla="*/ 177737 w 300878"/>
              <a:gd name="connsiteY11" fmla="*/ 81886 h 545910"/>
              <a:gd name="connsiteX12" fmla="*/ 177737 w 300878"/>
              <a:gd name="connsiteY12" fmla="*/ 0 h 54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0878" h="545910">
                <a:moveTo>
                  <a:pt x="164090" y="545910"/>
                </a:moveTo>
                <a:cubicBezTo>
                  <a:pt x="154991" y="523164"/>
                  <a:pt x="123205" y="498055"/>
                  <a:pt x="136794" y="477671"/>
                </a:cubicBezTo>
                <a:cubicBezTo>
                  <a:pt x="152144" y="454646"/>
                  <a:pt x="192429" y="472775"/>
                  <a:pt x="218681" y="464024"/>
                </a:cubicBezTo>
                <a:cubicBezTo>
                  <a:pt x="247181" y="454524"/>
                  <a:pt x="281564" y="414788"/>
                  <a:pt x="300567" y="395785"/>
                </a:cubicBezTo>
                <a:cubicBezTo>
                  <a:pt x="296018" y="368489"/>
                  <a:pt x="310487" y="328401"/>
                  <a:pt x="286920" y="313898"/>
                </a:cubicBezTo>
                <a:cubicBezTo>
                  <a:pt x="239786" y="284892"/>
                  <a:pt x="177648" y="296221"/>
                  <a:pt x="123146" y="286603"/>
                </a:cubicBezTo>
                <a:cubicBezTo>
                  <a:pt x="53157" y="274252"/>
                  <a:pt x="69251" y="277736"/>
                  <a:pt x="13964" y="259307"/>
                </a:cubicBezTo>
                <a:cubicBezTo>
                  <a:pt x="9415" y="245659"/>
                  <a:pt x="-2048" y="232554"/>
                  <a:pt x="317" y="218364"/>
                </a:cubicBezTo>
                <a:cubicBezTo>
                  <a:pt x="3014" y="202185"/>
                  <a:pt x="20277" y="192092"/>
                  <a:pt x="27612" y="177421"/>
                </a:cubicBezTo>
                <a:cubicBezTo>
                  <a:pt x="53847" y="124951"/>
                  <a:pt x="20853" y="139857"/>
                  <a:pt x="82203" y="109182"/>
                </a:cubicBezTo>
                <a:cubicBezTo>
                  <a:pt x="95070" y="102748"/>
                  <a:pt x="109314" y="99486"/>
                  <a:pt x="123146" y="95534"/>
                </a:cubicBezTo>
                <a:cubicBezTo>
                  <a:pt x="141181" y="90381"/>
                  <a:pt x="168431" y="98172"/>
                  <a:pt x="177737" y="81886"/>
                </a:cubicBezTo>
                <a:cubicBezTo>
                  <a:pt x="191279" y="58187"/>
                  <a:pt x="177737" y="27295"/>
                  <a:pt x="177737" y="0"/>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6428096" y="5336275"/>
            <a:ext cx="450376" cy="450376"/>
          </a:xfrm>
          <a:custGeom>
            <a:avLst/>
            <a:gdLst>
              <a:gd name="connsiteX0" fmla="*/ 0 w 450376"/>
              <a:gd name="connsiteY0" fmla="*/ 450376 h 450376"/>
              <a:gd name="connsiteX1" fmla="*/ 122829 w 450376"/>
              <a:gd name="connsiteY1" fmla="*/ 423080 h 450376"/>
              <a:gd name="connsiteX2" fmla="*/ 163773 w 450376"/>
              <a:gd name="connsiteY2" fmla="*/ 341194 h 450376"/>
              <a:gd name="connsiteX3" fmla="*/ 177420 w 450376"/>
              <a:gd name="connsiteY3" fmla="*/ 150125 h 450376"/>
              <a:gd name="connsiteX4" fmla="*/ 313898 w 450376"/>
              <a:gd name="connsiteY4" fmla="*/ 136477 h 450376"/>
              <a:gd name="connsiteX5" fmla="*/ 341194 w 450376"/>
              <a:gd name="connsiteY5" fmla="*/ 68238 h 450376"/>
              <a:gd name="connsiteX6" fmla="*/ 450376 w 450376"/>
              <a:gd name="connsiteY6" fmla="*/ 0 h 450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0376" h="450376">
                <a:moveTo>
                  <a:pt x="0" y="450376"/>
                </a:moveTo>
                <a:cubicBezTo>
                  <a:pt x="839" y="450236"/>
                  <a:pt x="105146" y="437227"/>
                  <a:pt x="122829" y="423080"/>
                </a:cubicBezTo>
                <a:cubicBezTo>
                  <a:pt x="146881" y="403838"/>
                  <a:pt x="154782" y="368166"/>
                  <a:pt x="163773" y="341194"/>
                </a:cubicBezTo>
                <a:cubicBezTo>
                  <a:pt x="153138" y="288020"/>
                  <a:pt x="124772" y="193998"/>
                  <a:pt x="177420" y="150125"/>
                </a:cubicBezTo>
                <a:cubicBezTo>
                  <a:pt x="212543" y="120856"/>
                  <a:pt x="268405" y="141026"/>
                  <a:pt x="313898" y="136477"/>
                </a:cubicBezTo>
                <a:cubicBezTo>
                  <a:pt x="322997" y="113731"/>
                  <a:pt x="324918" y="86548"/>
                  <a:pt x="341194" y="68238"/>
                </a:cubicBezTo>
                <a:cubicBezTo>
                  <a:pt x="365292" y="41128"/>
                  <a:pt x="414282" y="18046"/>
                  <a:pt x="450376" y="0"/>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804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Conversion and Casting</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smtClean="0"/>
              <a:t>Convert a variable from one type to another (explicit or implicit)</a:t>
            </a:r>
          </a:p>
          <a:p>
            <a:pPr>
              <a:buFont typeface="Wingdings" panose="05000000000000000000" pitchFamily="2" charset="2"/>
              <a:buChar char="Ø"/>
            </a:pPr>
            <a:r>
              <a:rPr lang="en-US" dirty="0" smtClean="0"/>
              <a:t>Explicit conversion (must be done with casting):</a:t>
            </a:r>
          </a:p>
          <a:p>
            <a:pPr marL="0" indent="0">
              <a:buNone/>
            </a:pPr>
            <a:r>
              <a:rPr lang="en-US" dirty="0" smtClean="0"/>
              <a:t>	</a:t>
            </a:r>
            <a:r>
              <a:rPr lang="en-US" b="1" dirty="0" smtClean="0">
                <a:solidFill>
                  <a:srgbClr val="7030A0"/>
                </a:solidFill>
              </a:rPr>
              <a:t>int</a:t>
            </a:r>
            <a:r>
              <a:rPr lang="en-US" dirty="0" smtClean="0">
                <a:solidFill>
                  <a:srgbClr val="7030A0"/>
                </a:solidFill>
              </a:rPr>
              <a:t> </a:t>
            </a:r>
            <a:r>
              <a:rPr lang="en-US" dirty="0" smtClean="0"/>
              <a:t>variable = 10;</a:t>
            </a:r>
          </a:p>
          <a:p>
            <a:pPr marL="0" indent="0">
              <a:buNone/>
            </a:pPr>
            <a:r>
              <a:rPr lang="en-US" dirty="0"/>
              <a:t>	</a:t>
            </a:r>
            <a:r>
              <a:rPr lang="en-US" b="1" dirty="0" smtClean="0">
                <a:solidFill>
                  <a:srgbClr val="7030A0"/>
                </a:solidFill>
              </a:rPr>
              <a:t>byte</a:t>
            </a:r>
            <a:r>
              <a:rPr lang="en-US" dirty="0" smtClean="0">
                <a:solidFill>
                  <a:srgbClr val="7030A0"/>
                </a:solidFill>
              </a:rPr>
              <a:t> </a:t>
            </a:r>
            <a:r>
              <a:rPr lang="en-US" dirty="0" smtClean="0"/>
              <a:t>item = (</a:t>
            </a:r>
            <a:r>
              <a:rPr lang="en-US" b="1" dirty="0" smtClean="0">
                <a:solidFill>
                  <a:srgbClr val="7030A0"/>
                </a:solidFill>
              </a:rPr>
              <a:t>byte</a:t>
            </a:r>
            <a:r>
              <a:rPr lang="en-US" dirty="0" smtClean="0"/>
              <a:t>) variable;</a:t>
            </a:r>
          </a:p>
          <a:p>
            <a:pPr>
              <a:buFont typeface="Wingdings" panose="05000000000000000000" pitchFamily="2" charset="2"/>
              <a:buChar char="Ø"/>
            </a:pPr>
            <a:r>
              <a:rPr lang="en-US" dirty="0" smtClean="0"/>
              <a:t>Implicit conversion:</a:t>
            </a:r>
          </a:p>
          <a:p>
            <a:pPr marL="0" indent="0">
              <a:buNone/>
            </a:pPr>
            <a:r>
              <a:rPr lang="en-US" b="1" dirty="0"/>
              <a:t>	</a:t>
            </a:r>
            <a:r>
              <a:rPr lang="en-US" b="1" dirty="0" smtClean="0">
                <a:solidFill>
                  <a:srgbClr val="7030A0"/>
                </a:solidFill>
              </a:rPr>
              <a:t>byte</a:t>
            </a:r>
            <a:r>
              <a:rPr lang="en-US" dirty="0" smtClean="0">
                <a:solidFill>
                  <a:srgbClr val="7030A0"/>
                </a:solidFill>
              </a:rPr>
              <a:t> </a:t>
            </a:r>
            <a:r>
              <a:rPr lang="en-US" dirty="0" smtClean="0"/>
              <a:t>item = 10;</a:t>
            </a:r>
          </a:p>
          <a:p>
            <a:pPr marL="0" indent="0">
              <a:buNone/>
            </a:pPr>
            <a:r>
              <a:rPr lang="en-US" dirty="0"/>
              <a:t>	</a:t>
            </a:r>
            <a:r>
              <a:rPr lang="en-US" b="1" dirty="0" smtClean="0">
                <a:solidFill>
                  <a:srgbClr val="7030A0"/>
                </a:solidFill>
              </a:rPr>
              <a:t>int</a:t>
            </a:r>
            <a:r>
              <a:rPr lang="en-US" dirty="0" smtClean="0">
                <a:solidFill>
                  <a:srgbClr val="7030A0"/>
                </a:solidFill>
              </a:rPr>
              <a:t> </a:t>
            </a:r>
            <a:r>
              <a:rPr lang="en-US" dirty="0" smtClean="0"/>
              <a:t>variable = item;</a:t>
            </a:r>
          </a:p>
          <a:p>
            <a:pPr>
              <a:buFont typeface="Wingdings" panose="05000000000000000000" pitchFamily="2" charset="2"/>
              <a:buChar char="Ø"/>
            </a:pPr>
            <a:r>
              <a:rPr lang="en-US" dirty="0" smtClean="0"/>
              <a:t>You can cast objects, too!</a:t>
            </a:r>
          </a:p>
          <a:p>
            <a:pPr marL="0" indent="0">
              <a:buNone/>
            </a:pPr>
            <a:r>
              <a:rPr lang="en-US" dirty="0" smtClean="0"/>
              <a:t>	Dog dog = </a:t>
            </a:r>
            <a:r>
              <a:rPr lang="en-US" b="1" dirty="0" smtClean="0">
                <a:solidFill>
                  <a:srgbClr val="7030A0"/>
                </a:solidFill>
              </a:rPr>
              <a:t>new</a:t>
            </a:r>
            <a:r>
              <a:rPr lang="en-US" dirty="0" smtClean="0">
                <a:solidFill>
                  <a:srgbClr val="7030A0"/>
                </a:solidFill>
              </a:rPr>
              <a:t> </a:t>
            </a:r>
            <a:r>
              <a:rPr lang="en-US" dirty="0" smtClean="0"/>
              <a:t>Dog( );</a:t>
            </a:r>
          </a:p>
          <a:p>
            <a:pPr marL="0" indent="0">
              <a:buNone/>
            </a:pPr>
            <a:r>
              <a:rPr lang="en-US" dirty="0"/>
              <a:t>	</a:t>
            </a:r>
            <a:r>
              <a:rPr lang="en-US" dirty="0" smtClean="0"/>
              <a:t>dog = (Animal) dog;</a:t>
            </a:r>
            <a:endParaRPr lang="en-US" dirty="0"/>
          </a:p>
        </p:txBody>
      </p:sp>
    </p:spTree>
    <p:extLst>
      <p:ext uri="{BB962C8B-B14F-4D97-AF65-F5344CB8AC3E}">
        <p14:creationId xmlns:p14="http://schemas.microsoft.com/office/powerpoint/2010/main" val="816560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sp>
        <p:nvSpPr>
          <p:cNvPr id="3" name="Content Placeholder 2"/>
          <p:cNvSpPr>
            <a:spLocks noGrp="1"/>
          </p:cNvSpPr>
          <p:nvPr>
            <p:ph idx="1"/>
          </p:nvPr>
        </p:nvSpPr>
        <p:spPr/>
        <p:txBody>
          <a:bodyPr>
            <a:normAutofit fontScale="92500" lnSpcReduction="20000"/>
          </a:bodyPr>
          <a:lstStyle/>
          <a:p>
            <a:r>
              <a:rPr lang="en-US" dirty="0"/>
              <a:t>+	ADDITION	</a:t>
            </a:r>
          </a:p>
          <a:p>
            <a:r>
              <a:rPr lang="en-US" dirty="0"/>
              <a:t>-	SUBTRACTION	</a:t>
            </a:r>
          </a:p>
          <a:p>
            <a:r>
              <a:rPr lang="en-US" dirty="0"/>
              <a:t>*	MULTIPLICATION	</a:t>
            </a:r>
          </a:p>
          <a:p>
            <a:r>
              <a:rPr lang="en-US" dirty="0"/>
              <a:t>/	DIVISION	</a:t>
            </a:r>
          </a:p>
          <a:p>
            <a:r>
              <a:rPr lang="en-US" dirty="0"/>
              <a:t>%	MODULUS	</a:t>
            </a:r>
          </a:p>
          <a:p>
            <a:r>
              <a:rPr lang="en-US" dirty="0"/>
              <a:t>++	INCREMENT	</a:t>
            </a:r>
          </a:p>
          <a:p>
            <a:r>
              <a:rPr lang="en-US" dirty="0"/>
              <a:t>--	DECREMENT	</a:t>
            </a:r>
          </a:p>
          <a:p>
            <a:r>
              <a:rPr lang="en-US" dirty="0"/>
              <a:t>+=	ADDITIONASSIGNMENT	</a:t>
            </a:r>
          </a:p>
          <a:p>
            <a:r>
              <a:rPr lang="en-US" dirty="0"/>
              <a:t>-=	SUBTRACTION ASSIGNMENT	</a:t>
            </a:r>
          </a:p>
          <a:p>
            <a:r>
              <a:rPr lang="en-US" dirty="0"/>
              <a:t>%=	MODULUSASSIGNMENT	</a:t>
            </a:r>
          </a:p>
          <a:p>
            <a:endParaRPr lang="en-US" dirty="0"/>
          </a:p>
        </p:txBody>
      </p:sp>
    </p:spTree>
    <p:extLst>
      <p:ext uri="{BB962C8B-B14F-4D97-AF65-F5344CB8AC3E}">
        <p14:creationId xmlns:p14="http://schemas.microsoft.com/office/powerpoint/2010/main" val="40489877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Operators</a:t>
            </a:r>
            <a:endParaRPr lang="en-US" dirty="0"/>
          </a:p>
        </p:txBody>
      </p:sp>
      <p:sp>
        <p:nvSpPr>
          <p:cNvPr id="3" name="Content Placeholder 2"/>
          <p:cNvSpPr>
            <a:spLocks noGrp="1"/>
          </p:cNvSpPr>
          <p:nvPr>
            <p:ph idx="1"/>
          </p:nvPr>
        </p:nvSpPr>
        <p:spPr/>
        <p:txBody>
          <a:bodyPr/>
          <a:lstStyle/>
          <a:p>
            <a:r>
              <a:rPr lang="en-US" dirty="0"/>
              <a:t>==	EQUALTO	</a:t>
            </a:r>
          </a:p>
          <a:p>
            <a:r>
              <a:rPr lang="en-US" dirty="0"/>
              <a:t>!=	NOT EQUAL TO	</a:t>
            </a:r>
          </a:p>
          <a:p>
            <a:r>
              <a:rPr lang="en-US" dirty="0"/>
              <a:t>&gt;	GREATER THAN	</a:t>
            </a:r>
          </a:p>
          <a:p>
            <a:r>
              <a:rPr lang="en-US" dirty="0"/>
              <a:t>&lt;	LESS THAN	</a:t>
            </a:r>
          </a:p>
          <a:p>
            <a:r>
              <a:rPr lang="en-US" dirty="0"/>
              <a:t>&gt;=	GREATER THAN OR EQUALTO	</a:t>
            </a:r>
          </a:p>
          <a:p>
            <a:r>
              <a:rPr lang="en-US" dirty="0"/>
              <a:t>&lt;=	LESS THAN OR EQUAL TO	</a:t>
            </a:r>
          </a:p>
          <a:p>
            <a:endParaRPr lang="en-US" dirty="0"/>
          </a:p>
        </p:txBody>
      </p:sp>
    </p:spTree>
    <p:extLst>
      <p:ext uri="{BB962C8B-B14F-4D97-AF65-F5344CB8AC3E}">
        <p14:creationId xmlns:p14="http://schemas.microsoft.com/office/powerpoint/2010/main" val="34867214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Logical Operators</a:t>
            </a:r>
            <a:endParaRPr lang="en-US" dirty="0"/>
          </a:p>
        </p:txBody>
      </p:sp>
      <p:sp>
        <p:nvSpPr>
          <p:cNvPr id="3" name="Content Placeholder 2"/>
          <p:cNvSpPr>
            <a:spLocks noGrp="1"/>
          </p:cNvSpPr>
          <p:nvPr>
            <p:ph idx="1"/>
          </p:nvPr>
        </p:nvSpPr>
        <p:spPr/>
        <p:txBody>
          <a:bodyPr/>
          <a:lstStyle/>
          <a:p>
            <a:r>
              <a:rPr lang="en-US" dirty="0"/>
              <a:t>&amp;	LOGICAL AND	</a:t>
            </a:r>
          </a:p>
          <a:p>
            <a:r>
              <a:rPr lang="en-US" dirty="0"/>
              <a:t>|	LOGICALOR	</a:t>
            </a:r>
          </a:p>
          <a:p>
            <a:r>
              <a:rPr lang="en-US" dirty="0"/>
              <a:t>&amp;&amp;	SHORT-CIRCUITAND	</a:t>
            </a:r>
          </a:p>
          <a:p>
            <a:r>
              <a:rPr lang="en-US" dirty="0"/>
              <a:t>||	SHORT-CIRCUITOR	</a:t>
            </a:r>
          </a:p>
          <a:p>
            <a:r>
              <a:rPr lang="en-US" dirty="0"/>
              <a:t>!	LOGICALUNARY NOT	</a:t>
            </a:r>
          </a:p>
          <a:p>
            <a:endParaRPr lang="en-US" dirty="0"/>
          </a:p>
        </p:txBody>
      </p:sp>
    </p:spTree>
    <p:extLst>
      <p:ext uri="{BB962C8B-B14F-4D97-AF65-F5344CB8AC3E}">
        <p14:creationId xmlns:p14="http://schemas.microsoft.com/office/powerpoint/2010/main" val="10001738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Ternary Operator</a:t>
            </a:r>
            <a:endParaRPr lang="en-US" dirty="0"/>
          </a:p>
        </p:txBody>
      </p:sp>
      <p:sp>
        <p:nvSpPr>
          <p:cNvPr id="3" name="Content Placeholder 2"/>
          <p:cNvSpPr>
            <a:spLocks noGrp="1"/>
          </p:cNvSpPr>
          <p:nvPr>
            <p:ph idx="1"/>
          </p:nvPr>
        </p:nvSpPr>
        <p:spPr/>
        <p:txBody>
          <a:bodyPr/>
          <a:lstStyle/>
          <a:p>
            <a:pPr marL="0" indent="0">
              <a:buNone/>
            </a:pPr>
            <a:r>
              <a:rPr lang="en-US" dirty="0" smtClean="0"/>
              <a:t>?</a:t>
            </a:r>
            <a:r>
              <a:rPr lang="en-US" dirty="0"/>
              <a:t>	</a:t>
            </a:r>
            <a:r>
              <a:rPr lang="en-US" dirty="0" smtClean="0"/>
              <a:t>TERNARY OPERATOR</a:t>
            </a:r>
          </a:p>
          <a:p>
            <a:pPr marL="0" indent="0">
              <a:buNone/>
            </a:pPr>
            <a:endParaRPr lang="en-US" dirty="0" smtClean="0"/>
          </a:p>
          <a:p>
            <a:pPr>
              <a:buFont typeface="Wingdings" panose="05000000000000000000" pitchFamily="2" charset="2"/>
              <a:buChar char="Ø"/>
            </a:pPr>
            <a:r>
              <a:rPr lang="en-US" dirty="0" smtClean="0"/>
              <a:t>A quick “if-else” expression</a:t>
            </a:r>
          </a:p>
          <a:p>
            <a:pPr>
              <a:buFont typeface="Wingdings" panose="05000000000000000000" pitchFamily="2" charset="2"/>
              <a:buChar char="Ø"/>
            </a:pPr>
            <a:endParaRPr lang="en-US" dirty="0"/>
          </a:p>
          <a:p>
            <a:pPr marL="0" indent="0">
              <a:buNone/>
            </a:pPr>
            <a:r>
              <a:rPr lang="en-US" dirty="0" smtClean="0"/>
              <a:t>	</a:t>
            </a:r>
            <a:r>
              <a:rPr lang="en-US" b="1" dirty="0" smtClean="0">
                <a:solidFill>
                  <a:srgbClr val="7030A0"/>
                </a:solidFill>
              </a:rPr>
              <a:t>int</a:t>
            </a:r>
            <a:r>
              <a:rPr lang="en-US" dirty="0" smtClean="0">
                <a:solidFill>
                  <a:srgbClr val="7030A0"/>
                </a:solidFill>
              </a:rPr>
              <a:t> </a:t>
            </a:r>
            <a:r>
              <a:rPr lang="en-US" dirty="0"/>
              <a:t>k = 10;</a:t>
            </a:r>
          </a:p>
          <a:p>
            <a:pPr marL="0" indent="0">
              <a:buNone/>
            </a:pPr>
            <a:r>
              <a:rPr lang="en-US" dirty="0" smtClean="0"/>
              <a:t>	</a:t>
            </a:r>
            <a:r>
              <a:rPr lang="en-US" b="1" dirty="0" smtClean="0">
                <a:solidFill>
                  <a:srgbClr val="7030A0"/>
                </a:solidFill>
              </a:rPr>
              <a:t>int</a:t>
            </a:r>
            <a:r>
              <a:rPr lang="en-US" dirty="0" smtClean="0">
                <a:solidFill>
                  <a:srgbClr val="7030A0"/>
                </a:solidFill>
              </a:rPr>
              <a:t> </a:t>
            </a:r>
            <a:r>
              <a:rPr lang="en-US" dirty="0"/>
              <a:t>m = </a:t>
            </a:r>
            <a:r>
              <a:rPr lang="en-US" dirty="0" smtClean="0"/>
              <a:t>k &gt; 6 ? 1 : 0;</a:t>
            </a:r>
          </a:p>
          <a:p>
            <a:pPr marL="0" indent="0">
              <a:buNone/>
            </a:pPr>
            <a:endParaRPr lang="en-US" dirty="0" smtClean="0"/>
          </a:p>
          <a:p>
            <a:pPr>
              <a:buFont typeface="Wingdings" panose="05000000000000000000" pitchFamily="2" charset="2"/>
              <a:buChar char="Ø"/>
            </a:pPr>
            <a:r>
              <a:rPr lang="en-US" dirty="0" smtClean="0"/>
              <a:t>k greater than 6? Then m = 1. Else m = 0.</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893397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arenR"/>
            </a:pPr>
            <a:r>
              <a:rPr lang="en-US" dirty="0" smtClean="0"/>
              <a:t>Why Java?</a:t>
            </a:r>
          </a:p>
          <a:p>
            <a:pPr marL="514350" indent="-514350">
              <a:buFont typeface="+mj-lt"/>
              <a:buAutoNum type="arabicParenR"/>
            </a:pPr>
            <a:r>
              <a:rPr lang="en-US" dirty="0" smtClean="0"/>
              <a:t>Classes and Objects</a:t>
            </a:r>
          </a:p>
          <a:p>
            <a:pPr marL="514350" indent="-514350">
              <a:buFont typeface="+mj-lt"/>
              <a:buAutoNum type="arabicParenR"/>
            </a:pPr>
            <a:r>
              <a:rPr lang="en-US" dirty="0" smtClean="0"/>
              <a:t>Hello World Application</a:t>
            </a:r>
          </a:p>
          <a:p>
            <a:pPr marL="514350" indent="-514350">
              <a:buFont typeface="+mj-lt"/>
              <a:buAutoNum type="arabicParenR"/>
            </a:pPr>
            <a:r>
              <a:rPr lang="en-US" dirty="0" smtClean="0"/>
              <a:t>Primitive Data Types</a:t>
            </a:r>
          </a:p>
          <a:p>
            <a:pPr marL="514350" indent="-514350">
              <a:buFont typeface="+mj-lt"/>
              <a:buAutoNum type="arabicParenR"/>
            </a:pPr>
            <a:r>
              <a:rPr lang="en-US" dirty="0" smtClean="0"/>
              <a:t>Arrays</a:t>
            </a:r>
          </a:p>
          <a:p>
            <a:pPr marL="514350" indent="-514350">
              <a:buFont typeface="+mj-lt"/>
              <a:buAutoNum type="arabicParenR"/>
            </a:pPr>
            <a:r>
              <a:rPr lang="en-US"/>
              <a:t>Stack VS </a:t>
            </a:r>
            <a:r>
              <a:rPr lang="en-US" smtClean="0"/>
              <a:t>Heap</a:t>
            </a:r>
            <a:endParaRPr lang="en-US" dirty="0" smtClean="0"/>
          </a:p>
          <a:p>
            <a:pPr marL="514350" indent="-514350">
              <a:buFont typeface="+mj-lt"/>
              <a:buAutoNum type="arabicParenR"/>
            </a:pPr>
            <a:r>
              <a:rPr lang="en-US" dirty="0" smtClean="0"/>
              <a:t>Strings</a:t>
            </a:r>
          </a:p>
          <a:p>
            <a:pPr marL="514350" indent="-514350">
              <a:buFont typeface="+mj-lt"/>
              <a:buAutoNum type="arabicParenR"/>
            </a:pPr>
            <a:r>
              <a:rPr lang="en-US" dirty="0" smtClean="0"/>
              <a:t>Type Conversion and Casting</a:t>
            </a:r>
          </a:p>
          <a:p>
            <a:pPr marL="514350" indent="-514350">
              <a:buFont typeface="+mj-lt"/>
              <a:buAutoNum type="arabicParenR"/>
            </a:pPr>
            <a:r>
              <a:rPr lang="en-US" dirty="0" smtClean="0"/>
              <a:t>Operators</a:t>
            </a:r>
          </a:p>
          <a:p>
            <a:pPr marL="514350" indent="-514350">
              <a:buFont typeface="+mj-lt"/>
              <a:buAutoNum type="arabicParenR"/>
            </a:pPr>
            <a:endParaRPr lang="en-US" dirty="0"/>
          </a:p>
        </p:txBody>
      </p:sp>
    </p:spTree>
    <p:extLst>
      <p:ext uri="{BB962C8B-B14F-4D97-AF65-F5344CB8AC3E}">
        <p14:creationId xmlns:p14="http://schemas.microsoft.com/office/powerpoint/2010/main" val="40932303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Write </a:t>
            </a:r>
            <a:r>
              <a:rPr lang="en-US" dirty="0"/>
              <a:t>a program to add, subtract, multiply and divide two non zero hard-coded numbers.</a:t>
            </a:r>
          </a:p>
          <a:p>
            <a:pPr>
              <a:buFont typeface="Wingdings" panose="05000000000000000000" pitchFamily="2" charset="2"/>
              <a:buChar char="Ø"/>
            </a:pPr>
            <a:r>
              <a:rPr lang="en-US" dirty="0" smtClean="0"/>
              <a:t>Write </a:t>
            </a:r>
            <a:r>
              <a:rPr lang="en-US" dirty="0"/>
              <a:t>a program to search for the greatest of three numbers using Short-circuit Operators and print the result. </a:t>
            </a:r>
          </a:p>
          <a:p>
            <a:pPr>
              <a:buFont typeface="Wingdings" panose="05000000000000000000" pitchFamily="2" charset="2"/>
              <a:buChar char="Ø"/>
            </a:pPr>
            <a:r>
              <a:rPr lang="en-US" dirty="0" smtClean="0"/>
              <a:t>Write </a:t>
            </a:r>
            <a:r>
              <a:rPr lang="en-US" dirty="0"/>
              <a:t>a program –declare two variables a and b and initialize them to true and false respectively. Get the output of the following computations</a:t>
            </a:r>
            <a:r>
              <a:rPr lang="en-US" dirty="0" smtClean="0"/>
              <a:t>:</a:t>
            </a:r>
          </a:p>
          <a:p>
            <a:pPr marL="0" indent="0">
              <a:buNone/>
            </a:pPr>
            <a:r>
              <a:rPr lang="en-US" dirty="0" smtClean="0"/>
              <a:t>	!</a:t>
            </a:r>
            <a:r>
              <a:rPr lang="en-US" dirty="0"/>
              <a:t>a</a:t>
            </a:r>
          </a:p>
          <a:p>
            <a:pPr marL="0" indent="0">
              <a:buNone/>
            </a:pPr>
            <a:r>
              <a:rPr lang="en-US" dirty="0" smtClean="0"/>
              <a:t>	a </a:t>
            </a:r>
            <a:r>
              <a:rPr lang="en-US" dirty="0"/>
              <a:t>| b</a:t>
            </a:r>
          </a:p>
          <a:p>
            <a:pPr marL="0" indent="0">
              <a:buNone/>
            </a:pPr>
            <a:r>
              <a:rPr lang="en-US" dirty="0" smtClean="0"/>
              <a:t>	(!</a:t>
            </a:r>
            <a:r>
              <a:rPr lang="en-US" dirty="0"/>
              <a:t>a &amp; b</a:t>
            </a:r>
            <a:r>
              <a:rPr lang="en-US" dirty="0" smtClean="0"/>
              <a:t>) | (</a:t>
            </a:r>
            <a:r>
              <a:rPr lang="en-US" dirty="0"/>
              <a:t>a &amp; !b</a:t>
            </a:r>
            <a:r>
              <a:rPr lang="en-US" dirty="0" smtClean="0"/>
              <a:t>)</a:t>
            </a:r>
          </a:p>
          <a:p>
            <a:pPr>
              <a:buFont typeface="Wingdings" panose="05000000000000000000" pitchFamily="2" charset="2"/>
              <a:buChar char="Ø"/>
            </a:pPr>
            <a:r>
              <a:rPr lang="en-US" dirty="0" smtClean="0"/>
              <a:t>Never delete your practice projects. You never know when you need to reference </a:t>
            </a:r>
            <a:r>
              <a:rPr lang="en-US" smtClean="0"/>
              <a:t>that code!</a:t>
            </a:r>
            <a:endParaRPr lang="en-US" dirty="0"/>
          </a:p>
        </p:txBody>
      </p:sp>
    </p:spTree>
    <p:extLst>
      <p:ext uri="{BB962C8B-B14F-4D97-AF65-F5344CB8AC3E}">
        <p14:creationId xmlns:p14="http://schemas.microsoft.com/office/powerpoint/2010/main" val="22307077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 to Java Syntax</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0151" y="4741489"/>
            <a:ext cx="3035814" cy="950978"/>
          </a:xfrm>
          <a:prstGeom prst="rect">
            <a:avLst/>
          </a:prstGeom>
        </p:spPr>
      </p:pic>
    </p:spTree>
    <p:extLst>
      <p:ext uri="{BB962C8B-B14F-4D97-AF65-F5344CB8AC3E}">
        <p14:creationId xmlns:p14="http://schemas.microsoft.com/office/powerpoint/2010/main" val="17334344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arenR"/>
            </a:pPr>
            <a:r>
              <a:rPr lang="en-US" dirty="0" smtClean="0"/>
              <a:t>Why Java?</a:t>
            </a:r>
          </a:p>
          <a:p>
            <a:pPr marL="514350" indent="-514350">
              <a:buFont typeface="+mj-lt"/>
              <a:buAutoNum type="arabicParenR"/>
            </a:pPr>
            <a:r>
              <a:rPr lang="en-US" dirty="0" smtClean="0"/>
              <a:t>Classes and Objects</a:t>
            </a:r>
          </a:p>
          <a:p>
            <a:pPr marL="514350" indent="-514350">
              <a:buFont typeface="+mj-lt"/>
              <a:buAutoNum type="arabicParenR"/>
            </a:pPr>
            <a:r>
              <a:rPr lang="en-US" dirty="0" smtClean="0"/>
              <a:t>Hello World Application</a:t>
            </a:r>
          </a:p>
          <a:p>
            <a:pPr marL="514350" indent="-514350">
              <a:buFont typeface="+mj-lt"/>
              <a:buAutoNum type="arabicParenR"/>
            </a:pPr>
            <a:r>
              <a:rPr lang="en-US" dirty="0" smtClean="0"/>
              <a:t>Primitive Data Types</a:t>
            </a:r>
          </a:p>
          <a:p>
            <a:pPr marL="514350" indent="-514350">
              <a:buFont typeface="+mj-lt"/>
              <a:buAutoNum type="arabicParenR"/>
            </a:pPr>
            <a:r>
              <a:rPr lang="en-US" dirty="0" smtClean="0"/>
              <a:t>Arrays</a:t>
            </a:r>
          </a:p>
          <a:p>
            <a:pPr marL="514350" indent="-514350">
              <a:buFont typeface="+mj-lt"/>
              <a:buAutoNum type="arabicParenR"/>
            </a:pPr>
            <a:r>
              <a:rPr lang="en-US" dirty="0"/>
              <a:t>Stack VS </a:t>
            </a:r>
            <a:r>
              <a:rPr lang="en-US" dirty="0" smtClean="0"/>
              <a:t>Heap</a:t>
            </a:r>
          </a:p>
          <a:p>
            <a:pPr marL="514350" indent="-514350">
              <a:buFont typeface="+mj-lt"/>
              <a:buAutoNum type="arabicParenR"/>
            </a:pPr>
            <a:r>
              <a:rPr lang="en-US" dirty="0" smtClean="0"/>
              <a:t>Strings</a:t>
            </a:r>
          </a:p>
          <a:p>
            <a:pPr marL="514350" indent="-514350">
              <a:buFont typeface="+mj-lt"/>
              <a:buAutoNum type="arabicParenR"/>
            </a:pPr>
            <a:r>
              <a:rPr lang="en-US" dirty="0" smtClean="0"/>
              <a:t>Type Conversion and Casting</a:t>
            </a:r>
          </a:p>
          <a:p>
            <a:pPr marL="514350" indent="-514350">
              <a:buFont typeface="+mj-lt"/>
              <a:buAutoNum type="arabicParenR"/>
            </a:pPr>
            <a:r>
              <a:rPr lang="en-US" dirty="0" smtClean="0"/>
              <a:t>Operators</a:t>
            </a:r>
          </a:p>
          <a:p>
            <a:pPr marL="514350" indent="-514350">
              <a:buFont typeface="+mj-lt"/>
              <a:buAutoNum type="arabicParenR"/>
            </a:pPr>
            <a:endParaRPr lang="en-US" dirty="0"/>
          </a:p>
        </p:txBody>
      </p:sp>
    </p:spTree>
    <p:extLst>
      <p:ext uri="{BB962C8B-B14F-4D97-AF65-F5344CB8AC3E}">
        <p14:creationId xmlns:p14="http://schemas.microsoft.com/office/powerpoint/2010/main" val="20210036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arenR"/>
            </a:pPr>
            <a:r>
              <a:rPr lang="en-US" dirty="0"/>
              <a:t>Control Statements</a:t>
            </a:r>
          </a:p>
          <a:p>
            <a:pPr marL="806958" lvl="1" indent="-514350">
              <a:buFont typeface="+mj-lt"/>
              <a:buAutoNum type="romanUcPeriod"/>
            </a:pPr>
            <a:r>
              <a:rPr lang="en-US" b="1" dirty="0">
                <a:solidFill>
                  <a:srgbClr val="7030A0"/>
                </a:solidFill>
              </a:rPr>
              <a:t>if</a:t>
            </a:r>
          </a:p>
          <a:p>
            <a:pPr marL="806958" lvl="1" indent="-514350">
              <a:buFont typeface="+mj-lt"/>
              <a:buAutoNum type="romanUcPeriod"/>
            </a:pPr>
            <a:r>
              <a:rPr lang="en-US" b="1" dirty="0">
                <a:solidFill>
                  <a:srgbClr val="7030A0"/>
                </a:solidFill>
              </a:rPr>
              <a:t>switch-case</a:t>
            </a:r>
          </a:p>
          <a:p>
            <a:pPr marL="806958" lvl="1" indent="-514350">
              <a:buFont typeface="+mj-lt"/>
              <a:buAutoNum type="romanUcPeriod"/>
            </a:pPr>
            <a:r>
              <a:rPr lang="en-US" b="1" dirty="0">
                <a:solidFill>
                  <a:srgbClr val="7030A0"/>
                </a:solidFill>
              </a:rPr>
              <a:t>for</a:t>
            </a:r>
          </a:p>
          <a:p>
            <a:pPr marL="806958" lvl="1" indent="-514350">
              <a:buFont typeface="+mj-lt"/>
              <a:buAutoNum type="romanUcPeriod"/>
            </a:pPr>
            <a:r>
              <a:rPr lang="en-US" b="1" dirty="0">
                <a:solidFill>
                  <a:srgbClr val="7030A0"/>
                </a:solidFill>
              </a:rPr>
              <a:t>while</a:t>
            </a:r>
          </a:p>
          <a:p>
            <a:pPr marL="806958" lvl="1" indent="-514350">
              <a:buFont typeface="+mj-lt"/>
              <a:buAutoNum type="romanUcPeriod"/>
            </a:pPr>
            <a:r>
              <a:rPr lang="en-US" b="1" dirty="0">
                <a:solidFill>
                  <a:srgbClr val="7030A0"/>
                </a:solidFill>
              </a:rPr>
              <a:t>do-while</a:t>
            </a:r>
          </a:p>
          <a:p>
            <a:pPr marL="806958" lvl="1" indent="-514350">
              <a:buFont typeface="+mj-lt"/>
              <a:buAutoNum type="romanUcPeriod"/>
            </a:pPr>
            <a:r>
              <a:rPr lang="en-US" b="1" dirty="0">
                <a:solidFill>
                  <a:srgbClr val="7030A0"/>
                </a:solidFill>
              </a:rPr>
              <a:t>break </a:t>
            </a:r>
          </a:p>
          <a:p>
            <a:pPr marL="806958" lvl="1" indent="-514350">
              <a:buFont typeface="+mj-lt"/>
              <a:buAutoNum type="romanUcPeriod"/>
            </a:pPr>
            <a:r>
              <a:rPr lang="en-US" b="1" dirty="0">
                <a:solidFill>
                  <a:srgbClr val="7030A0"/>
                </a:solidFill>
              </a:rPr>
              <a:t>continue</a:t>
            </a:r>
          </a:p>
          <a:p>
            <a:pPr marL="514350" indent="-514350">
              <a:buFont typeface="+mj-lt"/>
              <a:buAutoNum type="arabicParenR"/>
            </a:pPr>
            <a:r>
              <a:rPr lang="en-US" dirty="0"/>
              <a:t>More on Java classes and </a:t>
            </a:r>
            <a:r>
              <a:rPr lang="en-US" dirty="0" smtClean="0"/>
              <a:t>objects</a:t>
            </a:r>
          </a:p>
          <a:p>
            <a:pPr marL="514350" indent="-514350">
              <a:buFont typeface="+mj-lt"/>
              <a:buAutoNum type="arabicParenR"/>
            </a:pPr>
            <a:r>
              <a:rPr lang="en-US" dirty="0" smtClean="0"/>
              <a:t>Stack and Heap</a:t>
            </a:r>
          </a:p>
          <a:p>
            <a:pPr marL="514350" indent="-514350">
              <a:buFont typeface="+mj-lt"/>
              <a:buAutoNum type="arabicParenR"/>
            </a:pPr>
            <a:r>
              <a:rPr lang="en-US" dirty="0" smtClean="0"/>
              <a:t>Method calls</a:t>
            </a:r>
            <a:endParaRPr lang="en-US" dirty="0"/>
          </a:p>
          <a:p>
            <a:pPr marL="514350" indent="-514350">
              <a:buFont typeface="+mj-lt"/>
              <a:buAutoNum type="arabicParenR"/>
            </a:pPr>
            <a:r>
              <a:rPr lang="en-US" dirty="0"/>
              <a:t>Methods with </a:t>
            </a:r>
            <a:r>
              <a:rPr lang="en-US" dirty="0" smtClean="0"/>
              <a:t>parameters</a:t>
            </a:r>
          </a:p>
          <a:p>
            <a:pPr marL="514350" indent="-514350">
              <a:buFont typeface="+mj-lt"/>
              <a:buAutoNum type="arabicParenR"/>
            </a:pPr>
            <a:r>
              <a:rPr lang="en-US" dirty="0" smtClean="0"/>
              <a:t>Parameters vs Arguments</a:t>
            </a:r>
            <a:endParaRPr lang="en-US" dirty="0"/>
          </a:p>
        </p:txBody>
      </p:sp>
    </p:spTree>
    <p:extLst>
      <p:ext uri="{BB962C8B-B14F-4D97-AF65-F5344CB8AC3E}">
        <p14:creationId xmlns:p14="http://schemas.microsoft.com/office/powerpoint/2010/main" val="8310002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Statements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a:solidFill>
                  <a:srgbClr val="7030A0"/>
                </a:solidFill>
              </a:rPr>
              <a:t>if</a:t>
            </a:r>
          </a:p>
          <a:p>
            <a:pPr>
              <a:buFont typeface="Wingdings" panose="05000000000000000000" pitchFamily="2" charset="2"/>
              <a:buChar char="Ø"/>
            </a:pPr>
            <a:r>
              <a:rPr lang="en-US" b="1" dirty="0">
                <a:solidFill>
                  <a:srgbClr val="7030A0"/>
                </a:solidFill>
              </a:rPr>
              <a:t>switch-case</a:t>
            </a:r>
          </a:p>
          <a:p>
            <a:pPr>
              <a:buFont typeface="Wingdings" panose="05000000000000000000" pitchFamily="2" charset="2"/>
              <a:buChar char="Ø"/>
            </a:pPr>
            <a:r>
              <a:rPr lang="en-US" b="1" dirty="0">
                <a:solidFill>
                  <a:srgbClr val="7030A0"/>
                </a:solidFill>
              </a:rPr>
              <a:t>for</a:t>
            </a:r>
          </a:p>
          <a:p>
            <a:pPr>
              <a:buFont typeface="Wingdings" panose="05000000000000000000" pitchFamily="2" charset="2"/>
              <a:buChar char="Ø"/>
            </a:pPr>
            <a:r>
              <a:rPr lang="en-US" b="1" dirty="0">
                <a:solidFill>
                  <a:srgbClr val="7030A0"/>
                </a:solidFill>
              </a:rPr>
              <a:t>while</a:t>
            </a:r>
          </a:p>
          <a:p>
            <a:pPr>
              <a:buFont typeface="Wingdings" panose="05000000000000000000" pitchFamily="2" charset="2"/>
              <a:buChar char="Ø"/>
            </a:pPr>
            <a:r>
              <a:rPr lang="en-US" b="1" dirty="0">
                <a:solidFill>
                  <a:srgbClr val="7030A0"/>
                </a:solidFill>
              </a:rPr>
              <a:t>do-while</a:t>
            </a:r>
          </a:p>
          <a:p>
            <a:pPr>
              <a:buFont typeface="Wingdings" panose="05000000000000000000" pitchFamily="2" charset="2"/>
              <a:buChar char="Ø"/>
            </a:pPr>
            <a:r>
              <a:rPr lang="en-US" b="1" dirty="0">
                <a:solidFill>
                  <a:srgbClr val="7030A0"/>
                </a:solidFill>
              </a:rPr>
              <a:t>break </a:t>
            </a:r>
          </a:p>
          <a:p>
            <a:pPr>
              <a:buFont typeface="Wingdings" panose="05000000000000000000" pitchFamily="2" charset="2"/>
              <a:buChar char="Ø"/>
            </a:pPr>
            <a:r>
              <a:rPr lang="en-US" b="1" dirty="0">
                <a:solidFill>
                  <a:srgbClr val="7030A0"/>
                </a:solidFill>
              </a:rPr>
              <a:t>continue</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8716" y="1845734"/>
            <a:ext cx="3366964" cy="4418588"/>
          </a:xfrm>
          <a:prstGeom prst="rect">
            <a:avLst/>
          </a:prstGeom>
        </p:spPr>
      </p:pic>
    </p:spTree>
    <p:extLst>
      <p:ext uri="{BB962C8B-B14F-4D97-AF65-F5344CB8AC3E}">
        <p14:creationId xmlns:p14="http://schemas.microsoft.com/office/powerpoint/2010/main" val="114625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If/Else</a:t>
            </a:r>
            <a:endParaRPr lang="en-US" dirty="0"/>
          </a:p>
        </p:txBody>
      </p:sp>
      <p:sp>
        <p:nvSpPr>
          <p:cNvPr id="3" name="Content Placeholder 2"/>
          <p:cNvSpPr>
            <a:spLocks noGrp="1"/>
          </p:cNvSpPr>
          <p:nvPr>
            <p:ph idx="1"/>
          </p:nvPr>
        </p:nvSpPr>
        <p:spPr/>
        <p:txBody>
          <a:bodyPr>
            <a:normAutofit/>
          </a:bodyPr>
          <a:lstStyle/>
          <a:p>
            <a:pPr marL="0" indent="0">
              <a:buNone/>
            </a:pPr>
            <a:r>
              <a:rPr lang="en-US" sz="2800" b="1" dirty="0">
                <a:solidFill>
                  <a:srgbClr val="7030A0"/>
                </a:solidFill>
              </a:rPr>
              <a:t>int</a:t>
            </a:r>
            <a:r>
              <a:rPr lang="en-US" sz="2800" dirty="0"/>
              <a:t> a = 0;</a:t>
            </a:r>
          </a:p>
          <a:p>
            <a:pPr marL="0" indent="0">
              <a:buNone/>
            </a:pPr>
            <a:r>
              <a:rPr lang="en-US" sz="2800" b="1" dirty="0">
                <a:solidFill>
                  <a:srgbClr val="7030A0"/>
                </a:solidFill>
              </a:rPr>
              <a:t>if</a:t>
            </a:r>
            <a:r>
              <a:rPr lang="en-US" sz="2800" dirty="0"/>
              <a:t> (</a:t>
            </a:r>
            <a:r>
              <a:rPr lang="en-US" sz="2800" dirty="0" smtClean="0"/>
              <a:t>a &gt; 5){</a:t>
            </a:r>
            <a:endParaRPr lang="en-US" sz="2800" dirty="0"/>
          </a:p>
          <a:p>
            <a:pPr marL="0" indent="0">
              <a:buNone/>
            </a:pPr>
            <a:r>
              <a:rPr lang="en-US" sz="2800" dirty="0" smtClean="0"/>
              <a:t>	System.out.println</a:t>
            </a:r>
            <a:r>
              <a:rPr lang="en-US" sz="2800" dirty="0"/>
              <a:t>(“greater than 5”);</a:t>
            </a:r>
          </a:p>
          <a:p>
            <a:pPr marL="0" indent="0">
              <a:buNone/>
            </a:pPr>
            <a:r>
              <a:rPr lang="en-US" sz="2800" dirty="0" smtClean="0"/>
              <a:t>}</a:t>
            </a:r>
            <a:endParaRPr lang="en-US" sz="2800" dirty="0"/>
          </a:p>
          <a:p>
            <a:pPr marL="0" indent="0">
              <a:buNone/>
            </a:pPr>
            <a:r>
              <a:rPr lang="en-US" sz="2800" b="1" dirty="0" smtClean="0">
                <a:solidFill>
                  <a:srgbClr val="7030A0"/>
                </a:solidFill>
              </a:rPr>
              <a:t>else</a:t>
            </a:r>
            <a:r>
              <a:rPr lang="en-US" sz="2800" dirty="0" smtClean="0"/>
              <a:t>{</a:t>
            </a:r>
            <a:endParaRPr lang="en-US" sz="2800" dirty="0"/>
          </a:p>
          <a:p>
            <a:pPr marL="0" indent="0">
              <a:buNone/>
            </a:pPr>
            <a:r>
              <a:rPr lang="en-US" sz="2800" dirty="0" smtClean="0"/>
              <a:t>	System.out.println</a:t>
            </a:r>
            <a:r>
              <a:rPr lang="en-US" sz="2800" dirty="0"/>
              <a:t>(“less than 5”);</a:t>
            </a:r>
          </a:p>
          <a:p>
            <a:pPr marL="0" indent="0">
              <a:buNone/>
            </a:pPr>
            <a:r>
              <a:rPr lang="en-US" sz="2800"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4148" y="1845734"/>
            <a:ext cx="3371531" cy="4023360"/>
          </a:xfrm>
          <a:prstGeom prst="rect">
            <a:avLst/>
          </a:prstGeom>
        </p:spPr>
      </p:pic>
    </p:spTree>
    <p:extLst>
      <p:ext uri="{BB962C8B-B14F-4D97-AF65-F5344CB8AC3E}">
        <p14:creationId xmlns:p14="http://schemas.microsoft.com/office/powerpoint/2010/main" val="164712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Switch/Case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a:solidFill>
                  <a:srgbClr val="7030A0"/>
                </a:solidFill>
              </a:rPr>
              <a:t>int</a:t>
            </a:r>
            <a:r>
              <a:rPr lang="en-US" dirty="0">
                <a:solidFill>
                  <a:srgbClr val="7030A0"/>
                </a:solidFill>
              </a:rPr>
              <a:t> </a:t>
            </a:r>
            <a:r>
              <a:rPr lang="en-US" dirty="0" err="1" smtClean="0"/>
              <a:t>i</a:t>
            </a:r>
            <a:r>
              <a:rPr lang="en-US" dirty="0" smtClean="0"/>
              <a:t> = </a:t>
            </a:r>
            <a:r>
              <a:rPr lang="en-US" dirty="0"/>
              <a:t>2;</a:t>
            </a:r>
          </a:p>
          <a:p>
            <a:pPr marL="0" indent="0">
              <a:buNone/>
            </a:pPr>
            <a:r>
              <a:rPr lang="en-US" b="1" dirty="0">
                <a:solidFill>
                  <a:srgbClr val="7030A0"/>
                </a:solidFill>
              </a:rPr>
              <a:t>switch</a:t>
            </a:r>
            <a:r>
              <a:rPr lang="en-US" dirty="0"/>
              <a:t>(</a:t>
            </a:r>
            <a:r>
              <a:rPr lang="en-US" dirty="0" err="1"/>
              <a:t>i</a:t>
            </a:r>
            <a:r>
              <a:rPr lang="en-US" dirty="0"/>
              <a:t>) </a:t>
            </a:r>
            <a:r>
              <a:rPr lang="en-US" dirty="0" smtClean="0"/>
              <a:t>{</a:t>
            </a:r>
            <a:endParaRPr lang="en-US" dirty="0"/>
          </a:p>
          <a:p>
            <a:pPr marL="292608" lvl="1" indent="0">
              <a:buNone/>
            </a:pPr>
            <a:r>
              <a:rPr lang="en-US" b="1" dirty="0">
                <a:solidFill>
                  <a:srgbClr val="7030A0"/>
                </a:solidFill>
              </a:rPr>
              <a:t>case</a:t>
            </a:r>
            <a:r>
              <a:rPr lang="en-US" dirty="0"/>
              <a:t> 0:</a:t>
            </a:r>
          </a:p>
          <a:p>
            <a:pPr marL="292608" lvl="1" indent="0">
              <a:buNone/>
            </a:pPr>
            <a:r>
              <a:rPr lang="en-US" dirty="0" smtClean="0"/>
              <a:t>	System.out.println</a:t>
            </a:r>
            <a:r>
              <a:rPr lang="en-US" dirty="0"/>
              <a:t>(“Zero”);</a:t>
            </a:r>
          </a:p>
          <a:p>
            <a:pPr marL="292608" lvl="1" indent="0">
              <a:buNone/>
            </a:pPr>
            <a:r>
              <a:rPr lang="en-US" b="1" dirty="0">
                <a:solidFill>
                  <a:srgbClr val="7030A0"/>
                </a:solidFill>
              </a:rPr>
              <a:t>break</a:t>
            </a:r>
            <a:r>
              <a:rPr lang="en-US" dirty="0"/>
              <a:t>;</a:t>
            </a:r>
          </a:p>
          <a:p>
            <a:pPr marL="292608" lvl="1" indent="0">
              <a:buNone/>
            </a:pPr>
            <a:r>
              <a:rPr lang="en-US" b="1" dirty="0">
                <a:solidFill>
                  <a:srgbClr val="7030A0"/>
                </a:solidFill>
              </a:rPr>
              <a:t>case</a:t>
            </a:r>
            <a:r>
              <a:rPr lang="en-US" dirty="0">
                <a:solidFill>
                  <a:srgbClr val="7030A0"/>
                </a:solidFill>
              </a:rPr>
              <a:t> </a:t>
            </a:r>
            <a:r>
              <a:rPr lang="en-US" dirty="0"/>
              <a:t>1:</a:t>
            </a:r>
          </a:p>
          <a:p>
            <a:pPr marL="292608" lvl="1" indent="0">
              <a:buNone/>
            </a:pPr>
            <a:r>
              <a:rPr lang="en-US" dirty="0" smtClean="0"/>
              <a:t>	System.out.println</a:t>
            </a:r>
            <a:r>
              <a:rPr lang="en-US" dirty="0"/>
              <a:t>(“One</a:t>
            </a:r>
            <a:r>
              <a:rPr lang="en-US" dirty="0" smtClean="0"/>
              <a:t>”);</a:t>
            </a:r>
          </a:p>
          <a:p>
            <a:pPr marL="292608" lvl="1" indent="0">
              <a:buNone/>
            </a:pPr>
            <a:r>
              <a:rPr lang="en-US" b="1" dirty="0">
                <a:solidFill>
                  <a:srgbClr val="7030A0"/>
                </a:solidFill>
              </a:rPr>
              <a:t>break</a:t>
            </a:r>
            <a:r>
              <a:rPr lang="en-US" dirty="0" smtClean="0"/>
              <a:t>;</a:t>
            </a:r>
          </a:p>
          <a:p>
            <a:pPr marL="292608" lvl="1" indent="0">
              <a:buNone/>
            </a:pPr>
            <a:r>
              <a:rPr lang="en-US" b="1" dirty="0" smtClean="0">
                <a:solidFill>
                  <a:srgbClr val="7030A0"/>
                </a:solidFill>
              </a:rPr>
              <a:t>case</a:t>
            </a:r>
            <a:r>
              <a:rPr lang="en-US" dirty="0" smtClean="0">
                <a:solidFill>
                  <a:srgbClr val="7030A0"/>
                </a:solidFill>
              </a:rPr>
              <a:t> </a:t>
            </a:r>
            <a:r>
              <a:rPr lang="en-US" dirty="0" smtClean="0"/>
              <a:t>2:</a:t>
            </a:r>
          </a:p>
          <a:p>
            <a:pPr marL="292608" lvl="1" indent="0">
              <a:buNone/>
            </a:pPr>
            <a:r>
              <a:rPr lang="en-US" dirty="0" smtClean="0"/>
              <a:t>	System.out.println(“Two”);</a:t>
            </a:r>
          </a:p>
          <a:p>
            <a:pPr marL="292608" lvl="1" indent="0">
              <a:buNone/>
            </a:pPr>
            <a:r>
              <a:rPr lang="en-US" b="1" dirty="0" smtClean="0">
                <a:solidFill>
                  <a:srgbClr val="7030A0"/>
                </a:solidFill>
              </a:rPr>
              <a:t>break</a:t>
            </a:r>
            <a:r>
              <a:rPr lang="en-US" dirty="0" smtClean="0"/>
              <a:t>;</a:t>
            </a:r>
          </a:p>
          <a:p>
            <a:pPr marL="292608" lvl="1" indent="0">
              <a:buNone/>
            </a:pPr>
            <a:r>
              <a:rPr lang="en-US" b="1" dirty="0" smtClean="0">
                <a:solidFill>
                  <a:srgbClr val="7030A0"/>
                </a:solidFill>
              </a:rPr>
              <a:t>default</a:t>
            </a:r>
            <a:r>
              <a:rPr lang="en-US" dirty="0"/>
              <a:t>:</a:t>
            </a:r>
          </a:p>
          <a:p>
            <a:pPr marL="292608" lvl="1" indent="0">
              <a:buNone/>
            </a:pPr>
            <a:r>
              <a:rPr lang="en-US" dirty="0" smtClean="0"/>
              <a:t>	System.out.println</a:t>
            </a:r>
            <a:r>
              <a:rPr lang="en-US" dirty="0"/>
              <a:t>(“greater than </a:t>
            </a:r>
            <a:r>
              <a:rPr lang="en-US" dirty="0" smtClean="0"/>
              <a:t>2”);</a:t>
            </a:r>
            <a:endParaRPr lang="en-US" dirty="0"/>
          </a:p>
          <a:p>
            <a:pPr marL="0" indent="0">
              <a:buNone/>
            </a:pPr>
            <a:r>
              <a:rPr lang="en-US" dirty="0"/>
              <a:t>}</a:t>
            </a:r>
          </a:p>
        </p:txBody>
      </p:sp>
      <p:pic>
        <p:nvPicPr>
          <p:cNvPr id="4" name="Picture 3"/>
          <p:cNvPicPr>
            <a:picLocks noChangeAspect="1"/>
          </p:cNvPicPr>
          <p:nvPr/>
        </p:nvPicPr>
        <p:blipFill>
          <a:blip r:embed="rId2"/>
          <a:stretch>
            <a:fillRect/>
          </a:stretch>
        </p:blipFill>
        <p:spPr>
          <a:xfrm>
            <a:off x="6497867" y="1845734"/>
            <a:ext cx="4657813" cy="4023360"/>
          </a:xfrm>
          <a:prstGeom prst="rect">
            <a:avLst/>
          </a:prstGeom>
        </p:spPr>
      </p:pic>
      <p:sp>
        <p:nvSpPr>
          <p:cNvPr id="5" name="Rectangle 4"/>
          <p:cNvSpPr/>
          <p:nvPr/>
        </p:nvSpPr>
        <p:spPr>
          <a:xfrm>
            <a:off x="8161361" y="5377218"/>
            <a:ext cx="2994319" cy="6277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077959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a:t>
            </a:r>
            <a:endParaRPr lang="en-US" dirty="0"/>
          </a:p>
        </p:txBody>
      </p:sp>
      <p:sp>
        <p:nvSpPr>
          <p:cNvPr id="3" name="Content Placeholder 2"/>
          <p:cNvSpPr>
            <a:spLocks noGrp="1"/>
          </p:cNvSpPr>
          <p:nvPr>
            <p:ph idx="1"/>
          </p:nvPr>
        </p:nvSpPr>
        <p:spPr/>
        <p:txBody>
          <a:bodyPr>
            <a:normAutofit/>
          </a:bodyPr>
          <a:lstStyle/>
          <a:p>
            <a:pPr marL="0" indent="0">
              <a:buNone/>
            </a:pPr>
            <a:r>
              <a:rPr lang="en-US" sz="3200" b="1" dirty="0">
                <a:solidFill>
                  <a:srgbClr val="7030A0"/>
                </a:solidFill>
              </a:rPr>
              <a:t>int</a:t>
            </a:r>
            <a:r>
              <a:rPr lang="en-US" sz="3200" dirty="0">
                <a:solidFill>
                  <a:srgbClr val="7030A0"/>
                </a:solidFill>
              </a:rPr>
              <a:t> </a:t>
            </a:r>
            <a:r>
              <a:rPr lang="en-US" sz="3200" dirty="0"/>
              <a:t>num = 1;</a:t>
            </a:r>
          </a:p>
          <a:p>
            <a:pPr marL="0" indent="0">
              <a:buNone/>
            </a:pPr>
            <a:r>
              <a:rPr lang="en-US" sz="3200" b="1" dirty="0" smtClean="0">
                <a:solidFill>
                  <a:srgbClr val="7030A0"/>
                </a:solidFill>
              </a:rPr>
              <a:t>while</a:t>
            </a:r>
            <a:r>
              <a:rPr lang="en-US" sz="3200" dirty="0" smtClean="0"/>
              <a:t> (num &lt; 10) {</a:t>
            </a:r>
            <a:endParaRPr lang="en-US" sz="3200" dirty="0"/>
          </a:p>
          <a:p>
            <a:pPr marL="292608" lvl="1" indent="0">
              <a:buNone/>
            </a:pPr>
            <a:r>
              <a:rPr lang="en-US" sz="3200" dirty="0"/>
              <a:t>System.out.println(</a:t>
            </a:r>
            <a:r>
              <a:rPr lang="en-US" sz="3200" dirty="0" err="1"/>
              <a:t>num</a:t>
            </a:r>
            <a:r>
              <a:rPr lang="en-US" sz="3200" dirty="0"/>
              <a:t>);</a:t>
            </a:r>
          </a:p>
          <a:p>
            <a:pPr marL="292608" lvl="1" indent="0">
              <a:buNone/>
            </a:pPr>
            <a:r>
              <a:rPr lang="en-US" sz="3200" dirty="0" smtClean="0"/>
              <a:t>num++;</a:t>
            </a:r>
          </a:p>
          <a:p>
            <a:pPr marL="0" indent="0">
              <a:buNone/>
            </a:pPr>
            <a:r>
              <a:rPr lang="en-US" sz="3200" dirty="0" smtClean="0"/>
              <a:t>}</a:t>
            </a:r>
            <a:endParaRPr lang="en-US"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0077" y="1845734"/>
            <a:ext cx="4205603" cy="4023360"/>
          </a:xfrm>
          <a:prstGeom prst="rect">
            <a:avLst/>
          </a:prstGeom>
        </p:spPr>
      </p:pic>
    </p:spTree>
    <p:extLst>
      <p:ext uri="{BB962C8B-B14F-4D97-AF65-F5344CB8AC3E}">
        <p14:creationId xmlns:p14="http://schemas.microsoft.com/office/powerpoint/2010/main" val="3356337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Do/While Loop</a:t>
            </a:r>
            <a:endParaRPr lang="en-US" dirty="0"/>
          </a:p>
        </p:txBody>
      </p:sp>
      <p:sp>
        <p:nvSpPr>
          <p:cNvPr id="3" name="Content Placeholder 2"/>
          <p:cNvSpPr>
            <a:spLocks noGrp="1"/>
          </p:cNvSpPr>
          <p:nvPr>
            <p:ph idx="1"/>
          </p:nvPr>
        </p:nvSpPr>
        <p:spPr/>
        <p:txBody>
          <a:bodyPr/>
          <a:lstStyle/>
          <a:p>
            <a:pPr marL="0" indent="0">
              <a:buNone/>
            </a:pPr>
            <a:r>
              <a:rPr lang="en-US" sz="3600" b="1" dirty="0">
                <a:solidFill>
                  <a:srgbClr val="7030A0"/>
                </a:solidFill>
              </a:rPr>
              <a:t>int</a:t>
            </a:r>
            <a:r>
              <a:rPr lang="en-US" sz="3600" dirty="0"/>
              <a:t> num = </a:t>
            </a:r>
            <a:r>
              <a:rPr lang="en-US" sz="3600" dirty="0" smtClean="0"/>
              <a:t>1;</a:t>
            </a:r>
          </a:p>
          <a:p>
            <a:pPr marL="0" indent="0">
              <a:buNone/>
            </a:pPr>
            <a:r>
              <a:rPr lang="en-US" sz="3600" b="1" dirty="0">
                <a:solidFill>
                  <a:srgbClr val="7030A0"/>
                </a:solidFill>
              </a:rPr>
              <a:t>d</a:t>
            </a:r>
            <a:r>
              <a:rPr lang="en-US" sz="3600" b="1" dirty="0" smtClean="0">
                <a:solidFill>
                  <a:srgbClr val="7030A0"/>
                </a:solidFill>
              </a:rPr>
              <a:t>o</a:t>
            </a:r>
            <a:r>
              <a:rPr lang="en-US" sz="3600" dirty="0" smtClean="0"/>
              <a:t> {</a:t>
            </a:r>
            <a:endParaRPr lang="en-US" sz="3600" dirty="0"/>
          </a:p>
          <a:p>
            <a:pPr marL="292608" lvl="1" indent="0">
              <a:buNone/>
            </a:pPr>
            <a:r>
              <a:rPr lang="en-US" sz="3200" dirty="0"/>
              <a:t>System.out.println(</a:t>
            </a:r>
            <a:r>
              <a:rPr lang="en-US" sz="3200" dirty="0" err="1"/>
              <a:t>num</a:t>
            </a:r>
            <a:r>
              <a:rPr lang="en-US" sz="3200" dirty="0"/>
              <a:t>);</a:t>
            </a:r>
          </a:p>
          <a:p>
            <a:pPr marL="292608" lvl="1" indent="0">
              <a:buNone/>
            </a:pPr>
            <a:r>
              <a:rPr lang="en-US" sz="3200" dirty="0"/>
              <a:t>num++;</a:t>
            </a:r>
          </a:p>
          <a:p>
            <a:pPr marL="0" indent="0">
              <a:buNone/>
            </a:pPr>
            <a:r>
              <a:rPr lang="en-US" sz="3600" dirty="0" smtClean="0"/>
              <a:t>} </a:t>
            </a:r>
            <a:r>
              <a:rPr lang="en-US" sz="3600" b="1" dirty="0" smtClean="0">
                <a:solidFill>
                  <a:srgbClr val="7030A0"/>
                </a:solidFill>
              </a:rPr>
              <a:t>while</a:t>
            </a:r>
            <a:r>
              <a:rPr lang="en-US" sz="3600" dirty="0" smtClean="0"/>
              <a:t>(</a:t>
            </a:r>
            <a:r>
              <a:rPr lang="en-US" sz="3600" dirty="0" err="1" smtClean="0"/>
              <a:t>num</a:t>
            </a:r>
            <a:r>
              <a:rPr lang="en-US" sz="3600" dirty="0" smtClean="0"/>
              <a:t> </a:t>
            </a:r>
            <a:r>
              <a:rPr lang="en-US" sz="3600" dirty="0"/>
              <a:t>&lt; 10);</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6921" y="1845734"/>
            <a:ext cx="4178760" cy="3831735"/>
          </a:xfrm>
          <a:prstGeom prst="rect">
            <a:avLst/>
          </a:prstGeom>
        </p:spPr>
      </p:pic>
    </p:spTree>
    <p:extLst>
      <p:ext uri="{BB962C8B-B14F-4D97-AF65-F5344CB8AC3E}">
        <p14:creationId xmlns:p14="http://schemas.microsoft.com/office/powerpoint/2010/main" val="2889302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a:t>
            </a:r>
            <a:endParaRPr lang="en-US" dirty="0"/>
          </a:p>
        </p:txBody>
      </p:sp>
      <p:sp>
        <p:nvSpPr>
          <p:cNvPr id="3" name="Content Placeholder 2"/>
          <p:cNvSpPr>
            <a:spLocks noGrp="1"/>
          </p:cNvSpPr>
          <p:nvPr>
            <p:ph idx="1"/>
          </p:nvPr>
        </p:nvSpPr>
        <p:spPr/>
        <p:txBody>
          <a:bodyPr>
            <a:normAutofit/>
          </a:bodyPr>
          <a:lstStyle/>
          <a:p>
            <a:pPr marL="0" indent="0">
              <a:buNone/>
            </a:pPr>
            <a:r>
              <a:rPr lang="pt-BR" sz="3200" b="1" dirty="0">
                <a:solidFill>
                  <a:srgbClr val="7030A0"/>
                </a:solidFill>
              </a:rPr>
              <a:t>f</a:t>
            </a:r>
            <a:r>
              <a:rPr lang="pt-BR" sz="3200" b="1" dirty="0" smtClean="0">
                <a:solidFill>
                  <a:srgbClr val="7030A0"/>
                </a:solidFill>
              </a:rPr>
              <a:t>or</a:t>
            </a:r>
            <a:r>
              <a:rPr lang="pt-BR" sz="3200" dirty="0" smtClean="0"/>
              <a:t> (</a:t>
            </a:r>
            <a:r>
              <a:rPr lang="pt-BR" sz="3200" dirty="0"/>
              <a:t>int num = 0; num &lt; 10 ; num</a:t>
            </a:r>
            <a:r>
              <a:rPr lang="pt-BR" sz="3200" dirty="0" smtClean="0"/>
              <a:t>++)</a:t>
            </a:r>
          </a:p>
          <a:p>
            <a:pPr marL="0" indent="0">
              <a:buNone/>
            </a:pPr>
            <a:r>
              <a:rPr lang="en-US" sz="3200" dirty="0" smtClean="0"/>
              <a:t>{</a:t>
            </a:r>
            <a:endParaRPr lang="en-US" sz="3200" dirty="0"/>
          </a:p>
          <a:p>
            <a:pPr marL="0" indent="0">
              <a:buNone/>
            </a:pPr>
            <a:r>
              <a:rPr lang="en-US" sz="3200" dirty="0" smtClean="0"/>
              <a:t>	System.out.println(num</a:t>
            </a:r>
            <a:r>
              <a:rPr lang="en-US" sz="3200" dirty="0"/>
              <a:t>);</a:t>
            </a:r>
          </a:p>
          <a:p>
            <a:pPr marL="0" indent="0">
              <a:buNone/>
            </a:pPr>
            <a:r>
              <a:rPr lang="en-US" sz="3200"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1552" y="1845734"/>
            <a:ext cx="3854128" cy="4380268"/>
          </a:xfrm>
          <a:prstGeom prst="rect">
            <a:avLst/>
          </a:prstGeom>
        </p:spPr>
      </p:pic>
    </p:spTree>
    <p:extLst>
      <p:ext uri="{BB962C8B-B14F-4D97-AF65-F5344CB8AC3E}">
        <p14:creationId xmlns:p14="http://schemas.microsoft.com/office/powerpoint/2010/main" val="357428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Enhanced For Loop</a:t>
            </a:r>
            <a:endParaRPr lang="en-US" dirty="0"/>
          </a:p>
        </p:txBody>
      </p:sp>
      <p:sp>
        <p:nvSpPr>
          <p:cNvPr id="3" name="Content Placeholder 2"/>
          <p:cNvSpPr>
            <a:spLocks noGrp="1"/>
          </p:cNvSpPr>
          <p:nvPr>
            <p:ph idx="1"/>
          </p:nvPr>
        </p:nvSpPr>
        <p:spPr/>
        <p:txBody>
          <a:bodyPr/>
          <a:lstStyle/>
          <a:p>
            <a:pPr marL="0" indent="0">
              <a:buNone/>
            </a:pPr>
            <a:r>
              <a:rPr lang="en-US" b="1" dirty="0">
                <a:solidFill>
                  <a:srgbClr val="7030A0"/>
                </a:solidFill>
              </a:rPr>
              <a:t>int</a:t>
            </a:r>
            <a:r>
              <a:rPr lang="en-US" dirty="0" smtClean="0">
                <a:solidFill>
                  <a:schemeClr val="tx1">
                    <a:lumMod val="65000"/>
                    <a:lumOff val="35000"/>
                  </a:schemeClr>
                </a:solidFill>
              </a:rPr>
              <a:t>[ ] </a:t>
            </a:r>
            <a:r>
              <a:rPr lang="en-US" dirty="0"/>
              <a:t>items = {1, 2, 3, 4, 5};</a:t>
            </a:r>
          </a:p>
          <a:p>
            <a:pPr marL="0" indent="0">
              <a:buNone/>
            </a:pPr>
            <a:r>
              <a:rPr lang="pt-BR" b="1" dirty="0" smtClean="0">
                <a:solidFill>
                  <a:srgbClr val="7030A0"/>
                </a:solidFill>
              </a:rPr>
              <a:t>for</a:t>
            </a:r>
            <a:r>
              <a:rPr lang="pt-BR" dirty="0" smtClean="0"/>
              <a:t> (</a:t>
            </a:r>
            <a:r>
              <a:rPr lang="pt-BR" b="1" dirty="0" smtClean="0">
                <a:solidFill>
                  <a:srgbClr val="7030A0"/>
                </a:solidFill>
              </a:rPr>
              <a:t>int </a:t>
            </a:r>
            <a:r>
              <a:rPr lang="pt-BR" dirty="0" smtClean="0"/>
              <a:t>element : items)</a:t>
            </a:r>
            <a:endParaRPr lang="pt-BR" dirty="0"/>
          </a:p>
          <a:p>
            <a:pPr marL="0" indent="0">
              <a:buNone/>
            </a:pPr>
            <a:r>
              <a:rPr lang="en-US" dirty="0"/>
              <a:t>{</a:t>
            </a:r>
          </a:p>
          <a:p>
            <a:pPr marL="0" indent="0">
              <a:buNone/>
            </a:pPr>
            <a:r>
              <a:rPr lang="en-US" dirty="0"/>
              <a:t>	</a:t>
            </a:r>
            <a:r>
              <a:rPr lang="en-US" dirty="0" smtClean="0"/>
              <a:t>System.out.println(element);</a:t>
            </a:r>
            <a:endParaRPr lang="en-US" dirty="0"/>
          </a:p>
          <a:p>
            <a:pPr marL="0" indent="0">
              <a:buNone/>
            </a:pPr>
            <a:r>
              <a:rPr lang="en-US" dirty="0" smtClean="0"/>
              <a:t>}</a:t>
            </a:r>
          </a:p>
          <a:p>
            <a:pPr marL="0" indent="0">
              <a:buNone/>
            </a:pPr>
            <a:endParaRPr lang="en-US" dirty="0"/>
          </a:p>
          <a:p>
            <a:pPr>
              <a:buFont typeface="Wingdings" panose="05000000000000000000" pitchFamily="2" charset="2"/>
              <a:buChar char="Ø"/>
            </a:pPr>
            <a:r>
              <a:rPr lang="en-US" dirty="0" smtClean="0"/>
              <a:t>“</a:t>
            </a:r>
            <a:r>
              <a:rPr lang="en-US" b="1" dirty="0" smtClean="0">
                <a:solidFill>
                  <a:srgbClr val="7030A0"/>
                </a:solidFill>
              </a:rPr>
              <a:t>int</a:t>
            </a:r>
            <a:r>
              <a:rPr lang="en-US" dirty="0" smtClean="0"/>
              <a:t> element” declares a local variable</a:t>
            </a:r>
          </a:p>
          <a:p>
            <a:pPr>
              <a:buFont typeface="Wingdings" panose="05000000000000000000" pitchFamily="2" charset="2"/>
              <a:buChar char="Ø"/>
            </a:pPr>
            <a:r>
              <a:rPr lang="en-US" dirty="0" smtClean="0"/>
              <a:t>At the end of the block:</a:t>
            </a:r>
          </a:p>
          <a:p>
            <a:pPr lvl="1">
              <a:buFont typeface="Wingdings" panose="05000000000000000000" pitchFamily="2" charset="2"/>
              <a:buChar char="Ø"/>
            </a:pPr>
            <a:r>
              <a:rPr lang="en-US" dirty="0" smtClean="0"/>
              <a:t>Loop moves to the next element in the array</a:t>
            </a:r>
            <a:endParaRPr lang="en-US" dirty="0"/>
          </a:p>
        </p:txBody>
      </p:sp>
      <p:sp>
        <p:nvSpPr>
          <p:cNvPr id="4" name="Right Arrow 3"/>
          <p:cNvSpPr/>
          <p:nvPr/>
        </p:nvSpPr>
        <p:spPr>
          <a:xfrm rot="10800000">
            <a:off x="3780430" y="1845734"/>
            <a:ext cx="2047164" cy="13101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TextBox 4"/>
          <p:cNvSpPr txBox="1"/>
          <p:nvPr/>
        </p:nvSpPr>
        <p:spPr>
          <a:xfrm>
            <a:off x="4148919" y="2216784"/>
            <a:ext cx="1678675" cy="584775"/>
          </a:xfrm>
          <a:prstGeom prst="rect">
            <a:avLst/>
          </a:prstGeom>
          <a:noFill/>
        </p:spPr>
        <p:txBody>
          <a:bodyPr wrap="square" rtlCol="0">
            <a:spAutoFit/>
          </a:bodyPr>
          <a:lstStyle/>
          <a:p>
            <a:r>
              <a:rPr lang="en-US" sz="1600" dirty="0" smtClean="0">
                <a:solidFill>
                  <a:prstClr val="white"/>
                </a:solidFill>
              </a:rPr>
              <a:t>For each element in “items”</a:t>
            </a:r>
            <a:endParaRPr lang="en-US" sz="1600" dirty="0">
              <a:solidFill>
                <a:prstClr val="white"/>
              </a:solidFill>
            </a:endParaRPr>
          </a:p>
        </p:txBody>
      </p:sp>
      <p:sp>
        <p:nvSpPr>
          <p:cNvPr id="8" name="Left Brace 7"/>
          <p:cNvSpPr/>
          <p:nvPr/>
        </p:nvSpPr>
        <p:spPr>
          <a:xfrm>
            <a:off x="341194" y="2647665"/>
            <a:ext cx="660552" cy="1596788"/>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Tree>
    <p:extLst>
      <p:ext uri="{BB962C8B-B14F-4D97-AF65-F5344CB8AC3E}">
        <p14:creationId xmlns:p14="http://schemas.microsoft.com/office/powerpoint/2010/main" val="3147768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a:t>
            </a:r>
            <a:endParaRPr lang="en-US" dirty="0"/>
          </a:p>
        </p:txBody>
      </p:sp>
      <p:sp>
        <p:nvSpPr>
          <p:cNvPr id="3" name="Content Placeholder 2"/>
          <p:cNvSpPr>
            <a:spLocks noGrp="1"/>
          </p:cNvSpPr>
          <p:nvPr>
            <p:ph idx="1"/>
          </p:nvPr>
        </p:nvSpPr>
        <p:spPr/>
        <p:txBody>
          <a:bodyPr>
            <a:normAutofit/>
          </a:bodyPr>
          <a:lstStyle/>
          <a:p>
            <a:pPr marL="0" indent="0">
              <a:buNone/>
            </a:pPr>
            <a:r>
              <a:rPr lang="en-US" sz="2800" b="1" dirty="0">
                <a:solidFill>
                  <a:srgbClr val="7030A0"/>
                </a:solidFill>
              </a:rPr>
              <a:t>f</a:t>
            </a:r>
            <a:r>
              <a:rPr lang="en-US" sz="2800" b="1" dirty="0" smtClean="0">
                <a:solidFill>
                  <a:srgbClr val="7030A0"/>
                </a:solidFill>
              </a:rPr>
              <a:t>or</a:t>
            </a:r>
            <a:r>
              <a:rPr lang="en-US" sz="2800" dirty="0" smtClean="0"/>
              <a:t> (</a:t>
            </a:r>
            <a:r>
              <a:rPr lang="en-US" sz="2800" dirty="0"/>
              <a:t>int a = 0; a&lt;10; a</a:t>
            </a:r>
            <a:r>
              <a:rPr lang="en-US" sz="2800" dirty="0" smtClean="0"/>
              <a:t>++){</a:t>
            </a:r>
            <a:endParaRPr lang="en-US" sz="2800" dirty="0"/>
          </a:p>
          <a:p>
            <a:pPr marL="292608" lvl="1" indent="0">
              <a:buNone/>
            </a:pPr>
            <a:r>
              <a:rPr lang="en-US" sz="2400" b="1" dirty="0">
                <a:solidFill>
                  <a:srgbClr val="7030A0"/>
                </a:solidFill>
              </a:rPr>
              <a:t>i</a:t>
            </a:r>
            <a:r>
              <a:rPr lang="en-US" sz="2400" b="1" dirty="0" smtClean="0">
                <a:solidFill>
                  <a:srgbClr val="7030A0"/>
                </a:solidFill>
              </a:rPr>
              <a:t>f</a:t>
            </a:r>
            <a:r>
              <a:rPr lang="en-US" sz="2400" dirty="0" smtClean="0"/>
              <a:t> (</a:t>
            </a:r>
            <a:r>
              <a:rPr lang="en-US" sz="2400" dirty="0"/>
              <a:t>a == </a:t>
            </a:r>
            <a:r>
              <a:rPr lang="en-US" sz="2400" dirty="0" smtClean="0"/>
              <a:t>5) </a:t>
            </a:r>
            <a:r>
              <a:rPr lang="en-US" sz="2400" b="1" dirty="0" smtClean="0">
                <a:solidFill>
                  <a:srgbClr val="7030A0"/>
                </a:solidFill>
              </a:rPr>
              <a:t>break</a:t>
            </a:r>
            <a:r>
              <a:rPr lang="en-US" sz="2400" dirty="0" smtClean="0"/>
              <a:t>; </a:t>
            </a:r>
            <a:endParaRPr lang="en-US" sz="2400" dirty="0"/>
          </a:p>
          <a:p>
            <a:pPr marL="292608" lvl="1" indent="0">
              <a:buNone/>
            </a:pPr>
            <a:r>
              <a:rPr lang="en-US" sz="2400" dirty="0" smtClean="0"/>
              <a:t>System.out.println(a</a:t>
            </a:r>
            <a:r>
              <a:rPr lang="en-US" sz="2400" dirty="0"/>
              <a:t>);</a:t>
            </a:r>
          </a:p>
          <a:p>
            <a:pPr marL="0" indent="0">
              <a:buNone/>
            </a:pPr>
            <a:r>
              <a:rPr lang="en-US" sz="2800" dirty="0"/>
              <a:t>}</a:t>
            </a:r>
          </a:p>
          <a:p>
            <a:pPr marL="0" indent="0">
              <a:buNone/>
            </a:pPr>
            <a:r>
              <a:rPr lang="en-US" sz="2800" dirty="0"/>
              <a:t>System.out.println(“Loop complete!”);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3565" y="1845734"/>
            <a:ext cx="3622116" cy="4206738"/>
          </a:xfrm>
          <a:prstGeom prst="rect">
            <a:avLst/>
          </a:prstGeom>
        </p:spPr>
      </p:pic>
    </p:spTree>
    <p:extLst>
      <p:ext uri="{BB962C8B-B14F-4D97-AF65-F5344CB8AC3E}">
        <p14:creationId xmlns:p14="http://schemas.microsoft.com/office/powerpoint/2010/main" val="2408108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a:bodyPr>
          <a:lstStyle/>
          <a:p>
            <a:pPr marL="0" indent="0">
              <a:buNone/>
            </a:pPr>
            <a:r>
              <a:rPr lang="nn-NO" sz="3600" b="1" dirty="0" smtClean="0">
                <a:solidFill>
                  <a:srgbClr val="7030A0"/>
                </a:solidFill>
              </a:rPr>
              <a:t>for</a:t>
            </a:r>
            <a:r>
              <a:rPr lang="nn-NO" sz="3600" dirty="0" smtClean="0"/>
              <a:t> (</a:t>
            </a:r>
            <a:r>
              <a:rPr lang="nn-NO" sz="3600" dirty="0"/>
              <a:t>int i = 0; i&lt; 10; i</a:t>
            </a:r>
            <a:r>
              <a:rPr lang="nn-NO" sz="3600" dirty="0" smtClean="0"/>
              <a:t>++)</a:t>
            </a:r>
            <a:r>
              <a:rPr lang="en-US" sz="3600" dirty="0" smtClean="0"/>
              <a:t>{</a:t>
            </a:r>
          </a:p>
          <a:p>
            <a:pPr marL="292608" lvl="1" indent="0">
              <a:buNone/>
            </a:pPr>
            <a:r>
              <a:rPr lang="en-US" sz="3200" dirty="0" smtClean="0"/>
              <a:t>if (</a:t>
            </a:r>
            <a:r>
              <a:rPr lang="en-US" sz="3200" dirty="0" err="1" smtClean="0"/>
              <a:t>i</a:t>
            </a:r>
            <a:r>
              <a:rPr lang="en-US" sz="3200" dirty="0" smtClean="0"/>
              <a:t> == 5</a:t>
            </a:r>
            <a:r>
              <a:rPr lang="en-US" sz="3200" dirty="0"/>
              <a:t>) </a:t>
            </a:r>
            <a:r>
              <a:rPr lang="en-US" sz="3200" b="1" dirty="0">
                <a:solidFill>
                  <a:srgbClr val="7030A0"/>
                </a:solidFill>
              </a:rPr>
              <a:t>continue</a:t>
            </a:r>
            <a:r>
              <a:rPr lang="en-US" sz="3200" dirty="0"/>
              <a:t>;</a:t>
            </a:r>
          </a:p>
          <a:p>
            <a:pPr marL="292608" lvl="1" indent="0">
              <a:buNone/>
            </a:pPr>
            <a:r>
              <a:rPr lang="en-US" sz="3200" dirty="0"/>
              <a:t>System.out.println(</a:t>
            </a:r>
            <a:r>
              <a:rPr lang="en-US" sz="3200" dirty="0" err="1"/>
              <a:t>i</a:t>
            </a:r>
            <a:r>
              <a:rPr lang="en-US" sz="3200" dirty="0"/>
              <a:t>);</a:t>
            </a:r>
          </a:p>
          <a:p>
            <a:pPr marL="0" indent="0">
              <a:buNone/>
            </a:pPr>
            <a:r>
              <a:rPr lang="en-US" sz="3600"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0735" y="1845734"/>
            <a:ext cx="3744946" cy="4349393"/>
          </a:xfrm>
          <a:prstGeom prst="rect">
            <a:avLst/>
          </a:prstGeom>
        </p:spPr>
      </p:pic>
    </p:spTree>
    <p:extLst>
      <p:ext uri="{BB962C8B-B14F-4D97-AF65-F5344CB8AC3E}">
        <p14:creationId xmlns:p14="http://schemas.microsoft.com/office/powerpoint/2010/main" val="96582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Java?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Portable</a:t>
            </a:r>
          </a:p>
          <a:p>
            <a:pPr>
              <a:buFont typeface="Wingdings" panose="05000000000000000000" pitchFamily="2" charset="2"/>
              <a:buChar char="Ø"/>
            </a:pPr>
            <a:r>
              <a:rPr lang="en-US" dirty="0" smtClean="0"/>
              <a:t>Simple syntax</a:t>
            </a:r>
          </a:p>
          <a:p>
            <a:pPr lvl="1">
              <a:buFont typeface="Wingdings" panose="05000000000000000000" pitchFamily="2" charset="2"/>
              <a:buChar char="Ø"/>
            </a:pPr>
            <a:r>
              <a:rPr lang="en-US" dirty="0" smtClean="0"/>
              <a:t>Based on C</a:t>
            </a:r>
          </a:p>
          <a:p>
            <a:pPr>
              <a:buFont typeface="Wingdings" panose="05000000000000000000" pitchFamily="2" charset="2"/>
              <a:buChar char="Ø"/>
            </a:pPr>
            <a:r>
              <a:rPr lang="en-US" dirty="0" smtClean="0"/>
              <a:t>Rich API</a:t>
            </a:r>
          </a:p>
          <a:p>
            <a:pPr>
              <a:buFont typeface="Wingdings" panose="05000000000000000000" pitchFamily="2" charset="2"/>
              <a:buChar char="Ø"/>
            </a:pPr>
            <a:r>
              <a:rPr lang="en-US" dirty="0"/>
              <a:t>Java is </a:t>
            </a:r>
            <a:r>
              <a:rPr lang="en-US" dirty="0" smtClean="0"/>
              <a:t>FREE</a:t>
            </a:r>
          </a:p>
          <a:p>
            <a:pPr>
              <a:buFont typeface="Wingdings" panose="05000000000000000000" pitchFamily="2" charset="2"/>
              <a:buChar char="Ø"/>
            </a:pPr>
            <a:r>
              <a:rPr lang="en-US" dirty="0" smtClean="0"/>
              <a:t>Support from Oracle Corporation</a:t>
            </a:r>
          </a:p>
          <a:p>
            <a:pPr>
              <a:buFont typeface="Wingdings" panose="05000000000000000000" pitchFamily="2" charset="2"/>
              <a:buChar char="Ø"/>
            </a:pPr>
            <a:r>
              <a:rPr lang="en-US" dirty="0" smtClean="0"/>
              <a:t>Automatic memory management</a:t>
            </a:r>
          </a:p>
          <a:p>
            <a:pPr lvl="1">
              <a:buFont typeface="Wingdings" panose="05000000000000000000" pitchFamily="2" charset="2"/>
              <a:buChar char="Ø"/>
            </a:pPr>
            <a:r>
              <a:rPr lang="en-US" dirty="0" smtClean="0"/>
              <a:t>No pointers!</a:t>
            </a:r>
            <a:endParaRPr lang="en-US" dirty="0"/>
          </a:p>
        </p:txBody>
      </p:sp>
      <p:pic>
        <p:nvPicPr>
          <p:cNvPr id="4" name="Picture 3"/>
          <p:cNvPicPr>
            <a:picLocks noChangeAspect="1"/>
          </p:cNvPicPr>
          <p:nvPr/>
        </p:nvPicPr>
        <p:blipFill>
          <a:blip r:embed="rId2"/>
          <a:stretch>
            <a:fillRect/>
          </a:stretch>
        </p:blipFill>
        <p:spPr>
          <a:xfrm>
            <a:off x="4012442" y="1845734"/>
            <a:ext cx="7143238" cy="1664326"/>
          </a:xfrm>
          <a:prstGeom prst="rect">
            <a:avLst/>
          </a:prstGeom>
        </p:spPr>
      </p:pic>
    </p:spTree>
    <p:extLst>
      <p:ext uri="{BB962C8B-B14F-4D97-AF65-F5344CB8AC3E}">
        <p14:creationId xmlns:p14="http://schemas.microsoft.com/office/powerpoint/2010/main" val="339606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a:t>
            </a:r>
            <a:endParaRPr lang="en-US" dirty="0"/>
          </a:p>
        </p:txBody>
      </p:sp>
      <p:sp>
        <p:nvSpPr>
          <p:cNvPr id="3" name="Content Placeholder 2"/>
          <p:cNvSpPr>
            <a:spLocks noGrp="1"/>
          </p:cNvSpPr>
          <p:nvPr>
            <p:ph idx="1"/>
          </p:nvPr>
        </p:nvSpPr>
        <p:spPr/>
        <p:txBody>
          <a:bodyPr>
            <a:noAutofit/>
          </a:bodyPr>
          <a:lstStyle/>
          <a:p>
            <a:pPr marL="0" indent="0">
              <a:buNone/>
            </a:pPr>
            <a:r>
              <a:rPr lang="en-US" sz="3200" b="1" dirty="0">
                <a:solidFill>
                  <a:srgbClr val="7030A0"/>
                </a:solidFill>
              </a:rPr>
              <a:t>class</a:t>
            </a:r>
            <a:r>
              <a:rPr lang="en-US" sz="3200" dirty="0"/>
              <a:t> </a:t>
            </a:r>
            <a:r>
              <a:rPr lang="en-US" sz="3200" dirty="0" smtClean="0"/>
              <a:t>MyClass{ </a:t>
            </a:r>
          </a:p>
          <a:p>
            <a:pPr marL="292608" lvl="1" indent="0">
              <a:buNone/>
            </a:pPr>
            <a:r>
              <a:rPr lang="en-US" sz="2800" dirty="0" smtClean="0"/>
              <a:t>// instance </a:t>
            </a:r>
            <a:r>
              <a:rPr lang="en-US" sz="2800" dirty="0"/>
              <a:t>variables</a:t>
            </a:r>
          </a:p>
          <a:p>
            <a:pPr marL="292608" lvl="1" indent="0">
              <a:buNone/>
            </a:pPr>
            <a:r>
              <a:rPr lang="en-US" sz="2800" b="1" dirty="0">
                <a:solidFill>
                  <a:srgbClr val="7030A0"/>
                </a:solidFill>
              </a:rPr>
              <a:t>int</a:t>
            </a:r>
            <a:r>
              <a:rPr lang="en-US" sz="2800" dirty="0"/>
              <a:t> </a:t>
            </a:r>
            <a:r>
              <a:rPr lang="en-US" sz="2800" dirty="0" smtClean="0"/>
              <a:t>variable;</a:t>
            </a:r>
          </a:p>
          <a:p>
            <a:pPr marL="292608" lvl="1" indent="0">
              <a:buNone/>
            </a:pPr>
            <a:endParaRPr lang="en-US" sz="2800" dirty="0" smtClean="0"/>
          </a:p>
          <a:p>
            <a:pPr marL="292608" lvl="1" indent="0">
              <a:buNone/>
            </a:pPr>
            <a:r>
              <a:rPr lang="en-US" sz="2800" dirty="0" smtClean="0"/>
              <a:t>// methods</a:t>
            </a:r>
            <a:endParaRPr lang="en-US" sz="2800" dirty="0"/>
          </a:p>
          <a:p>
            <a:pPr marL="292608" lvl="1" indent="0">
              <a:buNone/>
            </a:pPr>
            <a:r>
              <a:rPr lang="en-US" sz="2800" b="1" dirty="0">
                <a:solidFill>
                  <a:srgbClr val="7030A0"/>
                </a:solidFill>
              </a:rPr>
              <a:t>void</a:t>
            </a:r>
            <a:r>
              <a:rPr lang="en-US" sz="2800" dirty="0"/>
              <a:t> </a:t>
            </a:r>
            <a:r>
              <a:rPr lang="en-US" sz="2800" dirty="0" smtClean="0"/>
              <a:t>myMethod(){  </a:t>
            </a:r>
          </a:p>
          <a:p>
            <a:pPr marL="292608" lvl="1" indent="0">
              <a:buNone/>
            </a:pPr>
            <a:endParaRPr lang="en-US" sz="2800" dirty="0"/>
          </a:p>
          <a:p>
            <a:pPr marL="292608" lvl="1" indent="0">
              <a:buNone/>
            </a:pPr>
            <a:r>
              <a:rPr lang="en-US" sz="2800" dirty="0" smtClean="0"/>
              <a:t>}</a:t>
            </a:r>
            <a:endParaRPr lang="en-US" sz="2800" dirty="0"/>
          </a:p>
          <a:p>
            <a:pPr marL="0" indent="0">
              <a:buNone/>
            </a:pPr>
            <a:r>
              <a:rPr lang="en-US" sz="3200"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3616" y="1845734"/>
            <a:ext cx="5312064" cy="3531484"/>
          </a:xfrm>
          <a:prstGeom prst="rect">
            <a:avLst/>
          </a:prstGeom>
        </p:spPr>
      </p:pic>
    </p:spTree>
    <p:extLst>
      <p:ext uri="{BB962C8B-B14F-4D97-AF65-F5344CB8AC3E}">
        <p14:creationId xmlns:p14="http://schemas.microsoft.com/office/powerpoint/2010/main" val="2432472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and Methods</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dirty="0" smtClean="0"/>
              <a:t>Create an object of a class:</a:t>
            </a:r>
          </a:p>
          <a:p>
            <a:pPr lvl="1">
              <a:buFont typeface="Wingdings" panose="05000000000000000000" pitchFamily="2" charset="2"/>
              <a:buChar char="Ø"/>
            </a:pPr>
            <a:r>
              <a:rPr lang="en-US" dirty="0" smtClean="0"/>
              <a:t>MyClass ref </a:t>
            </a:r>
            <a:r>
              <a:rPr lang="en-US" dirty="0"/>
              <a:t>= </a:t>
            </a:r>
            <a:r>
              <a:rPr lang="en-US" b="1" dirty="0">
                <a:solidFill>
                  <a:srgbClr val="7030A0"/>
                </a:solidFill>
              </a:rPr>
              <a:t>new</a:t>
            </a:r>
            <a:r>
              <a:rPr lang="en-US" dirty="0">
                <a:solidFill>
                  <a:srgbClr val="7030A0"/>
                </a:solidFill>
              </a:rPr>
              <a:t> </a:t>
            </a:r>
            <a:r>
              <a:rPr lang="en-US" dirty="0" smtClean="0"/>
              <a:t>MyClass( );</a:t>
            </a:r>
          </a:p>
          <a:p>
            <a:pPr>
              <a:buFont typeface="Wingdings" panose="05000000000000000000" pitchFamily="2" charset="2"/>
              <a:buChar char="Ø"/>
            </a:pPr>
            <a:r>
              <a:rPr lang="en-US" dirty="0" smtClean="0"/>
              <a:t>Objects let you call methods</a:t>
            </a:r>
          </a:p>
          <a:p>
            <a:pPr lvl="1">
              <a:buFont typeface="Wingdings" panose="05000000000000000000" pitchFamily="2" charset="2"/>
              <a:buChar char="Ø"/>
            </a:pPr>
            <a:r>
              <a:rPr lang="en-US" dirty="0" err="1" smtClean="0"/>
              <a:t>ref.myMethod</a:t>
            </a:r>
            <a:r>
              <a:rPr lang="en-US" dirty="0" smtClean="0"/>
              <a:t>( );</a:t>
            </a:r>
          </a:p>
          <a:p>
            <a:pPr>
              <a:buFont typeface="Wingdings" panose="05000000000000000000" pitchFamily="2" charset="2"/>
              <a:buChar char="Ø"/>
            </a:pPr>
            <a:r>
              <a:rPr lang="en-US" dirty="0" smtClean="0"/>
              <a:t>Every method has a return type</a:t>
            </a:r>
          </a:p>
          <a:p>
            <a:pPr lvl="1">
              <a:buFont typeface="Wingdings" panose="05000000000000000000" pitchFamily="2" charset="2"/>
              <a:buChar char="Ø"/>
            </a:pPr>
            <a:r>
              <a:rPr lang="en-US" dirty="0" smtClean="0"/>
              <a:t>String</a:t>
            </a:r>
          </a:p>
          <a:p>
            <a:pPr lvl="1">
              <a:buFont typeface="Wingdings" panose="05000000000000000000" pitchFamily="2" charset="2"/>
              <a:buChar char="Ø"/>
            </a:pPr>
            <a:r>
              <a:rPr lang="en-US" dirty="0" smtClean="0"/>
              <a:t>int</a:t>
            </a:r>
          </a:p>
          <a:p>
            <a:pPr lvl="1">
              <a:buFont typeface="Wingdings" panose="05000000000000000000" pitchFamily="2" charset="2"/>
              <a:buChar char="Ø"/>
            </a:pPr>
            <a:r>
              <a:rPr lang="en-US" dirty="0" smtClean="0"/>
              <a:t>An Object</a:t>
            </a:r>
          </a:p>
          <a:p>
            <a:pPr>
              <a:buFont typeface="Wingdings" panose="05000000000000000000" pitchFamily="2" charset="2"/>
              <a:buChar char="Ø"/>
            </a:pPr>
            <a:r>
              <a:rPr lang="en-US" dirty="0" smtClean="0"/>
              <a:t>If not, return type is void</a:t>
            </a:r>
          </a:p>
          <a:p>
            <a:pPr marL="0" indent="0">
              <a:buNone/>
            </a:pPr>
            <a:r>
              <a:rPr lang="en-US" dirty="0"/>
              <a:t>	</a:t>
            </a:r>
            <a:r>
              <a:rPr lang="en-US" b="1" dirty="0" smtClean="0">
                <a:solidFill>
                  <a:srgbClr val="7030A0"/>
                </a:solidFill>
              </a:rPr>
              <a:t>void</a:t>
            </a:r>
            <a:r>
              <a:rPr lang="en-US" dirty="0" smtClean="0"/>
              <a:t> myMethod( ){</a:t>
            </a:r>
          </a:p>
          <a:p>
            <a:pPr marL="0" indent="0">
              <a:buNone/>
            </a:pPr>
            <a:r>
              <a:rPr lang="en-US" dirty="0"/>
              <a:t>	</a:t>
            </a:r>
            <a:r>
              <a:rPr lang="en-US" dirty="0" smtClean="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5647" y="1845735"/>
            <a:ext cx="6964907" cy="3400834"/>
          </a:xfrm>
          <a:prstGeom prst="rect">
            <a:avLst/>
          </a:prstGeom>
        </p:spPr>
      </p:pic>
    </p:spTree>
    <p:extLst>
      <p:ext uri="{BB962C8B-B14F-4D97-AF65-F5344CB8AC3E}">
        <p14:creationId xmlns:p14="http://schemas.microsoft.com/office/powerpoint/2010/main" val="2289898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In a method use:</a:t>
            </a:r>
          </a:p>
          <a:p>
            <a:pPr lvl="1">
              <a:buFont typeface="Wingdings" panose="05000000000000000000" pitchFamily="2" charset="2"/>
              <a:buChar char="Ø"/>
            </a:pPr>
            <a:r>
              <a:rPr lang="en-US" b="1" dirty="0">
                <a:solidFill>
                  <a:srgbClr val="7030A0"/>
                </a:solidFill>
              </a:rPr>
              <a:t>return</a:t>
            </a:r>
            <a:r>
              <a:rPr lang="en-US" dirty="0">
                <a:solidFill>
                  <a:srgbClr val="7030A0"/>
                </a:solidFill>
              </a:rPr>
              <a:t> </a:t>
            </a:r>
            <a:r>
              <a:rPr lang="en-US" dirty="0" err="1"/>
              <a:t>someVariable</a:t>
            </a:r>
            <a:r>
              <a:rPr lang="en-US" dirty="0"/>
              <a:t>;</a:t>
            </a:r>
          </a:p>
          <a:p>
            <a:pPr>
              <a:buFont typeface="Wingdings" panose="05000000000000000000" pitchFamily="2" charset="2"/>
              <a:buChar char="Ø"/>
            </a:pPr>
            <a:r>
              <a:rPr lang="en-US" dirty="0"/>
              <a:t>Return </a:t>
            </a:r>
            <a:r>
              <a:rPr lang="en-US" dirty="0" smtClean="0"/>
              <a:t>Statement will:</a:t>
            </a:r>
          </a:p>
          <a:p>
            <a:pPr lvl="1">
              <a:buFont typeface="Wingdings" panose="05000000000000000000" pitchFamily="2" charset="2"/>
              <a:buChar char="Ø"/>
            </a:pPr>
            <a:r>
              <a:rPr lang="en-US" dirty="0" smtClean="0"/>
              <a:t>Terminate the local method</a:t>
            </a:r>
          </a:p>
          <a:p>
            <a:pPr lvl="1">
              <a:buFont typeface="Wingdings" panose="05000000000000000000" pitchFamily="2" charset="2"/>
              <a:buChar char="Ø"/>
            </a:pPr>
            <a:r>
              <a:rPr lang="en-US" dirty="0" smtClean="0"/>
              <a:t>Pass the value to where the method was called</a:t>
            </a:r>
          </a:p>
          <a:p>
            <a:pPr>
              <a:buFont typeface="Wingdings" panose="05000000000000000000" pitchFamily="2" charset="2"/>
              <a:buChar char="Ø"/>
            </a:pPr>
            <a:r>
              <a:rPr lang="en-US" dirty="0" smtClean="0"/>
              <a:t>Example:</a:t>
            </a:r>
          </a:p>
          <a:p>
            <a:pPr>
              <a:buFont typeface="Wingdings" panose="05000000000000000000" pitchFamily="2" charset="2"/>
              <a:buChar char="Ø"/>
            </a:pPr>
            <a:r>
              <a:rPr lang="en-US" dirty="0" smtClean="0"/>
              <a:t>You can use return multiple times</a:t>
            </a:r>
          </a:p>
          <a:p>
            <a:pPr>
              <a:buFont typeface="Wingdings" panose="05000000000000000000" pitchFamily="2" charset="2"/>
              <a:buChar char="Ø"/>
            </a:pPr>
            <a:r>
              <a:rPr lang="en-US" dirty="0" smtClean="0"/>
              <a:t>The first one that is reached is used</a:t>
            </a:r>
          </a:p>
        </p:txBody>
      </p:sp>
      <p:pic>
        <p:nvPicPr>
          <p:cNvPr id="4" name="Picture 3"/>
          <p:cNvPicPr>
            <a:picLocks noChangeAspect="1"/>
          </p:cNvPicPr>
          <p:nvPr/>
        </p:nvPicPr>
        <p:blipFill>
          <a:blip r:embed="rId2"/>
          <a:stretch>
            <a:fillRect/>
          </a:stretch>
        </p:blipFill>
        <p:spPr>
          <a:xfrm>
            <a:off x="6669334" y="1845735"/>
            <a:ext cx="4486345" cy="3190290"/>
          </a:xfrm>
          <a:prstGeom prst="rect">
            <a:avLst/>
          </a:prstGeom>
        </p:spPr>
      </p:pic>
    </p:spTree>
    <p:extLst>
      <p:ext uri="{BB962C8B-B14F-4D97-AF65-F5344CB8AC3E}">
        <p14:creationId xmlns:p14="http://schemas.microsoft.com/office/powerpoint/2010/main" val="1065630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Parameterized Methods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Methods may take parameters of any data </a:t>
            </a:r>
            <a:r>
              <a:rPr lang="en-US" dirty="0" smtClean="0"/>
              <a:t>type</a:t>
            </a:r>
          </a:p>
          <a:p>
            <a:pPr>
              <a:buFont typeface="Wingdings" panose="05000000000000000000" pitchFamily="2" charset="2"/>
              <a:buChar char="Ø"/>
            </a:pPr>
            <a:endParaRPr lang="en-US" dirty="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a:p>
            <a:pPr>
              <a:buFont typeface="Wingdings" panose="05000000000000000000" pitchFamily="2" charset="2"/>
              <a:buChar char="Ø"/>
            </a:pPr>
            <a:r>
              <a:rPr lang="en-US" dirty="0" smtClean="0"/>
              <a:t>Methods may take any number of parameters</a:t>
            </a:r>
          </a:p>
          <a:p>
            <a:pPr>
              <a:buFont typeface="Wingdings" panose="05000000000000000000" pitchFamily="2" charset="2"/>
              <a:buChar char="Ø"/>
            </a:pPr>
            <a:r>
              <a:rPr lang="en-US" dirty="0" smtClean="0"/>
              <a:t>Values passed into parameters are called arguments</a:t>
            </a:r>
          </a:p>
          <a:p>
            <a:pPr>
              <a:buFont typeface="Wingdings" panose="05000000000000000000" pitchFamily="2" charset="2"/>
              <a:buChar char="Ø"/>
            </a:pPr>
            <a:endParaRPr lang="en-US" dirty="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smtClean="0"/>
          </a:p>
        </p:txBody>
      </p:sp>
      <p:pic>
        <p:nvPicPr>
          <p:cNvPr id="5" name="Picture 4"/>
          <p:cNvPicPr>
            <a:picLocks noChangeAspect="1"/>
          </p:cNvPicPr>
          <p:nvPr/>
        </p:nvPicPr>
        <p:blipFill>
          <a:blip r:embed="rId2"/>
          <a:stretch>
            <a:fillRect/>
          </a:stretch>
        </p:blipFill>
        <p:spPr>
          <a:xfrm>
            <a:off x="1897038" y="2239014"/>
            <a:ext cx="4174225" cy="1125404"/>
          </a:xfrm>
          <a:prstGeom prst="rect">
            <a:avLst/>
          </a:prstGeom>
        </p:spPr>
      </p:pic>
      <p:pic>
        <p:nvPicPr>
          <p:cNvPr id="6" name="Picture 5"/>
          <p:cNvPicPr>
            <a:picLocks noChangeAspect="1"/>
          </p:cNvPicPr>
          <p:nvPr/>
        </p:nvPicPr>
        <p:blipFill>
          <a:blip r:embed="rId3"/>
          <a:stretch>
            <a:fillRect/>
          </a:stretch>
        </p:blipFill>
        <p:spPr>
          <a:xfrm>
            <a:off x="1897038" y="4625492"/>
            <a:ext cx="4174225" cy="1351976"/>
          </a:xfrm>
          <a:prstGeom prst="rect">
            <a:avLst/>
          </a:prstGeom>
        </p:spPr>
      </p:pic>
      <p:sp>
        <p:nvSpPr>
          <p:cNvPr id="7" name="Right Brace 6"/>
          <p:cNvSpPr/>
          <p:nvPr/>
        </p:nvSpPr>
        <p:spPr>
          <a:xfrm rot="16200000">
            <a:off x="5268036" y="4653887"/>
            <a:ext cx="436728" cy="614150"/>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8" name="Right Brace 7"/>
          <p:cNvSpPr/>
          <p:nvPr/>
        </p:nvSpPr>
        <p:spPr>
          <a:xfrm rot="16200000">
            <a:off x="4524235" y="1304545"/>
            <a:ext cx="436728" cy="1760564"/>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Tree>
    <p:extLst>
      <p:ext uri="{BB962C8B-B14F-4D97-AF65-F5344CB8AC3E}">
        <p14:creationId xmlns:p14="http://schemas.microsoft.com/office/powerpoint/2010/main" val="2084452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1"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arenR"/>
            </a:pPr>
            <a:r>
              <a:rPr lang="en-US" dirty="0"/>
              <a:t>Control Statements</a:t>
            </a:r>
          </a:p>
          <a:p>
            <a:pPr marL="806958" lvl="1" indent="-514350">
              <a:buFont typeface="+mj-lt"/>
              <a:buAutoNum type="romanUcPeriod"/>
            </a:pPr>
            <a:r>
              <a:rPr lang="en-US" b="1" dirty="0">
                <a:solidFill>
                  <a:srgbClr val="7030A0"/>
                </a:solidFill>
              </a:rPr>
              <a:t>if</a:t>
            </a:r>
          </a:p>
          <a:p>
            <a:pPr marL="806958" lvl="1" indent="-514350">
              <a:buFont typeface="+mj-lt"/>
              <a:buAutoNum type="romanUcPeriod"/>
            </a:pPr>
            <a:r>
              <a:rPr lang="en-US" b="1" dirty="0">
                <a:solidFill>
                  <a:srgbClr val="7030A0"/>
                </a:solidFill>
              </a:rPr>
              <a:t>switch-case</a:t>
            </a:r>
          </a:p>
          <a:p>
            <a:pPr marL="806958" lvl="1" indent="-514350">
              <a:buFont typeface="+mj-lt"/>
              <a:buAutoNum type="romanUcPeriod"/>
            </a:pPr>
            <a:r>
              <a:rPr lang="en-US" b="1" dirty="0">
                <a:solidFill>
                  <a:srgbClr val="7030A0"/>
                </a:solidFill>
              </a:rPr>
              <a:t>for</a:t>
            </a:r>
          </a:p>
          <a:p>
            <a:pPr marL="806958" lvl="1" indent="-514350">
              <a:buFont typeface="+mj-lt"/>
              <a:buAutoNum type="romanUcPeriod"/>
            </a:pPr>
            <a:r>
              <a:rPr lang="en-US" b="1" dirty="0">
                <a:solidFill>
                  <a:srgbClr val="7030A0"/>
                </a:solidFill>
              </a:rPr>
              <a:t>while</a:t>
            </a:r>
          </a:p>
          <a:p>
            <a:pPr marL="806958" lvl="1" indent="-514350">
              <a:buFont typeface="+mj-lt"/>
              <a:buAutoNum type="romanUcPeriod"/>
            </a:pPr>
            <a:r>
              <a:rPr lang="en-US" b="1" dirty="0">
                <a:solidFill>
                  <a:srgbClr val="7030A0"/>
                </a:solidFill>
              </a:rPr>
              <a:t>do-while</a:t>
            </a:r>
          </a:p>
          <a:p>
            <a:pPr marL="806958" lvl="1" indent="-514350">
              <a:buFont typeface="+mj-lt"/>
              <a:buAutoNum type="romanUcPeriod"/>
            </a:pPr>
            <a:r>
              <a:rPr lang="en-US" b="1" dirty="0">
                <a:solidFill>
                  <a:srgbClr val="7030A0"/>
                </a:solidFill>
              </a:rPr>
              <a:t>break </a:t>
            </a:r>
          </a:p>
          <a:p>
            <a:pPr marL="806958" lvl="1" indent="-514350">
              <a:buFont typeface="+mj-lt"/>
              <a:buAutoNum type="romanUcPeriod"/>
            </a:pPr>
            <a:r>
              <a:rPr lang="en-US" b="1" dirty="0">
                <a:solidFill>
                  <a:srgbClr val="7030A0"/>
                </a:solidFill>
              </a:rPr>
              <a:t>continue</a:t>
            </a:r>
          </a:p>
          <a:p>
            <a:pPr marL="514350" indent="-514350">
              <a:buFont typeface="+mj-lt"/>
              <a:buAutoNum type="arabicParenR"/>
            </a:pPr>
            <a:r>
              <a:rPr lang="en-US" dirty="0"/>
              <a:t>More on Java classes and </a:t>
            </a:r>
            <a:r>
              <a:rPr lang="en-US" dirty="0" smtClean="0"/>
              <a:t>objects</a:t>
            </a:r>
          </a:p>
          <a:p>
            <a:pPr marL="514350" indent="-514350">
              <a:buFont typeface="+mj-lt"/>
              <a:buAutoNum type="arabicParenR"/>
            </a:pPr>
            <a:r>
              <a:rPr lang="en-US" dirty="0" smtClean="0"/>
              <a:t>Stack and Heap</a:t>
            </a:r>
          </a:p>
          <a:p>
            <a:pPr marL="514350" indent="-514350">
              <a:buFont typeface="+mj-lt"/>
              <a:buAutoNum type="arabicParenR"/>
            </a:pPr>
            <a:r>
              <a:rPr lang="en-US" dirty="0" smtClean="0"/>
              <a:t>Method calls</a:t>
            </a:r>
            <a:endParaRPr lang="en-US" dirty="0"/>
          </a:p>
          <a:p>
            <a:pPr marL="514350" indent="-514350">
              <a:buFont typeface="+mj-lt"/>
              <a:buAutoNum type="arabicParenR"/>
            </a:pPr>
            <a:r>
              <a:rPr lang="en-US" dirty="0"/>
              <a:t>Methods with </a:t>
            </a:r>
            <a:r>
              <a:rPr lang="en-US" dirty="0" smtClean="0"/>
              <a:t>parameters</a:t>
            </a:r>
          </a:p>
          <a:p>
            <a:pPr marL="514350" indent="-514350">
              <a:buFont typeface="+mj-lt"/>
              <a:buAutoNum type="arabicParenR"/>
            </a:pPr>
            <a:r>
              <a:rPr lang="en-US" dirty="0" smtClean="0"/>
              <a:t>Parameters vs Arguments</a:t>
            </a:r>
            <a:endParaRPr lang="en-US" dirty="0"/>
          </a:p>
        </p:txBody>
      </p:sp>
    </p:spTree>
    <p:extLst>
      <p:ext uri="{BB962C8B-B14F-4D97-AF65-F5344CB8AC3E}">
        <p14:creationId xmlns:p14="http://schemas.microsoft.com/office/powerpoint/2010/main" val="34607781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Write a program to add, subtract, multiply and divide two numbers using methods with parameters using only one class.</a:t>
            </a:r>
          </a:p>
          <a:p>
            <a:pPr>
              <a:buFont typeface="Wingdings" panose="05000000000000000000" pitchFamily="2" charset="2"/>
              <a:buChar char="Ø"/>
            </a:pPr>
            <a:r>
              <a:rPr lang="en-US" dirty="0" smtClean="0"/>
              <a:t>In </a:t>
            </a:r>
            <a:r>
              <a:rPr lang="en-US" dirty="0"/>
              <a:t>one project, create two classes. One class should contain only methods (add, subtract, multiply and divide). The other class should contain only the main() method which calls each of the methods from the previous class</a:t>
            </a:r>
            <a:r>
              <a:rPr lang="en-US" dirty="0" smtClean="0"/>
              <a:t>.</a:t>
            </a:r>
          </a:p>
          <a:p>
            <a:pPr>
              <a:buFont typeface="Wingdings" panose="05000000000000000000" pitchFamily="2" charset="2"/>
              <a:buChar char="Ø"/>
            </a:pPr>
            <a:r>
              <a:rPr lang="en-US" dirty="0" smtClean="0"/>
              <a:t>Create an example for each control statement.</a:t>
            </a:r>
            <a:endParaRPr lang="en-US" dirty="0"/>
          </a:p>
        </p:txBody>
      </p:sp>
    </p:spTree>
    <p:extLst>
      <p:ext uri="{BB962C8B-B14F-4D97-AF65-F5344CB8AC3E}">
        <p14:creationId xmlns:p14="http://schemas.microsoft.com/office/powerpoint/2010/main" val="38370422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Members, Modifiers, and More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95771" y="4645236"/>
            <a:ext cx="3035814" cy="950978"/>
          </a:xfrm>
          <a:prstGeom prst="rect">
            <a:avLst/>
          </a:prstGeom>
        </p:spPr>
      </p:pic>
    </p:spTree>
    <p:extLst>
      <p:ext uri="{BB962C8B-B14F-4D97-AF65-F5344CB8AC3E}">
        <p14:creationId xmlns:p14="http://schemas.microsoft.com/office/powerpoint/2010/main" val="25245195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arenR"/>
            </a:pPr>
            <a:r>
              <a:rPr lang="en-US" dirty="0"/>
              <a:t>Access </a:t>
            </a:r>
            <a:r>
              <a:rPr lang="en-US" dirty="0" smtClean="0"/>
              <a:t>Modifiers</a:t>
            </a:r>
          </a:p>
          <a:p>
            <a:pPr marL="514350" indent="-514350">
              <a:buFont typeface="+mj-lt"/>
              <a:buAutoNum type="arabicParenR"/>
            </a:pPr>
            <a:r>
              <a:rPr lang="en-US" dirty="0" smtClean="0"/>
              <a:t>Constructors</a:t>
            </a:r>
          </a:p>
          <a:p>
            <a:pPr marL="514350" indent="-514350">
              <a:buFont typeface="+mj-lt"/>
              <a:buAutoNum type="arabicParenR"/>
            </a:pPr>
            <a:r>
              <a:rPr lang="en-US" dirty="0" smtClean="0"/>
              <a:t>Overloaded Constructors</a:t>
            </a:r>
            <a:endParaRPr lang="en-US" dirty="0"/>
          </a:p>
          <a:p>
            <a:pPr marL="514350" indent="-514350">
              <a:buFont typeface="+mj-lt"/>
              <a:buAutoNum type="arabicParenR"/>
            </a:pPr>
            <a:r>
              <a:rPr lang="en-US" dirty="0" smtClean="0"/>
              <a:t>Overloaded Methods</a:t>
            </a:r>
            <a:endParaRPr lang="en-US" dirty="0"/>
          </a:p>
          <a:p>
            <a:pPr marL="514350" indent="-514350">
              <a:buFont typeface="+mj-lt"/>
              <a:buAutoNum type="arabicParenR"/>
            </a:pPr>
            <a:r>
              <a:rPr lang="en-US" dirty="0" smtClean="0"/>
              <a:t>Static Members</a:t>
            </a:r>
            <a:endParaRPr lang="en-US" dirty="0"/>
          </a:p>
          <a:p>
            <a:pPr marL="514350" indent="-514350">
              <a:buFont typeface="+mj-lt"/>
              <a:buAutoNum type="arabicParenR"/>
            </a:pPr>
            <a:r>
              <a:rPr lang="en-US" dirty="0" smtClean="0"/>
              <a:t>Final</a:t>
            </a:r>
            <a:endParaRPr lang="en-US" dirty="0"/>
          </a:p>
          <a:p>
            <a:pPr marL="514350" indent="-514350">
              <a:buFont typeface="+mj-lt"/>
              <a:buAutoNum type="arabicParenR"/>
            </a:pPr>
            <a:r>
              <a:rPr lang="en-US" dirty="0" smtClean="0"/>
              <a:t>String API</a:t>
            </a:r>
            <a:endParaRPr lang="en-US" dirty="0"/>
          </a:p>
          <a:p>
            <a:pPr marL="514350" indent="-514350">
              <a:buFont typeface="+mj-lt"/>
              <a:buAutoNum type="arabicParenR"/>
            </a:pPr>
            <a:r>
              <a:rPr lang="en-US" dirty="0" smtClean="0"/>
              <a:t>Command Line Arguments</a:t>
            </a:r>
            <a:endParaRPr lang="en-US" dirty="0"/>
          </a:p>
        </p:txBody>
      </p:sp>
    </p:spTree>
    <p:extLst>
      <p:ext uri="{BB962C8B-B14F-4D97-AF65-F5344CB8AC3E}">
        <p14:creationId xmlns:p14="http://schemas.microsoft.com/office/powerpoint/2010/main" val="16210228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Modifiers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a:solidFill>
                  <a:srgbClr val="7030A0"/>
                </a:solidFill>
              </a:rPr>
              <a:t>p</a:t>
            </a:r>
            <a:r>
              <a:rPr lang="en-US" b="1" dirty="0" smtClean="0">
                <a:solidFill>
                  <a:srgbClr val="7030A0"/>
                </a:solidFill>
              </a:rPr>
              <a:t>ublic</a:t>
            </a:r>
          </a:p>
          <a:p>
            <a:pPr>
              <a:buFont typeface="Wingdings" panose="05000000000000000000" pitchFamily="2" charset="2"/>
              <a:buChar char="Ø"/>
            </a:pPr>
            <a:r>
              <a:rPr lang="en-US" b="1" dirty="0">
                <a:solidFill>
                  <a:srgbClr val="7030A0"/>
                </a:solidFill>
              </a:rPr>
              <a:t>p</a:t>
            </a:r>
            <a:r>
              <a:rPr lang="en-US" b="1" dirty="0" smtClean="0">
                <a:solidFill>
                  <a:srgbClr val="7030A0"/>
                </a:solidFill>
              </a:rPr>
              <a:t>rotected</a:t>
            </a:r>
          </a:p>
          <a:p>
            <a:pPr>
              <a:buFont typeface="Wingdings" panose="05000000000000000000" pitchFamily="2" charset="2"/>
              <a:buChar char="Ø"/>
            </a:pPr>
            <a:r>
              <a:rPr lang="en-US" b="1" dirty="0">
                <a:solidFill>
                  <a:srgbClr val="7030A0"/>
                </a:solidFill>
              </a:rPr>
              <a:t>d</a:t>
            </a:r>
            <a:r>
              <a:rPr lang="en-US" b="1" dirty="0" smtClean="0">
                <a:solidFill>
                  <a:srgbClr val="7030A0"/>
                </a:solidFill>
              </a:rPr>
              <a:t>efault </a:t>
            </a:r>
            <a:r>
              <a:rPr lang="en-US" dirty="0" smtClean="0"/>
              <a:t>(no modifier)</a:t>
            </a:r>
          </a:p>
          <a:p>
            <a:pPr>
              <a:buFont typeface="Wingdings" panose="05000000000000000000" pitchFamily="2" charset="2"/>
              <a:buChar char="Ø"/>
            </a:pPr>
            <a:r>
              <a:rPr lang="en-US" b="1" dirty="0" smtClean="0">
                <a:solidFill>
                  <a:srgbClr val="7030A0"/>
                </a:solidFill>
              </a:rPr>
              <a:t>private</a:t>
            </a:r>
            <a:endParaRPr lang="en-US" b="1" dirty="0">
              <a:solidFill>
                <a:srgbClr val="7030A0"/>
              </a:solidFill>
            </a:endParaRPr>
          </a:p>
          <a:p>
            <a:pPr>
              <a:buFont typeface="Wingdings" panose="05000000000000000000" pitchFamily="2" charset="2"/>
              <a:buChar char="Ø"/>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3240" y="2849123"/>
            <a:ext cx="6412440" cy="2016582"/>
          </a:xfrm>
          <a:prstGeom prst="rect">
            <a:avLst/>
          </a:prstGeom>
        </p:spPr>
      </p:pic>
    </p:spTree>
    <p:extLst>
      <p:ext uri="{BB962C8B-B14F-4D97-AF65-F5344CB8AC3E}">
        <p14:creationId xmlns:p14="http://schemas.microsoft.com/office/powerpoint/2010/main" val="228317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Access Modifiers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Class:</a:t>
            </a:r>
          </a:p>
          <a:p>
            <a:pPr>
              <a:buFont typeface="Wingdings" panose="05000000000000000000" pitchFamily="2" charset="2"/>
              <a:buChar char="Ø"/>
            </a:pPr>
            <a:endParaRPr lang="en-US" dirty="0"/>
          </a:p>
          <a:p>
            <a:pPr>
              <a:buFont typeface="Wingdings" panose="05000000000000000000" pitchFamily="2" charset="2"/>
              <a:buChar char="Ø"/>
            </a:pPr>
            <a:endParaRPr lang="en-US" dirty="0" smtClean="0"/>
          </a:p>
          <a:p>
            <a:pPr>
              <a:buFont typeface="Wingdings" panose="05000000000000000000" pitchFamily="2" charset="2"/>
              <a:buChar char="Ø"/>
            </a:pPr>
            <a:r>
              <a:rPr lang="en-US" dirty="0" smtClean="0"/>
              <a:t>Method:</a:t>
            </a:r>
          </a:p>
          <a:p>
            <a:pPr>
              <a:buFont typeface="Wingdings" panose="05000000000000000000" pitchFamily="2" charset="2"/>
              <a:buChar char="Ø"/>
            </a:pPr>
            <a:endParaRPr lang="en-US" dirty="0"/>
          </a:p>
          <a:p>
            <a:pPr>
              <a:buFont typeface="Wingdings" panose="05000000000000000000" pitchFamily="2" charset="2"/>
              <a:buChar char="Ø"/>
            </a:pPr>
            <a:endParaRPr lang="en-US" dirty="0" smtClean="0"/>
          </a:p>
          <a:p>
            <a:pPr>
              <a:buFont typeface="Wingdings" panose="05000000000000000000" pitchFamily="2" charset="2"/>
              <a:buChar char="Ø"/>
            </a:pPr>
            <a:r>
              <a:rPr lang="en-US" dirty="0" smtClean="0"/>
              <a:t>Variable:</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Constructor:</a:t>
            </a:r>
          </a:p>
        </p:txBody>
      </p:sp>
      <p:pic>
        <p:nvPicPr>
          <p:cNvPr id="4" name="Picture 3"/>
          <p:cNvPicPr>
            <a:picLocks noChangeAspect="1"/>
          </p:cNvPicPr>
          <p:nvPr/>
        </p:nvPicPr>
        <p:blipFill>
          <a:blip r:embed="rId2"/>
          <a:stretch>
            <a:fillRect/>
          </a:stretch>
        </p:blipFill>
        <p:spPr>
          <a:xfrm>
            <a:off x="3344529" y="1833846"/>
            <a:ext cx="3461840" cy="1120007"/>
          </a:xfrm>
          <a:prstGeom prst="rect">
            <a:avLst/>
          </a:prstGeom>
        </p:spPr>
      </p:pic>
      <p:pic>
        <p:nvPicPr>
          <p:cNvPr id="5" name="Picture 4"/>
          <p:cNvPicPr>
            <a:picLocks noChangeAspect="1"/>
          </p:cNvPicPr>
          <p:nvPr/>
        </p:nvPicPr>
        <p:blipFill>
          <a:blip r:embed="rId3"/>
          <a:stretch>
            <a:fillRect/>
          </a:stretch>
        </p:blipFill>
        <p:spPr>
          <a:xfrm>
            <a:off x="3266506" y="3074115"/>
            <a:ext cx="3444329" cy="979270"/>
          </a:xfrm>
          <a:prstGeom prst="rect">
            <a:avLst/>
          </a:prstGeom>
        </p:spPr>
      </p:pic>
      <p:pic>
        <p:nvPicPr>
          <p:cNvPr id="6" name="Picture 5"/>
          <p:cNvPicPr>
            <a:picLocks noChangeAspect="1"/>
          </p:cNvPicPr>
          <p:nvPr/>
        </p:nvPicPr>
        <p:blipFill>
          <a:blip r:embed="rId4"/>
          <a:stretch>
            <a:fillRect/>
          </a:stretch>
        </p:blipFill>
        <p:spPr>
          <a:xfrm>
            <a:off x="3440063" y="4328539"/>
            <a:ext cx="3270772" cy="529902"/>
          </a:xfrm>
          <a:prstGeom prst="rect">
            <a:avLst/>
          </a:prstGeom>
        </p:spPr>
      </p:pic>
      <p:pic>
        <p:nvPicPr>
          <p:cNvPr id="7" name="Picture 6"/>
          <p:cNvPicPr>
            <a:picLocks noChangeAspect="1"/>
          </p:cNvPicPr>
          <p:nvPr/>
        </p:nvPicPr>
        <p:blipFill>
          <a:blip r:embed="rId5"/>
          <a:stretch>
            <a:fillRect/>
          </a:stretch>
        </p:blipFill>
        <p:spPr>
          <a:xfrm>
            <a:off x="3440063" y="5224875"/>
            <a:ext cx="1937155" cy="838470"/>
          </a:xfrm>
          <a:prstGeom prst="rect">
            <a:avLst/>
          </a:prstGeom>
        </p:spPr>
      </p:pic>
    </p:spTree>
    <p:extLst>
      <p:ext uri="{BB962C8B-B14F-4D97-AF65-F5344CB8AC3E}">
        <p14:creationId xmlns:p14="http://schemas.microsoft.com/office/powerpoint/2010/main" val="2512423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u="sng" dirty="0" smtClean="0"/>
              <a:t>Class</a:t>
            </a:r>
            <a:r>
              <a:rPr lang="en-US" dirty="0" smtClean="0"/>
              <a:t> is a blueprint</a:t>
            </a:r>
            <a:r>
              <a:rPr lang="en-US" dirty="0"/>
              <a:t> </a:t>
            </a:r>
            <a:r>
              <a:rPr lang="en-US" dirty="0" smtClean="0"/>
              <a:t>that defines:</a:t>
            </a:r>
          </a:p>
          <a:p>
            <a:pPr lvl="1">
              <a:buFont typeface="Wingdings" panose="05000000000000000000" pitchFamily="2" charset="2"/>
              <a:buChar char="Ø"/>
            </a:pPr>
            <a:r>
              <a:rPr lang="en-US" dirty="0" smtClean="0"/>
              <a:t>State (variables)</a:t>
            </a:r>
          </a:p>
          <a:p>
            <a:pPr lvl="2">
              <a:buFont typeface="Wingdings" panose="05000000000000000000" pitchFamily="2" charset="2"/>
              <a:buChar char="Ø"/>
            </a:pPr>
            <a:r>
              <a:rPr lang="en-US" dirty="0"/>
              <a:t>Car has wheels</a:t>
            </a:r>
            <a:r>
              <a:rPr lang="en-US" dirty="0" smtClean="0"/>
              <a:t>.</a:t>
            </a:r>
          </a:p>
          <a:p>
            <a:pPr lvl="1">
              <a:buFont typeface="Wingdings" panose="05000000000000000000" pitchFamily="2" charset="2"/>
              <a:buChar char="Ø"/>
            </a:pPr>
            <a:r>
              <a:rPr lang="en-US" dirty="0" smtClean="0"/>
              <a:t>Behavior (methods)</a:t>
            </a:r>
          </a:p>
          <a:p>
            <a:pPr lvl="2">
              <a:buFont typeface="Wingdings" panose="05000000000000000000" pitchFamily="2" charset="2"/>
              <a:buChar char="Ø"/>
            </a:pPr>
            <a:r>
              <a:rPr lang="en-US" dirty="0" smtClean="0"/>
              <a:t>Car can drive.</a:t>
            </a:r>
          </a:p>
          <a:p>
            <a:pPr lvl="1">
              <a:buFont typeface="Wingdings" panose="05000000000000000000" pitchFamily="2" charset="2"/>
              <a:buChar char="Ø"/>
            </a:pPr>
            <a:r>
              <a:rPr lang="en-US" dirty="0" smtClean="0"/>
              <a:t>State and behavior are called “class members”</a:t>
            </a:r>
          </a:p>
          <a:p>
            <a:pPr>
              <a:buFont typeface="Wingdings" panose="05000000000000000000" pitchFamily="2" charset="2"/>
              <a:buChar char="Ø"/>
            </a:pPr>
            <a:r>
              <a:rPr lang="en-US" b="1" u="sng" dirty="0" smtClean="0"/>
              <a:t>Object</a:t>
            </a:r>
            <a:r>
              <a:rPr lang="en-US" dirty="0" smtClean="0"/>
              <a:t> is an instance of a class</a:t>
            </a:r>
          </a:p>
          <a:p>
            <a:pPr lvl="1">
              <a:buFont typeface="Wingdings" panose="05000000000000000000" pitchFamily="2" charset="2"/>
              <a:buChar char="Ø"/>
            </a:pPr>
            <a:r>
              <a:rPr lang="en-US" dirty="0" smtClean="0"/>
              <a:t>Objects are created from class blueprints</a:t>
            </a:r>
          </a:p>
          <a:p>
            <a:pPr lvl="1">
              <a:buFont typeface="Wingdings" panose="05000000000000000000" pitchFamily="2" charset="2"/>
              <a:buChar char="Ø"/>
            </a:pPr>
            <a:r>
              <a:rPr lang="en-US" dirty="0" smtClean="0"/>
              <a:t>2005 Honda Civic is a Car</a:t>
            </a:r>
          </a:p>
          <a:p>
            <a:pPr lvl="1">
              <a:buFont typeface="Wingdings" panose="05000000000000000000" pitchFamily="2" charset="2"/>
              <a:buChar char="Ø"/>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9570" y="1845734"/>
            <a:ext cx="2146110" cy="965750"/>
          </a:xfrm>
          <a:prstGeom prst="rect">
            <a:avLst/>
          </a:prstGeom>
        </p:spPr>
      </p:pic>
      <p:sp>
        <p:nvSpPr>
          <p:cNvPr id="5" name="Right Arrow 4"/>
          <p:cNvSpPr/>
          <p:nvPr/>
        </p:nvSpPr>
        <p:spPr>
          <a:xfrm rot="19464700">
            <a:off x="8914036" y="2797050"/>
            <a:ext cx="393737" cy="2456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10800000">
            <a:off x="7798043" y="1974149"/>
            <a:ext cx="764274" cy="708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4980" y="3671168"/>
            <a:ext cx="3060700" cy="2146300"/>
          </a:xfrm>
          <a:prstGeom prst="rect">
            <a:avLst/>
          </a:prstGeom>
        </p:spPr>
      </p:pic>
      <p:pic>
        <p:nvPicPr>
          <p:cNvPr id="8" name="Picture 7"/>
          <p:cNvPicPr>
            <a:picLocks noChangeAspect="1"/>
          </p:cNvPicPr>
          <p:nvPr/>
        </p:nvPicPr>
        <p:blipFill>
          <a:blip r:embed="rId5"/>
          <a:stretch>
            <a:fillRect/>
          </a:stretch>
        </p:blipFill>
        <p:spPr>
          <a:xfrm>
            <a:off x="1097280" y="5182693"/>
            <a:ext cx="4465320" cy="634776"/>
          </a:xfrm>
          <a:prstGeom prst="rect">
            <a:avLst/>
          </a:prstGeom>
        </p:spPr>
      </p:pic>
    </p:spTree>
    <p:extLst>
      <p:ext uri="{BB962C8B-B14F-4D97-AF65-F5344CB8AC3E}">
        <p14:creationId xmlns:p14="http://schemas.microsoft.com/office/powerpoint/2010/main" val="1209783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12"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1+#ppt_w/2"/>
                                          </p:val>
                                        </p:tav>
                                        <p:tav tm="100000">
                                          <p:val>
                                            <p:strVal val="#ppt_x"/>
                                          </p:val>
                                        </p:tav>
                                      </p:tavLst>
                                    </p:anim>
                                    <p:anim calcmode="lin" valueType="num">
                                      <p:cBhvr additive="base">
                                        <p:cTn id="3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The constructor is called using the </a:t>
            </a:r>
            <a:r>
              <a:rPr lang="en-US" b="1" dirty="0">
                <a:solidFill>
                  <a:srgbClr val="7030A0"/>
                </a:solidFill>
              </a:rPr>
              <a:t>new</a:t>
            </a:r>
            <a:r>
              <a:rPr lang="en-US" dirty="0">
                <a:solidFill>
                  <a:srgbClr val="7030A0"/>
                </a:solidFill>
              </a:rPr>
              <a:t> </a:t>
            </a:r>
            <a:r>
              <a:rPr lang="en-US" dirty="0" smtClean="0"/>
              <a:t>keyword</a:t>
            </a:r>
          </a:p>
          <a:p>
            <a:pPr>
              <a:buFont typeface="Wingdings" panose="05000000000000000000" pitchFamily="2" charset="2"/>
              <a:buChar char="Ø"/>
            </a:pPr>
            <a:r>
              <a:rPr lang="en-US" dirty="0" smtClean="0"/>
              <a:t>A </a:t>
            </a:r>
            <a:r>
              <a:rPr lang="en-US" dirty="0"/>
              <a:t>constructor initializes an object </a:t>
            </a:r>
            <a:r>
              <a:rPr lang="en-US" dirty="0" smtClean="0"/>
              <a:t>immediately</a:t>
            </a:r>
            <a:endParaRPr lang="en-US" dirty="0"/>
          </a:p>
          <a:p>
            <a:pPr>
              <a:buFont typeface="Wingdings" panose="05000000000000000000" pitchFamily="2" charset="2"/>
              <a:buChar char="Ø"/>
            </a:pPr>
            <a:r>
              <a:rPr lang="en-US" dirty="0" smtClean="0"/>
              <a:t>It </a:t>
            </a:r>
            <a:r>
              <a:rPr lang="en-US" dirty="0"/>
              <a:t>has the same name as the </a:t>
            </a:r>
            <a:r>
              <a:rPr lang="en-US" dirty="0" smtClean="0"/>
              <a:t>class</a:t>
            </a:r>
            <a:endParaRPr lang="en-US" dirty="0"/>
          </a:p>
          <a:p>
            <a:pPr>
              <a:buFont typeface="Wingdings" panose="05000000000000000000" pitchFamily="2" charset="2"/>
              <a:buChar char="Ø"/>
            </a:pPr>
            <a:r>
              <a:rPr lang="en-US" dirty="0" smtClean="0"/>
              <a:t>It </a:t>
            </a:r>
            <a:r>
              <a:rPr lang="en-US" dirty="0"/>
              <a:t>looks like a </a:t>
            </a:r>
            <a:r>
              <a:rPr lang="en-US" dirty="0" smtClean="0"/>
              <a:t>method</a:t>
            </a:r>
            <a:endParaRPr lang="en-US" dirty="0"/>
          </a:p>
          <a:p>
            <a:pPr>
              <a:buFont typeface="Wingdings" panose="05000000000000000000" pitchFamily="2" charset="2"/>
              <a:buChar char="Ø"/>
            </a:pPr>
            <a:r>
              <a:rPr lang="en-US" dirty="0" smtClean="0"/>
              <a:t>It </a:t>
            </a:r>
            <a:r>
              <a:rPr lang="en-US" dirty="0"/>
              <a:t>has no return </a:t>
            </a:r>
            <a:r>
              <a:rPr lang="en-US" dirty="0" smtClean="0"/>
              <a:t>type</a:t>
            </a:r>
            <a:endParaRPr lang="en-US" dirty="0"/>
          </a:p>
          <a:p>
            <a:pPr>
              <a:buFont typeface="Wingdings" panose="05000000000000000000" pitchFamily="2" charset="2"/>
              <a:buChar char="Ø"/>
            </a:pPr>
            <a:r>
              <a:rPr lang="en-US" dirty="0" smtClean="0"/>
              <a:t>It </a:t>
            </a:r>
            <a:r>
              <a:rPr lang="en-US" dirty="0"/>
              <a:t>can accept </a:t>
            </a:r>
            <a:r>
              <a:rPr lang="en-US" dirty="0" smtClean="0"/>
              <a:t>parameters</a:t>
            </a:r>
          </a:p>
          <a:p>
            <a:pPr>
              <a:buFont typeface="Wingdings" panose="05000000000000000000" pitchFamily="2" charset="2"/>
              <a:buChar char="Ø"/>
            </a:pPr>
            <a:r>
              <a:rPr lang="en-US" dirty="0" smtClean="0"/>
              <a:t>The JVM creates a “default constructor” if you do not provide one</a:t>
            </a:r>
            <a:endParaRPr lang="en-US" dirty="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6546822" y="1845734"/>
            <a:ext cx="4608858" cy="2057526"/>
          </a:xfrm>
          <a:prstGeom prst="rect">
            <a:avLst/>
          </a:prstGeom>
        </p:spPr>
      </p:pic>
      <p:pic>
        <p:nvPicPr>
          <p:cNvPr id="7" name="Picture 6"/>
          <p:cNvPicPr>
            <a:picLocks noChangeAspect="1"/>
          </p:cNvPicPr>
          <p:nvPr/>
        </p:nvPicPr>
        <p:blipFill>
          <a:blip r:embed="rId3"/>
          <a:stretch>
            <a:fillRect/>
          </a:stretch>
        </p:blipFill>
        <p:spPr>
          <a:xfrm>
            <a:off x="2554539" y="4913228"/>
            <a:ext cx="4465320" cy="63477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7117" y="4157466"/>
            <a:ext cx="3060700" cy="2146300"/>
          </a:xfrm>
          <a:prstGeom prst="rect">
            <a:avLst/>
          </a:prstGeom>
        </p:spPr>
      </p:pic>
      <p:sp>
        <p:nvSpPr>
          <p:cNvPr id="9" name="Right Arrow 8"/>
          <p:cNvSpPr/>
          <p:nvPr/>
        </p:nvSpPr>
        <p:spPr>
          <a:xfrm>
            <a:off x="7328848" y="5056684"/>
            <a:ext cx="616007" cy="491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3375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0-#ppt_w/2"/>
                                          </p:val>
                                        </p:tav>
                                        <p:tav tm="100000">
                                          <p:val>
                                            <p:strVal val="#ppt_x"/>
                                          </p:val>
                                        </p:tav>
                                      </p:tavLst>
                                    </p:anim>
                                    <p:anim calcmode="lin" valueType="num">
                                      <p:cBhvr additive="base">
                                        <p:cTn id="4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Overloaded Constructors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A class may have more than one constructor</a:t>
            </a:r>
          </a:p>
          <a:p>
            <a:pPr>
              <a:buFont typeface="Wingdings" panose="05000000000000000000" pitchFamily="2" charset="2"/>
              <a:buChar char="Ø"/>
            </a:pPr>
            <a:r>
              <a:rPr lang="en-US" dirty="0" smtClean="0"/>
              <a:t>Each constructor must take in different arguments</a:t>
            </a:r>
          </a:p>
          <a:p>
            <a:pPr>
              <a:buFont typeface="Wingdings" panose="05000000000000000000" pitchFamily="2" charset="2"/>
              <a:buChar char="Ø"/>
            </a:pPr>
            <a:r>
              <a:rPr lang="en-US" dirty="0" smtClean="0"/>
              <a:t>Arguments can be of any data type or object </a:t>
            </a:r>
          </a:p>
          <a:p>
            <a:pPr>
              <a:buFont typeface="Wingdings" panose="05000000000000000000" pitchFamily="2" charset="2"/>
              <a:buChar char="Ø"/>
            </a:pPr>
            <a:r>
              <a:rPr lang="en-US" dirty="0" smtClean="0"/>
              <a:t>The order of the arguments matters!</a:t>
            </a:r>
          </a:p>
          <a:p>
            <a:pPr>
              <a:buFont typeface="Wingdings" panose="05000000000000000000" pitchFamily="2" charset="2"/>
              <a:buChar char="Ø"/>
            </a:pPr>
            <a:r>
              <a:rPr lang="en-US" dirty="0" smtClean="0"/>
              <a:t>A constructor without arguments is generally called:</a:t>
            </a:r>
          </a:p>
          <a:p>
            <a:pPr lvl="1">
              <a:buFont typeface="Wingdings" panose="05000000000000000000" pitchFamily="2" charset="2"/>
              <a:buChar char="Ø"/>
            </a:pPr>
            <a:r>
              <a:rPr lang="en-US" dirty="0" smtClean="0"/>
              <a:t>“No-</a:t>
            </a:r>
            <a:r>
              <a:rPr lang="en-US" dirty="0" err="1" smtClean="0"/>
              <a:t>arg</a:t>
            </a:r>
            <a:r>
              <a:rPr lang="en-US" dirty="0" smtClean="0"/>
              <a:t>” constructor</a:t>
            </a:r>
          </a:p>
          <a:p>
            <a:pPr lvl="1">
              <a:buFont typeface="Wingdings" panose="05000000000000000000" pitchFamily="2" charset="2"/>
              <a:buChar char="Ø"/>
            </a:pPr>
            <a:r>
              <a:rPr lang="en-US" dirty="0" smtClean="0"/>
              <a:t>A no-</a:t>
            </a:r>
            <a:r>
              <a:rPr lang="en-US" dirty="0" err="1" smtClean="0"/>
              <a:t>arg</a:t>
            </a:r>
            <a:r>
              <a:rPr lang="en-US" dirty="0" smtClean="0"/>
              <a:t> constructor is NOT the default constructor</a:t>
            </a:r>
          </a:p>
        </p:txBody>
      </p:sp>
      <p:pic>
        <p:nvPicPr>
          <p:cNvPr id="4" name="Picture 3"/>
          <p:cNvPicPr>
            <a:picLocks noChangeAspect="1"/>
          </p:cNvPicPr>
          <p:nvPr/>
        </p:nvPicPr>
        <p:blipFill>
          <a:blip r:embed="rId2"/>
          <a:stretch>
            <a:fillRect/>
          </a:stretch>
        </p:blipFill>
        <p:spPr>
          <a:xfrm>
            <a:off x="7721592" y="1845734"/>
            <a:ext cx="3434088" cy="4323054"/>
          </a:xfrm>
          <a:prstGeom prst="rect">
            <a:avLst/>
          </a:prstGeom>
        </p:spPr>
      </p:pic>
      <p:pic>
        <p:nvPicPr>
          <p:cNvPr id="5" name="Picture 4"/>
          <p:cNvPicPr>
            <a:picLocks noChangeAspect="1"/>
          </p:cNvPicPr>
          <p:nvPr/>
        </p:nvPicPr>
        <p:blipFill>
          <a:blip r:embed="rId3"/>
          <a:stretch>
            <a:fillRect/>
          </a:stretch>
        </p:blipFill>
        <p:spPr>
          <a:xfrm>
            <a:off x="1232393" y="4744139"/>
            <a:ext cx="4894087" cy="1424649"/>
          </a:xfrm>
          <a:prstGeom prst="rect">
            <a:avLst/>
          </a:prstGeom>
        </p:spPr>
      </p:pic>
    </p:spTree>
    <p:extLst>
      <p:ext uri="{BB962C8B-B14F-4D97-AF65-F5344CB8AC3E}">
        <p14:creationId xmlns:p14="http://schemas.microsoft.com/office/powerpoint/2010/main" val="3142090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Overloaded Methods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Overloaded methods have: </a:t>
            </a:r>
          </a:p>
          <a:p>
            <a:pPr lvl="1">
              <a:buFont typeface="Wingdings" panose="05000000000000000000" pitchFamily="2" charset="2"/>
              <a:buChar char="Ø"/>
            </a:pPr>
            <a:r>
              <a:rPr lang="en-US" dirty="0" smtClean="0"/>
              <a:t>The same signature </a:t>
            </a:r>
          </a:p>
          <a:p>
            <a:pPr lvl="1">
              <a:buFont typeface="Wingdings" panose="05000000000000000000" pitchFamily="2" charset="2"/>
              <a:buChar char="Ø"/>
            </a:pPr>
            <a:r>
              <a:rPr lang="en-US" dirty="0" smtClean="0"/>
              <a:t>Different parameters</a:t>
            </a:r>
          </a:p>
          <a:p>
            <a:pPr>
              <a:buFont typeface="Wingdings" panose="05000000000000000000" pitchFamily="2" charset="2"/>
              <a:buChar char="Ø"/>
            </a:pPr>
            <a:r>
              <a:rPr lang="en-US" dirty="0"/>
              <a:t>Arguments can be of any data type or object </a:t>
            </a:r>
          </a:p>
          <a:p>
            <a:pPr>
              <a:buFont typeface="Wingdings" panose="05000000000000000000" pitchFamily="2" charset="2"/>
              <a:buChar char="Ø"/>
            </a:pPr>
            <a:r>
              <a:rPr lang="en-US" dirty="0"/>
              <a:t>The order of the arguments </a:t>
            </a:r>
            <a:r>
              <a:rPr lang="en-US" dirty="0" smtClean="0"/>
              <a:t>matters</a:t>
            </a:r>
          </a:p>
          <a:p>
            <a:pPr>
              <a:buFont typeface="Wingdings" panose="05000000000000000000" pitchFamily="2" charset="2"/>
              <a:buChar char="Ø"/>
            </a:pPr>
            <a:r>
              <a:rPr lang="en-US" dirty="0" smtClean="0"/>
              <a:t>Changing the return type alone will not work!</a:t>
            </a:r>
          </a:p>
          <a:p>
            <a:pPr lvl="1">
              <a:buFont typeface="Wingdings" panose="05000000000000000000" pitchFamily="2" charset="2"/>
              <a:buChar char="Ø"/>
            </a:pPr>
            <a:r>
              <a:rPr lang="en-US" dirty="0" smtClean="0"/>
              <a:t>The method call would be ambiguous</a:t>
            </a:r>
            <a:endParaRPr lang="en-US" dirty="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pic>
        <p:nvPicPr>
          <p:cNvPr id="4" name="Picture 3"/>
          <p:cNvPicPr>
            <a:picLocks noChangeAspect="1"/>
          </p:cNvPicPr>
          <p:nvPr/>
        </p:nvPicPr>
        <p:blipFill>
          <a:blip r:embed="rId3"/>
          <a:stretch>
            <a:fillRect/>
          </a:stretch>
        </p:blipFill>
        <p:spPr>
          <a:xfrm>
            <a:off x="6209761" y="1845734"/>
            <a:ext cx="4945919" cy="3435950"/>
          </a:xfrm>
          <a:prstGeom prst="rect">
            <a:avLst/>
          </a:prstGeom>
        </p:spPr>
      </p:pic>
      <p:pic>
        <p:nvPicPr>
          <p:cNvPr id="5" name="Picture 4"/>
          <p:cNvPicPr>
            <a:picLocks noChangeAspect="1"/>
          </p:cNvPicPr>
          <p:nvPr/>
        </p:nvPicPr>
        <p:blipFill>
          <a:blip r:embed="rId4"/>
          <a:stretch>
            <a:fillRect/>
          </a:stretch>
        </p:blipFill>
        <p:spPr>
          <a:xfrm>
            <a:off x="1097280" y="4667535"/>
            <a:ext cx="4033808" cy="1201560"/>
          </a:xfrm>
          <a:prstGeom prst="rect">
            <a:avLst/>
          </a:prstGeom>
        </p:spPr>
      </p:pic>
    </p:spTree>
    <p:extLst>
      <p:ext uri="{BB962C8B-B14F-4D97-AF65-F5344CB8AC3E}">
        <p14:creationId xmlns:p14="http://schemas.microsoft.com/office/powerpoint/2010/main" val="915921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Members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Static variables</a:t>
            </a:r>
          </a:p>
          <a:p>
            <a:pPr lvl="1">
              <a:buFont typeface="Wingdings" panose="05000000000000000000" pitchFamily="2" charset="2"/>
              <a:buChar char="Ø"/>
            </a:pPr>
            <a:r>
              <a:rPr lang="en-US" dirty="0" smtClean="0"/>
              <a:t>Shared by all instances of that class</a:t>
            </a:r>
          </a:p>
          <a:p>
            <a:pPr lvl="1">
              <a:buFont typeface="Wingdings" panose="05000000000000000000" pitchFamily="2" charset="2"/>
              <a:buChar char="Ø"/>
            </a:pPr>
            <a:r>
              <a:rPr lang="en-US" dirty="0" smtClean="0"/>
              <a:t>Changing value in one object is seen by all others</a:t>
            </a:r>
          </a:p>
          <a:p>
            <a:pPr>
              <a:buFont typeface="Wingdings" panose="05000000000000000000" pitchFamily="2" charset="2"/>
              <a:buChar char="Ø"/>
            </a:pPr>
            <a:r>
              <a:rPr lang="en-US" dirty="0" smtClean="0"/>
              <a:t>Static methods</a:t>
            </a:r>
          </a:p>
          <a:p>
            <a:pPr lvl="1">
              <a:buFont typeface="Wingdings" panose="05000000000000000000" pitchFamily="2" charset="2"/>
              <a:buChar char="Ø"/>
            </a:pPr>
            <a:r>
              <a:rPr lang="en-US" dirty="0" smtClean="0"/>
              <a:t>Method calls do not require an object</a:t>
            </a:r>
          </a:p>
          <a:p>
            <a:pPr lvl="1">
              <a:buFont typeface="Wingdings" panose="05000000000000000000" pitchFamily="2" charset="2"/>
              <a:buChar char="Ø"/>
            </a:pPr>
            <a:r>
              <a:rPr lang="en-US" dirty="0" err="1" smtClean="0"/>
              <a:t>MyClass.myStaticMethod</a:t>
            </a:r>
            <a:r>
              <a:rPr lang="en-US" dirty="0" smtClean="0"/>
              <a:t>( );</a:t>
            </a:r>
          </a:p>
          <a:p>
            <a:pPr>
              <a:buFont typeface="Wingdings" panose="05000000000000000000" pitchFamily="2" charset="2"/>
              <a:buChar char="Ø"/>
            </a:pPr>
            <a:r>
              <a:rPr lang="en-US" dirty="0" smtClean="0"/>
              <a:t>Static block</a:t>
            </a:r>
          </a:p>
          <a:p>
            <a:pPr lvl="1">
              <a:buFont typeface="Wingdings" panose="05000000000000000000" pitchFamily="2" charset="2"/>
              <a:buChar char="Ø"/>
            </a:pPr>
            <a:r>
              <a:rPr lang="en-US" dirty="0" smtClean="0"/>
              <a:t>Also known as the “static initializer”</a:t>
            </a:r>
          </a:p>
          <a:p>
            <a:pPr lvl="1">
              <a:buFont typeface="Wingdings" panose="05000000000000000000" pitchFamily="2" charset="2"/>
              <a:buChar char="Ø"/>
            </a:pPr>
            <a:r>
              <a:rPr lang="en-US" dirty="0" smtClean="0"/>
              <a:t>Block of code run by the JVM at Class Loading</a:t>
            </a:r>
          </a:p>
          <a:p>
            <a:pPr lvl="1">
              <a:buFont typeface="Wingdings" panose="05000000000000000000" pitchFamily="2" charset="2"/>
              <a:buChar char="Ø"/>
            </a:pPr>
            <a:r>
              <a:rPr lang="en-US" dirty="0" smtClean="0"/>
              <a:t>Used to initialize static variables</a:t>
            </a:r>
          </a:p>
          <a:p>
            <a:pPr>
              <a:buFont typeface="Wingdings" panose="05000000000000000000" pitchFamily="2" charset="2"/>
              <a:buChar char="Ø"/>
            </a:pPr>
            <a:r>
              <a:rPr lang="en-US" b="1" dirty="0" smtClean="0"/>
              <a:t>Non-static variables cannot </a:t>
            </a:r>
            <a:r>
              <a:rPr lang="en-US" b="1" dirty="0"/>
              <a:t>be referenced from a static context</a:t>
            </a:r>
            <a:endParaRPr lang="en-US" dirty="0" smtClean="0"/>
          </a:p>
        </p:txBody>
      </p:sp>
      <p:sp>
        <p:nvSpPr>
          <p:cNvPr id="5" name="Oval 4"/>
          <p:cNvSpPr/>
          <p:nvPr/>
        </p:nvSpPr>
        <p:spPr>
          <a:xfrm>
            <a:off x="7770124" y="2729551"/>
            <a:ext cx="1428467" cy="968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Object 1</a:t>
            </a:r>
          </a:p>
          <a:p>
            <a:pPr algn="ctr"/>
            <a:r>
              <a:rPr lang="en-US" dirty="0" smtClean="0"/>
              <a:t>int a=1</a:t>
            </a:r>
            <a:endParaRPr lang="en-US" dirty="0"/>
          </a:p>
        </p:txBody>
      </p:sp>
      <p:sp>
        <p:nvSpPr>
          <p:cNvPr id="6" name="Oval 5"/>
          <p:cNvSpPr/>
          <p:nvPr/>
        </p:nvSpPr>
        <p:spPr>
          <a:xfrm>
            <a:off x="9608025" y="2729551"/>
            <a:ext cx="1547656" cy="968991"/>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Object 2 int a=2</a:t>
            </a:r>
            <a:endParaRPr lang="en-US" dirty="0"/>
          </a:p>
        </p:txBody>
      </p:sp>
      <p:sp>
        <p:nvSpPr>
          <p:cNvPr id="7" name="Oval 6"/>
          <p:cNvSpPr/>
          <p:nvPr/>
        </p:nvSpPr>
        <p:spPr>
          <a:xfrm>
            <a:off x="8968854" y="1845734"/>
            <a:ext cx="873457" cy="775443"/>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dirty="0" smtClean="0">
                <a:solidFill>
                  <a:schemeClr val="tx1"/>
                </a:solidFill>
              </a:rPr>
              <a:t>nt b=2</a:t>
            </a:r>
            <a:endParaRPr lang="en-US" dirty="0">
              <a:solidFill>
                <a:schemeClr val="tx1"/>
              </a:solidFill>
            </a:endParaRPr>
          </a:p>
        </p:txBody>
      </p:sp>
      <p:cxnSp>
        <p:nvCxnSpPr>
          <p:cNvPr id="9" name="Straight Arrow Connector 8"/>
          <p:cNvCxnSpPr>
            <a:stCxn id="5" idx="7"/>
            <a:endCxn id="7" idx="3"/>
          </p:cNvCxnSpPr>
          <p:nvPr/>
        </p:nvCxnSpPr>
        <p:spPr>
          <a:xfrm flipV="1">
            <a:off x="8989397" y="2507616"/>
            <a:ext cx="107372" cy="3638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1"/>
            <a:endCxn id="7" idx="5"/>
          </p:cNvCxnSpPr>
          <p:nvPr/>
        </p:nvCxnSpPr>
        <p:spPr>
          <a:xfrm flipH="1" flipV="1">
            <a:off x="9714396" y="2507616"/>
            <a:ext cx="120278" cy="3638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6570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Examples</a:t>
            </a:r>
            <a:endParaRPr lang="en-US" dirty="0"/>
          </a:p>
        </p:txBody>
      </p:sp>
      <p:pic>
        <p:nvPicPr>
          <p:cNvPr id="4" name="Picture 3"/>
          <p:cNvPicPr>
            <a:picLocks noChangeAspect="1"/>
          </p:cNvPicPr>
          <p:nvPr/>
        </p:nvPicPr>
        <p:blipFill>
          <a:blip r:embed="rId2"/>
          <a:stretch>
            <a:fillRect/>
          </a:stretch>
        </p:blipFill>
        <p:spPr>
          <a:xfrm>
            <a:off x="1097280" y="1858724"/>
            <a:ext cx="3713755" cy="4312253"/>
          </a:xfrm>
          <a:prstGeom prst="rect">
            <a:avLst/>
          </a:prstGeom>
        </p:spPr>
      </p:pic>
      <p:sp>
        <p:nvSpPr>
          <p:cNvPr id="5" name="Oval 4"/>
          <p:cNvSpPr/>
          <p:nvPr/>
        </p:nvSpPr>
        <p:spPr>
          <a:xfrm>
            <a:off x="947155" y="2378602"/>
            <a:ext cx="300250" cy="286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6" name="Oval 5"/>
          <p:cNvSpPr/>
          <p:nvPr/>
        </p:nvSpPr>
        <p:spPr>
          <a:xfrm>
            <a:off x="947155" y="2863014"/>
            <a:ext cx="300250" cy="286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7" name="Oval 6"/>
          <p:cNvSpPr/>
          <p:nvPr/>
        </p:nvSpPr>
        <p:spPr>
          <a:xfrm>
            <a:off x="947155" y="4230392"/>
            <a:ext cx="300250" cy="286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8" name="Oval 7"/>
          <p:cNvSpPr/>
          <p:nvPr/>
        </p:nvSpPr>
        <p:spPr>
          <a:xfrm>
            <a:off x="947155" y="4914081"/>
            <a:ext cx="300250" cy="286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10" name="Straight Arrow Connector 9"/>
          <p:cNvCxnSpPr>
            <a:stCxn id="5" idx="6"/>
          </p:cNvCxnSpPr>
          <p:nvPr/>
        </p:nvCxnSpPr>
        <p:spPr>
          <a:xfrm flipV="1">
            <a:off x="1247405" y="2521254"/>
            <a:ext cx="294792" cy="65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1247405" y="3006315"/>
            <a:ext cx="294792" cy="65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1247405" y="4373693"/>
            <a:ext cx="676929" cy="65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247405" y="5060374"/>
            <a:ext cx="294792" cy="65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43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0-#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0-#ppt_w/2"/>
                                          </p:val>
                                        </p:tav>
                                        <p:tav tm="100000">
                                          <p:val>
                                            <p:strVal val="#ppt_x"/>
                                          </p:val>
                                        </p:tav>
                                      </p:tavLst>
                                    </p:anim>
                                    <p:anim calcmode="lin" valueType="num">
                                      <p:cBhvr additive="base">
                                        <p:cTn id="28" dur="500" fill="hold"/>
                                        <p:tgtEl>
                                          <p:spTgt spid="7"/>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0-#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0-#ppt_w/2"/>
                                          </p:val>
                                        </p:tav>
                                        <p:tav tm="100000">
                                          <p:val>
                                            <p:strVal val="#ppt_x"/>
                                          </p:val>
                                        </p:tav>
                                      </p:tavLst>
                                    </p:anim>
                                    <p:anim calcmode="lin" valueType="num">
                                      <p:cBhvr additive="base">
                                        <p:cTn id="42"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Final variables</a:t>
            </a:r>
          </a:p>
          <a:p>
            <a:pPr lvl="1">
              <a:buFont typeface="Wingdings" panose="05000000000000000000" pitchFamily="2" charset="2"/>
              <a:buChar char="Ø"/>
            </a:pPr>
            <a:r>
              <a:rPr lang="en-US" dirty="0" smtClean="0"/>
              <a:t>Cannot be changed once initialized</a:t>
            </a:r>
          </a:p>
          <a:p>
            <a:pPr lvl="1">
              <a:buFont typeface="Wingdings" panose="05000000000000000000" pitchFamily="2" charset="2"/>
              <a:buChar char="Ø"/>
            </a:pPr>
            <a:r>
              <a:rPr lang="en-US" dirty="0" smtClean="0"/>
              <a:t>Constant value</a:t>
            </a:r>
          </a:p>
          <a:p>
            <a:pPr lvl="1">
              <a:buFont typeface="Wingdings" panose="05000000000000000000" pitchFamily="2" charset="2"/>
              <a:buChar char="Ø"/>
            </a:pPr>
            <a:r>
              <a:rPr lang="en-US" dirty="0" smtClean="0"/>
              <a:t>Typically written in all uppercase</a:t>
            </a:r>
          </a:p>
          <a:p>
            <a:pPr>
              <a:buFont typeface="Wingdings" panose="05000000000000000000" pitchFamily="2" charset="2"/>
              <a:buChar char="Ø"/>
            </a:pPr>
            <a:r>
              <a:rPr lang="en-US" dirty="0" smtClean="0"/>
              <a:t>Final methods</a:t>
            </a:r>
          </a:p>
          <a:p>
            <a:pPr lvl="1">
              <a:buFont typeface="Wingdings" panose="05000000000000000000" pitchFamily="2" charset="2"/>
              <a:buChar char="Ø"/>
            </a:pPr>
            <a:r>
              <a:rPr lang="en-US" dirty="0" smtClean="0"/>
              <a:t>Cannot be overridden </a:t>
            </a:r>
          </a:p>
          <a:p>
            <a:pPr>
              <a:buFont typeface="Wingdings" panose="05000000000000000000" pitchFamily="2" charset="2"/>
              <a:buChar char="Ø"/>
            </a:pPr>
            <a:r>
              <a:rPr lang="en-US" dirty="0" smtClean="0"/>
              <a:t>Final classes</a:t>
            </a:r>
          </a:p>
          <a:p>
            <a:pPr lvl="1">
              <a:buFont typeface="Wingdings" panose="05000000000000000000" pitchFamily="2" charset="2"/>
              <a:buChar char="Ø"/>
            </a:pPr>
            <a:r>
              <a:rPr lang="en-US" dirty="0" smtClean="0"/>
              <a:t>Cannot be extended </a:t>
            </a:r>
          </a:p>
          <a:p>
            <a:pPr lvl="1">
              <a:buFont typeface="Wingdings" panose="05000000000000000000" pitchFamily="2" charset="2"/>
              <a:buChar char="Ø"/>
            </a:pPr>
            <a:r>
              <a:rPr lang="en-US" dirty="0" smtClean="0"/>
              <a:t>The last leaf on the “Animal” </a:t>
            </a:r>
          </a:p>
          <a:p>
            <a:pPr marL="201168" lvl="1" indent="0">
              <a:buNone/>
            </a:pPr>
            <a:r>
              <a:rPr lang="en-US" dirty="0"/>
              <a:t>	</a:t>
            </a:r>
            <a:r>
              <a:rPr lang="en-US" dirty="0" smtClean="0"/>
              <a:t>Inheritance tree</a:t>
            </a:r>
            <a:endParaRPr lang="en-US" dirty="0"/>
          </a:p>
        </p:txBody>
      </p:sp>
      <p:pic>
        <p:nvPicPr>
          <p:cNvPr id="4" name="Picture 3"/>
          <p:cNvPicPr>
            <a:picLocks noChangeAspect="1"/>
          </p:cNvPicPr>
          <p:nvPr/>
        </p:nvPicPr>
        <p:blipFill>
          <a:blip r:embed="rId2"/>
          <a:stretch>
            <a:fillRect/>
          </a:stretch>
        </p:blipFill>
        <p:spPr>
          <a:xfrm>
            <a:off x="4954135" y="1906307"/>
            <a:ext cx="6201543" cy="343064"/>
          </a:xfrm>
          <a:prstGeom prst="rect">
            <a:avLst/>
          </a:prstGeom>
        </p:spPr>
      </p:pic>
      <p:pic>
        <p:nvPicPr>
          <p:cNvPr id="5" name="Picture 4"/>
          <p:cNvPicPr>
            <a:picLocks noChangeAspect="1"/>
          </p:cNvPicPr>
          <p:nvPr/>
        </p:nvPicPr>
        <p:blipFill>
          <a:blip r:embed="rId3"/>
          <a:stretch>
            <a:fillRect/>
          </a:stretch>
        </p:blipFill>
        <p:spPr>
          <a:xfrm>
            <a:off x="4954134" y="3018707"/>
            <a:ext cx="6201543" cy="893297"/>
          </a:xfrm>
          <a:prstGeom prst="rect">
            <a:avLst/>
          </a:prstGeom>
        </p:spPr>
      </p:pic>
      <p:pic>
        <p:nvPicPr>
          <p:cNvPr id="6" name="Picture 5"/>
          <p:cNvPicPr>
            <a:picLocks noChangeAspect="1"/>
          </p:cNvPicPr>
          <p:nvPr/>
        </p:nvPicPr>
        <p:blipFill>
          <a:blip r:embed="rId4"/>
          <a:stretch>
            <a:fillRect/>
          </a:stretch>
        </p:blipFill>
        <p:spPr>
          <a:xfrm>
            <a:off x="4954135" y="4020378"/>
            <a:ext cx="3959344" cy="195709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34818" y="4463064"/>
            <a:ext cx="2120859" cy="1622778"/>
          </a:xfrm>
          <a:prstGeom prst="rect">
            <a:avLst/>
          </a:prstGeom>
        </p:spPr>
      </p:pic>
      <p:sp>
        <p:nvSpPr>
          <p:cNvPr id="8" name="Cloud Callout 7"/>
          <p:cNvSpPr/>
          <p:nvPr/>
        </p:nvSpPr>
        <p:spPr>
          <a:xfrm>
            <a:off x="9908274" y="3857414"/>
            <a:ext cx="1119117" cy="709683"/>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Who… me?</a:t>
            </a:r>
            <a:endParaRPr lang="en-US" sz="1400" dirty="0">
              <a:solidFill>
                <a:schemeClr val="tx1"/>
              </a:solidFill>
            </a:endParaRPr>
          </a:p>
        </p:txBody>
      </p:sp>
    </p:spTree>
    <p:extLst>
      <p:ext uri="{BB962C8B-B14F-4D97-AF65-F5344CB8AC3E}">
        <p14:creationId xmlns:p14="http://schemas.microsoft.com/office/powerpoint/2010/main" val="76043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API</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dirty="0" smtClean="0"/>
              <a:t>The String class is final</a:t>
            </a:r>
          </a:p>
          <a:p>
            <a:pPr>
              <a:buFont typeface="Wingdings" panose="05000000000000000000" pitchFamily="2" charset="2"/>
              <a:buChar char="Ø"/>
            </a:pPr>
            <a:r>
              <a:rPr lang="en-US" dirty="0" smtClean="0"/>
              <a:t>String objects are immutable</a:t>
            </a:r>
          </a:p>
          <a:p>
            <a:pPr lvl="1">
              <a:buFont typeface="Wingdings" panose="05000000000000000000" pitchFamily="2" charset="2"/>
              <a:buChar char="Ø"/>
            </a:pPr>
            <a:r>
              <a:rPr lang="en-US" dirty="0" smtClean="0"/>
              <a:t>Remember the String pool?</a:t>
            </a:r>
          </a:p>
          <a:p>
            <a:pPr>
              <a:buFont typeface="Wingdings" panose="05000000000000000000" pitchFamily="2" charset="2"/>
              <a:buChar char="Ø"/>
            </a:pPr>
            <a:r>
              <a:rPr lang="en-US" dirty="0" smtClean="0"/>
              <a:t>String objects are constructed as:</a:t>
            </a:r>
          </a:p>
          <a:p>
            <a:pPr lvl="1">
              <a:buFont typeface="Wingdings" panose="05000000000000000000" pitchFamily="2" charset="2"/>
              <a:buChar char="Ø"/>
            </a:pPr>
            <a:r>
              <a:rPr lang="en-US" dirty="0" smtClean="0"/>
              <a:t>A </a:t>
            </a:r>
            <a:r>
              <a:rPr lang="en-US" b="1" dirty="0" smtClean="0">
                <a:solidFill>
                  <a:srgbClr val="7030A0"/>
                </a:solidFill>
              </a:rPr>
              <a:t>byte</a:t>
            </a:r>
            <a:r>
              <a:rPr lang="en-US" dirty="0" smtClean="0"/>
              <a:t>[ ] array</a:t>
            </a:r>
          </a:p>
          <a:p>
            <a:pPr lvl="1">
              <a:buFont typeface="Wingdings" panose="05000000000000000000" pitchFamily="2" charset="2"/>
              <a:buChar char="Ø"/>
            </a:pPr>
            <a:r>
              <a:rPr lang="en-US" dirty="0" smtClean="0"/>
              <a:t>A </a:t>
            </a:r>
            <a:r>
              <a:rPr lang="en-US" b="1" dirty="0" smtClean="0">
                <a:solidFill>
                  <a:srgbClr val="7030A0"/>
                </a:solidFill>
              </a:rPr>
              <a:t>char</a:t>
            </a:r>
            <a:r>
              <a:rPr lang="en-US" dirty="0" smtClean="0"/>
              <a:t>[ ] array</a:t>
            </a:r>
          </a:p>
          <a:p>
            <a:pPr>
              <a:buFont typeface="Wingdings" panose="05000000000000000000" pitchFamily="2" charset="2"/>
              <a:buChar char="Ø"/>
            </a:pPr>
            <a:r>
              <a:rPr lang="en-US" dirty="0" smtClean="0"/>
              <a:t>String class has many String manipulating methods:</a:t>
            </a:r>
          </a:p>
          <a:p>
            <a:pPr lvl="1">
              <a:buFont typeface="Wingdings" panose="05000000000000000000" pitchFamily="2" charset="2"/>
              <a:buChar char="Ø"/>
            </a:pPr>
            <a:r>
              <a:rPr lang="en-US" dirty="0" smtClean="0"/>
              <a:t>equals(Object ref)</a:t>
            </a:r>
          </a:p>
          <a:p>
            <a:pPr lvl="1">
              <a:buFont typeface="Wingdings" panose="05000000000000000000" pitchFamily="2" charset="2"/>
              <a:buChar char="Ø"/>
            </a:pPr>
            <a:r>
              <a:rPr lang="en-US" dirty="0" err="1" smtClean="0"/>
              <a:t>charAt</a:t>
            </a:r>
            <a:r>
              <a:rPr lang="en-US" dirty="0" smtClean="0"/>
              <a:t>(int index)</a:t>
            </a:r>
          </a:p>
          <a:p>
            <a:pPr lvl="1">
              <a:buFont typeface="Wingdings" panose="05000000000000000000" pitchFamily="2" charset="2"/>
              <a:buChar char="Ø"/>
            </a:pPr>
            <a:r>
              <a:rPr lang="en-US" dirty="0" err="1" smtClean="0"/>
              <a:t>toUpperCase</a:t>
            </a:r>
            <a:r>
              <a:rPr lang="en-US" dirty="0" smtClean="0"/>
              <a:t>( )</a:t>
            </a:r>
          </a:p>
          <a:p>
            <a:pPr lvl="1">
              <a:buFont typeface="Wingdings" panose="05000000000000000000" pitchFamily="2" charset="2"/>
              <a:buChar char="Ø"/>
            </a:pPr>
            <a:r>
              <a:rPr lang="en-US" dirty="0" err="1" smtClean="0"/>
              <a:t>toLowerCase</a:t>
            </a:r>
            <a:r>
              <a:rPr lang="en-US" dirty="0" smtClean="0"/>
              <a:t>( )</a:t>
            </a:r>
          </a:p>
          <a:p>
            <a:pPr>
              <a:buFont typeface="Wingdings" panose="05000000000000000000" pitchFamily="2" charset="2"/>
              <a:buChar char="Ø"/>
            </a:pPr>
            <a:r>
              <a:rPr lang="en-US" dirty="0" smtClean="0"/>
              <a:t>Find a String’s length with the “length” variable:</a:t>
            </a:r>
          </a:p>
          <a:p>
            <a:pPr marL="201168" lvl="1" indent="0">
              <a:buNone/>
            </a:pPr>
            <a:r>
              <a:rPr lang="en-US" dirty="0" smtClean="0"/>
              <a:t>	</a:t>
            </a:r>
            <a:r>
              <a:rPr lang="en-US" dirty="0" err="1" smtClean="0"/>
              <a:t>myString.length</a:t>
            </a:r>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79277" y="1845734"/>
            <a:ext cx="1676403" cy="1261875"/>
          </a:xfrm>
          <a:prstGeom prst="rect">
            <a:avLst/>
          </a:prstGeom>
        </p:spPr>
      </p:pic>
      <p:sp>
        <p:nvSpPr>
          <p:cNvPr id="5" name="Freeform 4"/>
          <p:cNvSpPr/>
          <p:nvPr/>
        </p:nvSpPr>
        <p:spPr>
          <a:xfrm>
            <a:off x="9888393" y="2127074"/>
            <a:ext cx="300878" cy="545910"/>
          </a:xfrm>
          <a:custGeom>
            <a:avLst/>
            <a:gdLst>
              <a:gd name="connsiteX0" fmla="*/ 164090 w 300878"/>
              <a:gd name="connsiteY0" fmla="*/ 545910 h 545910"/>
              <a:gd name="connsiteX1" fmla="*/ 136794 w 300878"/>
              <a:gd name="connsiteY1" fmla="*/ 477671 h 545910"/>
              <a:gd name="connsiteX2" fmla="*/ 218681 w 300878"/>
              <a:gd name="connsiteY2" fmla="*/ 464024 h 545910"/>
              <a:gd name="connsiteX3" fmla="*/ 300567 w 300878"/>
              <a:gd name="connsiteY3" fmla="*/ 395785 h 545910"/>
              <a:gd name="connsiteX4" fmla="*/ 286920 w 300878"/>
              <a:gd name="connsiteY4" fmla="*/ 313898 h 545910"/>
              <a:gd name="connsiteX5" fmla="*/ 123146 w 300878"/>
              <a:gd name="connsiteY5" fmla="*/ 286603 h 545910"/>
              <a:gd name="connsiteX6" fmla="*/ 13964 w 300878"/>
              <a:gd name="connsiteY6" fmla="*/ 259307 h 545910"/>
              <a:gd name="connsiteX7" fmla="*/ 317 w 300878"/>
              <a:gd name="connsiteY7" fmla="*/ 218364 h 545910"/>
              <a:gd name="connsiteX8" fmla="*/ 27612 w 300878"/>
              <a:gd name="connsiteY8" fmla="*/ 177421 h 545910"/>
              <a:gd name="connsiteX9" fmla="*/ 82203 w 300878"/>
              <a:gd name="connsiteY9" fmla="*/ 109182 h 545910"/>
              <a:gd name="connsiteX10" fmla="*/ 123146 w 300878"/>
              <a:gd name="connsiteY10" fmla="*/ 95534 h 545910"/>
              <a:gd name="connsiteX11" fmla="*/ 177737 w 300878"/>
              <a:gd name="connsiteY11" fmla="*/ 81886 h 545910"/>
              <a:gd name="connsiteX12" fmla="*/ 177737 w 300878"/>
              <a:gd name="connsiteY12" fmla="*/ 0 h 54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0878" h="545910">
                <a:moveTo>
                  <a:pt x="164090" y="545910"/>
                </a:moveTo>
                <a:cubicBezTo>
                  <a:pt x="154991" y="523164"/>
                  <a:pt x="123205" y="498055"/>
                  <a:pt x="136794" y="477671"/>
                </a:cubicBezTo>
                <a:cubicBezTo>
                  <a:pt x="152144" y="454646"/>
                  <a:pt x="192429" y="472775"/>
                  <a:pt x="218681" y="464024"/>
                </a:cubicBezTo>
                <a:cubicBezTo>
                  <a:pt x="247181" y="454524"/>
                  <a:pt x="281564" y="414788"/>
                  <a:pt x="300567" y="395785"/>
                </a:cubicBezTo>
                <a:cubicBezTo>
                  <a:pt x="296018" y="368489"/>
                  <a:pt x="310487" y="328401"/>
                  <a:pt x="286920" y="313898"/>
                </a:cubicBezTo>
                <a:cubicBezTo>
                  <a:pt x="239786" y="284892"/>
                  <a:pt x="177648" y="296221"/>
                  <a:pt x="123146" y="286603"/>
                </a:cubicBezTo>
                <a:cubicBezTo>
                  <a:pt x="53157" y="274252"/>
                  <a:pt x="69251" y="277736"/>
                  <a:pt x="13964" y="259307"/>
                </a:cubicBezTo>
                <a:cubicBezTo>
                  <a:pt x="9415" y="245659"/>
                  <a:pt x="-2048" y="232554"/>
                  <a:pt x="317" y="218364"/>
                </a:cubicBezTo>
                <a:cubicBezTo>
                  <a:pt x="3014" y="202185"/>
                  <a:pt x="20277" y="192092"/>
                  <a:pt x="27612" y="177421"/>
                </a:cubicBezTo>
                <a:cubicBezTo>
                  <a:pt x="53847" y="124951"/>
                  <a:pt x="20853" y="139857"/>
                  <a:pt x="82203" y="109182"/>
                </a:cubicBezTo>
                <a:cubicBezTo>
                  <a:pt x="95070" y="102748"/>
                  <a:pt x="109314" y="99486"/>
                  <a:pt x="123146" y="95534"/>
                </a:cubicBezTo>
                <a:cubicBezTo>
                  <a:pt x="141181" y="90381"/>
                  <a:pt x="168431" y="98172"/>
                  <a:pt x="177737" y="81886"/>
                </a:cubicBezTo>
                <a:cubicBezTo>
                  <a:pt x="191279" y="58187"/>
                  <a:pt x="177737" y="27295"/>
                  <a:pt x="177737" y="0"/>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10461916" y="2413677"/>
            <a:ext cx="450376" cy="450376"/>
          </a:xfrm>
          <a:custGeom>
            <a:avLst/>
            <a:gdLst>
              <a:gd name="connsiteX0" fmla="*/ 0 w 450376"/>
              <a:gd name="connsiteY0" fmla="*/ 450376 h 450376"/>
              <a:gd name="connsiteX1" fmla="*/ 122829 w 450376"/>
              <a:gd name="connsiteY1" fmla="*/ 423080 h 450376"/>
              <a:gd name="connsiteX2" fmla="*/ 163773 w 450376"/>
              <a:gd name="connsiteY2" fmla="*/ 341194 h 450376"/>
              <a:gd name="connsiteX3" fmla="*/ 177420 w 450376"/>
              <a:gd name="connsiteY3" fmla="*/ 150125 h 450376"/>
              <a:gd name="connsiteX4" fmla="*/ 313898 w 450376"/>
              <a:gd name="connsiteY4" fmla="*/ 136477 h 450376"/>
              <a:gd name="connsiteX5" fmla="*/ 341194 w 450376"/>
              <a:gd name="connsiteY5" fmla="*/ 68238 h 450376"/>
              <a:gd name="connsiteX6" fmla="*/ 450376 w 450376"/>
              <a:gd name="connsiteY6" fmla="*/ 0 h 450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0376" h="450376">
                <a:moveTo>
                  <a:pt x="0" y="450376"/>
                </a:moveTo>
                <a:cubicBezTo>
                  <a:pt x="839" y="450236"/>
                  <a:pt x="105146" y="437227"/>
                  <a:pt x="122829" y="423080"/>
                </a:cubicBezTo>
                <a:cubicBezTo>
                  <a:pt x="146881" y="403838"/>
                  <a:pt x="154782" y="368166"/>
                  <a:pt x="163773" y="341194"/>
                </a:cubicBezTo>
                <a:cubicBezTo>
                  <a:pt x="153138" y="288020"/>
                  <a:pt x="124772" y="193998"/>
                  <a:pt x="177420" y="150125"/>
                </a:cubicBezTo>
                <a:cubicBezTo>
                  <a:pt x="212543" y="120856"/>
                  <a:pt x="268405" y="141026"/>
                  <a:pt x="313898" y="136477"/>
                </a:cubicBezTo>
                <a:cubicBezTo>
                  <a:pt x="322997" y="113731"/>
                  <a:pt x="324918" y="86548"/>
                  <a:pt x="341194" y="68238"/>
                </a:cubicBezTo>
                <a:cubicBezTo>
                  <a:pt x="365292" y="41128"/>
                  <a:pt x="414282" y="18046"/>
                  <a:pt x="450376" y="0"/>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7710985" y="1845734"/>
            <a:ext cx="3444695" cy="2158676"/>
          </a:xfrm>
          <a:prstGeom prst="rect">
            <a:avLst/>
          </a:prstGeom>
        </p:spPr>
      </p:pic>
    </p:spTree>
    <p:extLst>
      <p:ext uri="{BB962C8B-B14F-4D97-AF65-F5344CB8AC3E}">
        <p14:creationId xmlns:p14="http://schemas.microsoft.com/office/powerpoint/2010/main" val="3109584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a:t>
            </a:r>
            <a:r>
              <a:rPr lang="en-US" dirty="0" smtClean="0"/>
              <a:t>Arguments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Command line arguments</a:t>
            </a:r>
          </a:p>
          <a:p>
            <a:pPr lvl="1">
              <a:buFont typeface="Wingdings" panose="05000000000000000000" pitchFamily="2" charset="2"/>
              <a:buChar char="Ø"/>
            </a:pPr>
            <a:r>
              <a:rPr lang="en-US" dirty="0" smtClean="0"/>
              <a:t>Pass as arguments into main( ) method</a:t>
            </a:r>
          </a:p>
          <a:p>
            <a:pPr lvl="1">
              <a:buFont typeface="Wingdings" panose="05000000000000000000" pitchFamily="2" charset="2"/>
              <a:buChar char="Ø"/>
            </a:pPr>
            <a:r>
              <a:rPr lang="en-US" dirty="0" smtClean="0"/>
              <a:t>Values are passed as Strings</a:t>
            </a:r>
          </a:p>
          <a:p>
            <a:pPr>
              <a:buFont typeface="Wingdings" panose="05000000000000000000" pitchFamily="2" charset="2"/>
              <a:buChar char="Ø"/>
            </a:pPr>
            <a:r>
              <a:rPr lang="en-US" dirty="0" smtClean="0"/>
              <a:t>Entered through the command line:</a:t>
            </a:r>
          </a:p>
          <a:p>
            <a:pPr lvl="1">
              <a:buFont typeface="Wingdings" panose="05000000000000000000" pitchFamily="2" charset="2"/>
              <a:buChar char="Ø"/>
            </a:pPr>
            <a:r>
              <a:rPr lang="en-US" dirty="0" smtClean="0"/>
              <a:t>Windows Command Prompt</a:t>
            </a:r>
          </a:p>
          <a:p>
            <a:pPr lvl="1">
              <a:buFont typeface="Wingdings" panose="05000000000000000000" pitchFamily="2" charset="2"/>
              <a:buChar char="Ø"/>
            </a:pPr>
            <a:r>
              <a:rPr lang="en-US" dirty="0" smtClean="0"/>
              <a:t>Linux/UNIX shell</a:t>
            </a:r>
          </a:p>
          <a:p>
            <a:pPr lvl="1">
              <a:buFont typeface="Wingdings" panose="05000000000000000000" pitchFamily="2" charset="2"/>
              <a:buChar char="Ø"/>
            </a:pPr>
            <a:r>
              <a:rPr lang="en-US" dirty="0" smtClean="0"/>
              <a:t>Macintosh Terminal</a:t>
            </a:r>
          </a:p>
          <a:p>
            <a:pPr>
              <a:buFont typeface="Wingdings" panose="05000000000000000000" pitchFamily="2" charset="2"/>
              <a:buChar char="Ø"/>
            </a:pPr>
            <a:r>
              <a:rPr lang="en-US" dirty="0" smtClean="0"/>
              <a:t>Entered through an IDE:</a:t>
            </a:r>
          </a:p>
          <a:p>
            <a:pPr lvl="1">
              <a:buFont typeface="Wingdings" panose="05000000000000000000" pitchFamily="2" charset="2"/>
              <a:buChar char="Ø"/>
            </a:pPr>
            <a:r>
              <a:rPr lang="en-US" dirty="0" smtClean="0"/>
              <a:t>Type a space between each argument</a:t>
            </a:r>
          </a:p>
          <a:p>
            <a:pPr>
              <a:buFont typeface="Wingdings" panose="05000000000000000000" pitchFamily="2" charset="2"/>
              <a:buChar char="Ø"/>
            </a:pPr>
            <a:endParaRPr lang="en-US" dirty="0"/>
          </a:p>
        </p:txBody>
      </p:sp>
      <p:pic>
        <p:nvPicPr>
          <p:cNvPr id="5" name="Picture 4"/>
          <p:cNvPicPr>
            <a:picLocks noChangeAspect="1"/>
          </p:cNvPicPr>
          <p:nvPr/>
        </p:nvPicPr>
        <p:blipFill>
          <a:blip r:embed="rId2"/>
          <a:stretch>
            <a:fillRect/>
          </a:stretch>
        </p:blipFill>
        <p:spPr>
          <a:xfrm>
            <a:off x="5418159" y="4337232"/>
            <a:ext cx="5737519" cy="1531862"/>
          </a:xfrm>
          <a:prstGeom prst="rect">
            <a:avLst/>
          </a:prstGeom>
        </p:spPr>
      </p:pic>
      <p:pic>
        <p:nvPicPr>
          <p:cNvPr id="6" name="Picture 5"/>
          <p:cNvPicPr>
            <a:picLocks noChangeAspect="1"/>
          </p:cNvPicPr>
          <p:nvPr/>
        </p:nvPicPr>
        <p:blipFill>
          <a:blip r:embed="rId3"/>
          <a:stretch>
            <a:fillRect/>
          </a:stretch>
        </p:blipFill>
        <p:spPr>
          <a:xfrm>
            <a:off x="5418160" y="1845734"/>
            <a:ext cx="5737519" cy="1507007"/>
          </a:xfrm>
          <a:prstGeom prst="rect">
            <a:avLst/>
          </a:prstGeom>
        </p:spPr>
      </p:pic>
    </p:spTree>
    <p:extLst>
      <p:ext uri="{BB962C8B-B14F-4D97-AF65-F5344CB8AC3E}">
        <p14:creationId xmlns:p14="http://schemas.microsoft.com/office/powerpoint/2010/main" val="1602618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arenR"/>
            </a:pPr>
            <a:r>
              <a:rPr lang="en-US" dirty="0"/>
              <a:t>Access Modifiers</a:t>
            </a:r>
          </a:p>
          <a:p>
            <a:pPr marL="514350" indent="-514350">
              <a:buFont typeface="+mj-lt"/>
              <a:buAutoNum type="arabicParenR"/>
            </a:pPr>
            <a:r>
              <a:rPr lang="en-US" dirty="0"/>
              <a:t>Constructors</a:t>
            </a:r>
          </a:p>
          <a:p>
            <a:pPr marL="514350" indent="-514350">
              <a:buFont typeface="+mj-lt"/>
              <a:buAutoNum type="arabicParenR"/>
            </a:pPr>
            <a:r>
              <a:rPr lang="en-US" dirty="0"/>
              <a:t>Overloaded Constructors</a:t>
            </a:r>
          </a:p>
          <a:p>
            <a:pPr marL="514350" indent="-514350">
              <a:buFont typeface="+mj-lt"/>
              <a:buAutoNum type="arabicParenR"/>
            </a:pPr>
            <a:r>
              <a:rPr lang="en-US" dirty="0"/>
              <a:t>Overloaded Methods</a:t>
            </a:r>
          </a:p>
          <a:p>
            <a:pPr marL="514350" indent="-514350">
              <a:buFont typeface="+mj-lt"/>
              <a:buAutoNum type="arabicParenR"/>
            </a:pPr>
            <a:r>
              <a:rPr lang="en-US" dirty="0"/>
              <a:t>Static Members</a:t>
            </a:r>
          </a:p>
          <a:p>
            <a:pPr marL="514350" indent="-514350">
              <a:buFont typeface="+mj-lt"/>
              <a:buAutoNum type="arabicParenR"/>
            </a:pPr>
            <a:r>
              <a:rPr lang="en-US" dirty="0"/>
              <a:t>Final</a:t>
            </a:r>
          </a:p>
          <a:p>
            <a:pPr marL="514350" indent="-514350">
              <a:buFont typeface="+mj-lt"/>
              <a:buAutoNum type="arabicParenR"/>
            </a:pPr>
            <a:r>
              <a:rPr lang="en-US" dirty="0"/>
              <a:t>String API</a:t>
            </a:r>
          </a:p>
          <a:p>
            <a:pPr marL="514350" indent="-514350">
              <a:buFont typeface="+mj-lt"/>
              <a:buAutoNum type="arabicParenR"/>
            </a:pPr>
            <a:r>
              <a:rPr lang="en-US" dirty="0"/>
              <a:t>Command Line Arguments</a:t>
            </a:r>
          </a:p>
        </p:txBody>
      </p:sp>
    </p:spTree>
    <p:extLst>
      <p:ext uri="{BB962C8B-B14F-4D97-AF65-F5344CB8AC3E}">
        <p14:creationId xmlns:p14="http://schemas.microsoft.com/office/powerpoint/2010/main" val="39536971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a:t>Write a program </a:t>
            </a:r>
            <a:r>
              <a:rPr lang="en-US" sz="2400" dirty="0" smtClean="0"/>
              <a:t>that prints all Strings passed through the command line. </a:t>
            </a:r>
          </a:p>
          <a:p>
            <a:pPr lvl="1">
              <a:buFont typeface="Wingdings" panose="05000000000000000000" pitchFamily="2" charset="2"/>
              <a:buChar char="Ø"/>
            </a:pPr>
            <a:r>
              <a:rPr lang="en-US" sz="2200" dirty="0" smtClean="0"/>
              <a:t>(Hint: loop through main(</a:t>
            </a:r>
            <a:r>
              <a:rPr lang="en-US" sz="2200" u="sng" dirty="0" smtClean="0"/>
              <a:t>String[ ] args</a:t>
            </a:r>
            <a:r>
              <a:rPr lang="en-US" sz="2200" dirty="0" smtClean="0"/>
              <a:t>))</a:t>
            </a:r>
          </a:p>
          <a:p>
            <a:pPr>
              <a:buFont typeface="Wingdings" panose="05000000000000000000" pitchFamily="2" charset="2"/>
              <a:buChar char="Ø"/>
            </a:pPr>
            <a:r>
              <a:rPr lang="en-US" sz="2400" dirty="0" smtClean="0"/>
              <a:t>Create a new Java project</a:t>
            </a:r>
          </a:p>
          <a:p>
            <a:pPr lvl="1">
              <a:buFont typeface="Wingdings" panose="05000000000000000000" pitchFamily="2" charset="2"/>
              <a:buChar char="Ø"/>
            </a:pPr>
            <a:r>
              <a:rPr lang="en-US" sz="2000" dirty="0" smtClean="0"/>
              <a:t>Create a Customer class with:</a:t>
            </a:r>
          </a:p>
          <a:p>
            <a:pPr lvl="2">
              <a:buFont typeface="Wingdings" panose="05000000000000000000" pitchFamily="2" charset="2"/>
              <a:buChar char="Ø"/>
            </a:pPr>
            <a:r>
              <a:rPr lang="en-US" sz="1600" dirty="0" smtClean="0"/>
              <a:t>At least 2 constructors</a:t>
            </a:r>
          </a:p>
          <a:p>
            <a:pPr lvl="2">
              <a:buFont typeface="Wingdings" panose="05000000000000000000" pitchFamily="2" charset="2"/>
              <a:buChar char="Ø"/>
            </a:pPr>
            <a:r>
              <a:rPr lang="en-US" sz="1600" dirty="0" smtClean="0"/>
              <a:t>At least 2 overloaded methods</a:t>
            </a:r>
          </a:p>
          <a:p>
            <a:pPr lvl="2">
              <a:buFont typeface="Wingdings" panose="05000000000000000000" pitchFamily="2" charset="2"/>
              <a:buChar char="Ø"/>
            </a:pPr>
            <a:r>
              <a:rPr lang="en-US" sz="1600" dirty="0" smtClean="0"/>
              <a:t>At least 1 static variable</a:t>
            </a:r>
          </a:p>
          <a:p>
            <a:pPr lvl="2">
              <a:buFont typeface="Wingdings" panose="05000000000000000000" pitchFamily="2" charset="2"/>
              <a:buChar char="Ø"/>
            </a:pPr>
            <a:r>
              <a:rPr lang="en-US" sz="1600" dirty="0" smtClean="0"/>
              <a:t>At least 1 final variable</a:t>
            </a:r>
          </a:p>
          <a:p>
            <a:pPr lvl="1">
              <a:buFont typeface="Wingdings" panose="05000000000000000000" pitchFamily="2" charset="2"/>
              <a:buChar char="Ø"/>
            </a:pPr>
            <a:r>
              <a:rPr lang="en-US" sz="2000" dirty="0" smtClean="0"/>
              <a:t>Create a main method in a new class that:</a:t>
            </a:r>
          </a:p>
          <a:p>
            <a:pPr lvl="2">
              <a:buFont typeface="Wingdings" panose="05000000000000000000" pitchFamily="2" charset="2"/>
              <a:buChar char="Ø"/>
            </a:pPr>
            <a:r>
              <a:rPr lang="en-US" sz="1600" dirty="0" smtClean="0"/>
              <a:t>Creates 2 customers</a:t>
            </a:r>
          </a:p>
          <a:p>
            <a:pPr lvl="2">
              <a:buFont typeface="Wingdings" panose="05000000000000000000" pitchFamily="2" charset="2"/>
              <a:buChar char="Ø"/>
            </a:pPr>
            <a:r>
              <a:rPr lang="en-US" sz="1600" dirty="0" smtClean="0"/>
              <a:t>Uses each of the Customer class members</a:t>
            </a:r>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24133043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Class Structure</a:t>
            </a:r>
            <a:endParaRPr lang="en-US" dirty="0"/>
          </a:p>
        </p:txBody>
      </p:sp>
      <p:pic>
        <p:nvPicPr>
          <p:cNvPr id="4" name="Content Placeholder 3"/>
          <p:cNvPicPr>
            <a:picLocks noGrp="1" noChangeAspect="1"/>
          </p:cNvPicPr>
          <p:nvPr>
            <p:ph idx="1"/>
          </p:nvPr>
        </p:nvPicPr>
        <p:blipFill>
          <a:blip r:embed="rId2"/>
          <a:stretch>
            <a:fillRect/>
          </a:stretch>
        </p:blipFill>
        <p:spPr>
          <a:xfrm>
            <a:off x="1402080" y="1877378"/>
            <a:ext cx="6918960" cy="3975367"/>
          </a:xfrm>
          <a:prstGeom prst="rect">
            <a:avLst/>
          </a:prstGeom>
        </p:spPr>
      </p:pic>
    </p:spTree>
    <p:extLst>
      <p:ext uri="{BB962C8B-B14F-4D97-AF65-F5344CB8AC3E}">
        <p14:creationId xmlns:p14="http://schemas.microsoft.com/office/powerpoint/2010/main" val="16194475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Intermediate Concepts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11946" y="4620726"/>
            <a:ext cx="3035814" cy="950978"/>
          </a:xfrm>
          <a:prstGeom prst="rect">
            <a:avLst/>
          </a:prstGeom>
        </p:spPr>
      </p:pic>
    </p:spTree>
    <p:extLst>
      <p:ext uri="{BB962C8B-B14F-4D97-AF65-F5344CB8AC3E}">
        <p14:creationId xmlns:p14="http://schemas.microsoft.com/office/powerpoint/2010/main" val="146537077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arenR"/>
            </a:pPr>
            <a:r>
              <a:rPr lang="en-US" dirty="0" smtClean="0"/>
              <a:t>Abstraction </a:t>
            </a:r>
            <a:r>
              <a:rPr lang="en-US" dirty="0"/>
              <a:t>(Abstract classes and methods</a:t>
            </a:r>
            <a:r>
              <a:rPr lang="en-US" dirty="0" smtClean="0"/>
              <a:t>)</a:t>
            </a:r>
          </a:p>
          <a:p>
            <a:pPr marL="514350" indent="-514350">
              <a:buFont typeface="+mj-lt"/>
              <a:buAutoNum type="arabicParenR"/>
            </a:pPr>
            <a:r>
              <a:rPr lang="en-US" dirty="0" smtClean="0"/>
              <a:t>Encapsulation</a:t>
            </a:r>
          </a:p>
          <a:p>
            <a:pPr marL="514350" indent="-514350">
              <a:buFont typeface="+mj-lt"/>
              <a:buAutoNum type="arabicParenR"/>
            </a:pPr>
            <a:r>
              <a:rPr lang="en-US" dirty="0" smtClean="0"/>
              <a:t>Inheritance</a:t>
            </a:r>
          </a:p>
          <a:p>
            <a:pPr marL="514350" indent="-514350">
              <a:buFont typeface="+mj-lt"/>
              <a:buAutoNum type="arabicParenR"/>
            </a:pPr>
            <a:r>
              <a:rPr lang="en-US" dirty="0" smtClean="0"/>
              <a:t>Polymorphism</a:t>
            </a:r>
            <a:endParaRPr lang="en-US" dirty="0"/>
          </a:p>
          <a:p>
            <a:pPr marL="514350" indent="-514350">
              <a:buFont typeface="+mj-lt"/>
              <a:buAutoNum type="arabicParenR"/>
            </a:pPr>
            <a:r>
              <a:rPr lang="en-US" dirty="0"/>
              <a:t>Method Overriding</a:t>
            </a:r>
          </a:p>
          <a:p>
            <a:pPr marL="514350" indent="-514350">
              <a:buFont typeface="+mj-lt"/>
              <a:buAutoNum type="arabicParenR"/>
            </a:pPr>
            <a:r>
              <a:rPr lang="en-US" dirty="0"/>
              <a:t>Constructor execution sequence</a:t>
            </a:r>
          </a:p>
          <a:p>
            <a:pPr marL="514350" indent="-514350">
              <a:buFont typeface="+mj-lt"/>
              <a:buAutoNum type="arabicParenR"/>
            </a:pPr>
            <a:r>
              <a:rPr lang="en-US" dirty="0" smtClean="0"/>
              <a:t>Packages</a:t>
            </a:r>
            <a:endParaRPr lang="en-US" dirty="0"/>
          </a:p>
          <a:p>
            <a:pPr marL="514350" indent="-514350">
              <a:buFont typeface="+mj-lt"/>
              <a:buAutoNum type="arabicParenR"/>
            </a:pPr>
            <a:r>
              <a:rPr lang="en-US" dirty="0"/>
              <a:t>Import Statements</a:t>
            </a:r>
          </a:p>
          <a:p>
            <a:pPr marL="514350" indent="-514350">
              <a:buFont typeface="+mj-lt"/>
              <a:buAutoNum type="arabicParenR"/>
            </a:pPr>
            <a:r>
              <a:rPr lang="en-US" dirty="0"/>
              <a:t>Introduction to </a:t>
            </a:r>
            <a:r>
              <a:rPr lang="en-US" dirty="0" smtClean="0"/>
              <a:t>Interfaces</a:t>
            </a:r>
            <a:endParaRPr lang="en-US" dirty="0"/>
          </a:p>
        </p:txBody>
      </p:sp>
    </p:spTree>
    <p:extLst>
      <p:ext uri="{BB962C8B-B14F-4D97-AF65-F5344CB8AC3E}">
        <p14:creationId xmlns:p14="http://schemas.microsoft.com/office/powerpoint/2010/main" val="225669983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Pillars of OOP</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8860" y="1864229"/>
            <a:ext cx="7635240" cy="4427379"/>
          </a:xfrm>
        </p:spPr>
      </p:pic>
    </p:spTree>
    <p:extLst>
      <p:ext uri="{BB962C8B-B14F-4D97-AF65-F5344CB8AC3E}">
        <p14:creationId xmlns:p14="http://schemas.microsoft.com/office/powerpoint/2010/main" val="28225999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Centralize common characteristics</a:t>
            </a:r>
          </a:p>
          <a:p>
            <a:pPr>
              <a:buFont typeface="Wingdings" panose="05000000000000000000" pitchFamily="2" charset="2"/>
              <a:buChar char="Ø"/>
            </a:pPr>
            <a:r>
              <a:rPr lang="en-US" dirty="0" smtClean="0"/>
              <a:t>Reduce complexity</a:t>
            </a:r>
          </a:p>
          <a:p>
            <a:pPr>
              <a:buFont typeface="Wingdings" panose="05000000000000000000" pitchFamily="2" charset="2"/>
              <a:buChar char="Ø"/>
            </a:pPr>
            <a:r>
              <a:rPr lang="en-US" dirty="0" smtClean="0"/>
              <a:t>Increase coding efficiency</a:t>
            </a:r>
          </a:p>
          <a:p>
            <a:pPr>
              <a:buFont typeface="Wingdings" panose="05000000000000000000" pitchFamily="2" charset="2"/>
              <a:buChar char="Ø"/>
            </a:pPr>
            <a:r>
              <a:rPr lang="en-US" dirty="0" smtClean="0"/>
              <a:t>Eliminate duplicate code</a:t>
            </a:r>
          </a:p>
          <a:p>
            <a:pPr>
              <a:buFont typeface="Wingdings" panose="05000000000000000000" pitchFamily="2" charset="2"/>
              <a:buChar char="Ø"/>
            </a:pPr>
            <a:r>
              <a:rPr lang="en-US" dirty="0" smtClean="0"/>
              <a:t>Generalize behavior into conceptual classes</a:t>
            </a:r>
          </a:p>
          <a:p>
            <a:pPr>
              <a:buFont typeface="Wingdings" panose="05000000000000000000" pitchFamily="2" charset="2"/>
              <a:buChar char="Ø"/>
            </a:pPr>
            <a:r>
              <a:rPr lang="en-US" dirty="0" smtClean="0"/>
              <a:t>Provide a template for other classes</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78397" y="2316480"/>
            <a:ext cx="5277284" cy="3552614"/>
          </a:xfrm>
          <a:prstGeom prst="rect">
            <a:avLst/>
          </a:prstGeom>
        </p:spPr>
      </p:pic>
    </p:spTree>
    <p:extLst>
      <p:ext uri="{BB962C8B-B14F-4D97-AF65-F5344CB8AC3E}">
        <p14:creationId xmlns:p14="http://schemas.microsoft.com/office/powerpoint/2010/main" val="249366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Keyword</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Abstract classes and methods use the </a:t>
            </a:r>
            <a:r>
              <a:rPr lang="en-US" b="1" dirty="0" smtClean="0">
                <a:solidFill>
                  <a:srgbClr val="7030A0"/>
                </a:solidFill>
              </a:rPr>
              <a:t>abstract</a:t>
            </a:r>
            <a:r>
              <a:rPr lang="en-US" dirty="0" smtClean="0">
                <a:solidFill>
                  <a:srgbClr val="7030A0"/>
                </a:solidFill>
              </a:rPr>
              <a:t> </a:t>
            </a:r>
            <a:r>
              <a:rPr lang="en-US" dirty="0" smtClean="0"/>
              <a:t>modifier</a:t>
            </a:r>
          </a:p>
          <a:p>
            <a:pPr>
              <a:buFont typeface="Wingdings" panose="05000000000000000000" pitchFamily="2" charset="2"/>
              <a:buChar char="Ø"/>
            </a:pPr>
            <a:r>
              <a:rPr lang="en-US" dirty="0" smtClean="0"/>
              <a:t>Abstract classes cannot be instantiated!</a:t>
            </a:r>
          </a:p>
          <a:p>
            <a:pPr>
              <a:buFont typeface="Wingdings" panose="05000000000000000000" pitchFamily="2" charset="2"/>
              <a:buChar char="Ø"/>
            </a:pPr>
            <a:r>
              <a:rPr lang="en-US" dirty="0" smtClean="0"/>
              <a:t>An abstract method does not have a body</a:t>
            </a:r>
          </a:p>
          <a:p>
            <a:pPr lvl="1">
              <a:buFont typeface="Wingdings" panose="05000000000000000000" pitchFamily="2" charset="2"/>
              <a:buChar char="Ø"/>
            </a:pPr>
            <a:r>
              <a:rPr lang="en-US" dirty="0" smtClean="0"/>
              <a:t>No braces or implementation</a:t>
            </a:r>
          </a:p>
          <a:p>
            <a:pPr lvl="1">
              <a:buFont typeface="Wingdings" panose="05000000000000000000" pitchFamily="2" charset="2"/>
              <a:buChar char="Ø"/>
            </a:pPr>
            <a:r>
              <a:rPr lang="en-US" dirty="0" smtClean="0"/>
              <a:t>Terminated with semicolon</a:t>
            </a:r>
          </a:p>
          <a:p>
            <a:pPr>
              <a:buFont typeface="Wingdings" panose="05000000000000000000" pitchFamily="2" charset="2"/>
              <a:buChar char="Ø"/>
            </a:pPr>
            <a:r>
              <a:rPr lang="en-US" dirty="0" smtClean="0"/>
              <a:t>Abstract class can have both:</a:t>
            </a:r>
          </a:p>
          <a:p>
            <a:pPr lvl="1">
              <a:buFont typeface="Wingdings" panose="05000000000000000000" pitchFamily="2" charset="2"/>
              <a:buChar char="Ø"/>
            </a:pPr>
            <a:r>
              <a:rPr lang="en-US" dirty="0" smtClean="0"/>
              <a:t>Abstract methods</a:t>
            </a:r>
          </a:p>
          <a:p>
            <a:pPr lvl="1">
              <a:buFont typeface="Wingdings" panose="05000000000000000000" pitchFamily="2" charset="2"/>
              <a:buChar char="Ø"/>
            </a:pPr>
            <a:r>
              <a:rPr lang="en-US" dirty="0" smtClean="0"/>
              <a:t>Concrete methods</a:t>
            </a:r>
          </a:p>
          <a:p>
            <a:pPr lvl="1">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pic>
        <p:nvPicPr>
          <p:cNvPr id="6" name="Picture 5"/>
          <p:cNvPicPr>
            <a:picLocks noChangeAspect="1"/>
          </p:cNvPicPr>
          <p:nvPr/>
        </p:nvPicPr>
        <p:blipFill>
          <a:blip r:embed="rId2"/>
          <a:stretch>
            <a:fillRect/>
          </a:stretch>
        </p:blipFill>
        <p:spPr>
          <a:xfrm>
            <a:off x="7177943" y="1845734"/>
            <a:ext cx="3977737" cy="2543386"/>
          </a:xfrm>
          <a:prstGeom prst="rect">
            <a:avLst/>
          </a:prstGeom>
        </p:spPr>
      </p:pic>
    </p:spTree>
    <p:extLst>
      <p:ext uri="{BB962C8B-B14F-4D97-AF65-F5344CB8AC3E}">
        <p14:creationId xmlns:p14="http://schemas.microsoft.com/office/powerpoint/2010/main" val="211201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Restriction of access to class members</a:t>
            </a:r>
          </a:p>
          <a:p>
            <a:pPr>
              <a:buFont typeface="Wingdings" panose="05000000000000000000" pitchFamily="2" charset="2"/>
              <a:buChar char="Ø"/>
            </a:pPr>
            <a:r>
              <a:rPr lang="en-US" dirty="0" smtClean="0"/>
              <a:t>Class members packaged into one component</a:t>
            </a:r>
          </a:p>
          <a:p>
            <a:pPr>
              <a:buFont typeface="Wingdings" panose="05000000000000000000" pitchFamily="2" charset="2"/>
              <a:buChar char="Ø"/>
            </a:pPr>
            <a:r>
              <a:rPr lang="en-US" dirty="0" smtClean="0"/>
              <a:t>Variables declared </a:t>
            </a:r>
            <a:r>
              <a:rPr lang="en-US" b="1" dirty="0" smtClean="0">
                <a:solidFill>
                  <a:srgbClr val="7030A0"/>
                </a:solidFill>
              </a:rPr>
              <a:t>private</a:t>
            </a:r>
            <a:r>
              <a:rPr lang="en-US" dirty="0" smtClean="0">
                <a:solidFill>
                  <a:srgbClr val="7030A0"/>
                </a:solidFill>
              </a:rPr>
              <a:t> </a:t>
            </a:r>
            <a:r>
              <a:rPr lang="en-US" dirty="0" smtClean="0"/>
              <a:t>to hide data</a:t>
            </a:r>
          </a:p>
          <a:p>
            <a:pPr>
              <a:buFont typeface="Wingdings" panose="05000000000000000000" pitchFamily="2" charset="2"/>
              <a:buChar char="Ø"/>
            </a:pPr>
            <a:r>
              <a:rPr lang="en-US" dirty="0" smtClean="0"/>
              <a:t>External classes retrieve data through </a:t>
            </a:r>
            <a:r>
              <a:rPr lang="en-US" b="1" dirty="0" smtClean="0">
                <a:solidFill>
                  <a:srgbClr val="7030A0"/>
                </a:solidFill>
              </a:rPr>
              <a:t>public</a:t>
            </a:r>
            <a:r>
              <a:rPr lang="en-US" dirty="0" smtClean="0">
                <a:solidFill>
                  <a:srgbClr val="7030A0"/>
                </a:solidFill>
              </a:rPr>
              <a:t> </a:t>
            </a:r>
            <a:r>
              <a:rPr lang="en-US" dirty="0" smtClean="0"/>
              <a:t>methods</a:t>
            </a:r>
          </a:p>
          <a:p>
            <a:pPr>
              <a:buFont typeface="Wingdings" panose="05000000000000000000" pitchFamily="2" charset="2"/>
              <a:buChar char="Ø"/>
            </a:pPr>
            <a:r>
              <a:rPr lang="en-US" dirty="0" smtClean="0"/>
              <a:t>Maintains boundaries between components</a:t>
            </a:r>
          </a:p>
          <a:p>
            <a:pPr>
              <a:buFont typeface="Wingdings" panose="05000000000000000000" pitchFamily="2" charset="2"/>
              <a:buChar char="Ø"/>
            </a:pPr>
            <a:r>
              <a:rPr lang="en-US" dirty="0" smtClean="0"/>
              <a:t>Separation of concerns</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smtClean="0"/>
          </a:p>
        </p:txBody>
      </p:sp>
      <p:pic>
        <p:nvPicPr>
          <p:cNvPr id="5" name="Picture 4"/>
          <p:cNvPicPr>
            <a:picLocks noChangeAspect="1"/>
          </p:cNvPicPr>
          <p:nvPr/>
        </p:nvPicPr>
        <p:blipFill>
          <a:blip r:embed="rId2"/>
          <a:stretch>
            <a:fillRect/>
          </a:stretch>
        </p:blipFill>
        <p:spPr>
          <a:xfrm>
            <a:off x="7559041" y="1845733"/>
            <a:ext cx="3596640" cy="4394679"/>
          </a:xfrm>
          <a:prstGeom prst="rect">
            <a:avLst/>
          </a:prstGeom>
        </p:spPr>
      </p:pic>
    </p:spTree>
    <p:extLst>
      <p:ext uri="{BB962C8B-B14F-4D97-AF65-F5344CB8AC3E}">
        <p14:creationId xmlns:p14="http://schemas.microsoft.com/office/powerpoint/2010/main" val="373774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A class can inherit members from another class</a:t>
            </a:r>
          </a:p>
          <a:p>
            <a:pPr>
              <a:buFont typeface="Wingdings" panose="05000000000000000000" pitchFamily="2" charset="2"/>
              <a:buChar char="Ø"/>
            </a:pPr>
            <a:r>
              <a:rPr lang="en-US" dirty="0" smtClean="0"/>
              <a:t>A class can extend</a:t>
            </a:r>
            <a:r>
              <a:rPr lang="en-US" dirty="0" smtClean="0">
                <a:solidFill>
                  <a:srgbClr val="7030A0"/>
                </a:solidFill>
              </a:rPr>
              <a:t> </a:t>
            </a:r>
            <a:r>
              <a:rPr lang="en-US" dirty="0" smtClean="0"/>
              <a:t>another class’s functionality</a:t>
            </a:r>
          </a:p>
          <a:p>
            <a:pPr>
              <a:buFont typeface="Wingdings" panose="05000000000000000000" pitchFamily="2" charset="2"/>
              <a:buChar char="Ø"/>
            </a:pPr>
            <a:r>
              <a:rPr lang="en-US" dirty="0" smtClean="0"/>
              <a:t>The class that </a:t>
            </a:r>
            <a:r>
              <a:rPr lang="en-US" b="1" dirty="0" smtClean="0">
                <a:solidFill>
                  <a:srgbClr val="7030A0"/>
                </a:solidFill>
              </a:rPr>
              <a:t>extends</a:t>
            </a:r>
            <a:r>
              <a:rPr lang="en-US" dirty="0" smtClean="0">
                <a:solidFill>
                  <a:srgbClr val="7030A0"/>
                </a:solidFill>
              </a:rPr>
              <a:t> </a:t>
            </a:r>
            <a:r>
              <a:rPr lang="en-US" dirty="0" smtClean="0"/>
              <a:t>another is called a sub-class</a:t>
            </a:r>
          </a:p>
          <a:p>
            <a:pPr lvl="1">
              <a:buFont typeface="Wingdings" panose="05000000000000000000" pitchFamily="2" charset="2"/>
              <a:buChar char="Ø"/>
            </a:pPr>
            <a:r>
              <a:rPr lang="en-US" dirty="0" smtClean="0"/>
              <a:t>Also called child class</a:t>
            </a:r>
          </a:p>
          <a:p>
            <a:pPr>
              <a:buFont typeface="Wingdings" panose="05000000000000000000" pitchFamily="2" charset="2"/>
              <a:buChar char="Ø"/>
            </a:pPr>
            <a:r>
              <a:rPr lang="en-US" dirty="0" smtClean="0"/>
              <a:t>The class that is extended is the super-class</a:t>
            </a:r>
          </a:p>
          <a:p>
            <a:pPr lvl="1">
              <a:buFont typeface="Wingdings" panose="05000000000000000000" pitchFamily="2" charset="2"/>
              <a:buChar char="Ø"/>
            </a:pPr>
            <a:r>
              <a:rPr lang="en-US" dirty="0" smtClean="0"/>
              <a:t>Also called parent class</a:t>
            </a:r>
          </a:p>
          <a:p>
            <a:pPr>
              <a:buFont typeface="Wingdings" panose="05000000000000000000" pitchFamily="2" charset="2"/>
              <a:buChar char="Ø"/>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8013" y="4337474"/>
            <a:ext cx="2760488" cy="1811867"/>
          </a:xfrm>
          <a:prstGeom prst="rect">
            <a:avLst/>
          </a:prstGeom>
        </p:spPr>
      </p:pic>
      <p:pic>
        <p:nvPicPr>
          <p:cNvPr id="5" name="Picture 4"/>
          <p:cNvPicPr>
            <a:picLocks noChangeAspect="1"/>
          </p:cNvPicPr>
          <p:nvPr/>
        </p:nvPicPr>
        <p:blipFill>
          <a:blip r:embed="rId3"/>
          <a:stretch>
            <a:fillRect/>
          </a:stretch>
        </p:blipFill>
        <p:spPr>
          <a:xfrm>
            <a:off x="6799234" y="1845734"/>
            <a:ext cx="4356446" cy="2711026"/>
          </a:xfrm>
          <a:prstGeom prst="rect">
            <a:avLst/>
          </a:prstGeom>
        </p:spPr>
      </p:pic>
      <p:sp>
        <p:nvSpPr>
          <p:cNvPr id="6" name="TextBox 5"/>
          <p:cNvSpPr txBox="1"/>
          <p:nvPr/>
        </p:nvSpPr>
        <p:spPr>
          <a:xfrm>
            <a:off x="1371600" y="5362886"/>
            <a:ext cx="1310640" cy="646331"/>
          </a:xfrm>
          <a:prstGeom prst="rect">
            <a:avLst/>
          </a:prstGeom>
          <a:noFill/>
        </p:spPr>
        <p:txBody>
          <a:bodyPr wrap="square" rtlCol="0">
            <a:spAutoFit/>
          </a:bodyPr>
          <a:lstStyle/>
          <a:p>
            <a:r>
              <a:rPr lang="en-US" dirty="0" smtClean="0"/>
              <a:t>Car </a:t>
            </a:r>
            <a:r>
              <a:rPr lang="en-US" b="1" dirty="0" smtClean="0"/>
              <a:t>IS A </a:t>
            </a:r>
            <a:r>
              <a:rPr lang="en-US" dirty="0" smtClean="0"/>
              <a:t>Vehicle</a:t>
            </a:r>
            <a:endParaRPr lang="en-US" dirty="0"/>
          </a:p>
        </p:txBody>
      </p:sp>
      <p:sp>
        <p:nvSpPr>
          <p:cNvPr id="7" name="TextBox 6"/>
          <p:cNvSpPr txBox="1"/>
          <p:nvPr/>
        </p:nvSpPr>
        <p:spPr>
          <a:xfrm>
            <a:off x="5328501" y="5331137"/>
            <a:ext cx="1310640" cy="646331"/>
          </a:xfrm>
          <a:prstGeom prst="rect">
            <a:avLst/>
          </a:prstGeom>
          <a:noFill/>
        </p:spPr>
        <p:txBody>
          <a:bodyPr wrap="square" rtlCol="0">
            <a:spAutoFit/>
          </a:bodyPr>
          <a:lstStyle/>
          <a:p>
            <a:r>
              <a:rPr lang="en-US" dirty="0" smtClean="0"/>
              <a:t>Truck </a:t>
            </a:r>
            <a:r>
              <a:rPr lang="en-US" b="1" dirty="0" smtClean="0"/>
              <a:t>IS A </a:t>
            </a:r>
            <a:r>
              <a:rPr lang="en-US" dirty="0" smtClean="0"/>
              <a:t>Vehicle</a:t>
            </a:r>
            <a:endParaRPr lang="en-US" dirty="0"/>
          </a:p>
        </p:txBody>
      </p:sp>
    </p:spTree>
    <p:extLst>
      <p:ext uri="{BB962C8B-B14F-4D97-AF65-F5344CB8AC3E}">
        <p14:creationId xmlns:p14="http://schemas.microsoft.com/office/powerpoint/2010/main" val="3174980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Polymorphism/Method Overriding</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From Greek:</a:t>
            </a:r>
          </a:p>
          <a:p>
            <a:pPr lvl="1">
              <a:buFont typeface="Wingdings" panose="05000000000000000000" pitchFamily="2" charset="2"/>
              <a:buChar char="Ø"/>
            </a:pPr>
            <a:r>
              <a:rPr lang="en-US" dirty="0" smtClean="0"/>
              <a:t> </a:t>
            </a:r>
            <a:r>
              <a:rPr lang="en-US" dirty="0">
                <a:hlinkClick r:id="rId3" tooltip="wikt:πολύς"/>
              </a:rPr>
              <a:t>π</a:t>
            </a:r>
            <a:r>
              <a:rPr lang="en-US" dirty="0" err="1">
                <a:hlinkClick r:id="rId3" tooltip="wikt:πολύς"/>
              </a:rPr>
              <a:t>ολύς</a:t>
            </a:r>
            <a:r>
              <a:rPr lang="en-US" dirty="0"/>
              <a:t>, polys, "many, much" </a:t>
            </a:r>
            <a:endParaRPr lang="en-US" dirty="0" smtClean="0"/>
          </a:p>
          <a:p>
            <a:pPr lvl="1">
              <a:buFont typeface="Wingdings" panose="05000000000000000000" pitchFamily="2" charset="2"/>
              <a:buChar char="Ø"/>
            </a:pPr>
            <a:r>
              <a:rPr lang="en-US" dirty="0" smtClean="0"/>
              <a:t>and </a:t>
            </a:r>
            <a:r>
              <a:rPr lang="en-US" dirty="0" err="1">
                <a:hlinkClick r:id="rId4" tooltip="wikt:μορφή"/>
              </a:rPr>
              <a:t>μορφή</a:t>
            </a:r>
            <a:r>
              <a:rPr lang="en-US" dirty="0"/>
              <a:t>, </a:t>
            </a:r>
            <a:r>
              <a:rPr lang="en-US" dirty="0" err="1"/>
              <a:t>morphē</a:t>
            </a:r>
            <a:r>
              <a:rPr lang="en-US" dirty="0"/>
              <a:t>, "form, </a:t>
            </a:r>
            <a:r>
              <a:rPr lang="en-US" dirty="0" smtClean="0"/>
              <a:t>shape”</a:t>
            </a:r>
          </a:p>
          <a:p>
            <a:pPr>
              <a:buFont typeface="Wingdings" panose="05000000000000000000" pitchFamily="2" charset="2"/>
              <a:buChar char="Ø"/>
            </a:pPr>
            <a:r>
              <a:rPr lang="en-US" dirty="0" smtClean="0"/>
              <a:t>A class can take many forms</a:t>
            </a:r>
          </a:p>
          <a:p>
            <a:pPr>
              <a:buFont typeface="Wingdings" panose="05000000000000000000" pitchFamily="2" charset="2"/>
              <a:buChar char="Ø"/>
            </a:pPr>
            <a:r>
              <a:rPr lang="en-US" dirty="0" smtClean="0"/>
              <a:t>Polymorphism is achieved through:</a:t>
            </a:r>
          </a:p>
          <a:p>
            <a:pPr lvl="1">
              <a:buFont typeface="Wingdings" panose="05000000000000000000" pitchFamily="2" charset="2"/>
              <a:buChar char="Ø"/>
            </a:pPr>
            <a:r>
              <a:rPr lang="en-US" dirty="0" smtClean="0"/>
              <a:t>Subclasses</a:t>
            </a:r>
          </a:p>
          <a:p>
            <a:pPr lvl="1">
              <a:buFont typeface="Wingdings" panose="05000000000000000000" pitchFamily="2" charset="2"/>
              <a:buChar char="Ø"/>
            </a:pPr>
            <a:r>
              <a:rPr lang="en-US" dirty="0" smtClean="0"/>
              <a:t>Method overriding</a:t>
            </a:r>
          </a:p>
          <a:p>
            <a:pPr>
              <a:buFont typeface="Wingdings" panose="05000000000000000000" pitchFamily="2" charset="2"/>
              <a:buChar char="Ø"/>
            </a:pPr>
            <a:r>
              <a:rPr lang="en-US" dirty="0" smtClean="0"/>
              <a:t>Methods in a subclass override a parent:</a:t>
            </a:r>
          </a:p>
          <a:p>
            <a:pPr lvl="1">
              <a:buFont typeface="Wingdings" panose="05000000000000000000" pitchFamily="2" charset="2"/>
              <a:buChar char="Ø"/>
            </a:pPr>
            <a:r>
              <a:rPr lang="en-US" dirty="0" smtClean="0"/>
              <a:t>When the method signature is identical</a:t>
            </a:r>
          </a:p>
          <a:p>
            <a:pPr lvl="1">
              <a:buFont typeface="Wingdings" panose="05000000000000000000" pitchFamily="2" charset="2"/>
              <a:buChar char="Ø"/>
            </a:pPr>
            <a:r>
              <a:rPr lang="en-US" dirty="0" smtClean="0"/>
              <a:t>When the method has the same parameters</a:t>
            </a:r>
            <a:endParaRPr lang="en-US" dirty="0"/>
          </a:p>
        </p:txBody>
      </p:sp>
      <p:pic>
        <p:nvPicPr>
          <p:cNvPr id="4" name="Picture 3"/>
          <p:cNvPicPr>
            <a:picLocks noChangeAspect="1"/>
          </p:cNvPicPr>
          <p:nvPr/>
        </p:nvPicPr>
        <p:blipFill>
          <a:blip r:embed="rId5"/>
          <a:stretch>
            <a:fillRect/>
          </a:stretch>
        </p:blipFill>
        <p:spPr>
          <a:xfrm>
            <a:off x="6768309" y="1845734"/>
            <a:ext cx="4387372" cy="1613746"/>
          </a:xfrm>
          <a:prstGeom prst="rect">
            <a:avLst/>
          </a:prstGeom>
        </p:spPr>
      </p:pic>
      <p:pic>
        <p:nvPicPr>
          <p:cNvPr id="5" name="Picture 4"/>
          <p:cNvPicPr>
            <a:picLocks noChangeAspect="1"/>
          </p:cNvPicPr>
          <p:nvPr/>
        </p:nvPicPr>
        <p:blipFill>
          <a:blip r:embed="rId6"/>
          <a:stretch>
            <a:fillRect/>
          </a:stretch>
        </p:blipFill>
        <p:spPr>
          <a:xfrm>
            <a:off x="6721395" y="3567854"/>
            <a:ext cx="4434285" cy="1217506"/>
          </a:xfrm>
          <a:prstGeom prst="rect">
            <a:avLst/>
          </a:prstGeom>
        </p:spPr>
      </p:pic>
    </p:spTree>
    <p:extLst>
      <p:ext uri="{BB962C8B-B14F-4D97-AF65-F5344CB8AC3E}">
        <p14:creationId xmlns:p14="http://schemas.microsoft.com/office/powerpoint/2010/main" val="200002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 in Practice</a:t>
            </a:r>
            <a:endParaRPr lang="en-US" dirty="0"/>
          </a:p>
        </p:txBody>
      </p:sp>
      <p:pic>
        <p:nvPicPr>
          <p:cNvPr id="4" name="Picture 3"/>
          <p:cNvPicPr>
            <a:picLocks noChangeAspect="1"/>
          </p:cNvPicPr>
          <p:nvPr/>
        </p:nvPicPr>
        <p:blipFill>
          <a:blip r:embed="rId2"/>
          <a:stretch>
            <a:fillRect/>
          </a:stretch>
        </p:blipFill>
        <p:spPr>
          <a:xfrm>
            <a:off x="7907226" y="1916999"/>
            <a:ext cx="3779519" cy="932857"/>
          </a:xfrm>
          <a:prstGeom prst="rect">
            <a:avLst/>
          </a:prstGeom>
        </p:spPr>
      </p:pic>
      <p:pic>
        <p:nvPicPr>
          <p:cNvPr id="5" name="Picture 4"/>
          <p:cNvPicPr>
            <a:picLocks noChangeAspect="1"/>
          </p:cNvPicPr>
          <p:nvPr/>
        </p:nvPicPr>
        <p:blipFill>
          <a:blip r:embed="rId3"/>
          <a:stretch>
            <a:fillRect/>
          </a:stretch>
        </p:blipFill>
        <p:spPr>
          <a:xfrm>
            <a:off x="520495" y="1845734"/>
            <a:ext cx="3139440" cy="1154737"/>
          </a:xfrm>
          <a:prstGeom prst="rect">
            <a:avLst/>
          </a:prstGeom>
        </p:spPr>
      </p:pic>
      <p:pic>
        <p:nvPicPr>
          <p:cNvPr id="6" name="Picture 5"/>
          <p:cNvPicPr>
            <a:picLocks noChangeAspect="1"/>
          </p:cNvPicPr>
          <p:nvPr/>
        </p:nvPicPr>
        <p:blipFill>
          <a:blip r:embed="rId4"/>
          <a:stretch>
            <a:fillRect/>
          </a:stretch>
        </p:blipFill>
        <p:spPr>
          <a:xfrm>
            <a:off x="3825240" y="1845734"/>
            <a:ext cx="3916681" cy="1075389"/>
          </a:xfrm>
          <a:prstGeom prst="rect">
            <a:avLst/>
          </a:prstGeom>
        </p:spPr>
      </p:pic>
      <p:pic>
        <p:nvPicPr>
          <p:cNvPr id="7" name="Picture 6"/>
          <p:cNvPicPr>
            <a:picLocks noChangeAspect="1"/>
          </p:cNvPicPr>
          <p:nvPr/>
        </p:nvPicPr>
        <p:blipFill>
          <a:blip r:embed="rId5"/>
          <a:stretch>
            <a:fillRect/>
          </a:stretch>
        </p:blipFill>
        <p:spPr>
          <a:xfrm>
            <a:off x="3309415" y="3180110"/>
            <a:ext cx="5268370" cy="2451946"/>
          </a:xfrm>
          <a:prstGeom prst="rect">
            <a:avLst/>
          </a:prstGeom>
        </p:spPr>
      </p:pic>
      <p:pic>
        <p:nvPicPr>
          <p:cNvPr id="10" name="Picture 9"/>
          <p:cNvPicPr>
            <a:picLocks noChangeAspect="1"/>
          </p:cNvPicPr>
          <p:nvPr/>
        </p:nvPicPr>
        <p:blipFill>
          <a:blip r:embed="rId6"/>
          <a:stretch>
            <a:fillRect/>
          </a:stretch>
        </p:blipFill>
        <p:spPr>
          <a:xfrm>
            <a:off x="9569864" y="4556760"/>
            <a:ext cx="1585816" cy="2160270"/>
          </a:xfrm>
          <a:prstGeom prst="rect">
            <a:avLst/>
          </a:prstGeom>
        </p:spPr>
      </p:pic>
      <p:sp>
        <p:nvSpPr>
          <p:cNvPr id="11" name="Oval Callout 10"/>
          <p:cNvSpPr/>
          <p:nvPr/>
        </p:nvSpPr>
        <p:spPr>
          <a:xfrm>
            <a:off x="7635240" y="4754880"/>
            <a:ext cx="1524000" cy="853440"/>
          </a:xfrm>
          <a:prstGeom prst="wedgeEllipseCallout">
            <a:avLst>
              <a:gd name="adj1" fmla="val 79167"/>
              <a:gd name="adj2" fmla="val 7857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Tiny, yappy bark!</a:t>
            </a:r>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3323" y="4699635"/>
            <a:ext cx="3026092" cy="2017395"/>
          </a:xfrm>
          <a:prstGeom prst="rect">
            <a:avLst/>
          </a:prstGeom>
        </p:spPr>
      </p:pic>
      <p:sp>
        <p:nvSpPr>
          <p:cNvPr id="13" name="Oval Callout 12"/>
          <p:cNvSpPr/>
          <p:nvPr/>
        </p:nvSpPr>
        <p:spPr>
          <a:xfrm>
            <a:off x="838200" y="3712276"/>
            <a:ext cx="2014015" cy="853440"/>
          </a:xfrm>
          <a:prstGeom prst="wedgeEllipseCallout">
            <a:avLst>
              <a:gd name="adj1" fmla="val 8167"/>
              <a:gd name="adj2" fmla="val 8571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Deep, intimidating bark!</a:t>
            </a:r>
            <a:endParaRPr lang="en-US" dirty="0">
              <a:solidFill>
                <a:schemeClr val="tx1"/>
              </a:solidFill>
            </a:endParaRPr>
          </a:p>
        </p:txBody>
      </p:sp>
    </p:spTree>
    <p:extLst>
      <p:ext uri="{BB962C8B-B14F-4D97-AF65-F5344CB8AC3E}">
        <p14:creationId xmlns:p14="http://schemas.microsoft.com/office/powerpoint/2010/main" val="644335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Execution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When an object is constructed, the JVM calls:</a:t>
            </a:r>
          </a:p>
          <a:p>
            <a:pPr marL="0" indent="0">
              <a:buNone/>
            </a:pPr>
            <a:r>
              <a:rPr lang="en-US" dirty="0" smtClean="0"/>
              <a:t>	super( );</a:t>
            </a:r>
          </a:p>
          <a:p>
            <a:pPr>
              <a:buFont typeface="Wingdings" panose="05000000000000000000" pitchFamily="2" charset="2"/>
              <a:buChar char="Ø"/>
            </a:pPr>
            <a:r>
              <a:rPr lang="en-US" dirty="0" smtClean="0"/>
              <a:t>Calls the no-</a:t>
            </a:r>
            <a:r>
              <a:rPr lang="en-US" dirty="0" err="1" smtClean="0"/>
              <a:t>arg</a:t>
            </a:r>
            <a:r>
              <a:rPr lang="en-US" dirty="0" smtClean="0"/>
              <a:t> constructor of its parent</a:t>
            </a:r>
          </a:p>
          <a:p>
            <a:pPr>
              <a:buFont typeface="Wingdings" panose="05000000000000000000" pitchFamily="2" charset="2"/>
              <a:buChar char="Ø"/>
            </a:pPr>
            <a:r>
              <a:rPr lang="en-US" dirty="0" smtClean="0"/>
              <a:t>This continues to chain up the tree</a:t>
            </a:r>
          </a:p>
          <a:p>
            <a:pPr>
              <a:buFont typeface="Wingdings" panose="05000000000000000000" pitchFamily="2" charset="2"/>
              <a:buChar char="Ø"/>
            </a:pPr>
            <a:r>
              <a:rPr lang="en-US" dirty="0" smtClean="0"/>
              <a:t>When the Object constructor is called…</a:t>
            </a:r>
          </a:p>
          <a:p>
            <a:pPr>
              <a:buFont typeface="Wingdings" panose="05000000000000000000" pitchFamily="2" charset="2"/>
              <a:buChar char="Ø"/>
            </a:pPr>
            <a:endParaRPr lang="en-US" dirty="0"/>
          </a:p>
        </p:txBody>
      </p:sp>
      <p:pic>
        <p:nvPicPr>
          <p:cNvPr id="4" name="Picture 3"/>
          <p:cNvPicPr>
            <a:picLocks noChangeAspect="1"/>
          </p:cNvPicPr>
          <p:nvPr/>
        </p:nvPicPr>
        <p:blipFill>
          <a:blip r:embed="rId2"/>
          <a:stretch>
            <a:fillRect/>
          </a:stretch>
        </p:blipFill>
        <p:spPr>
          <a:xfrm>
            <a:off x="6663930" y="1845734"/>
            <a:ext cx="4491750" cy="4473151"/>
          </a:xfrm>
          <a:prstGeom prst="rect">
            <a:avLst/>
          </a:prstGeom>
        </p:spPr>
      </p:pic>
      <p:pic>
        <p:nvPicPr>
          <p:cNvPr id="5" name="Picture 4"/>
          <p:cNvPicPr>
            <a:picLocks noChangeAspect="1"/>
          </p:cNvPicPr>
          <p:nvPr/>
        </p:nvPicPr>
        <p:blipFill>
          <a:blip r:embed="rId3"/>
          <a:stretch>
            <a:fillRect/>
          </a:stretch>
        </p:blipFill>
        <p:spPr>
          <a:xfrm>
            <a:off x="2560320" y="4083586"/>
            <a:ext cx="2197417" cy="2010403"/>
          </a:xfrm>
          <a:prstGeom prst="rect">
            <a:avLst/>
          </a:prstGeom>
        </p:spPr>
      </p:pic>
    </p:spTree>
    <p:extLst>
      <p:ext uri="{BB962C8B-B14F-4D97-AF65-F5344CB8AC3E}">
        <p14:creationId xmlns:p14="http://schemas.microsoft.com/office/powerpoint/2010/main" val="134548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pic>
        <p:nvPicPr>
          <p:cNvPr id="5" name="Content Placeholder 4"/>
          <p:cNvPicPr>
            <a:picLocks noGrp="1" noChangeAspect="1"/>
          </p:cNvPicPr>
          <p:nvPr>
            <p:ph idx="1"/>
          </p:nvPr>
        </p:nvPicPr>
        <p:blipFill>
          <a:blip r:embed="rId2"/>
          <a:stretch>
            <a:fillRect/>
          </a:stretch>
        </p:blipFill>
        <p:spPr>
          <a:xfrm>
            <a:off x="1280160" y="2166111"/>
            <a:ext cx="8481042" cy="2197831"/>
          </a:xfrm>
          <a:prstGeom prst="rect">
            <a:avLst/>
          </a:prstGeom>
        </p:spPr>
      </p:pic>
      <p:pic>
        <p:nvPicPr>
          <p:cNvPr id="4" name="Picture 3"/>
          <p:cNvPicPr>
            <a:picLocks noChangeAspect="1"/>
          </p:cNvPicPr>
          <p:nvPr/>
        </p:nvPicPr>
        <p:blipFill>
          <a:blip r:embed="rId3"/>
          <a:stretch>
            <a:fillRect/>
          </a:stretch>
        </p:blipFill>
        <p:spPr>
          <a:xfrm>
            <a:off x="9119619" y="4363942"/>
            <a:ext cx="2036061" cy="1769037"/>
          </a:xfrm>
          <a:prstGeom prst="rect">
            <a:avLst/>
          </a:prstGeom>
        </p:spPr>
      </p:pic>
    </p:spTree>
    <p:extLst>
      <p:ext uri="{BB962C8B-B14F-4D97-AF65-F5344CB8AC3E}">
        <p14:creationId xmlns:p14="http://schemas.microsoft.com/office/powerpoint/2010/main" val="1183467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A package is a folder to organize Java class files</a:t>
            </a:r>
          </a:p>
          <a:p>
            <a:pPr>
              <a:buFont typeface="Wingdings" panose="05000000000000000000" pitchFamily="2" charset="2"/>
              <a:buChar char="Ø"/>
            </a:pPr>
            <a:r>
              <a:rPr lang="en-US" dirty="0" smtClean="0"/>
              <a:t>The package statement declares where your class resides</a:t>
            </a:r>
          </a:p>
          <a:p>
            <a:pPr>
              <a:buFont typeface="Wingdings" panose="05000000000000000000" pitchFamily="2" charset="2"/>
              <a:buChar char="Ø"/>
            </a:pPr>
            <a:r>
              <a:rPr lang="en-US" dirty="0" smtClean="0"/>
              <a:t>The package statement is Line 1 of every class</a:t>
            </a:r>
          </a:p>
          <a:p>
            <a:pPr>
              <a:buFont typeface="Wingdings" panose="05000000000000000000" pitchFamily="2" charset="2"/>
              <a:buChar char="Ø"/>
            </a:pPr>
            <a:r>
              <a:rPr lang="en-US" dirty="0" smtClean="0"/>
              <a:t>A best practice is to use “reverse domain naming”</a:t>
            </a:r>
          </a:p>
          <a:p>
            <a:pPr>
              <a:buFont typeface="Wingdings" panose="05000000000000000000" pitchFamily="2" charset="2"/>
              <a:buChar char="Ø"/>
            </a:pPr>
            <a:endParaRPr lang="en-US" dirty="0"/>
          </a:p>
        </p:txBody>
      </p:sp>
      <p:pic>
        <p:nvPicPr>
          <p:cNvPr id="4" name="Picture 3"/>
          <p:cNvPicPr>
            <a:picLocks noChangeAspect="1"/>
          </p:cNvPicPr>
          <p:nvPr/>
        </p:nvPicPr>
        <p:blipFill>
          <a:blip r:embed="rId2"/>
          <a:stretch>
            <a:fillRect/>
          </a:stretch>
        </p:blipFill>
        <p:spPr>
          <a:xfrm>
            <a:off x="7264016" y="1845734"/>
            <a:ext cx="3891664" cy="1507066"/>
          </a:xfrm>
          <a:prstGeom prst="rect">
            <a:avLst/>
          </a:prstGeom>
        </p:spPr>
      </p:pic>
    </p:spTree>
    <p:extLst>
      <p:ext uri="{BB962C8B-B14F-4D97-AF65-F5344CB8AC3E}">
        <p14:creationId xmlns:p14="http://schemas.microsoft.com/office/powerpoint/2010/main" val="2716032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Used when code is outside the current package</a:t>
            </a:r>
          </a:p>
          <a:p>
            <a:pPr>
              <a:buFont typeface="Wingdings" panose="05000000000000000000" pitchFamily="2" charset="2"/>
              <a:buChar char="Ø"/>
            </a:pPr>
            <a:r>
              <a:rPr lang="en-US" dirty="0" smtClean="0"/>
              <a:t>Imports utilities from the Java API</a:t>
            </a:r>
          </a:p>
          <a:p>
            <a:pPr>
              <a:buFont typeface="Wingdings" panose="05000000000000000000" pitchFamily="2" charset="2"/>
              <a:buChar char="Ø"/>
            </a:pPr>
            <a:r>
              <a:rPr lang="en-US" dirty="0" smtClean="0"/>
              <a:t>Imports classes from various frameworks</a:t>
            </a:r>
          </a:p>
          <a:p>
            <a:pPr>
              <a:buFont typeface="Wingdings" panose="05000000000000000000" pitchFamily="2" charset="2"/>
              <a:buChar char="Ø"/>
            </a:pPr>
            <a:r>
              <a:rPr lang="en-US" dirty="0" smtClean="0"/>
              <a:t>Necessary step to using tools in your arsenal</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74520" y="3796095"/>
            <a:ext cx="3124200" cy="2072999"/>
          </a:xfrm>
          <a:prstGeom prst="rect">
            <a:avLst/>
          </a:prstGeom>
        </p:spPr>
      </p:pic>
      <p:pic>
        <p:nvPicPr>
          <p:cNvPr id="5" name="Picture 4"/>
          <p:cNvPicPr>
            <a:picLocks noChangeAspect="1"/>
          </p:cNvPicPr>
          <p:nvPr/>
        </p:nvPicPr>
        <p:blipFill>
          <a:blip r:embed="rId3"/>
          <a:stretch>
            <a:fillRect/>
          </a:stretch>
        </p:blipFill>
        <p:spPr>
          <a:xfrm>
            <a:off x="6554447" y="1875854"/>
            <a:ext cx="4601233" cy="3229545"/>
          </a:xfrm>
          <a:prstGeom prst="rect">
            <a:avLst/>
          </a:prstGeom>
        </p:spPr>
      </p:pic>
    </p:spTree>
    <p:extLst>
      <p:ext uri="{BB962C8B-B14F-4D97-AF65-F5344CB8AC3E}">
        <p14:creationId xmlns:p14="http://schemas.microsoft.com/office/powerpoint/2010/main" val="348566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Interfaces are blank templates</a:t>
            </a:r>
          </a:p>
          <a:p>
            <a:pPr>
              <a:buFont typeface="Wingdings" panose="05000000000000000000" pitchFamily="2" charset="2"/>
              <a:buChar char="Ø"/>
            </a:pPr>
            <a:r>
              <a:rPr lang="en-US" dirty="0" smtClean="0"/>
              <a:t>Used to define class behavior</a:t>
            </a:r>
          </a:p>
          <a:p>
            <a:pPr>
              <a:buFont typeface="Wingdings" panose="05000000000000000000" pitchFamily="2" charset="2"/>
              <a:buChar char="Ø"/>
            </a:pPr>
            <a:r>
              <a:rPr lang="en-US" dirty="0" smtClean="0"/>
              <a:t>Enforce behavior from subclasses</a:t>
            </a:r>
          </a:p>
          <a:p>
            <a:pPr>
              <a:buFont typeface="Wingdings" panose="05000000000000000000" pitchFamily="2" charset="2"/>
              <a:buChar char="Ø"/>
            </a:pPr>
            <a:r>
              <a:rPr lang="en-US" dirty="0" smtClean="0"/>
              <a:t>Hide implementation details</a:t>
            </a:r>
          </a:p>
          <a:p>
            <a:pPr>
              <a:buFont typeface="Wingdings" panose="05000000000000000000" pitchFamily="2" charset="2"/>
              <a:buChar char="Ø"/>
            </a:pPr>
            <a:r>
              <a:rPr lang="en-US" dirty="0" smtClean="0"/>
              <a:t>Act as a contract for others to use your code</a:t>
            </a:r>
          </a:p>
          <a:p>
            <a:pPr>
              <a:buFont typeface="Wingdings" panose="05000000000000000000" pitchFamily="2" charset="2"/>
              <a:buChar char="Ø"/>
            </a:pPr>
            <a:r>
              <a:rPr lang="en-US" dirty="0" smtClean="0"/>
              <a:t>A class </a:t>
            </a:r>
            <a:r>
              <a:rPr lang="en-US" b="1" dirty="0" smtClean="0">
                <a:solidFill>
                  <a:srgbClr val="7030A0"/>
                </a:solidFill>
              </a:rPr>
              <a:t>implements</a:t>
            </a:r>
            <a:r>
              <a:rPr lang="en-US" dirty="0" smtClean="0">
                <a:solidFill>
                  <a:srgbClr val="7030A0"/>
                </a:solidFill>
              </a:rPr>
              <a:t> </a:t>
            </a:r>
            <a:r>
              <a:rPr lang="en-US" dirty="0" smtClean="0"/>
              <a:t>an interface</a:t>
            </a:r>
            <a:endParaRPr lang="en-US" dirty="0"/>
          </a:p>
        </p:txBody>
      </p:sp>
      <p:pic>
        <p:nvPicPr>
          <p:cNvPr id="5" name="Picture 4"/>
          <p:cNvPicPr>
            <a:picLocks noChangeAspect="1"/>
          </p:cNvPicPr>
          <p:nvPr/>
        </p:nvPicPr>
        <p:blipFill>
          <a:blip r:embed="rId2"/>
          <a:stretch>
            <a:fillRect/>
          </a:stretch>
        </p:blipFill>
        <p:spPr>
          <a:xfrm>
            <a:off x="1356360" y="4653262"/>
            <a:ext cx="4030317" cy="2204738"/>
          </a:xfrm>
          <a:prstGeom prst="rect">
            <a:avLst/>
          </a:prstGeom>
        </p:spPr>
      </p:pic>
      <p:pic>
        <p:nvPicPr>
          <p:cNvPr id="6" name="Picture 5"/>
          <p:cNvPicPr>
            <a:picLocks noChangeAspect="1"/>
          </p:cNvPicPr>
          <p:nvPr/>
        </p:nvPicPr>
        <p:blipFill>
          <a:blip r:embed="rId3"/>
          <a:stretch>
            <a:fillRect/>
          </a:stretch>
        </p:blipFill>
        <p:spPr>
          <a:xfrm>
            <a:off x="6137954" y="1845734"/>
            <a:ext cx="5017726" cy="4417906"/>
          </a:xfrm>
          <a:prstGeom prst="rect">
            <a:avLst/>
          </a:prstGeom>
        </p:spPr>
      </p:pic>
    </p:spTree>
    <p:extLst>
      <p:ext uri="{BB962C8B-B14F-4D97-AF65-F5344CB8AC3E}">
        <p14:creationId xmlns:p14="http://schemas.microsoft.com/office/powerpoint/2010/main" val="44678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Anyone can use your code without understanding the complexity!</a:t>
            </a:r>
          </a:p>
          <a:p>
            <a:pPr>
              <a:buFont typeface="Wingdings" panose="05000000000000000000" pitchFamily="2" charset="2"/>
              <a:buChar char="Ø"/>
            </a:pPr>
            <a:r>
              <a:rPr lang="en-US" dirty="0" smtClean="0"/>
              <a:t>Why? Polymorphism!</a:t>
            </a:r>
          </a:p>
          <a:p>
            <a:pPr>
              <a:buFont typeface="Wingdings" panose="05000000000000000000" pitchFamily="2" charset="2"/>
              <a:buChar char="Ø"/>
            </a:pPr>
            <a:r>
              <a:rPr lang="en-US" dirty="0" smtClean="0"/>
              <a:t>Interfaces are used widely in:</a:t>
            </a:r>
          </a:p>
          <a:p>
            <a:pPr lvl="1">
              <a:buFont typeface="Wingdings" panose="05000000000000000000" pitchFamily="2" charset="2"/>
              <a:buChar char="Ø"/>
            </a:pPr>
            <a:r>
              <a:rPr lang="en-US" dirty="0" smtClean="0"/>
              <a:t>Spring</a:t>
            </a:r>
          </a:p>
          <a:p>
            <a:pPr lvl="1">
              <a:buFont typeface="Wingdings" panose="05000000000000000000" pitchFamily="2" charset="2"/>
              <a:buChar char="Ø"/>
            </a:pPr>
            <a:r>
              <a:rPr lang="en-US" dirty="0" smtClean="0"/>
              <a:t>Hibernate</a:t>
            </a:r>
          </a:p>
          <a:p>
            <a:pPr lvl="1">
              <a:buFont typeface="Wingdings" panose="05000000000000000000" pitchFamily="2" charset="2"/>
              <a:buChar char="Ø"/>
            </a:pPr>
            <a:r>
              <a:rPr lang="en-US" dirty="0" err="1" smtClean="0"/>
              <a:t>EjB</a:t>
            </a:r>
            <a:endParaRPr lang="en-US" dirty="0" smtClean="0"/>
          </a:p>
          <a:p>
            <a:pPr lvl="1">
              <a:buFont typeface="Wingdings" panose="05000000000000000000" pitchFamily="2" charset="2"/>
              <a:buChar char="Ø"/>
            </a:pPr>
            <a:r>
              <a:rPr lang="en-US" dirty="0" err="1" smtClean="0"/>
              <a:t>WebServices</a:t>
            </a:r>
            <a:endParaRPr lang="en-US" dirty="0" smtClean="0"/>
          </a:p>
          <a:p>
            <a:pPr lvl="1">
              <a:buFont typeface="Wingdings" panose="05000000000000000000" pitchFamily="2" charset="2"/>
              <a:buChar char="Ø"/>
            </a:pPr>
            <a:r>
              <a:rPr lang="en-US" dirty="0" smtClean="0"/>
              <a:t>And many more frameworks!</a:t>
            </a:r>
          </a:p>
          <a:p>
            <a:pPr>
              <a:buFont typeface="Wingdings" panose="05000000000000000000" pitchFamily="2" charset="2"/>
              <a:buChar char="Ø"/>
            </a:pPr>
            <a:endParaRPr lang="en-US" dirty="0"/>
          </a:p>
        </p:txBody>
      </p:sp>
      <p:pic>
        <p:nvPicPr>
          <p:cNvPr id="4" name="Picture 3"/>
          <p:cNvPicPr>
            <a:picLocks noChangeAspect="1"/>
          </p:cNvPicPr>
          <p:nvPr/>
        </p:nvPicPr>
        <p:blipFill>
          <a:blip r:embed="rId2"/>
          <a:stretch>
            <a:fillRect/>
          </a:stretch>
        </p:blipFill>
        <p:spPr>
          <a:xfrm>
            <a:off x="5313025" y="2895601"/>
            <a:ext cx="5842655" cy="2973494"/>
          </a:xfrm>
          <a:prstGeom prst="rect">
            <a:avLst/>
          </a:prstGeom>
        </p:spPr>
      </p:pic>
    </p:spTree>
    <p:extLst>
      <p:ext uri="{BB962C8B-B14F-4D97-AF65-F5344CB8AC3E}">
        <p14:creationId xmlns:p14="http://schemas.microsoft.com/office/powerpoint/2010/main" val="187395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arenR"/>
            </a:pPr>
            <a:r>
              <a:rPr lang="en-US" dirty="0" smtClean="0"/>
              <a:t>Abstraction (</a:t>
            </a:r>
            <a:r>
              <a:rPr lang="en-US" dirty="0"/>
              <a:t>Abstract </a:t>
            </a:r>
            <a:r>
              <a:rPr lang="en-US" dirty="0" smtClean="0"/>
              <a:t>classes and methods)</a:t>
            </a:r>
            <a:endParaRPr lang="en-US" dirty="0"/>
          </a:p>
          <a:p>
            <a:pPr marL="514350" indent="-514350">
              <a:buFont typeface="+mj-lt"/>
              <a:buAutoNum type="arabicParenR"/>
            </a:pPr>
            <a:r>
              <a:rPr lang="en-US" dirty="0"/>
              <a:t>Encapsulation</a:t>
            </a:r>
          </a:p>
          <a:p>
            <a:pPr marL="514350" indent="-514350">
              <a:buFont typeface="+mj-lt"/>
              <a:buAutoNum type="arabicParenR"/>
            </a:pPr>
            <a:r>
              <a:rPr lang="en-US" dirty="0"/>
              <a:t>Inheritance</a:t>
            </a:r>
          </a:p>
          <a:p>
            <a:pPr marL="514350" indent="-514350">
              <a:buFont typeface="+mj-lt"/>
              <a:buAutoNum type="arabicParenR"/>
            </a:pPr>
            <a:r>
              <a:rPr lang="en-US" dirty="0"/>
              <a:t>Polymorphism</a:t>
            </a:r>
          </a:p>
          <a:p>
            <a:pPr marL="514350" indent="-514350">
              <a:buFont typeface="+mj-lt"/>
              <a:buAutoNum type="arabicParenR"/>
            </a:pPr>
            <a:r>
              <a:rPr lang="en-US" dirty="0"/>
              <a:t>Method Overriding</a:t>
            </a:r>
          </a:p>
          <a:p>
            <a:pPr marL="514350" indent="-514350">
              <a:buFont typeface="+mj-lt"/>
              <a:buAutoNum type="arabicParenR"/>
            </a:pPr>
            <a:r>
              <a:rPr lang="en-US" dirty="0"/>
              <a:t>Constructor execution sequence</a:t>
            </a:r>
          </a:p>
          <a:p>
            <a:pPr marL="514350" indent="-514350">
              <a:buFont typeface="+mj-lt"/>
              <a:buAutoNum type="arabicParenR"/>
            </a:pPr>
            <a:r>
              <a:rPr lang="en-US" dirty="0" smtClean="0"/>
              <a:t>Packages</a:t>
            </a:r>
            <a:endParaRPr lang="en-US" dirty="0"/>
          </a:p>
          <a:p>
            <a:pPr marL="514350" indent="-514350">
              <a:buFont typeface="+mj-lt"/>
              <a:buAutoNum type="arabicParenR"/>
            </a:pPr>
            <a:r>
              <a:rPr lang="en-US" dirty="0"/>
              <a:t>Import Statements</a:t>
            </a:r>
          </a:p>
          <a:p>
            <a:pPr marL="514350" indent="-514350">
              <a:buFont typeface="+mj-lt"/>
              <a:buAutoNum type="arabicParenR"/>
            </a:pPr>
            <a:r>
              <a:rPr lang="en-US" dirty="0"/>
              <a:t>Introduction to </a:t>
            </a:r>
            <a:r>
              <a:rPr lang="en-US" dirty="0" smtClean="0"/>
              <a:t>Interfaces</a:t>
            </a:r>
            <a:endParaRPr lang="en-US" dirty="0"/>
          </a:p>
        </p:txBody>
      </p:sp>
    </p:spTree>
    <p:extLst>
      <p:ext uri="{BB962C8B-B14F-4D97-AF65-F5344CB8AC3E}">
        <p14:creationId xmlns:p14="http://schemas.microsoft.com/office/powerpoint/2010/main" val="64988035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smtClean="0"/>
              <a:t>Create the Animal </a:t>
            </a:r>
          </a:p>
          <a:p>
            <a:pPr marL="0" indent="0">
              <a:buNone/>
            </a:pPr>
            <a:r>
              <a:rPr lang="en-US" u="sng" dirty="0" smtClean="0"/>
              <a:t>interface</a:t>
            </a:r>
            <a:r>
              <a:rPr lang="en-US" dirty="0" smtClean="0"/>
              <a:t>, Feline and Canine</a:t>
            </a:r>
          </a:p>
          <a:p>
            <a:pPr marL="0" indent="0">
              <a:buNone/>
            </a:pPr>
            <a:r>
              <a:rPr lang="en-US" u="sng" dirty="0" smtClean="0"/>
              <a:t>abstract</a:t>
            </a:r>
            <a:r>
              <a:rPr lang="en-US" dirty="0" smtClean="0"/>
              <a:t> classes, and the </a:t>
            </a:r>
          </a:p>
          <a:p>
            <a:pPr marL="0" indent="0">
              <a:buNone/>
            </a:pPr>
            <a:r>
              <a:rPr lang="en-US" u="sng" dirty="0" smtClean="0"/>
              <a:t>concrete</a:t>
            </a:r>
            <a:r>
              <a:rPr lang="en-US" dirty="0" smtClean="0"/>
              <a:t> animal classes.</a:t>
            </a:r>
          </a:p>
          <a:p>
            <a:pPr>
              <a:buFont typeface="Wingdings" panose="05000000000000000000" pitchFamily="2" charset="2"/>
              <a:buChar char="Ø"/>
            </a:pPr>
            <a:r>
              <a:rPr lang="en-US" dirty="0" smtClean="0"/>
              <a:t>Each should have a </a:t>
            </a:r>
            <a:r>
              <a:rPr lang="en-US" u="sng" dirty="0" smtClean="0"/>
              <a:t>variable</a:t>
            </a:r>
          </a:p>
          <a:p>
            <a:pPr marL="0" indent="0">
              <a:buNone/>
            </a:pPr>
            <a:r>
              <a:rPr lang="en-US" dirty="0" smtClean="0"/>
              <a:t>and a </a:t>
            </a:r>
            <a:r>
              <a:rPr lang="en-US" u="sng" dirty="0" smtClean="0"/>
              <a:t>method</a:t>
            </a:r>
            <a:r>
              <a:rPr lang="en-US" dirty="0" smtClean="0"/>
              <a:t>. </a:t>
            </a:r>
          </a:p>
          <a:p>
            <a:pPr>
              <a:buFont typeface="Wingdings" panose="05000000000000000000" pitchFamily="2" charset="2"/>
              <a:buChar char="Ø"/>
            </a:pPr>
            <a:r>
              <a:rPr lang="en-US" dirty="0" smtClean="0"/>
              <a:t>Create an object of each, </a:t>
            </a:r>
          </a:p>
          <a:p>
            <a:pPr marL="0" indent="0">
              <a:buNone/>
            </a:pPr>
            <a:r>
              <a:rPr lang="en-US" dirty="0" smtClean="0"/>
              <a:t>call all of the methods</a:t>
            </a:r>
          </a:p>
          <a:p>
            <a:pPr marL="0" indent="0">
              <a:buNone/>
            </a:pPr>
            <a:r>
              <a:rPr lang="en-US" dirty="0" smtClean="0"/>
              <a:t> for each object, and </a:t>
            </a:r>
          </a:p>
          <a:p>
            <a:pPr marL="0" indent="0">
              <a:buNone/>
            </a:pPr>
            <a:r>
              <a:rPr lang="en-US" dirty="0" smtClean="0"/>
              <a:t>observe the effects.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8120" y="1845734"/>
            <a:ext cx="7147560" cy="4450226"/>
          </a:xfrm>
          <a:prstGeom prst="rect">
            <a:avLst/>
          </a:prstGeom>
        </p:spPr>
      </p:pic>
    </p:spTree>
    <p:extLst>
      <p:ext uri="{BB962C8B-B14F-4D97-AF65-F5344CB8AC3E}">
        <p14:creationId xmlns:p14="http://schemas.microsoft.com/office/powerpoint/2010/main" val="401393694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Exception Handling</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2337" y="4610093"/>
            <a:ext cx="3035814" cy="950978"/>
          </a:xfrm>
          <a:prstGeom prst="rect">
            <a:avLst/>
          </a:prstGeom>
        </p:spPr>
      </p:pic>
    </p:spTree>
    <p:extLst>
      <p:ext uri="{BB962C8B-B14F-4D97-AF65-F5344CB8AC3E}">
        <p14:creationId xmlns:p14="http://schemas.microsoft.com/office/powerpoint/2010/main" val="13115380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arenR"/>
            </a:pPr>
            <a:r>
              <a:rPr lang="en-US" dirty="0"/>
              <a:t>Intro to Exception Handling</a:t>
            </a:r>
          </a:p>
          <a:p>
            <a:pPr marL="514350" indent="-514350">
              <a:buFont typeface="+mj-lt"/>
              <a:buAutoNum type="arabicParenR"/>
            </a:pPr>
            <a:r>
              <a:rPr lang="en-US" dirty="0"/>
              <a:t>Try/Catch Blocks</a:t>
            </a:r>
          </a:p>
          <a:p>
            <a:pPr marL="514350" indent="-514350">
              <a:buFont typeface="+mj-lt"/>
              <a:buAutoNum type="arabicParenR"/>
            </a:pPr>
            <a:r>
              <a:rPr lang="en-US" dirty="0"/>
              <a:t>Exception Messages</a:t>
            </a:r>
          </a:p>
          <a:p>
            <a:pPr marL="514350" indent="-514350">
              <a:buFont typeface="+mj-lt"/>
              <a:buAutoNum type="arabicParenR"/>
            </a:pPr>
            <a:r>
              <a:rPr lang="en-US" dirty="0"/>
              <a:t>The Stack Trace</a:t>
            </a:r>
          </a:p>
          <a:p>
            <a:pPr marL="514350" indent="-514350">
              <a:buFont typeface="+mj-lt"/>
              <a:buAutoNum type="arabicParenR"/>
            </a:pPr>
            <a:r>
              <a:rPr lang="en-US" dirty="0"/>
              <a:t>Handling Multiple Exceptions</a:t>
            </a:r>
          </a:p>
          <a:p>
            <a:pPr marL="514350" indent="-514350">
              <a:buFont typeface="+mj-lt"/>
              <a:buAutoNum type="arabicParenR"/>
            </a:pPr>
            <a:r>
              <a:rPr lang="en-US" dirty="0"/>
              <a:t>Throws Clause</a:t>
            </a:r>
          </a:p>
          <a:p>
            <a:pPr marL="514350" indent="-514350">
              <a:buFont typeface="+mj-lt"/>
              <a:buAutoNum type="arabicParenR"/>
            </a:pPr>
            <a:r>
              <a:rPr lang="en-US" dirty="0"/>
              <a:t>Throw Statement</a:t>
            </a:r>
          </a:p>
          <a:p>
            <a:pPr marL="514350" indent="-514350">
              <a:buFont typeface="+mj-lt"/>
              <a:buAutoNum type="arabicParenR"/>
            </a:pPr>
            <a:r>
              <a:rPr lang="en-US" dirty="0"/>
              <a:t>Custom Exceptions</a:t>
            </a:r>
          </a:p>
          <a:p>
            <a:pPr marL="514350" indent="-514350">
              <a:buFont typeface="+mj-lt"/>
              <a:buAutoNum type="arabicParenR"/>
            </a:pPr>
            <a:r>
              <a:rPr lang="en-US" dirty="0"/>
              <a:t>Finally Block</a:t>
            </a:r>
          </a:p>
        </p:txBody>
      </p:sp>
    </p:spTree>
    <p:extLst>
      <p:ext uri="{BB962C8B-B14F-4D97-AF65-F5344CB8AC3E}">
        <p14:creationId xmlns:p14="http://schemas.microsoft.com/office/powerpoint/2010/main" val="272903373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Exceptions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Exceptions are “exceptional events”</a:t>
            </a:r>
          </a:p>
          <a:p>
            <a:pPr>
              <a:buFont typeface="Wingdings" panose="05000000000000000000" pitchFamily="2" charset="2"/>
              <a:buChar char="Ø"/>
            </a:pPr>
            <a:r>
              <a:rPr lang="en-US" dirty="0" smtClean="0"/>
              <a:t>Exceptions disrupt normal execution flow</a:t>
            </a:r>
          </a:p>
          <a:p>
            <a:pPr>
              <a:buFont typeface="Wingdings" panose="05000000000000000000" pitchFamily="2" charset="2"/>
              <a:buChar char="Ø"/>
            </a:pPr>
            <a:r>
              <a:rPr lang="en-US" dirty="0" smtClean="0"/>
              <a:t>Methods create Exception objects for the JRE</a:t>
            </a:r>
          </a:p>
          <a:p>
            <a:pPr>
              <a:buFont typeface="Wingdings" panose="05000000000000000000" pitchFamily="2" charset="2"/>
              <a:buChar char="Ø"/>
            </a:pPr>
            <a:r>
              <a:rPr lang="en-US" dirty="0" smtClean="0"/>
              <a:t>Exception objects contain important information:</a:t>
            </a:r>
          </a:p>
          <a:p>
            <a:pPr lvl="1">
              <a:buFont typeface="Wingdings" panose="05000000000000000000" pitchFamily="2" charset="2"/>
              <a:buChar char="Ø"/>
            </a:pPr>
            <a:r>
              <a:rPr lang="en-US" dirty="0" smtClean="0"/>
              <a:t>Exception type</a:t>
            </a:r>
          </a:p>
          <a:p>
            <a:pPr lvl="1">
              <a:buFont typeface="Wingdings" panose="05000000000000000000" pitchFamily="2" charset="2"/>
              <a:buChar char="Ø"/>
            </a:pPr>
            <a:r>
              <a:rPr lang="en-US" dirty="0" smtClean="0"/>
              <a:t>State</a:t>
            </a:r>
          </a:p>
          <a:p>
            <a:pPr lvl="1">
              <a:buFont typeface="Wingdings" panose="05000000000000000000" pitchFamily="2" charset="2"/>
              <a:buChar char="Ø"/>
            </a:pPr>
            <a:r>
              <a:rPr lang="en-US" dirty="0" smtClean="0"/>
              <a:t>Stack trace</a:t>
            </a:r>
          </a:p>
          <a:p>
            <a:pPr>
              <a:buFont typeface="Wingdings" panose="05000000000000000000" pitchFamily="2" charset="2"/>
              <a:buChar char="Ø"/>
            </a:pPr>
            <a:r>
              <a:rPr lang="en-US" dirty="0" smtClean="0"/>
              <a:t>JRE searches down the stack for an appropriate handler</a:t>
            </a:r>
          </a:p>
          <a:p>
            <a:pPr>
              <a:buFont typeface="Wingdings" panose="05000000000000000000" pitchFamily="2" charset="2"/>
              <a:buChar char="Ø"/>
            </a:pPr>
            <a:r>
              <a:rPr lang="en-US" dirty="0" smtClean="0"/>
              <a:t>If one is not found, the application terminates</a:t>
            </a:r>
          </a:p>
          <a:p>
            <a:pPr>
              <a:buFont typeface="Wingdings" panose="05000000000000000000" pitchFamily="2" charset="2"/>
              <a:buChar char="Ø"/>
            </a:pPr>
            <a:endParaRPr lang="en-US" dirty="0"/>
          </a:p>
        </p:txBody>
      </p:sp>
      <p:pic>
        <p:nvPicPr>
          <p:cNvPr id="4" name="Picture 3"/>
          <p:cNvPicPr>
            <a:picLocks noChangeAspect="1"/>
          </p:cNvPicPr>
          <p:nvPr/>
        </p:nvPicPr>
        <p:blipFill>
          <a:blip r:embed="rId2"/>
          <a:stretch>
            <a:fillRect/>
          </a:stretch>
        </p:blipFill>
        <p:spPr>
          <a:xfrm>
            <a:off x="7060351" y="1845735"/>
            <a:ext cx="4095330" cy="3290146"/>
          </a:xfrm>
          <a:prstGeom prst="rect">
            <a:avLst/>
          </a:prstGeom>
        </p:spPr>
      </p:pic>
    </p:spTree>
    <p:extLst>
      <p:ext uri="{BB962C8B-B14F-4D97-AF65-F5344CB8AC3E}">
        <p14:creationId xmlns:p14="http://schemas.microsoft.com/office/powerpoint/2010/main" val="3159235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Hierarchy</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smtClean="0"/>
              <a:t>All Exceptions extend the </a:t>
            </a:r>
            <a:r>
              <a:rPr lang="en-US" dirty="0" err="1" smtClean="0"/>
              <a:t>Throwable</a:t>
            </a:r>
            <a:r>
              <a:rPr lang="en-US" dirty="0" smtClean="0"/>
              <a:t> class</a:t>
            </a:r>
          </a:p>
          <a:p>
            <a:pPr>
              <a:buFont typeface="Wingdings" panose="05000000000000000000" pitchFamily="2" charset="2"/>
              <a:buChar char="Ø"/>
            </a:pPr>
            <a:r>
              <a:rPr lang="en-US" dirty="0" smtClean="0"/>
              <a:t>Applications can recover from Exceptions</a:t>
            </a:r>
          </a:p>
          <a:p>
            <a:pPr>
              <a:buFont typeface="Wingdings" panose="05000000000000000000" pitchFamily="2" charset="2"/>
              <a:buChar char="Ø"/>
            </a:pPr>
            <a:r>
              <a:rPr lang="en-US" dirty="0" smtClean="0"/>
              <a:t>The compiler can anticipate </a:t>
            </a:r>
            <a:r>
              <a:rPr lang="en-US" u="sng" dirty="0" smtClean="0"/>
              <a:t>Checked Exceptions</a:t>
            </a:r>
          </a:p>
          <a:p>
            <a:pPr lvl="1">
              <a:buFont typeface="Wingdings" panose="05000000000000000000" pitchFamily="2" charset="2"/>
              <a:buChar char="Ø"/>
            </a:pPr>
            <a:r>
              <a:rPr lang="en-US" dirty="0" err="1" smtClean="0"/>
              <a:t>FileNotFoundException</a:t>
            </a:r>
            <a:endParaRPr lang="en-US" dirty="0" smtClean="0"/>
          </a:p>
          <a:p>
            <a:pPr lvl="1">
              <a:buFont typeface="Wingdings" panose="05000000000000000000" pitchFamily="2" charset="2"/>
              <a:buChar char="Ø"/>
            </a:pPr>
            <a:r>
              <a:rPr lang="en-US" dirty="0" err="1" smtClean="0"/>
              <a:t>IOException</a:t>
            </a:r>
            <a:endParaRPr lang="en-US" dirty="0" smtClean="0"/>
          </a:p>
          <a:p>
            <a:pPr>
              <a:buFont typeface="Wingdings" panose="05000000000000000000" pitchFamily="2" charset="2"/>
              <a:buChar char="Ø"/>
            </a:pPr>
            <a:r>
              <a:rPr lang="en-US" dirty="0" smtClean="0"/>
              <a:t>The compiler cannot anticipate </a:t>
            </a:r>
            <a:r>
              <a:rPr lang="en-US" u="sng" dirty="0" smtClean="0"/>
              <a:t>Unchecked Exceptions</a:t>
            </a:r>
          </a:p>
          <a:p>
            <a:pPr lvl="1">
              <a:buFont typeface="Wingdings" panose="05000000000000000000" pitchFamily="2" charset="2"/>
              <a:buChar char="Ø"/>
            </a:pPr>
            <a:r>
              <a:rPr lang="en-US" dirty="0" smtClean="0"/>
              <a:t>These occur at </a:t>
            </a:r>
            <a:r>
              <a:rPr lang="en-US" u="sng" dirty="0" smtClean="0"/>
              <a:t>runtime</a:t>
            </a:r>
          </a:p>
          <a:p>
            <a:pPr lvl="1">
              <a:buFont typeface="Wingdings" panose="05000000000000000000" pitchFamily="2" charset="2"/>
              <a:buChar char="Ø"/>
            </a:pPr>
            <a:r>
              <a:rPr lang="en-US" dirty="0" err="1" smtClean="0"/>
              <a:t>ClassCastException</a:t>
            </a:r>
            <a:endParaRPr lang="en-US" dirty="0" smtClean="0"/>
          </a:p>
          <a:p>
            <a:pPr lvl="1">
              <a:buFont typeface="Wingdings" panose="05000000000000000000" pitchFamily="2" charset="2"/>
              <a:buChar char="Ø"/>
            </a:pPr>
            <a:r>
              <a:rPr lang="en-US" dirty="0" err="1" smtClean="0"/>
              <a:t>ArrayIndexOutOfBoundsException</a:t>
            </a:r>
            <a:endParaRPr lang="en-US" dirty="0" smtClean="0"/>
          </a:p>
          <a:p>
            <a:pPr>
              <a:buFont typeface="Wingdings" panose="05000000000000000000" pitchFamily="2" charset="2"/>
              <a:buChar char="Ø"/>
            </a:pPr>
            <a:r>
              <a:rPr lang="en-US" dirty="0"/>
              <a:t>Applications cannot reasonably recover from Errors</a:t>
            </a:r>
          </a:p>
          <a:p>
            <a:pPr lvl="1">
              <a:buFont typeface="Wingdings" panose="05000000000000000000" pitchFamily="2" charset="2"/>
              <a:buChar char="Ø"/>
            </a:pPr>
            <a:r>
              <a:rPr lang="en-US" dirty="0" err="1"/>
              <a:t>OutOfMemoryError</a:t>
            </a:r>
            <a:endParaRPr lang="en-US" dirty="0"/>
          </a:p>
          <a:p>
            <a:pPr lvl="1">
              <a:buFont typeface="Wingdings" panose="05000000000000000000" pitchFamily="2" charset="2"/>
              <a:buChar char="Ø"/>
            </a:pPr>
            <a:r>
              <a:rPr lang="en-US" dirty="0" err="1"/>
              <a:t>StackOverflowError</a:t>
            </a:r>
            <a:endParaRPr lang="en-US" dirty="0"/>
          </a:p>
          <a:p>
            <a:pPr lvl="1">
              <a:buFont typeface="Wingdings" panose="05000000000000000000" pitchFamily="2" charset="2"/>
              <a:buChar char="Ø"/>
            </a:pPr>
            <a:endParaRPr lang="en-US" dirty="0" smtClean="0"/>
          </a:p>
          <a:p>
            <a:pPr lvl="1">
              <a:buFont typeface="Wingdings" panose="05000000000000000000" pitchFamily="2" charset="2"/>
              <a:buChar char="Ø"/>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5089" y="1845734"/>
            <a:ext cx="4200592" cy="2863426"/>
          </a:xfrm>
          <a:prstGeom prst="rect">
            <a:avLst/>
          </a:prstGeom>
        </p:spPr>
      </p:pic>
      <p:sp>
        <p:nvSpPr>
          <p:cNvPr id="6" name="Right Arrow 5"/>
          <p:cNvSpPr/>
          <p:nvPr/>
        </p:nvSpPr>
        <p:spPr>
          <a:xfrm rot="16200000">
            <a:off x="9395460" y="4709160"/>
            <a:ext cx="441960" cy="4419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18369218">
            <a:off x="8585513" y="3778715"/>
            <a:ext cx="794388" cy="4419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055385" y="5151120"/>
            <a:ext cx="1432560" cy="369332"/>
          </a:xfrm>
          <a:prstGeom prst="rect">
            <a:avLst/>
          </a:prstGeom>
          <a:noFill/>
        </p:spPr>
        <p:txBody>
          <a:bodyPr wrap="square" rtlCol="0">
            <a:spAutoFit/>
          </a:bodyPr>
          <a:lstStyle/>
          <a:p>
            <a:r>
              <a:rPr lang="en-US" dirty="0" smtClean="0"/>
              <a:t>Unchecked</a:t>
            </a:r>
            <a:endParaRPr lang="en-US" dirty="0"/>
          </a:p>
        </p:txBody>
      </p:sp>
      <p:sp>
        <p:nvSpPr>
          <p:cNvPr id="9" name="TextBox 8"/>
          <p:cNvSpPr txBox="1"/>
          <p:nvPr/>
        </p:nvSpPr>
        <p:spPr>
          <a:xfrm>
            <a:off x="8143232" y="4329483"/>
            <a:ext cx="1432560" cy="369332"/>
          </a:xfrm>
          <a:prstGeom prst="rect">
            <a:avLst/>
          </a:prstGeom>
          <a:noFill/>
        </p:spPr>
        <p:txBody>
          <a:bodyPr wrap="square" rtlCol="0">
            <a:spAutoFit/>
          </a:bodyPr>
          <a:lstStyle/>
          <a:p>
            <a:r>
              <a:rPr lang="en-US" dirty="0" smtClean="0"/>
              <a:t>Checked</a:t>
            </a:r>
            <a:endParaRPr lang="en-US" dirty="0"/>
          </a:p>
        </p:txBody>
      </p:sp>
    </p:spTree>
    <p:extLst>
      <p:ext uri="{BB962C8B-B14F-4D97-AF65-F5344CB8AC3E}">
        <p14:creationId xmlns:p14="http://schemas.microsoft.com/office/powerpoint/2010/main" val="3196614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Data Types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solidFill>
                  <a:srgbClr val="7030A0"/>
                </a:solidFill>
              </a:rPr>
              <a:t>boolean		</a:t>
            </a:r>
            <a:r>
              <a:rPr lang="en-US" b="1" dirty="0" smtClean="0">
                <a:solidFill>
                  <a:schemeClr val="tx1">
                    <a:lumMod val="65000"/>
                    <a:lumOff val="35000"/>
                  </a:schemeClr>
                </a:solidFill>
              </a:rPr>
              <a:t> </a:t>
            </a:r>
            <a:r>
              <a:rPr lang="en-US" dirty="0" smtClean="0">
                <a:solidFill>
                  <a:schemeClr val="tx1">
                    <a:lumMod val="65000"/>
                    <a:lumOff val="35000"/>
                  </a:schemeClr>
                </a:solidFill>
              </a:rPr>
              <a:t>N/A			True or False</a:t>
            </a:r>
            <a:endParaRPr lang="en-US" b="1" dirty="0" smtClean="0">
              <a:solidFill>
                <a:schemeClr val="tx1">
                  <a:lumMod val="65000"/>
                  <a:lumOff val="35000"/>
                </a:schemeClr>
              </a:solidFill>
            </a:endParaRPr>
          </a:p>
          <a:p>
            <a:pPr marL="0" indent="0">
              <a:buNone/>
            </a:pPr>
            <a:r>
              <a:rPr lang="en-US" b="1" dirty="0" smtClean="0">
                <a:solidFill>
                  <a:srgbClr val="7030A0"/>
                </a:solidFill>
              </a:rPr>
              <a:t>byte		</a:t>
            </a:r>
            <a:r>
              <a:rPr lang="en-US" b="1" dirty="0" smtClean="0">
                <a:solidFill>
                  <a:schemeClr val="tx1">
                    <a:lumMod val="65000"/>
                    <a:lumOff val="35000"/>
                  </a:schemeClr>
                </a:solidFill>
              </a:rPr>
              <a:t> </a:t>
            </a:r>
            <a:r>
              <a:rPr lang="en-US" dirty="0" smtClean="0">
                <a:solidFill>
                  <a:schemeClr val="tx1">
                    <a:lumMod val="65000"/>
                    <a:lumOff val="35000"/>
                  </a:schemeClr>
                </a:solidFill>
              </a:rPr>
              <a:t>1 byte	</a:t>
            </a:r>
            <a:r>
              <a:rPr lang="en-US" dirty="0" smtClean="0">
                <a:solidFill>
                  <a:schemeClr val="tx1"/>
                </a:solidFill>
              </a:rPr>
              <a:t>		</a:t>
            </a:r>
            <a:r>
              <a:rPr lang="en-US" dirty="0"/>
              <a:t> -128 to 127	</a:t>
            </a:r>
            <a:endParaRPr lang="en-US" b="1" dirty="0" smtClean="0">
              <a:solidFill>
                <a:srgbClr val="7030A0"/>
              </a:solidFill>
            </a:endParaRPr>
          </a:p>
          <a:p>
            <a:pPr marL="0" indent="0">
              <a:buNone/>
            </a:pPr>
            <a:r>
              <a:rPr lang="en-US" b="1" dirty="0" smtClean="0">
                <a:solidFill>
                  <a:srgbClr val="7030A0"/>
                </a:solidFill>
              </a:rPr>
              <a:t>char		</a:t>
            </a:r>
            <a:r>
              <a:rPr lang="en-US" dirty="0">
                <a:solidFill>
                  <a:schemeClr val="tx1">
                    <a:lumMod val="65000"/>
                    <a:lumOff val="35000"/>
                  </a:schemeClr>
                </a:solidFill>
              </a:rPr>
              <a:t> 2 </a:t>
            </a:r>
            <a:r>
              <a:rPr lang="en-US" dirty="0" smtClean="0">
                <a:solidFill>
                  <a:schemeClr val="tx1">
                    <a:lumMod val="65000"/>
                    <a:lumOff val="35000"/>
                  </a:schemeClr>
                </a:solidFill>
              </a:rPr>
              <a:t>bytes			</a:t>
            </a:r>
            <a:r>
              <a:rPr lang="en-US" dirty="0"/>
              <a:t> </a:t>
            </a:r>
            <a:r>
              <a:rPr lang="en-US" dirty="0">
                <a:solidFill>
                  <a:schemeClr val="tx1">
                    <a:lumMod val="65000"/>
                    <a:lumOff val="35000"/>
                  </a:schemeClr>
                </a:solidFill>
              </a:rPr>
              <a:t>0 to 65536</a:t>
            </a:r>
            <a:r>
              <a:rPr lang="en-US" dirty="0"/>
              <a:t>	</a:t>
            </a:r>
            <a:endParaRPr lang="en-US" b="1" dirty="0" smtClean="0">
              <a:solidFill>
                <a:schemeClr val="tx1">
                  <a:lumMod val="65000"/>
                  <a:lumOff val="35000"/>
                </a:schemeClr>
              </a:solidFill>
            </a:endParaRPr>
          </a:p>
          <a:p>
            <a:pPr marL="0" indent="0">
              <a:buNone/>
            </a:pPr>
            <a:r>
              <a:rPr lang="en-US" b="1" dirty="0" smtClean="0">
                <a:solidFill>
                  <a:srgbClr val="7030A0"/>
                </a:solidFill>
              </a:rPr>
              <a:t>double		</a:t>
            </a:r>
            <a:r>
              <a:rPr lang="en-US" dirty="0">
                <a:solidFill>
                  <a:schemeClr val="tx1">
                    <a:lumMod val="65000"/>
                    <a:lumOff val="35000"/>
                  </a:schemeClr>
                </a:solidFill>
              </a:rPr>
              <a:t> 8</a:t>
            </a:r>
            <a:r>
              <a:rPr lang="en-US" dirty="0" smtClean="0">
                <a:solidFill>
                  <a:schemeClr val="tx1">
                    <a:lumMod val="65000"/>
                    <a:lumOff val="35000"/>
                  </a:schemeClr>
                </a:solidFill>
              </a:rPr>
              <a:t> bytes			</a:t>
            </a:r>
            <a:r>
              <a:rPr lang="en-US" dirty="0"/>
              <a:t> 1.7e-308 to 1.7e+308	</a:t>
            </a:r>
            <a:endParaRPr lang="en-US" b="1" dirty="0" smtClean="0">
              <a:solidFill>
                <a:schemeClr val="tx1">
                  <a:lumMod val="65000"/>
                  <a:lumOff val="35000"/>
                </a:schemeClr>
              </a:solidFill>
            </a:endParaRPr>
          </a:p>
          <a:p>
            <a:pPr marL="0" indent="0">
              <a:buNone/>
            </a:pPr>
            <a:r>
              <a:rPr lang="en-US" b="1" dirty="0" smtClean="0">
                <a:solidFill>
                  <a:srgbClr val="7030A0"/>
                </a:solidFill>
              </a:rPr>
              <a:t>int		</a:t>
            </a:r>
            <a:r>
              <a:rPr lang="en-US" dirty="0">
                <a:solidFill>
                  <a:schemeClr val="tx1"/>
                </a:solidFill>
              </a:rPr>
              <a:t> </a:t>
            </a:r>
            <a:r>
              <a:rPr lang="en-US" dirty="0" smtClean="0">
                <a:solidFill>
                  <a:schemeClr val="tx1">
                    <a:lumMod val="65000"/>
                    <a:lumOff val="35000"/>
                  </a:schemeClr>
                </a:solidFill>
              </a:rPr>
              <a:t>4 bytes			</a:t>
            </a:r>
            <a:r>
              <a:rPr lang="en-US" dirty="0"/>
              <a:t> -2,147,483,648 to 2,147,483,647	</a:t>
            </a:r>
            <a:endParaRPr lang="en-US" b="1" dirty="0" smtClean="0">
              <a:solidFill>
                <a:schemeClr val="tx1">
                  <a:lumMod val="65000"/>
                  <a:lumOff val="35000"/>
                </a:schemeClr>
              </a:solidFill>
            </a:endParaRPr>
          </a:p>
          <a:p>
            <a:pPr marL="0" indent="0">
              <a:buNone/>
            </a:pPr>
            <a:r>
              <a:rPr lang="en-US" b="1" dirty="0" smtClean="0">
                <a:solidFill>
                  <a:srgbClr val="7030A0"/>
                </a:solidFill>
              </a:rPr>
              <a:t>long		</a:t>
            </a:r>
            <a:r>
              <a:rPr lang="en-US" dirty="0">
                <a:solidFill>
                  <a:schemeClr val="tx1"/>
                </a:solidFill>
              </a:rPr>
              <a:t> </a:t>
            </a:r>
            <a:r>
              <a:rPr lang="en-US" dirty="0" smtClean="0">
                <a:solidFill>
                  <a:schemeClr val="tx1">
                    <a:lumMod val="65000"/>
                    <a:lumOff val="35000"/>
                  </a:schemeClr>
                </a:solidFill>
              </a:rPr>
              <a:t>8 bytes			</a:t>
            </a:r>
            <a:r>
              <a:rPr lang="en-US" dirty="0"/>
              <a:t> </a:t>
            </a:r>
            <a:r>
              <a:rPr lang="en-US" sz="1600" dirty="0"/>
              <a:t>-9,223,372,036,854,775,808 </a:t>
            </a:r>
            <a:r>
              <a:rPr lang="en-US" sz="1600" dirty="0" smtClean="0"/>
              <a:t>to 9,223,372,036,854,775,807</a:t>
            </a:r>
            <a:r>
              <a:rPr lang="en-US" dirty="0"/>
              <a:t>	</a:t>
            </a:r>
            <a:endParaRPr lang="en-US" b="1" dirty="0" smtClean="0">
              <a:solidFill>
                <a:schemeClr val="tx1">
                  <a:lumMod val="65000"/>
                  <a:lumOff val="35000"/>
                </a:schemeClr>
              </a:solidFill>
            </a:endParaRPr>
          </a:p>
          <a:p>
            <a:pPr marL="0" indent="0">
              <a:buNone/>
            </a:pPr>
            <a:r>
              <a:rPr lang="en-US" b="1" dirty="0" smtClean="0">
                <a:solidFill>
                  <a:srgbClr val="7030A0"/>
                </a:solidFill>
              </a:rPr>
              <a:t>float		</a:t>
            </a:r>
            <a:r>
              <a:rPr lang="en-US" dirty="0">
                <a:solidFill>
                  <a:schemeClr val="tx1"/>
                </a:solidFill>
              </a:rPr>
              <a:t> </a:t>
            </a:r>
            <a:r>
              <a:rPr lang="en-US" dirty="0" smtClean="0">
                <a:solidFill>
                  <a:schemeClr val="tx1">
                    <a:lumMod val="65000"/>
                    <a:lumOff val="35000"/>
                  </a:schemeClr>
                </a:solidFill>
              </a:rPr>
              <a:t>4 bytes			</a:t>
            </a:r>
            <a:r>
              <a:rPr lang="en-US" dirty="0"/>
              <a:t> 3.4e-308 to3.4e+308	</a:t>
            </a:r>
            <a:endParaRPr lang="en-US" b="1" dirty="0" smtClean="0">
              <a:solidFill>
                <a:schemeClr val="tx1">
                  <a:lumMod val="65000"/>
                  <a:lumOff val="35000"/>
                </a:schemeClr>
              </a:solidFill>
            </a:endParaRPr>
          </a:p>
          <a:p>
            <a:pPr marL="0" indent="0">
              <a:buNone/>
            </a:pPr>
            <a:r>
              <a:rPr lang="en-US" b="1" dirty="0" smtClean="0">
                <a:solidFill>
                  <a:srgbClr val="7030A0"/>
                </a:solidFill>
              </a:rPr>
              <a:t>short		</a:t>
            </a:r>
            <a:r>
              <a:rPr lang="en-US" dirty="0">
                <a:solidFill>
                  <a:schemeClr val="tx1"/>
                </a:solidFill>
              </a:rPr>
              <a:t> </a:t>
            </a:r>
            <a:r>
              <a:rPr lang="en-US" dirty="0">
                <a:solidFill>
                  <a:schemeClr val="tx1">
                    <a:lumMod val="65000"/>
                    <a:lumOff val="35000"/>
                  </a:schemeClr>
                </a:solidFill>
              </a:rPr>
              <a:t>2 </a:t>
            </a:r>
            <a:r>
              <a:rPr lang="en-US" dirty="0" smtClean="0">
                <a:solidFill>
                  <a:schemeClr val="tx1">
                    <a:lumMod val="65000"/>
                    <a:lumOff val="35000"/>
                  </a:schemeClr>
                </a:solidFill>
              </a:rPr>
              <a:t>bytes			</a:t>
            </a:r>
            <a:r>
              <a:rPr lang="en-US" dirty="0"/>
              <a:t> -32,768 to 32,767	</a:t>
            </a:r>
            <a:endParaRPr lang="en-US" b="1" dirty="0" smtClean="0">
              <a:solidFill>
                <a:schemeClr val="tx1">
                  <a:lumMod val="65000"/>
                  <a:lumOff val="35000"/>
                </a:schemeClr>
              </a:solidFill>
            </a:endParaRP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18068957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Try/Catch Blocks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Risky behavior is enclosed in a </a:t>
            </a:r>
            <a:r>
              <a:rPr lang="en-US" b="1" dirty="0" smtClean="0">
                <a:solidFill>
                  <a:srgbClr val="7030A0"/>
                </a:solidFill>
              </a:rPr>
              <a:t>try</a:t>
            </a:r>
            <a:r>
              <a:rPr lang="en-US" dirty="0" smtClean="0">
                <a:solidFill>
                  <a:srgbClr val="7030A0"/>
                </a:solidFill>
              </a:rPr>
              <a:t> </a:t>
            </a:r>
            <a:r>
              <a:rPr lang="en-US" dirty="0" smtClean="0"/>
              <a:t>block</a:t>
            </a:r>
          </a:p>
          <a:p>
            <a:pPr>
              <a:buFont typeface="Wingdings" panose="05000000000000000000" pitchFamily="2" charset="2"/>
              <a:buChar char="Ø"/>
            </a:pPr>
            <a:r>
              <a:rPr lang="en-US" dirty="0" smtClean="0"/>
              <a:t>Recovery procedures are in a </a:t>
            </a:r>
            <a:r>
              <a:rPr lang="en-US" b="1" dirty="0" smtClean="0">
                <a:solidFill>
                  <a:srgbClr val="7030A0"/>
                </a:solidFill>
              </a:rPr>
              <a:t>catch</a:t>
            </a:r>
            <a:r>
              <a:rPr lang="en-US" dirty="0" smtClean="0">
                <a:solidFill>
                  <a:srgbClr val="7030A0"/>
                </a:solidFill>
              </a:rPr>
              <a:t> </a:t>
            </a:r>
            <a:r>
              <a:rPr lang="en-US" dirty="0" smtClean="0"/>
              <a:t>block</a:t>
            </a:r>
          </a:p>
          <a:p>
            <a:pPr>
              <a:buFont typeface="Wingdings" panose="05000000000000000000" pitchFamily="2" charset="2"/>
              <a:buChar char="Ø"/>
            </a:pPr>
            <a:r>
              <a:rPr lang="en-US" dirty="0" smtClean="0"/>
              <a:t>If an exception is thrown:</a:t>
            </a:r>
          </a:p>
          <a:p>
            <a:pPr lvl="1">
              <a:buFont typeface="Wingdings" panose="05000000000000000000" pitchFamily="2" charset="2"/>
              <a:buChar char="Ø"/>
            </a:pPr>
            <a:r>
              <a:rPr lang="en-US" b="1" dirty="0" smtClean="0">
                <a:solidFill>
                  <a:srgbClr val="7030A0"/>
                </a:solidFill>
              </a:rPr>
              <a:t>Try</a:t>
            </a:r>
            <a:r>
              <a:rPr lang="en-US" dirty="0" smtClean="0">
                <a:solidFill>
                  <a:srgbClr val="7030A0"/>
                </a:solidFill>
              </a:rPr>
              <a:t> </a:t>
            </a:r>
            <a:r>
              <a:rPr lang="en-US" dirty="0" smtClean="0"/>
              <a:t>block execution halts</a:t>
            </a:r>
          </a:p>
          <a:p>
            <a:pPr lvl="1">
              <a:buFont typeface="Wingdings" panose="05000000000000000000" pitchFamily="2" charset="2"/>
              <a:buChar char="Ø"/>
            </a:pPr>
            <a:r>
              <a:rPr lang="en-US" dirty="0" smtClean="0"/>
              <a:t>JRE moves to the </a:t>
            </a:r>
            <a:r>
              <a:rPr lang="en-US" b="1" dirty="0" smtClean="0">
                <a:solidFill>
                  <a:srgbClr val="7030A0"/>
                </a:solidFill>
              </a:rPr>
              <a:t>catch</a:t>
            </a:r>
            <a:r>
              <a:rPr lang="en-US" dirty="0" smtClean="0">
                <a:solidFill>
                  <a:srgbClr val="7030A0"/>
                </a:solidFill>
              </a:rPr>
              <a:t> </a:t>
            </a:r>
            <a:r>
              <a:rPr lang="en-US" dirty="0" smtClean="0"/>
              <a:t>block</a:t>
            </a:r>
          </a:p>
          <a:p>
            <a:pPr lvl="1">
              <a:buFont typeface="Wingdings" panose="05000000000000000000" pitchFamily="2" charset="2"/>
              <a:buChar char="Ø"/>
            </a:pPr>
            <a:r>
              <a:rPr lang="en-US" dirty="0" smtClean="0"/>
              <a:t>JRE must find a handler in the call stack</a:t>
            </a:r>
          </a:p>
          <a:p>
            <a:pPr lvl="1">
              <a:buFont typeface="Wingdings" panose="05000000000000000000" pitchFamily="2" charset="2"/>
              <a:buChar char="Ø"/>
            </a:pPr>
            <a:r>
              <a:rPr lang="en-US" dirty="0" smtClean="0"/>
              <a:t>No handler = application termination</a:t>
            </a:r>
          </a:p>
        </p:txBody>
      </p:sp>
      <p:pic>
        <p:nvPicPr>
          <p:cNvPr id="5" name="Picture 4"/>
          <p:cNvPicPr>
            <a:picLocks noChangeAspect="1"/>
          </p:cNvPicPr>
          <p:nvPr/>
        </p:nvPicPr>
        <p:blipFill>
          <a:blip r:embed="rId2"/>
          <a:stretch>
            <a:fillRect/>
          </a:stretch>
        </p:blipFill>
        <p:spPr>
          <a:xfrm>
            <a:off x="6615422" y="1845734"/>
            <a:ext cx="4540258" cy="3503506"/>
          </a:xfrm>
          <a:prstGeom prst="rect">
            <a:avLst/>
          </a:prstGeom>
        </p:spPr>
      </p:pic>
      <p:pic>
        <p:nvPicPr>
          <p:cNvPr id="6" name="Picture 5"/>
          <p:cNvPicPr>
            <a:picLocks noChangeAspect="1"/>
          </p:cNvPicPr>
          <p:nvPr/>
        </p:nvPicPr>
        <p:blipFill>
          <a:blip r:embed="rId3"/>
          <a:stretch>
            <a:fillRect/>
          </a:stretch>
        </p:blipFill>
        <p:spPr>
          <a:xfrm>
            <a:off x="8849678" y="4463358"/>
            <a:ext cx="2306002" cy="2291619"/>
          </a:xfrm>
          <a:prstGeom prst="rect">
            <a:avLst/>
          </a:prstGeom>
        </p:spPr>
      </p:pic>
    </p:spTree>
    <p:extLst>
      <p:ext uri="{BB962C8B-B14F-4D97-AF65-F5344CB8AC3E}">
        <p14:creationId xmlns:p14="http://schemas.microsoft.com/office/powerpoint/2010/main" val="427488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Messages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Exception objects have many uses</a:t>
            </a:r>
          </a:p>
          <a:p>
            <a:pPr>
              <a:buFont typeface="Wingdings" panose="05000000000000000000" pitchFamily="2" charset="2"/>
              <a:buChar char="Ø"/>
            </a:pPr>
            <a:r>
              <a:rPr lang="en-US" dirty="0" smtClean="0"/>
              <a:t>Print a Stack Trace to the console</a:t>
            </a:r>
          </a:p>
          <a:p>
            <a:pPr>
              <a:buFont typeface="Wingdings" panose="05000000000000000000" pitchFamily="2" charset="2"/>
              <a:buChar char="Ø"/>
            </a:pPr>
            <a:r>
              <a:rPr lang="en-US" dirty="0" smtClean="0"/>
              <a:t>Get the Exception’s message</a:t>
            </a:r>
          </a:p>
          <a:p>
            <a:pPr>
              <a:buFont typeface="Wingdings" panose="05000000000000000000" pitchFamily="2" charset="2"/>
              <a:buChar char="Ø"/>
            </a:pPr>
            <a:r>
              <a:rPr lang="en-US" dirty="0" smtClean="0"/>
              <a:t>Get a Localized message </a:t>
            </a:r>
          </a:p>
          <a:p>
            <a:pPr lvl="1">
              <a:buFont typeface="Wingdings" panose="05000000000000000000" pitchFamily="2" charset="2"/>
              <a:buChar char="Ø"/>
            </a:pPr>
            <a:r>
              <a:rPr lang="en-US" dirty="0" smtClean="0"/>
              <a:t>Used for internationalization</a:t>
            </a:r>
          </a:p>
        </p:txBody>
      </p:sp>
      <p:pic>
        <p:nvPicPr>
          <p:cNvPr id="4" name="Picture 3"/>
          <p:cNvPicPr>
            <a:picLocks noChangeAspect="1"/>
          </p:cNvPicPr>
          <p:nvPr/>
        </p:nvPicPr>
        <p:blipFill>
          <a:blip r:embed="rId2"/>
          <a:stretch>
            <a:fillRect/>
          </a:stretch>
        </p:blipFill>
        <p:spPr>
          <a:xfrm>
            <a:off x="5707066" y="1845734"/>
            <a:ext cx="5448613" cy="3488266"/>
          </a:xfrm>
          <a:prstGeom prst="rect">
            <a:avLst/>
          </a:prstGeom>
        </p:spPr>
      </p:pic>
    </p:spTree>
    <p:extLst>
      <p:ext uri="{BB962C8B-B14F-4D97-AF65-F5344CB8AC3E}">
        <p14:creationId xmlns:p14="http://schemas.microsoft.com/office/powerpoint/2010/main" val="40788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Stack Trace</a:t>
            </a:r>
            <a:endParaRPr lang="en-US" dirty="0"/>
          </a:p>
        </p:txBody>
      </p:sp>
      <p:pic>
        <p:nvPicPr>
          <p:cNvPr id="4" name="Picture 3"/>
          <p:cNvPicPr>
            <a:picLocks noChangeAspect="1"/>
          </p:cNvPicPr>
          <p:nvPr/>
        </p:nvPicPr>
        <p:blipFill>
          <a:blip r:embed="rId2"/>
          <a:stretch>
            <a:fillRect/>
          </a:stretch>
        </p:blipFill>
        <p:spPr>
          <a:xfrm>
            <a:off x="1321117" y="1884044"/>
            <a:ext cx="7186766" cy="4349115"/>
          </a:xfrm>
          <a:prstGeom prst="rect">
            <a:avLst/>
          </a:prstGeom>
        </p:spPr>
      </p:pic>
      <p:sp>
        <p:nvSpPr>
          <p:cNvPr id="5" name="Oval Callout 4"/>
          <p:cNvSpPr/>
          <p:nvPr/>
        </p:nvSpPr>
        <p:spPr>
          <a:xfrm>
            <a:off x="8656320" y="1884044"/>
            <a:ext cx="2194560" cy="1325880"/>
          </a:xfrm>
          <a:prstGeom prst="wedgeEllipseCallout">
            <a:avLst>
              <a:gd name="adj1" fmla="val -60416"/>
              <a:gd name="adj2" fmla="val 4410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Get used to seeing me….</a:t>
            </a:r>
            <a:endParaRPr lang="en-US" dirty="0">
              <a:solidFill>
                <a:schemeClr val="tx1"/>
              </a:solidFill>
            </a:endParaRPr>
          </a:p>
        </p:txBody>
      </p:sp>
    </p:spTree>
    <p:extLst>
      <p:ext uri="{BB962C8B-B14F-4D97-AF65-F5344CB8AC3E}">
        <p14:creationId xmlns:p14="http://schemas.microsoft.com/office/powerpoint/2010/main" val="61047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Multiple Exceptions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Each </a:t>
            </a:r>
            <a:r>
              <a:rPr lang="en-US" b="1" dirty="0" smtClean="0">
                <a:solidFill>
                  <a:srgbClr val="7030A0"/>
                </a:solidFill>
              </a:rPr>
              <a:t>try</a:t>
            </a:r>
            <a:r>
              <a:rPr lang="en-US" dirty="0" smtClean="0">
                <a:solidFill>
                  <a:srgbClr val="7030A0"/>
                </a:solidFill>
              </a:rPr>
              <a:t> </a:t>
            </a:r>
            <a:r>
              <a:rPr lang="en-US" dirty="0" smtClean="0"/>
              <a:t>block can have multiple </a:t>
            </a:r>
            <a:r>
              <a:rPr lang="en-US" b="1" dirty="0" smtClean="0">
                <a:solidFill>
                  <a:srgbClr val="7030A0"/>
                </a:solidFill>
              </a:rPr>
              <a:t>catch</a:t>
            </a:r>
            <a:r>
              <a:rPr lang="en-US" dirty="0" smtClean="0">
                <a:solidFill>
                  <a:srgbClr val="7030A0"/>
                </a:solidFill>
              </a:rPr>
              <a:t> </a:t>
            </a:r>
            <a:r>
              <a:rPr lang="en-US" dirty="0" smtClean="0"/>
              <a:t>blocks</a:t>
            </a:r>
          </a:p>
          <a:p>
            <a:pPr>
              <a:buFont typeface="Wingdings" panose="05000000000000000000" pitchFamily="2" charset="2"/>
              <a:buChar char="Ø"/>
            </a:pPr>
            <a:r>
              <a:rPr lang="en-US" dirty="0" smtClean="0"/>
              <a:t>You can have as many as you want</a:t>
            </a:r>
          </a:p>
          <a:p>
            <a:pPr>
              <a:buFont typeface="Wingdings" panose="05000000000000000000" pitchFamily="2" charset="2"/>
              <a:buChar char="Ø"/>
            </a:pPr>
            <a:r>
              <a:rPr lang="en-US" dirty="0" smtClean="0"/>
              <a:t>The JRE checks from top to bottom</a:t>
            </a:r>
          </a:p>
          <a:p>
            <a:pPr>
              <a:buFont typeface="Wingdings" panose="05000000000000000000" pitchFamily="2" charset="2"/>
              <a:buChar char="Ø"/>
            </a:pPr>
            <a:r>
              <a:rPr lang="en-US" dirty="0" smtClean="0"/>
              <a:t>It will pick the first one that can catch the Exception</a:t>
            </a:r>
          </a:p>
          <a:p>
            <a:pPr>
              <a:buFont typeface="Wingdings" panose="05000000000000000000" pitchFamily="2" charset="2"/>
              <a:buChar char="Ø"/>
            </a:pPr>
            <a:r>
              <a:rPr lang="en-US" dirty="0" smtClean="0"/>
              <a:t>Always use specific Exception subclasses first!</a:t>
            </a:r>
          </a:p>
          <a:p>
            <a:pPr>
              <a:buFont typeface="Wingdings" panose="05000000000000000000" pitchFamily="2" charset="2"/>
              <a:buChar char="Ø"/>
            </a:pPr>
            <a:r>
              <a:rPr lang="en-US" dirty="0" smtClean="0"/>
              <a:t>More general exceptions should be last</a:t>
            </a:r>
          </a:p>
          <a:p>
            <a:pPr lvl="1">
              <a:buFont typeface="Wingdings" panose="05000000000000000000" pitchFamily="2" charset="2"/>
              <a:buChar char="Ø"/>
            </a:pPr>
            <a:r>
              <a:rPr lang="en-US" dirty="0" err="1" smtClean="0"/>
              <a:t>RuntimeException</a:t>
            </a:r>
            <a:endParaRPr lang="en-US" dirty="0" smtClean="0"/>
          </a:p>
          <a:p>
            <a:pPr lvl="1">
              <a:buFont typeface="Wingdings" panose="05000000000000000000" pitchFamily="2" charset="2"/>
              <a:buChar char="Ø"/>
            </a:pPr>
            <a:r>
              <a:rPr lang="en-US" dirty="0" smtClean="0"/>
              <a:t>Exception</a:t>
            </a:r>
            <a:endParaRPr lang="en-US" dirty="0"/>
          </a:p>
        </p:txBody>
      </p:sp>
      <p:pic>
        <p:nvPicPr>
          <p:cNvPr id="4" name="Picture 3"/>
          <p:cNvPicPr>
            <a:picLocks noChangeAspect="1"/>
          </p:cNvPicPr>
          <p:nvPr/>
        </p:nvPicPr>
        <p:blipFill>
          <a:blip r:embed="rId2"/>
          <a:stretch>
            <a:fillRect/>
          </a:stretch>
        </p:blipFill>
        <p:spPr>
          <a:xfrm>
            <a:off x="7559041" y="1845734"/>
            <a:ext cx="3596640" cy="4318642"/>
          </a:xfrm>
          <a:prstGeom prst="rect">
            <a:avLst/>
          </a:prstGeom>
        </p:spPr>
      </p:pic>
      <p:sp>
        <p:nvSpPr>
          <p:cNvPr id="5" name="Left Brace 4"/>
          <p:cNvSpPr/>
          <p:nvPr/>
        </p:nvSpPr>
        <p:spPr>
          <a:xfrm>
            <a:off x="7117081" y="3886200"/>
            <a:ext cx="883919" cy="1722120"/>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Down Arrow 5"/>
          <p:cNvSpPr/>
          <p:nvPr/>
        </p:nvSpPr>
        <p:spPr>
          <a:xfrm>
            <a:off x="11049000" y="3857414"/>
            <a:ext cx="701040" cy="17509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563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Throws Clause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Two choices when an exception is thrown: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6920" y="2844874"/>
            <a:ext cx="3648710" cy="2025079"/>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8778" y="2846568"/>
            <a:ext cx="1793781" cy="2023385"/>
          </a:xfrm>
          <a:prstGeom prst="rect">
            <a:avLst/>
          </a:prstGeom>
        </p:spPr>
      </p:pic>
      <p:sp>
        <p:nvSpPr>
          <p:cNvPr id="6" name="TextBox 5"/>
          <p:cNvSpPr txBox="1"/>
          <p:nvPr/>
        </p:nvSpPr>
        <p:spPr>
          <a:xfrm>
            <a:off x="2026920" y="2438399"/>
            <a:ext cx="3648710" cy="381000"/>
          </a:xfrm>
          <a:prstGeom prst="rect">
            <a:avLst/>
          </a:prstGeom>
          <a:noFill/>
        </p:spPr>
        <p:txBody>
          <a:bodyPr wrap="square" rtlCol="0">
            <a:spAutoFit/>
          </a:bodyPr>
          <a:lstStyle/>
          <a:p>
            <a:pPr algn="ctr"/>
            <a:r>
              <a:rPr lang="en-US" b="1" dirty="0" smtClean="0"/>
              <a:t>Catch it</a:t>
            </a:r>
            <a:endParaRPr lang="en-US" b="1" dirty="0"/>
          </a:p>
        </p:txBody>
      </p:sp>
      <p:sp>
        <p:nvSpPr>
          <p:cNvPr id="7" name="TextBox 6"/>
          <p:cNvSpPr txBox="1"/>
          <p:nvPr/>
        </p:nvSpPr>
        <p:spPr>
          <a:xfrm>
            <a:off x="7258778" y="2438399"/>
            <a:ext cx="1793781" cy="369332"/>
          </a:xfrm>
          <a:prstGeom prst="rect">
            <a:avLst/>
          </a:prstGeom>
          <a:noFill/>
        </p:spPr>
        <p:txBody>
          <a:bodyPr wrap="square" rtlCol="0">
            <a:spAutoFit/>
          </a:bodyPr>
          <a:lstStyle/>
          <a:p>
            <a:pPr algn="ctr"/>
            <a:r>
              <a:rPr lang="en-US" b="1" dirty="0" smtClean="0"/>
              <a:t>Duck it</a:t>
            </a:r>
            <a:endParaRPr lang="en-US" b="1" dirty="0"/>
          </a:p>
        </p:txBody>
      </p:sp>
      <p:pic>
        <p:nvPicPr>
          <p:cNvPr id="8" name="Picture 7"/>
          <p:cNvPicPr>
            <a:picLocks noChangeAspect="1"/>
          </p:cNvPicPr>
          <p:nvPr/>
        </p:nvPicPr>
        <p:blipFill>
          <a:blip r:embed="rId4"/>
          <a:stretch>
            <a:fillRect/>
          </a:stretch>
        </p:blipFill>
        <p:spPr>
          <a:xfrm>
            <a:off x="2551430" y="5003763"/>
            <a:ext cx="2569210" cy="1317544"/>
          </a:xfrm>
          <a:prstGeom prst="rect">
            <a:avLst/>
          </a:prstGeom>
        </p:spPr>
      </p:pic>
      <p:pic>
        <p:nvPicPr>
          <p:cNvPr id="9" name="Picture 8"/>
          <p:cNvPicPr>
            <a:picLocks noChangeAspect="1"/>
          </p:cNvPicPr>
          <p:nvPr/>
        </p:nvPicPr>
        <p:blipFill>
          <a:blip r:embed="rId5"/>
          <a:stretch>
            <a:fillRect/>
          </a:stretch>
        </p:blipFill>
        <p:spPr>
          <a:xfrm>
            <a:off x="6255067" y="5003763"/>
            <a:ext cx="4280298" cy="865331"/>
          </a:xfrm>
          <a:prstGeom prst="rect">
            <a:avLst/>
          </a:prstGeom>
        </p:spPr>
      </p:pic>
      <p:sp>
        <p:nvSpPr>
          <p:cNvPr id="10" name="Oval Callout 9"/>
          <p:cNvSpPr/>
          <p:nvPr/>
        </p:nvSpPr>
        <p:spPr>
          <a:xfrm>
            <a:off x="9342120" y="2438399"/>
            <a:ext cx="1813560" cy="1141215"/>
          </a:xfrm>
          <a:prstGeom prst="wedgeEllipseCallout">
            <a:avLst>
              <a:gd name="adj1" fmla="val -90221"/>
              <a:gd name="adj2" fmla="val 3140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Let someone else handle it.</a:t>
            </a:r>
            <a:endParaRPr lang="en-US" dirty="0">
              <a:solidFill>
                <a:schemeClr val="tx1"/>
              </a:solidFill>
            </a:endParaRPr>
          </a:p>
        </p:txBody>
      </p:sp>
      <p:sp>
        <p:nvSpPr>
          <p:cNvPr id="11" name="Oval Callout 10"/>
          <p:cNvSpPr/>
          <p:nvPr/>
        </p:nvSpPr>
        <p:spPr>
          <a:xfrm>
            <a:off x="1097280" y="2590800"/>
            <a:ext cx="1132298" cy="824681"/>
          </a:xfrm>
          <a:prstGeom prst="wedgeEllipseCallout">
            <a:avLst>
              <a:gd name="adj1" fmla="val 77846"/>
              <a:gd name="adj2" fmla="val 3140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Got it, bruh.</a:t>
            </a:r>
            <a:endParaRPr lang="en-US" dirty="0">
              <a:solidFill>
                <a:schemeClr val="tx1"/>
              </a:solidFill>
            </a:endParaRPr>
          </a:p>
        </p:txBody>
      </p:sp>
    </p:spTree>
    <p:extLst>
      <p:ext uri="{BB962C8B-B14F-4D97-AF65-F5344CB8AC3E}">
        <p14:creationId xmlns:p14="http://schemas.microsoft.com/office/powerpoint/2010/main" val="264428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animBg="1"/>
      <p:bldP spid="11"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Ducking Exceptions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When a method ducks an exception:</a:t>
            </a:r>
          </a:p>
          <a:p>
            <a:pPr lvl="1">
              <a:buFont typeface="Wingdings" panose="05000000000000000000" pitchFamily="2" charset="2"/>
              <a:buChar char="Ø"/>
            </a:pPr>
            <a:r>
              <a:rPr lang="en-US" dirty="0" smtClean="0"/>
              <a:t>JRE moves down the call stack</a:t>
            </a:r>
          </a:p>
          <a:p>
            <a:pPr lvl="1">
              <a:buFont typeface="Wingdings" panose="05000000000000000000" pitchFamily="2" charset="2"/>
              <a:buChar char="Ø"/>
            </a:pPr>
            <a:r>
              <a:rPr lang="en-US" dirty="0" smtClean="0"/>
              <a:t>Searches for an appropriate handler</a:t>
            </a:r>
          </a:p>
          <a:p>
            <a:pPr>
              <a:buFont typeface="Wingdings" panose="05000000000000000000" pitchFamily="2" charset="2"/>
              <a:buChar char="Ø"/>
            </a:pPr>
            <a:r>
              <a:rPr lang="en-US" dirty="0" smtClean="0"/>
              <a:t>You can duck an exception many times</a:t>
            </a:r>
          </a:p>
          <a:p>
            <a:pPr>
              <a:buFont typeface="Wingdings" panose="05000000000000000000" pitchFamily="2" charset="2"/>
              <a:buChar char="Ø"/>
            </a:pPr>
            <a:r>
              <a:rPr lang="en-US" dirty="0" smtClean="0"/>
              <a:t>A handler must be reached somewhere, or:</a:t>
            </a:r>
          </a:p>
          <a:p>
            <a:pPr lvl="1">
              <a:buFont typeface="Wingdings" panose="05000000000000000000" pitchFamily="2" charset="2"/>
              <a:buChar char="Ø"/>
            </a:pPr>
            <a:r>
              <a:rPr lang="en-US" dirty="0" smtClean="0"/>
              <a:t>The application terminates</a:t>
            </a:r>
          </a:p>
          <a:p>
            <a:pPr>
              <a:buFont typeface="Wingdings" panose="05000000000000000000" pitchFamily="2" charset="2"/>
              <a:buChar char="Ø"/>
            </a:pPr>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2813" y="1845734"/>
            <a:ext cx="5292867" cy="4023360"/>
          </a:xfrm>
          <a:prstGeom prst="rect">
            <a:avLst/>
          </a:prstGeom>
        </p:spPr>
      </p:pic>
      <p:pic>
        <p:nvPicPr>
          <p:cNvPr id="6" name="Picture 5"/>
          <p:cNvPicPr>
            <a:picLocks noChangeAspect="1"/>
          </p:cNvPicPr>
          <p:nvPr/>
        </p:nvPicPr>
        <p:blipFill>
          <a:blip r:embed="rId3"/>
          <a:stretch>
            <a:fillRect/>
          </a:stretch>
        </p:blipFill>
        <p:spPr>
          <a:xfrm>
            <a:off x="1813560" y="4186461"/>
            <a:ext cx="3048952" cy="1853661"/>
          </a:xfrm>
          <a:prstGeom prst="rect">
            <a:avLst/>
          </a:prstGeom>
        </p:spPr>
      </p:pic>
    </p:spTree>
    <p:extLst>
      <p:ext uri="{BB962C8B-B14F-4D97-AF65-F5344CB8AC3E}">
        <p14:creationId xmlns:p14="http://schemas.microsoft.com/office/powerpoint/2010/main" val="2450370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 Statement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To manually </a:t>
            </a:r>
            <a:r>
              <a:rPr lang="en-US" b="1" dirty="0" smtClean="0">
                <a:solidFill>
                  <a:srgbClr val="7030A0"/>
                </a:solidFill>
              </a:rPr>
              <a:t>throw</a:t>
            </a:r>
            <a:r>
              <a:rPr lang="en-US" dirty="0" smtClean="0">
                <a:solidFill>
                  <a:srgbClr val="7030A0"/>
                </a:solidFill>
              </a:rPr>
              <a:t> </a:t>
            </a:r>
            <a:r>
              <a:rPr lang="en-US" dirty="0" smtClean="0"/>
              <a:t>an Exception</a:t>
            </a:r>
          </a:p>
          <a:p>
            <a:pPr>
              <a:buFont typeface="Wingdings" panose="05000000000000000000" pitchFamily="2" charset="2"/>
              <a:buChar char="Ø"/>
            </a:pPr>
            <a:r>
              <a:rPr lang="en-US" dirty="0" smtClean="0"/>
              <a:t>Creates an Exception-type object</a:t>
            </a:r>
          </a:p>
          <a:p>
            <a:pPr>
              <a:buFont typeface="Wingdings" panose="05000000000000000000" pitchFamily="2" charset="2"/>
              <a:buChar char="Ø"/>
            </a:pPr>
            <a:r>
              <a:rPr lang="en-US" dirty="0" smtClean="0"/>
              <a:t>Passes the object to the JRE</a:t>
            </a:r>
          </a:p>
          <a:p>
            <a:pPr>
              <a:buFont typeface="Wingdings" panose="05000000000000000000" pitchFamily="2" charset="2"/>
              <a:buChar char="Ø"/>
            </a:pPr>
            <a:r>
              <a:rPr lang="en-US" dirty="0" smtClean="0"/>
              <a:t>Is treated like any other exception occurrence</a:t>
            </a:r>
          </a:p>
          <a:p>
            <a:pPr>
              <a:buFont typeface="Wingdings" panose="05000000000000000000" pitchFamily="2" charset="2"/>
              <a:buChar char="Ø"/>
            </a:pPr>
            <a:r>
              <a:rPr lang="en-US" dirty="0" smtClean="0"/>
              <a:t>Useful when testing your code</a:t>
            </a:r>
          </a:p>
          <a:p>
            <a:pPr>
              <a:buFont typeface="Wingdings" panose="05000000000000000000" pitchFamily="2" charset="2"/>
              <a:buChar char="Ø"/>
            </a:pPr>
            <a:r>
              <a:rPr lang="en-US" dirty="0" smtClean="0"/>
              <a:t>Needed to </a:t>
            </a:r>
            <a:r>
              <a:rPr lang="en-US" b="1" dirty="0" smtClean="0">
                <a:solidFill>
                  <a:srgbClr val="7030A0"/>
                </a:solidFill>
              </a:rPr>
              <a:t>throw</a:t>
            </a:r>
            <a:r>
              <a:rPr lang="en-US" dirty="0" smtClean="0">
                <a:solidFill>
                  <a:srgbClr val="7030A0"/>
                </a:solidFill>
              </a:rPr>
              <a:t> </a:t>
            </a:r>
            <a:r>
              <a:rPr lang="en-US" dirty="0" smtClean="0"/>
              <a:t>custom exceptions</a:t>
            </a:r>
          </a:p>
          <a:p>
            <a:pPr>
              <a:buFont typeface="Wingdings" panose="05000000000000000000" pitchFamily="2" charset="2"/>
              <a:buChar char="Ø"/>
            </a:pPr>
            <a:endParaRPr lang="en-US" dirty="0"/>
          </a:p>
        </p:txBody>
      </p:sp>
      <p:pic>
        <p:nvPicPr>
          <p:cNvPr id="4" name="Picture 3"/>
          <p:cNvPicPr>
            <a:picLocks noChangeAspect="1"/>
          </p:cNvPicPr>
          <p:nvPr/>
        </p:nvPicPr>
        <p:blipFill>
          <a:blip r:embed="rId2"/>
          <a:stretch>
            <a:fillRect/>
          </a:stretch>
        </p:blipFill>
        <p:spPr>
          <a:xfrm>
            <a:off x="6137225" y="1845734"/>
            <a:ext cx="5018456" cy="127846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800" y="2826817"/>
            <a:ext cx="3851910" cy="3476512"/>
          </a:xfrm>
          <a:prstGeom prst="rect">
            <a:avLst/>
          </a:prstGeom>
        </p:spPr>
      </p:pic>
    </p:spTree>
    <p:extLst>
      <p:ext uri="{BB962C8B-B14F-4D97-AF65-F5344CB8AC3E}">
        <p14:creationId xmlns:p14="http://schemas.microsoft.com/office/powerpoint/2010/main" val="117644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Exceptions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Tailored to your application</a:t>
            </a:r>
          </a:p>
          <a:p>
            <a:pPr>
              <a:buFont typeface="Wingdings" panose="05000000000000000000" pitchFamily="2" charset="2"/>
              <a:buChar char="Ø"/>
            </a:pPr>
            <a:r>
              <a:rPr lang="en-US" dirty="0" smtClean="0"/>
              <a:t>Custom Exceptions are useful when:</a:t>
            </a:r>
          </a:p>
          <a:p>
            <a:pPr lvl="1">
              <a:buFont typeface="Wingdings" panose="05000000000000000000" pitchFamily="2" charset="2"/>
              <a:buChar char="Ø"/>
            </a:pPr>
            <a:r>
              <a:rPr lang="en-US" dirty="0" smtClean="0"/>
              <a:t>The Exception type is not in Java API</a:t>
            </a:r>
          </a:p>
          <a:p>
            <a:pPr lvl="1">
              <a:buFont typeface="Wingdings" panose="05000000000000000000" pitchFamily="2" charset="2"/>
              <a:buChar char="Ø"/>
            </a:pPr>
            <a:r>
              <a:rPr lang="en-US" dirty="0" smtClean="0"/>
              <a:t>Differentiation is necessary</a:t>
            </a:r>
          </a:p>
          <a:p>
            <a:pPr lvl="1">
              <a:buFont typeface="Wingdings" panose="05000000000000000000" pitchFamily="2" charset="2"/>
              <a:buChar char="Ø"/>
            </a:pPr>
            <a:r>
              <a:rPr lang="en-US" dirty="0" smtClean="0"/>
              <a:t>Code throws too many related exceptions</a:t>
            </a:r>
          </a:p>
          <a:p>
            <a:pPr lvl="1">
              <a:buFont typeface="Wingdings" panose="05000000000000000000" pitchFamily="2" charset="2"/>
              <a:buChar char="Ø"/>
            </a:pPr>
            <a:r>
              <a:rPr lang="en-US" dirty="0" smtClean="0"/>
              <a:t>Give users access to exceptions</a:t>
            </a:r>
          </a:p>
          <a:p>
            <a:pPr>
              <a:buFont typeface="Wingdings" panose="05000000000000000000" pitchFamily="2" charset="2"/>
              <a:buChar char="Ø"/>
            </a:pPr>
            <a:r>
              <a:rPr lang="en-US" dirty="0" smtClean="0"/>
              <a:t>Custom Exceptions are easy!</a:t>
            </a:r>
          </a:p>
          <a:p>
            <a:pPr lvl="1">
              <a:buFont typeface="Wingdings" panose="05000000000000000000" pitchFamily="2" charset="2"/>
              <a:buChar char="Ø"/>
            </a:pPr>
            <a:r>
              <a:rPr lang="en-US" dirty="0" smtClean="0"/>
              <a:t>Create a class that extends any Exception type</a:t>
            </a:r>
          </a:p>
          <a:p>
            <a:pPr lvl="1">
              <a:buFont typeface="Wingdings" panose="05000000000000000000" pitchFamily="2" charset="2"/>
              <a:buChar char="Ø"/>
            </a:pPr>
            <a:r>
              <a:rPr lang="en-US" dirty="0"/>
              <a:t>Override any </a:t>
            </a:r>
            <a:r>
              <a:rPr lang="en-US" dirty="0" err="1"/>
              <a:t>Throwable</a:t>
            </a:r>
            <a:r>
              <a:rPr lang="en-US" dirty="0"/>
              <a:t> methods you </a:t>
            </a:r>
            <a:r>
              <a:rPr lang="en-US" dirty="0" smtClean="0"/>
              <a:t>want</a:t>
            </a:r>
          </a:p>
          <a:p>
            <a:pPr lvl="1">
              <a:buFont typeface="Wingdings" panose="05000000000000000000" pitchFamily="2" charset="2"/>
              <a:buChar char="Ø"/>
            </a:pPr>
            <a:r>
              <a:rPr lang="en-US" b="1" dirty="0" smtClean="0">
                <a:solidFill>
                  <a:srgbClr val="7030A0"/>
                </a:solidFill>
              </a:rPr>
              <a:t>Throw </a:t>
            </a:r>
            <a:r>
              <a:rPr lang="en-US" dirty="0" smtClean="0"/>
              <a:t>the exception in your code</a:t>
            </a:r>
          </a:p>
        </p:txBody>
      </p:sp>
      <p:pic>
        <p:nvPicPr>
          <p:cNvPr id="7" name="Picture 6"/>
          <p:cNvPicPr>
            <a:picLocks noChangeAspect="1"/>
          </p:cNvPicPr>
          <p:nvPr/>
        </p:nvPicPr>
        <p:blipFill>
          <a:blip r:embed="rId2"/>
          <a:stretch>
            <a:fillRect/>
          </a:stretch>
        </p:blipFill>
        <p:spPr>
          <a:xfrm>
            <a:off x="6164588" y="1845734"/>
            <a:ext cx="4183388" cy="1342069"/>
          </a:xfrm>
          <a:prstGeom prst="rect">
            <a:avLst/>
          </a:prstGeom>
        </p:spPr>
      </p:pic>
      <p:pic>
        <p:nvPicPr>
          <p:cNvPr id="8" name="Picture 7"/>
          <p:cNvPicPr>
            <a:picLocks noChangeAspect="1"/>
          </p:cNvPicPr>
          <p:nvPr/>
        </p:nvPicPr>
        <p:blipFill>
          <a:blip r:embed="rId3"/>
          <a:stretch>
            <a:fillRect/>
          </a:stretch>
        </p:blipFill>
        <p:spPr>
          <a:xfrm>
            <a:off x="6164588" y="3187802"/>
            <a:ext cx="4838692" cy="3154111"/>
          </a:xfrm>
          <a:prstGeom prst="rect">
            <a:avLst/>
          </a:prstGeom>
        </p:spPr>
      </p:pic>
    </p:spTree>
    <p:extLst>
      <p:ext uri="{BB962C8B-B14F-4D97-AF65-F5344CB8AC3E}">
        <p14:creationId xmlns:p14="http://schemas.microsoft.com/office/powerpoint/2010/main" val="1331957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 Block</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A </a:t>
            </a:r>
            <a:r>
              <a:rPr lang="en-US" b="1" dirty="0" smtClean="0">
                <a:solidFill>
                  <a:srgbClr val="7030A0"/>
                </a:solidFill>
              </a:rPr>
              <a:t>finally</a:t>
            </a:r>
            <a:r>
              <a:rPr lang="en-US" dirty="0" smtClean="0">
                <a:solidFill>
                  <a:srgbClr val="7030A0"/>
                </a:solidFill>
              </a:rPr>
              <a:t> </a:t>
            </a:r>
            <a:r>
              <a:rPr lang="en-US" dirty="0" smtClean="0"/>
              <a:t>block follows a </a:t>
            </a:r>
            <a:r>
              <a:rPr lang="en-US" b="1" dirty="0" smtClean="0">
                <a:solidFill>
                  <a:srgbClr val="7030A0"/>
                </a:solidFill>
              </a:rPr>
              <a:t>try</a:t>
            </a:r>
            <a:r>
              <a:rPr lang="en-US" dirty="0" smtClean="0">
                <a:solidFill>
                  <a:srgbClr val="7030A0"/>
                </a:solidFill>
              </a:rPr>
              <a:t> </a:t>
            </a:r>
            <a:r>
              <a:rPr lang="en-US" dirty="0" smtClean="0"/>
              <a:t>or </a:t>
            </a:r>
            <a:r>
              <a:rPr lang="en-US" b="1" dirty="0" smtClean="0">
                <a:solidFill>
                  <a:srgbClr val="7030A0"/>
                </a:solidFill>
              </a:rPr>
              <a:t>catch</a:t>
            </a:r>
            <a:r>
              <a:rPr lang="en-US" dirty="0" smtClean="0">
                <a:solidFill>
                  <a:srgbClr val="7030A0"/>
                </a:solidFill>
              </a:rPr>
              <a:t> </a:t>
            </a:r>
            <a:r>
              <a:rPr lang="en-US" dirty="0" smtClean="0"/>
              <a:t>block</a:t>
            </a:r>
          </a:p>
          <a:p>
            <a:pPr>
              <a:buFont typeface="Wingdings" panose="05000000000000000000" pitchFamily="2" charset="2"/>
              <a:buChar char="Ø"/>
            </a:pPr>
            <a:r>
              <a:rPr lang="en-US" dirty="0" smtClean="0"/>
              <a:t>Executes if an exception is thrown</a:t>
            </a:r>
          </a:p>
          <a:p>
            <a:pPr>
              <a:buFont typeface="Wingdings" panose="05000000000000000000" pitchFamily="2" charset="2"/>
              <a:buChar char="Ø"/>
            </a:pPr>
            <a:r>
              <a:rPr lang="en-US" dirty="0"/>
              <a:t>Executes if an exception is </a:t>
            </a:r>
            <a:r>
              <a:rPr lang="en-US" dirty="0" smtClean="0"/>
              <a:t>NOT thrown</a:t>
            </a:r>
          </a:p>
          <a:p>
            <a:pPr>
              <a:buFont typeface="Wingdings" panose="05000000000000000000" pitchFamily="2" charset="2"/>
              <a:buChar char="Ø"/>
            </a:pPr>
            <a:r>
              <a:rPr lang="en-US" dirty="0" smtClean="0"/>
              <a:t>Used to close resources gracefully</a:t>
            </a:r>
          </a:p>
          <a:p>
            <a:pPr lvl="1">
              <a:buFont typeface="Wingdings" panose="05000000000000000000" pitchFamily="2" charset="2"/>
              <a:buChar char="Ø"/>
            </a:pPr>
            <a:r>
              <a:rPr lang="en-US" dirty="0" smtClean="0"/>
              <a:t>Files</a:t>
            </a:r>
          </a:p>
          <a:p>
            <a:pPr lvl="1">
              <a:buFont typeface="Wingdings" panose="05000000000000000000" pitchFamily="2" charset="2"/>
              <a:buChar char="Ø"/>
            </a:pPr>
            <a:r>
              <a:rPr lang="en-US" dirty="0" smtClean="0"/>
              <a:t>Databases</a:t>
            </a:r>
          </a:p>
          <a:p>
            <a:pPr lvl="1">
              <a:buFont typeface="Wingdings" panose="05000000000000000000" pitchFamily="2" charset="2"/>
              <a:buChar char="Ø"/>
            </a:pPr>
            <a:r>
              <a:rPr lang="en-US" dirty="0" smtClean="0"/>
              <a:t>Network Connections</a:t>
            </a:r>
          </a:p>
          <a:p>
            <a:pPr>
              <a:buFont typeface="Wingdings" panose="05000000000000000000" pitchFamily="2" charset="2"/>
              <a:buChar char="Ø"/>
            </a:pPr>
            <a:r>
              <a:rPr lang="en-US" dirty="0" smtClean="0"/>
              <a:t>Optional block</a:t>
            </a:r>
          </a:p>
          <a:p>
            <a:pPr>
              <a:buFont typeface="Wingdings" panose="05000000000000000000" pitchFamily="2" charset="2"/>
              <a:buChar char="Ø"/>
            </a:pPr>
            <a:r>
              <a:rPr lang="en-US" dirty="0" smtClean="0"/>
              <a:t>But… a try block </a:t>
            </a:r>
            <a:r>
              <a:rPr lang="en-US" u="sng" dirty="0" smtClean="0"/>
              <a:t>must</a:t>
            </a:r>
            <a:r>
              <a:rPr lang="en-US" dirty="0" smtClean="0"/>
              <a:t> have either a catch </a:t>
            </a:r>
            <a:r>
              <a:rPr lang="en-US" u="sng" dirty="0" smtClean="0"/>
              <a:t>and/or</a:t>
            </a:r>
            <a:r>
              <a:rPr lang="en-US" dirty="0" smtClean="0"/>
              <a:t> a finally block</a:t>
            </a:r>
            <a:endParaRPr lang="en-US" dirty="0"/>
          </a:p>
          <a:p>
            <a:pPr>
              <a:buFont typeface="Wingdings" panose="05000000000000000000" pitchFamily="2" charset="2"/>
              <a:buChar char="Ø"/>
            </a:pPr>
            <a:endParaRPr lang="en-US" dirty="0"/>
          </a:p>
        </p:txBody>
      </p:sp>
      <p:pic>
        <p:nvPicPr>
          <p:cNvPr id="4" name="Picture 3"/>
          <p:cNvPicPr>
            <a:picLocks noChangeAspect="1"/>
          </p:cNvPicPr>
          <p:nvPr/>
        </p:nvPicPr>
        <p:blipFill>
          <a:blip r:embed="rId2"/>
          <a:stretch>
            <a:fillRect/>
          </a:stretch>
        </p:blipFill>
        <p:spPr>
          <a:xfrm>
            <a:off x="6416041" y="1904789"/>
            <a:ext cx="4739640" cy="3124200"/>
          </a:xfrm>
          <a:prstGeom prst="rect">
            <a:avLst/>
          </a:prstGeom>
        </p:spPr>
      </p:pic>
    </p:spTree>
    <p:extLst>
      <p:ext uri="{BB962C8B-B14F-4D97-AF65-F5344CB8AC3E}">
        <p14:creationId xmlns:p14="http://schemas.microsoft.com/office/powerpoint/2010/main" val="404889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Finally Does NOT Execute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If </a:t>
            </a:r>
            <a:r>
              <a:rPr lang="en-US" dirty="0" err="1" smtClean="0"/>
              <a:t>System.exit</a:t>
            </a:r>
            <a:r>
              <a:rPr lang="en-US" dirty="0" smtClean="0"/>
              <a:t>(0) is called in either </a:t>
            </a:r>
            <a:r>
              <a:rPr lang="en-US" b="1" dirty="0" smtClean="0">
                <a:solidFill>
                  <a:srgbClr val="7030A0"/>
                </a:solidFill>
              </a:rPr>
              <a:t>try</a:t>
            </a:r>
            <a:r>
              <a:rPr lang="en-US" dirty="0" smtClean="0">
                <a:solidFill>
                  <a:srgbClr val="7030A0"/>
                </a:solidFill>
              </a:rPr>
              <a:t> </a:t>
            </a:r>
            <a:r>
              <a:rPr lang="en-US" dirty="0" smtClean="0"/>
              <a:t>or </a:t>
            </a:r>
            <a:r>
              <a:rPr lang="en-US" b="1" dirty="0" smtClean="0">
                <a:solidFill>
                  <a:srgbClr val="7030A0"/>
                </a:solidFill>
              </a:rPr>
              <a:t>catch</a:t>
            </a:r>
            <a:r>
              <a:rPr lang="en-US" dirty="0" smtClean="0">
                <a:solidFill>
                  <a:srgbClr val="7030A0"/>
                </a:solidFill>
              </a:rPr>
              <a:t> </a:t>
            </a:r>
            <a:r>
              <a:rPr lang="en-US" dirty="0" smtClean="0"/>
              <a:t>block</a:t>
            </a:r>
          </a:p>
          <a:p>
            <a:pPr>
              <a:buFont typeface="Wingdings" panose="05000000000000000000" pitchFamily="2" charset="2"/>
              <a:buChar char="Ø"/>
            </a:pPr>
            <a:r>
              <a:rPr lang="en-US" dirty="0" smtClean="0"/>
              <a:t>Catastrophic error occurs</a:t>
            </a:r>
          </a:p>
          <a:p>
            <a:pPr lvl="1">
              <a:buFont typeface="Wingdings" panose="05000000000000000000" pitchFamily="2" charset="2"/>
              <a:buChar char="Ø"/>
            </a:pPr>
            <a:r>
              <a:rPr lang="en-US" dirty="0" err="1" smtClean="0"/>
              <a:t>OutOfMemoryError</a:t>
            </a:r>
            <a:endParaRPr lang="en-US" dirty="0" smtClean="0"/>
          </a:p>
          <a:p>
            <a:pPr lvl="1">
              <a:buFont typeface="Wingdings" panose="05000000000000000000" pitchFamily="2" charset="2"/>
              <a:buChar char="Ø"/>
            </a:pPr>
            <a:r>
              <a:rPr lang="en-US" dirty="0" err="1" smtClean="0"/>
              <a:t>StackOverflowError</a:t>
            </a:r>
            <a:endParaRPr lang="en-US" dirty="0" smtClean="0"/>
          </a:p>
          <a:p>
            <a:pPr>
              <a:buFont typeface="Wingdings" panose="05000000000000000000" pitchFamily="2" charset="2"/>
              <a:buChar char="Ø"/>
            </a:pPr>
            <a:r>
              <a:rPr lang="en-US" dirty="0" smtClean="0"/>
              <a:t>Fatal deployment environment </a:t>
            </a:r>
          </a:p>
          <a:p>
            <a:pPr>
              <a:buFont typeface="Wingdings" panose="05000000000000000000" pitchFamily="2" charset="2"/>
              <a:buChar char="Ø"/>
            </a:pPr>
            <a:r>
              <a:rPr lang="en-US" dirty="0" smtClean="0"/>
              <a:t>Other extreme hardware/software failures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70320" y="3510914"/>
            <a:ext cx="4785360" cy="2691765"/>
          </a:xfrm>
          <a:prstGeom prst="rect">
            <a:avLst/>
          </a:prstGeom>
        </p:spPr>
      </p:pic>
    </p:spTree>
    <p:extLst>
      <p:ext uri="{BB962C8B-B14F-4D97-AF65-F5344CB8AC3E}">
        <p14:creationId xmlns:p14="http://schemas.microsoft.com/office/powerpoint/2010/main" val="400142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smtClean="0"/>
              <a:t>Array is a group of variables</a:t>
            </a:r>
          </a:p>
          <a:p>
            <a:pPr>
              <a:buFont typeface="Wingdings" panose="05000000000000000000" pitchFamily="2" charset="2"/>
              <a:buChar char="Ø"/>
            </a:pPr>
            <a:r>
              <a:rPr lang="en-US" dirty="0" smtClean="0"/>
              <a:t>Elements of an array must be the same type</a:t>
            </a:r>
          </a:p>
          <a:p>
            <a:pPr marL="0" indent="0">
              <a:buNone/>
            </a:pPr>
            <a:r>
              <a:rPr lang="en-US" b="1" dirty="0" smtClean="0">
                <a:solidFill>
                  <a:srgbClr val="7030A0"/>
                </a:solidFill>
              </a:rPr>
              <a:t>	</a:t>
            </a:r>
            <a:r>
              <a:rPr lang="en-US" dirty="0" smtClean="0"/>
              <a:t>variable</a:t>
            </a:r>
            <a:r>
              <a:rPr lang="en-US" dirty="0"/>
              <a:t> </a:t>
            </a:r>
            <a:r>
              <a:rPr lang="en-US" dirty="0" smtClean="0"/>
              <a:t>= new </a:t>
            </a:r>
            <a:r>
              <a:rPr lang="en-US" b="1" dirty="0" smtClean="0">
                <a:solidFill>
                  <a:srgbClr val="7030A0"/>
                </a:solidFill>
              </a:rPr>
              <a:t>int</a:t>
            </a:r>
            <a:r>
              <a:rPr lang="en-US" dirty="0" smtClean="0"/>
              <a:t>[5];</a:t>
            </a:r>
          </a:p>
          <a:p>
            <a:pPr marL="0" indent="0">
              <a:buNone/>
            </a:pPr>
            <a:r>
              <a:rPr lang="en-US" b="1" dirty="0">
                <a:solidFill>
                  <a:srgbClr val="7030A0"/>
                </a:solidFill>
              </a:rPr>
              <a:t>	</a:t>
            </a:r>
            <a:r>
              <a:rPr lang="en-US" b="1" dirty="0" smtClean="0"/>
              <a:t>OR</a:t>
            </a:r>
            <a:endParaRPr lang="en-US" b="1" dirty="0" smtClean="0">
              <a:solidFill>
                <a:srgbClr val="7030A0"/>
              </a:solidFill>
            </a:endParaRPr>
          </a:p>
          <a:p>
            <a:pPr marL="0" indent="0">
              <a:buNone/>
            </a:pPr>
            <a:r>
              <a:rPr lang="en-US" b="1" dirty="0" smtClean="0">
                <a:solidFill>
                  <a:srgbClr val="7030A0"/>
                </a:solidFill>
              </a:rPr>
              <a:t>	int</a:t>
            </a:r>
            <a:r>
              <a:rPr lang="en-US" dirty="0" smtClean="0">
                <a:solidFill>
                  <a:schemeClr val="tx1">
                    <a:lumMod val="65000"/>
                    <a:lumOff val="35000"/>
                  </a:schemeClr>
                </a:solidFill>
              </a:rPr>
              <a:t>[ ] </a:t>
            </a:r>
            <a:r>
              <a:rPr lang="en-US" dirty="0" smtClean="0"/>
              <a:t>items = {1, 2, 3, 4, 5};</a:t>
            </a:r>
            <a:endParaRPr lang="en-US" dirty="0"/>
          </a:p>
          <a:p>
            <a:pPr>
              <a:buFont typeface="Wingdings" panose="05000000000000000000" pitchFamily="2" charset="2"/>
              <a:buChar char="Ø"/>
            </a:pPr>
            <a:r>
              <a:rPr lang="en-US" dirty="0" smtClean="0"/>
              <a:t>Elements are accessed by an index</a:t>
            </a:r>
          </a:p>
          <a:p>
            <a:pPr marL="0" indent="0">
              <a:buNone/>
            </a:pPr>
            <a:r>
              <a:rPr lang="en-US" dirty="0"/>
              <a:t>	</a:t>
            </a:r>
            <a:r>
              <a:rPr lang="en-US" dirty="0" smtClean="0"/>
              <a:t>items[0] = 1;</a:t>
            </a:r>
          </a:p>
          <a:p>
            <a:pPr marL="0" indent="0">
              <a:buNone/>
            </a:pPr>
            <a:r>
              <a:rPr lang="en-US" dirty="0"/>
              <a:t>	</a:t>
            </a:r>
            <a:r>
              <a:rPr lang="en-US" dirty="0" smtClean="0"/>
              <a:t>items[3] </a:t>
            </a:r>
            <a:r>
              <a:rPr lang="en-US" dirty="0"/>
              <a:t>= </a:t>
            </a:r>
            <a:r>
              <a:rPr lang="en-US" dirty="0" smtClean="0"/>
              <a:t>4;</a:t>
            </a:r>
          </a:p>
          <a:p>
            <a:pPr>
              <a:buFont typeface="Wingdings" panose="05000000000000000000" pitchFamily="2" charset="2"/>
              <a:buChar char="Ø"/>
            </a:pPr>
            <a:r>
              <a:rPr lang="en-US" dirty="0" smtClean="0"/>
              <a:t>Find an array’s size with </a:t>
            </a:r>
            <a:r>
              <a:rPr lang="en-US" dirty="0" err="1" smtClean="0"/>
              <a:t>arrayName.length</a:t>
            </a:r>
            <a:endParaRPr lang="en-US" dirty="0" smtClean="0"/>
          </a:p>
          <a:p>
            <a:pPr marL="201168" lvl="1" indent="0">
              <a:buNone/>
            </a:pPr>
            <a:r>
              <a:rPr lang="en-US" dirty="0" smtClean="0"/>
              <a:t>	</a:t>
            </a:r>
            <a:r>
              <a:rPr lang="en-US" dirty="0" err="1" smtClean="0"/>
              <a:t>items.length</a:t>
            </a:r>
            <a:endParaRPr lang="en-US" dirty="0" smtClean="0"/>
          </a:p>
          <a:p>
            <a:pPr>
              <a:buFont typeface="Wingdings" panose="05000000000000000000" pitchFamily="2" charset="2"/>
              <a:buChar char="Ø"/>
            </a:pPr>
            <a:endParaRPr lang="en-US" dirty="0"/>
          </a:p>
          <a:p>
            <a:pPr marL="0" indent="0">
              <a:buNone/>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282505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arenR"/>
            </a:pPr>
            <a:r>
              <a:rPr lang="en-US" dirty="0"/>
              <a:t>Intro to Exception Handling</a:t>
            </a:r>
          </a:p>
          <a:p>
            <a:pPr marL="514350" indent="-514350">
              <a:buFont typeface="+mj-lt"/>
              <a:buAutoNum type="arabicParenR"/>
            </a:pPr>
            <a:r>
              <a:rPr lang="en-US" dirty="0" smtClean="0"/>
              <a:t>Try/Catch </a:t>
            </a:r>
            <a:r>
              <a:rPr lang="en-US" dirty="0"/>
              <a:t>Blocks</a:t>
            </a:r>
          </a:p>
          <a:p>
            <a:pPr marL="514350" indent="-514350">
              <a:buFont typeface="+mj-lt"/>
              <a:buAutoNum type="arabicParenR"/>
            </a:pPr>
            <a:r>
              <a:rPr lang="en-US" dirty="0"/>
              <a:t>Exception </a:t>
            </a:r>
            <a:r>
              <a:rPr lang="en-US" dirty="0" smtClean="0"/>
              <a:t>Messages</a:t>
            </a:r>
          </a:p>
          <a:p>
            <a:pPr marL="514350" indent="-514350">
              <a:buFont typeface="+mj-lt"/>
              <a:buAutoNum type="arabicParenR"/>
            </a:pPr>
            <a:r>
              <a:rPr lang="en-US" dirty="0" smtClean="0"/>
              <a:t>The Stack Trace</a:t>
            </a:r>
            <a:endParaRPr lang="en-US" dirty="0"/>
          </a:p>
          <a:p>
            <a:pPr marL="514350" indent="-514350">
              <a:buFont typeface="+mj-lt"/>
              <a:buAutoNum type="arabicParenR"/>
            </a:pPr>
            <a:r>
              <a:rPr lang="en-US" dirty="0"/>
              <a:t>Handling Multiple </a:t>
            </a:r>
            <a:r>
              <a:rPr lang="en-US" dirty="0" smtClean="0"/>
              <a:t>Exceptions</a:t>
            </a:r>
          </a:p>
          <a:p>
            <a:pPr marL="514350" indent="-514350">
              <a:buFont typeface="+mj-lt"/>
              <a:buAutoNum type="arabicParenR"/>
            </a:pPr>
            <a:r>
              <a:rPr lang="en-US" dirty="0"/>
              <a:t>Throws </a:t>
            </a:r>
            <a:r>
              <a:rPr lang="en-US" dirty="0" smtClean="0"/>
              <a:t>Clause</a:t>
            </a:r>
          </a:p>
          <a:p>
            <a:pPr marL="514350" indent="-514350">
              <a:buFont typeface="+mj-lt"/>
              <a:buAutoNum type="arabicParenR"/>
            </a:pPr>
            <a:r>
              <a:rPr lang="en-US" dirty="0" smtClean="0"/>
              <a:t>Throw Statement</a:t>
            </a:r>
            <a:endParaRPr lang="en-US" dirty="0"/>
          </a:p>
          <a:p>
            <a:pPr marL="514350" indent="-514350">
              <a:buFont typeface="+mj-lt"/>
              <a:buAutoNum type="arabicParenR"/>
            </a:pPr>
            <a:r>
              <a:rPr lang="en-US" dirty="0" smtClean="0"/>
              <a:t>Custom Exceptions</a:t>
            </a:r>
            <a:endParaRPr lang="en-US" dirty="0"/>
          </a:p>
          <a:p>
            <a:pPr marL="514350" indent="-514350">
              <a:buFont typeface="+mj-lt"/>
              <a:buAutoNum type="arabicParenR"/>
            </a:pPr>
            <a:r>
              <a:rPr lang="en-US" dirty="0" smtClean="0"/>
              <a:t>Finally </a:t>
            </a:r>
            <a:r>
              <a:rPr lang="en-US" dirty="0"/>
              <a:t>Block</a:t>
            </a:r>
          </a:p>
        </p:txBody>
      </p:sp>
    </p:spTree>
    <p:extLst>
      <p:ext uri="{BB962C8B-B14F-4D97-AF65-F5344CB8AC3E}">
        <p14:creationId xmlns:p14="http://schemas.microsoft.com/office/powerpoint/2010/main" val="385422855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Create a custom exception class that overrides the </a:t>
            </a:r>
            <a:r>
              <a:rPr lang="en-US" dirty="0" err="1" smtClean="0"/>
              <a:t>getMessage</a:t>
            </a:r>
            <a:r>
              <a:rPr lang="en-US" dirty="0" smtClean="0"/>
              <a:t>( ) method</a:t>
            </a:r>
          </a:p>
          <a:p>
            <a:pPr>
              <a:buFont typeface="Wingdings" panose="05000000000000000000" pitchFamily="2" charset="2"/>
              <a:buChar char="Ø"/>
            </a:pPr>
            <a:r>
              <a:rPr lang="en-US" dirty="0" smtClean="0"/>
              <a:t>Create a class that manually throws an exception of your custom type</a:t>
            </a:r>
          </a:p>
          <a:p>
            <a:pPr>
              <a:buFont typeface="Wingdings" panose="05000000000000000000" pitchFamily="2" charset="2"/>
              <a:buChar char="Ø"/>
            </a:pPr>
            <a:r>
              <a:rPr lang="en-US" dirty="0" smtClean="0"/>
              <a:t>Use System.out.println( ) to note where you are in the control flow. Example: “Starting try block”, “Ending try block”, “Starting </a:t>
            </a:r>
            <a:r>
              <a:rPr lang="en-US" smtClean="0"/>
              <a:t>catch block”, etc.</a:t>
            </a:r>
            <a:endParaRPr lang="en-US" dirty="0" smtClean="0"/>
          </a:p>
          <a:p>
            <a:pPr>
              <a:buFont typeface="Wingdings" panose="05000000000000000000" pitchFamily="2" charset="2"/>
              <a:buChar char="Ø"/>
            </a:pPr>
            <a:r>
              <a:rPr lang="en-US" dirty="0" smtClean="0"/>
              <a:t>Duck the exception at least once</a:t>
            </a:r>
          </a:p>
          <a:p>
            <a:pPr>
              <a:buFont typeface="Wingdings" panose="05000000000000000000" pitchFamily="2" charset="2"/>
              <a:buChar char="Ø"/>
            </a:pPr>
            <a:r>
              <a:rPr lang="en-US" dirty="0" smtClean="0"/>
              <a:t>Implement a finally block that prints a graceful goodbye message</a:t>
            </a:r>
          </a:p>
          <a:p>
            <a:pPr>
              <a:buFont typeface="Wingdings" panose="05000000000000000000" pitchFamily="2" charset="2"/>
              <a:buChar char="Ø"/>
            </a:pPr>
            <a:r>
              <a:rPr lang="en-US" dirty="0" smtClean="0"/>
              <a:t>Use the </a:t>
            </a:r>
            <a:r>
              <a:rPr lang="en-US" dirty="0" err="1" smtClean="0"/>
              <a:t>System.exit</a:t>
            </a:r>
            <a:r>
              <a:rPr lang="en-US" dirty="0" smtClean="0"/>
              <a:t>(0) command in the try block and rerun the application. Note the console output to see if the finally block executes.</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9358872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2-D Arrays</a:t>
            </a:r>
            <a:endParaRPr lang="en-US" dirty="0"/>
          </a:p>
        </p:txBody>
      </p:sp>
      <p:sp>
        <p:nvSpPr>
          <p:cNvPr id="3" name="Content Placeholder 2"/>
          <p:cNvSpPr>
            <a:spLocks noGrp="1"/>
          </p:cNvSpPr>
          <p:nvPr>
            <p:ph idx="1"/>
          </p:nvPr>
        </p:nvSpPr>
        <p:spPr/>
        <p:txBody>
          <a:bodyPr/>
          <a:lstStyle/>
          <a:p>
            <a:r>
              <a:rPr lang="en-US" b="1" dirty="0">
                <a:solidFill>
                  <a:srgbClr val="7030A0"/>
                </a:solidFill>
              </a:rPr>
              <a:t>int</a:t>
            </a:r>
            <a:r>
              <a:rPr lang="en-US" dirty="0">
                <a:solidFill>
                  <a:srgbClr val="7030A0"/>
                </a:solidFill>
              </a:rPr>
              <a:t> </a:t>
            </a:r>
            <a:r>
              <a:rPr lang="en-US" dirty="0" smtClean="0"/>
              <a:t>variable[][] </a:t>
            </a:r>
            <a:r>
              <a:rPr lang="en-US" dirty="0"/>
              <a:t>= new </a:t>
            </a:r>
            <a:r>
              <a:rPr lang="en-US" b="1" dirty="0">
                <a:solidFill>
                  <a:srgbClr val="7030A0"/>
                </a:solidFill>
              </a:rPr>
              <a:t>int</a:t>
            </a:r>
            <a:r>
              <a:rPr lang="en-US" dirty="0"/>
              <a:t>[2][3</a:t>
            </a:r>
            <a:r>
              <a:rPr lang="en-US" dirty="0" smtClean="0"/>
              <a:t>];</a:t>
            </a:r>
          </a:p>
          <a:p>
            <a:endParaRPr lang="en-US" dirty="0"/>
          </a:p>
          <a:p>
            <a:pPr marL="201168" lvl="1" indent="0" algn="ctr">
              <a:buNone/>
            </a:pPr>
            <a:r>
              <a:rPr lang="en-US" dirty="0" smtClean="0"/>
              <a:t>Index Locations in a 2-D Array</a:t>
            </a:r>
          </a:p>
          <a:p>
            <a:endParaRPr lang="en-US" dirty="0"/>
          </a:p>
          <a:p>
            <a:pPr marL="0" indent="0">
              <a:buNone/>
            </a:pPr>
            <a:endParaRPr lang="en-US" dirty="0"/>
          </a:p>
          <a:p>
            <a:r>
              <a:rPr lang="en-US" dirty="0" smtClean="0"/>
              <a:t>variable[0][2] = 5;</a:t>
            </a:r>
          </a:p>
          <a:p>
            <a:r>
              <a:rPr lang="en-US" dirty="0" smtClean="0"/>
              <a:t>variable[1][1] = 10;</a:t>
            </a: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43819652"/>
              </p:ext>
            </p:extLst>
          </p:nvPr>
        </p:nvGraphicFramePr>
        <p:xfrm>
          <a:off x="2182124" y="3039785"/>
          <a:ext cx="8127999" cy="741680"/>
        </p:xfrm>
        <a:graphic>
          <a:graphicData uri="http://schemas.openxmlformats.org/drawingml/2006/table">
            <a:tbl>
              <a:tblPr firstRow="1" bandRow="1">
                <a:tableStyleId>{8A107856-5554-42FB-B03E-39F5DBC370BA}</a:tableStyleId>
              </a:tblPr>
              <a:tblGrid>
                <a:gridCol w="2709333"/>
                <a:gridCol w="2709333"/>
                <a:gridCol w="2709333"/>
              </a:tblGrid>
              <a:tr h="370840">
                <a:tc>
                  <a:txBody>
                    <a:bodyPr/>
                    <a:lstStyle/>
                    <a:p>
                      <a:pPr algn="ctr"/>
                      <a:r>
                        <a:rPr lang="fr-FR" b="1" dirty="0" smtClean="0"/>
                        <a:t>[0][0]</a:t>
                      </a:r>
                      <a:endParaRPr lang="en-US" b="1" dirty="0"/>
                    </a:p>
                  </a:txBody>
                  <a:tcPr/>
                </a:tc>
                <a:tc>
                  <a:txBody>
                    <a:bodyPr/>
                    <a:lstStyle/>
                    <a:p>
                      <a:pPr algn="ctr"/>
                      <a:r>
                        <a:rPr lang="fr-FR" b="1" dirty="0" smtClean="0"/>
                        <a:t>[0][1]</a:t>
                      </a:r>
                      <a:endParaRPr lang="en-US" b="1" dirty="0"/>
                    </a:p>
                  </a:txBody>
                  <a:tcPr/>
                </a:tc>
                <a:tc>
                  <a:txBody>
                    <a:bodyPr/>
                    <a:lstStyle/>
                    <a:p>
                      <a:pPr algn="ctr"/>
                      <a:r>
                        <a:rPr lang="fr-FR" b="1" dirty="0" smtClean="0"/>
                        <a:t>[0][2]</a:t>
                      </a:r>
                      <a:endParaRPr lang="en-US" b="1" dirty="0"/>
                    </a:p>
                  </a:txBody>
                  <a:tcPr/>
                </a:tc>
              </a:tr>
              <a:tr h="370840">
                <a:tc>
                  <a:txBody>
                    <a:bodyPr/>
                    <a:lstStyle/>
                    <a:p>
                      <a:pPr algn="ctr"/>
                      <a:r>
                        <a:rPr lang="en-US" b="1" dirty="0" smtClean="0"/>
                        <a:t>[1][0]</a:t>
                      </a:r>
                      <a:endParaRPr lang="en-US" b="1" dirty="0"/>
                    </a:p>
                  </a:txBody>
                  <a:tcPr/>
                </a:tc>
                <a:tc>
                  <a:txBody>
                    <a:bodyPr/>
                    <a:lstStyle/>
                    <a:p>
                      <a:pPr algn="ctr"/>
                      <a:r>
                        <a:rPr lang="en-US" b="1" dirty="0" smtClean="0"/>
                        <a:t>[1][1]</a:t>
                      </a:r>
                      <a:endParaRPr lang="en-US" b="1" dirty="0"/>
                    </a:p>
                  </a:txBody>
                  <a:tcPr/>
                </a:tc>
                <a:tc>
                  <a:txBody>
                    <a:bodyPr/>
                    <a:lstStyle/>
                    <a:p>
                      <a:pPr algn="ctr"/>
                      <a:r>
                        <a:rPr lang="en-US" b="1" dirty="0" smtClean="0"/>
                        <a:t>[1][2]</a:t>
                      </a:r>
                      <a:endParaRPr lang="en-US" b="1"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732210826"/>
              </p:ext>
            </p:extLst>
          </p:nvPr>
        </p:nvGraphicFramePr>
        <p:xfrm>
          <a:off x="2184399" y="5127414"/>
          <a:ext cx="8127999" cy="741680"/>
        </p:xfrm>
        <a:graphic>
          <a:graphicData uri="http://schemas.openxmlformats.org/drawingml/2006/table">
            <a:tbl>
              <a:tblPr firstRow="1" bandRow="1">
                <a:tableStyleId>{8A107856-5554-42FB-B03E-39F5DBC370BA}</a:tableStyleId>
              </a:tblPr>
              <a:tblGrid>
                <a:gridCol w="2709333"/>
                <a:gridCol w="2709333"/>
                <a:gridCol w="2709333"/>
              </a:tblGrid>
              <a:tr h="370840">
                <a:tc>
                  <a:txBody>
                    <a:bodyPr/>
                    <a:lstStyle/>
                    <a:p>
                      <a:pPr algn="ctr"/>
                      <a:endParaRPr lang="en-US" dirty="0"/>
                    </a:p>
                  </a:txBody>
                  <a:tcPr/>
                </a:tc>
                <a:tc>
                  <a:txBody>
                    <a:bodyPr/>
                    <a:lstStyle/>
                    <a:p>
                      <a:pPr algn="ctr"/>
                      <a:endParaRPr lang="en-US" dirty="0"/>
                    </a:p>
                  </a:txBody>
                  <a:tcPr/>
                </a:tc>
                <a:tc>
                  <a:txBody>
                    <a:bodyPr/>
                    <a:lstStyle/>
                    <a:p>
                      <a:pPr algn="ctr"/>
                      <a:r>
                        <a:rPr lang="en-US" b="1" dirty="0" smtClean="0"/>
                        <a:t>5</a:t>
                      </a:r>
                      <a:endParaRPr lang="en-US" b="1" dirty="0"/>
                    </a:p>
                  </a:txBody>
                  <a:tcPr/>
                </a:tc>
              </a:tr>
              <a:tr h="370840">
                <a:tc>
                  <a:txBody>
                    <a:bodyPr/>
                    <a:lstStyle/>
                    <a:p>
                      <a:pPr algn="ctr"/>
                      <a:endParaRPr lang="en-US" b="1" dirty="0"/>
                    </a:p>
                  </a:txBody>
                  <a:tcPr/>
                </a:tc>
                <a:tc>
                  <a:txBody>
                    <a:bodyPr/>
                    <a:lstStyle/>
                    <a:p>
                      <a:pPr algn="ctr"/>
                      <a:r>
                        <a:rPr lang="en-US" b="1" dirty="0" smtClean="0"/>
                        <a:t>10</a:t>
                      </a:r>
                      <a:endParaRPr lang="en-US" b="1" dirty="0"/>
                    </a:p>
                  </a:txBody>
                  <a:tcPr/>
                </a:tc>
                <a:tc>
                  <a:txBody>
                    <a:bodyPr/>
                    <a:lstStyle/>
                    <a:p>
                      <a:pPr algn="ctr"/>
                      <a:endParaRPr lang="en-US" b="1" dirty="0"/>
                    </a:p>
                  </a:txBody>
                  <a:tcPr/>
                </a:tc>
              </a:tr>
            </a:tbl>
          </a:graphicData>
        </a:graphic>
      </p:graphicFrame>
    </p:spTree>
    <p:extLst>
      <p:ext uri="{BB962C8B-B14F-4D97-AF65-F5344CB8AC3E}">
        <p14:creationId xmlns:p14="http://schemas.microsoft.com/office/powerpoint/2010/main" val="2773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1_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491</TotalTime>
  <Words>2379</Words>
  <Application>Microsoft Office PowerPoint</Application>
  <PresentationFormat>Widescreen</PresentationFormat>
  <Paragraphs>659</Paragraphs>
  <Slides>81</Slides>
  <Notes>6</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81</vt:i4>
      </vt:variant>
    </vt:vector>
  </HeadingPairs>
  <TitlesOfParts>
    <vt:vector size="86" baseType="lpstr">
      <vt:lpstr>Calibri</vt:lpstr>
      <vt:lpstr>Calibri Light</vt:lpstr>
      <vt:lpstr>Wingdings</vt:lpstr>
      <vt:lpstr>Retrospect</vt:lpstr>
      <vt:lpstr>1_Retrospect</vt:lpstr>
      <vt:lpstr>Welcome to Java!</vt:lpstr>
      <vt:lpstr>Topics</vt:lpstr>
      <vt:lpstr>Why Java?</vt:lpstr>
      <vt:lpstr>Classes and Objects</vt:lpstr>
      <vt:lpstr>Basic Class Structure</vt:lpstr>
      <vt:lpstr>Hello World!</vt:lpstr>
      <vt:lpstr>Primitive Data Types</vt:lpstr>
      <vt:lpstr>Arrays</vt:lpstr>
      <vt:lpstr>2-D Arrays</vt:lpstr>
      <vt:lpstr>Stack VS Heap</vt:lpstr>
      <vt:lpstr>String</vt:lpstr>
      <vt:lpstr>Type Conversion and Casting</vt:lpstr>
      <vt:lpstr>Operators</vt:lpstr>
      <vt:lpstr>Relational Operators</vt:lpstr>
      <vt:lpstr>Boolean Logical Operators</vt:lpstr>
      <vt:lpstr>Ternary Operator</vt:lpstr>
      <vt:lpstr>Review</vt:lpstr>
      <vt:lpstr>Assignment</vt:lpstr>
      <vt:lpstr>Intro to Java Syntax</vt:lpstr>
      <vt:lpstr>Topics</vt:lpstr>
      <vt:lpstr>Control Statements</vt:lpstr>
      <vt:lpstr>If/Else</vt:lpstr>
      <vt:lpstr>Switch/Case</vt:lpstr>
      <vt:lpstr>While Loop</vt:lpstr>
      <vt:lpstr>Do/While Loop</vt:lpstr>
      <vt:lpstr>For Loop</vt:lpstr>
      <vt:lpstr>Enhanced For Loop</vt:lpstr>
      <vt:lpstr>Break</vt:lpstr>
      <vt:lpstr>Continue</vt:lpstr>
      <vt:lpstr>Class</vt:lpstr>
      <vt:lpstr>Objects and Methods</vt:lpstr>
      <vt:lpstr>Return</vt:lpstr>
      <vt:lpstr>Parameterized Methods</vt:lpstr>
      <vt:lpstr>Review</vt:lpstr>
      <vt:lpstr>Assignment</vt:lpstr>
      <vt:lpstr>Members, Modifiers, and More</vt:lpstr>
      <vt:lpstr>Topics</vt:lpstr>
      <vt:lpstr>Access Modifiers</vt:lpstr>
      <vt:lpstr>Applying Access Modifiers</vt:lpstr>
      <vt:lpstr>Constructors</vt:lpstr>
      <vt:lpstr>Overloaded Constructors</vt:lpstr>
      <vt:lpstr>Overloaded Methods</vt:lpstr>
      <vt:lpstr>Static Members</vt:lpstr>
      <vt:lpstr>Static Examples</vt:lpstr>
      <vt:lpstr>Final</vt:lpstr>
      <vt:lpstr>String API</vt:lpstr>
      <vt:lpstr>Command Line Arguments</vt:lpstr>
      <vt:lpstr>Review</vt:lpstr>
      <vt:lpstr>Assignment</vt:lpstr>
      <vt:lpstr>Intermediate Concepts</vt:lpstr>
      <vt:lpstr>Topics</vt:lpstr>
      <vt:lpstr>Four Pillars of OOP</vt:lpstr>
      <vt:lpstr>Abstraction</vt:lpstr>
      <vt:lpstr>Abstract Keyword</vt:lpstr>
      <vt:lpstr>Encapsulation</vt:lpstr>
      <vt:lpstr>Inheritance</vt:lpstr>
      <vt:lpstr>Polymorphism/Method Overriding</vt:lpstr>
      <vt:lpstr>Polymorphism in Practice</vt:lpstr>
      <vt:lpstr>Constructor Execution</vt:lpstr>
      <vt:lpstr>Packages</vt:lpstr>
      <vt:lpstr>Imports</vt:lpstr>
      <vt:lpstr>Interfaces</vt:lpstr>
      <vt:lpstr>Interfaces</vt:lpstr>
      <vt:lpstr>Review</vt:lpstr>
      <vt:lpstr>Assignment</vt:lpstr>
      <vt:lpstr>Exception Handling</vt:lpstr>
      <vt:lpstr>Topics</vt:lpstr>
      <vt:lpstr>Intro to Exceptions</vt:lpstr>
      <vt:lpstr>Exception Hierarchy</vt:lpstr>
      <vt:lpstr>Try/Catch Blocks</vt:lpstr>
      <vt:lpstr>Exception Messages</vt:lpstr>
      <vt:lpstr>The Stack Trace</vt:lpstr>
      <vt:lpstr>Handling Multiple Exceptions</vt:lpstr>
      <vt:lpstr>Throws Clause</vt:lpstr>
      <vt:lpstr>Ducking Exceptions</vt:lpstr>
      <vt:lpstr>Throw Statement</vt:lpstr>
      <vt:lpstr>Custom Exceptions</vt:lpstr>
      <vt:lpstr>Finally Block</vt:lpstr>
      <vt:lpstr>When Finally Does NOT Execute</vt:lpstr>
      <vt:lpstr>Review</vt:lpstr>
      <vt:lpstr>Assignment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Java!</dc:title>
  <dc:creator>Owner</dc:creator>
  <cp:lastModifiedBy>Yuvaraj Damodaran</cp:lastModifiedBy>
  <cp:revision>38</cp:revision>
  <cp:lastPrinted>2016-04-14T18:10:50Z</cp:lastPrinted>
  <dcterms:created xsi:type="dcterms:W3CDTF">2015-08-15T21:36:19Z</dcterms:created>
  <dcterms:modified xsi:type="dcterms:W3CDTF">2016-04-14T18:10:54Z</dcterms:modified>
</cp:coreProperties>
</file>