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1"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7"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Lst>
  <p:sldSz cx="9144000" cy="5143500" type="screen16x9"/>
  <p:notesSz cx="6858000" cy="9144000"/>
  <p:embeddedFontLst>
    <p:embeddedFont>
      <p:font typeface="Wingdings 3" panose="05040102010807070707" pitchFamily="18" charset="2"/>
      <p:regular r:id="rId57"/>
    </p:embeddedFont>
    <p:embeddedFont>
      <p:font typeface="Verdana" panose="020B0604030504040204" pitchFamily="34" charset="0"/>
      <p:regular r:id="rId58"/>
      <p:bold r:id="rId59"/>
      <p:italic r:id="rId60"/>
      <p:boldItalic r:id="rId61"/>
    </p:embeddedFont>
    <p:embeddedFont>
      <p:font typeface="Century Gothic" panose="020B0502020202020204" pitchFamily="34" charset="0"/>
      <p:regular r:id="rId62"/>
      <p:bold r:id="rId63"/>
      <p:italic r:id="rId64"/>
      <p:boldItalic r:id="rId65"/>
    </p:embeddedFont>
    <p:embeddedFont>
      <p:font typeface="Calibri" panose="020F0502020204030204" pitchFamily="34" charset="0"/>
      <p:regular r:id="rId66"/>
      <p:bold r:id="rId67"/>
      <p:italic r:id="rId68"/>
      <p:boldItalic r:id="rId6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A13499-2333-4E1A-9728-A95255230684}">
  <a:tblStyle styleId="{98A13499-2333-4E1A-9728-A952552306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ab6be5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ab6be5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353bfe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353bfe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353bfe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a353bfe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ae099c4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ae099c4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a353bfe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a353bfe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353bfe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353bfe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b32e5660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b32e5660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b326390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b326390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9e9a611a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9e9a611a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9e9a611a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9e9a611a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9e9a611a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9e9a611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b326390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b326390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b326390a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b326390a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b326390a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b326390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b326390a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b326390a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b326390a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b326390a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b326390a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b326390a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b326390a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b326390a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9e9a611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9e9a611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9e9a611a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9e9a611a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9e9a611a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9e9a611a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99bd25e5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99bd25e5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9e9a611a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9e9a611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a2c4a88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a2c4a88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b326390a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b326390a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a353bfef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a353bfef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a353bfef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a353bfef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b1bea521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b1bea521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b1bea521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b1bea521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a353bfef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a353bfef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b37d2a5e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b37d2a5e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b37d2a5e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b37d2a5e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a992290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a992290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b37d2a5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b37d2a5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b37d2a5e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b37d2a5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b32e5660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b32e5660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b32e5660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b32e5660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9e9a611a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9e9a611a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a353bfe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a353bfe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a353bfef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a353bfef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a353bfef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a353bfef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a353bfef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a353bfef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a353bfef4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a353bfef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5637929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563792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a353bfef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a353bfef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a353bfef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a353bfef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b32e5660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b32e5660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a353bfef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a353bfef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ae099c47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ae099c4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99bd25e5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99bd25e5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9e9a611a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9e9a611a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9e9a611a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9e9a611a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32e5660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b32e5660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69356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05322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55903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539371"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990872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0388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86611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74681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158499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302497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98503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8207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72739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75462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10327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4087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03381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115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44410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36929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713"/>
          <a:stretch/>
        </p:blipFill>
        <p:spPr>
          <a:xfrm>
            <a:off x="6000148" y="0"/>
            <a:ext cx="1202540" cy="857250"/>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4199"/>
          <a:stretch/>
        </p:blipFill>
        <p:spPr>
          <a:xfrm>
            <a:off x="6456759" y="4569649"/>
            <a:ext cx="745301" cy="573851"/>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8A87A34-81AB-432B-8DAE-1953F412C126}" type="datetimeFigureOut">
              <a:rPr lang="en-US" smtClean="0"/>
              <a:pPr/>
              <a:t>3/5/2019</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743571"/>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hyperlink" Target="https://www.techonthenet.com/oracle/procedures.php" TargetMode="External"/><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hyperlink" Target="https://www.techonthenet.com/orac" TargetMode="External"/><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hyperlink" Target="https://www.tutorialspoint.com/plsql/plsql_dbms_output.htm" TargetMode="External"/><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cs typeface="Times New Roman" panose="02020603050405020304" pitchFamily="18" charset="0"/>
              </a:rPr>
              <a:t>SQL</a:t>
            </a:r>
            <a:endParaRPr dirty="0">
              <a:latin typeface="+mn-lt"/>
              <a:cs typeface="Times New Roman" panose="02020603050405020304" pitchFamily="18" charset="0"/>
            </a:endParaRPr>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Database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Benefits of SQL</a:t>
            </a:r>
            <a:endParaRPr>
              <a:latin typeface="Calibri" panose="020F0502020204030204" pitchFamily="34" charset="0"/>
              <a:cs typeface="Calibri" panose="020F0502020204030204" pitchFamily="34" charset="0"/>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Allows users to </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access data in RDBMS</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Describe the data </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define the data in the DB and manipulate the data</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Embed within other languages using SQL modules, libraries, and pre-compilers</a:t>
            </a:r>
            <a:endParaRPr>
              <a:latin typeface="Calibri" panose="020F0502020204030204" pitchFamily="34" charset="0"/>
              <a:cs typeface="Calibri" panose="020F0502020204030204" pitchFamily="34" charset="0"/>
            </a:endParaRPr>
          </a:p>
          <a:p>
            <a:pPr marL="457200" lvl="0" indent="0" algn="l" rtl="0">
              <a:spcBef>
                <a:spcPts val="1600"/>
              </a:spcBef>
              <a:spcAft>
                <a:spcPts val="0"/>
              </a:spcAft>
              <a:buNone/>
            </a:pP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DDL: Data Definition Language</a:t>
            </a:r>
            <a:endParaRPr>
              <a:latin typeface="Calibri" panose="020F0502020204030204" pitchFamily="34" charset="0"/>
              <a:cs typeface="Calibri" panose="020F0502020204030204" pitchFamily="34" charset="0"/>
            </a:endParaRPr>
          </a:p>
        </p:txBody>
      </p:sp>
      <p:sp>
        <p:nvSpPr>
          <p:cNvPr id="115" name="Google Shape;115;p23"/>
          <p:cNvSpPr txBox="1">
            <a:spLocks noGrp="1"/>
          </p:cNvSpPr>
          <p:nvPr>
            <p:ph type="body" idx="1"/>
          </p:nvPr>
        </p:nvSpPr>
        <p:spPr>
          <a:xfrm>
            <a:off x="0" y="1010825"/>
            <a:ext cx="9144000" cy="389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Defines Schemas </a:t>
            </a:r>
            <a:endParaRPr dirty="0">
              <a:latin typeface="Calibri" panose="020F0502020204030204" pitchFamily="34" charset="0"/>
              <a:cs typeface="Calibri" panose="020F0502020204030204" pitchFamily="34" charset="0"/>
            </a:endParaRPr>
          </a:p>
          <a:p>
            <a:pPr marL="457200" lvl="0" indent="-342900" algn="l" rtl="0">
              <a:spcBef>
                <a:spcPts val="1600"/>
              </a:spcBef>
              <a:spcAft>
                <a:spcPts val="0"/>
              </a:spcAft>
              <a:buSzPts val="1800"/>
              <a:buChar char="●"/>
            </a:pPr>
            <a:r>
              <a:rPr lang="en" dirty="0">
                <a:latin typeface="Calibri" panose="020F0502020204030204" pitchFamily="34" charset="0"/>
                <a:cs typeface="Calibri" panose="020F0502020204030204" pitchFamily="34" charset="0"/>
              </a:rPr>
              <a:t>CREATE</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CREATE TABLE </a:t>
            </a:r>
            <a:r>
              <a:rPr lang="en" i="1" dirty="0">
                <a:latin typeface="Calibri" panose="020F0502020204030204" pitchFamily="34" charset="0"/>
                <a:cs typeface="Calibri" panose="020F0502020204030204" pitchFamily="34" charset="0"/>
              </a:rPr>
              <a:t>tablename </a:t>
            </a:r>
            <a:r>
              <a:rPr lang="en" dirty="0">
                <a:latin typeface="Calibri" panose="020F0502020204030204" pitchFamily="34" charset="0"/>
                <a:cs typeface="Calibri" panose="020F0502020204030204" pitchFamily="34" charset="0"/>
              </a:rPr>
              <a:t>(</a:t>
            </a:r>
            <a:r>
              <a:rPr lang="en" i="1" dirty="0">
                <a:latin typeface="Calibri" panose="020F0502020204030204" pitchFamily="34" charset="0"/>
                <a:cs typeface="Calibri" panose="020F0502020204030204" pitchFamily="34" charset="0"/>
              </a:rPr>
              <a:t>columndefinition</a:t>
            </a:r>
            <a:r>
              <a:rPr lang="en" dirty="0">
                <a:latin typeface="Calibri" panose="020F0502020204030204" pitchFamily="34" charset="0"/>
                <a:cs typeface="Calibri" panose="020F0502020204030204" pitchFamily="34" charset="0"/>
              </a:rPr>
              <a:t>) </a:t>
            </a:r>
            <a:r>
              <a:rPr lang="en" i="1" dirty="0">
                <a:latin typeface="Calibri" panose="020F0502020204030204" pitchFamily="34" charset="0"/>
                <a:cs typeface="Calibri" panose="020F0502020204030204" pitchFamily="34" charset="0"/>
              </a:rPr>
              <a:t>tableparameters</a:t>
            </a:r>
            <a:endParaRPr i="1" dirty="0">
              <a:latin typeface="Calibri" panose="020F0502020204030204" pitchFamily="34" charset="0"/>
              <a:cs typeface="Calibri" panose="020F0502020204030204" pitchFamily="34" charset="0"/>
            </a:endParaRPr>
          </a:p>
          <a:p>
            <a:pPr marL="1371600" lvl="2"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Column definitions are comma-separated lists consisting of any of the following</a:t>
            </a:r>
            <a:endParaRPr dirty="0">
              <a:latin typeface="Calibri" panose="020F0502020204030204" pitchFamily="34" charset="0"/>
              <a:cs typeface="Calibri" panose="020F0502020204030204" pitchFamily="34" charset="0"/>
            </a:endParaRPr>
          </a:p>
          <a:p>
            <a:pPr marL="1828800" lvl="3"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Column def:</a:t>
            </a:r>
            <a:r>
              <a:rPr lang="en" i="1" dirty="0">
                <a:latin typeface="Calibri" panose="020F0502020204030204" pitchFamily="34" charset="0"/>
                <a:cs typeface="Calibri" panose="020F0502020204030204" pitchFamily="34" charset="0"/>
              </a:rPr>
              <a:t> columnname datatype constraints</a:t>
            </a:r>
            <a:endParaRPr i="1" dirty="0">
              <a:latin typeface="Calibri" panose="020F0502020204030204" pitchFamily="34" charset="0"/>
              <a:cs typeface="Calibri" panose="020F0502020204030204" pitchFamily="34" charset="0"/>
            </a:endParaRPr>
          </a:p>
          <a:p>
            <a:pPr marL="1828800" lvl="3"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Primary key definition </a:t>
            </a:r>
            <a:endParaRPr dirty="0">
              <a:latin typeface="Calibri" panose="020F0502020204030204" pitchFamily="34" charset="0"/>
              <a:cs typeface="Calibri" panose="020F0502020204030204" pitchFamily="34" charset="0"/>
            </a:endParaRPr>
          </a:p>
          <a:p>
            <a:pPr marL="1828800" lvl="3"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Constraints</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DROP</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DROP </a:t>
            </a:r>
            <a:r>
              <a:rPr lang="en" i="1" dirty="0">
                <a:latin typeface="Calibri" panose="020F0502020204030204" pitchFamily="34" charset="0"/>
                <a:cs typeface="Calibri" panose="020F0502020204030204" pitchFamily="34" charset="0"/>
              </a:rPr>
              <a:t>objecttype objectname</a:t>
            </a:r>
            <a:endParaRPr i="1"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ALTER</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ALTER </a:t>
            </a:r>
            <a:r>
              <a:rPr lang="en" i="1" dirty="0">
                <a:latin typeface="Calibri" panose="020F0502020204030204" pitchFamily="34" charset="0"/>
                <a:cs typeface="Calibri" panose="020F0502020204030204" pitchFamily="34" charset="0"/>
              </a:rPr>
              <a:t>objecttpye objectname parameters</a:t>
            </a:r>
            <a:endParaRPr i="1"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DML: Data Manipulation Language</a:t>
            </a:r>
            <a:endParaRPr>
              <a:latin typeface="Calibri" panose="020F0502020204030204" pitchFamily="34" charset="0"/>
              <a:cs typeface="Calibri" panose="020F0502020204030204" pitchFamily="34" charset="0"/>
            </a:endParaRPr>
          </a:p>
        </p:txBody>
      </p:sp>
      <p:sp>
        <p:nvSpPr>
          <p:cNvPr id="121" name="Google Shape;121;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Think “CRUD” → Create, Read, Update, Delete</a:t>
            </a:r>
            <a:endParaRPr>
              <a:latin typeface="Calibri" panose="020F0502020204030204" pitchFamily="34" charset="0"/>
              <a:cs typeface="Calibri" panose="020F0502020204030204" pitchFamily="34" charset="0"/>
            </a:endParaRPr>
          </a:p>
          <a:p>
            <a:pPr marL="457200" lvl="0" indent="-342900" algn="l" rtl="0">
              <a:spcBef>
                <a:spcPts val="1600"/>
              </a:spcBef>
              <a:spcAft>
                <a:spcPts val="0"/>
              </a:spcAft>
              <a:buSzPts val="1800"/>
              <a:buChar char="●"/>
            </a:pPr>
            <a:r>
              <a:rPr lang="en">
                <a:latin typeface="Calibri" panose="020F0502020204030204" pitchFamily="34" charset="0"/>
                <a:cs typeface="Calibri" panose="020F0502020204030204" pitchFamily="34" charset="0"/>
              </a:rPr>
              <a:t>INSERT (create)</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SELECT (read)</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UPDATE </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DELETE </a:t>
            </a:r>
            <a:endParaRPr>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DCL: Data Control Language</a:t>
            </a:r>
            <a:endParaRPr>
              <a:latin typeface="Calibri" panose="020F0502020204030204" pitchFamily="34" charset="0"/>
              <a:cs typeface="Calibri" panose="020F0502020204030204" pitchFamily="34" charset="0"/>
            </a:endParaRPr>
          </a:p>
        </p:txBody>
      </p:sp>
      <p:sp>
        <p:nvSpPr>
          <p:cNvPr id="127" name="Google Shape;127;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Used to control access to data stored in a database</a:t>
            </a:r>
            <a:endParaRPr>
              <a:latin typeface="Calibri" panose="020F0502020204030204" pitchFamily="34" charset="0"/>
              <a:cs typeface="Calibri" panose="020F0502020204030204" pitchFamily="34" charset="0"/>
            </a:endParaRPr>
          </a:p>
          <a:p>
            <a:pPr marL="457200" lvl="0" indent="-342900" algn="l" rtl="0">
              <a:spcBef>
                <a:spcPts val="1600"/>
              </a:spcBef>
              <a:spcAft>
                <a:spcPts val="0"/>
              </a:spcAft>
              <a:buSzPts val="1800"/>
              <a:buChar char="●"/>
            </a:pPr>
            <a:r>
              <a:rPr lang="en">
                <a:latin typeface="Calibri" panose="020F0502020204030204" pitchFamily="34" charset="0"/>
                <a:cs typeface="Calibri" panose="020F0502020204030204" pitchFamily="34" charset="0"/>
              </a:rPr>
              <a:t>GRANT - allows specific users to perform specified tasks</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REVOKE - cancels previously granted or denied permissions</a:t>
            </a:r>
            <a:endParaRPr>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DQL: D</a:t>
            </a:r>
            <a:r>
              <a:rPr lang="en-US" dirty="0">
                <a:latin typeface="Calibri" panose="020F0502020204030204" pitchFamily="34" charset="0"/>
                <a:cs typeface="Calibri" panose="020F0502020204030204" pitchFamily="34" charset="0"/>
              </a:rPr>
              <a:t>a</a:t>
            </a:r>
            <a:r>
              <a:rPr lang="en" dirty="0">
                <a:latin typeface="Calibri" panose="020F0502020204030204" pitchFamily="34" charset="0"/>
                <a:cs typeface="Calibri" panose="020F0502020204030204" pitchFamily="34" charset="0"/>
              </a:rPr>
              <a:t>ta Query Language</a:t>
            </a:r>
            <a:endParaRPr dirty="0">
              <a:latin typeface="Calibri" panose="020F0502020204030204" pitchFamily="34" charset="0"/>
              <a:cs typeface="Calibri" panose="020F0502020204030204" pitchFamily="34" charset="0"/>
            </a:endParaRPr>
          </a:p>
        </p:txBody>
      </p:sp>
      <p:sp>
        <p:nvSpPr>
          <p:cNvPr id="133" name="Google Shape;133;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Used to retrieve the records/data from database</a:t>
            </a:r>
            <a:endParaRPr>
              <a:latin typeface="Calibri" panose="020F0502020204030204" pitchFamily="34" charset="0"/>
              <a:cs typeface="Calibri" panose="020F0502020204030204" pitchFamily="34" charset="0"/>
            </a:endParaRPr>
          </a:p>
          <a:p>
            <a:pPr marL="457200" lvl="0" indent="-342900" algn="l" rtl="0">
              <a:spcBef>
                <a:spcPts val="1600"/>
              </a:spcBef>
              <a:spcAft>
                <a:spcPts val="0"/>
              </a:spcAft>
              <a:buSzPts val="1800"/>
              <a:buChar char="●"/>
            </a:pPr>
            <a:r>
              <a:rPr lang="en">
                <a:latin typeface="Calibri" panose="020F0502020204030204" pitchFamily="34" charset="0"/>
                <a:cs typeface="Calibri" panose="020F0502020204030204" pitchFamily="34" charset="0"/>
              </a:rPr>
              <a:t>SELECT - extracts data from database</a:t>
            </a: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TCL - Transaction control language</a:t>
            </a:r>
            <a:endParaRPr>
              <a:latin typeface="Calibri" panose="020F0502020204030204" pitchFamily="34" charset="0"/>
              <a:cs typeface="Calibri" panose="020F0502020204030204" pitchFamily="34" charset="0"/>
            </a:endParaRPr>
          </a:p>
        </p:txBody>
      </p:sp>
      <p:sp>
        <p:nvSpPr>
          <p:cNvPr id="139" name="Google Shape;139;p27"/>
          <p:cNvSpPr txBox="1">
            <a:spLocks noGrp="1"/>
          </p:cNvSpPr>
          <p:nvPr>
            <p:ph type="body" idx="1"/>
          </p:nvPr>
        </p:nvSpPr>
        <p:spPr>
          <a:prstGeom prst="rect">
            <a:avLst/>
          </a:prstGeom>
        </p:spPr>
        <p:txBody>
          <a:bodyPr spcFirstLastPara="1" wrap="square" lIns="91425" tIns="91425" rIns="91425" bIns="91425" anchor="t" anchorCtr="0">
            <a:noAutofit/>
          </a:bodyPr>
          <a:lstStyle/>
          <a:p>
            <a:pPr marL="482600" marR="25400" lvl="0" indent="-295275" algn="just" rtl="0">
              <a:lnSpc>
                <a:spcPct val="171428"/>
              </a:lnSpc>
              <a:spcBef>
                <a:spcPts val="0"/>
              </a:spcBef>
              <a:spcAft>
                <a:spcPts val="0"/>
              </a:spcAft>
              <a:buClr>
                <a:srgbClr val="000000"/>
              </a:buClr>
              <a:buSzPts val="1050"/>
              <a:buFont typeface="Verdana"/>
              <a:buChar char="●"/>
            </a:pPr>
            <a:r>
              <a:rPr lang="en" sz="1050" b="1">
                <a:solidFill>
                  <a:srgbClr val="000000"/>
                </a:solidFill>
                <a:latin typeface="Calibri" panose="020F0502020204030204" pitchFamily="34" charset="0"/>
                <a:ea typeface="Verdana"/>
                <a:cs typeface="Calibri" panose="020F0502020204030204" pitchFamily="34" charset="0"/>
                <a:sym typeface="Verdana"/>
              </a:rPr>
              <a:t>COMMIT:</a:t>
            </a:r>
            <a:r>
              <a:rPr lang="en" sz="1050">
                <a:solidFill>
                  <a:srgbClr val="000000"/>
                </a:solidFill>
                <a:latin typeface="Calibri" panose="020F0502020204030204" pitchFamily="34" charset="0"/>
                <a:ea typeface="Verdana"/>
                <a:cs typeface="Calibri" panose="020F0502020204030204" pitchFamily="34" charset="0"/>
                <a:sym typeface="Verdana"/>
              </a:rPr>
              <a:t> to save the changes.</a:t>
            </a:r>
            <a:endParaRPr sz="1050">
              <a:solidFill>
                <a:srgbClr val="000000"/>
              </a:solidFill>
              <a:latin typeface="Calibri" panose="020F0502020204030204" pitchFamily="34" charset="0"/>
              <a:ea typeface="Verdana"/>
              <a:cs typeface="Calibri" panose="020F0502020204030204" pitchFamily="34" charset="0"/>
              <a:sym typeface="Verdana"/>
            </a:endParaRPr>
          </a:p>
          <a:p>
            <a:pPr marL="482600" marR="25400" lvl="0" indent="-295275" algn="just" rtl="0">
              <a:lnSpc>
                <a:spcPct val="171428"/>
              </a:lnSpc>
              <a:spcBef>
                <a:spcPts val="0"/>
              </a:spcBef>
              <a:spcAft>
                <a:spcPts val="0"/>
              </a:spcAft>
              <a:buClr>
                <a:srgbClr val="000000"/>
              </a:buClr>
              <a:buSzPts val="1050"/>
              <a:buFont typeface="Verdana"/>
              <a:buChar char="●"/>
            </a:pPr>
            <a:r>
              <a:rPr lang="en" sz="1050" b="1">
                <a:solidFill>
                  <a:srgbClr val="000000"/>
                </a:solidFill>
                <a:latin typeface="Calibri" panose="020F0502020204030204" pitchFamily="34" charset="0"/>
                <a:ea typeface="Verdana"/>
                <a:cs typeface="Calibri" panose="020F0502020204030204" pitchFamily="34" charset="0"/>
                <a:sym typeface="Verdana"/>
              </a:rPr>
              <a:t>ROLLBACK:</a:t>
            </a:r>
            <a:r>
              <a:rPr lang="en" sz="1050">
                <a:solidFill>
                  <a:srgbClr val="000000"/>
                </a:solidFill>
                <a:latin typeface="Calibri" panose="020F0502020204030204" pitchFamily="34" charset="0"/>
                <a:ea typeface="Verdana"/>
                <a:cs typeface="Calibri" panose="020F0502020204030204" pitchFamily="34" charset="0"/>
                <a:sym typeface="Verdana"/>
              </a:rPr>
              <a:t> to rollback the changes.</a:t>
            </a:r>
            <a:endParaRPr sz="1050">
              <a:solidFill>
                <a:srgbClr val="000000"/>
              </a:solidFill>
              <a:latin typeface="Calibri" panose="020F0502020204030204" pitchFamily="34" charset="0"/>
              <a:ea typeface="Verdana"/>
              <a:cs typeface="Calibri" panose="020F0502020204030204" pitchFamily="34" charset="0"/>
              <a:sym typeface="Verdana"/>
            </a:endParaRPr>
          </a:p>
          <a:p>
            <a:pPr marL="482600" marR="25400" lvl="0" indent="-295275" algn="just" rtl="0">
              <a:lnSpc>
                <a:spcPct val="171428"/>
              </a:lnSpc>
              <a:spcBef>
                <a:spcPts val="0"/>
              </a:spcBef>
              <a:spcAft>
                <a:spcPts val="0"/>
              </a:spcAft>
              <a:buClr>
                <a:srgbClr val="000000"/>
              </a:buClr>
              <a:buSzPts val="1050"/>
              <a:buFont typeface="Verdana"/>
              <a:buChar char="●"/>
            </a:pPr>
            <a:r>
              <a:rPr lang="en" sz="1050" b="1">
                <a:solidFill>
                  <a:srgbClr val="000000"/>
                </a:solidFill>
                <a:latin typeface="Calibri" panose="020F0502020204030204" pitchFamily="34" charset="0"/>
                <a:ea typeface="Verdana"/>
                <a:cs typeface="Calibri" panose="020F0502020204030204" pitchFamily="34" charset="0"/>
                <a:sym typeface="Verdana"/>
              </a:rPr>
              <a:t>SAVEPOINT:</a:t>
            </a:r>
            <a:r>
              <a:rPr lang="en" sz="1050">
                <a:solidFill>
                  <a:srgbClr val="000000"/>
                </a:solidFill>
                <a:latin typeface="Calibri" panose="020F0502020204030204" pitchFamily="34" charset="0"/>
                <a:ea typeface="Verdana"/>
                <a:cs typeface="Calibri" panose="020F0502020204030204" pitchFamily="34" charset="0"/>
                <a:sym typeface="Verdana"/>
              </a:rPr>
              <a:t> creates points within groups of transactions in which to ROLLBACK</a:t>
            </a:r>
            <a:endParaRPr sz="1050">
              <a:solidFill>
                <a:srgbClr val="000000"/>
              </a:solidFill>
              <a:latin typeface="Calibri" panose="020F0502020204030204" pitchFamily="34" charset="0"/>
              <a:ea typeface="Verdana"/>
              <a:cs typeface="Calibri" panose="020F0502020204030204" pitchFamily="34" charset="0"/>
              <a:sym typeface="Verdana"/>
            </a:endParaRPr>
          </a:p>
          <a:p>
            <a:pPr marL="482600" marR="25400" lvl="0" indent="-295275" algn="just" rtl="0">
              <a:lnSpc>
                <a:spcPct val="171428"/>
              </a:lnSpc>
              <a:spcBef>
                <a:spcPts val="0"/>
              </a:spcBef>
              <a:spcAft>
                <a:spcPts val="0"/>
              </a:spcAft>
              <a:buClr>
                <a:srgbClr val="000000"/>
              </a:buClr>
              <a:buSzPts val="1050"/>
              <a:buFont typeface="Verdana"/>
              <a:buChar char="●"/>
            </a:pPr>
            <a:r>
              <a:rPr lang="en" sz="1050" b="1">
                <a:solidFill>
                  <a:srgbClr val="000000"/>
                </a:solidFill>
                <a:latin typeface="Calibri" panose="020F0502020204030204" pitchFamily="34" charset="0"/>
                <a:ea typeface="Verdana"/>
                <a:cs typeface="Calibri" panose="020F0502020204030204" pitchFamily="34" charset="0"/>
                <a:sym typeface="Verdana"/>
              </a:rPr>
              <a:t>SET TRANSACTION:</a:t>
            </a:r>
            <a:r>
              <a:rPr lang="en" sz="1050">
                <a:solidFill>
                  <a:srgbClr val="000000"/>
                </a:solidFill>
                <a:latin typeface="Calibri" panose="020F0502020204030204" pitchFamily="34" charset="0"/>
                <a:ea typeface="Verdana"/>
                <a:cs typeface="Calibri" panose="020F0502020204030204" pitchFamily="34" charset="0"/>
                <a:sym typeface="Verdana"/>
              </a:rPr>
              <a:t> Places a name on a transaction.</a:t>
            </a:r>
            <a:endParaRPr sz="105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spcBef>
                <a:spcPts val="1500"/>
              </a:spcBef>
              <a:spcAft>
                <a:spcPts val="1600"/>
              </a:spcAft>
              <a:buNone/>
            </a:pPr>
            <a:r>
              <a:rPr lang="en" sz="1150">
                <a:solidFill>
                  <a:srgbClr val="000000"/>
                </a:solidFill>
                <a:highlight>
                  <a:srgbClr val="FFFFFF"/>
                </a:highlight>
                <a:latin typeface="Calibri" panose="020F0502020204030204" pitchFamily="34" charset="0"/>
                <a:ea typeface="Verdana"/>
                <a:cs typeface="Calibri" panose="020F0502020204030204" pitchFamily="34" charset="0"/>
                <a:sym typeface="Verdana"/>
              </a:rPr>
              <a:t>Transactional control commands are only used with the DML commands INSERT, UPDATE and DELETE only. They can not be used while creating tables or dropping them because these operations are automatically commited in the database.</a:t>
            </a:r>
            <a:endParaRPr>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Data Types</a:t>
            </a:r>
            <a:endParaRPr>
              <a:latin typeface="Calibri" panose="020F0502020204030204" pitchFamily="34" charset="0"/>
              <a:cs typeface="Calibri" panose="020F0502020204030204" pitchFamily="34" charset="0"/>
            </a:endParaRPr>
          </a:p>
        </p:txBody>
      </p:sp>
      <p:sp>
        <p:nvSpPr>
          <p:cNvPr id="145" name="Google Shape;145;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Aft>
                <a:spcPts val="1600"/>
              </a:spcAft>
              <a:buNone/>
            </a:pPr>
            <a:r>
              <a:rPr lang="en-US">
                <a:latin typeface="Calibri" panose="020F0502020204030204" pitchFamily="34" charset="0"/>
                <a:cs typeface="Calibri" panose="020F0502020204030204" pitchFamily="34" charset="0"/>
              </a:rPr>
              <a:t>https://docs.microsoft.com/en-us/sql/t-sql/data-types/data-types-transact-sql?view=sql-server-2017</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Constraints and multiplicity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Primary Key</a:t>
            </a:r>
            <a:endParaRPr>
              <a:latin typeface="Calibri" panose="020F0502020204030204" pitchFamily="34" charset="0"/>
              <a:cs typeface="Calibri" panose="020F0502020204030204" pitchFamily="34" charset="0"/>
            </a:endParaRPr>
          </a:p>
        </p:txBody>
      </p:sp>
      <p:sp>
        <p:nvSpPr>
          <p:cNvPr id="156" name="Google Shape;156;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Calibri" panose="020F0502020204030204" pitchFamily="34" charset="0"/>
                <a:cs typeface="Calibri" panose="020F0502020204030204" pitchFamily="34" charset="0"/>
              </a:rPr>
              <a:t>This constraint defines a column or a combination of columns which uniquely identify each row in the table</a:t>
            </a:r>
            <a:endParaRPr>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Foreign key</a:t>
            </a:r>
            <a:endParaRPr>
              <a:latin typeface="Calibri" panose="020F0502020204030204" pitchFamily="34" charset="0"/>
              <a:cs typeface="Calibri" panose="020F0502020204030204" pitchFamily="34" charset="0"/>
            </a:endParaRPr>
          </a:p>
        </p:txBody>
      </p:sp>
      <p:sp>
        <p:nvSpPr>
          <p:cNvPr id="162" name="Google Shape;162;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Identifies any column referencing the primary key in another table</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Establishes a relationship between two columns in the same table or between different tables</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Maintains referential integrity</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Q: can you think of a scenario in which a table would have a FK that references a column in the table itself?</a:t>
            </a:r>
            <a:endParaRPr>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Not Null</a:t>
            </a:r>
            <a:endParaRPr>
              <a:latin typeface="Calibri" panose="020F0502020204030204" pitchFamily="34" charset="0"/>
              <a:cs typeface="Calibri" panose="020F0502020204030204" pitchFamily="34" charset="0"/>
            </a:endParaRPr>
          </a:p>
        </p:txBody>
      </p:sp>
      <p:sp>
        <p:nvSpPr>
          <p:cNvPr id="168" name="Google Shape;168;p3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Ensures all rows in the table contain a definite value for the column which is specified as not null, so no value is allowed</a:t>
            </a: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Unique</a:t>
            </a:r>
            <a:endParaRPr>
              <a:latin typeface="Calibri" panose="020F0502020204030204" pitchFamily="34" charset="0"/>
              <a:cs typeface="Calibri" panose="020F0502020204030204" pitchFamily="34" charset="0"/>
            </a:endParaRPr>
          </a:p>
        </p:txBody>
      </p:sp>
      <p:sp>
        <p:nvSpPr>
          <p:cNvPr id="174" name="Google Shape;174;p3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Ensures that a column or group of columns in each row have a distinct value (can be null but cannot be duplicated if it does have a value)</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What is the difference between a unique constraint and a primary key?</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PK = NN + U, </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U can be null</a:t>
            </a: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Check	</a:t>
            </a:r>
            <a:endParaRPr>
              <a:latin typeface="Calibri" panose="020F0502020204030204" pitchFamily="34" charset="0"/>
              <a:cs typeface="Calibri" panose="020F0502020204030204" pitchFamily="34" charset="0"/>
            </a:endParaRPr>
          </a:p>
        </p:txBody>
      </p:sp>
      <p:sp>
        <p:nvSpPr>
          <p:cNvPr id="180" name="Google Shape;180;p3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Defines a business rule on a column</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All rows must satisfy this rule</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Can be applied for a single column or group of columns</a:t>
            </a:r>
            <a:endParaRPr>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Multiplicity</a:t>
            </a:r>
            <a:endParaRPr>
              <a:latin typeface="Calibri" panose="020F0502020204030204" pitchFamily="34" charset="0"/>
              <a:cs typeface="Calibri" panose="020F0502020204030204" pitchFamily="34" charset="0"/>
            </a:endParaRPr>
          </a:p>
        </p:txBody>
      </p:sp>
      <p:sp>
        <p:nvSpPr>
          <p:cNvPr id="186" name="Google Shape;186;p3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Used to be referred to as but not to be confused with cardinality. Changed terms because of semantics</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Multiplicity refers to the relationships between tables. There are 1:1 relationships, 1:n, and n:1</a:t>
            </a:r>
            <a:endParaRPr>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1:1 Relationship</a:t>
            </a:r>
            <a:endParaRPr>
              <a:latin typeface="Calibri" panose="020F0502020204030204" pitchFamily="34" charset="0"/>
              <a:cs typeface="Calibri" panose="020F0502020204030204" pitchFamily="34" charset="0"/>
            </a:endParaRPr>
          </a:p>
        </p:txBody>
      </p:sp>
      <p:sp>
        <p:nvSpPr>
          <p:cNvPr id="192" name="Google Shape;192;p3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 one to one (1:1) relationship is defined as the relationship between two tables where both the tables should be associated with each other based on only one matching row. </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This relationship can be created using Primary key-Unique foreign key constraints.</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With One-to-One Relationship in SQL, for example, a person can have only one passport. </a:t>
            </a:r>
            <a:endParaRPr>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1:n Relationship</a:t>
            </a:r>
            <a:endParaRPr>
              <a:latin typeface="Calibri" panose="020F0502020204030204" pitchFamily="34" charset="0"/>
              <a:cs typeface="Calibri" panose="020F0502020204030204" pitchFamily="34" charset="0"/>
            </a:endParaRPr>
          </a:p>
        </p:txBody>
      </p:sp>
      <p:sp>
        <p:nvSpPr>
          <p:cNvPr id="198" name="Google Shape;198;p3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 one to many (1:n) relationship is established by using a primary key in a table and referencing that PK in another table as an FK</a:t>
            </a: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N:N Relationship</a:t>
            </a:r>
            <a:endParaRPr>
              <a:latin typeface="Calibri" panose="020F0502020204030204" pitchFamily="34" charset="0"/>
              <a:cs typeface="Calibri" panose="020F0502020204030204" pitchFamily="34" charset="0"/>
            </a:endParaRPr>
          </a:p>
        </p:txBody>
      </p:sp>
      <p:sp>
        <p:nvSpPr>
          <p:cNvPr id="204" name="Google Shape;204;p38"/>
          <p:cNvSpPr txBox="1">
            <a:spLocks noGrp="1"/>
          </p:cNvSpPr>
          <p:nvPr>
            <p:ph type="body" idx="1"/>
          </p:nvPr>
        </p:nvSpPr>
        <p:spPr>
          <a:xfrm>
            <a:off x="311700" y="1228675"/>
            <a:ext cx="8520600" cy="368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Relationship between two tables where many rows from one table can have multiple matching rows in another table. </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Neither table can support a foreign key to relate the tables, so a junction table (aka join table or associative entity) is created. </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 junction table is a database table that contains foreign key references to two or more other database tables. It is the standard way of creating a many-to-many relationship between tables.</a:t>
            </a:r>
            <a:endParaRPr>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Normalization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What is Normalization?</a:t>
            </a:r>
            <a:endParaRPr>
              <a:latin typeface="Calibri" panose="020F0502020204030204" pitchFamily="34" charset="0"/>
              <a:cs typeface="Calibri" panose="020F0502020204030204" pitchFamily="34" charset="0"/>
            </a:endParaRPr>
          </a:p>
        </p:txBody>
      </p:sp>
      <p:sp>
        <p:nvSpPr>
          <p:cNvPr id="215" name="Google Shape;215;p40"/>
          <p:cNvSpPr txBox="1">
            <a:spLocks noGrp="1"/>
          </p:cNvSpPr>
          <p:nvPr>
            <p:ph type="body" idx="1"/>
          </p:nvPr>
        </p:nvSpPr>
        <p:spPr>
          <a:xfrm>
            <a:off x="311700" y="1214850"/>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latin typeface="Calibri" panose="020F0502020204030204" pitchFamily="34" charset="0"/>
                <a:cs typeface="Calibri" panose="020F0502020204030204" pitchFamily="34" charset="0"/>
              </a:rPr>
              <a:t>Normalization</a:t>
            </a:r>
            <a:r>
              <a:rPr lang="en">
                <a:latin typeface="Calibri" panose="020F0502020204030204" pitchFamily="34" charset="0"/>
                <a:cs typeface="Calibri" panose="020F0502020204030204" pitchFamily="34" charset="0"/>
              </a:rPr>
              <a:t> is the process of organizing columns (attributes) and tables (relations)of a relational database to reduce data redundancy and improve data integrity. </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Only store information directly related to the table </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Each table should have a unique identifier</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There are 7 levels of </a:t>
            </a:r>
            <a:r>
              <a:rPr lang="en" b="1">
                <a:latin typeface="Calibri" panose="020F0502020204030204" pitchFamily="34" charset="0"/>
                <a:cs typeface="Calibri" panose="020F0502020204030204" pitchFamily="34" charset="0"/>
              </a:rPr>
              <a:t>normal form</a:t>
            </a:r>
            <a:r>
              <a:rPr lang="en">
                <a:latin typeface="Calibri" panose="020F0502020204030204" pitchFamily="34" charset="0"/>
                <a:cs typeface="Calibri" panose="020F0502020204030204" pitchFamily="34" charset="0"/>
              </a:rPr>
              <a:t>, but we usually aim to be at at least 3rd Normal Form or 3NF</a:t>
            </a:r>
            <a:endParaRPr>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Atomic Data</a:t>
            </a:r>
            <a:endParaRPr>
              <a:latin typeface="Calibri" panose="020F0502020204030204" pitchFamily="34" charset="0"/>
              <a:cs typeface="Calibri" panose="020F0502020204030204" pitchFamily="34" charset="0"/>
            </a:endParaRPr>
          </a:p>
        </p:txBody>
      </p:sp>
      <p:sp>
        <p:nvSpPr>
          <p:cNvPr id="221" name="Google Shape;221;p4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When your data is </a:t>
            </a:r>
            <a:r>
              <a:rPr lang="en" b="1">
                <a:latin typeface="Calibri" panose="020F0502020204030204" pitchFamily="34" charset="0"/>
                <a:cs typeface="Calibri" panose="020F0502020204030204" pitchFamily="34" charset="0"/>
              </a:rPr>
              <a:t>atomic</a:t>
            </a:r>
            <a:r>
              <a:rPr lang="en">
                <a:latin typeface="Calibri" panose="020F0502020204030204" pitchFamily="34" charset="0"/>
                <a:cs typeface="Calibri" panose="020F0502020204030204" pitchFamily="34" charset="0"/>
              </a:rPr>
              <a:t>, that means that it’s been broken down into the smallest pieces of data that can’t or shouldn’t be divided. </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Think: “What is the one thing my table describes?”, “how will i use the table to get my one thing?”, “Are my columns arranged to make my queries short and to the point?”</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 column with atomic data can’t have several values of the same type of data in that column</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 table with atomic data can’t have multiple columns with the same type of data. </a:t>
            </a:r>
            <a:endParaRPr>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What is a Database</a:t>
            </a:r>
            <a:endParaRPr dirty="0">
              <a:latin typeface="Calibri" panose="020F0502020204030204" pitchFamily="34" charset="0"/>
              <a:cs typeface="Calibri" panose="020F0502020204030204" pitchFamily="34" charset="0"/>
            </a:endParaRPr>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An organized collection of data stored in electronic format</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Allows us to input, manage, organize, and retrieve data quickly</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Traditional databases are organized by records(rows) and fields(columns) stored in tables which are stored in database files</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Each category of data becomes a </a:t>
            </a:r>
            <a:r>
              <a:rPr lang="en" b="1" dirty="0">
                <a:latin typeface="Calibri" panose="020F0502020204030204" pitchFamily="34" charset="0"/>
                <a:cs typeface="Calibri" panose="020F0502020204030204" pitchFamily="34" charset="0"/>
              </a:rPr>
              <a:t>column/field. </a:t>
            </a:r>
            <a:r>
              <a:rPr lang="en" dirty="0">
                <a:latin typeface="Calibri" panose="020F0502020204030204" pitchFamily="34" charset="0"/>
                <a:cs typeface="Calibri" panose="020F0502020204030204" pitchFamily="34" charset="0"/>
              </a:rPr>
              <a:t>It is a piece of data stored by your table</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A table </a:t>
            </a:r>
            <a:r>
              <a:rPr lang="en" b="1" dirty="0">
                <a:latin typeface="Calibri" panose="020F0502020204030204" pitchFamily="34" charset="0"/>
                <a:cs typeface="Calibri" panose="020F0502020204030204" pitchFamily="34" charset="0"/>
              </a:rPr>
              <a:t>row/record</a:t>
            </a:r>
            <a:r>
              <a:rPr lang="en" dirty="0">
                <a:latin typeface="Calibri" panose="020F0502020204030204" pitchFamily="34" charset="0"/>
                <a:cs typeface="Calibri" panose="020F0502020204030204" pitchFamily="34" charset="0"/>
              </a:rPr>
              <a:t> is a single set of columns that describe attributes of a single thing.</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1NF - first normal form</a:t>
            </a:r>
            <a:endParaRPr>
              <a:latin typeface="Calibri" panose="020F0502020204030204" pitchFamily="34" charset="0"/>
              <a:cs typeface="Calibri" panose="020F0502020204030204" pitchFamily="34" charset="0"/>
            </a:endParaRPr>
          </a:p>
        </p:txBody>
      </p:sp>
      <p:sp>
        <p:nvSpPr>
          <p:cNvPr id="227" name="Google Shape;227;p4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Each row of data must contain atomic values</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Each row of data must have a unique identifier, or primary key </a:t>
            </a: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graphicFrame>
        <p:nvGraphicFramePr>
          <p:cNvPr id="228" name="Google Shape;228;p42"/>
          <p:cNvGraphicFramePr/>
          <p:nvPr/>
        </p:nvGraphicFramePr>
        <p:xfrm>
          <a:off x="1402800" y="3051350"/>
          <a:ext cx="5791200" cy="777180"/>
        </p:xfrm>
        <a:graphic>
          <a:graphicData uri="http://schemas.openxmlformats.org/drawingml/2006/table">
            <a:tbl>
              <a:tblPr>
                <a:noFill/>
                <a:tableStyleId>{98A13499-2333-4E1A-9728-A95255230684}</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ID</a:t>
                      </a:r>
                      <a:endParaRPr/>
                    </a:p>
                  </a:txBody>
                  <a:tcPr marL="91425" marR="91425" marT="91425" marB="91425"/>
                </a:tc>
                <a:tc>
                  <a:txBody>
                    <a:bodyPr/>
                    <a:lstStyle/>
                    <a:p>
                      <a:pPr marL="0" lvl="0" indent="0" algn="l" rtl="0">
                        <a:spcBef>
                          <a:spcPts val="0"/>
                        </a:spcBef>
                        <a:spcAft>
                          <a:spcPts val="0"/>
                        </a:spcAft>
                        <a:buNone/>
                      </a:pPr>
                      <a:r>
                        <a:rPr lang="en"/>
                        <a:t>First name</a:t>
                      </a:r>
                      <a:endParaRPr/>
                    </a:p>
                  </a:txBody>
                  <a:tcPr marL="91425" marR="91425" marT="91425" marB="91425"/>
                </a:tc>
                <a:tc>
                  <a:txBody>
                    <a:bodyPr/>
                    <a:lstStyle/>
                    <a:p>
                      <a:pPr marL="0" lvl="0" indent="0" algn="l" rtl="0">
                        <a:spcBef>
                          <a:spcPts val="0"/>
                        </a:spcBef>
                        <a:spcAft>
                          <a:spcPts val="0"/>
                        </a:spcAft>
                        <a:buNone/>
                      </a:pPr>
                      <a:r>
                        <a:rPr lang="en"/>
                        <a:t>Last Name</a:t>
                      </a:r>
                      <a:endParaRPr/>
                    </a:p>
                  </a:txBody>
                  <a:tcPr marL="91425" marR="91425" marT="91425" marB="91425"/>
                </a:tc>
                <a:tc>
                  <a:txBody>
                    <a:bodyPr/>
                    <a:lstStyle/>
                    <a:p>
                      <a:pPr marL="0" lvl="0" indent="0" algn="l" rtl="0">
                        <a:spcBef>
                          <a:spcPts val="0"/>
                        </a:spcBef>
                        <a:spcAft>
                          <a:spcPts val="0"/>
                        </a:spcAft>
                        <a:buNone/>
                      </a:pPr>
                      <a:r>
                        <a:rPr lang="en"/>
                        <a:t>Email Address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2NF</a:t>
            </a:r>
            <a:endParaRPr>
              <a:latin typeface="Calibri" panose="020F0502020204030204" pitchFamily="34" charset="0"/>
              <a:cs typeface="Calibri" panose="020F0502020204030204" pitchFamily="34" charset="0"/>
            </a:endParaRPr>
          </a:p>
        </p:txBody>
      </p:sp>
      <p:sp>
        <p:nvSpPr>
          <p:cNvPr id="234" name="Google Shape;234;p43"/>
          <p:cNvSpPr txBox="1">
            <a:spLocks noGrp="1"/>
          </p:cNvSpPr>
          <p:nvPr>
            <p:ph type="body" idx="1"/>
          </p:nvPr>
        </p:nvSpPr>
        <p:spPr>
          <a:xfrm>
            <a:off x="311700" y="3162800"/>
            <a:ext cx="8520600" cy="1980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Any non-key field should be dependent on the entire primary key (no partial dependencies)</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Must satisfy 1NF </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 table that is in 1st normal form and only has a single column as the primary key (no composite key) is automatically in 2NF</a:t>
            </a:r>
            <a:endParaRPr>
              <a:latin typeface="Calibri" panose="020F0502020204030204" pitchFamily="34" charset="0"/>
              <a:cs typeface="Calibri" panose="020F0502020204030204" pitchFamily="34" charset="0"/>
            </a:endParaRPr>
          </a:p>
        </p:txBody>
      </p:sp>
      <p:pic>
        <p:nvPicPr>
          <p:cNvPr id="235" name="Google Shape;235;p43"/>
          <p:cNvPicPr preferRelativeResize="0"/>
          <p:nvPr/>
        </p:nvPicPr>
        <p:blipFill>
          <a:blip r:embed="rId3">
            <a:alphaModFix/>
          </a:blip>
          <a:stretch>
            <a:fillRect/>
          </a:stretch>
        </p:blipFill>
        <p:spPr>
          <a:xfrm>
            <a:off x="152400" y="1246250"/>
            <a:ext cx="3653525" cy="1647825"/>
          </a:xfrm>
          <a:prstGeom prst="rect">
            <a:avLst/>
          </a:prstGeom>
          <a:noFill/>
          <a:ln>
            <a:noFill/>
          </a:ln>
        </p:spPr>
      </p:pic>
      <p:pic>
        <p:nvPicPr>
          <p:cNvPr id="236" name="Google Shape;236;p43"/>
          <p:cNvPicPr preferRelativeResize="0"/>
          <p:nvPr/>
        </p:nvPicPr>
        <p:blipFill>
          <a:blip r:embed="rId4">
            <a:alphaModFix/>
          </a:blip>
          <a:stretch>
            <a:fillRect/>
          </a:stretch>
        </p:blipFill>
        <p:spPr>
          <a:xfrm>
            <a:off x="3841200" y="1336738"/>
            <a:ext cx="4991100" cy="1466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3NF</a:t>
            </a:r>
            <a:endParaRPr>
              <a:latin typeface="Calibri" panose="020F0502020204030204" pitchFamily="34" charset="0"/>
              <a:cs typeface="Calibri" panose="020F0502020204030204" pitchFamily="34" charset="0"/>
            </a:endParaRPr>
          </a:p>
        </p:txBody>
      </p:sp>
      <p:sp>
        <p:nvSpPr>
          <p:cNvPr id="242" name="Google Shape;242;p44"/>
          <p:cNvSpPr txBox="1">
            <a:spLocks noGrp="1"/>
          </p:cNvSpPr>
          <p:nvPr>
            <p:ph type="body" idx="1"/>
          </p:nvPr>
        </p:nvSpPr>
        <p:spPr>
          <a:xfrm>
            <a:off x="0" y="1228675"/>
            <a:ext cx="9144000" cy="359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No non-key should be dependent on another non-key field (no transitive dependencies)</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Table should also be in 1NF and 2NF</a:t>
            </a:r>
            <a:endParaRPr dirty="0">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Joins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What is a join/How’s it different from Select</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7"/>
          <p:cNvPicPr preferRelativeResize="0"/>
          <p:nvPr/>
        </p:nvPicPr>
        <p:blipFill>
          <a:blip r:embed="rId3">
            <a:alphaModFix/>
          </a:blip>
          <a:stretch>
            <a:fillRect/>
          </a:stretch>
        </p:blipFill>
        <p:spPr>
          <a:xfrm>
            <a:off x="517650" y="152400"/>
            <a:ext cx="8108700" cy="4838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Self Join</a:t>
            </a:r>
            <a:endParaRPr/>
          </a:p>
        </p:txBody>
      </p:sp>
      <p:sp>
        <p:nvSpPr>
          <p:cNvPr id="270" name="Google Shape;270;p4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Self joins are used when a table references data in itself, and the table is joined to itself as if it were two distinct tables.</a:t>
            </a:r>
            <a:endParaRPr/>
          </a:p>
          <a:p>
            <a:pPr marL="457200" lvl="0" indent="-342900" algn="l" rtl="0">
              <a:spcBef>
                <a:spcPts val="0"/>
              </a:spcBef>
              <a:spcAft>
                <a:spcPts val="0"/>
              </a:spcAft>
              <a:buSzPts val="1800"/>
              <a:buChar char="●"/>
            </a:pPr>
            <a:r>
              <a:rPr lang="en"/>
              <a:t>One example of this is an employee table with an employee id and manager id (managers are employees), and we want to join employees with their direct managers.</a:t>
            </a:r>
            <a:endParaRPr/>
          </a:p>
          <a:p>
            <a:pPr marL="914400" lvl="0" indent="0" algn="l" rtl="0">
              <a:lnSpc>
                <a:spcPct val="100000"/>
              </a:lnSpc>
              <a:spcBef>
                <a:spcPts val="1600"/>
              </a:spcBef>
              <a:spcAft>
                <a:spcPts val="0"/>
              </a:spcAft>
              <a:buNone/>
            </a:pPr>
            <a:r>
              <a:rPr lang="en" sz="1000">
                <a:solidFill>
                  <a:srgbClr val="101094"/>
                </a:solidFill>
                <a:highlight>
                  <a:srgbClr val="EFF0F1"/>
                </a:highlight>
                <a:latin typeface="Courier New"/>
                <a:ea typeface="Courier New"/>
                <a:cs typeface="Courier New"/>
                <a:sym typeface="Courier New"/>
              </a:rPr>
              <a:t>select</a:t>
            </a:r>
            <a:r>
              <a:rPr lang="en" sz="1000">
                <a:solidFill>
                  <a:srgbClr val="303336"/>
                </a:solidFill>
                <a:highlight>
                  <a:srgbClr val="EFF0F1"/>
                </a:highlight>
                <a:latin typeface="Courier New"/>
                <a:ea typeface="Courier New"/>
                <a:cs typeface="Courier New"/>
                <a:sym typeface="Courier New"/>
              </a:rPr>
              <a:t> e.employee </a:t>
            </a:r>
            <a:r>
              <a:rPr lang="en" sz="1000">
                <a:solidFill>
                  <a:srgbClr val="101094"/>
                </a:solidFill>
                <a:highlight>
                  <a:srgbClr val="EFF0F1"/>
                </a:highlight>
                <a:latin typeface="Courier New"/>
                <a:ea typeface="Courier New"/>
                <a:cs typeface="Courier New"/>
                <a:sym typeface="Courier New"/>
              </a:rPr>
              <a:t>as</a:t>
            </a:r>
            <a:r>
              <a:rPr lang="en" sz="1000">
                <a:solidFill>
                  <a:srgbClr val="303336"/>
                </a:solidFill>
                <a:highlight>
                  <a:srgbClr val="EFF0F1"/>
                </a:highlight>
                <a:latin typeface="Courier New"/>
                <a:ea typeface="Courier New"/>
                <a:cs typeface="Courier New"/>
                <a:sym typeface="Courier New"/>
              </a:rPr>
              <a:t> employee, b.employee </a:t>
            </a:r>
            <a:r>
              <a:rPr lang="en" sz="1000">
                <a:solidFill>
                  <a:srgbClr val="101094"/>
                </a:solidFill>
                <a:highlight>
                  <a:srgbClr val="EFF0F1"/>
                </a:highlight>
                <a:latin typeface="Courier New"/>
                <a:ea typeface="Courier New"/>
                <a:cs typeface="Courier New"/>
                <a:sym typeface="Courier New"/>
              </a:rPr>
              <a:t>as</a:t>
            </a:r>
            <a:r>
              <a:rPr lang="en" sz="1000">
                <a:solidFill>
                  <a:srgbClr val="303336"/>
                </a:solidFill>
                <a:highlight>
                  <a:srgbClr val="EFF0F1"/>
                </a:highlight>
                <a:latin typeface="Courier New"/>
                <a:ea typeface="Courier New"/>
                <a:cs typeface="Courier New"/>
                <a:sym typeface="Courier New"/>
              </a:rPr>
              <a:t> boss </a:t>
            </a:r>
            <a:endParaRPr sz="1000">
              <a:solidFill>
                <a:srgbClr val="303336"/>
              </a:solidFill>
              <a:highlight>
                <a:srgbClr val="EFF0F1"/>
              </a:highlight>
              <a:latin typeface="Courier New"/>
              <a:ea typeface="Courier New"/>
              <a:cs typeface="Courier New"/>
              <a:sym typeface="Courier New"/>
            </a:endParaRPr>
          </a:p>
          <a:p>
            <a:pPr marL="914400" lvl="0" indent="0" algn="l" rtl="0">
              <a:lnSpc>
                <a:spcPct val="100000"/>
              </a:lnSpc>
              <a:spcBef>
                <a:spcPts val="1100"/>
              </a:spcBef>
              <a:spcAft>
                <a:spcPts val="0"/>
              </a:spcAft>
              <a:buNone/>
            </a:pPr>
            <a:r>
              <a:rPr lang="en" sz="1000">
                <a:solidFill>
                  <a:srgbClr val="101094"/>
                </a:solidFill>
                <a:highlight>
                  <a:srgbClr val="EFF0F1"/>
                </a:highlight>
                <a:latin typeface="Courier New"/>
                <a:ea typeface="Courier New"/>
                <a:cs typeface="Courier New"/>
                <a:sym typeface="Courier New"/>
              </a:rPr>
              <a:t>from</a:t>
            </a:r>
            <a:r>
              <a:rPr lang="en" sz="1000">
                <a:solidFill>
                  <a:srgbClr val="303336"/>
                </a:solidFill>
                <a:highlight>
                  <a:srgbClr val="EFF0F1"/>
                </a:highlight>
                <a:latin typeface="Courier New"/>
                <a:ea typeface="Courier New"/>
                <a:cs typeface="Courier New"/>
                <a:sym typeface="Courier New"/>
              </a:rPr>
              <a:t> emptable e, emptable b</a:t>
            </a:r>
            <a:endParaRPr sz="1000">
              <a:solidFill>
                <a:srgbClr val="303336"/>
              </a:solidFill>
              <a:highlight>
                <a:srgbClr val="EFF0F1"/>
              </a:highlight>
              <a:latin typeface="Courier New"/>
              <a:ea typeface="Courier New"/>
              <a:cs typeface="Courier New"/>
              <a:sym typeface="Courier New"/>
            </a:endParaRPr>
          </a:p>
          <a:p>
            <a:pPr marL="914400" lvl="0" indent="0" algn="l" rtl="0">
              <a:lnSpc>
                <a:spcPct val="100000"/>
              </a:lnSpc>
              <a:spcBef>
                <a:spcPts val="1100"/>
              </a:spcBef>
              <a:spcAft>
                <a:spcPts val="0"/>
              </a:spcAft>
              <a:buNone/>
            </a:pPr>
            <a:r>
              <a:rPr lang="en" sz="1000">
                <a:solidFill>
                  <a:srgbClr val="101094"/>
                </a:solidFill>
                <a:highlight>
                  <a:srgbClr val="EFF0F1"/>
                </a:highlight>
                <a:latin typeface="Courier New"/>
                <a:ea typeface="Courier New"/>
                <a:cs typeface="Courier New"/>
                <a:sym typeface="Courier New"/>
              </a:rPr>
              <a:t>where</a:t>
            </a:r>
            <a:r>
              <a:rPr lang="en" sz="1000">
                <a:solidFill>
                  <a:srgbClr val="303336"/>
                </a:solidFill>
                <a:highlight>
                  <a:srgbClr val="EFF0F1"/>
                </a:highlight>
                <a:latin typeface="Courier New"/>
                <a:ea typeface="Courier New"/>
                <a:cs typeface="Courier New"/>
                <a:sym typeface="Courier New"/>
              </a:rPr>
              <a:t> e.manager_id = b.empolyee_id;</a:t>
            </a:r>
            <a:endParaRPr sz="1000">
              <a:solidFill>
                <a:srgbClr val="303336"/>
              </a:solidFill>
              <a:highlight>
                <a:srgbClr val="EFF0F1"/>
              </a:highlight>
              <a:latin typeface="Courier New"/>
              <a:ea typeface="Courier New"/>
              <a:cs typeface="Courier New"/>
              <a:sym typeface="Courier New"/>
            </a:endParaRPr>
          </a:p>
          <a:p>
            <a:pPr marL="457200" lvl="0" indent="0" algn="l" rtl="0">
              <a:spcBef>
                <a:spcPts val="11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PL/SQL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Procedural Language extensions to SQL</a:t>
            </a:r>
            <a:endParaRPr>
              <a:latin typeface="Calibri" panose="020F0502020204030204" pitchFamily="34" charset="0"/>
              <a:cs typeface="Calibri" panose="020F0502020204030204" pitchFamily="34" charset="0"/>
            </a:endParaRPr>
          </a:p>
        </p:txBody>
      </p:sp>
      <p:sp>
        <p:nvSpPr>
          <p:cNvPr id="316" name="Google Shape;316;p5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An extension of SQL used in Oracle</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PL/SQL is closely integrated into the SQL language, yet it adds programming constructs that are not native to SQL</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Includes:</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Sequences</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Triggers</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Stored procedures</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Functions</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endParaRPr>
              <a:latin typeface="Calibri" panose="020F0502020204030204" pitchFamily="34" charset="0"/>
              <a:cs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8"/>
          <p:cNvSpPr txBox="1">
            <a:spLocks noGrp="1"/>
          </p:cNvSpPr>
          <p:nvPr>
            <p:ph type="title"/>
          </p:nvPr>
        </p:nvSpPr>
        <p:spPr>
          <a:xfrm>
            <a:off x="133900" y="140450"/>
            <a:ext cx="384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Stored Procedures</a:t>
            </a:r>
            <a:endParaRPr>
              <a:latin typeface="Calibri" panose="020F0502020204030204" pitchFamily="34" charset="0"/>
              <a:cs typeface="Calibri" panose="020F0502020204030204" pitchFamily="34" charset="0"/>
            </a:endParaRPr>
          </a:p>
        </p:txBody>
      </p:sp>
      <p:sp>
        <p:nvSpPr>
          <p:cNvPr id="322" name="Google Shape;322;p58"/>
          <p:cNvSpPr txBox="1">
            <a:spLocks noGrp="1"/>
          </p:cNvSpPr>
          <p:nvPr>
            <p:ph type="body" idx="1"/>
          </p:nvPr>
        </p:nvSpPr>
        <p:spPr>
          <a:xfrm>
            <a:off x="3512100" y="140450"/>
            <a:ext cx="4891200" cy="97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Can return 0-many parameters</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Cannot be applied to a column</a:t>
            </a:r>
            <a:endParaRPr>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n" u="sng">
                <a:solidFill>
                  <a:schemeClr val="hlink"/>
                </a:solidFill>
                <a:latin typeface="Calibri" panose="020F0502020204030204" pitchFamily="34" charset="0"/>
                <a:cs typeface="Calibri" panose="020F0502020204030204" pitchFamily="34" charset="0"/>
                <a:hlinkClick r:id="rId3"/>
              </a:rPr>
              <a:t>https://www.techonthenet.com/oracle/procedures.php</a:t>
            </a:r>
            <a:endParaRPr>
              <a:latin typeface="Calibri" panose="020F0502020204030204" pitchFamily="34" charset="0"/>
              <a:cs typeface="Calibri" panose="020F0502020204030204" pitchFamily="34" charset="0"/>
            </a:endParaRPr>
          </a:p>
          <a:p>
            <a:pPr marL="0" lvl="0" indent="0" algn="l" rtl="0">
              <a:spcBef>
                <a:spcPts val="1600"/>
              </a:spcBef>
              <a:spcAft>
                <a:spcPts val="0"/>
              </a:spcAft>
              <a:buNone/>
            </a:pP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The R in RDBMS: Relations &amp; Diagrams </a:t>
            </a:r>
            <a:endParaRPr dirty="0">
              <a:latin typeface="Calibri" panose="020F0502020204030204" pitchFamily="34" charset="0"/>
              <a:cs typeface="Calibri" panose="020F0502020204030204" pitchFamily="34" charset="0"/>
            </a:endParaRPr>
          </a:p>
        </p:txBody>
      </p:sp>
      <p:sp>
        <p:nvSpPr>
          <p:cNvPr id="74" name="Google Shape;74;p16"/>
          <p:cNvSpPr txBox="1">
            <a:spLocks noGrp="1"/>
          </p:cNvSpPr>
          <p:nvPr>
            <p:ph type="body" idx="1"/>
          </p:nvPr>
        </p:nvSpPr>
        <p:spPr>
          <a:xfrm>
            <a:off x="311700" y="887275"/>
            <a:ext cx="8520600" cy="368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alibri" panose="020F0502020204030204" pitchFamily="34" charset="0"/>
                <a:cs typeface="Calibri" panose="020F0502020204030204" pitchFamily="34" charset="0"/>
              </a:rPr>
              <a:t>An </a:t>
            </a:r>
            <a:r>
              <a:rPr lang="en" b="1" dirty="0">
                <a:latin typeface="Calibri" panose="020F0502020204030204" pitchFamily="34" charset="0"/>
                <a:cs typeface="Calibri" panose="020F0502020204030204" pitchFamily="34" charset="0"/>
              </a:rPr>
              <a:t>entity-relationship diagram</a:t>
            </a:r>
            <a:r>
              <a:rPr lang="en" dirty="0">
                <a:latin typeface="Calibri" panose="020F0502020204030204" pitchFamily="34" charset="0"/>
                <a:cs typeface="Calibri" panose="020F0502020204030204" pitchFamily="34" charset="0"/>
              </a:rPr>
              <a:t>—otherwise known as an ERD—is a data modeling technique that creates an illustration of an information system's entities and the relationships between those entities.</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r>
              <a:rPr lang="en" dirty="0">
                <a:latin typeface="Calibri" panose="020F0502020204030204" pitchFamily="34" charset="0"/>
                <a:cs typeface="Calibri" panose="020F0502020204030204" pitchFamily="34" charset="0"/>
              </a:rPr>
              <a:t>There are 3 ingredients in a standard entity-relationship diagram:</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r>
              <a:rPr lang="en" sz="1600" dirty="0">
                <a:latin typeface="Calibri" panose="020F0502020204030204" pitchFamily="34" charset="0"/>
                <a:cs typeface="Calibri" panose="020F0502020204030204" pitchFamily="34" charset="0"/>
              </a:rPr>
              <a:t>•Entities, which represent people, places, items, events, or concepts.</a:t>
            </a:r>
            <a:endParaRPr sz="1600"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r>
              <a:rPr lang="en" sz="1600" dirty="0">
                <a:latin typeface="Calibri" panose="020F0502020204030204" pitchFamily="34" charset="0"/>
                <a:cs typeface="Calibri" panose="020F0502020204030204" pitchFamily="34" charset="0"/>
              </a:rPr>
              <a:t>•Attributes, which represent properties or descriptive qualities of an entity. These are also known as data elements.</a:t>
            </a:r>
            <a:endParaRPr sz="1600"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r>
              <a:rPr lang="en" sz="1600" dirty="0">
                <a:latin typeface="Calibri" panose="020F0502020204030204" pitchFamily="34" charset="0"/>
                <a:cs typeface="Calibri" panose="020F0502020204030204" pitchFamily="34" charset="0"/>
              </a:rPr>
              <a:t>•Relationships, which represent the link between different entities.</a:t>
            </a:r>
            <a:endParaRPr sz="1600"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9"/>
          <p:cNvSpPr txBox="1">
            <a:spLocks noGrp="1"/>
          </p:cNvSpPr>
          <p:nvPr>
            <p:ph type="title"/>
          </p:nvPr>
        </p:nvSpPr>
        <p:spPr>
          <a:xfrm>
            <a:off x="311700" y="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Functions</a:t>
            </a:r>
            <a:endParaRPr>
              <a:latin typeface="Calibri" panose="020F0502020204030204" pitchFamily="34" charset="0"/>
              <a:cs typeface="Calibri" panose="020F0502020204030204" pitchFamily="34" charset="0"/>
            </a:endParaRPr>
          </a:p>
        </p:txBody>
      </p:sp>
      <p:sp>
        <p:nvSpPr>
          <p:cNvPr id="328" name="Google Shape;328;p59"/>
          <p:cNvSpPr txBox="1">
            <a:spLocks noGrp="1"/>
          </p:cNvSpPr>
          <p:nvPr>
            <p:ph type="body" idx="1"/>
          </p:nvPr>
        </p:nvSpPr>
        <p:spPr>
          <a:xfrm>
            <a:off x="2231125" y="152400"/>
            <a:ext cx="5610600" cy="80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Must return 1 value</a:t>
            </a:r>
            <a:endParaRPr>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Can be applied to columns</a:t>
            </a:r>
            <a:endParaRPr>
              <a:latin typeface="Calibri" panose="020F0502020204030204" pitchFamily="34" charset="0"/>
              <a:cs typeface="Calibri" panose="020F0502020204030204" pitchFamily="34" charset="0"/>
            </a:endParaRPr>
          </a:p>
        </p:txBody>
      </p:sp>
      <p:pic>
        <p:nvPicPr>
          <p:cNvPr id="329" name="Google Shape;329;p59" descr="function syntax.PNG"/>
          <p:cNvPicPr preferRelativeResize="0"/>
          <p:nvPr/>
        </p:nvPicPr>
        <p:blipFill>
          <a:blip r:embed="rId3">
            <a:alphaModFix/>
          </a:blip>
          <a:stretch>
            <a:fillRect/>
          </a:stretch>
        </p:blipFill>
        <p:spPr>
          <a:xfrm>
            <a:off x="201799" y="1082126"/>
            <a:ext cx="3999475" cy="4061374"/>
          </a:xfrm>
          <a:prstGeom prst="rect">
            <a:avLst/>
          </a:prstGeom>
          <a:noFill/>
          <a:ln>
            <a:noFill/>
          </a:ln>
        </p:spPr>
      </p:pic>
      <p:sp>
        <p:nvSpPr>
          <p:cNvPr id="330" name="Google Shape;330;p59"/>
          <p:cNvSpPr txBox="1"/>
          <p:nvPr/>
        </p:nvSpPr>
        <p:spPr>
          <a:xfrm>
            <a:off x="4593325" y="1153363"/>
            <a:ext cx="3999600" cy="391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333333"/>
                </a:solidFill>
                <a:highlight>
                  <a:srgbClr val="FFFFFF"/>
                </a:highlight>
                <a:latin typeface="Calibri" panose="020F0502020204030204" pitchFamily="34" charset="0"/>
                <a:cs typeface="Calibri" panose="020F0502020204030204" pitchFamily="34" charset="0"/>
              </a:rPr>
              <a:t>When you create a procedure or function, you may define parameters. There are three types of parameters that can be declared:</a:t>
            </a:r>
            <a:endParaRPr sz="1200">
              <a:solidFill>
                <a:srgbClr val="333333"/>
              </a:solidFill>
              <a:highlight>
                <a:srgbClr val="FFFFFF"/>
              </a:highlight>
              <a:latin typeface="Calibri" panose="020F0502020204030204" pitchFamily="34" charset="0"/>
              <a:cs typeface="Calibri" panose="020F0502020204030204" pitchFamily="34" charset="0"/>
            </a:endParaRPr>
          </a:p>
          <a:p>
            <a:pPr marL="457200" lvl="0" indent="-304800" algn="l" rtl="0">
              <a:lnSpc>
                <a:spcPct val="115000"/>
              </a:lnSpc>
              <a:spcBef>
                <a:spcPts val="800"/>
              </a:spcBef>
              <a:spcAft>
                <a:spcPts val="0"/>
              </a:spcAft>
              <a:buClr>
                <a:srgbClr val="333333"/>
              </a:buClr>
              <a:buSzPts val="1200"/>
              <a:buAutoNum type="arabicPeriod"/>
            </a:pPr>
            <a:r>
              <a:rPr lang="en" sz="1200">
                <a:solidFill>
                  <a:srgbClr val="333333"/>
                </a:solidFill>
                <a:highlight>
                  <a:srgbClr val="FFFFFF"/>
                </a:highlight>
                <a:latin typeface="Calibri" panose="020F0502020204030204" pitchFamily="34" charset="0"/>
                <a:cs typeface="Calibri" panose="020F0502020204030204" pitchFamily="34" charset="0"/>
              </a:rPr>
              <a:t>IN - The parameter can be referenced by the procedure or function. The value of the parameter can not be overwritten by the procedure or function.</a:t>
            </a:r>
            <a:endParaRPr sz="1200">
              <a:solidFill>
                <a:srgbClr val="333333"/>
              </a:solidFill>
              <a:highlight>
                <a:srgbClr val="FFFFFF"/>
              </a:highlight>
              <a:latin typeface="Calibri" panose="020F0502020204030204" pitchFamily="34" charset="0"/>
              <a:cs typeface="Calibri" panose="020F0502020204030204" pitchFamily="34" charset="0"/>
            </a:endParaRPr>
          </a:p>
          <a:p>
            <a:pPr marL="457200" lvl="0" indent="-304800" algn="l" rtl="0">
              <a:lnSpc>
                <a:spcPct val="115000"/>
              </a:lnSpc>
              <a:spcBef>
                <a:spcPts val="0"/>
              </a:spcBef>
              <a:spcAft>
                <a:spcPts val="0"/>
              </a:spcAft>
              <a:buClr>
                <a:srgbClr val="333333"/>
              </a:buClr>
              <a:buSzPts val="1200"/>
              <a:buAutoNum type="arabicPeriod"/>
            </a:pPr>
            <a:r>
              <a:rPr lang="en" sz="1200">
                <a:solidFill>
                  <a:srgbClr val="333333"/>
                </a:solidFill>
                <a:highlight>
                  <a:srgbClr val="FFFFFF"/>
                </a:highlight>
                <a:latin typeface="Calibri" panose="020F0502020204030204" pitchFamily="34" charset="0"/>
                <a:cs typeface="Calibri" panose="020F0502020204030204" pitchFamily="34" charset="0"/>
              </a:rPr>
              <a:t>OUT - The parameter can not be referenced by the procedure or function, but the value of the parameter can be overwritten by the procedure or function.</a:t>
            </a:r>
            <a:endParaRPr sz="1200">
              <a:solidFill>
                <a:srgbClr val="333333"/>
              </a:solidFill>
              <a:highlight>
                <a:srgbClr val="FFFFFF"/>
              </a:highlight>
              <a:latin typeface="Calibri" panose="020F0502020204030204" pitchFamily="34" charset="0"/>
              <a:cs typeface="Calibri" panose="020F0502020204030204" pitchFamily="34" charset="0"/>
            </a:endParaRPr>
          </a:p>
          <a:p>
            <a:pPr marL="457200" lvl="0" indent="-304800" algn="l" rtl="0">
              <a:lnSpc>
                <a:spcPct val="115000"/>
              </a:lnSpc>
              <a:spcBef>
                <a:spcPts val="0"/>
              </a:spcBef>
              <a:spcAft>
                <a:spcPts val="0"/>
              </a:spcAft>
              <a:buClr>
                <a:srgbClr val="333333"/>
              </a:buClr>
              <a:buSzPts val="1200"/>
              <a:buAutoNum type="arabicPeriod"/>
            </a:pPr>
            <a:r>
              <a:rPr lang="en" sz="1200">
                <a:solidFill>
                  <a:srgbClr val="333333"/>
                </a:solidFill>
                <a:highlight>
                  <a:srgbClr val="FFFFFF"/>
                </a:highlight>
                <a:latin typeface="Calibri" panose="020F0502020204030204" pitchFamily="34" charset="0"/>
                <a:cs typeface="Calibri" panose="020F0502020204030204" pitchFamily="34" charset="0"/>
              </a:rPr>
              <a:t>IN OUT - The parameter can be referenced by the procedure or function and the value of the parameter can be overwritten by the procedure or function.</a:t>
            </a:r>
            <a:endParaRPr sz="1200">
              <a:solidFill>
                <a:srgbClr val="333333"/>
              </a:solidFill>
              <a:highlight>
                <a:srgbClr val="FFFFFF"/>
              </a:highlight>
              <a:latin typeface="Calibri" panose="020F0502020204030204" pitchFamily="34" charset="0"/>
              <a:cs typeface="Calibri" panose="020F0502020204030204" pitchFamily="34" charset="0"/>
            </a:endParaRPr>
          </a:p>
          <a:p>
            <a:pPr marL="0" lvl="0" indent="0" algn="l" rtl="0">
              <a:spcBef>
                <a:spcPts val="800"/>
              </a:spcBef>
              <a:spcAft>
                <a:spcPts val="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60" descr="function example.PNG"/>
          <p:cNvPicPr preferRelativeResize="0"/>
          <p:nvPr/>
        </p:nvPicPr>
        <p:blipFill>
          <a:blip r:embed="rId3">
            <a:alphaModFix/>
          </a:blip>
          <a:stretch>
            <a:fillRect/>
          </a:stretch>
        </p:blipFill>
        <p:spPr>
          <a:xfrm>
            <a:off x="0" y="0"/>
            <a:ext cx="5105925" cy="5143501"/>
          </a:xfrm>
          <a:prstGeom prst="rect">
            <a:avLst/>
          </a:prstGeom>
          <a:noFill/>
          <a:ln>
            <a:noFill/>
          </a:ln>
        </p:spPr>
      </p:pic>
      <p:sp>
        <p:nvSpPr>
          <p:cNvPr id="336" name="Google Shape;336;p60"/>
          <p:cNvSpPr txBox="1"/>
          <p:nvPr/>
        </p:nvSpPr>
        <p:spPr>
          <a:xfrm>
            <a:off x="5253725" y="323100"/>
            <a:ext cx="3890400" cy="85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This is a function called</a:t>
            </a:r>
            <a:r>
              <a:rPr lang="en" i="1">
                <a:latin typeface="Calibri" panose="020F0502020204030204" pitchFamily="34" charset="0"/>
                <a:cs typeface="Calibri" panose="020F0502020204030204" pitchFamily="34" charset="0"/>
              </a:rPr>
              <a:t> FindCourse</a:t>
            </a:r>
            <a:endParaRPr i="1">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a:latin typeface="Calibri" panose="020F0502020204030204" pitchFamily="34" charset="0"/>
                <a:cs typeface="Calibri" panose="020F0502020204030204" pitchFamily="34" charset="0"/>
              </a:rPr>
              <a:t>It has one parameter called </a:t>
            </a:r>
            <a:r>
              <a:rPr lang="en" i="1">
                <a:latin typeface="Calibri" panose="020F0502020204030204" pitchFamily="34" charset="0"/>
                <a:cs typeface="Calibri" panose="020F0502020204030204" pitchFamily="34" charset="0"/>
              </a:rPr>
              <a:t>name_in</a:t>
            </a:r>
            <a:r>
              <a:rPr lang="en">
                <a:latin typeface="Calibri" panose="020F0502020204030204" pitchFamily="34" charset="0"/>
                <a:cs typeface="Calibri" panose="020F0502020204030204" pitchFamily="34" charset="0"/>
              </a:rPr>
              <a:t>, and it returns a number.</a:t>
            </a: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a:latin typeface="Calibri" panose="020F0502020204030204" pitchFamily="34" charset="0"/>
                <a:cs typeface="Calibri" panose="020F0502020204030204" pitchFamily="34" charset="0"/>
              </a:rPr>
              <a:t>The function will return the course number if it finds a match based on course name </a:t>
            </a: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a:latin typeface="Calibri" panose="020F0502020204030204" pitchFamily="34" charset="0"/>
                <a:cs typeface="Calibri" panose="020F0502020204030204" pitchFamily="34" charset="0"/>
              </a:rPr>
              <a:t>Otherwise, it returns a 99999</a:t>
            </a: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a:latin typeface="Calibri" panose="020F0502020204030204" pitchFamily="34" charset="0"/>
                <a:cs typeface="Calibri" panose="020F0502020204030204" pitchFamily="34" charset="0"/>
              </a:rPr>
              <a:t>To reference the new function, we call a SQL statement as follows</a:t>
            </a: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a:latin typeface="Calibri" panose="020F0502020204030204" pitchFamily="34" charset="0"/>
                <a:cs typeface="Calibri" panose="020F0502020204030204" pitchFamily="34" charset="0"/>
              </a:rPr>
              <a:t>SELECT course_name, FindCourse(course_name) AS course_id</a:t>
            </a: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a:latin typeface="Calibri" panose="020F0502020204030204" pitchFamily="34" charset="0"/>
                <a:cs typeface="Calibri" panose="020F0502020204030204" pitchFamily="34" charset="0"/>
              </a:rPr>
              <a:t>FROM courses</a:t>
            </a: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a:latin typeface="Calibri" panose="020F0502020204030204" pitchFamily="34" charset="0"/>
                <a:cs typeface="Calibri" panose="020F0502020204030204" pitchFamily="34" charset="0"/>
              </a:rPr>
              <a:t>WHERE subject = ‘Mathematics’;</a:t>
            </a:r>
            <a:endParaRPr>
              <a:latin typeface="Calibri" panose="020F0502020204030204" pitchFamily="34" charset="0"/>
              <a:cs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Cursors</a:t>
            </a:r>
            <a:endParaRPr>
              <a:latin typeface="Calibri" panose="020F0502020204030204" pitchFamily="34" charset="0"/>
              <a:cs typeface="Calibri" panose="020F0502020204030204" pitchFamily="34" charset="0"/>
            </a:endParaRPr>
          </a:p>
        </p:txBody>
      </p:sp>
      <p:sp>
        <p:nvSpPr>
          <p:cNvPr id="342" name="Google Shape;342;p6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latin typeface="Calibri" panose="020F0502020204030204" pitchFamily="34" charset="0"/>
                <a:cs typeface="Calibri" panose="020F0502020204030204" pitchFamily="34" charset="0"/>
                <a:hlinkClick r:id="rId3"/>
              </a:rPr>
              <a:t>https://www.techonthenet.com/orac</a:t>
            </a: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r>
              <a:rPr lang="en">
                <a:latin typeface="Calibri" panose="020F0502020204030204" pitchFamily="34" charset="0"/>
                <a:cs typeface="Calibri" panose="020F0502020204030204" pitchFamily="34" charset="0"/>
              </a:rPr>
              <a:t>le/cursors/index.php</a:t>
            </a:r>
            <a:endParaRPr>
              <a:latin typeface="Calibri" panose="020F0502020204030204" pitchFamily="34" charset="0"/>
              <a:cs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DBMS_OUTPUT </a:t>
            </a:r>
            <a:endParaRPr>
              <a:latin typeface="Calibri" panose="020F0502020204030204" pitchFamily="34" charset="0"/>
              <a:cs typeface="Calibri" panose="020F0502020204030204" pitchFamily="34" charset="0"/>
            </a:endParaRPr>
          </a:p>
        </p:txBody>
      </p:sp>
      <p:sp>
        <p:nvSpPr>
          <p:cNvPr id="348" name="Google Shape;348;p6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latin typeface="Calibri" panose="020F0502020204030204" pitchFamily="34" charset="0"/>
                <a:cs typeface="Calibri" panose="020F0502020204030204" pitchFamily="34" charset="0"/>
                <a:hlinkClick r:id="rId3"/>
              </a:rPr>
              <a:t>https://www.tutorialspoint.com/plsql/plsql_dbms_output.htm</a:t>
            </a: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Transactions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What is a transaction</a:t>
            </a:r>
            <a:endParaRPr>
              <a:latin typeface="Calibri" panose="020F0502020204030204" pitchFamily="34" charset="0"/>
              <a:cs typeface="Calibri" panose="020F0502020204030204" pitchFamily="34" charset="0"/>
            </a:endParaRPr>
          </a:p>
        </p:txBody>
      </p:sp>
      <p:sp>
        <p:nvSpPr>
          <p:cNvPr id="359" name="Google Shape;359;p64"/>
          <p:cNvSpPr txBox="1">
            <a:spLocks noGrp="1"/>
          </p:cNvSpPr>
          <p:nvPr>
            <p:ph type="body" idx="1"/>
          </p:nvPr>
        </p:nvSpPr>
        <p:spPr>
          <a:xfrm>
            <a:off x="63575" y="975175"/>
            <a:ext cx="8955900" cy="3981600"/>
          </a:xfrm>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0"/>
              </a:spcAft>
              <a:buNone/>
            </a:pPr>
            <a:r>
              <a:rPr lang="en" sz="1400">
                <a:solidFill>
                  <a:srgbClr val="000000"/>
                </a:solidFill>
                <a:latin typeface="Calibri" panose="020F0502020204030204" pitchFamily="34" charset="0"/>
                <a:cs typeface="Calibri" panose="020F0502020204030204" pitchFamily="34" charset="0"/>
              </a:rPr>
              <a:t>A transaction is a unit of work that is performed against a database. Transactions are units or sequences of work accomplished in a logical order, whether in a manual fashion by a user or automatically by some sort of a database program.</a:t>
            </a:r>
            <a:endParaRPr sz="1400">
              <a:solidFill>
                <a:srgbClr val="000000"/>
              </a:solidFill>
              <a:latin typeface="Calibri" panose="020F0502020204030204" pitchFamily="34" charset="0"/>
              <a:cs typeface="Calibri" panose="020F0502020204030204" pitchFamily="34" charset="0"/>
            </a:endParaRPr>
          </a:p>
          <a:p>
            <a:pPr marL="25400" marR="25400" lvl="0" indent="0" algn="just" rtl="0">
              <a:lnSpc>
                <a:spcPct val="163636"/>
              </a:lnSpc>
              <a:spcBef>
                <a:spcPts val="1100"/>
              </a:spcBef>
              <a:spcAft>
                <a:spcPts val="0"/>
              </a:spcAft>
              <a:buNone/>
            </a:pPr>
            <a:r>
              <a:rPr lang="en" sz="1400">
                <a:solidFill>
                  <a:srgbClr val="000000"/>
                </a:solidFill>
                <a:latin typeface="Calibri" panose="020F0502020204030204" pitchFamily="34" charset="0"/>
                <a:cs typeface="Calibri" panose="020F0502020204030204" pitchFamily="34" charset="0"/>
              </a:rPr>
              <a:t>A transaction is the propagation of one or more changes to the database. For example, if you are creating a record or updating a record or deleting a record from the table, then you are performing transaction on the table. It is important to control transactions to ensure data integrity and to handle database errors.</a:t>
            </a:r>
            <a:endParaRPr sz="1400">
              <a:solidFill>
                <a:srgbClr val="000000"/>
              </a:solidFill>
              <a:latin typeface="Calibri" panose="020F0502020204030204" pitchFamily="34" charset="0"/>
              <a:cs typeface="Calibri" panose="020F0502020204030204" pitchFamily="34" charset="0"/>
            </a:endParaRPr>
          </a:p>
          <a:p>
            <a:pPr marL="25400" marR="25400" lvl="0" indent="0" algn="just" rtl="0">
              <a:lnSpc>
                <a:spcPct val="163636"/>
              </a:lnSpc>
              <a:spcBef>
                <a:spcPts val="1100"/>
              </a:spcBef>
              <a:spcAft>
                <a:spcPts val="0"/>
              </a:spcAft>
              <a:buNone/>
            </a:pPr>
            <a:r>
              <a:rPr lang="en" sz="1400">
                <a:solidFill>
                  <a:srgbClr val="000000"/>
                </a:solidFill>
                <a:latin typeface="Calibri" panose="020F0502020204030204" pitchFamily="34" charset="0"/>
                <a:cs typeface="Calibri" panose="020F0502020204030204" pitchFamily="34" charset="0"/>
              </a:rPr>
              <a:t>Practically, you will club many SQL queries into a group and you will execute all of them together as a part of a transaction.</a:t>
            </a:r>
            <a:endParaRPr sz="1400">
              <a:solidFill>
                <a:srgbClr val="000000"/>
              </a:solidFill>
              <a:latin typeface="Calibri" panose="020F0502020204030204" pitchFamily="34" charset="0"/>
              <a:cs typeface="Calibri" panose="020F0502020204030204" pitchFamily="34" charset="0"/>
            </a:endParaRPr>
          </a:p>
          <a:p>
            <a:pPr marL="0" lvl="0" indent="0" algn="l" rtl="0">
              <a:spcBef>
                <a:spcPts val="11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ACID: The properties of a transaction </a:t>
            </a:r>
            <a:endParaRPr>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65" name="Google Shape;365;p6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Atomicity -</a:t>
            </a:r>
            <a:r>
              <a:rPr lang="en" sz="1400">
                <a:latin typeface="Calibri" panose="020F0502020204030204" pitchFamily="34" charset="0"/>
                <a:cs typeface="Calibri" panose="020F0502020204030204" pitchFamily="34" charset="0"/>
              </a:rPr>
              <a:t> </a:t>
            </a:r>
            <a:r>
              <a:rPr lang="en" sz="1400">
                <a:solidFill>
                  <a:srgbClr val="000000"/>
                </a:solidFill>
                <a:highlight>
                  <a:srgbClr val="FFFFFF"/>
                </a:highlight>
                <a:latin typeface="Calibri" panose="020F0502020204030204" pitchFamily="34" charset="0"/>
                <a:cs typeface="Calibri" panose="020F0502020204030204" pitchFamily="34" charset="0"/>
              </a:rPr>
              <a:t>ensures that all operations within the work unit are completed successfully; otherwise, the transaction is aborted at the point of failure, and previous operations are rolled back to their former state.</a:t>
            </a:r>
            <a:endParaRPr sz="140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Consistency - </a:t>
            </a:r>
            <a:r>
              <a:rPr lang="en" sz="1400">
                <a:solidFill>
                  <a:srgbClr val="000000"/>
                </a:solidFill>
                <a:highlight>
                  <a:srgbClr val="FFFFFF"/>
                </a:highlight>
                <a:latin typeface="Calibri" panose="020F0502020204030204" pitchFamily="34" charset="0"/>
                <a:cs typeface="Calibri" panose="020F0502020204030204" pitchFamily="34" charset="0"/>
              </a:rPr>
              <a:t>ensures that the database properly changes states upon a successfully committed transaction</a:t>
            </a:r>
            <a:endParaRPr sz="140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Isolation - </a:t>
            </a:r>
            <a:r>
              <a:rPr lang="en" sz="1400">
                <a:solidFill>
                  <a:srgbClr val="000000"/>
                </a:solidFill>
                <a:highlight>
                  <a:srgbClr val="FFFFFF"/>
                </a:highlight>
                <a:latin typeface="Calibri" panose="020F0502020204030204" pitchFamily="34" charset="0"/>
                <a:cs typeface="Calibri" panose="020F0502020204030204" pitchFamily="34" charset="0"/>
              </a:rPr>
              <a:t> enables transactions to operate independently of and transparent to each other.</a:t>
            </a:r>
            <a:endParaRPr sz="140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Durability - </a:t>
            </a:r>
            <a:r>
              <a:rPr lang="en" sz="1150">
                <a:solidFill>
                  <a:srgbClr val="000000"/>
                </a:solidFill>
                <a:highlight>
                  <a:srgbClr val="FFFFFF"/>
                </a:highlight>
                <a:latin typeface="Calibri" panose="020F0502020204030204" pitchFamily="34" charset="0"/>
                <a:cs typeface="Calibri" panose="020F0502020204030204" pitchFamily="34" charset="0"/>
              </a:rPr>
              <a:t> </a:t>
            </a:r>
            <a:r>
              <a:rPr lang="en" sz="1400">
                <a:solidFill>
                  <a:srgbClr val="000000"/>
                </a:solidFill>
                <a:highlight>
                  <a:srgbClr val="FFFFFF"/>
                </a:highlight>
                <a:latin typeface="Calibri" panose="020F0502020204030204" pitchFamily="34" charset="0"/>
                <a:cs typeface="Calibri" panose="020F0502020204030204" pitchFamily="34" charset="0"/>
              </a:rPr>
              <a:t>ensures that the result or effect of a committed transaction persists in case of a system failure.</a:t>
            </a:r>
            <a:endParaRPr sz="1400">
              <a:latin typeface="Calibri" panose="020F0502020204030204" pitchFamily="34" charset="0"/>
              <a:cs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6"/>
          <p:cNvSpPr txBox="1">
            <a:spLocks noGrp="1"/>
          </p:cNvSpPr>
          <p:nvPr>
            <p:ph type="title"/>
          </p:nvPr>
        </p:nvSpPr>
        <p:spPr>
          <a:xfrm>
            <a:off x="255550" y="45775"/>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Commit Command</a:t>
            </a:r>
            <a:endParaRPr>
              <a:latin typeface="Calibri" panose="020F0502020204030204" pitchFamily="34" charset="0"/>
              <a:cs typeface="Calibri" panose="020F0502020204030204" pitchFamily="34" charset="0"/>
            </a:endParaRPr>
          </a:p>
        </p:txBody>
      </p:sp>
      <p:sp>
        <p:nvSpPr>
          <p:cNvPr id="371" name="Google Shape;371;p66"/>
          <p:cNvSpPr txBox="1">
            <a:spLocks noGrp="1"/>
          </p:cNvSpPr>
          <p:nvPr>
            <p:ph type="body" idx="1"/>
          </p:nvPr>
        </p:nvSpPr>
        <p:spPr>
          <a:xfrm>
            <a:off x="63300" y="757550"/>
            <a:ext cx="8995500" cy="2145000"/>
          </a:xfrm>
          <a:prstGeom prst="rect">
            <a:avLst/>
          </a:prstGeom>
        </p:spPr>
        <p:txBody>
          <a:bodyPr spcFirstLastPara="1" wrap="square" lIns="91425" tIns="91425" rIns="91425" bIns="91425" anchor="t" anchorCtr="0">
            <a:noAutofit/>
          </a:bodyPr>
          <a:lstStyle/>
          <a:p>
            <a:pPr marL="25400" marR="25400" lvl="0" indent="0" algn="just" rtl="0">
              <a:lnSpc>
                <a:spcPct val="115000"/>
              </a:lnSpc>
              <a:spcBef>
                <a:spcPts val="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COMMIT command is the transactional command used to save changes invoked by a transaction to the database.</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15000"/>
              </a:lnSpc>
              <a:spcBef>
                <a:spcPts val="10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COMMIT command saves all transactions to the database since the last COMMIT or ROLLBACK command.</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25400" marR="25400" lvl="0" indent="0" algn="just" rtl="0">
              <a:lnSpc>
                <a:spcPct val="115000"/>
              </a:lnSpc>
              <a:spcBef>
                <a:spcPts val="10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Following is the example which would delete records from the table having age = 25 and then COMMIT the changes in the database.</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15000"/>
              </a:lnSpc>
              <a:spcBef>
                <a:spcPts val="10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EXAMPLE CODE :</a:t>
            </a:r>
            <a:endParaRPr sz="110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lnSpc>
                <a:spcPct val="115000"/>
              </a:lnSpc>
              <a:spcBef>
                <a:spcPts val="1000"/>
              </a:spcBef>
              <a:spcAft>
                <a:spcPts val="0"/>
              </a:spcAft>
              <a:buNone/>
            </a:pP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SQL</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&gt;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DELETE FROM CUSTOMERS</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WHERE AGE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SQL</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&gt;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COMMIT</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lnSpc>
                <a:spcPct val="115000"/>
              </a:lnSpc>
              <a:spcBef>
                <a:spcPts val="1000"/>
              </a:spcBef>
              <a:spcAft>
                <a:spcPts val="1000"/>
              </a:spcAft>
              <a:buNone/>
            </a:pPr>
            <a:endParaRPr>
              <a:latin typeface="Calibri" panose="020F0502020204030204" pitchFamily="34" charset="0"/>
              <a:cs typeface="Calibri" panose="020F0502020204030204" pitchFamily="34" charset="0"/>
            </a:endParaRPr>
          </a:p>
        </p:txBody>
      </p:sp>
      <p:sp>
        <p:nvSpPr>
          <p:cNvPr id="372" name="Google Shape;372;p66"/>
          <p:cNvSpPr txBox="1"/>
          <p:nvPr/>
        </p:nvSpPr>
        <p:spPr>
          <a:xfrm>
            <a:off x="5262900" y="3136625"/>
            <a:ext cx="3795900" cy="2007000"/>
          </a:xfrm>
          <a:prstGeom prst="rect">
            <a:avLst/>
          </a:prstGeom>
          <a:noFill/>
          <a:ln>
            <a:noFill/>
          </a:ln>
        </p:spPr>
        <p:txBody>
          <a:bodyPr spcFirstLastPara="1" wrap="square" lIns="91425" tIns="91425" rIns="91425" bIns="91425" anchor="t" anchorCtr="0">
            <a:noAutofit/>
          </a:bodyPr>
          <a:lstStyle/>
          <a:p>
            <a:pPr marL="0" lvl="0" indent="0" algn="l" rtl="0">
              <a:lnSpc>
                <a:spcPct val="109090"/>
              </a:lnSpc>
              <a:spcBef>
                <a:spcPts val="0"/>
              </a:spcBef>
              <a:spcAft>
                <a:spcPts val="0"/>
              </a:spcAft>
              <a:buNone/>
            </a:pP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After</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lnSpc>
                <a:spcPct val="109090"/>
              </a:lnSpc>
              <a:spcBef>
                <a:spcPts val="800"/>
              </a:spcBef>
              <a:spcAft>
                <a:spcPts val="0"/>
              </a:spcAft>
              <a:buNone/>
            </a:pP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ID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NAME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AGE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ADDRESS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SALARY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Ramesh</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Ahmedabad</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kaushik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Kota</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Hardik</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Bhopal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8500.00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6</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Komal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MP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4500.00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Muffy</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24</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Indore</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10000.00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spcBef>
                <a:spcPts val="800"/>
              </a:spcBef>
              <a:spcAft>
                <a:spcPts val="0"/>
              </a:spcAft>
              <a:buNone/>
            </a:pPr>
            <a:endParaRPr>
              <a:latin typeface="Calibri" panose="020F0502020204030204" pitchFamily="34" charset="0"/>
              <a:cs typeface="Calibri" panose="020F0502020204030204" pitchFamily="34" charset="0"/>
            </a:endParaRPr>
          </a:p>
        </p:txBody>
      </p:sp>
      <p:sp>
        <p:nvSpPr>
          <p:cNvPr id="373" name="Google Shape;373;p66"/>
          <p:cNvSpPr txBox="1"/>
          <p:nvPr/>
        </p:nvSpPr>
        <p:spPr>
          <a:xfrm>
            <a:off x="0" y="3052625"/>
            <a:ext cx="3859200" cy="2091000"/>
          </a:xfrm>
          <a:prstGeom prst="rect">
            <a:avLst/>
          </a:prstGeom>
          <a:noFill/>
          <a:ln>
            <a:noFill/>
          </a:ln>
        </p:spPr>
        <p:txBody>
          <a:bodyPr spcFirstLastPara="1" wrap="square" lIns="91425" tIns="91425" rIns="91425" bIns="91425" anchor="t" anchorCtr="0">
            <a:noAutofit/>
          </a:bodyPr>
          <a:lstStyle/>
          <a:p>
            <a:pPr marL="0" lvl="0" indent="0" algn="l" rtl="0">
              <a:lnSpc>
                <a:spcPct val="109090"/>
              </a:lnSpc>
              <a:spcBef>
                <a:spcPts val="0"/>
              </a:spcBef>
              <a:spcAft>
                <a:spcPts val="0"/>
              </a:spcAft>
              <a:buNone/>
            </a:pP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Before</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lnSpc>
                <a:spcPct val="109090"/>
              </a:lnSpc>
              <a:spcBef>
                <a:spcPts val="800"/>
              </a:spcBef>
              <a:spcAft>
                <a:spcPts val="800"/>
              </a:spcAft>
              <a:buNone/>
            </a:pP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ID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NAME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AGE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ADDRESS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SALARY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Ramesh</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Ahmedabad</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Khilan</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Delhi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kaushik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Kota</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4</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Chaitali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Mumbai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6500.00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Hardik</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Bhopal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8500.00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6</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Komal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MP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4500.00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Muffy</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24</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Indore</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10000.00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a:latin typeface="Calibri" panose="020F0502020204030204" pitchFamily="34" charset="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Rollback Command </a:t>
            </a:r>
            <a:endParaRPr>
              <a:latin typeface="Calibri" panose="020F0502020204030204" pitchFamily="34" charset="0"/>
              <a:cs typeface="Calibri" panose="020F0502020204030204" pitchFamily="34" charset="0"/>
            </a:endParaRPr>
          </a:p>
        </p:txBody>
      </p:sp>
      <p:sp>
        <p:nvSpPr>
          <p:cNvPr id="379" name="Google Shape;379;p67"/>
          <p:cNvSpPr txBox="1">
            <a:spLocks noGrp="1"/>
          </p:cNvSpPr>
          <p:nvPr>
            <p:ph type="body" idx="1"/>
          </p:nvPr>
        </p:nvSpPr>
        <p:spPr>
          <a:xfrm>
            <a:off x="311700" y="1228675"/>
            <a:ext cx="8520600" cy="1640100"/>
          </a:xfrm>
          <a:prstGeom prst="rect">
            <a:avLst/>
          </a:prstGeom>
        </p:spPr>
        <p:txBody>
          <a:bodyPr spcFirstLastPara="1" wrap="square" lIns="91425" tIns="91425" rIns="91425" bIns="91425" anchor="t" anchorCtr="0">
            <a:noAutofit/>
          </a:bodyPr>
          <a:lstStyle/>
          <a:p>
            <a:pPr marL="25400" marR="25400" lvl="0" indent="0" algn="just" rtl="0">
              <a:lnSpc>
                <a:spcPct val="115000"/>
              </a:lnSpc>
              <a:spcBef>
                <a:spcPts val="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ROLLBACK command is the transactional command used to undo transactions that have not already been saved to the database.</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15000"/>
              </a:lnSpc>
              <a:spcBef>
                <a:spcPts val="11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ROLLBACK command can only be used to undo transactions since the last COMMIT or ROLLBACK command was issued.</a:t>
            </a:r>
            <a:endParaRPr sz="110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lnSpc>
                <a:spcPct val="109090"/>
              </a:lnSpc>
              <a:spcBef>
                <a:spcPts val="1100"/>
              </a:spcBef>
              <a:spcAft>
                <a:spcPts val="0"/>
              </a:spcAft>
              <a:buNone/>
            </a:pP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SQL</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&gt;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DELETE FROM CUSTOMERS</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WHERE AGE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SQL</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&gt;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ROLLBACK</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spcBef>
                <a:spcPts val="800"/>
              </a:spcBef>
              <a:spcAft>
                <a:spcPts val="1600"/>
              </a:spcAft>
              <a:buNone/>
            </a:pPr>
            <a:endParaRPr>
              <a:latin typeface="Calibri" panose="020F0502020204030204" pitchFamily="34" charset="0"/>
              <a:cs typeface="Calibri" panose="020F0502020204030204" pitchFamily="34" charset="0"/>
            </a:endParaRPr>
          </a:p>
        </p:txBody>
      </p:sp>
      <p:sp>
        <p:nvSpPr>
          <p:cNvPr id="380" name="Google Shape;380;p67"/>
          <p:cNvSpPr txBox="1"/>
          <p:nvPr/>
        </p:nvSpPr>
        <p:spPr>
          <a:xfrm>
            <a:off x="366525" y="3059750"/>
            <a:ext cx="4335000" cy="22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Before:</a:t>
            </a:r>
            <a:endParaRPr>
              <a:latin typeface="Calibri" panose="020F0502020204030204" pitchFamily="34" charset="0"/>
              <a:cs typeface="Calibri" panose="020F0502020204030204" pitchFamily="34" charset="0"/>
            </a:endParaRPr>
          </a:p>
          <a:p>
            <a:pPr marL="0" lvl="0" indent="0" algn="l" rtl="0">
              <a:lnSpc>
                <a:spcPct val="109090"/>
              </a:lnSpc>
              <a:spcBef>
                <a:spcPts val="0"/>
              </a:spcBef>
              <a:spcAft>
                <a:spcPts val="0"/>
              </a:spcAft>
              <a:buNone/>
            </a:pP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ID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NAME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AGE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ADDRESS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SALARY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Ramesh</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Ahmedabad</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Khilan</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Delhi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kaushik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Kota</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4</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Chaitali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Mumbai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6500.00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Hardik</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Bhopal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8500.00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6</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Komal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MP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4500.00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Muffy</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24</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Indore</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10000.00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spcBef>
                <a:spcPts val="800"/>
              </a:spcBef>
              <a:spcAft>
                <a:spcPts val="0"/>
              </a:spcAft>
              <a:buNone/>
            </a:pPr>
            <a:endParaRPr>
              <a:latin typeface="Calibri" panose="020F0502020204030204" pitchFamily="34" charset="0"/>
              <a:cs typeface="Calibri" panose="020F0502020204030204" pitchFamily="34" charset="0"/>
            </a:endParaRPr>
          </a:p>
        </p:txBody>
      </p:sp>
      <p:sp>
        <p:nvSpPr>
          <p:cNvPr id="381" name="Google Shape;381;p67"/>
          <p:cNvSpPr txBox="1"/>
          <p:nvPr/>
        </p:nvSpPr>
        <p:spPr>
          <a:xfrm>
            <a:off x="4497300" y="3003600"/>
            <a:ext cx="4335000" cy="22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After:</a:t>
            </a:r>
            <a:endParaRPr>
              <a:latin typeface="Calibri" panose="020F0502020204030204" pitchFamily="34" charset="0"/>
              <a:cs typeface="Calibri" panose="020F0502020204030204" pitchFamily="34" charset="0"/>
            </a:endParaRPr>
          </a:p>
          <a:p>
            <a:pPr marL="0" lvl="0" indent="0" algn="l" rtl="0">
              <a:lnSpc>
                <a:spcPct val="109090"/>
              </a:lnSpc>
              <a:spcBef>
                <a:spcPts val="0"/>
              </a:spcBef>
              <a:spcAft>
                <a:spcPts val="0"/>
              </a:spcAft>
              <a:buNone/>
            </a:pP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ID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NAME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AGE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ADDRESS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SALARY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Ramesh</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Ahmedabad</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Khilan</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Delhi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kaushik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23</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Kota</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4</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Chaitali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Mumbai</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6500.00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5</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Hardik</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Bhopal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8500.00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6</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Komal</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22</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MP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4500.00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7</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Muffy</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24</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7F0055"/>
                </a:solidFill>
                <a:highlight>
                  <a:srgbClr val="EEEEEE"/>
                </a:highlight>
                <a:latin typeface="Calibri" panose="020F0502020204030204" pitchFamily="34" charset="0"/>
                <a:ea typeface="Courier New"/>
                <a:cs typeface="Calibri" panose="020F0502020204030204" pitchFamily="34" charset="0"/>
                <a:sym typeface="Courier New"/>
              </a:rPr>
              <a:t>Indore</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006666"/>
                </a:solidFill>
                <a:highlight>
                  <a:srgbClr val="EEEEEE"/>
                </a:highlight>
                <a:latin typeface="Calibri" panose="020F0502020204030204" pitchFamily="34" charset="0"/>
                <a:ea typeface="Courier New"/>
                <a:cs typeface="Calibri" panose="020F0502020204030204" pitchFamily="34" charset="0"/>
                <a:sym typeface="Courier New"/>
              </a:rPr>
              <a:t>10000.00</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a:r>
            <a:b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b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spcBef>
                <a:spcPts val="800"/>
              </a:spcBef>
              <a:spcAft>
                <a:spcPts val="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Savepoint</a:t>
            </a:r>
            <a:endParaRPr>
              <a:latin typeface="Calibri" panose="020F0502020204030204" pitchFamily="34" charset="0"/>
              <a:cs typeface="Calibri" panose="020F0502020204030204" pitchFamily="34" charset="0"/>
            </a:endParaRPr>
          </a:p>
        </p:txBody>
      </p:sp>
      <p:sp>
        <p:nvSpPr>
          <p:cNvPr id="387" name="Google Shape;387;p68"/>
          <p:cNvSpPr txBox="1">
            <a:spLocks noGrp="1"/>
          </p:cNvSpPr>
          <p:nvPr>
            <p:ph type="body" idx="1"/>
          </p:nvPr>
        </p:nvSpPr>
        <p:spPr>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A SAVEPOINT is a point in a transaction when you can roll the transaction back to a certain point without rolling back the entire transaction.</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63636"/>
              </a:lnSpc>
              <a:spcBef>
                <a:spcPts val="11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syntax for SAVEPOINT command is as follows:</a:t>
            </a:r>
            <a:endParaRPr sz="110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lnSpc>
                <a:spcPct val="109090"/>
              </a:lnSpc>
              <a:spcBef>
                <a:spcPts val="1100"/>
              </a:spcBef>
              <a:spcAft>
                <a:spcPts val="0"/>
              </a:spcAft>
              <a:buNone/>
            </a:pP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SAVEPOINT SAVEPOINT_NAME</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25400" marR="25400" lvl="0" indent="0" algn="just" rtl="0">
              <a:lnSpc>
                <a:spcPct val="163636"/>
              </a:lnSpc>
              <a:spcBef>
                <a:spcPts val="8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This command serves only in the creation of a SAVEPOINT among transactional statements. The ROLLBACK command is used to undo a group of transactions.</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63636"/>
              </a:lnSpc>
              <a:spcBef>
                <a:spcPts val="11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syntax for rolling back to a SAVEPOINT is as follows:</a:t>
            </a:r>
            <a:endParaRPr sz="110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lnSpc>
                <a:spcPct val="109090"/>
              </a:lnSpc>
              <a:spcBef>
                <a:spcPts val="1100"/>
              </a:spcBef>
              <a:spcAft>
                <a:spcPts val="0"/>
              </a:spcAft>
              <a:buNone/>
            </a:pP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ROLLBACK TO SAVEPOINT_NAME</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spcBef>
                <a:spcPts val="8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Types of ERD’s</a:t>
            </a:r>
            <a:endParaRPr dirty="0">
              <a:latin typeface="Calibri" panose="020F0502020204030204" pitchFamily="34" charset="0"/>
              <a:cs typeface="Calibri" panose="020F0502020204030204" pitchFamily="34" charset="0"/>
            </a:endParaRPr>
          </a:p>
        </p:txBody>
      </p:sp>
      <p:sp>
        <p:nvSpPr>
          <p:cNvPr id="80" name="Google Shape;80;p17"/>
          <p:cNvSpPr txBox="1">
            <a:spLocks noGrp="1"/>
          </p:cNvSpPr>
          <p:nvPr>
            <p:ph type="body" idx="1"/>
          </p:nvPr>
        </p:nvSpPr>
        <p:spPr>
          <a:xfrm>
            <a:off x="311700" y="1228675"/>
            <a:ext cx="8520600" cy="385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alibri" panose="020F0502020204030204" pitchFamily="34" charset="0"/>
                <a:cs typeface="Calibri" panose="020F0502020204030204" pitchFamily="34" charset="0"/>
              </a:rPr>
              <a:t>Entities, attributes, and relationships can be represented in one of three ways: with a conceptual model, logical model, or physical model. These models increase in complexity as you move from conceptual to logical to physical. It's usually best to start with a conceptual ERD model, so you can understand—at the highest level—the entities in your data and how they relate to each other. As you transform a conceptual ERD to a physical model, you'll learn exactly how to implement modeled information into the database of your choice. </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r>
              <a:rPr lang="en"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None/>
            </a:pPr>
            <a:r>
              <a:rPr lang="en" dirty="0">
                <a:latin typeface="Calibri" panose="020F0502020204030204" pitchFamily="34" charset="0"/>
                <a:cs typeface="Calibri" panose="020F0502020204030204" pitchFamily="34" charset="0"/>
              </a:rPr>
              <a:t>There are two main types of ERD notations: Crow's Foot notation and Chen notation.</a:t>
            </a:r>
            <a:endParaRPr dirty="0">
              <a:latin typeface="Calibri" panose="020F0502020204030204" pitchFamily="34" charset="0"/>
              <a:cs typeface="Calibri" panose="020F0502020204030204" pitchFamily="34" charset="0"/>
            </a:endParaRPr>
          </a:p>
          <a:p>
            <a:pPr marL="0" lvl="0" indent="0" algn="l" rtl="0">
              <a:spcBef>
                <a:spcPts val="0"/>
              </a:spcBef>
              <a:spcAft>
                <a:spcPts val="1600"/>
              </a:spcAft>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Release Savepoint </a:t>
            </a:r>
            <a:endParaRPr>
              <a:latin typeface="Calibri" panose="020F0502020204030204" pitchFamily="34" charset="0"/>
              <a:cs typeface="Calibri" panose="020F0502020204030204" pitchFamily="34" charset="0"/>
            </a:endParaRPr>
          </a:p>
        </p:txBody>
      </p:sp>
      <p:sp>
        <p:nvSpPr>
          <p:cNvPr id="393" name="Google Shape;393;p69"/>
          <p:cNvSpPr txBox="1">
            <a:spLocks noGrp="1"/>
          </p:cNvSpPr>
          <p:nvPr>
            <p:ph type="body" idx="1"/>
          </p:nvPr>
        </p:nvSpPr>
        <p:spPr>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RELEASE SAVEPOINT command is used to remove a SAVEPOINT that you have created.</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63636"/>
              </a:lnSpc>
              <a:spcBef>
                <a:spcPts val="11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syntax for RELEASE SAVEPOINT is as follows:</a:t>
            </a:r>
            <a:endParaRPr sz="110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lnSpc>
                <a:spcPct val="109090"/>
              </a:lnSpc>
              <a:spcBef>
                <a:spcPts val="1100"/>
              </a:spcBef>
              <a:spcAft>
                <a:spcPts val="0"/>
              </a:spcAft>
              <a:buNone/>
            </a:pP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RELEASE SAVEPOINT SAVEPOINT_NAME</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25400" marR="25400" lvl="0" indent="0" algn="just" rtl="0">
              <a:lnSpc>
                <a:spcPct val="163636"/>
              </a:lnSpc>
              <a:spcBef>
                <a:spcPts val="8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Once a SAVEPOINT has been released, you can no longer use the ROLLBACK command to undo transactions performed since the SAVEPOINT.</a:t>
            </a:r>
            <a:endParaRPr sz="110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spcBef>
                <a:spcPts val="11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7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Set Transaction</a:t>
            </a:r>
            <a:endParaRPr>
              <a:latin typeface="Calibri" panose="020F0502020204030204" pitchFamily="34" charset="0"/>
              <a:cs typeface="Calibri" panose="020F0502020204030204" pitchFamily="34" charset="0"/>
            </a:endParaRPr>
          </a:p>
        </p:txBody>
      </p:sp>
      <p:sp>
        <p:nvSpPr>
          <p:cNvPr id="399" name="Google Shape;399;p70"/>
          <p:cNvSpPr txBox="1">
            <a:spLocks noGrp="1"/>
          </p:cNvSpPr>
          <p:nvPr>
            <p:ph type="body" idx="1"/>
          </p:nvPr>
        </p:nvSpPr>
        <p:spPr>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SET TRANSACTION command can be used to initiate a database transaction. This command is used to specify characteristics for the transaction that follows.</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63636"/>
              </a:lnSpc>
              <a:spcBef>
                <a:spcPts val="11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For example, you can specify a transaction to be read only, or read write.</a:t>
            </a:r>
            <a:endParaRPr sz="1100">
              <a:solidFill>
                <a:srgbClr val="000000"/>
              </a:solidFill>
              <a:latin typeface="Calibri" panose="020F0502020204030204" pitchFamily="34" charset="0"/>
              <a:ea typeface="Verdana"/>
              <a:cs typeface="Calibri" panose="020F0502020204030204" pitchFamily="34" charset="0"/>
              <a:sym typeface="Verdana"/>
            </a:endParaRPr>
          </a:p>
          <a:p>
            <a:pPr marL="25400" marR="25400" lvl="0" indent="0" algn="just" rtl="0">
              <a:lnSpc>
                <a:spcPct val="163636"/>
              </a:lnSpc>
              <a:spcBef>
                <a:spcPts val="1100"/>
              </a:spcBef>
              <a:spcAft>
                <a:spcPts val="0"/>
              </a:spcAft>
              <a:buNone/>
            </a:pPr>
            <a:r>
              <a:rPr lang="en" sz="1100">
                <a:solidFill>
                  <a:srgbClr val="000000"/>
                </a:solidFill>
                <a:latin typeface="Calibri" panose="020F0502020204030204" pitchFamily="34" charset="0"/>
                <a:ea typeface="Verdana"/>
                <a:cs typeface="Calibri" panose="020F0502020204030204" pitchFamily="34" charset="0"/>
                <a:sym typeface="Verdana"/>
              </a:rPr>
              <a:t>The syntax for SET TRANSACTION is as follows:</a:t>
            </a:r>
            <a:endParaRPr sz="1100">
              <a:solidFill>
                <a:srgbClr val="000000"/>
              </a:solidFill>
              <a:latin typeface="Calibri" panose="020F0502020204030204" pitchFamily="34" charset="0"/>
              <a:ea typeface="Verdana"/>
              <a:cs typeface="Calibri" panose="020F0502020204030204" pitchFamily="34" charset="0"/>
              <a:sym typeface="Verdana"/>
            </a:endParaRPr>
          </a:p>
          <a:p>
            <a:pPr marL="0" lvl="0" indent="0" algn="l" rtl="0">
              <a:lnSpc>
                <a:spcPct val="109090"/>
              </a:lnSpc>
              <a:spcBef>
                <a:spcPts val="1100"/>
              </a:spcBef>
              <a:spcAft>
                <a:spcPts val="0"/>
              </a:spcAft>
              <a:buNone/>
            </a:pP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SET TRANSACTION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READ WRITE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r>
              <a:rPr lang="en" sz="1000">
                <a:solidFill>
                  <a:srgbClr val="313131"/>
                </a:solidFill>
                <a:highlight>
                  <a:srgbClr val="EEEEEE"/>
                </a:highlight>
                <a:latin typeface="Calibri" panose="020F0502020204030204" pitchFamily="34" charset="0"/>
                <a:ea typeface="Courier New"/>
                <a:cs typeface="Calibri" panose="020F0502020204030204" pitchFamily="34" charset="0"/>
                <a:sym typeface="Courier New"/>
              </a:rPr>
              <a:t> READ ONLY </a:t>
            </a:r>
            <a:r>
              <a:rPr lang="en"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rPr>
              <a:t>];</a:t>
            </a:r>
            <a:endParaRPr sz="1000">
              <a:solidFill>
                <a:srgbClr val="666600"/>
              </a:solidFill>
              <a:highlight>
                <a:srgbClr val="EEEEEE"/>
              </a:highlight>
              <a:latin typeface="Calibri" panose="020F0502020204030204" pitchFamily="34" charset="0"/>
              <a:ea typeface="Courier New"/>
              <a:cs typeface="Calibri" panose="020F0502020204030204" pitchFamily="34" charset="0"/>
              <a:sym typeface="Courier New"/>
            </a:endParaRPr>
          </a:p>
          <a:p>
            <a:pPr marL="0" lvl="0" indent="0" algn="l" rtl="0">
              <a:spcBef>
                <a:spcPts val="8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1"/>
          <p:cNvSpPr txBox="1">
            <a:spLocks noGrp="1"/>
          </p:cNvSpPr>
          <p:nvPr>
            <p:ph type="title"/>
          </p:nvPr>
        </p:nvSpPr>
        <p:spPr>
          <a:xfrm>
            <a:off x="311700" y="-159500"/>
            <a:ext cx="8520600" cy="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Transaction Isolation LEvels</a:t>
            </a:r>
            <a:endParaRPr dirty="0">
              <a:latin typeface="Calibri" panose="020F0502020204030204" pitchFamily="34" charset="0"/>
              <a:cs typeface="Calibri" panose="020F0502020204030204" pitchFamily="34" charset="0"/>
            </a:endParaRPr>
          </a:p>
        </p:txBody>
      </p:sp>
      <p:sp>
        <p:nvSpPr>
          <p:cNvPr id="405" name="Google Shape;405;p71"/>
          <p:cNvSpPr txBox="1">
            <a:spLocks noGrp="1"/>
          </p:cNvSpPr>
          <p:nvPr>
            <p:ph type="body" idx="1"/>
          </p:nvPr>
        </p:nvSpPr>
        <p:spPr>
          <a:xfrm>
            <a:off x="-181875" y="373900"/>
            <a:ext cx="9325800" cy="4769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latin typeface="Calibri" panose="020F0502020204030204" pitchFamily="34" charset="0"/>
                <a:cs typeface="Calibri" panose="020F0502020204030204" pitchFamily="34" charset="0"/>
              </a:rPr>
              <a:t>As our applications become more complex, we must account for transactions that may occur at the same time</a:t>
            </a:r>
            <a:endParaRPr dirty="0">
              <a:latin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ts val="1800"/>
              <a:buChar char="●"/>
            </a:pPr>
            <a:r>
              <a:rPr lang="en" dirty="0">
                <a:latin typeface="Calibri" panose="020F0502020204030204" pitchFamily="34" charset="0"/>
                <a:cs typeface="Calibri" panose="020F0502020204030204" pitchFamily="34" charset="0"/>
              </a:rPr>
              <a:t>The </a:t>
            </a:r>
            <a:r>
              <a:rPr lang="en" i="1" dirty="0">
                <a:latin typeface="Calibri" panose="020F0502020204030204" pitchFamily="34" charset="0"/>
                <a:cs typeface="Calibri" panose="020F0502020204030204" pitchFamily="34" charset="0"/>
              </a:rPr>
              <a:t>transaction isolation level </a:t>
            </a:r>
            <a:r>
              <a:rPr lang="en" dirty="0">
                <a:latin typeface="Calibri" panose="020F0502020204030204" pitchFamily="34" charset="0"/>
                <a:cs typeface="Calibri" panose="020F0502020204030204" pitchFamily="34" charset="0"/>
              </a:rPr>
              <a:t>indicates the degree to which two transactions interact with each other over the same data.</a:t>
            </a:r>
            <a:endParaRPr dirty="0">
              <a:latin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ts val="1800"/>
              <a:buChar char="●"/>
            </a:pPr>
            <a:r>
              <a:rPr lang="en" dirty="0">
                <a:latin typeface="Calibri" panose="020F0502020204030204" pitchFamily="34" charset="0"/>
                <a:cs typeface="Calibri" panose="020F0502020204030204" pitchFamily="34" charset="0"/>
              </a:rPr>
              <a:t>The higher the isolation level, the more careful the system is about avoiding conflicts, but the locking overhead can increase while user concurrency can decrease  </a:t>
            </a:r>
            <a:endParaRPr dirty="0">
              <a:latin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ts val="1800"/>
              <a:buChar char="●"/>
            </a:pPr>
            <a:r>
              <a:rPr lang="en" dirty="0">
                <a:latin typeface="Calibri" panose="020F0502020204030204" pitchFamily="34" charset="0"/>
                <a:cs typeface="Calibri" panose="020F0502020204030204" pitchFamily="34" charset="0"/>
              </a:rPr>
              <a:t>The transaction problems that can occur are: </a:t>
            </a:r>
            <a:endParaRPr dirty="0">
              <a:latin typeface="Calibri" panose="020F0502020204030204" pitchFamily="34" charset="0"/>
              <a:cs typeface="Calibri" panose="020F0502020204030204" pitchFamily="34" charset="0"/>
            </a:endParaRPr>
          </a:p>
          <a:p>
            <a:pPr marL="914400" lvl="1" indent="-317500" algn="l" rtl="0">
              <a:lnSpc>
                <a:spcPct val="115000"/>
              </a:lnSpc>
              <a:spcBef>
                <a:spcPts val="0"/>
              </a:spcBef>
              <a:spcAft>
                <a:spcPts val="0"/>
              </a:spcAft>
              <a:buSzPts val="1400"/>
              <a:buChar char="○"/>
            </a:pPr>
            <a:r>
              <a:rPr lang="en" i="1" dirty="0">
                <a:latin typeface="Calibri" panose="020F0502020204030204" pitchFamily="34" charset="0"/>
                <a:cs typeface="Calibri" panose="020F0502020204030204" pitchFamily="34" charset="0"/>
              </a:rPr>
              <a:t>lost update</a:t>
            </a:r>
            <a:endParaRPr i="1" dirty="0">
              <a:latin typeface="Calibri" panose="020F0502020204030204" pitchFamily="34" charset="0"/>
              <a:cs typeface="Calibri" panose="020F0502020204030204" pitchFamily="34" charset="0"/>
            </a:endParaRPr>
          </a:p>
          <a:p>
            <a:pPr marL="914400" lvl="1" indent="-317500" algn="l" rtl="0">
              <a:lnSpc>
                <a:spcPct val="115000"/>
              </a:lnSpc>
              <a:spcBef>
                <a:spcPts val="0"/>
              </a:spcBef>
              <a:spcAft>
                <a:spcPts val="0"/>
              </a:spcAft>
              <a:buSzPts val="1400"/>
              <a:buChar char="○"/>
            </a:pPr>
            <a:r>
              <a:rPr lang="en" i="1" dirty="0">
                <a:latin typeface="Calibri" panose="020F0502020204030204" pitchFamily="34" charset="0"/>
                <a:cs typeface="Calibri" panose="020F0502020204030204" pitchFamily="34" charset="0"/>
              </a:rPr>
              <a:t>dirty read</a:t>
            </a:r>
            <a:r>
              <a:rPr lang="en" dirty="0">
                <a:latin typeface="Calibri" panose="020F0502020204030204" pitchFamily="34" charset="0"/>
                <a:cs typeface="Calibri" panose="020F0502020204030204" pitchFamily="34" charset="0"/>
              </a:rPr>
              <a:t> (aka uncommitted dependency) - transaction reads data that has been written by another transaction that hasn’t been committed yet</a:t>
            </a:r>
            <a:endParaRPr dirty="0">
              <a:latin typeface="Calibri" panose="020F0502020204030204" pitchFamily="34" charset="0"/>
              <a:cs typeface="Calibri" panose="020F0502020204030204" pitchFamily="34" charset="0"/>
            </a:endParaRPr>
          </a:p>
          <a:p>
            <a:pPr marL="914400" lvl="1" indent="-317500" algn="l" rtl="0">
              <a:lnSpc>
                <a:spcPct val="115000"/>
              </a:lnSpc>
              <a:spcBef>
                <a:spcPts val="0"/>
              </a:spcBef>
              <a:spcAft>
                <a:spcPts val="0"/>
              </a:spcAft>
              <a:buSzPts val="1400"/>
              <a:buChar char="○"/>
            </a:pPr>
            <a:r>
              <a:rPr lang="en" i="1" dirty="0">
                <a:latin typeface="Calibri" panose="020F0502020204030204" pitchFamily="34" charset="0"/>
                <a:cs typeface="Calibri" panose="020F0502020204030204" pitchFamily="34" charset="0"/>
              </a:rPr>
              <a:t>unrepeatable read </a:t>
            </a:r>
            <a:r>
              <a:rPr lang="en" dirty="0">
                <a:latin typeface="Calibri" panose="020F0502020204030204" pitchFamily="34" charset="0"/>
                <a:cs typeface="Calibri" panose="020F0502020204030204" pitchFamily="34" charset="0"/>
              </a:rPr>
              <a:t>-a transaction rereads data that it has previously read and finds that another committed transaction has modified or deleted the data</a:t>
            </a:r>
            <a:endParaRPr dirty="0">
              <a:latin typeface="Calibri" panose="020F0502020204030204" pitchFamily="34" charset="0"/>
              <a:cs typeface="Calibri" panose="020F0502020204030204" pitchFamily="34" charset="0"/>
            </a:endParaRPr>
          </a:p>
          <a:p>
            <a:pPr marL="914400" lvl="1" indent="-317500" algn="l" rtl="0">
              <a:lnSpc>
                <a:spcPct val="115000"/>
              </a:lnSpc>
              <a:spcBef>
                <a:spcPts val="0"/>
              </a:spcBef>
              <a:spcAft>
                <a:spcPts val="0"/>
              </a:spcAft>
              <a:buSzPts val="1400"/>
              <a:buChar char="○"/>
            </a:pPr>
            <a:r>
              <a:rPr lang="en" i="1" dirty="0">
                <a:latin typeface="Calibri" panose="020F0502020204030204" pitchFamily="34" charset="0"/>
                <a:cs typeface="Calibri" panose="020F0502020204030204" pitchFamily="34" charset="0"/>
              </a:rPr>
              <a:t>phantom read </a:t>
            </a:r>
            <a:r>
              <a:rPr lang="en" dirty="0">
                <a:latin typeface="Calibri" panose="020F0502020204030204" pitchFamily="34" charset="0"/>
                <a:cs typeface="Calibri" panose="020F0502020204030204" pitchFamily="34" charset="0"/>
              </a:rPr>
              <a:t>- a transaction re-runs a query returning a set of rows that satisfies a search condition and finds another committed transaction</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Isolation levels Cont</a:t>
            </a:r>
            <a:endParaRPr>
              <a:latin typeface="Calibri" panose="020F0502020204030204" pitchFamily="34" charset="0"/>
              <a:cs typeface="Calibri" panose="020F0502020204030204" pitchFamily="34" charset="0"/>
            </a:endParaRPr>
          </a:p>
        </p:txBody>
      </p:sp>
      <p:graphicFrame>
        <p:nvGraphicFramePr>
          <p:cNvPr id="411" name="Google Shape;411;p72"/>
          <p:cNvGraphicFramePr/>
          <p:nvPr/>
        </p:nvGraphicFramePr>
        <p:xfrm>
          <a:off x="723900" y="1314450"/>
          <a:ext cx="7239000" cy="2765910"/>
        </p:xfrm>
        <a:graphic>
          <a:graphicData uri="http://schemas.openxmlformats.org/drawingml/2006/table">
            <a:tbl>
              <a:tblPr>
                <a:noFill/>
                <a:tableStyleId>{98A13499-2333-4E1A-9728-A95255230684}</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t>Isolation Level</a:t>
                      </a:r>
                      <a:endParaRPr/>
                    </a:p>
                  </a:txBody>
                  <a:tcPr marL="91425" marR="91425" marT="91425" marB="91425"/>
                </a:tc>
                <a:tc>
                  <a:txBody>
                    <a:bodyPr/>
                    <a:lstStyle/>
                    <a:p>
                      <a:pPr marL="0" lvl="0" indent="0" algn="l" rtl="0">
                        <a:spcBef>
                          <a:spcPts val="0"/>
                        </a:spcBef>
                        <a:spcAft>
                          <a:spcPts val="0"/>
                        </a:spcAft>
                        <a:buNone/>
                      </a:pPr>
                      <a:r>
                        <a:rPr lang="en"/>
                        <a:t>Lost Updates</a:t>
                      </a:r>
                      <a:endParaRPr/>
                    </a:p>
                  </a:txBody>
                  <a:tcPr marL="91425" marR="91425" marT="91425" marB="91425"/>
                </a:tc>
                <a:tc>
                  <a:txBody>
                    <a:bodyPr/>
                    <a:lstStyle/>
                    <a:p>
                      <a:pPr marL="0" lvl="0" indent="0" algn="l" rtl="0">
                        <a:spcBef>
                          <a:spcPts val="0"/>
                        </a:spcBef>
                        <a:spcAft>
                          <a:spcPts val="0"/>
                        </a:spcAft>
                        <a:buNone/>
                      </a:pPr>
                      <a:r>
                        <a:rPr lang="en"/>
                        <a:t>Dirty Reads </a:t>
                      </a:r>
                      <a:endParaRPr/>
                    </a:p>
                  </a:txBody>
                  <a:tcPr marL="91425" marR="91425" marT="91425" marB="91425"/>
                </a:tc>
                <a:tc>
                  <a:txBody>
                    <a:bodyPr/>
                    <a:lstStyle/>
                    <a:p>
                      <a:pPr marL="0" lvl="0" indent="0" algn="l" rtl="0">
                        <a:spcBef>
                          <a:spcPts val="0"/>
                        </a:spcBef>
                        <a:spcAft>
                          <a:spcPts val="0"/>
                        </a:spcAft>
                        <a:buNone/>
                      </a:pPr>
                      <a:r>
                        <a:rPr lang="en"/>
                        <a:t>Non-repeatable reads</a:t>
                      </a:r>
                      <a:endParaRPr/>
                    </a:p>
                  </a:txBody>
                  <a:tcPr marL="91425" marR="91425" marT="91425" marB="91425"/>
                </a:tc>
                <a:tc>
                  <a:txBody>
                    <a:bodyPr/>
                    <a:lstStyle/>
                    <a:p>
                      <a:pPr marL="0" lvl="0" indent="0" algn="l" rtl="0">
                        <a:spcBef>
                          <a:spcPts val="0"/>
                        </a:spcBef>
                        <a:spcAft>
                          <a:spcPts val="0"/>
                        </a:spcAft>
                        <a:buNone/>
                      </a:pPr>
                      <a:r>
                        <a:rPr lang="en"/>
                        <a:t>Phantom Reads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Read Uncommitted</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Read Committed</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Repeatable Read</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Serializable</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3"/>
          <p:cNvSpPr txBox="1">
            <a:spLocks noGrp="1"/>
          </p:cNvSpPr>
          <p:nvPr>
            <p:ph type="body" idx="1"/>
          </p:nvPr>
        </p:nvSpPr>
        <p:spPr>
          <a:xfrm>
            <a:off x="0" y="0"/>
            <a:ext cx="9144000" cy="502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latin typeface="Calibri" panose="020F0502020204030204" pitchFamily="34" charset="0"/>
                <a:cs typeface="Calibri" panose="020F0502020204030204" pitchFamily="34" charset="0"/>
              </a:rPr>
              <a:t>Read committed isolation level is the oracle default</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a:latin typeface="Calibri" panose="020F0502020204030204" pitchFamily="34" charset="0"/>
                <a:cs typeface="Calibri" panose="020F0502020204030204" pitchFamily="34" charset="0"/>
              </a:rPr>
              <a:t>With this, each query can only see committed data before query (not transaction) began</a:t>
            </a:r>
            <a:endParaRPr>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endParaRPr>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32850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Put the R in RDBMS: Relational Databases</a:t>
            </a:r>
            <a:endParaRPr dirty="0">
              <a:latin typeface="Calibri" panose="020F0502020204030204" pitchFamily="34" charset="0"/>
              <a:cs typeface="Calibri" panose="020F0502020204030204" pitchFamily="34" charset="0"/>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Relation = a connection between data</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Entity = anything we store data about </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Type </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Attribute = the data we store</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Has a type and a value</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Structured Query Language	</a:t>
            </a:r>
            <a:endParaRPr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SQL is the standard language for relational database systems </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All relational managements like MySQL, MS Access, Oracle, etc use SQL as a standard database language </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They also use dialects. Oracle, for example, uses PL/SQL</a:t>
            </a:r>
            <a:endParaRPr dirty="0">
              <a:latin typeface="Calibri" panose="020F0502020204030204" pitchFamily="34" charset="0"/>
              <a:cs typeface="Calibri" panose="020F0502020204030204" pitchFamily="34" charset="0"/>
            </a:endParaRPr>
          </a:p>
          <a:p>
            <a:pPr marL="0" lvl="0" indent="0" algn="l" rtl="0">
              <a:spcBef>
                <a:spcPts val="1600"/>
              </a:spcBef>
              <a:spcAft>
                <a:spcPts val="1600"/>
              </a:spcAft>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Oracle Database Administration</a:t>
            </a:r>
            <a:endParaRPr dirty="0">
              <a:latin typeface="Calibri" panose="020F0502020204030204" pitchFamily="34" charset="0"/>
              <a:cs typeface="Calibri" panose="020F0502020204030204" pitchFamily="34" charset="0"/>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Schemas - allow you to logically group objects</a:t>
            </a:r>
            <a:endParaRPr dirty="0">
              <a:latin typeface="Calibri" panose="020F0502020204030204" pitchFamily="34" charset="0"/>
              <a:cs typeface="Calibri" panose="020F0502020204030204" pitchFamily="34" charset="0"/>
            </a:endParaRPr>
          </a:p>
          <a:p>
            <a:pPr marL="914400" lvl="1" indent="-317500" algn="l" rtl="0">
              <a:spcBef>
                <a:spcPts val="0"/>
              </a:spcBef>
              <a:spcAft>
                <a:spcPts val="0"/>
              </a:spcAft>
              <a:buSzPts val="1400"/>
              <a:buChar char="○"/>
            </a:pPr>
            <a:r>
              <a:rPr lang="en" dirty="0">
                <a:latin typeface="Calibri" panose="020F0502020204030204" pitchFamily="34" charset="0"/>
                <a:cs typeface="Calibri" panose="020F0502020204030204" pitchFamily="34" charset="0"/>
              </a:rPr>
              <a:t>Schemas are essence of your database</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Tablespaces - allocated space where schema objects are created</a:t>
            </a:r>
            <a:endParaRPr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 dirty="0">
                <a:latin typeface="Calibri" panose="020F0502020204030204" pitchFamily="34" charset="0"/>
                <a:cs typeface="Calibri" panose="020F0502020204030204" pitchFamily="34" charset="0"/>
              </a:rPr>
              <a:t>Users - database accounts</a:t>
            </a:r>
            <a:endParaRPr dirty="0">
              <a:latin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TotalTime>
  <Words>2401</Words>
  <Application>Microsoft Office PowerPoint</Application>
  <PresentationFormat>On-screen Show (16:9)</PresentationFormat>
  <Paragraphs>258</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Wingdings 3</vt:lpstr>
      <vt:lpstr>Times New Roman</vt:lpstr>
      <vt:lpstr>Verdana</vt:lpstr>
      <vt:lpstr>Century Gothic</vt:lpstr>
      <vt:lpstr>Arial</vt:lpstr>
      <vt:lpstr>Calibri</vt:lpstr>
      <vt:lpstr>Courier New</vt:lpstr>
      <vt:lpstr>Ion</vt:lpstr>
      <vt:lpstr>SQL</vt:lpstr>
      <vt:lpstr>The basics</vt:lpstr>
      <vt:lpstr>What is a Database</vt:lpstr>
      <vt:lpstr>The R in RDBMS: Relations &amp; Diagrams </vt:lpstr>
      <vt:lpstr>Types of ERD’s</vt:lpstr>
      <vt:lpstr>Put the R in RDBMS: Relational Databases</vt:lpstr>
      <vt:lpstr>SQL</vt:lpstr>
      <vt:lpstr>Structured Query Language </vt:lpstr>
      <vt:lpstr>Oracle Database Administration</vt:lpstr>
      <vt:lpstr>Benefits of SQL</vt:lpstr>
      <vt:lpstr>DDL: Data Definition Language</vt:lpstr>
      <vt:lpstr>DML: Data Manipulation Language</vt:lpstr>
      <vt:lpstr>DCL: Data Control Language</vt:lpstr>
      <vt:lpstr>DQL: Data Query Language</vt:lpstr>
      <vt:lpstr>TCL - Transaction control language</vt:lpstr>
      <vt:lpstr>Data Types</vt:lpstr>
      <vt:lpstr>Constraints and multiplicity</vt:lpstr>
      <vt:lpstr>Primary Key</vt:lpstr>
      <vt:lpstr>Foreign key</vt:lpstr>
      <vt:lpstr>Not Null</vt:lpstr>
      <vt:lpstr>Unique</vt:lpstr>
      <vt:lpstr>Check </vt:lpstr>
      <vt:lpstr>Multiplicity</vt:lpstr>
      <vt:lpstr>1:1 Relationship</vt:lpstr>
      <vt:lpstr>1:n Relationship</vt:lpstr>
      <vt:lpstr>N:N Relationship</vt:lpstr>
      <vt:lpstr>Normalization </vt:lpstr>
      <vt:lpstr>What is Normalization?</vt:lpstr>
      <vt:lpstr>Atomic Data</vt:lpstr>
      <vt:lpstr>1NF - first normal form</vt:lpstr>
      <vt:lpstr>2NF</vt:lpstr>
      <vt:lpstr>3NF</vt:lpstr>
      <vt:lpstr>Joins</vt:lpstr>
      <vt:lpstr>What is a join/How’s it different from Select</vt:lpstr>
      <vt:lpstr>PowerPoint Presentation</vt:lpstr>
      <vt:lpstr>Self Join</vt:lpstr>
      <vt:lpstr>PL/SQL</vt:lpstr>
      <vt:lpstr>Procedural Language extensions to SQL</vt:lpstr>
      <vt:lpstr>Stored Procedures</vt:lpstr>
      <vt:lpstr>Functions</vt:lpstr>
      <vt:lpstr>PowerPoint Presentation</vt:lpstr>
      <vt:lpstr>Cursors</vt:lpstr>
      <vt:lpstr>DBMS_OUTPUT </vt:lpstr>
      <vt:lpstr>Transactions</vt:lpstr>
      <vt:lpstr>What is a transaction</vt:lpstr>
      <vt:lpstr>ACID: The properties of a transaction  </vt:lpstr>
      <vt:lpstr>Commit Command</vt:lpstr>
      <vt:lpstr>Rollback Command </vt:lpstr>
      <vt:lpstr>Savepoint</vt:lpstr>
      <vt:lpstr>Release Savepoint </vt:lpstr>
      <vt:lpstr>Set Transaction</vt:lpstr>
      <vt:lpstr>Transaction Isolation LEvels</vt:lpstr>
      <vt:lpstr>Isolation levels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cp:lastModifiedBy>Pushpinder Kaur</cp:lastModifiedBy>
  <cp:revision>3</cp:revision>
  <dcterms:modified xsi:type="dcterms:W3CDTF">2019-03-05T12:19:17Z</dcterms:modified>
</cp:coreProperties>
</file>