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62" d="100"/>
          <a:sy n="62" d="100"/>
        </p:scale>
        <p:origin x="1608" y="7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unction" TargetMode="External"/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8167376" cy="2965007"/>
          </a:xfrm>
        </p:spPr>
        <p:txBody>
          <a:bodyPr/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176D6-60C4-4A47-A332-4C34F204139D}"/>
              </a:ext>
            </a:extLst>
          </p:cNvPr>
          <p:cNvSpPr txBox="1"/>
          <p:nvPr/>
        </p:nvSpPr>
        <p:spPr>
          <a:xfrm>
            <a:off x="277496" y="1441342"/>
            <a:ext cx="8198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JavaScript, a variable without a value, has the value</a:t>
            </a:r>
            <a:r>
              <a:rPr lang="en-IN" b="1" dirty="0"/>
              <a:t> undefined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typeof</a:t>
            </a:r>
            <a:r>
              <a:rPr lang="en-IN" dirty="0"/>
              <a:t> is also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car;                // Value is undefined, type is undefined</a:t>
            </a:r>
          </a:p>
          <a:p>
            <a:r>
              <a:rPr lang="en-IN" dirty="0"/>
              <a:t>Any variable can be emptied, by setting the value to </a:t>
            </a:r>
            <a:r>
              <a:rPr lang="en-IN" b="1" dirty="0"/>
              <a:t>undefined</a:t>
            </a:r>
            <a:r>
              <a:rPr lang="en-IN" dirty="0"/>
              <a:t>. The type will also be </a:t>
            </a:r>
            <a:r>
              <a:rPr lang="en-IN" b="1" dirty="0"/>
              <a:t>undefined</a:t>
            </a:r>
            <a:r>
              <a:rPr lang="en-IN" dirty="0"/>
              <a:t>.</a:t>
            </a:r>
          </a:p>
          <a:p>
            <a:r>
              <a:rPr lang="en-IN" dirty="0"/>
              <a:t>car = undefined;        // Value is undefined, type is undefined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IN" b="1" dirty="0"/>
              <a:t>Empty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value has nothing to do with undefined.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empty string has both a legal value and a type.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car = "";              // The value is "", the </a:t>
            </a:r>
            <a:r>
              <a:rPr lang="en-IN" dirty="0" err="1"/>
              <a:t>typeof</a:t>
            </a:r>
            <a:r>
              <a:rPr lang="en-IN" dirty="0"/>
              <a:t> is "string"</a:t>
            </a:r>
          </a:p>
        </p:txBody>
      </p:sp>
    </p:spTree>
    <p:extLst>
      <p:ext uri="{BB962C8B-B14F-4D97-AF65-F5344CB8AC3E}">
        <p14:creationId xmlns:p14="http://schemas.microsoft.com/office/powerpoint/2010/main" val="2141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1552575"/>
            <a:ext cx="770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00517-56E5-4927-AE30-0B96C6A5683A}"/>
              </a:ext>
            </a:extLst>
          </p:cNvPr>
          <p:cNvSpPr txBox="1"/>
          <p:nvPr/>
        </p:nvSpPr>
        <p:spPr>
          <a:xfrm>
            <a:off x="380010" y="1552575"/>
            <a:ext cx="7973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JavaScript null is "nothing".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supposed to be something that doesn't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Unfortunately, in JavaScript, the data type of null is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empty an object by setting it to null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  <a:br>
              <a:rPr lang="en-IN" dirty="0"/>
            </a:br>
            <a:r>
              <a:rPr lang="en-IN" dirty="0"/>
              <a:t>person = null;     </a:t>
            </a:r>
          </a:p>
          <a:p>
            <a:r>
              <a:rPr lang="en-IN" dirty="0"/>
              <a:t> // Now value is null, but type is still an 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47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70D39-70EE-40BE-B2D0-FDBCF41A1362}"/>
              </a:ext>
            </a:extLst>
          </p:cNvPr>
          <p:cNvSpPr txBox="1"/>
          <p:nvPr/>
        </p:nvSpPr>
        <p:spPr>
          <a:xfrm>
            <a:off x="203123" y="1363851"/>
            <a:ext cx="79196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determines the accessibility (visibility) of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JavaScript there are two types of scope: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Local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Global scope</a:t>
            </a:r>
          </a:p>
          <a:p>
            <a:endParaRPr lang="en-US" dirty="0"/>
          </a:p>
          <a:p>
            <a:r>
              <a:rPr lang="en-IN" dirty="0"/>
              <a:t>1.</a:t>
            </a:r>
            <a:r>
              <a:rPr lang="en-IN" b="1" dirty="0"/>
              <a:t>Local JavaScript Variables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variables have </a:t>
            </a:r>
            <a:r>
              <a:rPr lang="en-US" b="1" dirty="0"/>
              <a:t>Function scope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only be accessed from within the function.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// code here can NOT use </a:t>
            </a:r>
            <a:r>
              <a:rPr lang="en-US" dirty="0" err="1"/>
              <a:t>carName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var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// code here CAN use </a:t>
            </a:r>
            <a:r>
              <a:rPr lang="en-US" dirty="0" err="1"/>
              <a:t>carName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7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AD8-2545-41EF-9B15-2F266822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AECF-FB12-423F-872B-5FA4FCA0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2</a:t>
            </a:r>
            <a:r>
              <a:rPr lang="en-IN" sz="2600" b="1" dirty="0">
                <a:solidFill>
                  <a:schemeClr val="tx1"/>
                </a:solidFill>
                <a:latin typeface="+mn-lt"/>
              </a:rPr>
              <a:t>.Global JavaScript Variables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A variable declared outside a function, becomes 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GLOBAL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A global variable has 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global scope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: All scripts and functions on a web page can access it. 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sz="2600" dirty="0">
                <a:solidFill>
                  <a:schemeClr val="tx1"/>
                </a:solidFill>
                <a:latin typeface="+mn-lt"/>
              </a:rPr>
              <a:t>var 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= "Volvo";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// code here can use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myFunction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() {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    // code here can also use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carName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 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1B05F-1005-4F17-B329-2DA1F47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Type coercion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 is the process of converting value from one type to another (such as string to number, object to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, and so on). 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Types :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1.Implicit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2.Explicit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2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C073-0E63-4992-9EEE-7A465F4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coercion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1-5529-4576-B92E-348FED86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Implicit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values can also be converted between different types automatically, and it is called 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implicit type coercion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Explicit type coercion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onverting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between types by writing a appropriate code like Number(value).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B034-78C7-4046-98E3-8DC978CA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7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A4B6-3517-40AF-B055-FDE8CA2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 ===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CB0-34BF-4195-86EA-61D215DE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== : strict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both datatype and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 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 '77’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   // true </a:t>
            </a: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= : loose equality operator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hecks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for only value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g: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77 == '77’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// false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0890-21E1-49FA-9971-8F8C93B1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97B2-F4B8-4B24-97F4-43EEEA57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1C3B-47A8-4238-B727-F8860F19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a block of code designed to perform a particular task.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 JavaScript function is executed when "something" invokes it (calls it).</a:t>
            </a:r>
          </a:p>
          <a:p>
            <a:r>
              <a:rPr lang="en-IN" sz="2400" dirty="0">
                <a:solidFill>
                  <a:schemeClr val="tx1"/>
                </a:solidFill>
                <a:latin typeface="+mn-lt"/>
              </a:rPr>
              <a:t>Syntax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parameter1, parameter2, parameter3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    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code to be executed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}</a:t>
            </a:r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5D1C-FD81-41A4-9FE7-6ADA9A2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6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799-C7AD-4CDC-B49E-35D7BFA8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3C7-8222-43E9-ADDB-999E00F8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 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myFunction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(p1, p2)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{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    return p1 * p2;           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Note : The function returns the product of p1 and p2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25BC-E2AE-4076-8C0E-32AD79E3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6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3C76-FBE3-41B0-B85A-DAD2AE3B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D354-AFD4-478A-BE92-0214460E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 callback is a function that is to be executed after another function has finished executing 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In JavaScript, functions are objects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can take functions as arguments.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 that do this are called higher-order functions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 that is passed as an argument is called a callback function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9F990-7C95-44B2-B3EE-FD693C5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10" y="-4950"/>
            <a:ext cx="6222671" cy="1224150"/>
          </a:xfrm>
        </p:spPr>
        <p:txBody>
          <a:bodyPr/>
          <a:lstStyle/>
          <a:p>
            <a:r>
              <a:rPr lang="en-US" dirty="0"/>
              <a:t>INTRODUCTION TO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227610" y="1425844"/>
            <a:ext cx="8621922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is the programming language of HTML and the Web.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to program the </a:t>
            </a:r>
            <a:r>
              <a:rPr lang="en-I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web pages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JavaScript code must be inserted between &lt;script&gt; and &lt;/script&gt; tags.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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place any number of scripts in an HTML document. Scripts can be placed in the &lt;body&gt;, or in the &lt;head&gt; section of an HTML page,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 in both.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3711-8B13-492B-9DAF-C430723F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</a:t>
            </a:r>
            <a:r>
              <a:rPr lang="en-IN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068D6-A22D-492A-BB86-8830F3C7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3C33F-AE07-410D-AE46-4B8EFE213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010" y="1219200"/>
            <a:ext cx="7042825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(subject, callback)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alert(`Starting my ${subject} homework.`);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callback();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function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(){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alert('Finished my homework');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doHomework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('math',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alertFinished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8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A451-5FCA-475A-B1E2-F999F01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Self-invoking (IIFE)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F779-004C-4E42-BD93-9F7CD9FF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82009"/>
            <a:ext cx="8383980" cy="4525963"/>
          </a:xfrm>
        </p:spPr>
        <p:txBody>
          <a:bodyPr/>
          <a:lstStyle/>
          <a:p>
            <a:r>
              <a:rPr lang="en-US" b="1" dirty="0"/>
              <a:t>IIFE -</a:t>
            </a:r>
            <a:r>
              <a:rPr lang="en-US" dirty="0"/>
              <a:t> Immediately </a:t>
            </a:r>
            <a:r>
              <a:rPr lang="en-US" b="1" dirty="0"/>
              <a:t>Invoked</a:t>
            </a:r>
            <a:r>
              <a:rPr lang="en-US" dirty="0"/>
              <a:t> Function Expression.</a:t>
            </a:r>
          </a:p>
          <a:p>
            <a:r>
              <a:rPr lang="en-US" dirty="0"/>
              <a:t>It is s a </a:t>
            </a:r>
            <a:r>
              <a:rPr lang="en-US" dirty="0">
                <a:hlinkClick r:id="rId2" tooltip="JavaScript: JavaScript (JS) is a programming language mostly used to dynamically script webpages on the client side, but it is also often utilized on the server-side, using packages such as Node.js."/>
              </a:rPr>
              <a:t>JavaScript</a:t>
            </a:r>
            <a:r>
              <a:rPr lang="en-US" dirty="0"/>
              <a:t> </a:t>
            </a:r>
            <a:r>
              <a:rPr lang="en-US" dirty="0">
                <a:hlinkClick r:id="rId3" tooltip="function: A function is a code snippet that can be called by other code or by itself, or a variable that refers to the function. When a function is called, arguments are passed to the function as input, and the function can optionally return an output. A function in JavaScript is also an object."/>
              </a:rPr>
              <a:t>function</a:t>
            </a:r>
            <a:r>
              <a:rPr lang="en-US" dirty="0"/>
              <a:t> that runs as soon as it is defined.</a:t>
            </a:r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(function () {</a:t>
            </a:r>
          </a:p>
          <a:p>
            <a:pPr marL="0" indent="0">
              <a:buNone/>
            </a:pPr>
            <a:r>
              <a:rPr lang="en-US" dirty="0"/>
              <a:t>    statements</a:t>
            </a:r>
          </a:p>
          <a:p>
            <a:pPr marL="0" indent="0">
              <a:buNone/>
            </a:pPr>
            <a:r>
              <a:rPr lang="en-US" dirty="0"/>
              <a:t>})();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8D2C-0824-45C0-9D23-D0DA8AA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3FC8-5556-4FFB-9CBE-DCA41981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Self-invoking (IIFE)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CBAC7-CED0-492E-8FF4-B6AD5610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A4F2C4-4159-49AD-AC44-E8CA867F8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0962" y="1379062"/>
            <a:ext cx="8462075" cy="480131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Assigning the IIFE to a variable stores the function's result, not the function itself.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result = (function () { var name = "Barry";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return Assigning the IIFE to a variable stores the function's result, not the function itself.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var result = (function () {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var name = "Barry";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return name;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})();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// Immediately creates the output: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result; // "Barry"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name; })(); // Immediately creates the output: result; // "Barry"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62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257C-9238-418A-9F0B-344D1C6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B9CB-7AFA-48D6-B659-23BD2508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JavaScript variables can belong to the </a:t>
            </a:r>
            <a:r>
              <a:rPr lang="en-US" b="1" dirty="0">
                <a:solidFill>
                  <a:schemeClr val="tx1"/>
                </a:solidFill>
              </a:rPr>
              <a:t>local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b="1" dirty="0">
                <a:solidFill>
                  <a:schemeClr val="tx1"/>
                </a:solidFill>
              </a:rPr>
              <a:t>global</a:t>
            </a:r>
            <a:r>
              <a:rPr lang="en-US" dirty="0">
                <a:solidFill>
                  <a:schemeClr val="tx1"/>
                </a:solidFill>
              </a:rPr>
              <a:t> scope.</a:t>
            </a:r>
          </a:p>
          <a:p>
            <a:r>
              <a:rPr lang="en-US" dirty="0">
                <a:solidFill>
                  <a:schemeClr val="tx1"/>
                </a:solidFill>
              </a:rPr>
              <a:t>Global variables can be made local (private) with </a:t>
            </a:r>
            <a:r>
              <a:rPr lang="en-US" b="1" dirty="0">
                <a:solidFill>
                  <a:schemeClr val="tx1"/>
                </a:solidFill>
              </a:rPr>
              <a:t>closures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 closure is a function having access to the parent scope, even after the parent function has closed.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997F-6F95-48D8-9343-89946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8C37-EF93-426D-9D3B-AB5996AD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7FF5-FC36-4E39-9735-EC7210B6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var add = (function ()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var counter = 0;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return function () {counter += 1; return counter}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})();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self-invoking function only runs once. It sets the counter to zero (0), and returns a function expression.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way add becomes a function. The "wonderful" part is that it can access the counter in the parent scope.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is called a JavaScript </a:t>
            </a:r>
            <a:r>
              <a:rPr lang="en-US" sz="2000" b="1" dirty="0">
                <a:solidFill>
                  <a:schemeClr val="tx1"/>
                </a:solidFill>
              </a:rPr>
              <a:t>closure.</a:t>
            </a:r>
            <a:r>
              <a:rPr lang="en-US" sz="2000" dirty="0">
                <a:solidFill>
                  <a:schemeClr val="tx1"/>
                </a:solidFill>
              </a:rPr>
              <a:t> It makes it possible for a function to have "</a:t>
            </a:r>
            <a:r>
              <a:rPr lang="en-US" sz="2000" b="1" dirty="0">
                <a:solidFill>
                  <a:schemeClr val="tx1"/>
                </a:solidFill>
              </a:rPr>
              <a:t>private</a:t>
            </a:r>
            <a:r>
              <a:rPr lang="en-US" sz="2000" dirty="0">
                <a:solidFill>
                  <a:schemeClr val="tx1"/>
                </a:solidFill>
              </a:rPr>
              <a:t>" variables.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5E26-3416-4752-8362-96C3ECE9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2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8C-44A8-4017-81FA-D7105098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currying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8D09-794F-4CFF-8017-1D30BCDA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CDB731-15FD-4FBC-BFCF-EAAEE672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Currying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is the process of taking a function with multiple arguments and returning a series of functions that take one argument and eventually resolve to a value.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marL="685800" lvl="1"/>
            <a:r>
              <a:rPr lang="en-US" sz="1800" b="1" dirty="0">
                <a:solidFill>
                  <a:schemeClr val="tx1"/>
                </a:solidFill>
                <a:latin typeface="+mn-lt"/>
              </a:rPr>
              <a:t>Example 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function volume(l, w, h) 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  return l * w * h;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}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const curried = _.curry(volume);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volume(2, 3, 4); // 24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curried(2)(3)(4); // 24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The original function volume takes three arguments, but once curried we can instead pass in each argument to three nested functions.</a:t>
            </a: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8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5EDD-D085-4B11-A196-C8DA0BD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"strict"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F3E0-6920-4F76-BD35-5CEFA13B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 can use strict mode in all your programs. It helps you to write cleaner code, like preventing you from using undeclared variables.</a:t>
            </a:r>
          </a:p>
          <a:p>
            <a:r>
              <a:rPr lang="en-US" dirty="0">
                <a:solidFill>
                  <a:schemeClr val="tx1"/>
                </a:solidFill>
              </a:rPr>
              <a:t>"use strict"; Defines that JavaScript code should be executed in "strict mode".</a:t>
            </a:r>
          </a:p>
          <a:p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     "use strict";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           x = 3.14;   </a:t>
            </a:r>
          </a:p>
          <a:p>
            <a:r>
              <a:rPr lang="en-IN" dirty="0">
                <a:solidFill>
                  <a:schemeClr val="tx1"/>
                </a:solidFill>
              </a:rPr>
              <a:t>Throws an error as the variable is not declared.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27A7-345F-4282-A636-CA4A8F27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94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DA1-2326-497F-B1F9-98DB0C56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89B8-B562-4D76-B2D5-858DCAB2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The JavaScript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keyword refers to the object it belongs to.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This has different values depending on where it is used.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method,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owner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Alone,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global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function,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global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 function, in strict mode,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is </a:t>
            </a:r>
            <a:r>
              <a:rPr lang="en-US" sz="2600" b="1" dirty="0">
                <a:solidFill>
                  <a:schemeClr val="tx1"/>
                </a:solidFill>
              </a:rPr>
              <a:t>undefined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an event,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refers to the </a:t>
            </a:r>
            <a:r>
              <a:rPr lang="en-US" sz="2600" b="1" dirty="0">
                <a:solidFill>
                  <a:schemeClr val="tx1"/>
                </a:solidFill>
              </a:rPr>
              <a:t>element</a:t>
            </a:r>
            <a:r>
              <a:rPr lang="en-US" sz="2600" dirty="0">
                <a:solidFill>
                  <a:schemeClr val="tx1"/>
                </a:solidFill>
              </a:rPr>
              <a:t> that received the event.</a:t>
            </a:r>
          </a:p>
          <a:p>
            <a:r>
              <a:rPr lang="en-US" sz="2600" dirty="0">
                <a:solidFill>
                  <a:schemeClr val="tx1"/>
                </a:solidFill>
              </a:rPr>
              <a:t>Methods like call(), and apply() can refer </a:t>
            </a:r>
            <a:r>
              <a:rPr lang="en-US" sz="2600" b="1" dirty="0">
                <a:solidFill>
                  <a:schemeClr val="tx1"/>
                </a:solidFill>
              </a:rPr>
              <a:t>this</a:t>
            </a:r>
            <a:r>
              <a:rPr lang="en-US" sz="2600" dirty="0">
                <a:solidFill>
                  <a:schemeClr val="tx1"/>
                </a:solidFill>
              </a:rPr>
              <a:t> to </a:t>
            </a:r>
            <a:r>
              <a:rPr lang="en-US" sz="2600" b="1" dirty="0">
                <a:solidFill>
                  <a:schemeClr val="tx1"/>
                </a:solidFill>
              </a:rPr>
              <a:t>any object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F605-F142-450A-91EC-967263D5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1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93B4-6C33-46A9-BAE8-A0DEB30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9B27-765E-4622-A6FB-523F7BB7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var </a:t>
            </a:r>
            <a:r>
              <a:rPr lang="en-IN" b="1" dirty="0">
                <a:solidFill>
                  <a:schemeClr val="tx1"/>
                </a:solidFill>
              </a:rPr>
              <a:t>person</a:t>
            </a:r>
            <a:r>
              <a:rPr lang="en-IN" dirty="0">
                <a:solidFill>
                  <a:schemeClr val="tx1"/>
                </a:solidFill>
              </a:rPr>
              <a:t> =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firstName</a:t>
            </a:r>
            <a:r>
              <a:rPr lang="en-IN" dirty="0">
                <a:solidFill>
                  <a:schemeClr val="tx1"/>
                </a:solidFill>
              </a:rPr>
              <a:t>: "John",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lastName</a:t>
            </a:r>
            <a:r>
              <a:rPr lang="en-IN" dirty="0">
                <a:solidFill>
                  <a:schemeClr val="tx1"/>
                </a:solidFill>
              </a:rPr>
              <a:t> : "Doe",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id       : 5566,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</a:t>
            </a:r>
            <a:r>
              <a:rPr lang="en-IN" dirty="0" err="1">
                <a:solidFill>
                  <a:schemeClr val="tx1"/>
                </a:solidFill>
              </a:rPr>
              <a:t>fullName</a:t>
            </a:r>
            <a:r>
              <a:rPr lang="en-IN" dirty="0">
                <a:solidFill>
                  <a:schemeClr val="tx1"/>
                </a:solidFill>
              </a:rPr>
              <a:t> : function()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    return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.firstName</a:t>
            </a:r>
            <a:r>
              <a:rPr lang="en-IN" dirty="0">
                <a:solidFill>
                  <a:schemeClr val="tx1"/>
                </a:solidFill>
              </a:rPr>
              <a:t> + " " + </a:t>
            </a:r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.lastName</a:t>
            </a:r>
            <a:r>
              <a:rPr lang="en-IN" dirty="0">
                <a:solidFill>
                  <a:schemeClr val="tx1"/>
                </a:solidFill>
              </a:rPr>
              <a:t>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 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A64F-6BAB-4703-A34D-AF90F5FE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snippet :To print hello </a:t>
            </a:r>
            <a:r>
              <a:rPr lang="en-US" dirty="0" err="1"/>
              <a:t>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59882-7855-41DA-8317-8F0C70315BD1}"/>
              </a:ext>
            </a:extLst>
          </p:cNvPr>
          <p:cNvSpPr/>
          <p:nvPr/>
        </p:nvSpPr>
        <p:spPr>
          <a:xfrm>
            <a:off x="511443" y="1293704"/>
            <a:ext cx="7780149" cy="46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&lt;h2&gt;Welcome&lt;/h2&gt;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id="demo"&gt;JavaScript can change HTML content.&lt;/p&gt;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type="button" onclick='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"Hello JavaScript!"'&gt;Click Me!&lt;/button&gt;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91F43-3AAA-4117-B29A-406E61F9FDD0}"/>
              </a:ext>
            </a:extLst>
          </p:cNvPr>
          <p:cNvSpPr txBox="1"/>
          <p:nvPr/>
        </p:nvSpPr>
        <p:spPr>
          <a:xfrm>
            <a:off x="380011" y="283959"/>
            <a:ext cx="622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JavaScript Functions and Events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62E2-6AA7-4C97-A761-85A8E2351067}"/>
              </a:ext>
            </a:extLst>
          </p:cNvPr>
          <p:cNvSpPr txBox="1"/>
          <p:nvPr/>
        </p:nvSpPr>
        <p:spPr>
          <a:xfrm>
            <a:off x="159572" y="1403865"/>
            <a:ext cx="8674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JavaScript </a:t>
            </a:r>
            <a:r>
              <a:rPr lang="en-IN" b="1" dirty="0"/>
              <a:t>function</a:t>
            </a:r>
            <a:r>
              <a:rPr lang="en-IN" dirty="0"/>
              <a:t> is a block of JavaScript code, that can be executed when "called" for.</a:t>
            </a:r>
          </a:p>
          <a:p>
            <a:r>
              <a:rPr lang="en-IN" dirty="0"/>
              <a:t>For example, a function can be called when an </a:t>
            </a:r>
            <a:r>
              <a:rPr lang="en-IN" b="1" dirty="0"/>
              <a:t>event</a:t>
            </a:r>
            <a:r>
              <a:rPr lang="en-IN" dirty="0"/>
              <a:t> occurs, like when the user clicks a button.</a:t>
            </a:r>
          </a:p>
          <a:p>
            <a:r>
              <a:rPr lang="en-IN" dirty="0">
                <a:solidFill>
                  <a:srgbClr val="7030A0"/>
                </a:solidFill>
              </a:rPr>
              <a:t>&lt;!DOCTYPE html&gt;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&lt;html&gt;</a:t>
            </a:r>
          </a:p>
          <a:p>
            <a:r>
              <a:rPr lang="en-IN" dirty="0">
                <a:solidFill>
                  <a:srgbClr val="7030A0"/>
                </a:solidFill>
              </a:rPr>
              <a:t>&lt;head&gt;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&lt;script&gt;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function 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() {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  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("demo").</a:t>
            </a:r>
            <a:r>
              <a:rPr lang="en-IN" dirty="0" err="1">
                <a:solidFill>
                  <a:srgbClr val="FF0000"/>
                </a:solidFill>
              </a:rPr>
              <a:t>innerHTML</a:t>
            </a:r>
            <a:r>
              <a:rPr lang="en-IN" dirty="0">
                <a:solidFill>
                  <a:srgbClr val="FF0000"/>
                </a:solidFill>
              </a:rPr>
              <a:t> = "Paragraph changed.";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}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&lt;/script&gt;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&lt;/head&gt;</a:t>
            </a:r>
          </a:p>
          <a:p>
            <a:r>
              <a:rPr lang="en-IN" dirty="0">
                <a:solidFill>
                  <a:srgbClr val="7030A0"/>
                </a:solidFill>
              </a:rPr>
              <a:t>&lt;body&gt;</a:t>
            </a:r>
          </a:p>
          <a:p>
            <a:r>
              <a:rPr lang="en-IN" dirty="0">
                <a:solidFill>
                  <a:srgbClr val="7030A0"/>
                </a:solidFill>
              </a:rPr>
              <a:t>&lt;h1&gt;A Web Page&lt;/h1&gt;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&lt;p id="demo"&gt;A Paragraph&lt;/p&gt;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&lt;button type="button" </a:t>
            </a:r>
            <a:r>
              <a:rPr lang="en-IN" dirty="0">
                <a:solidFill>
                  <a:srgbClr val="FF0000"/>
                </a:solidFill>
              </a:rPr>
              <a:t>onclick="</a:t>
            </a:r>
            <a:r>
              <a:rPr lang="en-IN" dirty="0" err="1">
                <a:solidFill>
                  <a:srgbClr val="FF0000"/>
                </a:solidFill>
              </a:rPr>
              <a:t>myFunction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>
                <a:solidFill>
                  <a:srgbClr val="7030A0"/>
                </a:solidFill>
              </a:rPr>
              <a:t>"&gt;Try it&lt;/button&gt;</a:t>
            </a:r>
          </a:p>
          <a:p>
            <a:r>
              <a:rPr lang="en-IN" dirty="0">
                <a:solidFill>
                  <a:srgbClr val="7030A0"/>
                </a:solidFill>
              </a:rPr>
              <a:t>&lt;/body&gt;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rgbClr val="7030A0"/>
                </a:solidFill>
              </a:rPr>
              <a:t>&lt;/html&gt;</a:t>
            </a:r>
          </a:p>
          <a:p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2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JavaScript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70C94-7908-4C2A-8AE7-72420CBDFD89}"/>
              </a:ext>
            </a:extLst>
          </p:cNvPr>
          <p:cNvSpPr txBox="1"/>
          <p:nvPr/>
        </p:nvSpPr>
        <p:spPr>
          <a:xfrm>
            <a:off x="380010" y="1467961"/>
            <a:ext cx="73536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Scripts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External scripts are practical when the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files have the file extension</a:t>
            </a:r>
            <a:r>
              <a:rPr lang="en-IN" b="1" dirty="0"/>
              <a:t> .</a:t>
            </a:r>
            <a:r>
              <a:rPr lang="en-IN" b="1" dirty="0" err="1"/>
              <a:t>js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use an external script, put the name of the script file in the </a:t>
            </a:r>
            <a:r>
              <a:rPr lang="en-IN" dirty="0" err="1"/>
              <a:t>src</a:t>
            </a:r>
            <a:r>
              <a:rPr lang="en-IN" dirty="0"/>
              <a:t> (source) attribute of a &lt;script&gt; tag: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>
                <a:solidFill>
                  <a:srgbClr val="FF0000"/>
                </a:solidFill>
              </a:rPr>
              <a:t>&lt;script </a:t>
            </a:r>
            <a:r>
              <a:rPr lang="en-IN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="myScript.js"&gt;&lt;/script&gt;</a:t>
            </a:r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Where myScript.js is an external file as</a:t>
            </a:r>
          </a:p>
          <a:p>
            <a:endParaRPr lang="en-US" dirty="0"/>
          </a:p>
          <a:p>
            <a:r>
              <a:rPr lang="en-IN" b="1" dirty="0"/>
              <a:t>External file: myScript.js</a:t>
            </a:r>
          </a:p>
          <a:p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 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 = "Paragraph changed.";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8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 Data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30668-A6CA-4B45-8CD7-80C1163E657C}"/>
              </a:ext>
            </a:extLst>
          </p:cNvPr>
          <p:cNvSpPr/>
          <p:nvPr/>
        </p:nvSpPr>
        <p:spPr>
          <a:xfrm>
            <a:off x="124690" y="1422857"/>
            <a:ext cx="8859737" cy="382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can hold many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numbers, strings, objects and more:</a:t>
            </a:r>
            <a:endParaRPr lang="en-IN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length =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"Johnson"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                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 = {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  </a:t>
            </a:r>
          </a:p>
          <a:p>
            <a:endParaRPr lang="en-IN" dirty="0"/>
          </a:p>
          <a:p>
            <a:r>
              <a:rPr lang="en-IN" dirty="0"/>
              <a:t>JavaScript evaluates expressions from </a:t>
            </a:r>
            <a:r>
              <a:rPr lang="en-IN" b="1" dirty="0"/>
              <a:t>left to right</a:t>
            </a:r>
            <a:r>
              <a:rPr lang="en-IN" dirty="0"/>
              <a:t>.</a:t>
            </a:r>
          </a:p>
          <a:p>
            <a:r>
              <a:rPr lang="en-IN" dirty="0"/>
              <a:t>var x = 16 + 4 + "Volvo";</a:t>
            </a:r>
          </a:p>
          <a:p>
            <a:r>
              <a:rPr lang="en-US" dirty="0"/>
              <a:t>Result : </a:t>
            </a:r>
            <a:r>
              <a:rPr lang="en-IN" dirty="0"/>
              <a:t>20Volvo</a:t>
            </a:r>
          </a:p>
          <a:p>
            <a:endParaRPr lang="en-IN" dirty="0"/>
          </a:p>
          <a:p>
            <a:r>
              <a:rPr lang="en-IN" dirty="0"/>
              <a:t>When adding a number and a string, JavaScript will treat the number as a string.</a:t>
            </a:r>
          </a:p>
          <a:p>
            <a:r>
              <a:rPr lang="en-IN" dirty="0"/>
              <a:t>var x = 16 + "Volvo"; Result : 16volvo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09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26209-78D8-4471-9F84-354F3CE97C67}"/>
              </a:ext>
            </a:extLst>
          </p:cNvPr>
          <p:cNvSpPr txBox="1"/>
          <p:nvPr/>
        </p:nvSpPr>
        <p:spPr>
          <a:xfrm>
            <a:off x="495946" y="1467961"/>
            <a:ext cx="7253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dynamic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means that the same variable can be used to hold different data types.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x;           // Now x is undefined</a:t>
            </a:r>
            <a:br>
              <a:rPr lang="en-IN" dirty="0"/>
            </a:br>
            <a:r>
              <a:rPr lang="en-IN" dirty="0"/>
              <a:t>x = 5;           // Now x is a Number</a:t>
            </a:r>
            <a:br>
              <a:rPr lang="en-IN" dirty="0"/>
            </a:br>
            <a:r>
              <a:rPr lang="en-IN" dirty="0"/>
              <a:t>x = "John";      // Now x is a String</a:t>
            </a:r>
          </a:p>
          <a:p>
            <a:endParaRPr lang="en-US" dirty="0"/>
          </a:p>
          <a:p>
            <a:r>
              <a:rPr lang="en-IN" b="1" dirty="0"/>
              <a:t>JavaScript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string (or a text string) is a series of characters like "John Doe".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Strings are written with quotes. You can use single or double quotes: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"Volvo XC60";   // Using double quotes</a:t>
            </a:r>
            <a:br>
              <a:rPr lang="en-IN" dirty="0"/>
            </a:br>
            <a:r>
              <a:rPr lang="en-IN" dirty="0"/>
              <a:t>var </a:t>
            </a:r>
            <a:r>
              <a:rPr lang="en-IN" dirty="0" err="1"/>
              <a:t>carName</a:t>
            </a:r>
            <a:r>
              <a:rPr lang="en-IN" dirty="0"/>
              <a:t> = 'Volvo XC60';   // Using single quotes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47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50"/>
            <a:ext cx="6602681" cy="1224150"/>
          </a:xfrm>
        </p:spPr>
        <p:txBody>
          <a:bodyPr/>
          <a:lstStyle/>
          <a:p>
            <a:r>
              <a:rPr lang="en-IN" dirty="0"/>
              <a:t>JavaScript Types</a:t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18B3B-0E28-4BF5-959A-D86D45F21719}"/>
              </a:ext>
            </a:extLst>
          </p:cNvPr>
          <p:cNvSpPr txBox="1"/>
          <p:nvPr/>
        </p:nvSpPr>
        <p:spPr>
          <a:xfrm>
            <a:off x="170481" y="1472339"/>
            <a:ext cx="85860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has only one type of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Numbers can be written with, or without decimals: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x1 = 34.00;     // Written with decimals</a:t>
            </a:r>
            <a:br>
              <a:rPr lang="en-IN" dirty="0"/>
            </a:br>
            <a:r>
              <a:rPr lang="en-IN" dirty="0"/>
              <a:t>var x2 = 34;        // Written without decimals</a:t>
            </a:r>
          </a:p>
          <a:p>
            <a:r>
              <a:rPr lang="en-IN" dirty="0"/>
              <a:t>Extra large or extra small numbers can be written with scientific (exponential) notation:</a:t>
            </a:r>
          </a:p>
          <a:p>
            <a:r>
              <a:rPr lang="en-IN" dirty="0"/>
              <a:t>var y = 123e5;      // 12300000</a:t>
            </a:r>
            <a:br>
              <a:rPr lang="en-IN" dirty="0"/>
            </a:br>
            <a:r>
              <a:rPr lang="en-IN" dirty="0"/>
              <a:t>var z = 123e-5;     // 0.00123</a:t>
            </a:r>
          </a:p>
          <a:p>
            <a:endParaRPr lang="en-US" dirty="0"/>
          </a:p>
          <a:p>
            <a:r>
              <a:rPr lang="en-IN" b="1" dirty="0"/>
              <a:t>JavaScript Booleans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can only have two values: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Booleans are often used in conditional testing.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x = 5;</a:t>
            </a:r>
            <a:br>
              <a:rPr lang="en-IN" dirty="0"/>
            </a:br>
            <a:r>
              <a:rPr lang="en-IN" dirty="0"/>
              <a:t>var y = 5;    // (x==y) Returns True</a:t>
            </a:r>
            <a:br>
              <a:rPr lang="en-IN" dirty="0"/>
            </a:br>
            <a:r>
              <a:rPr lang="en-IN" dirty="0"/>
              <a:t>var z = 6;    //(x==z) Returns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3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F05B6-0D1C-42FF-9EE0-D7B41E39B6D2}"/>
              </a:ext>
            </a:extLst>
          </p:cNvPr>
          <p:cNvSpPr txBox="1"/>
          <p:nvPr/>
        </p:nvSpPr>
        <p:spPr>
          <a:xfrm>
            <a:off x="380010" y="1580827"/>
            <a:ext cx="8283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JavaScript objects are written with curly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properties are written as </a:t>
            </a:r>
            <a:r>
              <a:rPr lang="en-IN" dirty="0" err="1"/>
              <a:t>name:value</a:t>
            </a:r>
            <a:r>
              <a:rPr lang="en-IN" dirty="0"/>
              <a:t> pairs, separated by commas.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 (person) in the example above has 4 properties: 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, age, and </a:t>
            </a:r>
            <a:r>
              <a:rPr lang="en-IN" dirty="0" err="1"/>
              <a:t>eyeColor</a:t>
            </a:r>
            <a:r>
              <a:rPr lang="en-IN" dirty="0"/>
              <a:t>.</a:t>
            </a:r>
          </a:p>
          <a:p>
            <a:r>
              <a:rPr lang="en-IN" b="1" dirty="0"/>
              <a:t>Example</a:t>
            </a:r>
          </a:p>
          <a:p>
            <a:r>
              <a:rPr lang="en-IN" dirty="0"/>
              <a:t>var person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:"Doe", age:50, </a:t>
            </a:r>
            <a:r>
              <a:rPr lang="en-IN" dirty="0" err="1"/>
              <a:t>eyeColor</a:t>
            </a:r>
            <a:r>
              <a:rPr lang="en-IN" dirty="0"/>
              <a:t>:"blue"};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The </a:t>
            </a:r>
            <a:r>
              <a:rPr lang="en-IN" b="1" dirty="0" err="1"/>
              <a:t>typeof</a:t>
            </a:r>
            <a:r>
              <a:rPr lang="en-IN" b="1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use the JavaScript </a:t>
            </a:r>
            <a:r>
              <a:rPr lang="en-IN" b="1" dirty="0" err="1"/>
              <a:t>typeof</a:t>
            </a:r>
            <a:r>
              <a:rPr lang="en-IN" dirty="0"/>
              <a:t> operator to find the type of a JavaScript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 </a:t>
            </a:r>
            <a:r>
              <a:rPr lang="en-IN" b="1" dirty="0" err="1"/>
              <a:t>typeof</a:t>
            </a:r>
            <a:r>
              <a:rPr lang="en-IN" dirty="0"/>
              <a:t> operator returns the type of a variable or an expression:</a:t>
            </a:r>
          </a:p>
          <a:p>
            <a:r>
              <a:rPr lang="en-IN" b="1" dirty="0"/>
              <a:t>Example</a:t>
            </a:r>
          </a:p>
          <a:p>
            <a:r>
              <a:rPr lang="en-IN" dirty="0" err="1"/>
              <a:t>typeof</a:t>
            </a:r>
            <a:r>
              <a:rPr lang="en-IN" dirty="0"/>
              <a:t> ""    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"John"              // Returns "string"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314                 // Returns "number"</a:t>
            </a:r>
            <a:br>
              <a:rPr lang="en-IN" dirty="0"/>
            </a:br>
            <a:r>
              <a:rPr lang="en-IN" dirty="0" err="1"/>
              <a:t>typeof</a:t>
            </a:r>
            <a:r>
              <a:rPr lang="en-IN" dirty="0"/>
              <a:t> 3.14                // Returns "number"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07128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507</TotalTime>
  <Words>685</Words>
  <Application>Microsoft Office PowerPoint</Application>
  <PresentationFormat>On-screen Show (4:3)</PresentationFormat>
  <Paragraphs>269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Menlo</vt:lpstr>
      <vt:lpstr>Symbol</vt:lpstr>
      <vt:lpstr>Times New Roman</vt:lpstr>
      <vt:lpstr>Verdana</vt:lpstr>
      <vt:lpstr>2_Custom Design</vt:lpstr>
      <vt:lpstr>JAVASCRIPT</vt:lpstr>
      <vt:lpstr>INTRODUCTION TO JAVASCRIPT </vt:lpstr>
      <vt:lpstr>Simple snippet :To print hello javascript </vt:lpstr>
      <vt:lpstr> </vt:lpstr>
      <vt:lpstr>External JavaScript </vt:lpstr>
      <vt:lpstr>JavaScript Data Types </vt:lpstr>
      <vt:lpstr>JavaScript Types </vt:lpstr>
      <vt:lpstr>JavaScript Types </vt:lpstr>
      <vt:lpstr>JavaScript Types</vt:lpstr>
      <vt:lpstr>JavaScript Types</vt:lpstr>
      <vt:lpstr>JavaScript Types</vt:lpstr>
      <vt:lpstr>Variable Scope</vt:lpstr>
      <vt:lpstr>Variable Scope</vt:lpstr>
      <vt:lpstr>Type coercion</vt:lpstr>
      <vt:lpstr>Type coercion </vt:lpstr>
      <vt:lpstr>== vs ===</vt:lpstr>
      <vt:lpstr>Functions</vt:lpstr>
      <vt:lpstr>Functions</vt:lpstr>
      <vt:lpstr>Callback functions</vt:lpstr>
      <vt:lpstr>Callback functions</vt:lpstr>
      <vt:lpstr>Self-invoking (IIFE)</vt:lpstr>
      <vt:lpstr>Self-invoking (IIFE)</vt:lpstr>
      <vt:lpstr>Closures</vt:lpstr>
      <vt:lpstr>Closures</vt:lpstr>
      <vt:lpstr>Function currying</vt:lpstr>
      <vt:lpstr>"strict" mode</vt:lpstr>
      <vt:lpstr>this keyword</vt:lpstr>
      <vt:lpstr>this keyword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Namrata</cp:lastModifiedBy>
  <cp:revision>28</cp:revision>
  <cp:lastPrinted>2016-06-20T20:58:50Z</cp:lastPrinted>
  <dcterms:created xsi:type="dcterms:W3CDTF">2016-11-09T18:19:08Z</dcterms:created>
  <dcterms:modified xsi:type="dcterms:W3CDTF">2018-10-17T19:58:49Z</dcterms:modified>
</cp:coreProperties>
</file>