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C55"/>
    <a:srgbClr val="669A91"/>
    <a:srgbClr val="9171A7"/>
    <a:srgbClr val="CCCC00"/>
    <a:srgbClr val="B07750"/>
    <a:srgbClr val="AC545C"/>
    <a:srgbClr val="33CCCC"/>
    <a:srgbClr val="9966FF"/>
    <a:srgbClr val="616875"/>
    <a:srgbClr val="CF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389" autoAdjust="0"/>
  </p:normalViewPr>
  <p:slideViewPr>
    <p:cSldViewPr snapToGrid="0">
      <p:cViewPr varScale="1">
        <p:scale>
          <a:sx n="59" d="100"/>
          <a:sy n="59" d="100"/>
        </p:scale>
        <p:origin x="1484" y="60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89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7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lodash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55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5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unction" TargetMode="External"/><Relationship Id="rId2" Type="http://schemas.openxmlformats.org/officeDocument/2006/relationships/hyperlink" Target="https://developer.mozilla.org/en-US/docs/Glossary/JavaScript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177" y="320634"/>
            <a:ext cx="8167376" cy="2965007"/>
          </a:xfrm>
        </p:spPr>
        <p:txBody>
          <a:bodyPr/>
          <a:lstStyle/>
          <a:p>
            <a:pPr algn="ctr"/>
            <a:r>
              <a:rPr lang="en-US" sz="54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176D6-60C4-4A47-A332-4C34F204139D}"/>
              </a:ext>
            </a:extLst>
          </p:cNvPr>
          <p:cNvSpPr txBox="1"/>
          <p:nvPr/>
        </p:nvSpPr>
        <p:spPr>
          <a:xfrm>
            <a:off x="277496" y="1441342"/>
            <a:ext cx="81986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Undefined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JavaScript, a variable without a value, has the value</a:t>
            </a:r>
            <a:r>
              <a:rPr lang="en-IN" b="1" dirty="0"/>
              <a:t> undefined</a:t>
            </a:r>
            <a:r>
              <a:rPr lang="en-IN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</a:t>
            </a:r>
            <a:r>
              <a:rPr lang="en-IN" dirty="0" err="1"/>
              <a:t>typeof</a:t>
            </a:r>
            <a:r>
              <a:rPr lang="en-IN" dirty="0"/>
              <a:t> is also </a:t>
            </a:r>
            <a:r>
              <a:rPr lang="en-IN" b="1" dirty="0"/>
              <a:t>undefined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Example</a:t>
            </a:r>
          </a:p>
          <a:p>
            <a:r>
              <a:rPr lang="en-IN" dirty="0"/>
              <a:t>var car;                // Value is undefined, type is undefined</a:t>
            </a:r>
          </a:p>
          <a:p>
            <a:r>
              <a:rPr lang="en-IN" dirty="0"/>
              <a:t>Any variable can be emptied, by setting the value to </a:t>
            </a:r>
            <a:r>
              <a:rPr lang="en-IN" b="1" dirty="0"/>
              <a:t>undefined</a:t>
            </a:r>
            <a:r>
              <a:rPr lang="en-IN" dirty="0"/>
              <a:t>. The type will also be </a:t>
            </a:r>
            <a:r>
              <a:rPr lang="en-IN" b="1" dirty="0"/>
              <a:t>undefined</a:t>
            </a:r>
            <a:r>
              <a:rPr lang="en-IN" dirty="0"/>
              <a:t>.</a:t>
            </a:r>
          </a:p>
          <a:p>
            <a:r>
              <a:rPr lang="en-IN" dirty="0"/>
              <a:t>car = undefined;        // Value is undefined, type is undefined</a:t>
            </a:r>
          </a:p>
          <a:p>
            <a:endParaRPr lang="en-US" dirty="0"/>
          </a:p>
          <a:p>
            <a:r>
              <a:rPr lang="en-US" dirty="0"/>
              <a:t> </a:t>
            </a:r>
            <a:r>
              <a:rPr lang="en-IN" b="1" dirty="0"/>
              <a:t>Empty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 empty value has nothing to do with undefined.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 empty string has both a legal value and a type.</a:t>
            </a:r>
          </a:p>
          <a:p>
            <a:endParaRPr lang="en-IN" dirty="0"/>
          </a:p>
          <a:p>
            <a:r>
              <a:rPr lang="en-IN" b="1" dirty="0"/>
              <a:t>Example</a:t>
            </a:r>
          </a:p>
          <a:p>
            <a:r>
              <a:rPr lang="en-IN" dirty="0"/>
              <a:t>var car = "";              // The value is "", the </a:t>
            </a:r>
            <a:r>
              <a:rPr lang="en-IN" dirty="0" err="1"/>
              <a:t>typeof</a:t>
            </a:r>
            <a:r>
              <a:rPr lang="en-IN" dirty="0"/>
              <a:t> is "string"</a:t>
            </a:r>
          </a:p>
        </p:txBody>
      </p:sp>
    </p:spTree>
    <p:extLst>
      <p:ext uri="{BB962C8B-B14F-4D97-AF65-F5344CB8AC3E}">
        <p14:creationId xmlns:p14="http://schemas.microsoft.com/office/powerpoint/2010/main" val="214171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700" y="1552575"/>
            <a:ext cx="770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200517-56E5-4927-AE30-0B96C6A5683A}"/>
              </a:ext>
            </a:extLst>
          </p:cNvPr>
          <p:cNvSpPr txBox="1"/>
          <p:nvPr/>
        </p:nvSpPr>
        <p:spPr>
          <a:xfrm>
            <a:off x="380010" y="1552575"/>
            <a:ext cx="79734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JavaScript null is "nothing".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is supposed to be something that doesn't exist.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Unfortunately, in JavaScript, the data type of null is an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You can empty an object by setting it to null</a:t>
            </a:r>
          </a:p>
          <a:p>
            <a:endParaRPr lang="en-IN" dirty="0"/>
          </a:p>
          <a:p>
            <a:r>
              <a:rPr lang="en-IN" b="1" dirty="0"/>
              <a:t>Example</a:t>
            </a:r>
          </a:p>
          <a:p>
            <a:r>
              <a:rPr lang="en-IN" dirty="0"/>
              <a:t>var person = {</a:t>
            </a:r>
            <a:r>
              <a:rPr lang="en-IN" dirty="0" err="1"/>
              <a:t>firstName</a:t>
            </a:r>
            <a:r>
              <a:rPr lang="en-IN" dirty="0"/>
              <a:t>:"John", </a:t>
            </a:r>
            <a:r>
              <a:rPr lang="en-IN" dirty="0" err="1"/>
              <a:t>lastName</a:t>
            </a:r>
            <a:r>
              <a:rPr lang="en-IN" dirty="0"/>
              <a:t>:"Doe", age:50, </a:t>
            </a:r>
            <a:r>
              <a:rPr lang="en-IN" dirty="0" err="1"/>
              <a:t>eyeColor</a:t>
            </a:r>
            <a:r>
              <a:rPr lang="en-IN" dirty="0"/>
              <a:t>:"blue"};</a:t>
            </a:r>
            <a:br>
              <a:rPr lang="en-IN" dirty="0"/>
            </a:br>
            <a:r>
              <a:rPr lang="en-IN" dirty="0"/>
              <a:t>person = null;     </a:t>
            </a:r>
          </a:p>
          <a:p>
            <a:r>
              <a:rPr lang="en-IN" dirty="0"/>
              <a:t> // Now value is null, but type is still an object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447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970D39-70EE-40BE-B2D0-FDBCF41A1362}"/>
              </a:ext>
            </a:extLst>
          </p:cNvPr>
          <p:cNvSpPr txBox="1"/>
          <p:nvPr/>
        </p:nvSpPr>
        <p:spPr>
          <a:xfrm>
            <a:off x="203123" y="1363851"/>
            <a:ext cx="791963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 determines the accessibility (visibility) of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JavaScript there are two types of scope: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Local scope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Global scope</a:t>
            </a:r>
          </a:p>
          <a:p>
            <a:endParaRPr lang="en-US" dirty="0"/>
          </a:p>
          <a:p>
            <a:r>
              <a:rPr lang="en-IN" dirty="0"/>
              <a:t>1.</a:t>
            </a:r>
            <a:r>
              <a:rPr lang="en-IN" b="1" dirty="0"/>
              <a:t>Local JavaScript Variables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 variables have </a:t>
            </a:r>
            <a:r>
              <a:rPr lang="en-US" b="1" dirty="0"/>
              <a:t>Function scope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can only be accessed from within the function.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r>
              <a:rPr lang="en-US" dirty="0"/>
              <a:t>// code here can NOT use </a:t>
            </a:r>
            <a:r>
              <a:rPr lang="en-US" dirty="0" err="1"/>
              <a:t>carName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  var </a:t>
            </a:r>
            <a:r>
              <a:rPr lang="en-US" dirty="0" err="1"/>
              <a:t>carName</a:t>
            </a:r>
            <a:r>
              <a:rPr lang="en-US" dirty="0"/>
              <a:t> = "Volvo";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// code here CAN use </a:t>
            </a:r>
            <a:r>
              <a:rPr lang="en-US" dirty="0" err="1"/>
              <a:t>carName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3792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6AD8-2545-41EF-9B15-2F266822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AAECF-FB12-423F-872B-5FA4FCA04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2</a:t>
            </a:r>
            <a:r>
              <a:rPr lang="en-IN" sz="2600" b="1" dirty="0">
                <a:solidFill>
                  <a:schemeClr val="tx1"/>
                </a:solidFill>
                <a:latin typeface="+mn-lt"/>
              </a:rPr>
              <a:t>.Global JavaScript Variables</a:t>
            </a:r>
          </a:p>
          <a:p>
            <a:r>
              <a:rPr lang="en-US" sz="2600" dirty="0">
                <a:solidFill>
                  <a:schemeClr val="tx1"/>
                </a:solidFill>
                <a:latin typeface="+mn-lt"/>
              </a:rPr>
              <a:t>A variable declared outside a function, becomes </a:t>
            </a:r>
            <a:r>
              <a:rPr lang="en-US" sz="2600" b="1" dirty="0">
                <a:solidFill>
                  <a:schemeClr val="tx1"/>
                </a:solidFill>
                <a:latin typeface="+mn-lt"/>
              </a:rPr>
              <a:t>GLOBAL</a:t>
            </a:r>
            <a:r>
              <a:rPr lang="en-US" sz="26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r>
              <a:rPr lang="en-US" sz="2600" dirty="0">
                <a:solidFill>
                  <a:schemeClr val="tx1"/>
                </a:solidFill>
                <a:latin typeface="+mn-lt"/>
              </a:rPr>
              <a:t>A global variable has </a:t>
            </a:r>
            <a:r>
              <a:rPr lang="en-US" sz="2600" b="1" dirty="0">
                <a:solidFill>
                  <a:schemeClr val="tx1"/>
                </a:solidFill>
                <a:latin typeface="+mn-lt"/>
              </a:rPr>
              <a:t>global scope</a:t>
            </a:r>
            <a:r>
              <a:rPr lang="en-US" sz="2600" dirty="0">
                <a:solidFill>
                  <a:schemeClr val="tx1"/>
                </a:solidFill>
                <a:latin typeface="+mn-lt"/>
              </a:rPr>
              <a:t>: All scripts and functions on a web page can access it. </a:t>
            </a:r>
          </a:p>
          <a:p>
            <a:r>
              <a:rPr lang="en-US" sz="2600" dirty="0">
                <a:solidFill>
                  <a:schemeClr val="tx1"/>
                </a:solidFill>
                <a:latin typeface="+mn-lt"/>
              </a:rPr>
              <a:t>Example</a:t>
            </a:r>
          </a:p>
          <a:p>
            <a:r>
              <a:rPr lang="en-US" sz="2600" dirty="0">
                <a:solidFill>
                  <a:schemeClr val="tx1"/>
                </a:solidFill>
                <a:latin typeface="+mn-lt"/>
              </a:rPr>
              <a:t>var </a:t>
            </a:r>
            <a:r>
              <a:rPr lang="en-US" sz="2600" dirty="0" err="1">
                <a:solidFill>
                  <a:schemeClr val="tx1"/>
                </a:solidFill>
                <a:latin typeface="+mn-lt"/>
              </a:rPr>
              <a:t>carName</a:t>
            </a:r>
            <a:r>
              <a:rPr lang="en-US" sz="2600" dirty="0">
                <a:solidFill>
                  <a:schemeClr val="tx1"/>
                </a:solidFill>
                <a:latin typeface="+mn-lt"/>
              </a:rPr>
              <a:t> = "Volvo";</a:t>
            </a:r>
            <a:br>
              <a:rPr lang="en-US" sz="2600" dirty="0">
                <a:solidFill>
                  <a:schemeClr val="tx1"/>
                </a:solidFill>
                <a:latin typeface="+mn-lt"/>
              </a:rPr>
            </a:br>
            <a:r>
              <a:rPr lang="en-US" sz="2600" dirty="0">
                <a:solidFill>
                  <a:schemeClr val="tx1"/>
                </a:solidFill>
                <a:latin typeface="+mn-lt"/>
              </a:rPr>
              <a:t/>
            </a:r>
            <a:br>
              <a:rPr lang="en-US" sz="2600" dirty="0">
                <a:solidFill>
                  <a:schemeClr val="tx1"/>
                </a:solidFill>
                <a:latin typeface="+mn-lt"/>
              </a:rPr>
            </a:br>
            <a:r>
              <a:rPr lang="en-US" sz="2600" dirty="0">
                <a:solidFill>
                  <a:schemeClr val="tx1"/>
                </a:solidFill>
                <a:latin typeface="+mn-lt"/>
              </a:rPr>
              <a:t>// code here can use </a:t>
            </a:r>
            <a:r>
              <a:rPr lang="en-US" sz="2600" dirty="0" err="1">
                <a:solidFill>
                  <a:schemeClr val="tx1"/>
                </a:solidFill>
                <a:latin typeface="+mn-lt"/>
              </a:rPr>
              <a:t>carName</a:t>
            </a:r>
            <a:r>
              <a:rPr lang="en-US" sz="2600" dirty="0">
                <a:solidFill>
                  <a:schemeClr val="tx1"/>
                </a:solidFill>
                <a:latin typeface="+mn-lt"/>
              </a:rPr>
              <a:t/>
            </a:r>
            <a:br>
              <a:rPr lang="en-US" sz="2600" dirty="0">
                <a:solidFill>
                  <a:schemeClr val="tx1"/>
                </a:solidFill>
                <a:latin typeface="+mn-lt"/>
              </a:rPr>
            </a:br>
            <a:r>
              <a:rPr lang="en-US" sz="2600" dirty="0">
                <a:solidFill>
                  <a:schemeClr val="tx1"/>
                </a:solidFill>
                <a:latin typeface="+mn-lt"/>
              </a:rPr>
              <a:t/>
            </a:r>
            <a:br>
              <a:rPr lang="en-US" sz="2600" dirty="0">
                <a:solidFill>
                  <a:schemeClr val="tx1"/>
                </a:solidFill>
                <a:latin typeface="+mn-lt"/>
              </a:rPr>
            </a:br>
            <a:r>
              <a:rPr lang="en-US" sz="2600" dirty="0">
                <a:solidFill>
                  <a:schemeClr val="tx1"/>
                </a:solidFill>
                <a:latin typeface="+mn-lt"/>
              </a:rPr>
              <a:t>function </a:t>
            </a:r>
            <a:r>
              <a:rPr lang="en-US" sz="2600" dirty="0" err="1">
                <a:solidFill>
                  <a:schemeClr val="tx1"/>
                </a:solidFill>
                <a:latin typeface="+mn-lt"/>
              </a:rPr>
              <a:t>myFunction</a:t>
            </a:r>
            <a:r>
              <a:rPr lang="en-US" sz="2600" dirty="0">
                <a:solidFill>
                  <a:schemeClr val="tx1"/>
                </a:solidFill>
                <a:latin typeface="+mn-lt"/>
              </a:rPr>
              <a:t>() {</a:t>
            </a:r>
            <a:br>
              <a:rPr lang="en-US" sz="2600" dirty="0">
                <a:solidFill>
                  <a:schemeClr val="tx1"/>
                </a:solidFill>
                <a:latin typeface="+mn-lt"/>
              </a:rPr>
            </a:br>
            <a:r>
              <a:rPr lang="en-US" sz="2600" dirty="0">
                <a:solidFill>
                  <a:schemeClr val="tx1"/>
                </a:solidFill>
                <a:latin typeface="+mn-lt"/>
              </a:rPr>
              <a:t/>
            </a:r>
            <a:br>
              <a:rPr lang="en-US" sz="2600" dirty="0">
                <a:solidFill>
                  <a:schemeClr val="tx1"/>
                </a:solidFill>
                <a:latin typeface="+mn-lt"/>
              </a:rPr>
            </a:br>
            <a:r>
              <a:rPr lang="en-US" sz="2600" dirty="0">
                <a:solidFill>
                  <a:schemeClr val="tx1"/>
                </a:solidFill>
                <a:latin typeface="+mn-lt"/>
              </a:rPr>
              <a:t>    // code here can also use </a:t>
            </a:r>
            <a:r>
              <a:rPr lang="en-US" sz="2600" dirty="0" err="1">
                <a:solidFill>
                  <a:schemeClr val="tx1"/>
                </a:solidFill>
                <a:latin typeface="+mn-lt"/>
              </a:rPr>
              <a:t>carName</a:t>
            </a:r>
            <a:r>
              <a:rPr lang="en-US" sz="2600" dirty="0">
                <a:solidFill>
                  <a:schemeClr val="tx1"/>
                </a:solidFill>
                <a:latin typeface="+mn-lt"/>
              </a:rPr>
              <a:t> </a:t>
            </a:r>
            <a:br>
              <a:rPr lang="en-US" sz="2600" dirty="0">
                <a:solidFill>
                  <a:schemeClr val="tx1"/>
                </a:solidFill>
                <a:latin typeface="+mn-lt"/>
              </a:rPr>
            </a:br>
            <a:r>
              <a:rPr lang="en-US" sz="2600" dirty="0">
                <a:solidFill>
                  <a:schemeClr val="tx1"/>
                </a:solidFill>
                <a:latin typeface="+mn-lt"/>
              </a:rPr>
              <a:t/>
            </a:r>
            <a:br>
              <a:rPr lang="en-US" sz="2600" dirty="0">
                <a:solidFill>
                  <a:schemeClr val="tx1"/>
                </a:solidFill>
                <a:latin typeface="+mn-lt"/>
              </a:rPr>
            </a:br>
            <a:r>
              <a:rPr lang="en-US" sz="2600" dirty="0">
                <a:solidFill>
                  <a:schemeClr val="tx1"/>
                </a:solidFill>
                <a:latin typeface="+mn-lt"/>
              </a:rPr>
              <a:t>}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1B05F-1005-4F17-B329-2DA1F471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81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C073-0E63-4992-9EEE-7A465F42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coercion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02B81-5529-4576-B92E-348FED86F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+mn-lt"/>
              </a:rPr>
              <a:t>Type coercion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 is the process of converting value from one type to another (such as string to number, object to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boolean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, and so on). 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Types :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1.Implicit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2.Explicit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5B034-78C7-4046-98E3-8DC978CA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27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C073-0E63-4992-9EEE-7A465F42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coercion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02B81-5529-4576-B92E-348FED86F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525963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+mn-lt"/>
              </a:rPr>
              <a:t>Implicit type coercion 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values can also be converted between different types automatically, and it is called 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implicit type coercion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. 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+mn-lt"/>
              </a:rPr>
              <a:t>Explicit type coercion 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C</a:t>
            </a:r>
            <a:r>
              <a:rPr lang="en-IN" dirty="0" err="1">
                <a:solidFill>
                  <a:schemeClr val="tx1"/>
                </a:solidFill>
                <a:latin typeface="+mn-lt"/>
              </a:rPr>
              <a:t>onverting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 between types by writing a appropriate code like Number(value).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5B034-78C7-4046-98E3-8DC978CA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78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A4B6-3517-40AF-B055-FDE8CA29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== vs ===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3CB0-34BF-4195-86EA-61D215DE7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=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== : strict equality operator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C</a:t>
            </a:r>
            <a:r>
              <a:rPr lang="en-IN" dirty="0" err="1">
                <a:solidFill>
                  <a:schemeClr val="tx1"/>
                </a:solidFill>
                <a:latin typeface="+mn-lt"/>
              </a:rPr>
              <a:t>hecks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 for both datatype and value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E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g:   </a:t>
            </a:r>
            <a:r>
              <a:rPr lang="en-US" altLang="en-US" b="1" dirty="0">
                <a:solidFill>
                  <a:schemeClr val="tx1"/>
                </a:solidFill>
                <a:latin typeface="+mn-lt"/>
              </a:rPr>
              <a:t>77 == '77’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/>
            </a:r>
            <a:br>
              <a:rPr lang="en-US" altLang="en-US" dirty="0">
                <a:solidFill>
                  <a:schemeClr val="tx1"/>
                </a:solidFill>
                <a:latin typeface="+mn-lt"/>
              </a:rPr>
            </a:br>
            <a:r>
              <a:rPr lang="en-US" altLang="en-US" dirty="0">
                <a:solidFill>
                  <a:schemeClr val="tx1"/>
                </a:solidFill>
                <a:latin typeface="+mn-lt"/>
              </a:rPr>
              <a:t>          // true </a:t>
            </a:r>
          </a:p>
          <a:p>
            <a:endParaRPr lang="en-US" altLang="en-US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=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= : loose equality operator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C</a:t>
            </a:r>
            <a:r>
              <a:rPr lang="en-IN" dirty="0" err="1">
                <a:solidFill>
                  <a:schemeClr val="tx1"/>
                </a:solidFill>
                <a:latin typeface="+mn-lt"/>
              </a:rPr>
              <a:t>hecks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 for only value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E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g: </a:t>
            </a:r>
            <a:r>
              <a:rPr lang="en-US" altLang="en-US" b="1" dirty="0">
                <a:solidFill>
                  <a:schemeClr val="tx1"/>
                </a:solidFill>
                <a:latin typeface="+mn-lt"/>
              </a:rPr>
              <a:t>77 == '77’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/>
            </a:r>
            <a:br>
              <a:rPr lang="en-US" altLang="en-US" dirty="0">
                <a:solidFill>
                  <a:schemeClr val="tx1"/>
                </a:solidFill>
                <a:latin typeface="+mn-lt"/>
              </a:rPr>
            </a:br>
            <a:r>
              <a:rPr lang="en-US" altLang="en-US" dirty="0">
                <a:solidFill>
                  <a:schemeClr val="tx1"/>
                </a:solidFill>
                <a:latin typeface="+mn-lt"/>
              </a:rPr>
              <a:t>       // false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A0890-21E1-49FA-9971-8F8C93B1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47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97B2-F4B8-4B24-97F4-43EEEA57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1C3B-47A8-4238-B727-F8860F196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A JavaScript function is a block of code designed to perform a particular task.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A JavaScript function is executed when "something" invokes it (calls it).</a:t>
            </a:r>
          </a:p>
          <a:p>
            <a:r>
              <a:rPr lang="en-IN" sz="2400" dirty="0">
                <a:solidFill>
                  <a:schemeClr val="tx1"/>
                </a:solidFill>
                <a:latin typeface="+mn-lt"/>
              </a:rPr>
              <a:t>Syntax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function </a:t>
            </a:r>
            <a:r>
              <a:rPr lang="en-US" sz="2400" i="1" dirty="0">
                <a:solidFill>
                  <a:schemeClr val="tx1"/>
                </a:solidFill>
                <a:latin typeface="+mn-lt"/>
              </a:rPr>
              <a:t>name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+mn-lt"/>
              </a:rPr>
              <a:t>parameter1, parameter2, parameter3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) {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    </a:t>
            </a:r>
            <a:r>
              <a:rPr lang="en-US" sz="2400" i="1" dirty="0">
                <a:solidFill>
                  <a:schemeClr val="tx1"/>
                </a:solidFill>
                <a:latin typeface="+mn-lt"/>
              </a:rPr>
              <a:t>code to be executed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}</a:t>
            </a:r>
            <a:endParaRPr lang="en-IN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65D1C-FD81-41A4-9FE7-6ADA9A2C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60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4799-C7AD-4CDC-B49E-35D7BFA8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C23C7-8222-43E9-ADDB-999E00F82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Example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function 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myFunction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(p1, p2)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{</a:t>
            </a:r>
            <a:br>
              <a:rPr lang="en-US" dirty="0">
                <a:solidFill>
                  <a:schemeClr val="tx1"/>
                </a:solidFill>
                <a:latin typeface="+mn-lt"/>
              </a:rPr>
            </a:br>
            <a:r>
              <a:rPr lang="en-US" dirty="0">
                <a:solidFill>
                  <a:schemeClr val="tx1"/>
                </a:solidFill>
                <a:latin typeface="+mn-lt"/>
              </a:rPr>
              <a:t>    return p1 * p2;           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Note : The function returns the product of p1 and p2</a:t>
            </a:r>
            <a:br>
              <a:rPr lang="en-US" dirty="0">
                <a:solidFill>
                  <a:schemeClr val="tx1"/>
                </a:solidFill>
                <a:latin typeface="+mn-lt"/>
              </a:rPr>
            </a:b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925BC-E2AE-4076-8C0E-32AD79E3A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66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43C76-FBE3-41B0-B85A-DAD2AE3B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Callback</a:t>
            </a:r>
            <a:r>
              <a:rPr lang="en-IN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CD354-AFD4-478A-BE92-0214460E9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A callback is a function that is to be executed after another function has finished executing .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In JavaScript, functions are objects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functions can take functions as arguments.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Functions that do this are called higher-order functions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function that is passed as an argument is called a callback function</a:t>
            </a:r>
            <a:endParaRPr lang="en-IN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9F990-7C95-44B2-B3EE-FD693C58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3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610" y="-4950"/>
            <a:ext cx="6222671" cy="1224150"/>
          </a:xfrm>
        </p:spPr>
        <p:txBody>
          <a:bodyPr/>
          <a:lstStyle/>
          <a:p>
            <a:r>
              <a:rPr lang="en-US" dirty="0"/>
              <a:t>INTRODUCTION TO JAVASCRIPT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834E8A-BF04-4796-AF58-509DA4E21112}"/>
              </a:ext>
            </a:extLst>
          </p:cNvPr>
          <p:cNvSpPr/>
          <p:nvPr/>
        </p:nvSpPr>
        <p:spPr>
          <a:xfrm>
            <a:off x="227610" y="1425844"/>
            <a:ext cx="8621922" cy="5176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0000"/>
              </a:lnSpc>
              <a:spcAft>
                <a:spcPts val="0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"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is the programming language of HTML and the Web.</a:t>
            </a:r>
            <a:endParaRPr lang="en-IN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0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"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used to program the </a:t>
            </a:r>
            <a:r>
              <a:rPr lang="en-I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behavior</a:t>
            </a: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web pages</a:t>
            </a:r>
          </a:p>
          <a:p>
            <a:pPr marL="342900" lvl="0" indent="-342900">
              <a:lnSpc>
                <a:spcPct val="110000"/>
              </a:lnSpc>
              <a:spcAft>
                <a:spcPts val="0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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HTML, JavaScript code must be inserted between &lt;script&gt; and &lt;/script&gt; tags.</a:t>
            </a:r>
          </a:p>
          <a:p>
            <a:pPr marL="342900" lvl="0" indent="-342900">
              <a:lnSpc>
                <a:spcPct val="110000"/>
              </a:lnSpc>
              <a:spcAft>
                <a:spcPts val="0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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place any number of scripts in an HTML document. Scripts can be placed in the &lt;body&gt;, or in the &lt;head&gt; section of an HTML page,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or in both.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3711-8B13-492B-9DAF-C430723F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Callback</a:t>
            </a:r>
            <a:r>
              <a:rPr lang="en-IN" dirty="0"/>
              <a:t>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068D6-A22D-492A-BB86-8830F3C7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323C33F-AE07-410D-AE46-4B8EFE2136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0010" y="1219200"/>
            <a:ext cx="7042825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function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doHomework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(subject, callback)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{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alert(`Starting my ${subject} homework.`);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callback();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function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alertFinished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(){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alert('Finished my homework');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solidFill>
                <a:schemeClr val="tx1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doHomework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('math',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alertFinished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);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89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A451-5FCA-475A-B1E2-F999F011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Self-invoking (IIFE)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4F779-004C-4E42-BD93-9F7CD9FFA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382009"/>
            <a:ext cx="8383980" cy="4525963"/>
          </a:xfrm>
        </p:spPr>
        <p:txBody>
          <a:bodyPr/>
          <a:lstStyle/>
          <a:p>
            <a:r>
              <a:rPr lang="en-US" b="1" dirty="0"/>
              <a:t>IIFE -</a:t>
            </a:r>
            <a:r>
              <a:rPr lang="en-US" dirty="0"/>
              <a:t> Immediately </a:t>
            </a:r>
            <a:r>
              <a:rPr lang="en-US" b="1" dirty="0"/>
              <a:t>Invoked</a:t>
            </a:r>
            <a:r>
              <a:rPr lang="en-US" dirty="0"/>
              <a:t> Function Expression.</a:t>
            </a:r>
          </a:p>
          <a:p>
            <a:r>
              <a:rPr lang="en-US" dirty="0"/>
              <a:t>It is s a </a:t>
            </a:r>
            <a:r>
              <a:rPr lang="en-US" dirty="0">
                <a:hlinkClick r:id="rId2" tooltip="JavaScript: JavaScript (JS) is a programming language mostly used to dynamically script webpages on the client side, but it is also often utilized on the server-side, using packages such as Node.js."/>
              </a:rPr>
              <a:t>JavaScript</a:t>
            </a:r>
            <a:r>
              <a:rPr lang="en-US" dirty="0"/>
              <a:t> </a:t>
            </a:r>
            <a:r>
              <a:rPr lang="en-US" dirty="0">
                <a:hlinkClick r:id="rId3" tooltip="function: A function is a code snippet that can be called by other code or by itself, or a variable that refers to the function. When a function is called, arguments are passed to the function as input, and the function can optionally return an output. A function in JavaScript is also an object."/>
              </a:rPr>
              <a:t>function</a:t>
            </a:r>
            <a:r>
              <a:rPr lang="en-US" dirty="0"/>
              <a:t> that runs as soon as it is defined.</a:t>
            </a:r>
          </a:p>
          <a:p>
            <a:pPr marL="0" indent="0">
              <a:buNone/>
            </a:pPr>
            <a:r>
              <a:rPr lang="en-US" dirty="0"/>
              <a:t>Syntax :</a:t>
            </a:r>
          </a:p>
          <a:p>
            <a:pPr marL="0" indent="0">
              <a:buNone/>
            </a:pPr>
            <a:r>
              <a:rPr lang="en-US" dirty="0"/>
              <a:t>(function () {</a:t>
            </a:r>
          </a:p>
          <a:p>
            <a:pPr marL="0" indent="0">
              <a:buNone/>
            </a:pPr>
            <a:r>
              <a:rPr lang="en-US" dirty="0"/>
              <a:t>    statements</a:t>
            </a:r>
          </a:p>
          <a:p>
            <a:pPr marL="0" indent="0">
              <a:buNone/>
            </a:pPr>
            <a:r>
              <a:rPr lang="en-US" dirty="0"/>
              <a:t>})();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C8D2C-0824-45C0-9D23-D0DA8AA6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99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3FC8-5556-4FFB-9CBE-DCA41981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Self-invoking (IIFE)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CBAC7-CED0-492E-8FF4-B6AD5610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DA4F2C4-4159-49AD-AC44-E8CA867F82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0962" y="1379062"/>
            <a:ext cx="8462075" cy="480131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Assigning the IIFE to a variable stores the function's result, not the function itself.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var result = (function () { var name = "Barry"; 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return Assigning the IIFE to a variable stores the function's result, not the function itself.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var result = (function () {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   var name = "Barry";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   return name;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})();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// Immediately creates the output: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result; // "Barry"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name; })(); // Immediately creates the output: result; // "Barry"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0621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257C-9238-418A-9F0B-344D1C63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5B9CB-7AFA-48D6-B659-23BD2508C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JavaScript variables can belong to the </a:t>
            </a:r>
            <a:r>
              <a:rPr lang="en-US" b="1" dirty="0">
                <a:solidFill>
                  <a:schemeClr val="tx1"/>
                </a:solidFill>
              </a:rPr>
              <a:t>local</a:t>
            </a:r>
            <a:r>
              <a:rPr lang="en-US" dirty="0">
                <a:solidFill>
                  <a:schemeClr val="tx1"/>
                </a:solidFill>
              </a:rPr>
              <a:t> or </a:t>
            </a:r>
            <a:r>
              <a:rPr lang="en-US" b="1" dirty="0">
                <a:solidFill>
                  <a:schemeClr val="tx1"/>
                </a:solidFill>
              </a:rPr>
              <a:t>global</a:t>
            </a:r>
            <a:r>
              <a:rPr lang="en-US" dirty="0">
                <a:solidFill>
                  <a:schemeClr val="tx1"/>
                </a:solidFill>
              </a:rPr>
              <a:t> scope.</a:t>
            </a:r>
          </a:p>
          <a:p>
            <a:r>
              <a:rPr lang="en-US" dirty="0">
                <a:solidFill>
                  <a:schemeClr val="tx1"/>
                </a:solidFill>
              </a:rPr>
              <a:t>Global variables can be made local (private) with </a:t>
            </a:r>
            <a:r>
              <a:rPr lang="en-US" b="1" dirty="0">
                <a:solidFill>
                  <a:schemeClr val="tx1"/>
                </a:solidFill>
              </a:rPr>
              <a:t>closures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A closure is a function having access to the parent scope, even after the parent function has closed.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4997F-6F95-48D8-9343-89946708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80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8C37-EF93-426D-9D3B-AB5996AD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7FF5-FC36-4E39-9735-EC7210B64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var add = (function () {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   var counter = 0;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   return function () {counter += 1; return counter}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})();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add();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add();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add();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self-invoking function only runs once. It sets the counter to zero (0), and returns a function expression.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This way add becomes a function. The "wonderful" part is that it can access the counter in the parent scope.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This is called a JavaScript </a:t>
            </a:r>
            <a:r>
              <a:rPr lang="en-US" sz="2000" b="1" dirty="0">
                <a:solidFill>
                  <a:schemeClr val="tx1"/>
                </a:solidFill>
              </a:rPr>
              <a:t>closure.</a:t>
            </a:r>
            <a:r>
              <a:rPr lang="en-US" sz="2000" dirty="0">
                <a:solidFill>
                  <a:schemeClr val="tx1"/>
                </a:solidFill>
              </a:rPr>
              <a:t> It makes it possible for a function to have "</a:t>
            </a:r>
            <a:r>
              <a:rPr lang="en-US" sz="2000" b="1" dirty="0">
                <a:solidFill>
                  <a:schemeClr val="tx1"/>
                </a:solidFill>
              </a:rPr>
              <a:t>private</a:t>
            </a:r>
            <a:r>
              <a:rPr lang="en-US" sz="2000" dirty="0">
                <a:solidFill>
                  <a:schemeClr val="tx1"/>
                </a:solidFill>
              </a:rPr>
              <a:t>" variables.</a:t>
            </a:r>
          </a:p>
          <a:p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A5E26-3416-4752-8362-96C3ECE9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21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858C-44A8-4017-81FA-D7105098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currying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B8D09-794F-4CFF-8017-1D30BCDA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CDB731-15FD-4FBC-BFCF-EAAEE672E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+mn-lt"/>
              </a:rPr>
              <a:t>Currying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 is the process of taking a function with multiple arguments and returning a series of functions that take one argument and eventually resolve to a value.</a:t>
            </a:r>
            <a:endParaRPr lang="en-US" sz="1800" b="1" dirty="0">
              <a:solidFill>
                <a:schemeClr val="tx1"/>
              </a:solidFill>
              <a:latin typeface="+mn-lt"/>
            </a:endParaRPr>
          </a:p>
          <a:p>
            <a:pPr marL="685800" lvl="1"/>
            <a:r>
              <a:rPr lang="en-US" sz="1800" b="1" dirty="0">
                <a:solidFill>
                  <a:schemeClr val="tx1"/>
                </a:solidFill>
                <a:latin typeface="+mn-lt"/>
              </a:rPr>
              <a:t>Example </a:t>
            </a:r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400050" lvl="1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imports_ from ‘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lodash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’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400050" lvl="1" indent="0">
              <a:buNone/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function volume(l, w, h) 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{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  return l * w * h;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}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const curried = _.curry(volume);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volume(2, 3, 4); // 24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curried(2)(3)(4); // 24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+mn-lt"/>
            </a:endParaRP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The original function volume takes three arguments, but once curried we can instead pass in each argument to three nested functions.</a:t>
            </a:r>
            <a:endParaRPr lang="en-IN" sz="1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087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5EDD-D085-4B11-A196-C8DA0BD4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"strict"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EF3E0-6920-4F76-BD35-5CEFA13B6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You can use strict mode in all your programs. It helps you to write cleaner code, like preventing you from using undeclared variables.</a:t>
            </a:r>
          </a:p>
          <a:p>
            <a:r>
              <a:rPr lang="en-US" dirty="0">
                <a:solidFill>
                  <a:schemeClr val="tx1"/>
                </a:solidFill>
              </a:rPr>
              <a:t>"use strict"; Defines that JavaScript code should be executed in "strict mode".</a:t>
            </a:r>
          </a:p>
          <a:p>
            <a:r>
              <a:rPr lang="en-US" dirty="0" err="1">
                <a:solidFill>
                  <a:schemeClr val="tx1"/>
                </a:solidFill>
              </a:rPr>
              <a:t>Eg</a:t>
            </a:r>
            <a:r>
              <a:rPr lang="en-US" dirty="0">
                <a:solidFill>
                  <a:schemeClr val="tx1"/>
                </a:solidFill>
              </a:rPr>
              <a:t> :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         "use strict";</a:t>
            </a:r>
            <a:br>
              <a:rPr lang="en-IN" sz="2800" dirty="0">
                <a:solidFill>
                  <a:schemeClr val="tx1"/>
                </a:solidFill>
              </a:rPr>
            </a:br>
            <a:r>
              <a:rPr lang="en-IN" sz="2800" dirty="0">
                <a:solidFill>
                  <a:schemeClr val="tx1"/>
                </a:solidFill>
              </a:rPr>
              <a:t>           x = 3.14;   </a:t>
            </a:r>
          </a:p>
          <a:p>
            <a:r>
              <a:rPr lang="en-IN" dirty="0">
                <a:solidFill>
                  <a:schemeClr val="tx1"/>
                </a:solidFill>
              </a:rPr>
              <a:t>Throws an error as the variable is not declared.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27A7-345F-4282-A636-CA4A8F27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94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DDA1-2326-497F-B1F9-98DB0C56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this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89B8-B562-4D76-B2D5-858DCAB29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The JavaScript </a:t>
            </a:r>
            <a:r>
              <a:rPr lang="en-US" sz="2600" b="1" dirty="0">
                <a:solidFill>
                  <a:schemeClr val="tx1"/>
                </a:solidFill>
              </a:rPr>
              <a:t>this</a:t>
            </a:r>
            <a:r>
              <a:rPr lang="en-US" sz="2600" dirty="0">
                <a:solidFill>
                  <a:schemeClr val="tx1"/>
                </a:solidFill>
              </a:rPr>
              <a:t> keyword refers to the object it belongs to.</a:t>
            </a:r>
          </a:p>
          <a:p>
            <a:r>
              <a:rPr lang="en-US" sz="2600" dirty="0">
                <a:solidFill>
                  <a:schemeClr val="tx1"/>
                </a:solidFill>
              </a:rPr>
              <a:t>This has different values depending on where it is used.</a:t>
            </a:r>
          </a:p>
          <a:p>
            <a:r>
              <a:rPr lang="en-US" sz="2600" dirty="0">
                <a:solidFill>
                  <a:schemeClr val="tx1"/>
                </a:solidFill>
              </a:rPr>
              <a:t>In a method, </a:t>
            </a:r>
            <a:r>
              <a:rPr lang="en-US" sz="2600" b="1" dirty="0">
                <a:solidFill>
                  <a:schemeClr val="tx1"/>
                </a:solidFill>
              </a:rPr>
              <a:t>this</a:t>
            </a:r>
            <a:r>
              <a:rPr lang="en-US" sz="2600" dirty="0">
                <a:solidFill>
                  <a:schemeClr val="tx1"/>
                </a:solidFill>
              </a:rPr>
              <a:t> refers to the </a:t>
            </a:r>
            <a:r>
              <a:rPr lang="en-US" sz="2600" b="1" dirty="0">
                <a:solidFill>
                  <a:schemeClr val="tx1"/>
                </a:solidFill>
              </a:rPr>
              <a:t>owner object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  <a:p>
            <a:r>
              <a:rPr lang="en-US" sz="2600" dirty="0">
                <a:solidFill>
                  <a:schemeClr val="tx1"/>
                </a:solidFill>
              </a:rPr>
              <a:t>Alone, </a:t>
            </a:r>
            <a:r>
              <a:rPr lang="en-US" sz="2600" b="1" dirty="0">
                <a:solidFill>
                  <a:schemeClr val="tx1"/>
                </a:solidFill>
              </a:rPr>
              <a:t>this</a:t>
            </a:r>
            <a:r>
              <a:rPr lang="en-US" sz="2600" dirty="0">
                <a:solidFill>
                  <a:schemeClr val="tx1"/>
                </a:solidFill>
              </a:rPr>
              <a:t> refers to the </a:t>
            </a:r>
            <a:r>
              <a:rPr lang="en-US" sz="2600" b="1" dirty="0">
                <a:solidFill>
                  <a:schemeClr val="tx1"/>
                </a:solidFill>
              </a:rPr>
              <a:t>global object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  <a:p>
            <a:r>
              <a:rPr lang="en-US" sz="2600" dirty="0">
                <a:solidFill>
                  <a:schemeClr val="tx1"/>
                </a:solidFill>
              </a:rPr>
              <a:t>In a function, </a:t>
            </a:r>
            <a:r>
              <a:rPr lang="en-US" sz="2600" b="1" dirty="0">
                <a:solidFill>
                  <a:schemeClr val="tx1"/>
                </a:solidFill>
              </a:rPr>
              <a:t>this</a:t>
            </a:r>
            <a:r>
              <a:rPr lang="en-US" sz="2600" dirty="0">
                <a:solidFill>
                  <a:schemeClr val="tx1"/>
                </a:solidFill>
              </a:rPr>
              <a:t> refers to the </a:t>
            </a:r>
            <a:r>
              <a:rPr lang="en-US" sz="2600" b="1" dirty="0">
                <a:solidFill>
                  <a:schemeClr val="tx1"/>
                </a:solidFill>
              </a:rPr>
              <a:t>global object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  <a:p>
            <a:r>
              <a:rPr lang="en-US" sz="2600" dirty="0">
                <a:solidFill>
                  <a:schemeClr val="tx1"/>
                </a:solidFill>
              </a:rPr>
              <a:t>In a function, in strict mode, </a:t>
            </a:r>
            <a:r>
              <a:rPr lang="en-US" sz="2600" b="1" dirty="0">
                <a:solidFill>
                  <a:schemeClr val="tx1"/>
                </a:solidFill>
              </a:rPr>
              <a:t>this</a:t>
            </a:r>
            <a:r>
              <a:rPr lang="en-US" sz="2600" dirty="0">
                <a:solidFill>
                  <a:schemeClr val="tx1"/>
                </a:solidFill>
              </a:rPr>
              <a:t> is </a:t>
            </a:r>
            <a:r>
              <a:rPr lang="en-US" sz="2600" b="1" dirty="0">
                <a:solidFill>
                  <a:schemeClr val="tx1"/>
                </a:solidFill>
              </a:rPr>
              <a:t>undefined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  <a:p>
            <a:r>
              <a:rPr lang="en-US" sz="2600" dirty="0">
                <a:solidFill>
                  <a:schemeClr val="tx1"/>
                </a:solidFill>
              </a:rPr>
              <a:t>In an event, </a:t>
            </a:r>
            <a:r>
              <a:rPr lang="en-US" sz="2600" b="1" dirty="0">
                <a:solidFill>
                  <a:schemeClr val="tx1"/>
                </a:solidFill>
              </a:rPr>
              <a:t>this</a:t>
            </a:r>
            <a:r>
              <a:rPr lang="en-US" sz="2600" dirty="0">
                <a:solidFill>
                  <a:schemeClr val="tx1"/>
                </a:solidFill>
              </a:rPr>
              <a:t> refers to the </a:t>
            </a:r>
            <a:r>
              <a:rPr lang="en-US" sz="2600" b="1" dirty="0">
                <a:solidFill>
                  <a:schemeClr val="tx1"/>
                </a:solidFill>
              </a:rPr>
              <a:t>element</a:t>
            </a:r>
            <a:r>
              <a:rPr lang="en-US" sz="2600" dirty="0">
                <a:solidFill>
                  <a:schemeClr val="tx1"/>
                </a:solidFill>
              </a:rPr>
              <a:t> that received the event.</a:t>
            </a:r>
          </a:p>
          <a:p>
            <a:r>
              <a:rPr lang="en-US" sz="2600" dirty="0">
                <a:solidFill>
                  <a:schemeClr val="tx1"/>
                </a:solidFill>
              </a:rPr>
              <a:t>Methods like call(), and apply() can refer </a:t>
            </a:r>
            <a:r>
              <a:rPr lang="en-US" sz="2600" b="1" dirty="0">
                <a:solidFill>
                  <a:schemeClr val="tx1"/>
                </a:solidFill>
              </a:rPr>
              <a:t>this</a:t>
            </a:r>
            <a:r>
              <a:rPr lang="en-US" sz="2600" dirty="0">
                <a:solidFill>
                  <a:schemeClr val="tx1"/>
                </a:solidFill>
              </a:rPr>
              <a:t> to </a:t>
            </a:r>
            <a:r>
              <a:rPr lang="en-US" sz="2600" b="1" dirty="0">
                <a:solidFill>
                  <a:schemeClr val="tx1"/>
                </a:solidFill>
              </a:rPr>
              <a:t>any object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DF605-F142-450A-91EC-967263D5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51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93B4-6C33-46A9-BAE8-A0DEB306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this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89B27-765E-4622-A6FB-523F7BB73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var </a:t>
            </a:r>
            <a:r>
              <a:rPr lang="en-IN" b="1" dirty="0">
                <a:solidFill>
                  <a:schemeClr val="tx1"/>
                </a:solidFill>
              </a:rPr>
              <a:t>person</a:t>
            </a:r>
            <a:r>
              <a:rPr lang="en-IN" dirty="0">
                <a:solidFill>
                  <a:schemeClr val="tx1"/>
                </a:solidFill>
              </a:rPr>
              <a:t> = {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   </a:t>
            </a:r>
            <a:r>
              <a:rPr lang="en-IN" dirty="0" err="1">
                <a:solidFill>
                  <a:schemeClr val="tx1"/>
                </a:solidFill>
              </a:rPr>
              <a:t>firstName</a:t>
            </a:r>
            <a:r>
              <a:rPr lang="en-IN" dirty="0">
                <a:solidFill>
                  <a:schemeClr val="tx1"/>
                </a:solidFill>
              </a:rPr>
              <a:t>: "John",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   </a:t>
            </a:r>
            <a:r>
              <a:rPr lang="en-IN" dirty="0" err="1">
                <a:solidFill>
                  <a:schemeClr val="tx1"/>
                </a:solidFill>
              </a:rPr>
              <a:t>lastName</a:t>
            </a:r>
            <a:r>
              <a:rPr lang="en-IN" dirty="0">
                <a:solidFill>
                  <a:schemeClr val="tx1"/>
                </a:solidFill>
              </a:rPr>
              <a:t> : "Doe",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   id       : 5566,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   </a:t>
            </a:r>
            <a:r>
              <a:rPr lang="en-IN" dirty="0" err="1">
                <a:solidFill>
                  <a:schemeClr val="tx1"/>
                </a:solidFill>
              </a:rPr>
              <a:t>fullName</a:t>
            </a:r>
            <a:r>
              <a:rPr lang="en-IN" dirty="0">
                <a:solidFill>
                  <a:schemeClr val="tx1"/>
                </a:solidFill>
              </a:rPr>
              <a:t> : function() {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       return </a:t>
            </a:r>
            <a:r>
              <a:rPr lang="en-IN" b="1" dirty="0" err="1">
                <a:solidFill>
                  <a:schemeClr val="tx1"/>
                </a:solidFill>
              </a:rPr>
              <a:t>this</a:t>
            </a:r>
            <a:r>
              <a:rPr lang="en-IN" dirty="0" err="1">
                <a:solidFill>
                  <a:schemeClr val="tx1"/>
                </a:solidFill>
              </a:rPr>
              <a:t>.firstName</a:t>
            </a:r>
            <a:r>
              <a:rPr lang="en-IN" dirty="0">
                <a:solidFill>
                  <a:schemeClr val="tx1"/>
                </a:solidFill>
              </a:rPr>
              <a:t> + " " + </a:t>
            </a:r>
            <a:r>
              <a:rPr lang="en-IN" b="1" dirty="0" err="1">
                <a:solidFill>
                  <a:schemeClr val="tx1"/>
                </a:solidFill>
              </a:rPr>
              <a:t>this</a:t>
            </a:r>
            <a:r>
              <a:rPr lang="en-IN" dirty="0" err="1">
                <a:solidFill>
                  <a:schemeClr val="tx1"/>
                </a:solidFill>
              </a:rPr>
              <a:t>.lastName</a:t>
            </a:r>
            <a:r>
              <a:rPr lang="en-IN" dirty="0">
                <a:solidFill>
                  <a:schemeClr val="tx1"/>
                </a:solidFill>
              </a:rPr>
              <a:t>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   }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3A64F-6BAB-4703-A34D-AF90F5FE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0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snippet :To print hello </a:t>
            </a:r>
            <a:r>
              <a:rPr lang="en-US" dirty="0" err="1"/>
              <a:t>javascript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559882-7855-41DA-8317-8F0C70315BD1}"/>
              </a:ext>
            </a:extLst>
          </p:cNvPr>
          <p:cNvSpPr/>
          <p:nvPr/>
        </p:nvSpPr>
        <p:spPr>
          <a:xfrm>
            <a:off x="511443" y="1293704"/>
            <a:ext cx="7780149" cy="466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&lt;h2&gt;Welcome&lt;/h2&gt;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 id="demo"&gt;JavaScript can change HTML content.&lt;/p&gt;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type="button" onclick='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"Hello JavaScript!"'&gt;Click Me!&lt;/button&gt;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04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91F43-3AAA-4117-B29A-406E61F9FDD0}"/>
              </a:ext>
            </a:extLst>
          </p:cNvPr>
          <p:cNvSpPr txBox="1"/>
          <p:nvPr/>
        </p:nvSpPr>
        <p:spPr>
          <a:xfrm>
            <a:off x="380011" y="283959"/>
            <a:ext cx="6222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+mj-lt"/>
              </a:rPr>
              <a:t>JavaScript Functions and Events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162E2-6AA7-4C97-A761-85A8E2351067}"/>
              </a:ext>
            </a:extLst>
          </p:cNvPr>
          <p:cNvSpPr txBox="1"/>
          <p:nvPr/>
        </p:nvSpPr>
        <p:spPr>
          <a:xfrm>
            <a:off x="159572" y="1403865"/>
            <a:ext cx="867446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JavaScript </a:t>
            </a:r>
            <a:r>
              <a:rPr lang="en-IN" b="1" dirty="0"/>
              <a:t>function</a:t>
            </a:r>
            <a:r>
              <a:rPr lang="en-IN" dirty="0"/>
              <a:t> is a block of JavaScript code, that can be executed when "called" for.</a:t>
            </a:r>
          </a:p>
          <a:p>
            <a:r>
              <a:rPr lang="en-IN" dirty="0"/>
              <a:t>For example, a function can be called when an </a:t>
            </a:r>
            <a:r>
              <a:rPr lang="en-IN" b="1" dirty="0"/>
              <a:t>event</a:t>
            </a:r>
            <a:r>
              <a:rPr lang="en-IN" dirty="0"/>
              <a:t> occurs, like when the user clicks a button.</a:t>
            </a:r>
          </a:p>
          <a:p>
            <a:r>
              <a:rPr lang="en-IN" dirty="0">
                <a:solidFill>
                  <a:srgbClr val="7030A0"/>
                </a:solidFill>
              </a:rPr>
              <a:t>&lt;!DOCTYPE html&gt;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&lt;html&gt;</a:t>
            </a:r>
          </a:p>
          <a:p>
            <a:r>
              <a:rPr lang="en-IN" dirty="0">
                <a:solidFill>
                  <a:srgbClr val="7030A0"/>
                </a:solidFill>
              </a:rPr>
              <a:t>&lt;head&gt;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&lt;script&gt;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function </a:t>
            </a:r>
            <a:r>
              <a:rPr lang="en-IN" dirty="0" err="1">
                <a:solidFill>
                  <a:srgbClr val="FF0000"/>
                </a:solidFill>
              </a:rPr>
              <a:t>myFunction</a:t>
            </a:r>
            <a:r>
              <a:rPr lang="en-IN" dirty="0">
                <a:solidFill>
                  <a:srgbClr val="FF0000"/>
                </a:solidFill>
              </a:rPr>
              <a:t>() {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    </a:t>
            </a:r>
            <a:r>
              <a:rPr lang="en-IN" dirty="0" err="1">
                <a:solidFill>
                  <a:srgbClr val="FF0000"/>
                </a:solidFill>
              </a:rPr>
              <a:t>document.getElementById</a:t>
            </a:r>
            <a:r>
              <a:rPr lang="en-IN" dirty="0">
                <a:solidFill>
                  <a:srgbClr val="FF0000"/>
                </a:solidFill>
              </a:rPr>
              <a:t>("demo").</a:t>
            </a:r>
            <a:r>
              <a:rPr lang="en-IN" dirty="0" err="1">
                <a:solidFill>
                  <a:srgbClr val="FF0000"/>
                </a:solidFill>
              </a:rPr>
              <a:t>innerHTML</a:t>
            </a:r>
            <a:r>
              <a:rPr lang="en-IN" dirty="0">
                <a:solidFill>
                  <a:srgbClr val="FF0000"/>
                </a:solidFill>
              </a:rPr>
              <a:t> = "Paragraph changed.";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}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&lt;/script&gt;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&lt;/head&gt;</a:t>
            </a:r>
          </a:p>
          <a:p>
            <a:r>
              <a:rPr lang="en-IN" dirty="0">
                <a:solidFill>
                  <a:srgbClr val="7030A0"/>
                </a:solidFill>
              </a:rPr>
              <a:t>&lt;body&gt;</a:t>
            </a:r>
          </a:p>
          <a:p>
            <a:r>
              <a:rPr lang="en-IN" dirty="0">
                <a:solidFill>
                  <a:srgbClr val="7030A0"/>
                </a:solidFill>
              </a:rPr>
              <a:t>&lt;h1&gt;A Web Page&lt;/h1&gt;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&lt;p id="demo"&gt;A Paragraph&lt;/p&gt;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&lt;button type="button" </a:t>
            </a:r>
            <a:r>
              <a:rPr lang="en-IN" dirty="0">
                <a:solidFill>
                  <a:srgbClr val="FF0000"/>
                </a:solidFill>
              </a:rPr>
              <a:t>onclick="</a:t>
            </a:r>
            <a:r>
              <a:rPr lang="en-IN" dirty="0" err="1">
                <a:solidFill>
                  <a:srgbClr val="FF0000"/>
                </a:solidFill>
              </a:rPr>
              <a:t>myFunction</a:t>
            </a:r>
            <a:r>
              <a:rPr lang="en-IN" dirty="0">
                <a:solidFill>
                  <a:srgbClr val="FF0000"/>
                </a:solidFill>
              </a:rPr>
              <a:t>()</a:t>
            </a:r>
            <a:r>
              <a:rPr lang="en-IN" dirty="0">
                <a:solidFill>
                  <a:srgbClr val="7030A0"/>
                </a:solidFill>
              </a:rPr>
              <a:t>"&gt;Try it&lt;/button&gt;</a:t>
            </a:r>
          </a:p>
          <a:p>
            <a:r>
              <a:rPr lang="en-IN" dirty="0">
                <a:solidFill>
                  <a:srgbClr val="7030A0"/>
                </a:solidFill>
              </a:rPr>
              <a:t>&lt;/body&gt;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&lt;/html&gt;</a:t>
            </a:r>
          </a:p>
          <a:p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421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External JavaScript</a:t>
            </a: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70C94-7908-4C2A-8AE7-72420CBDFD89}"/>
              </a:ext>
            </a:extLst>
          </p:cNvPr>
          <p:cNvSpPr txBox="1"/>
          <p:nvPr/>
        </p:nvSpPr>
        <p:spPr>
          <a:xfrm>
            <a:off x="380010" y="1467961"/>
            <a:ext cx="73536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Scripts can also be placed in external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External scripts are practical when the same code is used in many different web pages.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JavaScript files have the file extension</a:t>
            </a:r>
            <a:r>
              <a:rPr lang="en-IN" b="1" dirty="0"/>
              <a:t> .</a:t>
            </a:r>
            <a:r>
              <a:rPr lang="en-IN" b="1" dirty="0" err="1"/>
              <a:t>js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use an external script, put the name of the script file in the </a:t>
            </a:r>
            <a:r>
              <a:rPr lang="en-IN" dirty="0" err="1"/>
              <a:t>src</a:t>
            </a:r>
            <a:r>
              <a:rPr lang="en-IN" dirty="0"/>
              <a:t> (source) attribute of a &lt;script&gt; tag:</a:t>
            </a:r>
          </a:p>
          <a:p>
            <a:endParaRPr lang="en-IN" dirty="0"/>
          </a:p>
          <a:p>
            <a:r>
              <a:rPr lang="en-IN" b="1" dirty="0"/>
              <a:t>Example</a:t>
            </a:r>
          </a:p>
          <a:p>
            <a:r>
              <a:rPr lang="en-IN" dirty="0">
                <a:solidFill>
                  <a:srgbClr val="FF0000"/>
                </a:solidFill>
              </a:rPr>
              <a:t>&lt;script </a:t>
            </a:r>
            <a:r>
              <a:rPr lang="en-IN" dirty="0" err="1">
                <a:solidFill>
                  <a:srgbClr val="FF0000"/>
                </a:solidFill>
              </a:rPr>
              <a:t>src</a:t>
            </a:r>
            <a:r>
              <a:rPr lang="en-IN" dirty="0">
                <a:solidFill>
                  <a:srgbClr val="FF0000"/>
                </a:solidFill>
              </a:rPr>
              <a:t>="myScript.js"&gt;&lt;/script&gt;</a:t>
            </a:r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Where myScript.js is an external file as</a:t>
            </a:r>
          </a:p>
          <a:p>
            <a:endParaRPr lang="en-US" dirty="0"/>
          </a:p>
          <a:p>
            <a:r>
              <a:rPr lang="en-IN" b="1" dirty="0"/>
              <a:t>External file: myScript.js</a:t>
            </a:r>
          </a:p>
          <a:p>
            <a:r>
              <a:rPr lang="en-IN" dirty="0"/>
              <a:t>function </a:t>
            </a:r>
            <a:r>
              <a:rPr lang="en-IN" dirty="0" err="1"/>
              <a:t>myFunction</a:t>
            </a:r>
            <a:r>
              <a:rPr lang="en-IN" dirty="0"/>
              <a:t>() {</a:t>
            </a:r>
            <a:br>
              <a:rPr lang="en-IN" dirty="0"/>
            </a:br>
            <a:r>
              <a:rPr lang="en-IN" dirty="0"/>
              <a:t>   </a:t>
            </a: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 = "Paragraph changed.";</a:t>
            </a:r>
            <a:br>
              <a:rPr lang="en-IN" dirty="0"/>
            </a:b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81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 Data Types</a:t>
            </a: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F30668-A6CA-4B45-8CD7-80C1163E657C}"/>
              </a:ext>
            </a:extLst>
          </p:cNvPr>
          <p:cNvSpPr/>
          <p:nvPr/>
        </p:nvSpPr>
        <p:spPr>
          <a:xfrm>
            <a:off x="124690" y="1422857"/>
            <a:ext cx="8859737" cy="382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variables can hold many </a:t>
            </a:r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numbers, strings, objects and more:</a:t>
            </a:r>
            <a:endParaRPr lang="en-IN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length = 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                              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Number</a:t>
            </a:r>
            <a:br>
              <a:rPr lang="en-IN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"Johnson"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                     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String</a:t>
            </a:r>
            <a:br>
              <a:rPr lang="en-IN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x = {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"John"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"Doe"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  </a:t>
            </a:r>
          </a:p>
          <a:p>
            <a:endParaRPr lang="en-IN" dirty="0"/>
          </a:p>
          <a:p>
            <a:r>
              <a:rPr lang="en-IN" dirty="0"/>
              <a:t>JavaScript evaluates expressions from </a:t>
            </a:r>
            <a:r>
              <a:rPr lang="en-IN" b="1" dirty="0"/>
              <a:t>left to right</a:t>
            </a:r>
            <a:r>
              <a:rPr lang="en-IN" dirty="0"/>
              <a:t>.</a:t>
            </a:r>
          </a:p>
          <a:p>
            <a:r>
              <a:rPr lang="en-IN" dirty="0"/>
              <a:t>var x = 16 + 4 + "Volvo";</a:t>
            </a:r>
          </a:p>
          <a:p>
            <a:r>
              <a:rPr lang="en-US" dirty="0"/>
              <a:t>Result : </a:t>
            </a:r>
            <a:r>
              <a:rPr lang="en-IN" dirty="0"/>
              <a:t>20Volvo</a:t>
            </a:r>
          </a:p>
          <a:p>
            <a:endParaRPr lang="en-IN" dirty="0"/>
          </a:p>
          <a:p>
            <a:r>
              <a:rPr lang="en-IN" dirty="0"/>
              <a:t>When adding a number and a string, JavaScript will treat the number as a string.</a:t>
            </a:r>
          </a:p>
          <a:p>
            <a:r>
              <a:rPr lang="en-IN" dirty="0"/>
              <a:t>var x = 16 + "Volvo"; Result : 16volvo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095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Types</a:t>
            </a: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D26209-78D8-4471-9F84-354F3CE97C67}"/>
              </a:ext>
            </a:extLst>
          </p:cNvPr>
          <p:cNvSpPr txBox="1"/>
          <p:nvPr/>
        </p:nvSpPr>
        <p:spPr>
          <a:xfrm>
            <a:off x="495946" y="1467961"/>
            <a:ext cx="72532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JavaScript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JavaScript has dynamic types.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means that the same variable can be used to hold different data types.</a:t>
            </a:r>
          </a:p>
          <a:p>
            <a:endParaRPr lang="en-IN" dirty="0"/>
          </a:p>
          <a:p>
            <a:r>
              <a:rPr lang="en-IN" b="1" dirty="0"/>
              <a:t>Example</a:t>
            </a:r>
          </a:p>
          <a:p>
            <a:r>
              <a:rPr lang="en-IN" dirty="0"/>
              <a:t>var x;           // Now x is undefined</a:t>
            </a:r>
            <a:br>
              <a:rPr lang="en-IN" dirty="0"/>
            </a:br>
            <a:r>
              <a:rPr lang="en-IN" dirty="0"/>
              <a:t>x = 5;           // Now x is a Number</a:t>
            </a:r>
            <a:br>
              <a:rPr lang="en-IN" dirty="0"/>
            </a:br>
            <a:r>
              <a:rPr lang="en-IN" dirty="0"/>
              <a:t>x = "John";      // Now x is a String</a:t>
            </a:r>
          </a:p>
          <a:p>
            <a:endParaRPr lang="en-US" dirty="0"/>
          </a:p>
          <a:p>
            <a:r>
              <a:rPr lang="en-IN" b="1" dirty="0"/>
              <a:t>JavaScript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string (or a text string) is a series of characters like "John Doe".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Strings are written with quotes. You can use single or double quotes: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r>
              <a:rPr lang="en-IN" b="1" dirty="0"/>
              <a:t>Example</a:t>
            </a:r>
          </a:p>
          <a:p>
            <a:r>
              <a:rPr lang="en-IN" dirty="0"/>
              <a:t>var </a:t>
            </a:r>
            <a:r>
              <a:rPr lang="en-IN" dirty="0" err="1"/>
              <a:t>carName</a:t>
            </a:r>
            <a:r>
              <a:rPr lang="en-IN" dirty="0"/>
              <a:t> = "Volvo XC60";   // Using double quotes</a:t>
            </a:r>
            <a:br>
              <a:rPr lang="en-IN" dirty="0"/>
            </a:br>
            <a:r>
              <a:rPr lang="en-IN" dirty="0"/>
              <a:t>var </a:t>
            </a:r>
            <a:r>
              <a:rPr lang="en-IN" dirty="0" err="1"/>
              <a:t>carName</a:t>
            </a:r>
            <a:r>
              <a:rPr lang="en-IN" dirty="0"/>
              <a:t> = 'Volvo XC60';   // Using single quotes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547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950"/>
            <a:ext cx="6602681" cy="1224150"/>
          </a:xfrm>
        </p:spPr>
        <p:txBody>
          <a:bodyPr/>
          <a:lstStyle/>
          <a:p>
            <a:r>
              <a:rPr lang="en-IN" dirty="0"/>
              <a:t>JavaScript Types</a:t>
            </a: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18B3B-0E28-4BF5-959A-D86D45F21719}"/>
              </a:ext>
            </a:extLst>
          </p:cNvPr>
          <p:cNvSpPr txBox="1"/>
          <p:nvPr/>
        </p:nvSpPr>
        <p:spPr>
          <a:xfrm>
            <a:off x="170481" y="1472339"/>
            <a:ext cx="858606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JavaScript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JavaScript has only one type of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Numbers can be written with, or without decimals:</a:t>
            </a:r>
          </a:p>
          <a:p>
            <a:r>
              <a:rPr lang="en-IN" b="1" dirty="0"/>
              <a:t>Example</a:t>
            </a:r>
          </a:p>
          <a:p>
            <a:r>
              <a:rPr lang="en-IN" dirty="0"/>
              <a:t>var x1 = 34.00;     // Written with decimals</a:t>
            </a:r>
            <a:br>
              <a:rPr lang="en-IN" dirty="0"/>
            </a:br>
            <a:r>
              <a:rPr lang="en-IN" dirty="0"/>
              <a:t>var x2 = 34;        // Written without decimals</a:t>
            </a:r>
          </a:p>
          <a:p>
            <a:r>
              <a:rPr lang="en-IN" dirty="0"/>
              <a:t>Extra large or extra small numbers can be written with scientific (exponential) notation:</a:t>
            </a:r>
          </a:p>
          <a:p>
            <a:r>
              <a:rPr lang="en-IN" dirty="0"/>
              <a:t>var y = 123e5;      // 12300000</a:t>
            </a:r>
            <a:br>
              <a:rPr lang="en-IN" dirty="0"/>
            </a:br>
            <a:r>
              <a:rPr lang="en-IN" dirty="0"/>
              <a:t>var z = 123e-5;     // 0.00123</a:t>
            </a:r>
          </a:p>
          <a:p>
            <a:endParaRPr lang="en-US" dirty="0"/>
          </a:p>
          <a:p>
            <a:r>
              <a:rPr lang="en-IN" b="1" dirty="0"/>
              <a:t>JavaScript Booleans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Booleans can only have two values: true or false.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Booleans are often used in conditional testing.</a:t>
            </a:r>
          </a:p>
          <a:p>
            <a:r>
              <a:rPr lang="en-IN" b="1" dirty="0"/>
              <a:t>Example</a:t>
            </a:r>
          </a:p>
          <a:p>
            <a:r>
              <a:rPr lang="en-IN" dirty="0"/>
              <a:t>var x = 5;</a:t>
            </a:r>
            <a:br>
              <a:rPr lang="en-IN" dirty="0"/>
            </a:br>
            <a:r>
              <a:rPr lang="en-IN" dirty="0"/>
              <a:t>var y = 5;    // (x==y) Returns True</a:t>
            </a:r>
            <a:br>
              <a:rPr lang="en-IN" dirty="0"/>
            </a:br>
            <a:r>
              <a:rPr lang="en-IN" dirty="0"/>
              <a:t>var z = 6;    //(x==z) Returns False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34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F05B6-0D1C-42FF-9EE0-D7B41E39B6D2}"/>
              </a:ext>
            </a:extLst>
          </p:cNvPr>
          <p:cNvSpPr txBox="1"/>
          <p:nvPr/>
        </p:nvSpPr>
        <p:spPr>
          <a:xfrm>
            <a:off x="380010" y="1580827"/>
            <a:ext cx="82835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JavaScript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JavaScript objects are written with curly braces.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Object properties are written as </a:t>
            </a:r>
            <a:r>
              <a:rPr lang="en-IN" dirty="0" err="1"/>
              <a:t>name:value</a:t>
            </a:r>
            <a:r>
              <a:rPr lang="en-IN" dirty="0"/>
              <a:t> pairs, separated by commas.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object (person) in the example above has 4 properties: </a:t>
            </a:r>
            <a:r>
              <a:rPr lang="en-IN" dirty="0" err="1"/>
              <a:t>firstName</a:t>
            </a:r>
            <a:r>
              <a:rPr lang="en-IN" dirty="0"/>
              <a:t>, </a:t>
            </a:r>
            <a:r>
              <a:rPr lang="en-IN" dirty="0" err="1"/>
              <a:t>lastName</a:t>
            </a:r>
            <a:r>
              <a:rPr lang="en-IN" dirty="0"/>
              <a:t>, age, and </a:t>
            </a:r>
            <a:r>
              <a:rPr lang="en-IN" dirty="0" err="1"/>
              <a:t>eyeColor</a:t>
            </a:r>
            <a:r>
              <a:rPr lang="en-IN" dirty="0"/>
              <a:t>.</a:t>
            </a:r>
          </a:p>
          <a:p>
            <a:r>
              <a:rPr lang="en-IN" b="1" dirty="0"/>
              <a:t>Example</a:t>
            </a:r>
          </a:p>
          <a:p>
            <a:r>
              <a:rPr lang="en-IN" dirty="0"/>
              <a:t>var person = {</a:t>
            </a:r>
            <a:r>
              <a:rPr lang="en-IN" dirty="0" err="1"/>
              <a:t>firstName</a:t>
            </a:r>
            <a:r>
              <a:rPr lang="en-IN" dirty="0"/>
              <a:t>:"John", </a:t>
            </a:r>
            <a:r>
              <a:rPr lang="en-IN" dirty="0" err="1"/>
              <a:t>lastName</a:t>
            </a:r>
            <a:r>
              <a:rPr lang="en-IN" dirty="0"/>
              <a:t>:"Doe", age:50, </a:t>
            </a:r>
            <a:r>
              <a:rPr lang="en-IN" dirty="0" err="1"/>
              <a:t>eyeColor</a:t>
            </a:r>
            <a:r>
              <a:rPr lang="en-IN" dirty="0"/>
              <a:t>:"blue"};</a:t>
            </a:r>
          </a:p>
          <a:p>
            <a:r>
              <a:rPr lang="en-IN" dirty="0"/>
              <a:t> </a:t>
            </a:r>
          </a:p>
          <a:p>
            <a:r>
              <a:rPr lang="en-IN" b="1" dirty="0"/>
              <a:t>The </a:t>
            </a:r>
            <a:r>
              <a:rPr lang="en-IN" b="1" dirty="0" err="1"/>
              <a:t>typeof</a:t>
            </a:r>
            <a:r>
              <a:rPr lang="en-IN" b="1" dirty="0"/>
              <a:t>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You can use the JavaScript </a:t>
            </a:r>
            <a:r>
              <a:rPr lang="en-IN" b="1" dirty="0" err="1"/>
              <a:t>typeof</a:t>
            </a:r>
            <a:r>
              <a:rPr lang="en-IN" dirty="0"/>
              <a:t> operator to find the type of a JavaScript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 </a:t>
            </a:r>
            <a:r>
              <a:rPr lang="en-IN" b="1" dirty="0" err="1"/>
              <a:t>typeof</a:t>
            </a:r>
            <a:r>
              <a:rPr lang="en-IN" dirty="0"/>
              <a:t> operator returns the type of a variable or an expression:</a:t>
            </a:r>
          </a:p>
          <a:p>
            <a:r>
              <a:rPr lang="en-IN" b="1" dirty="0"/>
              <a:t>Example</a:t>
            </a:r>
          </a:p>
          <a:p>
            <a:r>
              <a:rPr lang="en-IN" dirty="0" err="1"/>
              <a:t>typeof</a:t>
            </a:r>
            <a:r>
              <a:rPr lang="en-IN" dirty="0"/>
              <a:t> ""                  // Returns "string"</a:t>
            </a:r>
            <a:br>
              <a:rPr lang="en-IN" dirty="0"/>
            </a:br>
            <a:r>
              <a:rPr lang="en-IN" dirty="0" err="1"/>
              <a:t>typeof</a:t>
            </a:r>
            <a:r>
              <a:rPr lang="en-IN" dirty="0"/>
              <a:t> "John"              // Returns "string"</a:t>
            </a:r>
            <a:br>
              <a:rPr lang="en-IN" dirty="0"/>
            </a:br>
            <a:r>
              <a:rPr lang="en-IN" dirty="0" err="1"/>
              <a:t>typeof</a:t>
            </a:r>
            <a:r>
              <a:rPr lang="en-IN" dirty="0"/>
              <a:t> 314                 // Returns "number"</a:t>
            </a:r>
            <a:br>
              <a:rPr lang="en-IN" dirty="0"/>
            </a:br>
            <a:r>
              <a:rPr lang="en-IN" dirty="0" err="1"/>
              <a:t>typeof</a:t>
            </a:r>
            <a:r>
              <a:rPr lang="en-IN" dirty="0"/>
              <a:t> 3.14                // Returns "number"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5071288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507</TotalTime>
  <Words>677</Words>
  <Application>Microsoft Office PowerPoint</Application>
  <PresentationFormat>On-screen Show (4:3)</PresentationFormat>
  <Paragraphs>272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Consolas</vt:lpstr>
      <vt:lpstr>Menlo</vt:lpstr>
      <vt:lpstr>Symbol</vt:lpstr>
      <vt:lpstr>Times New Roman</vt:lpstr>
      <vt:lpstr>Verdana</vt:lpstr>
      <vt:lpstr>2_Custom Design</vt:lpstr>
      <vt:lpstr>JAVASCRIPT</vt:lpstr>
      <vt:lpstr>INTRODUCTION TO JAVASCRIPT </vt:lpstr>
      <vt:lpstr>Simple snippet :To print hello javascript </vt:lpstr>
      <vt:lpstr> </vt:lpstr>
      <vt:lpstr>External JavaScript </vt:lpstr>
      <vt:lpstr>JavaScript Data Types </vt:lpstr>
      <vt:lpstr>JavaScript Types </vt:lpstr>
      <vt:lpstr>JavaScript Types </vt:lpstr>
      <vt:lpstr>JavaScript Types</vt:lpstr>
      <vt:lpstr>JavaScript Types</vt:lpstr>
      <vt:lpstr>JavaScript Types</vt:lpstr>
      <vt:lpstr>Variable Scope</vt:lpstr>
      <vt:lpstr>Variable Scope</vt:lpstr>
      <vt:lpstr>Type coercion</vt:lpstr>
      <vt:lpstr>Type coercion </vt:lpstr>
      <vt:lpstr>== vs ===</vt:lpstr>
      <vt:lpstr>Functions</vt:lpstr>
      <vt:lpstr>Functions</vt:lpstr>
      <vt:lpstr>Callback functions</vt:lpstr>
      <vt:lpstr>Callback functions</vt:lpstr>
      <vt:lpstr>Self-invoking (IIFE)</vt:lpstr>
      <vt:lpstr>Self-invoking (IIFE)</vt:lpstr>
      <vt:lpstr>Closures</vt:lpstr>
      <vt:lpstr>Closures</vt:lpstr>
      <vt:lpstr>Function currying</vt:lpstr>
      <vt:lpstr>"strict" mode</vt:lpstr>
      <vt:lpstr>this keyword</vt:lpstr>
      <vt:lpstr>this keyword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Pushpinder Kaur</cp:lastModifiedBy>
  <cp:revision>30</cp:revision>
  <cp:lastPrinted>2016-06-20T20:58:50Z</cp:lastPrinted>
  <dcterms:created xsi:type="dcterms:W3CDTF">2016-11-09T18:19:08Z</dcterms:created>
  <dcterms:modified xsi:type="dcterms:W3CDTF">2019-03-06T12:29:18Z</dcterms:modified>
</cp:coreProperties>
</file>