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2"/>
  </p:notesMasterIdLst>
  <p:sldIdLst>
    <p:sldId id="256" r:id="rId2"/>
    <p:sldId id="342" r:id="rId3"/>
    <p:sldId id="258" r:id="rId4"/>
    <p:sldId id="260" r:id="rId5"/>
    <p:sldId id="308" r:id="rId6"/>
    <p:sldId id="311" r:id="rId7"/>
    <p:sldId id="312" r:id="rId8"/>
    <p:sldId id="321" r:id="rId9"/>
    <p:sldId id="313" r:id="rId10"/>
    <p:sldId id="314" r:id="rId11"/>
    <p:sldId id="317" r:id="rId12"/>
    <p:sldId id="318" r:id="rId13"/>
    <p:sldId id="319" r:id="rId14"/>
    <p:sldId id="320" r:id="rId15"/>
    <p:sldId id="339" r:id="rId16"/>
    <p:sldId id="340" r:id="rId17"/>
    <p:sldId id="322" r:id="rId18"/>
    <p:sldId id="333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6" r:id="rId27"/>
    <p:sldId id="337" r:id="rId28"/>
    <p:sldId id="330" r:id="rId29"/>
    <p:sldId id="334" r:id="rId30"/>
    <p:sldId id="335" r:id="rId31"/>
    <p:sldId id="353" r:id="rId32"/>
    <p:sldId id="354" r:id="rId33"/>
    <p:sldId id="331" r:id="rId34"/>
    <p:sldId id="332" r:id="rId35"/>
    <p:sldId id="338" r:id="rId36"/>
    <p:sldId id="341" r:id="rId37"/>
    <p:sldId id="355" r:id="rId38"/>
    <p:sldId id="349" r:id="rId39"/>
    <p:sldId id="346" r:id="rId40"/>
    <p:sldId id="345" r:id="rId41"/>
    <p:sldId id="343" r:id="rId42"/>
    <p:sldId id="347" r:id="rId43"/>
    <p:sldId id="348" r:id="rId44"/>
    <p:sldId id="350" r:id="rId45"/>
    <p:sldId id="351" r:id="rId46"/>
    <p:sldId id="352" r:id="rId47"/>
    <p:sldId id="356" r:id="rId48"/>
    <p:sldId id="344" r:id="rId49"/>
    <p:sldId id="358" r:id="rId50"/>
    <p:sldId id="359" r:id="rId51"/>
    <p:sldId id="361" r:id="rId52"/>
    <p:sldId id="362" r:id="rId53"/>
    <p:sldId id="363" r:id="rId54"/>
    <p:sldId id="364" r:id="rId55"/>
    <p:sldId id="365" r:id="rId56"/>
    <p:sldId id="367" r:id="rId57"/>
    <p:sldId id="366" r:id="rId58"/>
    <p:sldId id="368" r:id="rId59"/>
    <p:sldId id="373" r:id="rId60"/>
    <p:sldId id="370" r:id="rId61"/>
    <p:sldId id="369" r:id="rId62"/>
    <p:sldId id="374" r:id="rId63"/>
    <p:sldId id="371" r:id="rId64"/>
    <p:sldId id="372" r:id="rId65"/>
    <p:sldId id="375" r:id="rId66"/>
    <p:sldId id="357" r:id="rId67"/>
    <p:sldId id="270" r:id="rId68"/>
    <p:sldId id="263" r:id="rId69"/>
    <p:sldId id="265" r:id="rId70"/>
    <p:sldId id="275" r:id="rId71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3"/>
    </p:embeddedFont>
    <p:embeddedFont>
      <p:font typeface="Source Sans Pro" panose="020B050303040302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7DD508E3-75AF-97CB-4A7A-E5575608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0BBCFADB-33CC-6D45-5006-3AF8A28E6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722DCA5F-BECB-3FF9-0ED4-D5B813DCB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9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pause here as it’s the best stopping point to expand on arrays a bit. The rest of the deck doesn’t expound on arrays to any depth </a:t>
            </a:r>
          </a:p>
        </p:txBody>
      </p:sp>
    </p:spTree>
    <p:extLst>
      <p:ext uri="{BB962C8B-B14F-4D97-AF65-F5344CB8AC3E}">
        <p14:creationId xmlns:p14="http://schemas.microsoft.com/office/powerpoint/2010/main" val="58287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18B14A5D-B57C-8C81-2B9E-44B74E77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4EE8823C-2AE6-45BF-0BEF-CCC949427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48971F2-1B03-A9E1-2EE2-D354DB02A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8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types/#custom-types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earn.microsoft.com/en-us/dotnet/api/system.guid.compareto?view=net-9.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.NET</a:t>
            </a:r>
            <a:br>
              <a:rPr lang="en" sz="4000" dirty="0">
                <a:solidFill>
                  <a:schemeClr val="accent3"/>
                </a:solidFill>
              </a:rPr>
            </a:br>
            <a:r>
              <a:rPr lang="en" sz="4000" dirty="0">
                <a:solidFill>
                  <a:schemeClr val="accent3"/>
                </a:solidFill>
              </a:rPr>
              <a:t>Foundations</a:t>
            </a:r>
            <a:endParaRPr sz="40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93DA-94DB-4D3E-D91F-E5655EA3A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372F-479A-4C52-7F81-63D6B7CA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.NET SDK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4074C-80D3-8AFD-4C6A-C0024C86F08D}"/>
              </a:ext>
            </a:extLst>
          </p:cNvPr>
          <p:cNvSpPr txBox="1"/>
          <p:nvPr/>
        </p:nvSpPr>
        <p:spPr>
          <a:xfrm>
            <a:off x="1823506" y="932000"/>
            <a:ext cx="5496988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–info </a:t>
            </a:r>
            <a:r>
              <a:rPr lang="en-US" dirty="0">
                <a:solidFill>
                  <a:schemeClr val="bg1"/>
                </a:solidFill>
              </a:rPr>
              <a:t>– display info on dotnet </a:t>
            </a:r>
            <a:r>
              <a:rPr lang="en-US" dirty="0" err="1">
                <a:solidFill>
                  <a:schemeClr val="bg1"/>
                </a:solidFill>
              </a:rPr>
              <a:t>sdk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… </a:t>
            </a:r>
            <a:r>
              <a:rPr lang="en-US" dirty="0">
                <a:solidFill>
                  <a:schemeClr val="bg1"/>
                </a:solidFill>
              </a:rPr>
              <a:t>- scaffold a new project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</a:t>
            </a:r>
            <a:r>
              <a:rPr lang="en-US" dirty="0">
                <a:solidFill>
                  <a:schemeClr val="bg1"/>
                </a:solidFill>
              </a:rPr>
              <a:t>– scaffold a console app with a project name of ‘HelloWorld’; uses top-level statements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–use-program-main </a:t>
            </a:r>
            <a:r>
              <a:rPr lang="en-US" dirty="0">
                <a:solidFill>
                  <a:schemeClr val="bg1"/>
                </a:solidFill>
              </a:rPr>
              <a:t>– same as above, except it won’t use top level statements or implicit usings, we will get a main method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</a:t>
            </a:r>
            <a:r>
              <a:rPr lang="en-US" dirty="0" err="1">
                <a:solidFill>
                  <a:schemeClr val="accent3"/>
                </a:solidFill>
              </a:rPr>
              <a:t>gitignore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create new .NET specific </a:t>
            </a:r>
            <a:r>
              <a:rPr lang="en-US" dirty="0" err="1">
                <a:solidFill>
                  <a:schemeClr val="bg1"/>
                </a:solidFill>
              </a:rPr>
              <a:t>gitignore</a:t>
            </a:r>
            <a:r>
              <a:rPr lang="en-US" dirty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list </a:t>
            </a:r>
            <a:r>
              <a:rPr lang="en-US" dirty="0">
                <a:solidFill>
                  <a:schemeClr val="bg1"/>
                </a:solidFill>
              </a:rPr>
              <a:t>– list all templates available for the dotnet new command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run </a:t>
            </a:r>
            <a:r>
              <a:rPr lang="en-US" dirty="0">
                <a:solidFill>
                  <a:schemeClr val="bg1"/>
                </a:solidFill>
              </a:rPr>
              <a:t>–clean, restore, build, and run the project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Overview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.NET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Hello World console app and run it. 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C8094-A028-8FC6-04F5-2CBC2C8E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C799-C842-F2EB-2DDF-89C5AC4B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6B024-2CA5-8C42-7CE1-EA502D43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599916"/>
            <a:ext cx="2334984" cy="191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A1F2D-6543-6A4F-3E92-09DDEAFBEFA9}"/>
              </a:ext>
            </a:extLst>
          </p:cNvPr>
          <p:cNvSpPr txBox="1"/>
          <p:nvPr/>
        </p:nvSpPr>
        <p:spPr>
          <a:xfrm>
            <a:off x="3772800" y="1599916"/>
            <a:ext cx="4841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 is generated when we run the project. Both bin and </a:t>
            </a:r>
          </a:p>
          <a:p>
            <a:r>
              <a:rPr lang="en-US" dirty="0">
                <a:solidFill>
                  <a:schemeClr val="bg1"/>
                </a:solidFill>
              </a:rPr>
              <a:t>Obj folders represent generated project files.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csproj</a:t>
            </a:r>
            <a:r>
              <a:rPr lang="en-US" dirty="0">
                <a:solidFill>
                  <a:schemeClr val="bg1"/>
                </a:solidFill>
              </a:rPr>
              <a:t> file lists project dependencies.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sln</a:t>
            </a:r>
            <a:r>
              <a:rPr lang="en-US" dirty="0">
                <a:solidFill>
                  <a:schemeClr val="bg1"/>
                </a:solidFill>
              </a:rPr>
              <a:t> file (solution file) is responsible for linking multiple </a:t>
            </a:r>
          </a:p>
          <a:p>
            <a:r>
              <a:rPr lang="en-US" dirty="0">
                <a:solidFill>
                  <a:schemeClr val="bg1"/>
                </a:solidFill>
              </a:rPr>
              <a:t>Projects together so they may perform work in tandem.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.cs is our source code and project entry point. </a:t>
            </a:r>
          </a:p>
        </p:txBody>
      </p:sp>
    </p:spTree>
    <p:extLst>
      <p:ext uri="{BB962C8B-B14F-4D97-AF65-F5344CB8AC3E}">
        <p14:creationId xmlns:p14="http://schemas.microsoft.com/office/powerpoint/2010/main" val="178604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219353E-924E-516B-F5EC-2D57386B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9DA35B7E-DE91-EF72-036B-F9B915225E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Foundations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B2DFC788-A0AA-BB99-F6FC-1C7C93C970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0CF66737-F793-4E36-305B-D241158B83F0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141FBAC0-E9C7-C22F-0F35-757FD0A91BA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A80CD13-0D8B-95AE-7986-4FC22CA21B6D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9A572E04-FD04-0C74-DE08-79697B6D6454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F2A9A6C-1499-6570-235A-C0F933DB9018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5839FD5-10D7-8FF3-F25F-26A968C62CD0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CB13C1A6-3B12-B196-E579-32E85BF7FCFE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B2FE3521-65CB-0C17-00B1-BD094A8DC3D4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0519BDD7-FD95-44A6-B615-0DE21BEA675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3DD5DC37-BF1A-186E-21E6-471A13A98D8F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93631240-8594-53D6-5D79-C67FB84E609F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98896D-9238-7DA8-C6BC-8B52E03E6E0C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02BD48F-10DD-51AC-2684-C9749172D7BD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8D4EB7C7-8390-93AA-4A45-A54483665C0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F9C976AD-EFF1-EF24-F2D1-E44DE05736A4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C6DEA848-B96B-4DD3-B943-91E7FF2883D1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DF967650-8699-8CCD-DB8F-AC66318CCA9B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E5E5913C-A39F-14DC-5D67-8B7997D8ADDB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3D34FFD8-BE1A-C5E7-D631-426A84F6906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A0E6D8EC-A9AD-E818-1CD6-DE0A13A8B107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4C58BF72-1DB5-4DD7-B597-BF2CE77F6B88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58D25FD8-9F00-ADA1-F450-D4F62BFED5D7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7100BB77-750C-FBB1-12D7-0F39DAEFF4F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74374790-15B1-1030-70EA-A91F601C7CBC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D0CD200B-1895-AA4C-77E3-9FDAD3ADF908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35F73BEC-ABEF-9AA0-3672-7F6FDC294904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E53B0C77-C6B5-149D-7B6B-99A7AB650871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FDEF13C1-08B0-50EA-1F72-0FE89FFB0960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18B5FB0D-ED9E-97FA-876E-838726EF36BB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0455AE37-C2BB-0D47-C960-2AC607E1A683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5333903-668D-08D2-262C-CC1C4B84B37D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CC454902-61A3-4461-45E6-C5E81E85270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2DEF2D6-9C35-03A2-8DC6-1B65DB65C540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08C07F6A-8191-2402-3511-5C5DF29D9FF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81F16D2-1000-DE2B-68E2-F421497DA9C4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AD01875-B55A-C77D-5FF5-5C24509D508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E5526B42-2A3B-8B52-976D-1290E30E1403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9FB20A9C-88DE-831D-95CB-3D7F9BEFE789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64E6B1A8-BF82-FDA8-2D97-A15592DB5E99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7F92EE4-C969-6BD4-37D9-4B1936A27416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D074557-358A-EBEA-97E5-517331918BB0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AD5C0F2-76BF-85D2-C775-90F1F9A4BE13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D6C0A065-4BAE-C949-4C48-D3AC6CDCB7AF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9898D286-E1E6-92FD-BD95-3AA3A860AF80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72E23880-68F1-CDA5-68CC-7B5B22D5216B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12875BFC-050A-6F87-EF5E-191A835E7A2D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D095E105-121D-5824-711A-8CF00FD458C4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E677C3E6-7AFE-25BF-3F9C-F26F1BF0AFCB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F7CFC9B9-AC98-E950-612D-F2700E0A5EF2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9E70D837-8EEB-5DB8-26C6-94B4D39F8F74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68D07C6-4549-3F6D-688F-CBD6F690E870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BAAE70A4-5F97-D268-5387-E3038A96CF30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F6D47D8-9321-6C1C-5C73-7FA1278BA40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00E2F81D-20AD-4813-C515-1AE7D0BF32A1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A145D80-6DAC-9828-0D14-7CDF335CD8D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D7FDD6D5-198D-6C47-D89D-C2D61067E474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5893AEF6-4436-FE2B-A5B6-2792D8CD7FB7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9C30FF3A-4DD5-69F8-E572-A7C0922AF281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602C9831-DEA1-FD82-AEB7-443124085380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FAB1DD2-0801-ACC0-4587-B6140A560D1D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B8F0F82E-6F82-DB1C-4ABB-19DCA24E09A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3430AA1C-0307-0917-1886-CEB9486F3C5F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B9EF1943-EB11-E1B4-C06F-B22783231785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592C843A-5F38-C61E-80AF-BD763F2A1F5B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C55EECFD-53E1-9918-BDD8-8CFD036C1934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96F42A97-1763-9F8A-034A-8B87FA6610B2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A66CD389-D7C3-9FA0-15A7-0766D641693F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4663A20D-C4BE-CD77-F2AA-956CC98190A4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324D1D1-5C84-1A35-6B7D-BEB20BF908F7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DEA9EA7F-F52B-D423-BCBC-0D7F3A51E4C7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490D3C5-D3EE-E422-6D18-76F134337FF5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FEAF7837-A256-651B-F225-1CDC65104A1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E25B6709-6325-FD6E-519E-CB44E909BBB7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1A195C2B-5C65-3716-7506-76FD0E02C8C6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DD4A7F16-9B0D-B7F9-7AF1-84DAE596E02D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DA4DBC7E-B45F-CA37-180E-DC4D4AD802B5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1D9DA8B2-430B-75CB-8B6B-9221F1B574F2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87F640A7-2E3A-74E9-3941-A4FA445E3B3B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B2A0D6AC-6869-4E97-30DC-4C57B7F312C7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FC43FF43-D5F3-4AC5-F1CF-812F489DA2DB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246966B-7A2B-5F61-524A-1AD65D8B6D3F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4C8A8D9F-6971-33D6-07C3-117755D1E4EB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AAEFB6B9-491B-C220-3996-3E8B2651B43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7D3F514A-3ABB-DF1C-B0ED-732A64DFFE00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3716-ED04-0041-3250-551E8F40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3BF-8D39-250F-54CC-A5A1146C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BCDD5-FCA5-97F8-906D-0C8662DA26FC}"/>
              </a:ext>
            </a:extLst>
          </p:cNvPr>
          <p:cNvSpPr txBox="1"/>
          <p:nvPr/>
        </p:nvSpPr>
        <p:spPr>
          <a:xfrm>
            <a:off x="1499400" y="1281600"/>
            <a:ext cx="614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 may be described as: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object-oriented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Statically typed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C# program runtime is managed by the </a:t>
            </a:r>
            <a:r>
              <a:rPr lang="en-US" dirty="0">
                <a:solidFill>
                  <a:schemeClr val="accent3"/>
                </a:solidFill>
              </a:rPr>
              <a:t>CLR (common language runtime)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CLR </a:t>
            </a:r>
            <a:r>
              <a:rPr lang="en-US" dirty="0">
                <a:solidFill>
                  <a:schemeClr val="bg1"/>
                </a:solidFill>
              </a:rPr>
              <a:t>is the implementation by Microsoft of the </a:t>
            </a:r>
            <a:r>
              <a:rPr lang="en-US" dirty="0">
                <a:solidFill>
                  <a:schemeClr val="accent3"/>
                </a:solidFill>
              </a:rPr>
              <a:t>common language infrastructure (CLI)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 international standard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CLI</a:t>
            </a:r>
            <a:r>
              <a:rPr lang="en-US" dirty="0">
                <a:solidFill>
                  <a:schemeClr val="bg1"/>
                </a:solidFill>
              </a:rPr>
              <a:t> is the basis for creating both execution and development environments in which languages and libraries work together seamlessly</a:t>
            </a:r>
          </a:p>
        </p:txBody>
      </p:sp>
    </p:spTree>
    <p:extLst>
      <p:ext uri="{BB962C8B-B14F-4D97-AF65-F5344CB8AC3E}">
        <p14:creationId xmlns:p14="http://schemas.microsoft.com/office/powerpoint/2010/main" val="93490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D259-E3A4-DBA2-53B2-991179B1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5EA-8291-339E-2B84-613A3E97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C2010-6B8B-221D-1FB4-F993359B0D69}"/>
              </a:ext>
            </a:extLst>
          </p:cNvPr>
          <p:cNvSpPr txBox="1"/>
          <p:nvPr/>
        </p:nvSpPr>
        <p:spPr>
          <a:xfrm>
            <a:off x="502200" y="1454400"/>
            <a:ext cx="331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Each C# file contains zero or more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namespace</a:t>
            </a:r>
            <a:r>
              <a:rPr lang="en-US" dirty="0">
                <a:solidFill>
                  <a:schemeClr val="bg1"/>
                </a:solidFill>
              </a:rPr>
              <a:t> contains types such as classes, structs, interfaces, </a:t>
            </a:r>
            <a:r>
              <a:rPr lang="en-US" dirty="0" err="1">
                <a:solidFill>
                  <a:schemeClr val="bg1"/>
                </a:solidFill>
              </a:rPr>
              <a:t>enums</a:t>
            </a:r>
            <a:r>
              <a:rPr lang="en-US" dirty="0">
                <a:solidFill>
                  <a:schemeClr val="bg1"/>
                </a:solidFill>
              </a:rPr>
              <a:t>, delegates, and other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 help us organize our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689E4-B5AF-2BDB-ADC2-8BD77D40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00" y="1114388"/>
            <a:ext cx="4239515" cy="35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FB924-BB6F-D85F-C1B5-285F6225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69DF-292D-68B9-DB9A-BAA0D38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C245F-F57F-8717-CBD8-D4C7ABBC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92" y="2688408"/>
            <a:ext cx="4763165" cy="209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29B12-1553-68BF-2D60-675D779475B4}"/>
              </a:ext>
            </a:extLst>
          </p:cNvPr>
          <p:cNvSpPr txBox="1"/>
          <p:nvPr/>
        </p:nvSpPr>
        <p:spPr>
          <a:xfrm>
            <a:off x="1142468" y="971312"/>
            <a:ext cx="6878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Entry point for application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If multiple classes have main methods, then the </a:t>
            </a:r>
            <a:r>
              <a:rPr lang="en-US" dirty="0" err="1">
                <a:solidFill>
                  <a:schemeClr val="bg1"/>
                </a:solidFill>
              </a:rPr>
              <a:t>StartupObject</a:t>
            </a:r>
            <a:r>
              <a:rPr lang="en-US" dirty="0">
                <a:solidFill>
                  <a:schemeClr val="bg1"/>
                </a:solidFill>
              </a:rPr>
              <a:t> compiler option may be used to specify which one to use first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Console Apps get </a:t>
            </a:r>
            <a:r>
              <a:rPr lang="en-US" dirty="0">
                <a:solidFill>
                  <a:schemeClr val="accent3"/>
                </a:solidFill>
              </a:rPr>
              <a:t>Top-Level Statements </a:t>
            </a:r>
            <a:r>
              <a:rPr lang="en-US" dirty="0">
                <a:solidFill>
                  <a:schemeClr val="bg1"/>
                </a:solidFill>
              </a:rPr>
              <a:t>enabled by default. I.e. no boilerplate class/method, implicit usings,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return 0;</a:t>
            </a:r>
            <a:r>
              <a:rPr lang="en-US" dirty="0">
                <a:solidFill>
                  <a:schemeClr val="bg1"/>
                </a:solidFill>
              </a:rPr>
              <a:t> in the Main method to exit the application otherwise, use </a:t>
            </a:r>
            <a:r>
              <a:rPr lang="en-US" dirty="0" err="1">
                <a:solidFill>
                  <a:schemeClr val="accent3"/>
                </a:solidFill>
              </a:rPr>
              <a:t>Environment.Exit</a:t>
            </a:r>
            <a:r>
              <a:rPr lang="en-US" dirty="0">
                <a:solidFill>
                  <a:schemeClr val="accent3"/>
                </a:solidFill>
              </a:rPr>
              <a:t>(0); </a:t>
            </a:r>
            <a:r>
              <a:rPr lang="en-US" dirty="0">
                <a:solidFill>
                  <a:schemeClr val="bg1"/>
                </a:solidFill>
              </a:rPr>
              <a:t>to exit the application from any method</a:t>
            </a:r>
          </a:p>
        </p:txBody>
      </p:sp>
    </p:spTree>
    <p:extLst>
      <p:ext uri="{BB962C8B-B14F-4D97-AF65-F5344CB8AC3E}">
        <p14:creationId xmlns:p14="http://schemas.microsoft.com/office/powerpoint/2010/main" val="358180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0B3C3-1D6F-9F69-7D56-0AA0FD85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E360-89F3-F8FB-5E82-ADB737D8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Primitive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D70E7-0FDD-7EFE-7808-416A6DEA3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6927"/>
              </p:ext>
            </p:extLst>
          </p:nvPr>
        </p:nvGraphicFramePr>
        <p:xfrm>
          <a:off x="657490" y="1440412"/>
          <a:ext cx="7829020" cy="345466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565804">
                  <a:extLst>
                    <a:ext uri="{9D8B030D-6E8A-4147-A177-3AD203B41FA5}">
                      <a16:colId xmlns:a16="http://schemas.microsoft.com/office/drawing/2014/main" val="40791420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925994283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078598857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79778363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3967258970"/>
                    </a:ext>
                  </a:extLst>
                </a:gridCol>
              </a:tblGrid>
              <a:tr h="336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Alias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 Name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Size(bits)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7684313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short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-32768 to 32767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45172025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429187663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09242300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0 to 255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280705455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System.Single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±1.5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-45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±3.4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999546619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double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System.Double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±5.0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-324 to ±1.7 × 10308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925422451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Unicode character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l-PL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 +0000 to U +ffff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779195258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text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186619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CB4BC4-07D1-9618-365E-0118E9FBBB90}"/>
              </a:ext>
            </a:extLst>
          </p:cNvPr>
          <p:cNvSpPr txBox="1"/>
          <p:nvPr/>
        </p:nvSpPr>
        <p:spPr>
          <a:xfrm>
            <a:off x="2295575" y="9320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</p:txBody>
      </p:sp>
    </p:spTree>
    <p:extLst>
      <p:ext uri="{BB962C8B-B14F-4D97-AF65-F5344CB8AC3E}">
        <p14:creationId xmlns:p14="http://schemas.microsoft.com/office/powerpoint/2010/main" val="232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4941A-B5F6-5D3C-E684-6E453F20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562E-C8D7-2AA4-37EC-32FF6199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6878-3BB7-FE6C-FFBD-3BFC0A2BE22E}"/>
              </a:ext>
            </a:extLst>
          </p:cNvPr>
          <p:cNvSpPr txBox="1"/>
          <p:nvPr/>
        </p:nvSpPr>
        <p:spPr>
          <a:xfrm>
            <a:off x="1330567" y="1281600"/>
            <a:ext cx="64828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are 2 types of type conversion in C#: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Implicit Conversions</a:t>
            </a:r>
            <a:r>
              <a:rPr lang="en-US" dirty="0">
                <a:solidFill>
                  <a:schemeClr val="bg1"/>
                </a:solidFill>
              </a:rPr>
              <a:t>: No special syntax required, type safe, no data loss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Explicit Conversions (Casting)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Requires the cast operator (). A cast is required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data might be lost in the conversion, or when failure could occur.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implicit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Long </a:t>
            </a:r>
            <a:r>
              <a:rPr lang="en-US" dirty="0" err="1">
                <a:solidFill>
                  <a:schemeClr val="bg1"/>
                </a:solidFill>
              </a:rPr>
              <a:t>biggerNum</a:t>
            </a:r>
            <a:r>
              <a:rPr lang="en-US" dirty="0">
                <a:solidFill>
                  <a:schemeClr val="bg1"/>
                </a:solidFill>
              </a:rPr>
              <a:t> = num;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explicit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Double x = 123.4;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a = (int)x;</a:t>
            </a:r>
          </a:p>
        </p:txBody>
      </p:sp>
    </p:spTree>
    <p:extLst>
      <p:ext uri="{BB962C8B-B14F-4D97-AF65-F5344CB8AC3E}">
        <p14:creationId xmlns:p14="http://schemas.microsoft.com/office/powerpoint/2010/main" val="244153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B199-1EDF-1A20-4C1B-CC5BDD45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78BB-15B7-A14A-E1A5-A3914C9F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E4369E-71FA-0DD7-626D-9AC911B5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3584"/>
              </p:ext>
            </p:extLst>
          </p:nvPr>
        </p:nvGraphicFramePr>
        <p:xfrm>
          <a:off x="1114813" y="1024261"/>
          <a:ext cx="6914373" cy="379041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04791">
                  <a:extLst>
                    <a:ext uri="{9D8B030D-6E8A-4147-A177-3AD203B41FA5}">
                      <a16:colId xmlns:a16="http://schemas.microsoft.com/office/drawing/2014/main" val="46832875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1270129676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3449538044"/>
                    </a:ext>
                  </a:extLst>
                </a:gridCol>
              </a:tblGrid>
              <a:tr h="277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87023235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Adds two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+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503706773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Subtracts second operand from the first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-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170255180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Multiplies both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*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71925442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Divides numerator by denominator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/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491299759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Remainder after an integer division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%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613523596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Increment operator; increases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A++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2855366481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Decrement operator; decreases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A--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406360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39C0-748C-4FA7-CC47-6634D47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163B-3742-D305-002F-9A93543C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A326D-236C-BDBF-9147-4E2305044577}"/>
              </a:ext>
            </a:extLst>
          </p:cNvPr>
          <p:cNvSpPr txBox="1"/>
          <p:nvPr/>
        </p:nvSpPr>
        <p:spPr>
          <a:xfrm>
            <a:off x="1030025" y="1617643"/>
            <a:ext cx="309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Docker Desktop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VS Code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Microsoft SQL Server Management Studio</a:t>
            </a:r>
          </a:p>
          <a:p>
            <a:pPr marL="285750" lvl="3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MSSQL VS Code Extension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8D606-11F8-9E00-E7E8-9D904D37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34" y="1933217"/>
            <a:ext cx="3758129" cy="105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989EF-3473-4269-1BA8-0D9C195C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35" y="1504643"/>
            <a:ext cx="3758128" cy="42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CE6E3-FF02-EF9E-F28C-F4BAF2502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34" y="2987993"/>
            <a:ext cx="3758129" cy="13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42980-DC18-8B81-5E62-F6C207FB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B405-0CE7-181A-E3AA-1732BB02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D423E1-943B-CCB1-B9C8-931DD46F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7741"/>
              </p:ext>
            </p:extLst>
          </p:nvPr>
        </p:nvGraphicFramePr>
        <p:xfrm>
          <a:off x="1638918" y="1082004"/>
          <a:ext cx="5866164" cy="348094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955388">
                  <a:extLst>
                    <a:ext uri="{9D8B030D-6E8A-4147-A177-3AD203B41FA5}">
                      <a16:colId xmlns:a16="http://schemas.microsoft.com/office/drawing/2014/main" val="333310605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1408769836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3409423723"/>
                    </a:ext>
                  </a:extLst>
                </a:gridCol>
              </a:tblGrid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127706479"/>
                  </a:ext>
                </a:extLst>
              </a:tr>
              <a:tr h="437556"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==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87492092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!=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807349203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024916936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114166100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227830565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4810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3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18B2-44F8-0DA6-5837-2FEDECA2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9BFE-56E1-0970-14A6-D110AB82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62BFA1-E9E8-9DE4-224A-5EFB49C02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4654"/>
              </p:ext>
            </p:extLst>
          </p:nvPr>
        </p:nvGraphicFramePr>
        <p:xfrm>
          <a:off x="311150" y="1275715"/>
          <a:ext cx="8521701" cy="31699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341551312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74250601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8645963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74769698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AND operator. If both the operands are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&amp;&amp; B) is false.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36199465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||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OR Operator. If any of the two operands is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||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4114164199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NOT Operator. Use to reverses the logical state of its operand. If a condition is true then Logical NOT operator will make false.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!(A &amp;&amp;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60034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980B9-37EC-F4B6-7479-96881780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B514-6F42-4C36-EA3A-B44F7EC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D551D6-3C61-D420-160A-8C7F468C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58497"/>
              </p:ext>
            </p:extLst>
          </p:nvPr>
        </p:nvGraphicFramePr>
        <p:xfrm>
          <a:off x="785064" y="1087725"/>
          <a:ext cx="7573872" cy="38002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524624">
                  <a:extLst>
                    <a:ext uri="{9D8B030D-6E8A-4147-A177-3AD203B41FA5}">
                      <a16:colId xmlns:a16="http://schemas.microsoft.com/office/drawing/2014/main" val="263486898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3486806644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892288425"/>
                    </a:ext>
                  </a:extLst>
                </a:gridCol>
              </a:tblGrid>
              <a:tr h="19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756921"/>
                  </a:ext>
                </a:extLst>
              </a:tr>
              <a:tr h="422970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= A + B assigns value of A + B into C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3013188591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+= A is equivalent to C = C +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16203990"/>
                  </a:ext>
                </a:extLst>
              </a:tr>
              <a:tr h="650724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-= A is equivalent to C = C -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787639454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*= A is equivalent to C = C *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804071728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/= A is equivalent to C = C /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84349596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%= A is equivalent to C = C %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93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3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8740-C450-A2CA-D8D0-FE275642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D830-19F0-9A87-F7D4-97127DA2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184B-EB8E-9BF7-93F3-49B39C3EDDA5}"/>
              </a:ext>
            </a:extLst>
          </p:cNvPr>
          <p:cNvSpPr txBox="1"/>
          <p:nvPr/>
        </p:nvSpPr>
        <p:spPr>
          <a:xfrm>
            <a:off x="900425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DF35-0744-E12B-E5A7-01C26254D783}"/>
              </a:ext>
            </a:extLst>
          </p:cNvPr>
          <p:cNvSpPr txBox="1"/>
          <p:nvPr/>
        </p:nvSpPr>
        <p:spPr>
          <a:xfrm>
            <a:off x="4572000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(++a); // output: 2.5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2.5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A015C-BF78-3BC8-8AD4-C9813E1C82C3}"/>
              </a:ext>
            </a:extLst>
          </p:cNvPr>
          <p:cNvSpPr txBox="1"/>
          <p:nvPr/>
        </p:nvSpPr>
        <p:spPr>
          <a:xfrm>
            <a:off x="900425" y="333894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--);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6D1C8-AA92-711A-2CD7-7453108387F4}"/>
              </a:ext>
            </a:extLst>
          </p:cNvPr>
          <p:cNvSpPr txBox="1"/>
          <p:nvPr/>
        </p:nvSpPr>
        <p:spPr>
          <a:xfrm>
            <a:off x="4572000" y="333894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(--a); // output: 0.5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D4CB2-0EED-0A8F-EC1E-29DEB3F6F872}"/>
              </a:ext>
            </a:extLst>
          </p:cNvPr>
          <p:cNvSpPr txBox="1"/>
          <p:nvPr/>
        </p:nvSpPr>
        <p:spPr>
          <a:xfrm>
            <a:off x="3374353" y="1011585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increment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BB9BF-5AB3-959C-00DB-0542D01939E8}"/>
              </a:ext>
            </a:extLst>
          </p:cNvPr>
          <p:cNvSpPr txBox="1"/>
          <p:nvPr/>
        </p:nvSpPr>
        <p:spPr>
          <a:xfrm>
            <a:off x="3364778" y="3031167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decrement</a:t>
            </a:r>
          </a:p>
        </p:txBody>
      </p:sp>
    </p:spTree>
    <p:extLst>
      <p:ext uri="{BB962C8B-B14F-4D97-AF65-F5344CB8AC3E}">
        <p14:creationId xmlns:p14="http://schemas.microsoft.com/office/powerpoint/2010/main" val="376189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8E5FD-6214-CE0C-5CEB-CA493AE9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CB5A-542F-0C04-640F-7689A593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7DC5-EB4B-63E2-6C91-EED9FA8A79BE}"/>
              </a:ext>
            </a:extLst>
          </p:cNvPr>
          <p:cNvSpPr txBox="1"/>
          <p:nvPr/>
        </p:nvSpPr>
        <p:spPr>
          <a:xfrm>
            <a:off x="2817575" y="1310400"/>
            <a:ext cx="352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Bitwise complement operator </a:t>
            </a:r>
            <a:r>
              <a:rPr lang="en-US" dirty="0">
                <a:solidFill>
                  <a:schemeClr val="accent3"/>
                </a:solidFill>
              </a:rPr>
              <a:t>~</a:t>
            </a:r>
          </a:p>
          <a:p>
            <a:r>
              <a:rPr lang="en-US" dirty="0">
                <a:solidFill>
                  <a:schemeClr val="bg1"/>
                </a:solidFill>
              </a:rPr>
              <a:t>Left-shift operator </a:t>
            </a:r>
            <a:r>
              <a:rPr lang="en-US" dirty="0">
                <a:solidFill>
                  <a:schemeClr val="accent3"/>
                </a:solidFill>
              </a:rPr>
              <a:t>&lt;&lt;</a:t>
            </a:r>
          </a:p>
          <a:p>
            <a:r>
              <a:rPr lang="en-US" dirty="0">
                <a:solidFill>
                  <a:schemeClr val="bg1"/>
                </a:solidFill>
              </a:rPr>
              <a:t>Right-shift operator </a:t>
            </a:r>
            <a:r>
              <a:rPr lang="en-US" dirty="0">
                <a:solidFill>
                  <a:schemeClr val="accent3"/>
                </a:solidFill>
              </a:rPr>
              <a:t>&gt;&gt;</a:t>
            </a:r>
          </a:p>
          <a:p>
            <a:r>
              <a:rPr lang="en-US" dirty="0">
                <a:solidFill>
                  <a:schemeClr val="bg1"/>
                </a:solidFill>
              </a:rPr>
              <a:t>Unsigned right-shift operator </a:t>
            </a:r>
            <a:r>
              <a:rPr lang="en-US" dirty="0">
                <a:solidFill>
                  <a:schemeClr val="accent3"/>
                </a:solidFill>
              </a:rPr>
              <a:t>&gt;&gt;&gt;</a:t>
            </a:r>
          </a:p>
          <a:p>
            <a:r>
              <a:rPr lang="en-US" dirty="0">
                <a:solidFill>
                  <a:schemeClr val="bg1"/>
                </a:solidFill>
              </a:rPr>
              <a:t>Logical AND operator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</a:p>
          <a:p>
            <a:r>
              <a:rPr lang="en-US" dirty="0">
                <a:solidFill>
                  <a:schemeClr val="bg1"/>
                </a:solidFill>
              </a:rPr>
              <a:t>Logical OR operator </a:t>
            </a:r>
            <a:r>
              <a:rPr lang="en-US" dirty="0">
                <a:solidFill>
                  <a:schemeClr val="accent3"/>
                </a:solidFill>
              </a:rPr>
              <a:t>|</a:t>
            </a:r>
          </a:p>
          <a:p>
            <a:r>
              <a:rPr lang="en-US" dirty="0">
                <a:solidFill>
                  <a:schemeClr val="bg1"/>
                </a:solidFill>
              </a:rPr>
              <a:t>Logical exclusive OR operator </a:t>
            </a:r>
            <a:r>
              <a:rPr lang="en-US" dirty="0">
                <a:solidFill>
                  <a:schemeClr val="accent3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25115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906A-FCC8-587A-956A-CD09A1F4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2CE1-0EE8-EA1E-4D5D-870CA126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6A7337-8045-B223-C342-23056D67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64760"/>
              </p:ext>
            </p:extLst>
          </p:nvPr>
        </p:nvGraphicFramePr>
        <p:xfrm>
          <a:off x="311149" y="1463875"/>
          <a:ext cx="8521701" cy="18288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980197017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16169721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1603100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Associativity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67837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Postfix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() [] -&gt; . ++ -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25104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Unary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 ! ~ ++ - - (type)* &amp;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sizeof</a:t>
                      </a:r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582136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Multiplicative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 / 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3588939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Additive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9638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C696-FEB1-1B18-9465-53955108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FEF-105B-DD42-4FF8-3BAD3254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C909D-8CC2-45F9-8B75-3B569B12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6" y="1494664"/>
            <a:ext cx="2991267" cy="26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8513D-122E-3528-8A61-F8BF5D92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6" y="2076380"/>
            <a:ext cx="3057952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A5264-E4A0-8609-4D31-8B896B276348}"/>
              </a:ext>
            </a:extLst>
          </p:cNvPr>
          <p:cNvSpPr txBox="1"/>
          <p:nvPr/>
        </p:nvSpPr>
        <p:spPr>
          <a:xfrm>
            <a:off x="4780800" y="1544281"/>
            <a:ext cx="348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null-forgiving operator </a:t>
            </a:r>
            <a:r>
              <a:rPr lang="en-US" dirty="0">
                <a:solidFill>
                  <a:schemeClr val="bg1"/>
                </a:solidFill>
              </a:rPr>
              <a:t>suppresses all nullable warnings for the preceding expression.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A8257-DF42-A06A-3711-387AA7F9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2905781"/>
            <a:ext cx="3896280" cy="157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30AEC-5BC3-CCBE-4785-AAFDC74E8EB2}"/>
              </a:ext>
            </a:extLst>
          </p:cNvPr>
          <p:cNvSpPr txBox="1"/>
          <p:nvPr/>
        </p:nvSpPr>
        <p:spPr>
          <a:xfrm>
            <a:off x="5119200" y="2959756"/>
            <a:ext cx="341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null-conditional operator </a:t>
            </a:r>
            <a:r>
              <a:rPr lang="en-US" dirty="0">
                <a:solidFill>
                  <a:schemeClr val="bg1"/>
                </a:solidFill>
              </a:rPr>
              <a:t>evaluates the first operand; if that’s null, stop, with a result of null. Otherwise, evaluate the next operand. </a:t>
            </a:r>
          </a:p>
        </p:txBody>
      </p:sp>
    </p:spTree>
    <p:extLst>
      <p:ext uri="{BB962C8B-B14F-4D97-AF65-F5344CB8AC3E}">
        <p14:creationId xmlns:p14="http://schemas.microsoft.com/office/powerpoint/2010/main" val="9433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C32C-5192-93AE-E6AE-47F060C48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8D5-5FAC-FC9D-7801-D7EBEFCD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2A611-B03F-C8AD-959B-4D574FDE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0" y="1555159"/>
            <a:ext cx="4262501" cy="147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CE3D3-CCC5-FFD7-B83D-B393FBBB94C2}"/>
              </a:ext>
            </a:extLst>
          </p:cNvPr>
          <p:cNvSpPr txBox="1"/>
          <p:nvPr/>
        </p:nvSpPr>
        <p:spPr>
          <a:xfrm>
            <a:off x="5148000" y="1673086"/>
            <a:ext cx="35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null-coalescing operator</a:t>
            </a:r>
            <a:r>
              <a:rPr lang="en-US" dirty="0">
                <a:solidFill>
                  <a:schemeClr val="bg1"/>
                </a:solidFill>
              </a:rPr>
              <a:t> returns the value of its left-hand operand if it isn’t null; otherwise, it evaluates the right-hand operand and returns its result.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5CBBA-E6F9-47D2-B643-35FE4B7F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7" y="3368280"/>
            <a:ext cx="4734586" cy="1171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EC752C-2C67-FC74-482A-56DBA65EBBD4}"/>
              </a:ext>
            </a:extLst>
          </p:cNvPr>
          <p:cNvSpPr txBox="1"/>
          <p:nvPr/>
        </p:nvSpPr>
        <p:spPr>
          <a:xfrm>
            <a:off x="5371200" y="336828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conditional operator (or ternary conditional operator)</a:t>
            </a:r>
            <a:r>
              <a:rPr lang="en-US" dirty="0">
                <a:solidFill>
                  <a:schemeClr val="bg1"/>
                </a:solidFill>
              </a:rPr>
              <a:t>, evaluates a Boolean expression and returns the result of one of the two expressions, depending on whether the Boolean expression evaluates to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206701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D03AC-D36D-BFE1-1C04-3739BE43C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311C-7256-9094-EFC3-33CF57CE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8B611-595F-F0FA-C2C7-1859956DBFDF}"/>
              </a:ext>
            </a:extLst>
          </p:cNvPr>
          <p:cNvSpPr txBox="1"/>
          <p:nvPr/>
        </p:nvSpPr>
        <p:spPr>
          <a:xfrm>
            <a:off x="2564035" y="1512000"/>
            <a:ext cx="4035079" cy="107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bg1"/>
                </a:solidFill>
              </a:rPr>
              <a:t>- Represents a single line comment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/* comment */ </a:t>
            </a:r>
            <a:r>
              <a:rPr lang="en-US" dirty="0">
                <a:solidFill>
                  <a:schemeClr val="bg1"/>
                </a:solidFill>
              </a:rPr>
              <a:t>- Represents a multi-line comment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5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2272-D773-9D66-35C3-A2C966E6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AF5-54F0-B77B-A18A-9586D0ED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A95E-AAC8-04ED-B553-3EA17FCF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19" y="1512670"/>
            <a:ext cx="3134162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CC54-E933-B2B7-2CA6-D51C3869C169}"/>
              </a:ext>
            </a:extLst>
          </p:cNvPr>
          <p:cNvSpPr txBox="1"/>
          <p:nvPr/>
        </p:nvSpPr>
        <p:spPr>
          <a:xfrm>
            <a:off x="4960800" y="1512670"/>
            <a:ext cx="33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Time: What’s the distinction between the single and double quotes on line 3?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Note: Care that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 returns a string, not an int!</a:t>
            </a:r>
          </a:p>
        </p:txBody>
      </p:sp>
    </p:spTree>
    <p:extLst>
      <p:ext uri="{BB962C8B-B14F-4D97-AF65-F5344CB8AC3E}">
        <p14:creationId xmlns:p14="http://schemas.microsoft.com/office/powerpoint/2010/main" val="141790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853092" y="1735875"/>
            <a:ext cx="22807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Platform Overview</a:t>
            </a:r>
            <a:endParaRPr sz="1400"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939750" y="22210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What is .NET?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Versions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Dependency Management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SDK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Common SDK commands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569494" y="1732084"/>
            <a:ext cx="169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C# Foundations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3031201" y="2198590"/>
            <a:ext cx="295081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C#?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Program Structure &amp; the Main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 Types &amp; Type Conversion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Operators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Input/Output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Value Types vs Reference Types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Stack vs Heap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Selection &amp; Iteration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Custom Types &amp; Collections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6009321" y="1755492"/>
            <a:ext cx="1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C# Level I 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5946600" y="2198590"/>
            <a:ext cx="2740841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Serialization/Deserialization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File I/O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LINQ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ASP.NET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Entity Framework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Testing 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1365436" y="1368266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3876864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6207321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FD1C-69CC-D6D5-FE4C-EF671E05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54CC-8CDC-6F05-6891-5D298D93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7ECFD-5EAD-316A-BF2B-3FF3A2A94C11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our console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5D063-D012-7070-F71D-7D18F8AC3B1C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console app to take in a user email and output it back to the user. </a:t>
            </a:r>
          </a:p>
        </p:txBody>
      </p:sp>
    </p:spTree>
    <p:extLst>
      <p:ext uri="{BB962C8B-B14F-4D97-AF65-F5344CB8AC3E}">
        <p14:creationId xmlns:p14="http://schemas.microsoft.com/office/powerpoint/2010/main" val="3127692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4E6F-8AB6-ACBB-A180-CF9A55F2F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4E06-2324-6C35-9F9F-BD519B05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C# Under-the-hood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5B104-0308-7A50-547D-24617532B6B4}"/>
              </a:ext>
            </a:extLst>
          </p:cNvPr>
          <p:cNvSpPr txBox="1"/>
          <p:nvPr/>
        </p:nvSpPr>
        <p:spPr>
          <a:xfrm>
            <a:off x="2002973" y="10794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Value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98DF3-4A74-7E9A-3000-188BD7A5EC87}"/>
              </a:ext>
            </a:extLst>
          </p:cNvPr>
          <p:cNvSpPr txBox="1"/>
          <p:nvPr/>
        </p:nvSpPr>
        <p:spPr>
          <a:xfrm>
            <a:off x="5617029" y="1079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Reference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10824-5127-8DD5-A800-23C0D017490A}"/>
              </a:ext>
            </a:extLst>
          </p:cNvPr>
          <p:cNvSpPr txBox="1"/>
          <p:nvPr/>
        </p:nvSpPr>
        <p:spPr>
          <a:xfrm>
            <a:off x="936785" y="1582611"/>
            <a:ext cx="32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Represents some data at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determined up front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You can’t have a null value type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DE502-225A-852F-9DF6-176CE56A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8" y="3435306"/>
            <a:ext cx="6582694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EABC2-199A-3893-1E88-6EE988CD262F}"/>
              </a:ext>
            </a:extLst>
          </p:cNvPr>
          <p:cNvSpPr txBox="1"/>
          <p:nvPr/>
        </p:nvSpPr>
        <p:spPr>
          <a:xfrm>
            <a:off x="5373189" y="1534687"/>
            <a:ext cx="2834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Variable only holds a pointer to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not determined up front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be null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C913B0-6F02-371B-DE1E-4E586298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38" y="2822086"/>
            <a:ext cx="18004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8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F45F-BDE0-F07B-8EE5-75977ACA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B39B-A336-8AC9-FED3-86B01B21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C#, Where memory is always** managed for you!!!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B50F-8C9C-E7BA-F2EA-D23BFB47E217}"/>
              </a:ext>
            </a:extLst>
          </p:cNvPr>
          <p:cNvSpPr txBox="1"/>
          <p:nvPr/>
        </p:nvSpPr>
        <p:spPr>
          <a:xfrm>
            <a:off x="2062101" y="19507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0AC97-C32A-9E22-AEDD-9749D28A3E40}"/>
              </a:ext>
            </a:extLst>
          </p:cNvPr>
          <p:cNvSpPr txBox="1"/>
          <p:nvPr/>
        </p:nvSpPr>
        <p:spPr>
          <a:xfrm>
            <a:off x="6169487" y="194652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BBC97-C10F-7E00-1A3E-B64DE32D8049}"/>
              </a:ext>
            </a:extLst>
          </p:cNvPr>
          <p:cNvSpPr txBox="1"/>
          <p:nvPr/>
        </p:nvSpPr>
        <p:spPr>
          <a:xfrm>
            <a:off x="2282708" y="1185633"/>
            <a:ext cx="459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areas used to store data for memory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64B9C-D680-ADD2-AAA0-09271F22A821}"/>
              </a:ext>
            </a:extLst>
          </p:cNvPr>
          <p:cNvSpPr txBox="1"/>
          <p:nvPr/>
        </p:nvSpPr>
        <p:spPr>
          <a:xfrm>
            <a:off x="713225" y="2512130"/>
            <a:ext cx="36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static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value types and reference type pointers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LIFO structure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is automatically freed once out of scope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Limited in size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compiler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Very fast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1A11E-EF90-AC02-BADD-94E9F629CF3B}"/>
              </a:ext>
            </a:extLst>
          </p:cNvPr>
          <p:cNvSpPr txBox="1"/>
          <p:nvPr/>
        </p:nvSpPr>
        <p:spPr>
          <a:xfrm>
            <a:off x="4859187" y="2512130"/>
            <a:ext cx="359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dynamic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Objects, strings, arrays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Structure is just a pile of data, any piece of data can be accessed at any time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can exist after method returns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Larger memory space than the stack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Garbage Collector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71B1D-BA5E-5D02-9767-C774A42FA89D}"/>
              </a:ext>
            </a:extLst>
          </p:cNvPr>
          <p:cNvSpPr txBox="1"/>
          <p:nvPr/>
        </p:nvSpPr>
        <p:spPr>
          <a:xfrm>
            <a:off x="4109247" y="4861095"/>
            <a:ext cx="585417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** Except for unmanaged resources</a:t>
            </a:r>
          </a:p>
        </p:txBody>
      </p:sp>
    </p:spTree>
    <p:extLst>
      <p:ext uri="{BB962C8B-B14F-4D97-AF65-F5344CB8AC3E}">
        <p14:creationId xmlns:p14="http://schemas.microsoft.com/office/powerpoint/2010/main" val="324033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9B32D-F482-8E36-F981-0E491E0A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99BA-1D5B-BEDA-7510-926FE8B5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A3D77-752C-2168-8FDE-ACEEBC45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86" y="1034028"/>
            <a:ext cx="5628428" cy="1435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5D2AC6-A277-3FC5-AA7C-57C50156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4" y="2722452"/>
            <a:ext cx="8209632" cy="20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4616-0C80-B3AD-713E-F709ED7D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AFA9-03D2-9EA5-D026-F62632E9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F531-9FC4-0F37-09C1-BD5A80F4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2" y="1621838"/>
            <a:ext cx="4143953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B96D8-0A14-2676-F3A9-D44393EA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04" y="1755206"/>
            <a:ext cx="2095792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D57FC-42CE-0D70-D1D5-A5249015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3" y="3492940"/>
            <a:ext cx="6928474" cy="8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8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82DA5-229E-6D99-6ACA-A1585A77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6416-6D04-DD77-085A-59C4118B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565B4-0857-6B7F-6D05-14BDD72B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43" y="1576967"/>
            <a:ext cx="528711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EBFD-0295-0A25-6E30-2B135A0F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51F0-B9F8-657C-6E11-91B925AB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50872-5DFB-74FC-99F7-5617E55593F5}"/>
              </a:ext>
            </a:extLst>
          </p:cNvPr>
          <p:cNvSpPr txBox="1"/>
          <p:nvPr/>
        </p:nvSpPr>
        <p:spPr>
          <a:xfrm>
            <a:off x="1841926" y="1065600"/>
            <a:ext cx="5460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use the following to create our own Custom Data Types: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= defined as a value type, good for little or no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 = defined as a reference type, good for lots of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Interface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Record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2"/>
              </a:rPr>
              <a:t>Custom Types Best Practices</a:t>
            </a:r>
            <a:r>
              <a:rPr lang="en-US" dirty="0">
                <a:solidFill>
                  <a:schemeClr val="bg1"/>
                </a:solidFill>
              </a:rPr>
              <a:t> &lt; Docs</a:t>
            </a:r>
          </a:p>
        </p:txBody>
      </p:sp>
    </p:spTree>
    <p:extLst>
      <p:ext uri="{BB962C8B-B14F-4D97-AF65-F5344CB8AC3E}">
        <p14:creationId xmlns:p14="http://schemas.microsoft.com/office/powerpoint/2010/main" val="566942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47239-E076-FC93-0EC9-A5FB1D32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B117-13F9-5AB9-342B-7CAE56D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Struct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7EB15-00C7-8D12-C5E5-69F4782A6B2F}"/>
              </a:ext>
            </a:extLst>
          </p:cNvPr>
          <p:cNvSpPr txBox="1"/>
          <p:nvPr/>
        </p:nvSpPr>
        <p:spPr>
          <a:xfrm>
            <a:off x="1619110" y="1065600"/>
            <a:ext cx="5905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use the </a:t>
            </a:r>
            <a:r>
              <a:rPr lang="en-US" dirty="0" err="1">
                <a:solidFill>
                  <a:schemeClr val="accent3"/>
                </a:solidFill>
              </a:rPr>
              <a:t>Guid</a:t>
            </a:r>
            <a:r>
              <a:rPr lang="en-US" dirty="0">
                <a:solidFill>
                  <a:schemeClr val="accent3"/>
                </a:solidFill>
              </a:rPr>
              <a:t> Struct </a:t>
            </a:r>
            <a:r>
              <a:rPr lang="en-US" dirty="0">
                <a:solidFill>
                  <a:schemeClr val="bg1"/>
                </a:solidFill>
              </a:rPr>
              <a:t>to create a globally unique identifier </a:t>
            </a:r>
            <a:r>
              <a:rPr lang="en-US" dirty="0">
                <a:solidFill>
                  <a:schemeClr val="accent3"/>
                </a:solidFill>
              </a:rPr>
              <a:t>(GUID)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90B41-3D5B-39FC-91F2-0A67E8A3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93" y="1822240"/>
            <a:ext cx="2248214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4E3C1-C13D-34F3-DD3C-6A2BAD26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72" y="2481250"/>
            <a:ext cx="2553056" cy="181000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C48BAAB5-7D15-FDEA-EFC6-96FAE17B94B4}"/>
              </a:ext>
            </a:extLst>
          </p:cNvPr>
          <p:cNvSpPr txBox="1"/>
          <p:nvPr/>
        </p:nvSpPr>
        <p:spPr>
          <a:xfrm>
            <a:off x="2943145" y="4070980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For a struct, </a:t>
            </a:r>
            <a:r>
              <a:rPr lang="en-US" u="sng" dirty="0" err="1">
                <a:solidFill>
                  <a:schemeClr val="bg1"/>
                </a:solidFill>
              </a:rPr>
              <a:t>Guid</a:t>
            </a:r>
            <a:r>
              <a:rPr lang="en-US" u="sng" dirty="0">
                <a:solidFill>
                  <a:schemeClr val="bg1"/>
                </a:solidFill>
              </a:rPr>
              <a:t> has a lot of methods.</a:t>
            </a:r>
          </a:p>
        </p:txBody>
      </p:sp>
    </p:spTree>
    <p:extLst>
      <p:ext uri="{BB962C8B-B14F-4D97-AF65-F5344CB8AC3E}">
        <p14:creationId xmlns:p14="http://schemas.microsoft.com/office/powerpoint/2010/main" val="2692101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0527-0A27-E318-17F0-C644AD10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4451-2C31-47E7-1B1F-42C8ADB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4F66E-1E45-55F3-4960-12F256B904DF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35B04-2CB6-F2AA-40BA-9874CD3EB105}"/>
              </a:ext>
            </a:extLst>
          </p:cNvPr>
          <p:cNvSpPr txBox="1"/>
          <p:nvPr/>
        </p:nvSpPr>
        <p:spPr>
          <a:xfrm>
            <a:off x="2830664" y="1327868"/>
            <a:ext cx="57646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new class to represent a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Let’s include a make, model, year, and Id. </a:t>
            </a:r>
          </a:p>
        </p:txBody>
      </p:sp>
    </p:spTree>
    <p:extLst>
      <p:ext uri="{BB962C8B-B14F-4D97-AF65-F5344CB8AC3E}">
        <p14:creationId xmlns:p14="http://schemas.microsoft.com/office/powerpoint/2010/main" val="670764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00233-CEF6-9EDD-9114-208A7AF4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B129-DED0-9948-A427-112E03C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912BD03-2147-B663-CE08-D28FD39AF7C6}"/>
              </a:ext>
            </a:extLst>
          </p:cNvPr>
          <p:cNvSpPr txBox="1"/>
          <p:nvPr/>
        </p:nvSpPr>
        <p:spPr>
          <a:xfrm>
            <a:off x="3441678" y="447642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E6241-0E07-5EC0-000B-5A08A1EC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49" y="2740440"/>
            <a:ext cx="2872379" cy="314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1BF98-1459-AD45-586C-D6B677F402CD}"/>
              </a:ext>
            </a:extLst>
          </p:cNvPr>
          <p:cNvSpPr txBox="1"/>
          <p:nvPr/>
        </p:nvSpPr>
        <p:spPr>
          <a:xfrm>
            <a:off x="1372264" y="215239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auto-resize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84584-E2DF-BD1C-EC7A-41127C00B0E2}"/>
              </a:ext>
            </a:extLst>
          </p:cNvPr>
          <p:cNvSpPr txBox="1"/>
          <p:nvPr/>
        </p:nvSpPr>
        <p:spPr>
          <a:xfrm>
            <a:off x="3368281" y="2152401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performant/generic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D097CB-939C-A038-9BD7-08797956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71" y="2573046"/>
            <a:ext cx="2077493" cy="10462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128838-F402-BC6F-0958-336FEB67C0F6}"/>
              </a:ext>
            </a:extLst>
          </p:cNvPr>
          <p:cNvSpPr txBox="1"/>
          <p:nvPr/>
        </p:nvSpPr>
        <p:spPr>
          <a:xfrm>
            <a:off x="5800429" y="215239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Truly generic &amp; performant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402B-465F-8140-525F-390FE737A05E}"/>
              </a:ext>
            </a:extLst>
          </p:cNvPr>
          <p:cNvSpPr txBox="1"/>
          <p:nvPr/>
        </p:nvSpPr>
        <p:spPr>
          <a:xfrm>
            <a:off x="2519952" y="1216459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Lists </a:t>
            </a:r>
            <a:r>
              <a:rPr lang="en-US" dirty="0">
                <a:solidFill>
                  <a:schemeClr val="bg1"/>
                </a:solidFill>
              </a:rPr>
              <a:t>are indexed collections of the same type(T).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1C4831-1121-B90B-5F06-21C46C5A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1" y="2726286"/>
            <a:ext cx="207674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Overview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455D-4434-6C0A-6238-7C0726C1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4F98-550A-C7F3-98EA-47A33C59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FF566-9C03-9270-C4CA-BDDAF54D1390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4D10D-088D-28E1-7326-CE7EF54C5461}"/>
              </a:ext>
            </a:extLst>
          </p:cNvPr>
          <p:cNvSpPr txBox="1"/>
          <p:nvPr/>
        </p:nvSpPr>
        <p:spPr>
          <a:xfrm>
            <a:off x="2830664" y="1327868"/>
            <a:ext cx="57646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existing console app so that it has a menu with two options as soon as it loads:</a:t>
            </a:r>
          </a:p>
          <a:p>
            <a:r>
              <a:rPr lang="en-US" dirty="0">
                <a:solidFill>
                  <a:schemeClr val="bg1"/>
                </a:solidFill>
              </a:rPr>
              <a:t>1. Enter New Car</a:t>
            </a:r>
          </a:p>
          <a:p>
            <a:r>
              <a:rPr lang="en-US" dirty="0">
                <a:solidFill>
                  <a:schemeClr val="bg1"/>
                </a:solidFill>
              </a:rPr>
              <a:t>2. List Cars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should be able to create new instances of a car and add it to a running list that we may view.</a:t>
            </a:r>
          </a:p>
        </p:txBody>
      </p:sp>
    </p:spTree>
    <p:extLst>
      <p:ext uri="{BB962C8B-B14F-4D97-AF65-F5344CB8AC3E}">
        <p14:creationId xmlns:p14="http://schemas.microsoft.com/office/powerpoint/2010/main" val="207221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B7040-7436-6CBA-0DCE-A5C787B9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4F0B-98DB-42F7-4EEF-B8EBF57A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Edit/delete list entry in console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729FC-0127-0BF8-C15F-5CB9601188E9}"/>
              </a:ext>
            </a:extLst>
          </p:cNvPr>
          <p:cNvSpPr txBox="1"/>
          <p:nvPr/>
        </p:nvSpPr>
        <p:spPr>
          <a:xfrm>
            <a:off x="5159105" y="1880902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&lt;- Uses lambda expression!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60DF0-37D7-F88A-F463-73A2971A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4" y="1032717"/>
            <a:ext cx="4591691" cy="2886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52F0CD-2F92-FEA2-6CE4-BA5A28DE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9" y="3107566"/>
            <a:ext cx="457263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F5375-4552-DB5E-CEDA-F8ADF2D01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436-A3B3-4CDB-B7E3-CDC8EEA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01E6-68CA-0FEF-6D21-1020A7A80F23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C914B-C8E5-D63D-D60D-5936199A5B03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search for a car for update or deletion from a list. </a:t>
            </a:r>
          </a:p>
        </p:txBody>
      </p:sp>
    </p:spTree>
    <p:extLst>
      <p:ext uri="{BB962C8B-B14F-4D97-AF65-F5344CB8AC3E}">
        <p14:creationId xmlns:p14="http://schemas.microsoft.com/office/powerpoint/2010/main" val="390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87E5-0116-C8B4-7AAA-B3001616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0C07-45F2-5F0E-9E9B-9B2A332F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(continued)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55B6CDC6-1E79-0F89-CF20-782A6B71861A}"/>
              </a:ext>
            </a:extLst>
          </p:cNvPr>
          <p:cNvSpPr txBox="1"/>
          <p:nvPr/>
        </p:nvSpPr>
        <p:spPr>
          <a:xfrm>
            <a:off x="3687740" y="4684427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923D83-0F78-33D5-F3E5-C5AFE07C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31" y="3423932"/>
            <a:ext cx="2962688" cy="171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8AD0-854B-77FA-814C-0C734248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3" y="2021021"/>
            <a:ext cx="8449854" cy="1124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BF3171-4299-9296-69FD-128C32F35CD2}"/>
              </a:ext>
            </a:extLst>
          </p:cNvPr>
          <p:cNvSpPr txBox="1"/>
          <p:nvPr/>
        </p:nvSpPr>
        <p:spPr>
          <a:xfrm>
            <a:off x="982224" y="1210804"/>
            <a:ext cx="719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are collections of key/value pairs. Each key must be unique. The key and value can be any type(T).</a:t>
            </a:r>
          </a:p>
        </p:txBody>
      </p:sp>
    </p:spTree>
    <p:extLst>
      <p:ext uri="{BB962C8B-B14F-4D97-AF65-F5344CB8AC3E}">
        <p14:creationId xmlns:p14="http://schemas.microsoft.com/office/powerpoint/2010/main" val="1791961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0E97-B052-C6C5-DDEE-DF97177E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2A1-DAE9-5397-4C47-2E4B466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Iterating over Dictionaries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FE01D-CC9E-715B-CB18-9DEE0B8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4" y="2849824"/>
            <a:ext cx="6354062" cy="562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7AED9-CDD6-61D0-871C-F76D63A83527}"/>
              </a:ext>
            </a:extLst>
          </p:cNvPr>
          <p:cNvSpPr txBox="1"/>
          <p:nvPr/>
        </p:nvSpPr>
        <p:spPr>
          <a:xfrm>
            <a:off x="1816603" y="1521580"/>
            <a:ext cx="5529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may be iterated over with </a:t>
            </a:r>
            <a:r>
              <a:rPr lang="en-US" dirty="0">
                <a:solidFill>
                  <a:schemeClr val="accent3"/>
                </a:solidFill>
              </a:rPr>
              <a:t>foreach</a:t>
            </a:r>
            <a:r>
              <a:rPr lang="en-US" dirty="0">
                <a:solidFill>
                  <a:schemeClr val="bg1"/>
                </a:solidFill>
              </a:rPr>
              <a:t>. For each </a:t>
            </a:r>
            <a:r>
              <a:rPr lang="en-US" dirty="0">
                <a:solidFill>
                  <a:schemeClr val="accent3"/>
                </a:solidFill>
              </a:rPr>
              <a:t>item</a:t>
            </a:r>
            <a:r>
              <a:rPr lang="en-US" dirty="0">
                <a:solidFill>
                  <a:schemeClr val="bg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property</a:t>
            </a:r>
            <a:r>
              <a:rPr lang="en-US" dirty="0">
                <a:solidFill>
                  <a:schemeClr val="bg1"/>
                </a:solidFill>
              </a:rPr>
              <a:t> provides access to the key and the </a:t>
            </a:r>
            <a:r>
              <a:rPr lang="en-US" dirty="0">
                <a:solidFill>
                  <a:schemeClr val="accent3"/>
                </a:solidFill>
              </a:rPr>
              <a:t>Value property </a:t>
            </a:r>
            <a:r>
              <a:rPr lang="en-US" dirty="0">
                <a:solidFill>
                  <a:schemeClr val="bg1"/>
                </a:solidFill>
              </a:rPr>
              <a:t>provides access to the value. </a:t>
            </a:r>
          </a:p>
        </p:txBody>
      </p:sp>
    </p:spTree>
    <p:extLst>
      <p:ext uri="{BB962C8B-B14F-4D97-AF65-F5344CB8AC3E}">
        <p14:creationId xmlns:p14="http://schemas.microsoft.com/office/powerpoint/2010/main" val="3735264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BA99-38DA-3B37-3929-2A4CC3F6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1549-8990-460D-0B16-32982F50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Nested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7D7C-E4C1-B323-16AA-F8CC082A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555401"/>
            <a:ext cx="6639852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8266C-CD76-038A-C8EE-695DDB62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2894025"/>
            <a:ext cx="63350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2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56D46-0F0C-CB08-9D16-6972716FA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576C-A3FC-235E-DD2C-EA96447D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7D400-F900-C79D-0BC5-299D43C2C315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2FCD-850C-B3B9-6D43-2F276E26192F}"/>
              </a:ext>
            </a:extLst>
          </p:cNvPr>
          <p:cNvSpPr txBox="1"/>
          <p:nvPr/>
        </p:nvSpPr>
        <p:spPr>
          <a:xfrm>
            <a:off x="2830664" y="1327868"/>
            <a:ext cx="57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add invoices for a specific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print out and view all invoices and the associated car Id. </a:t>
            </a:r>
          </a:p>
        </p:txBody>
      </p:sp>
    </p:spTree>
    <p:extLst>
      <p:ext uri="{BB962C8B-B14F-4D97-AF65-F5344CB8AC3E}">
        <p14:creationId xmlns:p14="http://schemas.microsoft.com/office/powerpoint/2010/main" val="2353133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5662ABD1-CAE5-6058-093B-D316977F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BBED721D-245F-2BEE-E75B-B003E13CC7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Level I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6D8EEA04-2378-4672-E275-89AA4EC419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AE34BEF5-8860-6059-678D-B4BC670F3AFC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73911764-B8CA-406D-CDC4-9F8159F42170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29867876-1C82-7439-5A6F-6B808D879B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AAEC8826-24CD-1BC2-FC60-A6307D533C8E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FECA228-BAD6-0444-3529-2D15A6E8BFD1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19A74724-A56F-67A0-AE98-41CE1686585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91150B5D-A880-BFB0-0AC5-D18EF70FB133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E3C73A3D-5C66-4471-1F76-108B1F3AED2E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3FA18229-9827-6D40-74FA-2A6DE7BE2C2D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ED63C935-7577-B38A-3DE2-68AB93D76C66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E814A574-020F-8086-D420-2308C75D51BE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55B0688B-B829-E141-402B-779D692EAF82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6155162-840A-54DC-482B-81FAA73CCD6A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F2F972BF-EC76-17D6-4847-FBE6FC4A17C7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E5019BD0-354A-947A-0BA5-0C5FECC402F9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2F7AA1DF-36BC-6558-E77D-E5795531B17D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394F4FBE-3FC9-3B09-DC7B-1273EE4C7095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32DA9260-2FAB-8901-8AD2-2D23D377CAAD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F49366F3-A226-A970-D251-894D7F26EC11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16D465E4-C3BE-AF0F-8778-E865C69C9C7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0B231AAE-E614-20B0-A0B9-785CEB05F37C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9E26B10-8C1F-D819-3CCA-DF5D45BB571D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ADADD0DD-A005-ED93-F581-AE4506F205A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22DA943F-FBBC-3989-665D-962084080C5E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F93B8E1B-6B12-10E6-6973-73B4D6E1CEC6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BAB93BA8-787E-244A-0681-079078DE7D3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F98908CB-3950-FC34-F46E-46D19BB83D78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1EE399E-EA91-35EE-6467-EF9F8D2E7924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943847AB-05D9-FD07-1831-B810CC870F0C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4AE364CB-26E3-A34E-921C-615A598C0A9B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27FDF0D-DB44-689F-D19B-2E6C74E8334E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9F64158F-0694-725E-C8AE-21EDB260F1F5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F1ADBC95-3C8D-E06D-01E4-3B3542F9A6E9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F66B8927-FD74-0265-A7E2-931CBAF3FCD4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3A8C168A-D7CD-2909-01BF-4C06A7D0F2C1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DCA15BFE-2C1E-84DD-904E-E6A91F1A1DE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D86FCF4-3F10-6011-F8A7-517B330821C8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268C0B66-014A-B14F-1359-4DCF12B08F10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F7DDF2D3-9666-F106-975C-EC84C883A1C3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6143F013-AA78-8D57-2595-D833BD65611C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0555C428-1133-DB7B-CA3E-383EC17A6EB1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F895A0AD-F446-07AB-E17D-BDE58E158BD1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66D99FBF-0527-5039-815C-CC1EB9F32589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1C2381F-6A86-D755-DE02-A2125C2B9FCD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96DDBF2D-442A-26B2-4450-AF6EF8F0ACF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781C8863-A78D-7873-217B-260F6296F9E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77877AD6-43E8-304E-46F7-AC4F9AF12618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F3228C-FA70-4CD1-7C2D-2C56396FAEEF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49972AA9-0245-866E-673D-CB99E4C4FA79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AEE63FC-C8A3-AC20-8548-B41C0756120D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E3987CA-1E17-683A-DE02-2E2207BE60B5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24B9FBAC-8760-7B8B-B18A-33BB32D261D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ADD0C85-BD82-B79C-1E06-6BA45D05EF8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38A37CD-7B5B-998F-E38E-7477FFE5CF97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F0614CB-D10B-1F9A-1F2A-67CD15C73E58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92AA9F10-5485-0BDC-9D77-DA31B75D6D67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C32EE51C-4BD7-E8B5-0476-F02A0A978A5F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F3A6ECD-4330-30A8-F012-2DFCB59AF87F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3B21900-BDF7-D4F9-E4DA-D7C94A3C1012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B375232-70D6-0AE6-4CDE-3227C33A1DAB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12E5641-945F-5A89-13B1-A2BFEBA18213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B09A59EB-F6A8-41D4-F9B3-02770005CA2E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FBA25A15-E33A-4886-7163-3CBC632A67AD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E0E4CF18-C5DB-2ED1-2808-87396090D274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1D99D3E-BFFF-E43F-C9D7-4E783201259A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624DE45A-FADF-4EA7-5D06-707E90CD2C7E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69043778-9E60-C57A-5646-DE1974AA140A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5E94DF08-0D31-4152-55BD-E27293773E6B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2FB634D-5A5D-BC42-354B-872C3BB28C8F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321CA338-E33E-7B56-5E5D-38F4B360CEBA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034AC5E0-D282-E637-765B-5415EEFBB810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DF07959B-8D32-359A-581C-2CAB6AC41DE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3FB4C45E-2823-B221-09DE-5068B31E39D9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B2EADAD9-D0B6-2710-DEF9-F8C670840A47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896DC0AF-8DE8-5839-6104-1A5F3306FD2C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0D02F787-ECC5-C3DE-BEF9-A87FA7704252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3C0AD9DC-DC80-1C7A-AA6A-BC3DCC357EAC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F993D9BE-7C77-9628-26FB-3A00ABD2FE3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02D5F91-0DF6-60A0-7E68-38AA59BCB156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10790898-741F-F48E-FCEA-112C99835327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B3B4185-B375-521C-90EB-963723E9F65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535A45A8-835E-9FB1-74FC-27002D759005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F887A3E5-17FA-6A02-944B-BF0FAC995EA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D8194FF7-411C-DA37-40FA-B9EB0BB08DF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61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FA3F-1919-7CFA-EAC6-3BFA39B3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F91-DE29-AD06-CC47-624AE51B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Serialization/Deserialization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0EA95-7E58-EA1C-338F-736E602EB02B}"/>
              </a:ext>
            </a:extLst>
          </p:cNvPr>
          <p:cNvSpPr txBox="1"/>
          <p:nvPr/>
        </p:nvSpPr>
        <p:spPr>
          <a:xfrm>
            <a:off x="421883" y="1336962"/>
            <a:ext cx="2860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– the process of </a:t>
            </a:r>
            <a:r>
              <a:rPr lang="en-US" dirty="0" err="1">
                <a:solidFill>
                  <a:schemeClr val="bg1"/>
                </a:solidFill>
              </a:rPr>
              <a:t>coverting</a:t>
            </a:r>
            <a:r>
              <a:rPr lang="en-US" dirty="0">
                <a:solidFill>
                  <a:schemeClr val="bg1"/>
                </a:solidFill>
              </a:rPr>
              <a:t> an object into a format that can be readily persisted or transported.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Serialize an Object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Transport it over the internet using HTTP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Deserialize it at the destination machine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EF4C9-74B4-CD82-14F4-FFCE7CF2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5" y="1639805"/>
            <a:ext cx="5595879" cy="2295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FF884-D159-10F8-0248-4F315511EB68}"/>
              </a:ext>
            </a:extLst>
          </p:cNvPr>
          <p:cNvSpPr txBox="1"/>
          <p:nvPr/>
        </p:nvSpPr>
        <p:spPr>
          <a:xfrm>
            <a:off x="421882" y="3646313"/>
            <a:ext cx="274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Deserialization</a:t>
            </a:r>
            <a:r>
              <a:rPr lang="en-US" dirty="0">
                <a:solidFill>
                  <a:schemeClr val="bg1"/>
                </a:solidFill>
              </a:rPr>
              <a:t> – Reconstructs an object from a serialized form. </a:t>
            </a:r>
          </a:p>
        </p:txBody>
      </p:sp>
    </p:spTree>
    <p:extLst>
      <p:ext uri="{BB962C8B-B14F-4D97-AF65-F5344CB8AC3E}">
        <p14:creationId xmlns:p14="http://schemas.microsoft.com/office/powerpoint/2010/main" val="35149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A2AE-4AF7-5441-08BF-DEF2D52B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453-CB58-2C92-0800-A0CB6A4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5B92D-0AC8-C0DC-0A02-561E075A02C4}"/>
              </a:ext>
            </a:extLst>
          </p:cNvPr>
          <p:cNvSpPr txBox="1"/>
          <p:nvPr/>
        </p:nvSpPr>
        <p:spPr>
          <a:xfrm>
            <a:off x="1147826" y="1086787"/>
            <a:ext cx="3589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Write()</a:t>
            </a: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WriteLine()</a:t>
            </a:r>
          </a:p>
          <a:p>
            <a:pPr marL="28575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AC8C0-A4F7-3839-C3DC-66076EAE70D9}"/>
              </a:ext>
            </a:extLst>
          </p:cNvPr>
          <p:cNvSpPr txBox="1"/>
          <p:nvPr/>
        </p:nvSpPr>
        <p:spPr>
          <a:xfrm>
            <a:off x="4969240" y="1086788"/>
            <a:ext cx="34806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Asynchronous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WriteLineAsync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AppendText</a:t>
            </a:r>
            <a:r>
              <a:rPr lang="en-US" dirty="0">
                <a:solidFill>
                  <a:schemeClr val="bg1"/>
                </a:solidFill>
              </a:rPr>
              <a:t>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can add to existing file or create new one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OpenText() – returns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endParaRPr lang="en-US" dirty="0">
              <a:solidFill>
                <a:schemeClr val="bg1"/>
              </a:solidFill>
            </a:endParaRP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CreateText</a:t>
            </a:r>
            <a:r>
              <a:rPr lang="en-US" dirty="0">
                <a:solidFill>
                  <a:schemeClr val="bg1"/>
                </a:solidFill>
              </a:rPr>
              <a:t>()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creates or opens a file for writing, if file already exists, its contents are replaced 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285750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FBE50-AB43-67DD-03CB-5728659E02C8}"/>
              </a:ext>
            </a:extLst>
          </p:cNvPr>
          <p:cNvSpPr txBox="1"/>
          <p:nvPr/>
        </p:nvSpPr>
        <p:spPr>
          <a:xfrm>
            <a:off x="1757597" y="4410775"/>
            <a:ext cx="595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File class</a:t>
            </a:r>
            <a:r>
              <a:rPr lang="en-US" dirty="0">
                <a:solidFill>
                  <a:schemeClr val="bg1"/>
                </a:solidFill>
              </a:rPr>
              <a:t> also contains the </a:t>
            </a:r>
            <a:r>
              <a:rPr lang="en-US" dirty="0">
                <a:solidFill>
                  <a:schemeClr val="accent3"/>
                </a:solidFill>
              </a:rPr>
              <a:t>Exists property</a:t>
            </a:r>
            <a:r>
              <a:rPr lang="en-US" dirty="0">
                <a:solidFill>
                  <a:schemeClr val="bg1"/>
                </a:solidFill>
              </a:rPr>
              <a:t>, which returns a Boolean of if a file exists or not. </a:t>
            </a:r>
          </a:p>
        </p:txBody>
      </p:sp>
    </p:spTree>
    <p:extLst>
      <p:ext uri="{BB962C8B-B14F-4D97-AF65-F5344CB8AC3E}">
        <p14:creationId xmlns:p14="http://schemas.microsoft.com/office/powerpoint/2010/main" val="42116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ED99-173B-B778-1C72-A510193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CC77-F211-3153-0680-5201F86C4302}"/>
              </a:ext>
            </a:extLst>
          </p:cNvPr>
          <p:cNvSpPr txBox="1"/>
          <p:nvPr/>
        </p:nvSpPr>
        <p:spPr>
          <a:xfrm>
            <a:off x="713225" y="1161907"/>
            <a:ext cx="773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.NET is a </a:t>
            </a:r>
            <a:r>
              <a:rPr lang="en-US" dirty="0">
                <a:solidFill>
                  <a:schemeClr val="accent3"/>
                </a:solidFill>
              </a:rPr>
              <a:t>free, open-source developer platform </a:t>
            </a:r>
            <a:r>
              <a:rPr lang="en-US" dirty="0">
                <a:solidFill>
                  <a:schemeClr val="bg1"/>
                </a:solidFill>
              </a:rPr>
              <a:t>for building many types of applications for multiple different programming platforms.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.NET, you can use multiple languages, editors, and libraries to </a:t>
            </a:r>
            <a:r>
              <a:rPr lang="en-US" dirty="0">
                <a:solidFill>
                  <a:schemeClr val="accent3"/>
                </a:solidFill>
              </a:rPr>
              <a:t>build for web, mobile, desktop, games, and IoT </a:t>
            </a:r>
            <a:r>
              <a:rPr lang="en-US" dirty="0">
                <a:solidFill>
                  <a:schemeClr val="bg1"/>
                </a:solidFill>
              </a:rPr>
              <a:t>(Internet of Things).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.NET: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We develop with </a:t>
            </a:r>
            <a:r>
              <a:rPr lang="en-US" dirty="0">
                <a:solidFill>
                  <a:schemeClr val="accent3"/>
                </a:solidFill>
              </a:rPr>
              <a:t>C#, VB, or F#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 has a </a:t>
            </a:r>
            <a:r>
              <a:rPr lang="en-US" dirty="0">
                <a:solidFill>
                  <a:schemeClr val="accent3"/>
                </a:solidFill>
              </a:rPr>
              <a:t>cross-platform design</a:t>
            </a:r>
            <a:r>
              <a:rPr lang="en-US" dirty="0">
                <a:solidFill>
                  <a:schemeClr val="bg1"/>
                </a:solidFill>
              </a:rPr>
              <a:t>, i.e. runs on windows, mac, and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Multiple .NET versions can run side-by-side on the same machine to run projects concurrently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9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862D-C81B-B5C8-42D2-F72006B9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B69-6D5F-4AD2-F1B5-4C0370E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EA937-FE4E-9F1A-5D97-9D55304A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3" y="932000"/>
            <a:ext cx="4180118" cy="3988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E33B6-9F6F-3652-5936-B92B875CB12F}"/>
              </a:ext>
            </a:extLst>
          </p:cNvPr>
          <p:cNvSpPr txBox="1"/>
          <p:nvPr/>
        </p:nvSpPr>
        <p:spPr>
          <a:xfrm>
            <a:off x="5051606" y="1703915"/>
            <a:ext cx="3732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Garbage Collector </a:t>
            </a:r>
            <a:r>
              <a:rPr lang="en-US" dirty="0">
                <a:solidFill>
                  <a:schemeClr val="bg1"/>
                </a:solidFill>
              </a:rPr>
              <a:t>doesn’t actually manage everything… </a:t>
            </a:r>
            <a:r>
              <a:rPr lang="en-US" dirty="0">
                <a:solidFill>
                  <a:schemeClr val="accent3"/>
                </a:solidFill>
              </a:rPr>
              <a:t>Unmanaged Resources</a:t>
            </a:r>
            <a:r>
              <a:rPr lang="en-US" dirty="0">
                <a:solidFill>
                  <a:schemeClr val="bg1"/>
                </a:solidFill>
              </a:rPr>
              <a:t> must be handled by us.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File I/O, Database Connections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iDisposable</a:t>
            </a:r>
            <a:r>
              <a:rPr lang="en-US" dirty="0">
                <a:solidFill>
                  <a:schemeClr val="bg1"/>
                </a:solidFill>
              </a:rPr>
              <a:t> interface can release resources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Using keyword can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3876049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F40F-DC20-0DEB-89C2-CF587585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EC9F-93B0-0612-5B98-E96EA53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E3552-A721-835C-9526-4807DC6EDF7D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0C3C7-3278-C087-7085-D92723118B3A}"/>
              </a:ext>
            </a:extLst>
          </p:cNvPr>
          <p:cNvSpPr txBox="1"/>
          <p:nvPr/>
        </p:nvSpPr>
        <p:spPr>
          <a:xfrm>
            <a:off x="2830664" y="1327868"/>
            <a:ext cx="57646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quitting the application, we should write all of our cars in JSON format to a local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loading the application, we should read the file to populate our list of cars. </a:t>
            </a:r>
          </a:p>
        </p:txBody>
      </p:sp>
    </p:spTree>
    <p:extLst>
      <p:ext uri="{BB962C8B-B14F-4D97-AF65-F5344CB8AC3E}">
        <p14:creationId xmlns:p14="http://schemas.microsoft.com/office/powerpoint/2010/main" val="374779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E6ADE-9F91-5F26-79A1-34213D6D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CBE-F0C0-484D-61C0-E116E702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9477-36D9-3837-DA7F-1020854A1273}"/>
              </a:ext>
            </a:extLst>
          </p:cNvPr>
          <p:cNvSpPr txBox="1"/>
          <p:nvPr/>
        </p:nvSpPr>
        <p:spPr>
          <a:xfrm>
            <a:off x="1965565" y="886951"/>
            <a:ext cx="5212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Language-Integrated Query (LINQ) </a:t>
            </a:r>
            <a:r>
              <a:rPr lang="en-US" dirty="0">
                <a:solidFill>
                  <a:schemeClr val="bg1"/>
                </a:solidFill>
              </a:rPr>
              <a:t>is the name for the set of technologies based on the integration of query capabilities directly into the C# language.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CED6D-1736-D842-7D85-310BB9E9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82" y="1822609"/>
            <a:ext cx="4240433" cy="30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814B-CF74-AC21-0940-D6944E13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D5A-7127-CD45-0232-7804F248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91DBD-EF72-BB9C-2B59-540E4C505417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B22EC-DB37-53ED-C7AD-55E9B4F56B5B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a search feature to our application. A user should be able to enter a year for a car and have all the cars of that year print to the console. </a:t>
            </a:r>
          </a:p>
        </p:txBody>
      </p:sp>
    </p:spTree>
    <p:extLst>
      <p:ext uri="{BB962C8B-B14F-4D97-AF65-F5344CB8AC3E}">
        <p14:creationId xmlns:p14="http://schemas.microsoft.com/office/powerpoint/2010/main" val="2759173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C7CA3-91D3-DFA7-D768-3C8BF3B9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8-5232-883A-5161-D191A767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an API?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193A-43B8-9BE7-1142-AE048300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2" y="976453"/>
            <a:ext cx="6933776" cy="2213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7DD97-E178-60D9-319D-6A7FD3612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71" y="3562125"/>
            <a:ext cx="382005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4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C10DA-C631-321E-32D6-CC5C519D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BB09-909B-E31A-7F51-AC21E749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ASP.NET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C88FD-45BA-213D-84F2-D030E2EB3654}"/>
              </a:ext>
            </a:extLst>
          </p:cNvPr>
          <p:cNvSpPr txBox="1"/>
          <p:nvPr/>
        </p:nvSpPr>
        <p:spPr>
          <a:xfrm>
            <a:off x="1075185" y="1431984"/>
            <a:ext cx="69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ASP.NET Core </a:t>
            </a:r>
            <a:r>
              <a:rPr lang="en-US" dirty="0">
                <a:solidFill>
                  <a:schemeClr val="bg1"/>
                </a:solidFill>
              </a:rPr>
              <a:t>is a cross-platform, high-performance, open-source framework for building modern, cloud-enabled, internet-connected apps.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D8B4C-D9D9-2893-6C24-A19A14EA0B7A}"/>
              </a:ext>
            </a:extLst>
          </p:cNvPr>
          <p:cNvSpPr txBox="1"/>
          <p:nvPr/>
        </p:nvSpPr>
        <p:spPr>
          <a:xfrm>
            <a:off x="2286000" y="233795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ASP.NET Core, you can: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Build web apps and services, Azure IoT (Internet of Things) apps, and mobile backends.</a:t>
            </a:r>
          </a:p>
          <a:p>
            <a:r>
              <a:rPr lang="en-US" dirty="0">
                <a:solidFill>
                  <a:schemeClr val="bg1"/>
                </a:solidFill>
              </a:rPr>
              <a:t>- Use your favorite development tools on Windows, macOS, and Linux.</a:t>
            </a:r>
          </a:p>
          <a:p>
            <a:r>
              <a:rPr lang="en-US" dirty="0">
                <a:solidFill>
                  <a:schemeClr val="bg1"/>
                </a:solidFill>
              </a:rPr>
              <a:t>- Deploy to the cloud or on-premises.</a:t>
            </a:r>
          </a:p>
          <a:p>
            <a:r>
              <a:rPr lang="en-US" dirty="0">
                <a:solidFill>
                  <a:schemeClr val="bg1"/>
                </a:solidFill>
              </a:rPr>
              <a:t>- Run on .NET.</a:t>
            </a:r>
          </a:p>
        </p:txBody>
      </p:sp>
    </p:spTree>
    <p:extLst>
      <p:ext uri="{BB962C8B-B14F-4D97-AF65-F5344CB8AC3E}">
        <p14:creationId xmlns:p14="http://schemas.microsoft.com/office/powerpoint/2010/main" val="2110449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36A68-90AC-6072-F71C-3C9E8EFFF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6970-B1C2-7A98-5FB7-CAF9F3B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ASP.NET Core vs ASP.NET 4.x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9912D-FE28-1807-E85C-AF75820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1" y="1128687"/>
            <a:ext cx="5963337" cy="3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16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C298A-DC07-926C-2817-795DA4D14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4E2D-BAC0-957D-A77A-09C81B9B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API Options in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38BB4-3A8E-6727-7228-9DEF33A49776}"/>
              </a:ext>
            </a:extLst>
          </p:cNvPr>
          <p:cNvSpPr txBox="1"/>
          <p:nvPr/>
        </p:nvSpPr>
        <p:spPr>
          <a:xfrm>
            <a:off x="1679985" y="1284602"/>
            <a:ext cx="6993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2 approaches: a </a:t>
            </a:r>
            <a:r>
              <a:rPr lang="en-US" dirty="0">
                <a:solidFill>
                  <a:schemeClr val="accent3"/>
                </a:solidFill>
              </a:rPr>
              <a:t>controller-based</a:t>
            </a:r>
            <a:r>
              <a:rPr lang="en-US" dirty="0">
                <a:solidFill>
                  <a:schemeClr val="bg1"/>
                </a:solidFill>
              </a:rPr>
              <a:t> approach and </a:t>
            </a:r>
            <a:r>
              <a:rPr lang="en-US" dirty="0">
                <a:solidFill>
                  <a:schemeClr val="accent3"/>
                </a:solidFill>
              </a:rPr>
              <a:t>Minimal APIs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7617-4D7C-9343-1A11-B04BB75DE74C}"/>
              </a:ext>
            </a:extLst>
          </p:cNvPr>
          <p:cNvSpPr txBox="1"/>
          <p:nvPr/>
        </p:nvSpPr>
        <p:spPr>
          <a:xfrm>
            <a:off x="590400" y="2080798"/>
            <a:ext cx="348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Controllers</a:t>
            </a:r>
            <a:r>
              <a:rPr lang="en-US" dirty="0">
                <a:solidFill>
                  <a:schemeClr val="bg1"/>
                </a:solidFill>
              </a:rPr>
              <a:t> in an API project are classes that derive from </a:t>
            </a:r>
            <a:r>
              <a:rPr lang="en-US" dirty="0" err="1">
                <a:solidFill>
                  <a:schemeClr val="accent3"/>
                </a:solidFill>
              </a:rPr>
              <a:t>ControllerBase</a:t>
            </a:r>
            <a:endParaRPr lang="en-US" dirty="0">
              <a:solidFill>
                <a:schemeClr val="accent3"/>
              </a:solidFill>
            </a:endParaRP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Classes that take dependencies via constructor injection or property injection</a:t>
            </a: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more of an Object-Oriented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62F4-A39B-C308-F7DC-704745F8DCAB}"/>
              </a:ext>
            </a:extLst>
          </p:cNvPr>
          <p:cNvSpPr txBox="1"/>
          <p:nvPr/>
        </p:nvSpPr>
        <p:spPr>
          <a:xfrm>
            <a:off x="4904400" y="2080798"/>
            <a:ext cx="348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Minimal APIs </a:t>
            </a:r>
            <a:r>
              <a:rPr lang="en-US" dirty="0">
                <a:solidFill>
                  <a:schemeClr val="bg1"/>
                </a:solidFill>
              </a:rPr>
              <a:t>define endpoints with logical handlers in lambdas or methods</a:t>
            </a:r>
          </a:p>
          <a:p>
            <a:pPr marL="460375" indent="-460375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Less verbose, intended to include less of the files, features, and dependencies of ASP.NET Core</a:t>
            </a:r>
          </a:p>
        </p:txBody>
      </p:sp>
    </p:spTree>
    <p:extLst>
      <p:ext uri="{BB962C8B-B14F-4D97-AF65-F5344CB8AC3E}">
        <p14:creationId xmlns:p14="http://schemas.microsoft.com/office/powerpoint/2010/main" val="1088761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86FC1-DAC4-D058-9F98-04CD21B9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62C9-9243-A93B-94FB-F288E06B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092CB-0B05-7508-64FF-8EAEDA92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5" y="1159663"/>
            <a:ext cx="4896533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DBBD3-594C-7C19-2545-20513070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5" y="2829730"/>
            <a:ext cx="7430400" cy="754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09144-AC7E-04B3-A815-754064F3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25" y="2037565"/>
            <a:ext cx="5430008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DD8BE3-E33C-C166-C9C1-9415E8DF4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26" y="3858042"/>
            <a:ext cx="7506748" cy="857370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D7CFAB10-A2A0-101B-84BC-776B6D30FD84}"/>
              </a:ext>
            </a:extLst>
          </p:cNvPr>
          <p:cNvSpPr/>
          <p:nvPr/>
        </p:nvSpPr>
        <p:spPr>
          <a:xfrm>
            <a:off x="5803200" y="1217363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54965-6103-C43D-E29F-4ACE468013D4}"/>
              </a:ext>
            </a:extLst>
          </p:cNvPr>
          <p:cNvSpPr txBox="1"/>
          <p:nvPr/>
        </p:nvSpPr>
        <p:spPr>
          <a:xfrm>
            <a:off x="6487200" y="121072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the App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1067F5A-DE6A-2EAC-7A5F-FE2EAC6C4EA3}"/>
              </a:ext>
            </a:extLst>
          </p:cNvPr>
          <p:cNvSpPr/>
          <p:nvPr/>
        </p:nvSpPr>
        <p:spPr>
          <a:xfrm>
            <a:off x="6282991" y="2038110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20B3A-1A6B-520D-B5B8-E28ACE4E1DA1}"/>
              </a:ext>
            </a:extLst>
          </p:cNvPr>
          <p:cNvSpPr txBox="1"/>
          <p:nvPr/>
        </p:nvSpPr>
        <p:spPr>
          <a:xfrm>
            <a:off x="7082191" y="1928595"/>
            <a:ext cx="20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73823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278D9-F74B-22DE-9693-EF56F7E7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6201-DECF-5674-B22C-7818A64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0B444-A199-33A3-283D-6D3AE1DCD114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Minimal API project.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7A3A-3410-7025-1475-C933DD75D179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the project and install the necessary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packages.</a:t>
            </a:r>
          </a:p>
        </p:txBody>
      </p:sp>
    </p:spTree>
    <p:extLst>
      <p:ext uri="{BB962C8B-B14F-4D97-AF65-F5344CB8AC3E}">
        <p14:creationId xmlns:p14="http://schemas.microsoft.com/office/powerpoint/2010/main" val="39979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11D6-1B66-9A97-ADD3-E6436DF4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399F-DEBE-F5AA-B9E0-D3EEDF5B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coming from Java…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E782C-B717-D2B9-10BA-D806D55C0D1C}"/>
              </a:ext>
            </a:extLst>
          </p:cNvPr>
          <p:cNvSpPr txBox="1"/>
          <p:nvPr/>
        </p:nvSpPr>
        <p:spPr>
          <a:xfrm>
            <a:off x="713225" y="1161907"/>
            <a:ext cx="77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5AD96-3CAB-5A81-5464-C8A144055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20525"/>
              </p:ext>
            </p:extLst>
          </p:nvPr>
        </p:nvGraphicFramePr>
        <p:xfrm>
          <a:off x="311149" y="1012300"/>
          <a:ext cx="8521701" cy="37719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4205897151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093341715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42089524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Technology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035154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Language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C#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020976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Dependency Manager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Maven/Gradle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Nuget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32885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Testing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junit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xunit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399983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SQL Vendor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MySQL/PostgreSQL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SQL Server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6388971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DB access</a:t>
                      </a:r>
                      <a:br>
                        <a:rPr lang="en-US" sz="1800" b="1" dirty="0">
                          <a:effectLst/>
                        </a:rPr>
                      </a:br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jdbc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ADO.NET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58366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ORM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Hibernate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Entity Framework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112407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Web Framework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javalin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ASP.NET Core minimal API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376321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ASP.NET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5644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56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5C96-1970-95EF-87E4-7E819036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FD68-14BC-A89E-E2BC-D665736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Entity Framework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9574F-729B-D0A2-B303-9DD90A217A40}"/>
              </a:ext>
            </a:extLst>
          </p:cNvPr>
          <p:cNvSpPr txBox="1"/>
          <p:nvPr/>
        </p:nvSpPr>
        <p:spPr>
          <a:xfrm>
            <a:off x="1800000" y="1308910"/>
            <a:ext cx="55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Entity Framework Core </a:t>
            </a:r>
            <a:r>
              <a:rPr lang="en-US" dirty="0">
                <a:solidFill>
                  <a:schemeClr val="bg1"/>
                </a:solidFill>
              </a:rPr>
              <a:t>is a lightweight, extensible, open source and cross-platform version of the popular Entity Framework data access technology.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EF Core is an </a:t>
            </a:r>
            <a:r>
              <a:rPr lang="en-US" dirty="0">
                <a:solidFill>
                  <a:schemeClr val="accent3"/>
                </a:solidFill>
              </a:rPr>
              <a:t>O/RM</a:t>
            </a:r>
            <a:r>
              <a:rPr lang="en-US" dirty="0">
                <a:solidFill>
                  <a:schemeClr val="bg1"/>
                </a:solidFill>
              </a:rPr>
              <a:t>, which: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Enables .NET developers to work with a database using .NET objects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Eliminates the need for most of the data-access code that typically needs to be written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is the second incarnation. Entity Framework 6 is an O/RM for .NET Framework; no longer being actively developed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Supports LINQ Queries, change tracking, updates, and schema migrations.</a:t>
            </a:r>
          </a:p>
        </p:txBody>
      </p:sp>
    </p:spTree>
    <p:extLst>
      <p:ext uri="{BB962C8B-B14F-4D97-AF65-F5344CB8AC3E}">
        <p14:creationId xmlns:p14="http://schemas.microsoft.com/office/powerpoint/2010/main" val="217698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F378D-560A-154F-1BD9-7C2A2FF9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CC0-9569-7C49-D566-DC5BDAAE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35F9-5F50-6A55-4F6C-71D93933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03" y="1034280"/>
            <a:ext cx="3048425" cy="16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10F54-4007-5114-12B3-17833DF0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" y="2872800"/>
            <a:ext cx="3441587" cy="1905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36CCF-E098-6B73-3EAD-11F49C14EC0F}"/>
              </a:ext>
            </a:extLst>
          </p:cNvPr>
          <p:cNvSpPr txBox="1"/>
          <p:nvPr/>
        </p:nvSpPr>
        <p:spPr>
          <a:xfrm>
            <a:off x="4731622" y="1034280"/>
            <a:ext cx="3215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create </a:t>
            </a:r>
            <a:r>
              <a:rPr lang="en-US" dirty="0">
                <a:solidFill>
                  <a:schemeClr val="accent3"/>
                </a:solidFill>
              </a:rPr>
              <a:t>models</a:t>
            </a:r>
            <a:r>
              <a:rPr lang="en-US" dirty="0">
                <a:solidFill>
                  <a:schemeClr val="bg1"/>
                </a:solidFill>
              </a:rPr>
              <a:t> that represent a tuple.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CECFB-F6E6-4630-D2FE-036D4E88A13B}"/>
              </a:ext>
            </a:extLst>
          </p:cNvPr>
          <p:cNvSpPr txBox="1"/>
          <p:nvPr/>
        </p:nvSpPr>
        <p:spPr>
          <a:xfrm>
            <a:off x="4780800" y="2872800"/>
            <a:ext cx="37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TodoDb.cs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Defines a database context, which is the main class that coordinates Entity Framework functionality for a data model.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D5AB7A3-25A6-702E-EBBA-7E684B767B72}"/>
              </a:ext>
            </a:extLst>
          </p:cNvPr>
          <p:cNvSpPr/>
          <p:nvPr/>
        </p:nvSpPr>
        <p:spPr>
          <a:xfrm>
            <a:off x="3057390" y="3952577"/>
            <a:ext cx="1589383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BB90-1560-B262-607B-355BB3272FCB}"/>
              </a:ext>
            </a:extLst>
          </p:cNvPr>
          <p:cNvSpPr txBox="1"/>
          <p:nvPr/>
        </p:nvSpPr>
        <p:spPr>
          <a:xfrm>
            <a:off x="4646773" y="3952577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constructor initializer. We are passing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our database options to the base class: </a:t>
            </a:r>
            <a:r>
              <a:rPr lang="en-US" dirty="0" err="1">
                <a:solidFill>
                  <a:schemeClr val="bg1"/>
                </a:solidFill>
              </a:rPr>
              <a:t>DbContext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77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685C-AAFF-464E-9527-18EB7BEFF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3BD6-53F2-237D-F01B-CF5C7FC8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298B2-9F9B-29AC-3B34-92C30FEABCD1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35FF-3D2C-EE57-655E-27F6254BE63C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10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 for Cars.</a:t>
            </a:r>
          </a:p>
        </p:txBody>
      </p:sp>
    </p:spTree>
    <p:extLst>
      <p:ext uri="{BB962C8B-B14F-4D97-AF65-F5344CB8AC3E}">
        <p14:creationId xmlns:p14="http://schemas.microsoft.com/office/powerpoint/2010/main" val="3967178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4A80-905B-7602-E982-F9F83D83D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7D1-ACEE-F709-8A10-A0DB0627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9A502-727A-B941-D27E-99B7005E5151}"/>
              </a:ext>
            </a:extLst>
          </p:cNvPr>
          <p:cNvSpPr txBox="1"/>
          <p:nvPr/>
        </p:nvSpPr>
        <p:spPr>
          <a:xfrm>
            <a:off x="5364000" y="1821374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Our services are built into the app via Dependency Injection.</a:t>
            </a:r>
          </a:p>
          <a:p>
            <a:r>
              <a:rPr lang="en-US" dirty="0">
                <a:solidFill>
                  <a:schemeClr val="bg1"/>
                </a:solidFill>
              </a:rPr>
              <a:t>-  Endpoints are mapped to asynchronous anonymous functions.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69A2A-EA37-973C-5B70-008A0543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1" y="1232550"/>
            <a:ext cx="4920603" cy="26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4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02BD-C82C-4C0E-055F-072D4769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AAA-4F89-AD66-6104-51FACEC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Testing Our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B7EC4-A81A-7BC2-2426-C95502557B7C}"/>
              </a:ext>
            </a:extLst>
          </p:cNvPr>
          <p:cNvSpPr txBox="1"/>
          <p:nvPr/>
        </p:nvSpPr>
        <p:spPr>
          <a:xfrm>
            <a:off x="4701602" y="2048530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Swagger is a robust API testing toolkit</a:t>
            </a:r>
          </a:p>
          <a:p>
            <a:r>
              <a:rPr lang="en-US" dirty="0">
                <a:solidFill>
                  <a:schemeClr val="bg1"/>
                </a:solidFill>
              </a:rPr>
              <a:t>- GUI Provided</a:t>
            </a:r>
          </a:p>
          <a:p>
            <a:r>
              <a:rPr lang="en-US" dirty="0">
                <a:solidFill>
                  <a:schemeClr val="bg1"/>
                </a:solidFill>
              </a:rPr>
              <a:t>- Easily see HTTP status codes, response bodies, response headers, and more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EB67B-8D09-F84A-5A62-5074B72E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9" y="1882662"/>
            <a:ext cx="4061671" cy="278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BA90C-1B9F-A103-0919-55ABCE8F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70" y="1161056"/>
            <a:ext cx="544906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7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0C42-E555-124B-B738-33A6EE7B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0A95-3FF2-5824-CD82-5BC14EC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02BCE-6132-4DFE-7700-FC49D19A2FE5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Finish the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83560-863C-032A-C8D4-0CEB09FCEB6F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and test an API that can create cars, return a list of all cars, and return all cars of a certain year. </a:t>
            </a:r>
          </a:p>
        </p:txBody>
      </p:sp>
    </p:spTree>
    <p:extLst>
      <p:ext uri="{BB962C8B-B14F-4D97-AF65-F5344CB8AC3E}">
        <p14:creationId xmlns:p14="http://schemas.microsoft.com/office/powerpoint/2010/main" val="1881920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818F-79F0-E89A-EF73-1BD70793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02A6-D67B-CB18-7E09-3A781F3C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CFA31-9330-CEE3-A33F-E7843FC1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9" y="1022426"/>
            <a:ext cx="3644711" cy="2270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63BD3-AA20-A965-F1AD-3FCF3451E48B}"/>
              </a:ext>
            </a:extLst>
          </p:cNvPr>
          <p:cNvSpPr txBox="1"/>
          <p:nvPr/>
        </p:nvSpPr>
        <p:spPr>
          <a:xfrm>
            <a:off x="4327200" y="1224000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principles, other items in </a:t>
            </a:r>
            <a:r>
              <a:rPr lang="en-US" dirty="0" err="1"/>
              <a:t>kung’s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44431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9FA8-4894-03FC-995C-4712A11B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6554-F592-557F-8412-7E5F8A86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versions and naming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95C5-FAB1-87D7-9734-B9FC44EDFFBA}"/>
              </a:ext>
            </a:extLst>
          </p:cNvPr>
          <p:cNvSpPr txBox="1"/>
          <p:nvPr/>
        </p:nvSpPr>
        <p:spPr>
          <a:xfrm>
            <a:off x="713225" y="1161907"/>
            <a:ext cx="773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Yearly releases</a:t>
            </a:r>
            <a:r>
              <a:rPr lang="en-US" dirty="0">
                <a:solidFill>
                  <a:schemeClr val="bg1"/>
                </a:solidFill>
              </a:rPr>
              <a:t>, with even numbers being LTS (long term support)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.NET 8 is the latest release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Framework’ is the first ever release (legacy)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Core’ began cross-platform implementations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Eventually they dropped ‘Core’ and skipped version 4…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 the version history is something like this: .NET Framework &gt; .NET Core 1 &gt; … &gt; .NET Core 3.1 &gt; .NET 5 &gt;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13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D1C89-5BAB-BCF0-A1F9-9DAEC647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9C3F-473F-23AC-EE81-DBFA027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SDK?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66E57-619F-904B-53AD-D47A8E10F10D}"/>
              </a:ext>
            </a:extLst>
          </p:cNvPr>
          <p:cNvSpPr txBox="1"/>
          <p:nvPr/>
        </p:nvSpPr>
        <p:spPr>
          <a:xfrm>
            <a:off x="713225" y="1161907"/>
            <a:ext cx="773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.NET SDK is a set of libraries and tools that allows developers to create .NET applications and libraries. It contains the following components that are used to build and run applications: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CLI </a:t>
            </a:r>
            <a:r>
              <a:rPr lang="en-US" dirty="0">
                <a:solidFill>
                  <a:schemeClr val="bg1"/>
                </a:solidFill>
              </a:rPr>
              <a:t>(command line interface)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Runtime and libraries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Common Language Runtime (CLR) </a:t>
            </a:r>
            <a:r>
              <a:rPr lang="en-US" dirty="0">
                <a:solidFill>
                  <a:schemeClr val="bg1"/>
                </a:solidFill>
              </a:rPr>
              <a:t>handles memory allocation and management. It includes a virtual machine that executes apps but also generates and compiles code on-the-fly using a JIT compiler. 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Base Class Library (BCL) </a:t>
            </a:r>
            <a:r>
              <a:rPr lang="en-US" dirty="0">
                <a:solidFill>
                  <a:schemeClr val="bg1"/>
                </a:solidFill>
              </a:rPr>
              <a:t>is available OOB, and comprises the System namespace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.NET driver</a:t>
            </a:r>
            <a:r>
              <a:rPr lang="en-US" dirty="0">
                <a:solidFill>
                  <a:schemeClr val="bg1"/>
                </a:solidFill>
              </a:rPr>
              <a:t>, which provides an interface to the Microsoft .NET open source software framework for developing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7985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D7BB-20C7-158F-2D96-51078706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2C75-3FF7-5C2F-EC68-A0669F7F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FF828-B62E-4524-CDDE-A4A019699F01}"/>
              </a:ext>
            </a:extLst>
          </p:cNvPr>
          <p:cNvSpPr txBox="1"/>
          <p:nvPr/>
        </p:nvSpPr>
        <p:spPr>
          <a:xfrm>
            <a:off x="713225" y="1161907"/>
            <a:ext cx="773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Nuget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responsible for dependency management in .NET, and it comes pre-installed with the .NET SDK. This is how we include further libraries outside of the </a:t>
            </a:r>
            <a:r>
              <a:rPr lang="en-US" dirty="0">
                <a:solidFill>
                  <a:schemeClr val="accent3"/>
                </a:solidFill>
              </a:rPr>
              <a:t>BCLs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 can add a new package with: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dotnet add package &lt;package-name&gt;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Dependencies are added to our .</a:t>
            </a:r>
            <a:r>
              <a:rPr lang="en-US" dirty="0" err="1">
                <a:solidFill>
                  <a:schemeClr val="accent3"/>
                </a:solidFill>
              </a:rPr>
              <a:t>csproj</a:t>
            </a:r>
            <a:r>
              <a:rPr lang="en-US" dirty="0">
                <a:solidFill>
                  <a:schemeClr val="accent3"/>
                </a:solidFill>
              </a:rPr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030484348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30979</TotalTime>
  <Words>3679</Words>
  <Application>Microsoft Office PowerPoint</Application>
  <PresentationFormat>On-screen Show (16:9)</PresentationFormat>
  <Paragraphs>586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Hammersmith One</vt:lpstr>
      <vt:lpstr>Source Sans Pro</vt:lpstr>
      <vt:lpstr>Arial</vt:lpstr>
      <vt:lpstr>Creative Sales Strategy by Slidesgo</vt:lpstr>
      <vt:lpstr>.NET Foundations</vt:lpstr>
      <vt:lpstr>Software Requirements</vt:lpstr>
      <vt:lpstr>Agenda</vt:lpstr>
      <vt:lpstr>Platform Overview</vt:lpstr>
      <vt:lpstr>What is .NET?</vt:lpstr>
      <vt:lpstr>If you are coming from Java…</vt:lpstr>
      <vt:lpstr>.NET versions and naming</vt:lpstr>
      <vt:lpstr>What is the .NET SDK?</vt:lpstr>
      <vt:lpstr>Dependency Management</vt:lpstr>
      <vt:lpstr>Common .NET SDK Commands</vt:lpstr>
      <vt:lpstr>.NET Overview Challenge 1</vt:lpstr>
      <vt:lpstr>Project Files</vt:lpstr>
      <vt:lpstr>C# Foundations</vt:lpstr>
      <vt:lpstr>What is C#?</vt:lpstr>
      <vt:lpstr>Program Structure</vt:lpstr>
      <vt:lpstr>The Main Method</vt:lpstr>
      <vt:lpstr>Built-In Primitive Data Types</vt:lpstr>
      <vt:lpstr>Type Conversion</vt:lpstr>
      <vt:lpstr>Arithmetic Operators</vt:lpstr>
      <vt:lpstr>Relational Operators</vt:lpstr>
      <vt:lpstr>Logical Operators</vt:lpstr>
      <vt:lpstr>Assignment Operators</vt:lpstr>
      <vt:lpstr>Increment/Decrement Operators</vt:lpstr>
      <vt:lpstr>Bitwise Operators</vt:lpstr>
      <vt:lpstr>Operator Precedence</vt:lpstr>
      <vt:lpstr>Operator Special Mentions</vt:lpstr>
      <vt:lpstr>Operator Special Mentions</vt:lpstr>
      <vt:lpstr>Comments</vt:lpstr>
      <vt:lpstr>Input/Output</vt:lpstr>
      <vt:lpstr>C# Foundations Challenge 1</vt:lpstr>
      <vt:lpstr>A Note on C# Under-the-hood behavior</vt:lpstr>
      <vt:lpstr>C#, Where memory is always** managed for you!!!</vt:lpstr>
      <vt:lpstr>Selection &amp; Iteration</vt:lpstr>
      <vt:lpstr>Selection &amp; Iteration</vt:lpstr>
      <vt:lpstr>Selection &amp; Iteration</vt:lpstr>
      <vt:lpstr>Custom Types</vt:lpstr>
      <vt:lpstr>OOB Struct Example</vt:lpstr>
      <vt:lpstr>C# Foundations Challenge 2</vt:lpstr>
      <vt:lpstr>Collections</vt:lpstr>
      <vt:lpstr>C# Foundations Challenge 3</vt:lpstr>
      <vt:lpstr>Edit/delete list entry in console app</vt:lpstr>
      <vt:lpstr>C# Foundations Challenge 4</vt:lpstr>
      <vt:lpstr>Collections (continued)</vt:lpstr>
      <vt:lpstr>Iterating over Dictionaries</vt:lpstr>
      <vt:lpstr>Nested Collections</vt:lpstr>
      <vt:lpstr>C# Foundations Challenge 5</vt:lpstr>
      <vt:lpstr>C# Level I</vt:lpstr>
      <vt:lpstr>Serialization/Deserialization</vt:lpstr>
      <vt:lpstr>File I/O</vt:lpstr>
      <vt:lpstr>File I/O</vt:lpstr>
      <vt:lpstr>C# Level I Challenge 1</vt:lpstr>
      <vt:lpstr>LINQ</vt:lpstr>
      <vt:lpstr>C# Level I Challenge 2</vt:lpstr>
      <vt:lpstr>What is an API?</vt:lpstr>
      <vt:lpstr>What is ASP.NET Core?</vt:lpstr>
      <vt:lpstr>ASP.NET Core vs ASP.NET 4.x</vt:lpstr>
      <vt:lpstr>API Options in ASP.NET Core</vt:lpstr>
      <vt:lpstr>Creating a Minimal API</vt:lpstr>
      <vt:lpstr>C# Level I Challenge 3</vt:lpstr>
      <vt:lpstr>What is Entity Framework Core?</vt:lpstr>
      <vt:lpstr>Creating a Minimal API</vt:lpstr>
      <vt:lpstr>C# Level I Challenge 4</vt:lpstr>
      <vt:lpstr>Creating a Minimal API</vt:lpstr>
      <vt:lpstr>Testing Our Minimal API</vt:lpstr>
      <vt:lpstr>C# Level I Challenge 5</vt:lpstr>
      <vt:lpstr>Other things to add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17</cp:revision>
  <dcterms:modified xsi:type="dcterms:W3CDTF">2025-04-07T16:46:53Z</dcterms:modified>
</cp:coreProperties>
</file>