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72"/>
  </p:notesMasterIdLst>
  <p:sldIdLst>
    <p:sldId id="256" r:id="rId2"/>
    <p:sldId id="342" r:id="rId3"/>
    <p:sldId id="258" r:id="rId4"/>
    <p:sldId id="260" r:id="rId5"/>
    <p:sldId id="308" r:id="rId6"/>
    <p:sldId id="311" r:id="rId7"/>
    <p:sldId id="312" r:id="rId8"/>
    <p:sldId id="321" r:id="rId9"/>
    <p:sldId id="313" r:id="rId10"/>
    <p:sldId id="314" r:id="rId11"/>
    <p:sldId id="317" r:id="rId12"/>
    <p:sldId id="318" r:id="rId13"/>
    <p:sldId id="319" r:id="rId14"/>
    <p:sldId id="320" r:id="rId15"/>
    <p:sldId id="339" r:id="rId16"/>
    <p:sldId id="340" r:id="rId17"/>
    <p:sldId id="322" r:id="rId18"/>
    <p:sldId id="333" r:id="rId19"/>
    <p:sldId id="323" r:id="rId20"/>
    <p:sldId id="324" r:id="rId21"/>
    <p:sldId id="325" r:id="rId22"/>
    <p:sldId id="326" r:id="rId23"/>
    <p:sldId id="327" r:id="rId24"/>
    <p:sldId id="328" r:id="rId25"/>
    <p:sldId id="329" r:id="rId26"/>
    <p:sldId id="336" r:id="rId27"/>
    <p:sldId id="337" r:id="rId28"/>
    <p:sldId id="330" r:id="rId29"/>
    <p:sldId id="334" r:id="rId30"/>
    <p:sldId id="335" r:id="rId31"/>
    <p:sldId id="353" r:id="rId32"/>
    <p:sldId id="354" r:id="rId33"/>
    <p:sldId id="331" r:id="rId34"/>
    <p:sldId id="332" r:id="rId35"/>
    <p:sldId id="338" r:id="rId36"/>
    <p:sldId id="341" r:id="rId37"/>
    <p:sldId id="355" r:id="rId38"/>
    <p:sldId id="349" r:id="rId39"/>
    <p:sldId id="346" r:id="rId40"/>
    <p:sldId id="345" r:id="rId41"/>
    <p:sldId id="343" r:id="rId42"/>
    <p:sldId id="347" r:id="rId43"/>
    <p:sldId id="348" r:id="rId44"/>
    <p:sldId id="350" r:id="rId45"/>
    <p:sldId id="351" r:id="rId46"/>
    <p:sldId id="352" r:id="rId47"/>
    <p:sldId id="356" r:id="rId48"/>
    <p:sldId id="344" r:id="rId49"/>
    <p:sldId id="358" r:id="rId50"/>
    <p:sldId id="359" r:id="rId51"/>
    <p:sldId id="361" r:id="rId52"/>
    <p:sldId id="362" r:id="rId53"/>
    <p:sldId id="363" r:id="rId54"/>
    <p:sldId id="364" r:id="rId55"/>
    <p:sldId id="365" r:id="rId56"/>
    <p:sldId id="367" r:id="rId57"/>
    <p:sldId id="366" r:id="rId58"/>
    <p:sldId id="368" r:id="rId59"/>
    <p:sldId id="373" r:id="rId60"/>
    <p:sldId id="370" r:id="rId61"/>
    <p:sldId id="369" r:id="rId62"/>
    <p:sldId id="374" r:id="rId63"/>
    <p:sldId id="371" r:id="rId64"/>
    <p:sldId id="372" r:id="rId65"/>
    <p:sldId id="375" r:id="rId66"/>
    <p:sldId id="357" r:id="rId67"/>
    <p:sldId id="270" r:id="rId68"/>
    <p:sldId id="263" r:id="rId69"/>
    <p:sldId id="265" r:id="rId70"/>
    <p:sldId id="275" r:id="rId71"/>
  </p:sldIdLst>
  <p:sldSz cx="9144000" cy="5143500" type="screen16x9"/>
  <p:notesSz cx="6858000" cy="9144000"/>
  <p:embeddedFontLst>
    <p:embeddedFont>
      <p:font typeface="Hammersmith One" panose="02010703030501060504" pitchFamily="2" charset="0"/>
      <p:regular r:id="rId73"/>
    </p:embeddedFont>
    <p:embeddedFont>
      <p:font typeface="Source Sans Pro" panose="020B0503030403020204" pitchFamily="34" charset="0"/>
      <p:regular r:id="rId74"/>
      <p:bold r:id="rId75"/>
      <p:italic r:id="rId76"/>
      <p:boldItalic r:id="rId7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723CE10-83FF-47DA-89D2-9009D815A9A8}">
  <a:tblStyle styleId="{3723CE10-83FF-47DA-89D2-9009D815A9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3" autoAdjust="0"/>
    <p:restoredTop sz="94660"/>
  </p:normalViewPr>
  <p:slideViewPr>
    <p:cSldViewPr snapToGrid="0">
      <p:cViewPr varScale="1">
        <p:scale>
          <a:sx n="74" d="100"/>
          <a:sy n="74" d="100"/>
        </p:scale>
        <p:origin x="7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2.fntdata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5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1.fntdata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4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9c8c653ffb_0_6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9c8c653ffb_0_6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ga6a9e8cae7_0_186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2" name="Google Shape;1352;ga6a9e8cae7_0_186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a6a9e8cae7_0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a6a9e8cae7_0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a6a9e8cae7_0_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a6a9e8cae7_0_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>
          <a:extLst>
            <a:ext uri="{FF2B5EF4-FFF2-40B4-BE49-F238E27FC236}">
              <a16:creationId xmlns:a16="http://schemas.microsoft.com/office/drawing/2014/main" id="{7DD508E3-75AF-97CB-4A7A-E5575608AE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a6a9e8cae7_0_434:notes">
            <a:extLst>
              <a:ext uri="{FF2B5EF4-FFF2-40B4-BE49-F238E27FC236}">
                <a16:creationId xmlns:a16="http://schemas.microsoft.com/office/drawing/2014/main" id="{0BBCFADB-33CC-6D45-5006-3AF8A28E66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a6a9e8cae7_0_434:notes">
            <a:extLst>
              <a:ext uri="{FF2B5EF4-FFF2-40B4-BE49-F238E27FC236}">
                <a16:creationId xmlns:a16="http://schemas.microsoft.com/office/drawing/2014/main" id="{722DCA5F-BECB-3FF9-0ED4-D5B813DCB3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4396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Probably pause here as it’s the best stopping point to expand on arrays a bit. The rest of the deck doesn’t expound on arrays to any depth </a:t>
            </a:r>
          </a:p>
        </p:txBody>
      </p:sp>
    </p:spTree>
    <p:extLst>
      <p:ext uri="{BB962C8B-B14F-4D97-AF65-F5344CB8AC3E}">
        <p14:creationId xmlns:p14="http://schemas.microsoft.com/office/powerpoint/2010/main" val="582876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>
          <a:extLst>
            <a:ext uri="{FF2B5EF4-FFF2-40B4-BE49-F238E27FC236}">
              <a16:creationId xmlns:a16="http://schemas.microsoft.com/office/drawing/2014/main" id="{18B14A5D-B57C-8C81-2B9E-44B74E7713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a6a9e8cae7_0_434:notes">
            <a:extLst>
              <a:ext uri="{FF2B5EF4-FFF2-40B4-BE49-F238E27FC236}">
                <a16:creationId xmlns:a16="http://schemas.microsoft.com/office/drawing/2014/main" id="{4EE8823C-2AE6-45BF-0BEF-CCC949427B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a6a9e8cae7_0_434:notes">
            <a:extLst>
              <a:ext uri="{FF2B5EF4-FFF2-40B4-BE49-F238E27FC236}">
                <a16:creationId xmlns:a16="http://schemas.microsoft.com/office/drawing/2014/main" id="{548971F2-1B03-A9E1-2EE2-D354DB02AB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8280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ga6a9e8cae7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8" name="Google Shape;988;ga6a9e8cae7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a631c3065b_0_6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a631c3065b_0_6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a6a9e8cae7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a6a9e8cae7_0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77602" y="500844"/>
            <a:ext cx="3446400" cy="28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800" b="1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21802" y="3577052"/>
            <a:ext cx="3202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310191">
            <a:off x="8398938" y="4513703"/>
            <a:ext cx="1028076" cy="1027327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610022" flipH="1">
            <a:off x="814272" y="222207"/>
            <a:ext cx="328487" cy="328248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610492" flipH="1">
            <a:off x="264784" y="445893"/>
            <a:ext cx="513511" cy="513137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/>
          <p:nvPr/>
        </p:nvSpPr>
        <p:spPr>
          <a:xfrm rot="1251267" flipH="1">
            <a:off x="-428677" y="623425"/>
            <a:ext cx="1132515" cy="113169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0"/>
          <p:cNvSpPr/>
          <p:nvPr/>
        </p:nvSpPr>
        <p:spPr>
          <a:xfrm rot="1251267" flipH="1">
            <a:off x="536673" y="97611"/>
            <a:ext cx="672184" cy="673034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0"/>
          <p:cNvSpPr/>
          <p:nvPr/>
        </p:nvSpPr>
        <p:spPr>
          <a:xfrm rot="940743" flipH="1">
            <a:off x="-545427" y="1864560"/>
            <a:ext cx="1365294" cy="136430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0"/>
          <p:cNvSpPr/>
          <p:nvPr/>
        </p:nvSpPr>
        <p:spPr>
          <a:xfrm rot="1250804" flipH="1">
            <a:off x="1358028" y="140861"/>
            <a:ext cx="531893" cy="532566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0"/>
          <p:cNvSpPr/>
          <p:nvPr/>
        </p:nvSpPr>
        <p:spPr>
          <a:xfrm rot="-310401" flipH="1">
            <a:off x="528872" y="2863302"/>
            <a:ext cx="1365241" cy="1364246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0"/>
          <p:cNvSpPr/>
          <p:nvPr/>
        </p:nvSpPr>
        <p:spPr>
          <a:xfrm rot="-310344" flipH="1">
            <a:off x="-133892" y="4256006"/>
            <a:ext cx="1707174" cy="170593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/>
          <p:nvPr/>
        </p:nvSpPr>
        <p:spPr>
          <a:xfrm rot="9548733">
            <a:off x="-352477" y="3213511"/>
            <a:ext cx="1132515" cy="113169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1"/>
          <p:cNvSpPr/>
          <p:nvPr/>
        </p:nvSpPr>
        <p:spPr>
          <a:xfrm rot="9548733">
            <a:off x="612873" y="4197981"/>
            <a:ext cx="672184" cy="673034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1"/>
          <p:cNvSpPr/>
          <p:nvPr/>
        </p:nvSpPr>
        <p:spPr>
          <a:xfrm rot="9859257">
            <a:off x="-469227" y="1739767"/>
            <a:ext cx="1365294" cy="136430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1"/>
          <p:cNvSpPr/>
          <p:nvPr/>
        </p:nvSpPr>
        <p:spPr>
          <a:xfrm rot="9549196">
            <a:off x="1434228" y="4295200"/>
            <a:ext cx="531893" cy="532566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1"/>
          <p:cNvSpPr/>
          <p:nvPr/>
        </p:nvSpPr>
        <p:spPr>
          <a:xfrm rot="-10489599">
            <a:off x="605072" y="741078"/>
            <a:ext cx="1365241" cy="1364246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1"/>
          <p:cNvSpPr/>
          <p:nvPr/>
        </p:nvSpPr>
        <p:spPr>
          <a:xfrm rot="-10489656">
            <a:off x="-57692" y="-993310"/>
            <a:ext cx="1707174" cy="170593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/>
          <p:nvPr/>
        </p:nvSpPr>
        <p:spPr>
          <a:xfrm rot="-6651267">
            <a:off x="3597833" y="-694565"/>
            <a:ext cx="1132515" cy="113169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 rot="-6651267">
            <a:off x="3072856" y="269948"/>
            <a:ext cx="672184" cy="673034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 rot="-6340743">
            <a:off x="4838882" y="-811231"/>
            <a:ext cx="1365294" cy="136430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 rot="-6650804">
            <a:off x="2506417" y="187116"/>
            <a:ext cx="531893" cy="532566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 rot="-5089599">
            <a:off x="5837625" y="263069"/>
            <a:ext cx="1365241" cy="1364246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 rot="-5089656">
            <a:off x="7230204" y="-399571"/>
            <a:ext cx="1707174" cy="170593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0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/>
          <p:nvPr/>
        </p:nvSpPr>
        <p:spPr>
          <a:xfrm rot="4148733">
            <a:off x="4232259" y="4717386"/>
            <a:ext cx="1132515" cy="113169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3"/>
          <p:cNvSpPr/>
          <p:nvPr/>
        </p:nvSpPr>
        <p:spPr>
          <a:xfrm rot="4148733">
            <a:off x="5217567" y="4211530"/>
            <a:ext cx="672184" cy="673034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3"/>
          <p:cNvSpPr/>
          <p:nvPr/>
        </p:nvSpPr>
        <p:spPr>
          <a:xfrm rot="4459257">
            <a:off x="2758430" y="4601442"/>
            <a:ext cx="1365294" cy="136430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3"/>
          <p:cNvSpPr/>
          <p:nvPr/>
        </p:nvSpPr>
        <p:spPr>
          <a:xfrm rot="4149196">
            <a:off x="5924296" y="4434829"/>
            <a:ext cx="531893" cy="532566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3"/>
          <p:cNvSpPr/>
          <p:nvPr/>
        </p:nvSpPr>
        <p:spPr>
          <a:xfrm rot="5710401">
            <a:off x="1759741" y="3527196"/>
            <a:ext cx="1365241" cy="1364246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3"/>
          <p:cNvSpPr/>
          <p:nvPr/>
        </p:nvSpPr>
        <p:spPr>
          <a:xfrm rot="5710344">
            <a:off x="25229" y="3848152"/>
            <a:ext cx="1707174" cy="170593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692700" y="1389600"/>
            <a:ext cx="77571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713225" y="359300"/>
            <a:ext cx="773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8B7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/>
          <p:nvPr/>
        </p:nvSpPr>
        <p:spPr>
          <a:xfrm rot="-9548733" flipH="1">
            <a:off x="8388609" y="3588581"/>
            <a:ext cx="1132515" cy="113169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7"/>
          <p:cNvSpPr/>
          <p:nvPr/>
        </p:nvSpPr>
        <p:spPr>
          <a:xfrm rot="-9548733" flipH="1">
            <a:off x="7883590" y="4573051"/>
            <a:ext cx="672184" cy="673034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7"/>
          <p:cNvSpPr/>
          <p:nvPr/>
        </p:nvSpPr>
        <p:spPr>
          <a:xfrm rot="-9549196" flipH="1">
            <a:off x="7202525" y="4670270"/>
            <a:ext cx="531893" cy="532566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7"/>
          <p:cNvSpPr/>
          <p:nvPr/>
        </p:nvSpPr>
        <p:spPr>
          <a:xfrm rot="1251267" flipH="1">
            <a:off x="-530510" y="532756"/>
            <a:ext cx="1132515" cy="113169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7"/>
          <p:cNvSpPr/>
          <p:nvPr/>
        </p:nvSpPr>
        <p:spPr>
          <a:xfrm rot="1251267" flipH="1">
            <a:off x="434840" y="6942"/>
            <a:ext cx="672184" cy="673034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7"/>
          <p:cNvSpPr/>
          <p:nvPr/>
        </p:nvSpPr>
        <p:spPr>
          <a:xfrm rot="1250804" flipH="1">
            <a:off x="1256195" y="50192"/>
            <a:ext cx="531893" cy="532566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36700" cy="40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8626139" y="968000"/>
            <a:ext cx="1132500" cy="1131675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8"/>
          <p:cNvSpPr/>
          <p:nvPr/>
        </p:nvSpPr>
        <p:spPr>
          <a:xfrm>
            <a:off x="8438052" y="229950"/>
            <a:ext cx="672175" cy="673025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8"/>
          <p:cNvSpPr/>
          <p:nvPr/>
        </p:nvSpPr>
        <p:spPr>
          <a:xfrm rot="310401">
            <a:off x="8026962" y="2120352"/>
            <a:ext cx="1365241" cy="1364246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8"/>
          <p:cNvSpPr/>
          <p:nvPr/>
        </p:nvSpPr>
        <p:spPr>
          <a:xfrm>
            <a:off x="7787250" y="102804"/>
            <a:ext cx="531892" cy="532565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8"/>
          <p:cNvSpPr/>
          <p:nvPr/>
        </p:nvSpPr>
        <p:spPr>
          <a:xfrm rot="310344">
            <a:off x="8347793" y="3513056"/>
            <a:ext cx="1707174" cy="170593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8"/>
          <p:cNvSpPr/>
          <p:nvPr/>
        </p:nvSpPr>
        <p:spPr>
          <a:xfrm rot="10800000">
            <a:off x="-444075" y="3169658"/>
            <a:ext cx="1132500" cy="1131675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8"/>
          <p:cNvSpPr/>
          <p:nvPr/>
        </p:nvSpPr>
        <p:spPr>
          <a:xfrm rot="10800000">
            <a:off x="204337" y="4366358"/>
            <a:ext cx="672175" cy="673025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8"/>
          <p:cNvSpPr/>
          <p:nvPr/>
        </p:nvSpPr>
        <p:spPr>
          <a:xfrm rot="-10489599">
            <a:off x="-77639" y="1784735"/>
            <a:ext cx="1365241" cy="1364246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8"/>
          <p:cNvSpPr/>
          <p:nvPr/>
        </p:nvSpPr>
        <p:spPr>
          <a:xfrm rot="10800000">
            <a:off x="995422" y="4633964"/>
            <a:ext cx="531892" cy="532565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8"/>
          <p:cNvSpPr/>
          <p:nvPr/>
        </p:nvSpPr>
        <p:spPr>
          <a:xfrm rot="-10489656">
            <a:off x="-740403" y="50347"/>
            <a:ext cx="1707174" cy="170593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713225" y="3864500"/>
            <a:ext cx="773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8B7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 hasCustomPrompt="1"/>
          </p:nvPr>
        </p:nvSpPr>
        <p:spPr>
          <a:xfrm>
            <a:off x="1981200" y="1106125"/>
            <a:ext cx="5181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>
            <a:off x="2176500" y="3152225"/>
            <a:ext cx="4791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626139" y="968000"/>
            <a:ext cx="1132500" cy="1131675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/>
          <p:nvPr/>
        </p:nvSpPr>
        <p:spPr>
          <a:xfrm>
            <a:off x="8438052" y="229950"/>
            <a:ext cx="672175" cy="673025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1"/>
          <p:cNvSpPr/>
          <p:nvPr/>
        </p:nvSpPr>
        <p:spPr>
          <a:xfrm rot="310401">
            <a:off x="8026962" y="2120352"/>
            <a:ext cx="1365241" cy="1364246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1"/>
          <p:cNvSpPr/>
          <p:nvPr/>
        </p:nvSpPr>
        <p:spPr>
          <a:xfrm>
            <a:off x="7787250" y="102804"/>
            <a:ext cx="531892" cy="532565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1"/>
          <p:cNvSpPr/>
          <p:nvPr/>
        </p:nvSpPr>
        <p:spPr>
          <a:xfrm rot="310344">
            <a:off x="8347793" y="3513056"/>
            <a:ext cx="1707174" cy="170593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1"/>
          <p:cNvSpPr/>
          <p:nvPr/>
        </p:nvSpPr>
        <p:spPr>
          <a:xfrm flipH="1">
            <a:off x="-291675" y="2670863"/>
            <a:ext cx="1132500" cy="1131675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 flipH="1">
            <a:off x="356737" y="1932813"/>
            <a:ext cx="672175" cy="673025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 rot="-310401" flipH="1">
            <a:off x="74761" y="3823215"/>
            <a:ext cx="1365241" cy="1364246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 flipH="1">
            <a:off x="1147822" y="1805667"/>
            <a:ext cx="531892" cy="532565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4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720000" y="2485600"/>
            <a:ext cx="2697900" cy="9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3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720000" y="3580325"/>
            <a:ext cx="2507400" cy="42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837488"/>
            <a:ext cx="1554900" cy="10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/>
          <p:nvPr/>
        </p:nvSpPr>
        <p:spPr>
          <a:xfrm rot="-10489809">
            <a:off x="-115307" y="-278628"/>
            <a:ext cx="1028076" cy="1027327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3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subTitle" idx="1"/>
          </p:nvPr>
        </p:nvSpPr>
        <p:spPr>
          <a:xfrm>
            <a:off x="1333692" y="1587926"/>
            <a:ext cx="1505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2"/>
          </p:nvPr>
        </p:nvSpPr>
        <p:spPr>
          <a:xfrm>
            <a:off x="1211142" y="2023341"/>
            <a:ext cx="17508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3"/>
          </p:nvPr>
        </p:nvSpPr>
        <p:spPr>
          <a:xfrm>
            <a:off x="3801300" y="1587926"/>
            <a:ext cx="1505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4"/>
          </p:nvPr>
        </p:nvSpPr>
        <p:spPr>
          <a:xfrm>
            <a:off x="3678750" y="2020364"/>
            <a:ext cx="17508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subTitle" idx="5"/>
          </p:nvPr>
        </p:nvSpPr>
        <p:spPr>
          <a:xfrm>
            <a:off x="6299200" y="1587926"/>
            <a:ext cx="1505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6"/>
          </p:nvPr>
        </p:nvSpPr>
        <p:spPr>
          <a:xfrm>
            <a:off x="6176650" y="2023341"/>
            <a:ext cx="17508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ubTitle" idx="7"/>
          </p:nvPr>
        </p:nvSpPr>
        <p:spPr>
          <a:xfrm>
            <a:off x="1333692" y="3398857"/>
            <a:ext cx="1505700" cy="5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8"/>
          </p:nvPr>
        </p:nvSpPr>
        <p:spPr>
          <a:xfrm>
            <a:off x="1211142" y="3814269"/>
            <a:ext cx="17508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9"/>
          </p:nvPr>
        </p:nvSpPr>
        <p:spPr>
          <a:xfrm>
            <a:off x="3801300" y="3398857"/>
            <a:ext cx="1505700" cy="5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subTitle" idx="13"/>
          </p:nvPr>
        </p:nvSpPr>
        <p:spPr>
          <a:xfrm>
            <a:off x="3678750" y="3802958"/>
            <a:ext cx="17508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ubTitle" idx="14"/>
          </p:nvPr>
        </p:nvSpPr>
        <p:spPr>
          <a:xfrm>
            <a:off x="6299200" y="3398857"/>
            <a:ext cx="1505700" cy="5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15"/>
          </p:nvPr>
        </p:nvSpPr>
        <p:spPr>
          <a:xfrm>
            <a:off x="6176650" y="3796409"/>
            <a:ext cx="17508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 hasCustomPrompt="1"/>
          </p:nvPr>
        </p:nvSpPr>
        <p:spPr>
          <a:xfrm>
            <a:off x="1531692" y="1196909"/>
            <a:ext cx="1109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16" hasCustomPrompt="1"/>
          </p:nvPr>
        </p:nvSpPr>
        <p:spPr>
          <a:xfrm>
            <a:off x="3999300" y="1196909"/>
            <a:ext cx="1109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title" idx="17" hasCustomPrompt="1"/>
          </p:nvPr>
        </p:nvSpPr>
        <p:spPr>
          <a:xfrm>
            <a:off x="6497200" y="1196909"/>
            <a:ext cx="1109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18" hasCustomPrompt="1"/>
          </p:nvPr>
        </p:nvSpPr>
        <p:spPr>
          <a:xfrm>
            <a:off x="1531692" y="2987613"/>
            <a:ext cx="1109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 idx="19" hasCustomPrompt="1"/>
          </p:nvPr>
        </p:nvSpPr>
        <p:spPr>
          <a:xfrm>
            <a:off x="3999300" y="2987613"/>
            <a:ext cx="1109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>
            <a:spLocks noGrp="1"/>
          </p:cNvSpPr>
          <p:nvPr>
            <p:ph type="title" idx="20" hasCustomPrompt="1"/>
          </p:nvPr>
        </p:nvSpPr>
        <p:spPr>
          <a:xfrm>
            <a:off x="6497200" y="2987613"/>
            <a:ext cx="1109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8" name="Google Shape;108;p14"/>
          <p:cNvSpPr txBox="1">
            <a:spLocks noGrp="1"/>
          </p:cNvSpPr>
          <p:nvPr>
            <p:ph type="title" idx="21"/>
          </p:nvPr>
        </p:nvSpPr>
        <p:spPr>
          <a:xfrm>
            <a:off x="713225" y="359300"/>
            <a:ext cx="773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8B7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09" name="Google Shape;109;p14"/>
          <p:cNvGrpSpPr/>
          <p:nvPr/>
        </p:nvGrpSpPr>
        <p:grpSpPr>
          <a:xfrm rot="-10403308">
            <a:off x="215761" y="258431"/>
            <a:ext cx="774556" cy="1059026"/>
            <a:chOff x="8487996" y="3199602"/>
            <a:chExt cx="1292466" cy="1767148"/>
          </a:xfrm>
        </p:grpSpPr>
        <p:sp>
          <p:nvSpPr>
            <p:cNvPr id="110" name="Google Shape;110;p14"/>
            <p:cNvSpPr/>
            <p:nvPr/>
          </p:nvSpPr>
          <p:spPr>
            <a:xfrm rot="10800000" flipH="1">
              <a:off x="8647963" y="3199602"/>
              <a:ext cx="1132500" cy="1131675"/>
            </a:xfrm>
            <a:custGeom>
              <a:avLst/>
              <a:gdLst/>
              <a:ahLst/>
              <a:cxnLst/>
              <a:rect l="l" t="t" r="r" b="b"/>
              <a:pathLst>
                <a:path w="45300" h="45267" extrusionOk="0">
                  <a:moveTo>
                    <a:pt x="22629" y="6872"/>
                  </a:moveTo>
                  <a:cubicBezTo>
                    <a:pt x="26731" y="6872"/>
                    <a:pt x="30760" y="8466"/>
                    <a:pt x="33792" y="11476"/>
                  </a:cubicBezTo>
                  <a:cubicBezTo>
                    <a:pt x="38295" y="16012"/>
                    <a:pt x="39629" y="22784"/>
                    <a:pt x="37194" y="28688"/>
                  </a:cubicBezTo>
                  <a:cubicBezTo>
                    <a:pt x="34759" y="34559"/>
                    <a:pt x="29021" y="38428"/>
                    <a:pt x="22617" y="38428"/>
                  </a:cubicBezTo>
                  <a:lnTo>
                    <a:pt x="22617" y="38395"/>
                  </a:lnTo>
                  <a:cubicBezTo>
                    <a:pt x="13911" y="38395"/>
                    <a:pt x="6872" y="31356"/>
                    <a:pt x="6872" y="22650"/>
                  </a:cubicBezTo>
                  <a:cubicBezTo>
                    <a:pt x="6839" y="16279"/>
                    <a:pt x="10708" y="10508"/>
                    <a:pt x="16579" y="8073"/>
                  </a:cubicBezTo>
                  <a:cubicBezTo>
                    <a:pt x="18538" y="7265"/>
                    <a:pt x="20592" y="6872"/>
                    <a:pt x="22629" y="6872"/>
                  </a:cubicBezTo>
                  <a:close/>
                  <a:moveTo>
                    <a:pt x="20916" y="1"/>
                  </a:moveTo>
                  <a:lnTo>
                    <a:pt x="20315" y="2102"/>
                  </a:lnTo>
                  <a:cubicBezTo>
                    <a:pt x="19148" y="2236"/>
                    <a:pt x="18014" y="2469"/>
                    <a:pt x="16913" y="2769"/>
                  </a:cubicBezTo>
                  <a:lnTo>
                    <a:pt x="15545" y="1068"/>
                  </a:lnTo>
                  <a:lnTo>
                    <a:pt x="12376" y="2369"/>
                  </a:lnTo>
                  <a:lnTo>
                    <a:pt x="12643" y="4571"/>
                  </a:lnTo>
                  <a:cubicBezTo>
                    <a:pt x="11609" y="5104"/>
                    <a:pt x="10642" y="5771"/>
                    <a:pt x="9741" y="6472"/>
                  </a:cubicBezTo>
                  <a:lnTo>
                    <a:pt x="7806" y="5405"/>
                  </a:lnTo>
                  <a:lnTo>
                    <a:pt x="5405" y="7840"/>
                  </a:lnTo>
                  <a:lnTo>
                    <a:pt x="6472" y="9774"/>
                  </a:lnTo>
                  <a:cubicBezTo>
                    <a:pt x="5772" y="10675"/>
                    <a:pt x="5104" y="11642"/>
                    <a:pt x="4537" y="12643"/>
                  </a:cubicBezTo>
                  <a:lnTo>
                    <a:pt x="2369" y="12410"/>
                  </a:lnTo>
                  <a:lnTo>
                    <a:pt x="1068" y="15545"/>
                  </a:lnTo>
                  <a:lnTo>
                    <a:pt x="2769" y="16913"/>
                  </a:lnTo>
                  <a:cubicBezTo>
                    <a:pt x="2436" y="18047"/>
                    <a:pt x="2236" y="19181"/>
                    <a:pt x="2102" y="20315"/>
                  </a:cubicBezTo>
                  <a:lnTo>
                    <a:pt x="1" y="20916"/>
                  </a:lnTo>
                  <a:lnTo>
                    <a:pt x="1" y="24351"/>
                  </a:lnTo>
                  <a:lnTo>
                    <a:pt x="2102" y="24952"/>
                  </a:lnTo>
                  <a:cubicBezTo>
                    <a:pt x="2236" y="26086"/>
                    <a:pt x="2469" y="27220"/>
                    <a:pt x="2769" y="28354"/>
                  </a:cubicBezTo>
                  <a:lnTo>
                    <a:pt x="1068" y="29722"/>
                  </a:lnTo>
                  <a:lnTo>
                    <a:pt x="2369" y="32857"/>
                  </a:lnTo>
                  <a:lnTo>
                    <a:pt x="4537" y="32624"/>
                  </a:lnTo>
                  <a:cubicBezTo>
                    <a:pt x="5104" y="33625"/>
                    <a:pt x="5772" y="34592"/>
                    <a:pt x="6472" y="35493"/>
                  </a:cubicBezTo>
                  <a:lnTo>
                    <a:pt x="5405" y="37427"/>
                  </a:lnTo>
                  <a:lnTo>
                    <a:pt x="7840" y="39863"/>
                  </a:lnTo>
                  <a:lnTo>
                    <a:pt x="9774" y="38795"/>
                  </a:lnTo>
                  <a:cubicBezTo>
                    <a:pt x="10675" y="39496"/>
                    <a:pt x="11642" y="40163"/>
                    <a:pt x="12643" y="40730"/>
                  </a:cubicBezTo>
                  <a:lnTo>
                    <a:pt x="12410" y="42898"/>
                  </a:lnTo>
                  <a:lnTo>
                    <a:pt x="15545" y="44199"/>
                  </a:lnTo>
                  <a:lnTo>
                    <a:pt x="16913" y="42498"/>
                  </a:lnTo>
                  <a:cubicBezTo>
                    <a:pt x="18047" y="42798"/>
                    <a:pt x="19181" y="43031"/>
                    <a:pt x="20349" y="43165"/>
                  </a:cubicBezTo>
                  <a:lnTo>
                    <a:pt x="20916" y="45266"/>
                  </a:lnTo>
                  <a:lnTo>
                    <a:pt x="24318" y="45266"/>
                  </a:lnTo>
                  <a:lnTo>
                    <a:pt x="24952" y="43165"/>
                  </a:lnTo>
                  <a:cubicBezTo>
                    <a:pt x="26086" y="43031"/>
                    <a:pt x="27220" y="42798"/>
                    <a:pt x="28354" y="42498"/>
                  </a:cubicBezTo>
                  <a:lnTo>
                    <a:pt x="29722" y="44199"/>
                  </a:lnTo>
                  <a:lnTo>
                    <a:pt x="32858" y="42898"/>
                  </a:lnTo>
                  <a:lnTo>
                    <a:pt x="32624" y="40730"/>
                  </a:lnTo>
                  <a:cubicBezTo>
                    <a:pt x="33625" y="40163"/>
                    <a:pt x="34592" y="39496"/>
                    <a:pt x="35493" y="38795"/>
                  </a:cubicBezTo>
                  <a:lnTo>
                    <a:pt x="37427" y="39863"/>
                  </a:lnTo>
                  <a:lnTo>
                    <a:pt x="39863" y="37461"/>
                  </a:lnTo>
                  <a:lnTo>
                    <a:pt x="38795" y="35526"/>
                  </a:lnTo>
                  <a:cubicBezTo>
                    <a:pt x="39496" y="34625"/>
                    <a:pt x="40163" y="33658"/>
                    <a:pt x="40730" y="32657"/>
                  </a:cubicBezTo>
                  <a:lnTo>
                    <a:pt x="42898" y="32891"/>
                  </a:lnTo>
                  <a:lnTo>
                    <a:pt x="44199" y="29722"/>
                  </a:lnTo>
                  <a:lnTo>
                    <a:pt x="42498" y="28354"/>
                  </a:lnTo>
                  <a:cubicBezTo>
                    <a:pt x="42798" y="27253"/>
                    <a:pt x="43031" y="26119"/>
                    <a:pt x="43165" y="24952"/>
                  </a:cubicBezTo>
                  <a:lnTo>
                    <a:pt x="45300" y="24351"/>
                  </a:lnTo>
                  <a:lnTo>
                    <a:pt x="45300" y="20916"/>
                  </a:lnTo>
                  <a:lnTo>
                    <a:pt x="43165" y="20315"/>
                  </a:lnTo>
                  <a:cubicBezTo>
                    <a:pt x="43031" y="19181"/>
                    <a:pt x="42798" y="18047"/>
                    <a:pt x="42498" y="16913"/>
                  </a:cubicBezTo>
                  <a:lnTo>
                    <a:pt x="44199" y="15545"/>
                  </a:lnTo>
                  <a:lnTo>
                    <a:pt x="42898" y="12376"/>
                  </a:lnTo>
                  <a:lnTo>
                    <a:pt x="40730" y="12643"/>
                  </a:lnTo>
                  <a:cubicBezTo>
                    <a:pt x="40163" y="11642"/>
                    <a:pt x="39496" y="10675"/>
                    <a:pt x="38795" y="9774"/>
                  </a:cubicBezTo>
                  <a:lnTo>
                    <a:pt x="39863" y="7840"/>
                  </a:lnTo>
                  <a:lnTo>
                    <a:pt x="37427" y="5405"/>
                  </a:lnTo>
                  <a:lnTo>
                    <a:pt x="35493" y="6472"/>
                  </a:lnTo>
                  <a:cubicBezTo>
                    <a:pt x="34592" y="5771"/>
                    <a:pt x="33658" y="5104"/>
                    <a:pt x="32624" y="4571"/>
                  </a:cubicBezTo>
                  <a:lnTo>
                    <a:pt x="32891" y="2369"/>
                  </a:lnTo>
                  <a:lnTo>
                    <a:pt x="29722" y="1068"/>
                  </a:lnTo>
                  <a:lnTo>
                    <a:pt x="28354" y="2769"/>
                  </a:lnTo>
                  <a:cubicBezTo>
                    <a:pt x="27220" y="2469"/>
                    <a:pt x="26086" y="2236"/>
                    <a:pt x="24952" y="2102"/>
                  </a:cubicBezTo>
                  <a:lnTo>
                    <a:pt x="24318" y="1"/>
                  </a:lnTo>
                  <a:close/>
                </a:path>
              </a:pathLst>
            </a:custGeom>
            <a:solidFill>
              <a:srgbClr val="64B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 rot="10800000" flipH="1">
              <a:off x="8487996" y="4392929"/>
              <a:ext cx="573096" cy="573821"/>
            </a:xfrm>
            <a:custGeom>
              <a:avLst/>
              <a:gdLst/>
              <a:ahLst/>
              <a:cxnLst/>
              <a:rect l="l" t="t" r="r" b="b"/>
              <a:pathLst>
                <a:path w="26887" h="26921" extrusionOk="0">
                  <a:moveTo>
                    <a:pt x="13475" y="7342"/>
                  </a:moveTo>
                  <a:cubicBezTo>
                    <a:pt x="14975" y="7342"/>
                    <a:pt x="16504" y="7898"/>
                    <a:pt x="17747" y="9141"/>
                  </a:cubicBezTo>
                  <a:cubicBezTo>
                    <a:pt x="21583" y="12977"/>
                    <a:pt x="18881" y="19548"/>
                    <a:pt x="13443" y="19548"/>
                  </a:cubicBezTo>
                  <a:cubicBezTo>
                    <a:pt x="10074" y="19548"/>
                    <a:pt x="7339" y="16813"/>
                    <a:pt x="7339" y="13444"/>
                  </a:cubicBezTo>
                  <a:cubicBezTo>
                    <a:pt x="7339" y="9767"/>
                    <a:pt x="10343" y="7342"/>
                    <a:pt x="13475" y="7342"/>
                  </a:cubicBezTo>
                  <a:close/>
                  <a:moveTo>
                    <a:pt x="11209" y="1"/>
                  </a:moveTo>
                  <a:lnTo>
                    <a:pt x="9874" y="2102"/>
                  </a:lnTo>
                  <a:cubicBezTo>
                    <a:pt x="9107" y="2336"/>
                    <a:pt x="8407" y="2636"/>
                    <a:pt x="7739" y="3003"/>
                  </a:cubicBezTo>
                  <a:lnTo>
                    <a:pt x="5638" y="2569"/>
                  </a:lnTo>
                  <a:lnTo>
                    <a:pt x="2536" y="5672"/>
                  </a:lnTo>
                  <a:lnTo>
                    <a:pt x="3003" y="7740"/>
                  </a:lnTo>
                  <a:cubicBezTo>
                    <a:pt x="2602" y="8440"/>
                    <a:pt x="2302" y="9141"/>
                    <a:pt x="2069" y="9908"/>
                  </a:cubicBezTo>
                  <a:lnTo>
                    <a:pt x="1" y="11242"/>
                  </a:lnTo>
                  <a:lnTo>
                    <a:pt x="1" y="15645"/>
                  </a:lnTo>
                  <a:lnTo>
                    <a:pt x="2102" y="17013"/>
                  </a:lnTo>
                  <a:cubicBezTo>
                    <a:pt x="2336" y="17747"/>
                    <a:pt x="2636" y="18481"/>
                    <a:pt x="3003" y="19148"/>
                  </a:cubicBezTo>
                  <a:lnTo>
                    <a:pt x="2569" y="21249"/>
                  </a:lnTo>
                  <a:lnTo>
                    <a:pt x="5671" y="24352"/>
                  </a:lnTo>
                  <a:lnTo>
                    <a:pt x="7739" y="23918"/>
                  </a:lnTo>
                  <a:cubicBezTo>
                    <a:pt x="8440" y="24285"/>
                    <a:pt x="9140" y="24585"/>
                    <a:pt x="9908" y="24819"/>
                  </a:cubicBezTo>
                  <a:lnTo>
                    <a:pt x="11242" y="26920"/>
                  </a:lnTo>
                  <a:lnTo>
                    <a:pt x="15645" y="26920"/>
                  </a:lnTo>
                  <a:lnTo>
                    <a:pt x="16979" y="24819"/>
                  </a:lnTo>
                  <a:cubicBezTo>
                    <a:pt x="17713" y="24585"/>
                    <a:pt x="18447" y="24285"/>
                    <a:pt x="19114" y="23885"/>
                  </a:cubicBezTo>
                  <a:lnTo>
                    <a:pt x="21216" y="24352"/>
                  </a:lnTo>
                  <a:lnTo>
                    <a:pt x="24318" y="21249"/>
                  </a:lnTo>
                  <a:lnTo>
                    <a:pt x="23884" y="19148"/>
                  </a:lnTo>
                  <a:cubicBezTo>
                    <a:pt x="24251" y="18481"/>
                    <a:pt x="24551" y="17747"/>
                    <a:pt x="24785" y="17013"/>
                  </a:cubicBezTo>
                  <a:lnTo>
                    <a:pt x="26886" y="15645"/>
                  </a:lnTo>
                  <a:lnTo>
                    <a:pt x="26886" y="11242"/>
                  </a:lnTo>
                  <a:lnTo>
                    <a:pt x="24785" y="9908"/>
                  </a:lnTo>
                  <a:cubicBezTo>
                    <a:pt x="24551" y="9141"/>
                    <a:pt x="24251" y="8440"/>
                    <a:pt x="23884" y="7740"/>
                  </a:cubicBezTo>
                  <a:lnTo>
                    <a:pt x="24318" y="5672"/>
                  </a:lnTo>
                  <a:lnTo>
                    <a:pt x="21216" y="2569"/>
                  </a:lnTo>
                  <a:lnTo>
                    <a:pt x="19114" y="3003"/>
                  </a:lnTo>
                  <a:cubicBezTo>
                    <a:pt x="18447" y="2636"/>
                    <a:pt x="17713" y="2336"/>
                    <a:pt x="16979" y="2102"/>
                  </a:cubicBezTo>
                  <a:lnTo>
                    <a:pt x="15645" y="1"/>
                  </a:lnTo>
                  <a:close/>
                </a:path>
              </a:pathLst>
            </a:custGeom>
            <a:solidFill>
              <a:srgbClr val="7BD9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14"/>
          <p:cNvSpPr/>
          <p:nvPr/>
        </p:nvSpPr>
        <p:spPr>
          <a:xfrm rot="-463513" flipH="1">
            <a:off x="8631071" y="4656934"/>
            <a:ext cx="343032" cy="343466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>
            <a:spLocks noGrp="1"/>
          </p:cNvSpPr>
          <p:nvPr>
            <p:ph type="title"/>
          </p:nvPr>
        </p:nvSpPr>
        <p:spPr>
          <a:xfrm>
            <a:off x="713225" y="359300"/>
            <a:ext cx="773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8B7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8B7B"/>
              </a:buClr>
              <a:buSzPts val="2800"/>
              <a:buFont typeface="Hammersmith One"/>
              <a:buNone/>
              <a:defRPr sz="2800">
                <a:solidFill>
                  <a:srgbClr val="FF8B7B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Char char="●"/>
              <a:def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6" r:id="rId10"/>
    <p:sldLayoutId id="2147483667" r:id="rId11"/>
    <p:sldLayoutId id="2147483668" r:id="rId12"/>
    <p:sldLayoutId id="2147483669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dotnet/csharp/fundamentals/types/#custom-types" TargetMode="Externa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learn.microsoft.com/en-us/dotnet/api/system.guid.compareto?view=net-9.0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learn.microsoft.com/en-us/dotnet/api/system.collections.generic?view=net-9.0" TargetMode="Externa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learn.microsoft.com/en-us/dotnet/api/system.collections.generic?view=net-9.0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9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9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9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9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>
            <a:spLocks noGrp="1"/>
          </p:cNvSpPr>
          <p:nvPr>
            <p:ph type="ctrTitle"/>
          </p:nvPr>
        </p:nvSpPr>
        <p:spPr>
          <a:xfrm>
            <a:off x="4977602" y="500844"/>
            <a:ext cx="3446400" cy="28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accent3"/>
                </a:solidFill>
              </a:rPr>
              <a:t>.NET</a:t>
            </a:r>
            <a:br>
              <a:rPr lang="en" sz="4000" dirty="0">
                <a:solidFill>
                  <a:schemeClr val="accent3"/>
                </a:solidFill>
              </a:rPr>
            </a:br>
            <a:r>
              <a:rPr lang="en" sz="4000" dirty="0">
                <a:solidFill>
                  <a:schemeClr val="accent3"/>
                </a:solidFill>
              </a:rPr>
              <a:t>Foundations</a:t>
            </a:r>
            <a:endParaRPr sz="4000" dirty="0">
              <a:solidFill>
                <a:schemeClr val="accent3"/>
              </a:solidFill>
            </a:endParaRPr>
          </a:p>
        </p:txBody>
      </p:sp>
      <p:grpSp>
        <p:nvGrpSpPr>
          <p:cNvPr id="181" name="Google Shape;181;p26"/>
          <p:cNvGrpSpPr/>
          <p:nvPr/>
        </p:nvGrpSpPr>
        <p:grpSpPr>
          <a:xfrm>
            <a:off x="-5" y="1080518"/>
            <a:ext cx="4588711" cy="3523405"/>
            <a:chOff x="1190200" y="796850"/>
            <a:chExt cx="5212075" cy="4002050"/>
          </a:xfrm>
        </p:grpSpPr>
        <p:sp>
          <p:nvSpPr>
            <p:cNvPr id="182" name="Google Shape;182;p26"/>
            <p:cNvSpPr/>
            <p:nvPr/>
          </p:nvSpPr>
          <p:spPr>
            <a:xfrm>
              <a:off x="1190200" y="4224300"/>
              <a:ext cx="5212075" cy="2525"/>
            </a:xfrm>
            <a:custGeom>
              <a:avLst/>
              <a:gdLst/>
              <a:ahLst/>
              <a:cxnLst/>
              <a:rect l="l" t="t" r="r" b="b"/>
              <a:pathLst>
                <a:path w="208483" h="101" extrusionOk="0">
                  <a:moveTo>
                    <a:pt x="0" y="0"/>
                  </a:moveTo>
                  <a:lnTo>
                    <a:pt x="0" y="101"/>
                  </a:lnTo>
                  <a:lnTo>
                    <a:pt x="208482" y="101"/>
                  </a:lnTo>
                  <a:lnTo>
                    <a:pt x="208482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6"/>
            <p:cNvSpPr/>
            <p:nvPr/>
          </p:nvSpPr>
          <p:spPr>
            <a:xfrm>
              <a:off x="5534950" y="4391925"/>
              <a:ext cx="345275" cy="2525"/>
            </a:xfrm>
            <a:custGeom>
              <a:avLst/>
              <a:gdLst/>
              <a:ahLst/>
              <a:cxnLst/>
              <a:rect l="l" t="t" r="r" b="b"/>
              <a:pathLst>
                <a:path w="13811" h="101" extrusionOk="0">
                  <a:moveTo>
                    <a:pt x="1" y="0"/>
                  </a:moveTo>
                  <a:lnTo>
                    <a:pt x="1" y="100"/>
                  </a:lnTo>
                  <a:lnTo>
                    <a:pt x="13811" y="100"/>
                  </a:lnTo>
                  <a:lnTo>
                    <a:pt x="13811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4234025" y="4420275"/>
              <a:ext cx="408650" cy="2525"/>
            </a:xfrm>
            <a:custGeom>
              <a:avLst/>
              <a:gdLst/>
              <a:ahLst/>
              <a:cxnLst/>
              <a:rect l="l" t="t" r="r" b="b"/>
              <a:pathLst>
                <a:path w="16346" h="101" extrusionOk="0">
                  <a:moveTo>
                    <a:pt x="1" y="0"/>
                  </a:moveTo>
                  <a:lnTo>
                    <a:pt x="1" y="100"/>
                  </a:lnTo>
                  <a:lnTo>
                    <a:pt x="16346" y="100"/>
                  </a:lnTo>
                  <a:lnTo>
                    <a:pt x="16346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6"/>
            <p:cNvSpPr/>
            <p:nvPr/>
          </p:nvSpPr>
          <p:spPr>
            <a:xfrm>
              <a:off x="4930350" y="4295175"/>
              <a:ext cx="593800" cy="2525"/>
            </a:xfrm>
            <a:custGeom>
              <a:avLst/>
              <a:gdLst/>
              <a:ahLst/>
              <a:cxnLst/>
              <a:rect l="l" t="t" r="r" b="b"/>
              <a:pathLst>
                <a:path w="23752" h="101" extrusionOk="0">
                  <a:moveTo>
                    <a:pt x="1" y="1"/>
                  </a:moveTo>
                  <a:lnTo>
                    <a:pt x="1" y="101"/>
                  </a:lnTo>
                  <a:lnTo>
                    <a:pt x="23751" y="101"/>
                  </a:lnTo>
                  <a:lnTo>
                    <a:pt x="23751" y="1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6"/>
            <p:cNvSpPr/>
            <p:nvPr/>
          </p:nvSpPr>
          <p:spPr>
            <a:xfrm>
              <a:off x="3008975" y="4312700"/>
              <a:ext cx="715550" cy="2525"/>
            </a:xfrm>
            <a:custGeom>
              <a:avLst/>
              <a:gdLst/>
              <a:ahLst/>
              <a:cxnLst/>
              <a:rect l="l" t="t" r="r" b="b"/>
              <a:pathLst>
                <a:path w="28622" h="101" extrusionOk="0">
                  <a:moveTo>
                    <a:pt x="1" y="0"/>
                  </a:moveTo>
                  <a:lnTo>
                    <a:pt x="1" y="100"/>
                  </a:lnTo>
                  <a:lnTo>
                    <a:pt x="28621" y="100"/>
                  </a:lnTo>
                  <a:lnTo>
                    <a:pt x="28621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6"/>
            <p:cNvSpPr/>
            <p:nvPr/>
          </p:nvSpPr>
          <p:spPr>
            <a:xfrm>
              <a:off x="3817075" y="4312700"/>
              <a:ext cx="65900" cy="2525"/>
            </a:xfrm>
            <a:custGeom>
              <a:avLst/>
              <a:gdLst/>
              <a:ahLst/>
              <a:cxnLst/>
              <a:rect l="l" t="t" r="r" b="b"/>
              <a:pathLst>
                <a:path w="2636" h="101" extrusionOk="0">
                  <a:moveTo>
                    <a:pt x="0" y="0"/>
                  </a:moveTo>
                  <a:lnTo>
                    <a:pt x="0" y="100"/>
                  </a:lnTo>
                  <a:lnTo>
                    <a:pt x="2635" y="100"/>
                  </a:lnTo>
                  <a:lnTo>
                    <a:pt x="263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6"/>
            <p:cNvSpPr/>
            <p:nvPr/>
          </p:nvSpPr>
          <p:spPr>
            <a:xfrm>
              <a:off x="2215075" y="4356900"/>
              <a:ext cx="1321825" cy="2525"/>
            </a:xfrm>
            <a:custGeom>
              <a:avLst/>
              <a:gdLst/>
              <a:ahLst/>
              <a:cxnLst/>
              <a:rect l="l" t="t" r="r" b="b"/>
              <a:pathLst>
                <a:path w="52873" h="101" extrusionOk="0">
                  <a:moveTo>
                    <a:pt x="1" y="0"/>
                  </a:moveTo>
                  <a:lnTo>
                    <a:pt x="1" y="100"/>
                  </a:lnTo>
                  <a:lnTo>
                    <a:pt x="52872" y="100"/>
                  </a:lnTo>
                  <a:lnTo>
                    <a:pt x="52872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6"/>
            <p:cNvSpPr/>
            <p:nvPr/>
          </p:nvSpPr>
          <p:spPr>
            <a:xfrm>
              <a:off x="1929875" y="1081225"/>
              <a:ext cx="2290000" cy="1707900"/>
            </a:xfrm>
            <a:custGeom>
              <a:avLst/>
              <a:gdLst/>
              <a:ahLst/>
              <a:cxnLst/>
              <a:rect l="l" t="t" r="r" b="b"/>
              <a:pathLst>
                <a:path w="91600" h="68316" extrusionOk="0">
                  <a:moveTo>
                    <a:pt x="1" y="0"/>
                  </a:moveTo>
                  <a:lnTo>
                    <a:pt x="1" y="68316"/>
                  </a:lnTo>
                  <a:lnTo>
                    <a:pt x="91600" y="68316"/>
                  </a:lnTo>
                  <a:lnTo>
                    <a:pt x="9160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6"/>
            <p:cNvSpPr/>
            <p:nvPr/>
          </p:nvSpPr>
          <p:spPr>
            <a:xfrm>
              <a:off x="4219850" y="1081225"/>
              <a:ext cx="14200" cy="1707900"/>
            </a:xfrm>
            <a:custGeom>
              <a:avLst/>
              <a:gdLst/>
              <a:ahLst/>
              <a:cxnLst/>
              <a:rect l="l" t="t" r="r" b="b"/>
              <a:pathLst>
                <a:path w="568" h="68316" extrusionOk="0">
                  <a:moveTo>
                    <a:pt x="1" y="0"/>
                  </a:moveTo>
                  <a:lnTo>
                    <a:pt x="1" y="68316"/>
                  </a:lnTo>
                  <a:lnTo>
                    <a:pt x="568" y="68316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6"/>
            <p:cNvSpPr/>
            <p:nvPr/>
          </p:nvSpPr>
          <p:spPr>
            <a:xfrm>
              <a:off x="2043300" y="1194625"/>
              <a:ext cx="2063150" cy="1481100"/>
            </a:xfrm>
            <a:custGeom>
              <a:avLst/>
              <a:gdLst/>
              <a:ahLst/>
              <a:cxnLst/>
              <a:rect l="l" t="t" r="r" b="b"/>
              <a:pathLst>
                <a:path w="82526" h="59244" extrusionOk="0">
                  <a:moveTo>
                    <a:pt x="0" y="1"/>
                  </a:moveTo>
                  <a:lnTo>
                    <a:pt x="0" y="59243"/>
                  </a:lnTo>
                  <a:lnTo>
                    <a:pt x="82526" y="59243"/>
                  </a:lnTo>
                  <a:lnTo>
                    <a:pt x="8252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6"/>
            <p:cNvSpPr/>
            <p:nvPr/>
          </p:nvSpPr>
          <p:spPr>
            <a:xfrm>
              <a:off x="3557700" y="2241225"/>
              <a:ext cx="367800" cy="513725"/>
            </a:xfrm>
            <a:custGeom>
              <a:avLst/>
              <a:gdLst/>
              <a:ahLst/>
              <a:cxnLst/>
              <a:rect l="l" t="t" r="r" b="b"/>
              <a:pathLst>
                <a:path w="14712" h="20549" extrusionOk="0">
                  <a:moveTo>
                    <a:pt x="1" y="0"/>
                  </a:moveTo>
                  <a:lnTo>
                    <a:pt x="1" y="20548"/>
                  </a:lnTo>
                  <a:lnTo>
                    <a:pt x="14711" y="20548"/>
                  </a:lnTo>
                  <a:lnTo>
                    <a:pt x="147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6"/>
            <p:cNvSpPr/>
            <p:nvPr/>
          </p:nvSpPr>
          <p:spPr>
            <a:xfrm>
              <a:off x="3019825" y="2060250"/>
              <a:ext cx="392800" cy="513725"/>
            </a:xfrm>
            <a:custGeom>
              <a:avLst/>
              <a:gdLst/>
              <a:ahLst/>
              <a:cxnLst/>
              <a:rect l="l" t="t" r="r" b="b"/>
              <a:pathLst>
                <a:path w="15712" h="20549" extrusionOk="0">
                  <a:moveTo>
                    <a:pt x="1035" y="1"/>
                  </a:moveTo>
                  <a:lnTo>
                    <a:pt x="1" y="20549"/>
                  </a:lnTo>
                  <a:lnTo>
                    <a:pt x="14678" y="20549"/>
                  </a:lnTo>
                  <a:lnTo>
                    <a:pt x="157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6"/>
            <p:cNvSpPr/>
            <p:nvPr/>
          </p:nvSpPr>
          <p:spPr>
            <a:xfrm>
              <a:off x="2789675" y="2241225"/>
              <a:ext cx="366950" cy="513725"/>
            </a:xfrm>
            <a:custGeom>
              <a:avLst/>
              <a:gdLst/>
              <a:ahLst/>
              <a:cxnLst/>
              <a:rect l="l" t="t" r="r" b="b"/>
              <a:pathLst>
                <a:path w="14678" h="20549" extrusionOk="0">
                  <a:moveTo>
                    <a:pt x="0" y="0"/>
                  </a:moveTo>
                  <a:lnTo>
                    <a:pt x="0" y="20548"/>
                  </a:lnTo>
                  <a:lnTo>
                    <a:pt x="14677" y="20548"/>
                  </a:lnTo>
                  <a:lnTo>
                    <a:pt x="146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6"/>
            <p:cNvSpPr/>
            <p:nvPr/>
          </p:nvSpPr>
          <p:spPr>
            <a:xfrm>
              <a:off x="2250950" y="2060250"/>
              <a:ext cx="393625" cy="513725"/>
            </a:xfrm>
            <a:custGeom>
              <a:avLst/>
              <a:gdLst/>
              <a:ahLst/>
              <a:cxnLst/>
              <a:rect l="l" t="t" r="r" b="b"/>
              <a:pathLst>
                <a:path w="15745" h="20549" extrusionOk="0">
                  <a:moveTo>
                    <a:pt x="1068" y="1"/>
                  </a:moveTo>
                  <a:lnTo>
                    <a:pt x="0" y="20549"/>
                  </a:lnTo>
                  <a:lnTo>
                    <a:pt x="14677" y="20549"/>
                  </a:lnTo>
                  <a:lnTo>
                    <a:pt x="157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6"/>
            <p:cNvSpPr/>
            <p:nvPr/>
          </p:nvSpPr>
          <p:spPr>
            <a:xfrm>
              <a:off x="2561175" y="1235500"/>
              <a:ext cx="586275" cy="732200"/>
            </a:xfrm>
            <a:custGeom>
              <a:avLst/>
              <a:gdLst/>
              <a:ahLst/>
              <a:cxnLst/>
              <a:rect l="l" t="t" r="r" b="b"/>
              <a:pathLst>
                <a:path w="23451" h="29288" extrusionOk="0">
                  <a:moveTo>
                    <a:pt x="3436" y="0"/>
                  </a:moveTo>
                  <a:lnTo>
                    <a:pt x="0" y="27887"/>
                  </a:lnTo>
                  <a:lnTo>
                    <a:pt x="20014" y="29288"/>
                  </a:lnTo>
                  <a:lnTo>
                    <a:pt x="23450" y="1435"/>
                  </a:lnTo>
                  <a:lnTo>
                    <a:pt x="34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6"/>
            <p:cNvSpPr/>
            <p:nvPr/>
          </p:nvSpPr>
          <p:spPr>
            <a:xfrm>
              <a:off x="3762850" y="1145425"/>
              <a:ext cx="393650" cy="514575"/>
            </a:xfrm>
            <a:custGeom>
              <a:avLst/>
              <a:gdLst/>
              <a:ahLst/>
              <a:cxnLst/>
              <a:rect l="l" t="t" r="r" b="b"/>
              <a:pathLst>
                <a:path w="15746" h="20583" extrusionOk="0">
                  <a:moveTo>
                    <a:pt x="1068" y="1"/>
                  </a:moveTo>
                  <a:lnTo>
                    <a:pt x="1" y="20582"/>
                  </a:lnTo>
                  <a:lnTo>
                    <a:pt x="14678" y="20582"/>
                  </a:lnTo>
                  <a:lnTo>
                    <a:pt x="157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6"/>
            <p:cNvSpPr/>
            <p:nvPr/>
          </p:nvSpPr>
          <p:spPr>
            <a:xfrm>
              <a:off x="3280850" y="1440650"/>
              <a:ext cx="388625" cy="529550"/>
            </a:xfrm>
            <a:custGeom>
              <a:avLst/>
              <a:gdLst/>
              <a:ahLst/>
              <a:cxnLst/>
              <a:rect l="l" t="t" r="r" b="b"/>
              <a:pathLst>
                <a:path w="15545" h="21182" extrusionOk="0">
                  <a:moveTo>
                    <a:pt x="868" y="0"/>
                  </a:moveTo>
                  <a:lnTo>
                    <a:pt x="0" y="20515"/>
                  </a:lnTo>
                  <a:lnTo>
                    <a:pt x="14644" y="21182"/>
                  </a:lnTo>
                  <a:lnTo>
                    <a:pt x="15545" y="634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6"/>
            <p:cNvSpPr/>
            <p:nvPr/>
          </p:nvSpPr>
          <p:spPr>
            <a:xfrm>
              <a:off x="1979925" y="1286375"/>
              <a:ext cx="381950" cy="524550"/>
            </a:xfrm>
            <a:custGeom>
              <a:avLst/>
              <a:gdLst/>
              <a:ahLst/>
              <a:cxnLst/>
              <a:rect l="l" t="t" r="r" b="b"/>
              <a:pathLst>
                <a:path w="15278" h="20982" extrusionOk="0">
                  <a:moveTo>
                    <a:pt x="14677" y="0"/>
                  </a:moveTo>
                  <a:lnTo>
                    <a:pt x="0" y="434"/>
                  </a:lnTo>
                  <a:lnTo>
                    <a:pt x="601" y="20982"/>
                  </a:lnTo>
                  <a:lnTo>
                    <a:pt x="15278" y="20548"/>
                  </a:lnTo>
                  <a:lnTo>
                    <a:pt x="146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4699350" y="1225475"/>
              <a:ext cx="932375" cy="1371850"/>
            </a:xfrm>
            <a:custGeom>
              <a:avLst/>
              <a:gdLst/>
              <a:ahLst/>
              <a:cxnLst/>
              <a:rect l="l" t="t" r="r" b="b"/>
              <a:pathLst>
                <a:path w="37295" h="54874" extrusionOk="0">
                  <a:moveTo>
                    <a:pt x="1" y="1"/>
                  </a:moveTo>
                  <a:lnTo>
                    <a:pt x="1" y="54874"/>
                  </a:lnTo>
                  <a:lnTo>
                    <a:pt x="37294" y="54874"/>
                  </a:lnTo>
                  <a:lnTo>
                    <a:pt x="3729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6"/>
            <p:cNvSpPr/>
            <p:nvPr/>
          </p:nvSpPr>
          <p:spPr>
            <a:xfrm>
              <a:off x="4642650" y="1225475"/>
              <a:ext cx="963225" cy="1371850"/>
            </a:xfrm>
            <a:custGeom>
              <a:avLst/>
              <a:gdLst/>
              <a:ahLst/>
              <a:cxnLst/>
              <a:rect l="l" t="t" r="r" b="b"/>
              <a:pathLst>
                <a:path w="38529" h="54874" extrusionOk="0">
                  <a:moveTo>
                    <a:pt x="1" y="1"/>
                  </a:moveTo>
                  <a:lnTo>
                    <a:pt x="1" y="54874"/>
                  </a:lnTo>
                  <a:lnTo>
                    <a:pt x="38528" y="54874"/>
                  </a:lnTo>
                  <a:lnTo>
                    <a:pt x="3852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4723550" y="1333900"/>
              <a:ext cx="802250" cy="1155025"/>
            </a:xfrm>
            <a:custGeom>
              <a:avLst/>
              <a:gdLst/>
              <a:ahLst/>
              <a:cxnLst/>
              <a:rect l="l" t="t" r="r" b="b"/>
              <a:pathLst>
                <a:path w="32090" h="46201" extrusionOk="0">
                  <a:moveTo>
                    <a:pt x="0" y="0"/>
                  </a:moveTo>
                  <a:lnTo>
                    <a:pt x="0" y="46200"/>
                  </a:lnTo>
                  <a:lnTo>
                    <a:pt x="32090" y="46200"/>
                  </a:lnTo>
                  <a:lnTo>
                    <a:pt x="320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5024600" y="1767550"/>
              <a:ext cx="200150" cy="287725"/>
            </a:xfrm>
            <a:custGeom>
              <a:avLst/>
              <a:gdLst/>
              <a:ahLst/>
              <a:cxnLst/>
              <a:rect l="l" t="t" r="r" b="b"/>
              <a:pathLst>
                <a:path w="8006" h="11509" extrusionOk="0">
                  <a:moveTo>
                    <a:pt x="0" y="0"/>
                  </a:moveTo>
                  <a:lnTo>
                    <a:pt x="0" y="3536"/>
                  </a:lnTo>
                  <a:cubicBezTo>
                    <a:pt x="0" y="7939"/>
                    <a:pt x="3569" y="11508"/>
                    <a:pt x="8006" y="11508"/>
                  </a:cubicBezTo>
                  <a:lnTo>
                    <a:pt x="8006" y="8006"/>
                  </a:lnTo>
                  <a:cubicBezTo>
                    <a:pt x="8006" y="3569"/>
                    <a:pt x="4403" y="0"/>
                    <a:pt x="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5024600" y="1471500"/>
              <a:ext cx="200150" cy="286900"/>
            </a:xfrm>
            <a:custGeom>
              <a:avLst/>
              <a:gdLst/>
              <a:ahLst/>
              <a:cxnLst/>
              <a:rect l="l" t="t" r="r" b="b"/>
              <a:pathLst>
                <a:path w="8006" h="11476" extrusionOk="0">
                  <a:moveTo>
                    <a:pt x="0" y="0"/>
                  </a:moveTo>
                  <a:lnTo>
                    <a:pt x="0" y="3503"/>
                  </a:lnTo>
                  <a:cubicBezTo>
                    <a:pt x="0" y="7906"/>
                    <a:pt x="3569" y="11475"/>
                    <a:pt x="8006" y="11475"/>
                  </a:cubicBezTo>
                  <a:lnTo>
                    <a:pt x="8006" y="7973"/>
                  </a:lnTo>
                  <a:cubicBezTo>
                    <a:pt x="8006" y="3570"/>
                    <a:pt x="4403" y="0"/>
                    <a:pt x="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5024600" y="2064425"/>
              <a:ext cx="200150" cy="287725"/>
            </a:xfrm>
            <a:custGeom>
              <a:avLst/>
              <a:gdLst/>
              <a:ahLst/>
              <a:cxnLst/>
              <a:rect l="l" t="t" r="r" b="b"/>
              <a:pathLst>
                <a:path w="8006" h="11509" extrusionOk="0">
                  <a:moveTo>
                    <a:pt x="0" y="0"/>
                  </a:moveTo>
                  <a:lnTo>
                    <a:pt x="0" y="3503"/>
                  </a:lnTo>
                  <a:cubicBezTo>
                    <a:pt x="0" y="7939"/>
                    <a:pt x="3569" y="11509"/>
                    <a:pt x="8006" y="11509"/>
                  </a:cubicBezTo>
                  <a:lnTo>
                    <a:pt x="8006" y="7973"/>
                  </a:lnTo>
                  <a:cubicBezTo>
                    <a:pt x="8006" y="3570"/>
                    <a:pt x="4403" y="0"/>
                    <a:pt x="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6"/>
            <p:cNvSpPr/>
            <p:nvPr/>
          </p:nvSpPr>
          <p:spPr>
            <a:xfrm>
              <a:off x="5183875" y="3211900"/>
              <a:ext cx="106775" cy="771425"/>
            </a:xfrm>
            <a:custGeom>
              <a:avLst/>
              <a:gdLst/>
              <a:ahLst/>
              <a:cxnLst/>
              <a:rect l="l" t="t" r="r" b="b"/>
              <a:pathLst>
                <a:path w="4271" h="30857" extrusionOk="0">
                  <a:moveTo>
                    <a:pt x="4270" y="1"/>
                  </a:moveTo>
                  <a:lnTo>
                    <a:pt x="1968" y="935"/>
                  </a:lnTo>
                  <a:cubicBezTo>
                    <a:pt x="267" y="5938"/>
                    <a:pt x="0" y="19682"/>
                    <a:pt x="0" y="29755"/>
                  </a:cubicBezTo>
                  <a:cubicBezTo>
                    <a:pt x="0" y="29956"/>
                    <a:pt x="267" y="30122"/>
                    <a:pt x="601" y="30122"/>
                  </a:cubicBezTo>
                  <a:cubicBezTo>
                    <a:pt x="934" y="30122"/>
                    <a:pt x="1235" y="29956"/>
                    <a:pt x="1235" y="29755"/>
                  </a:cubicBezTo>
                  <a:cubicBezTo>
                    <a:pt x="1135" y="28288"/>
                    <a:pt x="1268" y="30856"/>
                    <a:pt x="2469" y="16413"/>
                  </a:cubicBezTo>
                  <a:cubicBezTo>
                    <a:pt x="3703" y="936"/>
                    <a:pt x="4270" y="1"/>
                    <a:pt x="427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4617300" y="3052625"/>
              <a:ext cx="626650" cy="422000"/>
            </a:xfrm>
            <a:custGeom>
              <a:avLst/>
              <a:gdLst/>
              <a:ahLst/>
              <a:cxnLst/>
              <a:rect l="l" t="t" r="r" b="b"/>
              <a:pathLst>
                <a:path w="25066" h="16880" extrusionOk="0">
                  <a:moveTo>
                    <a:pt x="2872" y="0"/>
                  </a:moveTo>
                  <a:cubicBezTo>
                    <a:pt x="1" y="0"/>
                    <a:pt x="8716" y="6621"/>
                    <a:pt x="14591" y="9808"/>
                  </a:cubicBezTo>
                  <a:cubicBezTo>
                    <a:pt x="19027" y="12176"/>
                    <a:pt x="23864" y="14344"/>
                    <a:pt x="25065" y="16879"/>
                  </a:cubicBezTo>
                  <a:cubicBezTo>
                    <a:pt x="24765" y="11576"/>
                    <a:pt x="24698" y="7806"/>
                    <a:pt x="21329" y="5038"/>
                  </a:cubicBezTo>
                  <a:cubicBezTo>
                    <a:pt x="17960" y="2236"/>
                    <a:pt x="10655" y="167"/>
                    <a:pt x="2916" y="1"/>
                  </a:cubicBezTo>
                  <a:cubicBezTo>
                    <a:pt x="2901" y="0"/>
                    <a:pt x="2886" y="0"/>
                    <a:pt x="2872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4790525" y="3437075"/>
              <a:ext cx="437575" cy="294400"/>
            </a:xfrm>
            <a:custGeom>
              <a:avLst/>
              <a:gdLst/>
              <a:ahLst/>
              <a:cxnLst/>
              <a:rect l="l" t="t" r="r" b="b"/>
              <a:pathLst>
                <a:path w="17503" h="11776" extrusionOk="0">
                  <a:moveTo>
                    <a:pt x="2036" y="0"/>
                  </a:moveTo>
                  <a:cubicBezTo>
                    <a:pt x="0" y="0"/>
                    <a:pt x="6109" y="4612"/>
                    <a:pt x="10197" y="6838"/>
                  </a:cubicBezTo>
                  <a:cubicBezTo>
                    <a:pt x="13266" y="8506"/>
                    <a:pt x="16668" y="10007"/>
                    <a:pt x="17502" y="11775"/>
                  </a:cubicBezTo>
                  <a:cubicBezTo>
                    <a:pt x="17302" y="8073"/>
                    <a:pt x="17235" y="5471"/>
                    <a:pt x="14900" y="3503"/>
                  </a:cubicBezTo>
                  <a:cubicBezTo>
                    <a:pt x="12532" y="1568"/>
                    <a:pt x="7428" y="100"/>
                    <a:pt x="2058" y="0"/>
                  </a:cubicBezTo>
                  <a:cubicBezTo>
                    <a:pt x="2050" y="0"/>
                    <a:pt x="2043" y="0"/>
                    <a:pt x="2036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5208900" y="3218575"/>
              <a:ext cx="716250" cy="468700"/>
            </a:xfrm>
            <a:custGeom>
              <a:avLst/>
              <a:gdLst/>
              <a:ahLst/>
              <a:cxnLst/>
              <a:rect l="l" t="t" r="r" b="b"/>
              <a:pathLst>
                <a:path w="28650" h="18748" extrusionOk="0">
                  <a:moveTo>
                    <a:pt x="25310" y="1"/>
                  </a:moveTo>
                  <a:cubicBezTo>
                    <a:pt x="25301" y="1"/>
                    <a:pt x="25293" y="1"/>
                    <a:pt x="25285" y="1"/>
                  </a:cubicBezTo>
                  <a:cubicBezTo>
                    <a:pt x="16645" y="101"/>
                    <a:pt x="8406" y="2369"/>
                    <a:pt x="4537" y="5471"/>
                  </a:cubicBezTo>
                  <a:cubicBezTo>
                    <a:pt x="701" y="8573"/>
                    <a:pt x="500" y="12776"/>
                    <a:pt x="0" y="18747"/>
                  </a:cubicBezTo>
                  <a:cubicBezTo>
                    <a:pt x="1401" y="15879"/>
                    <a:pt x="7239" y="12143"/>
                    <a:pt x="12876" y="9941"/>
                  </a:cubicBezTo>
                  <a:cubicBezTo>
                    <a:pt x="20995" y="6780"/>
                    <a:pt x="28650" y="1"/>
                    <a:pt x="2531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5207225" y="2963725"/>
              <a:ext cx="472650" cy="395825"/>
            </a:xfrm>
            <a:custGeom>
              <a:avLst/>
              <a:gdLst/>
              <a:ahLst/>
              <a:cxnLst/>
              <a:rect l="l" t="t" r="r" b="b"/>
              <a:pathLst>
                <a:path w="18906" h="15833" extrusionOk="0">
                  <a:moveTo>
                    <a:pt x="17021" y="0"/>
                  </a:moveTo>
                  <a:cubicBezTo>
                    <a:pt x="16948" y="0"/>
                    <a:pt x="16867" y="7"/>
                    <a:pt x="16779" y="21"/>
                  </a:cubicBezTo>
                  <a:cubicBezTo>
                    <a:pt x="10708" y="921"/>
                    <a:pt x="5037" y="3323"/>
                    <a:pt x="2536" y="5925"/>
                  </a:cubicBezTo>
                  <a:cubicBezTo>
                    <a:pt x="0" y="8493"/>
                    <a:pt x="67" y="11529"/>
                    <a:pt x="67" y="15832"/>
                  </a:cubicBezTo>
                  <a:cubicBezTo>
                    <a:pt x="901" y="13630"/>
                    <a:pt x="4770" y="10261"/>
                    <a:pt x="8640" y="8227"/>
                  </a:cubicBezTo>
                  <a:cubicBezTo>
                    <a:pt x="15705" y="4469"/>
                    <a:pt x="18906" y="0"/>
                    <a:pt x="17021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5037925" y="3913250"/>
              <a:ext cx="394475" cy="311075"/>
            </a:xfrm>
            <a:custGeom>
              <a:avLst/>
              <a:gdLst/>
              <a:ahLst/>
              <a:cxnLst/>
              <a:rect l="l" t="t" r="r" b="b"/>
              <a:pathLst>
                <a:path w="15779" h="12443" extrusionOk="0">
                  <a:moveTo>
                    <a:pt x="1" y="0"/>
                  </a:moveTo>
                  <a:lnTo>
                    <a:pt x="601" y="11942"/>
                  </a:lnTo>
                  <a:cubicBezTo>
                    <a:pt x="601" y="12209"/>
                    <a:pt x="868" y="12442"/>
                    <a:pt x="1135" y="12442"/>
                  </a:cubicBezTo>
                  <a:lnTo>
                    <a:pt x="14611" y="12442"/>
                  </a:lnTo>
                  <a:cubicBezTo>
                    <a:pt x="14912" y="12442"/>
                    <a:pt x="15145" y="12209"/>
                    <a:pt x="15145" y="11942"/>
                  </a:cubicBezTo>
                  <a:lnTo>
                    <a:pt x="15779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6"/>
            <p:cNvSpPr/>
            <p:nvPr/>
          </p:nvSpPr>
          <p:spPr>
            <a:xfrm>
              <a:off x="4999575" y="3861550"/>
              <a:ext cx="471200" cy="115100"/>
            </a:xfrm>
            <a:custGeom>
              <a:avLst/>
              <a:gdLst/>
              <a:ahLst/>
              <a:cxnLst/>
              <a:rect l="l" t="t" r="r" b="b"/>
              <a:pathLst>
                <a:path w="18848" h="4604" extrusionOk="0">
                  <a:moveTo>
                    <a:pt x="0" y="0"/>
                  </a:moveTo>
                  <a:lnTo>
                    <a:pt x="501" y="4603"/>
                  </a:lnTo>
                  <a:lnTo>
                    <a:pt x="18314" y="4603"/>
                  </a:lnTo>
                  <a:lnTo>
                    <a:pt x="18847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1774775" y="4562875"/>
              <a:ext cx="4042900" cy="236025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5"/>
                    <a:pt x="0" y="4737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7"/>
                  </a:cubicBezTo>
                  <a:cubicBezTo>
                    <a:pt x="161716" y="2135"/>
                    <a:pt x="125523" y="1"/>
                    <a:pt x="80858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5155525" y="1032850"/>
              <a:ext cx="20025" cy="60075"/>
            </a:xfrm>
            <a:custGeom>
              <a:avLst/>
              <a:gdLst/>
              <a:ahLst/>
              <a:cxnLst/>
              <a:rect l="l" t="t" r="r" b="b"/>
              <a:pathLst>
                <a:path w="801" h="2403" extrusionOk="0">
                  <a:moveTo>
                    <a:pt x="367" y="0"/>
                  </a:moveTo>
                  <a:cubicBezTo>
                    <a:pt x="367" y="768"/>
                    <a:pt x="267" y="1535"/>
                    <a:pt x="0" y="2269"/>
                  </a:cubicBezTo>
                  <a:lnTo>
                    <a:pt x="401" y="2402"/>
                  </a:lnTo>
                  <a:cubicBezTo>
                    <a:pt x="667" y="1635"/>
                    <a:pt x="801" y="801"/>
                    <a:pt x="801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5043775" y="850225"/>
              <a:ext cx="123450" cy="130100"/>
            </a:xfrm>
            <a:custGeom>
              <a:avLst/>
              <a:gdLst/>
              <a:ahLst/>
              <a:cxnLst/>
              <a:rect l="l" t="t" r="r" b="b"/>
              <a:pathLst>
                <a:path w="4938" h="5204" extrusionOk="0">
                  <a:moveTo>
                    <a:pt x="134" y="0"/>
                  </a:moveTo>
                  <a:lnTo>
                    <a:pt x="0" y="400"/>
                  </a:lnTo>
                  <a:cubicBezTo>
                    <a:pt x="2169" y="1168"/>
                    <a:pt x="3870" y="2969"/>
                    <a:pt x="4537" y="5204"/>
                  </a:cubicBezTo>
                  <a:lnTo>
                    <a:pt x="4937" y="5070"/>
                  </a:lnTo>
                  <a:cubicBezTo>
                    <a:pt x="4237" y="2702"/>
                    <a:pt x="2435" y="834"/>
                    <a:pt x="134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4786100" y="874600"/>
              <a:ext cx="352775" cy="347575"/>
            </a:xfrm>
            <a:custGeom>
              <a:avLst/>
              <a:gdLst/>
              <a:ahLst/>
              <a:cxnLst/>
              <a:rect l="l" t="t" r="r" b="b"/>
              <a:pathLst>
                <a:path w="14111" h="13903" extrusionOk="0">
                  <a:moveTo>
                    <a:pt x="7794" y="0"/>
                  </a:moveTo>
                  <a:cubicBezTo>
                    <a:pt x="6570" y="0"/>
                    <a:pt x="5313" y="362"/>
                    <a:pt x="4170" y="1160"/>
                  </a:cubicBezTo>
                  <a:cubicBezTo>
                    <a:pt x="0" y="4095"/>
                    <a:pt x="867" y="10533"/>
                    <a:pt x="5671" y="12235"/>
                  </a:cubicBezTo>
                  <a:lnTo>
                    <a:pt x="10007" y="13903"/>
                  </a:lnTo>
                  <a:lnTo>
                    <a:pt x="9207" y="12502"/>
                  </a:lnTo>
                  <a:cubicBezTo>
                    <a:pt x="12075" y="11834"/>
                    <a:pt x="14110" y="9266"/>
                    <a:pt x="14110" y="6330"/>
                  </a:cubicBezTo>
                  <a:cubicBezTo>
                    <a:pt x="14110" y="2591"/>
                    <a:pt x="11069" y="0"/>
                    <a:pt x="7794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6"/>
            <p:cNvSpPr/>
            <p:nvPr/>
          </p:nvSpPr>
          <p:spPr>
            <a:xfrm>
              <a:off x="4737725" y="1017650"/>
              <a:ext cx="258550" cy="255400"/>
            </a:xfrm>
            <a:custGeom>
              <a:avLst/>
              <a:gdLst/>
              <a:ahLst/>
              <a:cxnLst/>
              <a:rect l="l" t="t" r="r" b="b"/>
              <a:pathLst>
                <a:path w="10342" h="10216" extrusionOk="0">
                  <a:moveTo>
                    <a:pt x="4647" y="1"/>
                  </a:moveTo>
                  <a:cubicBezTo>
                    <a:pt x="2251" y="1"/>
                    <a:pt x="0" y="1897"/>
                    <a:pt x="0" y="4645"/>
                  </a:cubicBezTo>
                  <a:cubicBezTo>
                    <a:pt x="0" y="6780"/>
                    <a:pt x="1501" y="8648"/>
                    <a:pt x="3636" y="9148"/>
                  </a:cubicBezTo>
                  <a:lnTo>
                    <a:pt x="3002" y="10215"/>
                  </a:lnTo>
                  <a:lnTo>
                    <a:pt x="6205" y="8981"/>
                  </a:lnTo>
                  <a:cubicBezTo>
                    <a:pt x="9707" y="7714"/>
                    <a:pt x="10341" y="3010"/>
                    <a:pt x="7272" y="842"/>
                  </a:cubicBezTo>
                  <a:cubicBezTo>
                    <a:pt x="6449" y="263"/>
                    <a:pt x="5538" y="1"/>
                    <a:pt x="46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6"/>
            <p:cNvSpPr/>
            <p:nvPr/>
          </p:nvSpPr>
          <p:spPr>
            <a:xfrm>
              <a:off x="5134675" y="1472325"/>
              <a:ext cx="371125" cy="376975"/>
            </a:xfrm>
            <a:custGeom>
              <a:avLst/>
              <a:gdLst/>
              <a:ahLst/>
              <a:cxnLst/>
              <a:rect l="l" t="t" r="r" b="b"/>
              <a:pathLst>
                <a:path w="14845" h="15079" extrusionOk="0">
                  <a:moveTo>
                    <a:pt x="8707" y="1"/>
                  </a:moveTo>
                  <a:cubicBezTo>
                    <a:pt x="7072" y="1420"/>
                    <a:pt x="3782" y="2525"/>
                    <a:pt x="1608" y="2525"/>
                  </a:cubicBezTo>
                  <a:cubicBezTo>
                    <a:pt x="1431" y="2525"/>
                    <a:pt x="1262" y="2518"/>
                    <a:pt x="1101" y="2502"/>
                  </a:cubicBezTo>
                  <a:lnTo>
                    <a:pt x="1101" y="2502"/>
                  </a:lnTo>
                  <a:cubicBezTo>
                    <a:pt x="0" y="9507"/>
                    <a:pt x="5871" y="15078"/>
                    <a:pt x="5871" y="15078"/>
                  </a:cubicBezTo>
                  <a:cubicBezTo>
                    <a:pt x="5871" y="15078"/>
                    <a:pt x="13343" y="12009"/>
                    <a:pt x="14844" y="5104"/>
                  </a:cubicBezTo>
                  <a:cubicBezTo>
                    <a:pt x="12809" y="4504"/>
                    <a:pt x="9774" y="2069"/>
                    <a:pt x="8707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6"/>
            <p:cNvSpPr/>
            <p:nvPr/>
          </p:nvSpPr>
          <p:spPr>
            <a:xfrm>
              <a:off x="5177200" y="1509850"/>
              <a:ext cx="297750" cy="307750"/>
            </a:xfrm>
            <a:custGeom>
              <a:avLst/>
              <a:gdLst/>
              <a:ahLst/>
              <a:cxnLst/>
              <a:rect l="l" t="t" r="r" b="b"/>
              <a:pathLst>
                <a:path w="11910" h="12310" extrusionOk="0">
                  <a:moveTo>
                    <a:pt x="6705" y="1"/>
                  </a:moveTo>
                  <a:cubicBezTo>
                    <a:pt x="4771" y="1168"/>
                    <a:pt x="2569" y="1869"/>
                    <a:pt x="334" y="2036"/>
                  </a:cubicBezTo>
                  <a:cubicBezTo>
                    <a:pt x="1" y="6872"/>
                    <a:pt x="3169" y="10942"/>
                    <a:pt x="4404" y="12310"/>
                  </a:cubicBezTo>
                  <a:cubicBezTo>
                    <a:pt x="6072" y="11476"/>
                    <a:pt x="10475" y="8840"/>
                    <a:pt x="11909" y="4237"/>
                  </a:cubicBezTo>
                  <a:cubicBezTo>
                    <a:pt x="9874" y="3236"/>
                    <a:pt x="8106" y="1802"/>
                    <a:pt x="67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3405925" y="842700"/>
              <a:ext cx="331100" cy="151800"/>
            </a:xfrm>
            <a:custGeom>
              <a:avLst/>
              <a:gdLst/>
              <a:ahLst/>
              <a:cxnLst/>
              <a:rect l="l" t="t" r="r" b="b"/>
              <a:pathLst>
                <a:path w="13244" h="6072" extrusionOk="0">
                  <a:moveTo>
                    <a:pt x="5705" y="1"/>
                  </a:moveTo>
                  <a:lnTo>
                    <a:pt x="1" y="6072"/>
                  </a:lnTo>
                  <a:lnTo>
                    <a:pt x="13244" y="3470"/>
                  </a:lnTo>
                  <a:lnTo>
                    <a:pt x="5705" y="1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3380925" y="929050"/>
              <a:ext cx="427825" cy="304350"/>
            </a:xfrm>
            <a:custGeom>
              <a:avLst/>
              <a:gdLst/>
              <a:ahLst/>
              <a:cxnLst/>
              <a:rect l="l" t="t" r="r" b="b"/>
              <a:pathLst>
                <a:path w="17113" h="12174" extrusionOk="0">
                  <a:moveTo>
                    <a:pt x="14437" y="1"/>
                  </a:moveTo>
                  <a:cubicBezTo>
                    <a:pt x="14374" y="1"/>
                    <a:pt x="14309" y="6"/>
                    <a:pt x="14244" y="16"/>
                  </a:cubicBezTo>
                  <a:lnTo>
                    <a:pt x="1001" y="2618"/>
                  </a:lnTo>
                  <a:cubicBezTo>
                    <a:pt x="401" y="2718"/>
                    <a:pt x="0" y="3318"/>
                    <a:pt x="100" y="3919"/>
                  </a:cubicBezTo>
                  <a:lnTo>
                    <a:pt x="1535" y="11258"/>
                  </a:lnTo>
                  <a:cubicBezTo>
                    <a:pt x="1654" y="11796"/>
                    <a:pt x="2123" y="12173"/>
                    <a:pt x="2675" y="12173"/>
                  </a:cubicBezTo>
                  <a:cubicBezTo>
                    <a:pt x="2739" y="12173"/>
                    <a:pt x="2804" y="12168"/>
                    <a:pt x="2869" y="12158"/>
                  </a:cubicBezTo>
                  <a:lnTo>
                    <a:pt x="16112" y="9556"/>
                  </a:lnTo>
                  <a:cubicBezTo>
                    <a:pt x="16712" y="9456"/>
                    <a:pt x="17112" y="8856"/>
                    <a:pt x="17012" y="8255"/>
                  </a:cubicBezTo>
                  <a:lnTo>
                    <a:pt x="15578" y="917"/>
                  </a:lnTo>
                  <a:cubicBezTo>
                    <a:pt x="15458" y="378"/>
                    <a:pt x="14990" y="1"/>
                    <a:pt x="14437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6"/>
            <p:cNvSpPr/>
            <p:nvPr/>
          </p:nvSpPr>
          <p:spPr>
            <a:xfrm>
              <a:off x="3405925" y="929450"/>
              <a:ext cx="331100" cy="151800"/>
            </a:xfrm>
            <a:custGeom>
              <a:avLst/>
              <a:gdLst/>
              <a:ahLst/>
              <a:cxnLst/>
              <a:rect l="l" t="t" r="r" b="b"/>
              <a:pathLst>
                <a:path w="13244" h="6072" extrusionOk="0">
                  <a:moveTo>
                    <a:pt x="13244" y="0"/>
                  </a:moveTo>
                  <a:lnTo>
                    <a:pt x="1" y="2602"/>
                  </a:lnTo>
                  <a:lnTo>
                    <a:pt x="7573" y="6071"/>
                  </a:lnTo>
                  <a:lnTo>
                    <a:pt x="13244" y="0"/>
                  </a:lnTo>
                  <a:close/>
                </a:path>
              </a:pathLst>
            </a:custGeom>
            <a:solidFill>
              <a:srgbClr val="2F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6"/>
            <p:cNvSpPr/>
            <p:nvPr/>
          </p:nvSpPr>
          <p:spPr>
            <a:xfrm>
              <a:off x="3409275" y="796850"/>
              <a:ext cx="296900" cy="284400"/>
            </a:xfrm>
            <a:custGeom>
              <a:avLst/>
              <a:gdLst/>
              <a:ahLst/>
              <a:cxnLst/>
              <a:rect l="l" t="t" r="r" b="b"/>
              <a:pathLst>
                <a:path w="11876" h="11376" extrusionOk="0">
                  <a:moveTo>
                    <a:pt x="9607" y="0"/>
                  </a:moveTo>
                  <a:lnTo>
                    <a:pt x="0" y="3269"/>
                  </a:lnTo>
                  <a:lnTo>
                    <a:pt x="1902" y="8840"/>
                  </a:lnTo>
                  <a:lnTo>
                    <a:pt x="7439" y="11375"/>
                  </a:lnTo>
                  <a:lnTo>
                    <a:pt x="11876" y="6638"/>
                  </a:lnTo>
                  <a:lnTo>
                    <a:pt x="9607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6"/>
            <p:cNvSpPr/>
            <p:nvPr/>
          </p:nvSpPr>
          <p:spPr>
            <a:xfrm>
              <a:off x="3409275" y="796850"/>
              <a:ext cx="296900" cy="284400"/>
            </a:xfrm>
            <a:custGeom>
              <a:avLst/>
              <a:gdLst/>
              <a:ahLst/>
              <a:cxnLst/>
              <a:rect l="l" t="t" r="r" b="b"/>
              <a:pathLst>
                <a:path w="11876" h="11376" extrusionOk="0">
                  <a:moveTo>
                    <a:pt x="9607" y="0"/>
                  </a:moveTo>
                  <a:lnTo>
                    <a:pt x="0" y="3269"/>
                  </a:lnTo>
                  <a:lnTo>
                    <a:pt x="1902" y="8840"/>
                  </a:lnTo>
                  <a:lnTo>
                    <a:pt x="7439" y="11375"/>
                  </a:lnTo>
                  <a:lnTo>
                    <a:pt x="11876" y="6638"/>
                  </a:lnTo>
                  <a:lnTo>
                    <a:pt x="96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6"/>
            <p:cNvSpPr/>
            <p:nvPr/>
          </p:nvSpPr>
          <p:spPr>
            <a:xfrm>
              <a:off x="3149075" y="1414800"/>
              <a:ext cx="253550" cy="252700"/>
            </a:xfrm>
            <a:custGeom>
              <a:avLst/>
              <a:gdLst/>
              <a:ahLst/>
              <a:cxnLst/>
              <a:rect l="l" t="t" r="r" b="b"/>
              <a:pathLst>
                <a:path w="10142" h="10108" extrusionOk="0">
                  <a:moveTo>
                    <a:pt x="5063" y="2982"/>
                  </a:moveTo>
                  <a:cubicBezTo>
                    <a:pt x="5924" y="2982"/>
                    <a:pt x="6780" y="3500"/>
                    <a:pt x="7073" y="4470"/>
                  </a:cubicBezTo>
                  <a:cubicBezTo>
                    <a:pt x="7406" y="5604"/>
                    <a:pt x="6739" y="6738"/>
                    <a:pt x="5638" y="7072"/>
                  </a:cubicBezTo>
                  <a:cubicBezTo>
                    <a:pt x="5442" y="7127"/>
                    <a:pt x="5248" y="7153"/>
                    <a:pt x="5061" y="7153"/>
                  </a:cubicBezTo>
                  <a:cubicBezTo>
                    <a:pt x="3559" y="7153"/>
                    <a:pt x="2436" y="5493"/>
                    <a:pt x="3237" y="4070"/>
                  </a:cubicBezTo>
                  <a:cubicBezTo>
                    <a:pt x="3643" y="3332"/>
                    <a:pt x="4355" y="2982"/>
                    <a:pt x="5063" y="2982"/>
                  </a:cubicBezTo>
                  <a:close/>
                  <a:moveTo>
                    <a:pt x="4704" y="0"/>
                  </a:moveTo>
                  <a:lnTo>
                    <a:pt x="2703" y="567"/>
                  </a:lnTo>
                  <a:lnTo>
                    <a:pt x="2636" y="1334"/>
                  </a:lnTo>
                  <a:cubicBezTo>
                    <a:pt x="2403" y="1501"/>
                    <a:pt x="2169" y="1668"/>
                    <a:pt x="1969" y="1868"/>
                  </a:cubicBezTo>
                  <a:lnTo>
                    <a:pt x="1235" y="1735"/>
                  </a:lnTo>
                  <a:lnTo>
                    <a:pt x="234" y="3603"/>
                  </a:lnTo>
                  <a:lnTo>
                    <a:pt x="735" y="4136"/>
                  </a:lnTo>
                  <a:cubicBezTo>
                    <a:pt x="668" y="4437"/>
                    <a:pt x="635" y="4703"/>
                    <a:pt x="635" y="5004"/>
                  </a:cubicBezTo>
                  <a:lnTo>
                    <a:pt x="1" y="5437"/>
                  </a:lnTo>
                  <a:lnTo>
                    <a:pt x="601" y="7439"/>
                  </a:lnTo>
                  <a:lnTo>
                    <a:pt x="1335" y="7472"/>
                  </a:lnTo>
                  <a:cubicBezTo>
                    <a:pt x="1502" y="7739"/>
                    <a:pt x="1669" y="7939"/>
                    <a:pt x="1869" y="8173"/>
                  </a:cubicBezTo>
                  <a:lnTo>
                    <a:pt x="1769" y="8906"/>
                  </a:lnTo>
                  <a:lnTo>
                    <a:pt x="3604" y="9907"/>
                  </a:lnTo>
                  <a:lnTo>
                    <a:pt x="4137" y="9407"/>
                  </a:lnTo>
                  <a:cubicBezTo>
                    <a:pt x="4437" y="9473"/>
                    <a:pt x="4738" y="9507"/>
                    <a:pt x="5005" y="9507"/>
                  </a:cubicBezTo>
                  <a:lnTo>
                    <a:pt x="5438" y="10107"/>
                  </a:lnTo>
                  <a:lnTo>
                    <a:pt x="7440" y="9540"/>
                  </a:lnTo>
                  <a:lnTo>
                    <a:pt x="7473" y="8773"/>
                  </a:lnTo>
                  <a:cubicBezTo>
                    <a:pt x="7740" y="8606"/>
                    <a:pt x="7973" y="8439"/>
                    <a:pt x="8173" y="8239"/>
                  </a:cubicBezTo>
                  <a:lnTo>
                    <a:pt x="8907" y="8373"/>
                  </a:lnTo>
                  <a:lnTo>
                    <a:pt x="9908" y="6538"/>
                  </a:lnTo>
                  <a:lnTo>
                    <a:pt x="9408" y="5971"/>
                  </a:lnTo>
                  <a:cubicBezTo>
                    <a:pt x="9474" y="5704"/>
                    <a:pt x="9508" y="5404"/>
                    <a:pt x="9508" y="5137"/>
                  </a:cubicBezTo>
                  <a:lnTo>
                    <a:pt x="10142" y="4703"/>
                  </a:lnTo>
                  <a:lnTo>
                    <a:pt x="9541" y="2669"/>
                  </a:lnTo>
                  <a:lnTo>
                    <a:pt x="8807" y="2635"/>
                  </a:lnTo>
                  <a:cubicBezTo>
                    <a:pt x="8640" y="2402"/>
                    <a:pt x="8474" y="2168"/>
                    <a:pt x="8274" y="1968"/>
                  </a:cubicBezTo>
                  <a:lnTo>
                    <a:pt x="8374" y="1234"/>
                  </a:lnTo>
                  <a:lnTo>
                    <a:pt x="6539" y="200"/>
                  </a:lnTo>
                  <a:lnTo>
                    <a:pt x="5972" y="701"/>
                  </a:lnTo>
                  <a:cubicBezTo>
                    <a:pt x="5705" y="634"/>
                    <a:pt x="5405" y="600"/>
                    <a:pt x="5138" y="600"/>
                  </a:cubicBezTo>
                  <a:lnTo>
                    <a:pt x="4704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6"/>
            <p:cNvSpPr/>
            <p:nvPr/>
          </p:nvSpPr>
          <p:spPr>
            <a:xfrm>
              <a:off x="2994800" y="1413950"/>
              <a:ext cx="155150" cy="155150"/>
            </a:xfrm>
            <a:custGeom>
              <a:avLst/>
              <a:gdLst/>
              <a:ahLst/>
              <a:cxnLst/>
              <a:rect l="l" t="t" r="r" b="b"/>
              <a:pathLst>
                <a:path w="6206" h="6206" extrusionOk="0">
                  <a:moveTo>
                    <a:pt x="3106" y="995"/>
                  </a:moveTo>
                  <a:cubicBezTo>
                    <a:pt x="3975" y="995"/>
                    <a:pt x="4842" y="1524"/>
                    <a:pt x="5138" y="2502"/>
                  </a:cubicBezTo>
                  <a:cubicBezTo>
                    <a:pt x="5438" y="3603"/>
                    <a:pt x="4804" y="4771"/>
                    <a:pt x="3704" y="5104"/>
                  </a:cubicBezTo>
                  <a:cubicBezTo>
                    <a:pt x="3504" y="5160"/>
                    <a:pt x="3307" y="5186"/>
                    <a:pt x="3118" y="5186"/>
                  </a:cubicBezTo>
                  <a:cubicBezTo>
                    <a:pt x="1599" y="5186"/>
                    <a:pt x="501" y="3522"/>
                    <a:pt x="1302" y="2069"/>
                  </a:cubicBezTo>
                  <a:cubicBezTo>
                    <a:pt x="1704" y="1339"/>
                    <a:pt x="2405" y="995"/>
                    <a:pt x="3106" y="995"/>
                  </a:cubicBezTo>
                  <a:close/>
                  <a:moveTo>
                    <a:pt x="2903" y="1"/>
                  </a:moveTo>
                  <a:lnTo>
                    <a:pt x="1635" y="334"/>
                  </a:lnTo>
                  <a:lnTo>
                    <a:pt x="1602" y="801"/>
                  </a:lnTo>
                  <a:cubicBezTo>
                    <a:pt x="1469" y="901"/>
                    <a:pt x="1335" y="1001"/>
                    <a:pt x="1202" y="1135"/>
                  </a:cubicBezTo>
                  <a:lnTo>
                    <a:pt x="735" y="1068"/>
                  </a:lnTo>
                  <a:lnTo>
                    <a:pt x="134" y="2202"/>
                  </a:lnTo>
                  <a:lnTo>
                    <a:pt x="435" y="2536"/>
                  </a:lnTo>
                  <a:cubicBezTo>
                    <a:pt x="401" y="2703"/>
                    <a:pt x="368" y="2869"/>
                    <a:pt x="368" y="3070"/>
                  </a:cubicBezTo>
                  <a:lnTo>
                    <a:pt x="1" y="3303"/>
                  </a:lnTo>
                  <a:lnTo>
                    <a:pt x="368" y="4571"/>
                  </a:lnTo>
                  <a:lnTo>
                    <a:pt x="801" y="4604"/>
                  </a:lnTo>
                  <a:cubicBezTo>
                    <a:pt x="902" y="4737"/>
                    <a:pt x="1035" y="4871"/>
                    <a:pt x="1135" y="5004"/>
                  </a:cubicBezTo>
                  <a:lnTo>
                    <a:pt x="1068" y="5471"/>
                  </a:lnTo>
                  <a:lnTo>
                    <a:pt x="2202" y="6072"/>
                  </a:lnTo>
                  <a:lnTo>
                    <a:pt x="2536" y="5771"/>
                  </a:lnTo>
                  <a:cubicBezTo>
                    <a:pt x="2703" y="5805"/>
                    <a:pt x="2870" y="5838"/>
                    <a:pt x="3070" y="5838"/>
                  </a:cubicBezTo>
                  <a:lnTo>
                    <a:pt x="3337" y="6205"/>
                  </a:lnTo>
                  <a:lnTo>
                    <a:pt x="4571" y="5838"/>
                  </a:lnTo>
                  <a:lnTo>
                    <a:pt x="4604" y="5405"/>
                  </a:lnTo>
                  <a:cubicBezTo>
                    <a:pt x="4738" y="5304"/>
                    <a:pt x="4904" y="5204"/>
                    <a:pt x="5004" y="5071"/>
                  </a:cubicBezTo>
                  <a:lnTo>
                    <a:pt x="5471" y="5138"/>
                  </a:lnTo>
                  <a:lnTo>
                    <a:pt x="6105" y="4004"/>
                  </a:lnTo>
                  <a:lnTo>
                    <a:pt x="5772" y="3670"/>
                  </a:lnTo>
                  <a:cubicBezTo>
                    <a:pt x="5805" y="3503"/>
                    <a:pt x="5838" y="3336"/>
                    <a:pt x="5838" y="3136"/>
                  </a:cubicBezTo>
                  <a:lnTo>
                    <a:pt x="6205" y="2869"/>
                  </a:lnTo>
                  <a:lnTo>
                    <a:pt x="5872" y="1635"/>
                  </a:lnTo>
                  <a:lnTo>
                    <a:pt x="5405" y="1602"/>
                  </a:lnTo>
                  <a:cubicBezTo>
                    <a:pt x="5305" y="1468"/>
                    <a:pt x="5205" y="1335"/>
                    <a:pt x="5071" y="1202"/>
                  </a:cubicBezTo>
                  <a:lnTo>
                    <a:pt x="5138" y="735"/>
                  </a:lnTo>
                  <a:lnTo>
                    <a:pt x="4037" y="134"/>
                  </a:lnTo>
                  <a:lnTo>
                    <a:pt x="3670" y="434"/>
                  </a:lnTo>
                  <a:cubicBezTo>
                    <a:pt x="3503" y="401"/>
                    <a:pt x="3337" y="368"/>
                    <a:pt x="3170" y="368"/>
                  </a:cubicBezTo>
                  <a:lnTo>
                    <a:pt x="290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6"/>
            <p:cNvSpPr/>
            <p:nvPr/>
          </p:nvSpPr>
          <p:spPr>
            <a:xfrm>
              <a:off x="4153975" y="1241350"/>
              <a:ext cx="150575" cy="177925"/>
            </a:xfrm>
            <a:custGeom>
              <a:avLst/>
              <a:gdLst/>
              <a:ahLst/>
              <a:cxnLst/>
              <a:rect l="l" t="t" r="r" b="b"/>
              <a:pathLst>
                <a:path w="6023" h="7117" extrusionOk="0">
                  <a:moveTo>
                    <a:pt x="3311" y="0"/>
                  </a:moveTo>
                  <a:cubicBezTo>
                    <a:pt x="1852" y="0"/>
                    <a:pt x="1239" y="1108"/>
                    <a:pt x="1268" y="2602"/>
                  </a:cubicBezTo>
                  <a:cubicBezTo>
                    <a:pt x="1335" y="4303"/>
                    <a:pt x="0" y="6771"/>
                    <a:pt x="1702" y="7105"/>
                  </a:cubicBezTo>
                  <a:cubicBezTo>
                    <a:pt x="1741" y="7113"/>
                    <a:pt x="1781" y="7116"/>
                    <a:pt x="1822" y="7116"/>
                  </a:cubicBezTo>
                  <a:cubicBezTo>
                    <a:pt x="3524" y="7116"/>
                    <a:pt x="6022" y="425"/>
                    <a:pt x="3970" y="66"/>
                  </a:cubicBezTo>
                  <a:cubicBezTo>
                    <a:pt x="3734" y="22"/>
                    <a:pt x="3514" y="0"/>
                    <a:pt x="33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6"/>
            <p:cNvSpPr/>
            <p:nvPr/>
          </p:nvSpPr>
          <p:spPr>
            <a:xfrm>
              <a:off x="3681125" y="2469700"/>
              <a:ext cx="648825" cy="1984800"/>
            </a:xfrm>
            <a:custGeom>
              <a:avLst/>
              <a:gdLst/>
              <a:ahLst/>
              <a:cxnLst/>
              <a:rect l="l" t="t" r="r" b="b"/>
              <a:pathLst>
                <a:path w="25953" h="79392" extrusionOk="0">
                  <a:moveTo>
                    <a:pt x="10075" y="1"/>
                  </a:moveTo>
                  <a:cubicBezTo>
                    <a:pt x="10075" y="1"/>
                    <a:pt x="7640" y="27187"/>
                    <a:pt x="6272" y="38762"/>
                  </a:cubicBezTo>
                  <a:cubicBezTo>
                    <a:pt x="4838" y="50771"/>
                    <a:pt x="1" y="77423"/>
                    <a:pt x="1" y="77423"/>
                  </a:cubicBezTo>
                  <a:lnTo>
                    <a:pt x="6972" y="79391"/>
                  </a:lnTo>
                  <a:cubicBezTo>
                    <a:pt x="6972" y="79391"/>
                    <a:pt x="14778" y="53272"/>
                    <a:pt x="15779" y="38328"/>
                  </a:cubicBezTo>
                  <a:cubicBezTo>
                    <a:pt x="21550" y="21783"/>
                    <a:pt x="25953" y="234"/>
                    <a:pt x="25953" y="234"/>
                  </a:cubicBezTo>
                  <a:lnTo>
                    <a:pt x="1007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4124775" y="2774925"/>
              <a:ext cx="100100" cy="501225"/>
            </a:xfrm>
            <a:custGeom>
              <a:avLst/>
              <a:gdLst/>
              <a:ahLst/>
              <a:cxnLst/>
              <a:rect l="l" t="t" r="r" b="b"/>
              <a:pathLst>
                <a:path w="4004" h="20049" extrusionOk="0">
                  <a:moveTo>
                    <a:pt x="1035" y="1"/>
                  </a:moveTo>
                  <a:cubicBezTo>
                    <a:pt x="1035" y="1"/>
                    <a:pt x="568" y="12710"/>
                    <a:pt x="1" y="20048"/>
                  </a:cubicBezTo>
                  <a:cubicBezTo>
                    <a:pt x="1502" y="15278"/>
                    <a:pt x="2836" y="10375"/>
                    <a:pt x="4004" y="5872"/>
                  </a:cubicBezTo>
                  <a:lnTo>
                    <a:pt x="1035" y="1"/>
                  </a:lnTo>
                  <a:close/>
                </a:path>
              </a:pathLst>
            </a:custGeom>
            <a:solidFill>
              <a:srgbClr val="1C24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6"/>
            <p:cNvSpPr/>
            <p:nvPr/>
          </p:nvSpPr>
          <p:spPr>
            <a:xfrm>
              <a:off x="3484325" y="4394425"/>
              <a:ext cx="365275" cy="287475"/>
            </a:xfrm>
            <a:custGeom>
              <a:avLst/>
              <a:gdLst/>
              <a:ahLst/>
              <a:cxnLst/>
              <a:rect l="l" t="t" r="r" b="b"/>
              <a:pathLst>
                <a:path w="14611" h="11499" extrusionOk="0">
                  <a:moveTo>
                    <a:pt x="8974" y="0"/>
                  </a:moveTo>
                  <a:cubicBezTo>
                    <a:pt x="8974" y="0"/>
                    <a:pt x="8106" y="4103"/>
                    <a:pt x="7439" y="5204"/>
                  </a:cubicBezTo>
                  <a:cubicBezTo>
                    <a:pt x="6095" y="5597"/>
                    <a:pt x="4623" y="6506"/>
                    <a:pt x="2041" y="6506"/>
                  </a:cubicBezTo>
                  <a:cubicBezTo>
                    <a:pt x="1995" y="6506"/>
                    <a:pt x="1949" y="6506"/>
                    <a:pt x="1902" y="6505"/>
                  </a:cubicBezTo>
                  <a:cubicBezTo>
                    <a:pt x="668" y="6505"/>
                    <a:pt x="1" y="8306"/>
                    <a:pt x="1502" y="8740"/>
                  </a:cubicBezTo>
                  <a:cubicBezTo>
                    <a:pt x="3937" y="9474"/>
                    <a:pt x="5805" y="9707"/>
                    <a:pt x="7906" y="10341"/>
                  </a:cubicBezTo>
                  <a:cubicBezTo>
                    <a:pt x="9674" y="10875"/>
                    <a:pt x="10108" y="11175"/>
                    <a:pt x="11142" y="11475"/>
                  </a:cubicBezTo>
                  <a:cubicBezTo>
                    <a:pt x="11194" y="11491"/>
                    <a:pt x="11248" y="11498"/>
                    <a:pt x="11301" y="11498"/>
                  </a:cubicBezTo>
                  <a:cubicBezTo>
                    <a:pt x="11583" y="11498"/>
                    <a:pt x="11853" y="11284"/>
                    <a:pt x="11909" y="10975"/>
                  </a:cubicBezTo>
                  <a:lnTo>
                    <a:pt x="12509" y="7606"/>
                  </a:lnTo>
                  <a:cubicBezTo>
                    <a:pt x="12943" y="5871"/>
                    <a:pt x="14611" y="2002"/>
                    <a:pt x="14611" y="2002"/>
                  </a:cubicBezTo>
                  <a:lnTo>
                    <a:pt x="8974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6"/>
            <p:cNvSpPr/>
            <p:nvPr/>
          </p:nvSpPr>
          <p:spPr>
            <a:xfrm>
              <a:off x="3671125" y="4345400"/>
              <a:ext cx="213500" cy="133275"/>
            </a:xfrm>
            <a:custGeom>
              <a:avLst/>
              <a:gdLst/>
              <a:ahLst/>
              <a:cxnLst/>
              <a:rect l="l" t="t" r="r" b="b"/>
              <a:pathLst>
                <a:path w="8540" h="5331" extrusionOk="0">
                  <a:moveTo>
                    <a:pt x="1009" y="1"/>
                  </a:moveTo>
                  <a:cubicBezTo>
                    <a:pt x="759" y="1"/>
                    <a:pt x="523" y="185"/>
                    <a:pt x="468" y="460"/>
                  </a:cubicBezTo>
                  <a:lnTo>
                    <a:pt x="34" y="2795"/>
                  </a:lnTo>
                  <a:cubicBezTo>
                    <a:pt x="1" y="3062"/>
                    <a:pt x="167" y="3329"/>
                    <a:pt x="434" y="3396"/>
                  </a:cubicBezTo>
                  <a:lnTo>
                    <a:pt x="6805" y="5297"/>
                  </a:lnTo>
                  <a:cubicBezTo>
                    <a:pt x="6865" y="5320"/>
                    <a:pt x="6926" y="5330"/>
                    <a:pt x="6984" y="5330"/>
                  </a:cubicBezTo>
                  <a:cubicBezTo>
                    <a:pt x="7186" y="5330"/>
                    <a:pt x="7369" y="5204"/>
                    <a:pt x="7473" y="4997"/>
                  </a:cubicBezTo>
                  <a:lnTo>
                    <a:pt x="8407" y="2929"/>
                  </a:lnTo>
                  <a:cubicBezTo>
                    <a:pt x="8540" y="2662"/>
                    <a:pt x="8407" y="2295"/>
                    <a:pt x="8073" y="2195"/>
                  </a:cubicBezTo>
                  <a:lnTo>
                    <a:pt x="1168" y="27"/>
                  </a:lnTo>
                  <a:cubicBezTo>
                    <a:pt x="1115" y="9"/>
                    <a:pt x="1062" y="1"/>
                    <a:pt x="10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3671125" y="4345400"/>
              <a:ext cx="213500" cy="133275"/>
            </a:xfrm>
            <a:custGeom>
              <a:avLst/>
              <a:gdLst/>
              <a:ahLst/>
              <a:cxnLst/>
              <a:rect l="l" t="t" r="r" b="b"/>
              <a:pathLst>
                <a:path w="8540" h="5331" extrusionOk="0">
                  <a:moveTo>
                    <a:pt x="1009" y="1"/>
                  </a:moveTo>
                  <a:cubicBezTo>
                    <a:pt x="759" y="1"/>
                    <a:pt x="523" y="185"/>
                    <a:pt x="468" y="460"/>
                  </a:cubicBezTo>
                  <a:lnTo>
                    <a:pt x="34" y="2795"/>
                  </a:lnTo>
                  <a:cubicBezTo>
                    <a:pt x="1" y="3062"/>
                    <a:pt x="167" y="3329"/>
                    <a:pt x="434" y="3396"/>
                  </a:cubicBezTo>
                  <a:lnTo>
                    <a:pt x="6805" y="5297"/>
                  </a:lnTo>
                  <a:cubicBezTo>
                    <a:pt x="6865" y="5320"/>
                    <a:pt x="6926" y="5330"/>
                    <a:pt x="6984" y="5330"/>
                  </a:cubicBezTo>
                  <a:cubicBezTo>
                    <a:pt x="7186" y="5330"/>
                    <a:pt x="7369" y="5204"/>
                    <a:pt x="7473" y="4997"/>
                  </a:cubicBezTo>
                  <a:lnTo>
                    <a:pt x="8407" y="2929"/>
                  </a:lnTo>
                  <a:cubicBezTo>
                    <a:pt x="8540" y="2662"/>
                    <a:pt x="8407" y="2295"/>
                    <a:pt x="8073" y="2195"/>
                  </a:cubicBezTo>
                  <a:lnTo>
                    <a:pt x="1168" y="27"/>
                  </a:lnTo>
                  <a:cubicBezTo>
                    <a:pt x="1115" y="9"/>
                    <a:pt x="1062" y="1"/>
                    <a:pt x="1009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6"/>
            <p:cNvSpPr/>
            <p:nvPr/>
          </p:nvSpPr>
          <p:spPr>
            <a:xfrm>
              <a:off x="4230700" y="4431950"/>
              <a:ext cx="291900" cy="248775"/>
            </a:xfrm>
            <a:custGeom>
              <a:avLst/>
              <a:gdLst/>
              <a:ahLst/>
              <a:cxnLst/>
              <a:rect l="l" t="t" r="r" b="b"/>
              <a:pathLst>
                <a:path w="11676" h="9951" extrusionOk="0">
                  <a:moveTo>
                    <a:pt x="10775" y="0"/>
                  </a:moveTo>
                  <a:lnTo>
                    <a:pt x="5171" y="134"/>
                  </a:lnTo>
                  <a:cubicBezTo>
                    <a:pt x="5171" y="134"/>
                    <a:pt x="5604" y="3870"/>
                    <a:pt x="5571" y="5204"/>
                  </a:cubicBezTo>
                  <a:cubicBezTo>
                    <a:pt x="4503" y="5971"/>
                    <a:pt x="3403" y="7005"/>
                    <a:pt x="1068" y="7706"/>
                  </a:cubicBezTo>
                  <a:cubicBezTo>
                    <a:pt x="0" y="8040"/>
                    <a:pt x="100" y="9941"/>
                    <a:pt x="1535" y="9941"/>
                  </a:cubicBezTo>
                  <a:cubicBezTo>
                    <a:pt x="1776" y="9948"/>
                    <a:pt x="2011" y="9951"/>
                    <a:pt x="2239" y="9951"/>
                  </a:cubicBezTo>
                  <a:cubicBezTo>
                    <a:pt x="4162" y="9951"/>
                    <a:pt x="5660" y="9738"/>
                    <a:pt x="7380" y="9738"/>
                  </a:cubicBezTo>
                  <a:cubicBezTo>
                    <a:pt x="7488" y="9738"/>
                    <a:pt x="7596" y="9739"/>
                    <a:pt x="7706" y="9741"/>
                  </a:cubicBezTo>
                  <a:cubicBezTo>
                    <a:pt x="9440" y="9774"/>
                    <a:pt x="9640" y="9941"/>
                    <a:pt x="10674" y="9941"/>
                  </a:cubicBezTo>
                  <a:cubicBezTo>
                    <a:pt x="11275" y="9941"/>
                    <a:pt x="11675" y="9374"/>
                    <a:pt x="11508" y="8807"/>
                  </a:cubicBezTo>
                  <a:lnTo>
                    <a:pt x="10841" y="5871"/>
                  </a:lnTo>
                  <a:cubicBezTo>
                    <a:pt x="10641" y="4103"/>
                    <a:pt x="10775" y="0"/>
                    <a:pt x="10775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6"/>
            <p:cNvSpPr/>
            <p:nvPr/>
          </p:nvSpPr>
          <p:spPr>
            <a:xfrm>
              <a:off x="4080575" y="2472200"/>
              <a:ext cx="457025" cy="1962275"/>
            </a:xfrm>
            <a:custGeom>
              <a:avLst/>
              <a:gdLst/>
              <a:ahLst/>
              <a:cxnLst/>
              <a:rect l="l" t="t" r="r" b="b"/>
              <a:pathLst>
                <a:path w="18281" h="78491" extrusionOk="0">
                  <a:moveTo>
                    <a:pt x="1" y="1"/>
                  </a:moveTo>
                  <a:cubicBezTo>
                    <a:pt x="1" y="1"/>
                    <a:pt x="3870" y="27187"/>
                    <a:pt x="5772" y="38495"/>
                  </a:cubicBezTo>
                  <a:cubicBezTo>
                    <a:pt x="7673" y="49803"/>
                    <a:pt x="10342" y="78390"/>
                    <a:pt x="10342" y="78390"/>
                  </a:cubicBezTo>
                  <a:lnTo>
                    <a:pt x="17447" y="78490"/>
                  </a:lnTo>
                  <a:cubicBezTo>
                    <a:pt x="17447" y="78490"/>
                    <a:pt x="18281" y="50504"/>
                    <a:pt x="15545" y="37228"/>
                  </a:cubicBezTo>
                  <a:cubicBezTo>
                    <a:pt x="15045" y="20115"/>
                    <a:pt x="16980" y="10275"/>
                    <a:pt x="14445" y="23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6"/>
            <p:cNvSpPr/>
            <p:nvPr/>
          </p:nvSpPr>
          <p:spPr>
            <a:xfrm>
              <a:off x="4320750" y="4377750"/>
              <a:ext cx="211850" cy="88500"/>
            </a:xfrm>
            <a:custGeom>
              <a:avLst/>
              <a:gdLst/>
              <a:ahLst/>
              <a:cxnLst/>
              <a:rect l="l" t="t" r="r" b="b"/>
              <a:pathLst>
                <a:path w="8474" h="3540" extrusionOk="0">
                  <a:moveTo>
                    <a:pt x="635" y="0"/>
                  </a:moveTo>
                  <a:cubicBezTo>
                    <a:pt x="268" y="0"/>
                    <a:pt x="1" y="300"/>
                    <a:pt x="67" y="667"/>
                  </a:cubicBezTo>
                  <a:lnTo>
                    <a:pt x="434" y="3002"/>
                  </a:lnTo>
                  <a:cubicBezTo>
                    <a:pt x="468" y="3236"/>
                    <a:pt x="668" y="3436"/>
                    <a:pt x="901" y="3436"/>
                  </a:cubicBezTo>
                  <a:lnTo>
                    <a:pt x="7606" y="3536"/>
                  </a:lnTo>
                  <a:cubicBezTo>
                    <a:pt x="7625" y="3538"/>
                    <a:pt x="7645" y="3539"/>
                    <a:pt x="7663" y="3539"/>
                  </a:cubicBezTo>
                  <a:cubicBezTo>
                    <a:pt x="7940" y="3539"/>
                    <a:pt x="8175" y="3317"/>
                    <a:pt x="8207" y="3036"/>
                  </a:cubicBezTo>
                  <a:lnTo>
                    <a:pt x="8440" y="834"/>
                  </a:lnTo>
                  <a:cubicBezTo>
                    <a:pt x="8473" y="501"/>
                    <a:pt x="8240" y="234"/>
                    <a:pt x="7940" y="234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6"/>
            <p:cNvSpPr/>
            <p:nvPr/>
          </p:nvSpPr>
          <p:spPr>
            <a:xfrm>
              <a:off x="4320750" y="4377750"/>
              <a:ext cx="211850" cy="88500"/>
            </a:xfrm>
            <a:custGeom>
              <a:avLst/>
              <a:gdLst/>
              <a:ahLst/>
              <a:cxnLst/>
              <a:rect l="l" t="t" r="r" b="b"/>
              <a:pathLst>
                <a:path w="8474" h="3540" extrusionOk="0">
                  <a:moveTo>
                    <a:pt x="635" y="0"/>
                  </a:moveTo>
                  <a:cubicBezTo>
                    <a:pt x="268" y="0"/>
                    <a:pt x="1" y="300"/>
                    <a:pt x="67" y="667"/>
                  </a:cubicBezTo>
                  <a:lnTo>
                    <a:pt x="434" y="3002"/>
                  </a:lnTo>
                  <a:cubicBezTo>
                    <a:pt x="468" y="3236"/>
                    <a:pt x="668" y="3436"/>
                    <a:pt x="901" y="3436"/>
                  </a:cubicBezTo>
                  <a:lnTo>
                    <a:pt x="7606" y="3536"/>
                  </a:lnTo>
                  <a:cubicBezTo>
                    <a:pt x="7625" y="3538"/>
                    <a:pt x="7645" y="3539"/>
                    <a:pt x="7663" y="3539"/>
                  </a:cubicBezTo>
                  <a:cubicBezTo>
                    <a:pt x="7940" y="3539"/>
                    <a:pt x="8175" y="3317"/>
                    <a:pt x="8207" y="3036"/>
                  </a:cubicBezTo>
                  <a:lnTo>
                    <a:pt x="8440" y="834"/>
                  </a:lnTo>
                  <a:cubicBezTo>
                    <a:pt x="8473" y="501"/>
                    <a:pt x="8240" y="234"/>
                    <a:pt x="7940" y="234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6"/>
            <p:cNvSpPr/>
            <p:nvPr/>
          </p:nvSpPr>
          <p:spPr>
            <a:xfrm>
              <a:off x="3596900" y="1372350"/>
              <a:ext cx="528750" cy="459450"/>
            </a:xfrm>
            <a:custGeom>
              <a:avLst/>
              <a:gdLst/>
              <a:ahLst/>
              <a:cxnLst/>
              <a:rect l="l" t="t" r="r" b="b"/>
              <a:pathLst>
                <a:path w="21150" h="18378" extrusionOk="0">
                  <a:moveTo>
                    <a:pt x="1810" y="0"/>
                  </a:moveTo>
                  <a:cubicBezTo>
                    <a:pt x="1176" y="0"/>
                    <a:pt x="547" y="384"/>
                    <a:pt x="401" y="1164"/>
                  </a:cubicBezTo>
                  <a:cubicBezTo>
                    <a:pt x="201" y="2332"/>
                    <a:pt x="101" y="3499"/>
                    <a:pt x="67" y="4667"/>
                  </a:cubicBezTo>
                  <a:cubicBezTo>
                    <a:pt x="1" y="5834"/>
                    <a:pt x="34" y="7035"/>
                    <a:pt x="134" y="8203"/>
                  </a:cubicBezTo>
                  <a:cubicBezTo>
                    <a:pt x="234" y="9404"/>
                    <a:pt x="434" y="10638"/>
                    <a:pt x="768" y="11805"/>
                  </a:cubicBezTo>
                  <a:cubicBezTo>
                    <a:pt x="1102" y="13073"/>
                    <a:pt x="1635" y="14307"/>
                    <a:pt x="2302" y="15441"/>
                  </a:cubicBezTo>
                  <a:cubicBezTo>
                    <a:pt x="2636" y="16008"/>
                    <a:pt x="3203" y="16409"/>
                    <a:pt x="3837" y="16542"/>
                  </a:cubicBezTo>
                  <a:lnTo>
                    <a:pt x="4037" y="16575"/>
                  </a:lnTo>
                  <a:cubicBezTo>
                    <a:pt x="5204" y="16842"/>
                    <a:pt x="6372" y="17076"/>
                    <a:pt x="7539" y="17242"/>
                  </a:cubicBezTo>
                  <a:cubicBezTo>
                    <a:pt x="8707" y="17443"/>
                    <a:pt x="9874" y="17643"/>
                    <a:pt x="11075" y="17776"/>
                  </a:cubicBezTo>
                  <a:cubicBezTo>
                    <a:pt x="12243" y="17943"/>
                    <a:pt x="13410" y="18076"/>
                    <a:pt x="14578" y="18176"/>
                  </a:cubicBezTo>
                  <a:cubicBezTo>
                    <a:pt x="15779" y="18277"/>
                    <a:pt x="16946" y="18343"/>
                    <a:pt x="18180" y="18377"/>
                  </a:cubicBezTo>
                  <a:cubicBezTo>
                    <a:pt x="18201" y="18377"/>
                    <a:pt x="18221" y="18377"/>
                    <a:pt x="18241" y="18377"/>
                  </a:cubicBezTo>
                  <a:cubicBezTo>
                    <a:pt x="19748" y="18377"/>
                    <a:pt x="20984" y="17155"/>
                    <a:pt x="21082" y="15641"/>
                  </a:cubicBezTo>
                  <a:cubicBezTo>
                    <a:pt x="21149" y="14107"/>
                    <a:pt x="19982" y="12773"/>
                    <a:pt x="18447" y="12606"/>
                  </a:cubicBezTo>
                  <a:lnTo>
                    <a:pt x="18414" y="12606"/>
                  </a:lnTo>
                  <a:lnTo>
                    <a:pt x="11642" y="12105"/>
                  </a:lnTo>
                  <a:cubicBezTo>
                    <a:pt x="9741" y="11939"/>
                    <a:pt x="7840" y="11772"/>
                    <a:pt x="5972" y="11572"/>
                  </a:cubicBezTo>
                  <a:cubicBezTo>
                    <a:pt x="5738" y="11138"/>
                    <a:pt x="5505" y="10704"/>
                    <a:pt x="5338" y="10271"/>
                  </a:cubicBezTo>
                  <a:cubicBezTo>
                    <a:pt x="4938" y="9337"/>
                    <a:pt x="4637" y="8403"/>
                    <a:pt x="4371" y="7469"/>
                  </a:cubicBezTo>
                  <a:cubicBezTo>
                    <a:pt x="4137" y="6501"/>
                    <a:pt x="3904" y="5467"/>
                    <a:pt x="3737" y="4433"/>
                  </a:cubicBezTo>
                  <a:cubicBezTo>
                    <a:pt x="3537" y="3399"/>
                    <a:pt x="3370" y="2365"/>
                    <a:pt x="3270" y="1331"/>
                  </a:cubicBezTo>
                  <a:lnTo>
                    <a:pt x="3270" y="1264"/>
                  </a:lnTo>
                  <a:cubicBezTo>
                    <a:pt x="3150" y="426"/>
                    <a:pt x="2477" y="0"/>
                    <a:pt x="18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6"/>
            <p:cNvSpPr/>
            <p:nvPr/>
          </p:nvSpPr>
          <p:spPr>
            <a:xfrm>
              <a:off x="3869600" y="1664125"/>
              <a:ext cx="404475" cy="235975"/>
            </a:xfrm>
            <a:custGeom>
              <a:avLst/>
              <a:gdLst/>
              <a:ahLst/>
              <a:cxnLst/>
              <a:rect l="l" t="t" r="r" b="b"/>
              <a:pathLst>
                <a:path w="16179" h="9439" extrusionOk="0">
                  <a:moveTo>
                    <a:pt x="734" y="1"/>
                  </a:moveTo>
                  <a:cubicBezTo>
                    <a:pt x="1" y="2936"/>
                    <a:pt x="67" y="6038"/>
                    <a:pt x="901" y="8974"/>
                  </a:cubicBezTo>
                  <a:cubicBezTo>
                    <a:pt x="901" y="8974"/>
                    <a:pt x="1811" y="9438"/>
                    <a:pt x="4214" y="9438"/>
                  </a:cubicBezTo>
                  <a:cubicBezTo>
                    <a:pt x="5031" y="9438"/>
                    <a:pt x="6021" y="9385"/>
                    <a:pt x="7206" y="9241"/>
                  </a:cubicBezTo>
                  <a:cubicBezTo>
                    <a:pt x="12443" y="8574"/>
                    <a:pt x="16179" y="2236"/>
                    <a:pt x="11809" y="1335"/>
                  </a:cubicBezTo>
                  <a:cubicBezTo>
                    <a:pt x="8140" y="635"/>
                    <a:pt x="4437" y="201"/>
                    <a:pt x="734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6"/>
            <p:cNvSpPr/>
            <p:nvPr/>
          </p:nvSpPr>
          <p:spPr>
            <a:xfrm>
              <a:off x="3903800" y="1696625"/>
              <a:ext cx="657150" cy="836500"/>
            </a:xfrm>
            <a:custGeom>
              <a:avLst/>
              <a:gdLst/>
              <a:ahLst/>
              <a:cxnLst/>
              <a:rect l="l" t="t" r="r" b="b"/>
              <a:pathLst>
                <a:path w="26286" h="33460" extrusionOk="0">
                  <a:moveTo>
                    <a:pt x="10476" y="0"/>
                  </a:moveTo>
                  <a:cubicBezTo>
                    <a:pt x="6202" y="0"/>
                    <a:pt x="2890" y="2135"/>
                    <a:pt x="2068" y="6340"/>
                  </a:cubicBezTo>
                  <a:cubicBezTo>
                    <a:pt x="434" y="14912"/>
                    <a:pt x="0" y="23652"/>
                    <a:pt x="734" y="32358"/>
                  </a:cubicBezTo>
                  <a:cubicBezTo>
                    <a:pt x="750" y="33108"/>
                    <a:pt x="5442" y="33460"/>
                    <a:pt x="10427" y="33460"/>
                  </a:cubicBezTo>
                  <a:cubicBezTo>
                    <a:pt x="15643" y="33460"/>
                    <a:pt x="21180" y="33075"/>
                    <a:pt x="22016" y="32358"/>
                  </a:cubicBezTo>
                  <a:cubicBezTo>
                    <a:pt x="22716" y="26821"/>
                    <a:pt x="21916" y="20917"/>
                    <a:pt x="25552" y="8541"/>
                  </a:cubicBezTo>
                  <a:cubicBezTo>
                    <a:pt x="26286" y="6006"/>
                    <a:pt x="25151" y="2203"/>
                    <a:pt x="22616" y="1570"/>
                  </a:cubicBezTo>
                  <a:cubicBezTo>
                    <a:pt x="18680" y="669"/>
                    <a:pt x="14677" y="135"/>
                    <a:pt x="10674" y="2"/>
                  </a:cubicBezTo>
                  <a:cubicBezTo>
                    <a:pt x="10608" y="1"/>
                    <a:pt x="10542" y="0"/>
                    <a:pt x="104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6"/>
            <p:cNvSpPr/>
            <p:nvPr/>
          </p:nvSpPr>
          <p:spPr>
            <a:xfrm>
              <a:off x="4156475" y="1825000"/>
              <a:ext cx="20875" cy="32700"/>
            </a:xfrm>
            <a:custGeom>
              <a:avLst/>
              <a:gdLst/>
              <a:ahLst/>
              <a:cxnLst/>
              <a:rect l="l" t="t" r="r" b="b"/>
              <a:pathLst>
                <a:path w="835" h="1308" extrusionOk="0">
                  <a:moveTo>
                    <a:pt x="529" y="1"/>
                  </a:moveTo>
                  <a:cubicBezTo>
                    <a:pt x="342" y="1"/>
                    <a:pt x="161" y="227"/>
                    <a:pt x="67" y="571"/>
                  </a:cubicBezTo>
                  <a:cubicBezTo>
                    <a:pt x="0" y="938"/>
                    <a:pt x="67" y="1271"/>
                    <a:pt x="267" y="1305"/>
                  </a:cubicBezTo>
                  <a:cubicBezTo>
                    <a:pt x="280" y="1307"/>
                    <a:pt x="293" y="1308"/>
                    <a:pt x="305" y="1308"/>
                  </a:cubicBezTo>
                  <a:cubicBezTo>
                    <a:pt x="492" y="1308"/>
                    <a:pt x="674" y="1081"/>
                    <a:pt x="768" y="738"/>
                  </a:cubicBezTo>
                  <a:cubicBezTo>
                    <a:pt x="834" y="404"/>
                    <a:pt x="768" y="37"/>
                    <a:pt x="567" y="4"/>
                  </a:cubicBezTo>
                  <a:cubicBezTo>
                    <a:pt x="555" y="2"/>
                    <a:pt x="542" y="1"/>
                    <a:pt x="5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6"/>
            <p:cNvSpPr/>
            <p:nvPr/>
          </p:nvSpPr>
          <p:spPr>
            <a:xfrm>
              <a:off x="4418325" y="1458900"/>
              <a:ext cx="603800" cy="431625"/>
            </a:xfrm>
            <a:custGeom>
              <a:avLst/>
              <a:gdLst/>
              <a:ahLst/>
              <a:cxnLst/>
              <a:rect l="l" t="t" r="r" b="b"/>
              <a:pathLst>
                <a:path w="24152" h="17265" extrusionOk="0">
                  <a:moveTo>
                    <a:pt x="22555" y="0"/>
                  </a:moveTo>
                  <a:cubicBezTo>
                    <a:pt x="21938" y="0"/>
                    <a:pt x="21326" y="352"/>
                    <a:pt x="21116" y="1105"/>
                  </a:cubicBezTo>
                  <a:lnTo>
                    <a:pt x="21082" y="1205"/>
                  </a:lnTo>
                  <a:cubicBezTo>
                    <a:pt x="20815" y="2239"/>
                    <a:pt x="20482" y="3340"/>
                    <a:pt x="20115" y="4374"/>
                  </a:cubicBezTo>
                  <a:cubicBezTo>
                    <a:pt x="19781" y="5441"/>
                    <a:pt x="19414" y="6475"/>
                    <a:pt x="18981" y="7443"/>
                  </a:cubicBezTo>
                  <a:cubicBezTo>
                    <a:pt x="18580" y="8410"/>
                    <a:pt x="18080" y="9344"/>
                    <a:pt x="17580" y="10245"/>
                  </a:cubicBezTo>
                  <a:cubicBezTo>
                    <a:pt x="17313" y="10678"/>
                    <a:pt x="17013" y="11112"/>
                    <a:pt x="16712" y="11512"/>
                  </a:cubicBezTo>
                  <a:cubicBezTo>
                    <a:pt x="14711" y="11445"/>
                    <a:pt x="12676" y="11345"/>
                    <a:pt x="10675" y="11212"/>
                  </a:cubicBezTo>
                  <a:lnTo>
                    <a:pt x="3503" y="10712"/>
                  </a:lnTo>
                  <a:lnTo>
                    <a:pt x="3470" y="10712"/>
                  </a:lnTo>
                  <a:cubicBezTo>
                    <a:pt x="3368" y="10701"/>
                    <a:pt x="3268" y="10697"/>
                    <a:pt x="3168" y="10697"/>
                  </a:cubicBezTo>
                  <a:cubicBezTo>
                    <a:pt x="1624" y="10697"/>
                    <a:pt x="291" y="11882"/>
                    <a:pt x="134" y="13480"/>
                  </a:cubicBezTo>
                  <a:cubicBezTo>
                    <a:pt x="1" y="15148"/>
                    <a:pt x="1235" y="16649"/>
                    <a:pt x="2903" y="16783"/>
                  </a:cubicBezTo>
                  <a:cubicBezTo>
                    <a:pt x="4204" y="16949"/>
                    <a:pt x="5404" y="17049"/>
                    <a:pt x="6672" y="17116"/>
                  </a:cubicBezTo>
                  <a:cubicBezTo>
                    <a:pt x="7940" y="17216"/>
                    <a:pt x="9174" y="17250"/>
                    <a:pt x="10441" y="17250"/>
                  </a:cubicBezTo>
                  <a:cubicBezTo>
                    <a:pt x="10853" y="17261"/>
                    <a:pt x="11268" y="17264"/>
                    <a:pt x="11684" y="17264"/>
                  </a:cubicBezTo>
                  <a:cubicBezTo>
                    <a:pt x="12517" y="17264"/>
                    <a:pt x="13355" y="17250"/>
                    <a:pt x="14177" y="17250"/>
                  </a:cubicBezTo>
                  <a:cubicBezTo>
                    <a:pt x="15445" y="17250"/>
                    <a:pt x="16712" y="17150"/>
                    <a:pt x="17980" y="17083"/>
                  </a:cubicBezTo>
                  <a:lnTo>
                    <a:pt x="18214" y="17083"/>
                  </a:lnTo>
                  <a:cubicBezTo>
                    <a:pt x="18881" y="17049"/>
                    <a:pt x="19514" y="16716"/>
                    <a:pt x="19948" y="16182"/>
                  </a:cubicBezTo>
                  <a:cubicBezTo>
                    <a:pt x="20849" y="15081"/>
                    <a:pt x="21583" y="13881"/>
                    <a:pt x="22116" y="12580"/>
                  </a:cubicBezTo>
                  <a:cubicBezTo>
                    <a:pt x="22617" y="11412"/>
                    <a:pt x="23017" y="10178"/>
                    <a:pt x="23317" y="8910"/>
                  </a:cubicBezTo>
                  <a:cubicBezTo>
                    <a:pt x="23617" y="7676"/>
                    <a:pt x="23851" y="6442"/>
                    <a:pt x="23984" y="5208"/>
                  </a:cubicBezTo>
                  <a:cubicBezTo>
                    <a:pt x="24118" y="3940"/>
                    <a:pt x="24151" y="2706"/>
                    <a:pt x="24118" y="1472"/>
                  </a:cubicBezTo>
                  <a:cubicBezTo>
                    <a:pt x="24063" y="520"/>
                    <a:pt x="23305" y="0"/>
                    <a:pt x="225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6"/>
            <p:cNvSpPr/>
            <p:nvPr/>
          </p:nvSpPr>
          <p:spPr>
            <a:xfrm>
              <a:off x="4273225" y="1718025"/>
              <a:ext cx="422000" cy="247600"/>
            </a:xfrm>
            <a:custGeom>
              <a:avLst/>
              <a:gdLst/>
              <a:ahLst/>
              <a:cxnLst/>
              <a:rect l="l" t="t" r="r" b="b"/>
              <a:pathLst>
                <a:path w="16880" h="9904" extrusionOk="0">
                  <a:moveTo>
                    <a:pt x="8535" y="1"/>
                  </a:moveTo>
                  <a:cubicBezTo>
                    <a:pt x="7281" y="1"/>
                    <a:pt x="6026" y="27"/>
                    <a:pt x="4770" y="80"/>
                  </a:cubicBezTo>
                  <a:cubicBezTo>
                    <a:pt x="0" y="380"/>
                    <a:pt x="3003" y="7585"/>
                    <a:pt x="8340" y="9053"/>
                  </a:cubicBezTo>
                  <a:cubicBezTo>
                    <a:pt x="10820" y="9737"/>
                    <a:pt x="12511" y="9904"/>
                    <a:pt x="13570" y="9904"/>
                  </a:cubicBezTo>
                  <a:cubicBezTo>
                    <a:pt x="14576" y="9904"/>
                    <a:pt x="15011" y="9753"/>
                    <a:pt x="15011" y="9753"/>
                  </a:cubicBezTo>
                  <a:cubicBezTo>
                    <a:pt x="16345" y="6785"/>
                    <a:pt x="16879" y="3549"/>
                    <a:pt x="16546" y="347"/>
                  </a:cubicBezTo>
                  <a:cubicBezTo>
                    <a:pt x="13887" y="119"/>
                    <a:pt x="11213" y="1"/>
                    <a:pt x="8535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6"/>
            <p:cNvSpPr/>
            <p:nvPr/>
          </p:nvSpPr>
          <p:spPr>
            <a:xfrm>
              <a:off x="4922025" y="1403950"/>
              <a:ext cx="162625" cy="137625"/>
            </a:xfrm>
            <a:custGeom>
              <a:avLst/>
              <a:gdLst/>
              <a:ahLst/>
              <a:cxnLst/>
              <a:rect l="l" t="t" r="r" b="b"/>
              <a:pathLst>
                <a:path w="6505" h="5505" extrusionOk="0">
                  <a:moveTo>
                    <a:pt x="2702" y="0"/>
                  </a:moveTo>
                  <a:cubicBezTo>
                    <a:pt x="2702" y="0"/>
                    <a:pt x="0" y="2569"/>
                    <a:pt x="1068" y="4237"/>
                  </a:cubicBezTo>
                  <a:lnTo>
                    <a:pt x="3236" y="5504"/>
                  </a:lnTo>
                  <a:lnTo>
                    <a:pt x="6505" y="3069"/>
                  </a:lnTo>
                  <a:lnTo>
                    <a:pt x="27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6"/>
            <p:cNvSpPr/>
            <p:nvPr/>
          </p:nvSpPr>
          <p:spPr>
            <a:xfrm>
              <a:off x="4988725" y="1349025"/>
              <a:ext cx="135975" cy="131675"/>
            </a:xfrm>
            <a:custGeom>
              <a:avLst/>
              <a:gdLst/>
              <a:ahLst/>
              <a:cxnLst/>
              <a:rect l="l" t="t" r="r" b="b"/>
              <a:pathLst>
                <a:path w="5439" h="5267" extrusionOk="0">
                  <a:moveTo>
                    <a:pt x="2348" y="1"/>
                  </a:moveTo>
                  <a:cubicBezTo>
                    <a:pt x="1931" y="1"/>
                    <a:pt x="1525" y="200"/>
                    <a:pt x="1268" y="563"/>
                  </a:cubicBezTo>
                  <a:lnTo>
                    <a:pt x="1" y="2197"/>
                  </a:lnTo>
                  <a:lnTo>
                    <a:pt x="3804" y="5266"/>
                  </a:lnTo>
                  <a:lnTo>
                    <a:pt x="5071" y="2998"/>
                  </a:lnTo>
                  <a:cubicBezTo>
                    <a:pt x="5438" y="2297"/>
                    <a:pt x="5238" y="1430"/>
                    <a:pt x="4537" y="1030"/>
                  </a:cubicBezTo>
                  <a:lnTo>
                    <a:pt x="3036" y="196"/>
                  </a:lnTo>
                  <a:cubicBezTo>
                    <a:pt x="2820" y="64"/>
                    <a:pt x="2582" y="1"/>
                    <a:pt x="2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6"/>
            <p:cNvSpPr/>
            <p:nvPr/>
          </p:nvSpPr>
          <p:spPr>
            <a:xfrm>
              <a:off x="4417575" y="1800925"/>
              <a:ext cx="698775" cy="373075"/>
            </a:xfrm>
            <a:custGeom>
              <a:avLst/>
              <a:gdLst/>
              <a:ahLst/>
              <a:cxnLst/>
              <a:rect l="l" t="t" r="r" b="b"/>
              <a:pathLst>
                <a:path w="27951" h="14923" extrusionOk="0">
                  <a:moveTo>
                    <a:pt x="4077" y="0"/>
                  </a:moveTo>
                  <a:cubicBezTo>
                    <a:pt x="1889" y="0"/>
                    <a:pt x="0" y="2741"/>
                    <a:pt x="1899" y="4870"/>
                  </a:cubicBezTo>
                  <a:cubicBezTo>
                    <a:pt x="2732" y="5770"/>
                    <a:pt x="3566" y="6571"/>
                    <a:pt x="4400" y="7405"/>
                  </a:cubicBezTo>
                  <a:cubicBezTo>
                    <a:pt x="5234" y="8239"/>
                    <a:pt x="6102" y="9039"/>
                    <a:pt x="7002" y="9840"/>
                  </a:cubicBezTo>
                  <a:cubicBezTo>
                    <a:pt x="7869" y="10607"/>
                    <a:pt x="8770" y="11374"/>
                    <a:pt x="9704" y="12141"/>
                  </a:cubicBezTo>
                  <a:cubicBezTo>
                    <a:pt x="10605" y="12875"/>
                    <a:pt x="11572" y="13609"/>
                    <a:pt x="12506" y="14343"/>
                  </a:cubicBezTo>
                  <a:lnTo>
                    <a:pt x="12706" y="14476"/>
                  </a:lnTo>
                  <a:cubicBezTo>
                    <a:pt x="13091" y="14759"/>
                    <a:pt x="13574" y="14922"/>
                    <a:pt x="14065" y="14922"/>
                  </a:cubicBezTo>
                  <a:cubicBezTo>
                    <a:pt x="14213" y="14922"/>
                    <a:pt x="14361" y="14908"/>
                    <a:pt x="14508" y="14877"/>
                  </a:cubicBezTo>
                  <a:cubicBezTo>
                    <a:pt x="15742" y="14643"/>
                    <a:pt x="16943" y="14310"/>
                    <a:pt x="18110" y="13909"/>
                  </a:cubicBezTo>
                  <a:cubicBezTo>
                    <a:pt x="19211" y="13476"/>
                    <a:pt x="20312" y="13009"/>
                    <a:pt x="21379" y="12475"/>
                  </a:cubicBezTo>
                  <a:cubicBezTo>
                    <a:pt x="22413" y="11941"/>
                    <a:pt x="23414" y="11374"/>
                    <a:pt x="24415" y="10774"/>
                  </a:cubicBezTo>
                  <a:cubicBezTo>
                    <a:pt x="25382" y="10140"/>
                    <a:pt x="26349" y="9506"/>
                    <a:pt x="27283" y="8806"/>
                  </a:cubicBezTo>
                  <a:cubicBezTo>
                    <a:pt x="27750" y="8405"/>
                    <a:pt x="27950" y="7738"/>
                    <a:pt x="27717" y="7138"/>
                  </a:cubicBezTo>
                  <a:cubicBezTo>
                    <a:pt x="27509" y="6566"/>
                    <a:pt x="26957" y="6217"/>
                    <a:pt x="26360" y="6217"/>
                  </a:cubicBezTo>
                  <a:cubicBezTo>
                    <a:pt x="26191" y="6217"/>
                    <a:pt x="26018" y="6245"/>
                    <a:pt x="25849" y="6304"/>
                  </a:cubicBezTo>
                  <a:lnTo>
                    <a:pt x="25816" y="6304"/>
                  </a:lnTo>
                  <a:cubicBezTo>
                    <a:pt x="24815" y="6671"/>
                    <a:pt x="23781" y="7071"/>
                    <a:pt x="22780" y="7438"/>
                  </a:cubicBezTo>
                  <a:cubicBezTo>
                    <a:pt x="21779" y="7772"/>
                    <a:pt x="20745" y="8139"/>
                    <a:pt x="19745" y="8439"/>
                  </a:cubicBezTo>
                  <a:cubicBezTo>
                    <a:pt x="18711" y="8772"/>
                    <a:pt x="17710" y="9039"/>
                    <a:pt x="16709" y="9273"/>
                  </a:cubicBezTo>
                  <a:cubicBezTo>
                    <a:pt x="16142" y="9406"/>
                    <a:pt x="15608" y="9506"/>
                    <a:pt x="15041" y="9606"/>
                  </a:cubicBezTo>
                  <a:cubicBezTo>
                    <a:pt x="13674" y="8305"/>
                    <a:pt x="12273" y="7004"/>
                    <a:pt x="10872" y="5637"/>
                  </a:cubicBezTo>
                  <a:lnTo>
                    <a:pt x="6068" y="867"/>
                  </a:lnTo>
                  <a:lnTo>
                    <a:pt x="6035" y="833"/>
                  </a:lnTo>
                  <a:cubicBezTo>
                    <a:pt x="5418" y="248"/>
                    <a:pt x="4734" y="0"/>
                    <a:pt x="40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6"/>
            <p:cNvSpPr/>
            <p:nvPr/>
          </p:nvSpPr>
          <p:spPr>
            <a:xfrm>
              <a:off x="4363925" y="1733250"/>
              <a:ext cx="342975" cy="346200"/>
            </a:xfrm>
            <a:custGeom>
              <a:avLst/>
              <a:gdLst/>
              <a:ahLst/>
              <a:cxnLst/>
              <a:rect l="l" t="t" r="r" b="b"/>
              <a:pathLst>
                <a:path w="13719" h="13848" extrusionOk="0">
                  <a:moveTo>
                    <a:pt x="3892" y="0"/>
                  </a:moveTo>
                  <a:cubicBezTo>
                    <a:pt x="1280" y="0"/>
                    <a:pt x="1" y="5556"/>
                    <a:pt x="2510" y="9278"/>
                  </a:cubicBezTo>
                  <a:cubicBezTo>
                    <a:pt x="5112" y="13147"/>
                    <a:pt x="6847" y="13848"/>
                    <a:pt x="6847" y="13848"/>
                  </a:cubicBezTo>
                  <a:cubicBezTo>
                    <a:pt x="9582" y="12547"/>
                    <a:pt x="11950" y="10545"/>
                    <a:pt x="13718" y="8077"/>
                  </a:cubicBezTo>
                  <a:cubicBezTo>
                    <a:pt x="11116" y="5408"/>
                    <a:pt x="8348" y="2907"/>
                    <a:pt x="5446" y="605"/>
                  </a:cubicBezTo>
                  <a:cubicBezTo>
                    <a:pt x="4893" y="187"/>
                    <a:pt x="4370" y="0"/>
                    <a:pt x="3892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6"/>
            <p:cNvSpPr/>
            <p:nvPr/>
          </p:nvSpPr>
          <p:spPr>
            <a:xfrm>
              <a:off x="5041275" y="1897625"/>
              <a:ext cx="145125" cy="125125"/>
            </a:xfrm>
            <a:custGeom>
              <a:avLst/>
              <a:gdLst/>
              <a:ahLst/>
              <a:cxnLst/>
              <a:rect l="l" t="t" r="r" b="b"/>
              <a:pathLst>
                <a:path w="5805" h="5005" extrusionOk="0">
                  <a:moveTo>
                    <a:pt x="3103" y="1"/>
                  </a:moveTo>
                  <a:cubicBezTo>
                    <a:pt x="3103" y="1"/>
                    <a:pt x="0" y="1669"/>
                    <a:pt x="601" y="3503"/>
                  </a:cubicBezTo>
                  <a:lnTo>
                    <a:pt x="2169" y="5004"/>
                  </a:lnTo>
                  <a:lnTo>
                    <a:pt x="5804" y="3770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6"/>
            <p:cNvSpPr/>
            <p:nvPr/>
          </p:nvSpPr>
          <p:spPr>
            <a:xfrm>
              <a:off x="5116325" y="1862350"/>
              <a:ext cx="123450" cy="128700"/>
            </a:xfrm>
            <a:custGeom>
              <a:avLst/>
              <a:gdLst/>
              <a:ahLst/>
              <a:cxnLst/>
              <a:rect l="l" t="t" r="r" b="b"/>
              <a:pathLst>
                <a:path w="4938" h="5148" extrusionOk="0">
                  <a:moveTo>
                    <a:pt x="2341" y="1"/>
                  </a:moveTo>
                  <a:cubicBezTo>
                    <a:pt x="2063" y="1"/>
                    <a:pt x="1781" y="93"/>
                    <a:pt x="1535" y="278"/>
                  </a:cubicBezTo>
                  <a:lnTo>
                    <a:pt x="0" y="1479"/>
                  </a:lnTo>
                  <a:lnTo>
                    <a:pt x="2769" y="5148"/>
                  </a:lnTo>
                  <a:lnTo>
                    <a:pt x="4404" y="3447"/>
                  </a:lnTo>
                  <a:cubicBezTo>
                    <a:pt x="4937" y="2913"/>
                    <a:pt x="4937" y="2046"/>
                    <a:pt x="4404" y="1512"/>
                  </a:cubicBezTo>
                  <a:lnTo>
                    <a:pt x="3236" y="378"/>
                  </a:lnTo>
                  <a:cubicBezTo>
                    <a:pt x="2985" y="126"/>
                    <a:pt x="2666" y="1"/>
                    <a:pt x="23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6"/>
            <p:cNvSpPr/>
            <p:nvPr/>
          </p:nvSpPr>
          <p:spPr>
            <a:xfrm>
              <a:off x="4192325" y="1708200"/>
              <a:ext cx="210175" cy="141925"/>
            </a:xfrm>
            <a:custGeom>
              <a:avLst/>
              <a:gdLst/>
              <a:ahLst/>
              <a:cxnLst/>
              <a:rect l="l" t="t" r="r" b="b"/>
              <a:pathLst>
                <a:path w="8407" h="5677" extrusionOk="0">
                  <a:moveTo>
                    <a:pt x="7411" y="0"/>
                  </a:moveTo>
                  <a:cubicBezTo>
                    <a:pt x="7364" y="0"/>
                    <a:pt x="7339" y="6"/>
                    <a:pt x="7339" y="6"/>
                  </a:cubicBezTo>
                  <a:cubicBezTo>
                    <a:pt x="7339" y="6"/>
                    <a:pt x="4671" y="2307"/>
                    <a:pt x="1" y="3175"/>
                  </a:cubicBezTo>
                  <a:cubicBezTo>
                    <a:pt x="601" y="3875"/>
                    <a:pt x="901" y="4776"/>
                    <a:pt x="901" y="5676"/>
                  </a:cubicBezTo>
                  <a:cubicBezTo>
                    <a:pt x="4804" y="5009"/>
                    <a:pt x="8006" y="3108"/>
                    <a:pt x="8407" y="539"/>
                  </a:cubicBezTo>
                  <a:cubicBezTo>
                    <a:pt x="7925" y="58"/>
                    <a:pt x="7559" y="0"/>
                    <a:pt x="74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6"/>
            <p:cNvSpPr/>
            <p:nvPr/>
          </p:nvSpPr>
          <p:spPr>
            <a:xfrm>
              <a:off x="4087250" y="1692950"/>
              <a:ext cx="118450" cy="132150"/>
            </a:xfrm>
            <a:custGeom>
              <a:avLst/>
              <a:gdLst/>
              <a:ahLst/>
              <a:cxnLst/>
              <a:rect l="l" t="t" r="r" b="b"/>
              <a:pathLst>
                <a:path w="4738" h="5286" extrusionOk="0">
                  <a:moveTo>
                    <a:pt x="4204" y="1"/>
                  </a:moveTo>
                  <a:cubicBezTo>
                    <a:pt x="3848" y="1"/>
                    <a:pt x="3492" y="60"/>
                    <a:pt x="3136" y="149"/>
                  </a:cubicBezTo>
                  <a:cubicBezTo>
                    <a:pt x="1935" y="749"/>
                    <a:pt x="1" y="3851"/>
                    <a:pt x="1502" y="5286"/>
                  </a:cubicBezTo>
                  <a:cubicBezTo>
                    <a:pt x="2202" y="4485"/>
                    <a:pt x="3170" y="3985"/>
                    <a:pt x="4204" y="3785"/>
                  </a:cubicBezTo>
                  <a:cubicBezTo>
                    <a:pt x="3103" y="916"/>
                    <a:pt x="4737" y="49"/>
                    <a:pt x="4737" y="49"/>
                  </a:cubicBezTo>
                  <a:cubicBezTo>
                    <a:pt x="4560" y="15"/>
                    <a:pt x="4382" y="1"/>
                    <a:pt x="42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6"/>
            <p:cNvSpPr/>
            <p:nvPr/>
          </p:nvSpPr>
          <p:spPr>
            <a:xfrm>
              <a:off x="4143125" y="1483175"/>
              <a:ext cx="249375" cy="308650"/>
            </a:xfrm>
            <a:custGeom>
              <a:avLst/>
              <a:gdLst/>
              <a:ahLst/>
              <a:cxnLst/>
              <a:rect l="l" t="t" r="r" b="b"/>
              <a:pathLst>
                <a:path w="9975" h="12346" extrusionOk="0">
                  <a:moveTo>
                    <a:pt x="9974" y="0"/>
                  </a:moveTo>
                  <a:lnTo>
                    <a:pt x="4204" y="3870"/>
                  </a:lnTo>
                  <a:cubicBezTo>
                    <a:pt x="4471" y="5905"/>
                    <a:pt x="4337" y="8039"/>
                    <a:pt x="1835" y="8640"/>
                  </a:cubicBezTo>
                  <a:cubicBezTo>
                    <a:pt x="1235" y="8773"/>
                    <a:pt x="735" y="9174"/>
                    <a:pt x="468" y="9741"/>
                  </a:cubicBezTo>
                  <a:cubicBezTo>
                    <a:pt x="1" y="10841"/>
                    <a:pt x="134" y="12109"/>
                    <a:pt x="2603" y="12309"/>
                  </a:cubicBezTo>
                  <a:cubicBezTo>
                    <a:pt x="2869" y="12333"/>
                    <a:pt x="3136" y="12345"/>
                    <a:pt x="3402" y="12345"/>
                  </a:cubicBezTo>
                  <a:cubicBezTo>
                    <a:pt x="5331" y="12345"/>
                    <a:pt x="7220" y="11714"/>
                    <a:pt x="8774" y="10541"/>
                  </a:cubicBezTo>
                  <a:cubicBezTo>
                    <a:pt x="9274" y="10174"/>
                    <a:pt x="9474" y="9474"/>
                    <a:pt x="9241" y="8907"/>
                  </a:cubicBezTo>
                  <a:cubicBezTo>
                    <a:pt x="8273" y="6505"/>
                    <a:pt x="9241" y="2369"/>
                    <a:pt x="99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6"/>
            <p:cNvSpPr/>
            <p:nvPr/>
          </p:nvSpPr>
          <p:spPr>
            <a:xfrm>
              <a:off x="4248200" y="1523200"/>
              <a:ext cx="86750" cy="95925"/>
            </a:xfrm>
            <a:custGeom>
              <a:avLst/>
              <a:gdLst/>
              <a:ahLst/>
              <a:cxnLst/>
              <a:rect l="l" t="t" r="r" b="b"/>
              <a:pathLst>
                <a:path w="3470" h="3837" extrusionOk="0">
                  <a:moveTo>
                    <a:pt x="3403" y="0"/>
                  </a:moveTo>
                  <a:lnTo>
                    <a:pt x="1" y="2269"/>
                  </a:lnTo>
                  <a:cubicBezTo>
                    <a:pt x="67" y="2802"/>
                    <a:pt x="101" y="3303"/>
                    <a:pt x="101" y="3837"/>
                  </a:cubicBezTo>
                  <a:cubicBezTo>
                    <a:pt x="1268" y="3803"/>
                    <a:pt x="3036" y="2702"/>
                    <a:pt x="3303" y="1468"/>
                  </a:cubicBezTo>
                  <a:cubicBezTo>
                    <a:pt x="3436" y="1001"/>
                    <a:pt x="3470" y="501"/>
                    <a:pt x="3403" y="0"/>
                  </a:cubicBezTo>
                  <a:close/>
                </a:path>
              </a:pathLst>
            </a:custGeom>
            <a:solidFill>
              <a:srgbClr val="9E5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6"/>
            <p:cNvSpPr/>
            <p:nvPr/>
          </p:nvSpPr>
          <p:spPr>
            <a:xfrm>
              <a:off x="4156875" y="1227025"/>
              <a:ext cx="319850" cy="367775"/>
            </a:xfrm>
            <a:custGeom>
              <a:avLst/>
              <a:gdLst/>
              <a:ahLst/>
              <a:cxnLst/>
              <a:rect l="l" t="t" r="r" b="b"/>
              <a:pathLst>
                <a:path w="12794" h="14711" extrusionOk="0">
                  <a:moveTo>
                    <a:pt x="6881" y="1"/>
                  </a:moveTo>
                  <a:cubicBezTo>
                    <a:pt x="6600" y="1"/>
                    <a:pt x="6313" y="24"/>
                    <a:pt x="6022" y="72"/>
                  </a:cubicBezTo>
                  <a:cubicBezTo>
                    <a:pt x="2086" y="673"/>
                    <a:pt x="151" y="5977"/>
                    <a:pt x="51" y="9479"/>
                  </a:cubicBezTo>
                  <a:cubicBezTo>
                    <a:pt x="1" y="12410"/>
                    <a:pt x="2324" y="14710"/>
                    <a:pt x="4976" y="14710"/>
                  </a:cubicBezTo>
                  <a:cubicBezTo>
                    <a:pt x="5825" y="14710"/>
                    <a:pt x="6707" y="14475"/>
                    <a:pt x="7556" y="13949"/>
                  </a:cubicBezTo>
                  <a:cubicBezTo>
                    <a:pt x="9891" y="12515"/>
                    <a:pt x="10425" y="10346"/>
                    <a:pt x="11593" y="6744"/>
                  </a:cubicBezTo>
                  <a:cubicBezTo>
                    <a:pt x="12794" y="3386"/>
                    <a:pt x="10269" y="1"/>
                    <a:pt x="68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6"/>
            <p:cNvSpPr/>
            <p:nvPr/>
          </p:nvSpPr>
          <p:spPr>
            <a:xfrm>
              <a:off x="4145625" y="1271600"/>
              <a:ext cx="114275" cy="141550"/>
            </a:xfrm>
            <a:custGeom>
              <a:avLst/>
              <a:gdLst/>
              <a:ahLst/>
              <a:cxnLst/>
              <a:rect l="l" t="t" r="r" b="b"/>
              <a:pathLst>
                <a:path w="4571" h="5662" extrusionOk="0">
                  <a:moveTo>
                    <a:pt x="2836" y="224"/>
                  </a:moveTo>
                  <a:cubicBezTo>
                    <a:pt x="2970" y="224"/>
                    <a:pt x="3136" y="224"/>
                    <a:pt x="3270" y="291"/>
                  </a:cubicBezTo>
                  <a:cubicBezTo>
                    <a:pt x="3737" y="491"/>
                    <a:pt x="4104" y="925"/>
                    <a:pt x="4204" y="1458"/>
                  </a:cubicBezTo>
                  <a:cubicBezTo>
                    <a:pt x="4371" y="2125"/>
                    <a:pt x="4304" y="2793"/>
                    <a:pt x="4070" y="3460"/>
                  </a:cubicBezTo>
                  <a:cubicBezTo>
                    <a:pt x="3642" y="4658"/>
                    <a:pt x="2726" y="5466"/>
                    <a:pt x="1865" y="5466"/>
                  </a:cubicBezTo>
                  <a:cubicBezTo>
                    <a:pt x="1719" y="5466"/>
                    <a:pt x="1575" y="5443"/>
                    <a:pt x="1435" y="5394"/>
                  </a:cubicBezTo>
                  <a:cubicBezTo>
                    <a:pt x="968" y="5194"/>
                    <a:pt x="601" y="4761"/>
                    <a:pt x="501" y="4227"/>
                  </a:cubicBezTo>
                  <a:cubicBezTo>
                    <a:pt x="201" y="2859"/>
                    <a:pt x="701" y="1458"/>
                    <a:pt x="1802" y="591"/>
                  </a:cubicBezTo>
                  <a:cubicBezTo>
                    <a:pt x="2102" y="358"/>
                    <a:pt x="2436" y="224"/>
                    <a:pt x="2836" y="224"/>
                  </a:cubicBezTo>
                  <a:close/>
                  <a:moveTo>
                    <a:pt x="2769" y="0"/>
                  </a:moveTo>
                  <a:cubicBezTo>
                    <a:pt x="2384" y="0"/>
                    <a:pt x="1993" y="134"/>
                    <a:pt x="1669" y="424"/>
                  </a:cubicBezTo>
                  <a:cubicBezTo>
                    <a:pt x="534" y="1358"/>
                    <a:pt x="1" y="2826"/>
                    <a:pt x="301" y="4294"/>
                  </a:cubicBezTo>
                  <a:cubicBezTo>
                    <a:pt x="434" y="4861"/>
                    <a:pt x="835" y="5361"/>
                    <a:pt x="1368" y="5595"/>
                  </a:cubicBezTo>
                  <a:cubicBezTo>
                    <a:pt x="1535" y="5628"/>
                    <a:pt x="1702" y="5661"/>
                    <a:pt x="1869" y="5661"/>
                  </a:cubicBezTo>
                  <a:cubicBezTo>
                    <a:pt x="2836" y="5661"/>
                    <a:pt x="3837" y="4794"/>
                    <a:pt x="4270" y="3526"/>
                  </a:cubicBezTo>
                  <a:cubicBezTo>
                    <a:pt x="4537" y="2826"/>
                    <a:pt x="4571" y="2092"/>
                    <a:pt x="4404" y="1392"/>
                  </a:cubicBezTo>
                  <a:cubicBezTo>
                    <a:pt x="4271" y="526"/>
                    <a:pt x="3533" y="0"/>
                    <a:pt x="27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6"/>
            <p:cNvSpPr/>
            <p:nvPr/>
          </p:nvSpPr>
          <p:spPr>
            <a:xfrm>
              <a:off x="4249875" y="1309675"/>
              <a:ext cx="116775" cy="141000"/>
            </a:xfrm>
            <a:custGeom>
              <a:avLst/>
              <a:gdLst/>
              <a:ahLst/>
              <a:cxnLst/>
              <a:rect l="l" t="t" r="r" b="b"/>
              <a:pathLst>
                <a:path w="4671" h="5640" extrusionOk="0">
                  <a:moveTo>
                    <a:pt x="2936" y="202"/>
                  </a:moveTo>
                  <a:cubicBezTo>
                    <a:pt x="3069" y="202"/>
                    <a:pt x="3236" y="236"/>
                    <a:pt x="3369" y="269"/>
                  </a:cubicBezTo>
                  <a:cubicBezTo>
                    <a:pt x="3870" y="469"/>
                    <a:pt x="4203" y="903"/>
                    <a:pt x="4303" y="1436"/>
                  </a:cubicBezTo>
                  <a:cubicBezTo>
                    <a:pt x="4470" y="2104"/>
                    <a:pt x="4437" y="2804"/>
                    <a:pt x="4203" y="3438"/>
                  </a:cubicBezTo>
                  <a:cubicBezTo>
                    <a:pt x="3775" y="4636"/>
                    <a:pt x="2859" y="5444"/>
                    <a:pt x="1998" y="5444"/>
                  </a:cubicBezTo>
                  <a:cubicBezTo>
                    <a:pt x="1852" y="5444"/>
                    <a:pt x="1708" y="5421"/>
                    <a:pt x="1568" y="5373"/>
                  </a:cubicBezTo>
                  <a:cubicBezTo>
                    <a:pt x="601" y="5039"/>
                    <a:pt x="234" y="3605"/>
                    <a:pt x="734" y="2204"/>
                  </a:cubicBezTo>
                  <a:cubicBezTo>
                    <a:pt x="934" y="1570"/>
                    <a:pt x="1335" y="1003"/>
                    <a:pt x="1868" y="569"/>
                  </a:cubicBezTo>
                  <a:cubicBezTo>
                    <a:pt x="2169" y="336"/>
                    <a:pt x="2536" y="202"/>
                    <a:pt x="2936" y="202"/>
                  </a:cubicBezTo>
                  <a:close/>
                  <a:moveTo>
                    <a:pt x="2845" y="1"/>
                  </a:moveTo>
                  <a:cubicBezTo>
                    <a:pt x="2469" y="1"/>
                    <a:pt x="2088" y="127"/>
                    <a:pt x="1768" y="402"/>
                  </a:cubicBezTo>
                  <a:cubicBezTo>
                    <a:pt x="1201" y="836"/>
                    <a:pt x="768" y="1470"/>
                    <a:pt x="534" y="2137"/>
                  </a:cubicBezTo>
                  <a:cubicBezTo>
                    <a:pt x="0" y="3638"/>
                    <a:pt x="434" y="5172"/>
                    <a:pt x="1468" y="5573"/>
                  </a:cubicBezTo>
                  <a:cubicBezTo>
                    <a:pt x="1635" y="5606"/>
                    <a:pt x="1802" y="5639"/>
                    <a:pt x="1968" y="5639"/>
                  </a:cubicBezTo>
                  <a:cubicBezTo>
                    <a:pt x="2902" y="5639"/>
                    <a:pt x="3903" y="4772"/>
                    <a:pt x="4370" y="3505"/>
                  </a:cubicBezTo>
                  <a:cubicBezTo>
                    <a:pt x="4604" y="2837"/>
                    <a:pt x="4670" y="2070"/>
                    <a:pt x="4504" y="1370"/>
                  </a:cubicBezTo>
                  <a:cubicBezTo>
                    <a:pt x="4347" y="521"/>
                    <a:pt x="3607" y="1"/>
                    <a:pt x="28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6"/>
            <p:cNvSpPr/>
            <p:nvPr/>
          </p:nvSpPr>
          <p:spPr>
            <a:xfrm>
              <a:off x="4247375" y="1355900"/>
              <a:ext cx="20875" cy="10550"/>
            </a:xfrm>
            <a:custGeom>
              <a:avLst/>
              <a:gdLst/>
              <a:ahLst/>
              <a:cxnLst/>
              <a:rect l="l" t="t" r="r" b="b"/>
              <a:pathLst>
                <a:path w="835" h="422" extrusionOk="0">
                  <a:moveTo>
                    <a:pt x="237" y="0"/>
                  </a:moveTo>
                  <a:cubicBezTo>
                    <a:pt x="180" y="0"/>
                    <a:pt x="123" y="7"/>
                    <a:pt x="67" y="21"/>
                  </a:cubicBezTo>
                  <a:cubicBezTo>
                    <a:pt x="34" y="21"/>
                    <a:pt x="0" y="88"/>
                    <a:pt x="34" y="154"/>
                  </a:cubicBezTo>
                  <a:cubicBezTo>
                    <a:pt x="34" y="188"/>
                    <a:pt x="100" y="221"/>
                    <a:pt x="134" y="221"/>
                  </a:cubicBezTo>
                  <a:cubicBezTo>
                    <a:pt x="178" y="207"/>
                    <a:pt x="222" y="200"/>
                    <a:pt x="264" y="200"/>
                  </a:cubicBezTo>
                  <a:cubicBezTo>
                    <a:pt x="417" y="200"/>
                    <a:pt x="556" y="284"/>
                    <a:pt x="634" y="388"/>
                  </a:cubicBezTo>
                  <a:cubicBezTo>
                    <a:pt x="667" y="421"/>
                    <a:pt x="701" y="421"/>
                    <a:pt x="734" y="421"/>
                  </a:cubicBezTo>
                  <a:cubicBezTo>
                    <a:pt x="734" y="421"/>
                    <a:pt x="768" y="421"/>
                    <a:pt x="801" y="388"/>
                  </a:cubicBezTo>
                  <a:cubicBezTo>
                    <a:pt x="834" y="355"/>
                    <a:pt x="834" y="288"/>
                    <a:pt x="801" y="255"/>
                  </a:cubicBezTo>
                  <a:cubicBezTo>
                    <a:pt x="669" y="96"/>
                    <a:pt x="453" y="0"/>
                    <a:pt x="2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6"/>
            <p:cNvSpPr/>
            <p:nvPr/>
          </p:nvSpPr>
          <p:spPr>
            <a:xfrm>
              <a:off x="4351875" y="1398850"/>
              <a:ext cx="80650" cy="47650"/>
            </a:xfrm>
            <a:custGeom>
              <a:avLst/>
              <a:gdLst/>
              <a:ahLst/>
              <a:cxnLst/>
              <a:rect l="l" t="t" r="r" b="b"/>
              <a:pathLst>
                <a:path w="3226" h="1906" extrusionOk="0">
                  <a:moveTo>
                    <a:pt x="128" y="1"/>
                  </a:moveTo>
                  <a:cubicBezTo>
                    <a:pt x="19" y="1"/>
                    <a:pt x="0" y="174"/>
                    <a:pt x="123" y="204"/>
                  </a:cubicBezTo>
                  <a:cubicBezTo>
                    <a:pt x="123" y="204"/>
                    <a:pt x="924" y="371"/>
                    <a:pt x="3025" y="1906"/>
                  </a:cubicBezTo>
                  <a:lnTo>
                    <a:pt x="3092" y="1906"/>
                  </a:lnTo>
                  <a:cubicBezTo>
                    <a:pt x="3126" y="1906"/>
                    <a:pt x="3159" y="1906"/>
                    <a:pt x="3192" y="1872"/>
                  </a:cubicBezTo>
                  <a:cubicBezTo>
                    <a:pt x="3226" y="1839"/>
                    <a:pt x="3192" y="1772"/>
                    <a:pt x="3159" y="1739"/>
                  </a:cubicBezTo>
                  <a:cubicBezTo>
                    <a:pt x="991" y="171"/>
                    <a:pt x="190" y="4"/>
                    <a:pt x="157" y="4"/>
                  </a:cubicBezTo>
                  <a:cubicBezTo>
                    <a:pt x="147" y="2"/>
                    <a:pt x="137" y="1"/>
                    <a:pt x="1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6"/>
            <p:cNvSpPr/>
            <p:nvPr/>
          </p:nvSpPr>
          <p:spPr>
            <a:xfrm>
              <a:off x="4196700" y="1101925"/>
              <a:ext cx="398450" cy="369600"/>
            </a:xfrm>
            <a:custGeom>
              <a:avLst/>
              <a:gdLst/>
              <a:ahLst/>
              <a:cxnLst/>
              <a:rect l="l" t="t" r="r" b="b"/>
              <a:pathLst>
                <a:path w="15938" h="14784" extrusionOk="0">
                  <a:moveTo>
                    <a:pt x="4940" y="0"/>
                  </a:moveTo>
                  <a:cubicBezTo>
                    <a:pt x="3062" y="0"/>
                    <a:pt x="393" y="1194"/>
                    <a:pt x="159" y="3809"/>
                  </a:cubicBezTo>
                  <a:cubicBezTo>
                    <a:pt x="1" y="5648"/>
                    <a:pt x="1259" y="6854"/>
                    <a:pt x="2587" y="6854"/>
                  </a:cubicBezTo>
                  <a:cubicBezTo>
                    <a:pt x="2656" y="6854"/>
                    <a:pt x="2725" y="6851"/>
                    <a:pt x="2795" y="6844"/>
                  </a:cubicBezTo>
                  <a:cubicBezTo>
                    <a:pt x="2938" y="6829"/>
                    <a:pt x="3069" y="6822"/>
                    <a:pt x="3191" y="6822"/>
                  </a:cubicBezTo>
                  <a:cubicBezTo>
                    <a:pt x="5184" y="6822"/>
                    <a:pt x="4598" y="8716"/>
                    <a:pt x="8823" y="8716"/>
                  </a:cubicBezTo>
                  <a:cubicBezTo>
                    <a:pt x="8923" y="8716"/>
                    <a:pt x="9026" y="8714"/>
                    <a:pt x="9132" y="8712"/>
                  </a:cubicBezTo>
                  <a:lnTo>
                    <a:pt x="9132" y="8712"/>
                  </a:lnTo>
                  <a:cubicBezTo>
                    <a:pt x="7932" y="10180"/>
                    <a:pt x="9399" y="10847"/>
                    <a:pt x="8432" y="11448"/>
                  </a:cubicBezTo>
                  <a:cubicBezTo>
                    <a:pt x="7565" y="12015"/>
                    <a:pt x="6197" y="13482"/>
                    <a:pt x="7598" y="14783"/>
                  </a:cubicBezTo>
                  <a:cubicBezTo>
                    <a:pt x="9099" y="14683"/>
                    <a:pt x="10533" y="14316"/>
                    <a:pt x="11934" y="13749"/>
                  </a:cubicBezTo>
                  <a:cubicBezTo>
                    <a:pt x="14069" y="12749"/>
                    <a:pt x="15937" y="9013"/>
                    <a:pt x="12568" y="8179"/>
                  </a:cubicBezTo>
                  <a:cubicBezTo>
                    <a:pt x="12835" y="4943"/>
                    <a:pt x="10700" y="6277"/>
                    <a:pt x="8999" y="4743"/>
                  </a:cubicBezTo>
                  <a:cubicBezTo>
                    <a:pt x="7798" y="3642"/>
                    <a:pt x="8232" y="2508"/>
                    <a:pt x="5963" y="2308"/>
                  </a:cubicBezTo>
                  <a:cubicBezTo>
                    <a:pt x="5063" y="2208"/>
                    <a:pt x="4663" y="1007"/>
                    <a:pt x="6664" y="640"/>
                  </a:cubicBezTo>
                  <a:cubicBezTo>
                    <a:pt x="6404" y="220"/>
                    <a:pt x="5744" y="0"/>
                    <a:pt x="49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6"/>
            <p:cNvSpPr/>
            <p:nvPr/>
          </p:nvSpPr>
          <p:spPr>
            <a:xfrm>
              <a:off x="4481700" y="1238000"/>
              <a:ext cx="85925" cy="70000"/>
            </a:xfrm>
            <a:custGeom>
              <a:avLst/>
              <a:gdLst/>
              <a:ahLst/>
              <a:cxnLst/>
              <a:rect l="l" t="t" r="r" b="b"/>
              <a:pathLst>
                <a:path w="3437" h="2800" extrusionOk="0">
                  <a:moveTo>
                    <a:pt x="2402" y="0"/>
                  </a:moveTo>
                  <a:lnTo>
                    <a:pt x="2402" y="0"/>
                  </a:lnTo>
                  <a:cubicBezTo>
                    <a:pt x="2569" y="1435"/>
                    <a:pt x="1435" y="2669"/>
                    <a:pt x="1" y="2669"/>
                  </a:cubicBezTo>
                  <a:cubicBezTo>
                    <a:pt x="388" y="2755"/>
                    <a:pt x="757" y="2799"/>
                    <a:pt x="1093" y="2799"/>
                  </a:cubicBezTo>
                  <a:cubicBezTo>
                    <a:pt x="2583" y="2799"/>
                    <a:pt x="3437" y="1933"/>
                    <a:pt x="24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6"/>
            <p:cNvSpPr/>
            <p:nvPr/>
          </p:nvSpPr>
          <p:spPr>
            <a:xfrm>
              <a:off x="4364375" y="1427350"/>
              <a:ext cx="114025" cy="93400"/>
            </a:xfrm>
            <a:custGeom>
              <a:avLst/>
              <a:gdLst/>
              <a:ahLst/>
              <a:cxnLst/>
              <a:rect l="l" t="t" r="r" b="b"/>
              <a:pathLst>
                <a:path w="4561" h="3736" extrusionOk="0">
                  <a:moveTo>
                    <a:pt x="3120" y="1"/>
                  </a:moveTo>
                  <a:cubicBezTo>
                    <a:pt x="2229" y="1"/>
                    <a:pt x="1198" y="900"/>
                    <a:pt x="691" y="1633"/>
                  </a:cubicBezTo>
                  <a:cubicBezTo>
                    <a:pt x="0" y="2619"/>
                    <a:pt x="120" y="3735"/>
                    <a:pt x="1241" y="3735"/>
                  </a:cubicBezTo>
                  <a:cubicBezTo>
                    <a:pt x="1258" y="3735"/>
                    <a:pt x="1274" y="3735"/>
                    <a:pt x="1291" y="3734"/>
                  </a:cubicBezTo>
                  <a:cubicBezTo>
                    <a:pt x="2192" y="3668"/>
                    <a:pt x="3026" y="3267"/>
                    <a:pt x="3693" y="2634"/>
                  </a:cubicBezTo>
                  <a:cubicBezTo>
                    <a:pt x="4494" y="1800"/>
                    <a:pt x="4560" y="532"/>
                    <a:pt x="3593" y="98"/>
                  </a:cubicBezTo>
                  <a:cubicBezTo>
                    <a:pt x="3443" y="31"/>
                    <a:pt x="3284" y="1"/>
                    <a:pt x="31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6"/>
            <p:cNvSpPr/>
            <p:nvPr/>
          </p:nvSpPr>
          <p:spPr>
            <a:xfrm>
              <a:off x="4399150" y="1453100"/>
              <a:ext cx="70900" cy="63500"/>
            </a:xfrm>
            <a:custGeom>
              <a:avLst/>
              <a:gdLst/>
              <a:ahLst/>
              <a:cxnLst/>
              <a:rect l="l" t="t" r="r" b="b"/>
              <a:pathLst>
                <a:path w="2836" h="2540" extrusionOk="0">
                  <a:moveTo>
                    <a:pt x="1738" y="0"/>
                  </a:moveTo>
                  <a:cubicBezTo>
                    <a:pt x="1375" y="0"/>
                    <a:pt x="965" y="172"/>
                    <a:pt x="634" y="503"/>
                  </a:cubicBezTo>
                  <a:cubicBezTo>
                    <a:pt x="100" y="1037"/>
                    <a:pt x="0" y="1837"/>
                    <a:pt x="401" y="2271"/>
                  </a:cubicBezTo>
                  <a:cubicBezTo>
                    <a:pt x="582" y="2452"/>
                    <a:pt x="826" y="2540"/>
                    <a:pt x="1089" y="2540"/>
                  </a:cubicBezTo>
                  <a:cubicBezTo>
                    <a:pt x="1456" y="2540"/>
                    <a:pt x="1857" y="2368"/>
                    <a:pt x="2169" y="2037"/>
                  </a:cubicBezTo>
                  <a:cubicBezTo>
                    <a:pt x="2736" y="1504"/>
                    <a:pt x="2836" y="703"/>
                    <a:pt x="2402" y="269"/>
                  </a:cubicBezTo>
                  <a:cubicBezTo>
                    <a:pt x="2235" y="88"/>
                    <a:pt x="1998" y="0"/>
                    <a:pt x="17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6"/>
            <p:cNvSpPr/>
            <p:nvPr/>
          </p:nvSpPr>
          <p:spPr>
            <a:xfrm>
              <a:off x="4229025" y="1504100"/>
              <a:ext cx="45175" cy="35600"/>
            </a:xfrm>
            <a:custGeom>
              <a:avLst/>
              <a:gdLst/>
              <a:ahLst/>
              <a:cxnLst/>
              <a:rect l="l" t="t" r="r" b="b"/>
              <a:pathLst>
                <a:path w="1807" h="1424" extrusionOk="0">
                  <a:moveTo>
                    <a:pt x="937" y="1"/>
                  </a:moveTo>
                  <a:cubicBezTo>
                    <a:pt x="871" y="1"/>
                    <a:pt x="803" y="10"/>
                    <a:pt x="734" y="31"/>
                  </a:cubicBezTo>
                  <a:cubicBezTo>
                    <a:pt x="134" y="197"/>
                    <a:pt x="0" y="965"/>
                    <a:pt x="501" y="1332"/>
                  </a:cubicBezTo>
                  <a:cubicBezTo>
                    <a:pt x="625" y="1393"/>
                    <a:pt x="758" y="1423"/>
                    <a:pt x="889" y="1423"/>
                  </a:cubicBezTo>
                  <a:cubicBezTo>
                    <a:pt x="1182" y="1423"/>
                    <a:pt x="1463" y="1274"/>
                    <a:pt x="1602" y="998"/>
                  </a:cubicBezTo>
                  <a:cubicBezTo>
                    <a:pt x="1807" y="499"/>
                    <a:pt x="1419" y="1"/>
                    <a:pt x="9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6"/>
            <p:cNvSpPr/>
            <p:nvPr/>
          </p:nvSpPr>
          <p:spPr>
            <a:xfrm>
              <a:off x="4245375" y="1489425"/>
              <a:ext cx="182150" cy="42150"/>
            </a:xfrm>
            <a:custGeom>
              <a:avLst/>
              <a:gdLst/>
              <a:ahLst/>
              <a:cxnLst/>
              <a:rect l="l" t="t" r="r" b="b"/>
              <a:pathLst>
                <a:path w="7286" h="1686" extrusionOk="0">
                  <a:moveTo>
                    <a:pt x="7052" y="0"/>
                  </a:moveTo>
                  <a:cubicBezTo>
                    <a:pt x="7002" y="0"/>
                    <a:pt x="6952" y="17"/>
                    <a:pt x="6919" y="51"/>
                  </a:cubicBezTo>
                  <a:cubicBezTo>
                    <a:pt x="6068" y="854"/>
                    <a:pt x="4146" y="1256"/>
                    <a:pt x="2374" y="1256"/>
                  </a:cubicBezTo>
                  <a:cubicBezTo>
                    <a:pt x="1645" y="1256"/>
                    <a:pt x="941" y="1187"/>
                    <a:pt x="347" y="1051"/>
                  </a:cubicBezTo>
                  <a:cubicBezTo>
                    <a:pt x="327" y="1046"/>
                    <a:pt x="307" y="1044"/>
                    <a:pt x="289" y="1044"/>
                  </a:cubicBezTo>
                  <a:cubicBezTo>
                    <a:pt x="67" y="1044"/>
                    <a:pt x="1" y="1390"/>
                    <a:pt x="247" y="1452"/>
                  </a:cubicBezTo>
                  <a:cubicBezTo>
                    <a:pt x="948" y="1618"/>
                    <a:pt x="1681" y="1685"/>
                    <a:pt x="2382" y="1685"/>
                  </a:cubicBezTo>
                  <a:cubicBezTo>
                    <a:pt x="4250" y="1685"/>
                    <a:pt x="6285" y="1251"/>
                    <a:pt x="7185" y="351"/>
                  </a:cubicBezTo>
                  <a:cubicBezTo>
                    <a:pt x="7285" y="251"/>
                    <a:pt x="7285" y="117"/>
                    <a:pt x="7185" y="51"/>
                  </a:cubicBezTo>
                  <a:cubicBezTo>
                    <a:pt x="7152" y="17"/>
                    <a:pt x="7102" y="0"/>
                    <a:pt x="70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6"/>
            <p:cNvSpPr/>
            <p:nvPr/>
          </p:nvSpPr>
          <p:spPr>
            <a:xfrm>
              <a:off x="4283225" y="1368600"/>
              <a:ext cx="21700" cy="27150"/>
            </a:xfrm>
            <a:custGeom>
              <a:avLst/>
              <a:gdLst/>
              <a:ahLst/>
              <a:cxnLst/>
              <a:rect l="l" t="t" r="r" b="b"/>
              <a:pathLst>
                <a:path w="868" h="1086" extrusionOk="0">
                  <a:moveTo>
                    <a:pt x="554" y="0"/>
                  </a:moveTo>
                  <a:cubicBezTo>
                    <a:pt x="375" y="0"/>
                    <a:pt x="188" y="182"/>
                    <a:pt x="101" y="414"/>
                  </a:cubicBezTo>
                  <a:cubicBezTo>
                    <a:pt x="1" y="714"/>
                    <a:pt x="67" y="1014"/>
                    <a:pt x="268" y="1081"/>
                  </a:cubicBezTo>
                  <a:cubicBezTo>
                    <a:pt x="284" y="1084"/>
                    <a:pt x="302" y="1085"/>
                    <a:pt x="319" y="1085"/>
                  </a:cubicBezTo>
                  <a:cubicBezTo>
                    <a:pt x="506" y="1085"/>
                    <a:pt x="710" y="922"/>
                    <a:pt x="801" y="647"/>
                  </a:cubicBezTo>
                  <a:cubicBezTo>
                    <a:pt x="868" y="347"/>
                    <a:pt x="801" y="80"/>
                    <a:pt x="634" y="13"/>
                  </a:cubicBezTo>
                  <a:cubicBezTo>
                    <a:pt x="608" y="5"/>
                    <a:pt x="581" y="0"/>
                    <a:pt x="5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6"/>
            <p:cNvSpPr/>
            <p:nvPr/>
          </p:nvSpPr>
          <p:spPr>
            <a:xfrm>
              <a:off x="4193175" y="1337125"/>
              <a:ext cx="22525" cy="27150"/>
            </a:xfrm>
            <a:custGeom>
              <a:avLst/>
              <a:gdLst/>
              <a:ahLst/>
              <a:cxnLst/>
              <a:rect l="l" t="t" r="r" b="b"/>
              <a:pathLst>
                <a:path w="901" h="1086" extrusionOk="0">
                  <a:moveTo>
                    <a:pt x="590" y="1"/>
                  </a:moveTo>
                  <a:cubicBezTo>
                    <a:pt x="423" y="1"/>
                    <a:pt x="192" y="164"/>
                    <a:pt x="100" y="438"/>
                  </a:cubicBezTo>
                  <a:cubicBezTo>
                    <a:pt x="0" y="739"/>
                    <a:pt x="100" y="1006"/>
                    <a:pt x="267" y="1072"/>
                  </a:cubicBezTo>
                  <a:cubicBezTo>
                    <a:pt x="293" y="1081"/>
                    <a:pt x="320" y="1085"/>
                    <a:pt x="347" y="1085"/>
                  </a:cubicBezTo>
                  <a:cubicBezTo>
                    <a:pt x="526" y="1085"/>
                    <a:pt x="714" y="904"/>
                    <a:pt x="801" y="672"/>
                  </a:cubicBezTo>
                  <a:cubicBezTo>
                    <a:pt x="901" y="372"/>
                    <a:pt x="834" y="72"/>
                    <a:pt x="634" y="5"/>
                  </a:cubicBezTo>
                  <a:cubicBezTo>
                    <a:pt x="620" y="2"/>
                    <a:pt x="605" y="1"/>
                    <a:pt x="5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6"/>
            <p:cNvSpPr/>
            <p:nvPr/>
          </p:nvSpPr>
          <p:spPr>
            <a:xfrm>
              <a:off x="4180650" y="1378100"/>
              <a:ext cx="65075" cy="62575"/>
            </a:xfrm>
            <a:custGeom>
              <a:avLst/>
              <a:gdLst/>
              <a:ahLst/>
              <a:cxnLst/>
              <a:rect l="l" t="t" r="r" b="b"/>
              <a:pathLst>
                <a:path w="2603" h="2503" extrusionOk="0">
                  <a:moveTo>
                    <a:pt x="2603" y="0"/>
                  </a:moveTo>
                  <a:lnTo>
                    <a:pt x="2603" y="0"/>
                  </a:lnTo>
                  <a:cubicBezTo>
                    <a:pt x="1702" y="467"/>
                    <a:pt x="835" y="968"/>
                    <a:pt x="1" y="1535"/>
                  </a:cubicBezTo>
                  <a:cubicBezTo>
                    <a:pt x="201" y="2235"/>
                    <a:pt x="1302" y="2502"/>
                    <a:pt x="1302" y="2502"/>
                  </a:cubicBezTo>
                  <a:lnTo>
                    <a:pt x="2603" y="0"/>
                  </a:lnTo>
                  <a:close/>
                </a:path>
              </a:pathLst>
            </a:custGeom>
            <a:solidFill>
              <a:srgbClr val="FF56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6"/>
            <p:cNvSpPr/>
            <p:nvPr/>
          </p:nvSpPr>
          <p:spPr>
            <a:xfrm>
              <a:off x="4213175" y="1464275"/>
              <a:ext cx="61750" cy="11725"/>
            </a:xfrm>
            <a:custGeom>
              <a:avLst/>
              <a:gdLst/>
              <a:ahLst/>
              <a:cxnLst/>
              <a:rect l="l" t="t" r="r" b="b"/>
              <a:pathLst>
                <a:path w="2470" h="469" extrusionOk="0">
                  <a:moveTo>
                    <a:pt x="2390" y="1"/>
                  </a:moveTo>
                  <a:cubicBezTo>
                    <a:pt x="2369" y="1"/>
                    <a:pt x="2350" y="9"/>
                    <a:pt x="2336" y="22"/>
                  </a:cubicBezTo>
                  <a:cubicBezTo>
                    <a:pt x="1977" y="210"/>
                    <a:pt x="1592" y="302"/>
                    <a:pt x="1208" y="302"/>
                  </a:cubicBezTo>
                  <a:cubicBezTo>
                    <a:pt x="842" y="302"/>
                    <a:pt x="476" y="219"/>
                    <a:pt x="134" y="56"/>
                  </a:cubicBezTo>
                  <a:cubicBezTo>
                    <a:pt x="124" y="46"/>
                    <a:pt x="112" y="42"/>
                    <a:pt x="98" y="42"/>
                  </a:cubicBezTo>
                  <a:cubicBezTo>
                    <a:pt x="65" y="42"/>
                    <a:pt x="24" y="66"/>
                    <a:pt x="1" y="89"/>
                  </a:cubicBezTo>
                  <a:cubicBezTo>
                    <a:pt x="1" y="123"/>
                    <a:pt x="1" y="189"/>
                    <a:pt x="34" y="223"/>
                  </a:cubicBezTo>
                  <a:cubicBezTo>
                    <a:pt x="167" y="256"/>
                    <a:pt x="301" y="323"/>
                    <a:pt x="434" y="356"/>
                  </a:cubicBezTo>
                  <a:cubicBezTo>
                    <a:pt x="672" y="431"/>
                    <a:pt x="924" y="469"/>
                    <a:pt x="1179" y="469"/>
                  </a:cubicBezTo>
                  <a:cubicBezTo>
                    <a:pt x="1604" y="469"/>
                    <a:pt x="2040" y="364"/>
                    <a:pt x="2436" y="156"/>
                  </a:cubicBezTo>
                  <a:cubicBezTo>
                    <a:pt x="2469" y="156"/>
                    <a:pt x="2469" y="89"/>
                    <a:pt x="2469" y="56"/>
                  </a:cubicBezTo>
                  <a:cubicBezTo>
                    <a:pt x="2450" y="17"/>
                    <a:pt x="2419" y="1"/>
                    <a:pt x="23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6"/>
            <p:cNvSpPr/>
            <p:nvPr/>
          </p:nvSpPr>
          <p:spPr>
            <a:xfrm>
              <a:off x="4316575" y="1337025"/>
              <a:ext cx="35900" cy="35050"/>
            </a:xfrm>
            <a:custGeom>
              <a:avLst/>
              <a:gdLst/>
              <a:ahLst/>
              <a:cxnLst/>
              <a:rect l="l" t="t" r="r" b="b"/>
              <a:pathLst>
                <a:path w="1436" h="1402" extrusionOk="0">
                  <a:moveTo>
                    <a:pt x="215" y="0"/>
                  </a:moveTo>
                  <a:cubicBezTo>
                    <a:pt x="134" y="0"/>
                    <a:pt x="62" y="60"/>
                    <a:pt x="34" y="142"/>
                  </a:cubicBezTo>
                  <a:cubicBezTo>
                    <a:pt x="1" y="242"/>
                    <a:pt x="68" y="342"/>
                    <a:pt x="168" y="342"/>
                  </a:cubicBezTo>
                  <a:cubicBezTo>
                    <a:pt x="601" y="509"/>
                    <a:pt x="935" y="843"/>
                    <a:pt x="1068" y="1276"/>
                  </a:cubicBezTo>
                  <a:cubicBezTo>
                    <a:pt x="1102" y="1343"/>
                    <a:pt x="1135" y="1376"/>
                    <a:pt x="1202" y="1376"/>
                  </a:cubicBezTo>
                  <a:cubicBezTo>
                    <a:pt x="1219" y="1393"/>
                    <a:pt x="1235" y="1401"/>
                    <a:pt x="1252" y="1401"/>
                  </a:cubicBezTo>
                  <a:cubicBezTo>
                    <a:pt x="1269" y="1401"/>
                    <a:pt x="1285" y="1393"/>
                    <a:pt x="1302" y="1376"/>
                  </a:cubicBezTo>
                  <a:cubicBezTo>
                    <a:pt x="1402" y="1343"/>
                    <a:pt x="1435" y="1243"/>
                    <a:pt x="1402" y="1176"/>
                  </a:cubicBezTo>
                  <a:cubicBezTo>
                    <a:pt x="1235" y="609"/>
                    <a:pt x="802" y="176"/>
                    <a:pt x="268" y="9"/>
                  </a:cubicBezTo>
                  <a:cubicBezTo>
                    <a:pt x="250" y="3"/>
                    <a:pt x="232" y="0"/>
                    <a:pt x="2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6"/>
            <p:cNvSpPr/>
            <p:nvPr/>
          </p:nvSpPr>
          <p:spPr>
            <a:xfrm>
              <a:off x="4193175" y="1299350"/>
              <a:ext cx="47550" cy="14350"/>
            </a:xfrm>
            <a:custGeom>
              <a:avLst/>
              <a:gdLst/>
              <a:ahLst/>
              <a:cxnLst/>
              <a:rect l="l" t="t" r="r" b="b"/>
              <a:pathLst>
                <a:path w="1902" h="574" extrusionOk="0">
                  <a:moveTo>
                    <a:pt x="1009" y="1"/>
                  </a:moveTo>
                  <a:cubicBezTo>
                    <a:pt x="701" y="1"/>
                    <a:pt x="391" y="85"/>
                    <a:pt x="100" y="248"/>
                  </a:cubicBezTo>
                  <a:cubicBezTo>
                    <a:pt x="0" y="315"/>
                    <a:pt x="0" y="482"/>
                    <a:pt x="100" y="548"/>
                  </a:cubicBezTo>
                  <a:lnTo>
                    <a:pt x="134" y="548"/>
                  </a:lnTo>
                  <a:cubicBezTo>
                    <a:pt x="150" y="565"/>
                    <a:pt x="175" y="573"/>
                    <a:pt x="204" y="573"/>
                  </a:cubicBezTo>
                  <a:cubicBezTo>
                    <a:pt x="234" y="573"/>
                    <a:pt x="267" y="565"/>
                    <a:pt x="300" y="548"/>
                  </a:cubicBezTo>
                  <a:cubicBezTo>
                    <a:pt x="523" y="418"/>
                    <a:pt x="767" y="350"/>
                    <a:pt x="1015" y="350"/>
                  </a:cubicBezTo>
                  <a:cubicBezTo>
                    <a:pt x="1211" y="350"/>
                    <a:pt x="1409" y="393"/>
                    <a:pt x="1601" y="482"/>
                  </a:cubicBezTo>
                  <a:cubicBezTo>
                    <a:pt x="1628" y="491"/>
                    <a:pt x="1655" y="495"/>
                    <a:pt x="1680" y="495"/>
                  </a:cubicBezTo>
                  <a:cubicBezTo>
                    <a:pt x="1750" y="495"/>
                    <a:pt x="1810" y="464"/>
                    <a:pt x="1835" y="415"/>
                  </a:cubicBezTo>
                  <a:cubicBezTo>
                    <a:pt x="1901" y="315"/>
                    <a:pt x="1868" y="215"/>
                    <a:pt x="1768" y="182"/>
                  </a:cubicBezTo>
                  <a:cubicBezTo>
                    <a:pt x="1525" y="60"/>
                    <a:pt x="1267" y="1"/>
                    <a:pt x="10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6"/>
            <p:cNvSpPr/>
            <p:nvPr/>
          </p:nvSpPr>
          <p:spPr>
            <a:xfrm>
              <a:off x="3551875" y="1309725"/>
              <a:ext cx="153475" cy="127600"/>
            </a:xfrm>
            <a:custGeom>
              <a:avLst/>
              <a:gdLst/>
              <a:ahLst/>
              <a:cxnLst/>
              <a:rect l="l" t="t" r="r" b="b"/>
              <a:pathLst>
                <a:path w="6139" h="5104" extrusionOk="0">
                  <a:moveTo>
                    <a:pt x="3803" y="0"/>
                  </a:moveTo>
                  <a:lnTo>
                    <a:pt x="0" y="2602"/>
                  </a:lnTo>
                  <a:lnTo>
                    <a:pt x="2903" y="5104"/>
                  </a:lnTo>
                  <a:lnTo>
                    <a:pt x="5004" y="4103"/>
                  </a:lnTo>
                  <a:cubicBezTo>
                    <a:pt x="6138" y="2602"/>
                    <a:pt x="3803" y="0"/>
                    <a:pt x="38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6"/>
            <p:cNvSpPr/>
            <p:nvPr/>
          </p:nvSpPr>
          <p:spPr>
            <a:xfrm>
              <a:off x="3519576" y="1253626"/>
              <a:ext cx="128450" cy="121375"/>
            </a:xfrm>
            <a:custGeom>
              <a:avLst/>
              <a:gdLst/>
              <a:ahLst/>
              <a:cxnLst/>
              <a:rect l="l" t="t" r="r" b="b"/>
              <a:pathLst>
                <a:path w="5138" h="4855" extrusionOk="0">
                  <a:moveTo>
                    <a:pt x="3014" y="1"/>
                  </a:moveTo>
                  <a:cubicBezTo>
                    <a:pt x="2832" y="1"/>
                    <a:pt x="2646" y="39"/>
                    <a:pt x="2469" y="118"/>
                  </a:cubicBezTo>
                  <a:lnTo>
                    <a:pt x="1001" y="785"/>
                  </a:lnTo>
                  <a:cubicBezTo>
                    <a:pt x="300" y="1119"/>
                    <a:pt x="0" y="1919"/>
                    <a:pt x="334" y="2620"/>
                  </a:cubicBezTo>
                  <a:lnTo>
                    <a:pt x="1334" y="4855"/>
                  </a:lnTo>
                  <a:lnTo>
                    <a:pt x="5137" y="2253"/>
                  </a:lnTo>
                  <a:lnTo>
                    <a:pt x="4103" y="618"/>
                  </a:lnTo>
                  <a:cubicBezTo>
                    <a:pt x="3868" y="218"/>
                    <a:pt x="3450" y="1"/>
                    <a:pt x="30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6"/>
            <p:cNvSpPr/>
            <p:nvPr/>
          </p:nvSpPr>
          <p:spPr>
            <a:xfrm>
              <a:off x="3321900" y="1807950"/>
              <a:ext cx="742025" cy="252325"/>
            </a:xfrm>
            <a:custGeom>
              <a:avLst/>
              <a:gdLst/>
              <a:ahLst/>
              <a:cxnLst/>
              <a:rect l="l" t="t" r="r" b="b"/>
              <a:pathLst>
                <a:path w="29681" h="10093" extrusionOk="0">
                  <a:moveTo>
                    <a:pt x="1925" y="1"/>
                  </a:moveTo>
                  <a:cubicBezTo>
                    <a:pt x="770" y="1"/>
                    <a:pt x="0" y="1517"/>
                    <a:pt x="994" y="2454"/>
                  </a:cubicBezTo>
                  <a:cubicBezTo>
                    <a:pt x="1894" y="3254"/>
                    <a:pt x="2795" y="3988"/>
                    <a:pt x="3762" y="4689"/>
                  </a:cubicBezTo>
                  <a:cubicBezTo>
                    <a:pt x="4696" y="5389"/>
                    <a:pt x="5664" y="6056"/>
                    <a:pt x="6664" y="6723"/>
                  </a:cubicBezTo>
                  <a:cubicBezTo>
                    <a:pt x="7665" y="7357"/>
                    <a:pt x="8699" y="7958"/>
                    <a:pt x="9800" y="8525"/>
                  </a:cubicBezTo>
                  <a:cubicBezTo>
                    <a:pt x="10901" y="9125"/>
                    <a:pt x="12102" y="9592"/>
                    <a:pt x="13302" y="9992"/>
                  </a:cubicBezTo>
                  <a:cubicBezTo>
                    <a:pt x="13569" y="10059"/>
                    <a:pt x="13803" y="10093"/>
                    <a:pt x="14070" y="10093"/>
                  </a:cubicBezTo>
                  <a:lnTo>
                    <a:pt x="14236" y="10093"/>
                  </a:lnTo>
                  <a:cubicBezTo>
                    <a:pt x="15437" y="9992"/>
                    <a:pt x="16605" y="9826"/>
                    <a:pt x="17772" y="9626"/>
                  </a:cubicBezTo>
                  <a:cubicBezTo>
                    <a:pt x="18373" y="9525"/>
                    <a:pt x="18940" y="9392"/>
                    <a:pt x="19507" y="9259"/>
                  </a:cubicBezTo>
                  <a:cubicBezTo>
                    <a:pt x="20107" y="9125"/>
                    <a:pt x="20674" y="8958"/>
                    <a:pt x="21208" y="8792"/>
                  </a:cubicBezTo>
                  <a:cubicBezTo>
                    <a:pt x="22342" y="8491"/>
                    <a:pt x="23443" y="8091"/>
                    <a:pt x="24544" y="7657"/>
                  </a:cubicBezTo>
                  <a:cubicBezTo>
                    <a:pt x="25111" y="7457"/>
                    <a:pt x="25645" y="7257"/>
                    <a:pt x="26178" y="6990"/>
                  </a:cubicBezTo>
                  <a:cubicBezTo>
                    <a:pt x="26445" y="6857"/>
                    <a:pt x="26712" y="6723"/>
                    <a:pt x="26979" y="6590"/>
                  </a:cubicBezTo>
                  <a:cubicBezTo>
                    <a:pt x="27246" y="6457"/>
                    <a:pt x="27513" y="6323"/>
                    <a:pt x="27813" y="6156"/>
                  </a:cubicBezTo>
                  <a:cubicBezTo>
                    <a:pt x="29147" y="5456"/>
                    <a:pt x="29681" y="3821"/>
                    <a:pt x="29014" y="2454"/>
                  </a:cubicBezTo>
                  <a:cubicBezTo>
                    <a:pt x="28528" y="1433"/>
                    <a:pt x="27511" y="820"/>
                    <a:pt x="26453" y="820"/>
                  </a:cubicBezTo>
                  <a:cubicBezTo>
                    <a:pt x="26058" y="820"/>
                    <a:pt x="25658" y="905"/>
                    <a:pt x="25278" y="1086"/>
                  </a:cubicBezTo>
                  <a:lnTo>
                    <a:pt x="25144" y="1153"/>
                  </a:lnTo>
                  <a:lnTo>
                    <a:pt x="24510" y="1453"/>
                  </a:lnTo>
                  <a:lnTo>
                    <a:pt x="23810" y="1753"/>
                  </a:lnTo>
                  <a:cubicBezTo>
                    <a:pt x="23343" y="1953"/>
                    <a:pt x="22876" y="2187"/>
                    <a:pt x="22409" y="2354"/>
                  </a:cubicBezTo>
                  <a:cubicBezTo>
                    <a:pt x="21442" y="2787"/>
                    <a:pt x="20508" y="3121"/>
                    <a:pt x="19540" y="3454"/>
                  </a:cubicBezTo>
                  <a:cubicBezTo>
                    <a:pt x="18573" y="3788"/>
                    <a:pt x="17572" y="4088"/>
                    <a:pt x="16605" y="4355"/>
                  </a:cubicBezTo>
                  <a:cubicBezTo>
                    <a:pt x="15737" y="4589"/>
                    <a:pt x="14870" y="4755"/>
                    <a:pt x="14003" y="4922"/>
                  </a:cubicBezTo>
                  <a:cubicBezTo>
                    <a:pt x="13269" y="4722"/>
                    <a:pt x="12468" y="4488"/>
                    <a:pt x="11668" y="4188"/>
                  </a:cubicBezTo>
                  <a:cubicBezTo>
                    <a:pt x="10701" y="3821"/>
                    <a:pt x="9666" y="3421"/>
                    <a:pt x="8666" y="2954"/>
                  </a:cubicBezTo>
                  <a:cubicBezTo>
                    <a:pt x="7665" y="2520"/>
                    <a:pt x="6631" y="2053"/>
                    <a:pt x="5630" y="1586"/>
                  </a:cubicBezTo>
                  <a:lnTo>
                    <a:pt x="2595" y="152"/>
                  </a:lnTo>
                  <a:lnTo>
                    <a:pt x="2561" y="152"/>
                  </a:lnTo>
                  <a:cubicBezTo>
                    <a:pt x="2342" y="48"/>
                    <a:pt x="2128" y="1"/>
                    <a:pt x="1925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6"/>
            <p:cNvSpPr/>
            <p:nvPr/>
          </p:nvSpPr>
          <p:spPr>
            <a:xfrm>
              <a:off x="3790375" y="1776625"/>
              <a:ext cx="353300" cy="298650"/>
            </a:xfrm>
            <a:custGeom>
              <a:avLst/>
              <a:gdLst/>
              <a:ahLst/>
              <a:cxnLst/>
              <a:rect l="l" t="t" r="r" b="b"/>
              <a:pathLst>
                <a:path w="14132" h="11946" extrusionOk="0">
                  <a:moveTo>
                    <a:pt x="10980" y="0"/>
                  </a:moveTo>
                  <a:cubicBezTo>
                    <a:pt x="10687" y="0"/>
                    <a:pt x="10363" y="54"/>
                    <a:pt x="10008" y="171"/>
                  </a:cubicBezTo>
                  <a:cubicBezTo>
                    <a:pt x="6572" y="1372"/>
                    <a:pt x="3236" y="2773"/>
                    <a:pt x="1" y="4441"/>
                  </a:cubicBezTo>
                  <a:cubicBezTo>
                    <a:pt x="835" y="7276"/>
                    <a:pt x="2369" y="9878"/>
                    <a:pt x="4504" y="11946"/>
                  </a:cubicBezTo>
                  <a:cubicBezTo>
                    <a:pt x="4504" y="11946"/>
                    <a:pt x="6305" y="11846"/>
                    <a:pt x="9974" y="9077"/>
                  </a:cubicBezTo>
                  <a:cubicBezTo>
                    <a:pt x="13728" y="6270"/>
                    <a:pt x="14131" y="0"/>
                    <a:pt x="10980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6"/>
            <p:cNvSpPr/>
            <p:nvPr/>
          </p:nvSpPr>
          <p:spPr>
            <a:xfrm>
              <a:off x="3274175" y="1764200"/>
              <a:ext cx="121775" cy="114275"/>
            </a:xfrm>
            <a:custGeom>
              <a:avLst/>
              <a:gdLst/>
              <a:ahLst/>
              <a:cxnLst/>
              <a:rect l="l" t="t" r="r" b="b"/>
              <a:pathLst>
                <a:path w="4871" h="4571" extrusionOk="0">
                  <a:moveTo>
                    <a:pt x="1535" y="1"/>
                  </a:moveTo>
                  <a:lnTo>
                    <a:pt x="1" y="4237"/>
                  </a:lnTo>
                  <a:lnTo>
                    <a:pt x="3737" y="4571"/>
                  </a:lnTo>
                  <a:lnTo>
                    <a:pt x="4837" y="2603"/>
                  </a:lnTo>
                  <a:cubicBezTo>
                    <a:pt x="4871" y="735"/>
                    <a:pt x="1535" y="1"/>
                    <a:pt x="15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6"/>
            <p:cNvSpPr/>
            <p:nvPr/>
          </p:nvSpPr>
          <p:spPr>
            <a:xfrm>
              <a:off x="3201851" y="1745001"/>
              <a:ext cx="111750" cy="126200"/>
            </a:xfrm>
            <a:custGeom>
              <a:avLst/>
              <a:gdLst/>
              <a:ahLst/>
              <a:cxnLst/>
              <a:rect l="l" t="t" r="r" b="b"/>
              <a:pathLst>
                <a:path w="4470" h="5048" extrusionOk="0">
                  <a:moveTo>
                    <a:pt x="2225" y="0"/>
                  </a:moveTo>
                  <a:cubicBezTo>
                    <a:pt x="1790" y="0"/>
                    <a:pt x="1384" y="235"/>
                    <a:pt x="1168" y="644"/>
                  </a:cubicBezTo>
                  <a:lnTo>
                    <a:pt x="367" y="2012"/>
                  </a:lnTo>
                  <a:cubicBezTo>
                    <a:pt x="0" y="2679"/>
                    <a:pt x="234" y="3479"/>
                    <a:pt x="901" y="3846"/>
                  </a:cubicBezTo>
                  <a:lnTo>
                    <a:pt x="2936" y="5047"/>
                  </a:lnTo>
                  <a:lnTo>
                    <a:pt x="4470" y="811"/>
                  </a:lnTo>
                  <a:lnTo>
                    <a:pt x="2735" y="110"/>
                  </a:lnTo>
                  <a:cubicBezTo>
                    <a:pt x="2567" y="36"/>
                    <a:pt x="2394" y="0"/>
                    <a:pt x="22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6"/>
            <p:cNvSpPr/>
            <p:nvPr/>
          </p:nvSpPr>
          <p:spPr>
            <a:xfrm>
              <a:off x="2112525" y="2701550"/>
              <a:ext cx="3367425" cy="54225"/>
            </a:xfrm>
            <a:custGeom>
              <a:avLst/>
              <a:gdLst/>
              <a:ahLst/>
              <a:cxnLst/>
              <a:rect l="l" t="t" r="r" b="b"/>
              <a:pathLst>
                <a:path w="134697" h="2169" extrusionOk="0">
                  <a:moveTo>
                    <a:pt x="1101" y="0"/>
                  </a:moveTo>
                  <a:cubicBezTo>
                    <a:pt x="500" y="0"/>
                    <a:pt x="0" y="501"/>
                    <a:pt x="33" y="1101"/>
                  </a:cubicBezTo>
                  <a:cubicBezTo>
                    <a:pt x="33" y="1668"/>
                    <a:pt x="500" y="2168"/>
                    <a:pt x="1101" y="2168"/>
                  </a:cubicBezTo>
                  <a:lnTo>
                    <a:pt x="133595" y="2168"/>
                  </a:lnTo>
                  <a:cubicBezTo>
                    <a:pt x="134196" y="2168"/>
                    <a:pt x="134663" y="1668"/>
                    <a:pt x="134663" y="1101"/>
                  </a:cubicBezTo>
                  <a:cubicBezTo>
                    <a:pt x="134696" y="501"/>
                    <a:pt x="134196" y="0"/>
                    <a:pt x="133595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6"/>
            <p:cNvSpPr/>
            <p:nvPr/>
          </p:nvSpPr>
          <p:spPr>
            <a:xfrm>
              <a:off x="4733550" y="2502225"/>
              <a:ext cx="157650" cy="199350"/>
            </a:xfrm>
            <a:custGeom>
              <a:avLst/>
              <a:gdLst/>
              <a:ahLst/>
              <a:cxnLst/>
              <a:rect l="l" t="t" r="r" b="b"/>
              <a:pathLst>
                <a:path w="6306" h="7974" extrusionOk="0">
                  <a:moveTo>
                    <a:pt x="534" y="1"/>
                  </a:moveTo>
                  <a:cubicBezTo>
                    <a:pt x="234" y="1"/>
                    <a:pt x="1" y="234"/>
                    <a:pt x="1" y="535"/>
                  </a:cubicBezTo>
                  <a:lnTo>
                    <a:pt x="1" y="7439"/>
                  </a:lnTo>
                  <a:cubicBezTo>
                    <a:pt x="1" y="7740"/>
                    <a:pt x="234" y="7973"/>
                    <a:pt x="534" y="7973"/>
                  </a:cubicBezTo>
                  <a:lnTo>
                    <a:pt x="5771" y="7973"/>
                  </a:lnTo>
                  <a:cubicBezTo>
                    <a:pt x="6072" y="7973"/>
                    <a:pt x="6305" y="7740"/>
                    <a:pt x="6305" y="7439"/>
                  </a:cubicBezTo>
                  <a:lnTo>
                    <a:pt x="6305" y="535"/>
                  </a:lnTo>
                  <a:cubicBezTo>
                    <a:pt x="6305" y="234"/>
                    <a:pt x="6072" y="1"/>
                    <a:pt x="5771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6"/>
            <p:cNvSpPr/>
            <p:nvPr/>
          </p:nvSpPr>
          <p:spPr>
            <a:xfrm>
              <a:off x="4795250" y="2529925"/>
              <a:ext cx="167650" cy="143300"/>
            </a:xfrm>
            <a:custGeom>
              <a:avLst/>
              <a:gdLst/>
              <a:ahLst/>
              <a:cxnLst/>
              <a:rect l="l" t="t" r="r" b="b"/>
              <a:pathLst>
                <a:path w="6706" h="5732" extrusionOk="0">
                  <a:moveTo>
                    <a:pt x="3797" y="861"/>
                  </a:moveTo>
                  <a:cubicBezTo>
                    <a:pt x="3810" y="861"/>
                    <a:pt x="3824" y="861"/>
                    <a:pt x="3837" y="861"/>
                  </a:cubicBezTo>
                  <a:cubicBezTo>
                    <a:pt x="4971" y="861"/>
                    <a:pt x="5872" y="1762"/>
                    <a:pt x="5872" y="2862"/>
                  </a:cubicBezTo>
                  <a:cubicBezTo>
                    <a:pt x="5872" y="4107"/>
                    <a:pt x="4859" y="4921"/>
                    <a:pt x="3812" y="4921"/>
                  </a:cubicBezTo>
                  <a:cubicBezTo>
                    <a:pt x="3315" y="4921"/>
                    <a:pt x="2811" y="4738"/>
                    <a:pt x="2403" y="4330"/>
                  </a:cubicBezTo>
                  <a:cubicBezTo>
                    <a:pt x="1112" y="3039"/>
                    <a:pt x="2022" y="861"/>
                    <a:pt x="3797" y="861"/>
                  </a:cubicBezTo>
                  <a:close/>
                  <a:moveTo>
                    <a:pt x="3816" y="0"/>
                  </a:moveTo>
                  <a:cubicBezTo>
                    <a:pt x="3108" y="0"/>
                    <a:pt x="2387" y="266"/>
                    <a:pt x="1802" y="861"/>
                  </a:cubicBezTo>
                  <a:cubicBezTo>
                    <a:pt x="1" y="2662"/>
                    <a:pt x="1269" y="5731"/>
                    <a:pt x="3837" y="5731"/>
                  </a:cubicBezTo>
                  <a:cubicBezTo>
                    <a:pt x="5438" y="5731"/>
                    <a:pt x="6706" y="4463"/>
                    <a:pt x="6706" y="2862"/>
                  </a:cubicBezTo>
                  <a:cubicBezTo>
                    <a:pt x="6706" y="1150"/>
                    <a:pt x="5290" y="0"/>
                    <a:pt x="381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6"/>
            <p:cNvSpPr/>
            <p:nvPr/>
          </p:nvSpPr>
          <p:spPr>
            <a:xfrm>
              <a:off x="4505050" y="2701550"/>
              <a:ext cx="974900" cy="54225"/>
            </a:xfrm>
            <a:custGeom>
              <a:avLst/>
              <a:gdLst/>
              <a:ahLst/>
              <a:cxnLst/>
              <a:rect l="l" t="t" r="r" b="b"/>
              <a:pathLst>
                <a:path w="38996" h="2169" extrusionOk="0">
                  <a:moveTo>
                    <a:pt x="1068" y="0"/>
                  </a:moveTo>
                  <a:cubicBezTo>
                    <a:pt x="468" y="0"/>
                    <a:pt x="1" y="501"/>
                    <a:pt x="1" y="1101"/>
                  </a:cubicBezTo>
                  <a:cubicBezTo>
                    <a:pt x="1" y="1668"/>
                    <a:pt x="468" y="2168"/>
                    <a:pt x="1068" y="2168"/>
                  </a:cubicBezTo>
                  <a:lnTo>
                    <a:pt x="37894" y="2168"/>
                  </a:lnTo>
                  <a:cubicBezTo>
                    <a:pt x="38495" y="2168"/>
                    <a:pt x="38962" y="1668"/>
                    <a:pt x="38962" y="1101"/>
                  </a:cubicBezTo>
                  <a:cubicBezTo>
                    <a:pt x="38995" y="501"/>
                    <a:pt x="38495" y="0"/>
                    <a:pt x="37894" y="0"/>
                  </a:cubicBezTo>
                  <a:close/>
                </a:path>
              </a:pathLst>
            </a:custGeom>
            <a:solidFill>
              <a:srgbClr val="2F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6"/>
            <p:cNvSpPr/>
            <p:nvPr/>
          </p:nvSpPr>
          <p:spPr>
            <a:xfrm>
              <a:off x="4941200" y="2755750"/>
              <a:ext cx="101775" cy="813100"/>
            </a:xfrm>
            <a:custGeom>
              <a:avLst/>
              <a:gdLst/>
              <a:ahLst/>
              <a:cxnLst/>
              <a:rect l="l" t="t" r="r" b="b"/>
              <a:pathLst>
                <a:path w="4071" h="32524" extrusionOk="0">
                  <a:moveTo>
                    <a:pt x="0" y="0"/>
                  </a:moveTo>
                  <a:lnTo>
                    <a:pt x="0" y="32524"/>
                  </a:lnTo>
                  <a:lnTo>
                    <a:pt x="4070" y="32524"/>
                  </a:lnTo>
                  <a:lnTo>
                    <a:pt x="407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6"/>
            <p:cNvSpPr/>
            <p:nvPr/>
          </p:nvSpPr>
          <p:spPr>
            <a:xfrm>
              <a:off x="5145500" y="2755750"/>
              <a:ext cx="194350" cy="41725"/>
            </a:xfrm>
            <a:custGeom>
              <a:avLst/>
              <a:gdLst/>
              <a:ahLst/>
              <a:cxnLst/>
              <a:rect l="l" t="t" r="r" b="b"/>
              <a:pathLst>
                <a:path w="7774" h="1669" extrusionOk="0">
                  <a:moveTo>
                    <a:pt x="1" y="0"/>
                  </a:moveTo>
                  <a:lnTo>
                    <a:pt x="1" y="768"/>
                  </a:lnTo>
                  <a:cubicBezTo>
                    <a:pt x="1" y="1268"/>
                    <a:pt x="401" y="1668"/>
                    <a:pt x="902" y="1668"/>
                  </a:cubicBezTo>
                  <a:lnTo>
                    <a:pt x="6873" y="1668"/>
                  </a:lnTo>
                  <a:cubicBezTo>
                    <a:pt x="7373" y="1668"/>
                    <a:pt x="7773" y="1268"/>
                    <a:pt x="7773" y="768"/>
                  </a:cubicBezTo>
                  <a:lnTo>
                    <a:pt x="777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6"/>
            <p:cNvSpPr/>
            <p:nvPr/>
          </p:nvSpPr>
          <p:spPr>
            <a:xfrm>
              <a:off x="4916175" y="3367025"/>
              <a:ext cx="151800" cy="813100"/>
            </a:xfrm>
            <a:custGeom>
              <a:avLst/>
              <a:gdLst/>
              <a:ahLst/>
              <a:cxnLst/>
              <a:rect l="l" t="t" r="r" b="b"/>
              <a:pathLst>
                <a:path w="6072" h="32524" extrusionOk="0">
                  <a:moveTo>
                    <a:pt x="1" y="0"/>
                  </a:moveTo>
                  <a:lnTo>
                    <a:pt x="1" y="32524"/>
                  </a:lnTo>
                  <a:lnTo>
                    <a:pt x="6072" y="32524"/>
                  </a:lnTo>
                  <a:lnTo>
                    <a:pt x="607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6"/>
            <p:cNvSpPr/>
            <p:nvPr/>
          </p:nvSpPr>
          <p:spPr>
            <a:xfrm>
              <a:off x="4891175" y="3868200"/>
              <a:ext cx="202650" cy="813125"/>
            </a:xfrm>
            <a:custGeom>
              <a:avLst/>
              <a:gdLst/>
              <a:ahLst/>
              <a:cxnLst/>
              <a:rect l="l" t="t" r="r" b="b"/>
              <a:pathLst>
                <a:path w="8106" h="32525" extrusionOk="0">
                  <a:moveTo>
                    <a:pt x="0" y="1"/>
                  </a:moveTo>
                  <a:lnTo>
                    <a:pt x="0" y="32524"/>
                  </a:lnTo>
                  <a:lnTo>
                    <a:pt x="8106" y="32524"/>
                  </a:lnTo>
                  <a:lnTo>
                    <a:pt x="810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6"/>
            <p:cNvSpPr/>
            <p:nvPr/>
          </p:nvSpPr>
          <p:spPr>
            <a:xfrm>
              <a:off x="4772750" y="4636250"/>
              <a:ext cx="438675" cy="45075"/>
            </a:xfrm>
            <a:custGeom>
              <a:avLst/>
              <a:gdLst/>
              <a:ahLst/>
              <a:cxnLst/>
              <a:rect l="l" t="t" r="r" b="b"/>
              <a:pathLst>
                <a:path w="17547" h="1803" extrusionOk="0">
                  <a:moveTo>
                    <a:pt x="1802" y="1"/>
                  </a:moveTo>
                  <a:cubicBezTo>
                    <a:pt x="801" y="1"/>
                    <a:pt x="0" y="802"/>
                    <a:pt x="0" y="1802"/>
                  </a:cubicBezTo>
                  <a:lnTo>
                    <a:pt x="17546" y="1802"/>
                  </a:lnTo>
                  <a:cubicBezTo>
                    <a:pt x="17546" y="802"/>
                    <a:pt x="16746" y="1"/>
                    <a:pt x="157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6"/>
            <p:cNvSpPr/>
            <p:nvPr/>
          </p:nvSpPr>
          <p:spPr>
            <a:xfrm>
              <a:off x="2549500" y="2755750"/>
              <a:ext cx="101750" cy="813100"/>
            </a:xfrm>
            <a:custGeom>
              <a:avLst/>
              <a:gdLst/>
              <a:ahLst/>
              <a:cxnLst/>
              <a:rect l="l" t="t" r="r" b="b"/>
              <a:pathLst>
                <a:path w="4070" h="32524" extrusionOk="0">
                  <a:moveTo>
                    <a:pt x="0" y="0"/>
                  </a:moveTo>
                  <a:lnTo>
                    <a:pt x="0" y="32524"/>
                  </a:lnTo>
                  <a:lnTo>
                    <a:pt x="4070" y="32524"/>
                  </a:lnTo>
                  <a:lnTo>
                    <a:pt x="407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6"/>
            <p:cNvSpPr/>
            <p:nvPr/>
          </p:nvSpPr>
          <p:spPr>
            <a:xfrm>
              <a:off x="2524475" y="3367025"/>
              <a:ext cx="151800" cy="813100"/>
            </a:xfrm>
            <a:custGeom>
              <a:avLst/>
              <a:gdLst/>
              <a:ahLst/>
              <a:cxnLst/>
              <a:rect l="l" t="t" r="r" b="b"/>
              <a:pathLst>
                <a:path w="6072" h="32524" extrusionOk="0">
                  <a:moveTo>
                    <a:pt x="0" y="0"/>
                  </a:moveTo>
                  <a:lnTo>
                    <a:pt x="0" y="32524"/>
                  </a:lnTo>
                  <a:lnTo>
                    <a:pt x="6071" y="32524"/>
                  </a:lnTo>
                  <a:lnTo>
                    <a:pt x="607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6"/>
            <p:cNvSpPr/>
            <p:nvPr/>
          </p:nvSpPr>
          <p:spPr>
            <a:xfrm>
              <a:off x="2498625" y="3868200"/>
              <a:ext cx="202675" cy="813125"/>
            </a:xfrm>
            <a:custGeom>
              <a:avLst/>
              <a:gdLst/>
              <a:ahLst/>
              <a:cxnLst/>
              <a:rect l="l" t="t" r="r" b="b"/>
              <a:pathLst>
                <a:path w="8107" h="32525" extrusionOk="0">
                  <a:moveTo>
                    <a:pt x="0" y="1"/>
                  </a:moveTo>
                  <a:lnTo>
                    <a:pt x="0" y="32524"/>
                  </a:lnTo>
                  <a:lnTo>
                    <a:pt x="8106" y="32524"/>
                  </a:lnTo>
                  <a:lnTo>
                    <a:pt x="810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6"/>
            <p:cNvSpPr/>
            <p:nvPr/>
          </p:nvSpPr>
          <p:spPr>
            <a:xfrm>
              <a:off x="2381050" y="4636250"/>
              <a:ext cx="438650" cy="45075"/>
            </a:xfrm>
            <a:custGeom>
              <a:avLst/>
              <a:gdLst/>
              <a:ahLst/>
              <a:cxnLst/>
              <a:rect l="l" t="t" r="r" b="b"/>
              <a:pathLst>
                <a:path w="17546" h="1803" extrusionOk="0">
                  <a:moveTo>
                    <a:pt x="1801" y="1"/>
                  </a:moveTo>
                  <a:cubicBezTo>
                    <a:pt x="801" y="1"/>
                    <a:pt x="0" y="802"/>
                    <a:pt x="0" y="1802"/>
                  </a:cubicBezTo>
                  <a:lnTo>
                    <a:pt x="17546" y="1802"/>
                  </a:lnTo>
                  <a:cubicBezTo>
                    <a:pt x="17546" y="802"/>
                    <a:pt x="16745" y="1"/>
                    <a:pt x="157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6"/>
            <p:cNvSpPr/>
            <p:nvPr/>
          </p:nvSpPr>
          <p:spPr>
            <a:xfrm>
              <a:off x="2597025" y="2669025"/>
              <a:ext cx="1280950" cy="32550"/>
            </a:xfrm>
            <a:custGeom>
              <a:avLst/>
              <a:gdLst/>
              <a:ahLst/>
              <a:cxnLst/>
              <a:rect l="l" t="t" r="r" b="b"/>
              <a:pathLst>
                <a:path w="51238" h="1302" extrusionOk="0">
                  <a:moveTo>
                    <a:pt x="634" y="0"/>
                  </a:moveTo>
                  <a:cubicBezTo>
                    <a:pt x="267" y="0"/>
                    <a:pt x="1" y="300"/>
                    <a:pt x="1" y="667"/>
                  </a:cubicBezTo>
                  <a:cubicBezTo>
                    <a:pt x="1" y="1001"/>
                    <a:pt x="267" y="1301"/>
                    <a:pt x="634" y="1301"/>
                  </a:cubicBezTo>
                  <a:lnTo>
                    <a:pt x="50570" y="1301"/>
                  </a:lnTo>
                  <a:cubicBezTo>
                    <a:pt x="50937" y="1301"/>
                    <a:pt x="51237" y="1001"/>
                    <a:pt x="51237" y="667"/>
                  </a:cubicBezTo>
                  <a:cubicBezTo>
                    <a:pt x="51237" y="300"/>
                    <a:pt x="50937" y="0"/>
                    <a:pt x="50570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6"/>
            <p:cNvSpPr/>
            <p:nvPr/>
          </p:nvSpPr>
          <p:spPr>
            <a:xfrm>
              <a:off x="2597025" y="2669025"/>
              <a:ext cx="1280950" cy="32550"/>
            </a:xfrm>
            <a:custGeom>
              <a:avLst/>
              <a:gdLst/>
              <a:ahLst/>
              <a:cxnLst/>
              <a:rect l="l" t="t" r="r" b="b"/>
              <a:pathLst>
                <a:path w="51238" h="1302" extrusionOk="0">
                  <a:moveTo>
                    <a:pt x="634" y="0"/>
                  </a:moveTo>
                  <a:cubicBezTo>
                    <a:pt x="267" y="0"/>
                    <a:pt x="1" y="300"/>
                    <a:pt x="1" y="667"/>
                  </a:cubicBezTo>
                  <a:cubicBezTo>
                    <a:pt x="1" y="1001"/>
                    <a:pt x="267" y="1301"/>
                    <a:pt x="634" y="1301"/>
                  </a:cubicBezTo>
                  <a:lnTo>
                    <a:pt x="50570" y="1301"/>
                  </a:lnTo>
                  <a:cubicBezTo>
                    <a:pt x="50937" y="1301"/>
                    <a:pt x="51237" y="1001"/>
                    <a:pt x="51237" y="667"/>
                  </a:cubicBezTo>
                  <a:cubicBezTo>
                    <a:pt x="51237" y="300"/>
                    <a:pt x="50937" y="0"/>
                    <a:pt x="50570" y="0"/>
                  </a:cubicBezTo>
                  <a:close/>
                </a:path>
              </a:pathLst>
            </a:custGeom>
            <a:solidFill>
              <a:srgbClr val="2F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6"/>
            <p:cNvSpPr/>
            <p:nvPr/>
          </p:nvSpPr>
          <p:spPr>
            <a:xfrm>
              <a:off x="2495375" y="2086925"/>
              <a:ext cx="1060700" cy="598800"/>
            </a:xfrm>
            <a:custGeom>
              <a:avLst/>
              <a:gdLst/>
              <a:ahLst/>
              <a:cxnLst/>
              <a:rect l="l" t="t" r="r" b="b"/>
              <a:pathLst>
                <a:path w="42428" h="23952" extrusionOk="0">
                  <a:moveTo>
                    <a:pt x="1711" y="0"/>
                  </a:moveTo>
                  <a:cubicBezTo>
                    <a:pt x="737" y="0"/>
                    <a:pt x="1" y="886"/>
                    <a:pt x="197" y="1869"/>
                  </a:cubicBezTo>
                  <a:lnTo>
                    <a:pt x="3099" y="22083"/>
                  </a:lnTo>
                  <a:cubicBezTo>
                    <a:pt x="3266" y="23117"/>
                    <a:pt x="4167" y="23918"/>
                    <a:pt x="5234" y="23951"/>
                  </a:cubicBezTo>
                  <a:lnTo>
                    <a:pt x="40659" y="23951"/>
                  </a:lnTo>
                  <a:cubicBezTo>
                    <a:pt x="41660" y="23951"/>
                    <a:pt x="42427" y="23084"/>
                    <a:pt x="42260" y="22083"/>
                  </a:cubicBezTo>
                  <a:lnTo>
                    <a:pt x="39325" y="1869"/>
                  </a:lnTo>
                  <a:cubicBezTo>
                    <a:pt x="39158" y="802"/>
                    <a:pt x="38258" y="34"/>
                    <a:pt x="37224" y="1"/>
                  </a:cubicBezTo>
                  <a:lnTo>
                    <a:pt x="1765" y="1"/>
                  </a:lnTo>
                  <a:cubicBezTo>
                    <a:pt x="1747" y="0"/>
                    <a:pt x="1729" y="0"/>
                    <a:pt x="1711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6"/>
            <p:cNvSpPr/>
            <p:nvPr/>
          </p:nvSpPr>
          <p:spPr>
            <a:xfrm>
              <a:off x="2495375" y="2086925"/>
              <a:ext cx="673750" cy="598800"/>
            </a:xfrm>
            <a:custGeom>
              <a:avLst/>
              <a:gdLst/>
              <a:ahLst/>
              <a:cxnLst/>
              <a:rect l="l" t="t" r="r" b="b"/>
              <a:pathLst>
                <a:path w="26950" h="23952" extrusionOk="0">
                  <a:moveTo>
                    <a:pt x="1711" y="0"/>
                  </a:moveTo>
                  <a:cubicBezTo>
                    <a:pt x="737" y="0"/>
                    <a:pt x="1" y="886"/>
                    <a:pt x="197" y="1869"/>
                  </a:cubicBezTo>
                  <a:lnTo>
                    <a:pt x="3099" y="22083"/>
                  </a:lnTo>
                  <a:cubicBezTo>
                    <a:pt x="3266" y="23117"/>
                    <a:pt x="4167" y="23918"/>
                    <a:pt x="5234" y="23951"/>
                  </a:cubicBezTo>
                  <a:lnTo>
                    <a:pt x="11805" y="23951"/>
                  </a:lnTo>
                  <a:cubicBezTo>
                    <a:pt x="13073" y="23951"/>
                    <a:pt x="14240" y="23284"/>
                    <a:pt x="14874" y="22183"/>
                  </a:cubicBezTo>
                  <a:lnTo>
                    <a:pt x="26216" y="2803"/>
                  </a:lnTo>
                  <a:cubicBezTo>
                    <a:pt x="26950" y="1569"/>
                    <a:pt x="26049" y="1"/>
                    <a:pt x="24615" y="1"/>
                  </a:cubicBezTo>
                  <a:lnTo>
                    <a:pt x="1765" y="1"/>
                  </a:lnTo>
                  <a:cubicBezTo>
                    <a:pt x="1747" y="0"/>
                    <a:pt x="1729" y="0"/>
                    <a:pt x="1711" y="0"/>
                  </a:cubicBezTo>
                  <a:close/>
                </a:path>
              </a:pathLst>
            </a:custGeom>
            <a:solidFill>
              <a:srgbClr val="61D5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4593DA-94DB-4D3E-D91F-E5655EA3A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4372F-479A-4C52-7F81-63D6B7CA8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.NET SDK Commands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84074C-80D3-8AFD-4C6A-C0024C86F08D}"/>
              </a:ext>
            </a:extLst>
          </p:cNvPr>
          <p:cNvSpPr txBox="1"/>
          <p:nvPr/>
        </p:nvSpPr>
        <p:spPr>
          <a:xfrm>
            <a:off x="1823506" y="932000"/>
            <a:ext cx="5496988" cy="3607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3"/>
                </a:solidFill>
              </a:rPr>
              <a:t>dotnet –info </a:t>
            </a:r>
            <a:r>
              <a:rPr lang="en-US" dirty="0">
                <a:solidFill>
                  <a:schemeClr val="bg1"/>
                </a:solidFill>
              </a:rPr>
              <a:t>– display info on dotnet </a:t>
            </a:r>
            <a:r>
              <a:rPr lang="en-US" dirty="0" err="1">
                <a:solidFill>
                  <a:schemeClr val="bg1"/>
                </a:solidFill>
              </a:rPr>
              <a:t>sdk</a:t>
            </a:r>
            <a:endParaRPr lang="en-US" dirty="0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3"/>
                </a:solidFill>
              </a:rPr>
              <a:t>dotnet new … </a:t>
            </a:r>
            <a:r>
              <a:rPr lang="en-US" dirty="0">
                <a:solidFill>
                  <a:schemeClr val="bg1"/>
                </a:solidFill>
              </a:rPr>
              <a:t>- scaffold a new project</a:t>
            </a:r>
            <a:endParaRPr lang="en-US" dirty="0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3"/>
                </a:solidFill>
              </a:rPr>
              <a:t>dotnet new console –n HelloWorld </a:t>
            </a:r>
            <a:r>
              <a:rPr lang="en-US" dirty="0">
                <a:solidFill>
                  <a:schemeClr val="bg1"/>
                </a:solidFill>
              </a:rPr>
              <a:t>– scaffold a console app with a project name of ‘HelloWorld’; uses top-level statements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3"/>
                </a:solidFill>
              </a:rPr>
              <a:t>dotnet new console –n HelloWorld –use-program-main </a:t>
            </a:r>
            <a:r>
              <a:rPr lang="en-US" dirty="0">
                <a:solidFill>
                  <a:schemeClr val="bg1"/>
                </a:solidFill>
              </a:rPr>
              <a:t>– same as above, except it won’t use top level statements or implicit usings, we will get a main method</a:t>
            </a:r>
            <a:endParaRPr lang="en-US" dirty="0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3"/>
                </a:solidFill>
              </a:rPr>
              <a:t>dotnet new </a:t>
            </a:r>
            <a:r>
              <a:rPr lang="en-US" dirty="0" err="1">
                <a:solidFill>
                  <a:schemeClr val="accent3"/>
                </a:solidFill>
              </a:rPr>
              <a:t>gitignore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– create new .NET specific </a:t>
            </a:r>
            <a:r>
              <a:rPr lang="en-US" dirty="0" err="1">
                <a:solidFill>
                  <a:schemeClr val="bg1"/>
                </a:solidFill>
              </a:rPr>
              <a:t>gitignore</a:t>
            </a:r>
            <a:r>
              <a:rPr lang="en-US" dirty="0">
                <a:solidFill>
                  <a:schemeClr val="bg1"/>
                </a:solidFill>
              </a:rPr>
              <a:t> file</a:t>
            </a:r>
            <a:endParaRPr lang="en-US" dirty="0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3"/>
                </a:solidFill>
              </a:rPr>
              <a:t>dotnet new list </a:t>
            </a:r>
            <a:r>
              <a:rPr lang="en-US" dirty="0">
                <a:solidFill>
                  <a:schemeClr val="bg1"/>
                </a:solidFill>
              </a:rPr>
              <a:t>– list all templates available for the dotnet new command</a:t>
            </a:r>
            <a:endParaRPr lang="en-US" dirty="0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3"/>
                </a:solidFill>
              </a:rPr>
              <a:t>dotnet run </a:t>
            </a:r>
            <a:r>
              <a:rPr lang="en-US" dirty="0">
                <a:solidFill>
                  <a:schemeClr val="bg1"/>
                </a:solidFill>
              </a:rPr>
              <a:t>–clean, restore, build, and run the project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862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1B890-0CB3-C3A4-0A40-86D75EC34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Overview Challenge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327513-341F-981E-5D5E-619F62E2C4BC}"/>
              </a:ext>
            </a:extLst>
          </p:cNvPr>
          <p:cNvSpPr txBox="1"/>
          <p:nvPr/>
        </p:nvSpPr>
        <p:spPr>
          <a:xfrm>
            <a:off x="779228" y="1327868"/>
            <a:ext cx="1987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Goal:</a:t>
            </a:r>
          </a:p>
          <a:p>
            <a:r>
              <a:rPr lang="en-US" dirty="0">
                <a:solidFill>
                  <a:schemeClr val="bg1"/>
                </a:solidFill>
              </a:rPr>
              <a:t>Create a .NET app.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75BA2C-C335-E1A0-7D63-C94522D8DFDA}"/>
              </a:ext>
            </a:extLst>
          </p:cNvPr>
          <p:cNvSpPr txBox="1"/>
          <p:nvPr/>
        </p:nvSpPr>
        <p:spPr>
          <a:xfrm>
            <a:off x="2830664" y="1327868"/>
            <a:ext cx="576469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Scenario:                                                          5 min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Create a Hello World console app and run it. </a:t>
            </a:r>
          </a:p>
        </p:txBody>
      </p:sp>
    </p:spTree>
    <p:extLst>
      <p:ext uri="{BB962C8B-B14F-4D97-AF65-F5344CB8AC3E}">
        <p14:creationId xmlns:p14="http://schemas.microsoft.com/office/powerpoint/2010/main" val="2474083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4C8094-A028-8FC6-04F5-2CBC2C8E47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CC799-C842-F2EB-2DDF-89C5AC4BA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Files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06B024-2CA5-8C42-7CE1-EA502D43E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25" y="1599916"/>
            <a:ext cx="2334984" cy="19104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0A1F2D-6543-6A4F-3E92-09DDEAFBEFA9}"/>
              </a:ext>
            </a:extLst>
          </p:cNvPr>
          <p:cNvSpPr txBox="1"/>
          <p:nvPr/>
        </p:nvSpPr>
        <p:spPr>
          <a:xfrm>
            <a:off x="3772800" y="1599916"/>
            <a:ext cx="484139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Bin is generated when we run the project. Both bin and </a:t>
            </a:r>
          </a:p>
          <a:p>
            <a:r>
              <a:rPr lang="en-US" dirty="0">
                <a:solidFill>
                  <a:schemeClr val="bg1"/>
                </a:solidFill>
              </a:rPr>
              <a:t>Obj folders represent generated project files.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.</a:t>
            </a:r>
            <a:r>
              <a:rPr lang="en-US" dirty="0" err="1">
                <a:solidFill>
                  <a:schemeClr val="bg1"/>
                </a:solidFill>
              </a:rPr>
              <a:t>csproj</a:t>
            </a:r>
            <a:r>
              <a:rPr lang="en-US" dirty="0">
                <a:solidFill>
                  <a:schemeClr val="bg1"/>
                </a:solidFill>
              </a:rPr>
              <a:t> file lists project dependencies.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.</a:t>
            </a:r>
            <a:r>
              <a:rPr lang="en-US" dirty="0" err="1">
                <a:solidFill>
                  <a:schemeClr val="bg1"/>
                </a:solidFill>
              </a:rPr>
              <a:t>sln</a:t>
            </a:r>
            <a:r>
              <a:rPr lang="en-US" dirty="0">
                <a:solidFill>
                  <a:schemeClr val="bg1"/>
                </a:solidFill>
              </a:rPr>
              <a:t> file (solution file) is responsible for linking multiple </a:t>
            </a:r>
          </a:p>
          <a:p>
            <a:r>
              <a:rPr lang="en-US" dirty="0">
                <a:solidFill>
                  <a:schemeClr val="bg1"/>
                </a:solidFill>
              </a:rPr>
              <a:t>Projects together so they may perform work in tandem.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.cs is our source code and project entry point. </a:t>
            </a:r>
          </a:p>
        </p:txBody>
      </p:sp>
    </p:spTree>
    <p:extLst>
      <p:ext uri="{BB962C8B-B14F-4D97-AF65-F5344CB8AC3E}">
        <p14:creationId xmlns:p14="http://schemas.microsoft.com/office/powerpoint/2010/main" val="1786046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>
          <a:extLst>
            <a:ext uri="{FF2B5EF4-FFF2-40B4-BE49-F238E27FC236}">
              <a16:creationId xmlns:a16="http://schemas.microsoft.com/office/drawing/2014/main" id="{E219353E-924E-516B-F5EC-2D57386BC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0">
            <a:extLst>
              <a:ext uri="{FF2B5EF4-FFF2-40B4-BE49-F238E27FC236}">
                <a16:creationId xmlns:a16="http://schemas.microsoft.com/office/drawing/2014/main" id="{9DA35B7E-DE91-EF72-036B-F9B915225E1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20000" y="2101463"/>
            <a:ext cx="2697900" cy="12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C# Foundations</a:t>
            </a:r>
            <a:endParaRPr sz="3200" dirty="0"/>
          </a:p>
        </p:txBody>
      </p:sp>
      <p:sp>
        <p:nvSpPr>
          <p:cNvPr id="406" name="Google Shape;406;p30">
            <a:extLst>
              <a:ext uri="{FF2B5EF4-FFF2-40B4-BE49-F238E27FC236}">
                <a16:creationId xmlns:a16="http://schemas.microsoft.com/office/drawing/2014/main" id="{B2DFC788-A0AA-BB99-F6FC-1C7C93C970C0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837488"/>
            <a:ext cx="1554900" cy="10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407" name="Google Shape;407;p30">
            <a:extLst>
              <a:ext uri="{FF2B5EF4-FFF2-40B4-BE49-F238E27FC236}">
                <a16:creationId xmlns:a16="http://schemas.microsoft.com/office/drawing/2014/main" id="{0CF66737-F793-4E36-305B-D241158B83F0}"/>
              </a:ext>
            </a:extLst>
          </p:cNvPr>
          <p:cNvGrpSpPr/>
          <p:nvPr/>
        </p:nvGrpSpPr>
        <p:grpSpPr>
          <a:xfrm>
            <a:off x="4455820" y="1542185"/>
            <a:ext cx="4005090" cy="3068089"/>
            <a:chOff x="4428901" y="1471229"/>
            <a:chExt cx="4797089" cy="3674798"/>
          </a:xfrm>
        </p:grpSpPr>
        <p:sp>
          <p:nvSpPr>
            <p:cNvPr id="408" name="Google Shape;408;p30">
              <a:extLst>
                <a:ext uri="{FF2B5EF4-FFF2-40B4-BE49-F238E27FC236}">
                  <a16:creationId xmlns:a16="http://schemas.microsoft.com/office/drawing/2014/main" id="{141FBAC0-E9C7-C22F-0F35-757FD0A91BA9}"/>
                </a:ext>
              </a:extLst>
            </p:cNvPr>
            <p:cNvSpPr/>
            <p:nvPr/>
          </p:nvSpPr>
          <p:spPr>
            <a:xfrm flipH="1">
              <a:off x="4428901" y="4806641"/>
              <a:ext cx="306677" cy="2831"/>
            </a:xfrm>
            <a:custGeom>
              <a:avLst/>
              <a:gdLst/>
              <a:ahLst/>
              <a:cxnLst/>
              <a:rect l="l" t="t" r="r" b="b"/>
              <a:pathLst>
                <a:path w="10942" h="101" extrusionOk="0">
                  <a:moveTo>
                    <a:pt x="0" y="0"/>
                  </a:moveTo>
                  <a:lnTo>
                    <a:pt x="0" y="100"/>
                  </a:lnTo>
                  <a:lnTo>
                    <a:pt x="10942" y="100"/>
                  </a:lnTo>
                  <a:lnTo>
                    <a:pt x="1094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0">
              <a:extLst>
                <a:ext uri="{FF2B5EF4-FFF2-40B4-BE49-F238E27FC236}">
                  <a16:creationId xmlns:a16="http://schemas.microsoft.com/office/drawing/2014/main" id="{5A80CD13-0D8B-95AE-7986-4FC22CA21B6D}"/>
                </a:ext>
              </a:extLst>
            </p:cNvPr>
            <p:cNvSpPr/>
            <p:nvPr/>
          </p:nvSpPr>
          <p:spPr>
            <a:xfrm flipH="1">
              <a:off x="5518078" y="4768300"/>
              <a:ext cx="399224" cy="3784"/>
            </a:xfrm>
            <a:custGeom>
              <a:avLst/>
              <a:gdLst/>
              <a:ahLst/>
              <a:cxnLst/>
              <a:rect l="l" t="t" r="r" b="b"/>
              <a:pathLst>
                <a:path w="14244" h="135" extrusionOk="0">
                  <a:moveTo>
                    <a:pt x="0" y="1"/>
                  </a:moveTo>
                  <a:lnTo>
                    <a:pt x="0" y="134"/>
                  </a:lnTo>
                  <a:lnTo>
                    <a:pt x="14244" y="134"/>
                  </a:lnTo>
                  <a:lnTo>
                    <a:pt x="1424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0">
              <a:extLst>
                <a:ext uri="{FF2B5EF4-FFF2-40B4-BE49-F238E27FC236}">
                  <a16:creationId xmlns:a16="http://schemas.microsoft.com/office/drawing/2014/main" id="{9A572E04-FD04-0C74-DE08-79697B6D6454}"/>
                </a:ext>
              </a:extLst>
            </p:cNvPr>
            <p:cNvSpPr/>
            <p:nvPr/>
          </p:nvSpPr>
          <p:spPr>
            <a:xfrm flipH="1">
              <a:off x="4828097" y="4698175"/>
              <a:ext cx="308555" cy="2831"/>
            </a:xfrm>
            <a:custGeom>
              <a:avLst/>
              <a:gdLst/>
              <a:ahLst/>
              <a:cxnLst/>
              <a:rect l="l" t="t" r="r" b="b"/>
              <a:pathLst>
                <a:path w="11009" h="101" extrusionOk="0">
                  <a:moveTo>
                    <a:pt x="0" y="1"/>
                  </a:moveTo>
                  <a:lnTo>
                    <a:pt x="0" y="101"/>
                  </a:lnTo>
                  <a:lnTo>
                    <a:pt x="11008" y="101"/>
                  </a:lnTo>
                  <a:lnTo>
                    <a:pt x="11008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0">
              <a:extLst>
                <a:ext uri="{FF2B5EF4-FFF2-40B4-BE49-F238E27FC236}">
                  <a16:creationId xmlns:a16="http://schemas.microsoft.com/office/drawing/2014/main" id="{6F2A9A6C-1499-6570-235A-C0F933DB9018}"/>
                </a:ext>
              </a:extLst>
            </p:cNvPr>
            <p:cNvSpPr/>
            <p:nvPr/>
          </p:nvSpPr>
          <p:spPr>
            <a:xfrm flipH="1">
              <a:off x="8391065" y="4717822"/>
              <a:ext cx="504887" cy="2831"/>
            </a:xfrm>
            <a:custGeom>
              <a:avLst/>
              <a:gdLst/>
              <a:ahLst/>
              <a:cxnLst/>
              <a:rect l="l" t="t" r="r" b="b"/>
              <a:pathLst>
                <a:path w="18014" h="101" extrusionOk="0">
                  <a:moveTo>
                    <a:pt x="0" y="0"/>
                  </a:moveTo>
                  <a:lnTo>
                    <a:pt x="0" y="100"/>
                  </a:lnTo>
                  <a:lnTo>
                    <a:pt x="18013" y="100"/>
                  </a:lnTo>
                  <a:lnTo>
                    <a:pt x="180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0">
              <a:extLst>
                <a:ext uri="{FF2B5EF4-FFF2-40B4-BE49-F238E27FC236}">
                  <a16:creationId xmlns:a16="http://schemas.microsoft.com/office/drawing/2014/main" id="{05839FD5-10D7-8FF3-F25F-26A968C62CD0}"/>
                </a:ext>
              </a:extLst>
            </p:cNvPr>
            <p:cNvSpPr/>
            <p:nvPr/>
          </p:nvSpPr>
          <p:spPr>
            <a:xfrm flipH="1">
              <a:off x="9152110" y="4717822"/>
              <a:ext cx="73880" cy="2831"/>
            </a:xfrm>
            <a:custGeom>
              <a:avLst/>
              <a:gdLst/>
              <a:ahLst/>
              <a:cxnLst/>
              <a:rect l="l" t="t" r="r" b="b"/>
              <a:pathLst>
                <a:path w="2636" h="101" extrusionOk="0">
                  <a:moveTo>
                    <a:pt x="0" y="0"/>
                  </a:moveTo>
                  <a:lnTo>
                    <a:pt x="0" y="100"/>
                  </a:lnTo>
                  <a:lnTo>
                    <a:pt x="2636" y="100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0">
              <a:extLst>
                <a:ext uri="{FF2B5EF4-FFF2-40B4-BE49-F238E27FC236}">
                  <a16:creationId xmlns:a16="http://schemas.microsoft.com/office/drawing/2014/main" id="{CB13C1A6-3B12-B196-E579-32E85BF7FCFE}"/>
                </a:ext>
              </a:extLst>
            </p:cNvPr>
            <p:cNvSpPr/>
            <p:nvPr/>
          </p:nvSpPr>
          <p:spPr>
            <a:xfrm flipH="1">
              <a:off x="7493568" y="4767375"/>
              <a:ext cx="657273" cy="2831"/>
            </a:xfrm>
            <a:custGeom>
              <a:avLst/>
              <a:gdLst/>
              <a:ahLst/>
              <a:cxnLst/>
              <a:rect l="l" t="t" r="r" b="b"/>
              <a:pathLst>
                <a:path w="23451" h="101" extrusionOk="0">
                  <a:moveTo>
                    <a:pt x="1" y="0"/>
                  </a:moveTo>
                  <a:lnTo>
                    <a:pt x="1" y="100"/>
                  </a:lnTo>
                  <a:lnTo>
                    <a:pt x="23451" y="100"/>
                  </a:lnTo>
                  <a:lnTo>
                    <a:pt x="23451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0">
              <a:extLst>
                <a:ext uri="{FF2B5EF4-FFF2-40B4-BE49-F238E27FC236}">
                  <a16:creationId xmlns:a16="http://schemas.microsoft.com/office/drawing/2014/main" id="{B2FE3521-65CB-0C17-00B1-BD094A8DC3D4}"/>
                </a:ext>
              </a:extLst>
            </p:cNvPr>
            <p:cNvSpPr/>
            <p:nvPr/>
          </p:nvSpPr>
          <p:spPr>
            <a:xfrm flipH="1">
              <a:off x="5679825" y="3525841"/>
              <a:ext cx="184197" cy="157991"/>
            </a:xfrm>
            <a:custGeom>
              <a:avLst/>
              <a:gdLst/>
              <a:ahLst/>
              <a:cxnLst/>
              <a:rect l="l" t="t" r="r" b="b"/>
              <a:pathLst>
                <a:path w="6572" h="5637" extrusionOk="0">
                  <a:moveTo>
                    <a:pt x="3736" y="499"/>
                  </a:moveTo>
                  <a:cubicBezTo>
                    <a:pt x="5037" y="499"/>
                    <a:pt x="6071" y="1533"/>
                    <a:pt x="6071" y="2801"/>
                  </a:cubicBezTo>
                  <a:cubicBezTo>
                    <a:pt x="6071" y="4199"/>
                    <a:pt x="4929" y="5124"/>
                    <a:pt x="3735" y="5124"/>
                  </a:cubicBezTo>
                  <a:cubicBezTo>
                    <a:pt x="3162" y="5124"/>
                    <a:pt x="2578" y="4911"/>
                    <a:pt x="2102" y="4435"/>
                  </a:cubicBezTo>
                  <a:cubicBezTo>
                    <a:pt x="634" y="3001"/>
                    <a:pt x="1702" y="499"/>
                    <a:pt x="3736" y="499"/>
                  </a:cubicBezTo>
                  <a:close/>
                  <a:moveTo>
                    <a:pt x="3746" y="1"/>
                  </a:moveTo>
                  <a:cubicBezTo>
                    <a:pt x="3051" y="1"/>
                    <a:pt x="2343" y="258"/>
                    <a:pt x="1768" y="833"/>
                  </a:cubicBezTo>
                  <a:cubicBezTo>
                    <a:pt x="0" y="2601"/>
                    <a:pt x="1235" y="5636"/>
                    <a:pt x="3736" y="5636"/>
                  </a:cubicBezTo>
                  <a:cubicBezTo>
                    <a:pt x="5304" y="5603"/>
                    <a:pt x="6538" y="4369"/>
                    <a:pt x="6572" y="2801"/>
                  </a:cubicBezTo>
                  <a:cubicBezTo>
                    <a:pt x="6572" y="1112"/>
                    <a:pt x="5189" y="1"/>
                    <a:pt x="374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0">
              <a:extLst>
                <a:ext uri="{FF2B5EF4-FFF2-40B4-BE49-F238E27FC236}">
                  <a16:creationId xmlns:a16="http://schemas.microsoft.com/office/drawing/2014/main" id="{0519BDD7-FD95-44A6-B615-0DE21BEA675F}"/>
                </a:ext>
              </a:extLst>
            </p:cNvPr>
            <p:cNvSpPr/>
            <p:nvPr/>
          </p:nvSpPr>
          <p:spPr>
            <a:xfrm flipH="1">
              <a:off x="6043509" y="3525841"/>
              <a:ext cx="184197" cy="157991"/>
            </a:xfrm>
            <a:custGeom>
              <a:avLst/>
              <a:gdLst/>
              <a:ahLst/>
              <a:cxnLst/>
              <a:rect l="l" t="t" r="r" b="b"/>
              <a:pathLst>
                <a:path w="6572" h="5637" extrusionOk="0">
                  <a:moveTo>
                    <a:pt x="3770" y="499"/>
                  </a:moveTo>
                  <a:cubicBezTo>
                    <a:pt x="5037" y="499"/>
                    <a:pt x="6071" y="1533"/>
                    <a:pt x="6071" y="2801"/>
                  </a:cubicBezTo>
                  <a:cubicBezTo>
                    <a:pt x="6071" y="4199"/>
                    <a:pt x="4929" y="5124"/>
                    <a:pt x="3735" y="5124"/>
                  </a:cubicBezTo>
                  <a:cubicBezTo>
                    <a:pt x="3162" y="5124"/>
                    <a:pt x="2578" y="4911"/>
                    <a:pt x="2102" y="4435"/>
                  </a:cubicBezTo>
                  <a:cubicBezTo>
                    <a:pt x="668" y="3001"/>
                    <a:pt x="1702" y="499"/>
                    <a:pt x="3770" y="499"/>
                  </a:cubicBezTo>
                  <a:close/>
                  <a:moveTo>
                    <a:pt x="3746" y="1"/>
                  </a:moveTo>
                  <a:cubicBezTo>
                    <a:pt x="3051" y="1"/>
                    <a:pt x="2343" y="258"/>
                    <a:pt x="1768" y="833"/>
                  </a:cubicBezTo>
                  <a:cubicBezTo>
                    <a:pt x="0" y="2601"/>
                    <a:pt x="1235" y="5636"/>
                    <a:pt x="3770" y="5636"/>
                  </a:cubicBezTo>
                  <a:cubicBezTo>
                    <a:pt x="5304" y="5603"/>
                    <a:pt x="6572" y="4369"/>
                    <a:pt x="6572" y="2801"/>
                  </a:cubicBezTo>
                  <a:cubicBezTo>
                    <a:pt x="6572" y="1112"/>
                    <a:pt x="5189" y="1"/>
                    <a:pt x="374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0">
              <a:extLst>
                <a:ext uri="{FF2B5EF4-FFF2-40B4-BE49-F238E27FC236}">
                  <a16:creationId xmlns:a16="http://schemas.microsoft.com/office/drawing/2014/main" id="{3DD5DC37-BF1A-186E-21E6-471A13A98D8F}"/>
                </a:ext>
              </a:extLst>
            </p:cNvPr>
            <p:cNvSpPr/>
            <p:nvPr/>
          </p:nvSpPr>
          <p:spPr>
            <a:xfrm flipH="1">
              <a:off x="5063696" y="2930004"/>
              <a:ext cx="229097" cy="285152"/>
            </a:xfrm>
            <a:custGeom>
              <a:avLst/>
              <a:gdLst/>
              <a:ahLst/>
              <a:cxnLst/>
              <a:rect l="l" t="t" r="r" b="b"/>
              <a:pathLst>
                <a:path w="8174" h="10174" extrusionOk="0">
                  <a:moveTo>
                    <a:pt x="6238" y="0"/>
                  </a:moveTo>
                  <a:cubicBezTo>
                    <a:pt x="5784" y="0"/>
                    <a:pt x="5324" y="176"/>
                    <a:pt x="4971" y="543"/>
                  </a:cubicBezTo>
                  <a:cubicBezTo>
                    <a:pt x="4937" y="576"/>
                    <a:pt x="4904" y="610"/>
                    <a:pt x="4871" y="676"/>
                  </a:cubicBezTo>
                  <a:cubicBezTo>
                    <a:pt x="4170" y="1610"/>
                    <a:pt x="4871" y="2511"/>
                    <a:pt x="4070" y="3145"/>
                  </a:cubicBezTo>
                  <a:cubicBezTo>
                    <a:pt x="3270" y="3779"/>
                    <a:pt x="1869" y="3912"/>
                    <a:pt x="1935" y="4980"/>
                  </a:cubicBezTo>
                  <a:cubicBezTo>
                    <a:pt x="1969" y="6014"/>
                    <a:pt x="901" y="6114"/>
                    <a:pt x="334" y="6914"/>
                  </a:cubicBezTo>
                  <a:cubicBezTo>
                    <a:pt x="1" y="7448"/>
                    <a:pt x="267" y="8249"/>
                    <a:pt x="501" y="8816"/>
                  </a:cubicBezTo>
                  <a:cubicBezTo>
                    <a:pt x="701" y="9216"/>
                    <a:pt x="1035" y="9550"/>
                    <a:pt x="1435" y="9716"/>
                  </a:cubicBezTo>
                  <a:cubicBezTo>
                    <a:pt x="1952" y="9919"/>
                    <a:pt x="2755" y="10173"/>
                    <a:pt x="3561" y="10173"/>
                  </a:cubicBezTo>
                  <a:cubicBezTo>
                    <a:pt x="4212" y="10173"/>
                    <a:pt x="4865" y="10008"/>
                    <a:pt x="5371" y="9516"/>
                  </a:cubicBezTo>
                  <a:cubicBezTo>
                    <a:pt x="6072" y="8816"/>
                    <a:pt x="5304" y="7882"/>
                    <a:pt x="6272" y="7215"/>
                  </a:cubicBezTo>
                  <a:cubicBezTo>
                    <a:pt x="7206" y="6547"/>
                    <a:pt x="6405" y="5547"/>
                    <a:pt x="6439" y="4613"/>
                  </a:cubicBezTo>
                  <a:cubicBezTo>
                    <a:pt x="6472" y="3679"/>
                    <a:pt x="7706" y="3545"/>
                    <a:pt x="8073" y="2478"/>
                  </a:cubicBezTo>
                  <a:cubicBezTo>
                    <a:pt x="8173" y="1944"/>
                    <a:pt x="8073" y="1410"/>
                    <a:pt x="7773" y="943"/>
                  </a:cubicBezTo>
                  <a:cubicBezTo>
                    <a:pt x="7465" y="327"/>
                    <a:pt x="6857" y="0"/>
                    <a:pt x="623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0">
              <a:extLst>
                <a:ext uri="{FF2B5EF4-FFF2-40B4-BE49-F238E27FC236}">
                  <a16:creationId xmlns:a16="http://schemas.microsoft.com/office/drawing/2014/main" id="{93631240-8594-53D6-5D79-C67FB84E609F}"/>
                </a:ext>
              </a:extLst>
            </p:cNvPr>
            <p:cNvSpPr/>
            <p:nvPr/>
          </p:nvSpPr>
          <p:spPr>
            <a:xfrm flipH="1">
              <a:off x="4499026" y="4881419"/>
              <a:ext cx="4532495" cy="264608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0">
              <a:extLst>
                <a:ext uri="{FF2B5EF4-FFF2-40B4-BE49-F238E27FC236}">
                  <a16:creationId xmlns:a16="http://schemas.microsoft.com/office/drawing/2014/main" id="{F398896D-9238-7DA8-C6BC-8B52E03E6E0C}"/>
                </a:ext>
              </a:extLst>
            </p:cNvPr>
            <p:cNvSpPr/>
            <p:nvPr/>
          </p:nvSpPr>
          <p:spPr>
            <a:xfrm flipH="1">
              <a:off x="6243570" y="1795255"/>
              <a:ext cx="342216" cy="3167528"/>
            </a:xfrm>
            <a:custGeom>
              <a:avLst/>
              <a:gdLst/>
              <a:ahLst/>
              <a:cxnLst/>
              <a:rect l="l" t="t" r="r" b="b"/>
              <a:pathLst>
                <a:path w="12210" h="113015" extrusionOk="0">
                  <a:moveTo>
                    <a:pt x="11009" y="1"/>
                  </a:moveTo>
                  <a:cubicBezTo>
                    <a:pt x="10608" y="1"/>
                    <a:pt x="10275" y="301"/>
                    <a:pt x="10241" y="701"/>
                  </a:cubicBezTo>
                  <a:lnTo>
                    <a:pt x="34" y="112515"/>
                  </a:lnTo>
                  <a:cubicBezTo>
                    <a:pt x="1" y="112781"/>
                    <a:pt x="201" y="113015"/>
                    <a:pt x="468" y="113015"/>
                  </a:cubicBezTo>
                  <a:lnTo>
                    <a:pt x="1502" y="113015"/>
                  </a:lnTo>
                  <a:cubicBezTo>
                    <a:pt x="1735" y="113015"/>
                    <a:pt x="1935" y="112815"/>
                    <a:pt x="1935" y="112581"/>
                  </a:cubicBezTo>
                  <a:lnTo>
                    <a:pt x="1220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0">
              <a:extLst>
                <a:ext uri="{FF2B5EF4-FFF2-40B4-BE49-F238E27FC236}">
                  <a16:creationId xmlns:a16="http://schemas.microsoft.com/office/drawing/2014/main" id="{B02BD48F-10DD-51AC-2684-C9749172D7BD}"/>
                </a:ext>
              </a:extLst>
            </p:cNvPr>
            <p:cNvSpPr/>
            <p:nvPr/>
          </p:nvSpPr>
          <p:spPr>
            <a:xfrm flipH="1">
              <a:off x="5922907" y="1795255"/>
              <a:ext cx="342188" cy="3166603"/>
            </a:xfrm>
            <a:custGeom>
              <a:avLst/>
              <a:gdLst/>
              <a:ahLst/>
              <a:cxnLst/>
              <a:rect l="l" t="t" r="r" b="b"/>
              <a:pathLst>
                <a:path w="12209" h="112982" extrusionOk="0">
                  <a:moveTo>
                    <a:pt x="0" y="1"/>
                  </a:moveTo>
                  <a:lnTo>
                    <a:pt x="10274" y="112581"/>
                  </a:lnTo>
                  <a:cubicBezTo>
                    <a:pt x="10308" y="112815"/>
                    <a:pt x="10508" y="112982"/>
                    <a:pt x="10741" y="112982"/>
                  </a:cubicBezTo>
                  <a:lnTo>
                    <a:pt x="11742" y="112982"/>
                  </a:lnTo>
                  <a:cubicBezTo>
                    <a:pt x="12009" y="112982"/>
                    <a:pt x="12209" y="112748"/>
                    <a:pt x="12176" y="112515"/>
                  </a:cubicBezTo>
                  <a:lnTo>
                    <a:pt x="1968" y="701"/>
                  </a:lnTo>
                  <a:cubicBezTo>
                    <a:pt x="1935" y="301"/>
                    <a:pt x="1601" y="1"/>
                    <a:pt x="12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0">
              <a:extLst>
                <a:ext uri="{FF2B5EF4-FFF2-40B4-BE49-F238E27FC236}">
                  <a16:creationId xmlns:a16="http://schemas.microsoft.com/office/drawing/2014/main" id="{8D4EB7C7-8390-93AA-4A45-A54483665C0A}"/>
                </a:ext>
              </a:extLst>
            </p:cNvPr>
            <p:cNvSpPr/>
            <p:nvPr/>
          </p:nvSpPr>
          <p:spPr>
            <a:xfrm flipH="1">
              <a:off x="4883255" y="2608641"/>
              <a:ext cx="23403" cy="184197"/>
            </a:xfrm>
            <a:custGeom>
              <a:avLst/>
              <a:gdLst/>
              <a:ahLst/>
              <a:cxnLst/>
              <a:rect l="l" t="t" r="r" b="b"/>
              <a:pathLst>
                <a:path w="835" h="6572" extrusionOk="0">
                  <a:moveTo>
                    <a:pt x="634" y="0"/>
                  </a:moveTo>
                  <a:cubicBezTo>
                    <a:pt x="534" y="0"/>
                    <a:pt x="434" y="67"/>
                    <a:pt x="434" y="201"/>
                  </a:cubicBezTo>
                  <a:lnTo>
                    <a:pt x="0" y="6338"/>
                  </a:lnTo>
                  <a:cubicBezTo>
                    <a:pt x="0" y="6438"/>
                    <a:pt x="67" y="6538"/>
                    <a:pt x="200" y="6572"/>
                  </a:cubicBezTo>
                  <a:cubicBezTo>
                    <a:pt x="300" y="6572"/>
                    <a:pt x="400" y="6472"/>
                    <a:pt x="434" y="6372"/>
                  </a:cubicBezTo>
                  <a:lnTo>
                    <a:pt x="834" y="234"/>
                  </a:lnTo>
                  <a:cubicBezTo>
                    <a:pt x="834" y="101"/>
                    <a:pt x="767" y="0"/>
                    <a:pt x="634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0">
              <a:extLst>
                <a:ext uri="{FF2B5EF4-FFF2-40B4-BE49-F238E27FC236}">
                  <a16:creationId xmlns:a16="http://schemas.microsoft.com/office/drawing/2014/main" id="{F9C976AD-EFF1-EF24-F2D1-E44DE05736A4}"/>
                </a:ext>
              </a:extLst>
            </p:cNvPr>
            <p:cNvSpPr/>
            <p:nvPr/>
          </p:nvSpPr>
          <p:spPr>
            <a:xfrm flipH="1">
              <a:off x="4848669" y="2116702"/>
              <a:ext cx="38370" cy="390984"/>
            </a:xfrm>
            <a:custGeom>
              <a:avLst/>
              <a:gdLst/>
              <a:ahLst/>
              <a:cxnLst/>
              <a:rect l="l" t="t" r="r" b="b"/>
              <a:pathLst>
                <a:path w="1369" h="13950" extrusionOk="0">
                  <a:moveTo>
                    <a:pt x="1116" y="0"/>
                  </a:moveTo>
                  <a:cubicBezTo>
                    <a:pt x="1010" y="0"/>
                    <a:pt x="935" y="87"/>
                    <a:pt x="935" y="173"/>
                  </a:cubicBezTo>
                  <a:lnTo>
                    <a:pt x="1" y="13716"/>
                  </a:lnTo>
                  <a:cubicBezTo>
                    <a:pt x="1" y="13816"/>
                    <a:pt x="67" y="13917"/>
                    <a:pt x="201" y="13950"/>
                  </a:cubicBezTo>
                  <a:cubicBezTo>
                    <a:pt x="301" y="13950"/>
                    <a:pt x="401" y="13850"/>
                    <a:pt x="434" y="13750"/>
                  </a:cubicBezTo>
                  <a:lnTo>
                    <a:pt x="1368" y="207"/>
                  </a:lnTo>
                  <a:cubicBezTo>
                    <a:pt x="1368" y="107"/>
                    <a:pt x="1268" y="7"/>
                    <a:pt x="1168" y="7"/>
                  </a:cubicBezTo>
                  <a:cubicBezTo>
                    <a:pt x="1150" y="2"/>
                    <a:pt x="1133" y="0"/>
                    <a:pt x="111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0">
              <a:extLst>
                <a:ext uri="{FF2B5EF4-FFF2-40B4-BE49-F238E27FC236}">
                  <a16:creationId xmlns:a16="http://schemas.microsoft.com/office/drawing/2014/main" id="{C6DEA848-B96B-4DD3-B943-91E7FF2883D1}"/>
                </a:ext>
              </a:extLst>
            </p:cNvPr>
            <p:cNvSpPr/>
            <p:nvPr/>
          </p:nvSpPr>
          <p:spPr>
            <a:xfrm flipH="1">
              <a:off x="4873978" y="1836399"/>
              <a:ext cx="2862673" cy="2088637"/>
            </a:xfrm>
            <a:custGeom>
              <a:avLst/>
              <a:gdLst/>
              <a:ahLst/>
              <a:cxnLst/>
              <a:rect l="l" t="t" r="r" b="b"/>
              <a:pathLst>
                <a:path w="102138" h="74521" extrusionOk="0">
                  <a:moveTo>
                    <a:pt x="97294" y="0"/>
                  </a:moveTo>
                  <a:cubicBezTo>
                    <a:pt x="97275" y="0"/>
                    <a:pt x="97255" y="0"/>
                    <a:pt x="97236" y="0"/>
                  </a:cubicBezTo>
                  <a:lnTo>
                    <a:pt x="10041" y="0"/>
                  </a:lnTo>
                  <a:cubicBezTo>
                    <a:pt x="7239" y="67"/>
                    <a:pt x="4904" y="2202"/>
                    <a:pt x="4670" y="5004"/>
                  </a:cubicBezTo>
                  <a:lnTo>
                    <a:pt x="234" y="69517"/>
                  </a:lnTo>
                  <a:cubicBezTo>
                    <a:pt x="0" y="72219"/>
                    <a:pt x="2135" y="74520"/>
                    <a:pt x="4870" y="74520"/>
                  </a:cubicBezTo>
                  <a:lnTo>
                    <a:pt x="92099" y="74520"/>
                  </a:lnTo>
                  <a:cubicBezTo>
                    <a:pt x="94901" y="74454"/>
                    <a:pt x="97203" y="72285"/>
                    <a:pt x="97436" y="69517"/>
                  </a:cubicBezTo>
                  <a:lnTo>
                    <a:pt x="101906" y="5004"/>
                  </a:lnTo>
                  <a:cubicBezTo>
                    <a:pt x="102138" y="2321"/>
                    <a:pt x="100002" y="0"/>
                    <a:pt x="972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0">
              <a:extLst>
                <a:ext uri="{FF2B5EF4-FFF2-40B4-BE49-F238E27FC236}">
                  <a16:creationId xmlns:a16="http://schemas.microsoft.com/office/drawing/2014/main" id="{DF967650-8699-8CCD-DB8F-AC66318CCA9B}"/>
                </a:ext>
              </a:extLst>
            </p:cNvPr>
            <p:cNvSpPr/>
            <p:nvPr/>
          </p:nvSpPr>
          <p:spPr>
            <a:xfrm flipH="1">
              <a:off x="4869297" y="1832643"/>
              <a:ext cx="2872006" cy="2096149"/>
            </a:xfrm>
            <a:custGeom>
              <a:avLst/>
              <a:gdLst/>
              <a:ahLst/>
              <a:cxnLst/>
              <a:rect l="l" t="t" r="r" b="b"/>
              <a:pathLst>
                <a:path w="102471" h="74789" extrusionOk="0">
                  <a:moveTo>
                    <a:pt x="97460" y="301"/>
                  </a:moveTo>
                  <a:cubicBezTo>
                    <a:pt x="100068" y="301"/>
                    <a:pt x="102137" y="2522"/>
                    <a:pt x="101905" y="5138"/>
                  </a:cubicBezTo>
                  <a:lnTo>
                    <a:pt x="97469" y="69651"/>
                  </a:lnTo>
                  <a:cubicBezTo>
                    <a:pt x="97235" y="72353"/>
                    <a:pt x="94967" y="74421"/>
                    <a:pt x="92265" y="74488"/>
                  </a:cubicBezTo>
                  <a:lnTo>
                    <a:pt x="5036" y="74488"/>
                  </a:lnTo>
                  <a:cubicBezTo>
                    <a:pt x="5017" y="74488"/>
                    <a:pt x="4998" y="74488"/>
                    <a:pt x="4979" y="74488"/>
                  </a:cubicBezTo>
                  <a:cubicBezTo>
                    <a:pt x="2371" y="74488"/>
                    <a:pt x="301" y="72234"/>
                    <a:pt x="533" y="69651"/>
                  </a:cubicBezTo>
                  <a:lnTo>
                    <a:pt x="5003" y="5171"/>
                  </a:lnTo>
                  <a:cubicBezTo>
                    <a:pt x="5236" y="2436"/>
                    <a:pt x="7471" y="335"/>
                    <a:pt x="10207" y="301"/>
                  </a:cubicBezTo>
                  <a:lnTo>
                    <a:pt x="97402" y="301"/>
                  </a:lnTo>
                  <a:cubicBezTo>
                    <a:pt x="97422" y="301"/>
                    <a:pt x="97441" y="301"/>
                    <a:pt x="97460" y="301"/>
                  </a:cubicBezTo>
                  <a:close/>
                  <a:moveTo>
                    <a:pt x="97460" y="1"/>
                  </a:moveTo>
                  <a:cubicBezTo>
                    <a:pt x="97441" y="1"/>
                    <a:pt x="97422" y="1"/>
                    <a:pt x="97402" y="1"/>
                  </a:cubicBezTo>
                  <a:lnTo>
                    <a:pt x="10207" y="1"/>
                  </a:lnTo>
                  <a:cubicBezTo>
                    <a:pt x="7304" y="34"/>
                    <a:pt x="4936" y="2269"/>
                    <a:pt x="4669" y="5138"/>
                  </a:cubicBezTo>
                  <a:lnTo>
                    <a:pt x="233" y="69651"/>
                  </a:lnTo>
                  <a:cubicBezTo>
                    <a:pt x="1" y="72433"/>
                    <a:pt x="2203" y="74788"/>
                    <a:pt x="4978" y="74788"/>
                  </a:cubicBezTo>
                  <a:cubicBezTo>
                    <a:pt x="4997" y="74788"/>
                    <a:pt x="5017" y="74788"/>
                    <a:pt x="5036" y="74788"/>
                  </a:cubicBezTo>
                  <a:lnTo>
                    <a:pt x="92265" y="74788"/>
                  </a:lnTo>
                  <a:cubicBezTo>
                    <a:pt x="95167" y="74754"/>
                    <a:pt x="97569" y="72520"/>
                    <a:pt x="97802" y="69651"/>
                  </a:cubicBezTo>
                  <a:lnTo>
                    <a:pt x="102239" y="5171"/>
                  </a:lnTo>
                  <a:cubicBezTo>
                    <a:pt x="102471" y="2389"/>
                    <a:pt x="100268" y="1"/>
                    <a:pt x="97460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0">
              <a:extLst>
                <a:ext uri="{FF2B5EF4-FFF2-40B4-BE49-F238E27FC236}">
                  <a16:creationId xmlns:a16="http://schemas.microsoft.com/office/drawing/2014/main" id="{E5E5913C-A39F-14DC-5D67-8B7997D8ADDB}"/>
                </a:ext>
              </a:extLst>
            </p:cNvPr>
            <p:cNvSpPr/>
            <p:nvPr/>
          </p:nvSpPr>
          <p:spPr>
            <a:xfrm flipH="1">
              <a:off x="6322103" y="2960610"/>
              <a:ext cx="575937" cy="517107"/>
            </a:xfrm>
            <a:custGeom>
              <a:avLst/>
              <a:gdLst/>
              <a:ahLst/>
              <a:cxnLst/>
              <a:rect l="l" t="t" r="r" b="b"/>
              <a:pathLst>
                <a:path w="20549" h="18450" extrusionOk="0">
                  <a:moveTo>
                    <a:pt x="10926" y="0"/>
                  </a:moveTo>
                  <a:cubicBezTo>
                    <a:pt x="8510" y="0"/>
                    <a:pt x="6032" y="943"/>
                    <a:pt x="4103" y="2820"/>
                  </a:cubicBezTo>
                  <a:cubicBezTo>
                    <a:pt x="301" y="6489"/>
                    <a:pt x="0" y="12327"/>
                    <a:pt x="3403" y="15863"/>
                  </a:cubicBezTo>
                  <a:cubicBezTo>
                    <a:pt x="5081" y="17590"/>
                    <a:pt x="7332" y="18449"/>
                    <a:pt x="9639" y="18449"/>
                  </a:cubicBezTo>
                  <a:cubicBezTo>
                    <a:pt x="12056" y="18449"/>
                    <a:pt x="14533" y="17506"/>
                    <a:pt x="16479" y="15629"/>
                  </a:cubicBezTo>
                  <a:cubicBezTo>
                    <a:pt x="20248" y="11960"/>
                    <a:pt x="20548" y="6123"/>
                    <a:pt x="17146" y="2587"/>
                  </a:cubicBezTo>
                  <a:cubicBezTo>
                    <a:pt x="15484" y="860"/>
                    <a:pt x="13233" y="0"/>
                    <a:pt x="1092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0">
              <a:extLst>
                <a:ext uri="{FF2B5EF4-FFF2-40B4-BE49-F238E27FC236}">
                  <a16:creationId xmlns:a16="http://schemas.microsoft.com/office/drawing/2014/main" id="{3D34FFD8-BE1A-C5E7-D631-426A84F69063}"/>
                </a:ext>
              </a:extLst>
            </p:cNvPr>
            <p:cNvSpPr/>
            <p:nvPr/>
          </p:nvSpPr>
          <p:spPr>
            <a:xfrm flipH="1">
              <a:off x="6379139" y="3012153"/>
              <a:ext cx="460940" cy="414022"/>
            </a:xfrm>
            <a:custGeom>
              <a:avLst/>
              <a:gdLst/>
              <a:ahLst/>
              <a:cxnLst/>
              <a:rect l="l" t="t" r="r" b="b"/>
              <a:pathLst>
                <a:path w="16446" h="14772" extrusionOk="0">
                  <a:moveTo>
                    <a:pt x="8717" y="0"/>
                  </a:moveTo>
                  <a:cubicBezTo>
                    <a:pt x="6792" y="0"/>
                    <a:pt x="4818" y="751"/>
                    <a:pt x="3270" y="2249"/>
                  </a:cubicBezTo>
                  <a:cubicBezTo>
                    <a:pt x="234" y="5184"/>
                    <a:pt x="1" y="9854"/>
                    <a:pt x="2736" y="12690"/>
                  </a:cubicBezTo>
                  <a:cubicBezTo>
                    <a:pt x="4059" y="14079"/>
                    <a:pt x="5863" y="14771"/>
                    <a:pt x="7716" y="14771"/>
                  </a:cubicBezTo>
                  <a:cubicBezTo>
                    <a:pt x="9646" y="14771"/>
                    <a:pt x="11628" y="14020"/>
                    <a:pt x="13177" y="12523"/>
                  </a:cubicBezTo>
                  <a:cubicBezTo>
                    <a:pt x="16212" y="9587"/>
                    <a:pt x="16446" y="4917"/>
                    <a:pt x="13710" y="2082"/>
                  </a:cubicBezTo>
                  <a:cubicBezTo>
                    <a:pt x="12370" y="693"/>
                    <a:pt x="10566" y="0"/>
                    <a:pt x="87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0">
              <a:extLst>
                <a:ext uri="{FF2B5EF4-FFF2-40B4-BE49-F238E27FC236}">
                  <a16:creationId xmlns:a16="http://schemas.microsoft.com/office/drawing/2014/main" id="{A0E6D8EC-A9AD-E818-1CD6-DE0A13A8B107}"/>
                </a:ext>
              </a:extLst>
            </p:cNvPr>
            <p:cNvSpPr/>
            <p:nvPr/>
          </p:nvSpPr>
          <p:spPr>
            <a:xfrm flipH="1">
              <a:off x="6437100" y="3064144"/>
              <a:ext cx="345943" cy="310012"/>
            </a:xfrm>
            <a:custGeom>
              <a:avLst/>
              <a:gdLst/>
              <a:ahLst/>
              <a:cxnLst/>
              <a:rect l="l" t="t" r="r" b="b"/>
              <a:pathLst>
                <a:path w="12343" h="11061" extrusionOk="0">
                  <a:moveTo>
                    <a:pt x="6561" y="1"/>
                  </a:moveTo>
                  <a:cubicBezTo>
                    <a:pt x="5112" y="1"/>
                    <a:pt x="3629" y="568"/>
                    <a:pt x="2469" y="1695"/>
                  </a:cubicBezTo>
                  <a:cubicBezTo>
                    <a:pt x="200" y="3896"/>
                    <a:pt x="0" y="7399"/>
                    <a:pt x="2068" y="9500"/>
                  </a:cubicBezTo>
                  <a:cubicBezTo>
                    <a:pt x="3062" y="10543"/>
                    <a:pt x="4407" y="11061"/>
                    <a:pt x="5790" y="11061"/>
                  </a:cubicBezTo>
                  <a:cubicBezTo>
                    <a:pt x="7238" y="11061"/>
                    <a:pt x="8730" y="10493"/>
                    <a:pt x="9907" y="9367"/>
                  </a:cubicBezTo>
                  <a:cubicBezTo>
                    <a:pt x="12176" y="7165"/>
                    <a:pt x="12342" y="3663"/>
                    <a:pt x="10308" y="1561"/>
                  </a:cubicBezTo>
                  <a:cubicBezTo>
                    <a:pt x="9297" y="518"/>
                    <a:pt x="7945" y="1"/>
                    <a:pt x="6561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0">
              <a:extLst>
                <a:ext uri="{FF2B5EF4-FFF2-40B4-BE49-F238E27FC236}">
                  <a16:creationId xmlns:a16="http://schemas.microsoft.com/office/drawing/2014/main" id="{4C58BF72-1DB5-4DD7-B597-BF2CE77F6B88}"/>
                </a:ext>
              </a:extLst>
            </p:cNvPr>
            <p:cNvSpPr/>
            <p:nvPr/>
          </p:nvSpPr>
          <p:spPr>
            <a:xfrm flipH="1">
              <a:off x="6501619" y="3115378"/>
              <a:ext cx="216877" cy="207572"/>
            </a:xfrm>
            <a:custGeom>
              <a:avLst/>
              <a:gdLst/>
              <a:ahLst/>
              <a:cxnLst/>
              <a:rect l="l" t="t" r="r" b="b"/>
              <a:pathLst>
                <a:path w="7738" h="7406" extrusionOk="0">
                  <a:moveTo>
                    <a:pt x="4135" y="0"/>
                  </a:moveTo>
                  <a:cubicBezTo>
                    <a:pt x="2067" y="33"/>
                    <a:pt x="366" y="1635"/>
                    <a:pt x="199" y="3703"/>
                  </a:cubicBezTo>
                  <a:cubicBezTo>
                    <a:pt x="1" y="5685"/>
                    <a:pt x="1570" y="7406"/>
                    <a:pt x="3577" y="7406"/>
                  </a:cubicBezTo>
                  <a:cubicBezTo>
                    <a:pt x="3596" y="7406"/>
                    <a:pt x="3616" y="7406"/>
                    <a:pt x="3635" y="7405"/>
                  </a:cubicBezTo>
                  <a:cubicBezTo>
                    <a:pt x="5703" y="7372"/>
                    <a:pt x="7404" y="5771"/>
                    <a:pt x="7571" y="3703"/>
                  </a:cubicBezTo>
                  <a:cubicBezTo>
                    <a:pt x="7738" y="1701"/>
                    <a:pt x="6137" y="0"/>
                    <a:pt x="41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0">
              <a:extLst>
                <a:ext uri="{FF2B5EF4-FFF2-40B4-BE49-F238E27FC236}">
                  <a16:creationId xmlns:a16="http://schemas.microsoft.com/office/drawing/2014/main" id="{58D25FD8-9F00-ADA1-F450-D4F62BFED5D7}"/>
                </a:ext>
              </a:extLst>
            </p:cNvPr>
            <p:cNvSpPr/>
            <p:nvPr/>
          </p:nvSpPr>
          <p:spPr>
            <a:xfrm flipH="1">
              <a:off x="6555880" y="3167705"/>
              <a:ext cx="108382" cy="102917"/>
            </a:xfrm>
            <a:custGeom>
              <a:avLst/>
              <a:gdLst/>
              <a:ahLst/>
              <a:cxnLst/>
              <a:rect l="l" t="t" r="r" b="b"/>
              <a:pathLst>
                <a:path w="3867" h="3672" extrusionOk="0">
                  <a:moveTo>
                    <a:pt x="2123" y="0"/>
                  </a:moveTo>
                  <a:cubicBezTo>
                    <a:pt x="2104" y="0"/>
                    <a:pt x="2086" y="0"/>
                    <a:pt x="2067" y="1"/>
                  </a:cubicBezTo>
                  <a:cubicBezTo>
                    <a:pt x="1033" y="1"/>
                    <a:pt x="165" y="802"/>
                    <a:pt x="99" y="1836"/>
                  </a:cubicBezTo>
                  <a:cubicBezTo>
                    <a:pt x="1" y="2818"/>
                    <a:pt x="770" y="3671"/>
                    <a:pt x="1744" y="3671"/>
                  </a:cubicBezTo>
                  <a:cubicBezTo>
                    <a:pt x="1763" y="3671"/>
                    <a:pt x="1781" y="3671"/>
                    <a:pt x="1800" y="3670"/>
                  </a:cubicBezTo>
                  <a:cubicBezTo>
                    <a:pt x="2834" y="3670"/>
                    <a:pt x="3701" y="2870"/>
                    <a:pt x="3801" y="1836"/>
                  </a:cubicBezTo>
                  <a:cubicBezTo>
                    <a:pt x="3867" y="854"/>
                    <a:pt x="3097" y="0"/>
                    <a:pt x="2123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0">
              <a:extLst>
                <a:ext uri="{FF2B5EF4-FFF2-40B4-BE49-F238E27FC236}">
                  <a16:creationId xmlns:a16="http://schemas.microsoft.com/office/drawing/2014/main" id="{7100BB77-750C-FBB1-12D7-0F39DAEFF4F3}"/>
                </a:ext>
              </a:extLst>
            </p:cNvPr>
            <p:cNvSpPr/>
            <p:nvPr/>
          </p:nvSpPr>
          <p:spPr>
            <a:xfrm flipH="1">
              <a:off x="7090701" y="3072328"/>
              <a:ext cx="432801" cy="529215"/>
            </a:xfrm>
            <a:custGeom>
              <a:avLst/>
              <a:gdLst/>
              <a:ahLst/>
              <a:cxnLst/>
              <a:rect l="l" t="t" r="r" b="b"/>
              <a:pathLst>
                <a:path w="15442" h="18882" extrusionOk="0">
                  <a:moveTo>
                    <a:pt x="8188" y="401"/>
                  </a:moveTo>
                  <a:cubicBezTo>
                    <a:pt x="12003" y="401"/>
                    <a:pt x="15008" y="3676"/>
                    <a:pt x="14678" y="7474"/>
                  </a:cubicBezTo>
                  <a:cubicBezTo>
                    <a:pt x="14444" y="9642"/>
                    <a:pt x="13610" y="11710"/>
                    <a:pt x="12243" y="13411"/>
                  </a:cubicBezTo>
                  <a:cubicBezTo>
                    <a:pt x="11275" y="14679"/>
                    <a:pt x="10575" y="16113"/>
                    <a:pt x="10174" y="17648"/>
                  </a:cubicBezTo>
                  <a:cubicBezTo>
                    <a:pt x="10041" y="18115"/>
                    <a:pt x="9607" y="18448"/>
                    <a:pt x="9107" y="18448"/>
                  </a:cubicBezTo>
                  <a:lnTo>
                    <a:pt x="4537" y="18448"/>
                  </a:lnTo>
                  <a:cubicBezTo>
                    <a:pt x="4070" y="18448"/>
                    <a:pt x="3703" y="18115"/>
                    <a:pt x="3636" y="17681"/>
                  </a:cubicBezTo>
                  <a:cubicBezTo>
                    <a:pt x="3436" y="16180"/>
                    <a:pt x="2936" y="14712"/>
                    <a:pt x="2102" y="13411"/>
                  </a:cubicBezTo>
                  <a:cubicBezTo>
                    <a:pt x="1001" y="11677"/>
                    <a:pt x="434" y="9609"/>
                    <a:pt x="501" y="7507"/>
                  </a:cubicBezTo>
                  <a:cubicBezTo>
                    <a:pt x="834" y="3538"/>
                    <a:pt x="4137" y="502"/>
                    <a:pt x="8106" y="435"/>
                  </a:cubicBezTo>
                  <a:lnTo>
                    <a:pt x="8073" y="402"/>
                  </a:lnTo>
                  <a:cubicBezTo>
                    <a:pt x="8111" y="401"/>
                    <a:pt x="8150" y="401"/>
                    <a:pt x="8188" y="401"/>
                  </a:cubicBezTo>
                  <a:close/>
                  <a:moveTo>
                    <a:pt x="8222" y="1"/>
                  </a:moveTo>
                  <a:cubicBezTo>
                    <a:pt x="8183" y="1"/>
                    <a:pt x="8145" y="1"/>
                    <a:pt x="8106" y="2"/>
                  </a:cubicBezTo>
                  <a:cubicBezTo>
                    <a:pt x="3903" y="68"/>
                    <a:pt x="434" y="3304"/>
                    <a:pt x="101" y="7507"/>
                  </a:cubicBezTo>
                  <a:cubicBezTo>
                    <a:pt x="0" y="9675"/>
                    <a:pt x="601" y="11843"/>
                    <a:pt x="1768" y="13645"/>
                  </a:cubicBezTo>
                  <a:cubicBezTo>
                    <a:pt x="2536" y="14912"/>
                    <a:pt x="3036" y="16280"/>
                    <a:pt x="3236" y="17748"/>
                  </a:cubicBezTo>
                  <a:cubicBezTo>
                    <a:pt x="3303" y="18415"/>
                    <a:pt x="3870" y="18882"/>
                    <a:pt x="4537" y="18882"/>
                  </a:cubicBezTo>
                  <a:lnTo>
                    <a:pt x="9140" y="18882"/>
                  </a:lnTo>
                  <a:cubicBezTo>
                    <a:pt x="9807" y="18882"/>
                    <a:pt x="10408" y="18415"/>
                    <a:pt x="10575" y="17748"/>
                  </a:cubicBezTo>
                  <a:cubicBezTo>
                    <a:pt x="10975" y="16247"/>
                    <a:pt x="11675" y="14879"/>
                    <a:pt x="12609" y="13645"/>
                  </a:cubicBezTo>
                  <a:cubicBezTo>
                    <a:pt x="14010" y="11877"/>
                    <a:pt x="14878" y="9742"/>
                    <a:pt x="15111" y="7507"/>
                  </a:cubicBezTo>
                  <a:cubicBezTo>
                    <a:pt x="15442" y="3476"/>
                    <a:pt x="12270" y="1"/>
                    <a:pt x="8222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0">
              <a:extLst>
                <a:ext uri="{FF2B5EF4-FFF2-40B4-BE49-F238E27FC236}">
                  <a16:creationId xmlns:a16="http://schemas.microsoft.com/office/drawing/2014/main" id="{74374790-15B1-1030-70EA-A91F601C7CBC}"/>
                </a:ext>
              </a:extLst>
            </p:cNvPr>
            <p:cNvSpPr/>
            <p:nvPr/>
          </p:nvSpPr>
          <p:spPr>
            <a:xfrm flipH="1">
              <a:off x="7180361" y="3246266"/>
              <a:ext cx="271166" cy="421674"/>
            </a:xfrm>
            <a:custGeom>
              <a:avLst/>
              <a:gdLst/>
              <a:ahLst/>
              <a:cxnLst/>
              <a:rect l="l" t="t" r="r" b="b"/>
              <a:pathLst>
                <a:path w="9675" h="15045" extrusionOk="0">
                  <a:moveTo>
                    <a:pt x="4971" y="367"/>
                  </a:moveTo>
                  <a:cubicBezTo>
                    <a:pt x="4971" y="367"/>
                    <a:pt x="5205" y="500"/>
                    <a:pt x="5171" y="1901"/>
                  </a:cubicBezTo>
                  <a:cubicBezTo>
                    <a:pt x="5205" y="2769"/>
                    <a:pt x="5038" y="3636"/>
                    <a:pt x="4671" y="4437"/>
                  </a:cubicBezTo>
                  <a:lnTo>
                    <a:pt x="4638" y="4437"/>
                  </a:lnTo>
                  <a:cubicBezTo>
                    <a:pt x="4471" y="4036"/>
                    <a:pt x="4371" y="3636"/>
                    <a:pt x="4337" y="3202"/>
                  </a:cubicBezTo>
                  <a:cubicBezTo>
                    <a:pt x="4237" y="1801"/>
                    <a:pt x="4771" y="434"/>
                    <a:pt x="4971" y="367"/>
                  </a:cubicBezTo>
                  <a:close/>
                  <a:moveTo>
                    <a:pt x="1035" y="1768"/>
                  </a:moveTo>
                  <a:cubicBezTo>
                    <a:pt x="1369" y="1768"/>
                    <a:pt x="1702" y="1901"/>
                    <a:pt x="1902" y="2168"/>
                  </a:cubicBezTo>
                  <a:cubicBezTo>
                    <a:pt x="2269" y="2602"/>
                    <a:pt x="2603" y="3403"/>
                    <a:pt x="2703" y="4970"/>
                  </a:cubicBezTo>
                  <a:cubicBezTo>
                    <a:pt x="1569" y="4470"/>
                    <a:pt x="368" y="3036"/>
                    <a:pt x="368" y="2235"/>
                  </a:cubicBezTo>
                  <a:lnTo>
                    <a:pt x="335" y="2235"/>
                  </a:lnTo>
                  <a:cubicBezTo>
                    <a:pt x="335" y="2068"/>
                    <a:pt x="401" y="1801"/>
                    <a:pt x="935" y="1768"/>
                  </a:cubicBezTo>
                  <a:close/>
                  <a:moveTo>
                    <a:pt x="8974" y="1901"/>
                  </a:moveTo>
                  <a:cubicBezTo>
                    <a:pt x="9141" y="2002"/>
                    <a:pt x="9274" y="2602"/>
                    <a:pt x="9074" y="3369"/>
                  </a:cubicBezTo>
                  <a:cubicBezTo>
                    <a:pt x="8807" y="4303"/>
                    <a:pt x="8073" y="5037"/>
                    <a:pt x="7139" y="5304"/>
                  </a:cubicBezTo>
                  <a:cubicBezTo>
                    <a:pt x="7373" y="4303"/>
                    <a:pt x="7807" y="3336"/>
                    <a:pt x="8307" y="2435"/>
                  </a:cubicBezTo>
                  <a:cubicBezTo>
                    <a:pt x="8607" y="2035"/>
                    <a:pt x="8807" y="1901"/>
                    <a:pt x="8907" y="1901"/>
                  </a:cubicBezTo>
                  <a:close/>
                  <a:moveTo>
                    <a:pt x="5038" y="0"/>
                  </a:moveTo>
                  <a:cubicBezTo>
                    <a:pt x="4471" y="0"/>
                    <a:pt x="4104" y="1401"/>
                    <a:pt x="4004" y="2335"/>
                  </a:cubicBezTo>
                  <a:cubicBezTo>
                    <a:pt x="3870" y="3169"/>
                    <a:pt x="4037" y="4003"/>
                    <a:pt x="4404" y="4770"/>
                  </a:cubicBezTo>
                  <a:cubicBezTo>
                    <a:pt x="4204" y="4970"/>
                    <a:pt x="3904" y="5104"/>
                    <a:pt x="3570" y="5104"/>
                  </a:cubicBezTo>
                  <a:cubicBezTo>
                    <a:pt x="3521" y="5114"/>
                    <a:pt x="3472" y="5118"/>
                    <a:pt x="3424" y="5118"/>
                  </a:cubicBezTo>
                  <a:cubicBezTo>
                    <a:pt x="3309" y="5118"/>
                    <a:pt x="3198" y="5094"/>
                    <a:pt x="3103" y="5070"/>
                  </a:cubicBezTo>
                  <a:cubicBezTo>
                    <a:pt x="3003" y="3536"/>
                    <a:pt x="2703" y="2469"/>
                    <a:pt x="2203" y="1901"/>
                  </a:cubicBezTo>
                  <a:cubicBezTo>
                    <a:pt x="1897" y="1565"/>
                    <a:pt x="1479" y="1397"/>
                    <a:pt x="1052" y="1397"/>
                  </a:cubicBezTo>
                  <a:cubicBezTo>
                    <a:pt x="1013" y="1397"/>
                    <a:pt x="974" y="1398"/>
                    <a:pt x="935" y="1401"/>
                  </a:cubicBezTo>
                  <a:cubicBezTo>
                    <a:pt x="101" y="1434"/>
                    <a:pt x="1" y="2035"/>
                    <a:pt x="1" y="2268"/>
                  </a:cubicBezTo>
                  <a:cubicBezTo>
                    <a:pt x="1" y="3236"/>
                    <a:pt x="1335" y="4904"/>
                    <a:pt x="2736" y="5371"/>
                  </a:cubicBezTo>
                  <a:cubicBezTo>
                    <a:pt x="2836" y="7339"/>
                    <a:pt x="2603" y="10307"/>
                    <a:pt x="1769" y="14877"/>
                  </a:cubicBezTo>
                  <a:lnTo>
                    <a:pt x="1736" y="15044"/>
                  </a:lnTo>
                  <a:lnTo>
                    <a:pt x="2102" y="15044"/>
                  </a:lnTo>
                  <a:lnTo>
                    <a:pt x="2102" y="14944"/>
                  </a:lnTo>
                  <a:cubicBezTo>
                    <a:pt x="2870" y="10875"/>
                    <a:pt x="3203" y="7706"/>
                    <a:pt x="3103" y="5471"/>
                  </a:cubicBezTo>
                  <a:cubicBezTo>
                    <a:pt x="3270" y="5471"/>
                    <a:pt x="3403" y="5504"/>
                    <a:pt x="3570" y="5504"/>
                  </a:cubicBezTo>
                  <a:cubicBezTo>
                    <a:pt x="3970" y="5471"/>
                    <a:pt x="4337" y="5337"/>
                    <a:pt x="4604" y="5037"/>
                  </a:cubicBezTo>
                  <a:cubicBezTo>
                    <a:pt x="4971" y="5471"/>
                    <a:pt x="5538" y="5738"/>
                    <a:pt x="6105" y="5738"/>
                  </a:cubicBezTo>
                  <a:lnTo>
                    <a:pt x="6572" y="5738"/>
                  </a:lnTo>
                  <a:cubicBezTo>
                    <a:pt x="5672" y="8973"/>
                    <a:pt x="5271" y="13176"/>
                    <a:pt x="5972" y="15044"/>
                  </a:cubicBezTo>
                  <a:lnTo>
                    <a:pt x="6372" y="15044"/>
                  </a:lnTo>
                  <a:cubicBezTo>
                    <a:pt x="5605" y="13376"/>
                    <a:pt x="6072" y="8973"/>
                    <a:pt x="6973" y="5704"/>
                  </a:cubicBezTo>
                  <a:cubicBezTo>
                    <a:pt x="8140" y="5471"/>
                    <a:pt x="9074" y="4603"/>
                    <a:pt x="9408" y="3436"/>
                  </a:cubicBezTo>
                  <a:cubicBezTo>
                    <a:pt x="9675" y="2569"/>
                    <a:pt x="9541" y="1735"/>
                    <a:pt x="9107" y="1568"/>
                  </a:cubicBezTo>
                  <a:cubicBezTo>
                    <a:pt x="9051" y="1544"/>
                    <a:pt x="8986" y="1527"/>
                    <a:pt x="8914" y="1527"/>
                  </a:cubicBezTo>
                  <a:cubicBezTo>
                    <a:pt x="8688" y="1527"/>
                    <a:pt x="8386" y="1687"/>
                    <a:pt x="8007" y="2268"/>
                  </a:cubicBezTo>
                  <a:cubicBezTo>
                    <a:pt x="7440" y="3236"/>
                    <a:pt x="6973" y="4270"/>
                    <a:pt x="6706" y="5371"/>
                  </a:cubicBezTo>
                  <a:cubicBezTo>
                    <a:pt x="6622" y="5387"/>
                    <a:pt x="6531" y="5396"/>
                    <a:pt x="6439" y="5396"/>
                  </a:cubicBezTo>
                  <a:cubicBezTo>
                    <a:pt x="6347" y="5396"/>
                    <a:pt x="6255" y="5387"/>
                    <a:pt x="6172" y="5371"/>
                  </a:cubicBezTo>
                  <a:cubicBezTo>
                    <a:pt x="5672" y="5371"/>
                    <a:pt x="5205" y="5137"/>
                    <a:pt x="4871" y="4770"/>
                  </a:cubicBezTo>
                  <a:cubicBezTo>
                    <a:pt x="5271" y="4236"/>
                    <a:pt x="5538" y="3336"/>
                    <a:pt x="5572" y="1868"/>
                  </a:cubicBezTo>
                  <a:cubicBezTo>
                    <a:pt x="5605" y="601"/>
                    <a:pt x="5438" y="0"/>
                    <a:pt x="5038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0">
              <a:extLst>
                <a:ext uri="{FF2B5EF4-FFF2-40B4-BE49-F238E27FC236}">
                  <a16:creationId xmlns:a16="http://schemas.microsoft.com/office/drawing/2014/main" id="{D0CD200B-1895-AA4C-77E3-9FDAD3ADF908}"/>
                </a:ext>
              </a:extLst>
            </p:cNvPr>
            <p:cNvSpPr/>
            <p:nvPr/>
          </p:nvSpPr>
          <p:spPr>
            <a:xfrm flipH="1">
              <a:off x="7249533" y="3636129"/>
              <a:ext cx="173939" cy="48628"/>
            </a:xfrm>
            <a:custGeom>
              <a:avLst/>
              <a:gdLst/>
              <a:ahLst/>
              <a:cxnLst/>
              <a:rect l="l" t="t" r="r" b="b"/>
              <a:pathLst>
                <a:path w="6206" h="1735" extrusionOk="0">
                  <a:moveTo>
                    <a:pt x="668" y="0"/>
                  </a:moveTo>
                  <a:cubicBezTo>
                    <a:pt x="368" y="0"/>
                    <a:pt x="101" y="234"/>
                    <a:pt x="67" y="567"/>
                  </a:cubicBezTo>
                  <a:lnTo>
                    <a:pt x="34" y="1168"/>
                  </a:lnTo>
                  <a:cubicBezTo>
                    <a:pt x="1" y="1468"/>
                    <a:pt x="234" y="1735"/>
                    <a:pt x="568" y="1735"/>
                  </a:cubicBezTo>
                  <a:lnTo>
                    <a:pt x="5571" y="1735"/>
                  </a:lnTo>
                  <a:cubicBezTo>
                    <a:pt x="5872" y="1735"/>
                    <a:pt x="6138" y="1468"/>
                    <a:pt x="6172" y="1168"/>
                  </a:cubicBezTo>
                  <a:lnTo>
                    <a:pt x="6205" y="567"/>
                  </a:lnTo>
                  <a:cubicBezTo>
                    <a:pt x="6205" y="267"/>
                    <a:pt x="5972" y="0"/>
                    <a:pt x="5671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0">
              <a:extLst>
                <a:ext uri="{FF2B5EF4-FFF2-40B4-BE49-F238E27FC236}">
                  <a16:creationId xmlns:a16="http://schemas.microsoft.com/office/drawing/2014/main" id="{35F73BEC-ABEF-9AA0-3672-7F6FDC294904}"/>
                </a:ext>
              </a:extLst>
            </p:cNvPr>
            <p:cNvSpPr/>
            <p:nvPr/>
          </p:nvSpPr>
          <p:spPr>
            <a:xfrm flipH="1">
              <a:off x="7243927" y="3630495"/>
              <a:ext cx="185150" cy="60820"/>
            </a:xfrm>
            <a:custGeom>
              <a:avLst/>
              <a:gdLst/>
              <a:ahLst/>
              <a:cxnLst/>
              <a:rect l="l" t="t" r="r" b="b"/>
              <a:pathLst>
                <a:path w="6606" h="2170" extrusionOk="0">
                  <a:moveTo>
                    <a:pt x="5838" y="435"/>
                  </a:moveTo>
                  <a:cubicBezTo>
                    <a:pt x="5938" y="435"/>
                    <a:pt x="6038" y="468"/>
                    <a:pt x="6072" y="535"/>
                  </a:cubicBezTo>
                  <a:cubicBezTo>
                    <a:pt x="6138" y="601"/>
                    <a:pt x="6172" y="668"/>
                    <a:pt x="6172" y="768"/>
                  </a:cubicBezTo>
                  <a:lnTo>
                    <a:pt x="6138" y="1369"/>
                  </a:lnTo>
                  <a:cubicBezTo>
                    <a:pt x="6105" y="1569"/>
                    <a:pt x="5938" y="1735"/>
                    <a:pt x="5738" y="1735"/>
                  </a:cubicBezTo>
                  <a:lnTo>
                    <a:pt x="734" y="1735"/>
                  </a:lnTo>
                  <a:cubicBezTo>
                    <a:pt x="634" y="1735"/>
                    <a:pt x="568" y="1702"/>
                    <a:pt x="501" y="1635"/>
                  </a:cubicBezTo>
                  <a:cubicBezTo>
                    <a:pt x="434" y="1569"/>
                    <a:pt x="401" y="1502"/>
                    <a:pt x="401" y="1402"/>
                  </a:cubicBezTo>
                  <a:lnTo>
                    <a:pt x="468" y="801"/>
                  </a:lnTo>
                  <a:cubicBezTo>
                    <a:pt x="468" y="601"/>
                    <a:pt x="634" y="435"/>
                    <a:pt x="834" y="435"/>
                  </a:cubicBezTo>
                  <a:close/>
                  <a:moveTo>
                    <a:pt x="868" y="1"/>
                  </a:moveTo>
                  <a:cubicBezTo>
                    <a:pt x="434" y="34"/>
                    <a:pt x="101" y="334"/>
                    <a:pt x="67" y="768"/>
                  </a:cubicBezTo>
                  <a:lnTo>
                    <a:pt x="34" y="1369"/>
                  </a:lnTo>
                  <a:cubicBezTo>
                    <a:pt x="1" y="1569"/>
                    <a:pt x="67" y="1769"/>
                    <a:pt x="201" y="1936"/>
                  </a:cubicBezTo>
                  <a:cubicBezTo>
                    <a:pt x="367" y="2069"/>
                    <a:pt x="534" y="2169"/>
                    <a:pt x="768" y="2169"/>
                  </a:cubicBezTo>
                  <a:lnTo>
                    <a:pt x="5771" y="2169"/>
                  </a:lnTo>
                  <a:cubicBezTo>
                    <a:pt x="6172" y="2136"/>
                    <a:pt x="6505" y="1802"/>
                    <a:pt x="6572" y="1402"/>
                  </a:cubicBezTo>
                  <a:lnTo>
                    <a:pt x="6605" y="801"/>
                  </a:lnTo>
                  <a:cubicBezTo>
                    <a:pt x="6605" y="601"/>
                    <a:pt x="6539" y="401"/>
                    <a:pt x="6405" y="234"/>
                  </a:cubicBezTo>
                  <a:cubicBezTo>
                    <a:pt x="6272" y="101"/>
                    <a:pt x="6072" y="1"/>
                    <a:pt x="5871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0">
              <a:extLst>
                <a:ext uri="{FF2B5EF4-FFF2-40B4-BE49-F238E27FC236}">
                  <a16:creationId xmlns:a16="http://schemas.microsoft.com/office/drawing/2014/main" id="{E53B0C77-C6B5-149D-7B6B-99A7AB650871}"/>
                </a:ext>
              </a:extLst>
            </p:cNvPr>
            <p:cNvSpPr/>
            <p:nvPr/>
          </p:nvSpPr>
          <p:spPr>
            <a:xfrm flipH="1">
              <a:off x="5463845" y="2614246"/>
              <a:ext cx="190755" cy="196361"/>
            </a:xfrm>
            <a:custGeom>
              <a:avLst/>
              <a:gdLst/>
              <a:ahLst/>
              <a:cxnLst/>
              <a:rect l="l" t="t" r="r" b="b"/>
              <a:pathLst>
                <a:path w="6806" h="7006" extrusionOk="0">
                  <a:moveTo>
                    <a:pt x="2802" y="1"/>
                  </a:moveTo>
                  <a:lnTo>
                    <a:pt x="0" y="1735"/>
                  </a:lnTo>
                  <a:lnTo>
                    <a:pt x="4904" y="7006"/>
                  </a:lnTo>
                  <a:lnTo>
                    <a:pt x="6805" y="4337"/>
                  </a:lnTo>
                  <a:lnTo>
                    <a:pt x="2802" y="1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0">
              <a:extLst>
                <a:ext uri="{FF2B5EF4-FFF2-40B4-BE49-F238E27FC236}">
                  <a16:creationId xmlns:a16="http://schemas.microsoft.com/office/drawing/2014/main" id="{FDEF13C1-08B0-50EA-1F72-0FE89FFB0960}"/>
                </a:ext>
              </a:extLst>
            </p:cNvPr>
            <p:cNvSpPr/>
            <p:nvPr/>
          </p:nvSpPr>
          <p:spPr>
            <a:xfrm flipH="1">
              <a:off x="5478811" y="2631091"/>
              <a:ext cx="160822" cy="161747"/>
            </a:xfrm>
            <a:custGeom>
              <a:avLst/>
              <a:gdLst/>
              <a:ahLst/>
              <a:cxnLst/>
              <a:rect l="l" t="t" r="r" b="b"/>
              <a:pathLst>
                <a:path w="5738" h="5771" extrusionOk="0">
                  <a:moveTo>
                    <a:pt x="3136" y="0"/>
                  </a:moveTo>
                  <a:lnTo>
                    <a:pt x="0" y="2368"/>
                  </a:lnTo>
                  <a:lnTo>
                    <a:pt x="3202" y="5771"/>
                  </a:lnTo>
                  <a:lnTo>
                    <a:pt x="5738" y="2802"/>
                  </a:lnTo>
                  <a:lnTo>
                    <a:pt x="3136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0">
              <a:extLst>
                <a:ext uri="{FF2B5EF4-FFF2-40B4-BE49-F238E27FC236}">
                  <a16:creationId xmlns:a16="http://schemas.microsoft.com/office/drawing/2014/main" id="{18B5FB0D-ED9E-97FA-876E-838726EF36BB}"/>
                </a:ext>
              </a:extLst>
            </p:cNvPr>
            <p:cNvSpPr/>
            <p:nvPr/>
          </p:nvSpPr>
          <p:spPr>
            <a:xfrm flipH="1">
              <a:off x="5450756" y="2473632"/>
              <a:ext cx="229097" cy="126628"/>
            </a:xfrm>
            <a:custGeom>
              <a:avLst/>
              <a:gdLst/>
              <a:ahLst/>
              <a:cxnLst/>
              <a:rect l="l" t="t" r="r" b="b"/>
              <a:pathLst>
                <a:path w="8174" h="4518" extrusionOk="0">
                  <a:moveTo>
                    <a:pt x="6266" y="0"/>
                  </a:moveTo>
                  <a:cubicBezTo>
                    <a:pt x="2937" y="0"/>
                    <a:pt x="1336" y="3154"/>
                    <a:pt x="1" y="4517"/>
                  </a:cubicBezTo>
                  <a:cubicBezTo>
                    <a:pt x="1" y="4517"/>
                    <a:pt x="1529" y="3990"/>
                    <a:pt x="2525" y="3990"/>
                  </a:cubicBezTo>
                  <a:cubicBezTo>
                    <a:pt x="2650" y="3990"/>
                    <a:pt x="2766" y="3998"/>
                    <a:pt x="2869" y="4017"/>
                  </a:cubicBezTo>
                  <a:cubicBezTo>
                    <a:pt x="2973" y="4034"/>
                    <a:pt x="3076" y="4042"/>
                    <a:pt x="3178" y="4042"/>
                  </a:cubicBezTo>
                  <a:cubicBezTo>
                    <a:pt x="3671" y="4042"/>
                    <a:pt x="4145" y="3848"/>
                    <a:pt x="4504" y="3517"/>
                  </a:cubicBezTo>
                  <a:lnTo>
                    <a:pt x="8173" y="314"/>
                  </a:lnTo>
                  <a:cubicBezTo>
                    <a:pt x="7480" y="96"/>
                    <a:pt x="6847" y="0"/>
                    <a:pt x="626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0">
              <a:extLst>
                <a:ext uri="{FF2B5EF4-FFF2-40B4-BE49-F238E27FC236}">
                  <a16:creationId xmlns:a16="http://schemas.microsoft.com/office/drawing/2014/main" id="{0455AE37-C2BB-0D47-C960-2AC607E1A683}"/>
                </a:ext>
              </a:extLst>
            </p:cNvPr>
            <p:cNvSpPr/>
            <p:nvPr/>
          </p:nvSpPr>
          <p:spPr>
            <a:xfrm flipH="1">
              <a:off x="5291840" y="2619852"/>
              <a:ext cx="164549" cy="219736"/>
            </a:xfrm>
            <a:custGeom>
              <a:avLst/>
              <a:gdLst/>
              <a:ahLst/>
              <a:cxnLst/>
              <a:rect l="l" t="t" r="r" b="b"/>
              <a:pathLst>
                <a:path w="5871" h="7840" extrusionOk="0">
                  <a:moveTo>
                    <a:pt x="4737" y="1"/>
                  </a:moveTo>
                  <a:cubicBezTo>
                    <a:pt x="4737" y="1"/>
                    <a:pt x="2902" y="1835"/>
                    <a:pt x="1301" y="3437"/>
                  </a:cubicBezTo>
                  <a:cubicBezTo>
                    <a:pt x="867" y="3837"/>
                    <a:pt x="634" y="4404"/>
                    <a:pt x="667" y="5004"/>
                  </a:cubicBezTo>
                  <a:cubicBezTo>
                    <a:pt x="801" y="5972"/>
                    <a:pt x="0" y="7840"/>
                    <a:pt x="0" y="7840"/>
                  </a:cubicBezTo>
                  <a:cubicBezTo>
                    <a:pt x="1701" y="6405"/>
                    <a:pt x="5871" y="4737"/>
                    <a:pt x="4737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0">
              <a:extLst>
                <a:ext uri="{FF2B5EF4-FFF2-40B4-BE49-F238E27FC236}">
                  <a16:creationId xmlns:a16="http://schemas.microsoft.com/office/drawing/2014/main" id="{B5333903-668D-08D2-262C-CC1C4B84B37D}"/>
                </a:ext>
              </a:extLst>
            </p:cNvPr>
            <p:cNvSpPr/>
            <p:nvPr/>
          </p:nvSpPr>
          <p:spPr>
            <a:xfrm flipH="1">
              <a:off x="5135699" y="2330243"/>
              <a:ext cx="465621" cy="426382"/>
            </a:xfrm>
            <a:custGeom>
              <a:avLst/>
              <a:gdLst/>
              <a:ahLst/>
              <a:cxnLst/>
              <a:rect l="l" t="t" r="r" b="b"/>
              <a:pathLst>
                <a:path w="16613" h="15213" extrusionOk="0">
                  <a:moveTo>
                    <a:pt x="13811" y="1"/>
                  </a:moveTo>
                  <a:cubicBezTo>
                    <a:pt x="12303" y="1"/>
                    <a:pt x="10198" y="924"/>
                    <a:pt x="8140" y="2662"/>
                  </a:cubicBezTo>
                  <a:lnTo>
                    <a:pt x="701" y="8933"/>
                  </a:lnTo>
                  <a:cubicBezTo>
                    <a:pt x="101" y="9400"/>
                    <a:pt x="1" y="10300"/>
                    <a:pt x="501" y="10901"/>
                  </a:cubicBezTo>
                  <a:lnTo>
                    <a:pt x="4170" y="14804"/>
                  </a:lnTo>
                  <a:cubicBezTo>
                    <a:pt x="4429" y="15079"/>
                    <a:pt x="4775" y="15213"/>
                    <a:pt x="5123" y="15213"/>
                  </a:cubicBezTo>
                  <a:cubicBezTo>
                    <a:pt x="5492" y="15213"/>
                    <a:pt x="5864" y="15062"/>
                    <a:pt x="6138" y="14770"/>
                  </a:cubicBezTo>
                  <a:lnTo>
                    <a:pt x="12877" y="7732"/>
                  </a:lnTo>
                  <a:cubicBezTo>
                    <a:pt x="15579" y="4897"/>
                    <a:pt x="16613" y="1828"/>
                    <a:pt x="15445" y="593"/>
                  </a:cubicBezTo>
                  <a:cubicBezTo>
                    <a:pt x="15068" y="195"/>
                    <a:pt x="14502" y="1"/>
                    <a:pt x="138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0">
              <a:extLst>
                <a:ext uri="{FF2B5EF4-FFF2-40B4-BE49-F238E27FC236}">
                  <a16:creationId xmlns:a16="http://schemas.microsoft.com/office/drawing/2014/main" id="{CC454902-61A3-4461-45E6-C5E81E852707}"/>
                </a:ext>
              </a:extLst>
            </p:cNvPr>
            <p:cNvSpPr/>
            <p:nvPr/>
          </p:nvSpPr>
          <p:spPr>
            <a:xfrm flipH="1">
              <a:off x="5128215" y="2324638"/>
              <a:ext cx="474954" cy="437369"/>
            </a:xfrm>
            <a:custGeom>
              <a:avLst/>
              <a:gdLst/>
              <a:ahLst/>
              <a:cxnLst/>
              <a:rect l="l" t="t" r="r" b="b"/>
              <a:pathLst>
                <a:path w="16946" h="15605" extrusionOk="0">
                  <a:moveTo>
                    <a:pt x="13998" y="390"/>
                  </a:moveTo>
                  <a:cubicBezTo>
                    <a:pt x="14515" y="390"/>
                    <a:pt x="14973" y="586"/>
                    <a:pt x="15344" y="927"/>
                  </a:cubicBezTo>
                  <a:cubicBezTo>
                    <a:pt x="16445" y="2128"/>
                    <a:pt x="15344" y="5130"/>
                    <a:pt x="12776" y="7798"/>
                  </a:cubicBezTo>
                  <a:lnTo>
                    <a:pt x="6071" y="14803"/>
                  </a:lnTo>
                  <a:cubicBezTo>
                    <a:pt x="5804" y="15037"/>
                    <a:pt x="5504" y="15170"/>
                    <a:pt x="5170" y="15204"/>
                  </a:cubicBezTo>
                  <a:cubicBezTo>
                    <a:pt x="4870" y="15170"/>
                    <a:pt x="4570" y="15070"/>
                    <a:pt x="4403" y="14870"/>
                  </a:cubicBezTo>
                  <a:lnTo>
                    <a:pt x="734" y="10934"/>
                  </a:lnTo>
                  <a:cubicBezTo>
                    <a:pt x="534" y="10701"/>
                    <a:pt x="434" y="10434"/>
                    <a:pt x="467" y="10133"/>
                  </a:cubicBezTo>
                  <a:cubicBezTo>
                    <a:pt x="467" y="9800"/>
                    <a:pt x="634" y="9466"/>
                    <a:pt x="901" y="9266"/>
                  </a:cubicBezTo>
                  <a:lnTo>
                    <a:pt x="8339" y="2995"/>
                  </a:lnTo>
                  <a:cubicBezTo>
                    <a:pt x="10307" y="1361"/>
                    <a:pt x="12442" y="393"/>
                    <a:pt x="13877" y="393"/>
                  </a:cubicBezTo>
                  <a:cubicBezTo>
                    <a:pt x="13918" y="391"/>
                    <a:pt x="13958" y="390"/>
                    <a:pt x="13998" y="390"/>
                  </a:cubicBezTo>
                  <a:close/>
                  <a:moveTo>
                    <a:pt x="13892" y="0"/>
                  </a:moveTo>
                  <a:cubicBezTo>
                    <a:pt x="12314" y="0"/>
                    <a:pt x="10139" y="969"/>
                    <a:pt x="8072" y="2695"/>
                  </a:cubicBezTo>
                  <a:lnTo>
                    <a:pt x="634" y="8966"/>
                  </a:lnTo>
                  <a:cubicBezTo>
                    <a:pt x="300" y="9233"/>
                    <a:pt x="67" y="9666"/>
                    <a:pt x="33" y="10133"/>
                  </a:cubicBezTo>
                  <a:cubicBezTo>
                    <a:pt x="0" y="10534"/>
                    <a:pt x="133" y="10934"/>
                    <a:pt x="434" y="11234"/>
                  </a:cubicBezTo>
                  <a:lnTo>
                    <a:pt x="4103" y="15137"/>
                  </a:lnTo>
                  <a:cubicBezTo>
                    <a:pt x="4370" y="15437"/>
                    <a:pt x="4770" y="15604"/>
                    <a:pt x="5170" y="15604"/>
                  </a:cubicBezTo>
                  <a:cubicBezTo>
                    <a:pt x="5604" y="15604"/>
                    <a:pt x="6038" y="15404"/>
                    <a:pt x="6371" y="15070"/>
                  </a:cubicBezTo>
                  <a:lnTo>
                    <a:pt x="13076" y="8099"/>
                  </a:lnTo>
                  <a:cubicBezTo>
                    <a:pt x="15845" y="5230"/>
                    <a:pt x="16945" y="2028"/>
                    <a:pt x="15645" y="660"/>
                  </a:cubicBezTo>
                  <a:cubicBezTo>
                    <a:pt x="15240" y="213"/>
                    <a:pt x="14632" y="0"/>
                    <a:pt x="13892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0">
              <a:extLst>
                <a:ext uri="{FF2B5EF4-FFF2-40B4-BE49-F238E27FC236}">
                  <a16:creationId xmlns:a16="http://schemas.microsoft.com/office/drawing/2014/main" id="{A2DEF2D6-9C35-03A2-8DC6-1B65DB65C540}"/>
                </a:ext>
              </a:extLst>
            </p:cNvPr>
            <p:cNvSpPr/>
            <p:nvPr/>
          </p:nvSpPr>
          <p:spPr>
            <a:xfrm flipH="1">
              <a:off x="5244137" y="2419427"/>
              <a:ext cx="142015" cy="132234"/>
            </a:xfrm>
            <a:custGeom>
              <a:avLst/>
              <a:gdLst/>
              <a:ahLst/>
              <a:cxnLst/>
              <a:rect l="l" t="t" r="r" b="b"/>
              <a:pathLst>
                <a:path w="5067" h="4718" extrusionOk="0">
                  <a:moveTo>
                    <a:pt x="2476" y="0"/>
                  </a:moveTo>
                  <a:cubicBezTo>
                    <a:pt x="1324" y="0"/>
                    <a:pt x="206" y="855"/>
                    <a:pt x="96" y="2215"/>
                  </a:cubicBezTo>
                  <a:cubicBezTo>
                    <a:pt x="0" y="3671"/>
                    <a:pt x="1204" y="4718"/>
                    <a:pt x="2471" y="4718"/>
                  </a:cubicBezTo>
                  <a:cubicBezTo>
                    <a:pt x="2974" y="4718"/>
                    <a:pt x="3486" y="4553"/>
                    <a:pt x="3932" y="4183"/>
                  </a:cubicBezTo>
                  <a:cubicBezTo>
                    <a:pt x="4966" y="3282"/>
                    <a:pt x="5066" y="1748"/>
                    <a:pt x="4166" y="747"/>
                  </a:cubicBezTo>
                  <a:cubicBezTo>
                    <a:pt x="3685" y="233"/>
                    <a:pt x="3076" y="0"/>
                    <a:pt x="247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0">
              <a:extLst>
                <a:ext uri="{FF2B5EF4-FFF2-40B4-BE49-F238E27FC236}">
                  <a16:creationId xmlns:a16="http://schemas.microsoft.com/office/drawing/2014/main" id="{08C07F6A-8191-2402-3511-5C5DF29D9FF3}"/>
                </a:ext>
              </a:extLst>
            </p:cNvPr>
            <p:cNvSpPr/>
            <p:nvPr/>
          </p:nvSpPr>
          <p:spPr>
            <a:xfrm flipH="1">
              <a:off x="5267512" y="2440756"/>
              <a:ext cx="98348" cy="91286"/>
            </a:xfrm>
            <a:custGeom>
              <a:avLst/>
              <a:gdLst/>
              <a:ahLst/>
              <a:cxnLst/>
              <a:rect l="l" t="t" r="r" b="b"/>
              <a:pathLst>
                <a:path w="3509" h="3257" extrusionOk="0">
                  <a:moveTo>
                    <a:pt x="1696" y="0"/>
                  </a:moveTo>
                  <a:cubicBezTo>
                    <a:pt x="903" y="0"/>
                    <a:pt x="138" y="582"/>
                    <a:pt x="72" y="1521"/>
                  </a:cubicBezTo>
                  <a:cubicBezTo>
                    <a:pt x="1" y="2526"/>
                    <a:pt x="822" y="3256"/>
                    <a:pt x="1710" y="3256"/>
                  </a:cubicBezTo>
                  <a:cubicBezTo>
                    <a:pt x="2060" y="3256"/>
                    <a:pt x="2421" y="3143"/>
                    <a:pt x="2741" y="2888"/>
                  </a:cubicBezTo>
                  <a:cubicBezTo>
                    <a:pt x="3442" y="2288"/>
                    <a:pt x="3508" y="1220"/>
                    <a:pt x="2874" y="520"/>
                  </a:cubicBezTo>
                  <a:cubicBezTo>
                    <a:pt x="2540" y="163"/>
                    <a:pt x="2114" y="0"/>
                    <a:pt x="16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0">
              <a:extLst>
                <a:ext uri="{FF2B5EF4-FFF2-40B4-BE49-F238E27FC236}">
                  <a16:creationId xmlns:a16="http://schemas.microsoft.com/office/drawing/2014/main" id="{781F16D2-1000-DE2B-68E2-F421497DA9C4}"/>
                </a:ext>
              </a:extLst>
            </p:cNvPr>
            <p:cNvSpPr/>
            <p:nvPr/>
          </p:nvSpPr>
          <p:spPr>
            <a:xfrm flipH="1">
              <a:off x="5717213" y="3219444"/>
              <a:ext cx="488043" cy="437902"/>
            </a:xfrm>
            <a:custGeom>
              <a:avLst/>
              <a:gdLst/>
              <a:ahLst/>
              <a:cxnLst/>
              <a:rect l="l" t="t" r="r" b="b"/>
              <a:pathLst>
                <a:path w="17413" h="15624" extrusionOk="0">
                  <a:moveTo>
                    <a:pt x="9267" y="1"/>
                  </a:moveTo>
                  <a:cubicBezTo>
                    <a:pt x="7214" y="1"/>
                    <a:pt x="5110" y="802"/>
                    <a:pt x="3469" y="2391"/>
                  </a:cubicBezTo>
                  <a:cubicBezTo>
                    <a:pt x="267" y="5494"/>
                    <a:pt x="0" y="10431"/>
                    <a:pt x="2902" y="13433"/>
                  </a:cubicBezTo>
                  <a:cubicBezTo>
                    <a:pt x="4317" y="14897"/>
                    <a:pt x="6217" y="15623"/>
                    <a:pt x="8163" y="15623"/>
                  </a:cubicBezTo>
                  <a:cubicBezTo>
                    <a:pt x="10207" y="15623"/>
                    <a:pt x="12303" y="14822"/>
                    <a:pt x="13943" y="13233"/>
                  </a:cubicBezTo>
                  <a:cubicBezTo>
                    <a:pt x="17179" y="10130"/>
                    <a:pt x="17412" y="5193"/>
                    <a:pt x="14544" y="2191"/>
                  </a:cubicBezTo>
                  <a:cubicBezTo>
                    <a:pt x="13128" y="727"/>
                    <a:pt x="11221" y="1"/>
                    <a:pt x="9267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0">
              <a:extLst>
                <a:ext uri="{FF2B5EF4-FFF2-40B4-BE49-F238E27FC236}">
                  <a16:creationId xmlns:a16="http://schemas.microsoft.com/office/drawing/2014/main" id="{AAD01875-B55A-C77D-5FF5-5C24509D5087}"/>
                </a:ext>
              </a:extLst>
            </p:cNvPr>
            <p:cNvSpPr/>
            <p:nvPr/>
          </p:nvSpPr>
          <p:spPr>
            <a:xfrm flipH="1">
              <a:off x="5754714" y="3241558"/>
              <a:ext cx="405670" cy="393674"/>
            </a:xfrm>
            <a:custGeom>
              <a:avLst/>
              <a:gdLst/>
              <a:ahLst/>
              <a:cxnLst/>
              <a:rect l="l" t="t" r="r" b="b"/>
              <a:pathLst>
                <a:path w="14474" h="14046" extrusionOk="0">
                  <a:moveTo>
                    <a:pt x="7721" y="0"/>
                  </a:moveTo>
                  <a:cubicBezTo>
                    <a:pt x="7683" y="0"/>
                    <a:pt x="7644" y="1"/>
                    <a:pt x="7606" y="1"/>
                  </a:cubicBezTo>
                  <a:cubicBezTo>
                    <a:pt x="3669" y="35"/>
                    <a:pt x="400" y="3104"/>
                    <a:pt x="100" y="7006"/>
                  </a:cubicBezTo>
                  <a:cubicBezTo>
                    <a:pt x="0" y="8174"/>
                    <a:pt x="234" y="9308"/>
                    <a:pt x="701" y="10342"/>
                  </a:cubicBezTo>
                  <a:cubicBezTo>
                    <a:pt x="1789" y="12617"/>
                    <a:pt x="4051" y="14045"/>
                    <a:pt x="6552" y="14045"/>
                  </a:cubicBezTo>
                  <a:cubicBezTo>
                    <a:pt x="6581" y="14045"/>
                    <a:pt x="6609" y="14045"/>
                    <a:pt x="6638" y="14045"/>
                  </a:cubicBezTo>
                  <a:cubicBezTo>
                    <a:pt x="9273" y="14011"/>
                    <a:pt x="11709" y="12610"/>
                    <a:pt x="13043" y="10342"/>
                  </a:cubicBezTo>
                  <a:cubicBezTo>
                    <a:pt x="13677" y="9341"/>
                    <a:pt x="14044" y="8207"/>
                    <a:pt x="14144" y="7006"/>
                  </a:cubicBezTo>
                  <a:cubicBezTo>
                    <a:pt x="14474" y="3242"/>
                    <a:pt x="11502" y="0"/>
                    <a:pt x="77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0">
              <a:extLst>
                <a:ext uri="{FF2B5EF4-FFF2-40B4-BE49-F238E27FC236}">
                  <a16:creationId xmlns:a16="http://schemas.microsoft.com/office/drawing/2014/main" id="{E5526B42-2A3B-8B52-976D-1290E30E1403}"/>
                </a:ext>
              </a:extLst>
            </p:cNvPr>
            <p:cNvSpPr/>
            <p:nvPr/>
          </p:nvSpPr>
          <p:spPr>
            <a:xfrm flipH="1">
              <a:off x="5794821" y="3479063"/>
              <a:ext cx="345943" cy="156169"/>
            </a:xfrm>
            <a:custGeom>
              <a:avLst/>
              <a:gdLst/>
              <a:ahLst/>
              <a:cxnLst/>
              <a:rect l="l" t="t" r="r" b="b"/>
              <a:pathLst>
                <a:path w="12343" h="5572" extrusionOk="0">
                  <a:moveTo>
                    <a:pt x="6305" y="0"/>
                  </a:moveTo>
                  <a:cubicBezTo>
                    <a:pt x="4070" y="33"/>
                    <a:pt x="1902" y="667"/>
                    <a:pt x="1" y="1868"/>
                  </a:cubicBezTo>
                  <a:cubicBezTo>
                    <a:pt x="1089" y="4143"/>
                    <a:pt x="3351" y="5571"/>
                    <a:pt x="5852" y="5571"/>
                  </a:cubicBezTo>
                  <a:cubicBezTo>
                    <a:pt x="5881" y="5571"/>
                    <a:pt x="5909" y="5571"/>
                    <a:pt x="5938" y="5571"/>
                  </a:cubicBezTo>
                  <a:cubicBezTo>
                    <a:pt x="8573" y="5537"/>
                    <a:pt x="11009" y="4136"/>
                    <a:pt x="12343" y="1868"/>
                  </a:cubicBezTo>
                  <a:cubicBezTo>
                    <a:pt x="10575" y="634"/>
                    <a:pt x="8473" y="0"/>
                    <a:pt x="6305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0">
              <a:extLst>
                <a:ext uri="{FF2B5EF4-FFF2-40B4-BE49-F238E27FC236}">
                  <a16:creationId xmlns:a16="http://schemas.microsoft.com/office/drawing/2014/main" id="{9FB20A9C-88DE-831D-95CB-3D7F9BEFE789}"/>
                </a:ext>
              </a:extLst>
            </p:cNvPr>
            <p:cNvSpPr/>
            <p:nvPr/>
          </p:nvSpPr>
          <p:spPr>
            <a:xfrm flipH="1">
              <a:off x="5864974" y="3283627"/>
              <a:ext cx="183188" cy="174892"/>
            </a:xfrm>
            <a:custGeom>
              <a:avLst/>
              <a:gdLst/>
              <a:ahLst/>
              <a:cxnLst/>
              <a:rect l="l" t="t" r="r" b="b"/>
              <a:pathLst>
                <a:path w="6536" h="6240" extrusionOk="0">
                  <a:moveTo>
                    <a:pt x="3560" y="1"/>
                  </a:moveTo>
                  <a:cubicBezTo>
                    <a:pt x="3540" y="1"/>
                    <a:pt x="3521" y="1"/>
                    <a:pt x="3502" y="1"/>
                  </a:cubicBezTo>
                  <a:cubicBezTo>
                    <a:pt x="1734" y="1"/>
                    <a:pt x="299" y="1369"/>
                    <a:pt x="166" y="3104"/>
                  </a:cubicBezTo>
                  <a:cubicBezTo>
                    <a:pt x="1" y="4786"/>
                    <a:pt x="1336" y="6240"/>
                    <a:pt x="3011" y="6240"/>
                  </a:cubicBezTo>
                  <a:cubicBezTo>
                    <a:pt x="3030" y="6240"/>
                    <a:pt x="3049" y="6240"/>
                    <a:pt x="3068" y="6239"/>
                  </a:cubicBezTo>
                  <a:cubicBezTo>
                    <a:pt x="4802" y="6206"/>
                    <a:pt x="6270" y="4872"/>
                    <a:pt x="6404" y="3104"/>
                  </a:cubicBezTo>
                  <a:cubicBezTo>
                    <a:pt x="6536" y="1422"/>
                    <a:pt x="5233" y="1"/>
                    <a:pt x="3560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0">
              <a:extLst>
                <a:ext uri="{FF2B5EF4-FFF2-40B4-BE49-F238E27FC236}">
                  <a16:creationId xmlns:a16="http://schemas.microsoft.com/office/drawing/2014/main" id="{64E6B1A8-BF82-FDA8-2D97-A15592DB5E99}"/>
                </a:ext>
              </a:extLst>
            </p:cNvPr>
            <p:cNvSpPr/>
            <p:nvPr/>
          </p:nvSpPr>
          <p:spPr>
            <a:xfrm flipH="1">
              <a:off x="6384744" y="2451574"/>
              <a:ext cx="240308" cy="358107"/>
            </a:xfrm>
            <a:custGeom>
              <a:avLst/>
              <a:gdLst/>
              <a:ahLst/>
              <a:cxnLst/>
              <a:rect l="l" t="t" r="r" b="b"/>
              <a:pathLst>
                <a:path w="8574" h="12777" extrusionOk="0">
                  <a:moveTo>
                    <a:pt x="7139" y="0"/>
                  </a:moveTo>
                  <a:lnTo>
                    <a:pt x="1" y="4771"/>
                  </a:lnTo>
                  <a:lnTo>
                    <a:pt x="1602" y="12776"/>
                  </a:lnTo>
                  <a:cubicBezTo>
                    <a:pt x="2302" y="12609"/>
                    <a:pt x="3003" y="12309"/>
                    <a:pt x="3670" y="11942"/>
                  </a:cubicBezTo>
                  <a:cubicBezTo>
                    <a:pt x="4304" y="11575"/>
                    <a:pt x="4938" y="11142"/>
                    <a:pt x="5471" y="10641"/>
                  </a:cubicBezTo>
                  <a:cubicBezTo>
                    <a:pt x="6939" y="9274"/>
                    <a:pt x="7906" y="7472"/>
                    <a:pt x="8240" y="5471"/>
                  </a:cubicBezTo>
                  <a:cubicBezTo>
                    <a:pt x="8573" y="3570"/>
                    <a:pt x="8173" y="1635"/>
                    <a:pt x="71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0">
              <a:extLst>
                <a:ext uri="{FF2B5EF4-FFF2-40B4-BE49-F238E27FC236}">
                  <a16:creationId xmlns:a16="http://schemas.microsoft.com/office/drawing/2014/main" id="{77F92EE4-C969-6BD4-37D9-4B1936A27416}"/>
                </a:ext>
              </a:extLst>
            </p:cNvPr>
            <p:cNvSpPr/>
            <p:nvPr/>
          </p:nvSpPr>
          <p:spPr>
            <a:xfrm flipH="1">
              <a:off x="6385697" y="2450650"/>
              <a:ext cx="239355" cy="359032"/>
            </a:xfrm>
            <a:custGeom>
              <a:avLst/>
              <a:gdLst/>
              <a:ahLst/>
              <a:cxnLst/>
              <a:rect l="l" t="t" r="r" b="b"/>
              <a:pathLst>
                <a:path w="8540" h="12810" extrusionOk="0">
                  <a:moveTo>
                    <a:pt x="7139" y="0"/>
                  </a:moveTo>
                  <a:cubicBezTo>
                    <a:pt x="7142" y="5"/>
                    <a:pt x="7146" y="11"/>
                    <a:pt x="7149" y="16"/>
                  </a:cubicBezTo>
                  <a:lnTo>
                    <a:pt x="7149" y="16"/>
                  </a:lnTo>
                  <a:lnTo>
                    <a:pt x="7172" y="0"/>
                  </a:lnTo>
                  <a:close/>
                  <a:moveTo>
                    <a:pt x="7015" y="617"/>
                  </a:moveTo>
                  <a:lnTo>
                    <a:pt x="7015" y="617"/>
                  </a:lnTo>
                  <a:cubicBezTo>
                    <a:pt x="7842" y="2114"/>
                    <a:pt x="8106" y="3809"/>
                    <a:pt x="7840" y="5437"/>
                  </a:cubicBezTo>
                  <a:cubicBezTo>
                    <a:pt x="7539" y="7339"/>
                    <a:pt x="6605" y="9073"/>
                    <a:pt x="5204" y="10374"/>
                  </a:cubicBezTo>
                  <a:cubicBezTo>
                    <a:pt x="4704" y="10841"/>
                    <a:pt x="4104" y="11275"/>
                    <a:pt x="3470" y="11608"/>
                  </a:cubicBezTo>
                  <a:cubicBezTo>
                    <a:pt x="3003" y="11875"/>
                    <a:pt x="2469" y="12109"/>
                    <a:pt x="1935" y="12276"/>
                  </a:cubicBezTo>
                  <a:lnTo>
                    <a:pt x="501" y="4970"/>
                  </a:lnTo>
                  <a:lnTo>
                    <a:pt x="7015" y="617"/>
                  </a:lnTo>
                  <a:close/>
                  <a:moveTo>
                    <a:pt x="7149" y="16"/>
                  </a:moveTo>
                  <a:lnTo>
                    <a:pt x="1" y="4804"/>
                  </a:lnTo>
                  <a:lnTo>
                    <a:pt x="1602" y="12809"/>
                  </a:lnTo>
                  <a:cubicBezTo>
                    <a:pt x="2302" y="12642"/>
                    <a:pt x="3003" y="12342"/>
                    <a:pt x="3670" y="11975"/>
                  </a:cubicBezTo>
                  <a:cubicBezTo>
                    <a:pt x="4304" y="11608"/>
                    <a:pt x="4938" y="11175"/>
                    <a:pt x="5471" y="10674"/>
                  </a:cubicBezTo>
                  <a:cubicBezTo>
                    <a:pt x="6939" y="9307"/>
                    <a:pt x="7906" y="7472"/>
                    <a:pt x="8240" y="5504"/>
                  </a:cubicBezTo>
                  <a:cubicBezTo>
                    <a:pt x="8539" y="3609"/>
                    <a:pt x="8176" y="1647"/>
                    <a:pt x="7149" y="16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0">
              <a:extLst>
                <a:ext uri="{FF2B5EF4-FFF2-40B4-BE49-F238E27FC236}">
                  <a16:creationId xmlns:a16="http://schemas.microsoft.com/office/drawing/2014/main" id="{ED074557-358A-EBEA-97E5-517331918BB0}"/>
                </a:ext>
              </a:extLst>
            </p:cNvPr>
            <p:cNvSpPr/>
            <p:nvPr/>
          </p:nvSpPr>
          <p:spPr>
            <a:xfrm flipH="1">
              <a:off x="6424936" y="2352469"/>
              <a:ext cx="404857" cy="232824"/>
            </a:xfrm>
            <a:custGeom>
              <a:avLst/>
              <a:gdLst/>
              <a:ahLst/>
              <a:cxnLst/>
              <a:rect l="l" t="t" r="r" b="b"/>
              <a:pathLst>
                <a:path w="14445" h="8307" extrusionOk="0">
                  <a:moveTo>
                    <a:pt x="7873" y="1"/>
                  </a:moveTo>
                  <a:cubicBezTo>
                    <a:pt x="5738" y="1"/>
                    <a:pt x="3553" y="801"/>
                    <a:pt x="1835" y="2402"/>
                  </a:cubicBezTo>
                  <a:cubicBezTo>
                    <a:pt x="1101" y="3103"/>
                    <a:pt x="467" y="3903"/>
                    <a:pt x="0" y="4771"/>
                  </a:cubicBezTo>
                  <a:lnTo>
                    <a:pt x="7306" y="8307"/>
                  </a:lnTo>
                  <a:lnTo>
                    <a:pt x="14444" y="3536"/>
                  </a:lnTo>
                  <a:cubicBezTo>
                    <a:pt x="14177" y="3136"/>
                    <a:pt x="13910" y="2769"/>
                    <a:pt x="13610" y="2402"/>
                  </a:cubicBezTo>
                  <a:cubicBezTo>
                    <a:pt x="12092" y="801"/>
                    <a:pt x="10008" y="1"/>
                    <a:pt x="7873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0">
              <a:extLst>
                <a:ext uri="{FF2B5EF4-FFF2-40B4-BE49-F238E27FC236}">
                  <a16:creationId xmlns:a16="http://schemas.microsoft.com/office/drawing/2014/main" id="{5AD5C0F2-76BF-85D2-C775-90F1F9A4BE13}"/>
                </a:ext>
              </a:extLst>
            </p:cNvPr>
            <p:cNvSpPr/>
            <p:nvPr/>
          </p:nvSpPr>
          <p:spPr>
            <a:xfrm flipH="1">
              <a:off x="6580152" y="2486160"/>
              <a:ext cx="296391" cy="331902"/>
            </a:xfrm>
            <a:custGeom>
              <a:avLst/>
              <a:gdLst/>
              <a:ahLst/>
              <a:cxnLst/>
              <a:rect l="l" t="t" r="r" b="b"/>
              <a:pathLst>
                <a:path w="10575" h="11842" extrusionOk="0">
                  <a:moveTo>
                    <a:pt x="1668" y="1"/>
                  </a:moveTo>
                  <a:lnTo>
                    <a:pt x="1668" y="1"/>
                  </a:lnTo>
                  <a:cubicBezTo>
                    <a:pt x="1" y="3136"/>
                    <a:pt x="401" y="6939"/>
                    <a:pt x="2703" y="9407"/>
                  </a:cubicBezTo>
                  <a:cubicBezTo>
                    <a:pt x="4200" y="10979"/>
                    <a:pt x="6275" y="11842"/>
                    <a:pt x="8413" y="11842"/>
                  </a:cubicBezTo>
                  <a:cubicBezTo>
                    <a:pt x="9133" y="11842"/>
                    <a:pt x="9860" y="11744"/>
                    <a:pt x="10575" y="11542"/>
                  </a:cubicBezTo>
                  <a:lnTo>
                    <a:pt x="8974" y="3537"/>
                  </a:lnTo>
                  <a:lnTo>
                    <a:pt x="166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0">
              <a:extLst>
                <a:ext uri="{FF2B5EF4-FFF2-40B4-BE49-F238E27FC236}">
                  <a16:creationId xmlns:a16="http://schemas.microsoft.com/office/drawing/2014/main" id="{D6C0A065-4BAE-C949-4C48-D3AC6CDCB7AF}"/>
                </a:ext>
              </a:extLst>
            </p:cNvPr>
            <p:cNvSpPr/>
            <p:nvPr/>
          </p:nvSpPr>
          <p:spPr>
            <a:xfrm flipH="1">
              <a:off x="7285072" y="2970448"/>
              <a:ext cx="12192" cy="24328"/>
            </a:xfrm>
            <a:custGeom>
              <a:avLst/>
              <a:gdLst/>
              <a:ahLst/>
              <a:cxnLst/>
              <a:rect l="l" t="t" r="r" b="b"/>
              <a:pathLst>
                <a:path w="435" h="868" extrusionOk="0">
                  <a:moveTo>
                    <a:pt x="34" y="1"/>
                  </a:moveTo>
                  <a:cubicBezTo>
                    <a:pt x="1" y="301"/>
                    <a:pt x="1" y="568"/>
                    <a:pt x="34" y="868"/>
                  </a:cubicBezTo>
                  <a:lnTo>
                    <a:pt x="435" y="801"/>
                  </a:lnTo>
                  <a:cubicBezTo>
                    <a:pt x="435" y="534"/>
                    <a:pt x="435" y="268"/>
                    <a:pt x="435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0">
              <a:extLst>
                <a:ext uri="{FF2B5EF4-FFF2-40B4-BE49-F238E27FC236}">
                  <a16:creationId xmlns:a16="http://schemas.microsoft.com/office/drawing/2014/main" id="{9898D286-E1E6-92FD-BD95-3AA3A860AF80}"/>
                </a:ext>
              </a:extLst>
            </p:cNvPr>
            <p:cNvSpPr/>
            <p:nvPr/>
          </p:nvSpPr>
          <p:spPr>
            <a:xfrm flipH="1">
              <a:off x="6996192" y="2578735"/>
              <a:ext cx="292635" cy="344066"/>
            </a:xfrm>
            <a:custGeom>
              <a:avLst/>
              <a:gdLst/>
              <a:ahLst/>
              <a:cxnLst/>
              <a:rect l="l" t="t" r="r" b="b"/>
              <a:pathLst>
                <a:path w="10441" h="12276" extrusionOk="0">
                  <a:moveTo>
                    <a:pt x="10241" y="0"/>
                  </a:moveTo>
                  <a:cubicBezTo>
                    <a:pt x="9707" y="267"/>
                    <a:pt x="9173" y="567"/>
                    <a:pt x="8673" y="901"/>
                  </a:cubicBezTo>
                  <a:lnTo>
                    <a:pt x="8906" y="1268"/>
                  </a:lnTo>
                  <a:cubicBezTo>
                    <a:pt x="9407" y="934"/>
                    <a:pt x="9907" y="634"/>
                    <a:pt x="10441" y="367"/>
                  </a:cubicBezTo>
                  <a:lnTo>
                    <a:pt x="10241" y="0"/>
                  </a:lnTo>
                  <a:close/>
                  <a:moveTo>
                    <a:pt x="7205" y="1968"/>
                  </a:moveTo>
                  <a:cubicBezTo>
                    <a:pt x="6738" y="2335"/>
                    <a:pt x="6305" y="2735"/>
                    <a:pt x="5838" y="3169"/>
                  </a:cubicBezTo>
                  <a:lnTo>
                    <a:pt x="6138" y="3469"/>
                  </a:lnTo>
                  <a:cubicBezTo>
                    <a:pt x="6605" y="3036"/>
                    <a:pt x="7005" y="2669"/>
                    <a:pt x="7472" y="2302"/>
                  </a:cubicBezTo>
                  <a:lnTo>
                    <a:pt x="7205" y="1968"/>
                  </a:lnTo>
                  <a:close/>
                  <a:moveTo>
                    <a:pt x="4603" y="4437"/>
                  </a:moveTo>
                  <a:cubicBezTo>
                    <a:pt x="4170" y="4904"/>
                    <a:pt x="3803" y="5371"/>
                    <a:pt x="3436" y="5838"/>
                  </a:cubicBezTo>
                  <a:lnTo>
                    <a:pt x="3736" y="6071"/>
                  </a:lnTo>
                  <a:cubicBezTo>
                    <a:pt x="4103" y="5637"/>
                    <a:pt x="4503" y="5170"/>
                    <a:pt x="4904" y="4737"/>
                  </a:cubicBezTo>
                  <a:lnTo>
                    <a:pt x="4603" y="4437"/>
                  </a:lnTo>
                  <a:close/>
                  <a:moveTo>
                    <a:pt x="2368" y="7305"/>
                  </a:moveTo>
                  <a:cubicBezTo>
                    <a:pt x="2035" y="7806"/>
                    <a:pt x="1701" y="8306"/>
                    <a:pt x="1434" y="8840"/>
                  </a:cubicBezTo>
                  <a:lnTo>
                    <a:pt x="1768" y="9040"/>
                  </a:lnTo>
                  <a:cubicBezTo>
                    <a:pt x="2068" y="8539"/>
                    <a:pt x="2368" y="8039"/>
                    <a:pt x="2702" y="7539"/>
                  </a:cubicBezTo>
                  <a:lnTo>
                    <a:pt x="2368" y="7305"/>
                  </a:lnTo>
                  <a:close/>
                  <a:moveTo>
                    <a:pt x="601" y="10474"/>
                  </a:moveTo>
                  <a:cubicBezTo>
                    <a:pt x="367" y="11008"/>
                    <a:pt x="167" y="11575"/>
                    <a:pt x="0" y="12175"/>
                  </a:cubicBezTo>
                  <a:lnTo>
                    <a:pt x="434" y="12275"/>
                  </a:lnTo>
                  <a:cubicBezTo>
                    <a:pt x="567" y="11708"/>
                    <a:pt x="767" y="11175"/>
                    <a:pt x="1001" y="10641"/>
                  </a:cubicBezTo>
                  <a:lnTo>
                    <a:pt x="601" y="10474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0">
              <a:extLst>
                <a:ext uri="{FF2B5EF4-FFF2-40B4-BE49-F238E27FC236}">
                  <a16:creationId xmlns:a16="http://schemas.microsoft.com/office/drawing/2014/main" id="{72E23880-68F1-CDA5-68CC-7B5B22D5216B}"/>
                </a:ext>
              </a:extLst>
            </p:cNvPr>
            <p:cNvSpPr/>
            <p:nvPr/>
          </p:nvSpPr>
          <p:spPr>
            <a:xfrm flipH="1">
              <a:off x="6928870" y="2552558"/>
              <a:ext cx="25281" cy="17769"/>
            </a:xfrm>
            <a:custGeom>
              <a:avLst/>
              <a:gdLst/>
              <a:ahLst/>
              <a:cxnLst/>
              <a:rect l="l" t="t" r="r" b="b"/>
              <a:pathLst>
                <a:path w="902" h="634" extrusionOk="0">
                  <a:moveTo>
                    <a:pt x="835" y="0"/>
                  </a:moveTo>
                  <a:cubicBezTo>
                    <a:pt x="535" y="67"/>
                    <a:pt x="268" y="133"/>
                    <a:pt x="1" y="234"/>
                  </a:cubicBezTo>
                  <a:lnTo>
                    <a:pt x="101" y="634"/>
                  </a:lnTo>
                  <a:cubicBezTo>
                    <a:pt x="368" y="534"/>
                    <a:pt x="635" y="467"/>
                    <a:pt x="902" y="400"/>
                  </a:cubicBezTo>
                  <a:lnTo>
                    <a:pt x="835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0">
              <a:extLst>
                <a:ext uri="{FF2B5EF4-FFF2-40B4-BE49-F238E27FC236}">
                  <a16:creationId xmlns:a16="http://schemas.microsoft.com/office/drawing/2014/main" id="{12875BFC-050A-6F87-EF5E-191A835E7A2D}"/>
                </a:ext>
              </a:extLst>
            </p:cNvPr>
            <p:cNvSpPr/>
            <p:nvPr/>
          </p:nvSpPr>
          <p:spPr>
            <a:xfrm flipH="1">
              <a:off x="5335759" y="2869493"/>
              <a:ext cx="14995" cy="25253"/>
            </a:xfrm>
            <a:custGeom>
              <a:avLst/>
              <a:gdLst/>
              <a:ahLst/>
              <a:cxnLst/>
              <a:rect l="l" t="t" r="r" b="b"/>
              <a:pathLst>
                <a:path w="535" h="901" extrusionOk="0">
                  <a:moveTo>
                    <a:pt x="434" y="0"/>
                  </a:moveTo>
                  <a:lnTo>
                    <a:pt x="0" y="100"/>
                  </a:lnTo>
                  <a:cubicBezTo>
                    <a:pt x="67" y="334"/>
                    <a:pt x="101" y="601"/>
                    <a:pt x="134" y="901"/>
                  </a:cubicBezTo>
                  <a:lnTo>
                    <a:pt x="534" y="834"/>
                  </a:lnTo>
                  <a:cubicBezTo>
                    <a:pt x="501" y="567"/>
                    <a:pt x="467" y="267"/>
                    <a:pt x="434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0">
              <a:extLst>
                <a:ext uri="{FF2B5EF4-FFF2-40B4-BE49-F238E27FC236}">
                  <a16:creationId xmlns:a16="http://schemas.microsoft.com/office/drawing/2014/main" id="{D095E105-121D-5824-711A-8CF00FD458C4}"/>
                </a:ext>
              </a:extLst>
            </p:cNvPr>
            <p:cNvSpPr/>
            <p:nvPr/>
          </p:nvSpPr>
          <p:spPr>
            <a:xfrm flipH="1">
              <a:off x="5334834" y="2938664"/>
              <a:ext cx="244035" cy="406707"/>
            </a:xfrm>
            <a:custGeom>
              <a:avLst/>
              <a:gdLst/>
              <a:ahLst/>
              <a:cxnLst/>
              <a:rect l="l" t="t" r="r" b="b"/>
              <a:pathLst>
                <a:path w="8707" h="14511" extrusionOk="0">
                  <a:moveTo>
                    <a:pt x="8306" y="1"/>
                  </a:moveTo>
                  <a:cubicBezTo>
                    <a:pt x="8273" y="501"/>
                    <a:pt x="8240" y="1035"/>
                    <a:pt x="8173" y="1535"/>
                  </a:cubicBezTo>
                  <a:lnTo>
                    <a:pt x="8573" y="1602"/>
                  </a:lnTo>
                  <a:lnTo>
                    <a:pt x="8573" y="1568"/>
                  </a:lnTo>
                  <a:cubicBezTo>
                    <a:pt x="8673" y="1035"/>
                    <a:pt x="8707" y="501"/>
                    <a:pt x="8707" y="1"/>
                  </a:cubicBezTo>
                  <a:close/>
                  <a:moveTo>
                    <a:pt x="7873" y="3069"/>
                  </a:moveTo>
                  <a:cubicBezTo>
                    <a:pt x="7773" y="3570"/>
                    <a:pt x="7606" y="4070"/>
                    <a:pt x="7472" y="4571"/>
                  </a:cubicBezTo>
                  <a:lnTo>
                    <a:pt x="7873" y="4704"/>
                  </a:lnTo>
                  <a:lnTo>
                    <a:pt x="7873" y="4671"/>
                  </a:lnTo>
                  <a:cubicBezTo>
                    <a:pt x="8039" y="4170"/>
                    <a:pt x="8173" y="3670"/>
                    <a:pt x="8306" y="3169"/>
                  </a:cubicBezTo>
                  <a:lnTo>
                    <a:pt x="7873" y="3069"/>
                  </a:lnTo>
                  <a:close/>
                  <a:moveTo>
                    <a:pt x="6939" y="6005"/>
                  </a:moveTo>
                  <a:cubicBezTo>
                    <a:pt x="6738" y="6505"/>
                    <a:pt x="6505" y="6972"/>
                    <a:pt x="6271" y="7439"/>
                  </a:cubicBezTo>
                  <a:lnTo>
                    <a:pt x="6638" y="7606"/>
                  </a:lnTo>
                  <a:cubicBezTo>
                    <a:pt x="6905" y="7139"/>
                    <a:pt x="7139" y="6672"/>
                    <a:pt x="7339" y="6172"/>
                  </a:cubicBezTo>
                  <a:lnTo>
                    <a:pt x="6939" y="6005"/>
                  </a:lnTo>
                  <a:close/>
                  <a:moveTo>
                    <a:pt x="5504" y="8774"/>
                  </a:moveTo>
                  <a:cubicBezTo>
                    <a:pt x="5237" y="9207"/>
                    <a:pt x="4937" y="9641"/>
                    <a:pt x="4604" y="10041"/>
                  </a:cubicBezTo>
                  <a:lnTo>
                    <a:pt x="4937" y="10308"/>
                  </a:lnTo>
                  <a:cubicBezTo>
                    <a:pt x="5271" y="9874"/>
                    <a:pt x="5571" y="9441"/>
                    <a:pt x="5871" y="9007"/>
                  </a:cubicBezTo>
                  <a:lnTo>
                    <a:pt x="5504" y="8774"/>
                  </a:lnTo>
                  <a:close/>
                  <a:moveTo>
                    <a:pt x="3603" y="11242"/>
                  </a:moveTo>
                  <a:cubicBezTo>
                    <a:pt x="3236" y="11609"/>
                    <a:pt x="2869" y="11976"/>
                    <a:pt x="2502" y="12309"/>
                  </a:cubicBezTo>
                  <a:lnTo>
                    <a:pt x="2769" y="12643"/>
                  </a:lnTo>
                  <a:cubicBezTo>
                    <a:pt x="3169" y="12276"/>
                    <a:pt x="3536" y="11909"/>
                    <a:pt x="3903" y="11509"/>
                  </a:cubicBezTo>
                  <a:lnTo>
                    <a:pt x="3603" y="11242"/>
                  </a:lnTo>
                  <a:close/>
                  <a:moveTo>
                    <a:pt x="1268" y="13277"/>
                  </a:moveTo>
                  <a:cubicBezTo>
                    <a:pt x="868" y="13610"/>
                    <a:pt x="434" y="13877"/>
                    <a:pt x="0" y="14144"/>
                  </a:cubicBezTo>
                  <a:lnTo>
                    <a:pt x="200" y="14511"/>
                  </a:lnTo>
                  <a:cubicBezTo>
                    <a:pt x="667" y="14244"/>
                    <a:pt x="1101" y="13944"/>
                    <a:pt x="1535" y="13644"/>
                  </a:cubicBezTo>
                  <a:lnTo>
                    <a:pt x="1268" y="13277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0">
              <a:extLst>
                <a:ext uri="{FF2B5EF4-FFF2-40B4-BE49-F238E27FC236}">
                  <a16:creationId xmlns:a16="http://schemas.microsoft.com/office/drawing/2014/main" id="{E677C3E6-7AFE-25BF-3F9C-F26F1BF0AFCB}"/>
                </a:ext>
              </a:extLst>
            </p:cNvPr>
            <p:cNvSpPr/>
            <p:nvPr/>
          </p:nvSpPr>
          <p:spPr>
            <a:xfrm flipH="1">
              <a:off x="5612502" y="3355630"/>
              <a:ext cx="26206" cy="20600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734" y="1"/>
                  </a:moveTo>
                  <a:cubicBezTo>
                    <a:pt x="501" y="134"/>
                    <a:pt x="267" y="234"/>
                    <a:pt x="0" y="334"/>
                  </a:cubicBezTo>
                  <a:lnTo>
                    <a:pt x="167" y="735"/>
                  </a:lnTo>
                  <a:cubicBezTo>
                    <a:pt x="434" y="635"/>
                    <a:pt x="668" y="501"/>
                    <a:pt x="934" y="401"/>
                  </a:cubicBezTo>
                  <a:lnTo>
                    <a:pt x="734" y="1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0">
              <a:extLst>
                <a:ext uri="{FF2B5EF4-FFF2-40B4-BE49-F238E27FC236}">
                  <a16:creationId xmlns:a16="http://schemas.microsoft.com/office/drawing/2014/main" id="{F7CFC9B9-AC98-E950-612D-F2700E0A5EF2}"/>
                </a:ext>
              </a:extLst>
            </p:cNvPr>
            <p:cNvSpPr/>
            <p:nvPr/>
          </p:nvSpPr>
          <p:spPr>
            <a:xfrm flipH="1">
              <a:off x="6276306" y="2537591"/>
              <a:ext cx="25253" cy="15920"/>
            </a:xfrm>
            <a:custGeom>
              <a:avLst/>
              <a:gdLst/>
              <a:ahLst/>
              <a:cxnLst/>
              <a:rect l="l" t="t" r="r" b="b"/>
              <a:pathLst>
                <a:path w="901" h="568" extrusionOk="0">
                  <a:moveTo>
                    <a:pt x="67" y="0"/>
                  </a:moveTo>
                  <a:lnTo>
                    <a:pt x="0" y="401"/>
                  </a:lnTo>
                  <a:cubicBezTo>
                    <a:pt x="234" y="434"/>
                    <a:pt x="501" y="501"/>
                    <a:pt x="767" y="567"/>
                  </a:cubicBezTo>
                  <a:lnTo>
                    <a:pt x="901" y="167"/>
                  </a:lnTo>
                  <a:cubicBezTo>
                    <a:pt x="601" y="100"/>
                    <a:pt x="334" y="34"/>
                    <a:pt x="67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0">
              <a:extLst>
                <a:ext uri="{FF2B5EF4-FFF2-40B4-BE49-F238E27FC236}">
                  <a16:creationId xmlns:a16="http://schemas.microsoft.com/office/drawing/2014/main" id="{9E70D837-8EEB-5DB8-26C6-94B4D39F8F74}"/>
                </a:ext>
              </a:extLst>
            </p:cNvPr>
            <p:cNvSpPr/>
            <p:nvPr/>
          </p:nvSpPr>
          <p:spPr>
            <a:xfrm flipH="1">
              <a:off x="5921954" y="2558163"/>
              <a:ext cx="312310" cy="523582"/>
            </a:xfrm>
            <a:custGeom>
              <a:avLst/>
              <a:gdLst/>
              <a:ahLst/>
              <a:cxnLst/>
              <a:rect l="l" t="t" r="r" b="b"/>
              <a:pathLst>
                <a:path w="11143" h="18681" extrusionOk="0">
                  <a:moveTo>
                    <a:pt x="168" y="0"/>
                  </a:moveTo>
                  <a:lnTo>
                    <a:pt x="1" y="400"/>
                  </a:lnTo>
                  <a:cubicBezTo>
                    <a:pt x="501" y="601"/>
                    <a:pt x="1035" y="867"/>
                    <a:pt x="1502" y="1168"/>
                  </a:cubicBezTo>
                  <a:lnTo>
                    <a:pt x="1736" y="801"/>
                  </a:lnTo>
                  <a:cubicBezTo>
                    <a:pt x="1235" y="501"/>
                    <a:pt x="701" y="234"/>
                    <a:pt x="168" y="0"/>
                  </a:cubicBezTo>
                  <a:close/>
                  <a:moveTo>
                    <a:pt x="3170" y="1801"/>
                  </a:moveTo>
                  <a:lnTo>
                    <a:pt x="2903" y="2135"/>
                  </a:lnTo>
                  <a:cubicBezTo>
                    <a:pt x="3370" y="2469"/>
                    <a:pt x="3804" y="2836"/>
                    <a:pt x="4204" y="3236"/>
                  </a:cubicBezTo>
                  <a:lnTo>
                    <a:pt x="4504" y="2936"/>
                  </a:lnTo>
                  <a:cubicBezTo>
                    <a:pt x="4071" y="2535"/>
                    <a:pt x="3637" y="2168"/>
                    <a:pt x="3170" y="1801"/>
                  </a:cubicBezTo>
                  <a:close/>
                  <a:moveTo>
                    <a:pt x="5705" y="4237"/>
                  </a:moveTo>
                  <a:lnTo>
                    <a:pt x="5371" y="4503"/>
                  </a:lnTo>
                  <a:cubicBezTo>
                    <a:pt x="5738" y="4937"/>
                    <a:pt x="6105" y="5371"/>
                    <a:pt x="6439" y="5838"/>
                  </a:cubicBezTo>
                  <a:lnTo>
                    <a:pt x="6806" y="5604"/>
                  </a:lnTo>
                  <a:cubicBezTo>
                    <a:pt x="6439" y="5137"/>
                    <a:pt x="6072" y="4637"/>
                    <a:pt x="5705" y="4237"/>
                  </a:cubicBezTo>
                  <a:close/>
                  <a:moveTo>
                    <a:pt x="7773" y="7039"/>
                  </a:moveTo>
                  <a:lnTo>
                    <a:pt x="7440" y="7272"/>
                  </a:lnTo>
                  <a:cubicBezTo>
                    <a:pt x="7706" y="7739"/>
                    <a:pt x="8007" y="8239"/>
                    <a:pt x="8274" y="8773"/>
                  </a:cubicBezTo>
                  <a:lnTo>
                    <a:pt x="8640" y="8573"/>
                  </a:lnTo>
                  <a:cubicBezTo>
                    <a:pt x="8374" y="8039"/>
                    <a:pt x="8073" y="7539"/>
                    <a:pt x="7773" y="7039"/>
                  </a:cubicBezTo>
                  <a:close/>
                  <a:moveTo>
                    <a:pt x="9374" y="10141"/>
                  </a:moveTo>
                  <a:lnTo>
                    <a:pt x="9007" y="10308"/>
                  </a:lnTo>
                  <a:cubicBezTo>
                    <a:pt x="9208" y="10841"/>
                    <a:pt x="9441" y="11375"/>
                    <a:pt x="9608" y="11909"/>
                  </a:cubicBezTo>
                  <a:lnTo>
                    <a:pt x="10008" y="11775"/>
                  </a:lnTo>
                  <a:cubicBezTo>
                    <a:pt x="9808" y="11242"/>
                    <a:pt x="9608" y="10674"/>
                    <a:pt x="9374" y="10141"/>
                  </a:cubicBezTo>
                  <a:close/>
                  <a:moveTo>
                    <a:pt x="10542" y="13476"/>
                  </a:moveTo>
                  <a:lnTo>
                    <a:pt x="10108" y="13577"/>
                  </a:lnTo>
                  <a:cubicBezTo>
                    <a:pt x="10275" y="14144"/>
                    <a:pt x="10375" y="14711"/>
                    <a:pt x="10475" y="15244"/>
                  </a:cubicBezTo>
                  <a:lnTo>
                    <a:pt x="10909" y="15211"/>
                  </a:lnTo>
                  <a:cubicBezTo>
                    <a:pt x="10809" y="14644"/>
                    <a:pt x="10675" y="14044"/>
                    <a:pt x="10542" y="13476"/>
                  </a:cubicBezTo>
                  <a:close/>
                  <a:moveTo>
                    <a:pt x="10675" y="16946"/>
                  </a:moveTo>
                  <a:cubicBezTo>
                    <a:pt x="10709" y="17279"/>
                    <a:pt x="10709" y="17613"/>
                    <a:pt x="10709" y="17946"/>
                  </a:cubicBezTo>
                  <a:cubicBezTo>
                    <a:pt x="10709" y="18180"/>
                    <a:pt x="10709" y="18413"/>
                    <a:pt x="10709" y="18680"/>
                  </a:cubicBezTo>
                  <a:lnTo>
                    <a:pt x="11109" y="18680"/>
                  </a:lnTo>
                  <a:cubicBezTo>
                    <a:pt x="11142" y="18447"/>
                    <a:pt x="11142" y="18180"/>
                    <a:pt x="11142" y="17946"/>
                  </a:cubicBezTo>
                  <a:cubicBezTo>
                    <a:pt x="11142" y="17613"/>
                    <a:pt x="11142" y="17279"/>
                    <a:pt x="11109" y="16946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0">
              <a:extLst>
                <a:ext uri="{FF2B5EF4-FFF2-40B4-BE49-F238E27FC236}">
                  <a16:creationId xmlns:a16="http://schemas.microsoft.com/office/drawing/2014/main" id="{668D07C6-4549-3F6D-688F-CBD6F690E870}"/>
                </a:ext>
              </a:extLst>
            </p:cNvPr>
            <p:cNvSpPr/>
            <p:nvPr/>
          </p:nvSpPr>
          <p:spPr>
            <a:xfrm flipH="1">
              <a:off x="5929437" y="3128467"/>
              <a:ext cx="16873" cy="26206"/>
            </a:xfrm>
            <a:custGeom>
              <a:avLst/>
              <a:gdLst/>
              <a:ahLst/>
              <a:cxnLst/>
              <a:rect l="l" t="t" r="r" b="b"/>
              <a:pathLst>
                <a:path w="602" h="935" extrusionOk="0">
                  <a:moveTo>
                    <a:pt x="201" y="0"/>
                  </a:moveTo>
                  <a:cubicBezTo>
                    <a:pt x="134" y="267"/>
                    <a:pt x="68" y="534"/>
                    <a:pt x="1" y="801"/>
                  </a:cubicBezTo>
                  <a:lnTo>
                    <a:pt x="401" y="934"/>
                  </a:lnTo>
                  <a:cubicBezTo>
                    <a:pt x="468" y="667"/>
                    <a:pt x="535" y="367"/>
                    <a:pt x="601" y="100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0">
              <a:extLst>
                <a:ext uri="{FF2B5EF4-FFF2-40B4-BE49-F238E27FC236}">
                  <a16:creationId xmlns:a16="http://schemas.microsoft.com/office/drawing/2014/main" id="{BAAE70A4-5F97-D268-5387-E3038A96CF30}"/>
                </a:ext>
              </a:extLst>
            </p:cNvPr>
            <p:cNvSpPr/>
            <p:nvPr/>
          </p:nvSpPr>
          <p:spPr>
            <a:xfrm flipH="1">
              <a:off x="7019567" y="2106584"/>
              <a:ext cx="454354" cy="244091"/>
            </a:xfrm>
            <a:custGeom>
              <a:avLst/>
              <a:gdLst/>
              <a:ahLst/>
              <a:cxnLst/>
              <a:rect l="l" t="t" r="r" b="b"/>
              <a:pathLst>
                <a:path w="16211" h="8709" extrusionOk="0">
                  <a:moveTo>
                    <a:pt x="8139" y="1"/>
                  </a:moveTo>
                  <a:cubicBezTo>
                    <a:pt x="6471" y="34"/>
                    <a:pt x="5036" y="1135"/>
                    <a:pt x="4569" y="2736"/>
                  </a:cubicBezTo>
                  <a:cubicBezTo>
                    <a:pt x="2968" y="2869"/>
                    <a:pt x="1701" y="4137"/>
                    <a:pt x="1567" y="5738"/>
                  </a:cubicBezTo>
                  <a:lnTo>
                    <a:pt x="1567" y="5938"/>
                  </a:lnTo>
                  <a:cubicBezTo>
                    <a:pt x="767" y="5938"/>
                    <a:pt x="133" y="6539"/>
                    <a:pt x="66" y="7339"/>
                  </a:cubicBezTo>
                  <a:cubicBezTo>
                    <a:pt x="1" y="8055"/>
                    <a:pt x="571" y="8708"/>
                    <a:pt x="1312" y="8708"/>
                  </a:cubicBezTo>
                  <a:cubicBezTo>
                    <a:pt x="1330" y="8708"/>
                    <a:pt x="1349" y="8708"/>
                    <a:pt x="1367" y="8707"/>
                  </a:cubicBezTo>
                  <a:lnTo>
                    <a:pt x="13876" y="8707"/>
                  </a:lnTo>
                  <a:cubicBezTo>
                    <a:pt x="15077" y="8707"/>
                    <a:pt x="16044" y="7773"/>
                    <a:pt x="16144" y="6605"/>
                  </a:cubicBezTo>
                  <a:cubicBezTo>
                    <a:pt x="16211" y="5738"/>
                    <a:pt x="15711" y="4938"/>
                    <a:pt x="14910" y="4604"/>
                  </a:cubicBezTo>
                  <a:cubicBezTo>
                    <a:pt x="15042" y="3088"/>
                    <a:pt x="13839" y="1768"/>
                    <a:pt x="12299" y="1768"/>
                  </a:cubicBezTo>
                  <a:cubicBezTo>
                    <a:pt x="12280" y="1768"/>
                    <a:pt x="12261" y="1768"/>
                    <a:pt x="12241" y="1769"/>
                  </a:cubicBezTo>
                  <a:cubicBezTo>
                    <a:pt x="11875" y="1769"/>
                    <a:pt x="11474" y="1835"/>
                    <a:pt x="11141" y="1969"/>
                  </a:cubicBezTo>
                  <a:cubicBezTo>
                    <a:pt x="10640" y="768"/>
                    <a:pt x="9439" y="1"/>
                    <a:pt x="8139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0">
              <a:extLst>
                <a:ext uri="{FF2B5EF4-FFF2-40B4-BE49-F238E27FC236}">
                  <a16:creationId xmlns:a16="http://schemas.microsoft.com/office/drawing/2014/main" id="{2F6D47D8-9321-6C1C-5C73-7FA1278BA401}"/>
                </a:ext>
              </a:extLst>
            </p:cNvPr>
            <p:cNvSpPr/>
            <p:nvPr/>
          </p:nvSpPr>
          <p:spPr>
            <a:xfrm flipH="1">
              <a:off x="5509670" y="2122448"/>
              <a:ext cx="397374" cy="213233"/>
            </a:xfrm>
            <a:custGeom>
              <a:avLst/>
              <a:gdLst/>
              <a:ahLst/>
              <a:cxnLst/>
              <a:rect l="l" t="t" r="r" b="b"/>
              <a:pathLst>
                <a:path w="14178" h="7608" extrusionOk="0">
                  <a:moveTo>
                    <a:pt x="7184" y="1"/>
                  </a:moveTo>
                  <a:cubicBezTo>
                    <a:pt x="7158" y="1"/>
                    <a:pt x="7132" y="1"/>
                    <a:pt x="7106" y="2"/>
                  </a:cubicBezTo>
                  <a:cubicBezTo>
                    <a:pt x="5672" y="35"/>
                    <a:pt x="4404" y="1002"/>
                    <a:pt x="4004" y="2370"/>
                  </a:cubicBezTo>
                  <a:cubicBezTo>
                    <a:pt x="2603" y="2470"/>
                    <a:pt x="1469" y="3604"/>
                    <a:pt x="1369" y="5005"/>
                  </a:cubicBezTo>
                  <a:lnTo>
                    <a:pt x="1369" y="5172"/>
                  </a:lnTo>
                  <a:cubicBezTo>
                    <a:pt x="668" y="5205"/>
                    <a:pt x="101" y="5706"/>
                    <a:pt x="68" y="6406"/>
                  </a:cubicBezTo>
                  <a:cubicBezTo>
                    <a:pt x="1" y="7040"/>
                    <a:pt x="535" y="7607"/>
                    <a:pt x="1202" y="7607"/>
                  </a:cubicBezTo>
                  <a:lnTo>
                    <a:pt x="12143" y="7607"/>
                  </a:lnTo>
                  <a:cubicBezTo>
                    <a:pt x="13177" y="7607"/>
                    <a:pt x="14044" y="6807"/>
                    <a:pt x="14111" y="5739"/>
                  </a:cubicBezTo>
                  <a:cubicBezTo>
                    <a:pt x="14178" y="5005"/>
                    <a:pt x="13744" y="4305"/>
                    <a:pt x="13044" y="4038"/>
                  </a:cubicBezTo>
                  <a:cubicBezTo>
                    <a:pt x="13142" y="2689"/>
                    <a:pt x="12073" y="1535"/>
                    <a:pt x="10732" y="1535"/>
                  </a:cubicBezTo>
                  <a:cubicBezTo>
                    <a:pt x="10713" y="1535"/>
                    <a:pt x="10694" y="1536"/>
                    <a:pt x="10675" y="1536"/>
                  </a:cubicBezTo>
                  <a:cubicBezTo>
                    <a:pt x="10375" y="1536"/>
                    <a:pt x="10041" y="1570"/>
                    <a:pt x="9741" y="1703"/>
                  </a:cubicBezTo>
                  <a:cubicBezTo>
                    <a:pt x="9285" y="693"/>
                    <a:pt x="8287" y="1"/>
                    <a:pt x="7184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0">
              <a:extLst>
                <a:ext uri="{FF2B5EF4-FFF2-40B4-BE49-F238E27FC236}">
                  <a16:creationId xmlns:a16="http://schemas.microsoft.com/office/drawing/2014/main" id="{00E2F81D-20AD-4813-C515-1AE7D0BF32A1}"/>
                </a:ext>
              </a:extLst>
            </p:cNvPr>
            <p:cNvSpPr/>
            <p:nvPr/>
          </p:nvSpPr>
          <p:spPr>
            <a:xfrm flipH="1">
              <a:off x="6069687" y="1988756"/>
              <a:ext cx="299194" cy="160878"/>
            </a:xfrm>
            <a:custGeom>
              <a:avLst/>
              <a:gdLst/>
              <a:ahLst/>
              <a:cxnLst/>
              <a:rect l="l" t="t" r="r" b="b"/>
              <a:pathLst>
                <a:path w="10675" h="5740" extrusionOk="0">
                  <a:moveTo>
                    <a:pt x="6005" y="1"/>
                  </a:moveTo>
                  <a:cubicBezTo>
                    <a:pt x="5983" y="1"/>
                    <a:pt x="5961" y="1"/>
                    <a:pt x="5938" y="2"/>
                  </a:cubicBezTo>
                  <a:cubicBezTo>
                    <a:pt x="5037" y="2"/>
                    <a:pt x="4204" y="502"/>
                    <a:pt x="3770" y="1269"/>
                  </a:cubicBezTo>
                  <a:cubicBezTo>
                    <a:pt x="3570" y="1202"/>
                    <a:pt x="3303" y="1136"/>
                    <a:pt x="3069" y="1136"/>
                  </a:cubicBezTo>
                  <a:cubicBezTo>
                    <a:pt x="2002" y="1169"/>
                    <a:pt x="1135" y="1970"/>
                    <a:pt x="1035" y="3037"/>
                  </a:cubicBezTo>
                  <a:cubicBezTo>
                    <a:pt x="501" y="3237"/>
                    <a:pt x="101" y="3738"/>
                    <a:pt x="67" y="4338"/>
                  </a:cubicBezTo>
                  <a:cubicBezTo>
                    <a:pt x="1" y="5105"/>
                    <a:pt x="601" y="5739"/>
                    <a:pt x="1368" y="5739"/>
                  </a:cubicBezTo>
                  <a:lnTo>
                    <a:pt x="9641" y="5739"/>
                  </a:lnTo>
                  <a:cubicBezTo>
                    <a:pt x="10141" y="5739"/>
                    <a:pt x="10575" y="5339"/>
                    <a:pt x="10608" y="4838"/>
                  </a:cubicBezTo>
                  <a:cubicBezTo>
                    <a:pt x="10675" y="4305"/>
                    <a:pt x="10275" y="3904"/>
                    <a:pt x="9774" y="3904"/>
                  </a:cubicBezTo>
                  <a:cubicBezTo>
                    <a:pt x="9774" y="3871"/>
                    <a:pt x="9774" y="3804"/>
                    <a:pt x="9774" y="3771"/>
                  </a:cubicBezTo>
                  <a:cubicBezTo>
                    <a:pt x="9841" y="2737"/>
                    <a:pt x="9074" y="1836"/>
                    <a:pt x="8040" y="1803"/>
                  </a:cubicBezTo>
                  <a:cubicBezTo>
                    <a:pt x="7909" y="758"/>
                    <a:pt x="7043" y="1"/>
                    <a:pt x="6005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0">
              <a:extLst>
                <a:ext uri="{FF2B5EF4-FFF2-40B4-BE49-F238E27FC236}">
                  <a16:creationId xmlns:a16="http://schemas.microsoft.com/office/drawing/2014/main" id="{0A145D80-6DAC-9828-0D14-7CDF335CD8D7}"/>
                </a:ext>
              </a:extLst>
            </p:cNvPr>
            <p:cNvSpPr/>
            <p:nvPr/>
          </p:nvSpPr>
          <p:spPr>
            <a:xfrm flipH="1">
              <a:off x="8410964" y="2023567"/>
              <a:ext cx="341011" cy="678350"/>
            </a:xfrm>
            <a:custGeom>
              <a:avLst/>
              <a:gdLst/>
              <a:ahLst/>
              <a:cxnLst/>
              <a:rect l="l" t="t" r="r" b="b"/>
              <a:pathLst>
                <a:path w="12167" h="24203" extrusionOk="0">
                  <a:moveTo>
                    <a:pt x="9434" y="1"/>
                  </a:moveTo>
                  <a:cubicBezTo>
                    <a:pt x="8929" y="1"/>
                    <a:pt x="8408" y="214"/>
                    <a:pt x="7973" y="728"/>
                  </a:cubicBezTo>
                  <a:cubicBezTo>
                    <a:pt x="7139" y="1728"/>
                    <a:pt x="6371" y="2729"/>
                    <a:pt x="5638" y="3763"/>
                  </a:cubicBezTo>
                  <a:cubicBezTo>
                    <a:pt x="4870" y="4797"/>
                    <a:pt x="4170" y="5865"/>
                    <a:pt x="3503" y="6966"/>
                  </a:cubicBezTo>
                  <a:cubicBezTo>
                    <a:pt x="2836" y="8066"/>
                    <a:pt x="2202" y="9200"/>
                    <a:pt x="1635" y="10368"/>
                  </a:cubicBezTo>
                  <a:cubicBezTo>
                    <a:pt x="1034" y="11569"/>
                    <a:pt x="534" y="12770"/>
                    <a:pt x="134" y="14037"/>
                  </a:cubicBezTo>
                  <a:lnTo>
                    <a:pt x="100" y="14137"/>
                  </a:lnTo>
                  <a:cubicBezTo>
                    <a:pt x="34" y="14337"/>
                    <a:pt x="0" y="14538"/>
                    <a:pt x="34" y="14738"/>
                  </a:cubicBezTo>
                  <a:cubicBezTo>
                    <a:pt x="134" y="15738"/>
                    <a:pt x="367" y="16739"/>
                    <a:pt x="734" y="17673"/>
                  </a:cubicBezTo>
                  <a:cubicBezTo>
                    <a:pt x="1068" y="18607"/>
                    <a:pt x="1568" y="19474"/>
                    <a:pt x="2135" y="20308"/>
                  </a:cubicBezTo>
                  <a:cubicBezTo>
                    <a:pt x="2702" y="21076"/>
                    <a:pt x="3336" y="21776"/>
                    <a:pt x="4070" y="22443"/>
                  </a:cubicBezTo>
                  <a:cubicBezTo>
                    <a:pt x="4437" y="22743"/>
                    <a:pt x="4804" y="23044"/>
                    <a:pt x="5171" y="23311"/>
                  </a:cubicBezTo>
                  <a:cubicBezTo>
                    <a:pt x="5571" y="23611"/>
                    <a:pt x="6004" y="23878"/>
                    <a:pt x="6438" y="24078"/>
                  </a:cubicBezTo>
                  <a:cubicBezTo>
                    <a:pt x="6601" y="24164"/>
                    <a:pt x="6762" y="24203"/>
                    <a:pt x="6913" y="24203"/>
                  </a:cubicBezTo>
                  <a:cubicBezTo>
                    <a:pt x="7696" y="24203"/>
                    <a:pt x="8237" y="23186"/>
                    <a:pt x="7539" y="22543"/>
                  </a:cubicBezTo>
                  <a:lnTo>
                    <a:pt x="7472" y="22477"/>
                  </a:lnTo>
                  <a:cubicBezTo>
                    <a:pt x="7339" y="22343"/>
                    <a:pt x="7205" y="22176"/>
                    <a:pt x="7039" y="22076"/>
                  </a:cubicBezTo>
                  <a:cubicBezTo>
                    <a:pt x="6905" y="21943"/>
                    <a:pt x="6772" y="21809"/>
                    <a:pt x="6638" y="21643"/>
                  </a:cubicBezTo>
                  <a:cubicBezTo>
                    <a:pt x="6371" y="21342"/>
                    <a:pt x="6105" y="21042"/>
                    <a:pt x="5871" y="20742"/>
                  </a:cubicBezTo>
                  <a:cubicBezTo>
                    <a:pt x="5404" y="20108"/>
                    <a:pt x="4970" y="19441"/>
                    <a:pt x="4637" y="18774"/>
                  </a:cubicBezTo>
                  <a:cubicBezTo>
                    <a:pt x="4303" y="18107"/>
                    <a:pt x="4036" y="17406"/>
                    <a:pt x="3836" y="16672"/>
                  </a:cubicBezTo>
                  <a:cubicBezTo>
                    <a:pt x="3704" y="16115"/>
                    <a:pt x="3613" y="15537"/>
                    <a:pt x="3565" y="14971"/>
                  </a:cubicBezTo>
                  <a:lnTo>
                    <a:pt x="3565" y="14971"/>
                  </a:lnTo>
                  <a:cubicBezTo>
                    <a:pt x="3972" y="13986"/>
                    <a:pt x="4411" y="13028"/>
                    <a:pt x="4937" y="12069"/>
                  </a:cubicBezTo>
                  <a:cubicBezTo>
                    <a:pt x="5504" y="11068"/>
                    <a:pt x="6105" y="10034"/>
                    <a:pt x="6772" y="9034"/>
                  </a:cubicBezTo>
                  <a:cubicBezTo>
                    <a:pt x="7405" y="8033"/>
                    <a:pt x="8106" y="7066"/>
                    <a:pt x="8806" y="6098"/>
                  </a:cubicBezTo>
                  <a:cubicBezTo>
                    <a:pt x="9507" y="5131"/>
                    <a:pt x="10274" y="4130"/>
                    <a:pt x="10975" y="3263"/>
                  </a:cubicBezTo>
                  <a:lnTo>
                    <a:pt x="11008" y="3196"/>
                  </a:lnTo>
                  <a:cubicBezTo>
                    <a:pt x="12167" y="1717"/>
                    <a:pt x="10865" y="1"/>
                    <a:pt x="9434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0">
              <a:extLst>
                <a:ext uri="{FF2B5EF4-FFF2-40B4-BE49-F238E27FC236}">
                  <a16:creationId xmlns:a16="http://schemas.microsoft.com/office/drawing/2014/main" id="{D7FDD6D5-198D-6C47-D89D-C2D61067E474}"/>
                </a:ext>
              </a:extLst>
            </p:cNvPr>
            <p:cNvSpPr/>
            <p:nvPr/>
          </p:nvSpPr>
          <p:spPr>
            <a:xfrm flipH="1">
              <a:off x="8463992" y="2642302"/>
              <a:ext cx="156169" cy="89772"/>
            </a:xfrm>
            <a:custGeom>
              <a:avLst/>
              <a:gdLst/>
              <a:ahLst/>
              <a:cxnLst/>
              <a:rect l="l" t="t" r="r" b="b"/>
              <a:pathLst>
                <a:path w="5572" h="3203" extrusionOk="0">
                  <a:moveTo>
                    <a:pt x="1969" y="0"/>
                  </a:moveTo>
                  <a:lnTo>
                    <a:pt x="167" y="267"/>
                  </a:lnTo>
                  <a:cubicBezTo>
                    <a:pt x="1" y="1802"/>
                    <a:pt x="2069" y="3203"/>
                    <a:pt x="2069" y="3203"/>
                  </a:cubicBezTo>
                  <a:lnTo>
                    <a:pt x="5571" y="1535"/>
                  </a:lnTo>
                  <a:lnTo>
                    <a:pt x="1969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0">
              <a:extLst>
                <a:ext uri="{FF2B5EF4-FFF2-40B4-BE49-F238E27FC236}">
                  <a16:creationId xmlns:a16="http://schemas.microsoft.com/office/drawing/2014/main" id="{5893AEF6-4436-FE2B-A5B6-2792D8CD7FB7}"/>
                </a:ext>
              </a:extLst>
            </p:cNvPr>
            <p:cNvSpPr/>
            <p:nvPr/>
          </p:nvSpPr>
          <p:spPr>
            <a:xfrm flipH="1">
              <a:off x="8419120" y="2685296"/>
              <a:ext cx="143080" cy="113147"/>
            </a:xfrm>
            <a:custGeom>
              <a:avLst/>
              <a:gdLst/>
              <a:ahLst/>
              <a:cxnLst/>
              <a:rect l="l" t="t" r="r" b="b"/>
              <a:pathLst>
                <a:path w="5105" h="4037" extrusionOk="0">
                  <a:moveTo>
                    <a:pt x="3503" y="1"/>
                  </a:moveTo>
                  <a:lnTo>
                    <a:pt x="1" y="1669"/>
                  </a:lnTo>
                  <a:lnTo>
                    <a:pt x="2069" y="4037"/>
                  </a:lnTo>
                  <a:lnTo>
                    <a:pt x="5104" y="2803"/>
                  </a:lnTo>
                  <a:lnTo>
                    <a:pt x="3503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0">
              <a:extLst>
                <a:ext uri="{FF2B5EF4-FFF2-40B4-BE49-F238E27FC236}">
                  <a16:creationId xmlns:a16="http://schemas.microsoft.com/office/drawing/2014/main" id="{9C30FF3A-4DD5-69F8-E572-A7C0922AF281}"/>
                </a:ext>
              </a:extLst>
            </p:cNvPr>
            <p:cNvSpPr/>
            <p:nvPr/>
          </p:nvSpPr>
          <p:spPr>
            <a:xfrm flipH="1">
              <a:off x="8140527" y="1789649"/>
              <a:ext cx="237477" cy="356230"/>
            </a:xfrm>
            <a:custGeom>
              <a:avLst/>
              <a:gdLst/>
              <a:ahLst/>
              <a:cxnLst/>
              <a:rect l="l" t="t" r="r" b="b"/>
              <a:pathLst>
                <a:path w="8473" h="12710" extrusionOk="0">
                  <a:moveTo>
                    <a:pt x="701" y="1"/>
                  </a:moveTo>
                  <a:lnTo>
                    <a:pt x="701" y="1"/>
                  </a:lnTo>
                  <a:cubicBezTo>
                    <a:pt x="1134" y="2269"/>
                    <a:pt x="1568" y="6438"/>
                    <a:pt x="0" y="7906"/>
                  </a:cubicBezTo>
                  <a:cubicBezTo>
                    <a:pt x="1268" y="10008"/>
                    <a:pt x="3169" y="11676"/>
                    <a:pt x="5437" y="12710"/>
                  </a:cubicBezTo>
                  <a:cubicBezTo>
                    <a:pt x="8473" y="10908"/>
                    <a:pt x="7038" y="8140"/>
                    <a:pt x="7038" y="8140"/>
                  </a:cubicBezTo>
                  <a:cubicBezTo>
                    <a:pt x="4503" y="7439"/>
                    <a:pt x="4570" y="5571"/>
                    <a:pt x="5037" y="3837"/>
                  </a:cubicBezTo>
                  <a:lnTo>
                    <a:pt x="701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0">
              <a:extLst>
                <a:ext uri="{FF2B5EF4-FFF2-40B4-BE49-F238E27FC236}">
                  <a16:creationId xmlns:a16="http://schemas.microsoft.com/office/drawing/2014/main" id="{602C9831-DEA1-FD82-AEB7-443124085380}"/>
                </a:ext>
              </a:extLst>
            </p:cNvPr>
            <p:cNvSpPr/>
            <p:nvPr/>
          </p:nvSpPr>
          <p:spPr>
            <a:xfrm flipH="1">
              <a:off x="8133968" y="1978134"/>
              <a:ext cx="279574" cy="65837"/>
            </a:xfrm>
            <a:custGeom>
              <a:avLst/>
              <a:gdLst/>
              <a:ahLst/>
              <a:cxnLst/>
              <a:rect l="l" t="t" r="r" b="b"/>
              <a:pathLst>
                <a:path w="9975" h="2349" extrusionOk="0">
                  <a:moveTo>
                    <a:pt x="5680" y="1"/>
                  </a:moveTo>
                  <a:cubicBezTo>
                    <a:pt x="3345" y="1"/>
                    <a:pt x="134" y="381"/>
                    <a:pt x="134" y="381"/>
                  </a:cubicBezTo>
                  <a:cubicBezTo>
                    <a:pt x="0" y="714"/>
                    <a:pt x="0" y="1081"/>
                    <a:pt x="101" y="1448"/>
                  </a:cubicBezTo>
                  <a:lnTo>
                    <a:pt x="9974" y="2349"/>
                  </a:lnTo>
                  <a:cubicBezTo>
                    <a:pt x="9974" y="2349"/>
                    <a:pt x="9307" y="581"/>
                    <a:pt x="7539" y="147"/>
                  </a:cubicBezTo>
                  <a:cubicBezTo>
                    <a:pt x="7106" y="41"/>
                    <a:pt x="6439" y="1"/>
                    <a:pt x="568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0">
              <a:extLst>
                <a:ext uri="{FF2B5EF4-FFF2-40B4-BE49-F238E27FC236}">
                  <a16:creationId xmlns:a16="http://schemas.microsoft.com/office/drawing/2014/main" id="{8FAB1DD2-0801-ACC0-4587-B6140A560D1D}"/>
                </a:ext>
              </a:extLst>
            </p:cNvPr>
            <p:cNvSpPr/>
            <p:nvPr/>
          </p:nvSpPr>
          <p:spPr>
            <a:xfrm flipH="1">
              <a:off x="8084416" y="1684013"/>
              <a:ext cx="20600" cy="31811"/>
            </a:xfrm>
            <a:custGeom>
              <a:avLst/>
              <a:gdLst/>
              <a:ahLst/>
              <a:cxnLst/>
              <a:rect l="l" t="t" r="r" b="b"/>
              <a:pathLst>
                <a:path w="735" h="1135" extrusionOk="0">
                  <a:moveTo>
                    <a:pt x="367" y="0"/>
                  </a:moveTo>
                  <a:cubicBezTo>
                    <a:pt x="167" y="0"/>
                    <a:pt x="0" y="234"/>
                    <a:pt x="0" y="567"/>
                  </a:cubicBezTo>
                  <a:cubicBezTo>
                    <a:pt x="0" y="867"/>
                    <a:pt x="167" y="1101"/>
                    <a:pt x="367" y="1134"/>
                  </a:cubicBezTo>
                  <a:cubicBezTo>
                    <a:pt x="567" y="1134"/>
                    <a:pt x="734" y="867"/>
                    <a:pt x="734" y="567"/>
                  </a:cubicBezTo>
                  <a:cubicBezTo>
                    <a:pt x="734" y="267"/>
                    <a:pt x="567" y="0"/>
                    <a:pt x="3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0">
              <a:extLst>
                <a:ext uri="{FF2B5EF4-FFF2-40B4-BE49-F238E27FC236}">
                  <a16:creationId xmlns:a16="http://schemas.microsoft.com/office/drawing/2014/main" id="{B8F0F82E-6F82-DB1C-4ABB-19DCA24E09A9}"/>
                </a:ext>
              </a:extLst>
            </p:cNvPr>
            <p:cNvSpPr/>
            <p:nvPr/>
          </p:nvSpPr>
          <p:spPr>
            <a:xfrm flipH="1">
              <a:off x="8076933" y="1679333"/>
              <a:ext cx="20600" cy="8717"/>
            </a:xfrm>
            <a:custGeom>
              <a:avLst/>
              <a:gdLst/>
              <a:ahLst/>
              <a:cxnLst/>
              <a:rect l="l" t="t" r="r" b="b"/>
              <a:pathLst>
                <a:path w="735" h="311" extrusionOk="0">
                  <a:moveTo>
                    <a:pt x="734" y="0"/>
                  </a:moveTo>
                  <a:lnTo>
                    <a:pt x="0" y="167"/>
                  </a:lnTo>
                  <a:cubicBezTo>
                    <a:pt x="96" y="272"/>
                    <a:pt x="192" y="310"/>
                    <a:pt x="281" y="310"/>
                  </a:cubicBezTo>
                  <a:cubicBezTo>
                    <a:pt x="534" y="310"/>
                    <a:pt x="734" y="0"/>
                    <a:pt x="7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0">
              <a:extLst>
                <a:ext uri="{FF2B5EF4-FFF2-40B4-BE49-F238E27FC236}">
                  <a16:creationId xmlns:a16="http://schemas.microsoft.com/office/drawing/2014/main" id="{3430AA1C-0307-0917-1886-CEB9486F3C5F}"/>
                </a:ext>
              </a:extLst>
            </p:cNvPr>
            <p:cNvSpPr/>
            <p:nvPr/>
          </p:nvSpPr>
          <p:spPr>
            <a:xfrm flipH="1">
              <a:off x="8072280" y="1719524"/>
              <a:ext cx="30858" cy="62081"/>
            </a:xfrm>
            <a:custGeom>
              <a:avLst/>
              <a:gdLst/>
              <a:ahLst/>
              <a:cxnLst/>
              <a:rect l="l" t="t" r="r" b="b"/>
              <a:pathLst>
                <a:path w="1101" h="2215" extrusionOk="0">
                  <a:moveTo>
                    <a:pt x="0" y="1"/>
                  </a:moveTo>
                  <a:lnTo>
                    <a:pt x="0" y="2169"/>
                  </a:lnTo>
                  <a:cubicBezTo>
                    <a:pt x="124" y="2200"/>
                    <a:pt x="248" y="2215"/>
                    <a:pt x="369" y="2215"/>
                  </a:cubicBezTo>
                  <a:cubicBezTo>
                    <a:pt x="639" y="2215"/>
                    <a:pt x="894" y="2140"/>
                    <a:pt x="1101" y="2002"/>
                  </a:cubicBezTo>
                  <a:cubicBezTo>
                    <a:pt x="667" y="1368"/>
                    <a:pt x="300" y="701"/>
                    <a:pt x="0" y="1"/>
                  </a:cubicBezTo>
                  <a:close/>
                </a:path>
              </a:pathLst>
            </a:custGeom>
            <a:solidFill>
              <a:srgbClr val="A027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0">
              <a:extLst>
                <a:ext uri="{FF2B5EF4-FFF2-40B4-BE49-F238E27FC236}">
                  <a16:creationId xmlns:a16="http://schemas.microsoft.com/office/drawing/2014/main" id="{B9EF1943-EB11-E1B4-C06F-B22783231785}"/>
                </a:ext>
              </a:extLst>
            </p:cNvPr>
            <p:cNvSpPr/>
            <p:nvPr/>
          </p:nvSpPr>
          <p:spPr>
            <a:xfrm flipH="1">
              <a:off x="8087219" y="1625015"/>
              <a:ext cx="47731" cy="27243"/>
            </a:xfrm>
            <a:custGeom>
              <a:avLst/>
              <a:gdLst/>
              <a:ahLst/>
              <a:cxnLst/>
              <a:rect l="l" t="t" r="r" b="b"/>
              <a:pathLst>
                <a:path w="1703" h="972" extrusionOk="0">
                  <a:moveTo>
                    <a:pt x="1423" y="1"/>
                  </a:moveTo>
                  <a:cubicBezTo>
                    <a:pt x="869" y="1"/>
                    <a:pt x="378" y="233"/>
                    <a:pt x="34" y="671"/>
                  </a:cubicBezTo>
                  <a:cubicBezTo>
                    <a:pt x="1" y="738"/>
                    <a:pt x="1" y="871"/>
                    <a:pt x="68" y="938"/>
                  </a:cubicBezTo>
                  <a:cubicBezTo>
                    <a:pt x="101" y="971"/>
                    <a:pt x="168" y="971"/>
                    <a:pt x="201" y="971"/>
                  </a:cubicBezTo>
                  <a:cubicBezTo>
                    <a:pt x="268" y="971"/>
                    <a:pt x="301" y="938"/>
                    <a:pt x="334" y="904"/>
                  </a:cubicBezTo>
                  <a:cubicBezTo>
                    <a:pt x="582" y="564"/>
                    <a:pt x="973" y="367"/>
                    <a:pt x="1401" y="367"/>
                  </a:cubicBezTo>
                  <a:cubicBezTo>
                    <a:pt x="1435" y="367"/>
                    <a:pt x="1468" y="368"/>
                    <a:pt x="1502" y="371"/>
                  </a:cubicBezTo>
                  <a:cubicBezTo>
                    <a:pt x="1602" y="371"/>
                    <a:pt x="1669" y="304"/>
                    <a:pt x="1669" y="204"/>
                  </a:cubicBezTo>
                  <a:cubicBezTo>
                    <a:pt x="1702" y="104"/>
                    <a:pt x="1635" y="4"/>
                    <a:pt x="1535" y="4"/>
                  </a:cubicBezTo>
                  <a:cubicBezTo>
                    <a:pt x="1498" y="2"/>
                    <a:pt x="1460" y="1"/>
                    <a:pt x="14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0">
              <a:extLst>
                <a:ext uri="{FF2B5EF4-FFF2-40B4-BE49-F238E27FC236}">
                  <a16:creationId xmlns:a16="http://schemas.microsoft.com/office/drawing/2014/main" id="{592C843A-5F38-C61E-80AF-BD763F2A1F5B}"/>
                </a:ext>
              </a:extLst>
            </p:cNvPr>
            <p:cNvSpPr/>
            <p:nvPr/>
          </p:nvSpPr>
          <p:spPr>
            <a:xfrm flipH="1">
              <a:off x="8076933" y="1503236"/>
              <a:ext cx="324446" cy="410575"/>
            </a:xfrm>
            <a:custGeom>
              <a:avLst/>
              <a:gdLst/>
              <a:ahLst/>
              <a:cxnLst/>
              <a:rect l="l" t="t" r="r" b="b"/>
              <a:pathLst>
                <a:path w="11576" h="14649" extrusionOk="0">
                  <a:moveTo>
                    <a:pt x="5230" y="0"/>
                  </a:moveTo>
                  <a:cubicBezTo>
                    <a:pt x="2460" y="0"/>
                    <a:pt x="0" y="2384"/>
                    <a:pt x="267" y="5449"/>
                  </a:cubicBezTo>
                  <a:cubicBezTo>
                    <a:pt x="500" y="9252"/>
                    <a:pt x="534" y="10887"/>
                    <a:pt x="2435" y="12888"/>
                  </a:cubicBezTo>
                  <a:cubicBezTo>
                    <a:pt x="3582" y="14088"/>
                    <a:pt x="5000" y="14648"/>
                    <a:pt x="6347" y="14648"/>
                  </a:cubicBezTo>
                  <a:cubicBezTo>
                    <a:pt x="8370" y="14648"/>
                    <a:pt x="10234" y="13383"/>
                    <a:pt x="10774" y="11120"/>
                  </a:cubicBezTo>
                  <a:cubicBezTo>
                    <a:pt x="11575" y="7751"/>
                    <a:pt x="11041" y="2080"/>
                    <a:pt x="7339" y="479"/>
                  </a:cubicBezTo>
                  <a:cubicBezTo>
                    <a:pt x="6642" y="151"/>
                    <a:pt x="5926" y="0"/>
                    <a:pt x="5230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0">
              <a:extLst>
                <a:ext uri="{FF2B5EF4-FFF2-40B4-BE49-F238E27FC236}">
                  <a16:creationId xmlns:a16="http://schemas.microsoft.com/office/drawing/2014/main" id="{C55EECFD-53E1-9918-BDD8-8CFD036C1934}"/>
                </a:ext>
              </a:extLst>
            </p:cNvPr>
            <p:cNvSpPr/>
            <p:nvPr/>
          </p:nvSpPr>
          <p:spPr>
            <a:xfrm flipH="1">
              <a:off x="8026455" y="1471229"/>
              <a:ext cx="549759" cy="483783"/>
            </a:xfrm>
            <a:custGeom>
              <a:avLst/>
              <a:gdLst/>
              <a:ahLst/>
              <a:cxnLst/>
              <a:rect l="l" t="t" r="r" b="b"/>
              <a:pathLst>
                <a:path w="19615" h="17261" extrusionOk="0">
                  <a:moveTo>
                    <a:pt x="15559" y="1"/>
                  </a:moveTo>
                  <a:cubicBezTo>
                    <a:pt x="15210" y="1"/>
                    <a:pt x="14816" y="108"/>
                    <a:pt x="14377" y="354"/>
                  </a:cubicBezTo>
                  <a:cubicBezTo>
                    <a:pt x="13712" y="720"/>
                    <a:pt x="12783" y="822"/>
                    <a:pt x="11792" y="822"/>
                  </a:cubicBezTo>
                  <a:cubicBezTo>
                    <a:pt x="10529" y="822"/>
                    <a:pt x="9166" y="655"/>
                    <a:pt x="8120" y="655"/>
                  </a:cubicBezTo>
                  <a:cubicBezTo>
                    <a:pt x="6698" y="655"/>
                    <a:pt x="5864" y="964"/>
                    <a:pt x="6672" y="2422"/>
                  </a:cubicBezTo>
                  <a:cubicBezTo>
                    <a:pt x="5171" y="2789"/>
                    <a:pt x="3303" y="5891"/>
                    <a:pt x="3736" y="8093"/>
                  </a:cubicBezTo>
                  <a:cubicBezTo>
                    <a:pt x="4203" y="10394"/>
                    <a:pt x="0" y="13697"/>
                    <a:pt x="3236" y="14797"/>
                  </a:cubicBezTo>
                  <a:cubicBezTo>
                    <a:pt x="6158" y="15799"/>
                    <a:pt x="6600" y="17261"/>
                    <a:pt x="8942" y="17261"/>
                  </a:cubicBezTo>
                  <a:cubicBezTo>
                    <a:pt x="9487" y="17261"/>
                    <a:pt x="10135" y="17182"/>
                    <a:pt x="10941" y="16999"/>
                  </a:cubicBezTo>
                  <a:cubicBezTo>
                    <a:pt x="13210" y="16499"/>
                    <a:pt x="19614" y="17166"/>
                    <a:pt x="16412" y="11995"/>
                  </a:cubicBezTo>
                  <a:cubicBezTo>
                    <a:pt x="13677" y="7559"/>
                    <a:pt x="15111" y="5724"/>
                    <a:pt x="15111" y="5724"/>
                  </a:cubicBezTo>
                  <a:cubicBezTo>
                    <a:pt x="15978" y="5724"/>
                    <a:pt x="16779" y="5357"/>
                    <a:pt x="17346" y="4723"/>
                  </a:cubicBezTo>
                  <a:cubicBezTo>
                    <a:pt x="18145" y="3753"/>
                    <a:pt x="17626" y="1"/>
                    <a:pt x="155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0">
              <a:extLst>
                <a:ext uri="{FF2B5EF4-FFF2-40B4-BE49-F238E27FC236}">
                  <a16:creationId xmlns:a16="http://schemas.microsoft.com/office/drawing/2014/main" id="{96F42A97-1763-9F8A-034A-8B87FA6610B2}"/>
                </a:ext>
              </a:extLst>
            </p:cNvPr>
            <p:cNvSpPr/>
            <p:nvPr/>
          </p:nvSpPr>
          <p:spPr>
            <a:xfrm flipH="1">
              <a:off x="8122757" y="1673503"/>
              <a:ext cx="66257" cy="94649"/>
            </a:xfrm>
            <a:custGeom>
              <a:avLst/>
              <a:gdLst/>
              <a:ahLst/>
              <a:cxnLst/>
              <a:rect l="l" t="t" r="r" b="b"/>
              <a:pathLst>
                <a:path w="2364" h="3377" extrusionOk="0">
                  <a:moveTo>
                    <a:pt x="1233" y="0"/>
                  </a:moveTo>
                  <a:cubicBezTo>
                    <a:pt x="502" y="0"/>
                    <a:pt x="1" y="790"/>
                    <a:pt x="95" y="1609"/>
                  </a:cubicBezTo>
                  <a:cubicBezTo>
                    <a:pt x="195" y="2343"/>
                    <a:pt x="629" y="2977"/>
                    <a:pt x="1296" y="3311"/>
                  </a:cubicBezTo>
                  <a:cubicBezTo>
                    <a:pt x="1420" y="3356"/>
                    <a:pt x="1528" y="3377"/>
                    <a:pt x="1624" y="3377"/>
                  </a:cubicBezTo>
                  <a:cubicBezTo>
                    <a:pt x="2094" y="3377"/>
                    <a:pt x="2241" y="2859"/>
                    <a:pt x="2297" y="2110"/>
                  </a:cubicBezTo>
                  <a:cubicBezTo>
                    <a:pt x="2364" y="1309"/>
                    <a:pt x="2130" y="108"/>
                    <a:pt x="1363" y="8"/>
                  </a:cubicBezTo>
                  <a:cubicBezTo>
                    <a:pt x="1319" y="3"/>
                    <a:pt x="1275" y="0"/>
                    <a:pt x="1233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0">
              <a:extLst>
                <a:ext uri="{FF2B5EF4-FFF2-40B4-BE49-F238E27FC236}">
                  <a16:creationId xmlns:a16="http://schemas.microsoft.com/office/drawing/2014/main" id="{A66CD389-D7C3-9FA0-15A7-0766D641693F}"/>
                </a:ext>
              </a:extLst>
            </p:cNvPr>
            <p:cNvSpPr/>
            <p:nvPr/>
          </p:nvSpPr>
          <p:spPr>
            <a:xfrm flipH="1">
              <a:off x="8046102" y="2679690"/>
              <a:ext cx="343141" cy="2218601"/>
            </a:xfrm>
            <a:custGeom>
              <a:avLst/>
              <a:gdLst/>
              <a:ahLst/>
              <a:cxnLst/>
              <a:rect l="l" t="t" r="r" b="b"/>
              <a:pathLst>
                <a:path w="12243" h="79158" extrusionOk="0">
                  <a:moveTo>
                    <a:pt x="1" y="1"/>
                  </a:moveTo>
                  <a:cubicBezTo>
                    <a:pt x="1" y="1"/>
                    <a:pt x="2669" y="27420"/>
                    <a:pt x="5271" y="40396"/>
                  </a:cubicBezTo>
                  <a:cubicBezTo>
                    <a:pt x="2603" y="55240"/>
                    <a:pt x="2169" y="78624"/>
                    <a:pt x="2169" y="78624"/>
                  </a:cubicBezTo>
                  <a:lnTo>
                    <a:pt x="4237" y="79157"/>
                  </a:lnTo>
                  <a:cubicBezTo>
                    <a:pt x="4237" y="79157"/>
                    <a:pt x="8407" y="62212"/>
                    <a:pt x="12109" y="41997"/>
                  </a:cubicBezTo>
                  <a:cubicBezTo>
                    <a:pt x="12209" y="41497"/>
                    <a:pt x="12243" y="41030"/>
                    <a:pt x="12243" y="40530"/>
                  </a:cubicBezTo>
                  <a:cubicBezTo>
                    <a:pt x="12009" y="28454"/>
                    <a:pt x="9841" y="1"/>
                    <a:pt x="9841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0">
              <a:extLst>
                <a:ext uri="{FF2B5EF4-FFF2-40B4-BE49-F238E27FC236}">
                  <a16:creationId xmlns:a16="http://schemas.microsoft.com/office/drawing/2014/main" id="{4663A20D-C4BE-CD77-F2AA-956CC98190A4}"/>
                </a:ext>
              </a:extLst>
            </p:cNvPr>
            <p:cNvSpPr/>
            <p:nvPr/>
          </p:nvSpPr>
          <p:spPr>
            <a:xfrm flipH="1">
              <a:off x="8150813" y="2679690"/>
              <a:ext cx="496451" cy="2263473"/>
            </a:xfrm>
            <a:custGeom>
              <a:avLst/>
              <a:gdLst/>
              <a:ahLst/>
              <a:cxnLst/>
              <a:rect l="l" t="t" r="r" b="b"/>
              <a:pathLst>
                <a:path w="17713" h="80759" extrusionOk="0">
                  <a:moveTo>
                    <a:pt x="5871" y="1"/>
                  </a:moveTo>
                  <a:cubicBezTo>
                    <a:pt x="5871" y="1"/>
                    <a:pt x="3169" y="27420"/>
                    <a:pt x="3403" y="40396"/>
                  </a:cubicBezTo>
                  <a:cubicBezTo>
                    <a:pt x="0" y="53606"/>
                    <a:pt x="1668" y="80758"/>
                    <a:pt x="1668" y="80758"/>
                  </a:cubicBezTo>
                  <a:lnTo>
                    <a:pt x="3770" y="80758"/>
                  </a:lnTo>
                  <a:cubicBezTo>
                    <a:pt x="3770" y="80758"/>
                    <a:pt x="7839" y="51704"/>
                    <a:pt x="9941" y="39562"/>
                  </a:cubicBezTo>
                  <a:cubicBezTo>
                    <a:pt x="11942" y="27921"/>
                    <a:pt x="17713" y="1"/>
                    <a:pt x="17713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0">
              <a:extLst>
                <a:ext uri="{FF2B5EF4-FFF2-40B4-BE49-F238E27FC236}">
                  <a16:creationId xmlns:a16="http://schemas.microsoft.com/office/drawing/2014/main" id="{3324D1D1-5C84-1A35-6B7D-BEB20BF908F7}"/>
                </a:ext>
              </a:extLst>
            </p:cNvPr>
            <p:cNvSpPr/>
            <p:nvPr/>
          </p:nvSpPr>
          <p:spPr>
            <a:xfrm flipH="1">
              <a:off x="7993747" y="2002350"/>
              <a:ext cx="661953" cy="1592663"/>
            </a:xfrm>
            <a:custGeom>
              <a:avLst/>
              <a:gdLst/>
              <a:ahLst/>
              <a:cxnLst/>
              <a:rect l="l" t="t" r="r" b="b"/>
              <a:pathLst>
                <a:path w="23618" h="56825" extrusionOk="0">
                  <a:moveTo>
                    <a:pt x="12647" y="0"/>
                  </a:moveTo>
                  <a:cubicBezTo>
                    <a:pt x="11476" y="0"/>
                    <a:pt x="10308" y="50"/>
                    <a:pt x="9141" y="150"/>
                  </a:cubicBezTo>
                  <a:cubicBezTo>
                    <a:pt x="8240" y="184"/>
                    <a:pt x="7340" y="250"/>
                    <a:pt x="6572" y="351"/>
                  </a:cubicBezTo>
                  <a:cubicBezTo>
                    <a:pt x="4571" y="584"/>
                    <a:pt x="3270" y="2485"/>
                    <a:pt x="3770" y="4420"/>
                  </a:cubicBezTo>
                  <a:cubicBezTo>
                    <a:pt x="6272" y="14661"/>
                    <a:pt x="6139" y="18464"/>
                    <a:pt x="6072" y="24168"/>
                  </a:cubicBezTo>
                  <a:cubicBezTo>
                    <a:pt x="1" y="33508"/>
                    <a:pt x="2236" y="42814"/>
                    <a:pt x="1435" y="56024"/>
                  </a:cubicBezTo>
                  <a:cubicBezTo>
                    <a:pt x="3884" y="56480"/>
                    <a:pt x="6482" y="56585"/>
                    <a:pt x="9132" y="56585"/>
                  </a:cubicBezTo>
                  <a:cubicBezTo>
                    <a:pt x="11368" y="56585"/>
                    <a:pt x="13641" y="56511"/>
                    <a:pt x="15893" y="56511"/>
                  </a:cubicBezTo>
                  <a:cubicBezTo>
                    <a:pt x="17991" y="56511"/>
                    <a:pt x="20070" y="56575"/>
                    <a:pt x="22083" y="56824"/>
                  </a:cubicBezTo>
                  <a:cubicBezTo>
                    <a:pt x="23618" y="41046"/>
                    <a:pt x="21683" y="27003"/>
                    <a:pt x="20916" y="24168"/>
                  </a:cubicBezTo>
                  <a:cubicBezTo>
                    <a:pt x="22484" y="12192"/>
                    <a:pt x="23318" y="6455"/>
                    <a:pt x="23184" y="3653"/>
                  </a:cubicBezTo>
                  <a:cubicBezTo>
                    <a:pt x="23084" y="2185"/>
                    <a:pt x="22017" y="984"/>
                    <a:pt x="20549" y="717"/>
                  </a:cubicBezTo>
                  <a:cubicBezTo>
                    <a:pt x="19315" y="517"/>
                    <a:pt x="17680" y="284"/>
                    <a:pt x="16179" y="150"/>
                  </a:cubicBezTo>
                  <a:cubicBezTo>
                    <a:pt x="14995" y="50"/>
                    <a:pt x="13819" y="0"/>
                    <a:pt x="126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0">
              <a:extLst>
                <a:ext uri="{FF2B5EF4-FFF2-40B4-BE49-F238E27FC236}">
                  <a16:creationId xmlns:a16="http://schemas.microsoft.com/office/drawing/2014/main" id="{DEA9EA7F-F52B-D423-BCBC-0D7F3A51E4C7}"/>
                </a:ext>
              </a:extLst>
            </p:cNvPr>
            <p:cNvSpPr/>
            <p:nvPr/>
          </p:nvSpPr>
          <p:spPr>
            <a:xfrm flipH="1">
              <a:off x="8458387" y="2014962"/>
              <a:ext cx="146808" cy="284255"/>
            </a:xfrm>
            <a:custGeom>
              <a:avLst/>
              <a:gdLst/>
              <a:ahLst/>
              <a:cxnLst/>
              <a:rect l="l" t="t" r="r" b="b"/>
              <a:pathLst>
                <a:path w="5238" h="10142" extrusionOk="0">
                  <a:moveTo>
                    <a:pt x="4237" y="1"/>
                  </a:moveTo>
                  <a:lnTo>
                    <a:pt x="4237" y="1"/>
                  </a:lnTo>
                  <a:cubicBezTo>
                    <a:pt x="1568" y="868"/>
                    <a:pt x="0" y="3436"/>
                    <a:pt x="0" y="3436"/>
                  </a:cubicBezTo>
                  <a:cubicBezTo>
                    <a:pt x="0" y="3436"/>
                    <a:pt x="3403" y="8674"/>
                    <a:pt x="3803" y="10141"/>
                  </a:cubicBezTo>
                  <a:cubicBezTo>
                    <a:pt x="5237" y="6305"/>
                    <a:pt x="4237" y="1"/>
                    <a:pt x="42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0">
              <a:extLst>
                <a:ext uri="{FF2B5EF4-FFF2-40B4-BE49-F238E27FC236}">
                  <a16:creationId xmlns:a16="http://schemas.microsoft.com/office/drawing/2014/main" id="{6490D3C5-D3EE-E422-6D18-76F134337FF5}"/>
                </a:ext>
              </a:extLst>
            </p:cNvPr>
            <p:cNvSpPr/>
            <p:nvPr/>
          </p:nvSpPr>
          <p:spPr>
            <a:xfrm flipH="1">
              <a:off x="8026455" y="3475307"/>
              <a:ext cx="587148" cy="45012"/>
            </a:xfrm>
            <a:custGeom>
              <a:avLst/>
              <a:gdLst/>
              <a:ahLst/>
              <a:cxnLst/>
              <a:rect l="l" t="t" r="r" b="b"/>
              <a:pathLst>
                <a:path w="20949" h="1606" extrusionOk="0">
                  <a:moveTo>
                    <a:pt x="0" y="1"/>
                  </a:moveTo>
                  <a:lnTo>
                    <a:pt x="0" y="334"/>
                  </a:lnTo>
                  <a:cubicBezTo>
                    <a:pt x="334" y="368"/>
                    <a:pt x="667" y="501"/>
                    <a:pt x="901" y="801"/>
                  </a:cubicBezTo>
                  <a:cubicBezTo>
                    <a:pt x="1168" y="1135"/>
                    <a:pt x="1568" y="1335"/>
                    <a:pt x="2001" y="1335"/>
                  </a:cubicBezTo>
                  <a:cubicBezTo>
                    <a:pt x="2468" y="1335"/>
                    <a:pt x="2869" y="1168"/>
                    <a:pt x="3202" y="835"/>
                  </a:cubicBezTo>
                  <a:cubicBezTo>
                    <a:pt x="3469" y="568"/>
                    <a:pt x="3803" y="434"/>
                    <a:pt x="4170" y="401"/>
                  </a:cubicBezTo>
                  <a:cubicBezTo>
                    <a:pt x="4537" y="434"/>
                    <a:pt x="4870" y="601"/>
                    <a:pt x="5070" y="868"/>
                  </a:cubicBezTo>
                  <a:cubicBezTo>
                    <a:pt x="5337" y="1201"/>
                    <a:pt x="5771" y="1402"/>
                    <a:pt x="6204" y="1402"/>
                  </a:cubicBezTo>
                  <a:lnTo>
                    <a:pt x="6238" y="1402"/>
                  </a:lnTo>
                  <a:cubicBezTo>
                    <a:pt x="6671" y="1402"/>
                    <a:pt x="7072" y="1201"/>
                    <a:pt x="7405" y="901"/>
                  </a:cubicBezTo>
                  <a:cubicBezTo>
                    <a:pt x="7639" y="634"/>
                    <a:pt x="8006" y="501"/>
                    <a:pt x="8373" y="501"/>
                  </a:cubicBezTo>
                  <a:cubicBezTo>
                    <a:pt x="8706" y="501"/>
                    <a:pt x="9040" y="668"/>
                    <a:pt x="9240" y="935"/>
                  </a:cubicBezTo>
                  <a:cubicBezTo>
                    <a:pt x="9540" y="1268"/>
                    <a:pt x="9940" y="1468"/>
                    <a:pt x="10374" y="1468"/>
                  </a:cubicBezTo>
                  <a:cubicBezTo>
                    <a:pt x="10841" y="1468"/>
                    <a:pt x="11275" y="1302"/>
                    <a:pt x="11575" y="968"/>
                  </a:cubicBezTo>
                  <a:cubicBezTo>
                    <a:pt x="11842" y="701"/>
                    <a:pt x="12175" y="568"/>
                    <a:pt x="12542" y="568"/>
                  </a:cubicBezTo>
                  <a:cubicBezTo>
                    <a:pt x="12909" y="568"/>
                    <a:pt x="13209" y="734"/>
                    <a:pt x="13443" y="1001"/>
                  </a:cubicBezTo>
                  <a:cubicBezTo>
                    <a:pt x="13710" y="1335"/>
                    <a:pt x="14110" y="1535"/>
                    <a:pt x="14577" y="1535"/>
                  </a:cubicBezTo>
                  <a:cubicBezTo>
                    <a:pt x="15011" y="1535"/>
                    <a:pt x="15444" y="1368"/>
                    <a:pt x="15745" y="1035"/>
                  </a:cubicBezTo>
                  <a:cubicBezTo>
                    <a:pt x="16011" y="801"/>
                    <a:pt x="16378" y="634"/>
                    <a:pt x="16745" y="634"/>
                  </a:cubicBezTo>
                  <a:cubicBezTo>
                    <a:pt x="17079" y="634"/>
                    <a:pt x="17412" y="801"/>
                    <a:pt x="17613" y="1068"/>
                  </a:cubicBezTo>
                  <a:cubicBezTo>
                    <a:pt x="17913" y="1402"/>
                    <a:pt x="18313" y="1602"/>
                    <a:pt x="18747" y="1602"/>
                  </a:cubicBezTo>
                  <a:lnTo>
                    <a:pt x="18780" y="1602"/>
                  </a:lnTo>
                  <a:cubicBezTo>
                    <a:pt x="18816" y="1605"/>
                    <a:pt x="18853" y="1606"/>
                    <a:pt x="18889" y="1606"/>
                  </a:cubicBezTo>
                  <a:cubicBezTo>
                    <a:pt x="19286" y="1606"/>
                    <a:pt x="19675" y="1440"/>
                    <a:pt x="19981" y="1135"/>
                  </a:cubicBezTo>
                  <a:cubicBezTo>
                    <a:pt x="20248" y="868"/>
                    <a:pt x="20581" y="734"/>
                    <a:pt x="20948" y="734"/>
                  </a:cubicBezTo>
                  <a:lnTo>
                    <a:pt x="20948" y="401"/>
                  </a:lnTo>
                  <a:cubicBezTo>
                    <a:pt x="20515" y="401"/>
                    <a:pt x="20081" y="568"/>
                    <a:pt x="19747" y="901"/>
                  </a:cubicBezTo>
                  <a:cubicBezTo>
                    <a:pt x="19514" y="1168"/>
                    <a:pt x="19147" y="1302"/>
                    <a:pt x="18780" y="1302"/>
                  </a:cubicBezTo>
                  <a:cubicBezTo>
                    <a:pt x="18413" y="1302"/>
                    <a:pt x="18113" y="1135"/>
                    <a:pt x="17879" y="868"/>
                  </a:cubicBezTo>
                  <a:cubicBezTo>
                    <a:pt x="17613" y="534"/>
                    <a:pt x="17212" y="334"/>
                    <a:pt x="16779" y="334"/>
                  </a:cubicBezTo>
                  <a:cubicBezTo>
                    <a:pt x="16745" y="332"/>
                    <a:pt x="16711" y="331"/>
                    <a:pt x="16677" y="331"/>
                  </a:cubicBezTo>
                  <a:cubicBezTo>
                    <a:pt x="16249" y="331"/>
                    <a:pt x="15856" y="523"/>
                    <a:pt x="15578" y="801"/>
                  </a:cubicBezTo>
                  <a:cubicBezTo>
                    <a:pt x="15311" y="1068"/>
                    <a:pt x="14944" y="1235"/>
                    <a:pt x="14577" y="1235"/>
                  </a:cubicBezTo>
                  <a:cubicBezTo>
                    <a:pt x="14244" y="1235"/>
                    <a:pt x="13910" y="1068"/>
                    <a:pt x="13710" y="801"/>
                  </a:cubicBezTo>
                  <a:cubicBezTo>
                    <a:pt x="13410" y="468"/>
                    <a:pt x="13009" y="267"/>
                    <a:pt x="12576" y="267"/>
                  </a:cubicBezTo>
                  <a:lnTo>
                    <a:pt x="12509" y="267"/>
                  </a:lnTo>
                  <a:cubicBezTo>
                    <a:pt x="12075" y="267"/>
                    <a:pt x="11675" y="434"/>
                    <a:pt x="11341" y="734"/>
                  </a:cubicBezTo>
                  <a:cubicBezTo>
                    <a:pt x="11108" y="1001"/>
                    <a:pt x="10741" y="1168"/>
                    <a:pt x="10374" y="1168"/>
                  </a:cubicBezTo>
                  <a:cubicBezTo>
                    <a:pt x="10041" y="1168"/>
                    <a:pt x="9707" y="1001"/>
                    <a:pt x="9473" y="734"/>
                  </a:cubicBezTo>
                  <a:cubicBezTo>
                    <a:pt x="9207" y="368"/>
                    <a:pt x="8806" y="167"/>
                    <a:pt x="8373" y="167"/>
                  </a:cubicBezTo>
                  <a:cubicBezTo>
                    <a:pt x="7906" y="167"/>
                    <a:pt x="7472" y="334"/>
                    <a:pt x="7172" y="668"/>
                  </a:cubicBezTo>
                  <a:cubicBezTo>
                    <a:pt x="6905" y="935"/>
                    <a:pt x="6571" y="1101"/>
                    <a:pt x="6204" y="1101"/>
                  </a:cubicBezTo>
                  <a:cubicBezTo>
                    <a:pt x="5838" y="1068"/>
                    <a:pt x="5504" y="935"/>
                    <a:pt x="5304" y="634"/>
                  </a:cubicBezTo>
                  <a:cubicBezTo>
                    <a:pt x="5037" y="301"/>
                    <a:pt x="4603" y="101"/>
                    <a:pt x="4170" y="101"/>
                  </a:cubicBezTo>
                  <a:cubicBezTo>
                    <a:pt x="3703" y="101"/>
                    <a:pt x="3302" y="301"/>
                    <a:pt x="3002" y="601"/>
                  </a:cubicBezTo>
                  <a:cubicBezTo>
                    <a:pt x="2735" y="868"/>
                    <a:pt x="2368" y="1001"/>
                    <a:pt x="2001" y="1035"/>
                  </a:cubicBezTo>
                  <a:cubicBezTo>
                    <a:pt x="1668" y="1001"/>
                    <a:pt x="1334" y="835"/>
                    <a:pt x="1134" y="534"/>
                  </a:cubicBezTo>
                  <a:cubicBezTo>
                    <a:pt x="834" y="201"/>
                    <a:pt x="434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0">
              <a:extLst>
                <a:ext uri="{FF2B5EF4-FFF2-40B4-BE49-F238E27FC236}">
                  <a16:creationId xmlns:a16="http://schemas.microsoft.com/office/drawing/2014/main" id="{FEAF7837-A256-651B-F225-1CDC65104A12}"/>
                </a:ext>
              </a:extLst>
            </p:cNvPr>
            <p:cNvSpPr/>
            <p:nvPr/>
          </p:nvSpPr>
          <p:spPr>
            <a:xfrm flipH="1">
              <a:off x="8308804" y="3006911"/>
              <a:ext cx="146808" cy="390815"/>
            </a:xfrm>
            <a:custGeom>
              <a:avLst/>
              <a:gdLst/>
              <a:ahLst/>
              <a:cxnLst/>
              <a:rect l="l" t="t" r="r" b="b"/>
              <a:pathLst>
                <a:path w="5238" h="13944" extrusionOk="0">
                  <a:moveTo>
                    <a:pt x="0" y="1"/>
                  </a:moveTo>
                  <a:lnTo>
                    <a:pt x="5237" y="13944"/>
                  </a:lnTo>
                  <a:lnTo>
                    <a:pt x="3870" y="22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C24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0">
              <a:extLst>
                <a:ext uri="{FF2B5EF4-FFF2-40B4-BE49-F238E27FC236}">
                  <a16:creationId xmlns:a16="http://schemas.microsoft.com/office/drawing/2014/main" id="{E25B6709-6325-FD6E-519E-CB44E909BBB7}"/>
                </a:ext>
              </a:extLst>
            </p:cNvPr>
            <p:cNvSpPr/>
            <p:nvPr/>
          </p:nvSpPr>
          <p:spPr>
            <a:xfrm flipH="1">
              <a:off x="8045149" y="2593674"/>
              <a:ext cx="476832" cy="159897"/>
            </a:xfrm>
            <a:custGeom>
              <a:avLst/>
              <a:gdLst/>
              <a:ahLst/>
              <a:cxnLst/>
              <a:rect l="l" t="t" r="r" b="b"/>
              <a:pathLst>
                <a:path w="17013" h="5705" extrusionOk="0">
                  <a:moveTo>
                    <a:pt x="1168" y="1"/>
                  </a:moveTo>
                  <a:cubicBezTo>
                    <a:pt x="934" y="1"/>
                    <a:pt x="767" y="301"/>
                    <a:pt x="734" y="735"/>
                  </a:cubicBezTo>
                  <a:lnTo>
                    <a:pt x="33" y="3303"/>
                  </a:lnTo>
                  <a:cubicBezTo>
                    <a:pt x="0" y="3803"/>
                    <a:pt x="234" y="4304"/>
                    <a:pt x="500" y="4337"/>
                  </a:cubicBezTo>
                  <a:lnTo>
                    <a:pt x="16512" y="5705"/>
                  </a:lnTo>
                  <a:cubicBezTo>
                    <a:pt x="16745" y="5705"/>
                    <a:pt x="16912" y="5405"/>
                    <a:pt x="16945" y="4971"/>
                  </a:cubicBezTo>
                  <a:lnTo>
                    <a:pt x="17012" y="2302"/>
                  </a:lnTo>
                  <a:cubicBezTo>
                    <a:pt x="17012" y="1769"/>
                    <a:pt x="16779" y="1268"/>
                    <a:pt x="16512" y="1235"/>
                  </a:cubicBezTo>
                  <a:lnTo>
                    <a:pt x="1168" y="1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0">
              <a:extLst>
                <a:ext uri="{FF2B5EF4-FFF2-40B4-BE49-F238E27FC236}">
                  <a16:creationId xmlns:a16="http://schemas.microsoft.com/office/drawing/2014/main" id="{1A195C2B-5C65-3716-7506-76FD0E02C8C6}"/>
                </a:ext>
              </a:extLst>
            </p:cNvPr>
            <p:cNvSpPr/>
            <p:nvPr/>
          </p:nvSpPr>
          <p:spPr>
            <a:xfrm flipH="1">
              <a:off x="7714845" y="2044279"/>
              <a:ext cx="397542" cy="798447"/>
            </a:xfrm>
            <a:custGeom>
              <a:avLst/>
              <a:gdLst/>
              <a:ahLst/>
              <a:cxnLst/>
              <a:rect l="l" t="t" r="r" b="b"/>
              <a:pathLst>
                <a:path w="14184" h="28488" extrusionOk="0">
                  <a:moveTo>
                    <a:pt x="2117" y="0"/>
                  </a:moveTo>
                  <a:cubicBezTo>
                    <a:pt x="1062" y="0"/>
                    <a:pt x="1" y="765"/>
                    <a:pt x="163" y="2157"/>
                  </a:cubicBezTo>
                  <a:cubicBezTo>
                    <a:pt x="263" y="3391"/>
                    <a:pt x="397" y="4592"/>
                    <a:pt x="564" y="5760"/>
                  </a:cubicBezTo>
                  <a:cubicBezTo>
                    <a:pt x="730" y="6960"/>
                    <a:pt x="930" y="8161"/>
                    <a:pt x="1131" y="9362"/>
                  </a:cubicBezTo>
                  <a:cubicBezTo>
                    <a:pt x="1498" y="11730"/>
                    <a:pt x="1965" y="14132"/>
                    <a:pt x="2532" y="16534"/>
                  </a:cubicBezTo>
                  <a:lnTo>
                    <a:pt x="2532" y="16634"/>
                  </a:lnTo>
                  <a:lnTo>
                    <a:pt x="2532" y="16667"/>
                  </a:lnTo>
                  <a:cubicBezTo>
                    <a:pt x="2765" y="17334"/>
                    <a:pt x="3099" y="18002"/>
                    <a:pt x="3499" y="18635"/>
                  </a:cubicBezTo>
                  <a:cubicBezTo>
                    <a:pt x="3833" y="19202"/>
                    <a:pt x="4199" y="19736"/>
                    <a:pt x="4600" y="20270"/>
                  </a:cubicBezTo>
                  <a:cubicBezTo>
                    <a:pt x="5334" y="21271"/>
                    <a:pt x="6134" y="22238"/>
                    <a:pt x="6968" y="23139"/>
                  </a:cubicBezTo>
                  <a:cubicBezTo>
                    <a:pt x="7802" y="24039"/>
                    <a:pt x="8636" y="24940"/>
                    <a:pt x="9537" y="25774"/>
                  </a:cubicBezTo>
                  <a:cubicBezTo>
                    <a:pt x="10404" y="26608"/>
                    <a:pt x="11305" y="27442"/>
                    <a:pt x="12239" y="28242"/>
                  </a:cubicBezTo>
                  <a:cubicBezTo>
                    <a:pt x="12440" y="28414"/>
                    <a:pt x="12657" y="28487"/>
                    <a:pt x="12864" y="28487"/>
                  </a:cubicBezTo>
                  <a:cubicBezTo>
                    <a:pt x="13581" y="28487"/>
                    <a:pt x="14183" y="27607"/>
                    <a:pt x="13640" y="26908"/>
                  </a:cubicBezTo>
                  <a:cubicBezTo>
                    <a:pt x="12906" y="25974"/>
                    <a:pt x="12138" y="25040"/>
                    <a:pt x="11405" y="24106"/>
                  </a:cubicBezTo>
                  <a:cubicBezTo>
                    <a:pt x="10671" y="23172"/>
                    <a:pt x="9937" y="22238"/>
                    <a:pt x="9236" y="21271"/>
                  </a:cubicBezTo>
                  <a:cubicBezTo>
                    <a:pt x="8569" y="20337"/>
                    <a:pt x="7902" y="19369"/>
                    <a:pt x="7268" y="18402"/>
                  </a:cubicBezTo>
                  <a:cubicBezTo>
                    <a:pt x="6968" y="17935"/>
                    <a:pt x="6701" y="17468"/>
                    <a:pt x="6434" y="16968"/>
                  </a:cubicBezTo>
                  <a:cubicBezTo>
                    <a:pt x="6246" y="16592"/>
                    <a:pt x="6088" y="16187"/>
                    <a:pt x="5959" y="15752"/>
                  </a:cubicBezTo>
                  <a:lnTo>
                    <a:pt x="5959" y="15752"/>
                  </a:lnTo>
                  <a:cubicBezTo>
                    <a:pt x="5762" y="14633"/>
                    <a:pt x="5565" y="13482"/>
                    <a:pt x="5400" y="12331"/>
                  </a:cubicBezTo>
                  <a:lnTo>
                    <a:pt x="4900" y="8795"/>
                  </a:lnTo>
                  <a:lnTo>
                    <a:pt x="3999" y="1723"/>
                  </a:lnTo>
                  <a:lnTo>
                    <a:pt x="4033" y="1723"/>
                  </a:lnTo>
                  <a:cubicBezTo>
                    <a:pt x="3895" y="547"/>
                    <a:pt x="3009" y="0"/>
                    <a:pt x="2117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0">
              <a:extLst>
                <a:ext uri="{FF2B5EF4-FFF2-40B4-BE49-F238E27FC236}">
                  <a16:creationId xmlns:a16="http://schemas.microsoft.com/office/drawing/2014/main" id="{DD4A7F16-9B0D-B7F9-7AF1-84DAE596E02D}"/>
                </a:ext>
              </a:extLst>
            </p:cNvPr>
            <p:cNvSpPr/>
            <p:nvPr/>
          </p:nvSpPr>
          <p:spPr>
            <a:xfrm flipH="1">
              <a:off x="7976902" y="2022445"/>
              <a:ext cx="187952" cy="276772"/>
            </a:xfrm>
            <a:custGeom>
              <a:avLst/>
              <a:gdLst/>
              <a:ahLst/>
              <a:cxnLst/>
              <a:rect l="l" t="t" r="r" b="b"/>
              <a:pathLst>
                <a:path w="6706" h="9875" extrusionOk="0">
                  <a:moveTo>
                    <a:pt x="2969" y="0"/>
                  </a:moveTo>
                  <a:cubicBezTo>
                    <a:pt x="2969" y="0"/>
                    <a:pt x="0" y="2836"/>
                    <a:pt x="2169" y="9874"/>
                  </a:cubicBezTo>
                  <a:cubicBezTo>
                    <a:pt x="3003" y="7339"/>
                    <a:pt x="6705" y="2869"/>
                    <a:pt x="6705" y="2869"/>
                  </a:cubicBezTo>
                  <a:cubicBezTo>
                    <a:pt x="6705" y="2869"/>
                    <a:pt x="6105" y="367"/>
                    <a:pt x="29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0">
              <a:extLst>
                <a:ext uri="{FF2B5EF4-FFF2-40B4-BE49-F238E27FC236}">
                  <a16:creationId xmlns:a16="http://schemas.microsoft.com/office/drawing/2014/main" id="{DA4DBC7E-B45F-CA37-180E-DC4D4AD802B5}"/>
                </a:ext>
              </a:extLst>
            </p:cNvPr>
            <p:cNvSpPr/>
            <p:nvPr/>
          </p:nvSpPr>
          <p:spPr>
            <a:xfrm flipH="1">
              <a:off x="6851262" y="2393614"/>
              <a:ext cx="953664" cy="529187"/>
            </a:xfrm>
            <a:custGeom>
              <a:avLst/>
              <a:gdLst/>
              <a:ahLst/>
              <a:cxnLst/>
              <a:rect l="l" t="t" r="r" b="b"/>
              <a:pathLst>
                <a:path w="34026" h="18881" extrusionOk="0">
                  <a:moveTo>
                    <a:pt x="33792" y="0"/>
                  </a:moveTo>
                  <a:lnTo>
                    <a:pt x="1" y="18047"/>
                  </a:lnTo>
                  <a:lnTo>
                    <a:pt x="435" y="18880"/>
                  </a:lnTo>
                  <a:lnTo>
                    <a:pt x="34025" y="401"/>
                  </a:lnTo>
                  <a:lnTo>
                    <a:pt x="3379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0">
              <a:extLst>
                <a:ext uri="{FF2B5EF4-FFF2-40B4-BE49-F238E27FC236}">
                  <a16:creationId xmlns:a16="http://schemas.microsoft.com/office/drawing/2014/main" id="{1D9DA8B2-430B-75CB-8B6B-9221F1B574F2}"/>
                </a:ext>
              </a:extLst>
            </p:cNvPr>
            <p:cNvSpPr/>
            <p:nvPr/>
          </p:nvSpPr>
          <p:spPr>
            <a:xfrm flipH="1">
              <a:off x="7650634" y="2777871"/>
              <a:ext cx="150536" cy="88847"/>
            </a:xfrm>
            <a:custGeom>
              <a:avLst/>
              <a:gdLst/>
              <a:ahLst/>
              <a:cxnLst/>
              <a:rect l="l" t="t" r="r" b="b"/>
              <a:pathLst>
                <a:path w="5371" h="3170" extrusionOk="0">
                  <a:moveTo>
                    <a:pt x="1602" y="0"/>
                  </a:moveTo>
                  <a:lnTo>
                    <a:pt x="0" y="734"/>
                  </a:lnTo>
                  <a:cubicBezTo>
                    <a:pt x="167" y="2302"/>
                    <a:pt x="2435" y="3169"/>
                    <a:pt x="2435" y="3169"/>
                  </a:cubicBezTo>
                  <a:lnTo>
                    <a:pt x="5371" y="601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0">
              <a:extLst>
                <a:ext uri="{FF2B5EF4-FFF2-40B4-BE49-F238E27FC236}">
                  <a16:creationId xmlns:a16="http://schemas.microsoft.com/office/drawing/2014/main" id="{87F640A7-2E3A-74E9-3941-A4FA445E3B3B}"/>
                </a:ext>
              </a:extLst>
            </p:cNvPr>
            <p:cNvSpPr/>
            <p:nvPr/>
          </p:nvSpPr>
          <p:spPr>
            <a:xfrm flipH="1">
              <a:off x="7717452" y="2765230"/>
              <a:ext cx="53813" cy="40836"/>
            </a:xfrm>
            <a:custGeom>
              <a:avLst/>
              <a:gdLst/>
              <a:ahLst/>
              <a:cxnLst/>
              <a:rect l="l" t="t" r="r" b="b"/>
              <a:pathLst>
                <a:path w="1920" h="1457" extrusionOk="0">
                  <a:moveTo>
                    <a:pt x="975" y="0"/>
                  </a:moveTo>
                  <a:cubicBezTo>
                    <a:pt x="810" y="0"/>
                    <a:pt x="643" y="51"/>
                    <a:pt x="501" y="151"/>
                  </a:cubicBezTo>
                  <a:cubicBezTo>
                    <a:pt x="1" y="585"/>
                    <a:pt x="234" y="1385"/>
                    <a:pt x="868" y="1452"/>
                  </a:cubicBezTo>
                  <a:cubicBezTo>
                    <a:pt x="896" y="1455"/>
                    <a:pt x="924" y="1456"/>
                    <a:pt x="952" y="1456"/>
                  </a:cubicBezTo>
                  <a:cubicBezTo>
                    <a:pt x="1539" y="1456"/>
                    <a:pt x="1919" y="794"/>
                    <a:pt x="1569" y="284"/>
                  </a:cubicBezTo>
                  <a:cubicBezTo>
                    <a:pt x="1415" y="93"/>
                    <a:pt x="1196" y="0"/>
                    <a:pt x="9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0">
              <a:extLst>
                <a:ext uri="{FF2B5EF4-FFF2-40B4-BE49-F238E27FC236}">
                  <a16:creationId xmlns:a16="http://schemas.microsoft.com/office/drawing/2014/main" id="{B2A0D6AC-6869-4E97-30DC-4C57B7F312C7}"/>
                </a:ext>
              </a:extLst>
            </p:cNvPr>
            <p:cNvSpPr/>
            <p:nvPr/>
          </p:nvSpPr>
          <p:spPr>
            <a:xfrm flipH="1">
              <a:off x="7736623" y="2773134"/>
              <a:ext cx="71106" cy="44031"/>
            </a:xfrm>
            <a:custGeom>
              <a:avLst/>
              <a:gdLst/>
              <a:ahLst/>
              <a:cxnLst/>
              <a:rect l="l" t="t" r="r" b="b"/>
              <a:pathLst>
                <a:path w="2537" h="1571" extrusionOk="0">
                  <a:moveTo>
                    <a:pt x="2321" y="1"/>
                  </a:moveTo>
                  <a:cubicBezTo>
                    <a:pt x="2250" y="1"/>
                    <a:pt x="2179" y="38"/>
                    <a:pt x="2136" y="102"/>
                  </a:cubicBezTo>
                  <a:cubicBezTo>
                    <a:pt x="1556" y="1034"/>
                    <a:pt x="825" y="1148"/>
                    <a:pt x="473" y="1148"/>
                  </a:cubicBezTo>
                  <a:cubicBezTo>
                    <a:pt x="358" y="1148"/>
                    <a:pt x="284" y="1136"/>
                    <a:pt x="268" y="1136"/>
                  </a:cubicBezTo>
                  <a:cubicBezTo>
                    <a:pt x="250" y="1131"/>
                    <a:pt x="231" y="1128"/>
                    <a:pt x="212" y="1128"/>
                  </a:cubicBezTo>
                  <a:cubicBezTo>
                    <a:pt x="125" y="1128"/>
                    <a:pt x="34" y="1188"/>
                    <a:pt x="34" y="1270"/>
                  </a:cubicBezTo>
                  <a:cubicBezTo>
                    <a:pt x="1" y="1370"/>
                    <a:pt x="68" y="1503"/>
                    <a:pt x="168" y="1537"/>
                  </a:cubicBezTo>
                  <a:cubicBezTo>
                    <a:pt x="268" y="1537"/>
                    <a:pt x="401" y="1570"/>
                    <a:pt x="501" y="1570"/>
                  </a:cubicBezTo>
                  <a:cubicBezTo>
                    <a:pt x="1335" y="1537"/>
                    <a:pt x="2102" y="1070"/>
                    <a:pt x="2503" y="303"/>
                  </a:cubicBezTo>
                  <a:cubicBezTo>
                    <a:pt x="2536" y="202"/>
                    <a:pt x="2503" y="69"/>
                    <a:pt x="2436" y="36"/>
                  </a:cubicBezTo>
                  <a:cubicBezTo>
                    <a:pt x="2401" y="12"/>
                    <a:pt x="2361" y="1"/>
                    <a:pt x="23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0">
              <a:extLst>
                <a:ext uri="{FF2B5EF4-FFF2-40B4-BE49-F238E27FC236}">
                  <a16:creationId xmlns:a16="http://schemas.microsoft.com/office/drawing/2014/main" id="{FC43FF43-D5F3-4AC5-F1CF-812F489DA2DB}"/>
                </a:ext>
              </a:extLst>
            </p:cNvPr>
            <p:cNvSpPr/>
            <p:nvPr/>
          </p:nvSpPr>
          <p:spPr>
            <a:xfrm flipH="1">
              <a:off x="7604388" y="2794687"/>
              <a:ext cx="130916" cy="115277"/>
            </a:xfrm>
            <a:custGeom>
              <a:avLst/>
              <a:gdLst/>
              <a:ahLst/>
              <a:cxnLst/>
              <a:rect l="l" t="t" r="r" b="b"/>
              <a:pathLst>
                <a:path w="4671" h="4113" extrusionOk="0">
                  <a:moveTo>
                    <a:pt x="2936" y="1"/>
                  </a:moveTo>
                  <a:lnTo>
                    <a:pt x="0" y="2569"/>
                  </a:lnTo>
                  <a:lnTo>
                    <a:pt x="1768" y="3903"/>
                  </a:lnTo>
                  <a:cubicBezTo>
                    <a:pt x="1973" y="4045"/>
                    <a:pt x="2200" y="4113"/>
                    <a:pt x="2425" y="4113"/>
                  </a:cubicBezTo>
                  <a:cubicBezTo>
                    <a:pt x="2676" y="4113"/>
                    <a:pt x="2925" y="4028"/>
                    <a:pt x="3136" y="3870"/>
                  </a:cubicBezTo>
                  <a:lnTo>
                    <a:pt x="4103" y="3103"/>
                  </a:lnTo>
                  <a:cubicBezTo>
                    <a:pt x="4604" y="2702"/>
                    <a:pt x="4670" y="1969"/>
                    <a:pt x="4237" y="1502"/>
                  </a:cubicBezTo>
                  <a:lnTo>
                    <a:pt x="2936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0">
              <a:extLst>
                <a:ext uri="{FF2B5EF4-FFF2-40B4-BE49-F238E27FC236}">
                  <a16:creationId xmlns:a16="http://schemas.microsoft.com/office/drawing/2014/main" id="{D246966B-7A2B-5F61-524A-1AD65D8B6D3F}"/>
                </a:ext>
              </a:extLst>
            </p:cNvPr>
            <p:cNvSpPr/>
            <p:nvPr/>
          </p:nvSpPr>
          <p:spPr>
            <a:xfrm flipH="1">
              <a:off x="8123234" y="4872674"/>
              <a:ext cx="248240" cy="145351"/>
            </a:xfrm>
            <a:custGeom>
              <a:avLst/>
              <a:gdLst/>
              <a:ahLst/>
              <a:cxnLst/>
              <a:rect l="l" t="t" r="r" b="b"/>
              <a:pathLst>
                <a:path w="8857" h="5186" extrusionOk="0">
                  <a:moveTo>
                    <a:pt x="1408" y="1"/>
                  </a:moveTo>
                  <a:cubicBezTo>
                    <a:pt x="1309" y="1"/>
                    <a:pt x="1219" y="44"/>
                    <a:pt x="1168" y="146"/>
                  </a:cubicBezTo>
                  <a:lnTo>
                    <a:pt x="134" y="2348"/>
                  </a:lnTo>
                  <a:cubicBezTo>
                    <a:pt x="1" y="2648"/>
                    <a:pt x="134" y="2981"/>
                    <a:pt x="468" y="3082"/>
                  </a:cubicBezTo>
                  <a:cubicBezTo>
                    <a:pt x="1768" y="3415"/>
                    <a:pt x="2135" y="3382"/>
                    <a:pt x="3770" y="3882"/>
                  </a:cubicBezTo>
                  <a:cubicBezTo>
                    <a:pt x="5171" y="4282"/>
                    <a:pt x="5171" y="5016"/>
                    <a:pt x="7473" y="5183"/>
                  </a:cubicBezTo>
                  <a:cubicBezTo>
                    <a:pt x="7512" y="5185"/>
                    <a:pt x="7551" y="5186"/>
                    <a:pt x="7588" y="5186"/>
                  </a:cubicBezTo>
                  <a:cubicBezTo>
                    <a:pt x="8856" y="5186"/>
                    <a:pt x="8556" y="4112"/>
                    <a:pt x="7973" y="3982"/>
                  </a:cubicBezTo>
                  <a:cubicBezTo>
                    <a:pt x="5905" y="3549"/>
                    <a:pt x="5705" y="2848"/>
                    <a:pt x="4504" y="1314"/>
                  </a:cubicBezTo>
                  <a:cubicBezTo>
                    <a:pt x="4370" y="1080"/>
                    <a:pt x="4237" y="746"/>
                    <a:pt x="3937" y="680"/>
                  </a:cubicBezTo>
                  <a:lnTo>
                    <a:pt x="1502" y="13"/>
                  </a:lnTo>
                  <a:cubicBezTo>
                    <a:pt x="1470" y="5"/>
                    <a:pt x="1439" y="1"/>
                    <a:pt x="14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0">
              <a:extLst>
                <a:ext uri="{FF2B5EF4-FFF2-40B4-BE49-F238E27FC236}">
                  <a16:creationId xmlns:a16="http://schemas.microsoft.com/office/drawing/2014/main" id="{4C8A8D9F-6971-33D6-07C3-117755D1E4EB}"/>
                </a:ext>
              </a:extLst>
            </p:cNvPr>
            <p:cNvSpPr/>
            <p:nvPr/>
          </p:nvSpPr>
          <p:spPr>
            <a:xfrm flipH="1">
              <a:off x="8425679" y="4925226"/>
              <a:ext cx="194483" cy="91790"/>
            </a:xfrm>
            <a:custGeom>
              <a:avLst/>
              <a:gdLst/>
              <a:ahLst/>
              <a:cxnLst/>
              <a:rect l="l" t="t" r="r" b="b"/>
              <a:pathLst>
                <a:path w="6939" h="3275" extrusionOk="0">
                  <a:moveTo>
                    <a:pt x="560" y="0"/>
                  </a:moveTo>
                  <a:cubicBezTo>
                    <a:pt x="447" y="0"/>
                    <a:pt x="364" y="120"/>
                    <a:pt x="334" y="239"/>
                  </a:cubicBezTo>
                  <a:lnTo>
                    <a:pt x="34" y="2674"/>
                  </a:lnTo>
                  <a:cubicBezTo>
                    <a:pt x="1" y="2974"/>
                    <a:pt x="234" y="3275"/>
                    <a:pt x="568" y="3275"/>
                  </a:cubicBezTo>
                  <a:cubicBezTo>
                    <a:pt x="1012" y="3264"/>
                    <a:pt x="1261" y="3260"/>
                    <a:pt x="1457" y="3260"/>
                  </a:cubicBezTo>
                  <a:cubicBezTo>
                    <a:pt x="1850" y="3260"/>
                    <a:pt x="2035" y="3275"/>
                    <a:pt x="3169" y="3275"/>
                  </a:cubicBezTo>
                  <a:lnTo>
                    <a:pt x="5571" y="3275"/>
                  </a:lnTo>
                  <a:cubicBezTo>
                    <a:pt x="6939" y="3275"/>
                    <a:pt x="6505" y="2174"/>
                    <a:pt x="5905" y="2040"/>
                  </a:cubicBezTo>
                  <a:cubicBezTo>
                    <a:pt x="4737" y="1774"/>
                    <a:pt x="4437" y="1373"/>
                    <a:pt x="3837" y="473"/>
                  </a:cubicBezTo>
                  <a:cubicBezTo>
                    <a:pt x="3703" y="206"/>
                    <a:pt x="3403" y="39"/>
                    <a:pt x="3103" y="6"/>
                  </a:cubicBezTo>
                  <a:lnTo>
                    <a:pt x="601" y="6"/>
                  </a:lnTo>
                  <a:cubicBezTo>
                    <a:pt x="587" y="2"/>
                    <a:pt x="573" y="0"/>
                    <a:pt x="5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9" name="Google Shape;489;p30">
            <a:extLst>
              <a:ext uri="{FF2B5EF4-FFF2-40B4-BE49-F238E27FC236}">
                <a16:creationId xmlns:a16="http://schemas.microsoft.com/office/drawing/2014/main" id="{AAEFB6B9-491B-C220-3996-3E8B2651B437}"/>
              </a:ext>
            </a:extLst>
          </p:cNvPr>
          <p:cNvSpPr/>
          <p:nvPr/>
        </p:nvSpPr>
        <p:spPr>
          <a:xfrm rot="-10189978" flipH="1">
            <a:off x="4276173" y="1248422"/>
            <a:ext cx="328487" cy="328248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30">
            <a:extLst>
              <a:ext uri="{FF2B5EF4-FFF2-40B4-BE49-F238E27FC236}">
                <a16:creationId xmlns:a16="http://schemas.microsoft.com/office/drawing/2014/main" id="{7D3F514A-3ABB-DF1C-B0ED-732A64DFFE00}"/>
              </a:ext>
            </a:extLst>
          </p:cNvPr>
          <p:cNvSpPr/>
          <p:nvPr/>
        </p:nvSpPr>
        <p:spPr>
          <a:xfrm rot="-10189508" flipH="1">
            <a:off x="4640637" y="839847"/>
            <a:ext cx="513511" cy="513137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9194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223716-ED04-0041-3250-551E8F40C3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BB3BF-8D39-250F-54CC-A5A1146C0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C#?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3BCDD5-FCA5-97F8-906D-0C8662DA26FC}"/>
              </a:ext>
            </a:extLst>
          </p:cNvPr>
          <p:cNvSpPr txBox="1"/>
          <p:nvPr/>
        </p:nvSpPr>
        <p:spPr>
          <a:xfrm>
            <a:off x="1499400" y="1281600"/>
            <a:ext cx="6145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C# may be described as: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accent3"/>
                </a:solidFill>
              </a:rPr>
              <a:t>object-oriented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accent3"/>
                </a:solidFill>
              </a:rPr>
              <a:t>Statically typed 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C# program runtime is managed by the </a:t>
            </a:r>
            <a:r>
              <a:rPr lang="en-US" dirty="0">
                <a:solidFill>
                  <a:schemeClr val="accent3"/>
                </a:solidFill>
              </a:rPr>
              <a:t>CLR (common language runtime)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accent3"/>
                </a:solidFill>
              </a:rPr>
              <a:t>CLR </a:t>
            </a:r>
            <a:r>
              <a:rPr lang="en-US" dirty="0">
                <a:solidFill>
                  <a:schemeClr val="bg1"/>
                </a:solidFill>
              </a:rPr>
              <a:t>is the implementation by Microsoft of the </a:t>
            </a:r>
            <a:r>
              <a:rPr lang="en-US" dirty="0">
                <a:solidFill>
                  <a:schemeClr val="accent3"/>
                </a:solidFill>
              </a:rPr>
              <a:t>common language infrastructure (CLI)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an international standard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dirty="0">
                <a:solidFill>
                  <a:schemeClr val="accent3"/>
                </a:solidFill>
              </a:rPr>
              <a:t>CLI</a:t>
            </a:r>
            <a:r>
              <a:rPr lang="en-US" dirty="0">
                <a:solidFill>
                  <a:schemeClr val="bg1"/>
                </a:solidFill>
              </a:rPr>
              <a:t> is the basis for creating both execution and development environments in which languages and libraries work together seamlessly</a:t>
            </a:r>
          </a:p>
        </p:txBody>
      </p:sp>
    </p:spTree>
    <p:extLst>
      <p:ext uri="{BB962C8B-B14F-4D97-AF65-F5344CB8AC3E}">
        <p14:creationId xmlns:p14="http://schemas.microsoft.com/office/powerpoint/2010/main" val="934905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9FD259-E3A4-DBA2-53B2-991179B194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F25EA-8291-339E-2B84-613A3E977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Structure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BC2010-6B8B-221D-1FB4-F993359B0D69}"/>
              </a:ext>
            </a:extLst>
          </p:cNvPr>
          <p:cNvSpPr txBox="1"/>
          <p:nvPr/>
        </p:nvSpPr>
        <p:spPr>
          <a:xfrm>
            <a:off x="502200" y="1454400"/>
            <a:ext cx="3313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Each C# file contains zero or more </a:t>
            </a:r>
            <a:r>
              <a:rPr lang="en-US" dirty="0">
                <a:solidFill>
                  <a:schemeClr val="accent3"/>
                </a:solidFill>
              </a:rPr>
              <a:t>namespaces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en-US" dirty="0">
                <a:solidFill>
                  <a:schemeClr val="accent3"/>
                </a:solidFill>
              </a:rPr>
              <a:t>namespace</a:t>
            </a:r>
            <a:r>
              <a:rPr lang="en-US" dirty="0">
                <a:solidFill>
                  <a:schemeClr val="bg1"/>
                </a:solidFill>
              </a:rPr>
              <a:t> contains types such as classes, structs, interfaces, </a:t>
            </a:r>
            <a:r>
              <a:rPr lang="en-US" dirty="0" err="1">
                <a:solidFill>
                  <a:schemeClr val="bg1"/>
                </a:solidFill>
              </a:rPr>
              <a:t>enums</a:t>
            </a:r>
            <a:r>
              <a:rPr lang="en-US" dirty="0">
                <a:solidFill>
                  <a:schemeClr val="bg1"/>
                </a:solidFill>
              </a:rPr>
              <a:t>, delegates, and other </a:t>
            </a:r>
            <a:r>
              <a:rPr lang="en-US" dirty="0">
                <a:solidFill>
                  <a:schemeClr val="accent3"/>
                </a:solidFill>
              </a:rPr>
              <a:t>namespaces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accent3"/>
                </a:solidFill>
              </a:rPr>
              <a:t>Namespaces</a:t>
            </a:r>
            <a:r>
              <a:rPr lang="en-US" dirty="0">
                <a:solidFill>
                  <a:schemeClr val="bg1"/>
                </a:solidFill>
              </a:rPr>
              <a:t> help us organize our 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E689E4-B5AF-2BDB-ADC2-8BD77D402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600" y="1114388"/>
            <a:ext cx="4239515" cy="358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517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DFB924-BB6F-D85F-C1B5-285F622599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A69DF-292D-68B9-DB9A-BAA0D387F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Main Method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4C245F-F57F-8717-CBD8-D4C7ABBC4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992" y="2688408"/>
            <a:ext cx="4763165" cy="20957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E29B12-1553-68BF-2D60-675D779475B4}"/>
              </a:ext>
            </a:extLst>
          </p:cNvPr>
          <p:cNvSpPr txBox="1"/>
          <p:nvPr/>
        </p:nvSpPr>
        <p:spPr>
          <a:xfrm>
            <a:off x="1142468" y="971312"/>
            <a:ext cx="687821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Entry point for application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If multiple classes have main methods, then the </a:t>
            </a:r>
            <a:r>
              <a:rPr lang="en-US" dirty="0" err="1">
                <a:solidFill>
                  <a:schemeClr val="bg1"/>
                </a:solidFill>
              </a:rPr>
              <a:t>StartupObject</a:t>
            </a:r>
            <a:r>
              <a:rPr lang="en-US" dirty="0">
                <a:solidFill>
                  <a:schemeClr val="bg1"/>
                </a:solidFill>
              </a:rPr>
              <a:t> compiler option may be used to specify which one to use first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Console Apps get </a:t>
            </a:r>
            <a:r>
              <a:rPr lang="en-US" dirty="0">
                <a:solidFill>
                  <a:schemeClr val="accent3"/>
                </a:solidFill>
              </a:rPr>
              <a:t>Top-Level Statements </a:t>
            </a:r>
            <a:r>
              <a:rPr lang="en-US" dirty="0">
                <a:solidFill>
                  <a:schemeClr val="bg1"/>
                </a:solidFill>
              </a:rPr>
              <a:t>enabled by default. I.e. no boilerplate class/method, implicit usings, </a:t>
            </a:r>
            <a:r>
              <a:rPr lang="en-US" dirty="0" err="1">
                <a:solidFill>
                  <a:schemeClr val="bg1"/>
                </a:solidFill>
              </a:rPr>
              <a:t>ect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accent3"/>
                </a:solidFill>
              </a:rPr>
              <a:t>return 0;</a:t>
            </a:r>
            <a:r>
              <a:rPr lang="en-US" dirty="0">
                <a:solidFill>
                  <a:schemeClr val="bg1"/>
                </a:solidFill>
              </a:rPr>
              <a:t> in the Main method to exit the application otherwise, use </a:t>
            </a:r>
            <a:r>
              <a:rPr lang="en-US" dirty="0" err="1">
                <a:solidFill>
                  <a:schemeClr val="accent3"/>
                </a:solidFill>
              </a:rPr>
              <a:t>Environment.Exit</a:t>
            </a:r>
            <a:r>
              <a:rPr lang="en-US" dirty="0">
                <a:solidFill>
                  <a:schemeClr val="accent3"/>
                </a:solidFill>
              </a:rPr>
              <a:t>(0); </a:t>
            </a:r>
            <a:r>
              <a:rPr lang="en-US" dirty="0">
                <a:solidFill>
                  <a:schemeClr val="bg1"/>
                </a:solidFill>
              </a:rPr>
              <a:t>to exit the application from any method</a:t>
            </a:r>
          </a:p>
        </p:txBody>
      </p:sp>
    </p:spTree>
    <p:extLst>
      <p:ext uri="{BB962C8B-B14F-4D97-AF65-F5344CB8AC3E}">
        <p14:creationId xmlns:p14="http://schemas.microsoft.com/office/powerpoint/2010/main" val="3581805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50B3C3-1D6F-9F69-7D56-0AA0FD853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E360-89F3-F8FB-5E82-ADB737D81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Primitive Data Types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6FD70E7-0FDD-7EFE-7808-416A6DEA32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636927"/>
              </p:ext>
            </p:extLst>
          </p:nvPr>
        </p:nvGraphicFramePr>
        <p:xfrm>
          <a:off x="657490" y="1440412"/>
          <a:ext cx="7829020" cy="3454668"/>
        </p:xfrm>
        <a:graphic>
          <a:graphicData uri="http://schemas.openxmlformats.org/drawingml/2006/table">
            <a:tbl>
              <a:tblPr>
                <a:tableStyleId>{306799F8-075E-4A3A-A7F6-7FBC6576F1A4}</a:tableStyleId>
              </a:tblPr>
              <a:tblGrid>
                <a:gridCol w="1565804">
                  <a:extLst>
                    <a:ext uri="{9D8B030D-6E8A-4147-A177-3AD203B41FA5}">
                      <a16:colId xmlns:a16="http://schemas.microsoft.com/office/drawing/2014/main" val="407914205"/>
                    </a:ext>
                  </a:extLst>
                </a:gridCol>
                <a:gridCol w="1565804">
                  <a:extLst>
                    <a:ext uri="{9D8B030D-6E8A-4147-A177-3AD203B41FA5}">
                      <a16:colId xmlns:a16="http://schemas.microsoft.com/office/drawing/2014/main" val="925994283"/>
                    </a:ext>
                  </a:extLst>
                </a:gridCol>
                <a:gridCol w="1565804">
                  <a:extLst>
                    <a:ext uri="{9D8B030D-6E8A-4147-A177-3AD203B41FA5}">
                      <a16:colId xmlns:a16="http://schemas.microsoft.com/office/drawing/2014/main" val="2078598857"/>
                    </a:ext>
                  </a:extLst>
                </a:gridCol>
                <a:gridCol w="1565804">
                  <a:extLst>
                    <a:ext uri="{9D8B030D-6E8A-4147-A177-3AD203B41FA5}">
                      <a16:colId xmlns:a16="http://schemas.microsoft.com/office/drawing/2014/main" val="2797783635"/>
                    </a:ext>
                  </a:extLst>
                </a:gridCol>
                <a:gridCol w="1565804">
                  <a:extLst>
                    <a:ext uri="{9D8B030D-6E8A-4147-A177-3AD203B41FA5}">
                      <a16:colId xmlns:a16="http://schemas.microsoft.com/office/drawing/2014/main" val="3967258970"/>
                    </a:ext>
                  </a:extLst>
                </a:gridCol>
              </a:tblGrid>
              <a:tr h="3360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Alias</a:t>
                      </a:r>
                    </a:p>
                  </a:txBody>
                  <a:tcPr marL="87508" marR="87508" marT="70006" marB="70006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Type Name</a:t>
                      </a:r>
                    </a:p>
                  </a:txBody>
                  <a:tcPr marL="87508" marR="87508" marT="70006" marB="70006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Type</a:t>
                      </a:r>
                    </a:p>
                  </a:txBody>
                  <a:tcPr marL="87508" marR="87508" marT="70006" marB="70006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Size(bits)</a:t>
                      </a:r>
                    </a:p>
                  </a:txBody>
                  <a:tcPr marL="87508" marR="87508" marT="70006" marB="70006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Range</a:t>
                      </a:r>
                    </a:p>
                  </a:txBody>
                  <a:tcPr marL="87508" marR="87508" marT="70006" marB="70006" anchor="ctr"/>
                </a:tc>
                <a:extLst>
                  <a:ext uri="{0D108BD9-81ED-4DB2-BD59-A6C34878D82A}">
                    <a16:rowId xmlns:a16="http://schemas.microsoft.com/office/drawing/2014/main" val="157684313"/>
                  </a:ext>
                </a:extLst>
              </a:tr>
              <a:tr h="336029">
                <a:tc>
                  <a:txBody>
                    <a:bodyPr/>
                    <a:lstStyle/>
                    <a:p>
                      <a:pPr fontAlgn="ctr"/>
                      <a:r>
                        <a:rPr lang="en-US" sz="13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short</a:t>
                      </a:r>
                    </a:p>
                  </a:txBody>
                  <a:tcPr marL="87508" marR="87508" marT="70006" marB="70006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System.Int16</a:t>
                      </a:r>
                    </a:p>
                  </a:txBody>
                  <a:tcPr marL="87508" marR="87508" marT="70006" marB="70006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signed integer</a:t>
                      </a:r>
                    </a:p>
                  </a:txBody>
                  <a:tcPr marL="87508" marR="87508" marT="70006" marB="70006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16</a:t>
                      </a:r>
                    </a:p>
                  </a:txBody>
                  <a:tcPr marL="87508" marR="87508" marT="70006" marB="70006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-32768 to 32767</a:t>
                      </a:r>
                    </a:p>
                  </a:txBody>
                  <a:tcPr marL="87508" marR="87508" marT="70006" marB="70006" anchor="ctr"/>
                </a:tc>
                <a:extLst>
                  <a:ext uri="{0D108BD9-81ED-4DB2-BD59-A6C34878D82A}">
                    <a16:rowId xmlns:a16="http://schemas.microsoft.com/office/drawing/2014/main" val="1545172025"/>
                  </a:ext>
                </a:extLst>
              </a:tr>
              <a:tr h="336029">
                <a:tc>
                  <a:txBody>
                    <a:bodyPr/>
                    <a:lstStyle/>
                    <a:p>
                      <a:pPr fontAlgn="ctr"/>
                      <a:r>
                        <a:rPr lang="en-US" sz="13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int</a:t>
                      </a:r>
                    </a:p>
                  </a:txBody>
                  <a:tcPr marL="87508" marR="87508" marT="70006" marB="70006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System.Int32</a:t>
                      </a:r>
                    </a:p>
                  </a:txBody>
                  <a:tcPr marL="87508" marR="87508" marT="70006" marB="70006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signed integer</a:t>
                      </a:r>
                    </a:p>
                  </a:txBody>
                  <a:tcPr marL="87508" marR="87508" marT="70006" marB="70006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32</a:t>
                      </a:r>
                    </a:p>
                  </a:txBody>
                  <a:tcPr marL="87508" marR="87508" marT="70006" marB="70006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-2</a:t>
                      </a:r>
                      <a:r>
                        <a:rPr lang="en-US" sz="1300" b="0" baseline="3000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31</a:t>
                      </a:r>
                      <a:r>
                        <a:rPr lang="en-US" sz="13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 to (2</a:t>
                      </a:r>
                      <a:r>
                        <a:rPr lang="en-US" sz="1300" b="0" baseline="3000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31</a:t>
                      </a:r>
                      <a:r>
                        <a:rPr lang="en-US" sz="13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)-1</a:t>
                      </a:r>
                    </a:p>
                  </a:txBody>
                  <a:tcPr marL="87508" marR="87508" marT="70006" marB="70006" anchor="ctr"/>
                </a:tc>
                <a:extLst>
                  <a:ext uri="{0D108BD9-81ED-4DB2-BD59-A6C34878D82A}">
                    <a16:rowId xmlns:a16="http://schemas.microsoft.com/office/drawing/2014/main" val="4291876632"/>
                  </a:ext>
                </a:extLst>
              </a:tr>
              <a:tr h="336029">
                <a:tc>
                  <a:txBody>
                    <a:bodyPr/>
                    <a:lstStyle/>
                    <a:p>
                      <a:pPr fontAlgn="ctr"/>
                      <a:r>
                        <a:rPr lang="en-US" sz="13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long</a:t>
                      </a:r>
                    </a:p>
                  </a:txBody>
                  <a:tcPr marL="87508" marR="87508" marT="70006" marB="70006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System.Int64</a:t>
                      </a:r>
                    </a:p>
                  </a:txBody>
                  <a:tcPr marL="87508" marR="87508" marT="70006" marB="70006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signed integer</a:t>
                      </a:r>
                    </a:p>
                  </a:txBody>
                  <a:tcPr marL="87508" marR="87508" marT="70006" marB="70006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64</a:t>
                      </a:r>
                    </a:p>
                  </a:txBody>
                  <a:tcPr marL="87508" marR="87508" marT="70006" marB="70006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-2</a:t>
                      </a:r>
                      <a:r>
                        <a:rPr lang="en-US" sz="1300" b="0" baseline="3000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63</a:t>
                      </a:r>
                      <a:r>
                        <a:rPr lang="en-US" sz="13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 to (2</a:t>
                      </a:r>
                      <a:r>
                        <a:rPr lang="en-US" sz="1300" b="0" baseline="3000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63</a:t>
                      </a:r>
                      <a:r>
                        <a:rPr lang="en-US" sz="13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)-1</a:t>
                      </a:r>
                    </a:p>
                  </a:txBody>
                  <a:tcPr marL="87508" marR="87508" marT="70006" marB="70006" anchor="ctr"/>
                </a:tc>
                <a:extLst>
                  <a:ext uri="{0D108BD9-81ED-4DB2-BD59-A6C34878D82A}">
                    <a16:rowId xmlns:a16="http://schemas.microsoft.com/office/drawing/2014/main" val="3092423002"/>
                  </a:ext>
                </a:extLst>
              </a:tr>
              <a:tr h="336029">
                <a:tc>
                  <a:txBody>
                    <a:bodyPr/>
                    <a:lstStyle/>
                    <a:p>
                      <a:pPr fontAlgn="ctr"/>
                      <a:r>
                        <a:rPr lang="en-US" sz="13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byte</a:t>
                      </a:r>
                    </a:p>
                  </a:txBody>
                  <a:tcPr marL="87508" marR="87508" marT="70006" marB="70006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System.Byte</a:t>
                      </a:r>
                    </a:p>
                  </a:txBody>
                  <a:tcPr marL="87508" marR="87508" marT="70006" marB="70006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unsigned integer</a:t>
                      </a:r>
                    </a:p>
                  </a:txBody>
                  <a:tcPr marL="87508" marR="87508" marT="70006" marB="70006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8</a:t>
                      </a:r>
                    </a:p>
                  </a:txBody>
                  <a:tcPr marL="87508" marR="87508" marT="70006" marB="70006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0 to 255</a:t>
                      </a:r>
                    </a:p>
                  </a:txBody>
                  <a:tcPr marL="87508" marR="87508" marT="70006" marB="70006" anchor="ctr"/>
                </a:tc>
                <a:extLst>
                  <a:ext uri="{0D108BD9-81ED-4DB2-BD59-A6C34878D82A}">
                    <a16:rowId xmlns:a16="http://schemas.microsoft.com/office/drawing/2014/main" val="3280705455"/>
                  </a:ext>
                </a:extLst>
              </a:tr>
              <a:tr h="532047">
                <a:tc>
                  <a:txBody>
                    <a:bodyPr/>
                    <a:lstStyle/>
                    <a:p>
                      <a:pPr fontAlgn="ctr"/>
                      <a:r>
                        <a:rPr lang="en-US" sz="13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float</a:t>
                      </a:r>
                    </a:p>
                  </a:txBody>
                  <a:tcPr marL="87508" marR="87508" marT="70006" marB="70006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b="0" dirty="0" err="1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System.Single</a:t>
                      </a:r>
                      <a:endParaRPr lang="en-US" sz="1300" b="0" dirty="0"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marL="87508" marR="87508" marT="70006" marB="70006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floating point number</a:t>
                      </a:r>
                    </a:p>
                  </a:txBody>
                  <a:tcPr marL="87508" marR="87508" marT="70006" marB="70006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32</a:t>
                      </a:r>
                    </a:p>
                  </a:txBody>
                  <a:tcPr marL="87508" marR="87508" marT="70006" marB="70006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±1.5 × 10</a:t>
                      </a:r>
                      <a:r>
                        <a:rPr lang="en-US" sz="1300" b="0" baseline="3000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-45</a:t>
                      </a:r>
                      <a:r>
                        <a:rPr lang="en-US" sz="13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 to ±3.4 × 10</a:t>
                      </a:r>
                      <a:r>
                        <a:rPr lang="en-US" sz="1300" b="0" baseline="3000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38</a:t>
                      </a:r>
                      <a:endParaRPr lang="en-US" sz="1300" b="0"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marL="87508" marR="87508" marT="70006" marB="70006" anchor="ctr"/>
                </a:tc>
                <a:extLst>
                  <a:ext uri="{0D108BD9-81ED-4DB2-BD59-A6C34878D82A}">
                    <a16:rowId xmlns:a16="http://schemas.microsoft.com/office/drawing/2014/main" val="2999546619"/>
                  </a:ext>
                </a:extLst>
              </a:tr>
              <a:tr h="532047">
                <a:tc>
                  <a:txBody>
                    <a:bodyPr/>
                    <a:lstStyle/>
                    <a:p>
                      <a:pPr fontAlgn="ctr"/>
                      <a:r>
                        <a:rPr lang="en-US" sz="13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double</a:t>
                      </a:r>
                    </a:p>
                  </a:txBody>
                  <a:tcPr marL="87508" marR="87508" marT="70006" marB="70006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b="0" dirty="0" err="1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System.Double</a:t>
                      </a:r>
                      <a:endParaRPr lang="en-US" sz="1300" b="0" dirty="0"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marL="87508" marR="87508" marT="70006" marB="70006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floating point number</a:t>
                      </a:r>
                    </a:p>
                  </a:txBody>
                  <a:tcPr marL="87508" marR="87508" marT="70006" marB="70006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64</a:t>
                      </a:r>
                    </a:p>
                  </a:txBody>
                  <a:tcPr marL="87508" marR="87508" marT="70006" marB="70006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±5.0 × 10</a:t>
                      </a:r>
                      <a:r>
                        <a:rPr lang="en-US" sz="1300" b="0" baseline="3000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-324 to ±1.7 × 10308</a:t>
                      </a:r>
                      <a:endParaRPr lang="en-US" sz="1300" b="0"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marL="87508" marR="87508" marT="70006" marB="70006" anchor="ctr"/>
                </a:tc>
                <a:extLst>
                  <a:ext uri="{0D108BD9-81ED-4DB2-BD59-A6C34878D82A}">
                    <a16:rowId xmlns:a16="http://schemas.microsoft.com/office/drawing/2014/main" val="925422451"/>
                  </a:ext>
                </a:extLst>
              </a:tr>
              <a:tr h="336029">
                <a:tc>
                  <a:txBody>
                    <a:bodyPr/>
                    <a:lstStyle/>
                    <a:p>
                      <a:pPr fontAlgn="ctr"/>
                      <a:r>
                        <a:rPr lang="en-US" sz="13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char</a:t>
                      </a:r>
                    </a:p>
                  </a:txBody>
                  <a:tcPr marL="87508" marR="87508" marT="70006" marB="70006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System.Char</a:t>
                      </a:r>
                    </a:p>
                  </a:txBody>
                  <a:tcPr marL="87508" marR="87508" marT="70006" marB="70006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Unicode character</a:t>
                      </a:r>
                    </a:p>
                  </a:txBody>
                  <a:tcPr marL="87508" marR="87508" marT="70006" marB="70006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16</a:t>
                      </a:r>
                    </a:p>
                  </a:txBody>
                  <a:tcPr marL="87508" marR="87508" marT="70006" marB="70006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pl-PL" sz="13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U +0000 to U +ffff</a:t>
                      </a:r>
                    </a:p>
                  </a:txBody>
                  <a:tcPr marL="87508" marR="87508" marT="70006" marB="70006" anchor="ctr"/>
                </a:tc>
                <a:extLst>
                  <a:ext uri="{0D108BD9-81ED-4DB2-BD59-A6C34878D82A}">
                    <a16:rowId xmlns:a16="http://schemas.microsoft.com/office/drawing/2014/main" val="2779195258"/>
                  </a:ext>
                </a:extLst>
              </a:tr>
              <a:tr h="336029">
                <a:tc>
                  <a:txBody>
                    <a:bodyPr/>
                    <a:lstStyle/>
                    <a:p>
                      <a:pPr fontAlgn="ctr"/>
                      <a:r>
                        <a:rPr lang="en-US" sz="13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string</a:t>
                      </a:r>
                    </a:p>
                  </a:txBody>
                  <a:tcPr marL="87508" marR="87508" marT="70006" marB="70006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System.String</a:t>
                      </a:r>
                    </a:p>
                  </a:txBody>
                  <a:tcPr marL="87508" marR="87508" marT="70006" marB="70006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text</a:t>
                      </a:r>
                    </a:p>
                  </a:txBody>
                  <a:tcPr marL="87508" marR="87508" marT="70006" marB="70006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N/A</a:t>
                      </a:r>
                    </a:p>
                  </a:txBody>
                  <a:tcPr marL="87508" marR="87508" marT="70006" marB="70006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N/A</a:t>
                      </a:r>
                    </a:p>
                  </a:txBody>
                  <a:tcPr marL="87508" marR="87508" marT="70006" marB="70006" anchor="ctr"/>
                </a:tc>
                <a:extLst>
                  <a:ext uri="{0D108BD9-81ED-4DB2-BD59-A6C34878D82A}">
                    <a16:rowId xmlns:a16="http://schemas.microsoft.com/office/drawing/2014/main" val="11866198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BCB4BC4-07D1-9618-365E-0118E9FBBB90}"/>
              </a:ext>
            </a:extLst>
          </p:cNvPr>
          <p:cNvSpPr txBox="1"/>
          <p:nvPr/>
        </p:nvSpPr>
        <p:spPr>
          <a:xfrm>
            <a:off x="2295575" y="93200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Int num = 123;</a:t>
            </a:r>
          </a:p>
        </p:txBody>
      </p:sp>
    </p:spTree>
    <p:extLst>
      <p:ext uri="{BB962C8B-B14F-4D97-AF65-F5344CB8AC3E}">
        <p14:creationId xmlns:p14="http://schemas.microsoft.com/office/powerpoint/2010/main" val="2322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F4941A-B5F6-5D3C-E684-6E453F20AB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5562E-C8D7-2AA4-37EC-32FF61991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BD6878-3BB7-FE6C-FFBD-3BFC0A2BE22E}"/>
              </a:ext>
            </a:extLst>
          </p:cNvPr>
          <p:cNvSpPr txBox="1"/>
          <p:nvPr/>
        </p:nvSpPr>
        <p:spPr>
          <a:xfrm>
            <a:off x="1330567" y="1281600"/>
            <a:ext cx="6482864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There are 2 types of type conversion in C#: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accent3"/>
                </a:solidFill>
              </a:rPr>
              <a:t>Implicit Conversions</a:t>
            </a:r>
            <a:r>
              <a:rPr lang="en-US" dirty="0">
                <a:solidFill>
                  <a:schemeClr val="bg1"/>
                </a:solidFill>
              </a:rPr>
              <a:t>: No special syntax required, type safe, no data loss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accent3"/>
                </a:solidFill>
              </a:rPr>
              <a:t>Explicit Conversions (Casting)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Requires the cast operator (). A cast is required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when data might be lost in the conversion, or when failure could occur.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This is </a:t>
            </a:r>
            <a:r>
              <a:rPr lang="en-US" dirty="0">
                <a:solidFill>
                  <a:schemeClr val="accent3"/>
                </a:solidFill>
              </a:rPr>
              <a:t>implicit conversion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Int num = 123;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Long </a:t>
            </a:r>
            <a:r>
              <a:rPr lang="en-US" dirty="0" err="1">
                <a:solidFill>
                  <a:schemeClr val="bg1"/>
                </a:solidFill>
              </a:rPr>
              <a:t>biggerNum</a:t>
            </a:r>
            <a:r>
              <a:rPr lang="en-US" dirty="0">
                <a:solidFill>
                  <a:schemeClr val="bg1"/>
                </a:solidFill>
              </a:rPr>
              <a:t> = num;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This is </a:t>
            </a:r>
            <a:r>
              <a:rPr lang="en-US" dirty="0">
                <a:solidFill>
                  <a:schemeClr val="accent3"/>
                </a:solidFill>
              </a:rPr>
              <a:t>explicit conversion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Double x = 123.4;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Int a = (int)x;</a:t>
            </a:r>
          </a:p>
        </p:txBody>
      </p:sp>
    </p:spTree>
    <p:extLst>
      <p:ext uri="{BB962C8B-B14F-4D97-AF65-F5344CB8AC3E}">
        <p14:creationId xmlns:p14="http://schemas.microsoft.com/office/powerpoint/2010/main" val="2441531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64B199-1EDF-1A20-4C1B-CC5BDD4519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C78BB-15B7-A14A-E1A5-A3914C9FB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0E4369E-71FA-0DD7-626D-9AC911B58A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573584"/>
              </p:ext>
            </p:extLst>
          </p:nvPr>
        </p:nvGraphicFramePr>
        <p:xfrm>
          <a:off x="1114813" y="1024261"/>
          <a:ext cx="6914373" cy="3790419"/>
        </p:xfrm>
        <a:graphic>
          <a:graphicData uri="http://schemas.openxmlformats.org/drawingml/2006/table">
            <a:tbl>
              <a:tblPr>
                <a:tableStyleId>{306799F8-075E-4A3A-A7F6-7FBC6576F1A4}</a:tableStyleId>
              </a:tblPr>
              <a:tblGrid>
                <a:gridCol w="2304791">
                  <a:extLst>
                    <a:ext uri="{9D8B030D-6E8A-4147-A177-3AD203B41FA5}">
                      <a16:colId xmlns:a16="http://schemas.microsoft.com/office/drawing/2014/main" val="46832875"/>
                    </a:ext>
                  </a:extLst>
                </a:gridCol>
                <a:gridCol w="2304791">
                  <a:extLst>
                    <a:ext uri="{9D8B030D-6E8A-4147-A177-3AD203B41FA5}">
                      <a16:colId xmlns:a16="http://schemas.microsoft.com/office/drawing/2014/main" val="1270129676"/>
                    </a:ext>
                  </a:extLst>
                </a:gridCol>
                <a:gridCol w="2304791">
                  <a:extLst>
                    <a:ext uri="{9D8B030D-6E8A-4147-A177-3AD203B41FA5}">
                      <a16:colId xmlns:a16="http://schemas.microsoft.com/office/drawing/2014/main" val="3449538044"/>
                    </a:ext>
                  </a:extLst>
                </a:gridCol>
              </a:tblGrid>
              <a:tr h="2779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Operator</a:t>
                      </a:r>
                    </a:p>
                  </a:txBody>
                  <a:tcPr marL="81496" marR="81496" marT="65197" marB="65197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81496" marR="81496" marT="65197" marB="65197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Example</a:t>
                      </a:r>
                    </a:p>
                  </a:txBody>
                  <a:tcPr marL="81496" marR="81496" marT="65197" marB="65197" anchor="ctr"/>
                </a:tc>
                <a:extLst>
                  <a:ext uri="{0D108BD9-81ED-4DB2-BD59-A6C34878D82A}">
                    <a16:rowId xmlns:a16="http://schemas.microsoft.com/office/drawing/2014/main" val="3787023235"/>
                  </a:ext>
                </a:extLst>
              </a:tr>
              <a:tr h="277914">
                <a:tc>
                  <a:txBody>
                    <a:bodyPr/>
                    <a:lstStyle/>
                    <a:p>
                      <a:pPr fontAlgn="ctr"/>
                      <a:r>
                        <a:rPr lang="en-US" sz="12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+</a:t>
                      </a:r>
                    </a:p>
                  </a:txBody>
                  <a:tcPr marL="81496" marR="81496" marT="65197" marB="65197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Adds two operands</a:t>
                      </a:r>
                    </a:p>
                  </a:txBody>
                  <a:tcPr marL="81496" marR="81496" marT="65197" marB="65197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A + B</a:t>
                      </a:r>
                    </a:p>
                  </a:txBody>
                  <a:tcPr marL="81496" marR="81496" marT="65197" marB="65197" anchor="ctr"/>
                </a:tc>
                <a:extLst>
                  <a:ext uri="{0D108BD9-81ED-4DB2-BD59-A6C34878D82A}">
                    <a16:rowId xmlns:a16="http://schemas.microsoft.com/office/drawing/2014/main" val="1503706773"/>
                  </a:ext>
                </a:extLst>
              </a:tr>
              <a:tr h="440151">
                <a:tc>
                  <a:txBody>
                    <a:bodyPr/>
                    <a:lstStyle/>
                    <a:p>
                      <a:pPr fontAlgn="ctr"/>
                      <a:r>
                        <a:rPr lang="en-US" sz="12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-</a:t>
                      </a:r>
                    </a:p>
                  </a:txBody>
                  <a:tcPr marL="81496" marR="81496" marT="65197" marB="65197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Subtracts second operand from the first</a:t>
                      </a:r>
                    </a:p>
                  </a:txBody>
                  <a:tcPr marL="81496" marR="81496" marT="65197" marB="65197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A - B</a:t>
                      </a:r>
                    </a:p>
                  </a:txBody>
                  <a:tcPr marL="81496" marR="81496" marT="65197" marB="65197" anchor="ctr"/>
                </a:tc>
                <a:extLst>
                  <a:ext uri="{0D108BD9-81ED-4DB2-BD59-A6C34878D82A}">
                    <a16:rowId xmlns:a16="http://schemas.microsoft.com/office/drawing/2014/main" val="1170255180"/>
                  </a:ext>
                </a:extLst>
              </a:tr>
              <a:tr h="440151">
                <a:tc>
                  <a:txBody>
                    <a:bodyPr/>
                    <a:lstStyle/>
                    <a:p>
                      <a:pPr fontAlgn="ctr"/>
                      <a:r>
                        <a:rPr lang="en-US" sz="12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*</a:t>
                      </a:r>
                    </a:p>
                  </a:txBody>
                  <a:tcPr marL="81496" marR="81496" marT="65197" marB="65197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Multiplies both operands</a:t>
                      </a:r>
                    </a:p>
                  </a:txBody>
                  <a:tcPr marL="81496" marR="81496" marT="65197" marB="65197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A * B</a:t>
                      </a:r>
                    </a:p>
                  </a:txBody>
                  <a:tcPr marL="81496" marR="81496" marT="65197" marB="65197" anchor="ctr"/>
                </a:tc>
                <a:extLst>
                  <a:ext uri="{0D108BD9-81ED-4DB2-BD59-A6C34878D82A}">
                    <a16:rowId xmlns:a16="http://schemas.microsoft.com/office/drawing/2014/main" val="3771925442"/>
                  </a:ext>
                </a:extLst>
              </a:tr>
              <a:tr h="440151">
                <a:tc>
                  <a:txBody>
                    <a:bodyPr/>
                    <a:lstStyle/>
                    <a:p>
                      <a:pPr fontAlgn="ctr"/>
                      <a:r>
                        <a:rPr lang="en-US" sz="12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/</a:t>
                      </a:r>
                    </a:p>
                  </a:txBody>
                  <a:tcPr marL="81496" marR="81496" marT="65197" marB="65197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Divides numerator by denominator</a:t>
                      </a:r>
                    </a:p>
                  </a:txBody>
                  <a:tcPr marL="81496" marR="81496" marT="65197" marB="65197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B / A</a:t>
                      </a:r>
                    </a:p>
                  </a:txBody>
                  <a:tcPr marL="81496" marR="81496" marT="65197" marB="65197" anchor="ctr"/>
                </a:tc>
                <a:extLst>
                  <a:ext uri="{0D108BD9-81ED-4DB2-BD59-A6C34878D82A}">
                    <a16:rowId xmlns:a16="http://schemas.microsoft.com/office/drawing/2014/main" val="3491299759"/>
                  </a:ext>
                </a:extLst>
              </a:tr>
              <a:tr h="440151">
                <a:tc>
                  <a:txBody>
                    <a:bodyPr/>
                    <a:lstStyle/>
                    <a:p>
                      <a:pPr fontAlgn="ctr"/>
                      <a:r>
                        <a:rPr lang="en-US" sz="12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%</a:t>
                      </a:r>
                    </a:p>
                  </a:txBody>
                  <a:tcPr marL="81496" marR="81496" marT="65197" marB="65197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Remainder after an integer division</a:t>
                      </a:r>
                    </a:p>
                  </a:txBody>
                  <a:tcPr marL="81496" marR="81496" marT="65197" marB="65197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B % A</a:t>
                      </a:r>
                    </a:p>
                  </a:txBody>
                  <a:tcPr marL="81496" marR="81496" marT="65197" marB="65197" anchor="ctr"/>
                </a:tc>
                <a:extLst>
                  <a:ext uri="{0D108BD9-81ED-4DB2-BD59-A6C34878D82A}">
                    <a16:rowId xmlns:a16="http://schemas.microsoft.com/office/drawing/2014/main" val="1613523596"/>
                  </a:ext>
                </a:extLst>
              </a:tr>
              <a:tr h="602389">
                <a:tc>
                  <a:txBody>
                    <a:bodyPr/>
                    <a:lstStyle/>
                    <a:p>
                      <a:pPr fontAlgn="ctr"/>
                      <a:r>
                        <a:rPr lang="en-US" sz="12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++</a:t>
                      </a:r>
                    </a:p>
                  </a:txBody>
                  <a:tcPr marL="81496" marR="81496" marT="65197" marB="65197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Increment operator; increases integer value by one</a:t>
                      </a:r>
                    </a:p>
                  </a:txBody>
                  <a:tcPr marL="81496" marR="81496" marT="65197" marB="65197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A++</a:t>
                      </a:r>
                    </a:p>
                  </a:txBody>
                  <a:tcPr marL="81496" marR="81496" marT="65197" marB="65197" anchor="ctr"/>
                </a:tc>
                <a:extLst>
                  <a:ext uri="{0D108BD9-81ED-4DB2-BD59-A6C34878D82A}">
                    <a16:rowId xmlns:a16="http://schemas.microsoft.com/office/drawing/2014/main" val="2855366481"/>
                  </a:ext>
                </a:extLst>
              </a:tr>
              <a:tr h="602389">
                <a:tc>
                  <a:txBody>
                    <a:bodyPr/>
                    <a:lstStyle/>
                    <a:p>
                      <a:pPr fontAlgn="ctr"/>
                      <a:r>
                        <a:rPr lang="en-US" sz="12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--</a:t>
                      </a:r>
                    </a:p>
                  </a:txBody>
                  <a:tcPr marL="81496" marR="81496" marT="65197" marB="65197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Decrement operator; decreases integer value by one</a:t>
                      </a:r>
                    </a:p>
                  </a:txBody>
                  <a:tcPr marL="81496" marR="81496" marT="65197" marB="65197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A--</a:t>
                      </a:r>
                    </a:p>
                  </a:txBody>
                  <a:tcPr marL="81496" marR="81496" marT="65197" marB="65197" anchor="ctr"/>
                </a:tc>
                <a:extLst>
                  <a:ext uri="{0D108BD9-81ED-4DB2-BD59-A6C34878D82A}">
                    <a16:rowId xmlns:a16="http://schemas.microsoft.com/office/drawing/2014/main" val="4063603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6612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4539C0-748C-4FA7-CC47-6634D470B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8163B-3742-D305-002F-9A93543CC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FA326D-236C-BDBF-9147-4E2305044577}"/>
              </a:ext>
            </a:extLst>
          </p:cNvPr>
          <p:cNvSpPr txBox="1"/>
          <p:nvPr/>
        </p:nvSpPr>
        <p:spPr>
          <a:xfrm>
            <a:off x="1030025" y="1617643"/>
            <a:ext cx="30955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Docker Desktop</a:t>
            </a:r>
          </a:p>
          <a:p>
            <a:pPr marL="285750" indent="-285750" algn="ctr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VS Code</a:t>
            </a:r>
          </a:p>
          <a:p>
            <a:pPr marL="285750" indent="-285750" algn="ctr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Microsoft SQL Server Management Studio</a:t>
            </a:r>
          </a:p>
          <a:p>
            <a:pPr marL="285750" lvl="3" indent="-285750" algn="ctr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MSSQL VS Code Extension</a:t>
            </a:r>
          </a:p>
          <a:p>
            <a:pPr marL="285750" indent="-285750" algn="ctr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Git</a:t>
            </a: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F8D606-11F8-9E00-E7E8-9D904D378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534" y="1933217"/>
            <a:ext cx="3758129" cy="10547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4989EF-3473-4269-1BA8-0D9C195CB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535" y="1504643"/>
            <a:ext cx="3758128" cy="4299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DCE6E3-FF02-EF9E-F28C-F4BAF2502B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4534" y="2987993"/>
            <a:ext cx="3758129" cy="134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262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842980-DC18-8B81-5E62-F6C207FB3B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AB405-0CE7-181A-E3AA-1732BB02B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Operators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1D423E1-943B-CCB1-B9C8-931DD46F4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047741"/>
              </p:ext>
            </p:extLst>
          </p:nvPr>
        </p:nvGraphicFramePr>
        <p:xfrm>
          <a:off x="1638918" y="1082004"/>
          <a:ext cx="5866164" cy="3480941"/>
        </p:xfrm>
        <a:graphic>
          <a:graphicData uri="http://schemas.openxmlformats.org/drawingml/2006/table">
            <a:tbl>
              <a:tblPr>
                <a:tableStyleId>{306799F8-075E-4A3A-A7F6-7FBC6576F1A4}</a:tableStyleId>
              </a:tblPr>
              <a:tblGrid>
                <a:gridCol w="1955388">
                  <a:extLst>
                    <a:ext uri="{9D8B030D-6E8A-4147-A177-3AD203B41FA5}">
                      <a16:colId xmlns:a16="http://schemas.microsoft.com/office/drawing/2014/main" val="333310605"/>
                    </a:ext>
                  </a:extLst>
                </a:gridCol>
                <a:gridCol w="1955388">
                  <a:extLst>
                    <a:ext uri="{9D8B030D-6E8A-4147-A177-3AD203B41FA5}">
                      <a16:colId xmlns:a16="http://schemas.microsoft.com/office/drawing/2014/main" val="1408769836"/>
                    </a:ext>
                  </a:extLst>
                </a:gridCol>
                <a:gridCol w="1955388">
                  <a:extLst>
                    <a:ext uri="{9D8B030D-6E8A-4147-A177-3AD203B41FA5}">
                      <a16:colId xmlns:a16="http://schemas.microsoft.com/office/drawing/2014/main" val="3409423723"/>
                    </a:ext>
                  </a:extLst>
                </a:gridCol>
              </a:tblGrid>
              <a:tr h="2019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Operator</a:t>
                      </a:r>
                    </a:p>
                  </a:txBody>
                  <a:tcPr marL="52591" marR="52591" marT="42073" marB="4207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52591" marR="52591" marT="42073" marB="4207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Example</a:t>
                      </a:r>
                    </a:p>
                  </a:txBody>
                  <a:tcPr marL="52591" marR="52591" marT="42073" marB="42073" anchor="ctr"/>
                </a:tc>
                <a:extLst>
                  <a:ext uri="{0D108BD9-81ED-4DB2-BD59-A6C34878D82A}">
                    <a16:rowId xmlns:a16="http://schemas.microsoft.com/office/drawing/2014/main" val="4127706479"/>
                  </a:ext>
                </a:extLst>
              </a:tr>
              <a:tr h="437556">
                <a:tc>
                  <a:txBody>
                    <a:bodyPr/>
                    <a:lstStyle/>
                    <a:p>
                      <a:pPr fontAlgn="ctr"/>
                      <a:r>
                        <a:rPr lang="en-US" sz="8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==</a:t>
                      </a:r>
                    </a:p>
                  </a:txBody>
                  <a:tcPr marL="52591" marR="52591" marT="42073" marB="42073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8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Checks if the values of two operands are equal or not, if yes then condition becomes true.</a:t>
                      </a:r>
                    </a:p>
                  </a:txBody>
                  <a:tcPr marL="52591" marR="52591" marT="42073" marB="42073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8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(A == B) is not true.</a:t>
                      </a:r>
                    </a:p>
                  </a:txBody>
                  <a:tcPr marL="52591" marR="52591" marT="42073" marB="42073" anchor="ctr"/>
                </a:tc>
                <a:extLst>
                  <a:ext uri="{0D108BD9-81ED-4DB2-BD59-A6C34878D82A}">
                    <a16:rowId xmlns:a16="http://schemas.microsoft.com/office/drawing/2014/main" val="287492092"/>
                  </a:ext>
                </a:extLst>
              </a:tr>
              <a:tr h="555359">
                <a:tc>
                  <a:txBody>
                    <a:bodyPr/>
                    <a:lstStyle/>
                    <a:p>
                      <a:pPr fontAlgn="ctr"/>
                      <a:r>
                        <a:rPr lang="en-US" sz="8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!=</a:t>
                      </a:r>
                    </a:p>
                  </a:txBody>
                  <a:tcPr marL="52591" marR="52591" marT="42073" marB="42073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8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Checks if the values of two operands are equal or not, if values are not equal then condition becomes true.</a:t>
                      </a:r>
                    </a:p>
                  </a:txBody>
                  <a:tcPr marL="52591" marR="52591" marT="42073" marB="42073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8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(A != B) is true.</a:t>
                      </a:r>
                    </a:p>
                  </a:txBody>
                  <a:tcPr marL="52591" marR="52591" marT="42073" marB="42073" anchor="ctr"/>
                </a:tc>
                <a:extLst>
                  <a:ext uri="{0D108BD9-81ED-4DB2-BD59-A6C34878D82A}">
                    <a16:rowId xmlns:a16="http://schemas.microsoft.com/office/drawing/2014/main" val="807349203"/>
                  </a:ext>
                </a:extLst>
              </a:tr>
              <a:tr h="555359">
                <a:tc>
                  <a:txBody>
                    <a:bodyPr/>
                    <a:lstStyle/>
                    <a:p>
                      <a:pPr fontAlgn="ctr"/>
                      <a:r>
                        <a:rPr lang="en-US" sz="8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&gt;</a:t>
                      </a:r>
                    </a:p>
                  </a:txBody>
                  <a:tcPr marL="52591" marR="52591" marT="42073" marB="42073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8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Checks if the value of left operand is greater than the value of right operand, if yes then condition becomes true.</a:t>
                      </a:r>
                    </a:p>
                  </a:txBody>
                  <a:tcPr marL="52591" marR="52591" marT="42073" marB="42073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8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(A &gt; B) is not true.</a:t>
                      </a:r>
                    </a:p>
                  </a:txBody>
                  <a:tcPr marL="52591" marR="52591" marT="42073" marB="42073" anchor="ctr"/>
                </a:tc>
                <a:extLst>
                  <a:ext uri="{0D108BD9-81ED-4DB2-BD59-A6C34878D82A}">
                    <a16:rowId xmlns:a16="http://schemas.microsoft.com/office/drawing/2014/main" val="3024916936"/>
                  </a:ext>
                </a:extLst>
              </a:tr>
              <a:tr h="555359">
                <a:tc>
                  <a:txBody>
                    <a:bodyPr/>
                    <a:lstStyle/>
                    <a:p>
                      <a:pPr fontAlgn="ctr"/>
                      <a:r>
                        <a:rPr lang="en-US" sz="8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&lt;</a:t>
                      </a:r>
                    </a:p>
                  </a:txBody>
                  <a:tcPr marL="52591" marR="52591" marT="42073" marB="42073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8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Checks if the value of left operand is less than the value of right operand, if yes then condition becomes true.</a:t>
                      </a:r>
                    </a:p>
                  </a:txBody>
                  <a:tcPr marL="52591" marR="52591" marT="42073" marB="42073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8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(A &lt; B) is true.</a:t>
                      </a:r>
                    </a:p>
                  </a:txBody>
                  <a:tcPr marL="52591" marR="52591" marT="42073" marB="42073" anchor="ctr"/>
                </a:tc>
                <a:extLst>
                  <a:ext uri="{0D108BD9-81ED-4DB2-BD59-A6C34878D82A}">
                    <a16:rowId xmlns:a16="http://schemas.microsoft.com/office/drawing/2014/main" val="2114166100"/>
                  </a:ext>
                </a:extLst>
              </a:tr>
              <a:tr h="555359">
                <a:tc>
                  <a:txBody>
                    <a:bodyPr/>
                    <a:lstStyle/>
                    <a:p>
                      <a:pPr fontAlgn="ctr"/>
                      <a:r>
                        <a:rPr lang="en-US" sz="8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&gt;=</a:t>
                      </a:r>
                    </a:p>
                  </a:txBody>
                  <a:tcPr marL="52591" marR="52591" marT="42073" marB="42073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8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Checks if the value of left operand is greater than or equal to the value of right operand, if yes then condition becomes true.</a:t>
                      </a:r>
                    </a:p>
                  </a:txBody>
                  <a:tcPr marL="52591" marR="52591" marT="42073" marB="42073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8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(A &gt;= B) is not true.</a:t>
                      </a:r>
                    </a:p>
                  </a:txBody>
                  <a:tcPr marL="52591" marR="52591" marT="42073" marB="42073" anchor="ctr"/>
                </a:tc>
                <a:extLst>
                  <a:ext uri="{0D108BD9-81ED-4DB2-BD59-A6C34878D82A}">
                    <a16:rowId xmlns:a16="http://schemas.microsoft.com/office/drawing/2014/main" val="4227830565"/>
                  </a:ext>
                </a:extLst>
              </a:tr>
              <a:tr h="555359">
                <a:tc>
                  <a:txBody>
                    <a:bodyPr/>
                    <a:lstStyle/>
                    <a:p>
                      <a:pPr fontAlgn="ctr"/>
                      <a:r>
                        <a:rPr lang="en-US" sz="8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&lt;=</a:t>
                      </a:r>
                    </a:p>
                  </a:txBody>
                  <a:tcPr marL="52591" marR="52591" marT="42073" marB="42073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8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Checks if the value of left operand is less than or equal to the value of right operand, if yes then condition becomes true.</a:t>
                      </a:r>
                    </a:p>
                  </a:txBody>
                  <a:tcPr marL="52591" marR="52591" marT="42073" marB="42073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8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(A &lt;= B) is true.</a:t>
                      </a:r>
                    </a:p>
                  </a:txBody>
                  <a:tcPr marL="52591" marR="52591" marT="42073" marB="42073" anchor="ctr"/>
                </a:tc>
                <a:extLst>
                  <a:ext uri="{0D108BD9-81ED-4DB2-BD59-A6C34878D82A}">
                    <a16:rowId xmlns:a16="http://schemas.microsoft.com/office/drawing/2014/main" val="348102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43371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9818B2-44F8-0DA6-5837-2FEDECA20D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99BFE-56E1-0970-14A6-D110AB827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062BFA1-E9E8-9DE4-224A-5EFB49C021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694654"/>
              </p:ext>
            </p:extLst>
          </p:nvPr>
        </p:nvGraphicFramePr>
        <p:xfrm>
          <a:off x="311150" y="1275715"/>
          <a:ext cx="8521701" cy="3169920"/>
        </p:xfrm>
        <a:graphic>
          <a:graphicData uri="http://schemas.openxmlformats.org/drawingml/2006/table">
            <a:tbl>
              <a:tblPr>
                <a:tableStyleId>{306799F8-075E-4A3A-A7F6-7FBC6576F1A4}</a:tableStyleId>
              </a:tblPr>
              <a:tblGrid>
                <a:gridCol w="2840567">
                  <a:extLst>
                    <a:ext uri="{9D8B030D-6E8A-4147-A177-3AD203B41FA5}">
                      <a16:colId xmlns:a16="http://schemas.microsoft.com/office/drawing/2014/main" val="3415513126"/>
                    </a:ext>
                  </a:extLst>
                </a:gridCol>
                <a:gridCol w="2840567">
                  <a:extLst>
                    <a:ext uri="{9D8B030D-6E8A-4147-A177-3AD203B41FA5}">
                      <a16:colId xmlns:a16="http://schemas.microsoft.com/office/drawing/2014/main" val="1742506010"/>
                    </a:ext>
                  </a:extLst>
                </a:gridCol>
                <a:gridCol w="2840567">
                  <a:extLst>
                    <a:ext uri="{9D8B030D-6E8A-4147-A177-3AD203B41FA5}">
                      <a16:colId xmlns:a16="http://schemas.microsoft.com/office/drawing/2014/main" val="186459632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Operator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Example</a:t>
                      </a:r>
                    </a:p>
                  </a:txBody>
                  <a:tcPr marL="95250" marR="95250" marT="76200" marB="76200" anchor="ctr"/>
                </a:tc>
                <a:extLst>
                  <a:ext uri="{0D108BD9-81ED-4DB2-BD59-A6C34878D82A}">
                    <a16:rowId xmlns:a16="http://schemas.microsoft.com/office/drawing/2014/main" val="2747696988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pPr fontAlgn="ctr"/>
                      <a:r>
                        <a:rPr lang="en-US" sz="14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&amp;&amp;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Logical AND operator. If both the operands are non zero then condition becomes true.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(A &amp;&amp; B) is false.</a:t>
                      </a:r>
                    </a:p>
                  </a:txBody>
                  <a:tcPr marL="95250" marR="95250" marT="76200" marB="76200" anchor="ctr"/>
                </a:tc>
                <a:extLst>
                  <a:ext uri="{0D108BD9-81ED-4DB2-BD59-A6C34878D82A}">
                    <a16:rowId xmlns:a16="http://schemas.microsoft.com/office/drawing/2014/main" val="2361994654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pPr fontAlgn="ctr"/>
                      <a:r>
                        <a:rPr lang="en-US" sz="14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||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Logical OR Operator. If any of the two operands is non zero then condition becomes true.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(A || B) is true.</a:t>
                      </a:r>
                    </a:p>
                  </a:txBody>
                  <a:tcPr marL="95250" marR="95250" marT="76200" marB="76200" anchor="ctr"/>
                </a:tc>
                <a:extLst>
                  <a:ext uri="{0D108BD9-81ED-4DB2-BD59-A6C34878D82A}">
                    <a16:rowId xmlns:a16="http://schemas.microsoft.com/office/drawing/2014/main" val="4114164199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fontAlgn="ctr"/>
                      <a:r>
                        <a:rPr lang="en-US" sz="14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!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Logical NOT Operator. Use to reverses the logical state of its operand. If a condition is true then Logical NOT operator will make false.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!(A &amp;&amp; B) is true.</a:t>
                      </a:r>
                    </a:p>
                  </a:txBody>
                  <a:tcPr marL="95250" marR="95250" marT="76200" marB="76200" anchor="ctr"/>
                </a:tc>
                <a:extLst>
                  <a:ext uri="{0D108BD9-81ED-4DB2-BD59-A6C34878D82A}">
                    <a16:rowId xmlns:a16="http://schemas.microsoft.com/office/drawing/2014/main" val="1600343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930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3980B9-37EC-F4B6-7479-968817800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8B514-6F42-4C36-EA3A-B44F7EC3C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0D551D6-3C61-D420-160A-8C7F468CF7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258497"/>
              </p:ext>
            </p:extLst>
          </p:nvPr>
        </p:nvGraphicFramePr>
        <p:xfrm>
          <a:off x="785064" y="1087725"/>
          <a:ext cx="7573872" cy="3800260"/>
        </p:xfrm>
        <a:graphic>
          <a:graphicData uri="http://schemas.openxmlformats.org/drawingml/2006/table">
            <a:tbl>
              <a:tblPr>
                <a:tableStyleId>{306799F8-075E-4A3A-A7F6-7FBC6576F1A4}</a:tableStyleId>
              </a:tblPr>
              <a:tblGrid>
                <a:gridCol w="2524624">
                  <a:extLst>
                    <a:ext uri="{9D8B030D-6E8A-4147-A177-3AD203B41FA5}">
                      <a16:colId xmlns:a16="http://schemas.microsoft.com/office/drawing/2014/main" val="263486898"/>
                    </a:ext>
                  </a:extLst>
                </a:gridCol>
                <a:gridCol w="2524624">
                  <a:extLst>
                    <a:ext uri="{9D8B030D-6E8A-4147-A177-3AD203B41FA5}">
                      <a16:colId xmlns:a16="http://schemas.microsoft.com/office/drawing/2014/main" val="3486806644"/>
                    </a:ext>
                  </a:extLst>
                </a:gridCol>
                <a:gridCol w="2524624">
                  <a:extLst>
                    <a:ext uri="{9D8B030D-6E8A-4147-A177-3AD203B41FA5}">
                      <a16:colId xmlns:a16="http://schemas.microsoft.com/office/drawing/2014/main" val="892288425"/>
                    </a:ext>
                  </a:extLst>
                </a:gridCol>
              </a:tblGrid>
              <a:tr h="1952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Operator</a:t>
                      </a:r>
                    </a:p>
                  </a:txBody>
                  <a:tcPr marL="50838" marR="50838" marT="40670" marB="4067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50838" marR="50838" marT="40670" marB="4067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Example</a:t>
                      </a:r>
                    </a:p>
                  </a:txBody>
                  <a:tcPr marL="50838" marR="50838" marT="40670" marB="40670" anchor="ctr"/>
                </a:tc>
                <a:extLst>
                  <a:ext uri="{0D108BD9-81ED-4DB2-BD59-A6C34878D82A}">
                    <a16:rowId xmlns:a16="http://schemas.microsoft.com/office/drawing/2014/main" val="1078756921"/>
                  </a:ext>
                </a:extLst>
              </a:tr>
              <a:tr h="422970">
                <a:tc>
                  <a:txBody>
                    <a:bodyPr/>
                    <a:lstStyle/>
                    <a:p>
                      <a:pPr fontAlgn="ctr"/>
                      <a:r>
                        <a:rPr lang="en-US" sz="10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=</a:t>
                      </a:r>
                    </a:p>
                  </a:txBody>
                  <a:tcPr marL="50838" marR="50838" marT="40670" marB="4067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Simple assignment operator, Assigns values from right side operands to left side operand</a:t>
                      </a:r>
                    </a:p>
                  </a:txBody>
                  <a:tcPr marL="50838" marR="50838" marT="40670" marB="4067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C = A + B assigns value of A + B into C</a:t>
                      </a:r>
                    </a:p>
                  </a:txBody>
                  <a:tcPr marL="50838" marR="50838" marT="40670" marB="40670" anchor="ctr"/>
                </a:tc>
                <a:extLst>
                  <a:ext uri="{0D108BD9-81ED-4DB2-BD59-A6C34878D82A}">
                    <a16:rowId xmlns:a16="http://schemas.microsoft.com/office/drawing/2014/main" val="3013188591"/>
                  </a:ext>
                </a:extLst>
              </a:tr>
              <a:tr h="536847">
                <a:tc>
                  <a:txBody>
                    <a:bodyPr/>
                    <a:lstStyle/>
                    <a:p>
                      <a:pPr fontAlgn="ctr"/>
                      <a:r>
                        <a:rPr lang="en-US" sz="10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+=</a:t>
                      </a:r>
                    </a:p>
                  </a:txBody>
                  <a:tcPr marL="50838" marR="50838" marT="40670" marB="4067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Add AND assignment operator, It adds right operand to the left operand and assign the result to left operand</a:t>
                      </a:r>
                    </a:p>
                  </a:txBody>
                  <a:tcPr marL="50838" marR="50838" marT="40670" marB="4067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C += A is equivalent to C = C + A</a:t>
                      </a:r>
                    </a:p>
                  </a:txBody>
                  <a:tcPr marL="50838" marR="50838" marT="40670" marB="40670" anchor="ctr"/>
                </a:tc>
                <a:extLst>
                  <a:ext uri="{0D108BD9-81ED-4DB2-BD59-A6C34878D82A}">
                    <a16:rowId xmlns:a16="http://schemas.microsoft.com/office/drawing/2014/main" val="2916203990"/>
                  </a:ext>
                </a:extLst>
              </a:tr>
              <a:tr h="650724">
                <a:tc>
                  <a:txBody>
                    <a:bodyPr/>
                    <a:lstStyle/>
                    <a:p>
                      <a:pPr fontAlgn="ctr"/>
                      <a:r>
                        <a:rPr lang="en-US" sz="10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-=</a:t>
                      </a:r>
                    </a:p>
                  </a:txBody>
                  <a:tcPr marL="50838" marR="50838" marT="40670" marB="4067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Subtract AND assignment operator, It subtracts right operand from the left operand and assign the result to left operand</a:t>
                      </a:r>
                    </a:p>
                  </a:txBody>
                  <a:tcPr marL="50838" marR="50838" marT="40670" marB="4067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C -= A is equivalent to C = C - A</a:t>
                      </a:r>
                    </a:p>
                  </a:txBody>
                  <a:tcPr marL="50838" marR="50838" marT="40670" marB="40670" anchor="ctr"/>
                </a:tc>
                <a:extLst>
                  <a:ext uri="{0D108BD9-81ED-4DB2-BD59-A6C34878D82A}">
                    <a16:rowId xmlns:a16="http://schemas.microsoft.com/office/drawing/2014/main" val="787639454"/>
                  </a:ext>
                </a:extLst>
              </a:tr>
              <a:tr h="536847">
                <a:tc>
                  <a:txBody>
                    <a:bodyPr/>
                    <a:lstStyle/>
                    <a:p>
                      <a:pPr fontAlgn="ctr"/>
                      <a:r>
                        <a:rPr lang="en-US" sz="10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*=</a:t>
                      </a:r>
                    </a:p>
                  </a:txBody>
                  <a:tcPr marL="50838" marR="50838" marT="40670" marB="4067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Multiply AND assignment operator, It multiplies right operand with the left operand and assign the result to left operand</a:t>
                      </a:r>
                    </a:p>
                  </a:txBody>
                  <a:tcPr marL="50838" marR="50838" marT="40670" marB="4067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C *= A is equivalent to C = C * A</a:t>
                      </a:r>
                    </a:p>
                  </a:txBody>
                  <a:tcPr marL="50838" marR="50838" marT="40670" marB="40670" anchor="ctr"/>
                </a:tc>
                <a:extLst>
                  <a:ext uri="{0D108BD9-81ED-4DB2-BD59-A6C34878D82A}">
                    <a16:rowId xmlns:a16="http://schemas.microsoft.com/office/drawing/2014/main" val="2804071728"/>
                  </a:ext>
                </a:extLst>
              </a:tr>
              <a:tr h="536847">
                <a:tc>
                  <a:txBody>
                    <a:bodyPr/>
                    <a:lstStyle/>
                    <a:p>
                      <a:pPr fontAlgn="ctr"/>
                      <a:r>
                        <a:rPr lang="en-US" sz="10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/=</a:t>
                      </a:r>
                    </a:p>
                  </a:txBody>
                  <a:tcPr marL="50838" marR="50838" marT="40670" marB="4067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Divide AND assignment operator, It divides left operand with the right operand and assign the result to left operand</a:t>
                      </a:r>
                    </a:p>
                  </a:txBody>
                  <a:tcPr marL="50838" marR="50838" marT="40670" marB="4067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C /= A is equivalent to C = C / A</a:t>
                      </a:r>
                    </a:p>
                  </a:txBody>
                  <a:tcPr marL="50838" marR="50838" marT="40670" marB="40670" anchor="ctr"/>
                </a:tc>
                <a:extLst>
                  <a:ext uri="{0D108BD9-81ED-4DB2-BD59-A6C34878D82A}">
                    <a16:rowId xmlns:a16="http://schemas.microsoft.com/office/drawing/2014/main" val="2984349596"/>
                  </a:ext>
                </a:extLst>
              </a:tr>
              <a:tr h="536847">
                <a:tc>
                  <a:txBody>
                    <a:bodyPr/>
                    <a:lstStyle/>
                    <a:p>
                      <a:pPr fontAlgn="ctr"/>
                      <a:r>
                        <a:rPr lang="en-US" sz="10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%=</a:t>
                      </a:r>
                    </a:p>
                  </a:txBody>
                  <a:tcPr marL="50838" marR="50838" marT="40670" marB="4067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Modulus AND assignment operator, It takes modulus using two operands and assign the result to left operand</a:t>
                      </a:r>
                    </a:p>
                  </a:txBody>
                  <a:tcPr marL="50838" marR="50838" marT="40670" marB="4067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C %= A is equivalent to C = C % A</a:t>
                      </a:r>
                    </a:p>
                  </a:txBody>
                  <a:tcPr marL="50838" marR="50838" marT="40670" marB="40670" anchor="ctr"/>
                </a:tc>
                <a:extLst>
                  <a:ext uri="{0D108BD9-81ED-4DB2-BD59-A6C34878D82A}">
                    <a16:rowId xmlns:a16="http://schemas.microsoft.com/office/drawing/2014/main" val="1078935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38352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3B8740-C450-A2CA-D8D0-FE2756425B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7D830-19F0-9A87-F7D4-97127DA2B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Increment/Decrement Operators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62184B-EB8E-9BF7-93F3-49B39C3EDDA5}"/>
              </a:ext>
            </a:extLst>
          </p:cNvPr>
          <p:cNvSpPr txBox="1"/>
          <p:nvPr/>
        </p:nvSpPr>
        <p:spPr>
          <a:xfrm>
            <a:off x="900425" y="1398948"/>
            <a:ext cx="457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= 3;</a:t>
            </a:r>
          </a:p>
          <a:p>
            <a:r>
              <a:rPr lang="en-US" dirty="0" err="1">
                <a:solidFill>
                  <a:schemeClr val="bg1"/>
                </a:solidFill>
              </a:rPr>
              <a:t>Console.WriteLine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);   // output: 3</a:t>
            </a:r>
          </a:p>
          <a:p>
            <a:r>
              <a:rPr lang="en-US" dirty="0" err="1">
                <a:solidFill>
                  <a:schemeClr val="bg1"/>
                </a:solidFill>
              </a:rPr>
              <a:t>Console.WriteLine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++); // output: 3</a:t>
            </a:r>
          </a:p>
          <a:p>
            <a:r>
              <a:rPr lang="en-US" dirty="0" err="1">
                <a:solidFill>
                  <a:schemeClr val="bg1"/>
                </a:solidFill>
              </a:rPr>
              <a:t>Console.WriteLine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);   // output: 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FBDF35-0744-E12B-E5A7-01C26254D783}"/>
              </a:ext>
            </a:extLst>
          </p:cNvPr>
          <p:cNvSpPr txBox="1"/>
          <p:nvPr/>
        </p:nvSpPr>
        <p:spPr>
          <a:xfrm>
            <a:off x="4572000" y="1398948"/>
            <a:ext cx="457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double a = 1.5;</a:t>
            </a:r>
          </a:p>
          <a:p>
            <a:r>
              <a:rPr lang="en-US" dirty="0" err="1">
                <a:solidFill>
                  <a:schemeClr val="bg1"/>
                </a:solidFill>
              </a:rPr>
              <a:t>Console.WriteLine</a:t>
            </a:r>
            <a:r>
              <a:rPr lang="en-US" dirty="0">
                <a:solidFill>
                  <a:schemeClr val="bg1"/>
                </a:solidFill>
              </a:rPr>
              <a:t>(a);   // output: 1.5</a:t>
            </a:r>
          </a:p>
          <a:p>
            <a:r>
              <a:rPr lang="en-US" dirty="0" err="1">
                <a:solidFill>
                  <a:schemeClr val="bg1"/>
                </a:solidFill>
              </a:rPr>
              <a:t>Console.WriteLine</a:t>
            </a:r>
            <a:r>
              <a:rPr lang="en-US" dirty="0">
                <a:solidFill>
                  <a:schemeClr val="bg1"/>
                </a:solidFill>
              </a:rPr>
              <a:t>(++a); // output: 2.5</a:t>
            </a:r>
          </a:p>
          <a:p>
            <a:r>
              <a:rPr lang="en-US" dirty="0" err="1">
                <a:solidFill>
                  <a:schemeClr val="bg1"/>
                </a:solidFill>
              </a:rPr>
              <a:t>Console.WriteLine</a:t>
            </a:r>
            <a:r>
              <a:rPr lang="en-US" dirty="0">
                <a:solidFill>
                  <a:schemeClr val="bg1"/>
                </a:solidFill>
              </a:rPr>
              <a:t>(a);   // output: 2.5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EA015C-BF78-3BC8-8AD4-C9813E1C82C3}"/>
              </a:ext>
            </a:extLst>
          </p:cNvPr>
          <p:cNvSpPr txBox="1"/>
          <p:nvPr/>
        </p:nvSpPr>
        <p:spPr>
          <a:xfrm>
            <a:off x="900425" y="3338945"/>
            <a:ext cx="457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= 3;</a:t>
            </a:r>
          </a:p>
          <a:p>
            <a:r>
              <a:rPr lang="en-US" dirty="0" err="1">
                <a:solidFill>
                  <a:schemeClr val="bg1"/>
                </a:solidFill>
              </a:rPr>
              <a:t>Console.WriteLine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);   // output: 3</a:t>
            </a:r>
          </a:p>
          <a:p>
            <a:r>
              <a:rPr lang="en-US" dirty="0" err="1">
                <a:solidFill>
                  <a:schemeClr val="bg1"/>
                </a:solidFill>
              </a:rPr>
              <a:t>Console.WriteLine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--); // output: 3</a:t>
            </a:r>
          </a:p>
          <a:p>
            <a:r>
              <a:rPr lang="en-US" dirty="0" err="1">
                <a:solidFill>
                  <a:schemeClr val="bg1"/>
                </a:solidFill>
              </a:rPr>
              <a:t>Console.WriteLine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);   // output: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F6D1C8-AA92-711A-2CD7-7453108387F4}"/>
              </a:ext>
            </a:extLst>
          </p:cNvPr>
          <p:cNvSpPr txBox="1"/>
          <p:nvPr/>
        </p:nvSpPr>
        <p:spPr>
          <a:xfrm>
            <a:off x="4572000" y="3338946"/>
            <a:ext cx="457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double a = 1.5;</a:t>
            </a:r>
          </a:p>
          <a:p>
            <a:r>
              <a:rPr lang="en-US" dirty="0" err="1">
                <a:solidFill>
                  <a:schemeClr val="bg1"/>
                </a:solidFill>
              </a:rPr>
              <a:t>Console.WriteLine</a:t>
            </a:r>
            <a:r>
              <a:rPr lang="en-US" dirty="0">
                <a:solidFill>
                  <a:schemeClr val="bg1"/>
                </a:solidFill>
              </a:rPr>
              <a:t>(a);   // output: 1.5</a:t>
            </a:r>
          </a:p>
          <a:p>
            <a:r>
              <a:rPr lang="en-US" dirty="0" err="1">
                <a:solidFill>
                  <a:schemeClr val="bg1"/>
                </a:solidFill>
              </a:rPr>
              <a:t>Console.WriteLine</a:t>
            </a:r>
            <a:r>
              <a:rPr lang="en-US" dirty="0">
                <a:solidFill>
                  <a:schemeClr val="bg1"/>
                </a:solidFill>
              </a:rPr>
              <a:t>(--a); // output: 0.5</a:t>
            </a:r>
          </a:p>
          <a:p>
            <a:r>
              <a:rPr lang="en-US" dirty="0" err="1">
                <a:solidFill>
                  <a:schemeClr val="bg1"/>
                </a:solidFill>
              </a:rPr>
              <a:t>Console.WriteLine</a:t>
            </a:r>
            <a:r>
              <a:rPr lang="en-US" dirty="0">
                <a:solidFill>
                  <a:schemeClr val="bg1"/>
                </a:solidFill>
              </a:rPr>
              <a:t>(a);   // output: 0.5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2D4CB2-0EED-0A8F-EC1E-29DEB3F6F872}"/>
              </a:ext>
            </a:extLst>
          </p:cNvPr>
          <p:cNvSpPr txBox="1"/>
          <p:nvPr/>
        </p:nvSpPr>
        <p:spPr>
          <a:xfrm>
            <a:off x="3374353" y="1011585"/>
            <a:ext cx="24144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Postfix and Prefix increment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9BB9BF-5AB3-959C-00DB-0542D01939E8}"/>
              </a:ext>
            </a:extLst>
          </p:cNvPr>
          <p:cNvSpPr txBox="1"/>
          <p:nvPr/>
        </p:nvSpPr>
        <p:spPr>
          <a:xfrm>
            <a:off x="3364778" y="3031167"/>
            <a:ext cx="2473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Postfix and Prefix decrement</a:t>
            </a:r>
          </a:p>
        </p:txBody>
      </p:sp>
    </p:spTree>
    <p:extLst>
      <p:ext uri="{BB962C8B-B14F-4D97-AF65-F5344CB8AC3E}">
        <p14:creationId xmlns:p14="http://schemas.microsoft.com/office/powerpoint/2010/main" val="37618965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A8E5FD-6214-CE0C-5CEB-CA493AE966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DCB5A-542F-0C04-640F-7689A5937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Operators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B17DC5-EB4B-63E2-6C91-EED9FA8A79BE}"/>
              </a:ext>
            </a:extLst>
          </p:cNvPr>
          <p:cNvSpPr txBox="1"/>
          <p:nvPr/>
        </p:nvSpPr>
        <p:spPr>
          <a:xfrm>
            <a:off x="2817575" y="1310400"/>
            <a:ext cx="3528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Bitwise complement operator </a:t>
            </a:r>
            <a:r>
              <a:rPr lang="en-US" dirty="0">
                <a:solidFill>
                  <a:schemeClr val="accent3"/>
                </a:solidFill>
              </a:rPr>
              <a:t>~</a:t>
            </a:r>
          </a:p>
          <a:p>
            <a:r>
              <a:rPr lang="en-US" dirty="0">
                <a:solidFill>
                  <a:schemeClr val="bg1"/>
                </a:solidFill>
              </a:rPr>
              <a:t>Left-shift operator </a:t>
            </a:r>
            <a:r>
              <a:rPr lang="en-US" dirty="0">
                <a:solidFill>
                  <a:schemeClr val="accent3"/>
                </a:solidFill>
              </a:rPr>
              <a:t>&lt;&lt;</a:t>
            </a:r>
          </a:p>
          <a:p>
            <a:r>
              <a:rPr lang="en-US" dirty="0">
                <a:solidFill>
                  <a:schemeClr val="bg1"/>
                </a:solidFill>
              </a:rPr>
              <a:t>Right-shift operator </a:t>
            </a:r>
            <a:r>
              <a:rPr lang="en-US" dirty="0">
                <a:solidFill>
                  <a:schemeClr val="accent3"/>
                </a:solidFill>
              </a:rPr>
              <a:t>&gt;&gt;</a:t>
            </a:r>
          </a:p>
          <a:p>
            <a:r>
              <a:rPr lang="en-US" dirty="0">
                <a:solidFill>
                  <a:schemeClr val="bg1"/>
                </a:solidFill>
              </a:rPr>
              <a:t>Unsigned right-shift operator </a:t>
            </a:r>
            <a:r>
              <a:rPr lang="en-US" dirty="0">
                <a:solidFill>
                  <a:schemeClr val="accent3"/>
                </a:solidFill>
              </a:rPr>
              <a:t>&gt;&gt;&gt;</a:t>
            </a:r>
          </a:p>
          <a:p>
            <a:r>
              <a:rPr lang="en-US" dirty="0">
                <a:solidFill>
                  <a:schemeClr val="bg1"/>
                </a:solidFill>
              </a:rPr>
              <a:t>Logical AND operator </a:t>
            </a:r>
            <a:r>
              <a:rPr lang="en-US" dirty="0">
                <a:solidFill>
                  <a:schemeClr val="accent3"/>
                </a:solidFill>
              </a:rPr>
              <a:t>&amp;</a:t>
            </a:r>
          </a:p>
          <a:p>
            <a:r>
              <a:rPr lang="en-US" dirty="0">
                <a:solidFill>
                  <a:schemeClr val="bg1"/>
                </a:solidFill>
              </a:rPr>
              <a:t>Logical OR operator </a:t>
            </a:r>
            <a:r>
              <a:rPr lang="en-US" dirty="0">
                <a:solidFill>
                  <a:schemeClr val="accent3"/>
                </a:solidFill>
              </a:rPr>
              <a:t>|</a:t>
            </a:r>
          </a:p>
          <a:p>
            <a:r>
              <a:rPr lang="en-US" dirty="0">
                <a:solidFill>
                  <a:schemeClr val="bg1"/>
                </a:solidFill>
              </a:rPr>
              <a:t>Logical exclusive OR operator </a:t>
            </a:r>
            <a:r>
              <a:rPr lang="en-US" dirty="0">
                <a:solidFill>
                  <a:schemeClr val="accent3"/>
                </a:solidFill>
              </a:rPr>
              <a:t>^</a:t>
            </a:r>
          </a:p>
        </p:txBody>
      </p:sp>
    </p:spTree>
    <p:extLst>
      <p:ext uri="{BB962C8B-B14F-4D97-AF65-F5344CB8AC3E}">
        <p14:creationId xmlns:p14="http://schemas.microsoft.com/office/powerpoint/2010/main" val="22511574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4D906A-FCC8-587A-956A-CD09A1F494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92CE1-0EE8-EA1E-4D5D-870CA1264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Precedence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16A7337-8045-B223-C342-23056D67D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964760"/>
              </p:ext>
            </p:extLst>
          </p:nvPr>
        </p:nvGraphicFramePr>
        <p:xfrm>
          <a:off x="311149" y="1463875"/>
          <a:ext cx="8521701" cy="1828800"/>
        </p:xfrm>
        <a:graphic>
          <a:graphicData uri="http://schemas.openxmlformats.org/drawingml/2006/table">
            <a:tbl>
              <a:tblPr>
                <a:tableStyleId>{306799F8-075E-4A3A-A7F6-7FBC6576F1A4}</a:tableStyleId>
              </a:tblPr>
              <a:tblGrid>
                <a:gridCol w="2840567">
                  <a:extLst>
                    <a:ext uri="{9D8B030D-6E8A-4147-A177-3AD203B41FA5}">
                      <a16:colId xmlns:a16="http://schemas.microsoft.com/office/drawing/2014/main" val="980197017"/>
                    </a:ext>
                  </a:extLst>
                </a:gridCol>
                <a:gridCol w="2840567">
                  <a:extLst>
                    <a:ext uri="{9D8B030D-6E8A-4147-A177-3AD203B41FA5}">
                      <a16:colId xmlns:a16="http://schemas.microsoft.com/office/drawing/2014/main" val="3161697216"/>
                    </a:ext>
                  </a:extLst>
                </a:gridCol>
                <a:gridCol w="2840567">
                  <a:extLst>
                    <a:ext uri="{9D8B030D-6E8A-4147-A177-3AD203B41FA5}">
                      <a16:colId xmlns:a16="http://schemas.microsoft.com/office/drawing/2014/main" val="216031007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Category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Operator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Associativity</a:t>
                      </a:r>
                    </a:p>
                  </a:txBody>
                  <a:tcPr marL="95250" marR="95250" marT="76200" marB="76200" anchor="ctr"/>
                </a:tc>
                <a:extLst>
                  <a:ext uri="{0D108BD9-81ED-4DB2-BD59-A6C34878D82A}">
                    <a16:rowId xmlns:a16="http://schemas.microsoft.com/office/drawing/2014/main" val="356783711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fontAlgn="ctr"/>
                      <a:r>
                        <a:rPr lang="en-US" sz="14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Postfix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() [] -&gt; . ++ - -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Left to right</a:t>
                      </a:r>
                    </a:p>
                  </a:txBody>
                  <a:tcPr marL="95250" marR="95250" marT="76200" marB="76200" anchor="ctr"/>
                </a:tc>
                <a:extLst>
                  <a:ext uri="{0D108BD9-81ED-4DB2-BD59-A6C34878D82A}">
                    <a16:rowId xmlns:a16="http://schemas.microsoft.com/office/drawing/2014/main" val="292510475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fontAlgn="ctr"/>
                      <a:r>
                        <a:rPr lang="en-US" sz="14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Unary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+ - ! ~ ++ - - (type)* &amp; </a:t>
                      </a:r>
                      <a:r>
                        <a:rPr lang="en-US" sz="1400" b="0" dirty="0" err="1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sizeof</a:t>
                      </a:r>
                      <a:endParaRPr lang="en-US" sz="1400" b="0" dirty="0"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Right to left</a:t>
                      </a:r>
                    </a:p>
                  </a:txBody>
                  <a:tcPr marL="95250" marR="95250" marT="76200" marB="76200" anchor="ctr"/>
                </a:tc>
                <a:extLst>
                  <a:ext uri="{0D108BD9-81ED-4DB2-BD59-A6C34878D82A}">
                    <a16:rowId xmlns:a16="http://schemas.microsoft.com/office/drawing/2014/main" val="10582136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fontAlgn="ctr"/>
                      <a:r>
                        <a:rPr lang="en-US" sz="14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Multiplicative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* / %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Left to right</a:t>
                      </a:r>
                    </a:p>
                  </a:txBody>
                  <a:tcPr marL="95250" marR="95250" marT="76200" marB="76200" anchor="ctr"/>
                </a:tc>
                <a:extLst>
                  <a:ext uri="{0D108BD9-81ED-4DB2-BD59-A6C34878D82A}">
                    <a16:rowId xmlns:a16="http://schemas.microsoft.com/office/drawing/2014/main" val="335889399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fontAlgn="ctr"/>
                      <a:r>
                        <a:rPr lang="en-US" sz="14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Additive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+ -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Left to right</a:t>
                      </a:r>
                    </a:p>
                  </a:txBody>
                  <a:tcPr marL="95250" marR="95250" marT="76200" marB="76200" anchor="ctr"/>
                </a:tc>
                <a:extLst>
                  <a:ext uri="{0D108BD9-81ED-4DB2-BD59-A6C34878D82A}">
                    <a16:rowId xmlns:a16="http://schemas.microsoft.com/office/drawing/2014/main" val="96387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1948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ABC696-FEB1-1B18-9465-5395510866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E8FEF-105B-DD42-4FF8-3BAD32541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Special Mentions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4C909D-8CC2-45F9-8B75-3B569B126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366" y="1494664"/>
            <a:ext cx="2991267" cy="2667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D8513D-122E-3528-8A61-F8BF5D92A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366" y="2076380"/>
            <a:ext cx="3057952" cy="2476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BA5264-E4A0-8609-4D31-8B896B276348}"/>
              </a:ext>
            </a:extLst>
          </p:cNvPr>
          <p:cNvSpPr txBox="1"/>
          <p:nvPr/>
        </p:nvSpPr>
        <p:spPr>
          <a:xfrm>
            <a:off x="4780800" y="1544281"/>
            <a:ext cx="34828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dirty="0">
                <a:solidFill>
                  <a:schemeClr val="accent3"/>
                </a:solidFill>
              </a:rPr>
              <a:t>null-forgiving operator </a:t>
            </a:r>
            <a:r>
              <a:rPr lang="en-US" dirty="0">
                <a:solidFill>
                  <a:schemeClr val="bg1"/>
                </a:solidFill>
              </a:rPr>
              <a:t>suppresses all nullable warnings for the preceding expression.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9A8257-DF42-A06A-3711-387AA7F925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720" y="2905781"/>
            <a:ext cx="3896280" cy="15782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BE30AEC-5BC3-CCBE-4785-AAFDC74E8EB2}"/>
              </a:ext>
            </a:extLst>
          </p:cNvPr>
          <p:cNvSpPr txBox="1"/>
          <p:nvPr/>
        </p:nvSpPr>
        <p:spPr>
          <a:xfrm>
            <a:off x="5119200" y="2959756"/>
            <a:ext cx="3412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dirty="0">
                <a:solidFill>
                  <a:schemeClr val="accent3"/>
                </a:solidFill>
              </a:rPr>
              <a:t>null-conditional operator </a:t>
            </a:r>
            <a:r>
              <a:rPr lang="en-US" dirty="0">
                <a:solidFill>
                  <a:schemeClr val="bg1"/>
                </a:solidFill>
              </a:rPr>
              <a:t>evaluates the first operand; if that’s null, stop, with a result of null. Otherwise, evaluate the next operand. </a:t>
            </a:r>
          </a:p>
        </p:txBody>
      </p:sp>
    </p:spTree>
    <p:extLst>
      <p:ext uri="{BB962C8B-B14F-4D97-AF65-F5344CB8AC3E}">
        <p14:creationId xmlns:p14="http://schemas.microsoft.com/office/powerpoint/2010/main" val="943324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68C32C-5192-93AE-E6AE-47F060C482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FE8D5-5FAC-FC9D-7801-D7EBEFCDD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Special Mentions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52A611-B03F-C8AD-959B-4D574FDEB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800" y="1555159"/>
            <a:ext cx="4262501" cy="14754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9CE3D3-CCC5-FFD7-B83D-B393FBBB94C2}"/>
              </a:ext>
            </a:extLst>
          </p:cNvPr>
          <p:cNvSpPr txBox="1"/>
          <p:nvPr/>
        </p:nvSpPr>
        <p:spPr>
          <a:xfrm>
            <a:off x="5148000" y="1673086"/>
            <a:ext cx="354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dirty="0">
                <a:solidFill>
                  <a:schemeClr val="accent3"/>
                </a:solidFill>
              </a:rPr>
              <a:t>null-coalescing operator</a:t>
            </a:r>
            <a:r>
              <a:rPr lang="en-US" dirty="0">
                <a:solidFill>
                  <a:schemeClr val="bg1"/>
                </a:solidFill>
              </a:rPr>
              <a:t> returns the value of its left-hand operand if it isn’t null; otherwise, it evaluates the right-hand operand and returns its result.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25CBBA-E6F9-47D2-B643-35FE4B7F4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57" y="3368280"/>
            <a:ext cx="4734586" cy="11717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BEC752C-2C67-FC74-482A-56DBA65EBBD4}"/>
              </a:ext>
            </a:extLst>
          </p:cNvPr>
          <p:cNvSpPr txBox="1"/>
          <p:nvPr/>
        </p:nvSpPr>
        <p:spPr>
          <a:xfrm>
            <a:off x="5371200" y="3368280"/>
            <a:ext cx="3657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dirty="0">
                <a:solidFill>
                  <a:schemeClr val="accent3"/>
                </a:solidFill>
              </a:rPr>
              <a:t>conditional operator (or ternary conditional operator)</a:t>
            </a:r>
            <a:r>
              <a:rPr lang="en-US" dirty="0">
                <a:solidFill>
                  <a:schemeClr val="bg1"/>
                </a:solidFill>
              </a:rPr>
              <a:t>, evaluates a Boolean expression and returns the result of one of the two expressions, depending on whether the Boolean expression evaluates to true or false. </a:t>
            </a:r>
          </a:p>
        </p:txBody>
      </p:sp>
    </p:spTree>
    <p:extLst>
      <p:ext uri="{BB962C8B-B14F-4D97-AF65-F5344CB8AC3E}">
        <p14:creationId xmlns:p14="http://schemas.microsoft.com/office/powerpoint/2010/main" val="20670161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6D03AC-D36D-BFE1-1C04-3739BE43C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5311C-7256-9094-EFC3-33CF57CE2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38B611-595F-F0FA-C2C7-1859956DBFDF}"/>
              </a:ext>
            </a:extLst>
          </p:cNvPr>
          <p:cNvSpPr txBox="1"/>
          <p:nvPr/>
        </p:nvSpPr>
        <p:spPr>
          <a:xfrm>
            <a:off x="2564035" y="1512000"/>
            <a:ext cx="4035079" cy="10757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dirty="0">
                <a:solidFill>
                  <a:schemeClr val="accent3"/>
                </a:solidFill>
              </a:rPr>
              <a:t>// </a:t>
            </a:r>
            <a:r>
              <a:rPr lang="en-US" dirty="0">
                <a:solidFill>
                  <a:schemeClr val="bg1"/>
                </a:solidFill>
              </a:rPr>
              <a:t>- Represents a single line comment</a:t>
            </a:r>
          </a:p>
          <a:p>
            <a:pPr>
              <a:lnSpc>
                <a:spcPct val="250000"/>
              </a:lnSpc>
            </a:pPr>
            <a:r>
              <a:rPr lang="en-US" dirty="0">
                <a:solidFill>
                  <a:schemeClr val="accent3"/>
                </a:solidFill>
              </a:rPr>
              <a:t>/* comment */ </a:t>
            </a:r>
            <a:r>
              <a:rPr lang="en-US" dirty="0">
                <a:solidFill>
                  <a:schemeClr val="bg1"/>
                </a:solidFill>
              </a:rPr>
              <a:t>- Represents a multi-line comment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3515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952272-D773-9D66-35C3-A2C966E6D2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89AF5-54F0-B77B-A18A-9586D0EDF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Input/Output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9CA95E-AAC8-04ED-B553-3EA17FCF7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119" y="1512670"/>
            <a:ext cx="3134162" cy="16861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DFCC54-E933-B2B7-2CA6-D51C3869C169}"/>
              </a:ext>
            </a:extLst>
          </p:cNvPr>
          <p:cNvSpPr txBox="1"/>
          <p:nvPr/>
        </p:nvSpPr>
        <p:spPr>
          <a:xfrm>
            <a:off x="4960800" y="1512670"/>
            <a:ext cx="338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Question Time: What’s the distinction between the single and double quotes on line 3?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Note: Care that </a:t>
            </a:r>
            <a:r>
              <a:rPr lang="en-US" dirty="0" err="1">
                <a:solidFill>
                  <a:schemeClr val="bg1"/>
                </a:solidFill>
              </a:rPr>
              <a:t>Console.ReadLine</a:t>
            </a:r>
            <a:r>
              <a:rPr lang="en-US" dirty="0">
                <a:solidFill>
                  <a:schemeClr val="bg1"/>
                </a:solidFill>
              </a:rPr>
              <a:t>() returns a string, not an int!</a:t>
            </a:r>
          </a:p>
        </p:txBody>
      </p:sp>
    </p:spTree>
    <p:extLst>
      <p:ext uri="{BB962C8B-B14F-4D97-AF65-F5344CB8AC3E}">
        <p14:creationId xmlns:p14="http://schemas.microsoft.com/office/powerpoint/2010/main" val="1417907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8"/>
          <p:cNvSpPr txBox="1">
            <a:spLocks noGrp="1"/>
          </p:cNvSpPr>
          <p:nvPr>
            <p:ph type="title" idx="21"/>
          </p:nvPr>
        </p:nvSpPr>
        <p:spPr>
          <a:xfrm>
            <a:off x="713225" y="359300"/>
            <a:ext cx="773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sp>
        <p:nvSpPr>
          <p:cNvPr id="304" name="Google Shape;304;p28"/>
          <p:cNvSpPr txBox="1">
            <a:spLocks noGrp="1"/>
          </p:cNvSpPr>
          <p:nvPr>
            <p:ph type="subTitle" idx="1"/>
          </p:nvPr>
        </p:nvSpPr>
        <p:spPr>
          <a:xfrm>
            <a:off x="853092" y="1735875"/>
            <a:ext cx="228070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Platform Overview</a:t>
            </a:r>
            <a:endParaRPr sz="1400" dirty="0"/>
          </a:p>
        </p:txBody>
      </p:sp>
      <p:sp>
        <p:nvSpPr>
          <p:cNvPr id="305" name="Google Shape;305;p28"/>
          <p:cNvSpPr txBox="1">
            <a:spLocks noGrp="1"/>
          </p:cNvSpPr>
          <p:nvPr>
            <p:ph type="subTitle" idx="2"/>
          </p:nvPr>
        </p:nvSpPr>
        <p:spPr>
          <a:xfrm>
            <a:off x="939750" y="2221050"/>
            <a:ext cx="21174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/>
              <a:t>What is .NET?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/>
              <a:t>.NET Versions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/>
              <a:t>Dependency Management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/>
              <a:t>.NET SDK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/>
              <a:t>Common SDK commands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 dirty="0"/>
          </a:p>
        </p:txBody>
      </p:sp>
      <p:sp>
        <p:nvSpPr>
          <p:cNvPr id="306" name="Google Shape;306;p28"/>
          <p:cNvSpPr txBox="1">
            <a:spLocks noGrp="1"/>
          </p:cNvSpPr>
          <p:nvPr>
            <p:ph type="subTitle" idx="3"/>
          </p:nvPr>
        </p:nvSpPr>
        <p:spPr>
          <a:xfrm>
            <a:off x="3569494" y="1732084"/>
            <a:ext cx="169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C# Foundations</a:t>
            </a:r>
            <a:endParaRPr sz="1400" dirty="0"/>
          </a:p>
        </p:txBody>
      </p:sp>
      <p:sp>
        <p:nvSpPr>
          <p:cNvPr id="307" name="Google Shape;307;p28"/>
          <p:cNvSpPr txBox="1">
            <a:spLocks noGrp="1"/>
          </p:cNvSpPr>
          <p:nvPr>
            <p:ph type="subTitle" idx="4"/>
          </p:nvPr>
        </p:nvSpPr>
        <p:spPr>
          <a:xfrm>
            <a:off x="3031201" y="2198590"/>
            <a:ext cx="295081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What is C#?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Program Structure &amp; the Main method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Data Types &amp; Type Conversion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Operators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Comments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Input/Output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Value Types vs Reference Types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Stack vs Heap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Selection &amp; Iteration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Custom Types &amp; Collections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 dirty="0"/>
          </a:p>
        </p:txBody>
      </p:sp>
      <p:sp>
        <p:nvSpPr>
          <p:cNvPr id="308" name="Google Shape;308;p28"/>
          <p:cNvSpPr txBox="1">
            <a:spLocks noGrp="1"/>
          </p:cNvSpPr>
          <p:nvPr>
            <p:ph type="subTitle" idx="5"/>
          </p:nvPr>
        </p:nvSpPr>
        <p:spPr>
          <a:xfrm>
            <a:off x="6009321" y="1755492"/>
            <a:ext cx="174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sz="1400" dirty="0"/>
              <a:t>C# Level I </a:t>
            </a:r>
            <a:endParaRPr sz="1400" dirty="0"/>
          </a:p>
        </p:txBody>
      </p:sp>
      <p:sp>
        <p:nvSpPr>
          <p:cNvPr id="309" name="Google Shape;309;p28"/>
          <p:cNvSpPr txBox="1">
            <a:spLocks noGrp="1"/>
          </p:cNvSpPr>
          <p:nvPr>
            <p:ph type="subTitle" idx="6"/>
          </p:nvPr>
        </p:nvSpPr>
        <p:spPr>
          <a:xfrm>
            <a:off x="5946600" y="2198590"/>
            <a:ext cx="2740841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Serialization/Deserialization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File I/O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LINQ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ASP.NET Core overview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Minimal APIs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Entity Framework Core Overview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Testing Minimal APIs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316" name="Google Shape;316;p28"/>
          <p:cNvSpPr txBox="1">
            <a:spLocks noGrp="1"/>
          </p:cNvSpPr>
          <p:nvPr>
            <p:ph type="title"/>
          </p:nvPr>
        </p:nvSpPr>
        <p:spPr>
          <a:xfrm>
            <a:off x="1365436" y="1368266"/>
            <a:ext cx="1109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17" name="Google Shape;317;p28"/>
          <p:cNvSpPr txBox="1">
            <a:spLocks noGrp="1"/>
          </p:cNvSpPr>
          <p:nvPr>
            <p:ph type="title" idx="16"/>
          </p:nvPr>
        </p:nvSpPr>
        <p:spPr>
          <a:xfrm>
            <a:off x="3876864" y="1364475"/>
            <a:ext cx="1109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18" name="Google Shape;318;p28"/>
          <p:cNvSpPr txBox="1">
            <a:spLocks noGrp="1"/>
          </p:cNvSpPr>
          <p:nvPr>
            <p:ph type="title" idx="17"/>
          </p:nvPr>
        </p:nvSpPr>
        <p:spPr>
          <a:xfrm>
            <a:off x="6207321" y="1364475"/>
            <a:ext cx="1109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3FD1C-69CC-D6D5-FE4C-EF671E0554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054CC-8CDC-6F05-6891-5D298D93D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Foundations Challenge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77ECFD-5EAD-316A-BF2B-3FF3A2A94C11}"/>
              </a:ext>
            </a:extLst>
          </p:cNvPr>
          <p:cNvSpPr txBox="1"/>
          <p:nvPr/>
        </p:nvSpPr>
        <p:spPr>
          <a:xfrm>
            <a:off x="779228" y="1327868"/>
            <a:ext cx="1987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Goal:</a:t>
            </a:r>
          </a:p>
          <a:p>
            <a:r>
              <a:rPr lang="en-US" dirty="0">
                <a:solidFill>
                  <a:schemeClr val="bg1"/>
                </a:solidFill>
              </a:rPr>
              <a:t>Edit our console app.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E5D063-D012-7070-F71D-7D18F8AC3B1C}"/>
              </a:ext>
            </a:extLst>
          </p:cNvPr>
          <p:cNvSpPr txBox="1"/>
          <p:nvPr/>
        </p:nvSpPr>
        <p:spPr>
          <a:xfrm>
            <a:off x="2830664" y="1327868"/>
            <a:ext cx="57646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Scenario:                                                          5 min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Edit our console app to take in a user email and output it back to the user. </a:t>
            </a:r>
          </a:p>
        </p:txBody>
      </p:sp>
    </p:spTree>
    <p:extLst>
      <p:ext uri="{BB962C8B-B14F-4D97-AF65-F5344CB8AC3E}">
        <p14:creationId xmlns:p14="http://schemas.microsoft.com/office/powerpoint/2010/main" val="31276922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214E6F-8AB6-ACBB-A180-CF9A55F2F8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C4E06-2324-6C35-9F9F-BD519B05B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C# Under-the-hood behavior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25B104-0308-7A50-547D-24617532B6B4}"/>
              </a:ext>
            </a:extLst>
          </p:cNvPr>
          <p:cNvSpPr txBox="1"/>
          <p:nvPr/>
        </p:nvSpPr>
        <p:spPr>
          <a:xfrm>
            <a:off x="2002973" y="1079456"/>
            <a:ext cx="1180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Value 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698DF3-4A74-7E9A-3000-188BD7A5EC87}"/>
              </a:ext>
            </a:extLst>
          </p:cNvPr>
          <p:cNvSpPr txBox="1"/>
          <p:nvPr/>
        </p:nvSpPr>
        <p:spPr>
          <a:xfrm>
            <a:off x="5617029" y="1079455"/>
            <a:ext cx="1547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Reference Types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10824-5127-8DD5-A800-23C0D017490A}"/>
              </a:ext>
            </a:extLst>
          </p:cNvPr>
          <p:cNvSpPr txBox="1"/>
          <p:nvPr/>
        </p:nvSpPr>
        <p:spPr>
          <a:xfrm>
            <a:off x="936785" y="1582611"/>
            <a:ext cx="32395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Represents some data at a memory address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Size is determined up front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You can’t have a null value type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DDE502-225A-852F-9DF6-176CE56A7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228" y="3435306"/>
            <a:ext cx="6582694" cy="12574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3EABC2-199A-3893-1E88-6EE988CD262F}"/>
              </a:ext>
            </a:extLst>
          </p:cNvPr>
          <p:cNvSpPr txBox="1"/>
          <p:nvPr/>
        </p:nvSpPr>
        <p:spPr>
          <a:xfrm>
            <a:off x="5373189" y="1534687"/>
            <a:ext cx="283402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Variable only holds a pointer to a memory address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Size is not determined up front 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Can be null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FC913B0-6F02-371B-DE1E-4E5862986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638" y="2822086"/>
            <a:ext cx="1800476" cy="24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5882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15F45F-BDE0-F07B-8EE5-75977ACAA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8B39B-A336-8AC9-FED3-86B01B212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C#, Where memory is always** managed for you!!!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60B50F-8C9C-E7BA-F2EA-D23BFB47E217}"/>
              </a:ext>
            </a:extLst>
          </p:cNvPr>
          <p:cNvSpPr txBox="1"/>
          <p:nvPr/>
        </p:nvSpPr>
        <p:spPr>
          <a:xfrm>
            <a:off x="2062101" y="1950720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The Stack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10AC97-C32A-9E22-AEDD-9749D28A3E40}"/>
              </a:ext>
            </a:extLst>
          </p:cNvPr>
          <p:cNvSpPr txBox="1"/>
          <p:nvPr/>
        </p:nvSpPr>
        <p:spPr>
          <a:xfrm>
            <a:off x="6169487" y="1946528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The Heap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4BBC97-C10F-7E00-1A3E-B64DE32D8049}"/>
              </a:ext>
            </a:extLst>
          </p:cNvPr>
          <p:cNvSpPr txBox="1"/>
          <p:nvPr/>
        </p:nvSpPr>
        <p:spPr>
          <a:xfrm>
            <a:off x="2282708" y="1185633"/>
            <a:ext cx="4597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Two areas used to store data for memory management.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064B9C-D680-ADD2-AAA0-09271F22A821}"/>
              </a:ext>
            </a:extLst>
          </p:cNvPr>
          <p:cNvSpPr txBox="1"/>
          <p:nvPr/>
        </p:nvSpPr>
        <p:spPr>
          <a:xfrm>
            <a:off x="713225" y="2512130"/>
            <a:ext cx="36887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Used for static memory allocation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Stores value types and reference type pointers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Follows LIFO structure 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Data is automatically freed once out of scope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Limited in size 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Managed by the compiler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Very fast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11A11E-EF90-AC02-BADD-94E9F629CF3B}"/>
              </a:ext>
            </a:extLst>
          </p:cNvPr>
          <p:cNvSpPr txBox="1"/>
          <p:nvPr/>
        </p:nvSpPr>
        <p:spPr>
          <a:xfrm>
            <a:off x="4859187" y="2512130"/>
            <a:ext cx="359073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Used for dynamic memory allocation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Stores Objects, strings, arrays 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Structure is just a pile of data, any piece of data can be accessed at any time 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Data can exist after method returns 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Larger memory space than the stack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Managed by the Garbage Collector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Slow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171B1D-BA5E-5D02-9767-C774A42FA89D}"/>
              </a:ext>
            </a:extLst>
          </p:cNvPr>
          <p:cNvSpPr txBox="1"/>
          <p:nvPr/>
        </p:nvSpPr>
        <p:spPr>
          <a:xfrm>
            <a:off x="4109247" y="4861095"/>
            <a:ext cx="585417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" dirty="0">
                <a:solidFill>
                  <a:schemeClr val="bg1"/>
                </a:solidFill>
              </a:rPr>
              <a:t>** Except for unmanaged resources</a:t>
            </a:r>
          </a:p>
        </p:txBody>
      </p:sp>
    </p:spTree>
    <p:extLst>
      <p:ext uri="{BB962C8B-B14F-4D97-AF65-F5344CB8AC3E}">
        <p14:creationId xmlns:p14="http://schemas.microsoft.com/office/powerpoint/2010/main" val="32403305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09B32D-F482-8E36-F981-0E491E0A92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299BA-1D5B-BEDA-7510-926FE8B5C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&amp; Iteration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CA3D77-752C-2168-8FDE-ACEEBC455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786" y="1034028"/>
            <a:ext cx="5628428" cy="14356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E5D2AC6-A277-3FC5-AA7C-57C50156D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84" y="2722452"/>
            <a:ext cx="8209632" cy="205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959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9F4616-0C80-B3AD-713E-F709ED7DDA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8AFA9-03D2-9EA5-D026-F62632E97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&amp; Iteration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BAF531-9FC4-0F37-09C1-BD5A80F4B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22" y="1621838"/>
            <a:ext cx="4143953" cy="11812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0B96D8-0A14-2676-F3A9-D44393EA7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704" y="1755206"/>
            <a:ext cx="2095792" cy="9145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BD57FC-42CE-0D70-D1D5-A5249015DD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563" y="3492940"/>
            <a:ext cx="6928474" cy="89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2685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382DA5-229E-6D99-6ACA-A1585A7772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56416-6D04-DD77-085A-59C4118BB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&amp; Iteration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E565B4-0857-6B7F-6D05-14BDD72B9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443" y="1576967"/>
            <a:ext cx="5287113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9941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97EBFD-0295-0A25-6E30-2B135A0F6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651F0-B9F8-657C-6E11-91B925ABE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Types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150872-5DFB-74FC-99F7-5617E55593F5}"/>
              </a:ext>
            </a:extLst>
          </p:cNvPr>
          <p:cNvSpPr txBox="1"/>
          <p:nvPr/>
        </p:nvSpPr>
        <p:spPr>
          <a:xfrm>
            <a:off x="1841926" y="1065600"/>
            <a:ext cx="546014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We use the following to create our own Custom Data Types:</a:t>
            </a:r>
          </a:p>
          <a:p>
            <a:pPr marL="285750" indent="-285750" algn="ctr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Struct = defined as a value type, good for little or no behavior</a:t>
            </a:r>
          </a:p>
          <a:p>
            <a:pPr marL="285750" indent="-285750" algn="ctr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Class = defined as a reference type, good for lots of behavior</a:t>
            </a:r>
          </a:p>
          <a:p>
            <a:pPr marL="285750" indent="-285750" algn="ctr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Interface</a:t>
            </a:r>
          </a:p>
          <a:p>
            <a:pPr marL="285750" indent="-285750" algn="ctr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Enum</a:t>
            </a:r>
          </a:p>
          <a:p>
            <a:pPr marL="285750" indent="-285750" algn="ctr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Record</a:t>
            </a:r>
          </a:p>
          <a:p>
            <a:pPr algn="ctr">
              <a:buClr>
                <a:schemeClr val="bg1"/>
              </a:buClr>
            </a:pPr>
            <a:endParaRPr lang="en-US" dirty="0">
              <a:solidFill>
                <a:schemeClr val="bg1"/>
              </a:solidFill>
            </a:endParaRPr>
          </a:p>
          <a:p>
            <a:pPr algn="ctr"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  <a:hlinkClick r:id="rId2"/>
              </a:rPr>
              <a:t>Custom Types Best Practices</a:t>
            </a:r>
            <a:r>
              <a:rPr lang="en-US" dirty="0">
                <a:solidFill>
                  <a:schemeClr val="bg1"/>
                </a:solidFill>
              </a:rPr>
              <a:t> &lt; Docs</a:t>
            </a:r>
          </a:p>
        </p:txBody>
      </p:sp>
    </p:spTree>
    <p:extLst>
      <p:ext uri="{BB962C8B-B14F-4D97-AF65-F5344CB8AC3E}">
        <p14:creationId xmlns:p14="http://schemas.microsoft.com/office/powerpoint/2010/main" val="5669427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547239-E076-FC93-0EC9-A5FB1D3211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BB117-13F9-5AB9-342B-7CAE56D9B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OOB Struct 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E7EB15-00C7-8D12-C5E5-69F4782A6B2F}"/>
              </a:ext>
            </a:extLst>
          </p:cNvPr>
          <p:cNvSpPr txBox="1"/>
          <p:nvPr/>
        </p:nvSpPr>
        <p:spPr>
          <a:xfrm>
            <a:off x="1619110" y="1065600"/>
            <a:ext cx="59057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We can use the </a:t>
            </a:r>
            <a:r>
              <a:rPr lang="en-US" dirty="0" err="1">
                <a:solidFill>
                  <a:schemeClr val="accent3"/>
                </a:solidFill>
              </a:rPr>
              <a:t>Guid</a:t>
            </a:r>
            <a:r>
              <a:rPr lang="en-US" dirty="0">
                <a:solidFill>
                  <a:schemeClr val="accent3"/>
                </a:solidFill>
              </a:rPr>
              <a:t> Struct </a:t>
            </a:r>
            <a:r>
              <a:rPr lang="en-US" dirty="0">
                <a:solidFill>
                  <a:schemeClr val="bg1"/>
                </a:solidFill>
              </a:rPr>
              <a:t>to create a globally unique identifier </a:t>
            </a:r>
            <a:r>
              <a:rPr lang="en-US" dirty="0">
                <a:solidFill>
                  <a:schemeClr val="accent3"/>
                </a:solidFill>
              </a:rPr>
              <a:t>(GUID)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490B41-3D5B-39FC-91F2-0A67E8A35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893" y="1822240"/>
            <a:ext cx="2248214" cy="4191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34E3C1-C13D-34F3-DD3C-6A2BAD263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472" y="2481250"/>
            <a:ext cx="2553056" cy="181000"/>
          </a:xfrm>
          <a:prstGeom prst="rect">
            <a:avLst/>
          </a:prstGeom>
        </p:spPr>
      </p:pic>
      <p:sp>
        <p:nvSpPr>
          <p:cNvPr id="10" name="TextBox 9">
            <a:hlinkClick r:id="rId4"/>
            <a:extLst>
              <a:ext uri="{FF2B5EF4-FFF2-40B4-BE49-F238E27FC236}">
                <a16:creationId xmlns:a16="http://schemas.microsoft.com/office/drawing/2014/main" id="{C48BAAB5-7D15-FDEA-EFC6-96FAE17B94B4}"/>
              </a:ext>
            </a:extLst>
          </p:cNvPr>
          <p:cNvSpPr txBox="1"/>
          <p:nvPr/>
        </p:nvSpPr>
        <p:spPr>
          <a:xfrm>
            <a:off x="2943145" y="4070980"/>
            <a:ext cx="3276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For a struct, </a:t>
            </a:r>
            <a:r>
              <a:rPr lang="en-US" u="sng" dirty="0" err="1">
                <a:solidFill>
                  <a:schemeClr val="bg1"/>
                </a:solidFill>
              </a:rPr>
              <a:t>Guid</a:t>
            </a:r>
            <a:r>
              <a:rPr lang="en-US" u="sng" dirty="0">
                <a:solidFill>
                  <a:schemeClr val="bg1"/>
                </a:solidFill>
              </a:rPr>
              <a:t> has a lot of methods.</a:t>
            </a:r>
          </a:p>
        </p:txBody>
      </p:sp>
    </p:spTree>
    <p:extLst>
      <p:ext uri="{BB962C8B-B14F-4D97-AF65-F5344CB8AC3E}">
        <p14:creationId xmlns:p14="http://schemas.microsoft.com/office/powerpoint/2010/main" val="26921014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120527-0A27-E318-17F0-C644AD10D6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F4451-2C31-47E7-1B1F-42C8ADBEF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Foundations Challenge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C4F66E-1E45-55F3-4960-12F256B904DF}"/>
              </a:ext>
            </a:extLst>
          </p:cNvPr>
          <p:cNvSpPr txBox="1"/>
          <p:nvPr/>
        </p:nvSpPr>
        <p:spPr>
          <a:xfrm>
            <a:off x="779228" y="1327868"/>
            <a:ext cx="1987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Goal:</a:t>
            </a:r>
          </a:p>
          <a:p>
            <a:r>
              <a:rPr lang="en-US" dirty="0">
                <a:solidFill>
                  <a:schemeClr val="bg1"/>
                </a:solidFill>
              </a:rPr>
              <a:t>Create a Car class.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C35B04-2CB6-F2AA-40BA-9874CD3EB105}"/>
              </a:ext>
            </a:extLst>
          </p:cNvPr>
          <p:cNvSpPr txBox="1"/>
          <p:nvPr/>
        </p:nvSpPr>
        <p:spPr>
          <a:xfrm>
            <a:off x="2830664" y="1327868"/>
            <a:ext cx="576469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Scenario:                                                          5 min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Create a new class to represent a car.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Let’s include a make, model, year, and Id. </a:t>
            </a:r>
          </a:p>
        </p:txBody>
      </p:sp>
    </p:spTree>
    <p:extLst>
      <p:ext uri="{BB962C8B-B14F-4D97-AF65-F5344CB8AC3E}">
        <p14:creationId xmlns:p14="http://schemas.microsoft.com/office/powerpoint/2010/main" val="6707645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D00233-CEF6-9EDD-9114-208A7AF45F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5B129-DED0-9948-A427-112E03CE3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</a:t>
            </a:r>
          </a:p>
        </p:txBody>
      </p:sp>
      <p:sp>
        <p:nvSpPr>
          <p:cNvPr id="4" name="TextBox 3">
            <a:hlinkClick r:id="rId2"/>
            <a:extLst>
              <a:ext uri="{FF2B5EF4-FFF2-40B4-BE49-F238E27FC236}">
                <a16:creationId xmlns:a16="http://schemas.microsoft.com/office/drawing/2014/main" id="{0912BD03-2147-B663-CE08-D28FD39AF7C6}"/>
              </a:ext>
            </a:extLst>
          </p:cNvPr>
          <p:cNvSpPr txBox="1"/>
          <p:nvPr/>
        </p:nvSpPr>
        <p:spPr>
          <a:xfrm>
            <a:off x="3441678" y="4476423"/>
            <a:ext cx="2329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Generic Collections &lt;- Link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13E6241-0E07-5EC0-000B-5A08A1ECC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49" y="2740440"/>
            <a:ext cx="2872379" cy="3145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F71BF98-1459-AD45-586C-D6B677F402CD}"/>
              </a:ext>
            </a:extLst>
          </p:cNvPr>
          <p:cNvSpPr txBox="1"/>
          <p:nvPr/>
        </p:nvSpPr>
        <p:spPr>
          <a:xfrm>
            <a:off x="1372264" y="2152399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 auto-resize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784584-E2DF-BD1C-EC7A-41127C00B0E2}"/>
              </a:ext>
            </a:extLst>
          </p:cNvPr>
          <p:cNvSpPr txBox="1"/>
          <p:nvPr/>
        </p:nvSpPr>
        <p:spPr>
          <a:xfrm>
            <a:off x="3368281" y="2152401"/>
            <a:ext cx="2013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Not performant/generic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0D097CB-939C-A038-9BD7-0879795603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3371" y="2573046"/>
            <a:ext cx="2077493" cy="104621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6128838-F402-BC6F-0958-336FEB67C0F6}"/>
              </a:ext>
            </a:extLst>
          </p:cNvPr>
          <p:cNvSpPr txBox="1"/>
          <p:nvPr/>
        </p:nvSpPr>
        <p:spPr>
          <a:xfrm>
            <a:off x="5800429" y="2152399"/>
            <a:ext cx="2302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Truly generic &amp; performant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48402B-465F-8140-525F-390FE737A05E}"/>
              </a:ext>
            </a:extLst>
          </p:cNvPr>
          <p:cNvSpPr txBox="1"/>
          <p:nvPr/>
        </p:nvSpPr>
        <p:spPr>
          <a:xfrm>
            <a:off x="2519952" y="1216459"/>
            <a:ext cx="41729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Lists </a:t>
            </a:r>
            <a:r>
              <a:rPr lang="en-US" dirty="0">
                <a:solidFill>
                  <a:schemeClr val="bg1"/>
                </a:solidFill>
              </a:rPr>
              <a:t>are indexed collections of the same type(T).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21C4831-1121-B90B-5F06-21C46C5A7A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9961" y="2726286"/>
            <a:ext cx="2076740" cy="21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247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0"/>
          <p:cNvSpPr txBox="1">
            <a:spLocks noGrp="1"/>
          </p:cNvSpPr>
          <p:nvPr>
            <p:ph type="ctrTitle"/>
          </p:nvPr>
        </p:nvSpPr>
        <p:spPr>
          <a:xfrm>
            <a:off x="720000" y="2101463"/>
            <a:ext cx="2697900" cy="12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Platform Overview</a:t>
            </a:r>
            <a:endParaRPr dirty="0"/>
          </a:p>
        </p:txBody>
      </p:sp>
      <p:sp>
        <p:nvSpPr>
          <p:cNvPr id="406" name="Google Shape;406;p30"/>
          <p:cNvSpPr txBox="1">
            <a:spLocks noGrp="1"/>
          </p:cNvSpPr>
          <p:nvPr>
            <p:ph type="title" idx="2"/>
          </p:nvPr>
        </p:nvSpPr>
        <p:spPr>
          <a:xfrm>
            <a:off x="720000" y="837488"/>
            <a:ext cx="1554900" cy="10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407" name="Google Shape;407;p30"/>
          <p:cNvGrpSpPr/>
          <p:nvPr/>
        </p:nvGrpSpPr>
        <p:grpSpPr>
          <a:xfrm>
            <a:off x="4455820" y="1542185"/>
            <a:ext cx="4005090" cy="3068089"/>
            <a:chOff x="4428901" y="1471229"/>
            <a:chExt cx="4797089" cy="3674798"/>
          </a:xfrm>
        </p:grpSpPr>
        <p:sp>
          <p:nvSpPr>
            <p:cNvPr id="408" name="Google Shape;408;p30"/>
            <p:cNvSpPr/>
            <p:nvPr/>
          </p:nvSpPr>
          <p:spPr>
            <a:xfrm flipH="1">
              <a:off x="4428901" y="4806641"/>
              <a:ext cx="306677" cy="2831"/>
            </a:xfrm>
            <a:custGeom>
              <a:avLst/>
              <a:gdLst/>
              <a:ahLst/>
              <a:cxnLst/>
              <a:rect l="l" t="t" r="r" b="b"/>
              <a:pathLst>
                <a:path w="10942" h="101" extrusionOk="0">
                  <a:moveTo>
                    <a:pt x="0" y="0"/>
                  </a:moveTo>
                  <a:lnTo>
                    <a:pt x="0" y="100"/>
                  </a:lnTo>
                  <a:lnTo>
                    <a:pt x="10942" y="100"/>
                  </a:lnTo>
                  <a:lnTo>
                    <a:pt x="1094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0"/>
            <p:cNvSpPr/>
            <p:nvPr/>
          </p:nvSpPr>
          <p:spPr>
            <a:xfrm flipH="1">
              <a:off x="5518078" y="4768300"/>
              <a:ext cx="399224" cy="3784"/>
            </a:xfrm>
            <a:custGeom>
              <a:avLst/>
              <a:gdLst/>
              <a:ahLst/>
              <a:cxnLst/>
              <a:rect l="l" t="t" r="r" b="b"/>
              <a:pathLst>
                <a:path w="14244" h="135" extrusionOk="0">
                  <a:moveTo>
                    <a:pt x="0" y="1"/>
                  </a:moveTo>
                  <a:lnTo>
                    <a:pt x="0" y="134"/>
                  </a:lnTo>
                  <a:lnTo>
                    <a:pt x="14244" y="134"/>
                  </a:lnTo>
                  <a:lnTo>
                    <a:pt x="1424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0"/>
            <p:cNvSpPr/>
            <p:nvPr/>
          </p:nvSpPr>
          <p:spPr>
            <a:xfrm flipH="1">
              <a:off x="4828097" y="4698175"/>
              <a:ext cx="308555" cy="2831"/>
            </a:xfrm>
            <a:custGeom>
              <a:avLst/>
              <a:gdLst/>
              <a:ahLst/>
              <a:cxnLst/>
              <a:rect l="l" t="t" r="r" b="b"/>
              <a:pathLst>
                <a:path w="11009" h="101" extrusionOk="0">
                  <a:moveTo>
                    <a:pt x="0" y="1"/>
                  </a:moveTo>
                  <a:lnTo>
                    <a:pt x="0" y="101"/>
                  </a:lnTo>
                  <a:lnTo>
                    <a:pt x="11008" y="101"/>
                  </a:lnTo>
                  <a:lnTo>
                    <a:pt x="11008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0"/>
            <p:cNvSpPr/>
            <p:nvPr/>
          </p:nvSpPr>
          <p:spPr>
            <a:xfrm flipH="1">
              <a:off x="8391065" y="4717822"/>
              <a:ext cx="504887" cy="2831"/>
            </a:xfrm>
            <a:custGeom>
              <a:avLst/>
              <a:gdLst/>
              <a:ahLst/>
              <a:cxnLst/>
              <a:rect l="l" t="t" r="r" b="b"/>
              <a:pathLst>
                <a:path w="18014" h="101" extrusionOk="0">
                  <a:moveTo>
                    <a:pt x="0" y="0"/>
                  </a:moveTo>
                  <a:lnTo>
                    <a:pt x="0" y="100"/>
                  </a:lnTo>
                  <a:lnTo>
                    <a:pt x="18013" y="100"/>
                  </a:lnTo>
                  <a:lnTo>
                    <a:pt x="180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0"/>
            <p:cNvSpPr/>
            <p:nvPr/>
          </p:nvSpPr>
          <p:spPr>
            <a:xfrm flipH="1">
              <a:off x="9152110" y="4717822"/>
              <a:ext cx="73880" cy="2831"/>
            </a:xfrm>
            <a:custGeom>
              <a:avLst/>
              <a:gdLst/>
              <a:ahLst/>
              <a:cxnLst/>
              <a:rect l="l" t="t" r="r" b="b"/>
              <a:pathLst>
                <a:path w="2636" h="101" extrusionOk="0">
                  <a:moveTo>
                    <a:pt x="0" y="0"/>
                  </a:moveTo>
                  <a:lnTo>
                    <a:pt x="0" y="100"/>
                  </a:lnTo>
                  <a:lnTo>
                    <a:pt x="2636" y="100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0"/>
            <p:cNvSpPr/>
            <p:nvPr/>
          </p:nvSpPr>
          <p:spPr>
            <a:xfrm flipH="1">
              <a:off x="7493568" y="4767375"/>
              <a:ext cx="657273" cy="2831"/>
            </a:xfrm>
            <a:custGeom>
              <a:avLst/>
              <a:gdLst/>
              <a:ahLst/>
              <a:cxnLst/>
              <a:rect l="l" t="t" r="r" b="b"/>
              <a:pathLst>
                <a:path w="23451" h="101" extrusionOk="0">
                  <a:moveTo>
                    <a:pt x="1" y="0"/>
                  </a:moveTo>
                  <a:lnTo>
                    <a:pt x="1" y="100"/>
                  </a:lnTo>
                  <a:lnTo>
                    <a:pt x="23451" y="100"/>
                  </a:lnTo>
                  <a:lnTo>
                    <a:pt x="23451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0"/>
            <p:cNvSpPr/>
            <p:nvPr/>
          </p:nvSpPr>
          <p:spPr>
            <a:xfrm flipH="1">
              <a:off x="5679825" y="3525841"/>
              <a:ext cx="184197" cy="157991"/>
            </a:xfrm>
            <a:custGeom>
              <a:avLst/>
              <a:gdLst/>
              <a:ahLst/>
              <a:cxnLst/>
              <a:rect l="l" t="t" r="r" b="b"/>
              <a:pathLst>
                <a:path w="6572" h="5637" extrusionOk="0">
                  <a:moveTo>
                    <a:pt x="3736" y="499"/>
                  </a:moveTo>
                  <a:cubicBezTo>
                    <a:pt x="5037" y="499"/>
                    <a:pt x="6071" y="1533"/>
                    <a:pt x="6071" y="2801"/>
                  </a:cubicBezTo>
                  <a:cubicBezTo>
                    <a:pt x="6071" y="4199"/>
                    <a:pt x="4929" y="5124"/>
                    <a:pt x="3735" y="5124"/>
                  </a:cubicBezTo>
                  <a:cubicBezTo>
                    <a:pt x="3162" y="5124"/>
                    <a:pt x="2578" y="4911"/>
                    <a:pt x="2102" y="4435"/>
                  </a:cubicBezTo>
                  <a:cubicBezTo>
                    <a:pt x="634" y="3001"/>
                    <a:pt x="1702" y="499"/>
                    <a:pt x="3736" y="499"/>
                  </a:cubicBezTo>
                  <a:close/>
                  <a:moveTo>
                    <a:pt x="3746" y="1"/>
                  </a:moveTo>
                  <a:cubicBezTo>
                    <a:pt x="3051" y="1"/>
                    <a:pt x="2343" y="258"/>
                    <a:pt x="1768" y="833"/>
                  </a:cubicBezTo>
                  <a:cubicBezTo>
                    <a:pt x="0" y="2601"/>
                    <a:pt x="1235" y="5636"/>
                    <a:pt x="3736" y="5636"/>
                  </a:cubicBezTo>
                  <a:cubicBezTo>
                    <a:pt x="5304" y="5603"/>
                    <a:pt x="6538" y="4369"/>
                    <a:pt x="6572" y="2801"/>
                  </a:cubicBezTo>
                  <a:cubicBezTo>
                    <a:pt x="6572" y="1112"/>
                    <a:pt x="5189" y="1"/>
                    <a:pt x="374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0"/>
            <p:cNvSpPr/>
            <p:nvPr/>
          </p:nvSpPr>
          <p:spPr>
            <a:xfrm flipH="1">
              <a:off x="6043509" y="3525841"/>
              <a:ext cx="184197" cy="157991"/>
            </a:xfrm>
            <a:custGeom>
              <a:avLst/>
              <a:gdLst/>
              <a:ahLst/>
              <a:cxnLst/>
              <a:rect l="l" t="t" r="r" b="b"/>
              <a:pathLst>
                <a:path w="6572" h="5637" extrusionOk="0">
                  <a:moveTo>
                    <a:pt x="3770" y="499"/>
                  </a:moveTo>
                  <a:cubicBezTo>
                    <a:pt x="5037" y="499"/>
                    <a:pt x="6071" y="1533"/>
                    <a:pt x="6071" y="2801"/>
                  </a:cubicBezTo>
                  <a:cubicBezTo>
                    <a:pt x="6071" y="4199"/>
                    <a:pt x="4929" y="5124"/>
                    <a:pt x="3735" y="5124"/>
                  </a:cubicBezTo>
                  <a:cubicBezTo>
                    <a:pt x="3162" y="5124"/>
                    <a:pt x="2578" y="4911"/>
                    <a:pt x="2102" y="4435"/>
                  </a:cubicBezTo>
                  <a:cubicBezTo>
                    <a:pt x="668" y="3001"/>
                    <a:pt x="1702" y="499"/>
                    <a:pt x="3770" y="499"/>
                  </a:cubicBezTo>
                  <a:close/>
                  <a:moveTo>
                    <a:pt x="3746" y="1"/>
                  </a:moveTo>
                  <a:cubicBezTo>
                    <a:pt x="3051" y="1"/>
                    <a:pt x="2343" y="258"/>
                    <a:pt x="1768" y="833"/>
                  </a:cubicBezTo>
                  <a:cubicBezTo>
                    <a:pt x="0" y="2601"/>
                    <a:pt x="1235" y="5636"/>
                    <a:pt x="3770" y="5636"/>
                  </a:cubicBezTo>
                  <a:cubicBezTo>
                    <a:pt x="5304" y="5603"/>
                    <a:pt x="6572" y="4369"/>
                    <a:pt x="6572" y="2801"/>
                  </a:cubicBezTo>
                  <a:cubicBezTo>
                    <a:pt x="6572" y="1112"/>
                    <a:pt x="5189" y="1"/>
                    <a:pt x="374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0"/>
            <p:cNvSpPr/>
            <p:nvPr/>
          </p:nvSpPr>
          <p:spPr>
            <a:xfrm flipH="1">
              <a:off x="5063696" y="2930004"/>
              <a:ext cx="229097" cy="285152"/>
            </a:xfrm>
            <a:custGeom>
              <a:avLst/>
              <a:gdLst/>
              <a:ahLst/>
              <a:cxnLst/>
              <a:rect l="l" t="t" r="r" b="b"/>
              <a:pathLst>
                <a:path w="8174" h="10174" extrusionOk="0">
                  <a:moveTo>
                    <a:pt x="6238" y="0"/>
                  </a:moveTo>
                  <a:cubicBezTo>
                    <a:pt x="5784" y="0"/>
                    <a:pt x="5324" y="176"/>
                    <a:pt x="4971" y="543"/>
                  </a:cubicBezTo>
                  <a:cubicBezTo>
                    <a:pt x="4937" y="576"/>
                    <a:pt x="4904" y="610"/>
                    <a:pt x="4871" y="676"/>
                  </a:cubicBezTo>
                  <a:cubicBezTo>
                    <a:pt x="4170" y="1610"/>
                    <a:pt x="4871" y="2511"/>
                    <a:pt x="4070" y="3145"/>
                  </a:cubicBezTo>
                  <a:cubicBezTo>
                    <a:pt x="3270" y="3779"/>
                    <a:pt x="1869" y="3912"/>
                    <a:pt x="1935" y="4980"/>
                  </a:cubicBezTo>
                  <a:cubicBezTo>
                    <a:pt x="1969" y="6014"/>
                    <a:pt x="901" y="6114"/>
                    <a:pt x="334" y="6914"/>
                  </a:cubicBezTo>
                  <a:cubicBezTo>
                    <a:pt x="1" y="7448"/>
                    <a:pt x="267" y="8249"/>
                    <a:pt x="501" y="8816"/>
                  </a:cubicBezTo>
                  <a:cubicBezTo>
                    <a:pt x="701" y="9216"/>
                    <a:pt x="1035" y="9550"/>
                    <a:pt x="1435" y="9716"/>
                  </a:cubicBezTo>
                  <a:cubicBezTo>
                    <a:pt x="1952" y="9919"/>
                    <a:pt x="2755" y="10173"/>
                    <a:pt x="3561" y="10173"/>
                  </a:cubicBezTo>
                  <a:cubicBezTo>
                    <a:pt x="4212" y="10173"/>
                    <a:pt x="4865" y="10008"/>
                    <a:pt x="5371" y="9516"/>
                  </a:cubicBezTo>
                  <a:cubicBezTo>
                    <a:pt x="6072" y="8816"/>
                    <a:pt x="5304" y="7882"/>
                    <a:pt x="6272" y="7215"/>
                  </a:cubicBezTo>
                  <a:cubicBezTo>
                    <a:pt x="7206" y="6547"/>
                    <a:pt x="6405" y="5547"/>
                    <a:pt x="6439" y="4613"/>
                  </a:cubicBezTo>
                  <a:cubicBezTo>
                    <a:pt x="6472" y="3679"/>
                    <a:pt x="7706" y="3545"/>
                    <a:pt x="8073" y="2478"/>
                  </a:cubicBezTo>
                  <a:cubicBezTo>
                    <a:pt x="8173" y="1944"/>
                    <a:pt x="8073" y="1410"/>
                    <a:pt x="7773" y="943"/>
                  </a:cubicBezTo>
                  <a:cubicBezTo>
                    <a:pt x="7465" y="327"/>
                    <a:pt x="6857" y="0"/>
                    <a:pt x="623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0"/>
            <p:cNvSpPr/>
            <p:nvPr/>
          </p:nvSpPr>
          <p:spPr>
            <a:xfrm flipH="1">
              <a:off x="4499026" y="4881419"/>
              <a:ext cx="4532495" cy="264608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0"/>
            <p:cNvSpPr/>
            <p:nvPr/>
          </p:nvSpPr>
          <p:spPr>
            <a:xfrm flipH="1">
              <a:off x="6243570" y="1795255"/>
              <a:ext cx="342216" cy="3167528"/>
            </a:xfrm>
            <a:custGeom>
              <a:avLst/>
              <a:gdLst/>
              <a:ahLst/>
              <a:cxnLst/>
              <a:rect l="l" t="t" r="r" b="b"/>
              <a:pathLst>
                <a:path w="12210" h="113015" extrusionOk="0">
                  <a:moveTo>
                    <a:pt x="11009" y="1"/>
                  </a:moveTo>
                  <a:cubicBezTo>
                    <a:pt x="10608" y="1"/>
                    <a:pt x="10275" y="301"/>
                    <a:pt x="10241" y="701"/>
                  </a:cubicBezTo>
                  <a:lnTo>
                    <a:pt x="34" y="112515"/>
                  </a:lnTo>
                  <a:cubicBezTo>
                    <a:pt x="1" y="112781"/>
                    <a:pt x="201" y="113015"/>
                    <a:pt x="468" y="113015"/>
                  </a:cubicBezTo>
                  <a:lnTo>
                    <a:pt x="1502" y="113015"/>
                  </a:lnTo>
                  <a:cubicBezTo>
                    <a:pt x="1735" y="113015"/>
                    <a:pt x="1935" y="112815"/>
                    <a:pt x="1935" y="112581"/>
                  </a:cubicBezTo>
                  <a:lnTo>
                    <a:pt x="1220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0"/>
            <p:cNvSpPr/>
            <p:nvPr/>
          </p:nvSpPr>
          <p:spPr>
            <a:xfrm flipH="1">
              <a:off x="5922907" y="1795255"/>
              <a:ext cx="342188" cy="3166603"/>
            </a:xfrm>
            <a:custGeom>
              <a:avLst/>
              <a:gdLst/>
              <a:ahLst/>
              <a:cxnLst/>
              <a:rect l="l" t="t" r="r" b="b"/>
              <a:pathLst>
                <a:path w="12209" h="112982" extrusionOk="0">
                  <a:moveTo>
                    <a:pt x="0" y="1"/>
                  </a:moveTo>
                  <a:lnTo>
                    <a:pt x="10274" y="112581"/>
                  </a:lnTo>
                  <a:cubicBezTo>
                    <a:pt x="10308" y="112815"/>
                    <a:pt x="10508" y="112982"/>
                    <a:pt x="10741" y="112982"/>
                  </a:cubicBezTo>
                  <a:lnTo>
                    <a:pt x="11742" y="112982"/>
                  </a:lnTo>
                  <a:cubicBezTo>
                    <a:pt x="12009" y="112982"/>
                    <a:pt x="12209" y="112748"/>
                    <a:pt x="12176" y="112515"/>
                  </a:cubicBezTo>
                  <a:lnTo>
                    <a:pt x="1968" y="701"/>
                  </a:lnTo>
                  <a:cubicBezTo>
                    <a:pt x="1935" y="301"/>
                    <a:pt x="1601" y="1"/>
                    <a:pt x="12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0"/>
            <p:cNvSpPr/>
            <p:nvPr/>
          </p:nvSpPr>
          <p:spPr>
            <a:xfrm flipH="1">
              <a:off x="4883255" y="2608641"/>
              <a:ext cx="23403" cy="184197"/>
            </a:xfrm>
            <a:custGeom>
              <a:avLst/>
              <a:gdLst/>
              <a:ahLst/>
              <a:cxnLst/>
              <a:rect l="l" t="t" r="r" b="b"/>
              <a:pathLst>
                <a:path w="835" h="6572" extrusionOk="0">
                  <a:moveTo>
                    <a:pt x="634" y="0"/>
                  </a:moveTo>
                  <a:cubicBezTo>
                    <a:pt x="534" y="0"/>
                    <a:pt x="434" y="67"/>
                    <a:pt x="434" y="201"/>
                  </a:cubicBezTo>
                  <a:lnTo>
                    <a:pt x="0" y="6338"/>
                  </a:lnTo>
                  <a:cubicBezTo>
                    <a:pt x="0" y="6438"/>
                    <a:pt x="67" y="6538"/>
                    <a:pt x="200" y="6572"/>
                  </a:cubicBezTo>
                  <a:cubicBezTo>
                    <a:pt x="300" y="6572"/>
                    <a:pt x="400" y="6472"/>
                    <a:pt x="434" y="6372"/>
                  </a:cubicBezTo>
                  <a:lnTo>
                    <a:pt x="834" y="234"/>
                  </a:lnTo>
                  <a:cubicBezTo>
                    <a:pt x="834" y="101"/>
                    <a:pt x="767" y="0"/>
                    <a:pt x="634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0"/>
            <p:cNvSpPr/>
            <p:nvPr/>
          </p:nvSpPr>
          <p:spPr>
            <a:xfrm flipH="1">
              <a:off x="4848669" y="2116702"/>
              <a:ext cx="38370" cy="390984"/>
            </a:xfrm>
            <a:custGeom>
              <a:avLst/>
              <a:gdLst/>
              <a:ahLst/>
              <a:cxnLst/>
              <a:rect l="l" t="t" r="r" b="b"/>
              <a:pathLst>
                <a:path w="1369" h="13950" extrusionOk="0">
                  <a:moveTo>
                    <a:pt x="1116" y="0"/>
                  </a:moveTo>
                  <a:cubicBezTo>
                    <a:pt x="1010" y="0"/>
                    <a:pt x="935" y="87"/>
                    <a:pt x="935" y="173"/>
                  </a:cubicBezTo>
                  <a:lnTo>
                    <a:pt x="1" y="13716"/>
                  </a:lnTo>
                  <a:cubicBezTo>
                    <a:pt x="1" y="13816"/>
                    <a:pt x="67" y="13917"/>
                    <a:pt x="201" y="13950"/>
                  </a:cubicBezTo>
                  <a:cubicBezTo>
                    <a:pt x="301" y="13950"/>
                    <a:pt x="401" y="13850"/>
                    <a:pt x="434" y="13750"/>
                  </a:cubicBezTo>
                  <a:lnTo>
                    <a:pt x="1368" y="207"/>
                  </a:lnTo>
                  <a:cubicBezTo>
                    <a:pt x="1368" y="107"/>
                    <a:pt x="1268" y="7"/>
                    <a:pt x="1168" y="7"/>
                  </a:cubicBezTo>
                  <a:cubicBezTo>
                    <a:pt x="1150" y="2"/>
                    <a:pt x="1133" y="0"/>
                    <a:pt x="111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0"/>
            <p:cNvSpPr/>
            <p:nvPr/>
          </p:nvSpPr>
          <p:spPr>
            <a:xfrm flipH="1">
              <a:off x="4873978" y="1836399"/>
              <a:ext cx="2862673" cy="2088637"/>
            </a:xfrm>
            <a:custGeom>
              <a:avLst/>
              <a:gdLst/>
              <a:ahLst/>
              <a:cxnLst/>
              <a:rect l="l" t="t" r="r" b="b"/>
              <a:pathLst>
                <a:path w="102138" h="74521" extrusionOk="0">
                  <a:moveTo>
                    <a:pt x="97294" y="0"/>
                  </a:moveTo>
                  <a:cubicBezTo>
                    <a:pt x="97275" y="0"/>
                    <a:pt x="97255" y="0"/>
                    <a:pt x="97236" y="0"/>
                  </a:cubicBezTo>
                  <a:lnTo>
                    <a:pt x="10041" y="0"/>
                  </a:lnTo>
                  <a:cubicBezTo>
                    <a:pt x="7239" y="67"/>
                    <a:pt x="4904" y="2202"/>
                    <a:pt x="4670" y="5004"/>
                  </a:cubicBezTo>
                  <a:lnTo>
                    <a:pt x="234" y="69517"/>
                  </a:lnTo>
                  <a:cubicBezTo>
                    <a:pt x="0" y="72219"/>
                    <a:pt x="2135" y="74520"/>
                    <a:pt x="4870" y="74520"/>
                  </a:cubicBezTo>
                  <a:lnTo>
                    <a:pt x="92099" y="74520"/>
                  </a:lnTo>
                  <a:cubicBezTo>
                    <a:pt x="94901" y="74454"/>
                    <a:pt x="97203" y="72285"/>
                    <a:pt x="97436" y="69517"/>
                  </a:cubicBezTo>
                  <a:lnTo>
                    <a:pt x="101906" y="5004"/>
                  </a:lnTo>
                  <a:cubicBezTo>
                    <a:pt x="102138" y="2321"/>
                    <a:pt x="100002" y="0"/>
                    <a:pt x="972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0"/>
            <p:cNvSpPr/>
            <p:nvPr/>
          </p:nvSpPr>
          <p:spPr>
            <a:xfrm flipH="1">
              <a:off x="4869297" y="1832643"/>
              <a:ext cx="2872006" cy="2096149"/>
            </a:xfrm>
            <a:custGeom>
              <a:avLst/>
              <a:gdLst/>
              <a:ahLst/>
              <a:cxnLst/>
              <a:rect l="l" t="t" r="r" b="b"/>
              <a:pathLst>
                <a:path w="102471" h="74789" extrusionOk="0">
                  <a:moveTo>
                    <a:pt x="97460" y="301"/>
                  </a:moveTo>
                  <a:cubicBezTo>
                    <a:pt x="100068" y="301"/>
                    <a:pt x="102137" y="2522"/>
                    <a:pt x="101905" y="5138"/>
                  </a:cubicBezTo>
                  <a:lnTo>
                    <a:pt x="97469" y="69651"/>
                  </a:lnTo>
                  <a:cubicBezTo>
                    <a:pt x="97235" y="72353"/>
                    <a:pt x="94967" y="74421"/>
                    <a:pt x="92265" y="74488"/>
                  </a:cubicBezTo>
                  <a:lnTo>
                    <a:pt x="5036" y="74488"/>
                  </a:lnTo>
                  <a:cubicBezTo>
                    <a:pt x="5017" y="74488"/>
                    <a:pt x="4998" y="74488"/>
                    <a:pt x="4979" y="74488"/>
                  </a:cubicBezTo>
                  <a:cubicBezTo>
                    <a:pt x="2371" y="74488"/>
                    <a:pt x="301" y="72234"/>
                    <a:pt x="533" y="69651"/>
                  </a:cubicBezTo>
                  <a:lnTo>
                    <a:pt x="5003" y="5171"/>
                  </a:lnTo>
                  <a:cubicBezTo>
                    <a:pt x="5236" y="2436"/>
                    <a:pt x="7471" y="335"/>
                    <a:pt x="10207" y="301"/>
                  </a:cubicBezTo>
                  <a:lnTo>
                    <a:pt x="97402" y="301"/>
                  </a:lnTo>
                  <a:cubicBezTo>
                    <a:pt x="97422" y="301"/>
                    <a:pt x="97441" y="301"/>
                    <a:pt x="97460" y="301"/>
                  </a:cubicBezTo>
                  <a:close/>
                  <a:moveTo>
                    <a:pt x="97460" y="1"/>
                  </a:moveTo>
                  <a:cubicBezTo>
                    <a:pt x="97441" y="1"/>
                    <a:pt x="97422" y="1"/>
                    <a:pt x="97402" y="1"/>
                  </a:cubicBezTo>
                  <a:lnTo>
                    <a:pt x="10207" y="1"/>
                  </a:lnTo>
                  <a:cubicBezTo>
                    <a:pt x="7304" y="34"/>
                    <a:pt x="4936" y="2269"/>
                    <a:pt x="4669" y="5138"/>
                  </a:cubicBezTo>
                  <a:lnTo>
                    <a:pt x="233" y="69651"/>
                  </a:lnTo>
                  <a:cubicBezTo>
                    <a:pt x="1" y="72433"/>
                    <a:pt x="2203" y="74788"/>
                    <a:pt x="4978" y="74788"/>
                  </a:cubicBezTo>
                  <a:cubicBezTo>
                    <a:pt x="4997" y="74788"/>
                    <a:pt x="5017" y="74788"/>
                    <a:pt x="5036" y="74788"/>
                  </a:cubicBezTo>
                  <a:lnTo>
                    <a:pt x="92265" y="74788"/>
                  </a:lnTo>
                  <a:cubicBezTo>
                    <a:pt x="95167" y="74754"/>
                    <a:pt x="97569" y="72520"/>
                    <a:pt x="97802" y="69651"/>
                  </a:cubicBezTo>
                  <a:lnTo>
                    <a:pt x="102239" y="5171"/>
                  </a:lnTo>
                  <a:cubicBezTo>
                    <a:pt x="102471" y="2389"/>
                    <a:pt x="100268" y="1"/>
                    <a:pt x="97460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0"/>
            <p:cNvSpPr/>
            <p:nvPr/>
          </p:nvSpPr>
          <p:spPr>
            <a:xfrm flipH="1">
              <a:off x="6322103" y="2960610"/>
              <a:ext cx="575937" cy="517107"/>
            </a:xfrm>
            <a:custGeom>
              <a:avLst/>
              <a:gdLst/>
              <a:ahLst/>
              <a:cxnLst/>
              <a:rect l="l" t="t" r="r" b="b"/>
              <a:pathLst>
                <a:path w="20549" h="18450" extrusionOk="0">
                  <a:moveTo>
                    <a:pt x="10926" y="0"/>
                  </a:moveTo>
                  <a:cubicBezTo>
                    <a:pt x="8510" y="0"/>
                    <a:pt x="6032" y="943"/>
                    <a:pt x="4103" y="2820"/>
                  </a:cubicBezTo>
                  <a:cubicBezTo>
                    <a:pt x="301" y="6489"/>
                    <a:pt x="0" y="12327"/>
                    <a:pt x="3403" y="15863"/>
                  </a:cubicBezTo>
                  <a:cubicBezTo>
                    <a:pt x="5081" y="17590"/>
                    <a:pt x="7332" y="18449"/>
                    <a:pt x="9639" y="18449"/>
                  </a:cubicBezTo>
                  <a:cubicBezTo>
                    <a:pt x="12056" y="18449"/>
                    <a:pt x="14533" y="17506"/>
                    <a:pt x="16479" y="15629"/>
                  </a:cubicBezTo>
                  <a:cubicBezTo>
                    <a:pt x="20248" y="11960"/>
                    <a:pt x="20548" y="6123"/>
                    <a:pt x="17146" y="2587"/>
                  </a:cubicBezTo>
                  <a:cubicBezTo>
                    <a:pt x="15484" y="860"/>
                    <a:pt x="13233" y="0"/>
                    <a:pt x="1092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0"/>
            <p:cNvSpPr/>
            <p:nvPr/>
          </p:nvSpPr>
          <p:spPr>
            <a:xfrm flipH="1">
              <a:off x="6379139" y="3012153"/>
              <a:ext cx="460940" cy="414022"/>
            </a:xfrm>
            <a:custGeom>
              <a:avLst/>
              <a:gdLst/>
              <a:ahLst/>
              <a:cxnLst/>
              <a:rect l="l" t="t" r="r" b="b"/>
              <a:pathLst>
                <a:path w="16446" h="14772" extrusionOk="0">
                  <a:moveTo>
                    <a:pt x="8717" y="0"/>
                  </a:moveTo>
                  <a:cubicBezTo>
                    <a:pt x="6792" y="0"/>
                    <a:pt x="4818" y="751"/>
                    <a:pt x="3270" y="2249"/>
                  </a:cubicBezTo>
                  <a:cubicBezTo>
                    <a:pt x="234" y="5184"/>
                    <a:pt x="1" y="9854"/>
                    <a:pt x="2736" y="12690"/>
                  </a:cubicBezTo>
                  <a:cubicBezTo>
                    <a:pt x="4059" y="14079"/>
                    <a:pt x="5863" y="14771"/>
                    <a:pt x="7716" y="14771"/>
                  </a:cubicBezTo>
                  <a:cubicBezTo>
                    <a:pt x="9646" y="14771"/>
                    <a:pt x="11628" y="14020"/>
                    <a:pt x="13177" y="12523"/>
                  </a:cubicBezTo>
                  <a:cubicBezTo>
                    <a:pt x="16212" y="9587"/>
                    <a:pt x="16446" y="4917"/>
                    <a:pt x="13710" y="2082"/>
                  </a:cubicBezTo>
                  <a:cubicBezTo>
                    <a:pt x="12370" y="693"/>
                    <a:pt x="10566" y="0"/>
                    <a:pt x="87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0"/>
            <p:cNvSpPr/>
            <p:nvPr/>
          </p:nvSpPr>
          <p:spPr>
            <a:xfrm flipH="1">
              <a:off x="6437100" y="3064144"/>
              <a:ext cx="345943" cy="310012"/>
            </a:xfrm>
            <a:custGeom>
              <a:avLst/>
              <a:gdLst/>
              <a:ahLst/>
              <a:cxnLst/>
              <a:rect l="l" t="t" r="r" b="b"/>
              <a:pathLst>
                <a:path w="12343" h="11061" extrusionOk="0">
                  <a:moveTo>
                    <a:pt x="6561" y="1"/>
                  </a:moveTo>
                  <a:cubicBezTo>
                    <a:pt x="5112" y="1"/>
                    <a:pt x="3629" y="568"/>
                    <a:pt x="2469" y="1695"/>
                  </a:cubicBezTo>
                  <a:cubicBezTo>
                    <a:pt x="200" y="3896"/>
                    <a:pt x="0" y="7399"/>
                    <a:pt x="2068" y="9500"/>
                  </a:cubicBezTo>
                  <a:cubicBezTo>
                    <a:pt x="3062" y="10543"/>
                    <a:pt x="4407" y="11061"/>
                    <a:pt x="5790" y="11061"/>
                  </a:cubicBezTo>
                  <a:cubicBezTo>
                    <a:pt x="7238" y="11061"/>
                    <a:pt x="8730" y="10493"/>
                    <a:pt x="9907" y="9367"/>
                  </a:cubicBezTo>
                  <a:cubicBezTo>
                    <a:pt x="12176" y="7165"/>
                    <a:pt x="12342" y="3663"/>
                    <a:pt x="10308" y="1561"/>
                  </a:cubicBezTo>
                  <a:cubicBezTo>
                    <a:pt x="9297" y="518"/>
                    <a:pt x="7945" y="1"/>
                    <a:pt x="6561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0"/>
            <p:cNvSpPr/>
            <p:nvPr/>
          </p:nvSpPr>
          <p:spPr>
            <a:xfrm flipH="1">
              <a:off x="6501619" y="3115378"/>
              <a:ext cx="216877" cy="207572"/>
            </a:xfrm>
            <a:custGeom>
              <a:avLst/>
              <a:gdLst/>
              <a:ahLst/>
              <a:cxnLst/>
              <a:rect l="l" t="t" r="r" b="b"/>
              <a:pathLst>
                <a:path w="7738" h="7406" extrusionOk="0">
                  <a:moveTo>
                    <a:pt x="4135" y="0"/>
                  </a:moveTo>
                  <a:cubicBezTo>
                    <a:pt x="2067" y="33"/>
                    <a:pt x="366" y="1635"/>
                    <a:pt x="199" y="3703"/>
                  </a:cubicBezTo>
                  <a:cubicBezTo>
                    <a:pt x="1" y="5685"/>
                    <a:pt x="1570" y="7406"/>
                    <a:pt x="3577" y="7406"/>
                  </a:cubicBezTo>
                  <a:cubicBezTo>
                    <a:pt x="3596" y="7406"/>
                    <a:pt x="3616" y="7406"/>
                    <a:pt x="3635" y="7405"/>
                  </a:cubicBezTo>
                  <a:cubicBezTo>
                    <a:pt x="5703" y="7372"/>
                    <a:pt x="7404" y="5771"/>
                    <a:pt x="7571" y="3703"/>
                  </a:cubicBezTo>
                  <a:cubicBezTo>
                    <a:pt x="7738" y="1701"/>
                    <a:pt x="6137" y="0"/>
                    <a:pt x="41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0"/>
            <p:cNvSpPr/>
            <p:nvPr/>
          </p:nvSpPr>
          <p:spPr>
            <a:xfrm flipH="1">
              <a:off x="6555880" y="3167705"/>
              <a:ext cx="108382" cy="102917"/>
            </a:xfrm>
            <a:custGeom>
              <a:avLst/>
              <a:gdLst/>
              <a:ahLst/>
              <a:cxnLst/>
              <a:rect l="l" t="t" r="r" b="b"/>
              <a:pathLst>
                <a:path w="3867" h="3672" extrusionOk="0">
                  <a:moveTo>
                    <a:pt x="2123" y="0"/>
                  </a:moveTo>
                  <a:cubicBezTo>
                    <a:pt x="2104" y="0"/>
                    <a:pt x="2086" y="0"/>
                    <a:pt x="2067" y="1"/>
                  </a:cubicBezTo>
                  <a:cubicBezTo>
                    <a:pt x="1033" y="1"/>
                    <a:pt x="165" y="802"/>
                    <a:pt x="99" y="1836"/>
                  </a:cubicBezTo>
                  <a:cubicBezTo>
                    <a:pt x="1" y="2818"/>
                    <a:pt x="770" y="3671"/>
                    <a:pt x="1744" y="3671"/>
                  </a:cubicBezTo>
                  <a:cubicBezTo>
                    <a:pt x="1763" y="3671"/>
                    <a:pt x="1781" y="3671"/>
                    <a:pt x="1800" y="3670"/>
                  </a:cubicBezTo>
                  <a:cubicBezTo>
                    <a:pt x="2834" y="3670"/>
                    <a:pt x="3701" y="2870"/>
                    <a:pt x="3801" y="1836"/>
                  </a:cubicBezTo>
                  <a:cubicBezTo>
                    <a:pt x="3867" y="854"/>
                    <a:pt x="3097" y="0"/>
                    <a:pt x="2123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0"/>
            <p:cNvSpPr/>
            <p:nvPr/>
          </p:nvSpPr>
          <p:spPr>
            <a:xfrm flipH="1">
              <a:off x="7090701" y="3072328"/>
              <a:ext cx="432801" cy="529215"/>
            </a:xfrm>
            <a:custGeom>
              <a:avLst/>
              <a:gdLst/>
              <a:ahLst/>
              <a:cxnLst/>
              <a:rect l="l" t="t" r="r" b="b"/>
              <a:pathLst>
                <a:path w="15442" h="18882" extrusionOk="0">
                  <a:moveTo>
                    <a:pt x="8188" y="401"/>
                  </a:moveTo>
                  <a:cubicBezTo>
                    <a:pt x="12003" y="401"/>
                    <a:pt x="15008" y="3676"/>
                    <a:pt x="14678" y="7474"/>
                  </a:cubicBezTo>
                  <a:cubicBezTo>
                    <a:pt x="14444" y="9642"/>
                    <a:pt x="13610" y="11710"/>
                    <a:pt x="12243" y="13411"/>
                  </a:cubicBezTo>
                  <a:cubicBezTo>
                    <a:pt x="11275" y="14679"/>
                    <a:pt x="10575" y="16113"/>
                    <a:pt x="10174" y="17648"/>
                  </a:cubicBezTo>
                  <a:cubicBezTo>
                    <a:pt x="10041" y="18115"/>
                    <a:pt x="9607" y="18448"/>
                    <a:pt x="9107" y="18448"/>
                  </a:cubicBezTo>
                  <a:lnTo>
                    <a:pt x="4537" y="18448"/>
                  </a:lnTo>
                  <a:cubicBezTo>
                    <a:pt x="4070" y="18448"/>
                    <a:pt x="3703" y="18115"/>
                    <a:pt x="3636" y="17681"/>
                  </a:cubicBezTo>
                  <a:cubicBezTo>
                    <a:pt x="3436" y="16180"/>
                    <a:pt x="2936" y="14712"/>
                    <a:pt x="2102" y="13411"/>
                  </a:cubicBezTo>
                  <a:cubicBezTo>
                    <a:pt x="1001" y="11677"/>
                    <a:pt x="434" y="9609"/>
                    <a:pt x="501" y="7507"/>
                  </a:cubicBezTo>
                  <a:cubicBezTo>
                    <a:pt x="834" y="3538"/>
                    <a:pt x="4137" y="502"/>
                    <a:pt x="8106" y="435"/>
                  </a:cubicBezTo>
                  <a:lnTo>
                    <a:pt x="8073" y="402"/>
                  </a:lnTo>
                  <a:cubicBezTo>
                    <a:pt x="8111" y="401"/>
                    <a:pt x="8150" y="401"/>
                    <a:pt x="8188" y="401"/>
                  </a:cubicBezTo>
                  <a:close/>
                  <a:moveTo>
                    <a:pt x="8222" y="1"/>
                  </a:moveTo>
                  <a:cubicBezTo>
                    <a:pt x="8183" y="1"/>
                    <a:pt x="8145" y="1"/>
                    <a:pt x="8106" y="2"/>
                  </a:cubicBezTo>
                  <a:cubicBezTo>
                    <a:pt x="3903" y="68"/>
                    <a:pt x="434" y="3304"/>
                    <a:pt x="101" y="7507"/>
                  </a:cubicBezTo>
                  <a:cubicBezTo>
                    <a:pt x="0" y="9675"/>
                    <a:pt x="601" y="11843"/>
                    <a:pt x="1768" y="13645"/>
                  </a:cubicBezTo>
                  <a:cubicBezTo>
                    <a:pt x="2536" y="14912"/>
                    <a:pt x="3036" y="16280"/>
                    <a:pt x="3236" y="17748"/>
                  </a:cubicBezTo>
                  <a:cubicBezTo>
                    <a:pt x="3303" y="18415"/>
                    <a:pt x="3870" y="18882"/>
                    <a:pt x="4537" y="18882"/>
                  </a:cubicBezTo>
                  <a:lnTo>
                    <a:pt x="9140" y="18882"/>
                  </a:lnTo>
                  <a:cubicBezTo>
                    <a:pt x="9807" y="18882"/>
                    <a:pt x="10408" y="18415"/>
                    <a:pt x="10575" y="17748"/>
                  </a:cubicBezTo>
                  <a:cubicBezTo>
                    <a:pt x="10975" y="16247"/>
                    <a:pt x="11675" y="14879"/>
                    <a:pt x="12609" y="13645"/>
                  </a:cubicBezTo>
                  <a:cubicBezTo>
                    <a:pt x="14010" y="11877"/>
                    <a:pt x="14878" y="9742"/>
                    <a:pt x="15111" y="7507"/>
                  </a:cubicBezTo>
                  <a:cubicBezTo>
                    <a:pt x="15442" y="3476"/>
                    <a:pt x="12270" y="1"/>
                    <a:pt x="8222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0"/>
            <p:cNvSpPr/>
            <p:nvPr/>
          </p:nvSpPr>
          <p:spPr>
            <a:xfrm flipH="1">
              <a:off x="7180361" y="3246266"/>
              <a:ext cx="271166" cy="421674"/>
            </a:xfrm>
            <a:custGeom>
              <a:avLst/>
              <a:gdLst/>
              <a:ahLst/>
              <a:cxnLst/>
              <a:rect l="l" t="t" r="r" b="b"/>
              <a:pathLst>
                <a:path w="9675" h="15045" extrusionOk="0">
                  <a:moveTo>
                    <a:pt x="4971" y="367"/>
                  </a:moveTo>
                  <a:cubicBezTo>
                    <a:pt x="4971" y="367"/>
                    <a:pt x="5205" y="500"/>
                    <a:pt x="5171" y="1901"/>
                  </a:cubicBezTo>
                  <a:cubicBezTo>
                    <a:pt x="5205" y="2769"/>
                    <a:pt x="5038" y="3636"/>
                    <a:pt x="4671" y="4437"/>
                  </a:cubicBezTo>
                  <a:lnTo>
                    <a:pt x="4638" y="4437"/>
                  </a:lnTo>
                  <a:cubicBezTo>
                    <a:pt x="4471" y="4036"/>
                    <a:pt x="4371" y="3636"/>
                    <a:pt x="4337" y="3202"/>
                  </a:cubicBezTo>
                  <a:cubicBezTo>
                    <a:pt x="4237" y="1801"/>
                    <a:pt x="4771" y="434"/>
                    <a:pt x="4971" y="367"/>
                  </a:cubicBezTo>
                  <a:close/>
                  <a:moveTo>
                    <a:pt x="1035" y="1768"/>
                  </a:moveTo>
                  <a:cubicBezTo>
                    <a:pt x="1369" y="1768"/>
                    <a:pt x="1702" y="1901"/>
                    <a:pt x="1902" y="2168"/>
                  </a:cubicBezTo>
                  <a:cubicBezTo>
                    <a:pt x="2269" y="2602"/>
                    <a:pt x="2603" y="3403"/>
                    <a:pt x="2703" y="4970"/>
                  </a:cubicBezTo>
                  <a:cubicBezTo>
                    <a:pt x="1569" y="4470"/>
                    <a:pt x="368" y="3036"/>
                    <a:pt x="368" y="2235"/>
                  </a:cubicBezTo>
                  <a:lnTo>
                    <a:pt x="335" y="2235"/>
                  </a:lnTo>
                  <a:cubicBezTo>
                    <a:pt x="335" y="2068"/>
                    <a:pt x="401" y="1801"/>
                    <a:pt x="935" y="1768"/>
                  </a:cubicBezTo>
                  <a:close/>
                  <a:moveTo>
                    <a:pt x="8974" y="1901"/>
                  </a:moveTo>
                  <a:cubicBezTo>
                    <a:pt x="9141" y="2002"/>
                    <a:pt x="9274" y="2602"/>
                    <a:pt x="9074" y="3369"/>
                  </a:cubicBezTo>
                  <a:cubicBezTo>
                    <a:pt x="8807" y="4303"/>
                    <a:pt x="8073" y="5037"/>
                    <a:pt x="7139" y="5304"/>
                  </a:cubicBezTo>
                  <a:cubicBezTo>
                    <a:pt x="7373" y="4303"/>
                    <a:pt x="7807" y="3336"/>
                    <a:pt x="8307" y="2435"/>
                  </a:cubicBezTo>
                  <a:cubicBezTo>
                    <a:pt x="8607" y="2035"/>
                    <a:pt x="8807" y="1901"/>
                    <a:pt x="8907" y="1901"/>
                  </a:cubicBezTo>
                  <a:close/>
                  <a:moveTo>
                    <a:pt x="5038" y="0"/>
                  </a:moveTo>
                  <a:cubicBezTo>
                    <a:pt x="4471" y="0"/>
                    <a:pt x="4104" y="1401"/>
                    <a:pt x="4004" y="2335"/>
                  </a:cubicBezTo>
                  <a:cubicBezTo>
                    <a:pt x="3870" y="3169"/>
                    <a:pt x="4037" y="4003"/>
                    <a:pt x="4404" y="4770"/>
                  </a:cubicBezTo>
                  <a:cubicBezTo>
                    <a:pt x="4204" y="4970"/>
                    <a:pt x="3904" y="5104"/>
                    <a:pt x="3570" y="5104"/>
                  </a:cubicBezTo>
                  <a:cubicBezTo>
                    <a:pt x="3521" y="5114"/>
                    <a:pt x="3472" y="5118"/>
                    <a:pt x="3424" y="5118"/>
                  </a:cubicBezTo>
                  <a:cubicBezTo>
                    <a:pt x="3309" y="5118"/>
                    <a:pt x="3198" y="5094"/>
                    <a:pt x="3103" y="5070"/>
                  </a:cubicBezTo>
                  <a:cubicBezTo>
                    <a:pt x="3003" y="3536"/>
                    <a:pt x="2703" y="2469"/>
                    <a:pt x="2203" y="1901"/>
                  </a:cubicBezTo>
                  <a:cubicBezTo>
                    <a:pt x="1897" y="1565"/>
                    <a:pt x="1479" y="1397"/>
                    <a:pt x="1052" y="1397"/>
                  </a:cubicBezTo>
                  <a:cubicBezTo>
                    <a:pt x="1013" y="1397"/>
                    <a:pt x="974" y="1398"/>
                    <a:pt x="935" y="1401"/>
                  </a:cubicBezTo>
                  <a:cubicBezTo>
                    <a:pt x="101" y="1434"/>
                    <a:pt x="1" y="2035"/>
                    <a:pt x="1" y="2268"/>
                  </a:cubicBezTo>
                  <a:cubicBezTo>
                    <a:pt x="1" y="3236"/>
                    <a:pt x="1335" y="4904"/>
                    <a:pt x="2736" y="5371"/>
                  </a:cubicBezTo>
                  <a:cubicBezTo>
                    <a:pt x="2836" y="7339"/>
                    <a:pt x="2603" y="10307"/>
                    <a:pt x="1769" y="14877"/>
                  </a:cubicBezTo>
                  <a:lnTo>
                    <a:pt x="1736" y="15044"/>
                  </a:lnTo>
                  <a:lnTo>
                    <a:pt x="2102" y="15044"/>
                  </a:lnTo>
                  <a:lnTo>
                    <a:pt x="2102" y="14944"/>
                  </a:lnTo>
                  <a:cubicBezTo>
                    <a:pt x="2870" y="10875"/>
                    <a:pt x="3203" y="7706"/>
                    <a:pt x="3103" y="5471"/>
                  </a:cubicBezTo>
                  <a:cubicBezTo>
                    <a:pt x="3270" y="5471"/>
                    <a:pt x="3403" y="5504"/>
                    <a:pt x="3570" y="5504"/>
                  </a:cubicBezTo>
                  <a:cubicBezTo>
                    <a:pt x="3970" y="5471"/>
                    <a:pt x="4337" y="5337"/>
                    <a:pt x="4604" y="5037"/>
                  </a:cubicBezTo>
                  <a:cubicBezTo>
                    <a:pt x="4971" y="5471"/>
                    <a:pt x="5538" y="5738"/>
                    <a:pt x="6105" y="5738"/>
                  </a:cubicBezTo>
                  <a:lnTo>
                    <a:pt x="6572" y="5738"/>
                  </a:lnTo>
                  <a:cubicBezTo>
                    <a:pt x="5672" y="8973"/>
                    <a:pt x="5271" y="13176"/>
                    <a:pt x="5972" y="15044"/>
                  </a:cubicBezTo>
                  <a:lnTo>
                    <a:pt x="6372" y="15044"/>
                  </a:lnTo>
                  <a:cubicBezTo>
                    <a:pt x="5605" y="13376"/>
                    <a:pt x="6072" y="8973"/>
                    <a:pt x="6973" y="5704"/>
                  </a:cubicBezTo>
                  <a:cubicBezTo>
                    <a:pt x="8140" y="5471"/>
                    <a:pt x="9074" y="4603"/>
                    <a:pt x="9408" y="3436"/>
                  </a:cubicBezTo>
                  <a:cubicBezTo>
                    <a:pt x="9675" y="2569"/>
                    <a:pt x="9541" y="1735"/>
                    <a:pt x="9107" y="1568"/>
                  </a:cubicBezTo>
                  <a:cubicBezTo>
                    <a:pt x="9051" y="1544"/>
                    <a:pt x="8986" y="1527"/>
                    <a:pt x="8914" y="1527"/>
                  </a:cubicBezTo>
                  <a:cubicBezTo>
                    <a:pt x="8688" y="1527"/>
                    <a:pt x="8386" y="1687"/>
                    <a:pt x="8007" y="2268"/>
                  </a:cubicBezTo>
                  <a:cubicBezTo>
                    <a:pt x="7440" y="3236"/>
                    <a:pt x="6973" y="4270"/>
                    <a:pt x="6706" y="5371"/>
                  </a:cubicBezTo>
                  <a:cubicBezTo>
                    <a:pt x="6622" y="5387"/>
                    <a:pt x="6531" y="5396"/>
                    <a:pt x="6439" y="5396"/>
                  </a:cubicBezTo>
                  <a:cubicBezTo>
                    <a:pt x="6347" y="5396"/>
                    <a:pt x="6255" y="5387"/>
                    <a:pt x="6172" y="5371"/>
                  </a:cubicBezTo>
                  <a:cubicBezTo>
                    <a:pt x="5672" y="5371"/>
                    <a:pt x="5205" y="5137"/>
                    <a:pt x="4871" y="4770"/>
                  </a:cubicBezTo>
                  <a:cubicBezTo>
                    <a:pt x="5271" y="4236"/>
                    <a:pt x="5538" y="3336"/>
                    <a:pt x="5572" y="1868"/>
                  </a:cubicBezTo>
                  <a:cubicBezTo>
                    <a:pt x="5605" y="601"/>
                    <a:pt x="5438" y="0"/>
                    <a:pt x="5038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0"/>
            <p:cNvSpPr/>
            <p:nvPr/>
          </p:nvSpPr>
          <p:spPr>
            <a:xfrm flipH="1">
              <a:off x="7249533" y="3636129"/>
              <a:ext cx="173939" cy="48628"/>
            </a:xfrm>
            <a:custGeom>
              <a:avLst/>
              <a:gdLst/>
              <a:ahLst/>
              <a:cxnLst/>
              <a:rect l="l" t="t" r="r" b="b"/>
              <a:pathLst>
                <a:path w="6206" h="1735" extrusionOk="0">
                  <a:moveTo>
                    <a:pt x="668" y="0"/>
                  </a:moveTo>
                  <a:cubicBezTo>
                    <a:pt x="368" y="0"/>
                    <a:pt x="101" y="234"/>
                    <a:pt x="67" y="567"/>
                  </a:cubicBezTo>
                  <a:lnTo>
                    <a:pt x="34" y="1168"/>
                  </a:lnTo>
                  <a:cubicBezTo>
                    <a:pt x="1" y="1468"/>
                    <a:pt x="234" y="1735"/>
                    <a:pt x="568" y="1735"/>
                  </a:cubicBezTo>
                  <a:lnTo>
                    <a:pt x="5571" y="1735"/>
                  </a:lnTo>
                  <a:cubicBezTo>
                    <a:pt x="5872" y="1735"/>
                    <a:pt x="6138" y="1468"/>
                    <a:pt x="6172" y="1168"/>
                  </a:cubicBezTo>
                  <a:lnTo>
                    <a:pt x="6205" y="567"/>
                  </a:lnTo>
                  <a:cubicBezTo>
                    <a:pt x="6205" y="267"/>
                    <a:pt x="5972" y="0"/>
                    <a:pt x="5671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0"/>
            <p:cNvSpPr/>
            <p:nvPr/>
          </p:nvSpPr>
          <p:spPr>
            <a:xfrm flipH="1">
              <a:off x="7243927" y="3630495"/>
              <a:ext cx="185150" cy="60820"/>
            </a:xfrm>
            <a:custGeom>
              <a:avLst/>
              <a:gdLst/>
              <a:ahLst/>
              <a:cxnLst/>
              <a:rect l="l" t="t" r="r" b="b"/>
              <a:pathLst>
                <a:path w="6606" h="2170" extrusionOk="0">
                  <a:moveTo>
                    <a:pt x="5838" y="435"/>
                  </a:moveTo>
                  <a:cubicBezTo>
                    <a:pt x="5938" y="435"/>
                    <a:pt x="6038" y="468"/>
                    <a:pt x="6072" y="535"/>
                  </a:cubicBezTo>
                  <a:cubicBezTo>
                    <a:pt x="6138" y="601"/>
                    <a:pt x="6172" y="668"/>
                    <a:pt x="6172" y="768"/>
                  </a:cubicBezTo>
                  <a:lnTo>
                    <a:pt x="6138" y="1369"/>
                  </a:lnTo>
                  <a:cubicBezTo>
                    <a:pt x="6105" y="1569"/>
                    <a:pt x="5938" y="1735"/>
                    <a:pt x="5738" y="1735"/>
                  </a:cubicBezTo>
                  <a:lnTo>
                    <a:pt x="734" y="1735"/>
                  </a:lnTo>
                  <a:cubicBezTo>
                    <a:pt x="634" y="1735"/>
                    <a:pt x="568" y="1702"/>
                    <a:pt x="501" y="1635"/>
                  </a:cubicBezTo>
                  <a:cubicBezTo>
                    <a:pt x="434" y="1569"/>
                    <a:pt x="401" y="1502"/>
                    <a:pt x="401" y="1402"/>
                  </a:cubicBezTo>
                  <a:lnTo>
                    <a:pt x="468" y="801"/>
                  </a:lnTo>
                  <a:cubicBezTo>
                    <a:pt x="468" y="601"/>
                    <a:pt x="634" y="435"/>
                    <a:pt x="834" y="435"/>
                  </a:cubicBezTo>
                  <a:close/>
                  <a:moveTo>
                    <a:pt x="868" y="1"/>
                  </a:moveTo>
                  <a:cubicBezTo>
                    <a:pt x="434" y="34"/>
                    <a:pt x="101" y="334"/>
                    <a:pt x="67" y="768"/>
                  </a:cubicBezTo>
                  <a:lnTo>
                    <a:pt x="34" y="1369"/>
                  </a:lnTo>
                  <a:cubicBezTo>
                    <a:pt x="1" y="1569"/>
                    <a:pt x="67" y="1769"/>
                    <a:pt x="201" y="1936"/>
                  </a:cubicBezTo>
                  <a:cubicBezTo>
                    <a:pt x="367" y="2069"/>
                    <a:pt x="534" y="2169"/>
                    <a:pt x="768" y="2169"/>
                  </a:cubicBezTo>
                  <a:lnTo>
                    <a:pt x="5771" y="2169"/>
                  </a:lnTo>
                  <a:cubicBezTo>
                    <a:pt x="6172" y="2136"/>
                    <a:pt x="6505" y="1802"/>
                    <a:pt x="6572" y="1402"/>
                  </a:cubicBezTo>
                  <a:lnTo>
                    <a:pt x="6605" y="801"/>
                  </a:lnTo>
                  <a:cubicBezTo>
                    <a:pt x="6605" y="601"/>
                    <a:pt x="6539" y="401"/>
                    <a:pt x="6405" y="234"/>
                  </a:cubicBezTo>
                  <a:cubicBezTo>
                    <a:pt x="6272" y="101"/>
                    <a:pt x="6072" y="1"/>
                    <a:pt x="5871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0"/>
            <p:cNvSpPr/>
            <p:nvPr/>
          </p:nvSpPr>
          <p:spPr>
            <a:xfrm flipH="1">
              <a:off x="5463845" y="2614246"/>
              <a:ext cx="190755" cy="196361"/>
            </a:xfrm>
            <a:custGeom>
              <a:avLst/>
              <a:gdLst/>
              <a:ahLst/>
              <a:cxnLst/>
              <a:rect l="l" t="t" r="r" b="b"/>
              <a:pathLst>
                <a:path w="6806" h="7006" extrusionOk="0">
                  <a:moveTo>
                    <a:pt x="2802" y="1"/>
                  </a:moveTo>
                  <a:lnTo>
                    <a:pt x="0" y="1735"/>
                  </a:lnTo>
                  <a:lnTo>
                    <a:pt x="4904" y="7006"/>
                  </a:lnTo>
                  <a:lnTo>
                    <a:pt x="6805" y="4337"/>
                  </a:lnTo>
                  <a:lnTo>
                    <a:pt x="2802" y="1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0"/>
            <p:cNvSpPr/>
            <p:nvPr/>
          </p:nvSpPr>
          <p:spPr>
            <a:xfrm flipH="1">
              <a:off x="5478811" y="2631091"/>
              <a:ext cx="160822" cy="161747"/>
            </a:xfrm>
            <a:custGeom>
              <a:avLst/>
              <a:gdLst/>
              <a:ahLst/>
              <a:cxnLst/>
              <a:rect l="l" t="t" r="r" b="b"/>
              <a:pathLst>
                <a:path w="5738" h="5771" extrusionOk="0">
                  <a:moveTo>
                    <a:pt x="3136" y="0"/>
                  </a:moveTo>
                  <a:lnTo>
                    <a:pt x="0" y="2368"/>
                  </a:lnTo>
                  <a:lnTo>
                    <a:pt x="3202" y="5771"/>
                  </a:lnTo>
                  <a:lnTo>
                    <a:pt x="5738" y="2802"/>
                  </a:lnTo>
                  <a:lnTo>
                    <a:pt x="3136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0"/>
            <p:cNvSpPr/>
            <p:nvPr/>
          </p:nvSpPr>
          <p:spPr>
            <a:xfrm flipH="1">
              <a:off x="5450756" y="2473632"/>
              <a:ext cx="229097" cy="126628"/>
            </a:xfrm>
            <a:custGeom>
              <a:avLst/>
              <a:gdLst/>
              <a:ahLst/>
              <a:cxnLst/>
              <a:rect l="l" t="t" r="r" b="b"/>
              <a:pathLst>
                <a:path w="8174" h="4518" extrusionOk="0">
                  <a:moveTo>
                    <a:pt x="6266" y="0"/>
                  </a:moveTo>
                  <a:cubicBezTo>
                    <a:pt x="2937" y="0"/>
                    <a:pt x="1336" y="3154"/>
                    <a:pt x="1" y="4517"/>
                  </a:cubicBezTo>
                  <a:cubicBezTo>
                    <a:pt x="1" y="4517"/>
                    <a:pt x="1529" y="3990"/>
                    <a:pt x="2525" y="3990"/>
                  </a:cubicBezTo>
                  <a:cubicBezTo>
                    <a:pt x="2650" y="3990"/>
                    <a:pt x="2766" y="3998"/>
                    <a:pt x="2869" y="4017"/>
                  </a:cubicBezTo>
                  <a:cubicBezTo>
                    <a:pt x="2973" y="4034"/>
                    <a:pt x="3076" y="4042"/>
                    <a:pt x="3178" y="4042"/>
                  </a:cubicBezTo>
                  <a:cubicBezTo>
                    <a:pt x="3671" y="4042"/>
                    <a:pt x="4145" y="3848"/>
                    <a:pt x="4504" y="3517"/>
                  </a:cubicBezTo>
                  <a:lnTo>
                    <a:pt x="8173" y="314"/>
                  </a:lnTo>
                  <a:cubicBezTo>
                    <a:pt x="7480" y="96"/>
                    <a:pt x="6847" y="0"/>
                    <a:pt x="626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0"/>
            <p:cNvSpPr/>
            <p:nvPr/>
          </p:nvSpPr>
          <p:spPr>
            <a:xfrm flipH="1">
              <a:off x="5291840" y="2619852"/>
              <a:ext cx="164549" cy="219736"/>
            </a:xfrm>
            <a:custGeom>
              <a:avLst/>
              <a:gdLst/>
              <a:ahLst/>
              <a:cxnLst/>
              <a:rect l="l" t="t" r="r" b="b"/>
              <a:pathLst>
                <a:path w="5871" h="7840" extrusionOk="0">
                  <a:moveTo>
                    <a:pt x="4737" y="1"/>
                  </a:moveTo>
                  <a:cubicBezTo>
                    <a:pt x="4737" y="1"/>
                    <a:pt x="2902" y="1835"/>
                    <a:pt x="1301" y="3437"/>
                  </a:cubicBezTo>
                  <a:cubicBezTo>
                    <a:pt x="867" y="3837"/>
                    <a:pt x="634" y="4404"/>
                    <a:pt x="667" y="5004"/>
                  </a:cubicBezTo>
                  <a:cubicBezTo>
                    <a:pt x="801" y="5972"/>
                    <a:pt x="0" y="7840"/>
                    <a:pt x="0" y="7840"/>
                  </a:cubicBezTo>
                  <a:cubicBezTo>
                    <a:pt x="1701" y="6405"/>
                    <a:pt x="5871" y="4737"/>
                    <a:pt x="4737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0"/>
            <p:cNvSpPr/>
            <p:nvPr/>
          </p:nvSpPr>
          <p:spPr>
            <a:xfrm flipH="1">
              <a:off x="5135699" y="2330243"/>
              <a:ext cx="465621" cy="426382"/>
            </a:xfrm>
            <a:custGeom>
              <a:avLst/>
              <a:gdLst/>
              <a:ahLst/>
              <a:cxnLst/>
              <a:rect l="l" t="t" r="r" b="b"/>
              <a:pathLst>
                <a:path w="16613" h="15213" extrusionOk="0">
                  <a:moveTo>
                    <a:pt x="13811" y="1"/>
                  </a:moveTo>
                  <a:cubicBezTo>
                    <a:pt x="12303" y="1"/>
                    <a:pt x="10198" y="924"/>
                    <a:pt x="8140" y="2662"/>
                  </a:cubicBezTo>
                  <a:lnTo>
                    <a:pt x="701" y="8933"/>
                  </a:lnTo>
                  <a:cubicBezTo>
                    <a:pt x="101" y="9400"/>
                    <a:pt x="1" y="10300"/>
                    <a:pt x="501" y="10901"/>
                  </a:cubicBezTo>
                  <a:lnTo>
                    <a:pt x="4170" y="14804"/>
                  </a:lnTo>
                  <a:cubicBezTo>
                    <a:pt x="4429" y="15079"/>
                    <a:pt x="4775" y="15213"/>
                    <a:pt x="5123" y="15213"/>
                  </a:cubicBezTo>
                  <a:cubicBezTo>
                    <a:pt x="5492" y="15213"/>
                    <a:pt x="5864" y="15062"/>
                    <a:pt x="6138" y="14770"/>
                  </a:cubicBezTo>
                  <a:lnTo>
                    <a:pt x="12877" y="7732"/>
                  </a:lnTo>
                  <a:cubicBezTo>
                    <a:pt x="15579" y="4897"/>
                    <a:pt x="16613" y="1828"/>
                    <a:pt x="15445" y="593"/>
                  </a:cubicBezTo>
                  <a:cubicBezTo>
                    <a:pt x="15068" y="195"/>
                    <a:pt x="14502" y="1"/>
                    <a:pt x="138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0"/>
            <p:cNvSpPr/>
            <p:nvPr/>
          </p:nvSpPr>
          <p:spPr>
            <a:xfrm flipH="1">
              <a:off x="5128215" y="2324638"/>
              <a:ext cx="474954" cy="437369"/>
            </a:xfrm>
            <a:custGeom>
              <a:avLst/>
              <a:gdLst/>
              <a:ahLst/>
              <a:cxnLst/>
              <a:rect l="l" t="t" r="r" b="b"/>
              <a:pathLst>
                <a:path w="16946" h="15605" extrusionOk="0">
                  <a:moveTo>
                    <a:pt x="13998" y="390"/>
                  </a:moveTo>
                  <a:cubicBezTo>
                    <a:pt x="14515" y="390"/>
                    <a:pt x="14973" y="586"/>
                    <a:pt x="15344" y="927"/>
                  </a:cubicBezTo>
                  <a:cubicBezTo>
                    <a:pt x="16445" y="2128"/>
                    <a:pt x="15344" y="5130"/>
                    <a:pt x="12776" y="7798"/>
                  </a:cubicBezTo>
                  <a:lnTo>
                    <a:pt x="6071" y="14803"/>
                  </a:lnTo>
                  <a:cubicBezTo>
                    <a:pt x="5804" y="15037"/>
                    <a:pt x="5504" y="15170"/>
                    <a:pt x="5170" y="15204"/>
                  </a:cubicBezTo>
                  <a:cubicBezTo>
                    <a:pt x="4870" y="15170"/>
                    <a:pt x="4570" y="15070"/>
                    <a:pt x="4403" y="14870"/>
                  </a:cubicBezTo>
                  <a:lnTo>
                    <a:pt x="734" y="10934"/>
                  </a:lnTo>
                  <a:cubicBezTo>
                    <a:pt x="534" y="10701"/>
                    <a:pt x="434" y="10434"/>
                    <a:pt x="467" y="10133"/>
                  </a:cubicBezTo>
                  <a:cubicBezTo>
                    <a:pt x="467" y="9800"/>
                    <a:pt x="634" y="9466"/>
                    <a:pt x="901" y="9266"/>
                  </a:cubicBezTo>
                  <a:lnTo>
                    <a:pt x="8339" y="2995"/>
                  </a:lnTo>
                  <a:cubicBezTo>
                    <a:pt x="10307" y="1361"/>
                    <a:pt x="12442" y="393"/>
                    <a:pt x="13877" y="393"/>
                  </a:cubicBezTo>
                  <a:cubicBezTo>
                    <a:pt x="13918" y="391"/>
                    <a:pt x="13958" y="390"/>
                    <a:pt x="13998" y="390"/>
                  </a:cubicBezTo>
                  <a:close/>
                  <a:moveTo>
                    <a:pt x="13892" y="0"/>
                  </a:moveTo>
                  <a:cubicBezTo>
                    <a:pt x="12314" y="0"/>
                    <a:pt x="10139" y="969"/>
                    <a:pt x="8072" y="2695"/>
                  </a:cubicBezTo>
                  <a:lnTo>
                    <a:pt x="634" y="8966"/>
                  </a:lnTo>
                  <a:cubicBezTo>
                    <a:pt x="300" y="9233"/>
                    <a:pt x="67" y="9666"/>
                    <a:pt x="33" y="10133"/>
                  </a:cubicBezTo>
                  <a:cubicBezTo>
                    <a:pt x="0" y="10534"/>
                    <a:pt x="133" y="10934"/>
                    <a:pt x="434" y="11234"/>
                  </a:cubicBezTo>
                  <a:lnTo>
                    <a:pt x="4103" y="15137"/>
                  </a:lnTo>
                  <a:cubicBezTo>
                    <a:pt x="4370" y="15437"/>
                    <a:pt x="4770" y="15604"/>
                    <a:pt x="5170" y="15604"/>
                  </a:cubicBezTo>
                  <a:cubicBezTo>
                    <a:pt x="5604" y="15604"/>
                    <a:pt x="6038" y="15404"/>
                    <a:pt x="6371" y="15070"/>
                  </a:cubicBezTo>
                  <a:lnTo>
                    <a:pt x="13076" y="8099"/>
                  </a:lnTo>
                  <a:cubicBezTo>
                    <a:pt x="15845" y="5230"/>
                    <a:pt x="16945" y="2028"/>
                    <a:pt x="15645" y="660"/>
                  </a:cubicBezTo>
                  <a:cubicBezTo>
                    <a:pt x="15240" y="213"/>
                    <a:pt x="14632" y="0"/>
                    <a:pt x="13892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0"/>
            <p:cNvSpPr/>
            <p:nvPr/>
          </p:nvSpPr>
          <p:spPr>
            <a:xfrm flipH="1">
              <a:off x="5244137" y="2419427"/>
              <a:ext cx="142015" cy="132234"/>
            </a:xfrm>
            <a:custGeom>
              <a:avLst/>
              <a:gdLst/>
              <a:ahLst/>
              <a:cxnLst/>
              <a:rect l="l" t="t" r="r" b="b"/>
              <a:pathLst>
                <a:path w="5067" h="4718" extrusionOk="0">
                  <a:moveTo>
                    <a:pt x="2476" y="0"/>
                  </a:moveTo>
                  <a:cubicBezTo>
                    <a:pt x="1324" y="0"/>
                    <a:pt x="206" y="855"/>
                    <a:pt x="96" y="2215"/>
                  </a:cubicBezTo>
                  <a:cubicBezTo>
                    <a:pt x="0" y="3671"/>
                    <a:pt x="1204" y="4718"/>
                    <a:pt x="2471" y="4718"/>
                  </a:cubicBezTo>
                  <a:cubicBezTo>
                    <a:pt x="2974" y="4718"/>
                    <a:pt x="3486" y="4553"/>
                    <a:pt x="3932" y="4183"/>
                  </a:cubicBezTo>
                  <a:cubicBezTo>
                    <a:pt x="4966" y="3282"/>
                    <a:pt x="5066" y="1748"/>
                    <a:pt x="4166" y="747"/>
                  </a:cubicBezTo>
                  <a:cubicBezTo>
                    <a:pt x="3685" y="233"/>
                    <a:pt x="3076" y="0"/>
                    <a:pt x="247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0"/>
            <p:cNvSpPr/>
            <p:nvPr/>
          </p:nvSpPr>
          <p:spPr>
            <a:xfrm flipH="1">
              <a:off x="5267512" y="2440756"/>
              <a:ext cx="98348" cy="91286"/>
            </a:xfrm>
            <a:custGeom>
              <a:avLst/>
              <a:gdLst/>
              <a:ahLst/>
              <a:cxnLst/>
              <a:rect l="l" t="t" r="r" b="b"/>
              <a:pathLst>
                <a:path w="3509" h="3257" extrusionOk="0">
                  <a:moveTo>
                    <a:pt x="1696" y="0"/>
                  </a:moveTo>
                  <a:cubicBezTo>
                    <a:pt x="903" y="0"/>
                    <a:pt x="138" y="582"/>
                    <a:pt x="72" y="1521"/>
                  </a:cubicBezTo>
                  <a:cubicBezTo>
                    <a:pt x="1" y="2526"/>
                    <a:pt x="822" y="3256"/>
                    <a:pt x="1710" y="3256"/>
                  </a:cubicBezTo>
                  <a:cubicBezTo>
                    <a:pt x="2060" y="3256"/>
                    <a:pt x="2421" y="3143"/>
                    <a:pt x="2741" y="2888"/>
                  </a:cubicBezTo>
                  <a:cubicBezTo>
                    <a:pt x="3442" y="2288"/>
                    <a:pt x="3508" y="1220"/>
                    <a:pt x="2874" y="520"/>
                  </a:cubicBezTo>
                  <a:cubicBezTo>
                    <a:pt x="2540" y="163"/>
                    <a:pt x="2114" y="0"/>
                    <a:pt x="16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0"/>
            <p:cNvSpPr/>
            <p:nvPr/>
          </p:nvSpPr>
          <p:spPr>
            <a:xfrm flipH="1">
              <a:off x="5717213" y="3219444"/>
              <a:ext cx="488043" cy="437902"/>
            </a:xfrm>
            <a:custGeom>
              <a:avLst/>
              <a:gdLst/>
              <a:ahLst/>
              <a:cxnLst/>
              <a:rect l="l" t="t" r="r" b="b"/>
              <a:pathLst>
                <a:path w="17413" h="15624" extrusionOk="0">
                  <a:moveTo>
                    <a:pt x="9267" y="1"/>
                  </a:moveTo>
                  <a:cubicBezTo>
                    <a:pt x="7214" y="1"/>
                    <a:pt x="5110" y="802"/>
                    <a:pt x="3469" y="2391"/>
                  </a:cubicBezTo>
                  <a:cubicBezTo>
                    <a:pt x="267" y="5494"/>
                    <a:pt x="0" y="10431"/>
                    <a:pt x="2902" y="13433"/>
                  </a:cubicBezTo>
                  <a:cubicBezTo>
                    <a:pt x="4317" y="14897"/>
                    <a:pt x="6217" y="15623"/>
                    <a:pt x="8163" y="15623"/>
                  </a:cubicBezTo>
                  <a:cubicBezTo>
                    <a:pt x="10207" y="15623"/>
                    <a:pt x="12303" y="14822"/>
                    <a:pt x="13943" y="13233"/>
                  </a:cubicBezTo>
                  <a:cubicBezTo>
                    <a:pt x="17179" y="10130"/>
                    <a:pt x="17412" y="5193"/>
                    <a:pt x="14544" y="2191"/>
                  </a:cubicBezTo>
                  <a:cubicBezTo>
                    <a:pt x="13128" y="727"/>
                    <a:pt x="11221" y="1"/>
                    <a:pt x="9267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0"/>
            <p:cNvSpPr/>
            <p:nvPr/>
          </p:nvSpPr>
          <p:spPr>
            <a:xfrm flipH="1">
              <a:off x="5754714" y="3241558"/>
              <a:ext cx="405670" cy="393674"/>
            </a:xfrm>
            <a:custGeom>
              <a:avLst/>
              <a:gdLst/>
              <a:ahLst/>
              <a:cxnLst/>
              <a:rect l="l" t="t" r="r" b="b"/>
              <a:pathLst>
                <a:path w="14474" h="14046" extrusionOk="0">
                  <a:moveTo>
                    <a:pt x="7721" y="0"/>
                  </a:moveTo>
                  <a:cubicBezTo>
                    <a:pt x="7683" y="0"/>
                    <a:pt x="7644" y="1"/>
                    <a:pt x="7606" y="1"/>
                  </a:cubicBezTo>
                  <a:cubicBezTo>
                    <a:pt x="3669" y="35"/>
                    <a:pt x="400" y="3104"/>
                    <a:pt x="100" y="7006"/>
                  </a:cubicBezTo>
                  <a:cubicBezTo>
                    <a:pt x="0" y="8174"/>
                    <a:pt x="234" y="9308"/>
                    <a:pt x="701" y="10342"/>
                  </a:cubicBezTo>
                  <a:cubicBezTo>
                    <a:pt x="1789" y="12617"/>
                    <a:pt x="4051" y="14045"/>
                    <a:pt x="6552" y="14045"/>
                  </a:cubicBezTo>
                  <a:cubicBezTo>
                    <a:pt x="6581" y="14045"/>
                    <a:pt x="6609" y="14045"/>
                    <a:pt x="6638" y="14045"/>
                  </a:cubicBezTo>
                  <a:cubicBezTo>
                    <a:pt x="9273" y="14011"/>
                    <a:pt x="11709" y="12610"/>
                    <a:pt x="13043" y="10342"/>
                  </a:cubicBezTo>
                  <a:cubicBezTo>
                    <a:pt x="13677" y="9341"/>
                    <a:pt x="14044" y="8207"/>
                    <a:pt x="14144" y="7006"/>
                  </a:cubicBezTo>
                  <a:cubicBezTo>
                    <a:pt x="14474" y="3242"/>
                    <a:pt x="11502" y="0"/>
                    <a:pt x="77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0"/>
            <p:cNvSpPr/>
            <p:nvPr/>
          </p:nvSpPr>
          <p:spPr>
            <a:xfrm flipH="1">
              <a:off x="5794821" y="3479063"/>
              <a:ext cx="345943" cy="156169"/>
            </a:xfrm>
            <a:custGeom>
              <a:avLst/>
              <a:gdLst/>
              <a:ahLst/>
              <a:cxnLst/>
              <a:rect l="l" t="t" r="r" b="b"/>
              <a:pathLst>
                <a:path w="12343" h="5572" extrusionOk="0">
                  <a:moveTo>
                    <a:pt x="6305" y="0"/>
                  </a:moveTo>
                  <a:cubicBezTo>
                    <a:pt x="4070" y="33"/>
                    <a:pt x="1902" y="667"/>
                    <a:pt x="1" y="1868"/>
                  </a:cubicBezTo>
                  <a:cubicBezTo>
                    <a:pt x="1089" y="4143"/>
                    <a:pt x="3351" y="5571"/>
                    <a:pt x="5852" y="5571"/>
                  </a:cubicBezTo>
                  <a:cubicBezTo>
                    <a:pt x="5881" y="5571"/>
                    <a:pt x="5909" y="5571"/>
                    <a:pt x="5938" y="5571"/>
                  </a:cubicBezTo>
                  <a:cubicBezTo>
                    <a:pt x="8573" y="5537"/>
                    <a:pt x="11009" y="4136"/>
                    <a:pt x="12343" y="1868"/>
                  </a:cubicBezTo>
                  <a:cubicBezTo>
                    <a:pt x="10575" y="634"/>
                    <a:pt x="8473" y="0"/>
                    <a:pt x="6305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0"/>
            <p:cNvSpPr/>
            <p:nvPr/>
          </p:nvSpPr>
          <p:spPr>
            <a:xfrm flipH="1">
              <a:off x="5864974" y="3283627"/>
              <a:ext cx="183188" cy="174892"/>
            </a:xfrm>
            <a:custGeom>
              <a:avLst/>
              <a:gdLst/>
              <a:ahLst/>
              <a:cxnLst/>
              <a:rect l="l" t="t" r="r" b="b"/>
              <a:pathLst>
                <a:path w="6536" h="6240" extrusionOk="0">
                  <a:moveTo>
                    <a:pt x="3560" y="1"/>
                  </a:moveTo>
                  <a:cubicBezTo>
                    <a:pt x="3540" y="1"/>
                    <a:pt x="3521" y="1"/>
                    <a:pt x="3502" y="1"/>
                  </a:cubicBezTo>
                  <a:cubicBezTo>
                    <a:pt x="1734" y="1"/>
                    <a:pt x="299" y="1369"/>
                    <a:pt x="166" y="3104"/>
                  </a:cubicBezTo>
                  <a:cubicBezTo>
                    <a:pt x="1" y="4786"/>
                    <a:pt x="1336" y="6240"/>
                    <a:pt x="3011" y="6240"/>
                  </a:cubicBezTo>
                  <a:cubicBezTo>
                    <a:pt x="3030" y="6240"/>
                    <a:pt x="3049" y="6240"/>
                    <a:pt x="3068" y="6239"/>
                  </a:cubicBezTo>
                  <a:cubicBezTo>
                    <a:pt x="4802" y="6206"/>
                    <a:pt x="6270" y="4872"/>
                    <a:pt x="6404" y="3104"/>
                  </a:cubicBezTo>
                  <a:cubicBezTo>
                    <a:pt x="6536" y="1422"/>
                    <a:pt x="5233" y="1"/>
                    <a:pt x="3560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0"/>
            <p:cNvSpPr/>
            <p:nvPr/>
          </p:nvSpPr>
          <p:spPr>
            <a:xfrm flipH="1">
              <a:off x="6384744" y="2451574"/>
              <a:ext cx="240308" cy="358107"/>
            </a:xfrm>
            <a:custGeom>
              <a:avLst/>
              <a:gdLst/>
              <a:ahLst/>
              <a:cxnLst/>
              <a:rect l="l" t="t" r="r" b="b"/>
              <a:pathLst>
                <a:path w="8574" h="12777" extrusionOk="0">
                  <a:moveTo>
                    <a:pt x="7139" y="0"/>
                  </a:moveTo>
                  <a:lnTo>
                    <a:pt x="1" y="4771"/>
                  </a:lnTo>
                  <a:lnTo>
                    <a:pt x="1602" y="12776"/>
                  </a:lnTo>
                  <a:cubicBezTo>
                    <a:pt x="2302" y="12609"/>
                    <a:pt x="3003" y="12309"/>
                    <a:pt x="3670" y="11942"/>
                  </a:cubicBezTo>
                  <a:cubicBezTo>
                    <a:pt x="4304" y="11575"/>
                    <a:pt x="4938" y="11142"/>
                    <a:pt x="5471" y="10641"/>
                  </a:cubicBezTo>
                  <a:cubicBezTo>
                    <a:pt x="6939" y="9274"/>
                    <a:pt x="7906" y="7472"/>
                    <a:pt x="8240" y="5471"/>
                  </a:cubicBezTo>
                  <a:cubicBezTo>
                    <a:pt x="8573" y="3570"/>
                    <a:pt x="8173" y="1635"/>
                    <a:pt x="71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0"/>
            <p:cNvSpPr/>
            <p:nvPr/>
          </p:nvSpPr>
          <p:spPr>
            <a:xfrm flipH="1">
              <a:off x="6385697" y="2450650"/>
              <a:ext cx="239355" cy="359032"/>
            </a:xfrm>
            <a:custGeom>
              <a:avLst/>
              <a:gdLst/>
              <a:ahLst/>
              <a:cxnLst/>
              <a:rect l="l" t="t" r="r" b="b"/>
              <a:pathLst>
                <a:path w="8540" h="12810" extrusionOk="0">
                  <a:moveTo>
                    <a:pt x="7139" y="0"/>
                  </a:moveTo>
                  <a:cubicBezTo>
                    <a:pt x="7142" y="5"/>
                    <a:pt x="7146" y="11"/>
                    <a:pt x="7149" y="16"/>
                  </a:cubicBezTo>
                  <a:lnTo>
                    <a:pt x="7149" y="16"/>
                  </a:lnTo>
                  <a:lnTo>
                    <a:pt x="7172" y="0"/>
                  </a:lnTo>
                  <a:close/>
                  <a:moveTo>
                    <a:pt x="7015" y="617"/>
                  </a:moveTo>
                  <a:lnTo>
                    <a:pt x="7015" y="617"/>
                  </a:lnTo>
                  <a:cubicBezTo>
                    <a:pt x="7842" y="2114"/>
                    <a:pt x="8106" y="3809"/>
                    <a:pt x="7840" y="5437"/>
                  </a:cubicBezTo>
                  <a:cubicBezTo>
                    <a:pt x="7539" y="7339"/>
                    <a:pt x="6605" y="9073"/>
                    <a:pt x="5204" y="10374"/>
                  </a:cubicBezTo>
                  <a:cubicBezTo>
                    <a:pt x="4704" y="10841"/>
                    <a:pt x="4104" y="11275"/>
                    <a:pt x="3470" y="11608"/>
                  </a:cubicBezTo>
                  <a:cubicBezTo>
                    <a:pt x="3003" y="11875"/>
                    <a:pt x="2469" y="12109"/>
                    <a:pt x="1935" y="12276"/>
                  </a:cubicBezTo>
                  <a:lnTo>
                    <a:pt x="501" y="4970"/>
                  </a:lnTo>
                  <a:lnTo>
                    <a:pt x="7015" y="617"/>
                  </a:lnTo>
                  <a:close/>
                  <a:moveTo>
                    <a:pt x="7149" y="16"/>
                  </a:moveTo>
                  <a:lnTo>
                    <a:pt x="1" y="4804"/>
                  </a:lnTo>
                  <a:lnTo>
                    <a:pt x="1602" y="12809"/>
                  </a:lnTo>
                  <a:cubicBezTo>
                    <a:pt x="2302" y="12642"/>
                    <a:pt x="3003" y="12342"/>
                    <a:pt x="3670" y="11975"/>
                  </a:cubicBezTo>
                  <a:cubicBezTo>
                    <a:pt x="4304" y="11608"/>
                    <a:pt x="4938" y="11175"/>
                    <a:pt x="5471" y="10674"/>
                  </a:cubicBezTo>
                  <a:cubicBezTo>
                    <a:pt x="6939" y="9307"/>
                    <a:pt x="7906" y="7472"/>
                    <a:pt x="8240" y="5504"/>
                  </a:cubicBezTo>
                  <a:cubicBezTo>
                    <a:pt x="8539" y="3609"/>
                    <a:pt x="8176" y="1647"/>
                    <a:pt x="7149" y="16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0"/>
            <p:cNvSpPr/>
            <p:nvPr/>
          </p:nvSpPr>
          <p:spPr>
            <a:xfrm flipH="1">
              <a:off x="6424936" y="2352469"/>
              <a:ext cx="404857" cy="232824"/>
            </a:xfrm>
            <a:custGeom>
              <a:avLst/>
              <a:gdLst/>
              <a:ahLst/>
              <a:cxnLst/>
              <a:rect l="l" t="t" r="r" b="b"/>
              <a:pathLst>
                <a:path w="14445" h="8307" extrusionOk="0">
                  <a:moveTo>
                    <a:pt x="7873" y="1"/>
                  </a:moveTo>
                  <a:cubicBezTo>
                    <a:pt x="5738" y="1"/>
                    <a:pt x="3553" y="801"/>
                    <a:pt x="1835" y="2402"/>
                  </a:cubicBezTo>
                  <a:cubicBezTo>
                    <a:pt x="1101" y="3103"/>
                    <a:pt x="467" y="3903"/>
                    <a:pt x="0" y="4771"/>
                  </a:cubicBezTo>
                  <a:lnTo>
                    <a:pt x="7306" y="8307"/>
                  </a:lnTo>
                  <a:lnTo>
                    <a:pt x="14444" y="3536"/>
                  </a:lnTo>
                  <a:cubicBezTo>
                    <a:pt x="14177" y="3136"/>
                    <a:pt x="13910" y="2769"/>
                    <a:pt x="13610" y="2402"/>
                  </a:cubicBezTo>
                  <a:cubicBezTo>
                    <a:pt x="12092" y="801"/>
                    <a:pt x="10008" y="1"/>
                    <a:pt x="7873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0"/>
            <p:cNvSpPr/>
            <p:nvPr/>
          </p:nvSpPr>
          <p:spPr>
            <a:xfrm flipH="1">
              <a:off x="6580152" y="2486160"/>
              <a:ext cx="296391" cy="331902"/>
            </a:xfrm>
            <a:custGeom>
              <a:avLst/>
              <a:gdLst/>
              <a:ahLst/>
              <a:cxnLst/>
              <a:rect l="l" t="t" r="r" b="b"/>
              <a:pathLst>
                <a:path w="10575" h="11842" extrusionOk="0">
                  <a:moveTo>
                    <a:pt x="1668" y="1"/>
                  </a:moveTo>
                  <a:lnTo>
                    <a:pt x="1668" y="1"/>
                  </a:lnTo>
                  <a:cubicBezTo>
                    <a:pt x="1" y="3136"/>
                    <a:pt x="401" y="6939"/>
                    <a:pt x="2703" y="9407"/>
                  </a:cubicBezTo>
                  <a:cubicBezTo>
                    <a:pt x="4200" y="10979"/>
                    <a:pt x="6275" y="11842"/>
                    <a:pt x="8413" y="11842"/>
                  </a:cubicBezTo>
                  <a:cubicBezTo>
                    <a:pt x="9133" y="11842"/>
                    <a:pt x="9860" y="11744"/>
                    <a:pt x="10575" y="11542"/>
                  </a:cubicBezTo>
                  <a:lnTo>
                    <a:pt x="8974" y="3537"/>
                  </a:lnTo>
                  <a:lnTo>
                    <a:pt x="166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0"/>
            <p:cNvSpPr/>
            <p:nvPr/>
          </p:nvSpPr>
          <p:spPr>
            <a:xfrm flipH="1">
              <a:off x="7285072" y="2970448"/>
              <a:ext cx="12192" cy="24328"/>
            </a:xfrm>
            <a:custGeom>
              <a:avLst/>
              <a:gdLst/>
              <a:ahLst/>
              <a:cxnLst/>
              <a:rect l="l" t="t" r="r" b="b"/>
              <a:pathLst>
                <a:path w="435" h="868" extrusionOk="0">
                  <a:moveTo>
                    <a:pt x="34" y="1"/>
                  </a:moveTo>
                  <a:cubicBezTo>
                    <a:pt x="1" y="301"/>
                    <a:pt x="1" y="568"/>
                    <a:pt x="34" y="868"/>
                  </a:cubicBezTo>
                  <a:lnTo>
                    <a:pt x="435" y="801"/>
                  </a:lnTo>
                  <a:cubicBezTo>
                    <a:pt x="435" y="534"/>
                    <a:pt x="435" y="268"/>
                    <a:pt x="435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0"/>
            <p:cNvSpPr/>
            <p:nvPr/>
          </p:nvSpPr>
          <p:spPr>
            <a:xfrm flipH="1">
              <a:off x="6996192" y="2578735"/>
              <a:ext cx="292635" cy="344066"/>
            </a:xfrm>
            <a:custGeom>
              <a:avLst/>
              <a:gdLst/>
              <a:ahLst/>
              <a:cxnLst/>
              <a:rect l="l" t="t" r="r" b="b"/>
              <a:pathLst>
                <a:path w="10441" h="12276" extrusionOk="0">
                  <a:moveTo>
                    <a:pt x="10241" y="0"/>
                  </a:moveTo>
                  <a:cubicBezTo>
                    <a:pt x="9707" y="267"/>
                    <a:pt x="9173" y="567"/>
                    <a:pt x="8673" y="901"/>
                  </a:cubicBezTo>
                  <a:lnTo>
                    <a:pt x="8906" y="1268"/>
                  </a:lnTo>
                  <a:cubicBezTo>
                    <a:pt x="9407" y="934"/>
                    <a:pt x="9907" y="634"/>
                    <a:pt x="10441" y="367"/>
                  </a:cubicBezTo>
                  <a:lnTo>
                    <a:pt x="10241" y="0"/>
                  </a:lnTo>
                  <a:close/>
                  <a:moveTo>
                    <a:pt x="7205" y="1968"/>
                  </a:moveTo>
                  <a:cubicBezTo>
                    <a:pt x="6738" y="2335"/>
                    <a:pt x="6305" y="2735"/>
                    <a:pt x="5838" y="3169"/>
                  </a:cubicBezTo>
                  <a:lnTo>
                    <a:pt x="6138" y="3469"/>
                  </a:lnTo>
                  <a:cubicBezTo>
                    <a:pt x="6605" y="3036"/>
                    <a:pt x="7005" y="2669"/>
                    <a:pt x="7472" y="2302"/>
                  </a:cubicBezTo>
                  <a:lnTo>
                    <a:pt x="7205" y="1968"/>
                  </a:lnTo>
                  <a:close/>
                  <a:moveTo>
                    <a:pt x="4603" y="4437"/>
                  </a:moveTo>
                  <a:cubicBezTo>
                    <a:pt x="4170" y="4904"/>
                    <a:pt x="3803" y="5371"/>
                    <a:pt x="3436" y="5838"/>
                  </a:cubicBezTo>
                  <a:lnTo>
                    <a:pt x="3736" y="6071"/>
                  </a:lnTo>
                  <a:cubicBezTo>
                    <a:pt x="4103" y="5637"/>
                    <a:pt x="4503" y="5170"/>
                    <a:pt x="4904" y="4737"/>
                  </a:cubicBezTo>
                  <a:lnTo>
                    <a:pt x="4603" y="4437"/>
                  </a:lnTo>
                  <a:close/>
                  <a:moveTo>
                    <a:pt x="2368" y="7305"/>
                  </a:moveTo>
                  <a:cubicBezTo>
                    <a:pt x="2035" y="7806"/>
                    <a:pt x="1701" y="8306"/>
                    <a:pt x="1434" y="8840"/>
                  </a:cubicBezTo>
                  <a:lnTo>
                    <a:pt x="1768" y="9040"/>
                  </a:lnTo>
                  <a:cubicBezTo>
                    <a:pt x="2068" y="8539"/>
                    <a:pt x="2368" y="8039"/>
                    <a:pt x="2702" y="7539"/>
                  </a:cubicBezTo>
                  <a:lnTo>
                    <a:pt x="2368" y="7305"/>
                  </a:lnTo>
                  <a:close/>
                  <a:moveTo>
                    <a:pt x="601" y="10474"/>
                  </a:moveTo>
                  <a:cubicBezTo>
                    <a:pt x="367" y="11008"/>
                    <a:pt x="167" y="11575"/>
                    <a:pt x="0" y="12175"/>
                  </a:cubicBezTo>
                  <a:lnTo>
                    <a:pt x="434" y="12275"/>
                  </a:lnTo>
                  <a:cubicBezTo>
                    <a:pt x="567" y="11708"/>
                    <a:pt x="767" y="11175"/>
                    <a:pt x="1001" y="10641"/>
                  </a:cubicBezTo>
                  <a:lnTo>
                    <a:pt x="601" y="10474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0"/>
            <p:cNvSpPr/>
            <p:nvPr/>
          </p:nvSpPr>
          <p:spPr>
            <a:xfrm flipH="1">
              <a:off x="6928870" y="2552558"/>
              <a:ext cx="25281" cy="17769"/>
            </a:xfrm>
            <a:custGeom>
              <a:avLst/>
              <a:gdLst/>
              <a:ahLst/>
              <a:cxnLst/>
              <a:rect l="l" t="t" r="r" b="b"/>
              <a:pathLst>
                <a:path w="902" h="634" extrusionOk="0">
                  <a:moveTo>
                    <a:pt x="835" y="0"/>
                  </a:moveTo>
                  <a:cubicBezTo>
                    <a:pt x="535" y="67"/>
                    <a:pt x="268" y="133"/>
                    <a:pt x="1" y="234"/>
                  </a:cubicBezTo>
                  <a:lnTo>
                    <a:pt x="101" y="634"/>
                  </a:lnTo>
                  <a:cubicBezTo>
                    <a:pt x="368" y="534"/>
                    <a:pt x="635" y="467"/>
                    <a:pt x="902" y="400"/>
                  </a:cubicBezTo>
                  <a:lnTo>
                    <a:pt x="835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0"/>
            <p:cNvSpPr/>
            <p:nvPr/>
          </p:nvSpPr>
          <p:spPr>
            <a:xfrm flipH="1">
              <a:off x="5335759" y="2869493"/>
              <a:ext cx="14995" cy="25253"/>
            </a:xfrm>
            <a:custGeom>
              <a:avLst/>
              <a:gdLst/>
              <a:ahLst/>
              <a:cxnLst/>
              <a:rect l="l" t="t" r="r" b="b"/>
              <a:pathLst>
                <a:path w="535" h="901" extrusionOk="0">
                  <a:moveTo>
                    <a:pt x="434" y="0"/>
                  </a:moveTo>
                  <a:lnTo>
                    <a:pt x="0" y="100"/>
                  </a:lnTo>
                  <a:cubicBezTo>
                    <a:pt x="67" y="334"/>
                    <a:pt x="101" y="601"/>
                    <a:pt x="134" y="901"/>
                  </a:cubicBezTo>
                  <a:lnTo>
                    <a:pt x="534" y="834"/>
                  </a:lnTo>
                  <a:cubicBezTo>
                    <a:pt x="501" y="567"/>
                    <a:pt x="467" y="267"/>
                    <a:pt x="434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0"/>
            <p:cNvSpPr/>
            <p:nvPr/>
          </p:nvSpPr>
          <p:spPr>
            <a:xfrm flipH="1">
              <a:off x="5334834" y="2938664"/>
              <a:ext cx="244035" cy="406707"/>
            </a:xfrm>
            <a:custGeom>
              <a:avLst/>
              <a:gdLst/>
              <a:ahLst/>
              <a:cxnLst/>
              <a:rect l="l" t="t" r="r" b="b"/>
              <a:pathLst>
                <a:path w="8707" h="14511" extrusionOk="0">
                  <a:moveTo>
                    <a:pt x="8306" y="1"/>
                  </a:moveTo>
                  <a:cubicBezTo>
                    <a:pt x="8273" y="501"/>
                    <a:pt x="8240" y="1035"/>
                    <a:pt x="8173" y="1535"/>
                  </a:cubicBezTo>
                  <a:lnTo>
                    <a:pt x="8573" y="1602"/>
                  </a:lnTo>
                  <a:lnTo>
                    <a:pt x="8573" y="1568"/>
                  </a:lnTo>
                  <a:cubicBezTo>
                    <a:pt x="8673" y="1035"/>
                    <a:pt x="8707" y="501"/>
                    <a:pt x="8707" y="1"/>
                  </a:cubicBezTo>
                  <a:close/>
                  <a:moveTo>
                    <a:pt x="7873" y="3069"/>
                  </a:moveTo>
                  <a:cubicBezTo>
                    <a:pt x="7773" y="3570"/>
                    <a:pt x="7606" y="4070"/>
                    <a:pt x="7472" y="4571"/>
                  </a:cubicBezTo>
                  <a:lnTo>
                    <a:pt x="7873" y="4704"/>
                  </a:lnTo>
                  <a:lnTo>
                    <a:pt x="7873" y="4671"/>
                  </a:lnTo>
                  <a:cubicBezTo>
                    <a:pt x="8039" y="4170"/>
                    <a:pt x="8173" y="3670"/>
                    <a:pt x="8306" y="3169"/>
                  </a:cubicBezTo>
                  <a:lnTo>
                    <a:pt x="7873" y="3069"/>
                  </a:lnTo>
                  <a:close/>
                  <a:moveTo>
                    <a:pt x="6939" y="6005"/>
                  </a:moveTo>
                  <a:cubicBezTo>
                    <a:pt x="6738" y="6505"/>
                    <a:pt x="6505" y="6972"/>
                    <a:pt x="6271" y="7439"/>
                  </a:cubicBezTo>
                  <a:lnTo>
                    <a:pt x="6638" y="7606"/>
                  </a:lnTo>
                  <a:cubicBezTo>
                    <a:pt x="6905" y="7139"/>
                    <a:pt x="7139" y="6672"/>
                    <a:pt x="7339" y="6172"/>
                  </a:cubicBezTo>
                  <a:lnTo>
                    <a:pt x="6939" y="6005"/>
                  </a:lnTo>
                  <a:close/>
                  <a:moveTo>
                    <a:pt x="5504" y="8774"/>
                  </a:moveTo>
                  <a:cubicBezTo>
                    <a:pt x="5237" y="9207"/>
                    <a:pt x="4937" y="9641"/>
                    <a:pt x="4604" y="10041"/>
                  </a:cubicBezTo>
                  <a:lnTo>
                    <a:pt x="4937" y="10308"/>
                  </a:lnTo>
                  <a:cubicBezTo>
                    <a:pt x="5271" y="9874"/>
                    <a:pt x="5571" y="9441"/>
                    <a:pt x="5871" y="9007"/>
                  </a:cubicBezTo>
                  <a:lnTo>
                    <a:pt x="5504" y="8774"/>
                  </a:lnTo>
                  <a:close/>
                  <a:moveTo>
                    <a:pt x="3603" y="11242"/>
                  </a:moveTo>
                  <a:cubicBezTo>
                    <a:pt x="3236" y="11609"/>
                    <a:pt x="2869" y="11976"/>
                    <a:pt x="2502" y="12309"/>
                  </a:cubicBezTo>
                  <a:lnTo>
                    <a:pt x="2769" y="12643"/>
                  </a:lnTo>
                  <a:cubicBezTo>
                    <a:pt x="3169" y="12276"/>
                    <a:pt x="3536" y="11909"/>
                    <a:pt x="3903" y="11509"/>
                  </a:cubicBezTo>
                  <a:lnTo>
                    <a:pt x="3603" y="11242"/>
                  </a:lnTo>
                  <a:close/>
                  <a:moveTo>
                    <a:pt x="1268" y="13277"/>
                  </a:moveTo>
                  <a:cubicBezTo>
                    <a:pt x="868" y="13610"/>
                    <a:pt x="434" y="13877"/>
                    <a:pt x="0" y="14144"/>
                  </a:cubicBezTo>
                  <a:lnTo>
                    <a:pt x="200" y="14511"/>
                  </a:lnTo>
                  <a:cubicBezTo>
                    <a:pt x="667" y="14244"/>
                    <a:pt x="1101" y="13944"/>
                    <a:pt x="1535" y="13644"/>
                  </a:cubicBezTo>
                  <a:lnTo>
                    <a:pt x="1268" y="13277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0"/>
            <p:cNvSpPr/>
            <p:nvPr/>
          </p:nvSpPr>
          <p:spPr>
            <a:xfrm flipH="1">
              <a:off x="5612502" y="3355630"/>
              <a:ext cx="26206" cy="20600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734" y="1"/>
                  </a:moveTo>
                  <a:cubicBezTo>
                    <a:pt x="501" y="134"/>
                    <a:pt x="267" y="234"/>
                    <a:pt x="0" y="334"/>
                  </a:cubicBezTo>
                  <a:lnTo>
                    <a:pt x="167" y="735"/>
                  </a:lnTo>
                  <a:cubicBezTo>
                    <a:pt x="434" y="635"/>
                    <a:pt x="668" y="501"/>
                    <a:pt x="934" y="401"/>
                  </a:cubicBezTo>
                  <a:lnTo>
                    <a:pt x="734" y="1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0"/>
            <p:cNvSpPr/>
            <p:nvPr/>
          </p:nvSpPr>
          <p:spPr>
            <a:xfrm flipH="1">
              <a:off x="6276306" y="2537591"/>
              <a:ext cx="25253" cy="15920"/>
            </a:xfrm>
            <a:custGeom>
              <a:avLst/>
              <a:gdLst/>
              <a:ahLst/>
              <a:cxnLst/>
              <a:rect l="l" t="t" r="r" b="b"/>
              <a:pathLst>
                <a:path w="901" h="568" extrusionOk="0">
                  <a:moveTo>
                    <a:pt x="67" y="0"/>
                  </a:moveTo>
                  <a:lnTo>
                    <a:pt x="0" y="401"/>
                  </a:lnTo>
                  <a:cubicBezTo>
                    <a:pt x="234" y="434"/>
                    <a:pt x="501" y="501"/>
                    <a:pt x="767" y="567"/>
                  </a:cubicBezTo>
                  <a:lnTo>
                    <a:pt x="901" y="167"/>
                  </a:lnTo>
                  <a:cubicBezTo>
                    <a:pt x="601" y="100"/>
                    <a:pt x="334" y="34"/>
                    <a:pt x="67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0"/>
            <p:cNvSpPr/>
            <p:nvPr/>
          </p:nvSpPr>
          <p:spPr>
            <a:xfrm flipH="1">
              <a:off x="5921954" y="2558163"/>
              <a:ext cx="312310" cy="523582"/>
            </a:xfrm>
            <a:custGeom>
              <a:avLst/>
              <a:gdLst/>
              <a:ahLst/>
              <a:cxnLst/>
              <a:rect l="l" t="t" r="r" b="b"/>
              <a:pathLst>
                <a:path w="11143" h="18681" extrusionOk="0">
                  <a:moveTo>
                    <a:pt x="168" y="0"/>
                  </a:moveTo>
                  <a:lnTo>
                    <a:pt x="1" y="400"/>
                  </a:lnTo>
                  <a:cubicBezTo>
                    <a:pt x="501" y="601"/>
                    <a:pt x="1035" y="867"/>
                    <a:pt x="1502" y="1168"/>
                  </a:cubicBezTo>
                  <a:lnTo>
                    <a:pt x="1736" y="801"/>
                  </a:lnTo>
                  <a:cubicBezTo>
                    <a:pt x="1235" y="501"/>
                    <a:pt x="701" y="234"/>
                    <a:pt x="168" y="0"/>
                  </a:cubicBezTo>
                  <a:close/>
                  <a:moveTo>
                    <a:pt x="3170" y="1801"/>
                  </a:moveTo>
                  <a:lnTo>
                    <a:pt x="2903" y="2135"/>
                  </a:lnTo>
                  <a:cubicBezTo>
                    <a:pt x="3370" y="2469"/>
                    <a:pt x="3804" y="2836"/>
                    <a:pt x="4204" y="3236"/>
                  </a:cubicBezTo>
                  <a:lnTo>
                    <a:pt x="4504" y="2936"/>
                  </a:lnTo>
                  <a:cubicBezTo>
                    <a:pt x="4071" y="2535"/>
                    <a:pt x="3637" y="2168"/>
                    <a:pt x="3170" y="1801"/>
                  </a:cubicBezTo>
                  <a:close/>
                  <a:moveTo>
                    <a:pt x="5705" y="4237"/>
                  </a:moveTo>
                  <a:lnTo>
                    <a:pt x="5371" y="4503"/>
                  </a:lnTo>
                  <a:cubicBezTo>
                    <a:pt x="5738" y="4937"/>
                    <a:pt x="6105" y="5371"/>
                    <a:pt x="6439" y="5838"/>
                  </a:cubicBezTo>
                  <a:lnTo>
                    <a:pt x="6806" y="5604"/>
                  </a:lnTo>
                  <a:cubicBezTo>
                    <a:pt x="6439" y="5137"/>
                    <a:pt x="6072" y="4637"/>
                    <a:pt x="5705" y="4237"/>
                  </a:cubicBezTo>
                  <a:close/>
                  <a:moveTo>
                    <a:pt x="7773" y="7039"/>
                  </a:moveTo>
                  <a:lnTo>
                    <a:pt x="7440" y="7272"/>
                  </a:lnTo>
                  <a:cubicBezTo>
                    <a:pt x="7706" y="7739"/>
                    <a:pt x="8007" y="8239"/>
                    <a:pt x="8274" y="8773"/>
                  </a:cubicBezTo>
                  <a:lnTo>
                    <a:pt x="8640" y="8573"/>
                  </a:lnTo>
                  <a:cubicBezTo>
                    <a:pt x="8374" y="8039"/>
                    <a:pt x="8073" y="7539"/>
                    <a:pt x="7773" y="7039"/>
                  </a:cubicBezTo>
                  <a:close/>
                  <a:moveTo>
                    <a:pt x="9374" y="10141"/>
                  </a:moveTo>
                  <a:lnTo>
                    <a:pt x="9007" y="10308"/>
                  </a:lnTo>
                  <a:cubicBezTo>
                    <a:pt x="9208" y="10841"/>
                    <a:pt x="9441" y="11375"/>
                    <a:pt x="9608" y="11909"/>
                  </a:cubicBezTo>
                  <a:lnTo>
                    <a:pt x="10008" y="11775"/>
                  </a:lnTo>
                  <a:cubicBezTo>
                    <a:pt x="9808" y="11242"/>
                    <a:pt x="9608" y="10674"/>
                    <a:pt x="9374" y="10141"/>
                  </a:cubicBezTo>
                  <a:close/>
                  <a:moveTo>
                    <a:pt x="10542" y="13476"/>
                  </a:moveTo>
                  <a:lnTo>
                    <a:pt x="10108" y="13577"/>
                  </a:lnTo>
                  <a:cubicBezTo>
                    <a:pt x="10275" y="14144"/>
                    <a:pt x="10375" y="14711"/>
                    <a:pt x="10475" y="15244"/>
                  </a:cubicBezTo>
                  <a:lnTo>
                    <a:pt x="10909" y="15211"/>
                  </a:lnTo>
                  <a:cubicBezTo>
                    <a:pt x="10809" y="14644"/>
                    <a:pt x="10675" y="14044"/>
                    <a:pt x="10542" y="13476"/>
                  </a:cubicBezTo>
                  <a:close/>
                  <a:moveTo>
                    <a:pt x="10675" y="16946"/>
                  </a:moveTo>
                  <a:cubicBezTo>
                    <a:pt x="10709" y="17279"/>
                    <a:pt x="10709" y="17613"/>
                    <a:pt x="10709" y="17946"/>
                  </a:cubicBezTo>
                  <a:cubicBezTo>
                    <a:pt x="10709" y="18180"/>
                    <a:pt x="10709" y="18413"/>
                    <a:pt x="10709" y="18680"/>
                  </a:cubicBezTo>
                  <a:lnTo>
                    <a:pt x="11109" y="18680"/>
                  </a:lnTo>
                  <a:cubicBezTo>
                    <a:pt x="11142" y="18447"/>
                    <a:pt x="11142" y="18180"/>
                    <a:pt x="11142" y="17946"/>
                  </a:cubicBezTo>
                  <a:cubicBezTo>
                    <a:pt x="11142" y="17613"/>
                    <a:pt x="11142" y="17279"/>
                    <a:pt x="11109" y="16946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0"/>
            <p:cNvSpPr/>
            <p:nvPr/>
          </p:nvSpPr>
          <p:spPr>
            <a:xfrm flipH="1">
              <a:off x="5929437" y="3128467"/>
              <a:ext cx="16873" cy="26206"/>
            </a:xfrm>
            <a:custGeom>
              <a:avLst/>
              <a:gdLst/>
              <a:ahLst/>
              <a:cxnLst/>
              <a:rect l="l" t="t" r="r" b="b"/>
              <a:pathLst>
                <a:path w="602" h="935" extrusionOk="0">
                  <a:moveTo>
                    <a:pt x="201" y="0"/>
                  </a:moveTo>
                  <a:cubicBezTo>
                    <a:pt x="134" y="267"/>
                    <a:pt x="68" y="534"/>
                    <a:pt x="1" y="801"/>
                  </a:cubicBezTo>
                  <a:lnTo>
                    <a:pt x="401" y="934"/>
                  </a:lnTo>
                  <a:cubicBezTo>
                    <a:pt x="468" y="667"/>
                    <a:pt x="535" y="367"/>
                    <a:pt x="601" y="100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0"/>
            <p:cNvSpPr/>
            <p:nvPr/>
          </p:nvSpPr>
          <p:spPr>
            <a:xfrm flipH="1">
              <a:off x="7019567" y="2106584"/>
              <a:ext cx="454354" cy="244091"/>
            </a:xfrm>
            <a:custGeom>
              <a:avLst/>
              <a:gdLst/>
              <a:ahLst/>
              <a:cxnLst/>
              <a:rect l="l" t="t" r="r" b="b"/>
              <a:pathLst>
                <a:path w="16211" h="8709" extrusionOk="0">
                  <a:moveTo>
                    <a:pt x="8139" y="1"/>
                  </a:moveTo>
                  <a:cubicBezTo>
                    <a:pt x="6471" y="34"/>
                    <a:pt x="5036" y="1135"/>
                    <a:pt x="4569" y="2736"/>
                  </a:cubicBezTo>
                  <a:cubicBezTo>
                    <a:pt x="2968" y="2869"/>
                    <a:pt x="1701" y="4137"/>
                    <a:pt x="1567" y="5738"/>
                  </a:cubicBezTo>
                  <a:lnTo>
                    <a:pt x="1567" y="5938"/>
                  </a:lnTo>
                  <a:cubicBezTo>
                    <a:pt x="767" y="5938"/>
                    <a:pt x="133" y="6539"/>
                    <a:pt x="66" y="7339"/>
                  </a:cubicBezTo>
                  <a:cubicBezTo>
                    <a:pt x="1" y="8055"/>
                    <a:pt x="571" y="8708"/>
                    <a:pt x="1312" y="8708"/>
                  </a:cubicBezTo>
                  <a:cubicBezTo>
                    <a:pt x="1330" y="8708"/>
                    <a:pt x="1349" y="8708"/>
                    <a:pt x="1367" y="8707"/>
                  </a:cubicBezTo>
                  <a:lnTo>
                    <a:pt x="13876" y="8707"/>
                  </a:lnTo>
                  <a:cubicBezTo>
                    <a:pt x="15077" y="8707"/>
                    <a:pt x="16044" y="7773"/>
                    <a:pt x="16144" y="6605"/>
                  </a:cubicBezTo>
                  <a:cubicBezTo>
                    <a:pt x="16211" y="5738"/>
                    <a:pt x="15711" y="4938"/>
                    <a:pt x="14910" y="4604"/>
                  </a:cubicBezTo>
                  <a:cubicBezTo>
                    <a:pt x="15042" y="3088"/>
                    <a:pt x="13839" y="1768"/>
                    <a:pt x="12299" y="1768"/>
                  </a:cubicBezTo>
                  <a:cubicBezTo>
                    <a:pt x="12280" y="1768"/>
                    <a:pt x="12261" y="1768"/>
                    <a:pt x="12241" y="1769"/>
                  </a:cubicBezTo>
                  <a:cubicBezTo>
                    <a:pt x="11875" y="1769"/>
                    <a:pt x="11474" y="1835"/>
                    <a:pt x="11141" y="1969"/>
                  </a:cubicBezTo>
                  <a:cubicBezTo>
                    <a:pt x="10640" y="768"/>
                    <a:pt x="9439" y="1"/>
                    <a:pt x="8139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0"/>
            <p:cNvSpPr/>
            <p:nvPr/>
          </p:nvSpPr>
          <p:spPr>
            <a:xfrm flipH="1">
              <a:off x="5509670" y="2122448"/>
              <a:ext cx="397374" cy="213233"/>
            </a:xfrm>
            <a:custGeom>
              <a:avLst/>
              <a:gdLst/>
              <a:ahLst/>
              <a:cxnLst/>
              <a:rect l="l" t="t" r="r" b="b"/>
              <a:pathLst>
                <a:path w="14178" h="7608" extrusionOk="0">
                  <a:moveTo>
                    <a:pt x="7184" y="1"/>
                  </a:moveTo>
                  <a:cubicBezTo>
                    <a:pt x="7158" y="1"/>
                    <a:pt x="7132" y="1"/>
                    <a:pt x="7106" y="2"/>
                  </a:cubicBezTo>
                  <a:cubicBezTo>
                    <a:pt x="5672" y="35"/>
                    <a:pt x="4404" y="1002"/>
                    <a:pt x="4004" y="2370"/>
                  </a:cubicBezTo>
                  <a:cubicBezTo>
                    <a:pt x="2603" y="2470"/>
                    <a:pt x="1469" y="3604"/>
                    <a:pt x="1369" y="5005"/>
                  </a:cubicBezTo>
                  <a:lnTo>
                    <a:pt x="1369" y="5172"/>
                  </a:lnTo>
                  <a:cubicBezTo>
                    <a:pt x="668" y="5205"/>
                    <a:pt x="101" y="5706"/>
                    <a:pt x="68" y="6406"/>
                  </a:cubicBezTo>
                  <a:cubicBezTo>
                    <a:pt x="1" y="7040"/>
                    <a:pt x="535" y="7607"/>
                    <a:pt x="1202" y="7607"/>
                  </a:cubicBezTo>
                  <a:lnTo>
                    <a:pt x="12143" y="7607"/>
                  </a:lnTo>
                  <a:cubicBezTo>
                    <a:pt x="13177" y="7607"/>
                    <a:pt x="14044" y="6807"/>
                    <a:pt x="14111" y="5739"/>
                  </a:cubicBezTo>
                  <a:cubicBezTo>
                    <a:pt x="14178" y="5005"/>
                    <a:pt x="13744" y="4305"/>
                    <a:pt x="13044" y="4038"/>
                  </a:cubicBezTo>
                  <a:cubicBezTo>
                    <a:pt x="13142" y="2689"/>
                    <a:pt x="12073" y="1535"/>
                    <a:pt x="10732" y="1535"/>
                  </a:cubicBezTo>
                  <a:cubicBezTo>
                    <a:pt x="10713" y="1535"/>
                    <a:pt x="10694" y="1536"/>
                    <a:pt x="10675" y="1536"/>
                  </a:cubicBezTo>
                  <a:cubicBezTo>
                    <a:pt x="10375" y="1536"/>
                    <a:pt x="10041" y="1570"/>
                    <a:pt x="9741" y="1703"/>
                  </a:cubicBezTo>
                  <a:cubicBezTo>
                    <a:pt x="9285" y="693"/>
                    <a:pt x="8287" y="1"/>
                    <a:pt x="7184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0"/>
            <p:cNvSpPr/>
            <p:nvPr/>
          </p:nvSpPr>
          <p:spPr>
            <a:xfrm flipH="1">
              <a:off x="6069687" y="1988756"/>
              <a:ext cx="299194" cy="160878"/>
            </a:xfrm>
            <a:custGeom>
              <a:avLst/>
              <a:gdLst/>
              <a:ahLst/>
              <a:cxnLst/>
              <a:rect l="l" t="t" r="r" b="b"/>
              <a:pathLst>
                <a:path w="10675" h="5740" extrusionOk="0">
                  <a:moveTo>
                    <a:pt x="6005" y="1"/>
                  </a:moveTo>
                  <a:cubicBezTo>
                    <a:pt x="5983" y="1"/>
                    <a:pt x="5961" y="1"/>
                    <a:pt x="5938" y="2"/>
                  </a:cubicBezTo>
                  <a:cubicBezTo>
                    <a:pt x="5037" y="2"/>
                    <a:pt x="4204" y="502"/>
                    <a:pt x="3770" y="1269"/>
                  </a:cubicBezTo>
                  <a:cubicBezTo>
                    <a:pt x="3570" y="1202"/>
                    <a:pt x="3303" y="1136"/>
                    <a:pt x="3069" y="1136"/>
                  </a:cubicBezTo>
                  <a:cubicBezTo>
                    <a:pt x="2002" y="1169"/>
                    <a:pt x="1135" y="1970"/>
                    <a:pt x="1035" y="3037"/>
                  </a:cubicBezTo>
                  <a:cubicBezTo>
                    <a:pt x="501" y="3237"/>
                    <a:pt x="101" y="3738"/>
                    <a:pt x="67" y="4338"/>
                  </a:cubicBezTo>
                  <a:cubicBezTo>
                    <a:pt x="1" y="5105"/>
                    <a:pt x="601" y="5739"/>
                    <a:pt x="1368" y="5739"/>
                  </a:cubicBezTo>
                  <a:lnTo>
                    <a:pt x="9641" y="5739"/>
                  </a:lnTo>
                  <a:cubicBezTo>
                    <a:pt x="10141" y="5739"/>
                    <a:pt x="10575" y="5339"/>
                    <a:pt x="10608" y="4838"/>
                  </a:cubicBezTo>
                  <a:cubicBezTo>
                    <a:pt x="10675" y="4305"/>
                    <a:pt x="10275" y="3904"/>
                    <a:pt x="9774" y="3904"/>
                  </a:cubicBezTo>
                  <a:cubicBezTo>
                    <a:pt x="9774" y="3871"/>
                    <a:pt x="9774" y="3804"/>
                    <a:pt x="9774" y="3771"/>
                  </a:cubicBezTo>
                  <a:cubicBezTo>
                    <a:pt x="9841" y="2737"/>
                    <a:pt x="9074" y="1836"/>
                    <a:pt x="8040" y="1803"/>
                  </a:cubicBezTo>
                  <a:cubicBezTo>
                    <a:pt x="7909" y="758"/>
                    <a:pt x="7043" y="1"/>
                    <a:pt x="6005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0"/>
            <p:cNvSpPr/>
            <p:nvPr/>
          </p:nvSpPr>
          <p:spPr>
            <a:xfrm flipH="1">
              <a:off x="8410964" y="2023567"/>
              <a:ext cx="341011" cy="678350"/>
            </a:xfrm>
            <a:custGeom>
              <a:avLst/>
              <a:gdLst/>
              <a:ahLst/>
              <a:cxnLst/>
              <a:rect l="l" t="t" r="r" b="b"/>
              <a:pathLst>
                <a:path w="12167" h="24203" extrusionOk="0">
                  <a:moveTo>
                    <a:pt x="9434" y="1"/>
                  </a:moveTo>
                  <a:cubicBezTo>
                    <a:pt x="8929" y="1"/>
                    <a:pt x="8408" y="214"/>
                    <a:pt x="7973" y="728"/>
                  </a:cubicBezTo>
                  <a:cubicBezTo>
                    <a:pt x="7139" y="1728"/>
                    <a:pt x="6371" y="2729"/>
                    <a:pt x="5638" y="3763"/>
                  </a:cubicBezTo>
                  <a:cubicBezTo>
                    <a:pt x="4870" y="4797"/>
                    <a:pt x="4170" y="5865"/>
                    <a:pt x="3503" y="6966"/>
                  </a:cubicBezTo>
                  <a:cubicBezTo>
                    <a:pt x="2836" y="8066"/>
                    <a:pt x="2202" y="9200"/>
                    <a:pt x="1635" y="10368"/>
                  </a:cubicBezTo>
                  <a:cubicBezTo>
                    <a:pt x="1034" y="11569"/>
                    <a:pt x="534" y="12770"/>
                    <a:pt x="134" y="14037"/>
                  </a:cubicBezTo>
                  <a:lnTo>
                    <a:pt x="100" y="14137"/>
                  </a:lnTo>
                  <a:cubicBezTo>
                    <a:pt x="34" y="14337"/>
                    <a:pt x="0" y="14538"/>
                    <a:pt x="34" y="14738"/>
                  </a:cubicBezTo>
                  <a:cubicBezTo>
                    <a:pt x="134" y="15738"/>
                    <a:pt x="367" y="16739"/>
                    <a:pt x="734" y="17673"/>
                  </a:cubicBezTo>
                  <a:cubicBezTo>
                    <a:pt x="1068" y="18607"/>
                    <a:pt x="1568" y="19474"/>
                    <a:pt x="2135" y="20308"/>
                  </a:cubicBezTo>
                  <a:cubicBezTo>
                    <a:pt x="2702" y="21076"/>
                    <a:pt x="3336" y="21776"/>
                    <a:pt x="4070" y="22443"/>
                  </a:cubicBezTo>
                  <a:cubicBezTo>
                    <a:pt x="4437" y="22743"/>
                    <a:pt x="4804" y="23044"/>
                    <a:pt x="5171" y="23311"/>
                  </a:cubicBezTo>
                  <a:cubicBezTo>
                    <a:pt x="5571" y="23611"/>
                    <a:pt x="6004" y="23878"/>
                    <a:pt x="6438" y="24078"/>
                  </a:cubicBezTo>
                  <a:cubicBezTo>
                    <a:pt x="6601" y="24164"/>
                    <a:pt x="6762" y="24203"/>
                    <a:pt x="6913" y="24203"/>
                  </a:cubicBezTo>
                  <a:cubicBezTo>
                    <a:pt x="7696" y="24203"/>
                    <a:pt x="8237" y="23186"/>
                    <a:pt x="7539" y="22543"/>
                  </a:cubicBezTo>
                  <a:lnTo>
                    <a:pt x="7472" y="22477"/>
                  </a:lnTo>
                  <a:cubicBezTo>
                    <a:pt x="7339" y="22343"/>
                    <a:pt x="7205" y="22176"/>
                    <a:pt x="7039" y="22076"/>
                  </a:cubicBezTo>
                  <a:cubicBezTo>
                    <a:pt x="6905" y="21943"/>
                    <a:pt x="6772" y="21809"/>
                    <a:pt x="6638" y="21643"/>
                  </a:cubicBezTo>
                  <a:cubicBezTo>
                    <a:pt x="6371" y="21342"/>
                    <a:pt x="6105" y="21042"/>
                    <a:pt x="5871" y="20742"/>
                  </a:cubicBezTo>
                  <a:cubicBezTo>
                    <a:pt x="5404" y="20108"/>
                    <a:pt x="4970" y="19441"/>
                    <a:pt x="4637" y="18774"/>
                  </a:cubicBezTo>
                  <a:cubicBezTo>
                    <a:pt x="4303" y="18107"/>
                    <a:pt x="4036" y="17406"/>
                    <a:pt x="3836" y="16672"/>
                  </a:cubicBezTo>
                  <a:cubicBezTo>
                    <a:pt x="3704" y="16115"/>
                    <a:pt x="3613" y="15537"/>
                    <a:pt x="3565" y="14971"/>
                  </a:cubicBezTo>
                  <a:lnTo>
                    <a:pt x="3565" y="14971"/>
                  </a:lnTo>
                  <a:cubicBezTo>
                    <a:pt x="3972" y="13986"/>
                    <a:pt x="4411" y="13028"/>
                    <a:pt x="4937" y="12069"/>
                  </a:cubicBezTo>
                  <a:cubicBezTo>
                    <a:pt x="5504" y="11068"/>
                    <a:pt x="6105" y="10034"/>
                    <a:pt x="6772" y="9034"/>
                  </a:cubicBezTo>
                  <a:cubicBezTo>
                    <a:pt x="7405" y="8033"/>
                    <a:pt x="8106" y="7066"/>
                    <a:pt x="8806" y="6098"/>
                  </a:cubicBezTo>
                  <a:cubicBezTo>
                    <a:pt x="9507" y="5131"/>
                    <a:pt x="10274" y="4130"/>
                    <a:pt x="10975" y="3263"/>
                  </a:cubicBezTo>
                  <a:lnTo>
                    <a:pt x="11008" y="3196"/>
                  </a:lnTo>
                  <a:cubicBezTo>
                    <a:pt x="12167" y="1717"/>
                    <a:pt x="10865" y="1"/>
                    <a:pt x="9434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0"/>
            <p:cNvSpPr/>
            <p:nvPr/>
          </p:nvSpPr>
          <p:spPr>
            <a:xfrm flipH="1">
              <a:off x="8463992" y="2642302"/>
              <a:ext cx="156169" cy="89772"/>
            </a:xfrm>
            <a:custGeom>
              <a:avLst/>
              <a:gdLst/>
              <a:ahLst/>
              <a:cxnLst/>
              <a:rect l="l" t="t" r="r" b="b"/>
              <a:pathLst>
                <a:path w="5572" h="3203" extrusionOk="0">
                  <a:moveTo>
                    <a:pt x="1969" y="0"/>
                  </a:moveTo>
                  <a:lnTo>
                    <a:pt x="167" y="267"/>
                  </a:lnTo>
                  <a:cubicBezTo>
                    <a:pt x="1" y="1802"/>
                    <a:pt x="2069" y="3203"/>
                    <a:pt x="2069" y="3203"/>
                  </a:cubicBezTo>
                  <a:lnTo>
                    <a:pt x="5571" y="1535"/>
                  </a:lnTo>
                  <a:lnTo>
                    <a:pt x="1969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0"/>
            <p:cNvSpPr/>
            <p:nvPr/>
          </p:nvSpPr>
          <p:spPr>
            <a:xfrm flipH="1">
              <a:off x="8419120" y="2685296"/>
              <a:ext cx="143080" cy="113147"/>
            </a:xfrm>
            <a:custGeom>
              <a:avLst/>
              <a:gdLst/>
              <a:ahLst/>
              <a:cxnLst/>
              <a:rect l="l" t="t" r="r" b="b"/>
              <a:pathLst>
                <a:path w="5105" h="4037" extrusionOk="0">
                  <a:moveTo>
                    <a:pt x="3503" y="1"/>
                  </a:moveTo>
                  <a:lnTo>
                    <a:pt x="1" y="1669"/>
                  </a:lnTo>
                  <a:lnTo>
                    <a:pt x="2069" y="4037"/>
                  </a:lnTo>
                  <a:lnTo>
                    <a:pt x="5104" y="2803"/>
                  </a:lnTo>
                  <a:lnTo>
                    <a:pt x="3503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0"/>
            <p:cNvSpPr/>
            <p:nvPr/>
          </p:nvSpPr>
          <p:spPr>
            <a:xfrm flipH="1">
              <a:off x="8140527" y="1789649"/>
              <a:ext cx="237477" cy="356230"/>
            </a:xfrm>
            <a:custGeom>
              <a:avLst/>
              <a:gdLst/>
              <a:ahLst/>
              <a:cxnLst/>
              <a:rect l="l" t="t" r="r" b="b"/>
              <a:pathLst>
                <a:path w="8473" h="12710" extrusionOk="0">
                  <a:moveTo>
                    <a:pt x="701" y="1"/>
                  </a:moveTo>
                  <a:lnTo>
                    <a:pt x="701" y="1"/>
                  </a:lnTo>
                  <a:cubicBezTo>
                    <a:pt x="1134" y="2269"/>
                    <a:pt x="1568" y="6438"/>
                    <a:pt x="0" y="7906"/>
                  </a:cubicBezTo>
                  <a:cubicBezTo>
                    <a:pt x="1268" y="10008"/>
                    <a:pt x="3169" y="11676"/>
                    <a:pt x="5437" y="12710"/>
                  </a:cubicBezTo>
                  <a:cubicBezTo>
                    <a:pt x="8473" y="10908"/>
                    <a:pt x="7038" y="8140"/>
                    <a:pt x="7038" y="8140"/>
                  </a:cubicBezTo>
                  <a:cubicBezTo>
                    <a:pt x="4503" y="7439"/>
                    <a:pt x="4570" y="5571"/>
                    <a:pt x="5037" y="3837"/>
                  </a:cubicBezTo>
                  <a:lnTo>
                    <a:pt x="701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0"/>
            <p:cNvSpPr/>
            <p:nvPr/>
          </p:nvSpPr>
          <p:spPr>
            <a:xfrm flipH="1">
              <a:off x="8133968" y="1978134"/>
              <a:ext cx="279574" cy="65837"/>
            </a:xfrm>
            <a:custGeom>
              <a:avLst/>
              <a:gdLst/>
              <a:ahLst/>
              <a:cxnLst/>
              <a:rect l="l" t="t" r="r" b="b"/>
              <a:pathLst>
                <a:path w="9975" h="2349" extrusionOk="0">
                  <a:moveTo>
                    <a:pt x="5680" y="1"/>
                  </a:moveTo>
                  <a:cubicBezTo>
                    <a:pt x="3345" y="1"/>
                    <a:pt x="134" y="381"/>
                    <a:pt x="134" y="381"/>
                  </a:cubicBezTo>
                  <a:cubicBezTo>
                    <a:pt x="0" y="714"/>
                    <a:pt x="0" y="1081"/>
                    <a:pt x="101" y="1448"/>
                  </a:cubicBezTo>
                  <a:lnTo>
                    <a:pt x="9974" y="2349"/>
                  </a:lnTo>
                  <a:cubicBezTo>
                    <a:pt x="9974" y="2349"/>
                    <a:pt x="9307" y="581"/>
                    <a:pt x="7539" y="147"/>
                  </a:cubicBezTo>
                  <a:cubicBezTo>
                    <a:pt x="7106" y="41"/>
                    <a:pt x="6439" y="1"/>
                    <a:pt x="568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0"/>
            <p:cNvSpPr/>
            <p:nvPr/>
          </p:nvSpPr>
          <p:spPr>
            <a:xfrm flipH="1">
              <a:off x="8084416" y="1684013"/>
              <a:ext cx="20600" cy="31811"/>
            </a:xfrm>
            <a:custGeom>
              <a:avLst/>
              <a:gdLst/>
              <a:ahLst/>
              <a:cxnLst/>
              <a:rect l="l" t="t" r="r" b="b"/>
              <a:pathLst>
                <a:path w="735" h="1135" extrusionOk="0">
                  <a:moveTo>
                    <a:pt x="367" y="0"/>
                  </a:moveTo>
                  <a:cubicBezTo>
                    <a:pt x="167" y="0"/>
                    <a:pt x="0" y="234"/>
                    <a:pt x="0" y="567"/>
                  </a:cubicBezTo>
                  <a:cubicBezTo>
                    <a:pt x="0" y="867"/>
                    <a:pt x="167" y="1101"/>
                    <a:pt x="367" y="1134"/>
                  </a:cubicBezTo>
                  <a:cubicBezTo>
                    <a:pt x="567" y="1134"/>
                    <a:pt x="734" y="867"/>
                    <a:pt x="734" y="567"/>
                  </a:cubicBezTo>
                  <a:cubicBezTo>
                    <a:pt x="734" y="267"/>
                    <a:pt x="567" y="0"/>
                    <a:pt x="3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0"/>
            <p:cNvSpPr/>
            <p:nvPr/>
          </p:nvSpPr>
          <p:spPr>
            <a:xfrm flipH="1">
              <a:off x="8076933" y="1679333"/>
              <a:ext cx="20600" cy="8717"/>
            </a:xfrm>
            <a:custGeom>
              <a:avLst/>
              <a:gdLst/>
              <a:ahLst/>
              <a:cxnLst/>
              <a:rect l="l" t="t" r="r" b="b"/>
              <a:pathLst>
                <a:path w="735" h="311" extrusionOk="0">
                  <a:moveTo>
                    <a:pt x="734" y="0"/>
                  </a:moveTo>
                  <a:lnTo>
                    <a:pt x="0" y="167"/>
                  </a:lnTo>
                  <a:cubicBezTo>
                    <a:pt x="96" y="272"/>
                    <a:pt x="192" y="310"/>
                    <a:pt x="281" y="310"/>
                  </a:cubicBezTo>
                  <a:cubicBezTo>
                    <a:pt x="534" y="310"/>
                    <a:pt x="734" y="0"/>
                    <a:pt x="7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0"/>
            <p:cNvSpPr/>
            <p:nvPr/>
          </p:nvSpPr>
          <p:spPr>
            <a:xfrm flipH="1">
              <a:off x="8072280" y="1719524"/>
              <a:ext cx="30858" cy="62081"/>
            </a:xfrm>
            <a:custGeom>
              <a:avLst/>
              <a:gdLst/>
              <a:ahLst/>
              <a:cxnLst/>
              <a:rect l="l" t="t" r="r" b="b"/>
              <a:pathLst>
                <a:path w="1101" h="2215" extrusionOk="0">
                  <a:moveTo>
                    <a:pt x="0" y="1"/>
                  </a:moveTo>
                  <a:lnTo>
                    <a:pt x="0" y="2169"/>
                  </a:lnTo>
                  <a:cubicBezTo>
                    <a:pt x="124" y="2200"/>
                    <a:pt x="248" y="2215"/>
                    <a:pt x="369" y="2215"/>
                  </a:cubicBezTo>
                  <a:cubicBezTo>
                    <a:pt x="639" y="2215"/>
                    <a:pt x="894" y="2140"/>
                    <a:pt x="1101" y="2002"/>
                  </a:cubicBezTo>
                  <a:cubicBezTo>
                    <a:pt x="667" y="1368"/>
                    <a:pt x="300" y="701"/>
                    <a:pt x="0" y="1"/>
                  </a:cubicBezTo>
                  <a:close/>
                </a:path>
              </a:pathLst>
            </a:custGeom>
            <a:solidFill>
              <a:srgbClr val="A027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0"/>
            <p:cNvSpPr/>
            <p:nvPr/>
          </p:nvSpPr>
          <p:spPr>
            <a:xfrm flipH="1">
              <a:off x="8087219" y="1625015"/>
              <a:ext cx="47731" cy="27243"/>
            </a:xfrm>
            <a:custGeom>
              <a:avLst/>
              <a:gdLst/>
              <a:ahLst/>
              <a:cxnLst/>
              <a:rect l="l" t="t" r="r" b="b"/>
              <a:pathLst>
                <a:path w="1703" h="972" extrusionOk="0">
                  <a:moveTo>
                    <a:pt x="1423" y="1"/>
                  </a:moveTo>
                  <a:cubicBezTo>
                    <a:pt x="869" y="1"/>
                    <a:pt x="378" y="233"/>
                    <a:pt x="34" y="671"/>
                  </a:cubicBezTo>
                  <a:cubicBezTo>
                    <a:pt x="1" y="738"/>
                    <a:pt x="1" y="871"/>
                    <a:pt x="68" y="938"/>
                  </a:cubicBezTo>
                  <a:cubicBezTo>
                    <a:pt x="101" y="971"/>
                    <a:pt x="168" y="971"/>
                    <a:pt x="201" y="971"/>
                  </a:cubicBezTo>
                  <a:cubicBezTo>
                    <a:pt x="268" y="971"/>
                    <a:pt x="301" y="938"/>
                    <a:pt x="334" y="904"/>
                  </a:cubicBezTo>
                  <a:cubicBezTo>
                    <a:pt x="582" y="564"/>
                    <a:pt x="973" y="367"/>
                    <a:pt x="1401" y="367"/>
                  </a:cubicBezTo>
                  <a:cubicBezTo>
                    <a:pt x="1435" y="367"/>
                    <a:pt x="1468" y="368"/>
                    <a:pt x="1502" y="371"/>
                  </a:cubicBezTo>
                  <a:cubicBezTo>
                    <a:pt x="1602" y="371"/>
                    <a:pt x="1669" y="304"/>
                    <a:pt x="1669" y="204"/>
                  </a:cubicBezTo>
                  <a:cubicBezTo>
                    <a:pt x="1702" y="104"/>
                    <a:pt x="1635" y="4"/>
                    <a:pt x="1535" y="4"/>
                  </a:cubicBezTo>
                  <a:cubicBezTo>
                    <a:pt x="1498" y="2"/>
                    <a:pt x="1460" y="1"/>
                    <a:pt x="14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0"/>
            <p:cNvSpPr/>
            <p:nvPr/>
          </p:nvSpPr>
          <p:spPr>
            <a:xfrm flipH="1">
              <a:off x="8076933" y="1503236"/>
              <a:ext cx="324446" cy="410575"/>
            </a:xfrm>
            <a:custGeom>
              <a:avLst/>
              <a:gdLst/>
              <a:ahLst/>
              <a:cxnLst/>
              <a:rect l="l" t="t" r="r" b="b"/>
              <a:pathLst>
                <a:path w="11576" h="14649" extrusionOk="0">
                  <a:moveTo>
                    <a:pt x="5230" y="0"/>
                  </a:moveTo>
                  <a:cubicBezTo>
                    <a:pt x="2460" y="0"/>
                    <a:pt x="0" y="2384"/>
                    <a:pt x="267" y="5449"/>
                  </a:cubicBezTo>
                  <a:cubicBezTo>
                    <a:pt x="500" y="9252"/>
                    <a:pt x="534" y="10887"/>
                    <a:pt x="2435" y="12888"/>
                  </a:cubicBezTo>
                  <a:cubicBezTo>
                    <a:pt x="3582" y="14088"/>
                    <a:pt x="5000" y="14648"/>
                    <a:pt x="6347" y="14648"/>
                  </a:cubicBezTo>
                  <a:cubicBezTo>
                    <a:pt x="8370" y="14648"/>
                    <a:pt x="10234" y="13383"/>
                    <a:pt x="10774" y="11120"/>
                  </a:cubicBezTo>
                  <a:cubicBezTo>
                    <a:pt x="11575" y="7751"/>
                    <a:pt x="11041" y="2080"/>
                    <a:pt x="7339" y="479"/>
                  </a:cubicBezTo>
                  <a:cubicBezTo>
                    <a:pt x="6642" y="151"/>
                    <a:pt x="5926" y="0"/>
                    <a:pt x="5230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0"/>
            <p:cNvSpPr/>
            <p:nvPr/>
          </p:nvSpPr>
          <p:spPr>
            <a:xfrm flipH="1">
              <a:off x="8026455" y="1471229"/>
              <a:ext cx="549759" cy="483783"/>
            </a:xfrm>
            <a:custGeom>
              <a:avLst/>
              <a:gdLst/>
              <a:ahLst/>
              <a:cxnLst/>
              <a:rect l="l" t="t" r="r" b="b"/>
              <a:pathLst>
                <a:path w="19615" h="17261" extrusionOk="0">
                  <a:moveTo>
                    <a:pt x="15559" y="1"/>
                  </a:moveTo>
                  <a:cubicBezTo>
                    <a:pt x="15210" y="1"/>
                    <a:pt x="14816" y="108"/>
                    <a:pt x="14377" y="354"/>
                  </a:cubicBezTo>
                  <a:cubicBezTo>
                    <a:pt x="13712" y="720"/>
                    <a:pt x="12783" y="822"/>
                    <a:pt x="11792" y="822"/>
                  </a:cubicBezTo>
                  <a:cubicBezTo>
                    <a:pt x="10529" y="822"/>
                    <a:pt x="9166" y="655"/>
                    <a:pt x="8120" y="655"/>
                  </a:cubicBezTo>
                  <a:cubicBezTo>
                    <a:pt x="6698" y="655"/>
                    <a:pt x="5864" y="964"/>
                    <a:pt x="6672" y="2422"/>
                  </a:cubicBezTo>
                  <a:cubicBezTo>
                    <a:pt x="5171" y="2789"/>
                    <a:pt x="3303" y="5891"/>
                    <a:pt x="3736" y="8093"/>
                  </a:cubicBezTo>
                  <a:cubicBezTo>
                    <a:pt x="4203" y="10394"/>
                    <a:pt x="0" y="13697"/>
                    <a:pt x="3236" y="14797"/>
                  </a:cubicBezTo>
                  <a:cubicBezTo>
                    <a:pt x="6158" y="15799"/>
                    <a:pt x="6600" y="17261"/>
                    <a:pt x="8942" y="17261"/>
                  </a:cubicBezTo>
                  <a:cubicBezTo>
                    <a:pt x="9487" y="17261"/>
                    <a:pt x="10135" y="17182"/>
                    <a:pt x="10941" y="16999"/>
                  </a:cubicBezTo>
                  <a:cubicBezTo>
                    <a:pt x="13210" y="16499"/>
                    <a:pt x="19614" y="17166"/>
                    <a:pt x="16412" y="11995"/>
                  </a:cubicBezTo>
                  <a:cubicBezTo>
                    <a:pt x="13677" y="7559"/>
                    <a:pt x="15111" y="5724"/>
                    <a:pt x="15111" y="5724"/>
                  </a:cubicBezTo>
                  <a:cubicBezTo>
                    <a:pt x="15978" y="5724"/>
                    <a:pt x="16779" y="5357"/>
                    <a:pt x="17346" y="4723"/>
                  </a:cubicBezTo>
                  <a:cubicBezTo>
                    <a:pt x="18145" y="3753"/>
                    <a:pt x="17626" y="1"/>
                    <a:pt x="155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0"/>
            <p:cNvSpPr/>
            <p:nvPr/>
          </p:nvSpPr>
          <p:spPr>
            <a:xfrm flipH="1">
              <a:off x="8122757" y="1673503"/>
              <a:ext cx="66257" cy="94649"/>
            </a:xfrm>
            <a:custGeom>
              <a:avLst/>
              <a:gdLst/>
              <a:ahLst/>
              <a:cxnLst/>
              <a:rect l="l" t="t" r="r" b="b"/>
              <a:pathLst>
                <a:path w="2364" h="3377" extrusionOk="0">
                  <a:moveTo>
                    <a:pt x="1233" y="0"/>
                  </a:moveTo>
                  <a:cubicBezTo>
                    <a:pt x="502" y="0"/>
                    <a:pt x="1" y="790"/>
                    <a:pt x="95" y="1609"/>
                  </a:cubicBezTo>
                  <a:cubicBezTo>
                    <a:pt x="195" y="2343"/>
                    <a:pt x="629" y="2977"/>
                    <a:pt x="1296" y="3311"/>
                  </a:cubicBezTo>
                  <a:cubicBezTo>
                    <a:pt x="1420" y="3356"/>
                    <a:pt x="1528" y="3377"/>
                    <a:pt x="1624" y="3377"/>
                  </a:cubicBezTo>
                  <a:cubicBezTo>
                    <a:pt x="2094" y="3377"/>
                    <a:pt x="2241" y="2859"/>
                    <a:pt x="2297" y="2110"/>
                  </a:cubicBezTo>
                  <a:cubicBezTo>
                    <a:pt x="2364" y="1309"/>
                    <a:pt x="2130" y="108"/>
                    <a:pt x="1363" y="8"/>
                  </a:cubicBezTo>
                  <a:cubicBezTo>
                    <a:pt x="1319" y="3"/>
                    <a:pt x="1275" y="0"/>
                    <a:pt x="1233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0"/>
            <p:cNvSpPr/>
            <p:nvPr/>
          </p:nvSpPr>
          <p:spPr>
            <a:xfrm flipH="1">
              <a:off x="8046102" y="2679690"/>
              <a:ext cx="343141" cy="2218601"/>
            </a:xfrm>
            <a:custGeom>
              <a:avLst/>
              <a:gdLst/>
              <a:ahLst/>
              <a:cxnLst/>
              <a:rect l="l" t="t" r="r" b="b"/>
              <a:pathLst>
                <a:path w="12243" h="79158" extrusionOk="0">
                  <a:moveTo>
                    <a:pt x="1" y="1"/>
                  </a:moveTo>
                  <a:cubicBezTo>
                    <a:pt x="1" y="1"/>
                    <a:pt x="2669" y="27420"/>
                    <a:pt x="5271" y="40396"/>
                  </a:cubicBezTo>
                  <a:cubicBezTo>
                    <a:pt x="2603" y="55240"/>
                    <a:pt x="2169" y="78624"/>
                    <a:pt x="2169" y="78624"/>
                  </a:cubicBezTo>
                  <a:lnTo>
                    <a:pt x="4237" y="79157"/>
                  </a:lnTo>
                  <a:cubicBezTo>
                    <a:pt x="4237" y="79157"/>
                    <a:pt x="8407" y="62212"/>
                    <a:pt x="12109" y="41997"/>
                  </a:cubicBezTo>
                  <a:cubicBezTo>
                    <a:pt x="12209" y="41497"/>
                    <a:pt x="12243" y="41030"/>
                    <a:pt x="12243" y="40530"/>
                  </a:cubicBezTo>
                  <a:cubicBezTo>
                    <a:pt x="12009" y="28454"/>
                    <a:pt x="9841" y="1"/>
                    <a:pt x="9841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0"/>
            <p:cNvSpPr/>
            <p:nvPr/>
          </p:nvSpPr>
          <p:spPr>
            <a:xfrm flipH="1">
              <a:off x="8150813" y="2679690"/>
              <a:ext cx="496451" cy="2263473"/>
            </a:xfrm>
            <a:custGeom>
              <a:avLst/>
              <a:gdLst/>
              <a:ahLst/>
              <a:cxnLst/>
              <a:rect l="l" t="t" r="r" b="b"/>
              <a:pathLst>
                <a:path w="17713" h="80759" extrusionOk="0">
                  <a:moveTo>
                    <a:pt x="5871" y="1"/>
                  </a:moveTo>
                  <a:cubicBezTo>
                    <a:pt x="5871" y="1"/>
                    <a:pt x="3169" y="27420"/>
                    <a:pt x="3403" y="40396"/>
                  </a:cubicBezTo>
                  <a:cubicBezTo>
                    <a:pt x="0" y="53606"/>
                    <a:pt x="1668" y="80758"/>
                    <a:pt x="1668" y="80758"/>
                  </a:cubicBezTo>
                  <a:lnTo>
                    <a:pt x="3770" y="80758"/>
                  </a:lnTo>
                  <a:cubicBezTo>
                    <a:pt x="3770" y="80758"/>
                    <a:pt x="7839" y="51704"/>
                    <a:pt x="9941" y="39562"/>
                  </a:cubicBezTo>
                  <a:cubicBezTo>
                    <a:pt x="11942" y="27921"/>
                    <a:pt x="17713" y="1"/>
                    <a:pt x="17713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0"/>
            <p:cNvSpPr/>
            <p:nvPr/>
          </p:nvSpPr>
          <p:spPr>
            <a:xfrm flipH="1">
              <a:off x="7993747" y="2002350"/>
              <a:ext cx="661953" cy="1592663"/>
            </a:xfrm>
            <a:custGeom>
              <a:avLst/>
              <a:gdLst/>
              <a:ahLst/>
              <a:cxnLst/>
              <a:rect l="l" t="t" r="r" b="b"/>
              <a:pathLst>
                <a:path w="23618" h="56825" extrusionOk="0">
                  <a:moveTo>
                    <a:pt x="12647" y="0"/>
                  </a:moveTo>
                  <a:cubicBezTo>
                    <a:pt x="11476" y="0"/>
                    <a:pt x="10308" y="50"/>
                    <a:pt x="9141" y="150"/>
                  </a:cubicBezTo>
                  <a:cubicBezTo>
                    <a:pt x="8240" y="184"/>
                    <a:pt x="7340" y="250"/>
                    <a:pt x="6572" y="351"/>
                  </a:cubicBezTo>
                  <a:cubicBezTo>
                    <a:pt x="4571" y="584"/>
                    <a:pt x="3270" y="2485"/>
                    <a:pt x="3770" y="4420"/>
                  </a:cubicBezTo>
                  <a:cubicBezTo>
                    <a:pt x="6272" y="14661"/>
                    <a:pt x="6139" y="18464"/>
                    <a:pt x="6072" y="24168"/>
                  </a:cubicBezTo>
                  <a:cubicBezTo>
                    <a:pt x="1" y="33508"/>
                    <a:pt x="2236" y="42814"/>
                    <a:pt x="1435" y="56024"/>
                  </a:cubicBezTo>
                  <a:cubicBezTo>
                    <a:pt x="3884" y="56480"/>
                    <a:pt x="6482" y="56585"/>
                    <a:pt x="9132" y="56585"/>
                  </a:cubicBezTo>
                  <a:cubicBezTo>
                    <a:pt x="11368" y="56585"/>
                    <a:pt x="13641" y="56511"/>
                    <a:pt x="15893" y="56511"/>
                  </a:cubicBezTo>
                  <a:cubicBezTo>
                    <a:pt x="17991" y="56511"/>
                    <a:pt x="20070" y="56575"/>
                    <a:pt x="22083" y="56824"/>
                  </a:cubicBezTo>
                  <a:cubicBezTo>
                    <a:pt x="23618" y="41046"/>
                    <a:pt x="21683" y="27003"/>
                    <a:pt x="20916" y="24168"/>
                  </a:cubicBezTo>
                  <a:cubicBezTo>
                    <a:pt x="22484" y="12192"/>
                    <a:pt x="23318" y="6455"/>
                    <a:pt x="23184" y="3653"/>
                  </a:cubicBezTo>
                  <a:cubicBezTo>
                    <a:pt x="23084" y="2185"/>
                    <a:pt x="22017" y="984"/>
                    <a:pt x="20549" y="717"/>
                  </a:cubicBezTo>
                  <a:cubicBezTo>
                    <a:pt x="19315" y="517"/>
                    <a:pt x="17680" y="284"/>
                    <a:pt x="16179" y="150"/>
                  </a:cubicBezTo>
                  <a:cubicBezTo>
                    <a:pt x="14995" y="50"/>
                    <a:pt x="13819" y="0"/>
                    <a:pt x="126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0"/>
            <p:cNvSpPr/>
            <p:nvPr/>
          </p:nvSpPr>
          <p:spPr>
            <a:xfrm flipH="1">
              <a:off x="8458387" y="2014962"/>
              <a:ext cx="146808" cy="284255"/>
            </a:xfrm>
            <a:custGeom>
              <a:avLst/>
              <a:gdLst/>
              <a:ahLst/>
              <a:cxnLst/>
              <a:rect l="l" t="t" r="r" b="b"/>
              <a:pathLst>
                <a:path w="5238" h="10142" extrusionOk="0">
                  <a:moveTo>
                    <a:pt x="4237" y="1"/>
                  </a:moveTo>
                  <a:lnTo>
                    <a:pt x="4237" y="1"/>
                  </a:lnTo>
                  <a:cubicBezTo>
                    <a:pt x="1568" y="868"/>
                    <a:pt x="0" y="3436"/>
                    <a:pt x="0" y="3436"/>
                  </a:cubicBezTo>
                  <a:cubicBezTo>
                    <a:pt x="0" y="3436"/>
                    <a:pt x="3403" y="8674"/>
                    <a:pt x="3803" y="10141"/>
                  </a:cubicBezTo>
                  <a:cubicBezTo>
                    <a:pt x="5237" y="6305"/>
                    <a:pt x="4237" y="1"/>
                    <a:pt x="42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0"/>
            <p:cNvSpPr/>
            <p:nvPr/>
          </p:nvSpPr>
          <p:spPr>
            <a:xfrm flipH="1">
              <a:off x="8026455" y="3475307"/>
              <a:ext cx="587148" cy="45012"/>
            </a:xfrm>
            <a:custGeom>
              <a:avLst/>
              <a:gdLst/>
              <a:ahLst/>
              <a:cxnLst/>
              <a:rect l="l" t="t" r="r" b="b"/>
              <a:pathLst>
                <a:path w="20949" h="1606" extrusionOk="0">
                  <a:moveTo>
                    <a:pt x="0" y="1"/>
                  </a:moveTo>
                  <a:lnTo>
                    <a:pt x="0" y="334"/>
                  </a:lnTo>
                  <a:cubicBezTo>
                    <a:pt x="334" y="368"/>
                    <a:pt x="667" y="501"/>
                    <a:pt x="901" y="801"/>
                  </a:cubicBezTo>
                  <a:cubicBezTo>
                    <a:pt x="1168" y="1135"/>
                    <a:pt x="1568" y="1335"/>
                    <a:pt x="2001" y="1335"/>
                  </a:cubicBezTo>
                  <a:cubicBezTo>
                    <a:pt x="2468" y="1335"/>
                    <a:pt x="2869" y="1168"/>
                    <a:pt x="3202" y="835"/>
                  </a:cubicBezTo>
                  <a:cubicBezTo>
                    <a:pt x="3469" y="568"/>
                    <a:pt x="3803" y="434"/>
                    <a:pt x="4170" y="401"/>
                  </a:cubicBezTo>
                  <a:cubicBezTo>
                    <a:pt x="4537" y="434"/>
                    <a:pt x="4870" y="601"/>
                    <a:pt x="5070" y="868"/>
                  </a:cubicBezTo>
                  <a:cubicBezTo>
                    <a:pt x="5337" y="1201"/>
                    <a:pt x="5771" y="1402"/>
                    <a:pt x="6204" y="1402"/>
                  </a:cubicBezTo>
                  <a:lnTo>
                    <a:pt x="6238" y="1402"/>
                  </a:lnTo>
                  <a:cubicBezTo>
                    <a:pt x="6671" y="1402"/>
                    <a:pt x="7072" y="1201"/>
                    <a:pt x="7405" y="901"/>
                  </a:cubicBezTo>
                  <a:cubicBezTo>
                    <a:pt x="7639" y="634"/>
                    <a:pt x="8006" y="501"/>
                    <a:pt x="8373" y="501"/>
                  </a:cubicBezTo>
                  <a:cubicBezTo>
                    <a:pt x="8706" y="501"/>
                    <a:pt x="9040" y="668"/>
                    <a:pt x="9240" y="935"/>
                  </a:cubicBezTo>
                  <a:cubicBezTo>
                    <a:pt x="9540" y="1268"/>
                    <a:pt x="9940" y="1468"/>
                    <a:pt x="10374" y="1468"/>
                  </a:cubicBezTo>
                  <a:cubicBezTo>
                    <a:pt x="10841" y="1468"/>
                    <a:pt x="11275" y="1302"/>
                    <a:pt x="11575" y="968"/>
                  </a:cubicBezTo>
                  <a:cubicBezTo>
                    <a:pt x="11842" y="701"/>
                    <a:pt x="12175" y="568"/>
                    <a:pt x="12542" y="568"/>
                  </a:cubicBezTo>
                  <a:cubicBezTo>
                    <a:pt x="12909" y="568"/>
                    <a:pt x="13209" y="734"/>
                    <a:pt x="13443" y="1001"/>
                  </a:cubicBezTo>
                  <a:cubicBezTo>
                    <a:pt x="13710" y="1335"/>
                    <a:pt x="14110" y="1535"/>
                    <a:pt x="14577" y="1535"/>
                  </a:cubicBezTo>
                  <a:cubicBezTo>
                    <a:pt x="15011" y="1535"/>
                    <a:pt x="15444" y="1368"/>
                    <a:pt x="15745" y="1035"/>
                  </a:cubicBezTo>
                  <a:cubicBezTo>
                    <a:pt x="16011" y="801"/>
                    <a:pt x="16378" y="634"/>
                    <a:pt x="16745" y="634"/>
                  </a:cubicBezTo>
                  <a:cubicBezTo>
                    <a:pt x="17079" y="634"/>
                    <a:pt x="17412" y="801"/>
                    <a:pt x="17613" y="1068"/>
                  </a:cubicBezTo>
                  <a:cubicBezTo>
                    <a:pt x="17913" y="1402"/>
                    <a:pt x="18313" y="1602"/>
                    <a:pt x="18747" y="1602"/>
                  </a:cubicBezTo>
                  <a:lnTo>
                    <a:pt x="18780" y="1602"/>
                  </a:lnTo>
                  <a:cubicBezTo>
                    <a:pt x="18816" y="1605"/>
                    <a:pt x="18853" y="1606"/>
                    <a:pt x="18889" y="1606"/>
                  </a:cubicBezTo>
                  <a:cubicBezTo>
                    <a:pt x="19286" y="1606"/>
                    <a:pt x="19675" y="1440"/>
                    <a:pt x="19981" y="1135"/>
                  </a:cubicBezTo>
                  <a:cubicBezTo>
                    <a:pt x="20248" y="868"/>
                    <a:pt x="20581" y="734"/>
                    <a:pt x="20948" y="734"/>
                  </a:cubicBezTo>
                  <a:lnTo>
                    <a:pt x="20948" y="401"/>
                  </a:lnTo>
                  <a:cubicBezTo>
                    <a:pt x="20515" y="401"/>
                    <a:pt x="20081" y="568"/>
                    <a:pt x="19747" y="901"/>
                  </a:cubicBezTo>
                  <a:cubicBezTo>
                    <a:pt x="19514" y="1168"/>
                    <a:pt x="19147" y="1302"/>
                    <a:pt x="18780" y="1302"/>
                  </a:cubicBezTo>
                  <a:cubicBezTo>
                    <a:pt x="18413" y="1302"/>
                    <a:pt x="18113" y="1135"/>
                    <a:pt x="17879" y="868"/>
                  </a:cubicBezTo>
                  <a:cubicBezTo>
                    <a:pt x="17613" y="534"/>
                    <a:pt x="17212" y="334"/>
                    <a:pt x="16779" y="334"/>
                  </a:cubicBezTo>
                  <a:cubicBezTo>
                    <a:pt x="16745" y="332"/>
                    <a:pt x="16711" y="331"/>
                    <a:pt x="16677" y="331"/>
                  </a:cubicBezTo>
                  <a:cubicBezTo>
                    <a:pt x="16249" y="331"/>
                    <a:pt x="15856" y="523"/>
                    <a:pt x="15578" y="801"/>
                  </a:cubicBezTo>
                  <a:cubicBezTo>
                    <a:pt x="15311" y="1068"/>
                    <a:pt x="14944" y="1235"/>
                    <a:pt x="14577" y="1235"/>
                  </a:cubicBezTo>
                  <a:cubicBezTo>
                    <a:pt x="14244" y="1235"/>
                    <a:pt x="13910" y="1068"/>
                    <a:pt x="13710" y="801"/>
                  </a:cubicBezTo>
                  <a:cubicBezTo>
                    <a:pt x="13410" y="468"/>
                    <a:pt x="13009" y="267"/>
                    <a:pt x="12576" y="267"/>
                  </a:cubicBezTo>
                  <a:lnTo>
                    <a:pt x="12509" y="267"/>
                  </a:lnTo>
                  <a:cubicBezTo>
                    <a:pt x="12075" y="267"/>
                    <a:pt x="11675" y="434"/>
                    <a:pt x="11341" y="734"/>
                  </a:cubicBezTo>
                  <a:cubicBezTo>
                    <a:pt x="11108" y="1001"/>
                    <a:pt x="10741" y="1168"/>
                    <a:pt x="10374" y="1168"/>
                  </a:cubicBezTo>
                  <a:cubicBezTo>
                    <a:pt x="10041" y="1168"/>
                    <a:pt x="9707" y="1001"/>
                    <a:pt x="9473" y="734"/>
                  </a:cubicBezTo>
                  <a:cubicBezTo>
                    <a:pt x="9207" y="368"/>
                    <a:pt x="8806" y="167"/>
                    <a:pt x="8373" y="167"/>
                  </a:cubicBezTo>
                  <a:cubicBezTo>
                    <a:pt x="7906" y="167"/>
                    <a:pt x="7472" y="334"/>
                    <a:pt x="7172" y="668"/>
                  </a:cubicBezTo>
                  <a:cubicBezTo>
                    <a:pt x="6905" y="935"/>
                    <a:pt x="6571" y="1101"/>
                    <a:pt x="6204" y="1101"/>
                  </a:cubicBezTo>
                  <a:cubicBezTo>
                    <a:pt x="5838" y="1068"/>
                    <a:pt x="5504" y="935"/>
                    <a:pt x="5304" y="634"/>
                  </a:cubicBezTo>
                  <a:cubicBezTo>
                    <a:pt x="5037" y="301"/>
                    <a:pt x="4603" y="101"/>
                    <a:pt x="4170" y="101"/>
                  </a:cubicBezTo>
                  <a:cubicBezTo>
                    <a:pt x="3703" y="101"/>
                    <a:pt x="3302" y="301"/>
                    <a:pt x="3002" y="601"/>
                  </a:cubicBezTo>
                  <a:cubicBezTo>
                    <a:pt x="2735" y="868"/>
                    <a:pt x="2368" y="1001"/>
                    <a:pt x="2001" y="1035"/>
                  </a:cubicBezTo>
                  <a:cubicBezTo>
                    <a:pt x="1668" y="1001"/>
                    <a:pt x="1334" y="835"/>
                    <a:pt x="1134" y="534"/>
                  </a:cubicBezTo>
                  <a:cubicBezTo>
                    <a:pt x="834" y="201"/>
                    <a:pt x="434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0"/>
            <p:cNvSpPr/>
            <p:nvPr/>
          </p:nvSpPr>
          <p:spPr>
            <a:xfrm flipH="1">
              <a:off x="8308804" y="3006911"/>
              <a:ext cx="146808" cy="390815"/>
            </a:xfrm>
            <a:custGeom>
              <a:avLst/>
              <a:gdLst/>
              <a:ahLst/>
              <a:cxnLst/>
              <a:rect l="l" t="t" r="r" b="b"/>
              <a:pathLst>
                <a:path w="5238" h="13944" extrusionOk="0">
                  <a:moveTo>
                    <a:pt x="0" y="1"/>
                  </a:moveTo>
                  <a:lnTo>
                    <a:pt x="5237" y="13944"/>
                  </a:lnTo>
                  <a:lnTo>
                    <a:pt x="3870" y="22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C24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0"/>
            <p:cNvSpPr/>
            <p:nvPr/>
          </p:nvSpPr>
          <p:spPr>
            <a:xfrm flipH="1">
              <a:off x="8045149" y="2593674"/>
              <a:ext cx="476832" cy="159897"/>
            </a:xfrm>
            <a:custGeom>
              <a:avLst/>
              <a:gdLst/>
              <a:ahLst/>
              <a:cxnLst/>
              <a:rect l="l" t="t" r="r" b="b"/>
              <a:pathLst>
                <a:path w="17013" h="5705" extrusionOk="0">
                  <a:moveTo>
                    <a:pt x="1168" y="1"/>
                  </a:moveTo>
                  <a:cubicBezTo>
                    <a:pt x="934" y="1"/>
                    <a:pt x="767" y="301"/>
                    <a:pt x="734" y="735"/>
                  </a:cubicBezTo>
                  <a:lnTo>
                    <a:pt x="33" y="3303"/>
                  </a:lnTo>
                  <a:cubicBezTo>
                    <a:pt x="0" y="3803"/>
                    <a:pt x="234" y="4304"/>
                    <a:pt x="500" y="4337"/>
                  </a:cubicBezTo>
                  <a:lnTo>
                    <a:pt x="16512" y="5705"/>
                  </a:lnTo>
                  <a:cubicBezTo>
                    <a:pt x="16745" y="5705"/>
                    <a:pt x="16912" y="5405"/>
                    <a:pt x="16945" y="4971"/>
                  </a:cubicBezTo>
                  <a:lnTo>
                    <a:pt x="17012" y="2302"/>
                  </a:lnTo>
                  <a:cubicBezTo>
                    <a:pt x="17012" y="1769"/>
                    <a:pt x="16779" y="1268"/>
                    <a:pt x="16512" y="1235"/>
                  </a:cubicBezTo>
                  <a:lnTo>
                    <a:pt x="1168" y="1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0"/>
            <p:cNvSpPr/>
            <p:nvPr/>
          </p:nvSpPr>
          <p:spPr>
            <a:xfrm flipH="1">
              <a:off x="7714845" y="2044279"/>
              <a:ext cx="397542" cy="798447"/>
            </a:xfrm>
            <a:custGeom>
              <a:avLst/>
              <a:gdLst/>
              <a:ahLst/>
              <a:cxnLst/>
              <a:rect l="l" t="t" r="r" b="b"/>
              <a:pathLst>
                <a:path w="14184" h="28488" extrusionOk="0">
                  <a:moveTo>
                    <a:pt x="2117" y="0"/>
                  </a:moveTo>
                  <a:cubicBezTo>
                    <a:pt x="1062" y="0"/>
                    <a:pt x="1" y="765"/>
                    <a:pt x="163" y="2157"/>
                  </a:cubicBezTo>
                  <a:cubicBezTo>
                    <a:pt x="263" y="3391"/>
                    <a:pt x="397" y="4592"/>
                    <a:pt x="564" y="5760"/>
                  </a:cubicBezTo>
                  <a:cubicBezTo>
                    <a:pt x="730" y="6960"/>
                    <a:pt x="930" y="8161"/>
                    <a:pt x="1131" y="9362"/>
                  </a:cubicBezTo>
                  <a:cubicBezTo>
                    <a:pt x="1498" y="11730"/>
                    <a:pt x="1965" y="14132"/>
                    <a:pt x="2532" y="16534"/>
                  </a:cubicBezTo>
                  <a:lnTo>
                    <a:pt x="2532" y="16634"/>
                  </a:lnTo>
                  <a:lnTo>
                    <a:pt x="2532" y="16667"/>
                  </a:lnTo>
                  <a:cubicBezTo>
                    <a:pt x="2765" y="17334"/>
                    <a:pt x="3099" y="18002"/>
                    <a:pt x="3499" y="18635"/>
                  </a:cubicBezTo>
                  <a:cubicBezTo>
                    <a:pt x="3833" y="19202"/>
                    <a:pt x="4199" y="19736"/>
                    <a:pt x="4600" y="20270"/>
                  </a:cubicBezTo>
                  <a:cubicBezTo>
                    <a:pt x="5334" y="21271"/>
                    <a:pt x="6134" y="22238"/>
                    <a:pt x="6968" y="23139"/>
                  </a:cubicBezTo>
                  <a:cubicBezTo>
                    <a:pt x="7802" y="24039"/>
                    <a:pt x="8636" y="24940"/>
                    <a:pt x="9537" y="25774"/>
                  </a:cubicBezTo>
                  <a:cubicBezTo>
                    <a:pt x="10404" y="26608"/>
                    <a:pt x="11305" y="27442"/>
                    <a:pt x="12239" y="28242"/>
                  </a:cubicBezTo>
                  <a:cubicBezTo>
                    <a:pt x="12440" y="28414"/>
                    <a:pt x="12657" y="28487"/>
                    <a:pt x="12864" y="28487"/>
                  </a:cubicBezTo>
                  <a:cubicBezTo>
                    <a:pt x="13581" y="28487"/>
                    <a:pt x="14183" y="27607"/>
                    <a:pt x="13640" y="26908"/>
                  </a:cubicBezTo>
                  <a:cubicBezTo>
                    <a:pt x="12906" y="25974"/>
                    <a:pt x="12138" y="25040"/>
                    <a:pt x="11405" y="24106"/>
                  </a:cubicBezTo>
                  <a:cubicBezTo>
                    <a:pt x="10671" y="23172"/>
                    <a:pt x="9937" y="22238"/>
                    <a:pt x="9236" y="21271"/>
                  </a:cubicBezTo>
                  <a:cubicBezTo>
                    <a:pt x="8569" y="20337"/>
                    <a:pt x="7902" y="19369"/>
                    <a:pt x="7268" y="18402"/>
                  </a:cubicBezTo>
                  <a:cubicBezTo>
                    <a:pt x="6968" y="17935"/>
                    <a:pt x="6701" y="17468"/>
                    <a:pt x="6434" y="16968"/>
                  </a:cubicBezTo>
                  <a:cubicBezTo>
                    <a:pt x="6246" y="16592"/>
                    <a:pt x="6088" y="16187"/>
                    <a:pt x="5959" y="15752"/>
                  </a:cubicBezTo>
                  <a:lnTo>
                    <a:pt x="5959" y="15752"/>
                  </a:lnTo>
                  <a:cubicBezTo>
                    <a:pt x="5762" y="14633"/>
                    <a:pt x="5565" y="13482"/>
                    <a:pt x="5400" y="12331"/>
                  </a:cubicBezTo>
                  <a:lnTo>
                    <a:pt x="4900" y="8795"/>
                  </a:lnTo>
                  <a:lnTo>
                    <a:pt x="3999" y="1723"/>
                  </a:lnTo>
                  <a:lnTo>
                    <a:pt x="4033" y="1723"/>
                  </a:lnTo>
                  <a:cubicBezTo>
                    <a:pt x="3895" y="547"/>
                    <a:pt x="3009" y="0"/>
                    <a:pt x="2117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0"/>
            <p:cNvSpPr/>
            <p:nvPr/>
          </p:nvSpPr>
          <p:spPr>
            <a:xfrm flipH="1">
              <a:off x="7976902" y="2022445"/>
              <a:ext cx="187952" cy="276772"/>
            </a:xfrm>
            <a:custGeom>
              <a:avLst/>
              <a:gdLst/>
              <a:ahLst/>
              <a:cxnLst/>
              <a:rect l="l" t="t" r="r" b="b"/>
              <a:pathLst>
                <a:path w="6706" h="9875" extrusionOk="0">
                  <a:moveTo>
                    <a:pt x="2969" y="0"/>
                  </a:moveTo>
                  <a:cubicBezTo>
                    <a:pt x="2969" y="0"/>
                    <a:pt x="0" y="2836"/>
                    <a:pt x="2169" y="9874"/>
                  </a:cubicBezTo>
                  <a:cubicBezTo>
                    <a:pt x="3003" y="7339"/>
                    <a:pt x="6705" y="2869"/>
                    <a:pt x="6705" y="2869"/>
                  </a:cubicBezTo>
                  <a:cubicBezTo>
                    <a:pt x="6705" y="2869"/>
                    <a:pt x="6105" y="367"/>
                    <a:pt x="29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0"/>
            <p:cNvSpPr/>
            <p:nvPr/>
          </p:nvSpPr>
          <p:spPr>
            <a:xfrm flipH="1">
              <a:off x="6851262" y="2393614"/>
              <a:ext cx="953664" cy="529187"/>
            </a:xfrm>
            <a:custGeom>
              <a:avLst/>
              <a:gdLst/>
              <a:ahLst/>
              <a:cxnLst/>
              <a:rect l="l" t="t" r="r" b="b"/>
              <a:pathLst>
                <a:path w="34026" h="18881" extrusionOk="0">
                  <a:moveTo>
                    <a:pt x="33792" y="0"/>
                  </a:moveTo>
                  <a:lnTo>
                    <a:pt x="1" y="18047"/>
                  </a:lnTo>
                  <a:lnTo>
                    <a:pt x="435" y="18880"/>
                  </a:lnTo>
                  <a:lnTo>
                    <a:pt x="34025" y="401"/>
                  </a:lnTo>
                  <a:lnTo>
                    <a:pt x="3379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0"/>
            <p:cNvSpPr/>
            <p:nvPr/>
          </p:nvSpPr>
          <p:spPr>
            <a:xfrm flipH="1">
              <a:off x="7650634" y="2777871"/>
              <a:ext cx="150536" cy="88847"/>
            </a:xfrm>
            <a:custGeom>
              <a:avLst/>
              <a:gdLst/>
              <a:ahLst/>
              <a:cxnLst/>
              <a:rect l="l" t="t" r="r" b="b"/>
              <a:pathLst>
                <a:path w="5371" h="3170" extrusionOk="0">
                  <a:moveTo>
                    <a:pt x="1602" y="0"/>
                  </a:moveTo>
                  <a:lnTo>
                    <a:pt x="0" y="734"/>
                  </a:lnTo>
                  <a:cubicBezTo>
                    <a:pt x="167" y="2302"/>
                    <a:pt x="2435" y="3169"/>
                    <a:pt x="2435" y="3169"/>
                  </a:cubicBezTo>
                  <a:lnTo>
                    <a:pt x="5371" y="601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0"/>
            <p:cNvSpPr/>
            <p:nvPr/>
          </p:nvSpPr>
          <p:spPr>
            <a:xfrm flipH="1">
              <a:off x="7717452" y="2765230"/>
              <a:ext cx="53813" cy="40836"/>
            </a:xfrm>
            <a:custGeom>
              <a:avLst/>
              <a:gdLst/>
              <a:ahLst/>
              <a:cxnLst/>
              <a:rect l="l" t="t" r="r" b="b"/>
              <a:pathLst>
                <a:path w="1920" h="1457" extrusionOk="0">
                  <a:moveTo>
                    <a:pt x="975" y="0"/>
                  </a:moveTo>
                  <a:cubicBezTo>
                    <a:pt x="810" y="0"/>
                    <a:pt x="643" y="51"/>
                    <a:pt x="501" y="151"/>
                  </a:cubicBezTo>
                  <a:cubicBezTo>
                    <a:pt x="1" y="585"/>
                    <a:pt x="234" y="1385"/>
                    <a:pt x="868" y="1452"/>
                  </a:cubicBezTo>
                  <a:cubicBezTo>
                    <a:pt x="896" y="1455"/>
                    <a:pt x="924" y="1456"/>
                    <a:pt x="952" y="1456"/>
                  </a:cubicBezTo>
                  <a:cubicBezTo>
                    <a:pt x="1539" y="1456"/>
                    <a:pt x="1919" y="794"/>
                    <a:pt x="1569" y="284"/>
                  </a:cubicBezTo>
                  <a:cubicBezTo>
                    <a:pt x="1415" y="93"/>
                    <a:pt x="1196" y="0"/>
                    <a:pt x="9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0"/>
            <p:cNvSpPr/>
            <p:nvPr/>
          </p:nvSpPr>
          <p:spPr>
            <a:xfrm flipH="1">
              <a:off x="7736623" y="2773134"/>
              <a:ext cx="71106" cy="44031"/>
            </a:xfrm>
            <a:custGeom>
              <a:avLst/>
              <a:gdLst/>
              <a:ahLst/>
              <a:cxnLst/>
              <a:rect l="l" t="t" r="r" b="b"/>
              <a:pathLst>
                <a:path w="2537" h="1571" extrusionOk="0">
                  <a:moveTo>
                    <a:pt x="2321" y="1"/>
                  </a:moveTo>
                  <a:cubicBezTo>
                    <a:pt x="2250" y="1"/>
                    <a:pt x="2179" y="38"/>
                    <a:pt x="2136" y="102"/>
                  </a:cubicBezTo>
                  <a:cubicBezTo>
                    <a:pt x="1556" y="1034"/>
                    <a:pt x="825" y="1148"/>
                    <a:pt x="473" y="1148"/>
                  </a:cubicBezTo>
                  <a:cubicBezTo>
                    <a:pt x="358" y="1148"/>
                    <a:pt x="284" y="1136"/>
                    <a:pt x="268" y="1136"/>
                  </a:cubicBezTo>
                  <a:cubicBezTo>
                    <a:pt x="250" y="1131"/>
                    <a:pt x="231" y="1128"/>
                    <a:pt x="212" y="1128"/>
                  </a:cubicBezTo>
                  <a:cubicBezTo>
                    <a:pt x="125" y="1128"/>
                    <a:pt x="34" y="1188"/>
                    <a:pt x="34" y="1270"/>
                  </a:cubicBezTo>
                  <a:cubicBezTo>
                    <a:pt x="1" y="1370"/>
                    <a:pt x="68" y="1503"/>
                    <a:pt x="168" y="1537"/>
                  </a:cubicBezTo>
                  <a:cubicBezTo>
                    <a:pt x="268" y="1537"/>
                    <a:pt x="401" y="1570"/>
                    <a:pt x="501" y="1570"/>
                  </a:cubicBezTo>
                  <a:cubicBezTo>
                    <a:pt x="1335" y="1537"/>
                    <a:pt x="2102" y="1070"/>
                    <a:pt x="2503" y="303"/>
                  </a:cubicBezTo>
                  <a:cubicBezTo>
                    <a:pt x="2536" y="202"/>
                    <a:pt x="2503" y="69"/>
                    <a:pt x="2436" y="36"/>
                  </a:cubicBezTo>
                  <a:cubicBezTo>
                    <a:pt x="2401" y="12"/>
                    <a:pt x="2361" y="1"/>
                    <a:pt x="23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0"/>
            <p:cNvSpPr/>
            <p:nvPr/>
          </p:nvSpPr>
          <p:spPr>
            <a:xfrm flipH="1">
              <a:off x="7604388" y="2794687"/>
              <a:ext cx="130916" cy="115277"/>
            </a:xfrm>
            <a:custGeom>
              <a:avLst/>
              <a:gdLst/>
              <a:ahLst/>
              <a:cxnLst/>
              <a:rect l="l" t="t" r="r" b="b"/>
              <a:pathLst>
                <a:path w="4671" h="4113" extrusionOk="0">
                  <a:moveTo>
                    <a:pt x="2936" y="1"/>
                  </a:moveTo>
                  <a:lnTo>
                    <a:pt x="0" y="2569"/>
                  </a:lnTo>
                  <a:lnTo>
                    <a:pt x="1768" y="3903"/>
                  </a:lnTo>
                  <a:cubicBezTo>
                    <a:pt x="1973" y="4045"/>
                    <a:pt x="2200" y="4113"/>
                    <a:pt x="2425" y="4113"/>
                  </a:cubicBezTo>
                  <a:cubicBezTo>
                    <a:pt x="2676" y="4113"/>
                    <a:pt x="2925" y="4028"/>
                    <a:pt x="3136" y="3870"/>
                  </a:cubicBezTo>
                  <a:lnTo>
                    <a:pt x="4103" y="3103"/>
                  </a:lnTo>
                  <a:cubicBezTo>
                    <a:pt x="4604" y="2702"/>
                    <a:pt x="4670" y="1969"/>
                    <a:pt x="4237" y="1502"/>
                  </a:cubicBezTo>
                  <a:lnTo>
                    <a:pt x="2936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0"/>
            <p:cNvSpPr/>
            <p:nvPr/>
          </p:nvSpPr>
          <p:spPr>
            <a:xfrm flipH="1">
              <a:off x="8123234" y="4872674"/>
              <a:ext cx="248240" cy="145351"/>
            </a:xfrm>
            <a:custGeom>
              <a:avLst/>
              <a:gdLst/>
              <a:ahLst/>
              <a:cxnLst/>
              <a:rect l="l" t="t" r="r" b="b"/>
              <a:pathLst>
                <a:path w="8857" h="5186" extrusionOk="0">
                  <a:moveTo>
                    <a:pt x="1408" y="1"/>
                  </a:moveTo>
                  <a:cubicBezTo>
                    <a:pt x="1309" y="1"/>
                    <a:pt x="1219" y="44"/>
                    <a:pt x="1168" y="146"/>
                  </a:cubicBezTo>
                  <a:lnTo>
                    <a:pt x="134" y="2348"/>
                  </a:lnTo>
                  <a:cubicBezTo>
                    <a:pt x="1" y="2648"/>
                    <a:pt x="134" y="2981"/>
                    <a:pt x="468" y="3082"/>
                  </a:cubicBezTo>
                  <a:cubicBezTo>
                    <a:pt x="1768" y="3415"/>
                    <a:pt x="2135" y="3382"/>
                    <a:pt x="3770" y="3882"/>
                  </a:cubicBezTo>
                  <a:cubicBezTo>
                    <a:pt x="5171" y="4282"/>
                    <a:pt x="5171" y="5016"/>
                    <a:pt x="7473" y="5183"/>
                  </a:cubicBezTo>
                  <a:cubicBezTo>
                    <a:pt x="7512" y="5185"/>
                    <a:pt x="7551" y="5186"/>
                    <a:pt x="7588" y="5186"/>
                  </a:cubicBezTo>
                  <a:cubicBezTo>
                    <a:pt x="8856" y="5186"/>
                    <a:pt x="8556" y="4112"/>
                    <a:pt x="7973" y="3982"/>
                  </a:cubicBezTo>
                  <a:cubicBezTo>
                    <a:pt x="5905" y="3549"/>
                    <a:pt x="5705" y="2848"/>
                    <a:pt x="4504" y="1314"/>
                  </a:cubicBezTo>
                  <a:cubicBezTo>
                    <a:pt x="4370" y="1080"/>
                    <a:pt x="4237" y="746"/>
                    <a:pt x="3937" y="680"/>
                  </a:cubicBezTo>
                  <a:lnTo>
                    <a:pt x="1502" y="13"/>
                  </a:lnTo>
                  <a:cubicBezTo>
                    <a:pt x="1470" y="5"/>
                    <a:pt x="1439" y="1"/>
                    <a:pt x="14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0"/>
            <p:cNvSpPr/>
            <p:nvPr/>
          </p:nvSpPr>
          <p:spPr>
            <a:xfrm flipH="1">
              <a:off x="8425679" y="4925226"/>
              <a:ext cx="194483" cy="91790"/>
            </a:xfrm>
            <a:custGeom>
              <a:avLst/>
              <a:gdLst/>
              <a:ahLst/>
              <a:cxnLst/>
              <a:rect l="l" t="t" r="r" b="b"/>
              <a:pathLst>
                <a:path w="6939" h="3275" extrusionOk="0">
                  <a:moveTo>
                    <a:pt x="560" y="0"/>
                  </a:moveTo>
                  <a:cubicBezTo>
                    <a:pt x="447" y="0"/>
                    <a:pt x="364" y="120"/>
                    <a:pt x="334" y="239"/>
                  </a:cubicBezTo>
                  <a:lnTo>
                    <a:pt x="34" y="2674"/>
                  </a:lnTo>
                  <a:cubicBezTo>
                    <a:pt x="1" y="2974"/>
                    <a:pt x="234" y="3275"/>
                    <a:pt x="568" y="3275"/>
                  </a:cubicBezTo>
                  <a:cubicBezTo>
                    <a:pt x="1012" y="3264"/>
                    <a:pt x="1261" y="3260"/>
                    <a:pt x="1457" y="3260"/>
                  </a:cubicBezTo>
                  <a:cubicBezTo>
                    <a:pt x="1850" y="3260"/>
                    <a:pt x="2035" y="3275"/>
                    <a:pt x="3169" y="3275"/>
                  </a:cubicBezTo>
                  <a:lnTo>
                    <a:pt x="5571" y="3275"/>
                  </a:lnTo>
                  <a:cubicBezTo>
                    <a:pt x="6939" y="3275"/>
                    <a:pt x="6505" y="2174"/>
                    <a:pt x="5905" y="2040"/>
                  </a:cubicBezTo>
                  <a:cubicBezTo>
                    <a:pt x="4737" y="1774"/>
                    <a:pt x="4437" y="1373"/>
                    <a:pt x="3837" y="473"/>
                  </a:cubicBezTo>
                  <a:cubicBezTo>
                    <a:pt x="3703" y="206"/>
                    <a:pt x="3403" y="39"/>
                    <a:pt x="3103" y="6"/>
                  </a:cubicBezTo>
                  <a:lnTo>
                    <a:pt x="601" y="6"/>
                  </a:lnTo>
                  <a:cubicBezTo>
                    <a:pt x="587" y="2"/>
                    <a:pt x="573" y="0"/>
                    <a:pt x="5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9" name="Google Shape;489;p30"/>
          <p:cNvSpPr/>
          <p:nvPr/>
        </p:nvSpPr>
        <p:spPr>
          <a:xfrm rot="-10189978" flipH="1">
            <a:off x="4276173" y="1248422"/>
            <a:ext cx="328487" cy="328248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30"/>
          <p:cNvSpPr/>
          <p:nvPr/>
        </p:nvSpPr>
        <p:spPr>
          <a:xfrm rot="-10189508" flipH="1">
            <a:off x="4640637" y="839847"/>
            <a:ext cx="513511" cy="513137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9D455D-4434-6C0A-6238-7C0726C1F9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A4F98-550A-C7F3-98EA-47A33C590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Foundations Challenge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FFF566-9C03-9270-C4CA-BDDAF54D1390}"/>
              </a:ext>
            </a:extLst>
          </p:cNvPr>
          <p:cNvSpPr txBox="1"/>
          <p:nvPr/>
        </p:nvSpPr>
        <p:spPr>
          <a:xfrm>
            <a:off x="779228" y="1327868"/>
            <a:ext cx="19878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Goal:</a:t>
            </a:r>
          </a:p>
          <a:p>
            <a:r>
              <a:rPr lang="en-US" dirty="0">
                <a:solidFill>
                  <a:schemeClr val="bg1"/>
                </a:solidFill>
              </a:rPr>
              <a:t>Create a Car management application.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F4D10D-088D-28E1-7326-CE7EF54C5461}"/>
              </a:ext>
            </a:extLst>
          </p:cNvPr>
          <p:cNvSpPr txBox="1"/>
          <p:nvPr/>
        </p:nvSpPr>
        <p:spPr>
          <a:xfrm>
            <a:off x="2830664" y="1327868"/>
            <a:ext cx="576469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Scenario:                                                          15 min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Edit our existing console app so that it has a menu with two options as soon as it loads:</a:t>
            </a:r>
          </a:p>
          <a:p>
            <a:r>
              <a:rPr lang="en-US" dirty="0">
                <a:solidFill>
                  <a:schemeClr val="bg1"/>
                </a:solidFill>
              </a:rPr>
              <a:t>1. Enter New Car</a:t>
            </a:r>
          </a:p>
          <a:p>
            <a:r>
              <a:rPr lang="en-US" dirty="0">
                <a:solidFill>
                  <a:schemeClr val="bg1"/>
                </a:solidFill>
              </a:rPr>
              <a:t>2. List Cars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We should be able to create new instances of a car and add it to a running list that we may view.</a:t>
            </a:r>
          </a:p>
        </p:txBody>
      </p:sp>
    </p:spTree>
    <p:extLst>
      <p:ext uri="{BB962C8B-B14F-4D97-AF65-F5344CB8AC3E}">
        <p14:creationId xmlns:p14="http://schemas.microsoft.com/office/powerpoint/2010/main" val="20722117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3B7040-7436-6CBA-0DCE-A5C787B91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24F0B-98DB-42F7-4EEF-B8EBF57A9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Edit/delete list entry in console app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C729FC-0127-0BF8-C15F-5CB9601188E9}"/>
              </a:ext>
            </a:extLst>
          </p:cNvPr>
          <p:cNvSpPr txBox="1"/>
          <p:nvPr/>
        </p:nvSpPr>
        <p:spPr>
          <a:xfrm>
            <a:off x="5159105" y="1880902"/>
            <a:ext cx="2408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&lt;- Uses lambda expression!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EE60DF0-37D7-F88A-F463-73A2971A6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414" y="1032717"/>
            <a:ext cx="4591691" cy="28864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052F0CD-2F92-FEA2-6CE4-BA5A28DE3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9" y="3107566"/>
            <a:ext cx="4572638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6405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7F5375-4552-DB5E-CEDA-F8ADF2D017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74436-A3B3-4CDB-B7E3-CDC8EEA4E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Foundations Challenge 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E201E6-68CA-0FEF-6D21-1020A7A80F23}"/>
              </a:ext>
            </a:extLst>
          </p:cNvPr>
          <p:cNvSpPr txBox="1"/>
          <p:nvPr/>
        </p:nvSpPr>
        <p:spPr>
          <a:xfrm>
            <a:off x="779228" y="1327868"/>
            <a:ext cx="19878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Goal:</a:t>
            </a:r>
          </a:p>
          <a:p>
            <a:r>
              <a:rPr lang="en-US" dirty="0">
                <a:solidFill>
                  <a:schemeClr val="bg1"/>
                </a:solidFill>
              </a:rPr>
              <a:t>Edit the Car management application.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CC914B-C8E5-D63D-D60D-5936199A5B03}"/>
              </a:ext>
            </a:extLst>
          </p:cNvPr>
          <p:cNvSpPr txBox="1"/>
          <p:nvPr/>
        </p:nvSpPr>
        <p:spPr>
          <a:xfrm>
            <a:off x="2830664" y="1327868"/>
            <a:ext cx="576469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Scenario:                                                          15 min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Add the ability to search for a car for update or deletion from a list. </a:t>
            </a:r>
          </a:p>
        </p:txBody>
      </p:sp>
    </p:spTree>
    <p:extLst>
      <p:ext uri="{BB962C8B-B14F-4D97-AF65-F5344CB8AC3E}">
        <p14:creationId xmlns:p14="http://schemas.microsoft.com/office/powerpoint/2010/main" val="39087373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8C87E5-0116-C8B4-7AAA-B300161692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30C07-45F2-5F0E-9E9B-9B2A332F4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 (continued)</a:t>
            </a:r>
          </a:p>
        </p:txBody>
      </p:sp>
      <p:sp>
        <p:nvSpPr>
          <p:cNvPr id="4" name="TextBox 3">
            <a:hlinkClick r:id="rId2"/>
            <a:extLst>
              <a:ext uri="{FF2B5EF4-FFF2-40B4-BE49-F238E27FC236}">
                <a16:creationId xmlns:a16="http://schemas.microsoft.com/office/drawing/2014/main" id="{55B6CDC6-1E79-0F89-CF20-782A6B71861A}"/>
              </a:ext>
            </a:extLst>
          </p:cNvPr>
          <p:cNvSpPr txBox="1"/>
          <p:nvPr/>
        </p:nvSpPr>
        <p:spPr>
          <a:xfrm>
            <a:off x="3687740" y="4684427"/>
            <a:ext cx="2329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Generic Collections &lt;- Link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C923D83-0F78-33D5-F3E5-C5AFE07C9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0231" y="3423932"/>
            <a:ext cx="2962688" cy="17147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3458AD0-854B-77FA-814C-0C734248C3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073" y="2021021"/>
            <a:ext cx="8449854" cy="112410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5BF3171-4299-9296-69FD-128C32F35CD2}"/>
              </a:ext>
            </a:extLst>
          </p:cNvPr>
          <p:cNvSpPr txBox="1"/>
          <p:nvPr/>
        </p:nvSpPr>
        <p:spPr>
          <a:xfrm>
            <a:off x="982224" y="1210804"/>
            <a:ext cx="7198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/>
                </a:solidFill>
              </a:rPr>
              <a:t>Dictionaries</a:t>
            </a:r>
            <a:r>
              <a:rPr lang="en-US" dirty="0">
                <a:solidFill>
                  <a:schemeClr val="bg1"/>
                </a:solidFill>
              </a:rPr>
              <a:t> are collections of key/value pairs. Each key must be unique. The key and value can be any type(T).</a:t>
            </a:r>
          </a:p>
        </p:txBody>
      </p:sp>
    </p:spTree>
    <p:extLst>
      <p:ext uri="{BB962C8B-B14F-4D97-AF65-F5344CB8AC3E}">
        <p14:creationId xmlns:p14="http://schemas.microsoft.com/office/powerpoint/2010/main" val="17919614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EE0E97-B052-C6C5-DDEE-DF97177EB1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8B2A1-DAE9-5397-4C47-2E4B466A9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Iterating over Dictionaries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FFE01D-CC9E-715B-CB18-9DEE0B8E1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544" y="2849824"/>
            <a:ext cx="6354062" cy="5620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A7AED9-CDD6-61D0-871C-F76D63A83527}"/>
              </a:ext>
            </a:extLst>
          </p:cNvPr>
          <p:cNvSpPr txBox="1"/>
          <p:nvPr/>
        </p:nvSpPr>
        <p:spPr>
          <a:xfrm>
            <a:off x="1816603" y="1521580"/>
            <a:ext cx="55299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Dictionaries</a:t>
            </a:r>
            <a:r>
              <a:rPr lang="en-US" dirty="0">
                <a:solidFill>
                  <a:schemeClr val="bg1"/>
                </a:solidFill>
              </a:rPr>
              <a:t> may be iterated over with </a:t>
            </a:r>
            <a:r>
              <a:rPr lang="en-US" dirty="0">
                <a:solidFill>
                  <a:schemeClr val="accent3"/>
                </a:solidFill>
              </a:rPr>
              <a:t>foreach</a:t>
            </a:r>
            <a:r>
              <a:rPr lang="en-US" dirty="0">
                <a:solidFill>
                  <a:schemeClr val="bg1"/>
                </a:solidFill>
              </a:rPr>
              <a:t>. For each </a:t>
            </a:r>
            <a:r>
              <a:rPr lang="en-US" dirty="0">
                <a:solidFill>
                  <a:schemeClr val="accent3"/>
                </a:solidFill>
              </a:rPr>
              <a:t>item</a:t>
            </a:r>
            <a:r>
              <a:rPr lang="en-US" dirty="0">
                <a:solidFill>
                  <a:schemeClr val="bg1"/>
                </a:solidFill>
              </a:rPr>
              <a:t>, the </a:t>
            </a:r>
            <a:r>
              <a:rPr lang="en-US" dirty="0">
                <a:solidFill>
                  <a:schemeClr val="accent3"/>
                </a:solidFill>
              </a:rPr>
              <a:t>Key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property</a:t>
            </a:r>
            <a:r>
              <a:rPr lang="en-US" dirty="0">
                <a:solidFill>
                  <a:schemeClr val="bg1"/>
                </a:solidFill>
              </a:rPr>
              <a:t> provides access to the key and the </a:t>
            </a:r>
            <a:r>
              <a:rPr lang="en-US" dirty="0">
                <a:solidFill>
                  <a:schemeClr val="accent3"/>
                </a:solidFill>
              </a:rPr>
              <a:t>Value property </a:t>
            </a:r>
            <a:r>
              <a:rPr lang="en-US" dirty="0">
                <a:solidFill>
                  <a:schemeClr val="bg1"/>
                </a:solidFill>
              </a:rPr>
              <a:t>provides access to the value. </a:t>
            </a:r>
          </a:p>
        </p:txBody>
      </p:sp>
    </p:spTree>
    <p:extLst>
      <p:ext uri="{BB962C8B-B14F-4D97-AF65-F5344CB8AC3E}">
        <p14:creationId xmlns:p14="http://schemas.microsoft.com/office/powerpoint/2010/main" val="37352649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A6BA99-38DA-3B37-3929-2A4CC3F691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B1549-8990-460D-0B16-32982F501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Nested Collections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CF7D7C-E4C1-B323-16AA-F8CC082A6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074" y="1555401"/>
            <a:ext cx="6639852" cy="4477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08266C-CD76-038A-C8EE-695DDB627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495" y="2894025"/>
            <a:ext cx="6335009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124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056D46-0F0C-CB08-9D16-6972716FA6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E576C-A3FC-235E-DD2C-EA96447DA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Foundations Challenge 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77D400-F900-C79D-0BC5-299D43C2C315}"/>
              </a:ext>
            </a:extLst>
          </p:cNvPr>
          <p:cNvSpPr txBox="1"/>
          <p:nvPr/>
        </p:nvSpPr>
        <p:spPr>
          <a:xfrm>
            <a:off x="779228" y="1327868"/>
            <a:ext cx="19878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Goal:</a:t>
            </a:r>
          </a:p>
          <a:p>
            <a:r>
              <a:rPr lang="en-US" dirty="0">
                <a:solidFill>
                  <a:schemeClr val="bg1"/>
                </a:solidFill>
              </a:rPr>
              <a:t>Edit the Car management application.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1E2FCD-850C-B3B9-6D43-2F276E26192F}"/>
              </a:ext>
            </a:extLst>
          </p:cNvPr>
          <p:cNvSpPr txBox="1"/>
          <p:nvPr/>
        </p:nvSpPr>
        <p:spPr>
          <a:xfrm>
            <a:off x="2830664" y="1327868"/>
            <a:ext cx="57646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Scenario:                                                          15 min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Add the ability to add invoices for a specific car.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Add the ability to print out and view all invoices and the associated car Id. </a:t>
            </a:r>
          </a:p>
        </p:txBody>
      </p:sp>
    </p:spTree>
    <p:extLst>
      <p:ext uri="{BB962C8B-B14F-4D97-AF65-F5344CB8AC3E}">
        <p14:creationId xmlns:p14="http://schemas.microsoft.com/office/powerpoint/2010/main" val="23531332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>
          <a:extLst>
            <a:ext uri="{FF2B5EF4-FFF2-40B4-BE49-F238E27FC236}">
              <a16:creationId xmlns:a16="http://schemas.microsoft.com/office/drawing/2014/main" id="{5662ABD1-CAE5-6058-093B-D316977F78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0">
            <a:extLst>
              <a:ext uri="{FF2B5EF4-FFF2-40B4-BE49-F238E27FC236}">
                <a16:creationId xmlns:a16="http://schemas.microsoft.com/office/drawing/2014/main" id="{BBED721D-245F-2BEE-E75B-B003E13CC7E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20000" y="2101463"/>
            <a:ext cx="2697900" cy="12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C# Level I</a:t>
            </a:r>
            <a:endParaRPr sz="3200" dirty="0"/>
          </a:p>
        </p:txBody>
      </p:sp>
      <p:sp>
        <p:nvSpPr>
          <p:cNvPr id="406" name="Google Shape;406;p30">
            <a:extLst>
              <a:ext uri="{FF2B5EF4-FFF2-40B4-BE49-F238E27FC236}">
                <a16:creationId xmlns:a16="http://schemas.microsoft.com/office/drawing/2014/main" id="{6D8EEA04-2378-4672-E275-89AA4EC4194C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837488"/>
            <a:ext cx="1554900" cy="10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407" name="Google Shape;407;p30">
            <a:extLst>
              <a:ext uri="{FF2B5EF4-FFF2-40B4-BE49-F238E27FC236}">
                <a16:creationId xmlns:a16="http://schemas.microsoft.com/office/drawing/2014/main" id="{AE34BEF5-8860-6059-678D-B4BC670F3AFC}"/>
              </a:ext>
            </a:extLst>
          </p:cNvPr>
          <p:cNvGrpSpPr/>
          <p:nvPr/>
        </p:nvGrpSpPr>
        <p:grpSpPr>
          <a:xfrm>
            <a:off x="4455820" y="1542185"/>
            <a:ext cx="4005090" cy="3068089"/>
            <a:chOff x="4428901" y="1471229"/>
            <a:chExt cx="4797089" cy="3674798"/>
          </a:xfrm>
        </p:grpSpPr>
        <p:sp>
          <p:nvSpPr>
            <p:cNvPr id="408" name="Google Shape;408;p30">
              <a:extLst>
                <a:ext uri="{FF2B5EF4-FFF2-40B4-BE49-F238E27FC236}">
                  <a16:creationId xmlns:a16="http://schemas.microsoft.com/office/drawing/2014/main" id="{73911764-B8CA-406D-CDC4-9F8159F42170}"/>
                </a:ext>
              </a:extLst>
            </p:cNvPr>
            <p:cNvSpPr/>
            <p:nvPr/>
          </p:nvSpPr>
          <p:spPr>
            <a:xfrm flipH="1">
              <a:off x="4428901" y="4806641"/>
              <a:ext cx="306677" cy="2831"/>
            </a:xfrm>
            <a:custGeom>
              <a:avLst/>
              <a:gdLst/>
              <a:ahLst/>
              <a:cxnLst/>
              <a:rect l="l" t="t" r="r" b="b"/>
              <a:pathLst>
                <a:path w="10942" h="101" extrusionOk="0">
                  <a:moveTo>
                    <a:pt x="0" y="0"/>
                  </a:moveTo>
                  <a:lnTo>
                    <a:pt x="0" y="100"/>
                  </a:lnTo>
                  <a:lnTo>
                    <a:pt x="10942" y="100"/>
                  </a:lnTo>
                  <a:lnTo>
                    <a:pt x="1094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0">
              <a:extLst>
                <a:ext uri="{FF2B5EF4-FFF2-40B4-BE49-F238E27FC236}">
                  <a16:creationId xmlns:a16="http://schemas.microsoft.com/office/drawing/2014/main" id="{29867876-1C82-7439-5A6F-6B808D879B9C}"/>
                </a:ext>
              </a:extLst>
            </p:cNvPr>
            <p:cNvSpPr/>
            <p:nvPr/>
          </p:nvSpPr>
          <p:spPr>
            <a:xfrm flipH="1">
              <a:off x="5518078" y="4768300"/>
              <a:ext cx="399224" cy="3784"/>
            </a:xfrm>
            <a:custGeom>
              <a:avLst/>
              <a:gdLst/>
              <a:ahLst/>
              <a:cxnLst/>
              <a:rect l="l" t="t" r="r" b="b"/>
              <a:pathLst>
                <a:path w="14244" h="135" extrusionOk="0">
                  <a:moveTo>
                    <a:pt x="0" y="1"/>
                  </a:moveTo>
                  <a:lnTo>
                    <a:pt x="0" y="134"/>
                  </a:lnTo>
                  <a:lnTo>
                    <a:pt x="14244" y="134"/>
                  </a:lnTo>
                  <a:lnTo>
                    <a:pt x="1424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0">
              <a:extLst>
                <a:ext uri="{FF2B5EF4-FFF2-40B4-BE49-F238E27FC236}">
                  <a16:creationId xmlns:a16="http://schemas.microsoft.com/office/drawing/2014/main" id="{AAEC8826-24CD-1BC2-FC60-A6307D533C8E}"/>
                </a:ext>
              </a:extLst>
            </p:cNvPr>
            <p:cNvSpPr/>
            <p:nvPr/>
          </p:nvSpPr>
          <p:spPr>
            <a:xfrm flipH="1">
              <a:off x="4828097" y="4698175"/>
              <a:ext cx="308555" cy="2831"/>
            </a:xfrm>
            <a:custGeom>
              <a:avLst/>
              <a:gdLst/>
              <a:ahLst/>
              <a:cxnLst/>
              <a:rect l="l" t="t" r="r" b="b"/>
              <a:pathLst>
                <a:path w="11009" h="101" extrusionOk="0">
                  <a:moveTo>
                    <a:pt x="0" y="1"/>
                  </a:moveTo>
                  <a:lnTo>
                    <a:pt x="0" y="101"/>
                  </a:lnTo>
                  <a:lnTo>
                    <a:pt x="11008" y="101"/>
                  </a:lnTo>
                  <a:lnTo>
                    <a:pt x="11008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0">
              <a:extLst>
                <a:ext uri="{FF2B5EF4-FFF2-40B4-BE49-F238E27FC236}">
                  <a16:creationId xmlns:a16="http://schemas.microsoft.com/office/drawing/2014/main" id="{7FECA228-BAD6-0444-3529-2D15A6E8BFD1}"/>
                </a:ext>
              </a:extLst>
            </p:cNvPr>
            <p:cNvSpPr/>
            <p:nvPr/>
          </p:nvSpPr>
          <p:spPr>
            <a:xfrm flipH="1">
              <a:off x="8391065" y="4717822"/>
              <a:ext cx="504887" cy="2831"/>
            </a:xfrm>
            <a:custGeom>
              <a:avLst/>
              <a:gdLst/>
              <a:ahLst/>
              <a:cxnLst/>
              <a:rect l="l" t="t" r="r" b="b"/>
              <a:pathLst>
                <a:path w="18014" h="101" extrusionOk="0">
                  <a:moveTo>
                    <a:pt x="0" y="0"/>
                  </a:moveTo>
                  <a:lnTo>
                    <a:pt x="0" y="100"/>
                  </a:lnTo>
                  <a:lnTo>
                    <a:pt x="18013" y="100"/>
                  </a:lnTo>
                  <a:lnTo>
                    <a:pt x="180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0">
              <a:extLst>
                <a:ext uri="{FF2B5EF4-FFF2-40B4-BE49-F238E27FC236}">
                  <a16:creationId xmlns:a16="http://schemas.microsoft.com/office/drawing/2014/main" id="{19A74724-A56F-67A0-AE98-41CE16865855}"/>
                </a:ext>
              </a:extLst>
            </p:cNvPr>
            <p:cNvSpPr/>
            <p:nvPr/>
          </p:nvSpPr>
          <p:spPr>
            <a:xfrm flipH="1">
              <a:off x="9152110" y="4717822"/>
              <a:ext cx="73880" cy="2831"/>
            </a:xfrm>
            <a:custGeom>
              <a:avLst/>
              <a:gdLst/>
              <a:ahLst/>
              <a:cxnLst/>
              <a:rect l="l" t="t" r="r" b="b"/>
              <a:pathLst>
                <a:path w="2636" h="101" extrusionOk="0">
                  <a:moveTo>
                    <a:pt x="0" y="0"/>
                  </a:moveTo>
                  <a:lnTo>
                    <a:pt x="0" y="100"/>
                  </a:lnTo>
                  <a:lnTo>
                    <a:pt x="2636" y="100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0">
              <a:extLst>
                <a:ext uri="{FF2B5EF4-FFF2-40B4-BE49-F238E27FC236}">
                  <a16:creationId xmlns:a16="http://schemas.microsoft.com/office/drawing/2014/main" id="{91150B5D-A880-BFB0-0AC5-D18EF70FB133}"/>
                </a:ext>
              </a:extLst>
            </p:cNvPr>
            <p:cNvSpPr/>
            <p:nvPr/>
          </p:nvSpPr>
          <p:spPr>
            <a:xfrm flipH="1">
              <a:off x="7493568" y="4767375"/>
              <a:ext cx="657273" cy="2831"/>
            </a:xfrm>
            <a:custGeom>
              <a:avLst/>
              <a:gdLst/>
              <a:ahLst/>
              <a:cxnLst/>
              <a:rect l="l" t="t" r="r" b="b"/>
              <a:pathLst>
                <a:path w="23451" h="101" extrusionOk="0">
                  <a:moveTo>
                    <a:pt x="1" y="0"/>
                  </a:moveTo>
                  <a:lnTo>
                    <a:pt x="1" y="100"/>
                  </a:lnTo>
                  <a:lnTo>
                    <a:pt x="23451" y="100"/>
                  </a:lnTo>
                  <a:lnTo>
                    <a:pt x="23451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0">
              <a:extLst>
                <a:ext uri="{FF2B5EF4-FFF2-40B4-BE49-F238E27FC236}">
                  <a16:creationId xmlns:a16="http://schemas.microsoft.com/office/drawing/2014/main" id="{E3C73A3D-5C66-4471-1F76-108B1F3AED2E}"/>
                </a:ext>
              </a:extLst>
            </p:cNvPr>
            <p:cNvSpPr/>
            <p:nvPr/>
          </p:nvSpPr>
          <p:spPr>
            <a:xfrm flipH="1">
              <a:off x="5679825" y="3525841"/>
              <a:ext cx="184197" cy="157991"/>
            </a:xfrm>
            <a:custGeom>
              <a:avLst/>
              <a:gdLst/>
              <a:ahLst/>
              <a:cxnLst/>
              <a:rect l="l" t="t" r="r" b="b"/>
              <a:pathLst>
                <a:path w="6572" h="5637" extrusionOk="0">
                  <a:moveTo>
                    <a:pt x="3736" y="499"/>
                  </a:moveTo>
                  <a:cubicBezTo>
                    <a:pt x="5037" y="499"/>
                    <a:pt x="6071" y="1533"/>
                    <a:pt x="6071" y="2801"/>
                  </a:cubicBezTo>
                  <a:cubicBezTo>
                    <a:pt x="6071" y="4199"/>
                    <a:pt x="4929" y="5124"/>
                    <a:pt x="3735" y="5124"/>
                  </a:cubicBezTo>
                  <a:cubicBezTo>
                    <a:pt x="3162" y="5124"/>
                    <a:pt x="2578" y="4911"/>
                    <a:pt x="2102" y="4435"/>
                  </a:cubicBezTo>
                  <a:cubicBezTo>
                    <a:pt x="634" y="3001"/>
                    <a:pt x="1702" y="499"/>
                    <a:pt x="3736" y="499"/>
                  </a:cubicBezTo>
                  <a:close/>
                  <a:moveTo>
                    <a:pt x="3746" y="1"/>
                  </a:moveTo>
                  <a:cubicBezTo>
                    <a:pt x="3051" y="1"/>
                    <a:pt x="2343" y="258"/>
                    <a:pt x="1768" y="833"/>
                  </a:cubicBezTo>
                  <a:cubicBezTo>
                    <a:pt x="0" y="2601"/>
                    <a:pt x="1235" y="5636"/>
                    <a:pt x="3736" y="5636"/>
                  </a:cubicBezTo>
                  <a:cubicBezTo>
                    <a:pt x="5304" y="5603"/>
                    <a:pt x="6538" y="4369"/>
                    <a:pt x="6572" y="2801"/>
                  </a:cubicBezTo>
                  <a:cubicBezTo>
                    <a:pt x="6572" y="1112"/>
                    <a:pt x="5189" y="1"/>
                    <a:pt x="374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0">
              <a:extLst>
                <a:ext uri="{FF2B5EF4-FFF2-40B4-BE49-F238E27FC236}">
                  <a16:creationId xmlns:a16="http://schemas.microsoft.com/office/drawing/2014/main" id="{3FA18229-9827-6D40-74FA-2A6DE7BE2C2D}"/>
                </a:ext>
              </a:extLst>
            </p:cNvPr>
            <p:cNvSpPr/>
            <p:nvPr/>
          </p:nvSpPr>
          <p:spPr>
            <a:xfrm flipH="1">
              <a:off x="6043509" y="3525841"/>
              <a:ext cx="184197" cy="157991"/>
            </a:xfrm>
            <a:custGeom>
              <a:avLst/>
              <a:gdLst/>
              <a:ahLst/>
              <a:cxnLst/>
              <a:rect l="l" t="t" r="r" b="b"/>
              <a:pathLst>
                <a:path w="6572" h="5637" extrusionOk="0">
                  <a:moveTo>
                    <a:pt x="3770" y="499"/>
                  </a:moveTo>
                  <a:cubicBezTo>
                    <a:pt x="5037" y="499"/>
                    <a:pt x="6071" y="1533"/>
                    <a:pt x="6071" y="2801"/>
                  </a:cubicBezTo>
                  <a:cubicBezTo>
                    <a:pt x="6071" y="4199"/>
                    <a:pt x="4929" y="5124"/>
                    <a:pt x="3735" y="5124"/>
                  </a:cubicBezTo>
                  <a:cubicBezTo>
                    <a:pt x="3162" y="5124"/>
                    <a:pt x="2578" y="4911"/>
                    <a:pt x="2102" y="4435"/>
                  </a:cubicBezTo>
                  <a:cubicBezTo>
                    <a:pt x="668" y="3001"/>
                    <a:pt x="1702" y="499"/>
                    <a:pt x="3770" y="499"/>
                  </a:cubicBezTo>
                  <a:close/>
                  <a:moveTo>
                    <a:pt x="3746" y="1"/>
                  </a:moveTo>
                  <a:cubicBezTo>
                    <a:pt x="3051" y="1"/>
                    <a:pt x="2343" y="258"/>
                    <a:pt x="1768" y="833"/>
                  </a:cubicBezTo>
                  <a:cubicBezTo>
                    <a:pt x="0" y="2601"/>
                    <a:pt x="1235" y="5636"/>
                    <a:pt x="3770" y="5636"/>
                  </a:cubicBezTo>
                  <a:cubicBezTo>
                    <a:pt x="5304" y="5603"/>
                    <a:pt x="6572" y="4369"/>
                    <a:pt x="6572" y="2801"/>
                  </a:cubicBezTo>
                  <a:cubicBezTo>
                    <a:pt x="6572" y="1112"/>
                    <a:pt x="5189" y="1"/>
                    <a:pt x="374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0">
              <a:extLst>
                <a:ext uri="{FF2B5EF4-FFF2-40B4-BE49-F238E27FC236}">
                  <a16:creationId xmlns:a16="http://schemas.microsoft.com/office/drawing/2014/main" id="{ED63C935-7577-B38A-3DE2-68AB93D76C66}"/>
                </a:ext>
              </a:extLst>
            </p:cNvPr>
            <p:cNvSpPr/>
            <p:nvPr/>
          </p:nvSpPr>
          <p:spPr>
            <a:xfrm flipH="1">
              <a:off x="5063696" y="2930004"/>
              <a:ext cx="229097" cy="285152"/>
            </a:xfrm>
            <a:custGeom>
              <a:avLst/>
              <a:gdLst/>
              <a:ahLst/>
              <a:cxnLst/>
              <a:rect l="l" t="t" r="r" b="b"/>
              <a:pathLst>
                <a:path w="8174" h="10174" extrusionOk="0">
                  <a:moveTo>
                    <a:pt x="6238" y="0"/>
                  </a:moveTo>
                  <a:cubicBezTo>
                    <a:pt x="5784" y="0"/>
                    <a:pt x="5324" y="176"/>
                    <a:pt x="4971" y="543"/>
                  </a:cubicBezTo>
                  <a:cubicBezTo>
                    <a:pt x="4937" y="576"/>
                    <a:pt x="4904" y="610"/>
                    <a:pt x="4871" y="676"/>
                  </a:cubicBezTo>
                  <a:cubicBezTo>
                    <a:pt x="4170" y="1610"/>
                    <a:pt x="4871" y="2511"/>
                    <a:pt x="4070" y="3145"/>
                  </a:cubicBezTo>
                  <a:cubicBezTo>
                    <a:pt x="3270" y="3779"/>
                    <a:pt x="1869" y="3912"/>
                    <a:pt x="1935" y="4980"/>
                  </a:cubicBezTo>
                  <a:cubicBezTo>
                    <a:pt x="1969" y="6014"/>
                    <a:pt x="901" y="6114"/>
                    <a:pt x="334" y="6914"/>
                  </a:cubicBezTo>
                  <a:cubicBezTo>
                    <a:pt x="1" y="7448"/>
                    <a:pt x="267" y="8249"/>
                    <a:pt x="501" y="8816"/>
                  </a:cubicBezTo>
                  <a:cubicBezTo>
                    <a:pt x="701" y="9216"/>
                    <a:pt x="1035" y="9550"/>
                    <a:pt x="1435" y="9716"/>
                  </a:cubicBezTo>
                  <a:cubicBezTo>
                    <a:pt x="1952" y="9919"/>
                    <a:pt x="2755" y="10173"/>
                    <a:pt x="3561" y="10173"/>
                  </a:cubicBezTo>
                  <a:cubicBezTo>
                    <a:pt x="4212" y="10173"/>
                    <a:pt x="4865" y="10008"/>
                    <a:pt x="5371" y="9516"/>
                  </a:cubicBezTo>
                  <a:cubicBezTo>
                    <a:pt x="6072" y="8816"/>
                    <a:pt x="5304" y="7882"/>
                    <a:pt x="6272" y="7215"/>
                  </a:cubicBezTo>
                  <a:cubicBezTo>
                    <a:pt x="7206" y="6547"/>
                    <a:pt x="6405" y="5547"/>
                    <a:pt x="6439" y="4613"/>
                  </a:cubicBezTo>
                  <a:cubicBezTo>
                    <a:pt x="6472" y="3679"/>
                    <a:pt x="7706" y="3545"/>
                    <a:pt x="8073" y="2478"/>
                  </a:cubicBezTo>
                  <a:cubicBezTo>
                    <a:pt x="8173" y="1944"/>
                    <a:pt x="8073" y="1410"/>
                    <a:pt x="7773" y="943"/>
                  </a:cubicBezTo>
                  <a:cubicBezTo>
                    <a:pt x="7465" y="327"/>
                    <a:pt x="6857" y="0"/>
                    <a:pt x="623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0">
              <a:extLst>
                <a:ext uri="{FF2B5EF4-FFF2-40B4-BE49-F238E27FC236}">
                  <a16:creationId xmlns:a16="http://schemas.microsoft.com/office/drawing/2014/main" id="{E814A574-020F-8086-D420-2308C75D51BE}"/>
                </a:ext>
              </a:extLst>
            </p:cNvPr>
            <p:cNvSpPr/>
            <p:nvPr/>
          </p:nvSpPr>
          <p:spPr>
            <a:xfrm flipH="1">
              <a:off x="4499026" y="4881419"/>
              <a:ext cx="4532495" cy="264608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0">
              <a:extLst>
                <a:ext uri="{FF2B5EF4-FFF2-40B4-BE49-F238E27FC236}">
                  <a16:creationId xmlns:a16="http://schemas.microsoft.com/office/drawing/2014/main" id="{55B0688B-B829-E141-402B-779D692EAF82}"/>
                </a:ext>
              </a:extLst>
            </p:cNvPr>
            <p:cNvSpPr/>
            <p:nvPr/>
          </p:nvSpPr>
          <p:spPr>
            <a:xfrm flipH="1">
              <a:off x="6243570" y="1795255"/>
              <a:ext cx="342216" cy="3167528"/>
            </a:xfrm>
            <a:custGeom>
              <a:avLst/>
              <a:gdLst/>
              <a:ahLst/>
              <a:cxnLst/>
              <a:rect l="l" t="t" r="r" b="b"/>
              <a:pathLst>
                <a:path w="12210" h="113015" extrusionOk="0">
                  <a:moveTo>
                    <a:pt x="11009" y="1"/>
                  </a:moveTo>
                  <a:cubicBezTo>
                    <a:pt x="10608" y="1"/>
                    <a:pt x="10275" y="301"/>
                    <a:pt x="10241" y="701"/>
                  </a:cubicBezTo>
                  <a:lnTo>
                    <a:pt x="34" y="112515"/>
                  </a:lnTo>
                  <a:cubicBezTo>
                    <a:pt x="1" y="112781"/>
                    <a:pt x="201" y="113015"/>
                    <a:pt x="468" y="113015"/>
                  </a:cubicBezTo>
                  <a:lnTo>
                    <a:pt x="1502" y="113015"/>
                  </a:lnTo>
                  <a:cubicBezTo>
                    <a:pt x="1735" y="113015"/>
                    <a:pt x="1935" y="112815"/>
                    <a:pt x="1935" y="112581"/>
                  </a:cubicBezTo>
                  <a:lnTo>
                    <a:pt x="1220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0">
              <a:extLst>
                <a:ext uri="{FF2B5EF4-FFF2-40B4-BE49-F238E27FC236}">
                  <a16:creationId xmlns:a16="http://schemas.microsoft.com/office/drawing/2014/main" id="{F6155162-840A-54DC-482B-81FAA73CCD6A}"/>
                </a:ext>
              </a:extLst>
            </p:cNvPr>
            <p:cNvSpPr/>
            <p:nvPr/>
          </p:nvSpPr>
          <p:spPr>
            <a:xfrm flipH="1">
              <a:off x="5922907" y="1795255"/>
              <a:ext cx="342188" cy="3166603"/>
            </a:xfrm>
            <a:custGeom>
              <a:avLst/>
              <a:gdLst/>
              <a:ahLst/>
              <a:cxnLst/>
              <a:rect l="l" t="t" r="r" b="b"/>
              <a:pathLst>
                <a:path w="12209" h="112982" extrusionOk="0">
                  <a:moveTo>
                    <a:pt x="0" y="1"/>
                  </a:moveTo>
                  <a:lnTo>
                    <a:pt x="10274" y="112581"/>
                  </a:lnTo>
                  <a:cubicBezTo>
                    <a:pt x="10308" y="112815"/>
                    <a:pt x="10508" y="112982"/>
                    <a:pt x="10741" y="112982"/>
                  </a:cubicBezTo>
                  <a:lnTo>
                    <a:pt x="11742" y="112982"/>
                  </a:lnTo>
                  <a:cubicBezTo>
                    <a:pt x="12009" y="112982"/>
                    <a:pt x="12209" y="112748"/>
                    <a:pt x="12176" y="112515"/>
                  </a:cubicBezTo>
                  <a:lnTo>
                    <a:pt x="1968" y="701"/>
                  </a:lnTo>
                  <a:cubicBezTo>
                    <a:pt x="1935" y="301"/>
                    <a:pt x="1601" y="1"/>
                    <a:pt x="12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0">
              <a:extLst>
                <a:ext uri="{FF2B5EF4-FFF2-40B4-BE49-F238E27FC236}">
                  <a16:creationId xmlns:a16="http://schemas.microsoft.com/office/drawing/2014/main" id="{F2F972BF-EC76-17D6-4847-FBE6FC4A17C7}"/>
                </a:ext>
              </a:extLst>
            </p:cNvPr>
            <p:cNvSpPr/>
            <p:nvPr/>
          </p:nvSpPr>
          <p:spPr>
            <a:xfrm flipH="1">
              <a:off x="4883255" y="2608641"/>
              <a:ext cx="23403" cy="184197"/>
            </a:xfrm>
            <a:custGeom>
              <a:avLst/>
              <a:gdLst/>
              <a:ahLst/>
              <a:cxnLst/>
              <a:rect l="l" t="t" r="r" b="b"/>
              <a:pathLst>
                <a:path w="835" h="6572" extrusionOk="0">
                  <a:moveTo>
                    <a:pt x="634" y="0"/>
                  </a:moveTo>
                  <a:cubicBezTo>
                    <a:pt x="534" y="0"/>
                    <a:pt x="434" y="67"/>
                    <a:pt x="434" y="201"/>
                  </a:cubicBezTo>
                  <a:lnTo>
                    <a:pt x="0" y="6338"/>
                  </a:lnTo>
                  <a:cubicBezTo>
                    <a:pt x="0" y="6438"/>
                    <a:pt x="67" y="6538"/>
                    <a:pt x="200" y="6572"/>
                  </a:cubicBezTo>
                  <a:cubicBezTo>
                    <a:pt x="300" y="6572"/>
                    <a:pt x="400" y="6472"/>
                    <a:pt x="434" y="6372"/>
                  </a:cubicBezTo>
                  <a:lnTo>
                    <a:pt x="834" y="234"/>
                  </a:lnTo>
                  <a:cubicBezTo>
                    <a:pt x="834" y="101"/>
                    <a:pt x="767" y="0"/>
                    <a:pt x="634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0">
              <a:extLst>
                <a:ext uri="{FF2B5EF4-FFF2-40B4-BE49-F238E27FC236}">
                  <a16:creationId xmlns:a16="http://schemas.microsoft.com/office/drawing/2014/main" id="{E5019BD0-354A-947A-0BA5-0C5FECC402F9}"/>
                </a:ext>
              </a:extLst>
            </p:cNvPr>
            <p:cNvSpPr/>
            <p:nvPr/>
          </p:nvSpPr>
          <p:spPr>
            <a:xfrm flipH="1">
              <a:off x="4848669" y="2116702"/>
              <a:ext cx="38370" cy="390984"/>
            </a:xfrm>
            <a:custGeom>
              <a:avLst/>
              <a:gdLst/>
              <a:ahLst/>
              <a:cxnLst/>
              <a:rect l="l" t="t" r="r" b="b"/>
              <a:pathLst>
                <a:path w="1369" h="13950" extrusionOk="0">
                  <a:moveTo>
                    <a:pt x="1116" y="0"/>
                  </a:moveTo>
                  <a:cubicBezTo>
                    <a:pt x="1010" y="0"/>
                    <a:pt x="935" y="87"/>
                    <a:pt x="935" y="173"/>
                  </a:cubicBezTo>
                  <a:lnTo>
                    <a:pt x="1" y="13716"/>
                  </a:lnTo>
                  <a:cubicBezTo>
                    <a:pt x="1" y="13816"/>
                    <a:pt x="67" y="13917"/>
                    <a:pt x="201" y="13950"/>
                  </a:cubicBezTo>
                  <a:cubicBezTo>
                    <a:pt x="301" y="13950"/>
                    <a:pt x="401" y="13850"/>
                    <a:pt x="434" y="13750"/>
                  </a:cubicBezTo>
                  <a:lnTo>
                    <a:pt x="1368" y="207"/>
                  </a:lnTo>
                  <a:cubicBezTo>
                    <a:pt x="1368" y="107"/>
                    <a:pt x="1268" y="7"/>
                    <a:pt x="1168" y="7"/>
                  </a:cubicBezTo>
                  <a:cubicBezTo>
                    <a:pt x="1150" y="2"/>
                    <a:pt x="1133" y="0"/>
                    <a:pt x="111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0">
              <a:extLst>
                <a:ext uri="{FF2B5EF4-FFF2-40B4-BE49-F238E27FC236}">
                  <a16:creationId xmlns:a16="http://schemas.microsoft.com/office/drawing/2014/main" id="{2F7AA1DF-36BC-6558-E77D-E5795531B17D}"/>
                </a:ext>
              </a:extLst>
            </p:cNvPr>
            <p:cNvSpPr/>
            <p:nvPr/>
          </p:nvSpPr>
          <p:spPr>
            <a:xfrm flipH="1">
              <a:off x="4873978" y="1836399"/>
              <a:ext cx="2862673" cy="2088637"/>
            </a:xfrm>
            <a:custGeom>
              <a:avLst/>
              <a:gdLst/>
              <a:ahLst/>
              <a:cxnLst/>
              <a:rect l="l" t="t" r="r" b="b"/>
              <a:pathLst>
                <a:path w="102138" h="74521" extrusionOk="0">
                  <a:moveTo>
                    <a:pt x="97294" y="0"/>
                  </a:moveTo>
                  <a:cubicBezTo>
                    <a:pt x="97275" y="0"/>
                    <a:pt x="97255" y="0"/>
                    <a:pt x="97236" y="0"/>
                  </a:cubicBezTo>
                  <a:lnTo>
                    <a:pt x="10041" y="0"/>
                  </a:lnTo>
                  <a:cubicBezTo>
                    <a:pt x="7239" y="67"/>
                    <a:pt x="4904" y="2202"/>
                    <a:pt x="4670" y="5004"/>
                  </a:cubicBezTo>
                  <a:lnTo>
                    <a:pt x="234" y="69517"/>
                  </a:lnTo>
                  <a:cubicBezTo>
                    <a:pt x="0" y="72219"/>
                    <a:pt x="2135" y="74520"/>
                    <a:pt x="4870" y="74520"/>
                  </a:cubicBezTo>
                  <a:lnTo>
                    <a:pt x="92099" y="74520"/>
                  </a:lnTo>
                  <a:cubicBezTo>
                    <a:pt x="94901" y="74454"/>
                    <a:pt x="97203" y="72285"/>
                    <a:pt x="97436" y="69517"/>
                  </a:cubicBezTo>
                  <a:lnTo>
                    <a:pt x="101906" y="5004"/>
                  </a:lnTo>
                  <a:cubicBezTo>
                    <a:pt x="102138" y="2321"/>
                    <a:pt x="100002" y="0"/>
                    <a:pt x="972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0">
              <a:extLst>
                <a:ext uri="{FF2B5EF4-FFF2-40B4-BE49-F238E27FC236}">
                  <a16:creationId xmlns:a16="http://schemas.microsoft.com/office/drawing/2014/main" id="{394F4FBE-3FC9-3B09-DC7B-1273EE4C7095}"/>
                </a:ext>
              </a:extLst>
            </p:cNvPr>
            <p:cNvSpPr/>
            <p:nvPr/>
          </p:nvSpPr>
          <p:spPr>
            <a:xfrm flipH="1">
              <a:off x="4869297" y="1832643"/>
              <a:ext cx="2872006" cy="2096149"/>
            </a:xfrm>
            <a:custGeom>
              <a:avLst/>
              <a:gdLst/>
              <a:ahLst/>
              <a:cxnLst/>
              <a:rect l="l" t="t" r="r" b="b"/>
              <a:pathLst>
                <a:path w="102471" h="74789" extrusionOk="0">
                  <a:moveTo>
                    <a:pt x="97460" y="301"/>
                  </a:moveTo>
                  <a:cubicBezTo>
                    <a:pt x="100068" y="301"/>
                    <a:pt x="102137" y="2522"/>
                    <a:pt x="101905" y="5138"/>
                  </a:cubicBezTo>
                  <a:lnTo>
                    <a:pt x="97469" y="69651"/>
                  </a:lnTo>
                  <a:cubicBezTo>
                    <a:pt x="97235" y="72353"/>
                    <a:pt x="94967" y="74421"/>
                    <a:pt x="92265" y="74488"/>
                  </a:cubicBezTo>
                  <a:lnTo>
                    <a:pt x="5036" y="74488"/>
                  </a:lnTo>
                  <a:cubicBezTo>
                    <a:pt x="5017" y="74488"/>
                    <a:pt x="4998" y="74488"/>
                    <a:pt x="4979" y="74488"/>
                  </a:cubicBezTo>
                  <a:cubicBezTo>
                    <a:pt x="2371" y="74488"/>
                    <a:pt x="301" y="72234"/>
                    <a:pt x="533" y="69651"/>
                  </a:cubicBezTo>
                  <a:lnTo>
                    <a:pt x="5003" y="5171"/>
                  </a:lnTo>
                  <a:cubicBezTo>
                    <a:pt x="5236" y="2436"/>
                    <a:pt x="7471" y="335"/>
                    <a:pt x="10207" y="301"/>
                  </a:cubicBezTo>
                  <a:lnTo>
                    <a:pt x="97402" y="301"/>
                  </a:lnTo>
                  <a:cubicBezTo>
                    <a:pt x="97422" y="301"/>
                    <a:pt x="97441" y="301"/>
                    <a:pt x="97460" y="301"/>
                  </a:cubicBezTo>
                  <a:close/>
                  <a:moveTo>
                    <a:pt x="97460" y="1"/>
                  </a:moveTo>
                  <a:cubicBezTo>
                    <a:pt x="97441" y="1"/>
                    <a:pt x="97422" y="1"/>
                    <a:pt x="97402" y="1"/>
                  </a:cubicBezTo>
                  <a:lnTo>
                    <a:pt x="10207" y="1"/>
                  </a:lnTo>
                  <a:cubicBezTo>
                    <a:pt x="7304" y="34"/>
                    <a:pt x="4936" y="2269"/>
                    <a:pt x="4669" y="5138"/>
                  </a:cubicBezTo>
                  <a:lnTo>
                    <a:pt x="233" y="69651"/>
                  </a:lnTo>
                  <a:cubicBezTo>
                    <a:pt x="1" y="72433"/>
                    <a:pt x="2203" y="74788"/>
                    <a:pt x="4978" y="74788"/>
                  </a:cubicBezTo>
                  <a:cubicBezTo>
                    <a:pt x="4997" y="74788"/>
                    <a:pt x="5017" y="74788"/>
                    <a:pt x="5036" y="74788"/>
                  </a:cubicBezTo>
                  <a:lnTo>
                    <a:pt x="92265" y="74788"/>
                  </a:lnTo>
                  <a:cubicBezTo>
                    <a:pt x="95167" y="74754"/>
                    <a:pt x="97569" y="72520"/>
                    <a:pt x="97802" y="69651"/>
                  </a:cubicBezTo>
                  <a:lnTo>
                    <a:pt x="102239" y="5171"/>
                  </a:lnTo>
                  <a:cubicBezTo>
                    <a:pt x="102471" y="2389"/>
                    <a:pt x="100268" y="1"/>
                    <a:pt x="97460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0">
              <a:extLst>
                <a:ext uri="{FF2B5EF4-FFF2-40B4-BE49-F238E27FC236}">
                  <a16:creationId xmlns:a16="http://schemas.microsoft.com/office/drawing/2014/main" id="{32DA9260-2FAB-8901-8AD2-2D23D377CAAD}"/>
                </a:ext>
              </a:extLst>
            </p:cNvPr>
            <p:cNvSpPr/>
            <p:nvPr/>
          </p:nvSpPr>
          <p:spPr>
            <a:xfrm flipH="1">
              <a:off x="6322103" y="2960610"/>
              <a:ext cx="575937" cy="517107"/>
            </a:xfrm>
            <a:custGeom>
              <a:avLst/>
              <a:gdLst/>
              <a:ahLst/>
              <a:cxnLst/>
              <a:rect l="l" t="t" r="r" b="b"/>
              <a:pathLst>
                <a:path w="20549" h="18450" extrusionOk="0">
                  <a:moveTo>
                    <a:pt x="10926" y="0"/>
                  </a:moveTo>
                  <a:cubicBezTo>
                    <a:pt x="8510" y="0"/>
                    <a:pt x="6032" y="943"/>
                    <a:pt x="4103" y="2820"/>
                  </a:cubicBezTo>
                  <a:cubicBezTo>
                    <a:pt x="301" y="6489"/>
                    <a:pt x="0" y="12327"/>
                    <a:pt x="3403" y="15863"/>
                  </a:cubicBezTo>
                  <a:cubicBezTo>
                    <a:pt x="5081" y="17590"/>
                    <a:pt x="7332" y="18449"/>
                    <a:pt x="9639" y="18449"/>
                  </a:cubicBezTo>
                  <a:cubicBezTo>
                    <a:pt x="12056" y="18449"/>
                    <a:pt x="14533" y="17506"/>
                    <a:pt x="16479" y="15629"/>
                  </a:cubicBezTo>
                  <a:cubicBezTo>
                    <a:pt x="20248" y="11960"/>
                    <a:pt x="20548" y="6123"/>
                    <a:pt x="17146" y="2587"/>
                  </a:cubicBezTo>
                  <a:cubicBezTo>
                    <a:pt x="15484" y="860"/>
                    <a:pt x="13233" y="0"/>
                    <a:pt x="1092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0">
              <a:extLst>
                <a:ext uri="{FF2B5EF4-FFF2-40B4-BE49-F238E27FC236}">
                  <a16:creationId xmlns:a16="http://schemas.microsoft.com/office/drawing/2014/main" id="{F49366F3-A226-A970-D251-894D7F26EC11}"/>
                </a:ext>
              </a:extLst>
            </p:cNvPr>
            <p:cNvSpPr/>
            <p:nvPr/>
          </p:nvSpPr>
          <p:spPr>
            <a:xfrm flipH="1">
              <a:off x="6379139" y="3012153"/>
              <a:ext cx="460940" cy="414022"/>
            </a:xfrm>
            <a:custGeom>
              <a:avLst/>
              <a:gdLst/>
              <a:ahLst/>
              <a:cxnLst/>
              <a:rect l="l" t="t" r="r" b="b"/>
              <a:pathLst>
                <a:path w="16446" h="14772" extrusionOk="0">
                  <a:moveTo>
                    <a:pt x="8717" y="0"/>
                  </a:moveTo>
                  <a:cubicBezTo>
                    <a:pt x="6792" y="0"/>
                    <a:pt x="4818" y="751"/>
                    <a:pt x="3270" y="2249"/>
                  </a:cubicBezTo>
                  <a:cubicBezTo>
                    <a:pt x="234" y="5184"/>
                    <a:pt x="1" y="9854"/>
                    <a:pt x="2736" y="12690"/>
                  </a:cubicBezTo>
                  <a:cubicBezTo>
                    <a:pt x="4059" y="14079"/>
                    <a:pt x="5863" y="14771"/>
                    <a:pt x="7716" y="14771"/>
                  </a:cubicBezTo>
                  <a:cubicBezTo>
                    <a:pt x="9646" y="14771"/>
                    <a:pt x="11628" y="14020"/>
                    <a:pt x="13177" y="12523"/>
                  </a:cubicBezTo>
                  <a:cubicBezTo>
                    <a:pt x="16212" y="9587"/>
                    <a:pt x="16446" y="4917"/>
                    <a:pt x="13710" y="2082"/>
                  </a:cubicBezTo>
                  <a:cubicBezTo>
                    <a:pt x="12370" y="693"/>
                    <a:pt x="10566" y="0"/>
                    <a:pt x="87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0">
              <a:extLst>
                <a:ext uri="{FF2B5EF4-FFF2-40B4-BE49-F238E27FC236}">
                  <a16:creationId xmlns:a16="http://schemas.microsoft.com/office/drawing/2014/main" id="{16D465E4-C3BE-AF0F-8778-E865C69C9C78}"/>
                </a:ext>
              </a:extLst>
            </p:cNvPr>
            <p:cNvSpPr/>
            <p:nvPr/>
          </p:nvSpPr>
          <p:spPr>
            <a:xfrm flipH="1">
              <a:off x="6437100" y="3064144"/>
              <a:ext cx="345943" cy="310012"/>
            </a:xfrm>
            <a:custGeom>
              <a:avLst/>
              <a:gdLst/>
              <a:ahLst/>
              <a:cxnLst/>
              <a:rect l="l" t="t" r="r" b="b"/>
              <a:pathLst>
                <a:path w="12343" h="11061" extrusionOk="0">
                  <a:moveTo>
                    <a:pt x="6561" y="1"/>
                  </a:moveTo>
                  <a:cubicBezTo>
                    <a:pt x="5112" y="1"/>
                    <a:pt x="3629" y="568"/>
                    <a:pt x="2469" y="1695"/>
                  </a:cubicBezTo>
                  <a:cubicBezTo>
                    <a:pt x="200" y="3896"/>
                    <a:pt x="0" y="7399"/>
                    <a:pt x="2068" y="9500"/>
                  </a:cubicBezTo>
                  <a:cubicBezTo>
                    <a:pt x="3062" y="10543"/>
                    <a:pt x="4407" y="11061"/>
                    <a:pt x="5790" y="11061"/>
                  </a:cubicBezTo>
                  <a:cubicBezTo>
                    <a:pt x="7238" y="11061"/>
                    <a:pt x="8730" y="10493"/>
                    <a:pt x="9907" y="9367"/>
                  </a:cubicBezTo>
                  <a:cubicBezTo>
                    <a:pt x="12176" y="7165"/>
                    <a:pt x="12342" y="3663"/>
                    <a:pt x="10308" y="1561"/>
                  </a:cubicBezTo>
                  <a:cubicBezTo>
                    <a:pt x="9297" y="518"/>
                    <a:pt x="7945" y="1"/>
                    <a:pt x="6561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0">
              <a:extLst>
                <a:ext uri="{FF2B5EF4-FFF2-40B4-BE49-F238E27FC236}">
                  <a16:creationId xmlns:a16="http://schemas.microsoft.com/office/drawing/2014/main" id="{0B231AAE-E614-20B0-A0B9-785CEB05F37C}"/>
                </a:ext>
              </a:extLst>
            </p:cNvPr>
            <p:cNvSpPr/>
            <p:nvPr/>
          </p:nvSpPr>
          <p:spPr>
            <a:xfrm flipH="1">
              <a:off x="6501619" y="3115378"/>
              <a:ext cx="216877" cy="207572"/>
            </a:xfrm>
            <a:custGeom>
              <a:avLst/>
              <a:gdLst/>
              <a:ahLst/>
              <a:cxnLst/>
              <a:rect l="l" t="t" r="r" b="b"/>
              <a:pathLst>
                <a:path w="7738" h="7406" extrusionOk="0">
                  <a:moveTo>
                    <a:pt x="4135" y="0"/>
                  </a:moveTo>
                  <a:cubicBezTo>
                    <a:pt x="2067" y="33"/>
                    <a:pt x="366" y="1635"/>
                    <a:pt x="199" y="3703"/>
                  </a:cubicBezTo>
                  <a:cubicBezTo>
                    <a:pt x="1" y="5685"/>
                    <a:pt x="1570" y="7406"/>
                    <a:pt x="3577" y="7406"/>
                  </a:cubicBezTo>
                  <a:cubicBezTo>
                    <a:pt x="3596" y="7406"/>
                    <a:pt x="3616" y="7406"/>
                    <a:pt x="3635" y="7405"/>
                  </a:cubicBezTo>
                  <a:cubicBezTo>
                    <a:pt x="5703" y="7372"/>
                    <a:pt x="7404" y="5771"/>
                    <a:pt x="7571" y="3703"/>
                  </a:cubicBezTo>
                  <a:cubicBezTo>
                    <a:pt x="7738" y="1701"/>
                    <a:pt x="6137" y="0"/>
                    <a:pt x="41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0">
              <a:extLst>
                <a:ext uri="{FF2B5EF4-FFF2-40B4-BE49-F238E27FC236}">
                  <a16:creationId xmlns:a16="http://schemas.microsoft.com/office/drawing/2014/main" id="{19E26B10-8C1F-D819-3CCA-DF5D45BB571D}"/>
                </a:ext>
              </a:extLst>
            </p:cNvPr>
            <p:cNvSpPr/>
            <p:nvPr/>
          </p:nvSpPr>
          <p:spPr>
            <a:xfrm flipH="1">
              <a:off x="6555880" y="3167705"/>
              <a:ext cx="108382" cy="102917"/>
            </a:xfrm>
            <a:custGeom>
              <a:avLst/>
              <a:gdLst/>
              <a:ahLst/>
              <a:cxnLst/>
              <a:rect l="l" t="t" r="r" b="b"/>
              <a:pathLst>
                <a:path w="3867" h="3672" extrusionOk="0">
                  <a:moveTo>
                    <a:pt x="2123" y="0"/>
                  </a:moveTo>
                  <a:cubicBezTo>
                    <a:pt x="2104" y="0"/>
                    <a:pt x="2086" y="0"/>
                    <a:pt x="2067" y="1"/>
                  </a:cubicBezTo>
                  <a:cubicBezTo>
                    <a:pt x="1033" y="1"/>
                    <a:pt x="165" y="802"/>
                    <a:pt x="99" y="1836"/>
                  </a:cubicBezTo>
                  <a:cubicBezTo>
                    <a:pt x="1" y="2818"/>
                    <a:pt x="770" y="3671"/>
                    <a:pt x="1744" y="3671"/>
                  </a:cubicBezTo>
                  <a:cubicBezTo>
                    <a:pt x="1763" y="3671"/>
                    <a:pt x="1781" y="3671"/>
                    <a:pt x="1800" y="3670"/>
                  </a:cubicBezTo>
                  <a:cubicBezTo>
                    <a:pt x="2834" y="3670"/>
                    <a:pt x="3701" y="2870"/>
                    <a:pt x="3801" y="1836"/>
                  </a:cubicBezTo>
                  <a:cubicBezTo>
                    <a:pt x="3867" y="854"/>
                    <a:pt x="3097" y="0"/>
                    <a:pt x="2123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0">
              <a:extLst>
                <a:ext uri="{FF2B5EF4-FFF2-40B4-BE49-F238E27FC236}">
                  <a16:creationId xmlns:a16="http://schemas.microsoft.com/office/drawing/2014/main" id="{ADADD0DD-A005-ED93-F581-AE4506F205A3}"/>
                </a:ext>
              </a:extLst>
            </p:cNvPr>
            <p:cNvSpPr/>
            <p:nvPr/>
          </p:nvSpPr>
          <p:spPr>
            <a:xfrm flipH="1">
              <a:off x="7090701" y="3072328"/>
              <a:ext cx="432801" cy="529215"/>
            </a:xfrm>
            <a:custGeom>
              <a:avLst/>
              <a:gdLst/>
              <a:ahLst/>
              <a:cxnLst/>
              <a:rect l="l" t="t" r="r" b="b"/>
              <a:pathLst>
                <a:path w="15442" h="18882" extrusionOk="0">
                  <a:moveTo>
                    <a:pt x="8188" y="401"/>
                  </a:moveTo>
                  <a:cubicBezTo>
                    <a:pt x="12003" y="401"/>
                    <a:pt x="15008" y="3676"/>
                    <a:pt x="14678" y="7474"/>
                  </a:cubicBezTo>
                  <a:cubicBezTo>
                    <a:pt x="14444" y="9642"/>
                    <a:pt x="13610" y="11710"/>
                    <a:pt x="12243" y="13411"/>
                  </a:cubicBezTo>
                  <a:cubicBezTo>
                    <a:pt x="11275" y="14679"/>
                    <a:pt x="10575" y="16113"/>
                    <a:pt x="10174" y="17648"/>
                  </a:cubicBezTo>
                  <a:cubicBezTo>
                    <a:pt x="10041" y="18115"/>
                    <a:pt x="9607" y="18448"/>
                    <a:pt x="9107" y="18448"/>
                  </a:cubicBezTo>
                  <a:lnTo>
                    <a:pt x="4537" y="18448"/>
                  </a:lnTo>
                  <a:cubicBezTo>
                    <a:pt x="4070" y="18448"/>
                    <a:pt x="3703" y="18115"/>
                    <a:pt x="3636" y="17681"/>
                  </a:cubicBezTo>
                  <a:cubicBezTo>
                    <a:pt x="3436" y="16180"/>
                    <a:pt x="2936" y="14712"/>
                    <a:pt x="2102" y="13411"/>
                  </a:cubicBezTo>
                  <a:cubicBezTo>
                    <a:pt x="1001" y="11677"/>
                    <a:pt x="434" y="9609"/>
                    <a:pt x="501" y="7507"/>
                  </a:cubicBezTo>
                  <a:cubicBezTo>
                    <a:pt x="834" y="3538"/>
                    <a:pt x="4137" y="502"/>
                    <a:pt x="8106" y="435"/>
                  </a:cubicBezTo>
                  <a:lnTo>
                    <a:pt x="8073" y="402"/>
                  </a:lnTo>
                  <a:cubicBezTo>
                    <a:pt x="8111" y="401"/>
                    <a:pt x="8150" y="401"/>
                    <a:pt x="8188" y="401"/>
                  </a:cubicBezTo>
                  <a:close/>
                  <a:moveTo>
                    <a:pt x="8222" y="1"/>
                  </a:moveTo>
                  <a:cubicBezTo>
                    <a:pt x="8183" y="1"/>
                    <a:pt x="8145" y="1"/>
                    <a:pt x="8106" y="2"/>
                  </a:cubicBezTo>
                  <a:cubicBezTo>
                    <a:pt x="3903" y="68"/>
                    <a:pt x="434" y="3304"/>
                    <a:pt x="101" y="7507"/>
                  </a:cubicBezTo>
                  <a:cubicBezTo>
                    <a:pt x="0" y="9675"/>
                    <a:pt x="601" y="11843"/>
                    <a:pt x="1768" y="13645"/>
                  </a:cubicBezTo>
                  <a:cubicBezTo>
                    <a:pt x="2536" y="14912"/>
                    <a:pt x="3036" y="16280"/>
                    <a:pt x="3236" y="17748"/>
                  </a:cubicBezTo>
                  <a:cubicBezTo>
                    <a:pt x="3303" y="18415"/>
                    <a:pt x="3870" y="18882"/>
                    <a:pt x="4537" y="18882"/>
                  </a:cubicBezTo>
                  <a:lnTo>
                    <a:pt x="9140" y="18882"/>
                  </a:lnTo>
                  <a:cubicBezTo>
                    <a:pt x="9807" y="18882"/>
                    <a:pt x="10408" y="18415"/>
                    <a:pt x="10575" y="17748"/>
                  </a:cubicBezTo>
                  <a:cubicBezTo>
                    <a:pt x="10975" y="16247"/>
                    <a:pt x="11675" y="14879"/>
                    <a:pt x="12609" y="13645"/>
                  </a:cubicBezTo>
                  <a:cubicBezTo>
                    <a:pt x="14010" y="11877"/>
                    <a:pt x="14878" y="9742"/>
                    <a:pt x="15111" y="7507"/>
                  </a:cubicBezTo>
                  <a:cubicBezTo>
                    <a:pt x="15442" y="3476"/>
                    <a:pt x="12270" y="1"/>
                    <a:pt x="8222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0">
              <a:extLst>
                <a:ext uri="{FF2B5EF4-FFF2-40B4-BE49-F238E27FC236}">
                  <a16:creationId xmlns:a16="http://schemas.microsoft.com/office/drawing/2014/main" id="{22DA943F-FBBC-3989-665D-962084080C5E}"/>
                </a:ext>
              </a:extLst>
            </p:cNvPr>
            <p:cNvSpPr/>
            <p:nvPr/>
          </p:nvSpPr>
          <p:spPr>
            <a:xfrm flipH="1">
              <a:off x="7180361" y="3246266"/>
              <a:ext cx="271166" cy="421674"/>
            </a:xfrm>
            <a:custGeom>
              <a:avLst/>
              <a:gdLst/>
              <a:ahLst/>
              <a:cxnLst/>
              <a:rect l="l" t="t" r="r" b="b"/>
              <a:pathLst>
                <a:path w="9675" h="15045" extrusionOk="0">
                  <a:moveTo>
                    <a:pt x="4971" y="367"/>
                  </a:moveTo>
                  <a:cubicBezTo>
                    <a:pt x="4971" y="367"/>
                    <a:pt x="5205" y="500"/>
                    <a:pt x="5171" y="1901"/>
                  </a:cubicBezTo>
                  <a:cubicBezTo>
                    <a:pt x="5205" y="2769"/>
                    <a:pt x="5038" y="3636"/>
                    <a:pt x="4671" y="4437"/>
                  </a:cubicBezTo>
                  <a:lnTo>
                    <a:pt x="4638" y="4437"/>
                  </a:lnTo>
                  <a:cubicBezTo>
                    <a:pt x="4471" y="4036"/>
                    <a:pt x="4371" y="3636"/>
                    <a:pt x="4337" y="3202"/>
                  </a:cubicBezTo>
                  <a:cubicBezTo>
                    <a:pt x="4237" y="1801"/>
                    <a:pt x="4771" y="434"/>
                    <a:pt x="4971" y="367"/>
                  </a:cubicBezTo>
                  <a:close/>
                  <a:moveTo>
                    <a:pt x="1035" y="1768"/>
                  </a:moveTo>
                  <a:cubicBezTo>
                    <a:pt x="1369" y="1768"/>
                    <a:pt x="1702" y="1901"/>
                    <a:pt x="1902" y="2168"/>
                  </a:cubicBezTo>
                  <a:cubicBezTo>
                    <a:pt x="2269" y="2602"/>
                    <a:pt x="2603" y="3403"/>
                    <a:pt x="2703" y="4970"/>
                  </a:cubicBezTo>
                  <a:cubicBezTo>
                    <a:pt x="1569" y="4470"/>
                    <a:pt x="368" y="3036"/>
                    <a:pt x="368" y="2235"/>
                  </a:cubicBezTo>
                  <a:lnTo>
                    <a:pt x="335" y="2235"/>
                  </a:lnTo>
                  <a:cubicBezTo>
                    <a:pt x="335" y="2068"/>
                    <a:pt x="401" y="1801"/>
                    <a:pt x="935" y="1768"/>
                  </a:cubicBezTo>
                  <a:close/>
                  <a:moveTo>
                    <a:pt x="8974" y="1901"/>
                  </a:moveTo>
                  <a:cubicBezTo>
                    <a:pt x="9141" y="2002"/>
                    <a:pt x="9274" y="2602"/>
                    <a:pt x="9074" y="3369"/>
                  </a:cubicBezTo>
                  <a:cubicBezTo>
                    <a:pt x="8807" y="4303"/>
                    <a:pt x="8073" y="5037"/>
                    <a:pt x="7139" y="5304"/>
                  </a:cubicBezTo>
                  <a:cubicBezTo>
                    <a:pt x="7373" y="4303"/>
                    <a:pt x="7807" y="3336"/>
                    <a:pt x="8307" y="2435"/>
                  </a:cubicBezTo>
                  <a:cubicBezTo>
                    <a:pt x="8607" y="2035"/>
                    <a:pt x="8807" y="1901"/>
                    <a:pt x="8907" y="1901"/>
                  </a:cubicBezTo>
                  <a:close/>
                  <a:moveTo>
                    <a:pt x="5038" y="0"/>
                  </a:moveTo>
                  <a:cubicBezTo>
                    <a:pt x="4471" y="0"/>
                    <a:pt x="4104" y="1401"/>
                    <a:pt x="4004" y="2335"/>
                  </a:cubicBezTo>
                  <a:cubicBezTo>
                    <a:pt x="3870" y="3169"/>
                    <a:pt x="4037" y="4003"/>
                    <a:pt x="4404" y="4770"/>
                  </a:cubicBezTo>
                  <a:cubicBezTo>
                    <a:pt x="4204" y="4970"/>
                    <a:pt x="3904" y="5104"/>
                    <a:pt x="3570" y="5104"/>
                  </a:cubicBezTo>
                  <a:cubicBezTo>
                    <a:pt x="3521" y="5114"/>
                    <a:pt x="3472" y="5118"/>
                    <a:pt x="3424" y="5118"/>
                  </a:cubicBezTo>
                  <a:cubicBezTo>
                    <a:pt x="3309" y="5118"/>
                    <a:pt x="3198" y="5094"/>
                    <a:pt x="3103" y="5070"/>
                  </a:cubicBezTo>
                  <a:cubicBezTo>
                    <a:pt x="3003" y="3536"/>
                    <a:pt x="2703" y="2469"/>
                    <a:pt x="2203" y="1901"/>
                  </a:cubicBezTo>
                  <a:cubicBezTo>
                    <a:pt x="1897" y="1565"/>
                    <a:pt x="1479" y="1397"/>
                    <a:pt x="1052" y="1397"/>
                  </a:cubicBezTo>
                  <a:cubicBezTo>
                    <a:pt x="1013" y="1397"/>
                    <a:pt x="974" y="1398"/>
                    <a:pt x="935" y="1401"/>
                  </a:cubicBezTo>
                  <a:cubicBezTo>
                    <a:pt x="101" y="1434"/>
                    <a:pt x="1" y="2035"/>
                    <a:pt x="1" y="2268"/>
                  </a:cubicBezTo>
                  <a:cubicBezTo>
                    <a:pt x="1" y="3236"/>
                    <a:pt x="1335" y="4904"/>
                    <a:pt x="2736" y="5371"/>
                  </a:cubicBezTo>
                  <a:cubicBezTo>
                    <a:pt x="2836" y="7339"/>
                    <a:pt x="2603" y="10307"/>
                    <a:pt x="1769" y="14877"/>
                  </a:cubicBezTo>
                  <a:lnTo>
                    <a:pt x="1736" y="15044"/>
                  </a:lnTo>
                  <a:lnTo>
                    <a:pt x="2102" y="15044"/>
                  </a:lnTo>
                  <a:lnTo>
                    <a:pt x="2102" y="14944"/>
                  </a:lnTo>
                  <a:cubicBezTo>
                    <a:pt x="2870" y="10875"/>
                    <a:pt x="3203" y="7706"/>
                    <a:pt x="3103" y="5471"/>
                  </a:cubicBezTo>
                  <a:cubicBezTo>
                    <a:pt x="3270" y="5471"/>
                    <a:pt x="3403" y="5504"/>
                    <a:pt x="3570" y="5504"/>
                  </a:cubicBezTo>
                  <a:cubicBezTo>
                    <a:pt x="3970" y="5471"/>
                    <a:pt x="4337" y="5337"/>
                    <a:pt x="4604" y="5037"/>
                  </a:cubicBezTo>
                  <a:cubicBezTo>
                    <a:pt x="4971" y="5471"/>
                    <a:pt x="5538" y="5738"/>
                    <a:pt x="6105" y="5738"/>
                  </a:cubicBezTo>
                  <a:lnTo>
                    <a:pt x="6572" y="5738"/>
                  </a:lnTo>
                  <a:cubicBezTo>
                    <a:pt x="5672" y="8973"/>
                    <a:pt x="5271" y="13176"/>
                    <a:pt x="5972" y="15044"/>
                  </a:cubicBezTo>
                  <a:lnTo>
                    <a:pt x="6372" y="15044"/>
                  </a:lnTo>
                  <a:cubicBezTo>
                    <a:pt x="5605" y="13376"/>
                    <a:pt x="6072" y="8973"/>
                    <a:pt x="6973" y="5704"/>
                  </a:cubicBezTo>
                  <a:cubicBezTo>
                    <a:pt x="8140" y="5471"/>
                    <a:pt x="9074" y="4603"/>
                    <a:pt x="9408" y="3436"/>
                  </a:cubicBezTo>
                  <a:cubicBezTo>
                    <a:pt x="9675" y="2569"/>
                    <a:pt x="9541" y="1735"/>
                    <a:pt x="9107" y="1568"/>
                  </a:cubicBezTo>
                  <a:cubicBezTo>
                    <a:pt x="9051" y="1544"/>
                    <a:pt x="8986" y="1527"/>
                    <a:pt x="8914" y="1527"/>
                  </a:cubicBezTo>
                  <a:cubicBezTo>
                    <a:pt x="8688" y="1527"/>
                    <a:pt x="8386" y="1687"/>
                    <a:pt x="8007" y="2268"/>
                  </a:cubicBezTo>
                  <a:cubicBezTo>
                    <a:pt x="7440" y="3236"/>
                    <a:pt x="6973" y="4270"/>
                    <a:pt x="6706" y="5371"/>
                  </a:cubicBezTo>
                  <a:cubicBezTo>
                    <a:pt x="6622" y="5387"/>
                    <a:pt x="6531" y="5396"/>
                    <a:pt x="6439" y="5396"/>
                  </a:cubicBezTo>
                  <a:cubicBezTo>
                    <a:pt x="6347" y="5396"/>
                    <a:pt x="6255" y="5387"/>
                    <a:pt x="6172" y="5371"/>
                  </a:cubicBezTo>
                  <a:cubicBezTo>
                    <a:pt x="5672" y="5371"/>
                    <a:pt x="5205" y="5137"/>
                    <a:pt x="4871" y="4770"/>
                  </a:cubicBezTo>
                  <a:cubicBezTo>
                    <a:pt x="5271" y="4236"/>
                    <a:pt x="5538" y="3336"/>
                    <a:pt x="5572" y="1868"/>
                  </a:cubicBezTo>
                  <a:cubicBezTo>
                    <a:pt x="5605" y="601"/>
                    <a:pt x="5438" y="0"/>
                    <a:pt x="5038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0">
              <a:extLst>
                <a:ext uri="{FF2B5EF4-FFF2-40B4-BE49-F238E27FC236}">
                  <a16:creationId xmlns:a16="http://schemas.microsoft.com/office/drawing/2014/main" id="{F93B8E1B-6B12-10E6-6973-73B4D6E1CEC6}"/>
                </a:ext>
              </a:extLst>
            </p:cNvPr>
            <p:cNvSpPr/>
            <p:nvPr/>
          </p:nvSpPr>
          <p:spPr>
            <a:xfrm flipH="1">
              <a:off x="7249533" y="3636129"/>
              <a:ext cx="173939" cy="48628"/>
            </a:xfrm>
            <a:custGeom>
              <a:avLst/>
              <a:gdLst/>
              <a:ahLst/>
              <a:cxnLst/>
              <a:rect l="l" t="t" r="r" b="b"/>
              <a:pathLst>
                <a:path w="6206" h="1735" extrusionOk="0">
                  <a:moveTo>
                    <a:pt x="668" y="0"/>
                  </a:moveTo>
                  <a:cubicBezTo>
                    <a:pt x="368" y="0"/>
                    <a:pt x="101" y="234"/>
                    <a:pt x="67" y="567"/>
                  </a:cubicBezTo>
                  <a:lnTo>
                    <a:pt x="34" y="1168"/>
                  </a:lnTo>
                  <a:cubicBezTo>
                    <a:pt x="1" y="1468"/>
                    <a:pt x="234" y="1735"/>
                    <a:pt x="568" y="1735"/>
                  </a:cubicBezTo>
                  <a:lnTo>
                    <a:pt x="5571" y="1735"/>
                  </a:lnTo>
                  <a:cubicBezTo>
                    <a:pt x="5872" y="1735"/>
                    <a:pt x="6138" y="1468"/>
                    <a:pt x="6172" y="1168"/>
                  </a:cubicBezTo>
                  <a:lnTo>
                    <a:pt x="6205" y="567"/>
                  </a:lnTo>
                  <a:cubicBezTo>
                    <a:pt x="6205" y="267"/>
                    <a:pt x="5972" y="0"/>
                    <a:pt x="5671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0">
              <a:extLst>
                <a:ext uri="{FF2B5EF4-FFF2-40B4-BE49-F238E27FC236}">
                  <a16:creationId xmlns:a16="http://schemas.microsoft.com/office/drawing/2014/main" id="{BAB93BA8-787E-244A-0681-079078DE7D3D}"/>
                </a:ext>
              </a:extLst>
            </p:cNvPr>
            <p:cNvSpPr/>
            <p:nvPr/>
          </p:nvSpPr>
          <p:spPr>
            <a:xfrm flipH="1">
              <a:off x="7243927" y="3630495"/>
              <a:ext cx="185150" cy="60820"/>
            </a:xfrm>
            <a:custGeom>
              <a:avLst/>
              <a:gdLst/>
              <a:ahLst/>
              <a:cxnLst/>
              <a:rect l="l" t="t" r="r" b="b"/>
              <a:pathLst>
                <a:path w="6606" h="2170" extrusionOk="0">
                  <a:moveTo>
                    <a:pt x="5838" y="435"/>
                  </a:moveTo>
                  <a:cubicBezTo>
                    <a:pt x="5938" y="435"/>
                    <a:pt x="6038" y="468"/>
                    <a:pt x="6072" y="535"/>
                  </a:cubicBezTo>
                  <a:cubicBezTo>
                    <a:pt x="6138" y="601"/>
                    <a:pt x="6172" y="668"/>
                    <a:pt x="6172" y="768"/>
                  </a:cubicBezTo>
                  <a:lnTo>
                    <a:pt x="6138" y="1369"/>
                  </a:lnTo>
                  <a:cubicBezTo>
                    <a:pt x="6105" y="1569"/>
                    <a:pt x="5938" y="1735"/>
                    <a:pt x="5738" y="1735"/>
                  </a:cubicBezTo>
                  <a:lnTo>
                    <a:pt x="734" y="1735"/>
                  </a:lnTo>
                  <a:cubicBezTo>
                    <a:pt x="634" y="1735"/>
                    <a:pt x="568" y="1702"/>
                    <a:pt x="501" y="1635"/>
                  </a:cubicBezTo>
                  <a:cubicBezTo>
                    <a:pt x="434" y="1569"/>
                    <a:pt x="401" y="1502"/>
                    <a:pt x="401" y="1402"/>
                  </a:cubicBezTo>
                  <a:lnTo>
                    <a:pt x="468" y="801"/>
                  </a:lnTo>
                  <a:cubicBezTo>
                    <a:pt x="468" y="601"/>
                    <a:pt x="634" y="435"/>
                    <a:pt x="834" y="435"/>
                  </a:cubicBezTo>
                  <a:close/>
                  <a:moveTo>
                    <a:pt x="868" y="1"/>
                  </a:moveTo>
                  <a:cubicBezTo>
                    <a:pt x="434" y="34"/>
                    <a:pt x="101" y="334"/>
                    <a:pt x="67" y="768"/>
                  </a:cubicBezTo>
                  <a:lnTo>
                    <a:pt x="34" y="1369"/>
                  </a:lnTo>
                  <a:cubicBezTo>
                    <a:pt x="1" y="1569"/>
                    <a:pt x="67" y="1769"/>
                    <a:pt x="201" y="1936"/>
                  </a:cubicBezTo>
                  <a:cubicBezTo>
                    <a:pt x="367" y="2069"/>
                    <a:pt x="534" y="2169"/>
                    <a:pt x="768" y="2169"/>
                  </a:cubicBezTo>
                  <a:lnTo>
                    <a:pt x="5771" y="2169"/>
                  </a:lnTo>
                  <a:cubicBezTo>
                    <a:pt x="6172" y="2136"/>
                    <a:pt x="6505" y="1802"/>
                    <a:pt x="6572" y="1402"/>
                  </a:cubicBezTo>
                  <a:lnTo>
                    <a:pt x="6605" y="801"/>
                  </a:lnTo>
                  <a:cubicBezTo>
                    <a:pt x="6605" y="601"/>
                    <a:pt x="6539" y="401"/>
                    <a:pt x="6405" y="234"/>
                  </a:cubicBezTo>
                  <a:cubicBezTo>
                    <a:pt x="6272" y="101"/>
                    <a:pt x="6072" y="1"/>
                    <a:pt x="5871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0">
              <a:extLst>
                <a:ext uri="{FF2B5EF4-FFF2-40B4-BE49-F238E27FC236}">
                  <a16:creationId xmlns:a16="http://schemas.microsoft.com/office/drawing/2014/main" id="{F98908CB-3950-FC34-F46E-46D19BB83D78}"/>
                </a:ext>
              </a:extLst>
            </p:cNvPr>
            <p:cNvSpPr/>
            <p:nvPr/>
          </p:nvSpPr>
          <p:spPr>
            <a:xfrm flipH="1">
              <a:off x="5463845" y="2614246"/>
              <a:ext cx="190755" cy="196361"/>
            </a:xfrm>
            <a:custGeom>
              <a:avLst/>
              <a:gdLst/>
              <a:ahLst/>
              <a:cxnLst/>
              <a:rect l="l" t="t" r="r" b="b"/>
              <a:pathLst>
                <a:path w="6806" h="7006" extrusionOk="0">
                  <a:moveTo>
                    <a:pt x="2802" y="1"/>
                  </a:moveTo>
                  <a:lnTo>
                    <a:pt x="0" y="1735"/>
                  </a:lnTo>
                  <a:lnTo>
                    <a:pt x="4904" y="7006"/>
                  </a:lnTo>
                  <a:lnTo>
                    <a:pt x="6805" y="4337"/>
                  </a:lnTo>
                  <a:lnTo>
                    <a:pt x="2802" y="1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0">
              <a:extLst>
                <a:ext uri="{FF2B5EF4-FFF2-40B4-BE49-F238E27FC236}">
                  <a16:creationId xmlns:a16="http://schemas.microsoft.com/office/drawing/2014/main" id="{71EE399E-EA91-35EE-6467-EF9F8D2E7924}"/>
                </a:ext>
              </a:extLst>
            </p:cNvPr>
            <p:cNvSpPr/>
            <p:nvPr/>
          </p:nvSpPr>
          <p:spPr>
            <a:xfrm flipH="1">
              <a:off x="5478811" y="2631091"/>
              <a:ext cx="160822" cy="161747"/>
            </a:xfrm>
            <a:custGeom>
              <a:avLst/>
              <a:gdLst/>
              <a:ahLst/>
              <a:cxnLst/>
              <a:rect l="l" t="t" r="r" b="b"/>
              <a:pathLst>
                <a:path w="5738" h="5771" extrusionOk="0">
                  <a:moveTo>
                    <a:pt x="3136" y="0"/>
                  </a:moveTo>
                  <a:lnTo>
                    <a:pt x="0" y="2368"/>
                  </a:lnTo>
                  <a:lnTo>
                    <a:pt x="3202" y="5771"/>
                  </a:lnTo>
                  <a:lnTo>
                    <a:pt x="5738" y="2802"/>
                  </a:lnTo>
                  <a:lnTo>
                    <a:pt x="3136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0">
              <a:extLst>
                <a:ext uri="{FF2B5EF4-FFF2-40B4-BE49-F238E27FC236}">
                  <a16:creationId xmlns:a16="http://schemas.microsoft.com/office/drawing/2014/main" id="{943847AB-05D9-FD07-1831-B810CC870F0C}"/>
                </a:ext>
              </a:extLst>
            </p:cNvPr>
            <p:cNvSpPr/>
            <p:nvPr/>
          </p:nvSpPr>
          <p:spPr>
            <a:xfrm flipH="1">
              <a:off x="5450756" y="2473632"/>
              <a:ext cx="229097" cy="126628"/>
            </a:xfrm>
            <a:custGeom>
              <a:avLst/>
              <a:gdLst/>
              <a:ahLst/>
              <a:cxnLst/>
              <a:rect l="l" t="t" r="r" b="b"/>
              <a:pathLst>
                <a:path w="8174" h="4518" extrusionOk="0">
                  <a:moveTo>
                    <a:pt x="6266" y="0"/>
                  </a:moveTo>
                  <a:cubicBezTo>
                    <a:pt x="2937" y="0"/>
                    <a:pt x="1336" y="3154"/>
                    <a:pt x="1" y="4517"/>
                  </a:cubicBezTo>
                  <a:cubicBezTo>
                    <a:pt x="1" y="4517"/>
                    <a:pt x="1529" y="3990"/>
                    <a:pt x="2525" y="3990"/>
                  </a:cubicBezTo>
                  <a:cubicBezTo>
                    <a:pt x="2650" y="3990"/>
                    <a:pt x="2766" y="3998"/>
                    <a:pt x="2869" y="4017"/>
                  </a:cubicBezTo>
                  <a:cubicBezTo>
                    <a:pt x="2973" y="4034"/>
                    <a:pt x="3076" y="4042"/>
                    <a:pt x="3178" y="4042"/>
                  </a:cubicBezTo>
                  <a:cubicBezTo>
                    <a:pt x="3671" y="4042"/>
                    <a:pt x="4145" y="3848"/>
                    <a:pt x="4504" y="3517"/>
                  </a:cubicBezTo>
                  <a:lnTo>
                    <a:pt x="8173" y="314"/>
                  </a:lnTo>
                  <a:cubicBezTo>
                    <a:pt x="7480" y="96"/>
                    <a:pt x="6847" y="0"/>
                    <a:pt x="626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0">
              <a:extLst>
                <a:ext uri="{FF2B5EF4-FFF2-40B4-BE49-F238E27FC236}">
                  <a16:creationId xmlns:a16="http://schemas.microsoft.com/office/drawing/2014/main" id="{4AE364CB-26E3-A34E-921C-615A598C0A9B}"/>
                </a:ext>
              </a:extLst>
            </p:cNvPr>
            <p:cNvSpPr/>
            <p:nvPr/>
          </p:nvSpPr>
          <p:spPr>
            <a:xfrm flipH="1">
              <a:off x="5291840" y="2619852"/>
              <a:ext cx="164549" cy="219736"/>
            </a:xfrm>
            <a:custGeom>
              <a:avLst/>
              <a:gdLst/>
              <a:ahLst/>
              <a:cxnLst/>
              <a:rect l="l" t="t" r="r" b="b"/>
              <a:pathLst>
                <a:path w="5871" h="7840" extrusionOk="0">
                  <a:moveTo>
                    <a:pt x="4737" y="1"/>
                  </a:moveTo>
                  <a:cubicBezTo>
                    <a:pt x="4737" y="1"/>
                    <a:pt x="2902" y="1835"/>
                    <a:pt x="1301" y="3437"/>
                  </a:cubicBezTo>
                  <a:cubicBezTo>
                    <a:pt x="867" y="3837"/>
                    <a:pt x="634" y="4404"/>
                    <a:pt x="667" y="5004"/>
                  </a:cubicBezTo>
                  <a:cubicBezTo>
                    <a:pt x="801" y="5972"/>
                    <a:pt x="0" y="7840"/>
                    <a:pt x="0" y="7840"/>
                  </a:cubicBezTo>
                  <a:cubicBezTo>
                    <a:pt x="1701" y="6405"/>
                    <a:pt x="5871" y="4737"/>
                    <a:pt x="4737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0">
              <a:extLst>
                <a:ext uri="{FF2B5EF4-FFF2-40B4-BE49-F238E27FC236}">
                  <a16:creationId xmlns:a16="http://schemas.microsoft.com/office/drawing/2014/main" id="{C27FDF0D-DB44-689F-D19B-2E6C74E8334E}"/>
                </a:ext>
              </a:extLst>
            </p:cNvPr>
            <p:cNvSpPr/>
            <p:nvPr/>
          </p:nvSpPr>
          <p:spPr>
            <a:xfrm flipH="1">
              <a:off x="5135699" y="2330243"/>
              <a:ext cx="465621" cy="426382"/>
            </a:xfrm>
            <a:custGeom>
              <a:avLst/>
              <a:gdLst/>
              <a:ahLst/>
              <a:cxnLst/>
              <a:rect l="l" t="t" r="r" b="b"/>
              <a:pathLst>
                <a:path w="16613" h="15213" extrusionOk="0">
                  <a:moveTo>
                    <a:pt x="13811" y="1"/>
                  </a:moveTo>
                  <a:cubicBezTo>
                    <a:pt x="12303" y="1"/>
                    <a:pt x="10198" y="924"/>
                    <a:pt x="8140" y="2662"/>
                  </a:cubicBezTo>
                  <a:lnTo>
                    <a:pt x="701" y="8933"/>
                  </a:lnTo>
                  <a:cubicBezTo>
                    <a:pt x="101" y="9400"/>
                    <a:pt x="1" y="10300"/>
                    <a:pt x="501" y="10901"/>
                  </a:cubicBezTo>
                  <a:lnTo>
                    <a:pt x="4170" y="14804"/>
                  </a:lnTo>
                  <a:cubicBezTo>
                    <a:pt x="4429" y="15079"/>
                    <a:pt x="4775" y="15213"/>
                    <a:pt x="5123" y="15213"/>
                  </a:cubicBezTo>
                  <a:cubicBezTo>
                    <a:pt x="5492" y="15213"/>
                    <a:pt x="5864" y="15062"/>
                    <a:pt x="6138" y="14770"/>
                  </a:cubicBezTo>
                  <a:lnTo>
                    <a:pt x="12877" y="7732"/>
                  </a:lnTo>
                  <a:cubicBezTo>
                    <a:pt x="15579" y="4897"/>
                    <a:pt x="16613" y="1828"/>
                    <a:pt x="15445" y="593"/>
                  </a:cubicBezTo>
                  <a:cubicBezTo>
                    <a:pt x="15068" y="195"/>
                    <a:pt x="14502" y="1"/>
                    <a:pt x="138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0">
              <a:extLst>
                <a:ext uri="{FF2B5EF4-FFF2-40B4-BE49-F238E27FC236}">
                  <a16:creationId xmlns:a16="http://schemas.microsoft.com/office/drawing/2014/main" id="{9F64158F-0694-725E-C8AE-21EDB260F1F5}"/>
                </a:ext>
              </a:extLst>
            </p:cNvPr>
            <p:cNvSpPr/>
            <p:nvPr/>
          </p:nvSpPr>
          <p:spPr>
            <a:xfrm flipH="1">
              <a:off x="5128215" y="2324638"/>
              <a:ext cx="474954" cy="437369"/>
            </a:xfrm>
            <a:custGeom>
              <a:avLst/>
              <a:gdLst/>
              <a:ahLst/>
              <a:cxnLst/>
              <a:rect l="l" t="t" r="r" b="b"/>
              <a:pathLst>
                <a:path w="16946" h="15605" extrusionOk="0">
                  <a:moveTo>
                    <a:pt x="13998" y="390"/>
                  </a:moveTo>
                  <a:cubicBezTo>
                    <a:pt x="14515" y="390"/>
                    <a:pt x="14973" y="586"/>
                    <a:pt x="15344" y="927"/>
                  </a:cubicBezTo>
                  <a:cubicBezTo>
                    <a:pt x="16445" y="2128"/>
                    <a:pt x="15344" y="5130"/>
                    <a:pt x="12776" y="7798"/>
                  </a:cubicBezTo>
                  <a:lnTo>
                    <a:pt x="6071" y="14803"/>
                  </a:lnTo>
                  <a:cubicBezTo>
                    <a:pt x="5804" y="15037"/>
                    <a:pt x="5504" y="15170"/>
                    <a:pt x="5170" y="15204"/>
                  </a:cubicBezTo>
                  <a:cubicBezTo>
                    <a:pt x="4870" y="15170"/>
                    <a:pt x="4570" y="15070"/>
                    <a:pt x="4403" y="14870"/>
                  </a:cubicBezTo>
                  <a:lnTo>
                    <a:pt x="734" y="10934"/>
                  </a:lnTo>
                  <a:cubicBezTo>
                    <a:pt x="534" y="10701"/>
                    <a:pt x="434" y="10434"/>
                    <a:pt x="467" y="10133"/>
                  </a:cubicBezTo>
                  <a:cubicBezTo>
                    <a:pt x="467" y="9800"/>
                    <a:pt x="634" y="9466"/>
                    <a:pt x="901" y="9266"/>
                  </a:cubicBezTo>
                  <a:lnTo>
                    <a:pt x="8339" y="2995"/>
                  </a:lnTo>
                  <a:cubicBezTo>
                    <a:pt x="10307" y="1361"/>
                    <a:pt x="12442" y="393"/>
                    <a:pt x="13877" y="393"/>
                  </a:cubicBezTo>
                  <a:cubicBezTo>
                    <a:pt x="13918" y="391"/>
                    <a:pt x="13958" y="390"/>
                    <a:pt x="13998" y="390"/>
                  </a:cubicBezTo>
                  <a:close/>
                  <a:moveTo>
                    <a:pt x="13892" y="0"/>
                  </a:moveTo>
                  <a:cubicBezTo>
                    <a:pt x="12314" y="0"/>
                    <a:pt x="10139" y="969"/>
                    <a:pt x="8072" y="2695"/>
                  </a:cubicBezTo>
                  <a:lnTo>
                    <a:pt x="634" y="8966"/>
                  </a:lnTo>
                  <a:cubicBezTo>
                    <a:pt x="300" y="9233"/>
                    <a:pt x="67" y="9666"/>
                    <a:pt x="33" y="10133"/>
                  </a:cubicBezTo>
                  <a:cubicBezTo>
                    <a:pt x="0" y="10534"/>
                    <a:pt x="133" y="10934"/>
                    <a:pt x="434" y="11234"/>
                  </a:cubicBezTo>
                  <a:lnTo>
                    <a:pt x="4103" y="15137"/>
                  </a:lnTo>
                  <a:cubicBezTo>
                    <a:pt x="4370" y="15437"/>
                    <a:pt x="4770" y="15604"/>
                    <a:pt x="5170" y="15604"/>
                  </a:cubicBezTo>
                  <a:cubicBezTo>
                    <a:pt x="5604" y="15604"/>
                    <a:pt x="6038" y="15404"/>
                    <a:pt x="6371" y="15070"/>
                  </a:cubicBezTo>
                  <a:lnTo>
                    <a:pt x="13076" y="8099"/>
                  </a:lnTo>
                  <a:cubicBezTo>
                    <a:pt x="15845" y="5230"/>
                    <a:pt x="16945" y="2028"/>
                    <a:pt x="15645" y="660"/>
                  </a:cubicBezTo>
                  <a:cubicBezTo>
                    <a:pt x="15240" y="213"/>
                    <a:pt x="14632" y="0"/>
                    <a:pt x="13892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0">
              <a:extLst>
                <a:ext uri="{FF2B5EF4-FFF2-40B4-BE49-F238E27FC236}">
                  <a16:creationId xmlns:a16="http://schemas.microsoft.com/office/drawing/2014/main" id="{F1ADBC95-3C8D-E06D-01E4-3B3542F9A6E9}"/>
                </a:ext>
              </a:extLst>
            </p:cNvPr>
            <p:cNvSpPr/>
            <p:nvPr/>
          </p:nvSpPr>
          <p:spPr>
            <a:xfrm flipH="1">
              <a:off x="5244137" y="2419427"/>
              <a:ext cx="142015" cy="132234"/>
            </a:xfrm>
            <a:custGeom>
              <a:avLst/>
              <a:gdLst/>
              <a:ahLst/>
              <a:cxnLst/>
              <a:rect l="l" t="t" r="r" b="b"/>
              <a:pathLst>
                <a:path w="5067" h="4718" extrusionOk="0">
                  <a:moveTo>
                    <a:pt x="2476" y="0"/>
                  </a:moveTo>
                  <a:cubicBezTo>
                    <a:pt x="1324" y="0"/>
                    <a:pt x="206" y="855"/>
                    <a:pt x="96" y="2215"/>
                  </a:cubicBezTo>
                  <a:cubicBezTo>
                    <a:pt x="0" y="3671"/>
                    <a:pt x="1204" y="4718"/>
                    <a:pt x="2471" y="4718"/>
                  </a:cubicBezTo>
                  <a:cubicBezTo>
                    <a:pt x="2974" y="4718"/>
                    <a:pt x="3486" y="4553"/>
                    <a:pt x="3932" y="4183"/>
                  </a:cubicBezTo>
                  <a:cubicBezTo>
                    <a:pt x="4966" y="3282"/>
                    <a:pt x="5066" y="1748"/>
                    <a:pt x="4166" y="747"/>
                  </a:cubicBezTo>
                  <a:cubicBezTo>
                    <a:pt x="3685" y="233"/>
                    <a:pt x="3076" y="0"/>
                    <a:pt x="247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0">
              <a:extLst>
                <a:ext uri="{FF2B5EF4-FFF2-40B4-BE49-F238E27FC236}">
                  <a16:creationId xmlns:a16="http://schemas.microsoft.com/office/drawing/2014/main" id="{F66B8927-FD74-0265-A7E2-931CBAF3FCD4}"/>
                </a:ext>
              </a:extLst>
            </p:cNvPr>
            <p:cNvSpPr/>
            <p:nvPr/>
          </p:nvSpPr>
          <p:spPr>
            <a:xfrm flipH="1">
              <a:off x="5267512" y="2440756"/>
              <a:ext cx="98348" cy="91286"/>
            </a:xfrm>
            <a:custGeom>
              <a:avLst/>
              <a:gdLst/>
              <a:ahLst/>
              <a:cxnLst/>
              <a:rect l="l" t="t" r="r" b="b"/>
              <a:pathLst>
                <a:path w="3509" h="3257" extrusionOk="0">
                  <a:moveTo>
                    <a:pt x="1696" y="0"/>
                  </a:moveTo>
                  <a:cubicBezTo>
                    <a:pt x="903" y="0"/>
                    <a:pt x="138" y="582"/>
                    <a:pt x="72" y="1521"/>
                  </a:cubicBezTo>
                  <a:cubicBezTo>
                    <a:pt x="1" y="2526"/>
                    <a:pt x="822" y="3256"/>
                    <a:pt x="1710" y="3256"/>
                  </a:cubicBezTo>
                  <a:cubicBezTo>
                    <a:pt x="2060" y="3256"/>
                    <a:pt x="2421" y="3143"/>
                    <a:pt x="2741" y="2888"/>
                  </a:cubicBezTo>
                  <a:cubicBezTo>
                    <a:pt x="3442" y="2288"/>
                    <a:pt x="3508" y="1220"/>
                    <a:pt x="2874" y="520"/>
                  </a:cubicBezTo>
                  <a:cubicBezTo>
                    <a:pt x="2540" y="163"/>
                    <a:pt x="2114" y="0"/>
                    <a:pt x="16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0">
              <a:extLst>
                <a:ext uri="{FF2B5EF4-FFF2-40B4-BE49-F238E27FC236}">
                  <a16:creationId xmlns:a16="http://schemas.microsoft.com/office/drawing/2014/main" id="{3A8C168A-D7CD-2909-01BF-4C06A7D0F2C1}"/>
                </a:ext>
              </a:extLst>
            </p:cNvPr>
            <p:cNvSpPr/>
            <p:nvPr/>
          </p:nvSpPr>
          <p:spPr>
            <a:xfrm flipH="1">
              <a:off x="5717213" y="3219444"/>
              <a:ext cx="488043" cy="437902"/>
            </a:xfrm>
            <a:custGeom>
              <a:avLst/>
              <a:gdLst/>
              <a:ahLst/>
              <a:cxnLst/>
              <a:rect l="l" t="t" r="r" b="b"/>
              <a:pathLst>
                <a:path w="17413" h="15624" extrusionOk="0">
                  <a:moveTo>
                    <a:pt x="9267" y="1"/>
                  </a:moveTo>
                  <a:cubicBezTo>
                    <a:pt x="7214" y="1"/>
                    <a:pt x="5110" y="802"/>
                    <a:pt x="3469" y="2391"/>
                  </a:cubicBezTo>
                  <a:cubicBezTo>
                    <a:pt x="267" y="5494"/>
                    <a:pt x="0" y="10431"/>
                    <a:pt x="2902" y="13433"/>
                  </a:cubicBezTo>
                  <a:cubicBezTo>
                    <a:pt x="4317" y="14897"/>
                    <a:pt x="6217" y="15623"/>
                    <a:pt x="8163" y="15623"/>
                  </a:cubicBezTo>
                  <a:cubicBezTo>
                    <a:pt x="10207" y="15623"/>
                    <a:pt x="12303" y="14822"/>
                    <a:pt x="13943" y="13233"/>
                  </a:cubicBezTo>
                  <a:cubicBezTo>
                    <a:pt x="17179" y="10130"/>
                    <a:pt x="17412" y="5193"/>
                    <a:pt x="14544" y="2191"/>
                  </a:cubicBezTo>
                  <a:cubicBezTo>
                    <a:pt x="13128" y="727"/>
                    <a:pt x="11221" y="1"/>
                    <a:pt x="9267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0">
              <a:extLst>
                <a:ext uri="{FF2B5EF4-FFF2-40B4-BE49-F238E27FC236}">
                  <a16:creationId xmlns:a16="http://schemas.microsoft.com/office/drawing/2014/main" id="{DCA15BFE-2C1E-84DD-904E-E6A91F1A1DE7}"/>
                </a:ext>
              </a:extLst>
            </p:cNvPr>
            <p:cNvSpPr/>
            <p:nvPr/>
          </p:nvSpPr>
          <p:spPr>
            <a:xfrm flipH="1">
              <a:off x="5754714" y="3241558"/>
              <a:ext cx="405670" cy="393674"/>
            </a:xfrm>
            <a:custGeom>
              <a:avLst/>
              <a:gdLst/>
              <a:ahLst/>
              <a:cxnLst/>
              <a:rect l="l" t="t" r="r" b="b"/>
              <a:pathLst>
                <a:path w="14474" h="14046" extrusionOk="0">
                  <a:moveTo>
                    <a:pt x="7721" y="0"/>
                  </a:moveTo>
                  <a:cubicBezTo>
                    <a:pt x="7683" y="0"/>
                    <a:pt x="7644" y="1"/>
                    <a:pt x="7606" y="1"/>
                  </a:cubicBezTo>
                  <a:cubicBezTo>
                    <a:pt x="3669" y="35"/>
                    <a:pt x="400" y="3104"/>
                    <a:pt x="100" y="7006"/>
                  </a:cubicBezTo>
                  <a:cubicBezTo>
                    <a:pt x="0" y="8174"/>
                    <a:pt x="234" y="9308"/>
                    <a:pt x="701" y="10342"/>
                  </a:cubicBezTo>
                  <a:cubicBezTo>
                    <a:pt x="1789" y="12617"/>
                    <a:pt x="4051" y="14045"/>
                    <a:pt x="6552" y="14045"/>
                  </a:cubicBezTo>
                  <a:cubicBezTo>
                    <a:pt x="6581" y="14045"/>
                    <a:pt x="6609" y="14045"/>
                    <a:pt x="6638" y="14045"/>
                  </a:cubicBezTo>
                  <a:cubicBezTo>
                    <a:pt x="9273" y="14011"/>
                    <a:pt x="11709" y="12610"/>
                    <a:pt x="13043" y="10342"/>
                  </a:cubicBezTo>
                  <a:cubicBezTo>
                    <a:pt x="13677" y="9341"/>
                    <a:pt x="14044" y="8207"/>
                    <a:pt x="14144" y="7006"/>
                  </a:cubicBezTo>
                  <a:cubicBezTo>
                    <a:pt x="14474" y="3242"/>
                    <a:pt x="11502" y="0"/>
                    <a:pt x="77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0">
              <a:extLst>
                <a:ext uri="{FF2B5EF4-FFF2-40B4-BE49-F238E27FC236}">
                  <a16:creationId xmlns:a16="http://schemas.microsoft.com/office/drawing/2014/main" id="{2D86FCF4-3F10-6011-F8A7-517B330821C8}"/>
                </a:ext>
              </a:extLst>
            </p:cNvPr>
            <p:cNvSpPr/>
            <p:nvPr/>
          </p:nvSpPr>
          <p:spPr>
            <a:xfrm flipH="1">
              <a:off x="5794821" y="3479063"/>
              <a:ext cx="345943" cy="156169"/>
            </a:xfrm>
            <a:custGeom>
              <a:avLst/>
              <a:gdLst/>
              <a:ahLst/>
              <a:cxnLst/>
              <a:rect l="l" t="t" r="r" b="b"/>
              <a:pathLst>
                <a:path w="12343" h="5572" extrusionOk="0">
                  <a:moveTo>
                    <a:pt x="6305" y="0"/>
                  </a:moveTo>
                  <a:cubicBezTo>
                    <a:pt x="4070" y="33"/>
                    <a:pt x="1902" y="667"/>
                    <a:pt x="1" y="1868"/>
                  </a:cubicBezTo>
                  <a:cubicBezTo>
                    <a:pt x="1089" y="4143"/>
                    <a:pt x="3351" y="5571"/>
                    <a:pt x="5852" y="5571"/>
                  </a:cubicBezTo>
                  <a:cubicBezTo>
                    <a:pt x="5881" y="5571"/>
                    <a:pt x="5909" y="5571"/>
                    <a:pt x="5938" y="5571"/>
                  </a:cubicBezTo>
                  <a:cubicBezTo>
                    <a:pt x="8573" y="5537"/>
                    <a:pt x="11009" y="4136"/>
                    <a:pt x="12343" y="1868"/>
                  </a:cubicBezTo>
                  <a:cubicBezTo>
                    <a:pt x="10575" y="634"/>
                    <a:pt x="8473" y="0"/>
                    <a:pt x="6305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0">
              <a:extLst>
                <a:ext uri="{FF2B5EF4-FFF2-40B4-BE49-F238E27FC236}">
                  <a16:creationId xmlns:a16="http://schemas.microsoft.com/office/drawing/2014/main" id="{268C0B66-014A-B14F-1359-4DCF12B08F10}"/>
                </a:ext>
              </a:extLst>
            </p:cNvPr>
            <p:cNvSpPr/>
            <p:nvPr/>
          </p:nvSpPr>
          <p:spPr>
            <a:xfrm flipH="1">
              <a:off x="5864974" y="3283627"/>
              <a:ext cx="183188" cy="174892"/>
            </a:xfrm>
            <a:custGeom>
              <a:avLst/>
              <a:gdLst/>
              <a:ahLst/>
              <a:cxnLst/>
              <a:rect l="l" t="t" r="r" b="b"/>
              <a:pathLst>
                <a:path w="6536" h="6240" extrusionOk="0">
                  <a:moveTo>
                    <a:pt x="3560" y="1"/>
                  </a:moveTo>
                  <a:cubicBezTo>
                    <a:pt x="3540" y="1"/>
                    <a:pt x="3521" y="1"/>
                    <a:pt x="3502" y="1"/>
                  </a:cubicBezTo>
                  <a:cubicBezTo>
                    <a:pt x="1734" y="1"/>
                    <a:pt x="299" y="1369"/>
                    <a:pt x="166" y="3104"/>
                  </a:cubicBezTo>
                  <a:cubicBezTo>
                    <a:pt x="1" y="4786"/>
                    <a:pt x="1336" y="6240"/>
                    <a:pt x="3011" y="6240"/>
                  </a:cubicBezTo>
                  <a:cubicBezTo>
                    <a:pt x="3030" y="6240"/>
                    <a:pt x="3049" y="6240"/>
                    <a:pt x="3068" y="6239"/>
                  </a:cubicBezTo>
                  <a:cubicBezTo>
                    <a:pt x="4802" y="6206"/>
                    <a:pt x="6270" y="4872"/>
                    <a:pt x="6404" y="3104"/>
                  </a:cubicBezTo>
                  <a:cubicBezTo>
                    <a:pt x="6536" y="1422"/>
                    <a:pt x="5233" y="1"/>
                    <a:pt x="3560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0">
              <a:extLst>
                <a:ext uri="{FF2B5EF4-FFF2-40B4-BE49-F238E27FC236}">
                  <a16:creationId xmlns:a16="http://schemas.microsoft.com/office/drawing/2014/main" id="{F7DDF2D3-9666-F106-975C-EC84C883A1C3}"/>
                </a:ext>
              </a:extLst>
            </p:cNvPr>
            <p:cNvSpPr/>
            <p:nvPr/>
          </p:nvSpPr>
          <p:spPr>
            <a:xfrm flipH="1">
              <a:off x="6384744" y="2451574"/>
              <a:ext cx="240308" cy="358107"/>
            </a:xfrm>
            <a:custGeom>
              <a:avLst/>
              <a:gdLst/>
              <a:ahLst/>
              <a:cxnLst/>
              <a:rect l="l" t="t" r="r" b="b"/>
              <a:pathLst>
                <a:path w="8574" h="12777" extrusionOk="0">
                  <a:moveTo>
                    <a:pt x="7139" y="0"/>
                  </a:moveTo>
                  <a:lnTo>
                    <a:pt x="1" y="4771"/>
                  </a:lnTo>
                  <a:lnTo>
                    <a:pt x="1602" y="12776"/>
                  </a:lnTo>
                  <a:cubicBezTo>
                    <a:pt x="2302" y="12609"/>
                    <a:pt x="3003" y="12309"/>
                    <a:pt x="3670" y="11942"/>
                  </a:cubicBezTo>
                  <a:cubicBezTo>
                    <a:pt x="4304" y="11575"/>
                    <a:pt x="4938" y="11142"/>
                    <a:pt x="5471" y="10641"/>
                  </a:cubicBezTo>
                  <a:cubicBezTo>
                    <a:pt x="6939" y="9274"/>
                    <a:pt x="7906" y="7472"/>
                    <a:pt x="8240" y="5471"/>
                  </a:cubicBezTo>
                  <a:cubicBezTo>
                    <a:pt x="8573" y="3570"/>
                    <a:pt x="8173" y="1635"/>
                    <a:pt x="71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0">
              <a:extLst>
                <a:ext uri="{FF2B5EF4-FFF2-40B4-BE49-F238E27FC236}">
                  <a16:creationId xmlns:a16="http://schemas.microsoft.com/office/drawing/2014/main" id="{6143F013-AA78-8D57-2595-D833BD65611C}"/>
                </a:ext>
              </a:extLst>
            </p:cNvPr>
            <p:cNvSpPr/>
            <p:nvPr/>
          </p:nvSpPr>
          <p:spPr>
            <a:xfrm flipH="1">
              <a:off x="6385697" y="2450650"/>
              <a:ext cx="239355" cy="359032"/>
            </a:xfrm>
            <a:custGeom>
              <a:avLst/>
              <a:gdLst/>
              <a:ahLst/>
              <a:cxnLst/>
              <a:rect l="l" t="t" r="r" b="b"/>
              <a:pathLst>
                <a:path w="8540" h="12810" extrusionOk="0">
                  <a:moveTo>
                    <a:pt x="7139" y="0"/>
                  </a:moveTo>
                  <a:cubicBezTo>
                    <a:pt x="7142" y="5"/>
                    <a:pt x="7146" y="11"/>
                    <a:pt x="7149" y="16"/>
                  </a:cubicBezTo>
                  <a:lnTo>
                    <a:pt x="7149" y="16"/>
                  </a:lnTo>
                  <a:lnTo>
                    <a:pt x="7172" y="0"/>
                  </a:lnTo>
                  <a:close/>
                  <a:moveTo>
                    <a:pt x="7015" y="617"/>
                  </a:moveTo>
                  <a:lnTo>
                    <a:pt x="7015" y="617"/>
                  </a:lnTo>
                  <a:cubicBezTo>
                    <a:pt x="7842" y="2114"/>
                    <a:pt x="8106" y="3809"/>
                    <a:pt x="7840" y="5437"/>
                  </a:cubicBezTo>
                  <a:cubicBezTo>
                    <a:pt x="7539" y="7339"/>
                    <a:pt x="6605" y="9073"/>
                    <a:pt x="5204" y="10374"/>
                  </a:cubicBezTo>
                  <a:cubicBezTo>
                    <a:pt x="4704" y="10841"/>
                    <a:pt x="4104" y="11275"/>
                    <a:pt x="3470" y="11608"/>
                  </a:cubicBezTo>
                  <a:cubicBezTo>
                    <a:pt x="3003" y="11875"/>
                    <a:pt x="2469" y="12109"/>
                    <a:pt x="1935" y="12276"/>
                  </a:cubicBezTo>
                  <a:lnTo>
                    <a:pt x="501" y="4970"/>
                  </a:lnTo>
                  <a:lnTo>
                    <a:pt x="7015" y="617"/>
                  </a:lnTo>
                  <a:close/>
                  <a:moveTo>
                    <a:pt x="7149" y="16"/>
                  </a:moveTo>
                  <a:lnTo>
                    <a:pt x="1" y="4804"/>
                  </a:lnTo>
                  <a:lnTo>
                    <a:pt x="1602" y="12809"/>
                  </a:lnTo>
                  <a:cubicBezTo>
                    <a:pt x="2302" y="12642"/>
                    <a:pt x="3003" y="12342"/>
                    <a:pt x="3670" y="11975"/>
                  </a:cubicBezTo>
                  <a:cubicBezTo>
                    <a:pt x="4304" y="11608"/>
                    <a:pt x="4938" y="11175"/>
                    <a:pt x="5471" y="10674"/>
                  </a:cubicBezTo>
                  <a:cubicBezTo>
                    <a:pt x="6939" y="9307"/>
                    <a:pt x="7906" y="7472"/>
                    <a:pt x="8240" y="5504"/>
                  </a:cubicBezTo>
                  <a:cubicBezTo>
                    <a:pt x="8539" y="3609"/>
                    <a:pt x="8176" y="1647"/>
                    <a:pt x="7149" y="16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0">
              <a:extLst>
                <a:ext uri="{FF2B5EF4-FFF2-40B4-BE49-F238E27FC236}">
                  <a16:creationId xmlns:a16="http://schemas.microsoft.com/office/drawing/2014/main" id="{0555C428-1133-DB7B-CA3E-383EC17A6EB1}"/>
                </a:ext>
              </a:extLst>
            </p:cNvPr>
            <p:cNvSpPr/>
            <p:nvPr/>
          </p:nvSpPr>
          <p:spPr>
            <a:xfrm flipH="1">
              <a:off x="6424936" y="2352469"/>
              <a:ext cx="404857" cy="232824"/>
            </a:xfrm>
            <a:custGeom>
              <a:avLst/>
              <a:gdLst/>
              <a:ahLst/>
              <a:cxnLst/>
              <a:rect l="l" t="t" r="r" b="b"/>
              <a:pathLst>
                <a:path w="14445" h="8307" extrusionOk="0">
                  <a:moveTo>
                    <a:pt x="7873" y="1"/>
                  </a:moveTo>
                  <a:cubicBezTo>
                    <a:pt x="5738" y="1"/>
                    <a:pt x="3553" y="801"/>
                    <a:pt x="1835" y="2402"/>
                  </a:cubicBezTo>
                  <a:cubicBezTo>
                    <a:pt x="1101" y="3103"/>
                    <a:pt x="467" y="3903"/>
                    <a:pt x="0" y="4771"/>
                  </a:cubicBezTo>
                  <a:lnTo>
                    <a:pt x="7306" y="8307"/>
                  </a:lnTo>
                  <a:lnTo>
                    <a:pt x="14444" y="3536"/>
                  </a:lnTo>
                  <a:cubicBezTo>
                    <a:pt x="14177" y="3136"/>
                    <a:pt x="13910" y="2769"/>
                    <a:pt x="13610" y="2402"/>
                  </a:cubicBezTo>
                  <a:cubicBezTo>
                    <a:pt x="12092" y="801"/>
                    <a:pt x="10008" y="1"/>
                    <a:pt x="7873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0">
              <a:extLst>
                <a:ext uri="{FF2B5EF4-FFF2-40B4-BE49-F238E27FC236}">
                  <a16:creationId xmlns:a16="http://schemas.microsoft.com/office/drawing/2014/main" id="{F895A0AD-F446-07AB-E17D-BDE58E158BD1}"/>
                </a:ext>
              </a:extLst>
            </p:cNvPr>
            <p:cNvSpPr/>
            <p:nvPr/>
          </p:nvSpPr>
          <p:spPr>
            <a:xfrm flipH="1">
              <a:off x="6580152" y="2486160"/>
              <a:ext cx="296391" cy="331902"/>
            </a:xfrm>
            <a:custGeom>
              <a:avLst/>
              <a:gdLst/>
              <a:ahLst/>
              <a:cxnLst/>
              <a:rect l="l" t="t" r="r" b="b"/>
              <a:pathLst>
                <a:path w="10575" h="11842" extrusionOk="0">
                  <a:moveTo>
                    <a:pt x="1668" y="1"/>
                  </a:moveTo>
                  <a:lnTo>
                    <a:pt x="1668" y="1"/>
                  </a:lnTo>
                  <a:cubicBezTo>
                    <a:pt x="1" y="3136"/>
                    <a:pt x="401" y="6939"/>
                    <a:pt x="2703" y="9407"/>
                  </a:cubicBezTo>
                  <a:cubicBezTo>
                    <a:pt x="4200" y="10979"/>
                    <a:pt x="6275" y="11842"/>
                    <a:pt x="8413" y="11842"/>
                  </a:cubicBezTo>
                  <a:cubicBezTo>
                    <a:pt x="9133" y="11842"/>
                    <a:pt x="9860" y="11744"/>
                    <a:pt x="10575" y="11542"/>
                  </a:cubicBezTo>
                  <a:lnTo>
                    <a:pt x="8974" y="3537"/>
                  </a:lnTo>
                  <a:lnTo>
                    <a:pt x="166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0">
              <a:extLst>
                <a:ext uri="{FF2B5EF4-FFF2-40B4-BE49-F238E27FC236}">
                  <a16:creationId xmlns:a16="http://schemas.microsoft.com/office/drawing/2014/main" id="{66D99FBF-0527-5039-815C-CC1EB9F32589}"/>
                </a:ext>
              </a:extLst>
            </p:cNvPr>
            <p:cNvSpPr/>
            <p:nvPr/>
          </p:nvSpPr>
          <p:spPr>
            <a:xfrm flipH="1">
              <a:off x="7285072" y="2970448"/>
              <a:ext cx="12192" cy="24328"/>
            </a:xfrm>
            <a:custGeom>
              <a:avLst/>
              <a:gdLst/>
              <a:ahLst/>
              <a:cxnLst/>
              <a:rect l="l" t="t" r="r" b="b"/>
              <a:pathLst>
                <a:path w="435" h="868" extrusionOk="0">
                  <a:moveTo>
                    <a:pt x="34" y="1"/>
                  </a:moveTo>
                  <a:cubicBezTo>
                    <a:pt x="1" y="301"/>
                    <a:pt x="1" y="568"/>
                    <a:pt x="34" y="868"/>
                  </a:cubicBezTo>
                  <a:lnTo>
                    <a:pt x="435" y="801"/>
                  </a:lnTo>
                  <a:cubicBezTo>
                    <a:pt x="435" y="534"/>
                    <a:pt x="435" y="268"/>
                    <a:pt x="435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0">
              <a:extLst>
                <a:ext uri="{FF2B5EF4-FFF2-40B4-BE49-F238E27FC236}">
                  <a16:creationId xmlns:a16="http://schemas.microsoft.com/office/drawing/2014/main" id="{71C2381F-6A86-D755-DE02-A2125C2B9FCD}"/>
                </a:ext>
              </a:extLst>
            </p:cNvPr>
            <p:cNvSpPr/>
            <p:nvPr/>
          </p:nvSpPr>
          <p:spPr>
            <a:xfrm flipH="1">
              <a:off x="6996192" y="2578735"/>
              <a:ext cx="292635" cy="344066"/>
            </a:xfrm>
            <a:custGeom>
              <a:avLst/>
              <a:gdLst/>
              <a:ahLst/>
              <a:cxnLst/>
              <a:rect l="l" t="t" r="r" b="b"/>
              <a:pathLst>
                <a:path w="10441" h="12276" extrusionOk="0">
                  <a:moveTo>
                    <a:pt x="10241" y="0"/>
                  </a:moveTo>
                  <a:cubicBezTo>
                    <a:pt x="9707" y="267"/>
                    <a:pt x="9173" y="567"/>
                    <a:pt x="8673" y="901"/>
                  </a:cubicBezTo>
                  <a:lnTo>
                    <a:pt x="8906" y="1268"/>
                  </a:lnTo>
                  <a:cubicBezTo>
                    <a:pt x="9407" y="934"/>
                    <a:pt x="9907" y="634"/>
                    <a:pt x="10441" y="367"/>
                  </a:cubicBezTo>
                  <a:lnTo>
                    <a:pt x="10241" y="0"/>
                  </a:lnTo>
                  <a:close/>
                  <a:moveTo>
                    <a:pt x="7205" y="1968"/>
                  </a:moveTo>
                  <a:cubicBezTo>
                    <a:pt x="6738" y="2335"/>
                    <a:pt x="6305" y="2735"/>
                    <a:pt x="5838" y="3169"/>
                  </a:cubicBezTo>
                  <a:lnTo>
                    <a:pt x="6138" y="3469"/>
                  </a:lnTo>
                  <a:cubicBezTo>
                    <a:pt x="6605" y="3036"/>
                    <a:pt x="7005" y="2669"/>
                    <a:pt x="7472" y="2302"/>
                  </a:cubicBezTo>
                  <a:lnTo>
                    <a:pt x="7205" y="1968"/>
                  </a:lnTo>
                  <a:close/>
                  <a:moveTo>
                    <a:pt x="4603" y="4437"/>
                  </a:moveTo>
                  <a:cubicBezTo>
                    <a:pt x="4170" y="4904"/>
                    <a:pt x="3803" y="5371"/>
                    <a:pt x="3436" y="5838"/>
                  </a:cubicBezTo>
                  <a:lnTo>
                    <a:pt x="3736" y="6071"/>
                  </a:lnTo>
                  <a:cubicBezTo>
                    <a:pt x="4103" y="5637"/>
                    <a:pt x="4503" y="5170"/>
                    <a:pt x="4904" y="4737"/>
                  </a:cubicBezTo>
                  <a:lnTo>
                    <a:pt x="4603" y="4437"/>
                  </a:lnTo>
                  <a:close/>
                  <a:moveTo>
                    <a:pt x="2368" y="7305"/>
                  </a:moveTo>
                  <a:cubicBezTo>
                    <a:pt x="2035" y="7806"/>
                    <a:pt x="1701" y="8306"/>
                    <a:pt x="1434" y="8840"/>
                  </a:cubicBezTo>
                  <a:lnTo>
                    <a:pt x="1768" y="9040"/>
                  </a:lnTo>
                  <a:cubicBezTo>
                    <a:pt x="2068" y="8539"/>
                    <a:pt x="2368" y="8039"/>
                    <a:pt x="2702" y="7539"/>
                  </a:cubicBezTo>
                  <a:lnTo>
                    <a:pt x="2368" y="7305"/>
                  </a:lnTo>
                  <a:close/>
                  <a:moveTo>
                    <a:pt x="601" y="10474"/>
                  </a:moveTo>
                  <a:cubicBezTo>
                    <a:pt x="367" y="11008"/>
                    <a:pt x="167" y="11575"/>
                    <a:pt x="0" y="12175"/>
                  </a:cubicBezTo>
                  <a:lnTo>
                    <a:pt x="434" y="12275"/>
                  </a:lnTo>
                  <a:cubicBezTo>
                    <a:pt x="567" y="11708"/>
                    <a:pt x="767" y="11175"/>
                    <a:pt x="1001" y="10641"/>
                  </a:cubicBezTo>
                  <a:lnTo>
                    <a:pt x="601" y="10474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0">
              <a:extLst>
                <a:ext uri="{FF2B5EF4-FFF2-40B4-BE49-F238E27FC236}">
                  <a16:creationId xmlns:a16="http://schemas.microsoft.com/office/drawing/2014/main" id="{96DDBF2D-442A-26B2-4450-AF6EF8F0ACFC}"/>
                </a:ext>
              </a:extLst>
            </p:cNvPr>
            <p:cNvSpPr/>
            <p:nvPr/>
          </p:nvSpPr>
          <p:spPr>
            <a:xfrm flipH="1">
              <a:off x="6928870" y="2552558"/>
              <a:ext cx="25281" cy="17769"/>
            </a:xfrm>
            <a:custGeom>
              <a:avLst/>
              <a:gdLst/>
              <a:ahLst/>
              <a:cxnLst/>
              <a:rect l="l" t="t" r="r" b="b"/>
              <a:pathLst>
                <a:path w="902" h="634" extrusionOk="0">
                  <a:moveTo>
                    <a:pt x="835" y="0"/>
                  </a:moveTo>
                  <a:cubicBezTo>
                    <a:pt x="535" y="67"/>
                    <a:pt x="268" y="133"/>
                    <a:pt x="1" y="234"/>
                  </a:cubicBezTo>
                  <a:lnTo>
                    <a:pt x="101" y="634"/>
                  </a:lnTo>
                  <a:cubicBezTo>
                    <a:pt x="368" y="534"/>
                    <a:pt x="635" y="467"/>
                    <a:pt x="902" y="400"/>
                  </a:cubicBezTo>
                  <a:lnTo>
                    <a:pt x="835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0">
              <a:extLst>
                <a:ext uri="{FF2B5EF4-FFF2-40B4-BE49-F238E27FC236}">
                  <a16:creationId xmlns:a16="http://schemas.microsoft.com/office/drawing/2014/main" id="{781C8863-A78D-7873-217B-260F6296F9EC}"/>
                </a:ext>
              </a:extLst>
            </p:cNvPr>
            <p:cNvSpPr/>
            <p:nvPr/>
          </p:nvSpPr>
          <p:spPr>
            <a:xfrm flipH="1">
              <a:off x="5335759" y="2869493"/>
              <a:ext cx="14995" cy="25253"/>
            </a:xfrm>
            <a:custGeom>
              <a:avLst/>
              <a:gdLst/>
              <a:ahLst/>
              <a:cxnLst/>
              <a:rect l="l" t="t" r="r" b="b"/>
              <a:pathLst>
                <a:path w="535" h="901" extrusionOk="0">
                  <a:moveTo>
                    <a:pt x="434" y="0"/>
                  </a:moveTo>
                  <a:lnTo>
                    <a:pt x="0" y="100"/>
                  </a:lnTo>
                  <a:cubicBezTo>
                    <a:pt x="67" y="334"/>
                    <a:pt x="101" y="601"/>
                    <a:pt x="134" y="901"/>
                  </a:cubicBezTo>
                  <a:lnTo>
                    <a:pt x="534" y="834"/>
                  </a:lnTo>
                  <a:cubicBezTo>
                    <a:pt x="501" y="567"/>
                    <a:pt x="467" y="267"/>
                    <a:pt x="434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0">
              <a:extLst>
                <a:ext uri="{FF2B5EF4-FFF2-40B4-BE49-F238E27FC236}">
                  <a16:creationId xmlns:a16="http://schemas.microsoft.com/office/drawing/2014/main" id="{77877AD6-43E8-304E-46F7-AC4F9AF12618}"/>
                </a:ext>
              </a:extLst>
            </p:cNvPr>
            <p:cNvSpPr/>
            <p:nvPr/>
          </p:nvSpPr>
          <p:spPr>
            <a:xfrm flipH="1">
              <a:off x="5334834" y="2938664"/>
              <a:ext cx="244035" cy="406707"/>
            </a:xfrm>
            <a:custGeom>
              <a:avLst/>
              <a:gdLst/>
              <a:ahLst/>
              <a:cxnLst/>
              <a:rect l="l" t="t" r="r" b="b"/>
              <a:pathLst>
                <a:path w="8707" h="14511" extrusionOk="0">
                  <a:moveTo>
                    <a:pt x="8306" y="1"/>
                  </a:moveTo>
                  <a:cubicBezTo>
                    <a:pt x="8273" y="501"/>
                    <a:pt x="8240" y="1035"/>
                    <a:pt x="8173" y="1535"/>
                  </a:cubicBezTo>
                  <a:lnTo>
                    <a:pt x="8573" y="1602"/>
                  </a:lnTo>
                  <a:lnTo>
                    <a:pt x="8573" y="1568"/>
                  </a:lnTo>
                  <a:cubicBezTo>
                    <a:pt x="8673" y="1035"/>
                    <a:pt x="8707" y="501"/>
                    <a:pt x="8707" y="1"/>
                  </a:cubicBezTo>
                  <a:close/>
                  <a:moveTo>
                    <a:pt x="7873" y="3069"/>
                  </a:moveTo>
                  <a:cubicBezTo>
                    <a:pt x="7773" y="3570"/>
                    <a:pt x="7606" y="4070"/>
                    <a:pt x="7472" y="4571"/>
                  </a:cubicBezTo>
                  <a:lnTo>
                    <a:pt x="7873" y="4704"/>
                  </a:lnTo>
                  <a:lnTo>
                    <a:pt x="7873" y="4671"/>
                  </a:lnTo>
                  <a:cubicBezTo>
                    <a:pt x="8039" y="4170"/>
                    <a:pt x="8173" y="3670"/>
                    <a:pt x="8306" y="3169"/>
                  </a:cubicBezTo>
                  <a:lnTo>
                    <a:pt x="7873" y="3069"/>
                  </a:lnTo>
                  <a:close/>
                  <a:moveTo>
                    <a:pt x="6939" y="6005"/>
                  </a:moveTo>
                  <a:cubicBezTo>
                    <a:pt x="6738" y="6505"/>
                    <a:pt x="6505" y="6972"/>
                    <a:pt x="6271" y="7439"/>
                  </a:cubicBezTo>
                  <a:lnTo>
                    <a:pt x="6638" y="7606"/>
                  </a:lnTo>
                  <a:cubicBezTo>
                    <a:pt x="6905" y="7139"/>
                    <a:pt x="7139" y="6672"/>
                    <a:pt x="7339" y="6172"/>
                  </a:cubicBezTo>
                  <a:lnTo>
                    <a:pt x="6939" y="6005"/>
                  </a:lnTo>
                  <a:close/>
                  <a:moveTo>
                    <a:pt x="5504" y="8774"/>
                  </a:moveTo>
                  <a:cubicBezTo>
                    <a:pt x="5237" y="9207"/>
                    <a:pt x="4937" y="9641"/>
                    <a:pt x="4604" y="10041"/>
                  </a:cubicBezTo>
                  <a:lnTo>
                    <a:pt x="4937" y="10308"/>
                  </a:lnTo>
                  <a:cubicBezTo>
                    <a:pt x="5271" y="9874"/>
                    <a:pt x="5571" y="9441"/>
                    <a:pt x="5871" y="9007"/>
                  </a:cubicBezTo>
                  <a:lnTo>
                    <a:pt x="5504" y="8774"/>
                  </a:lnTo>
                  <a:close/>
                  <a:moveTo>
                    <a:pt x="3603" y="11242"/>
                  </a:moveTo>
                  <a:cubicBezTo>
                    <a:pt x="3236" y="11609"/>
                    <a:pt x="2869" y="11976"/>
                    <a:pt x="2502" y="12309"/>
                  </a:cubicBezTo>
                  <a:lnTo>
                    <a:pt x="2769" y="12643"/>
                  </a:lnTo>
                  <a:cubicBezTo>
                    <a:pt x="3169" y="12276"/>
                    <a:pt x="3536" y="11909"/>
                    <a:pt x="3903" y="11509"/>
                  </a:cubicBezTo>
                  <a:lnTo>
                    <a:pt x="3603" y="11242"/>
                  </a:lnTo>
                  <a:close/>
                  <a:moveTo>
                    <a:pt x="1268" y="13277"/>
                  </a:moveTo>
                  <a:cubicBezTo>
                    <a:pt x="868" y="13610"/>
                    <a:pt x="434" y="13877"/>
                    <a:pt x="0" y="14144"/>
                  </a:cubicBezTo>
                  <a:lnTo>
                    <a:pt x="200" y="14511"/>
                  </a:lnTo>
                  <a:cubicBezTo>
                    <a:pt x="667" y="14244"/>
                    <a:pt x="1101" y="13944"/>
                    <a:pt x="1535" y="13644"/>
                  </a:cubicBezTo>
                  <a:lnTo>
                    <a:pt x="1268" y="13277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0">
              <a:extLst>
                <a:ext uri="{FF2B5EF4-FFF2-40B4-BE49-F238E27FC236}">
                  <a16:creationId xmlns:a16="http://schemas.microsoft.com/office/drawing/2014/main" id="{C1F3228C-FA70-4CD1-7C2D-2C56396FAEEF}"/>
                </a:ext>
              </a:extLst>
            </p:cNvPr>
            <p:cNvSpPr/>
            <p:nvPr/>
          </p:nvSpPr>
          <p:spPr>
            <a:xfrm flipH="1">
              <a:off x="5612502" y="3355630"/>
              <a:ext cx="26206" cy="20600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734" y="1"/>
                  </a:moveTo>
                  <a:cubicBezTo>
                    <a:pt x="501" y="134"/>
                    <a:pt x="267" y="234"/>
                    <a:pt x="0" y="334"/>
                  </a:cubicBezTo>
                  <a:lnTo>
                    <a:pt x="167" y="735"/>
                  </a:lnTo>
                  <a:cubicBezTo>
                    <a:pt x="434" y="635"/>
                    <a:pt x="668" y="501"/>
                    <a:pt x="934" y="401"/>
                  </a:cubicBezTo>
                  <a:lnTo>
                    <a:pt x="734" y="1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0">
              <a:extLst>
                <a:ext uri="{FF2B5EF4-FFF2-40B4-BE49-F238E27FC236}">
                  <a16:creationId xmlns:a16="http://schemas.microsoft.com/office/drawing/2014/main" id="{49972AA9-0245-866E-673D-CB99E4C4FA79}"/>
                </a:ext>
              </a:extLst>
            </p:cNvPr>
            <p:cNvSpPr/>
            <p:nvPr/>
          </p:nvSpPr>
          <p:spPr>
            <a:xfrm flipH="1">
              <a:off x="6276306" y="2537591"/>
              <a:ext cx="25253" cy="15920"/>
            </a:xfrm>
            <a:custGeom>
              <a:avLst/>
              <a:gdLst/>
              <a:ahLst/>
              <a:cxnLst/>
              <a:rect l="l" t="t" r="r" b="b"/>
              <a:pathLst>
                <a:path w="901" h="568" extrusionOk="0">
                  <a:moveTo>
                    <a:pt x="67" y="0"/>
                  </a:moveTo>
                  <a:lnTo>
                    <a:pt x="0" y="401"/>
                  </a:lnTo>
                  <a:cubicBezTo>
                    <a:pt x="234" y="434"/>
                    <a:pt x="501" y="501"/>
                    <a:pt x="767" y="567"/>
                  </a:cubicBezTo>
                  <a:lnTo>
                    <a:pt x="901" y="167"/>
                  </a:lnTo>
                  <a:cubicBezTo>
                    <a:pt x="601" y="100"/>
                    <a:pt x="334" y="34"/>
                    <a:pt x="67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0">
              <a:extLst>
                <a:ext uri="{FF2B5EF4-FFF2-40B4-BE49-F238E27FC236}">
                  <a16:creationId xmlns:a16="http://schemas.microsoft.com/office/drawing/2014/main" id="{3AEE63FC-C8A3-AC20-8548-B41C0756120D}"/>
                </a:ext>
              </a:extLst>
            </p:cNvPr>
            <p:cNvSpPr/>
            <p:nvPr/>
          </p:nvSpPr>
          <p:spPr>
            <a:xfrm flipH="1">
              <a:off x="5921954" y="2558163"/>
              <a:ext cx="312310" cy="523582"/>
            </a:xfrm>
            <a:custGeom>
              <a:avLst/>
              <a:gdLst/>
              <a:ahLst/>
              <a:cxnLst/>
              <a:rect l="l" t="t" r="r" b="b"/>
              <a:pathLst>
                <a:path w="11143" h="18681" extrusionOk="0">
                  <a:moveTo>
                    <a:pt x="168" y="0"/>
                  </a:moveTo>
                  <a:lnTo>
                    <a:pt x="1" y="400"/>
                  </a:lnTo>
                  <a:cubicBezTo>
                    <a:pt x="501" y="601"/>
                    <a:pt x="1035" y="867"/>
                    <a:pt x="1502" y="1168"/>
                  </a:cubicBezTo>
                  <a:lnTo>
                    <a:pt x="1736" y="801"/>
                  </a:lnTo>
                  <a:cubicBezTo>
                    <a:pt x="1235" y="501"/>
                    <a:pt x="701" y="234"/>
                    <a:pt x="168" y="0"/>
                  </a:cubicBezTo>
                  <a:close/>
                  <a:moveTo>
                    <a:pt x="3170" y="1801"/>
                  </a:moveTo>
                  <a:lnTo>
                    <a:pt x="2903" y="2135"/>
                  </a:lnTo>
                  <a:cubicBezTo>
                    <a:pt x="3370" y="2469"/>
                    <a:pt x="3804" y="2836"/>
                    <a:pt x="4204" y="3236"/>
                  </a:cubicBezTo>
                  <a:lnTo>
                    <a:pt x="4504" y="2936"/>
                  </a:lnTo>
                  <a:cubicBezTo>
                    <a:pt x="4071" y="2535"/>
                    <a:pt x="3637" y="2168"/>
                    <a:pt x="3170" y="1801"/>
                  </a:cubicBezTo>
                  <a:close/>
                  <a:moveTo>
                    <a:pt x="5705" y="4237"/>
                  </a:moveTo>
                  <a:lnTo>
                    <a:pt x="5371" y="4503"/>
                  </a:lnTo>
                  <a:cubicBezTo>
                    <a:pt x="5738" y="4937"/>
                    <a:pt x="6105" y="5371"/>
                    <a:pt x="6439" y="5838"/>
                  </a:cubicBezTo>
                  <a:lnTo>
                    <a:pt x="6806" y="5604"/>
                  </a:lnTo>
                  <a:cubicBezTo>
                    <a:pt x="6439" y="5137"/>
                    <a:pt x="6072" y="4637"/>
                    <a:pt x="5705" y="4237"/>
                  </a:cubicBezTo>
                  <a:close/>
                  <a:moveTo>
                    <a:pt x="7773" y="7039"/>
                  </a:moveTo>
                  <a:lnTo>
                    <a:pt x="7440" y="7272"/>
                  </a:lnTo>
                  <a:cubicBezTo>
                    <a:pt x="7706" y="7739"/>
                    <a:pt x="8007" y="8239"/>
                    <a:pt x="8274" y="8773"/>
                  </a:cubicBezTo>
                  <a:lnTo>
                    <a:pt x="8640" y="8573"/>
                  </a:lnTo>
                  <a:cubicBezTo>
                    <a:pt x="8374" y="8039"/>
                    <a:pt x="8073" y="7539"/>
                    <a:pt x="7773" y="7039"/>
                  </a:cubicBezTo>
                  <a:close/>
                  <a:moveTo>
                    <a:pt x="9374" y="10141"/>
                  </a:moveTo>
                  <a:lnTo>
                    <a:pt x="9007" y="10308"/>
                  </a:lnTo>
                  <a:cubicBezTo>
                    <a:pt x="9208" y="10841"/>
                    <a:pt x="9441" y="11375"/>
                    <a:pt x="9608" y="11909"/>
                  </a:cubicBezTo>
                  <a:lnTo>
                    <a:pt x="10008" y="11775"/>
                  </a:lnTo>
                  <a:cubicBezTo>
                    <a:pt x="9808" y="11242"/>
                    <a:pt x="9608" y="10674"/>
                    <a:pt x="9374" y="10141"/>
                  </a:cubicBezTo>
                  <a:close/>
                  <a:moveTo>
                    <a:pt x="10542" y="13476"/>
                  </a:moveTo>
                  <a:lnTo>
                    <a:pt x="10108" y="13577"/>
                  </a:lnTo>
                  <a:cubicBezTo>
                    <a:pt x="10275" y="14144"/>
                    <a:pt x="10375" y="14711"/>
                    <a:pt x="10475" y="15244"/>
                  </a:cubicBezTo>
                  <a:lnTo>
                    <a:pt x="10909" y="15211"/>
                  </a:lnTo>
                  <a:cubicBezTo>
                    <a:pt x="10809" y="14644"/>
                    <a:pt x="10675" y="14044"/>
                    <a:pt x="10542" y="13476"/>
                  </a:cubicBezTo>
                  <a:close/>
                  <a:moveTo>
                    <a:pt x="10675" y="16946"/>
                  </a:moveTo>
                  <a:cubicBezTo>
                    <a:pt x="10709" y="17279"/>
                    <a:pt x="10709" y="17613"/>
                    <a:pt x="10709" y="17946"/>
                  </a:cubicBezTo>
                  <a:cubicBezTo>
                    <a:pt x="10709" y="18180"/>
                    <a:pt x="10709" y="18413"/>
                    <a:pt x="10709" y="18680"/>
                  </a:cubicBezTo>
                  <a:lnTo>
                    <a:pt x="11109" y="18680"/>
                  </a:lnTo>
                  <a:cubicBezTo>
                    <a:pt x="11142" y="18447"/>
                    <a:pt x="11142" y="18180"/>
                    <a:pt x="11142" y="17946"/>
                  </a:cubicBezTo>
                  <a:cubicBezTo>
                    <a:pt x="11142" y="17613"/>
                    <a:pt x="11142" y="17279"/>
                    <a:pt x="11109" y="16946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0">
              <a:extLst>
                <a:ext uri="{FF2B5EF4-FFF2-40B4-BE49-F238E27FC236}">
                  <a16:creationId xmlns:a16="http://schemas.microsoft.com/office/drawing/2014/main" id="{6E3987CA-1E17-683A-DE02-2E2207BE60B5}"/>
                </a:ext>
              </a:extLst>
            </p:cNvPr>
            <p:cNvSpPr/>
            <p:nvPr/>
          </p:nvSpPr>
          <p:spPr>
            <a:xfrm flipH="1">
              <a:off x="5929437" y="3128467"/>
              <a:ext cx="16873" cy="26206"/>
            </a:xfrm>
            <a:custGeom>
              <a:avLst/>
              <a:gdLst/>
              <a:ahLst/>
              <a:cxnLst/>
              <a:rect l="l" t="t" r="r" b="b"/>
              <a:pathLst>
                <a:path w="602" h="935" extrusionOk="0">
                  <a:moveTo>
                    <a:pt x="201" y="0"/>
                  </a:moveTo>
                  <a:cubicBezTo>
                    <a:pt x="134" y="267"/>
                    <a:pt x="68" y="534"/>
                    <a:pt x="1" y="801"/>
                  </a:cubicBezTo>
                  <a:lnTo>
                    <a:pt x="401" y="934"/>
                  </a:lnTo>
                  <a:cubicBezTo>
                    <a:pt x="468" y="667"/>
                    <a:pt x="535" y="367"/>
                    <a:pt x="601" y="100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0">
              <a:extLst>
                <a:ext uri="{FF2B5EF4-FFF2-40B4-BE49-F238E27FC236}">
                  <a16:creationId xmlns:a16="http://schemas.microsoft.com/office/drawing/2014/main" id="{24B9FBAC-8760-7B8B-B18A-33BB32D261D2}"/>
                </a:ext>
              </a:extLst>
            </p:cNvPr>
            <p:cNvSpPr/>
            <p:nvPr/>
          </p:nvSpPr>
          <p:spPr>
            <a:xfrm flipH="1">
              <a:off x="7019567" y="2106584"/>
              <a:ext cx="454354" cy="244091"/>
            </a:xfrm>
            <a:custGeom>
              <a:avLst/>
              <a:gdLst/>
              <a:ahLst/>
              <a:cxnLst/>
              <a:rect l="l" t="t" r="r" b="b"/>
              <a:pathLst>
                <a:path w="16211" h="8709" extrusionOk="0">
                  <a:moveTo>
                    <a:pt x="8139" y="1"/>
                  </a:moveTo>
                  <a:cubicBezTo>
                    <a:pt x="6471" y="34"/>
                    <a:pt x="5036" y="1135"/>
                    <a:pt x="4569" y="2736"/>
                  </a:cubicBezTo>
                  <a:cubicBezTo>
                    <a:pt x="2968" y="2869"/>
                    <a:pt x="1701" y="4137"/>
                    <a:pt x="1567" y="5738"/>
                  </a:cubicBezTo>
                  <a:lnTo>
                    <a:pt x="1567" y="5938"/>
                  </a:lnTo>
                  <a:cubicBezTo>
                    <a:pt x="767" y="5938"/>
                    <a:pt x="133" y="6539"/>
                    <a:pt x="66" y="7339"/>
                  </a:cubicBezTo>
                  <a:cubicBezTo>
                    <a:pt x="1" y="8055"/>
                    <a:pt x="571" y="8708"/>
                    <a:pt x="1312" y="8708"/>
                  </a:cubicBezTo>
                  <a:cubicBezTo>
                    <a:pt x="1330" y="8708"/>
                    <a:pt x="1349" y="8708"/>
                    <a:pt x="1367" y="8707"/>
                  </a:cubicBezTo>
                  <a:lnTo>
                    <a:pt x="13876" y="8707"/>
                  </a:lnTo>
                  <a:cubicBezTo>
                    <a:pt x="15077" y="8707"/>
                    <a:pt x="16044" y="7773"/>
                    <a:pt x="16144" y="6605"/>
                  </a:cubicBezTo>
                  <a:cubicBezTo>
                    <a:pt x="16211" y="5738"/>
                    <a:pt x="15711" y="4938"/>
                    <a:pt x="14910" y="4604"/>
                  </a:cubicBezTo>
                  <a:cubicBezTo>
                    <a:pt x="15042" y="3088"/>
                    <a:pt x="13839" y="1768"/>
                    <a:pt x="12299" y="1768"/>
                  </a:cubicBezTo>
                  <a:cubicBezTo>
                    <a:pt x="12280" y="1768"/>
                    <a:pt x="12261" y="1768"/>
                    <a:pt x="12241" y="1769"/>
                  </a:cubicBezTo>
                  <a:cubicBezTo>
                    <a:pt x="11875" y="1769"/>
                    <a:pt x="11474" y="1835"/>
                    <a:pt x="11141" y="1969"/>
                  </a:cubicBezTo>
                  <a:cubicBezTo>
                    <a:pt x="10640" y="768"/>
                    <a:pt x="9439" y="1"/>
                    <a:pt x="8139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0">
              <a:extLst>
                <a:ext uri="{FF2B5EF4-FFF2-40B4-BE49-F238E27FC236}">
                  <a16:creationId xmlns:a16="http://schemas.microsoft.com/office/drawing/2014/main" id="{2ADD0C85-BD82-B79C-1E06-6BA45D05EF81}"/>
                </a:ext>
              </a:extLst>
            </p:cNvPr>
            <p:cNvSpPr/>
            <p:nvPr/>
          </p:nvSpPr>
          <p:spPr>
            <a:xfrm flipH="1">
              <a:off x="5509670" y="2122448"/>
              <a:ext cx="397374" cy="213233"/>
            </a:xfrm>
            <a:custGeom>
              <a:avLst/>
              <a:gdLst/>
              <a:ahLst/>
              <a:cxnLst/>
              <a:rect l="l" t="t" r="r" b="b"/>
              <a:pathLst>
                <a:path w="14178" h="7608" extrusionOk="0">
                  <a:moveTo>
                    <a:pt x="7184" y="1"/>
                  </a:moveTo>
                  <a:cubicBezTo>
                    <a:pt x="7158" y="1"/>
                    <a:pt x="7132" y="1"/>
                    <a:pt x="7106" y="2"/>
                  </a:cubicBezTo>
                  <a:cubicBezTo>
                    <a:pt x="5672" y="35"/>
                    <a:pt x="4404" y="1002"/>
                    <a:pt x="4004" y="2370"/>
                  </a:cubicBezTo>
                  <a:cubicBezTo>
                    <a:pt x="2603" y="2470"/>
                    <a:pt x="1469" y="3604"/>
                    <a:pt x="1369" y="5005"/>
                  </a:cubicBezTo>
                  <a:lnTo>
                    <a:pt x="1369" y="5172"/>
                  </a:lnTo>
                  <a:cubicBezTo>
                    <a:pt x="668" y="5205"/>
                    <a:pt x="101" y="5706"/>
                    <a:pt x="68" y="6406"/>
                  </a:cubicBezTo>
                  <a:cubicBezTo>
                    <a:pt x="1" y="7040"/>
                    <a:pt x="535" y="7607"/>
                    <a:pt x="1202" y="7607"/>
                  </a:cubicBezTo>
                  <a:lnTo>
                    <a:pt x="12143" y="7607"/>
                  </a:lnTo>
                  <a:cubicBezTo>
                    <a:pt x="13177" y="7607"/>
                    <a:pt x="14044" y="6807"/>
                    <a:pt x="14111" y="5739"/>
                  </a:cubicBezTo>
                  <a:cubicBezTo>
                    <a:pt x="14178" y="5005"/>
                    <a:pt x="13744" y="4305"/>
                    <a:pt x="13044" y="4038"/>
                  </a:cubicBezTo>
                  <a:cubicBezTo>
                    <a:pt x="13142" y="2689"/>
                    <a:pt x="12073" y="1535"/>
                    <a:pt x="10732" y="1535"/>
                  </a:cubicBezTo>
                  <a:cubicBezTo>
                    <a:pt x="10713" y="1535"/>
                    <a:pt x="10694" y="1536"/>
                    <a:pt x="10675" y="1536"/>
                  </a:cubicBezTo>
                  <a:cubicBezTo>
                    <a:pt x="10375" y="1536"/>
                    <a:pt x="10041" y="1570"/>
                    <a:pt x="9741" y="1703"/>
                  </a:cubicBezTo>
                  <a:cubicBezTo>
                    <a:pt x="9285" y="693"/>
                    <a:pt x="8287" y="1"/>
                    <a:pt x="7184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0">
              <a:extLst>
                <a:ext uri="{FF2B5EF4-FFF2-40B4-BE49-F238E27FC236}">
                  <a16:creationId xmlns:a16="http://schemas.microsoft.com/office/drawing/2014/main" id="{738A37CD-7B5B-998F-E38E-7477FFE5CF97}"/>
                </a:ext>
              </a:extLst>
            </p:cNvPr>
            <p:cNvSpPr/>
            <p:nvPr/>
          </p:nvSpPr>
          <p:spPr>
            <a:xfrm flipH="1">
              <a:off x="6069687" y="1988756"/>
              <a:ext cx="299194" cy="160878"/>
            </a:xfrm>
            <a:custGeom>
              <a:avLst/>
              <a:gdLst/>
              <a:ahLst/>
              <a:cxnLst/>
              <a:rect l="l" t="t" r="r" b="b"/>
              <a:pathLst>
                <a:path w="10675" h="5740" extrusionOk="0">
                  <a:moveTo>
                    <a:pt x="6005" y="1"/>
                  </a:moveTo>
                  <a:cubicBezTo>
                    <a:pt x="5983" y="1"/>
                    <a:pt x="5961" y="1"/>
                    <a:pt x="5938" y="2"/>
                  </a:cubicBezTo>
                  <a:cubicBezTo>
                    <a:pt x="5037" y="2"/>
                    <a:pt x="4204" y="502"/>
                    <a:pt x="3770" y="1269"/>
                  </a:cubicBezTo>
                  <a:cubicBezTo>
                    <a:pt x="3570" y="1202"/>
                    <a:pt x="3303" y="1136"/>
                    <a:pt x="3069" y="1136"/>
                  </a:cubicBezTo>
                  <a:cubicBezTo>
                    <a:pt x="2002" y="1169"/>
                    <a:pt x="1135" y="1970"/>
                    <a:pt x="1035" y="3037"/>
                  </a:cubicBezTo>
                  <a:cubicBezTo>
                    <a:pt x="501" y="3237"/>
                    <a:pt x="101" y="3738"/>
                    <a:pt x="67" y="4338"/>
                  </a:cubicBezTo>
                  <a:cubicBezTo>
                    <a:pt x="1" y="5105"/>
                    <a:pt x="601" y="5739"/>
                    <a:pt x="1368" y="5739"/>
                  </a:cubicBezTo>
                  <a:lnTo>
                    <a:pt x="9641" y="5739"/>
                  </a:lnTo>
                  <a:cubicBezTo>
                    <a:pt x="10141" y="5739"/>
                    <a:pt x="10575" y="5339"/>
                    <a:pt x="10608" y="4838"/>
                  </a:cubicBezTo>
                  <a:cubicBezTo>
                    <a:pt x="10675" y="4305"/>
                    <a:pt x="10275" y="3904"/>
                    <a:pt x="9774" y="3904"/>
                  </a:cubicBezTo>
                  <a:cubicBezTo>
                    <a:pt x="9774" y="3871"/>
                    <a:pt x="9774" y="3804"/>
                    <a:pt x="9774" y="3771"/>
                  </a:cubicBezTo>
                  <a:cubicBezTo>
                    <a:pt x="9841" y="2737"/>
                    <a:pt x="9074" y="1836"/>
                    <a:pt x="8040" y="1803"/>
                  </a:cubicBezTo>
                  <a:cubicBezTo>
                    <a:pt x="7909" y="758"/>
                    <a:pt x="7043" y="1"/>
                    <a:pt x="6005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0">
              <a:extLst>
                <a:ext uri="{FF2B5EF4-FFF2-40B4-BE49-F238E27FC236}">
                  <a16:creationId xmlns:a16="http://schemas.microsoft.com/office/drawing/2014/main" id="{CF0614CB-D10B-1F9A-1F2A-67CD15C73E58}"/>
                </a:ext>
              </a:extLst>
            </p:cNvPr>
            <p:cNvSpPr/>
            <p:nvPr/>
          </p:nvSpPr>
          <p:spPr>
            <a:xfrm flipH="1">
              <a:off x="8410964" y="2023567"/>
              <a:ext cx="341011" cy="678350"/>
            </a:xfrm>
            <a:custGeom>
              <a:avLst/>
              <a:gdLst/>
              <a:ahLst/>
              <a:cxnLst/>
              <a:rect l="l" t="t" r="r" b="b"/>
              <a:pathLst>
                <a:path w="12167" h="24203" extrusionOk="0">
                  <a:moveTo>
                    <a:pt x="9434" y="1"/>
                  </a:moveTo>
                  <a:cubicBezTo>
                    <a:pt x="8929" y="1"/>
                    <a:pt x="8408" y="214"/>
                    <a:pt x="7973" y="728"/>
                  </a:cubicBezTo>
                  <a:cubicBezTo>
                    <a:pt x="7139" y="1728"/>
                    <a:pt x="6371" y="2729"/>
                    <a:pt x="5638" y="3763"/>
                  </a:cubicBezTo>
                  <a:cubicBezTo>
                    <a:pt x="4870" y="4797"/>
                    <a:pt x="4170" y="5865"/>
                    <a:pt x="3503" y="6966"/>
                  </a:cubicBezTo>
                  <a:cubicBezTo>
                    <a:pt x="2836" y="8066"/>
                    <a:pt x="2202" y="9200"/>
                    <a:pt x="1635" y="10368"/>
                  </a:cubicBezTo>
                  <a:cubicBezTo>
                    <a:pt x="1034" y="11569"/>
                    <a:pt x="534" y="12770"/>
                    <a:pt x="134" y="14037"/>
                  </a:cubicBezTo>
                  <a:lnTo>
                    <a:pt x="100" y="14137"/>
                  </a:lnTo>
                  <a:cubicBezTo>
                    <a:pt x="34" y="14337"/>
                    <a:pt x="0" y="14538"/>
                    <a:pt x="34" y="14738"/>
                  </a:cubicBezTo>
                  <a:cubicBezTo>
                    <a:pt x="134" y="15738"/>
                    <a:pt x="367" y="16739"/>
                    <a:pt x="734" y="17673"/>
                  </a:cubicBezTo>
                  <a:cubicBezTo>
                    <a:pt x="1068" y="18607"/>
                    <a:pt x="1568" y="19474"/>
                    <a:pt x="2135" y="20308"/>
                  </a:cubicBezTo>
                  <a:cubicBezTo>
                    <a:pt x="2702" y="21076"/>
                    <a:pt x="3336" y="21776"/>
                    <a:pt x="4070" y="22443"/>
                  </a:cubicBezTo>
                  <a:cubicBezTo>
                    <a:pt x="4437" y="22743"/>
                    <a:pt x="4804" y="23044"/>
                    <a:pt x="5171" y="23311"/>
                  </a:cubicBezTo>
                  <a:cubicBezTo>
                    <a:pt x="5571" y="23611"/>
                    <a:pt x="6004" y="23878"/>
                    <a:pt x="6438" y="24078"/>
                  </a:cubicBezTo>
                  <a:cubicBezTo>
                    <a:pt x="6601" y="24164"/>
                    <a:pt x="6762" y="24203"/>
                    <a:pt x="6913" y="24203"/>
                  </a:cubicBezTo>
                  <a:cubicBezTo>
                    <a:pt x="7696" y="24203"/>
                    <a:pt x="8237" y="23186"/>
                    <a:pt x="7539" y="22543"/>
                  </a:cubicBezTo>
                  <a:lnTo>
                    <a:pt x="7472" y="22477"/>
                  </a:lnTo>
                  <a:cubicBezTo>
                    <a:pt x="7339" y="22343"/>
                    <a:pt x="7205" y="22176"/>
                    <a:pt x="7039" y="22076"/>
                  </a:cubicBezTo>
                  <a:cubicBezTo>
                    <a:pt x="6905" y="21943"/>
                    <a:pt x="6772" y="21809"/>
                    <a:pt x="6638" y="21643"/>
                  </a:cubicBezTo>
                  <a:cubicBezTo>
                    <a:pt x="6371" y="21342"/>
                    <a:pt x="6105" y="21042"/>
                    <a:pt x="5871" y="20742"/>
                  </a:cubicBezTo>
                  <a:cubicBezTo>
                    <a:pt x="5404" y="20108"/>
                    <a:pt x="4970" y="19441"/>
                    <a:pt x="4637" y="18774"/>
                  </a:cubicBezTo>
                  <a:cubicBezTo>
                    <a:pt x="4303" y="18107"/>
                    <a:pt x="4036" y="17406"/>
                    <a:pt x="3836" y="16672"/>
                  </a:cubicBezTo>
                  <a:cubicBezTo>
                    <a:pt x="3704" y="16115"/>
                    <a:pt x="3613" y="15537"/>
                    <a:pt x="3565" y="14971"/>
                  </a:cubicBezTo>
                  <a:lnTo>
                    <a:pt x="3565" y="14971"/>
                  </a:lnTo>
                  <a:cubicBezTo>
                    <a:pt x="3972" y="13986"/>
                    <a:pt x="4411" y="13028"/>
                    <a:pt x="4937" y="12069"/>
                  </a:cubicBezTo>
                  <a:cubicBezTo>
                    <a:pt x="5504" y="11068"/>
                    <a:pt x="6105" y="10034"/>
                    <a:pt x="6772" y="9034"/>
                  </a:cubicBezTo>
                  <a:cubicBezTo>
                    <a:pt x="7405" y="8033"/>
                    <a:pt x="8106" y="7066"/>
                    <a:pt x="8806" y="6098"/>
                  </a:cubicBezTo>
                  <a:cubicBezTo>
                    <a:pt x="9507" y="5131"/>
                    <a:pt x="10274" y="4130"/>
                    <a:pt x="10975" y="3263"/>
                  </a:cubicBezTo>
                  <a:lnTo>
                    <a:pt x="11008" y="3196"/>
                  </a:lnTo>
                  <a:cubicBezTo>
                    <a:pt x="12167" y="1717"/>
                    <a:pt x="10865" y="1"/>
                    <a:pt x="9434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0">
              <a:extLst>
                <a:ext uri="{FF2B5EF4-FFF2-40B4-BE49-F238E27FC236}">
                  <a16:creationId xmlns:a16="http://schemas.microsoft.com/office/drawing/2014/main" id="{92AA9F10-5485-0BDC-9D77-DA31B75D6D67}"/>
                </a:ext>
              </a:extLst>
            </p:cNvPr>
            <p:cNvSpPr/>
            <p:nvPr/>
          </p:nvSpPr>
          <p:spPr>
            <a:xfrm flipH="1">
              <a:off x="8463992" y="2642302"/>
              <a:ext cx="156169" cy="89772"/>
            </a:xfrm>
            <a:custGeom>
              <a:avLst/>
              <a:gdLst/>
              <a:ahLst/>
              <a:cxnLst/>
              <a:rect l="l" t="t" r="r" b="b"/>
              <a:pathLst>
                <a:path w="5572" h="3203" extrusionOk="0">
                  <a:moveTo>
                    <a:pt x="1969" y="0"/>
                  </a:moveTo>
                  <a:lnTo>
                    <a:pt x="167" y="267"/>
                  </a:lnTo>
                  <a:cubicBezTo>
                    <a:pt x="1" y="1802"/>
                    <a:pt x="2069" y="3203"/>
                    <a:pt x="2069" y="3203"/>
                  </a:cubicBezTo>
                  <a:lnTo>
                    <a:pt x="5571" y="1535"/>
                  </a:lnTo>
                  <a:lnTo>
                    <a:pt x="1969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0">
              <a:extLst>
                <a:ext uri="{FF2B5EF4-FFF2-40B4-BE49-F238E27FC236}">
                  <a16:creationId xmlns:a16="http://schemas.microsoft.com/office/drawing/2014/main" id="{C32EE51C-4BD7-E8B5-0476-F02A0A978A5F}"/>
                </a:ext>
              </a:extLst>
            </p:cNvPr>
            <p:cNvSpPr/>
            <p:nvPr/>
          </p:nvSpPr>
          <p:spPr>
            <a:xfrm flipH="1">
              <a:off x="8419120" y="2685296"/>
              <a:ext cx="143080" cy="113147"/>
            </a:xfrm>
            <a:custGeom>
              <a:avLst/>
              <a:gdLst/>
              <a:ahLst/>
              <a:cxnLst/>
              <a:rect l="l" t="t" r="r" b="b"/>
              <a:pathLst>
                <a:path w="5105" h="4037" extrusionOk="0">
                  <a:moveTo>
                    <a:pt x="3503" y="1"/>
                  </a:moveTo>
                  <a:lnTo>
                    <a:pt x="1" y="1669"/>
                  </a:lnTo>
                  <a:lnTo>
                    <a:pt x="2069" y="4037"/>
                  </a:lnTo>
                  <a:lnTo>
                    <a:pt x="5104" y="2803"/>
                  </a:lnTo>
                  <a:lnTo>
                    <a:pt x="3503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0">
              <a:extLst>
                <a:ext uri="{FF2B5EF4-FFF2-40B4-BE49-F238E27FC236}">
                  <a16:creationId xmlns:a16="http://schemas.microsoft.com/office/drawing/2014/main" id="{5F3A6ECD-4330-30A8-F012-2DFCB59AF87F}"/>
                </a:ext>
              </a:extLst>
            </p:cNvPr>
            <p:cNvSpPr/>
            <p:nvPr/>
          </p:nvSpPr>
          <p:spPr>
            <a:xfrm flipH="1">
              <a:off x="8140527" y="1789649"/>
              <a:ext cx="237477" cy="356230"/>
            </a:xfrm>
            <a:custGeom>
              <a:avLst/>
              <a:gdLst/>
              <a:ahLst/>
              <a:cxnLst/>
              <a:rect l="l" t="t" r="r" b="b"/>
              <a:pathLst>
                <a:path w="8473" h="12710" extrusionOk="0">
                  <a:moveTo>
                    <a:pt x="701" y="1"/>
                  </a:moveTo>
                  <a:lnTo>
                    <a:pt x="701" y="1"/>
                  </a:lnTo>
                  <a:cubicBezTo>
                    <a:pt x="1134" y="2269"/>
                    <a:pt x="1568" y="6438"/>
                    <a:pt x="0" y="7906"/>
                  </a:cubicBezTo>
                  <a:cubicBezTo>
                    <a:pt x="1268" y="10008"/>
                    <a:pt x="3169" y="11676"/>
                    <a:pt x="5437" y="12710"/>
                  </a:cubicBezTo>
                  <a:cubicBezTo>
                    <a:pt x="8473" y="10908"/>
                    <a:pt x="7038" y="8140"/>
                    <a:pt x="7038" y="8140"/>
                  </a:cubicBezTo>
                  <a:cubicBezTo>
                    <a:pt x="4503" y="7439"/>
                    <a:pt x="4570" y="5571"/>
                    <a:pt x="5037" y="3837"/>
                  </a:cubicBezTo>
                  <a:lnTo>
                    <a:pt x="701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0">
              <a:extLst>
                <a:ext uri="{FF2B5EF4-FFF2-40B4-BE49-F238E27FC236}">
                  <a16:creationId xmlns:a16="http://schemas.microsoft.com/office/drawing/2014/main" id="{F3B21900-BDF7-D4F9-E4DA-D7C94A3C1012}"/>
                </a:ext>
              </a:extLst>
            </p:cNvPr>
            <p:cNvSpPr/>
            <p:nvPr/>
          </p:nvSpPr>
          <p:spPr>
            <a:xfrm flipH="1">
              <a:off x="8133968" y="1978134"/>
              <a:ext cx="279574" cy="65837"/>
            </a:xfrm>
            <a:custGeom>
              <a:avLst/>
              <a:gdLst/>
              <a:ahLst/>
              <a:cxnLst/>
              <a:rect l="l" t="t" r="r" b="b"/>
              <a:pathLst>
                <a:path w="9975" h="2349" extrusionOk="0">
                  <a:moveTo>
                    <a:pt x="5680" y="1"/>
                  </a:moveTo>
                  <a:cubicBezTo>
                    <a:pt x="3345" y="1"/>
                    <a:pt x="134" y="381"/>
                    <a:pt x="134" y="381"/>
                  </a:cubicBezTo>
                  <a:cubicBezTo>
                    <a:pt x="0" y="714"/>
                    <a:pt x="0" y="1081"/>
                    <a:pt x="101" y="1448"/>
                  </a:cubicBezTo>
                  <a:lnTo>
                    <a:pt x="9974" y="2349"/>
                  </a:lnTo>
                  <a:cubicBezTo>
                    <a:pt x="9974" y="2349"/>
                    <a:pt x="9307" y="581"/>
                    <a:pt x="7539" y="147"/>
                  </a:cubicBezTo>
                  <a:cubicBezTo>
                    <a:pt x="7106" y="41"/>
                    <a:pt x="6439" y="1"/>
                    <a:pt x="568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0">
              <a:extLst>
                <a:ext uri="{FF2B5EF4-FFF2-40B4-BE49-F238E27FC236}">
                  <a16:creationId xmlns:a16="http://schemas.microsoft.com/office/drawing/2014/main" id="{8B375232-70D6-0AE6-4CDE-3227C33A1DAB}"/>
                </a:ext>
              </a:extLst>
            </p:cNvPr>
            <p:cNvSpPr/>
            <p:nvPr/>
          </p:nvSpPr>
          <p:spPr>
            <a:xfrm flipH="1">
              <a:off x="8084416" y="1684013"/>
              <a:ext cx="20600" cy="31811"/>
            </a:xfrm>
            <a:custGeom>
              <a:avLst/>
              <a:gdLst/>
              <a:ahLst/>
              <a:cxnLst/>
              <a:rect l="l" t="t" r="r" b="b"/>
              <a:pathLst>
                <a:path w="735" h="1135" extrusionOk="0">
                  <a:moveTo>
                    <a:pt x="367" y="0"/>
                  </a:moveTo>
                  <a:cubicBezTo>
                    <a:pt x="167" y="0"/>
                    <a:pt x="0" y="234"/>
                    <a:pt x="0" y="567"/>
                  </a:cubicBezTo>
                  <a:cubicBezTo>
                    <a:pt x="0" y="867"/>
                    <a:pt x="167" y="1101"/>
                    <a:pt x="367" y="1134"/>
                  </a:cubicBezTo>
                  <a:cubicBezTo>
                    <a:pt x="567" y="1134"/>
                    <a:pt x="734" y="867"/>
                    <a:pt x="734" y="567"/>
                  </a:cubicBezTo>
                  <a:cubicBezTo>
                    <a:pt x="734" y="267"/>
                    <a:pt x="567" y="0"/>
                    <a:pt x="3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0">
              <a:extLst>
                <a:ext uri="{FF2B5EF4-FFF2-40B4-BE49-F238E27FC236}">
                  <a16:creationId xmlns:a16="http://schemas.microsoft.com/office/drawing/2014/main" id="{312E5641-945F-5A89-13B1-A2BFEBA18213}"/>
                </a:ext>
              </a:extLst>
            </p:cNvPr>
            <p:cNvSpPr/>
            <p:nvPr/>
          </p:nvSpPr>
          <p:spPr>
            <a:xfrm flipH="1">
              <a:off x="8076933" y="1679333"/>
              <a:ext cx="20600" cy="8717"/>
            </a:xfrm>
            <a:custGeom>
              <a:avLst/>
              <a:gdLst/>
              <a:ahLst/>
              <a:cxnLst/>
              <a:rect l="l" t="t" r="r" b="b"/>
              <a:pathLst>
                <a:path w="735" h="311" extrusionOk="0">
                  <a:moveTo>
                    <a:pt x="734" y="0"/>
                  </a:moveTo>
                  <a:lnTo>
                    <a:pt x="0" y="167"/>
                  </a:lnTo>
                  <a:cubicBezTo>
                    <a:pt x="96" y="272"/>
                    <a:pt x="192" y="310"/>
                    <a:pt x="281" y="310"/>
                  </a:cubicBezTo>
                  <a:cubicBezTo>
                    <a:pt x="534" y="310"/>
                    <a:pt x="734" y="0"/>
                    <a:pt x="7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0">
              <a:extLst>
                <a:ext uri="{FF2B5EF4-FFF2-40B4-BE49-F238E27FC236}">
                  <a16:creationId xmlns:a16="http://schemas.microsoft.com/office/drawing/2014/main" id="{B09A59EB-F6A8-41D4-F9B3-02770005CA2E}"/>
                </a:ext>
              </a:extLst>
            </p:cNvPr>
            <p:cNvSpPr/>
            <p:nvPr/>
          </p:nvSpPr>
          <p:spPr>
            <a:xfrm flipH="1">
              <a:off x="8072280" y="1719524"/>
              <a:ext cx="30858" cy="62081"/>
            </a:xfrm>
            <a:custGeom>
              <a:avLst/>
              <a:gdLst/>
              <a:ahLst/>
              <a:cxnLst/>
              <a:rect l="l" t="t" r="r" b="b"/>
              <a:pathLst>
                <a:path w="1101" h="2215" extrusionOk="0">
                  <a:moveTo>
                    <a:pt x="0" y="1"/>
                  </a:moveTo>
                  <a:lnTo>
                    <a:pt x="0" y="2169"/>
                  </a:lnTo>
                  <a:cubicBezTo>
                    <a:pt x="124" y="2200"/>
                    <a:pt x="248" y="2215"/>
                    <a:pt x="369" y="2215"/>
                  </a:cubicBezTo>
                  <a:cubicBezTo>
                    <a:pt x="639" y="2215"/>
                    <a:pt x="894" y="2140"/>
                    <a:pt x="1101" y="2002"/>
                  </a:cubicBezTo>
                  <a:cubicBezTo>
                    <a:pt x="667" y="1368"/>
                    <a:pt x="300" y="701"/>
                    <a:pt x="0" y="1"/>
                  </a:cubicBezTo>
                  <a:close/>
                </a:path>
              </a:pathLst>
            </a:custGeom>
            <a:solidFill>
              <a:srgbClr val="A027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0">
              <a:extLst>
                <a:ext uri="{FF2B5EF4-FFF2-40B4-BE49-F238E27FC236}">
                  <a16:creationId xmlns:a16="http://schemas.microsoft.com/office/drawing/2014/main" id="{FBA25A15-E33A-4886-7163-3CBC632A67AD}"/>
                </a:ext>
              </a:extLst>
            </p:cNvPr>
            <p:cNvSpPr/>
            <p:nvPr/>
          </p:nvSpPr>
          <p:spPr>
            <a:xfrm flipH="1">
              <a:off x="8087219" y="1625015"/>
              <a:ext cx="47731" cy="27243"/>
            </a:xfrm>
            <a:custGeom>
              <a:avLst/>
              <a:gdLst/>
              <a:ahLst/>
              <a:cxnLst/>
              <a:rect l="l" t="t" r="r" b="b"/>
              <a:pathLst>
                <a:path w="1703" h="972" extrusionOk="0">
                  <a:moveTo>
                    <a:pt x="1423" y="1"/>
                  </a:moveTo>
                  <a:cubicBezTo>
                    <a:pt x="869" y="1"/>
                    <a:pt x="378" y="233"/>
                    <a:pt x="34" y="671"/>
                  </a:cubicBezTo>
                  <a:cubicBezTo>
                    <a:pt x="1" y="738"/>
                    <a:pt x="1" y="871"/>
                    <a:pt x="68" y="938"/>
                  </a:cubicBezTo>
                  <a:cubicBezTo>
                    <a:pt x="101" y="971"/>
                    <a:pt x="168" y="971"/>
                    <a:pt x="201" y="971"/>
                  </a:cubicBezTo>
                  <a:cubicBezTo>
                    <a:pt x="268" y="971"/>
                    <a:pt x="301" y="938"/>
                    <a:pt x="334" y="904"/>
                  </a:cubicBezTo>
                  <a:cubicBezTo>
                    <a:pt x="582" y="564"/>
                    <a:pt x="973" y="367"/>
                    <a:pt x="1401" y="367"/>
                  </a:cubicBezTo>
                  <a:cubicBezTo>
                    <a:pt x="1435" y="367"/>
                    <a:pt x="1468" y="368"/>
                    <a:pt x="1502" y="371"/>
                  </a:cubicBezTo>
                  <a:cubicBezTo>
                    <a:pt x="1602" y="371"/>
                    <a:pt x="1669" y="304"/>
                    <a:pt x="1669" y="204"/>
                  </a:cubicBezTo>
                  <a:cubicBezTo>
                    <a:pt x="1702" y="104"/>
                    <a:pt x="1635" y="4"/>
                    <a:pt x="1535" y="4"/>
                  </a:cubicBezTo>
                  <a:cubicBezTo>
                    <a:pt x="1498" y="2"/>
                    <a:pt x="1460" y="1"/>
                    <a:pt x="14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0">
              <a:extLst>
                <a:ext uri="{FF2B5EF4-FFF2-40B4-BE49-F238E27FC236}">
                  <a16:creationId xmlns:a16="http://schemas.microsoft.com/office/drawing/2014/main" id="{E0E4CF18-C5DB-2ED1-2808-87396090D274}"/>
                </a:ext>
              </a:extLst>
            </p:cNvPr>
            <p:cNvSpPr/>
            <p:nvPr/>
          </p:nvSpPr>
          <p:spPr>
            <a:xfrm flipH="1">
              <a:off x="8076933" y="1503236"/>
              <a:ext cx="324446" cy="410575"/>
            </a:xfrm>
            <a:custGeom>
              <a:avLst/>
              <a:gdLst/>
              <a:ahLst/>
              <a:cxnLst/>
              <a:rect l="l" t="t" r="r" b="b"/>
              <a:pathLst>
                <a:path w="11576" h="14649" extrusionOk="0">
                  <a:moveTo>
                    <a:pt x="5230" y="0"/>
                  </a:moveTo>
                  <a:cubicBezTo>
                    <a:pt x="2460" y="0"/>
                    <a:pt x="0" y="2384"/>
                    <a:pt x="267" y="5449"/>
                  </a:cubicBezTo>
                  <a:cubicBezTo>
                    <a:pt x="500" y="9252"/>
                    <a:pt x="534" y="10887"/>
                    <a:pt x="2435" y="12888"/>
                  </a:cubicBezTo>
                  <a:cubicBezTo>
                    <a:pt x="3582" y="14088"/>
                    <a:pt x="5000" y="14648"/>
                    <a:pt x="6347" y="14648"/>
                  </a:cubicBezTo>
                  <a:cubicBezTo>
                    <a:pt x="8370" y="14648"/>
                    <a:pt x="10234" y="13383"/>
                    <a:pt x="10774" y="11120"/>
                  </a:cubicBezTo>
                  <a:cubicBezTo>
                    <a:pt x="11575" y="7751"/>
                    <a:pt x="11041" y="2080"/>
                    <a:pt x="7339" y="479"/>
                  </a:cubicBezTo>
                  <a:cubicBezTo>
                    <a:pt x="6642" y="151"/>
                    <a:pt x="5926" y="0"/>
                    <a:pt x="5230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0">
              <a:extLst>
                <a:ext uri="{FF2B5EF4-FFF2-40B4-BE49-F238E27FC236}">
                  <a16:creationId xmlns:a16="http://schemas.microsoft.com/office/drawing/2014/main" id="{B1D99D3E-BFFF-E43F-C9D7-4E783201259A}"/>
                </a:ext>
              </a:extLst>
            </p:cNvPr>
            <p:cNvSpPr/>
            <p:nvPr/>
          </p:nvSpPr>
          <p:spPr>
            <a:xfrm flipH="1">
              <a:off x="8026455" y="1471229"/>
              <a:ext cx="549759" cy="483783"/>
            </a:xfrm>
            <a:custGeom>
              <a:avLst/>
              <a:gdLst/>
              <a:ahLst/>
              <a:cxnLst/>
              <a:rect l="l" t="t" r="r" b="b"/>
              <a:pathLst>
                <a:path w="19615" h="17261" extrusionOk="0">
                  <a:moveTo>
                    <a:pt x="15559" y="1"/>
                  </a:moveTo>
                  <a:cubicBezTo>
                    <a:pt x="15210" y="1"/>
                    <a:pt x="14816" y="108"/>
                    <a:pt x="14377" y="354"/>
                  </a:cubicBezTo>
                  <a:cubicBezTo>
                    <a:pt x="13712" y="720"/>
                    <a:pt x="12783" y="822"/>
                    <a:pt x="11792" y="822"/>
                  </a:cubicBezTo>
                  <a:cubicBezTo>
                    <a:pt x="10529" y="822"/>
                    <a:pt x="9166" y="655"/>
                    <a:pt x="8120" y="655"/>
                  </a:cubicBezTo>
                  <a:cubicBezTo>
                    <a:pt x="6698" y="655"/>
                    <a:pt x="5864" y="964"/>
                    <a:pt x="6672" y="2422"/>
                  </a:cubicBezTo>
                  <a:cubicBezTo>
                    <a:pt x="5171" y="2789"/>
                    <a:pt x="3303" y="5891"/>
                    <a:pt x="3736" y="8093"/>
                  </a:cubicBezTo>
                  <a:cubicBezTo>
                    <a:pt x="4203" y="10394"/>
                    <a:pt x="0" y="13697"/>
                    <a:pt x="3236" y="14797"/>
                  </a:cubicBezTo>
                  <a:cubicBezTo>
                    <a:pt x="6158" y="15799"/>
                    <a:pt x="6600" y="17261"/>
                    <a:pt x="8942" y="17261"/>
                  </a:cubicBezTo>
                  <a:cubicBezTo>
                    <a:pt x="9487" y="17261"/>
                    <a:pt x="10135" y="17182"/>
                    <a:pt x="10941" y="16999"/>
                  </a:cubicBezTo>
                  <a:cubicBezTo>
                    <a:pt x="13210" y="16499"/>
                    <a:pt x="19614" y="17166"/>
                    <a:pt x="16412" y="11995"/>
                  </a:cubicBezTo>
                  <a:cubicBezTo>
                    <a:pt x="13677" y="7559"/>
                    <a:pt x="15111" y="5724"/>
                    <a:pt x="15111" y="5724"/>
                  </a:cubicBezTo>
                  <a:cubicBezTo>
                    <a:pt x="15978" y="5724"/>
                    <a:pt x="16779" y="5357"/>
                    <a:pt x="17346" y="4723"/>
                  </a:cubicBezTo>
                  <a:cubicBezTo>
                    <a:pt x="18145" y="3753"/>
                    <a:pt x="17626" y="1"/>
                    <a:pt x="155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0">
              <a:extLst>
                <a:ext uri="{FF2B5EF4-FFF2-40B4-BE49-F238E27FC236}">
                  <a16:creationId xmlns:a16="http://schemas.microsoft.com/office/drawing/2014/main" id="{624DE45A-FADF-4EA7-5D06-707E90CD2C7E}"/>
                </a:ext>
              </a:extLst>
            </p:cNvPr>
            <p:cNvSpPr/>
            <p:nvPr/>
          </p:nvSpPr>
          <p:spPr>
            <a:xfrm flipH="1">
              <a:off x="8122757" y="1673503"/>
              <a:ext cx="66257" cy="94649"/>
            </a:xfrm>
            <a:custGeom>
              <a:avLst/>
              <a:gdLst/>
              <a:ahLst/>
              <a:cxnLst/>
              <a:rect l="l" t="t" r="r" b="b"/>
              <a:pathLst>
                <a:path w="2364" h="3377" extrusionOk="0">
                  <a:moveTo>
                    <a:pt x="1233" y="0"/>
                  </a:moveTo>
                  <a:cubicBezTo>
                    <a:pt x="502" y="0"/>
                    <a:pt x="1" y="790"/>
                    <a:pt x="95" y="1609"/>
                  </a:cubicBezTo>
                  <a:cubicBezTo>
                    <a:pt x="195" y="2343"/>
                    <a:pt x="629" y="2977"/>
                    <a:pt x="1296" y="3311"/>
                  </a:cubicBezTo>
                  <a:cubicBezTo>
                    <a:pt x="1420" y="3356"/>
                    <a:pt x="1528" y="3377"/>
                    <a:pt x="1624" y="3377"/>
                  </a:cubicBezTo>
                  <a:cubicBezTo>
                    <a:pt x="2094" y="3377"/>
                    <a:pt x="2241" y="2859"/>
                    <a:pt x="2297" y="2110"/>
                  </a:cubicBezTo>
                  <a:cubicBezTo>
                    <a:pt x="2364" y="1309"/>
                    <a:pt x="2130" y="108"/>
                    <a:pt x="1363" y="8"/>
                  </a:cubicBezTo>
                  <a:cubicBezTo>
                    <a:pt x="1319" y="3"/>
                    <a:pt x="1275" y="0"/>
                    <a:pt x="1233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0">
              <a:extLst>
                <a:ext uri="{FF2B5EF4-FFF2-40B4-BE49-F238E27FC236}">
                  <a16:creationId xmlns:a16="http://schemas.microsoft.com/office/drawing/2014/main" id="{69043778-9E60-C57A-5646-DE1974AA140A}"/>
                </a:ext>
              </a:extLst>
            </p:cNvPr>
            <p:cNvSpPr/>
            <p:nvPr/>
          </p:nvSpPr>
          <p:spPr>
            <a:xfrm flipH="1">
              <a:off x="8046102" y="2679690"/>
              <a:ext cx="343141" cy="2218601"/>
            </a:xfrm>
            <a:custGeom>
              <a:avLst/>
              <a:gdLst/>
              <a:ahLst/>
              <a:cxnLst/>
              <a:rect l="l" t="t" r="r" b="b"/>
              <a:pathLst>
                <a:path w="12243" h="79158" extrusionOk="0">
                  <a:moveTo>
                    <a:pt x="1" y="1"/>
                  </a:moveTo>
                  <a:cubicBezTo>
                    <a:pt x="1" y="1"/>
                    <a:pt x="2669" y="27420"/>
                    <a:pt x="5271" y="40396"/>
                  </a:cubicBezTo>
                  <a:cubicBezTo>
                    <a:pt x="2603" y="55240"/>
                    <a:pt x="2169" y="78624"/>
                    <a:pt x="2169" y="78624"/>
                  </a:cubicBezTo>
                  <a:lnTo>
                    <a:pt x="4237" y="79157"/>
                  </a:lnTo>
                  <a:cubicBezTo>
                    <a:pt x="4237" y="79157"/>
                    <a:pt x="8407" y="62212"/>
                    <a:pt x="12109" y="41997"/>
                  </a:cubicBezTo>
                  <a:cubicBezTo>
                    <a:pt x="12209" y="41497"/>
                    <a:pt x="12243" y="41030"/>
                    <a:pt x="12243" y="40530"/>
                  </a:cubicBezTo>
                  <a:cubicBezTo>
                    <a:pt x="12009" y="28454"/>
                    <a:pt x="9841" y="1"/>
                    <a:pt x="9841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0">
              <a:extLst>
                <a:ext uri="{FF2B5EF4-FFF2-40B4-BE49-F238E27FC236}">
                  <a16:creationId xmlns:a16="http://schemas.microsoft.com/office/drawing/2014/main" id="{5E94DF08-0D31-4152-55BD-E27293773E6B}"/>
                </a:ext>
              </a:extLst>
            </p:cNvPr>
            <p:cNvSpPr/>
            <p:nvPr/>
          </p:nvSpPr>
          <p:spPr>
            <a:xfrm flipH="1">
              <a:off x="8150813" y="2679690"/>
              <a:ext cx="496451" cy="2263473"/>
            </a:xfrm>
            <a:custGeom>
              <a:avLst/>
              <a:gdLst/>
              <a:ahLst/>
              <a:cxnLst/>
              <a:rect l="l" t="t" r="r" b="b"/>
              <a:pathLst>
                <a:path w="17713" h="80759" extrusionOk="0">
                  <a:moveTo>
                    <a:pt x="5871" y="1"/>
                  </a:moveTo>
                  <a:cubicBezTo>
                    <a:pt x="5871" y="1"/>
                    <a:pt x="3169" y="27420"/>
                    <a:pt x="3403" y="40396"/>
                  </a:cubicBezTo>
                  <a:cubicBezTo>
                    <a:pt x="0" y="53606"/>
                    <a:pt x="1668" y="80758"/>
                    <a:pt x="1668" y="80758"/>
                  </a:cubicBezTo>
                  <a:lnTo>
                    <a:pt x="3770" y="80758"/>
                  </a:lnTo>
                  <a:cubicBezTo>
                    <a:pt x="3770" y="80758"/>
                    <a:pt x="7839" y="51704"/>
                    <a:pt x="9941" y="39562"/>
                  </a:cubicBezTo>
                  <a:cubicBezTo>
                    <a:pt x="11942" y="27921"/>
                    <a:pt x="17713" y="1"/>
                    <a:pt x="17713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0">
              <a:extLst>
                <a:ext uri="{FF2B5EF4-FFF2-40B4-BE49-F238E27FC236}">
                  <a16:creationId xmlns:a16="http://schemas.microsoft.com/office/drawing/2014/main" id="{32FB634D-5A5D-BC42-354B-872C3BB28C8F}"/>
                </a:ext>
              </a:extLst>
            </p:cNvPr>
            <p:cNvSpPr/>
            <p:nvPr/>
          </p:nvSpPr>
          <p:spPr>
            <a:xfrm flipH="1">
              <a:off x="7993747" y="2002350"/>
              <a:ext cx="661953" cy="1592663"/>
            </a:xfrm>
            <a:custGeom>
              <a:avLst/>
              <a:gdLst/>
              <a:ahLst/>
              <a:cxnLst/>
              <a:rect l="l" t="t" r="r" b="b"/>
              <a:pathLst>
                <a:path w="23618" h="56825" extrusionOk="0">
                  <a:moveTo>
                    <a:pt x="12647" y="0"/>
                  </a:moveTo>
                  <a:cubicBezTo>
                    <a:pt x="11476" y="0"/>
                    <a:pt x="10308" y="50"/>
                    <a:pt x="9141" y="150"/>
                  </a:cubicBezTo>
                  <a:cubicBezTo>
                    <a:pt x="8240" y="184"/>
                    <a:pt x="7340" y="250"/>
                    <a:pt x="6572" y="351"/>
                  </a:cubicBezTo>
                  <a:cubicBezTo>
                    <a:pt x="4571" y="584"/>
                    <a:pt x="3270" y="2485"/>
                    <a:pt x="3770" y="4420"/>
                  </a:cubicBezTo>
                  <a:cubicBezTo>
                    <a:pt x="6272" y="14661"/>
                    <a:pt x="6139" y="18464"/>
                    <a:pt x="6072" y="24168"/>
                  </a:cubicBezTo>
                  <a:cubicBezTo>
                    <a:pt x="1" y="33508"/>
                    <a:pt x="2236" y="42814"/>
                    <a:pt x="1435" y="56024"/>
                  </a:cubicBezTo>
                  <a:cubicBezTo>
                    <a:pt x="3884" y="56480"/>
                    <a:pt x="6482" y="56585"/>
                    <a:pt x="9132" y="56585"/>
                  </a:cubicBezTo>
                  <a:cubicBezTo>
                    <a:pt x="11368" y="56585"/>
                    <a:pt x="13641" y="56511"/>
                    <a:pt x="15893" y="56511"/>
                  </a:cubicBezTo>
                  <a:cubicBezTo>
                    <a:pt x="17991" y="56511"/>
                    <a:pt x="20070" y="56575"/>
                    <a:pt x="22083" y="56824"/>
                  </a:cubicBezTo>
                  <a:cubicBezTo>
                    <a:pt x="23618" y="41046"/>
                    <a:pt x="21683" y="27003"/>
                    <a:pt x="20916" y="24168"/>
                  </a:cubicBezTo>
                  <a:cubicBezTo>
                    <a:pt x="22484" y="12192"/>
                    <a:pt x="23318" y="6455"/>
                    <a:pt x="23184" y="3653"/>
                  </a:cubicBezTo>
                  <a:cubicBezTo>
                    <a:pt x="23084" y="2185"/>
                    <a:pt x="22017" y="984"/>
                    <a:pt x="20549" y="717"/>
                  </a:cubicBezTo>
                  <a:cubicBezTo>
                    <a:pt x="19315" y="517"/>
                    <a:pt x="17680" y="284"/>
                    <a:pt x="16179" y="150"/>
                  </a:cubicBezTo>
                  <a:cubicBezTo>
                    <a:pt x="14995" y="50"/>
                    <a:pt x="13819" y="0"/>
                    <a:pt x="126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0">
              <a:extLst>
                <a:ext uri="{FF2B5EF4-FFF2-40B4-BE49-F238E27FC236}">
                  <a16:creationId xmlns:a16="http://schemas.microsoft.com/office/drawing/2014/main" id="{321CA338-E33E-7B56-5E5D-38F4B360CEBA}"/>
                </a:ext>
              </a:extLst>
            </p:cNvPr>
            <p:cNvSpPr/>
            <p:nvPr/>
          </p:nvSpPr>
          <p:spPr>
            <a:xfrm flipH="1">
              <a:off x="8458387" y="2014962"/>
              <a:ext cx="146808" cy="284255"/>
            </a:xfrm>
            <a:custGeom>
              <a:avLst/>
              <a:gdLst/>
              <a:ahLst/>
              <a:cxnLst/>
              <a:rect l="l" t="t" r="r" b="b"/>
              <a:pathLst>
                <a:path w="5238" h="10142" extrusionOk="0">
                  <a:moveTo>
                    <a:pt x="4237" y="1"/>
                  </a:moveTo>
                  <a:lnTo>
                    <a:pt x="4237" y="1"/>
                  </a:lnTo>
                  <a:cubicBezTo>
                    <a:pt x="1568" y="868"/>
                    <a:pt x="0" y="3436"/>
                    <a:pt x="0" y="3436"/>
                  </a:cubicBezTo>
                  <a:cubicBezTo>
                    <a:pt x="0" y="3436"/>
                    <a:pt x="3403" y="8674"/>
                    <a:pt x="3803" y="10141"/>
                  </a:cubicBezTo>
                  <a:cubicBezTo>
                    <a:pt x="5237" y="6305"/>
                    <a:pt x="4237" y="1"/>
                    <a:pt x="42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0">
              <a:extLst>
                <a:ext uri="{FF2B5EF4-FFF2-40B4-BE49-F238E27FC236}">
                  <a16:creationId xmlns:a16="http://schemas.microsoft.com/office/drawing/2014/main" id="{034AC5E0-D282-E637-765B-5415EEFBB810}"/>
                </a:ext>
              </a:extLst>
            </p:cNvPr>
            <p:cNvSpPr/>
            <p:nvPr/>
          </p:nvSpPr>
          <p:spPr>
            <a:xfrm flipH="1">
              <a:off x="8026455" y="3475307"/>
              <a:ext cx="587148" cy="45012"/>
            </a:xfrm>
            <a:custGeom>
              <a:avLst/>
              <a:gdLst/>
              <a:ahLst/>
              <a:cxnLst/>
              <a:rect l="l" t="t" r="r" b="b"/>
              <a:pathLst>
                <a:path w="20949" h="1606" extrusionOk="0">
                  <a:moveTo>
                    <a:pt x="0" y="1"/>
                  </a:moveTo>
                  <a:lnTo>
                    <a:pt x="0" y="334"/>
                  </a:lnTo>
                  <a:cubicBezTo>
                    <a:pt x="334" y="368"/>
                    <a:pt x="667" y="501"/>
                    <a:pt x="901" y="801"/>
                  </a:cubicBezTo>
                  <a:cubicBezTo>
                    <a:pt x="1168" y="1135"/>
                    <a:pt x="1568" y="1335"/>
                    <a:pt x="2001" y="1335"/>
                  </a:cubicBezTo>
                  <a:cubicBezTo>
                    <a:pt x="2468" y="1335"/>
                    <a:pt x="2869" y="1168"/>
                    <a:pt x="3202" y="835"/>
                  </a:cubicBezTo>
                  <a:cubicBezTo>
                    <a:pt x="3469" y="568"/>
                    <a:pt x="3803" y="434"/>
                    <a:pt x="4170" y="401"/>
                  </a:cubicBezTo>
                  <a:cubicBezTo>
                    <a:pt x="4537" y="434"/>
                    <a:pt x="4870" y="601"/>
                    <a:pt x="5070" y="868"/>
                  </a:cubicBezTo>
                  <a:cubicBezTo>
                    <a:pt x="5337" y="1201"/>
                    <a:pt x="5771" y="1402"/>
                    <a:pt x="6204" y="1402"/>
                  </a:cubicBezTo>
                  <a:lnTo>
                    <a:pt x="6238" y="1402"/>
                  </a:lnTo>
                  <a:cubicBezTo>
                    <a:pt x="6671" y="1402"/>
                    <a:pt x="7072" y="1201"/>
                    <a:pt x="7405" y="901"/>
                  </a:cubicBezTo>
                  <a:cubicBezTo>
                    <a:pt x="7639" y="634"/>
                    <a:pt x="8006" y="501"/>
                    <a:pt x="8373" y="501"/>
                  </a:cubicBezTo>
                  <a:cubicBezTo>
                    <a:pt x="8706" y="501"/>
                    <a:pt x="9040" y="668"/>
                    <a:pt x="9240" y="935"/>
                  </a:cubicBezTo>
                  <a:cubicBezTo>
                    <a:pt x="9540" y="1268"/>
                    <a:pt x="9940" y="1468"/>
                    <a:pt x="10374" y="1468"/>
                  </a:cubicBezTo>
                  <a:cubicBezTo>
                    <a:pt x="10841" y="1468"/>
                    <a:pt x="11275" y="1302"/>
                    <a:pt x="11575" y="968"/>
                  </a:cubicBezTo>
                  <a:cubicBezTo>
                    <a:pt x="11842" y="701"/>
                    <a:pt x="12175" y="568"/>
                    <a:pt x="12542" y="568"/>
                  </a:cubicBezTo>
                  <a:cubicBezTo>
                    <a:pt x="12909" y="568"/>
                    <a:pt x="13209" y="734"/>
                    <a:pt x="13443" y="1001"/>
                  </a:cubicBezTo>
                  <a:cubicBezTo>
                    <a:pt x="13710" y="1335"/>
                    <a:pt x="14110" y="1535"/>
                    <a:pt x="14577" y="1535"/>
                  </a:cubicBezTo>
                  <a:cubicBezTo>
                    <a:pt x="15011" y="1535"/>
                    <a:pt x="15444" y="1368"/>
                    <a:pt x="15745" y="1035"/>
                  </a:cubicBezTo>
                  <a:cubicBezTo>
                    <a:pt x="16011" y="801"/>
                    <a:pt x="16378" y="634"/>
                    <a:pt x="16745" y="634"/>
                  </a:cubicBezTo>
                  <a:cubicBezTo>
                    <a:pt x="17079" y="634"/>
                    <a:pt x="17412" y="801"/>
                    <a:pt x="17613" y="1068"/>
                  </a:cubicBezTo>
                  <a:cubicBezTo>
                    <a:pt x="17913" y="1402"/>
                    <a:pt x="18313" y="1602"/>
                    <a:pt x="18747" y="1602"/>
                  </a:cubicBezTo>
                  <a:lnTo>
                    <a:pt x="18780" y="1602"/>
                  </a:lnTo>
                  <a:cubicBezTo>
                    <a:pt x="18816" y="1605"/>
                    <a:pt x="18853" y="1606"/>
                    <a:pt x="18889" y="1606"/>
                  </a:cubicBezTo>
                  <a:cubicBezTo>
                    <a:pt x="19286" y="1606"/>
                    <a:pt x="19675" y="1440"/>
                    <a:pt x="19981" y="1135"/>
                  </a:cubicBezTo>
                  <a:cubicBezTo>
                    <a:pt x="20248" y="868"/>
                    <a:pt x="20581" y="734"/>
                    <a:pt x="20948" y="734"/>
                  </a:cubicBezTo>
                  <a:lnTo>
                    <a:pt x="20948" y="401"/>
                  </a:lnTo>
                  <a:cubicBezTo>
                    <a:pt x="20515" y="401"/>
                    <a:pt x="20081" y="568"/>
                    <a:pt x="19747" y="901"/>
                  </a:cubicBezTo>
                  <a:cubicBezTo>
                    <a:pt x="19514" y="1168"/>
                    <a:pt x="19147" y="1302"/>
                    <a:pt x="18780" y="1302"/>
                  </a:cubicBezTo>
                  <a:cubicBezTo>
                    <a:pt x="18413" y="1302"/>
                    <a:pt x="18113" y="1135"/>
                    <a:pt x="17879" y="868"/>
                  </a:cubicBezTo>
                  <a:cubicBezTo>
                    <a:pt x="17613" y="534"/>
                    <a:pt x="17212" y="334"/>
                    <a:pt x="16779" y="334"/>
                  </a:cubicBezTo>
                  <a:cubicBezTo>
                    <a:pt x="16745" y="332"/>
                    <a:pt x="16711" y="331"/>
                    <a:pt x="16677" y="331"/>
                  </a:cubicBezTo>
                  <a:cubicBezTo>
                    <a:pt x="16249" y="331"/>
                    <a:pt x="15856" y="523"/>
                    <a:pt x="15578" y="801"/>
                  </a:cubicBezTo>
                  <a:cubicBezTo>
                    <a:pt x="15311" y="1068"/>
                    <a:pt x="14944" y="1235"/>
                    <a:pt x="14577" y="1235"/>
                  </a:cubicBezTo>
                  <a:cubicBezTo>
                    <a:pt x="14244" y="1235"/>
                    <a:pt x="13910" y="1068"/>
                    <a:pt x="13710" y="801"/>
                  </a:cubicBezTo>
                  <a:cubicBezTo>
                    <a:pt x="13410" y="468"/>
                    <a:pt x="13009" y="267"/>
                    <a:pt x="12576" y="267"/>
                  </a:cubicBezTo>
                  <a:lnTo>
                    <a:pt x="12509" y="267"/>
                  </a:lnTo>
                  <a:cubicBezTo>
                    <a:pt x="12075" y="267"/>
                    <a:pt x="11675" y="434"/>
                    <a:pt x="11341" y="734"/>
                  </a:cubicBezTo>
                  <a:cubicBezTo>
                    <a:pt x="11108" y="1001"/>
                    <a:pt x="10741" y="1168"/>
                    <a:pt x="10374" y="1168"/>
                  </a:cubicBezTo>
                  <a:cubicBezTo>
                    <a:pt x="10041" y="1168"/>
                    <a:pt x="9707" y="1001"/>
                    <a:pt x="9473" y="734"/>
                  </a:cubicBezTo>
                  <a:cubicBezTo>
                    <a:pt x="9207" y="368"/>
                    <a:pt x="8806" y="167"/>
                    <a:pt x="8373" y="167"/>
                  </a:cubicBezTo>
                  <a:cubicBezTo>
                    <a:pt x="7906" y="167"/>
                    <a:pt x="7472" y="334"/>
                    <a:pt x="7172" y="668"/>
                  </a:cubicBezTo>
                  <a:cubicBezTo>
                    <a:pt x="6905" y="935"/>
                    <a:pt x="6571" y="1101"/>
                    <a:pt x="6204" y="1101"/>
                  </a:cubicBezTo>
                  <a:cubicBezTo>
                    <a:pt x="5838" y="1068"/>
                    <a:pt x="5504" y="935"/>
                    <a:pt x="5304" y="634"/>
                  </a:cubicBezTo>
                  <a:cubicBezTo>
                    <a:pt x="5037" y="301"/>
                    <a:pt x="4603" y="101"/>
                    <a:pt x="4170" y="101"/>
                  </a:cubicBezTo>
                  <a:cubicBezTo>
                    <a:pt x="3703" y="101"/>
                    <a:pt x="3302" y="301"/>
                    <a:pt x="3002" y="601"/>
                  </a:cubicBezTo>
                  <a:cubicBezTo>
                    <a:pt x="2735" y="868"/>
                    <a:pt x="2368" y="1001"/>
                    <a:pt x="2001" y="1035"/>
                  </a:cubicBezTo>
                  <a:cubicBezTo>
                    <a:pt x="1668" y="1001"/>
                    <a:pt x="1334" y="835"/>
                    <a:pt x="1134" y="534"/>
                  </a:cubicBezTo>
                  <a:cubicBezTo>
                    <a:pt x="834" y="201"/>
                    <a:pt x="434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0">
              <a:extLst>
                <a:ext uri="{FF2B5EF4-FFF2-40B4-BE49-F238E27FC236}">
                  <a16:creationId xmlns:a16="http://schemas.microsoft.com/office/drawing/2014/main" id="{DF07959B-8D32-359A-581C-2CAB6AC41DEC}"/>
                </a:ext>
              </a:extLst>
            </p:cNvPr>
            <p:cNvSpPr/>
            <p:nvPr/>
          </p:nvSpPr>
          <p:spPr>
            <a:xfrm flipH="1">
              <a:off x="8308804" y="3006911"/>
              <a:ext cx="146808" cy="390815"/>
            </a:xfrm>
            <a:custGeom>
              <a:avLst/>
              <a:gdLst/>
              <a:ahLst/>
              <a:cxnLst/>
              <a:rect l="l" t="t" r="r" b="b"/>
              <a:pathLst>
                <a:path w="5238" h="13944" extrusionOk="0">
                  <a:moveTo>
                    <a:pt x="0" y="1"/>
                  </a:moveTo>
                  <a:lnTo>
                    <a:pt x="5237" y="13944"/>
                  </a:lnTo>
                  <a:lnTo>
                    <a:pt x="3870" y="22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C24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0">
              <a:extLst>
                <a:ext uri="{FF2B5EF4-FFF2-40B4-BE49-F238E27FC236}">
                  <a16:creationId xmlns:a16="http://schemas.microsoft.com/office/drawing/2014/main" id="{3FB4C45E-2823-B221-09DE-5068B31E39D9}"/>
                </a:ext>
              </a:extLst>
            </p:cNvPr>
            <p:cNvSpPr/>
            <p:nvPr/>
          </p:nvSpPr>
          <p:spPr>
            <a:xfrm flipH="1">
              <a:off x="8045149" y="2593674"/>
              <a:ext cx="476832" cy="159897"/>
            </a:xfrm>
            <a:custGeom>
              <a:avLst/>
              <a:gdLst/>
              <a:ahLst/>
              <a:cxnLst/>
              <a:rect l="l" t="t" r="r" b="b"/>
              <a:pathLst>
                <a:path w="17013" h="5705" extrusionOk="0">
                  <a:moveTo>
                    <a:pt x="1168" y="1"/>
                  </a:moveTo>
                  <a:cubicBezTo>
                    <a:pt x="934" y="1"/>
                    <a:pt x="767" y="301"/>
                    <a:pt x="734" y="735"/>
                  </a:cubicBezTo>
                  <a:lnTo>
                    <a:pt x="33" y="3303"/>
                  </a:lnTo>
                  <a:cubicBezTo>
                    <a:pt x="0" y="3803"/>
                    <a:pt x="234" y="4304"/>
                    <a:pt x="500" y="4337"/>
                  </a:cubicBezTo>
                  <a:lnTo>
                    <a:pt x="16512" y="5705"/>
                  </a:lnTo>
                  <a:cubicBezTo>
                    <a:pt x="16745" y="5705"/>
                    <a:pt x="16912" y="5405"/>
                    <a:pt x="16945" y="4971"/>
                  </a:cubicBezTo>
                  <a:lnTo>
                    <a:pt x="17012" y="2302"/>
                  </a:lnTo>
                  <a:cubicBezTo>
                    <a:pt x="17012" y="1769"/>
                    <a:pt x="16779" y="1268"/>
                    <a:pt x="16512" y="1235"/>
                  </a:cubicBezTo>
                  <a:lnTo>
                    <a:pt x="1168" y="1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0">
              <a:extLst>
                <a:ext uri="{FF2B5EF4-FFF2-40B4-BE49-F238E27FC236}">
                  <a16:creationId xmlns:a16="http://schemas.microsoft.com/office/drawing/2014/main" id="{B2EADAD9-D0B6-2710-DEF9-F8C670840A47}"/>
                </a:ext>
              </a:extLst>
            </p:cNvPr>
            <p:cNvSpPr/>
            <p:nvPr/>
          </p:nvSpPr>
          <p:spPr>
            <a:xfrm flipH="1">
              <a:off x="7714845" y="2044279"/>
              <a:ext cx="397542" cy="798447"/>
            </a:xfrm>
            <a:custGeom>
              <a:avLst/>
              <a:gdLst/>
              <a:ahLst/>
              <a:cxnLst/>
              <a:rect l="l" t="t" r="r" b="b"/>
              <a:pathLst>
                <a:path w="14184" h="28488" extrusionOk="0">
                  <a:moveTo>
                    <a:pt x="2117" y="0"/>
                  </a:moveTo>
                  <a:cubicBezTo>
                    <a:pt x="1062" y="0"/>
                    <a:pt x="1" y="765"/>
                    <a:pt x="163" y="2157"/>
                  </a:cubicBezTo>
                  <a:cubicBezTo>
                    <a:pt x="263" y="3391"/>
                    <a:pt x="397" y="4592"/>
                    <a:pt x="564" y="5760"/>
                  </a:cubicBezTo>
                  <a:cubicBezTo>
                    <a:pt x="730" y="6960"/>
                    <a:pt x="930" y="8161"/>
                    <a:pt x="1131" y="9362"/>
                  </a:cubicBezTo>
                  <a:cubicBezTo>
                    <a:pt x="1498" y="11730"/>
                    <a:pt x="1965" y="14132"/>
                    <a:pt x="2532" y="16534"/>
                  </a:cubicBezTo>
                  <a:lnTo>
                    <a:pt x="2532" y="16634"/>
                  </a:lnTo>
                  <a:lnTo>
                    <a:pt x="2532" y="16667"/>
                  </a:lnTo>
                  <a:cubicBezTo>
                    <a:pt x="2765" y="17334"/>
                    <a:pt x="3099" y="18002"/>
                    <a:pt x="3499" y="18635"/>
                  </a:cubicBezTo>
                  <a:cubicBezTo>
                    <a:pt x="3833" y="19202"/>
                    <a:pt x="4199" y="19736"/>
                    <a:pt x="4600" y="20270"/>
                  </a:cubicBezTo>
                  <a:cubicBezTo>
                    <a:pt x="5334" y="21271"/>
                    <a:pt x="6134" y="22238"/>
                    <a:pt x="6968" y="23139"/>
                  </a:cubicBezTo>
                  <a:cubicBezTo>
                    <a:pt x="7802" y="24039"/>
                    <a:pt x="8636" y="24940"/>
                    <a:pt x="9537" y="25774"/>
                  </a:cubicBezTo>
                  <a:cubicBezTo>
                    <a:pt x="10404" y="26608"/>
                    <a:pt x="11305" y="27442"/>
                    <a:pt x="12239" y="28242"/>
                  </a:cubicBezTo>
                  <a:cubicBezTo>
                    <a:pt x="12440" y="28414"/>
                    <a:pt x="12657" y="28487"/>
                    <a:pt x="12864" y="28487"/>
                  </a:cubicBezTo>
                  <a:cubicBezTo>
                    <a:pt x="13581" y="28487"/>
                    <a:pt x="14183" y="27607"/>
                    <a:pt x="13640" y="26908"/>
                  </a:cubicBezTo>
                  <a:cubicBezTo>
                    <a:pt x="12906" y="25974"/>
                    <a:pt x="12138" y="25040"/>
                    <a:pt x="11405" y="24106"/>
                  </a:cubicBezTo>
                  <a:cubicBezTo>
                    <a:pt x="10671" y="23172"/>
                    <a:pt x="9937" y="22238"/>
                    <a:pt x="9236" y="21271"/>
                  </a:cubicBezTo>
                  <a:cubicBezTo>
                    <a:pt x="8569" y="20337"/>
                    <a:pt x="7902" y="19369"/>
                    <a:pt x="7268" y="18402"/>
                  </a:cubicBezTo>
                  <a:cubicBezTo>
                    <a:pt x="6968" y="17935"/>
                    <a:pt x="6701" y="17468"/>
                    <a:pt x="6434" y="16968"/>
                  </a:cubicBezTo>
                  <a:cubicBezTo>
                    <a:pt x="6246" y="16592"/>
                    <a:pt x="6088" y="16187"/>
                    <a:pt x="5959" y="15752"/>
                  </a:cubicBezTo>
                  <a:lnTo>
                    <a:pt x="5959" y="15752"/>
                  </a:lnTo>
                  <a:cubicBezTo>
                    <a:pt x="5762" y="14633"/>
                    <a:pt x="5565" y="13482"/>
                    <a:pt x="5400" y="12331"/>
                  </a:cubicBezTo>
                  <a:lnTo>
                    <a:pt x="4900" y="8795"/>
                  </a:lnTo>
                  <a:lnTo>
                    <a:pt x="3999" y="1723"/>
                  </a:lnTo>
                  <a:lnTo>
                    <a:pt x="4033" y="1723"/>
                  </a:lnTo>
                  <a:cubicBezTo>
                    <a:pt x="3895" y="547"/>
                    <a:pt x="3009" y="0"/>
                    <a:pt x="2117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0">
              <a:extLst>
                <a:ext uri="{FF2B5EF4-FFF2-40B4-BE49-F238E27FC236}">
                  <a16:creationId xmlns:a16="http://schemas.microsoft.com/office/drawing/2014/main" id="{896DC0AF-8DE8-5839-6104-1A5F3306FD2C}"/>
                </a:ext>
              </a:extLst>
            </p:cNvPr>
            <p:cNvSpPr/>
            <p:nvPr/>
          </p:nvSpPr>
          <p:spPr>
            <a:xfrm flipH="1">
              <a:off x="7976902" y="2022445"/>
              <a:ext cx="187952" cy="276772"/>
            </a:xfrm>
            <a:custGeom>
              <a:avLst/>
              <a:gdLst/>
              <a:ahLst/>
              <a:cxnLst/>
              <a:rect l="l" t="t" r="r" b="b"/>
              <a:pathLst>
                <a:path w="6706" h="9875" extrusionOk="0">
                  <a:moveTo>
                    <a:pt x="2969" y="0"/>
                  </a:moveTo>
                  <a:cubicBezTo>
                    <a:pt x="2969" y="0"/>
                    <a:pt x="0" y="2836"/>
                    <a:pt x="2169" y="9874"/>
                  </a:cubicBezTo>
                  <a:cubicBezTo>
                    <a:pt x="3003" y="7339"/>
                    <a:pt x="6705" y="2869"/>
                    <a:pt x="6705" y="2869"/>
                  </a:cubicBezTo>
                  <a:cubicBezTo>
                    <a:pt x="6705" y="2869"/>
                    <a:pt x="6105" y="367"/>
                    <a:pt x="29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0">
              <a:extLst>
                <a:ext uri="{FF2B5EF4-FFF2-40B4-BE49-F238E27FC236}">
                  <a16:creationId xmlns:a16="http://schemas.microsoft.com/office/drawing/2014/main" id="{0D02F787-ECC5-C3DE-BEF9-A87FA7704252}"/>
                </a:ext>
              </a:extLst>
            </p:cNvPr>
            <p:cNvSpPr/>
            <p:nvPr/>
          </p:nvSpPr>
          <p:spPr>
            <a:xfrm flipH="1">
              <a:off x="6851262" y="2393614"/>
              <a:ext cx="953664" cy="529187"/>
            </a:xfrm>
            <a:custGeom>
              <a:avLst/>
              <a:gdLst/>
              <a:ahLst/>
              <a:cxnLst/>
              <a:rect l="l" t="t" r="r" b="b"/>
              <a:pathLst>
                <a:path w="34026" h="18881" extrusionOk="0">
                  <a:moveTo>
                    <a:pt x="33792" y="0"/>
                  </a:moveTo>
                  <a:lnTo>
                    <a:pt x="1" y="18047"/>
                  </a:lnTo>
                  <a:lnTo>
                    <a:pt x="435" y="18880"/>
                  </a:lnTo>
                  <a:lnTo>
                    <a:pt x="34025" y="401"/>
                  </a:lnTo>
                  <a:lnTo>
                    <a:pt x="3379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0">
              <a:extLst>
                <a:ext uri="{FF2B5EF4-FFF2-40B4-BE49-F238E27FC236}">
                  <a16:creationId xmlns:a16="http://schemas.microsoft.com/office/drawing/2014/main" id="{3C0AD9DC-DC80-1C7A-AA6A-BC3DCC357EAC}"/>
                </a:ext>
              </a:extLst>
            </p:cNvPr>
            <p:cNvSpPr/>
            <p:nvPr/>
          </p:nvSpPr>
          <p:spPr>
            <a:xfrm flipH="1">
              <a:off x="7650634" y="2777871"/>
              <a:ext cx="150536" cy="88847"/>
            </a:xfrm>
            <a:custGeom>
              <a:avLst/>
              <a:gdLst/>
              <a:ahLst/>
              <a:cxnLst/>
              <a:rect l="l" t="t" r="r" b="b"/>
              <a:pathLst>
                <a:path w="5371" h="3170" extrusionOk="0">
                  <a:moveTo>
                    <a:pt x="1602" y="0"/>
                  </a:moveTo>
                  <a:lnTo>
                    <a:pt x="0" y="734"/>
                  </a:lnTo>
                  <a:cubicBezTo>
                    <a:pt x="167" y="2302"/>
                    <a:pt x="2435" y="3169"/>
                    <a:pt x="2435" y="3169"/>
                  </a:cubicBezTo>
                  <a:lnTo>
                    <a:pt x="5371" y="601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0">
              <a:extLst>
                <a:ext uri="{FF2B5EF4-FFF2-40B4-BE49-F238E27FC236}">
                  <a16:creationId xmlns:a16="http://schemas.microsoft.com/office/drawing/2014/main" id="{F993D9BE-7C77-9628-26FB-3A00ABD2FE3F}"/>
                </a:ext>
              </a:extLst>
            </p:cNvPr>
            <p:cNvSpPr/>
            <p:nvPr/>
          </p:nvSpPr>
          <p:spPr>
            <a:xfrm flipH="1">
              <a:off x="7717452" y="2765230"/>
              <a:ext cx="53813" cy="40836"/>
            </a:xfrm>
            <a:custGeom>
              <a:avLst/>
              <a:gdLst/>
              <a:ahLst/>
              <a:cxnLst/>
              <a:rect l="l" t="t" r="r" b="b"/>
              <a:pathLst>
                <a:path w="1920" h="1457" extrusionOk="0">
                  <a:moveTo>
                    <a:pt x="975" y="0"/>
                  </a:moveTo>
                  <a:cubicBezTo>
                    <a:pt x="810" y="0"/>
                    <a:pt x="643" y="51"/>
                    <a:pt x="501" y="151"/>
                  </a:cubicBezTo>
                  <a:cubicBezTo>
                    <a:pt x="1" y="585"/>
                    <a:pt x="234" y="1385"/>
                    <a:pt x="868" y="1452"/>
                  </a:cubicBezTo>
                  <a:cubicBezTo>
                    <a:pt x="896" y="1455"/>
                    <a:pt x="924" y="1456"/>
                    <a:pt x="952" y="1456"/>
                  </a:cubicBezTo>
                  <a:cubicBezTo>
                    <a:pt x="1539" y="1456"/>
                    <a:pt x="1919" y="794"/>
                    <a:pt x="1569" y="284"/>
                  </a:cubicBezTo>
                  <a:cubicBezTo>
                    <a:pt x="1415" y="93"/>
                    <a:pt x="1196" y="0"/>
                    <a:pt x="9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0">
              <a:extLst>
                <a:ext uri="{FF2B5EF4-FFF2-40B4-BE49-F238E27FC236}">
                  <a16:creationId xmlns:a16="http://schemas.microsoft.com/office/drawing/2014/main" id="{902D5F91-0DF6-60A0-7E68-38AA59BCB156}"/>
                </a:ext>
              </a:extLst>
            </p:cNvPr>
            <p:cNvSpPr/>
            <p:nvPr/>
          </p:nvSpPr>
          <p:spPr>
            <a:xfrm flipH="1">
              <a:off x="7736623" y="2773134"/>
              <a:ext cx="71106" cy="44031"/>
            </a:xfrm>
            <a:custGeom>
              <a:avLst/>
              <a:gdLst/>
              <a:ahLst/>
              <a:cxnLst/>
              <a:rect l="l" t="t" r="r" b="b"/>
              <a:pathLst>
                <a:path w="2537" h="1571" extrusionOk="0">
                  <a:moveTo>
                    <a:pt x="2321" y="1"/>
                  </a:moveTo>
                  <a:cubicBezTo>
                    <a:pt x="2250" y="1"/>
                    <a:pt x="2179" y="38"/>
                    <a:pt x="2136" y="102"/>
                  </a:cubicBezTo>
                  <a:cubicBezTo>
                    <a:pt x="1556" y="1034"/>
                    <a:pt x="825" y="1148"/>
                    <a:pt x="473" y="1148"/>
                  </a:cubicBezTo>
                  <a:cubicBezTo>
                    <a:pt x="358" y="1148"/>
                    <a:pt x="284" y="1136"/>
                    <a:pt x="268" y="1136"/>
                  </a:cubicBezTo>
                  <a:cubicBezTo>
                    <a:pt x="250" y="1131"/>
                    <a:pt x="231" y="1128"/>
                    <a:pt x="212" y="1128"/>
                  </a:cubicBezTo>
                  <a:cubicBezTo>
                    <a:pt x="125" y="1128"/>
                    <a:pt x="34" y="1188"/>
                    <a:pt x="34" y="1270"/>
                  </a:cubicBezTo>
                  <a:cubicBezTo>
                    <a:pt x="1" y="1370"/>
                    <a:pt x="68" y="1503"/>
                    <a:pt x="168" y="1537"/>
                  </a:cubicBezTo>
                  <a:cubicBezTo>
                    <a:pt x="268" y="1537"/>
                    <a:pt x="401" y="1570"/>
                    <a:pt x="501" y="1570"/>
                  </a:cubicBezTo>
                  <a:cubicBezTo>
                    <a:pt x="1335" y="1537"/>
                    <a:pt x="2102" y="1070"/>
                    <a:pt x="2503" y="303"/>
                  </a:cubicBezTo>
                  <a:cubicBezTo>
                    <a:pt x="2536" y="202"/>
                    <a:pt x="2503" y="69"/>
                    <a:pt x="2436" y="36"/>
                  </a:cubicBezTo>
                  <a:cubicBezTo>
                    <a:pt x="2401" y="12"/>
                    <a:pt x="2361" y="1"/>
                    <a:pt x="23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0">
              <a:extLst>
                <a:ext uri="{FF2B5EF4-FFF2-40B4-BE49-F238E27FC236}">
                  <a16:creationId xmlns:a16="http://schemas.microsoft.com/office/drawing/2014/main" id="{10790898-741F-F48E-FCEA-112C99835327}"/>
                </a:ext>
              </a:extLst>
            </p:cNvPr>
            <p:cNvSpPr/>
            <p:nvPr/>
          </p:nvSpPr>
          <p:spPr>
            <a:xfrm flipH="1">
              <a:off x="7604388" y="2794687"/>
              <a:ext cx="130916" cy="115277"/>
            </a:xfrm>
            <a:custGeom>
              <a:avLst/>
              <a:gdLst/>
              <a:ahLst/>
              <a:cxnLst/>
              <a:rect l="l" t="t" r="r" b="b"/>
              <a:pathLst>
                <a:path w="4671" h="4113" extrusionOk="0">
                  <a:moveTo>
                    <a:pt x="2936" y="1"/>
                  </a:moveTo>
                  <a:lnTo>
                    <a:pt x="0" y="2569"/>
                  </a:lnTo>
                  <a:lnTo>
                    <a:pt x="1768" y="3903"/>
                  </a:lnTo>
                  <a:cubicBezTo>
                    <a:pt x="1973" y="4045"/>
                    <a:pt x="2200" y="4113"/>
                    <a:pt x="2425" y="4113"/>
                  </a:cubicBezTo>
                  <a:cubicBezTo>
                    <a:pt x="2676" y="4113"/>
                    <a:pt x="2925" y="4028"/>
                    <a:pt x="3136" y="3870"/>
                  </a:cubicBezTo>
                  <a:lnTo>
                    <a:pt x="4103" y="3103"/>
                  </a:lnTo>
                  <a:cubicBezTo>
                    <a:pt x="4604" y="2702"/>
                    <a:pt x="4670" y="1969"/>
                    <a:pt x="4237" y="1502"/>
                  </a:cubicBezTo>
                  <a:lnTo>
                    <a:pt x="2936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0">
              <a:extLst>
                <a:ext uri="{FF2B5EF4-FFF2-40B4-BE49-F238E27FC236}">
                  <a16:creationId xmlns:a16="http://schemas.microsoft.com/office/drawing/2014/main" id="{DB3B4185-B375-521C-90EB-963723E9F655}"/>
                </a:ext>
              </a:extLst>
            </p:cNvPr>
            <p:cNvSpPr/>
            <p:nvPr/>
          </p:nvSpPr>
          <p:spPr>
            <a:xfrm flipH="1">
              <a:off x="8123234" y="4872674"/>
              <a:ext cx="248240" cy="145351"/>
            </a:xfrm>
            <a:custGeom>
              <a:avLst/>
              <a:gdLst/>
              <a:ahLst/>
              <a:cxnLst/>
              <a:rect l="l" t="t" r="r" b="b"/>
              <a:pathLst>
                <a:path w="8857" h="5186" extrusionOk="0">
                  <a:moveTo>
                    <a:pt x="1408" y="1"/>
                  </a:moveTo>
                  <a:cubicBezTo>
                    <a:pt x="1309" y="1"/>
                    <a:pt x="1219" y="44"/>
                    <a:pt x="1168" y="146"/>
                  </a:cubicBezTo>
                  <a:lnTo>
                    <a:pt x="134" y="2348"/>
                  </a:lnTo>
                  <a:cubicBezTo>
                    <a:pt x="1" y="2648"/>
                    <a:pt x="134" y="2981"/>
                    <a:pt x="468" y="3082"/>
                  </a:cubicBezTo>
                  <a:cubicBezTo>
                    <a:pt x="1768" y="3415"/>
                    <a:pt x="2135" y="3382"/>
                    <a:pt x="3770" y="3882"/>
                  </a:cubicBezTo>
                  <a:cubicBezTo>
                    <a:pt x="5171" y="4282"/>
                    <a:pt x="5171" y="5016"/>
                    <a:pt x="7473" y="5183"/>
                  </a:cubicBezTo>
                  <a:cubicBezTo>
                    <a:pt x="7512" y="5185"/>
                    <a:pt x="7551" y="5186"/>
                    <a:pt x="7588" y="5186"/>
                  </a:cubicBezTo>
                  <a:cubicBezTo>
                    <a:pt x="8856" y="5186"/>
                    <a:pt x="8556" y="4112"/>
                    <a:pt x="7973" y="3982"/>
                  </a:cubicBezTo>
                  <a:cubicBezTo>
                    <a:pt x="5905" y="3549"/>
                    <a:pt x="5705" y="2848"/>
                    <a:pt x="4504" y="1314"/>
                  </a:cubicBezTo>
                  <a:cubicBezTo>
                    <a:pt x="4370" y="1080"/>
                    <a:pt x="4237" y="746"/>
                    <a:pt x="3937" y="680"/>
                  </a:cubicBezTo>
                  <a:lnTo>
                    <a:pt x="1502" y="13"/>
                  </a:lnTo>
                  <a:cubicBezTo>
                    <a:pt x="1470" y="5"/>
                    <a:pt x="1439" y="1"/>
                    <a:pt x="14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0">
              <a:extLst>
                <a:ext uri="{FF2B5EF4-FFF2-40B4-BE49-F238E27FC236}">
                  <a16:creationId xmlns:a16="http://schemas.microsoft.com/office/drawing/2014/main" id="{535A45A8-835E-9FB1-74FC-27002D759005}"/>
                </a:ext>
              </a:extLst>
            </p:cNvPr>
            <p:cNvSpPr/>
            <p:nvPr/>
          </p:nvSpPr>
          <p:spPr>
            <a:xfrm flipH="1">
              <a:off x="8425679" y="4925226"/>
              <a:ext cx="194483" cy="91790"/>
            </a:xfrm>
            <a:custGeom>
              <a:avLst/>
              <a:gdLst/>
              <a:ahLst/>
              <a:cxnLst/>
              <a:rect l="l" t="t" r="r" b="b"/>
              <a:pathLst>
                <a:path w="6939" h="3275" extrusionOk="0">
                  <a:moveTo>
                    <a:pt x="560" y="0"/>
                  </a:moveTo>
                  <a:cubicBezTo>
                    <a:pt x="447" y="0"/>
                    <a:pt x="364" y="120"/>
                    <a:pt x="334" y="239"/>
                  </a:cubicBezTo>
                  <a:lnTo>
                    <a:pt x="34" y="2674"/>
                  </a:lnTo>
                  <a:cubicBezTo>
                    <a:pt x="1" y="2974"/>
                    <a:pt x="234" y="3275"/>
                    <a:pt x="568" y="3275"/>
                  </a:cubicBezTo>
                  <a:cubicBezTo>
                    <a:pt x="1012" y="3264"/>
                    <a:pt x="1261" y="3260"/>
                    <a:pt x="1457" y="3260"/>
                  </a:cubicBezTo>
                  <a:cubicBezTo>
                    <a:pt x="1850" y="3260"/>
                    <a:pt x="2035" y="3275"/>
                    <a:pt x="3169" y="3275"/>
                  </a:cubicBezTo>
                  <a:lnTo>
                    <a:pt x="5571" y="3275"/>
                  </a:lnTo>
                  <a:cubicBezTo>
                    <a:pt x="6939" y="3275"/>
                    <a:pt x="6505" y="2174"/>
                    <a:pt x="5905" y="2040"/>
                  </a:cubicBezTo>
                  <a:cubicBezTo>
                    <a:pt x="4737" y="1774"/>
                    <a:pt x="4437" y="1373"/>
                    <a:pt x="3837" y="473"/>
                  </a:cubicBezTo>
                  <a:cubicBezTo>
                    <a:pt x="3703" y="206"/>
                    <a:pt x="3403" y="39"/>
                    <a:pt x="3103" y="6"/>
                  </a:cubicBezTo>
                  <a:lnTo>
                    <a:pt x="601" y="6"/>
                  </a:lnTo>
                  <a:cubicBezTo>
                    <a:pt x="587" y="2"/>
                    <a:pt x="573" y="0"/>
                    <a:pt x="5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9" name="Google Shape;489;p30">
            <a:extLst>
              <a:ext uri="{FF2B5EF4-FFF2-40B4-BE49-F238E27FC236}">
                <a16:creationId xmlns:a16="http://schemas.microsoft.com/office/drawing/2014/main" id="{F887A3E5-17FA-6A02-944B-BF0FAC995EA7}"/>
              </a:ext>
            </a:extLst>
          </p:cNvPr>
          <p:cNvSpPr/>
          <p:nvPr/>
        </p:nvSpPr>
        <p:spPr>
          <a:xfrm rot="-10189978" flipH="1">
            <a:off x="4276173" y="1248422"/>
            <a:ext cx="328487" cy="328248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30">
            <a:extLst>
              <a:ext uri="{FF2B5EF4-FFF2-40B4-BE49-F238E27FC236}">
                <a16:creationId xmlns:a16="http://schemas.microsoft.com/office/drawing/2014/main" id="{D8194FF7-411C-DA37-40FA-B9EB0BB08DFA}"/>
              </a:ext>
            </a:extLst>
          </p:cNvPr>
          <p:cNvSpPr/>
          <p:nvPr/>
        </p:nvSpPr>
        <p:spPr>
          <a:xfrm rot="-10189508" flipH="1">
            <a:off x="4640637" y="839847"/>
            <a:ext cx="513511" cy="513137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66614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DEFA3F-1919-7CFA-EAC6-3BFA39B35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36F91-DE29-AD06-CC47-624AE51B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Serialization/Deserialization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50EA95-7E58-EA1C-338F-736E602EB02B}"/>
              </a:ext>
            </a:extLst>
          </p:cNvPr>
          <p:cNvSpPr txBox="1"/>
          <p:nvPr/>
        </p:nvSpPr>
        <p:spPr>
          <a:xfrm>
            <a:off x="421883" y="1336962"/>
            <a:ext cx="28609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Serialization</a:t>
            </a:r>
            <a:r>
              <a:rPr lang="en-US" dirty="0">
                <a:solidFill>
                  <a:schemeClr val="bg1"/>
                </a:solidFill>
              </a:rPr>
              <a:t> – the process of </a:t>
            </a:r>
            <a:r>
              <a:rPr lang="en-US" dirty="0" err="1">
                <a:solidFill>
                  <a:schemeClr val="bg1"/>
                </a:solidFill>
              </a:rPr>
              <a:t>coverting</a:t>
            </a:r>
            <a:r>
              <a:rPr lang="en-US" dirty="0">
                <a:solidFill>
                  <a:schemeClr val="bg1"/>
                </a:solidFill>
              </a:rPr>
              <a:t> an object into a format that can be readily persisted or transported. </a:t>
            </a:r>
          </a:p>
          <a:p>
            <a:pPr marL="342900" indent="-342900">
              <a:buClr>
                <a:schemeClr val="bg1"/>
              </a:buClr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Serialize an Object</a:t>
            </a:r>
          </a:p>
          <a:p>
            <a:pPr marL="342900" indent="-342900">
              <a:buClr>
                <a:schemeClr val="bg1"/>
              </a:buClr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Transport it over the internet using HTTP</a:t>
            </a:r>
          </a:p>
          <a:p>
            <a:pPr marL="342900" indent="-342900">
              <a:buClr>
                <a:schemeClr val="bg1"/>
              </a:buClr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Deserialize it at the destination machine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5FEF4C9-74B4-CD82-14F4-FFCE7CF28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845" y="1639805"/>
            <a:ext cx="5595879" cy="22951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B4FF884-D159-10F8-0248-4F315511EB68}"/>
              </a:ext>
            </a:extLst>
          </p:cNvPr>
          <p:cNvSpPr txBox="1"/>
          <p:nvPr/>
        </p:nvSpPr>
        <p:spPr>
          <a:xfrm>
            <a:off x="421882" y="3646313"/>
            <a:ext cx="2741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Deserialization</a:t>
            </a:r>
            <a:r>
              <a:rPr lang="en-US" dirty="0">
                <a:solidFill>
                  <a:schemeClr val="bg1"/>
                </a:solidFill>
              </a:rPr>
              <a:t> – Reconstructs an object from a serialized form. </a:t>
            </a:r>
          </a:p>
        </p:txBody>
      </p:sp>
    </p:spTree>
    <p:extLst>
      <p:ext uri="{BB962C8B-B14F-4D97-AF65-F5344CB8AC3E}">
        <p14:creationId xmlns:p14="http://schemas.microsoft.com/office/powerpoint/2010/main" val="351497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B4A2AE-4AF7-5441-08BF-DEF2D52B5D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12453-CB58-2C92-0800-A0CB6A41D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I/O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C5B92D-0AC8-C0DC-0A02-561E075A02C4}"/>
              </a:ext>
            </a:extLst>
          </p:cNvPr>
          <p:cNvSpPr txBox="1"/>
          <p:nvPr/>
        </p:nvSpPr>
        <p:spPr>
          <a:xfrm>
            <a:off x="1147826" y="1086787"/>
            <a:ext cx="35890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Common Synchronous Options</a:t>
            </a:r>
          </a:p>
          <a:p>
            <a:endParaRPr lang="en-US" dirty="0">
              <a:solidFill>
                <a:schemeClr val="accent3"/>
              </a:solidFill>
            </a:endParaRP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 err="1">
                <a:solidFill>
                  <a:schemeClr val="accent3"/>
                </a:solidFill>
              </a:rPr>
              <a:t>StreamWriter</a:t>
            </a:r>
            <a:endParaRPr lang="en-US" dirty="0">
              <a:solidFill>
                <a:schemeClr val="accent3"/>
              </a:solidFill>
            </a:endParaRPr>
          </a:p>
          <a:p>
            <a:pPr marL="457200" lvl="3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Write()</a:t>
            </a:r>
          </a:p>
          <a:p>
            <a:pPr marL="457200" lvl="3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WriteLine()</a:t>
            </a:r>
          </a:p>
          <a:p>
            <a:pPr marL="285750" lvl="3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accent3"/>
                </a:solidFill>
              </a:rPr>
              <a:t>File</a:t>
            </a:r>
          </a:p>
          <a:p>
            <a:pPr marL="457200" lvl="4" indent="-285750">
              <a:buClr>
                <a:schemeClr val="bg1"/>
              </a:buClr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WriteAllLines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pPr marL="457200" lvl="4" indent="-285750">
              <a:buClr>
                <a:schemeClr val="bg1"/>
              </a:buClr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WriteAllText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pPr marL="457200" lvl="4" indent="-285750">
              <a:buClr>
                <a:schemeClr val="bg1"/>
              </a:buClr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AppendAllLines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pPr marL="457200" lvl="4" indent="-285750">
              <a:buClr>
                <a:schemeClr val="bg1"/>
              </a:buClr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AppendAllText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9AC8C0-A4F7-3839-C3DC-66076EAE70D9}"/>
              </a:ext>
            </a:extLst>
          </p:cNvPr>
          <p:cNvSpPr txBox="1"/>
          <p:nvPr/>
        </p:nvSpPr>
        <p:spPr>
          <a:xfrm>
            <a:off x="4969240" y="1086788"/>
            <a:ext cx="348068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Common Asynchronous Options</a:t>
            </a:r>
          </a:p>
          <a:p>
            <a:endParaRPr lang="en-US" dirty="0">
              <a:solidFill>
                <a:schemeClr val="accent3"/>
              </a:solidFill>
            </a:endParaRP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 err="1">
                <a:solidFill>
                  <a:schemeClr val="accent3"/>
                </a:solidFill>
              </a:rPr>
              <a:t>StreamWriter</a:t>
            </a:r>
            <a:endParaRPr lang="en-US" dirty="0">
              <a:solidFill>
                <a:schemeClr val="accent3"/>
              </a:solidFill>
            </a:endParaRPr>
          </a:p>
          <a:p>
            <a:pPr marL="457200" indent="-285750">
              <a:buClr>
                <a:schemeClr val="bg1"/>
              </a:buClr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WriteAsync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pPr marL="457200" indent="-285750">
              <a:buClr>
                <a:schemeClr val="bg1"/>
              </a:buClr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WriteLineAsync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accent3"/>
                </a:solidFill>
              </a:rPr>
              <a:t>File</a:t>
            </a:r>
          </a:p>
          <a:p>
            <a:pPr marL="457200" lvl="4" indent="-285750">
              <a:buClr>
                <a:schemeClr val="bg1"/>
              </a:buClr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AppendText</a:t>
            </a:r>
            <a:r>
              <a:rPr lang="en-US" dirty="0">
                <a:solidFill>
                  <a:schemeClr val="bg1"/>
                </a:solidFill>
              </a:rPr>
              <a:t> – returns </a:t>
            </a:r>
            <a:r>
              <a:rPr lang="en-US" dirty="0" err="1">
                <a:solidFill>
                  <a:schemeClr val="bg1"/>
                </a:solidFill>
              </a:rPr>
              <a:t>StreamWriter</a:t>
            </a:r>
            <a:r>
              <a:rPr lang="en-US" dirty="0">
                <a:solidFill>
                  <a:schemeClr val="bg1"/>
                </a:solidFill>
              </a:rPr>
              <a:t>; can add to existing file or create new one</a:t>
            </a:r>
          </a:p>
          <a:p>
            <a:pPr marL="457200" lvl="4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OpenText() – returns </a:t>
            </a:r>
            <a:r>
              <a:rPr lang="en-US" dirty="0" err="1">
                <a:solidFill>
                  <a:schemeClr val="bg1"/>
                </a:solidFill>
              </a:rPr>
              <a:t>StreamReader</a:t>
            </a:r>
            <a:endParaRPr lang="en-US" dirty="0">
              <a:solidFill>
                <a:schemeClr val="bg1"/>
              </a:solidFill>
            </a:endParaRPr>
          </a:p>
          <a:p>
            <a:pPr marL="457200" lvl="4" indent="-285750">
              <a:buClr>
                <a:schemeClr val="bg1"/>
              </a:buClr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CreateText</a:t>
            </a:r>
            <a:r>
              <a:rPr lang="en-US" dirty="0">
                <a:solidFill>
                  <a:schemeClr val="bg1"/>
                </a:solidFill>
              </a:rPr>
              <a:t>() – returns </a:t>
            </a:r>
            <a:r>
              <a:rPr lang="en-US" dirty="0" err="1">
                <a:solidFill>
                  <a:schemeClr val="bg1"/>
                </a:solidFill>
              </a:rPr>
              <a:t>StreamWriter</a:t>
            </a:r>
            <a:r>
              <a:rPr lang="en-US" dirty="0">
                <a:solidFill>
                  <a:schemeClr val="bg1"/>
                </a:solidFill>
              </a:rPr>
              <a:t>; creates or opens a file for writing, if file already exists, its contents are replaced </a:t>
            </a:r>
          </a:p>
          <a:p>
            <a:pPr marL="457200" indent="-285750">
              <a:buClr>
                <a:schemeClr val="bg1"/>
              </a:buClr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  <a:p>
            <a:pPr marL="457200" indent="-285750">
              <a:buFontTx/>
              <a:buChar char="-"/>
            </a:pP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2FBE50-AB43-67DD-03CB-5728659E02C8}"/>
              </a:ext>
            </a:extLst>
          </p:cNvPr>
          <p:cNvSpPr txBox="1"/>
          <p:nvPr/>
        </p:nvSpPr>
        <p:spPr>
          <a:xfrm>
            <a:off x="1757597" y="4410775"/>
            <a:ext cx="5958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File class</a:t>
            </a:r>
            <a:r>
              <a:rPr lang="en-US" dirty="0">
                <a:solidFill>
                  <a:schemeClr val="bg1"/>
                </a:solidFill>
              </a:rPr>
              <a:t> also contains the </a:t>
            </a:r>
            <a:r>
              <a:rPr lang="en-US" dirty="0">
                <a:solidFill>
                  <a:schemeClr val="accent3"/>
                </a:solidFill>
              </a:rPr>
              <a:t>Exists property</a:t>
            </a:r>
            <a:r>
              <a:rPr lang="en-US" dirty="0">
                <a:solidFill>
                  <a:schemeClr val="bg1"/>
                </a:solidFill>
              </a:rPr>
              <a:t>, which returns a Boolean of if a file exists or not. </a:t>
            </a:r>
          </a:p>
        </p:txBody>
      </p:sp>
    </p:spTree>
    <p:extLst>
      <p:ext uri="{BB962C8B-B14F-4D97-AF65-F5344CB8AC3E}">
        <p14:creationId xmlns:p14="http://schemas.microsoft.com/office/powerpoint/2010/main" val="4211627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4ED99-173B-B778-1C72-A510193FC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.NET?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C0CC77-F211-3153-0680-5201F86C4302}"/>
              </a:ext>
            </a:extLst>
          </p:cNvPr>
          <p:cNvSpPr txBox="1"/>
          <p:nvPr/>
        </p:nvSpPr>
        <p:spPr>
          <a:xfrm>
            <a:off x="713225" y="1161907"/>
            <a:ext cx="77367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.NET is a </a:t>
            </a:r>
            <a:r>
              <a:rPr lang="en-US" dirty="0">
                <a:solidFill>
                  <a:schemeClr val="accent3"/>
                </a:solidFill>
              </a:rPr>
              <a:t>free, open-source developer platform </a:t>
            </a:r>
            <a:r>
              <a:rPr lang="en-US" dirty="0">
                <a:solidFill>
                  <a:schemeClr val="bg1"/>
                </a:solidFill>
              </a:rPr>
              <a:t>for building many types of applications for multiple different programming platforms. 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With .NET, you can use multiple languages, editors, and libraries to </a:t>
            </a:r>
            <a:r>
              <a:rPr lang="en-US" dirty="0">
                <a:solidFill>
                  <a:schemeClr val="accent3"/>
                </a:solidFill>
              </a:rPr>
              <a:t>build for web, mobile, desktop, games, and IoT </a:t>
            </a:r>
            <a:r>
              <a:rPr lang="en-US" dirty="0">
                <a:solidFill>
                  <a:schemeClr val="bg1"/>
                </a:solidFill>
              </a:rPr>
              <a:t>(Internet of Things).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In .NET:</a:t>
            </a:r>
          </a:p>
          <a:p>
            <a:pPr marL="285750" indent="-285750" algn="ctr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We develop with </a:t>
            </a:r>
            <a:r>
              <a:rPr lang="en-US" dirty="0">
                <a:solidFill>
                  <a:schemeClr val="accent3"/>
                </a:solidFill>
              </a:rPr>
              <a:t>C#, VB, or F#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It has a </a:t>
            </a:r>
            <a:r>
              <a:rPr lang="en-US" dirty="0">
                <a:solidFill>
                  <a:schemeClr val="accent3"/>
                </a:solidFill>
              </a:rPr>
              <a:t>cross-platform design</a:t>
            </a:r>
            <a:r>
              <a:rPr lang="en-US" dirty="0">
                <a:solidFill>
                  <a:schemeClr val="bg1"/>
                </a:solidFill>
              </a:rPr>
              <a:t>, i.e. runs on windows, mac, and </a:t>
            </a:r>
            <a:r>
              <a:rPr lang="en-US" dirty="0" err="1">
                <a:solidFill>
                  <a:schemeClr val="bg1"/>
                </a:solidFill>
              </a:rPr>
              <a:t>linux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Multiple .NET versions can run side-by-side on the same machine to run projects concurrently 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9093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6A862D-C81B-B5C8-42D2-F72006B9EA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C0B69-6D5F-4AD2-F1B5-4C0370EC3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650" y="223483"/>
            <a:ext cx="7736700" cy="572700"/>
          </a:xfrm>
        </p:spPr>
        <p:txBody>
          <a:bodyPr/>
          <a:lstStyle/>
          <a:p>
            <a:r>
              <a:rPr lang="en-US" dirty="0"/>
              <a:t>File I/O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CEA937-FE4E-9F1A-5D97-9D55304AA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03" y="932000"/>
            <a:ext cx="4180118" cy="39880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FE33B6-9F6F-3652-5936-B92B875CB12F}"/>
              </a:ext>
            </a:extLst>
          </p:cNvPr>
          <p:cNvSpPr txBox="1"/>
          <p:nvPr/>
        </p:nvSpPr>
        <p:spPr>
          <a:xfrm>
            <a:off x="5051606" y="1703915"/>
            <a:ext cx="373262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dirty="0">
                <a:solidFill>
                  <a:schemeClr val="accent3"/>
                </a:solidFill>
              </a:rPr>
              <a:t>Garbage Collector </a:t>
            </a:r>
            <a:r>
              <a:rPr lang="en-US" dirty="0">
                <a:solidFill>
                  <a:schemeClr val="bg1"/>
                </a:solidFill>
              </a:rPr>
              <a:t>doesn’t actually manage everything… </a:t>
            </a:r>
            <a:r>
              <a:rPr lang="en-US" dirty="0">
                <a:solidFill>
                  <a:schemeClr val="accent3"/>
                </a:solidFill>
              </a:rPr>
              <a:t>Unmanaged Resources</a:t>
            </a:r>
            <a:r>
              <a:rPr lang="en-US" dirty="0">
                <a:solidFill>
                  <a:schemeClr val="bg1"/>
                </a:solidFill>
              </a:rPr>
              <a:t> must be handled by us. 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File I/O, Database Connections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iDisposable</a:t>
            </a:r>
            <a:r>
              <a:rPr lang="en-US" dirty="0">
                <a:solidFill>
                  <a:schemeClr val="bg1"/>
                </a:solidFill>
              </a:rPr>
              <a:t> interface can release resources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Using keyword can release resources</a:t>
            </a:r>
          </a:p>
        </p:txBody>
      </p:sp>
    </p:spTree>
    <p:extLst>
      <p:ext uri="{BB962C8B-B14F-4D97-AF65-F5344CB8AC3E}">
        <p14:creationId xmlns:p14="http://schemas.microsoft.com/office/powerpoint/2010/main" val="38760490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2AF40F-DC20-0DEB-89C2-CF5875853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2EC9F-93B0-0612-5B98-E96EA537E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Level I Challenge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CE3552-A721-835C-9526-4807DC6EDF7D}"/>
              </a:ext>
            </a:extLst>
          </p:cNvPr>
          <p:cNvSpPr txBox="1"/>
          <p:nvPr/>
        </p:nvSpPr>
        <p:spPr>
          <a:xfrm>
            <a:off x="779228" y="1327868"/>
            <a:ext cx="19878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Goal:</a:t>
            </a:r>
          </a:p>
          <a:p>
            <a:r>
              <a:rPr lang="en-US" dirty="0">
                <a:solidFill>
                  <a:schemeClr val="bg1"/>
                </a:solidFill>
              </a:rPr>
              <a:t>Edit the Car management application.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D0C3C7-3278-C087-7085-D92723118B3A}"/>
              </a:ext>
            </a:extLst>
          </p:cNvPr>
          <p:cNvSpPr txBox="1"/>
          <p:nvPr/>
        </p:nvSpPr>
        <p:spPr>
          <a:xfrm>
            <a:off x="2830664" y="1327868"/>
            <a:ext cx="576469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Scenario:                                                          15 min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When quitting the application, we should write all of our cars in JSON format to a local file.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When loading the application, we should read the file to populate our list of cars. </a:t>
            </a:r>
          </a:p>
        </p:txBody>
      </p:sp>
    </p:spTree>
    <p:extLst>
      <p:ext uri="{BB962C8B-B14F-4D97-AF65-F5344CB8AC3E}">
        <p14:creationId xmlns:p14="http://schemas.microsoft.com/office/powerpoint/2010/main" val="37477976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FE6ADE-9F91-5F26-79A1-34213D6D9C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4ACBE-F0C0-484D-61C0-E116E702B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650" y="223483"/>
            <a:ext cx="7736700" cy="572700"/>
          </a:xfrm>
        </p:spPr>
        <p:txBody>
          <a:bodyPr/>
          <a:lstStyle/>
          <a:p>
            <a:r>
              <a:rPr lang="en-US" dirty="0"/>
              <a:t>LINQ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719477-36D9-3837-DA7F-1020854A1273}"/>
              </a:ext>
            </a:extLst>
          </p:cNvPr>
          <p:cNvSpPr txBox="1"/>
          <p:nvPr/>
        </p:nvSpPr>
        <p:spPr>
          <a:xfrm>
            <a:off x="1965565" y="886951"/>
            <a:ext cx="52128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/>
                </a:solidFill>
              </a:rPr>
              <a:t>Language-Integrated Query (LINQ) </a:t>
            </a:r>
            <a:r>
              <a:rPr lang="en-US" dirty="0">
                <a:solidFill>
                  <a:schemeClr val="bg1"/>
                </a:solidFill>
              </a:rPr>
              <a:t>is the name for the set of technologies based on the integration of query capabilities directly into the C# language.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5CED6D-1736-D842-7D85-310BB9E98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782" y="1822609"/>
            <a:ext cx="4240433" cy="300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7711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1F814B-CF74-AC21-0940-D6944E13E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FCD5A-7127-CD45-0232-7804F2485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Level I Challenge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091DBD-EF72-BB9C-2B59-540E4C505417}"/>
              </a:ext>
            </a:extLst>
          </p:cNvPr>
          <p:cNvSpPr txBox="1"/>
          <p:nvPr/>
        </p:nvSpPr>
        <p:spPr>
          <a:xfrm>
            <a:off x="779228" y="1327868"/>
            <a:ext cx="19878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Goal:</a:t>
            </a:r>
          </a:p>
          <a:p>
            <a:r>
              <a:rPr lang="en-US" dirty="0">
                <a:solidFill>
                  <a:schemeClr val="bg1"/>
                </a:solidFill>
              </a:rPr>
              <a:t>Edit the Car management application.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AB22EC-DB37-53ED-C7AD-55E9B4F56B5B}"/>
              </a:ext>
            </a:extLst>
          </p:cNvPr>
          <p:cNvSpPr txBox="1"/>
          <p:nvPr/>
        </p:nvSpPr>
        <p:spPr>
          <a:xfrm>
            <a:off x="2830664" y="1327868"/>
            <a:ext cx="57646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Scenario:                                                          15 min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Add a search feature to our application. A user should be able to enter a year for a car and have all the cars of that year print to the console. </a:t>
            </a:r>
          </a:p>
        </p:txBody>
      </p:sp>
    </p:spTree>
    <p:extLst>
      <p:ext uri="{BB962C8B-B14F-4D97-AF65-F5344CB8AC3E}">
        <p14:creationId xmlns:p14="http://schemas.microsoft.com/office/powerpoint/2010/main" val="27591733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FC7CA3-91D3-DFA7-D768-3C8BF3B9A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E5918-5232-883A-5161-D191A767D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650" y="223483"/>
            <a:ext cx="7736700" cy="572700"/>
          </a:xfrm>
        </p:spPr>
        <p:txBody>
          <a:bodyPr/>
          <a:lstStyle/>
          <a:p>
            <a:r>
              <a:rPr lang="en-US" dirty="0"/>
              <a:t>What is an API?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81193A-43B8-9BE7-1142-AE0483006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112" y="976453"/>
            <a:ext cx="6933776" cy="22132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37DD97-E178-60D9-319D-6A7FD3612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1971" y="3562125"/>
            <a:ext cx="3820058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4942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4C10DA-C631-321E-32D6-CC5C519D6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BBB09-909B-E31A-7F51-AC21E7493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650" y="223483"/>
            <a:ext cx="7736700" cy="572700"/>
          </a:xfrm>
        </p:spPr>
        <p:txBody>
          <a:bodyPr/>
          <a:lstStyle/>
          <a:p>
            <a:r>
              <a:rPr lang="en-US" dirty="0"/>
              <a:t>What is ASP.NET Core?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9C88FD-45BA-213D-84F2-D030E2EB3654}"/>
              </a:ext>
            </a:extLst>
          </p:cNvPr>
          <p:cNvSpPr txBox="1"/>
          <p:nvPr/>
        </p:nvSpPr>
        <p:spPr>
          <a:xfrm>
            <a:off x="1075185" y="1431984"/>
            <a:ext cx="6993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ASP.NET Core </a:t>
            </a:r>
            <a:r>
              <a:rPr lang="en-US" dirty="0">
                <a:solidFill>
                  <a:schemeClr val="bg1"/>
                </a:solidFill>
              </a:rPr>
              <a:t>is a cross-platform, high-performance, open-source framework for building modern, cloud-enabled, internet-connected apps.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8D8B4C-D9D9-2893-6C24-A19A14EA0B7A}"/>
              </a:ext>
            </a:extLst>
          </p:cNvPr>
          <p:cNvSpPr txBox="1"/>
          <p:nvPr/>
        </p:nvSpPr>
        <p:spPr>
          <a:xfrm>
            <a:off x="2286000" y="2337956"/>
            <a:ext cx="4572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With ASP.NET Core, you can: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- Build web apps and services, Azure IoT (Internet of Things) apps, and mobile backends.</a:t>
            </a:r>
          </a:p>
          <a:p>
            <a:r>
              <a:rPr lang="en-US" dirty="0">
                <a:solidFill>
                  <a:schemeClr val="bg1"/>
                </a:solidFill>
              </a:rPr>
              <a:t>- Use your favorite development tools on Windows, macOS, and Linux.</a:t>
            </a:r>
          </a:p>
          <a:p>
            <a:r>
              <a:rPr lang="en-US" dirty="0">
                <a:solidFill>
                  <a:schemeClr val="bg1"/>
                </a:solidFill>
              </a:rPr>
              <a:t>- Deploy to the cloud or on-premises.</a:t>
            </a:r>
          </a:p>
          <a:p>
            <a:r>
              <a:rPr lang="en-US" dirty="0">
                <a:solidFill>
                  <a:schemeClr val="bg1"/>
                </a:solidFill>
              </a:rPr>
              <a:t>- Run on .NET.</a:t>
            </a:r>
          </a:p>
        </p:txBody>
      </p:sp>
    </p:spTree>
    <p:extLst>
      <p:ext uri="{BB962C8B-B14F-4D97-AF65-F5344CB8AC3E}">
        <p14:creationId xmlns:p14="http://schemas.microsoft.com/office/powerpoint/2010/main" val="21104493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036A68-90AC-6072-F71C-3C9E8EFFF6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56970-B1C2-7A98-5FB7-CAF9F3BD6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650" y="223483"/>
            <a:ext cx="7736700" cy="572700"/>
          </a:xfrm>
        </p:spPr>
        <p:txBody>
          <a:bodyPr/>
          <a:lstStyle/>
          <a:p>
            <a:r>
              <a:rPr lang="en-US" dirty="0"/>
              <a:t>ASP.NET Core vs ASP.NET 4.x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19912D-FE28-1807-E85C-AF75820DD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331" y="1128687"/>
            <a:ext cx="5963337" cy="336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11614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CC298A-DC07-926C-2817-795DA4D148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84E2D-BAC0-957D-A77A-09C81B9BE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650" y="223483"/>
            <a:ext cx="7736700" cy="572700"/>
          </a:xfrm>
        </p:spPr>
        <p:txBody>
          <a:bodyPr/>
          <a:lstStyle/>
          <a:p>
            <a:r>
              <a:rPr lang="en-US" dirty="0"/>
              <a:t>API Options in ASP.NET Core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038BB4-3A8E-6727-7228-9DEF33A49776}"/>
              </a:ext>
            </a:extLst>
          </p:cNvPr>
          <p:cNvSpPr txBox="1"/>
          <p:nvPr/>
        </p:nvSpPr>
        <p:spPr>
          <a:xfrm>
            <a:off x="1679985" y="1284602"/>
            <a:ext cx="6993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There are 2 approaches: a </a:t>
            </a:r>
            <a:r>
              <a:rPr lang="en-US" dirty="0">
                <a:solidFill>
                  <a:schemeClr val="accent3"/>
                </a:solidFill>
              </a:rPr>
              <a:t>controller-based</a:t>
            </a:r>
            <a:r>
              <a:rPr lang="en-US" dirty="0">
                <a:solidFill>
                  <a:schemeClr val="bg1"/>
                </a:solidFill>
              </a:rPr>
              <a:t> approach and </a:t>
            </a:r>
            <a:r>
              <a:rPr lang="en-US" dirty="0">
                <a:solidFill>
                  <a:schemeClr val="accent3"/>
                </a:solidFill>
              </a:rPr>
              <a:t>Minimal APIs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097617-4D7C-9343-1A11-B04BB75DE74C}"/>
              </a:ext>
            </a:extLst>
          </p:cNvPr>
          <p:cNvSpPr txBox="1"/>
          <p:nvPr/>
        </p:nvSpPr>
        <p:spPr>
          <a:xfrm>
            <a:off x="590400" y="2080798"/>
            <a:ext cx="34848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Controllers</a:t>
            </a:r>
            <a:r>
              <a:rPr lang="en-US" dirty="0">
                <a:solidFill>
                  <a:schemeClr val="bg1"/>
                </a:solidFill>
              </a:rPr>
              <a:t> in an API project are classes that derive from </a:t>
            </a:r>
            <a:r>
              <a:rPr lang="en-US" dirty="0" err="1">
                <a:solidFill>
                  <a:schemeClr val="accent3"/>
                </a:solidFill>
              </a:rPr>
              <a:t>ControllerBase</a:t>
            </a:r>
            <a:endParaRPr lang="en-US" dirty="0">
              <a:solidFill>
                <a:schemeClr val="accent3"/>
              </a:solidFill>
            </a:endParaRPr>
          </a:p>
          <a:p>
            <a:pPr marL="460375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Classes that take dependencies via constructor injection or property injection</a:t>
            </a:r>
          </a:p>
          <a:p>
            <a:pPr marL="460375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Follows more of an Object-Oriented pattern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F462F4-A39B-C308-F7DC-704745F8DCAB}"/>
              </a:ext>
            </a:extLst>
          </p:cNvPr>
          <p:cNvSpPr txBox="1"/>
          <p:nvPr/>
        </p:nvSpPr>
        <p:spPr>
          <a:xfrm>
            <a:off x="4904400" y="2080798"/>
            <a:ext cx="3484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Minimal APIs </a:t>
            </a:r>
            <a:r>
              <a:rPr lang="en-US" dirty="0">
                <a:solidFill>
                  <a:schemeClr val="bg1"/>
                </a:solidFill>
              </a:rPr>
              <a:t>define endpoints with logical handlers in lambdas or methods</a:t>
            </a:r>
          </a:p>
          <a:p>
            <a:pPr marL="460375" indent="-460375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Less verbose, intended to include less of the files, features, and dependencies of ASP.NET Core</a:t>
            </a:r>
          </a:p>
        </p:txBody>
      </p:sp>
    </p:spTree>
    <p:extLst>
      <p:ext uri="{BB962C8B-B14F-4D97-AF65-F5344CB8AC3E}">
        <p14:creationId xmlns:p14="http://schemas.microsoft.com/office/powerpoint/2010/main" val="108876187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86FC1-DAC4-D058-9F98-04CD21B9AA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362C9-9243-A93B-94FB-F288E06B2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650" y="223483"/>
            <a:ext cx="7736700" cy="572700"/>
          </a:xfrm>
        </p:spPr>
        <p:txBody>
          <a:bodyPr/>
          <a:lstStyle/>
          <a:p>
            <a:r>
              <a:rPr lang="en-US" dirty="0"/>
              <a:t>Creating a Minimal API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D092CB-0B05-7508-64FF-8EAEDA92D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625" y="1159663"/>
            <a:ext cx="4896533" cy="5144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77DBBD3-594C-7C19-2545-205130701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625" y="2829730"/>
            <a:ext cx="7430400" cy="7544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3A09144-AC7E-04B3-A815-754064F3DA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625" y="2037565"/>
            <a:ext cx="5430008" cy="42868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ADD8BE3-E33C-C166-C9C1-9415E8DF4F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626" y="3858042"/>
            <a:ext cx="7506748" cy="857370"/>
          </a:xfrm>
          <a:prstGeom prst="rect">
            <a:avLst/>
          </a:prstGeom>
        </p:spPr>
      </p:pic>
      <p:sp>
        <p:nvSpPr>
          <p:cNvPr id="16" name="Arrow: Left 15">
            <a:extLst>
              <a:ext uri="{FF2B5EF4-FFF2-40B4-BE49-F238E27FC236}">
                <a16:creationId xmlns:a16="http://schemas.microsoft.com/office/drawing/2014/main" id="{D7CFAB10-A2A0-101B-84BC-776B6D30FD84}"/>
              </a:ext>
            </a:extLst>
          </p:cNvPr>
          <p:cNvSpPr/>
          <p:nvPr/>
        </p:nvSpPr>
        <p:spPr>
          <a:xfrm>
            <a:off x="5803200" y="1217363"/>
            <a:ext cx="684000" cy="313285"/>
          </a:xfrm>
          <a:prstGeom prst="lef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654965-6103-C43D-E29F-4ACE468013D4}"/>
              </a:ext>
            </a:extLst>
          </p:cNvPr>
          <p:cNvSpPr txBox="1"/>
          <p:nvPr/>
        </p:nvSpPr>
        <p:spPr>
          <a:xfrm>
            <a:off x="6487200" y="1210726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 the App</a:t>
            </a:r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61067F5A-DE6A-2EAC-7A5F-FE2EAC6C4EA3}"/>
              </a:ext>
            </a:extLst>
          </p:cNvPr>
          <p:cNvSpPr/>
          <p:nvPr/>
        </p:nvSpPr>
        <p:spPr>
          <a:xfrm>
            <a:off x="6282991" y="2038110"/>
            <a:ext cx="684000" cy="313285"/>
          </a:xfrm>
          <a:prstGeom prst="lef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E20B3A-1A6B-520D-B5B8-E28ACE4E1DA1}"/>
              </a:ext>
            </a:extLst>
          </p:cNvPr>
          <p:cNvSpPr txBox="1"/>
          <p:nvPr/>
        </p:nvSpPr>
        <p:spPr>
          <a:xfrm>
            <a:off x="7082191" y="1928595"/>
            <a:ext cx="2061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Install Entity Framework Core</a:t>
            </a:r>
          </a:p>
        </p:txBody>
      </p:sp>
    </p:spTree>
    <p:extLst>
      <p:ext uri="{BB962C8B-B14F-4D97-AF65-F5344CB8AC3E}">
        <p14:creationId xmlns:p14="http://schemas.microsoft.com/office/powerpoint/2010/main" val="37382301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E278D9-F74B-22DE-9693-EF56F7E7A1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76201-DECF-5674-B22C-7818A6453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Level I Challenge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10B444-A199-33A3-283D-6D3AE1DCD114}"/>
              </a:ext>
            </a:extLst>
          </p:cNvPr>
          <p:cNvSpPr txBox="1"/>
          <p:nvPr/>
        </p:nvSpPr>
        <p:spPr>
          <a:xfrm>
            <a:off x="779228" y="1327868"/>
            <a:ext cx="198782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Goal:</a:t>
            </a:r>
          </a:p>
          <a:p>
            <a:r>
              <a:rPr lang="en-US" dirty="0">
                <a:solidFill>
                  <a:schemeClr val="bg1"/>
                </a:solidFill>
              </a:rPr>
              <a:t>Create a Minimal API project.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777A3A-3410-7025-1475-C933DD75D179}"/>
              </a:ext>
            </a:extLst>
          </p:cNvPr>
          <p:cNvSpPr txBox="1"/>
          <p:nvPr/>
        </p:nvSpPr>
        <p:spPr>
          <a:xfrm>
            <a:off x="2830664" y="1327868"/>
            <a:ext cx="576469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Scenario:                                                          5 min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Create the project and install the necessary </a:t>
            </a:r>
            <a:r>
              <a:rPr lang="en-US" dirty="0" err="1">
                <a:solidFill>
                  <a:schemeClr val="bg1"/>
                </a:solidFill>
              </a:rPr>
              <a:t>nuget</a:t>
            </a:r>
            <a:r>
              <a:rPr lang="en-US" dirty="0">
                <a:solidFill>
                  <a:schemeClr val="bg1"/>
                </a:solidFill>
              </a:rPr>
              <a:t> packages.</a:t>
            </a:r>
          </a:p>
        </p:txBody>
      </p:sp>
    </p:spTree>
    <p:extLst>
      <p:ext uri="{BB962C8B-B14F-4D97-AF65-F5344CB8AC3E}">
        <p14:creationId xmlns:p14="http://schemas.microsoft.com/office/powerpoint/2010/main" val="3997936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B111D6-1B66-9A97-ADD3-E6436DF42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1399F-DEBE-F5AA-B9E0-D3EEDF5B9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are coming from Java…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BE782C-B717-D2B9-10BA-D806D55C0D1C}"/>
              </a:ext>
            </a:extLst>
          </p:cNvPr>
          <p:cNvSpPr txBox="1"/>
          <p:nvPr/>
        </p:nvSpPr>
        <p:spPr>
          <a:xfrm>
            <a:off x="713225" y="1161907"/>
            <a:ext cx="7736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1A5AD96-3CAB-5A81-5464-C8A144055E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420525"/>
              </p:ext>
            </p:extLst>
          </p:nvPr>
        </p:nvGraphicFramePr>
        <p:xfrm>
          <a:off x="311149" y="1012300"/>
          <a:ext cx="8521701" cy="3771900"/>
        </p:xfrm>
        <a:graphic>
          <a:graphicData uri="http://schemas.openxmlformats.org/drawingml/2006/table">
            <a:tbl>
              <a:tblPr>
                <a:tableStyleId>{306799F8-075E-4A3A-A7F6-7FBC6576F1A4}</a:tableStyleId>
              </a:tblPr>
              <a:tblGrid>
                <a:gridCol w="2840567">
                  <a:extLst>
                    <a:ext uri="{9D8B030D-6E8A-4147-A177-3AD203B41FA5}">
                      <a16:colId xmlns:a16="http://schemas.microsoft.com/office/drawing/2014/main" val="4205897151"/>
                    </a:ext>
                  </a:extLst>
                </a:gridCol>
                <a:gridCol w="2840567">
                  <a:extLst>
                    <a:ext uri="{9D8B030D-6E8A-4147-A177-3AD203B41FA5}">
                      <a16:colId xmlns:a16="http://schemas.microsoft.com/office/drawing/2014/main" val="1093341715"/>
                    </a:ext>
                  </a:extLst>
                </a:gridCol>
                <a:gridCol w="2840567">
                  <a:extLst>
                    <a:ext uri="{9D8B030D-6E8A-4147-A177-3AD203B41FA5}">
                      <a16:colId xmlns:a16="http://schemas.microsoft.com/office/drawing/2014/main" val="2420895244"/>
                    </a:ext>
                  </a:extLst>
                </a:gridCol>
              </a:tblGrid>
              <a:tr h="327660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Technology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Java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.NET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503515483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Language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Java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C#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102097643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Dependency Manager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Maven/Gradle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Nuget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383288507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Testing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junit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xunit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639998396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SQL Vendor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MySQL/PostgreSQL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SQL Server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763889718"/>
                  </a:ext>
                </a:extLst>
              </a:tr>
              <a:tr h="541020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DB access</a:t>
                      </a:r>
                      <a:br>
                        <a:rPr lang="en-US" sz="1800" b="1" dirty="0">
                          <a:effectLst/>
                        </a:rPr>
                      </a:br>
                      <a:endParaRPr lang="en-US" sz="1800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jdbc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ADO.NET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695836626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ORM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Hibernate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Entity Framework Core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611240722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Web Framework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javalin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ASP.NET Core minimal API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213763219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endParaRPr lang="en-US" sz="1800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Spring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ASP.NET Core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456442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975612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BE5C96-1970-95EF-87E4-7E8190368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5FD68-14BC-A89E-E2BC-D665736CF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650" y="223483"/>
            <a:ext cx="7736700" cy="572700"/>
          </a:xfrm>
        </p:spPr>
        <p:txBody>
          <a:bodyPr/>
          <a:lstStyle/>
          <a:p>
            <a:r>
              <a:rPr lang="en-US" dirty="0"/>
              <a:t>What is Entity Framework Core?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E9574F-729B-D0A2-B303-9DD90A217A40}"/>
              </a:ext>
            </a:extLst>
          </p:cNvPr>
          <p:cNvSpPr txBox="1"/>
          <p:nvPr/>
        </p:nvSpPr>
        <p:spPr>
          <a:xfrm>
            <a:off x="1800000" y="1308910"/>
            <a:ext cx="55440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Entity Framework Core </a:t>
            </a:r>
            <a:r>
              <a:rPr lang="en-US" dirty="0">
                <a:solidFill>
                  <a:schemeClr val="bg1"/>
                </a:solidFill>
              </a:rPr>
              <a:t>is a lightweight, extensible, open source and cross-platform version of the popular Entity Framework data access technology.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EF Core is an </a:t>
            </a:r>
            <a:r>
              <a:rPr lang="en-US" dirty="0">
                <a:solidFill>
                  <a:schemeClr val="accent3"/>
                </a:solidFill>
              </a:rPr>
              <a:t>O/RM</a:t>
            </a:r>
            <a:r>
              <a:rPr lang="en-US" dirty="0">
                <a:solidFill>
                  <a:schemeClr val="bg1"/>
                </a:solidFill>
              </a:rPr>
              <a:t>, which: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Enables .NET developers to work with a database using .NET objects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Eliminates the need for most of the data-access code that typically needs to be written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This is the second incarnation. Entity Framework 6 is an O/RM for .NET Framework; no longer being actively developed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Supports LINQ Queries, change tracking, updates, and schema migrations.</a:t>
            </a:r>
          </a:p>
        </p:txBody>
      </p:sp>
    </p:spTree>
    <p:extLst>
      <p:ext uri="{BB962C8B-B14F-4D97-AF65-F5344CB8AC3E}">
        <p14:creationId xmlns:p14="http://schemas.microsoft.com/office/powerpoint/2010/main" val="21769899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EF378D-560A-154F-1BD9-7C2A2FF93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39CC0-9569-7C49-D566-DC5BDAAE6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650" y="223483"/>
            <a:ext cx="7736700" cy="572700"/>
          </a:xfrm>
        </p:spPr>
        <p:txBody>
          <a:bodyPr/>
          <a:lstStyle/>
          <a:p>
            <a:r>
              <a:rPr lang="en-US" dirty="0"/>
              <a:t>Creating a Minimal API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E635F9-5F50-6A55-4F6C-71D93933F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803" y="1034280"/>
            <a:ext cx="3048425" cy="16004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B10F54-4007-5114-12B3-17833DF03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641" y="2872800"/>
            <a:ext cx="3441587" cy="19056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236CCF-E098-6B73-3EAD-11F49C14EC0F}"/>
              </a:ext>
            </a:extLst>
          </p:cNvPr>
          <p:cNvSpPr txBox="1"/>
          <p:nvPr/>
        </p:nvSpPr>
        <p:spPr>
          <a:xfrm>
            <a:off x="4731622" y="1034280"/>
            <a:ext cx="32155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3"/>
                </a:solidFill>
              </a:rPr>
              <a:t>Todo.cs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We create </a:t>
            </a:r>
            <a:r>
              <a:rPr lang="en-US" dirty="0">
                <a:solidFill>
                  <a:schemeClr val="accent3"/>
                </a:solidFill>
              </a:rPr>
              <a:t>models</a:t>
            </a:r>
            <a:r>
              <a:rPr lang="en-US" dirty="0">
                <a:solidFill>
                  <a:schemeClr val="bg1"/>
                </a:solidFill>
              </a:rPr>
              <a:t> that represent a tuple.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7CECFB-F6E6-4630-D2FE-036D4E88A13B}"/>
              </a:ext>
            </a:extLst>
          </p:cNvPr>
          <p:cNvSpPr txBox="1"/>
          <p:nvPr/>
        </p:nvSpPr>
        <p:spPr>
          <a:xfrm>
            <a:off x="4780800" y="2872800"/>
            <a:ext cx="3787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3"/>
                </a:solidFill>
              </a:rPr>
              <a:t>TodoDb.cs</a:t>
            </a:r>
            <a:br>
              <a:rPr lang="en-US" dirty="0">
                <a:solidFill>
                  <a:schemeClr val="accent3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Defines a database context, which is the main class that coordinates Entity Framework functionality for a data model. 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ED5AB7A3-25A6-702E-EBBA-7E684B767B72}"/>
              </a:ext>
            </a:extLst>
          </p:cNvPr>
          <p:cNvSpPr/>
          <p:nvPr/>
        </p:nvSpPr>
        <p:spPr>
          <a:xfrm>
            <a:off x="3057390" y="3952577"/>
            <a:ext cx="1589383" cy="313285"/>
          </a:xfrm>
          <a:prstGeom prst="lef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9CBB90-1560-B262-607B-355BB3272FCB}"/>
              </a:ext>
            </a:extLst>
          </p:cNvPr>
          <p:cNvSpPr txBox="1"/>
          <p:nvPr/>
        </p:nvSpPr>
        <p:spPr>
          <a:xfrm>
            <a:off x="4646773" y="3952577"/>
            <a:ext cx="4293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 is a constructor initializer. We are passing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our database options to the base class: </a:t>
            </a:r>
            <a:r>
              <a:rPr lang="en-US" dirty="0" err="1">
                <a:solidFill>
                  <a:schemeClr val="bg1"/>
                </a:solidFill>
              </a:rPr>
              <a:t>DbContext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287734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84685C-AAFF-464E-9527-18EB7BEFF6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C3BD6-53F2-237D-F01B-CF5C7FC8E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Level I Challenge 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0298B2-9F9B-29AC-3B34-92C30FEABCD1}"/>
              </a:ext>
            </a:extLst>
          </p:cNvPr>
          <p:cNvSpPr txBox="1"/>
          <p:nvPr/>
        </p:nvSpPr>
        <p:spPr>
          <a:xfrm>
            <a:off x="779228" y="1327868"/>
            <a:ext cx="198782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Goal:</a:t>
            </a:r>
          </a:p>
          <a:p>
            <a:r>
              <a:rPr lang="en-US" dirty="0">
                <a:solidFill>
                  <a:schemeClr val="bg1"/>
                </a:solidFill>
              </a:rPr>
              <a:t>Create a model and database context.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E635FF-3D2C-EE57-655E-27F6254BE63C}"/>
              </a:ext>
            </a:extLst>
          </p:cNvPr>
          <p:cNvSpPr txBox="1"/>
          <p:nvPr/>
        </p:nvSpPr>
        <p:spPr>
          <a:xfrm>
            <a:off x="2830664" y="1327868"/>
            <a:ext cx="576469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Scenario:                                                          10 min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Create a model and database context for Cars.</a:t>
            </a:r>
          </a:p>
        </p:txBody>
      </p:sp>
    </p:spTree>
    <p:extLst>
      <p:ext uri="{BB962C8B-B14F-4D97-AF65-F5344CB8AC3E}">
        <p14:creationId xmlns:p14="http://schemas.microsoft.com/office/powerpoint/2010/main" val="396717864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104A80-905B-7602-E982-F9F83D83DD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D77D1-ACEE-F709-8A10-A0DB0627D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650" y="223483"/>
            <a:ext cx="7736700" cy="572700"/>
          </a:xfrm>
        </p:spPr>
        <p:txBody>
          <a:bodyPr/>
          <a:lstStyle/>
          <a:p>
            <a:r>
              <a:rPr lang="en-US" dirty="0"/>
              <a:t>Creating a Minimal API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A9A502-727A-B941-D27E-99B7005E5151}"/>
              </a:ext>
            </a:extLst>
          </p:cNvPr>
          <p:cNvSpPr txBox="1"/>
          <p:nvPr/>
        </p:nvSpPr>
        <p:spPr>
          <a:xfrm>
            <a:off x="5364000" y="1821374"/>
            <a:ext cx="36263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3"/>
                </a:solidFill>
              </a:rPr>
              <a:t>Program.cs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 Our services are built into the app via Dependency Injection.</a:t>
            </a:r>
          </a:p>
          <a:p>
            <a:r>
              <a:rPr lang="en-US" dirty="0">
                <a:solidFill>
                  <a:schemeClr val="bg1"/>
                </a:solidFill>
              </a:rPr>
              <a:t>-  Endpoints are mapped to asynchronous anonymous functions.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2F69A2A-EA37-973C-5B70-008A05434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31" y="1232550"/>
            <a:ext cx="4920603" cy="26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38480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E902BD-C82C-4C0E-055F-072D47698C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BEAAA-4F89-AD66-6104-51FACEC1A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650" y="223483"/>
            <a:ext cx="7736700" cy="572700"/>
          </a:xfrm>
        </p:spPr>
        <p:txBody>
          <a:bodyPr/>
          <a:lstStyle/>
          <a:p>
            <a:r>
              <a:rPr lang="en-US" dirty="0"/>
              <a:t>Testing Our Minimal API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FB7EC4-A81A-7BC2-2426-C95502557B7C}"/>
              </a:ext>
            </a:extLst>
          </p:cNvPr>
          <p:cNvSpPr txBox="1"/>
          <p:nvPr/>
        </p:nvSpPr>
        <p:spPr>
          <a:xfrm>
            <a:off x="4701602" y="2048530"/>
            <a:ext cx="36263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3"/>
                </a:solidFill>
              </a:rPr>
              <a:t>Program.cs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 Swagger is a robust API testing toolkit</a:t>
            </a:r>
          </a:p>
          <a:p>
            <a:r>
              <a:rPr lang="en-US" dirty="0">
                <a:solidFill>
                  <a:schemeClr val="bg1"/>
                </a:solidFill>
              </a:rPr>
              <a:t>- GUI Provided</a:t>
            </a:r>
          </a:p>
          <a:p>
            <a:r>
              <a:rPr lang="en-US" dirty="0">
                <a:solidFill>
                  <a:schemeClr val="bg1"/>
                </a:solidFill>
              </a:rPr>
              <a:t>- Easily see HTTP status codes, response bodies, response headers, and more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8EB67B-8D09-F84A-5A62-5074B72EE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729" y="1882662"/>
            <a:ext cx="4061671" cy="27802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3BA90C-1B9F-A103-0919-55ABCE8F6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470" y="1161056"/>
            <a:ext cx="5449060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28731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E90C42-E555-124B-B738-33A6EE7BE7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90A95-3FF2-5824-CD82-5BC14EC24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Level I Challenge 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402BCE-6132-4DFE-7700-FC49D19A2FE5}"/>
              </a:ext>
            </a:extLst>
          </p:cNvPr>
          <p:cNvSpPr txBox="1"/>
          <p:nvPr/>
        </p:nvSpPr>
        <p:spPr>
          <a:xfrm>
            <a:off x="779228" y="1327868"/>
            <a:ext cx="1987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Goal:</a:t>
            </a:r>
          </a:p>
          <a:p>
            <a:r>
              <a:rPr lang="en-US" dirty="0">
                <a:solidFill>
                  <a:schemeClr val="bg1"/>
                </a:solidFill>
              </a:rPr>
              <a:t>Finish the application.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583560-863C-032A-C8D4-0CEB09FCEB6F}"/>
              </a:ext>
            </a:extLst>
          </p:cNvPr>
          <p:cNvSpPr txBox="1"/>
          <p:nvPr/>
        </p:nvSpPr>
        <p:spPr>
          <a:xfrm>
            <a:off x="2830664" y="1327868"/>
            <a:ext cx="57646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Scenario:                                                          15 min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Create and test an API that can create cars, return a list of all cars, and return all cars of a certain year. </a:t>
            </a:r>
          </a:p>
        </p:txBody>
      </p:sp>
    </p:spTree>
    <p:extLst>
      <p:ext uri="{BB962C8B-B14F-4D97-AF65-F5344CB8AC3E}">
        <p14:creationId xmlns:p14="http://schemas.microsoft.com/office/powerpoint/2010/main" val="188192072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B0818F-79F0-E89A-EF73-1BD7079358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402A6-D67B-CB18-7E09-3A781F3C2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things to add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DCFA31-9330-CEE3-A33F-E7843FC1D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99" y="1022426"/>
            <a:ext cx="3644711" cy="22700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763BD3-AA20-A965-F1AD-3FCF3451E48B}"/>
              </a:ext>
            </a:extLst>
          </p:cNvPr>
          <p:cNvSpPr txBox="1"/>
          <p:nvPr/>
        </p:nvSpPr>
        <p:spPr>
          <a:xfrm>
            <a:off x="4327200" y="1224000"/>
            <a:ext cx="3677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SOLID principles, other items in </a:t>
            </a:r>
            <a:r>
              <a:rPr lang="en-US" dirty="0" err="1"/>
              <a:t>kung’s</a:t>
            </a:r>
            <a:r>
              <a:rPr lang="en-US" dirty="0"/>
              <a:t> repo</a:t>
            </a:r>
          </a:p>
        </p:txBody>
      </p:sp>
    </p:spTree>
    <p:extLst>
      <p:ext uri="{BB962C8B-B14F-4D97-AF65-F5344CB8AC3E}">
        <p14:creationId xmlns:p14="http://schemas.microsoft.com/office/powerpoint/2010/main" val="4443176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93;p40">
            <a:extLst>
              <a:ext uri="{FF2B5EF4-FFF2-40B4-BE49-F238E27FC236}">
                <a16:creationId xmlns:a16="http://schemas.microsoft.com/office/drawing/2014/main" id="{1EDE0B88-BABD-B977-D0AC-23BD3EF6DAB2}"/>
              </a:ext>
            </a:extLst>
          </p:cNvPr>
          <p:cNvSpPr/>
          <p:nvPr/>
        </p:nvSpPr>
        <p:spPr>
          <a:xfrm>
            <a:off x="4803725" y="2927775"/>
            <a:ext cx="3646200" cy="1687800"/>
          </a:xfrm>
          <a:prstGeom prst="roundRect">
            <a:avLst>
              <a:gd name="adj" fmla="val 3710"/>
            </a:avLst>
          </a:prstGeom>
          <a:noFill/>
          <a:ln w="19050" cap="flat" cmpd="sng">
            <a:solidFill>
              <a:srgbClr val="2FC0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0" name="Google Shape;990;p40"/>
          <p:cNvSpPr txBox="1">
            <a:spLocks noGrp="1"/>
          </p:cNvSpPr>
          <p:nvPr>
            <p:ph type="title"/>
          </p:nvPr>
        </p:nvSpPr>
        <p:spPr>
          <a:xfrm>
            <a:off x="713225" y="359300"/>
            <a:ext cx="773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Multi-Tenant Architecture</a:t>
            </a:r>
            <a:endParaRPr dirty="0"/>
          </a:p>
        </p:txBody>
      </p:sp>
      <p:sp>
        <p:nvSpPr>
          <p:cNvPr id="991" name="Google Shape;991;p40"/>
          <p:cNvSpPr/>
          <p:nvPr/>
        </p:nvSpPr>
        <p:spPr>
          <a:xfrm>
            <a:off x="713225" y="1146325"/>
            <a:ext cx="3646200" cy="1687800"/>
          </a:xfrm>
          <a:prstGeom prst="roundRect">
            <a:avLst>
              <a:gd name="adj" fmla="val 5263"/>
            </a:avLst>
          </a:prstGeom>
          <a:noFill/>
          <a:ln w="19050" cap="flat" cmpd="sng">
            <a:solidFill>
              <a:srgbClr val="7BD9C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2" name="Google Shape;992;p40"/>
          <p:cNvSpPr/>
          <p:nvPr/>
        </p:nvSpPr>
        <p:spPr>
          <a:xfrm>
            <a:off x="713325" y="2934150"/>
            <a:ext cx="3646200" cy="1687800"/>
          </a:xfrm>
          <a:prstGeom prst="roundRect">
            <a:avLst>
              <a:gd name="adj" fmla="val 5263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3" name="Google Shape;993;p40"/>
          <p:cNvSpPr/>
          <p:nvPr/>
        </p:nvSpPr>
        <p:spPr>
          <a:xfrm>
            <a:off x="4794524" y="1124800"/>
            <a:ext cx="3646200" cy="1687800"/>
          </a:xfrm>
          <a:prstGeom prst="roundRect">
            <a:avLst>
              <a:gd name="adj" fmla="val 3710"/>
            </a:avLst>
          </a:prstGeom>
          <a:noFill/>
          <a:ln w="19050" cap="flat" cmpd="sng">
            <a:solidFill>
              <a:srgbClr val="2FC0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5" name="Google Shape;995;p40"/>
          <p:cNvSpPr txBox="1"/>
          <p:nvPr/>
        </p:nvSpPr>
        <p:spPr>
          <a:xfrm>
            <a:off x="904575" y="1799075"/>
            <a:ext cx="2743800" cy="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All Salesforce customer orgs are in the cloud, so they share server space.</a:t>
            </a:r>
            <a:endParaRPr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96" name="Google Shape;996;p40"/>
          <p:cNvSpPr txBox="1"/>
          <p:nvPr/>
        </p:nvSpPr>
        <p:spPr>
          <a:xfrm>
            <a:off x="5486596" y="3542925"/>
            <a:ext cx="2743800" cy="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Limits are in place so that no one org can overuse resources and degrade the performance for everyone else. </a:t>
            </a:r>
            <a:endParaRPr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97" name="Google Shape;997;p40"/>
          <p:cNvSpPr txBox="1"/>
          <p:nvPr/>
        </p:nvSpPr>
        <p:spPr>
          <a:xfrm>
            <a:off x="6105525" y="3153625"/>
            <a:ext cx="2124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solidFill>
                  <a:srgbClr val="FFFFFF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Governor Limits</a:t>
            </a:r>
            <a:endParaRPr sz="1800" b="1" dirty="0">
              <a:solidFill>
                <a:srgbClr val="FFFFFF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998" name="Google Shape;998;p40"/>
          <p:cNvSpPr txBox="1"/>
          <p:nvPr/>
        </p:nvSpPr>
        <p:spPr>
          <a:xfrm>
            <a:off x="904575" y="1417075"/>
            <a:ext cx="22386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solidFill>
                  <a:srgbClr val="FFFFFF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Shared Servers</a:t>
            </a:r>
            <a:endParaRPr sz="1800" b="1" dirty="0">
              <a:solidFill>
                <a:srgbClr val="FFFFFF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999" name="Google Shape;999;p40"/>
          <p:cNvSpPr txBox="1"/>
          <p:nvPr/>
        </p:nvSpPr>
        <p:spPr>
          <a:xfrm>
            <a:off x="904575" y="3153625"/>
            <a:ext cx="23433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solidFill>
                  <a:srgbClr val="FFFFFF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Shared Resources</a:t>
            </a:r>
            <a:endParaRPr sz="1800" b="1" dirty="0">
              <a:solidFill>
                <a:srgbClr val="FFFFFF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000" name="Google Shape;1000;p40"/>
          <p:cNvSpPr txBox="1"/>
          <p:nvPr/>
        </p:nvSpPr>
        <p:spPr>
          <a:xfrm>
            <a:off x="904575" y="3542925"/>
            <a:ext cx="2743800" cy="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Because orgs share server space, they also share the physical hardware that keeps the server running. i.e. ram, </a:t>
            </a:r>
            <a:r>
              <a:rPr lang="en-US" dirty="0" err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cpu</a:t>
            </a:r>
            <a:r>
              <a:rPr lang="en-US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time, </a:t>
            </a:r>
            <a:r>
              <a:rPr lang="en-US" dirty="0" err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ect</a:t>
            </a:r>
            <a:r>
              <a:rPr lang="en-US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endParaRPr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1" name="Google Shape;1001;p40"/>
          <p:cNvSpPr txBox="1"/>
          <p:nvPr/>
        </p:nvSpPr>
        <p:spPr>
          <a:xfrm>
            <a:off x="5705475" y="1417075"/>
            <a:ext cx="25248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solidFill>
                  <a:srgbClr val="FFFFFF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Isolated Environment</a:t>
            </a:r>
            <a:endParaRPr sz="1800" b="1" dirty="0">
              <a:solidFill>
                <a:srgbClr val="FFFFFF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002" name="Google Shape;1002;p40"/>
          <p:cNvSpPr txBox="1"/>
          <p:nvPr/>
        </p:nvSpPr>
        <p:spPr>
          <a:xfrm>
            <a:off x="5486576" y="1799075"/>
            <a:ext cx="2743800" cy="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Each org is an isolated environment from other orgs on the cloud.</a:t>
            </a:r>
            <a:endParaRPr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003" name="Google Shape;1003;p40"/>
          <p:cNvGrpSpPr/>
          <p:nvPr/>
        </p:nvGrpSpPr>
        <p:grpSpPr>
          <a:xfrm>
            <a:off x="3834600" y="2118225"/>
            <a:ext cx="1474800" cy="1474800"/>
            <a:chOff x="3834600" y="2118225"/>
            <a:chExt cx="1474800" cy="1474800"/>
          </a:xfrm>
        </p:grpSpPr>
        <p:sp>
          <p:nvSpPr>
            <p:cNvPr id="1004" name="Google Shape;1004;p40"/>
            <p:cNvSpPr/>
            <p:nvPr/>
          </p:nvSpPr>
          <p:spPr>
            <a:xfrm>
              <a:off x="3834600" y="2118225"/>
              <a:ext cx="1474800" cy="14748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0"/>
            <p:cNvSpPr/>
            <p:nvPr/>
          </p:nvSpPr>
          <p:spPr>
            <a:xfrm>
              <a:off x="3932450" y="2216075"/>
              <a:ext cx="1279200" cy="1279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0"/>
            <p:cNvSpPr/>
            <p:nvPr/>
          </p:nvSpPr>
          <p:spPr>
            <a:xfrm>
              <a:off x="4325516" y="2616789"/>
              <a:ext cx="492984" cy="491645"/>
            </a:xfrm>
            <a:custGeom>
              <a:avLst/>
              <a:gdLst/>
              <a:ahLst/>
              <a:cxnLst/>
              <a:rect l="l" t="t" r="r" b="b"/>
              <a:pathLst>
                <a:path w="11784" h="11752" extrusionOk="0">
                  <a:moveTo>
                    <a:pt x="1040" y="0"/>
                  </a:moveTo>
                  <a:cubicBezTo>
                    <a:pt x="441" y="0"/>
                    <a:pt x="0" y="473"/>
                    <a:pt x="0" y="1040"/>
                  </a:cubicBezTo>
                  <a:cubicBezTo>
                    <a:pt x="0" y="1639"/>
                    <a:pt x="473" y="2048"/>
                    <a:pt x="1040" y="2048"/>
                  </a:cubicBezTo>
                  <a:lnTo>
                    <a:pt x="1386" y="2048"/>
                  </a:lnTo>
                  <a:lnTo>
                    <a:pt x="1386" y="2426"/>
                  </a:lnTo>
                  <a:cubicBezTo>
                    <a:pt x="1386" y="2993"/>
                    <a:pt x="1859" y="3434"/>
                    <a:pt x="2426" y="3434"/>
                  </a:cubicBezTo>
                  <a:lnTo>
                    <a:pt x="5577" y="3434"/>
                  </a:lnTo>
                  <a:lnTo>
                    <a:pt x="5577" y="4159"/>
                  </a:lnTo>
                  <a:lnTo>
                    <a:pt x="4537" y="4159"/>
                  </a:lnTo>
                  <a:cubicBezTo>
                    <a:pt x="3938" y="4159"/>
                    <a:pt x="3466" y="4632"/>
                    <a:pt x="3466" y="5167"/>
                  </a:cubicBezTo>
                  <a:lnTo>
                    <a:pt x="3466" y="6585"/>
                  </a:lnTo>
                  <a:cubicBezTo>
                    <a:pt x="3466" y="7183"/>
                    <a:pt x="3938" y="7625"/>
                    <a:pt x="4537" y="7625"/>
                  </a:cubicBezTo>
                  <a:lnTo>
                    <a:pt x="5577" y="7625"/>
                  </a:lnTo>
                  <a:lnTo>
                    <a:pt x="5577" y="8318"/>
                  </a:lnTo>
                  <a:lnTo>
                    <a:pt x="2426" y="8318"/>
                  </a:lnTo>
                  <a:cubicBezTo>
                    <a:pt x="1828" y="8318"/>
                    <a:pt x="1386" y="8790"/>
                    <a:pt x="1386" y="9357"/>
                  </a:cubicBezTo>
                  <a:lnTo>
                    <a:pt x="1386" y="9704"/>
                  </a:lnTo>
                  <a:lnTo>
                    <a:pt x="1040" y="9704"/>
                  </a:lnTo>
                  <a:cubicBezTo>
                    <a:pt x="441" y="9704"/>
                    <a:pt x="0" y="10176"/>
                    <a:pt x="0" y="10744"/>
                  </a:cubicBezTo>
                  <a:cubicBezTo>
                    <a:pt x="0" y="11311"/>
                    <a:pt x="473" y="11752"/>
                    <a:pt x="1040" y="11752"/>
                  </a:cubicBezTo>
                  <a:lnTo>
                    <a:pt x="2426" y="11752"/>
                  </a:lnTo>
                  <a:cubicBezTo>
                    <a:pt x="2993" y="11752"/>
                    <a:pt x="3434" y="11279"/>
                    <a:pt x="3434" y="10744"/>
                  </a:cubicBezTo>
                  <a:cubicBezTo>
                    <a:pt x="3434" y="10145"/>
                    <a:pt x="2962" y="9704"/>
                    <a:pt x="2426" y="9704"/>
                  </a:cubicBezTo>
                  <a:lnTo>
                    <a:pt x="2048" y="9704"/>
                  </a:lnTo>
                  <a:lnTo>
                    <a:pt x="2048" y="9357"/>
                  </a:lnTo>
                  <a:cubicBezTo>
                    <a:pt x="2048" y="9168"/>
                    <a:pt x="2206" y="9011"/>
                    <a:pt x="2426" y="9011"/>
                  </a:cubicBezTo>
                  <a:lnTo>
                    <a:pt x="5577" y="9011"/>
                  </a:lnTo>
                  <a:lnTo>
                    <a:pt x="5577" y="9704"/>
                  </a:lnTo>
                  <a:lnTo>
                    <a:pt x="5199" y="9704"/>
                  </a:lnTo>
                  <a:cubicBezTo>
                    <a:pt x="4631" y="9704"/>
                    <a:pt x="4190" y="10176"/>
                    <a:pt x="4190" y="10744"/>
                  </a:cubicBezTo>
                  <a:cubicBezTo>
                    <a:pt x="4190" y="11311"/>
                    <a:pt x="4663" y="11752"/>
                    <a:pt x="5199" y="11752"/>
                  </a:cubicBezTo>
                  <a:lnTo>
                    <a:pt x="6585" y="11752"/>
                  </a:lnTo>
                  <a:cubicBezTo>
                    <a:pt x="7183" y="11752"/>
                    <a:pt x="7593" y="11279"/>
                    <a:pt x="7593" y="10744"/>
                  </a:cubicBezTo>
                  <a:cubicBezTo>
                    <a:pt x="7593" y="10145"/>
                    <a:pt x="7120" y="9704"/>
                    <a:pt x="6585" y="9704"/>
                  </a:cubicBezTo>
                  <a:lnTo>
                    <a:pt x="6238" y="9704"/>
                  </a:lnTo>
                  <a:lnTo>
                    <a:pt x="6238" y="9011"/>
                  </a:lnTo>
                  <a:lnTo>
                    <a:pt x="9389" y="9011"/>
                  </a:lnTo>
                  <a:cubicBezTo>
                    <a:pt x="9578" y="9011"/>
                    <a:pt x="9735" y="9168"/>
                    <a:pt x="9735" y="9357"/>
                  </a:cubicBezTo>
                  <a:lnTo>
                    <a:pt x="9735" y="9704"/>
                  </a:lnTo>
                  <a:lnTo>
                    <a:pt x="9389" y="9704"/>
                  </a:lnTo>
                  <a:cubicBezTo>
                    <a:pt x="8790" y="9704"/>
                    <a:pt x="8349" y="10176"/>
                    <a:pt x="8349" y="10744"/>
                  </a:cubicBezTo>
                  <a:cubicBezTo>
                    <a:pt x="8349" y="11311"/>
                    <a:pt x="8822" y="11752"/>
                    <a:pt x="9389" y="11752"/>
                  </a:cubicBezTo>
                  <a:lnTo>
                    <a:pt x="10743" y="11752"/>
                  </a:lnTo>
                  <a:cubicBezTo>
                    <a:pt x="11342" y="11752"/>
                    <a:pt x="11783" y="11279"/>
                    <a:pt x="11783" y="10744"/>
                  </a:cubicBezTo>
                  <a:cubicBezTo>
                    <a:pt x="11783" y="10145"/>
                    <a:pt x="11311" y="9704"/>
                    <a:pt x="10743" y="9704"/>
                  </a:cubicBezTo>
                  <a:lnTo>
                    <a:pt x="10397" y="9704"/>
                  </a:lnTo>
                  <a:lnTo>
                    <a:pt x="10397" y="9357"/>
                  </a:lnTo>
                  <a:cubicBezTo>
                    <a:pt x="10397" y="8759"/>
                    <a:pt x="9924" y="8318"/>
                    <a:pt x="9389" y="8318"/>
                  </a:cubicBezTo>
                  <a:lnTo>
                    <a:pt x="6238" y="8318"/>
                  </a:lnTo>
                  <a:lnTo>
                    <a:pt x="6238" y="7625"/>
                  </a:lnTo>
                  <a:lnTo>
                    <a:pt x="7246" y="7625"/>
                  </a:lnTo>
                  <a:cubicBezTo>
                    <a:pt x="7845" y="7625"/>
                    <a:pt x="8318" y="7152"/>
                    <a:pt x="8318" y="6585"/>
                  </a:cubicBezTo>
                  <a:lnTo>
                    <a:pt x="8318" y="5167"/>
                  </a:lnTo>
                  <a:cubicBezTo>
                    <a:pt x="8318" y="4569"/>
                    <a:pt x="7845" y="4159"/>
                    <a:pt x="7246" y="4159"/>
                  </a:cubicBezTo>
                  <a:lnTo>
                    <a:pt x="6238" y="4159"/>
                  </a:lnTo>
                  <a:lnTo>
                    <a:pt x="6238" y="3434"/>
                  </a:lnTo>
                  <a:lnTo>
                    <a:pt x="9389" y="3434"/>
                  </a:lnTo>
                  <a:cubicBezTo>
                    <a:pt x="9956" y="3434"/>
                    <a:pt x="10397" y="2962"/>
                    <a:pt x="10397" y="2426"/>
                  </a:cubicBezTo>
                  <a:lnTo>
                    <a:pt x="10397" y="2048"/>
                  </a:lnTo>
                  <a:lnTo>
                    <a:pt x="10743" y="2048"/>
                  </a:lnTo>
                  <a:cubicBezTo>
                    <a:pt x="11342" y="2048"/>
                    <a:pt x="11783" y="1576"/>
                    <a:pt x="11783" y="1040"/>
                  </a:cubicBezTo>
                  <a:cubicBezTo>
                    <a:pt x="11783" y="441"/>
                    <a:pt x="11311" y="0"/>
                    <a:pt x="10743" y="0"/>
                  </a:cubicBezTo>
                  <a:lnTo>
                    <a:pt x="9389" y="0"/>
                  </a:lnTo>
                  <a:cubicBezTo>
                    <a:pt x="8790" y="0"/>
                    <a:pt x="8349" y="473"/>
                    <a:pt x="8349" y="1040"/>
                  </a:cubicBezTo>
                  <a:cubicBezTo>
                    <a:pt x="8349" y="1639"/>
                    <a:pt x="8822" y="2048"/>
                    <a:pt x="9389" y="2048"/>
                  </a:cubicBezTo>
                  <a:lnTo>
                    <a:pt x="9735" y="2048"/>
                  </a:lnTo>
                  <a:lnTo>
                    <a:pt x="9735" y="2426"/>
                  </a:lnTo>
                  <a:cubicBezTo>
                    <a:pt x="9735" y="2615"/>
                    <a:pt x="9578" y="2773"/>
                    <a:pt x="9389" y="2773"/>
                  </a:cubicBezTo>
                  <a:lnTo>
                    <a:pt x="6238" y="2773"/>
                  </a:lnTo>
                  <a:lnTo>
                    <a:pt x="6238" y="2048"/>
                  </a:lnTo>
                  <a:lnTo>
                    <a:pt x="6585" y="2048"/>
                  </a:lnTo>
                  <a:cubicBezTo>
                    <a:pt x="7183" y="2048"/>
                    <a:pt x="7593" y="1576"/>
                    <a:pt x="7593" y="1040"/>
                  </a:cubicBezTo>
                  <a:cubicBezTo>
                    <a:pt x="7593" y="441"/>
                    <a:pt x="7120" y="0"/>
                    <a:pt x="6585" y="0"/>
                  </a:cubicBezTo>
                  <a:lnTo>
                    <a:pt x="5199" y="0"/>
                  </a:lnTo>
                  <a:cubicBezTo>
                    <a:pt x="4631" y="0"/>
                    <a:pt x="4190" y="473"/>
                    <a:pt x="4190" y="1040"/>
                  </a:cubicBezTo>
                  <a:cubicBezTo>
                    <a:pt x="4190" y="1639"/>
                    <a:pt x="4663" y="2048"/>
                    <a:pt x="5199" y="2048"/>
                  </a:cubicBezTo>
                  <a:lnTo>
                    <a:pt x="5577" y="2048"/>
                  </a:lnTo>
                  <a:lnTo>
                    <a:pt x="5577" y="2773"/>
                  </a:lnTo>
                  <a:lnTo>
                    <a:pt x="2426" y="2773"/>
                  </a:lnTo>
                  <a:cubicBezTo>
                    <a:pt x="2206" y="2773"/>
                    <a:pt x="2048" y="2615"/>
                    <a:pt x="2048" y="2426"/>
                  </a:cubicBezTo>
                  <a:lnTo>
                    <a:pt x="2048" y="2048"/>
                  </a:lnTo>
                  <a:lnTo>
                    <a:pt x="2426" y="2048"/>
                  </a:lnTo>
                  <a:cubicBezTo>
                    <a:pt x="2993" y="2048"/>
                    <a:pt x="3434" y="1576"/>
                    <a:pt x="3434" y="1040"/>
                  </a:cubicBezTo>
                  <a:cubicBezTo>
                    <a:pt x="3434" y="441"/>
                    <a:pt x="2962" y="0"/>
                    <a:pt x="24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44;p33">
            <a:extLst>
              <a:ext uri="{FF2B5EF4-FFF2-40B4-BE49-F238E27FC236}">
                <a16:creationId xmlns:a16="http://schemas.microsoft.com/office/drawing/2014/main" id="{8828DA78-2ED5-71BC-7188-37D38010366C}"/>
              </a:ext>
            </a:extLst>
          </p:cNvPr>
          <p:cNvSpPr/>
          <p:nvPr/>
        </p:nvSpPr>
        <p:spPr>
          <a:xfrm>
            <a:off x="6027096" y="1204485"/>
            <a:ext cx="802800" cy="802800"/>
          </a:xfrm>
          <a:prstGeom prst="ellipse">
            <a:avLst/>
          </a:pr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>
                  <a:lumMod val="90000"/>
                </a:schemeClr>
              </a:solidFill>
            </a:endParaRPr>
          </a:p>
        </p:txBody>
      </p:sp>
      <p:sp>
        <p:nvSpPr>
          <p:cNvPr id="603" name="Google Shape;603;p33"/>
          <p:cNvSpPr txBox="1">
            <a:spLocks noGrp="1"/>
          </p:cNvSpPr>
          <p:nvPr>
            <p:ph type="title"/>
          </p:nvPr>
        </p:nvSpPr>
        <p:spPr>
          <a:xfrm>
            <a:off x="713225" y="359300"/>
            <a:ext cx="773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MVC</a:t>
            </a:r>
            <a:endParaRPr dirty="0"/>
          </a:p>
        </p:txBody>
      </p:sp>
      <p:sp>
        <p:nvSpPr>
          <p:cNvPr id="605" name="Google Shape;605;p33"/>
          <p:cNvSpPr txBox="1"/>
          <p:nvPr/>
        </p:nvSpPr>
        <p:spPr>
          <a:xfrm>
            <a:off x="1671054" y="3202950"/>
            <a:ext cx="16698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Database Tables, field definitions, ect.</a:t>
            </a:r>
            <a:endParaRPr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07" name="Google Shape;607;p33"/>
          <p:cNvSpPr txBox="1"/>
          <p:nvPr/>
        </p:nvSpPr>
        <p:spPr>
          <a:xfrm>
            <a:off x="5577065" y="3273845"/>
            <a:ext cx="16653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Business Logic</a:t>
            </a:r>
            <a:endParaRPr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11" name="Google Shape;611;p33"/>
          <p:cNvSpPr txBox="1"/>
          <p:nvPr/>
        </p:nvSpPr>
        <p:spPr>
          <a:xfrm>
            <a:off x="3634872" y="3276324"/>
            <a:ext cx="16698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UI elements</a:t>
            </a:r>
            <a:endParaRPr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624" name="Google Shape;624;p33"/>
          <p:cNvGrpSpPr/>
          <p:nvPr/>
        </p:nvGrpSpPr>
        <p:grpSpPr>
          <a:xfrm>
            <a:off x="3535006" y="1128150"/>
            <a:ext cx="3107051" cy="1820950"/>
            <a:chOff x="2641232" y="1228513"/>
            <a:chExt cx="3107051" cy="1820950"/>
          </a:xfrm>
        </p:grpSpPr>
        <p:grpSp>
          <p:nvGrpSpPr>
            <p:cNvPr id="625" name="Google Shape;625;p33"/>
            <p:cNvGrpSpPr/>
            <p:nvPr/>
          </p:nvGrpSpPr>
          <p:grpSpPr>
            <a:xfrm>
              <a:off x="2641232" y="2672063"/>
              <a:ext cx="1930800" cy="377400"/>
              <a:chOff x="2641232" y="2672063"/>
              <a:chExt cx="1930800" cy="377400"/>
            </a:xfrm>
          </p:grpSpPr>
          <p:sp>
            <p:nvSpPr>
              <p:cNvPr id="626" name="Google Shape;626;p33"/>
              <p:cNvSpPr/>
              <p:nvPr/>
            </p:nvSpPr>
            <p:spPr>
              <a:xfrm rot="-5400000">
                <a:off x="3417932" y="1895363"/>
                <a:ext cx="377400" cy="19308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rgbClr val="2FC0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33"/>
              <p:cNvSpPr txBox="1"/>
              <p:nvPr/>
            </p:nvSpPr>
            <p:spPr>
              <a:xfrm>
                <a:off x="2803232" y="2672063"/>
                <a:ext cx="1606800" cy="377400"/>
              </a:xfrm>
              <a:prstGeom prst="rect">
                <a:avLst/>
              </a:prstGeom>
              <a:solidFill>
                <a:srgbClr val="2FC0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dirty="0">
                    <a:solidFill>
                      <a:srgbClr val="FFFFFF"/>
                    </a:solidFill>
                    <a:latin typeface="Hammersmith One"/>
                    <a:ea typeface="Hammersmith One"/>
                    <a:cs typeface="Hammersmith One"/>
                    <a:sym typeface="Hammersmith One"/>
                  </a:rPr>
                  <a:t>View</a:t>
                </a:r>
                <a:endParaRPr sz="1800" dirty="0">
                  <a:solidFill>
                    <a:srgbClr val="FFFFFF"/>
                  </a:solidFill>
                  <a:latin typeface="Hammersmith One"/>
                  <a:ea typeface="Hammersmith One"/>
                  <a:cs typeface="Hammersmith One"/>
                  <a:sym typeface="Hammersmith One"/>
                </a:endParaRPr>
              </a:p>
            </p:txBody>
          </p:sp>
        </p:grpSp>
        <p:sp>
          <p:nvSpPr>
            <p:cNvPr id="628" name="Google Shape;628;p33"/>
            <p:cNvSpPr/>
            <p:nvPr/>
          </p:nvSpPr>
          <p:spPr>
            <a:xfrm>
              <a:off x="3126332" y="1228513"/>
              <a:ext cx="960600" cy="960600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29" name="Google Shape;629;p33"/>
            <p:cNvCxnSpPr>
              <a:stCxn id="628" idx="4"/>
              <a:endCxn id="627" idx="0"/>
            </p:cNvCxnSpPr>
            <p:nvPr/>
          </p:nvCxnSpPr>
          <p:spPr>
            <a:xfrm>
              <a:off x="3606632" y="2189113"/>
              <a:ext cx="0" cy="483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30" name="Google Shape;630;p33"/>
            <p:cNvGrpSpPr/>
            <p:nvPr/>
          </p:nvGrpSpPr>
          <p:grpSpPr>
            <a:xfrm>
              <a:off x="3205232" y="1307413"/>
              <a:ext cx="2543051" cy="802800"/>
              <a:chOff x="3205232" y="1307413"/>
              <a:chExt cx="2543051" cy="802800"/>
            </a:xfrm>
          </p:grpSpPr>
          <p:sp>
            <p:nvSpPr>
              <p:cNvPr id="631" name="Google Shape;631;p33"/>
              <p:cNvSpPr/>
              <p:nvPr/>
            </p:nvSpPr>
            <p:spPr>
              <a:xfrm>
                <a:off x="3205232" y="1307413"/>
                <a:ext cx="802800" cy="8028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632" name="Google Shape;632;p33"/>
              <p:cNvGrpSpPr/>
              <p:nvPr/>
            </p:nvGrpSpPr>
            <p:grpSpPr>
              <a:xfrm>
                <a:off x="5396343" y="1493481"/>
                <a:ext cx="351940" cy="379218"/>
                <a:chOff x="3335390" y="3948115"/>
                <a:chExt cx="297750" cy="320828"/>
              </a:xfrm>
            </p:grpSpPr>
            <p:sp>
              <p:nvSpPr>
                <p:cNvPr id="633" name="Google Shape;633;p33"/>
                <p:cNvSpPr/>
                <p:nvPr/>
              </p:nvSpPr>
              <p:spPr>
                <a:xfrm>
                  <a:off x="3436573" y="3948115"/>
                  <a:ext cx="86675" cy="870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2049" extrusionOk="0">
                      <a:moveTo>
                        <a:pt x="1008" y="1"/>
                      </a:moveTo>
                      <a:cubicBezTo>
                        <a:pt x="441" y="1"/>
                        <a:pt x="0" y="442"/>
                        <a:pt x="0" y="1009"/>
                      </a:cubicBezTo>
                      <a:cubicBezTo>
                        <a:pt x="0" y="1576"/>
                        <a:pt x="441" y="2048"/>
                        <a:pt x="1008" y="2048"/>
                      </a:cubicBezTo>
                      <a:cubicBezTo>
                        <a:pt x="1576" y="2048"/>
                        <a:pt x="2048" y="1576"/>
                        <a:pt x="2048" y="1009"/>
                      </a:cubicBezTo>
                      <a:cubicBezTo>
                        <a:pt x="2048" y="442"/>
                        <a:pt x="1576" y="1"/>
                        <a:pt x="100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34" name="Google Shape;634;p33"/>
                <p:cNvSpPr/>
                <p:nvPr/>
              </p:nvSpPr>
              <p:spPr>
                <a:xfrm>
                  <a:off x="3335390" y="4083043"/>
                  <a:ext cx="297750" cy="185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0" h="7436" extrusionOk="0">
                      <a:moveTo>
                        <a:pt x="3498" y="1"/>
                      </a:moveTo>
                      <a:cubicBezTo>
                        <a:pt x="2174" y="316"/>
                        <a:pt x="1418" y="820"/>
                        <a:pt x="1418" y="1482"/>
                      </a:cubicBezTo>
                      <a:cubicBezTo>
                        <a:pt x="1418" y="2112"/>
                        <a:pt x="2080" y="2553"/>
                        <a:pt x="3088" y="2868"/>
                      </a:cubicBezTo>
                      <a:lnTo>
                        <a:pt x="1891" y="5357"/>
                      </a:lnTo>
                      <a:lnTo>
                        <a:pt x="1765" y="5357"/>
                      </a:lnTo>
                      <a:cubicBezTo>
                        <a:pt x="788" y="5357"/>
                        <a:pt x="1" y="5766"/>
                        <a:pt x="1" y="6365"/>
                      </a:cubicBezTo>
                      <a:cubicBezTo>
                        <a:pt x="1" y="6963"/>
                        <a:pt x="757" y="7404"/>
                        <a:pt x="1765" y="7404"/>
                      </a:cubicBezTo>
                      <a:cubicBezTo>
                        <a:pt x="2804" y="7404"/>
                        <a:pt x="3498" y="6963"/>
                        <a:pt x="3498" y="6365"/>
                      </a:cubicBezTo>
                      <a:cubicBezTo>
                        <a:pt x="3498" y="5987"/>
                        <a:pt x="3151" y="5609"/>
                        <a:pt x="2615" y="5451"/>
                      </a:cubicBezTo>
                      <a:lnTo>
                        <a:pt x="3781" y="3025"/>
                      </a:lnTo>
                      <a:cubicBezTo>
                        <a:pt x="4348" y="3151"/>
                        <a:pt x="4978" y="3183"/>
                        <a:pt x="5608" y="3214"/>
                      </a:cubicBezTo>
                      <a:lnTo>
                        <a:pt x="5608" y="5388"/>
                      </a:lnTo>
                      <a:cubicBezTo>
                        <a:pt x="4758" y="5451"/>
                        <a:pt x="4222" y="5892"/>
                        <a:pt x="4222" y="6396"/>
                      </a:cubicBezTo>
                      <a:cubicBezTo>
                        <a:pt x="4222" y="6995"/>
                        <a:pt x="4978" y="7436"/>
                        <a:pt x="5955" y="7436"/>
                      </a:cubicBezTo>
                      <a:cubicBezTo>
                        <a:pt x="6932" y="7436"/>
                        <a:pt x="7688" y="6995"/>
                        <a:pt x="7688" y="6396"/>
                      </a:cubicBezTo>
                      <a:cubicBezTo>
                        <a:pt x="7688" y="5892"/>
                        <a:pt x="7089" y="5451"/>
                        <a:pt x="6302" y="5388"/>
                      </a:cubicBezTo>
                      <a:lnTo>
                        <a:pt x="6302" y="3214"/>
                      </a:lnTo>
                      <a:cubicBezTo>
                        <a:pt x="6932" y="3214"/>
                        <a:pt x="7562" y="3151"/>
                        <a:pt x="8129" y="3025"/>
                      </a:cubicBezTo>
                      <a:lnTo>
                        <a:pt x="9295" y="5451"/>
                      </a:lnTo>
                      <a:cubicBezTo>
                        <a:pt x="8759" y="5609"/>
                        <a:pt x="8381" y="5987"/>
                        <a:pt x="8381" y="6365"/>
                      </a:cubicBezTo>
                      <a:cubicBezTo>
                        <a:pt x="8381" y="6963"/>
                        <a:pt x="9137" y="7404"/>
                        <a:pt x="10114" y="7404"/>
                      </a:cubicBezTo>
                      <a:cubicBezTo>
                        <a:pt x="11122" y="7404"/>
                        <a:pt x="11909" y="6963"/>
                        <a:pt x="11909" y="6365"/>
                      </a:cubicBezTo>
                      <a:cubicBezTo>
                        <a:pt x="11909" y="5766"/>
                        <a:pt x="11122" y="5357"/>
                        <a:pt x="10145" y="5357"/>
                      </a:cubicBezTo>
                      <a:lnTo>
                        <a:pt x="10019" y="5357"/>
                      </a:lnTo>
                      <a:lnTo>
                        <a:pt x="8822" y="2868"/>
                      </a:lnTo>
                      <a:cubicBezTo>
                        <a:pt x="9830" y="2584"/>
                        <a:pt x="10492" y="2112"/>
                        <a:pt x="10492" y="1482"/>
                      </a:cubicBezTo>
                      <a:cubicBezTo>
                        <a:pt x="10492" y="820"/>
                        <a:pt x="9736" y="316"/>
                        <a:pt x="8381" y="1"/>
                      </a:cubicBezTo>
                      <a:lnTo>
                        <a:pt x="8381" y="64"/>
                      </a:lnTo>
                      <a:lnTo>
                        <a:pt x="8381" y="1450"/>
                      </a:lnTo>
                      <a:cubicBezTo>
                        <a:pt x="8381" y="1639"/>
                        <a:pt x="8223" y="1797"/>
                        <a:pt x="8034" y="1797"/>
                      </a:cubicBezTo>
                      <a:lnTo>
                        <a:pt x="3876" y="1797"/>
                      </a:lnTo>
                      <a:cubicBezTo>
                        <a:pt x="3655" y="1797"/>
                        <a:pt x="3498" y="1639"/>
                        <a:pt x="3498" y="1450"/>
                      </a:cubicBezTo>
                      <a:lnTo>
                        <a:pt x="3498" y="64"/>
                      </a:lnTo>
                      <a:lnTo>
                        <a:pt x="349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35" name="Google Shape;635;p33"/>
                <p:cNvSpPr/>
                <p:nvPr/>
              </p:nvSpPr>
              <p:spPr>
                <a:xfrm>
                  <a:off x="3440927" y="4048380"/>
                  <a:ext cx="86675" cy="6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" h="2773" extrusionOk="0">
                      <a:moveTo>
                        <a:pt x="1733" y="1"/>
                      </a:moveTo>
                      <a:cubicBezTo>
                        <a:pt x="788" y="1"/>
                        <a:pt x="1" y="757"/>
                        <a:pt x="1" y="1733"/>
                      </a:cubicBezTo>
                      <a:lnTo>
                        <a:pt x="1" y="2773"/>
                      </a:lnTo>
                      <a:lnTo>
                        <a:pt x="3466" y="2773"/>
                      </a:lnTo>
                      <a:lnTo>
                        <a:pt x="3466" y="1733"/>
                      </a:lnTo>
                      <a:cubicBezTo>
                        <a:pt x="3466" y="788"/>
                        <a:pt x="2679" y="1"/>
                        <a:pt x="173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636" name="Google Shape;636;p33"/>
          <p:cNvGrpSpPr/>
          <p:nvPr/>
        </p:nvGrpSpPr>
        <p:grpSpPr>
          <a:xfrm>
            <a:off x="1604071" y="1128150"/>
            <a:ext cx="1930800" cy="1820950"/>
            <a:chOff x="710297" y="1228513"/>
            <a:chExt cx="1930800" cy="1820950"/>
          </a:xfrm>
        </p:grpSpPr>
        <p:grpSp>
          <p:nvGrpSpPr>
            <p:cNvPr id="637" name="Google Shape;637;p33"/>
            <p:cNvGrpSpPr/>
            <p:nvPr/>
          </p:nvGrpSpPr>
          <p:grpSpPr>
            <a:xfrm>
              <a:off x="710297" y="2672063"/>
              <a:ext cx="1930800" cy="377400"/>
              <a:chOff x="710297" y="2672063"/>
              <a:chExt cx="1930800" cy="377400"/>
            </a:xfrm>
          </p:grpSpPr>
          <p:sp>
            <p:nvSpPr>
              <p:cNvPr id="638" name="Google Shape;638;p33"/>
              <p:cNvSpPr/>
              <p:nvPr/>
            </p:nvSpPr>
            <p:spPr>
              <a:xfrm rot="-5400000">
                <a:off x="1486997" y="1895363"/>
                <a:ext cx="377400" cy="1930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7BD9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3"/>
              <p:cNvSpPr txBox="1"/>
              <p:nvPr/>
            </p:nvSpPr>
            <p:spPr>
              <a:xfrm>
                <a:off x="872297" y="2672063"/>
                <a:ext cx="1606800" cy="377400"/>
              </a:xfrm>
              <a:prstGeom prst="rect">
                <a:avLst/>
              </a:prstGeom>
              <a:solidFill>
                <a:srgbClr val="7BD9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dirty="0">
                    <a:solidFill>
                      <a:srgbClr val="FFFFFF"/>
                    </a:solidFill>
                    <a:latin typeface="Hammersmith One"/>
                    <a:ea typeface="Hammersmith One"/>
                    <a:cs typeface="Hammersmith One"/>
                    <a:sym typeface="Hammersmith One"/>
                  </a:rPr>
                  <a:t>Model</a:t>
                </a:r>
                <a:endParaRPr sz="1800" dirty="0">
                  <a:solidFill>
                    <a:srgbClr val="FFFFFF"/>
                  </a:solidFill>
                  <a:latin typeface="Hammersmith One"/>
                  <a:ea typeface="Hammersmith One"/>
                  <a:cs typeface="Hammersmith One"/>
                  <a:sym typeface="Hammersmith One"/>
                </a:endParaRPr>
              </a:p>
            </p:txBody>
          </p:sp>
        </p:grpSp>
        <p:grpSp>
          <p:nvGrpSpPr>
            <p:cNvPr id="640" name="Google Shape;640;p33"/>
            <p:cNvGrpSpPr/>
            <p:nvPr/>
          </p:nvGrpSpPr>
          <p:grpSpPr>
            <a:xfrm>
              <a:off x="1195397" y="1228513"/>
              <a:ext cx="960600" cy="1443550"/>
              <a:chOff x="1195397" y="1228513"/>
              <a:chExt cx="960600" cy="1443550"/>
            </a:xfrm>
          </p:grpSpPr>
          <p:sp>
            <p:nvSpPr>
              <p:cNvPr id="641" name="Google Shape;641;p33"/>
              <p:cNvSpPr/>
              <p:nvPr/>
            </p:nvSpPr>
            <p:spPr>
              <a:xfrm>
                <a:off x="1195397" y="1228513"/>
                <a:ext cx="960600" cy="960600"/>
              </a:xfrm>
              <a:prstGeom prst="ellipse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42" name="Google Shape;642;p33"/>
              <p:cNvCxnSpPr>
                <a:endCxn id="639" idx="0"/>
              </p:cNvCxnSpPr>
              <p:nvPr/>
            </p:nvCxnSpPr>
            <p:spPr>
              <a:xfrm>
                <a:off x="1675697" y="2189063"/>
                <a:ext cx="0" cy="483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643" name="Google Shape;643;p33"/>
              <p:cNvGrpSpPr/>
              <p:nvPr/>
            </p:nvGrpSpPr>
            <p:grpSpPr>
              <a:xfrm>
                <a:off x="1274297" y="1307413"/>
                <a:ext cx="802800" cy="802800"/>
                <a:chOff x="1274297" y="1307413"/>
                <a:chExt cx="802800" cy="802800"/>
              </a:xfrm>
            </p:grpSpPr>
            <p:sp>
              <p:nvSpPr>
                <p:cNvPr id="644" name="Google Shape;644;p33"/>
                <p:cNvSpPr/>
                <p:nvPr/>
              </p:nvSpPr>
              <p:spPr>
                <a:xfrm>
                  <a:off x="1274297" y="1307413"/>
                  <a:ext cx="802800" cy="802800"/>
                </a:xfrm>
                <a:prstGeom prst="ellipse">
                  <a:avLst/>
                </a:prstGeom>
                <a:solidFill>
                  <a:srgbClr val="7BD9C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45" name="Google Shape;645;p33"/>
                <p:cNvGrpSpPr/>
                <p:nvPr/>
              </p:nvGrpSpPr>
              <p:grpSpPr>
                <a:xfrm>
                  <a:off x="1453395" y="1498533"/>
                  <a:ext cx="444605" cy="420559"/>
                  <a:chOff x="-6338550" y="3272950"/>
                  <a:chExt cx="308775" cy="292075"/>
                </a:xfrm>
              </p:grpSpPr>
              <p:sp>
                <p:nvSpPr>
                  <p:cNvPr id="646" name="Google Shape;646;p33"/>
                  <p:cNvSpPr/>
                  <p:nvPr/>
                </p:nvSpPr>
                <p:spPr>
                  <a:xfrm>
                    <a:off x="-6338550" y="3272950"/>
                    <a:ext cx="308775" cy="119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51" h="4790" extrusionOk="0">
                        <a:moveTo>
                          <a:pt x="6144" y="2017"/>
                        </a:moveTo>
                        <a:cubicBezTo>
                          <a:pt x="6333" y="2017"/>
                          <a:pt x="6491" y="2206"/>
                          <a:pt x="6491" y="2395"/>
                        </a:cubicBezTo>
                        <a:cubicBezTo>
                          <a:pt x="6459" y="2584"/>
                          <a:pt x="6333" y="2742"/>
                          <a:pt x="6144" y="2742"/>
                        </a:cubicBezTo>
                        <a:cubicBezTo>
                          <a:pt x="5955" y="2742"/>
                          <a:pt x="5797" y="2584"/>
                          <a:pt x="5797" y="2395"/>
                        </a:cubicBezTo>
                        <a:cubicBezTo>
                          <a:pt x="5797" y="2206"/>
                          <a:pt x="5955" y="2017"/>
                          <a:pt x="6144" y="2017"/>
                        </a:cubicBezTo>
                        <a:close/>
                        <a:moveTo>
                          <a:pt x="6144" y="1"/>
                        </a:moveTo>
                        <a:cubicBezTo>
                          <a:pt x="4789" y="1"/>
                          <a:pt x="3750" y="1040"/>
                          <a:pt x="3750" y="2395"/>
                        </a:cubicBezTo>
                        <a:cubicBezTo>
                          <a:pt x="3750" y="2521"/>
                          <a:pt x="3750" y="2616"/>
                          <a:pt x="3781" y="2742"/>
                        </a:cubicBezTo>
                        <a:lnTo>
                          <a:pt x="1324" y="2742"/>
                        </a:lnTo>
                        <a:cubicBezTo>
                          <a:pt x="1" y="2742"/>
                          <a:pt x="1" y="4790"/>
                          <a:pt x="1324" y="4790"/>
                        </a:cubicBezTo>
                        <a:lnTo>
                          <a:pt x="10996" y="4790"/>
                        </a:lnTo>
                        <a:cubicBezTo>
                          <a:pt x="12351" y="4790"/>
                          <a:pt x="12351" y="2742"/>
                          <a:pt x="10996" y="2742"/>
                        </a:cubicBezTo>
                        <a:lnTo>
                          <a:pt x="8507" y="2742"/>
                        </a:lnTo>
                        <a:cubicBezTo>
                          <a:pt x="8507" y="2616"/>
                          <a:pt x="8538" y="2521"/>
                          <a:pt x="8538" y="2395"/>
                        </a:cubicBezTo>
                        <a:cubicBezTo>
                          <a:pt x="8538" y="1040"/>
                          <a:pt x="7467" y="1"/>
                          <a:pt x="6144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7" name="Google Shape;647;p33"/>
                  <p:cNvSpPr/>
                  <p:nvPr/>
                </p:nvSpPr>
                <p:spPr>
                  <a:xfrm>
                    <a:off x="-6228275" y="3479325"/>
                    <a:ext cx="86650" cy="85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66" h="3428" extrusionOk="0">
                        <a:moveTo>
                          <a:pt x="32" y="0"/>
                        </a:moveTo>
                        <a:lnTo>
                          <a:pt x="32" y="3088"/>
                        </a:lnTo>
                        <a:lnTo>
                          <a:pt x="0" y="3088"/>
                        </a:lnTo>
                        <a:cubicBezTo>
                          <a:pt x="0" y="3268"/>
                          <a:pt x="190" y="3428"/>
                          <a:pt x="380" y="3428"/>
                        </a:cubicBezTo>
                        <a:cubicBezTo>
                          <a:pt x="422" y="3428"/>
                          <a:pt x="464" y="3420"/>
                          <a:pt x="504" y="3403"/>
                        </a:cubicBezTo>
                        <a:lnTo>
                          <a:pt x="3277" y="2016"/>
                        </a:lnTo>
                        <a:cubicBezTo>
                          <a:pt x="3371" y="1985"/>
                          <a:pt x="3466" y="1859"/>
                          <a:pt x="3466" y="1701"/>
                        </a:cubicBezTo>
                        <a:lnTo>
                          <a:pt x="3466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8" name="Google Shape;648;p33"/>
                  <p:cNvSpPr/>
                  <p:nvPr/>
                </p:nvSpPr>
                <p:spPr>
                  <a:xfrm>
                    <a:off x="-6292075" y="3410800"/>
                    <a:ext cx="212675" cy="50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07" h="2017" extrusionOk="0">
                        <a:moveTo>
                          <a:pt x="0" y="0"/>
                        </a:moveTo>
                        <a:lnTo>
                          <a:pt x="2048" y="2016"/>
                        </a:lnTo>
                        <a:lnTo>
                          <a:pt x="6459" y="2016"/>
                        </a:lnTo>
                        <a:lnTo>
                          <a:pt x="8507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grpSp>
        <p:nvGrpSpPr>
          <p:cNvPr id="649" name="Google Shape;649;p33"/>
          <p:cNvGrpSpPr/>
          <p:nvPr/>
        </p:nvGrpSpPr>
        <p:grpSpPr>
          <a:xfrm>
            <a:off x="4304642" y="1128150"/>
            <a:ext cx="2606999" cy="1443600"/>
            <a:chOff x="3410868" y="1228513"/>
            <a:chExt cx="2606999" cy="1443600"/>
          </a:xfrm>
        </p:grpSpPr>
        <p:sp>
          <p:nvSpPr>
            <p:cNvPr id="653" name="Google Shape;653;p33"/>
            <p:cNvSpPr/>
            <p:nvPr/>
          </p:nvSpPr>
          <p:spPr>
            <a:xfrm>
              <a:off x="5057267" y="1228513"/>
              <a:ext cx="960600" cy="960600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54" name="Google Shape;654;p33"/>
            <p:cNvCxnSpPr>
              <a:cxnSpLocks/>
              <a:stCxn id="653" idx="4"/>
            </p:cNvCxnSpPr>
            <p:nvPr/>
          </p:nvCxnSpPr>
          <p:spPr>
            <a:xfrm>
              <a:off x="5537567" y="2189113"/>
              <a:ext cx="0" cy="483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57" name="Google Shape;657;p33"/>
            <p:cNvGrpSpPr/>
            <p:nvPr/>
          </p:nvGrpSpPr>
          <p:grpSpPr>
            <a:xfrm>
              <a:off x="3410868" y="1522347"/>
              <a:ext cx="421942" cy="397034"/>
              <a:chOff x="-2922793" y="3966548"/>
              <a:chExt cx="293036" cy="275738"/>
            </a:xfrm>
          </p:grpSpPr>
          <p:sp>
            <p:nvSpPr>
              <p:cNvPr id="658" name="Google Shape;658;p33"/>
              <p:cNvSpPr/>
              <p:nvPr/>
            </p:nvSpPr>
            <p:spPr>
              <a:xfrm>
                <a:off x="-2922793" y="3966548"/>
                <a:ext cx="292250" cy="68550"/>
              </a:xfrm>
              <a:custGeom>
                <a:avLst/>
                <a:gdLst/>
                <a:ahLst/>
                <a:cxnLst/>
                <a:rect l="l" t="t" r="r" b="b"/>
                <a:pathLst>
                  <a:path w="11690" h="2742" extrusionOk="0">
                    <a:moveTo>
                      <a:pt x="9894" y="1355"/>
                    </a:moveTo>
                    <a:cubicBezTo>
                      <a:pt x="10335" y="1355"/>
                      <a:pt x="10366" y="2017"/>
                      <a:pt x="9894" y="2017"/>
                    </a:cubicBezTo>
                    <a:lnTo>
                      <a:pt x="5798" y="2017"/>
                    </a:lnTo>
                    <a:cubicBezTo>
                      <a:pt x="5778" y="2019"/>
                      <a:pt x="5759" y="2021"/>
                      <a:pt x="5741" y="2021"/>
                    </a:cubicBezTo>
                    <a:cubicBezTo>
                      <a:pt x="5326" y="2021"/>
                      <a:pt x="5345" y="1355"/>
                      <a:pt x="5798" y="1355"/>
                    </a:cubicBezTo>
                    <a:close/>
                    <a:moveTo>
                      <a:pt x="1671" y="1355"/>
                    </a:moveTo>
                    <a:cubicBezTo>
                      <a:pt x="1860" y="1355"/>
                      <a:pt x="2017" y="1513"/>
                      <a:pt x="2017" y="1702"/>
                    </a:cubicBezTo>
                    <a:cubicBezTo>
                      <a:pt x="2017" y="1891"/>
                      <a:pt x="1860" y="2048"/>
                      <a:pt x="1671" y="2048"/>
                    </a:cubicBezTo>
                    <a:cubicBezTo>
                      <a:pt x="1482" y="2048"/>
                      <a:pt x="1324" y="1891"/>
                      <a:pt x="1324" y="1702"/>
                    </a:cubicBezTo>
                    <a:cubicBezTo>
                      <a:pt x="1356" y="1513"/>
                      <a:pt x="1513" y="1355"/>
                      <a:pt x="1671" y="1355"/>
                    </a:cubicBezTo>
                    <a:close/>
                    <a:moveTo>
                      <a:pt x="3057" y="1355"/>
                    </a:moveTo>
                    <a:cubicBezTo>
                      <a:pt x="3246" y="1355"/>
                      <a:pt x="3404" y="1513"/>
                      <a:pt x="3404" y="1702"/>
                    </a:cubicBezTo>
                    <a:cubicBezTo>
                      <a:pt x="3404" y="1891"/>
                      <a:pt x="3246" y="2048"/>
                      <a:pt x="3057" y="2048"/>
                    </a:cubicBezTo>
                    <a:cubicBezTo>
                      <a:pt x="2836" y="2048"/>
                      <a:pt x="2679" y="1891"/>
                      <a:pt x="2679" y="1702"/>
                    </a:cubicBezTo>
                    <a:cubicBezTo>
                      <a:pt x="2679" y="1513"/>
                      <a:pt x="2836" y="1355"/>
                      <a:pt x="3057" y="1355"/>
                    </a:cubicBezTo>
                    <a:close/>
                    <a:moveTo>
                      <a:pt x="4412" y="1355"/>
                    </a:moveTo>
                    <a:cubicBezTo>
                      <a:pt x="4632" y="1355"/>
                      <a:pt x="4790" y="1513"/>
                      <a:pt x="4790" y="1702"/>
                    </a:cubicBezTo>
                    <a:cubicBezTo>
                      <a:pt x="4790" y="1891"/>
                      <a:pt x="4632" y="2048"/>
                      <a:pt x="4412" y="2048"/>
                    </a:cubicBezTo>
                    <a:cubicBezTo>
                      <a:pt x="4223" y="2048"/>
                      <a:pt x="4065" y="1891"/>
                      <a:pt x="4065" y="1702"/>
                    </a:cubicBezTo>
                    <a:cubicBezTo>
                      <a:pt x="4065" y="1513"/>
                      <a:pt x="4223" y="1355"/>
                      <a:pt x="4412" y="1355"/>
                    </a:cubicBezTo>
                    <a:close/>
                    <a:moveTo>
                      <a:pt x="1041" y="0"/>
                    </a:moveTo>
                    <a:cubicBezTo>
                      <a:pt x="474" y="0"/>
                      <a:pt x="1" y="473"/>
                      <a:pt x="1" y="1040"/>
                    </a:cubicBezTo>
                    <a:lnTo>
                      <a:pt x="1" y="2741"/>
                    </a:lnTo>
                    <a:lnTo>
                      <a:pt x="11689" y="2741"/>
                    </a:lnTo>
                    <a:lnTo>
                      <a:pt x="11689" y="1040"/>
                    </a:lnTo>
                    <a:cubicBezTo>
                      <a:pt x="11689" y="505"/>
                      <a:pt x="11154" y="0"/>
                      <a:pt x="106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59" name="Google Shape;659;p33"/>
              <p:cNvSpPr/>
              <p:nvPr/>
            </p:nvSpPr>
            <p:spPr>
              <a:xfrm>
                <a:off x="-2921207" y="4052423"/>
                <a:ext cx="291450" cy="171725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6869" extrusionOk="0">
                    <a:moveTo>
                      <a:pt x="0" y="0"/>
                    </a:moveTo>
                    <a:lnTo>
                      <a:pt x="0" y="5829"/>
                    </a:lnTo>
                    <a:cubicBezTo>
                      <a:pt x="0" y="6396"/>
                      <a:pt x="473" y="6869"/>
                      <a:pt x="1040" y="6869"/>
                    </a:cubicBezTo>
                    <a:lnTo>
                      <a:pt x="2867" y="6869"/>
                    </a:lnTo>
                    <a:lnTo>
                      <a:pt x="2647" y="6616"/>
                    </a:lnTo>
                    <a:cubicBezTo>
                      <a:pt x="2521" y="6522"/>
                      <a:pt x="2521" y="6270"/>
                      <a:pt x="2647" y="6144"/>
                    </a:cubicBezTo>
                    <a:lnTo>
                      <a:pt x="2993" y="5797"/>
                    </a:lnTo>
                    <a:cubicBezTo>
                      <a:pt x="2962" y="5734"/>
                      <a:pt x="2930" y="5608"/>
                      <a:pt x="2867" y="5482"/>
                    </a:cubicBezTo>
                    <a:lnTo>
                      <a:pt x="2363" y="5482"/>
                    </a:lnTo>
                    <a:cubicBezTo>
                      <a:pt x="2174" y="5482"/>
                      <a:pt x="2017" y="5325"/>
                      <a:pt x="2017" y="5136"/>
                    </a:cubicBezTo>
                    <a:lnTo>
                      <a:pt x="2017" y="3750"/>
                    </a:lnTo>
                    <a:cubicBezTo>
                      <a:pt x="2017" y="3561"/>
                      <a:pt x="2174" y="3403"/>
                      <a:pt x="2363" y="3403"/>
                    </a:cubicBezTo>
                    <a:lnTo>
                      <a:pt x="2867" y="3403"/>
                    </a:lnTo>
                    <a:cubicBezTo>
                      <a:pt x="2930" y="3277"/>
                      <a:pt x="2962" y="3214"/>
                      <a:pt x="2993" y="3088"/>
                    </a:cubicBezTo>
                    <a:lnTo>
                      <a:pt x="2647" y="2741"/>
                    </a:lnTo>
                    <a:cubicBezTo>
                      <a:pt x="2521" y="2615"/>
                      <a:pt x="2521" y="2363"/>
                      <a:pt x="2647" y="2269"/>
                    </a:cubicBezTo>
                    <a:lnTo>
                      <a:pt x="3624" y="1261"/>
                    </a:lnTo>
                    <a:cubicBezTo>
                      <a:pt x="3687" y="1213"/>
                      <a:pt x="3773" y="1190"/>
                      <a:pt x="3860" y="1190"/>
                    </a:cubicBezTo>
                    <a:cubicBezTo>
                      <a:pt x="3946" y="1190"/>
                      <a:pt x="4033" y="1213"/>
                      <a:pt x="4096" y="1261"/>
                    </a:cubicBezTo>
                    <a:lnTo>
                      <a:pt x="4443" y="1639"/>
                    </a:lnTo>
                    <a:cubicBezTo>
                      <a:pt x="4537" y="1576"/>
                      <a:pt x="4663" y="1544"/>
                      <a:pt x="4758" y="1513"/>
                    </a:cubicBezTo>
                    <a:lnTo>
                      <a:pt x="4758" y="1009"/>
                    </a:lnTo>
                    <a:cubicBezTo>
                      <a:pt x="4758" y="788"/>
                      <a:pt x="4915" y="631"/>
                      <a:pt x="5136" y="631"/>
                    </a:cubicBezTo>
                    <a:lnTo>
                      <a:pt x="6490" y="631"/>
                    </a:lnTo>
                    <a:cubicBezTo>
                      <a:pt x="6711" y="631"/>
                      <a:pt x="6869" y="788"/>
                      <a:pt x="6869" y="1009"/>
                    </a:cubicBezTo>
                    <a:lnTo>
                      <a:pt x="6869" y="1513"/>
                    </a:lnTo>
                    <a:cubicBezTo>
                      <a:pt x="6963" y="1544"/>
                      <a:pt x="7058" y="1576"/>
                      <a:pt x="7184" y="1639"/>
                    </a:cubicBezTo>
                    <a:lnTo>
                      <a:pt x="7530" y="1261"/>
                    </a:lnTo>
                    <a:cubicBezTo>
                      <a:pt x="7593" y="1213"/>
                      <a:pt x="7680" y="1190"/>
                      <a:pt x="7766" y="1190"/>
                    </a:cubicBezTo>
                    <a:cubicBezTo>
                      <a:pt x="7853" y="1190"/>
                      <a:pt x="7940" y="1213"/>
                      <a:pt x="8003" y="1261"/>
                    </a:cubicBezTo>
                    <a:lnTo>
                      <a:pt x="8979" y="2269"/>
                    </a:lnTo>
                    <a:cubicBezTo>
                      <a:pt x="9105" y="2363"/>
                      <a:pt x="9105" y="2615"/>
                      <a:pt x="8979" y="2741"/>
                    </a:cubicBezTo>
                    <a:lnTo>
                      <a:pt x="8633" y="3088"/>
                    </a:lnTo>
                    <a:cubicBezTo>
                      <a:pt x="8664" y="3151"/>
                      <a:pt x="8696" y="3277"/>
                      <a:pt x="8759" y="3403"/>
                    </a:cubicBezTo>
                    <a:lnTo>
                      <a:pt x="9263" y="3403"/>
                    </a:lnTo>
                    <a:cubicBezTo>
                      <a:pt x="9452" y="3403"/>
                      <a:pt x="9609" y="3561"/>
                      <a:pt x="9609" y="3750"/>
                    </a:cubicBezTo>
                    <a:lnTo>
                      <a:pt x="9609" y="5136"/>
                    </a:lnTo>
                    <a:cubicBezTo>
                      <a:pt x="9609" y="5325"/>
                      <a:pt x="9452" y="5482"/>
                      <a:pt x="9263" y="5482"/>
                    </a:cubicBezTo>
                    <a:lnTo>
                      <a:pt x="8759" y="5482"/>
                    </a:lnTo>
                    <a:cubicBezTo>
                      <a:pt x="8727" y="5608"/>
                      <a:pt x="8664" y="5671"/>
                      <a:pt x="8633" y="5797"/>
                    </a:cubicBezTo>
                    <a:lnTo>
                      <a:pt x="8979" y="6144"/>
                    </a:lnTo>
                    <a:cubicBezTo>
                      <a:pt x="9105" y="6270"/>
                      <a:pt x="9105" y="6522"/>
                      <a:pt x="8979" y="6616"/>
                    </a:cubicBezTo>
                    <a:lnTo>
                      <a:pt x="8759" y="6869"/>
                    </a:lnTo>
                    <a:lnTo>
                      <a:pt x="10586" y="6869"/>
                    </a:lnTo>
                    <a:cubicBezTo>
                      <a:pt x="11153" y="6869"/>
                      <a:pt x="11657" y="6396"/>
                      <a:pt x="11657" y="5829"/>
                    </a:cubicBezTo>
                    <a:lnTo>
                      <a:pt x="116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3"/>
              <p:cNvSpPr/>
              <p:nvPr/>
            </p:nvSpPr>
            <p:spPr>
              <a:xfrm>
                <a:off x="-2802281" y="4138285"/>
                <a:ext cx="51225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2049" extrusionOk="0">
                    <a:moveTo>
                      <a:pt x="1009" y="1"/>
                    </a:moveTo>
                    <a:cubicBezTo>
                      <a:pt x="442" y="1"/>
                      <a:pt x="1" y="473"/>
                      <a:pt x="1" y="1009"/>
                    </a:cubicBezTo>
                    <a:cubicBezTo>
                      <a:pt x="1" y="1576"/>
                      <a:pt x="442" y="2048"/>
                      <a:pt x="1009" y="2048"/>
                    </a:cubicBezTo>
                    <a:cubicBezTo>
                      <a:pt x="1576" y="2048"/>
                      <a:pt x="2049" y="1576"/>
                      <a:pt x="2049" y="1009"/>
                    </a:cubicBezTo>
                    <a:cubicBezTo>
                      <a:pt x="2049" y="473"/>
                      <a:pt x="1576" y="1"/>
                      <a:pt x="10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33"/>
              <p:cNvSpPr/>
              <p:nvPr/>
            </p:nvSpPr>
            <p:spPr>
              <a:xfrm>
                <a:off x="-2855056" y="4085511"/>
                <a:ext cx="156775" cy="156775"/>
              </a:xfrm>
              <a:custGeom>
                <a:avLst/>
                <a:gdLst/>
                <a:ahLst/>
                <a:cxnLst/>
                <a:rect l="l" t="t" r="r" b="b"/>
                <a:pathLst>
                  <a:path w="6271" h="6271" extrusionOk="0">
                    <a:moveTo>
                      <a:pt x="3183" y="1418"/>
                    </a:moveTo>
                    <a:cubicBezTo>
                      <a:pt x="4128" y="1418"/>
                      <a:pt x="4884" y="2175"/>
                      <a:pt x="4884" y="3120"/>
                    </a:cubicBezTo>
                    <a:cubicBezTo>
                      <a:pt x="4884" y="4033"/>
                      <a:pt x="4128" y="4821"/>
                      <a:pt x="3183" y="4821"/>
                    </a:cubicBezTo>
                    <a:cubicBezTo>
                      <a:pt x="2238" y="4821"/>
                      <a:pt x="1482" y="4065"/>
                      <a:pt x="1482" y="3120"/>
                    </a:cubicBezTo>
                    <a:cubicBezTo>
                      <a:pt x="1482" y="2175"/>
                      <a:pt x="2238" y="1418"/>
                      <a:pt x="3183" y="1418"/>
                    </a:cubicBezTo>
                    <a:close/>
                    <a:moveTo>
                      <a:pt x="2805" y="1"/>
                    </a:moveTo>
                    <a:lnTo>
                      <a:pt x="2805" y="442"/>
                    </a:lnTo>
                    <a:cubicBezTo>
                      <a:pt x="2805" y="599"/>
                      <a:pt x="2679" y="725"/>
                      <a:pt x="2521" y="757"/>
                    </a:cubicBezTo>
                    <a:cubicBezTo>
                      <a:pt x="2332" y="788"/>
                      <a:pt x="2080" y="914"/>
                      <a:pt x="1891" y="1040"/>
                    </a:cubicBezTo>
                    <a:cubicBezTo>
                      <a:pt x="1847" y="1063"/>
                      <a:pt x="1794" y="1073"/>
                      <a:pt x="1739" y="1073"/>
                    </a:cubicBezTo>
                    <a:cubicBezTo>
                      <a:pt x="1639" y="1073"/>
                      <a:pt x="1531" y="1038"/>
                      <a:pt x="1450" y="977"/>
                    </a:cubicBezTo>
                    <a:lnTo>
                      <a:pt x="1135" y="662"/>
                    </a:lnTo>
                    <a:lnTo>
                      <a:pt x="662" y="1135"/>
                    </a:lnTo>
                    <a:lnTo>
                      <a:pt x="978" y="1450"/>
                    </a:lnTo>
                    <a:cubicBezTo>
                      <a:pt x="1104" y="1576"/>
                      <a:pt x="1104" y="1733"/>
                      <a:pt x="1041" y="1891"/>
                    </a:cubicBezTo>
                    <a:cubicBezTo>
                      <a:pt x="915" y="2080"/>
                      <a:pt x="820" y="2301"/>
                      <a:pt x="757" y="2521"/>
                    </a:cubicBezTo>
                    <a:cubicBezTo>
                      <a:pt x="726" y="2679"/>
                      <a:pt x="599" y="2805"/>
                      <a:pt x="442" y="2805"/>
                    </a:cubicBezTo>
                    <a:lnTo>
                      <a:pt x="1" y="2805"/>
                    </a:lnTo>
                    <a:lnTo>
                      <a:pt x="1" y="3466"/>
                    </a:lnTo>
                    <a:lnTo>
                      <a:pt x="442" y="3466"/>
                    </a:lnTo>
                    <a:cubicBezTo>
                      <a:pt x="599" y="3466"/>
                      <a:pt x="726" y="3592"/>
                      <a:pt x="757" y="3750"/>
                    </a:cubicBezTo>
                    <a:cubicBezTo>
                      <a:pt x="789" y="3939"/>
                      <a:pt x="915" y="4191"/>
                      <a:pt x="1041" y="4380"/>
                    </a:cubicBezTo>
                    <a:cubicBezTo>
                      <a:pt x="1104" y="4506"/>
                      <a:pt x="1072" y="4695"/>
                      <a:pt x="978" y="4821"/>
                    </a:cubicBezTo>
                    <a:lnTo>
                      <a:pt x="662" y="5136"/>
                    </a:lnTo>
                    <a:lnTo>
                      <a:pt x="1135" y="5609"/>
                    </a:lnTo>
                    <a:lnTo>
                      <a:pt x="1450" y="5294"/>
                    </a:lnTo>
                    <a:cubicBezTo>
                      <a:pt x="1524" y="5220"/>
                      <a:pt x="1609" y="5189"/>
                      <a:pt x="1698" y="5189"/>
                    </a:cubicBezTo>
                    <a:cubicBezTo>
                      <a:pt x="1761" y="5189"/>
                      <a:pt x="1826" y="5204"/>
                      <a:pt x="1891" y="5230"/>
                    </a:cubicBezTo>
                    <a:cubicBezTo>
                      <a:pt x="2080" y="5357"/>
                      <a:pt x="2301" y="5451"/>
                      <a:pt x="2521" y="5514"/>
                    </a:cubicBezTo>
                    <a:cubicBezTo>
                      <a:pt x="2679" y="5546"/>
                      <a:pt x="2805" y="5672"/>
                      <a:pt x="2805" y="5829"/>
                    </a:cubicBezTo>
                    <a:lnTo>
                      <a:pt x="2805" y="6270"/>
                    </a:lnTo>
                    <a:lnTo>
                      <a:pt x="3466" y="6270"/>
                    </a:lnTo>
                    <a:lnTo>
                      <a:pt x="3466" y="5829"/>
                    </a:lnTo>
                    <a:cubicBezTo>
                      <a:pt x="3466" y="5672"/>
                      <a:pt x="3592" y="5546"/>
                      <a:pt x="3750" y="5514"/>
                    </a:cubicBezTo>
                    <a:cubicBezTo>
                      <a:pt x="3939" y="5483"/>
                      <a:pt x="4160" y="5357"/>
                      <a:pt x="4380" y="5230"/>
                    </a:cubicBezTo>
                    <a:cubicBezTo>
                      <a:pt x="4414" y="5208"/>
                      <a:pt x="4463" y="5198"/>
                      <a:pt x="4517" y="5198"/>
                    </a:cubicBezTo>
                    <a:cubicBezTo>
                      <a:pt x="4615" y="5198"/>
                      <a:pt x="4729" y="5232"/>
                      <a:pt x="4790" y="5294"/>
                    </a:cubicBezTo>
                    <a:lnTo>
                      <a:pt x="5105" y="5609"/>
                    </a:lnTo>
                    <a:lnTo>
                      <a:pt x="5577" y="5136"/>
                    </a:lnTo>
                    <a:lnTo>
                      <a:pt x="5262" y="4821"/>
                    </a:lnTo>
                    <a:cubicBezTo>
                      <a:pt x="5168" y="4695"/>
                      <a:pt x="5168" y="4537"/>
                      <a:pt x="5231" y="4380"/>
                    </a:cubicBezTo>
                    <a:cubicBezTo>
                      <a:pt x="5357" y="4191"/>
                      <a:pt x="5420" y="3970"/>
                      <a:pt x="5514" y="3750"/>
                    </a:cubicBezTo>
                    <a:cubicBezTo>
                      <a:pt x="5546" y="3592"/>
                      <a:pt x="5672" y="3466"/>
                      <a:pt x="5829" y="3466"/>
                    </a:cubicBezTo>
                    <a:lnTo>
                      <a:pt x="6270" y="3466"/>
                    </a:lnTo>
                    <a:lnTo>
                      <a:pt x="6270" y="2773"/>
                    </a:lnTo>
                    <a:lnTo>
                      <a:pt x="5829" y="2773"/>
                    </a:lnTo>
                    <a:cubicBezTo>
                      <a:pt x="5672" y="2773"/>
                      <a:pt x="5546" y="2647"/>
                      <a:pt x="5514" y="2490"/>
                    </a:cubicBezTo>
                    <a:cubicBezTo>
                      <a:pt x="5483" y="2301"/>
                      <a:pt x="5357" y="2049"/>
                      <a:pt x="5231" y="1859"/>
                    </a:cubicBezTo>
                    <a:cubicBezTo>
                      <a:pt x="5168" y="1733"/>
                      <a:pt x="5199" y="1544"/>
                      <a:pt x="5262" y="1418"/>
                    </a:cubicBezTo>
                    <a:lnTo>
                      <a:pt x="5577" y="1103"/>
                    </a:lnTo>
                    <a:lnTo>
                      <a:pt x="5105" y="631"/>
                    </a:lnTo>
                    <a:lnTo>
                      <a:pt x="4790" y="946"/>
                    </a:lnTo>
                    <a:cubicBezTo>
                      <a:pt x="4739" y="1013"/>
                      <a:pt x="4670" y="1045"/>
                      <a:pt x="4593" y="1045"/>
                    </a:cubicBezTo>
                    <a:cubicBezTo>
                      <a:pt x="4526" y="1045"/>
                      <a:pt x="4453" y="1021"/>
                      <a:pt x="4380" y="977"/>
                    </a:cubicBezTo>
                    <a:cubicBezTo>
                      <a:pt x="4160" y="883"/>
                      <a:pt x="3971" y="788"/>
                      <a:pt x="3750" y="725"/>
                    </a:cubicBezTo>
                    <a:cubicBezTo>
                      <a:pt x="3592" y="662"/>
                      <a:pt x="3466" y="568"/>
                      <a:pt x="3466" y="410"/>
                    </a:cubicBezTo>
                    <a:lnTo>
                      <a:pt x="346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Google Shape;638;p33">
            <a:extLst>
              <a:ext uri="{FF2B5EF4-FFF2-40B4-BE49-F238E27FC236}">
                <a16:creationId xmlns:a16="http://schemas.microsoft.com/office/drawing/2014/main" id="{39A7DF4A-0C7D-BEFD-DD79-88AFA751597A}"/>
              </a:ext>
            </a:extLst>
          </p:cNvPr>
          <p:cNvSpPr/>
          <p:nvPr/>
        </p:nvSpPr>
        <p:spPr>
          <a:xfrm rot="5400000">
            <a:off x="6242640" y="1788610"/>
            <a:ext cx="377400" cy="19308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Google Shape;639;p33">
            <a:extLst>
              <a:ext uri="{FF2B5EF4-FFF2-40B4-BE49-F238E27FC236}">
                <a16:creationId xmlns:a16="http://schemas.microsoft.com/office/drawing/2014/main" id="{04CAB467-23D7-C92A-5609-7EFA9A5836B3}"/>
              </a:ext>
            </a:extLst>
          </p:cNvPr>
          <p:cNvSpPr txBox="1"/>
          <p:nvPr/>
        </p:nvSpPr>
        <p:spPr>
          <a:xfrm>
            <a:off x="5625096" y="2565310"/>
            <a:ext cx="1606800" cy="377400"/>
          </a:xfrm>
          <a:prstGeom prst="rect">
            <a:avLst/>
          </a:pr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Controller</a:t>
            </a:r>
            <a:endParaRPr sz="1800" dirty="0">
              <a:solidFill>
                <a:srgbClr val="FFFFFF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5"/>
          <p:cNvSpPr/>
          <p:nvPr/>
        </p:nvSpPr>
        <p:spPr>
          <a:xfrm>
            <a:off x="1255162" y="1194476"/>
            <a:ext cx="1973370" cy="866999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accen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Objects, fields, relatioships</a:t>
            </a:r>
            <a:endParaRPr sz="1600" dirty="0">
              <a:solidFill>
                <a:schemeClr val="accen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714" name="Google Shape;714;p35"/>
          <p:cNvSpPr/>
          <p:nvPr/>
        </p:nvSpPr>
        <p:spPr>
          <a:xfrm>
            <a:off x="5915469" y="1194475"/>
            <a:ext cx="1973370" cy="86699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APIs</a:t>
            </a:r>
            <a:endParaRPr sz="1600" dirty="0">
              <a:solidFill>
                <a:schemeClr val="l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715" name="Google Shape;715;p35"/>
          <p:cNvSpPr txBox="1">
            <a:spLocks noGrp="1"/>
          </p:cNvSpPr>
          <p:nvPr>
            <p:ph type="title"/>
          </p:nvPr>
        </p:nvSpPr>
        <p:spPr>
          <a:xfrm>
            <a:off x="713225" y="359300"/>
            <a:ext cx="773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MVC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717" name="Google Shape;717;p35"/>
          <p:cNvSpPr/>
          <p:nvPr/>
        </p:nvSpPr>
        <p:spPr>
          <a:xfrm>
            <a:off x="3892632" y="1194475"/>
            <a:ext cx="1358736" cy="8670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bg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Model</a:t>
            </a:r>
            <a:endParaRPr sz="1200" dirty="0">
              <a:solidFill>
                <a:schemeClr val="bg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723" name="Google Shape;723;p35"/>
          <p:cNvSpPr/>
          <p:nvPr/>
        </p:nvSpPr>
        <p:spPr>
          <a:xfrm>
            <a:off x="1255162" y="3567496"/>
            <a:ext cx="1973370" cy="866997"/>
          </a:xfrm>
          <a:prstGeom prst="roundRect">
            <a:avLst>
              <a:gd name="adj" fmla="val 50000"/>
            </a:avLst>
          </a:prstGeom>
          <a:solidFill>
            <a:srgbClr val="2F9C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Flows, approvals, validation rules</a:t>
            </a:r>
            <a:endParaRPr sz="1600" dirty="0">
              <a:solidFill>
                <a:schemeClr val="l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724" name="Google Shape;724;p35"/>
          <p:cNvSpPr/>
          <p:nvPr/>
        </p:nvSpPr>
        <p:spPr>
          <a:xfrm>
            <a:off x="5907542" y="3567495"/>
            <a:ext cx="1973369" cy="866997"/>
          </a:xfrm>
          <a:prstGeom prst="roundRect">
            <a:avLst>
              <a:gd name="adj" fmla="val 50000"/>
            </a:avLst>
          </a:prstGeom>
          <a:solidFill>
            <a:srgbClr val="216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Apex</a:t>
            </a:r>
            <a:endParaRPr sz="1600" dirty="0">
              <a:solidFill>
                <a:schemeClr val="l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727" name="Google Shape;727;p35"/>
          <p:cNvSpPr/>
          <p:nvPr/>
        </p:nvSpPr>
        <p:spPr>
          <a:xfrm>
            <a:off x="1255162" y="2399375"/>
            <a:ext cx="1973370" cy="866998"/>
          </a:xfrm>
          <a:prstGeom prst="roundRect">
            <a:avLst>
              <a:gd name="adj" fmla="val 50000"/>
            </a:avLst>
          </a:pr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Apps, Pages, Actions</a:t>
            </a:r>
            <a:endParaRPr sz="1600" dirty="0">
              <a:solidFill>
                <a:schemeClr val="l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732" name="Google Shape;732;p35"/>
          <p:cNvSpPr/>
          <p:nvPr/>
        </p:nvSpPr>
        <p:spPr>
          <a:xfrm>
            <a:off x="5915469" y="2380986"/>
            <a:ext cx="1973369" cy="866997"/>
          </a:xfrm>
          <a:prstGeom prst="roundRect">
            <a:avLst>
              <a:gd name="adj" fmla="val 50000"/>
            </a:avLst>
          </a:prstGeom>
          <a:solidFill>
            <a:srgbClr val="2FC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Visualforce, LWC, Aura</a:t>
            </a:r>
            <a:endParaRPr sz="1600" dirty="0">
              <a:solidFill>
                <a:schemeClr val="l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2" name="Google Shape;717;p35">
            <a:extLst>
              <a:ext uri="{FF2B5EF4-FFF2-40B4-BE49-F238E27FC236}">
                <a16:creationId xmlns:a16="http://schemas.microsoft.com/office/drawing/2014/main" id="{A0EDD9AA-1033-FD0C-607F-B45D84AF37BA}"/>
              </a:ext>
            </a:extLst>
          </p:cNvPr>
          <p:cNvSpPr/>
          <p:nvPr/>
        </p:nvSpPr>
        <p:spPr>
          <a:xfrm>
            <a:off x="3892631" y="2438021"/>
            <a:ext cx="1358737" cy="8670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bg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View</a:t>
            </a:r>
            <a:endParaRPr dirty="0">
              <a:solidFill>
                <a:schemeClr val="bg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3" name="Google Shape;717;p35">
            <a:extLst>
              <a:ext uri="{FF2B5EF4-FFF2-40B4-BE49-F238E27FC236}">
                <a16:creationId xmlns:a16="http://schemas.microsoft.com/office/drawing/2014/main" id="{7BFB89DF-241E-1989-A518-57B5172ECA8E}"/>
              </a:ext>
            </a:extLst>
          </p:cNvPr>
          <p:cNvSpPr/>
          <p:nvPr/>
        </p:nvSpPr>
        <p:spPr>
          <a:xfrm>
            <a:off x="3888668" y="3567495"/>
            <a:ext cx="1358738" cy="8670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bg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Controller</a:t>
            </a:r>
            <a:endParaRPr sz="1200" dirty="0">
              <a:solidFill>
                <a:schemeClr val="bg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4" name="Google Shape;713;p35">
            <a:extLst>
              <a:ext uri="{FF2B5EF4-FFF2-40B4-BE49-F238E27FC236}">
                <a16:creationId xmlns:a16="http://schemas.microsoft.com/office/drawing/2014/main" id="{61B6CB95-E806-0D30-B738-71F5A36E6F6D}"/>
              </a:ext>
            </a:extLst>
          </p:cNvPr>
          <p:cNvSpPr/>
          <p:nvPr/>
        </p:nvSpPr>
        <p:spPr>
          <a:xfrm>
            <a:off x="1591946" y="743842"/>
            <a:ext cx="1299802" cy="299022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accen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No-Code</a:t>
            </a:r>
            <a:endParaRPr sz="1800" dirty="0">
              <a:solidFill>
                <a:schemeClr val="accen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5" name="Google Shape;713;p35">
            <a:extLst>
              <a:ext uri="{FF2B5EF4-FFF2-40B4-BE49-F238E27FC236}">
                <a16:creationId xmlns:a16="http://schemas.microsoft.com/office/drawing/2014/main" id="{C8C0EC38-C9AC-42FE-7346-AFCB6A25D5C6}"/>
              </a:ext>
            </a:extLst>
          </p:cNvPr>
          <p:cNvSpPr/>
          <p:nvPr/>
        </p:nvSpPr>
        <p:spPr>
          <a:xfrm>
            <a:off x="6244325" y="748049"/>
            <a:ext cx="1299802" cy="299022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accen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Pro-Code</a:t>
            </a:r>
            <a:endParaRPr sz="1800" dirty="0">
              <a:solidFill>
                <a:schemeClr val="accen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2F9FA8-4894-03FC-995C-4712A11B5D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56554-F592-557F-8412-7E5F8A86E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versions and naming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8595C5-FAB1-87D7-9734-B9FC44EDFFBA}"/>
              </a:ext>
            </a:extLst>
          </p:cNvPr>
          <p:cNvSpPr txBox="1"/>
          <p:nvPr/>
        </p:nvSpPr>
        <p:spPr>
          <a:xfrm>
            <a:off x="713225" y="1161907"/>
            <a:ext cx="77367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accent3"/>
                </a:solidFill>
              </a:rPr>
              <a:t>Yearly releases</a:t>
            </a:r>
            <a:r>
              <a:rPr lang="en-US" dirty="0">
                <a:solidFill>
                  <a:schemeClr val="bg1"/>
                </a:solidFill>
              </a:rPr>
              <a:t>, with even numbers being LTS (long term support)</a:t>
            </a:r>
          </a:p>
          <a:p>
            <a:pPr marL="285750" indent="-285750" algn="ctr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.NET 8 is the latest release</a:t>
            </a:r>
          </a:p>
          <a:p>
            <a:pPr marL="285750" indent="-285750" algn="ctr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‘.NET Framework’ is the first ever release (legacy)</a:t>
            </a:r>
          </a:p>
          <a:p>
            <a:pPr marL="285750" indent="-285750" algn="ctr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‘.NET Core’ began cross-platform implementations</a:t>
            </a:r>
          </a:p>
          <a:p>
            <a:pPr marL="285750" indent="-285750" algn="ctr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Eventually they dropped ‘Core’ and skipped version 4…</a:t>
            </a:r>
          </a:p>
          <a:p>
            <a:pPr marL="285750" indent="-285750" algn="ctr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So the version history is something like this: .NET Framework &gt; .NET Core 1 &gt; … &gt; .NET Core 3.1 &gt; .NET 5 &gt; </a:t>
            </a:r>
            <a:r>
              <a:rPr lang="en-US" dirty="0" err="1">
                <a:solidFill>
                  <a:schemeClr val="bg1"/>
                </a:solidFill>
              </a:rPr>
              <a:t>Ect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  <a:p>
            <a:pPr marL="285750" indent="-285750" algn="ctr">
              <a:buFontTx/>
              <a:buChar char="-"/>
            </a:pP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21369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p45"/>
          <p:cNvSpPr/>
          <p:nvPr/>
        </p:nvSpPr>
        <p:spPr>
          <a:xfrm rot="10800000" flipH="1">
            <a:off x="5239167" y="1621025"/>
            <a:ext cx="3175800" cy="3111000"/>
          </a:xfrm>
          <a:prstGeom prst="round1Rect">
            <a:avLst>
              <a:gd name="adj" fmla="val 12288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45"/>
          <p:cNvSpPr/>
          <p:nvPr/>
        </p:nvSpPr>
        <p:spPr>
          <a:xfrm flipH="1">
            <a:off x="729108" y="1347125"/>
            <a:ext cx="3175800" cy="3088200"/>
          </a:xfrm>
          <a:prstGeom prst="round1Rect">
            <a:avLst>
              <a:gd name="adj" fmla="val 12288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45"/>
          <p:cNvSpPr/>
          <p:nvPr/>
        </p:nvSpPr>
        <p:spPr>
          <a:xfrm>
            <a:off x="4562600" y="1347125"/>
            <a:ext cx="3861300" cy="481500"/>
          </a:xfrm>
          <a:prstGeom prst="round1Rect">
            <a:avLst>
              <a:gd name="adj" fmla="val 50000"/>
            </a:avLst>
          </a:prstGeom>
          <a:solidFill>
            <a:srgbClr val="2F9C80"/>
          </a:solidFill>
          <a:ln w="9525" cap="flat" cmpd="sng">
            <a:solidFill>
              <a:srgbClr val="2F9C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45"/>
          <p:cNvSpPr/>
          <p:nvPr/>
        </p:nvSpPr>
        <p:spPr>
          <a:xfrm flipH="1">
            <a:off x="4230564" y="1238079"/>
            <a:ext cx="702000" cy="699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rgbClr val="2F9C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3" name="Google Shape;1363;p45"/>
          <p:cNvSpPr txBox="1">
            <a:spLocks noGrp="1"/>
          </p:cNvSpPr>
          <p:nvPr>
            <p:ph type="title"/>
          </p:nvPr>
        </p:nvSpPr>
        <p:spPr>
          <a:xfrm>
            <a:off x="713225" y="359300"/>
            <a:ext cx="773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No-Code vs Pro-Code</a:t>
            </a:r>
            <a:endParaRPr dirty="0"/>
          </a:p>
        </p:txBody>
      </p:sp>
      <p:sp>
        <p:nvSpPr>
          <p:cNvPr id="1365" name="Google Shape;1365;p45"/>
          <p:cNvSpPr txBox="1"/>
          <p:nvPr/>
        </p:nvSpPr>
        <p:spPr>
          <a:xfrm flipH="1">
            <a:off x="5952652" y="2224559"/>
            <a:ext cx="16128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Flexibility</a:t>
            </a:r>
            <a:endParaRPr sz="1700" dirty="0">
              <a:solidFill>
                <a:schemeClr val="l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66" name="Google Shape;1366;p45"/>
          <p:cNvSpPr txBox="1"/>
          <p:nvPr/>
        </p:nvSpPr>
        <p:spPr>
          <a:xfrm flipH="1">
            <a:off x="5483538" y="2052838"/>
            <a:ext cx="469200" cy="1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01</a:t>
            </a:r>
            <a:endParaRPr sz="1800">
              <a:solidFill>
                <a:schemeClr val="accent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67" name="Google Shape;1367;p45"/>
          <p:cNvSpPr txBox="1"/>
          <p:nvPr/>
        </p:nvSpPr>
        <p:spPr>
          <a:xfrm>
            <a:off x="5612850" y="1475675"/>
            <a:ext cx="25245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Pro-Code</a:t>
            </a:r>
            <a:endParaRPr sz="1800" dirty="0">
              <a:solidFill>
                <a:schemeClr val="dk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69" name="Google Shape;1369;p45"/>
          <p:cNvSpPr txBox="1"/>
          <p:nvPr/>
        </p:nvSpPr>
        <p:spPr>
          <a:xfrm flipH="1">
            <a:off x="5952652" y="3247047"/>
            <a:ext cx="16128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Pixel perfect UI</a:t>
            </a:r>
            <a:endParaRPr sz="1700" dirty="0">
              <a:solidFill>
                <a:schemeClr val="l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70" name="Google Shape;1370;p45"/>
          <p:cNvSpPr txBox="1"/>
          <p:nvPr/>
        </p:nvSpPr>
        <p:spPr>
          <a:xfrm flipH="1">
            <a:off x="5483538" y="3026000"/>
            <a:ext cx="469200" cy="1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02</a:t>
            </a:r>
            <a:endParaRPr sz="1800">
              <a:solidFill>
                <a:schemeClr val="accent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72" name="Google Shape;1372;p45"/>
          <p:cNvSpPr txBox="1"/>
          <p:nvPr/>
        </p:nvSpPr>
        <p:spPr>
          <a:xfrm flipH="1">
            <a:off x="5952652" y="4108013"/>
            <a:ext cx="16128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Integrations</a:t>
            </a:r>
            <a:endParaRPr sz="1700" dirty="0">
              <a:solidFill>
                <a:schemeClr val="l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73" name="Google Shape;1373;p45"/>
          <p:cNvSpPr txBox="1"/>
          <p:nvPr/>
        </p:nvSpPr>
        <p:spPr>
          <a:xfrm flipH="1">
            <a:off x="5483538" y="3955013"/>
            <a:ext cx="469200" cy="1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03</a:t>
            </a:r>
            <a:endParaRPr sz="1800">
              <a:solidFill>
                <a:schemeClr val="accent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74" name="Google Shape;1374;p45"/>
          <p:cNvSpPr/>
          <p:nvPr/>
        </p:nvSpPr>
        <p:spPr>
          <a:xfrm rot="10800000">
            <a:off x="720227" y="4250525"/>
            <a:ext cx="3861300" cy="481500"/>
          </a:xfrm>
          <a:prstGeom prst="round1Rect">
            <a:avLst>
              <a:gd name="adj" fmla="val 50000"/>
            </a:avLst>
          </a:prstGeom>
          <a:solidFill>
            <a:srgbClr val="7BD9C1"/>
          </a:solidFill>
          <a:ln w="9525" cap="flat" cmpd="sng">
            <a:solidFill>
              <a:srgbClr val="7BD9C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5" name="Google Shape;1375;p45"/>
          <p:cNvSpPr/>
          <p:nvPr/>
        </p:nvSpPr>
        <p:spPr>
          <a:xfrm flipH="1">
            <a:off x="4230577" y="4141479"/>
            <a:ext cx="702000" cy="699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rgbClr val="7BD9C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45"/>
          <p:cNvSpPr txBox="1"/>
          <p:nvPr/>
        </p:nvSpPr>
        <p:spPr>
          <a:xfrm>
            <a:off x="1431756" y="4379075"/>
            <a:ext cx="16899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No-Code</a:t>
            </a:r>
            <a:endParaRPr sz="1800" dirty="0">
              <a:solidFill>
                <a:schemeClr val="dk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85" name="Google Shape;1385;p45"/>
          <p:cNvSpPr txBox="1"/>
          <p:nvPr/>
        </p:nvSpPr>
        <p:spPr>
          <a:xfrm flipH="1">
            <a:off x="1431756" y="1828625"/>
            <a:ext cx="16128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Faster than coding</a:t>
            </a:r>
            <a:endParaRPr sz="1700" dirty="0">
              <a:solidFill>
                <a:schemeClr val="l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86" name="Google Shape;1386;p45"/>
          <p:cNvSpPr txBox="1"/>
          <p:nvPr/>
        </p:nvSpPr>
        <p:spPr>
          <a:xfrm flipH="1">
            <a:off x="941088" y="1562338"/>
            <a:ext cx="469200" cy="1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01</a:t>
            </a:r>
            <a:endParaRPr sz="1800">
              <a:solidFill>
                <a:schemeClr val="accent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88" name="Google Shape;1388;p45"/>
          <p:cNvSpPr txBox="1"/>
          <p:nvPr/>
        </p:nvSpPr>
        <p:spPr>
          <a:xfrm flipH="1">
            <a:off x="1431756" y="2627387"/>
            <a:ext cx="1800454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Easy to maintain</a:t>
            </a:r>
            <a:endParaRPr sz="1700" dirty="0">
              <a:solidFill>
                <a:schemeClr val="l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89" name="Google Shape;1389;p45"/>
          <p:cNvSpPr txBox="1"/>
          <p:nvPr/>
        </p:nvSpPr>
        <p:spPr>
          <a:xfrm flipH="1">
            <a:off x="941088" y="2535500"/>
            <a:ext cx="469200" cy="1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02</a:t>
            </a:r>
            <a:endParaRPr sz="1800">
              <a:solidFill>
                <a:schemeClr val="accent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91" name="Google Shape;1391;p45"/>
          <p:cNvSpPr txBox="1"/>
          <p:nvPr/>
        </p:nvSpPr>
        <p:spPr>
          <a:xfrm flipH="1">
            <a:off x="1431756" y="3606838"/>
            <a:ext cx="1821951" cy="42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Automatic Updates</a:t>
            </a:r>
            <a:endParaRPr sz="1700" dirty="0">
              <a:solidFill>
                <a:schemeClr val="l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92" name="Google Shape;1392;p45"/>
          <p:cNvSpPr txBox="1"/>
          <p:nvPr/>
        </p:nvSpPr>
        <p:spPr>
          <a:xfrm flipH="1">
            <a:off x="941088" y="3464513"/>
            <a:ext cx="469200" cy="1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03</a:t>
            </a:r>
            <a:endParaRPr sz="1800">
              <a:solidFill>
                <a:schemeClr val="accent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1D1C89-5BAB-BCF0-A1F9-9DAEC647B3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C9C3F-473F-23AC-EE81-DBFA02769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.NET SDK?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B66E57-619F-904B-53AD-D47A8E10F10D}"/>
              </a:ext>
            </a:extLst>
          </p:cNvPr>
          <p:cNvSpPr txBox="1"/>
          <p:nvPr/>
        </p:nvSpPr>
        <p:spPr>
          <a:xfrm>
            <a:off x="713225" y="1161907"/>
            <a:ext cx="77367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 .NET SDK is a set of libraries and tools that allows developers to create .NET applications and libraries. It contains the following components that are used to build and run applications:</a:t>
            </a:r>
          </a:p>
          <a:p>
            <a:pPr algn="ctr"/>
            <a:endParaRPr lang="en-US" dirty="0">
              <a:solidFill>
                <a:schemeClr val="accent3"/>
              </a:solidFill>
            </a:endParaRPr>
          </a:p>
          <a:p>
            <a:pPr marL="285750" indent="-285750" algn="ctr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accent3"/>
                </a:solidFill>
              </a:rPr>
              <a:t>The .NET CLI </a:t>
            </a:r>
            <a:r>
              <a:rPr lang="en-US" dirty="0">
                <a:solidFill>
                  <a:schemeClr val="bg1"/>
                </a:solidFill>
              </a:rPr>
              <a:t>(command line interface)</a:t>
            </a:r>
          </a:p>
          <a:p>
            <a:pPr marL="285750" indent="-285750" algn="ctr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accent3"/>
                </a:solidFill>
              </a:rPr>
              <a:t>The .NET Runtime and libraries</a:t>
            </a:r>
          </a:p>
          <a:p>
            <a:pPr marL="285750" indent="-285750" algn="ctr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accent3"/>
                </a:solidFill>
              </a:rPr>
              <a:t>The Common Language Runtime (CLR) </a:t>
            </a:r>
            <a:r>
              <a:rPr lang="en-US" dirty="0">
                <a:solidFill>
                  <a:schemeClr val="bg1"/>
                </a:solidFill>
              </a:rPr>
              <a:t>handles memory allocation and management. It includes a virtual machine that executes apps but also generates and compiles code on-the-fly using a JIT compiler. </a:t>
            </a:r>
          </a:p>
          <a:p>
            <a:pPr marL="285750" indent="-285750" algn="ctr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Code is compiled into a </a:t>
            </a:r>
            <a:r>
              <a:rPr lang="en-US" dirty="0">
                <a:solidFill>
                  <a:schemeClr val="accent3"/>
                </a:solidFill>
              </a:rPr>
              <a:t>Common Intermediate Language (CIL) </a:t>
            </a:r>
          </a:p>
          <a:p>
            <a:pPr marL="285750" indent="-285750" algn="ctr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accent3"/>
                </a:solidFill>
              </a:rPr>
              <a:t>CIL </a:t>
            </a:r>
            <a:r>
              <a:rPr lang="en-US" dirty="0">
                <a:solidFill>
                  <a:schemeClr val="bg1"/>
                </a:solidFill>
              </a:rPr>
              <a:t>will be executed with a JIT compiler </a:t>
            </a:r>
            <a:endParaRPr lang="en-US" dirty="0">
              <a:solidFill>
                <a:schemeClr val="accent3"/>
              </a:solidFill>
            </a:endParaRPr>
          </a:p>
          <a:p>
            <a:pPr marL="285750" indent="-285750" algn="ctr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accent3"/>
                </a:solidFill>
              </a:rPr>
              <a:t>Base Class Library (BCL) </a:t>
            </a:r>
            <a:r>
              <a:rPr lang="en-US" dirty="0">
                <a:solidFill>
                  <a:schemeClr val="bg1"/>
                </a:solidFill>
              </a:rPr>
              <a:t>is available OOB, and comprises the System namespace</a:t>
            </a:r>
          </a:p>
          <a:p>
            <a:pPr marL="285750" indent="-285750" algn="ctr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dirty="0">
                <a:solidFill>
                  <a:schemeClr val="accent3"/>
                </a:solidFill>
              </a:rPr>
              <a:t>.NET driver</a:t>
            </a:r>
            <a:r>
              <a:rPr lang="en-US" dirty="0">
                <a:solidFill>
                  <a:schemeClr val="bg1"/>
                </a:solidFill>
              </a:rPr>
              <a:t>, which provides an interface to the Microsoft .NET open source software framework for developing applications </a:t>
            </a:r>
          </a:p>
        </p:txBody>
      </p:sp>
    </p:spTree>
    <p:extLst>
      <p:ext uri="{BB962C8B-B14F-4D97-AF65-F5344CB8AC3E}">
        <p14:creationId xmlns:p14="http://schemas.microsoft.com/office/powerpoint/2010/main" val="3798581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33D7BB-20C7-158F-2D96-5107870617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A2C75-3FF7-5C2F-EC68-A0669F7FE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Management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0FF828-B62E-4524-CDDE-A4A019699F01}"/>
              </a:ext>
            </a:extLst>
          </p:cNvPr>
          <p:cNvSpPr txBox="1"/>
          <p:nvPr/>
        </p:nvSpPr>
        <p:spPr>
          <a:xfrm>
            <a:off x="713225" y="1161907"/>
            <a:ext cx="77367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accent3"/>
                </a:solidFill>
              </a:rPr>
              <a:t>Nuget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is responsible for dependency management in .NET, and it comes pre-installed with the .NET SDK. This is how we include further libraries outside of the </a:t>
            </a:r>
            <a:r>
              <a:rPr lang="en-US" dirty="0">
                <a:solidFill>
                  <a:schemeClr val="accent3"/>
                </a:solidFill>
              </a:rPr>
              <a:t>BCLs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You can add a new package with:</a:t>
            </a:r>
          </a:p>
          <a:p>
            <a:pPr algn="ctr"/>
            <a:r>
              <a:rPr lang="en-US" dirty="0">
                <a:solidFill>
                  <a:schemeClr val="accent3"/>
                </a:solidFill>
              </a:rPr>
              <a:t>dotnet add package &lt;package-name&gt;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accent3"/>
                </a:solidFill>
              </a:rPr>
              <a:t>Dependencies are added to our .</a:t>
            </a:r>
            <a:r>
              <a:rPr lang="en-US" dirty="0" err="1">
                <a:solidFill>
                  <a:schemeClr val="accent3"/>
                </a:solidFill>
              </a:rPr>
              <a:t>csproj</a:t>
            </a:r>
            <a:r>
              <a:rPr lang="en-US" dirty="0">
                <a:solidFill>
                  <a:schemeClr val="accent3"/>
                </a:solidFill>
              </a:rPr>
              <a:t> file. </a:t>
            </a:r>
          </a:p>
        </p:txBody>
      </p:sp>
    </p:spTree>
    <p:extLst>
      <p:ext uri="{BB962C8B-B14F-4D97-AF65-F5344CB8AC3E}">
        <p14:creationId xmlns:p14="http://schemas.microsoft.com/office/powerpoint/2010/main" val="1030484348"/>
      </p:ext>
    </p:extLst>
  </p:cSld>
  <p:clrMapOvr>
    <a:masterClrMapping/>
  </p:clrMapOvr>
</p:sld>
</file>

<file path=ppt/theme/theme1.xml><?xml version="1.0" encoding="utf-8"?>
<a:theme xmlns:a="http://schemas.openxmlformats.org/drawingml/2006/main" name="Creative Sales Strategy by Slidesgo">
  <a:themeElements>
    <a:clrScheme name="Simple Light">
      <a:dk1>
        <a:srgbClr val="EEEEEE"/>
      </a:dk1>
      <a:lt1>
        <a:srgbClr val="FFFFFF"/>
      </a:lt1>
      <a:dk2>
        <a:srgbClr val="216755"/>
      </a:dk2>
      <a:lt2>
        <a:srgbClr val="2F9C80"/>
      </a:lt2>
      <a:accent1>
        <a:srgbClr val="594C6F"/>
      </a:accent1>
      <a:accent2>
        <a:srgbClr val="2FC09B"/>
      </a:accent2>
      <a:accent3>
        <a:srgbClr val="FF8B7B"/>
      </a:accent3>
      <a:accent4>
        <a:srgbClr val="B7B7B7"/>
      </a:accent4>
      <a:accent5>
        <a:srgbClr val="7BD9C1"/>
      </a:accent5>
      <a:accent6>
        <a:srgbClr val="C3FFF0"/>
      </a:accent6>
      <a:hlink>
        <a:srgbClr val="FFFEF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31360</TotalTime>
  <Words>3698</Words>
  <Application>Microsoft Office PowerPoint</Application>
  <PresentationFormat>On-screen Show (16:9)</PresentationFormat>
  <Paragraphs>588</Paragraphs>
  <Slides>70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4" baseType="lpstr">
      <vt:lpstr>Source Sans Pro</vt:lpstr>
      <vt:lpstr>Hammersmith One</vt:lpstr>
      <vt:lpstr>Arial</vt:lpstr>
      <vt:lpstr>Creative Sales Strategy by Slidesgo</vt:lpstr>
      <vt:lpstr>.NET Foundations</vt:lpstr>
      <vt:lpstr>Software Requirements</vt:lpstr>
      <vt:lpstr>Agenda</vt:lpstr>
      <vt:lpstr>Platform Overview</vt:lpstr>
      <vt:lpstr>What is .NET?</vt:lpstr>
      <vt:lpstr>If you are coming from Java…</vt:lpstr>
      <vt:lpstr>.NET versions and naming</vt:lpstr>
      <vt:lpstr>What is the .NET SDK?</vt:lpstr>
      <vt:lpstr>Dependency Management</vt:lpstr>
      <vt:lpstr>Common .NET SDK Commands</vt:lpstr>
      <vt:lpstr>.NET Overview Challenge 1</vt:lpstr>
      <vt:lpstr>Project Files</vt:lpstr>
      <vt:lpstr>C# Foundations</vt:lpstr>
      <vt:lpstr>What is C#?</vt:lpstr>
      <vt:lpstr>Program Structure</vt:lpstr>
      <vt:lpstr>The Main Method</vt:lpstr>
      <vt:lpstr>Built-In Primitive Data Types</vt:lpstr>
      <vt:lpstr>Type Conversion</vt:lpstr>
      <vt:lpstr>Arithmetic Operators</vt:lpstr>
      <vt:lpstr>Relational Operators</vt:lpstr>
      <vt:lpstr>Logical Operators</vt:lpstr>
      <vt:lpstr>Assignment Operators</vt:lpstr>
      <vt:lpstr>Increment/Decrement Operators</vt:lpstr>
      <vt:lpstr>Bitwise Operators</vt:lpstr>
      <vt:lpstr>Operator Precedence</vt:lpstr>
      <vt:lpstr>Operator Special Mentions</vt:lpstr>
      <vt:lpstr>Operator Special Mentions</vt:lpstr>
      <vt:lpstr>Comments</vt:lpstr>
      <vt:lpstr>Input/Output</vt:lpstr>
      <vt:lpstr>C# Foundations Challenge 1</vt:lpstr>
      <vt:lpstr>A Note on C# Under-the-hood behavior</vt:lpstr>
      <vt:lpstr>C#, Where memory is always** managed for you!!!</vt:lpstr>
      <vt:lpstr>Selection &amp; Iteration</vt:lpstr>
      <vt:lpstr>Selection &amp; Iteration</vt:lpstr>
      <vt:lpstr>Selection &amp; Iteration</vt:lpstr>
      <vt:lpstr>Custom Types</vt:lpstr>
      <vt:lpstr>OOB Struct Example</vt:lpstr>
      <vt:lpstr>C# Foundations Challenge 2</vt:lpstr>
      <vt:lpstr>Collections</vt:lpstr>
      <vt:lpstr>C# Foundations Challenge 3</vt:lpstr>
      <vt:lpstr>Edit/delete list entry in console app</vt:lpstr>
      <vt:lpstr>C# Foundations Challenge 4</vt:lpstr>
      <vt:lpstr>Collections (continued)</vt:lpstr>
      <vt:lpstr>Iterating over Dictionaries</vt:lpstr>
      <vt:lpstr>Nested Collections</vt:lpstr>
      <vt:lpstr>C# Foundations Challenge 5</vt:lpstr>
      <vt:lpstr>C# Level I</vt:lpstr>
      <vt:lpstr>Serialization/Deserialization</vt:lpstr>
      <vt:lpstr>File I/O</vt:lpstr>
      <vt:lpstr>File I/O</vt:lpstr>
      <vt:lpstr>C# Level I Challenge 1</vt:lpstr>
      <vt:lpstr>LINQ</vt:lpstr>
      <vt:lpstr>C# Level I Challenge 2</vt:lpstr>
      <vt:lpstr>What is an API?</vt:lpstr>
      <vt:lpstr>What is ASP.NET Core?</vt:lpstr>
      <vt:lpstr>ASP.NET Core vs ASP.NET 4.x</vt:lpstr>
      <vt:lpstr>API Options in ASP.NET Core</vt:lpstr>
      <vt:lpstr>Creating a Minimal API</vt:lpstr>
      <vt:lpstr>C# Level I Challenge 3</vt:lpstr>
      <vt:lpstr>What is Entity Framework Core?</vt:lpstr>
      <vt:lpstr>Creating a Minimal API</vt:lpstr>
      <vt:lpstr>C# Level I Challenge 4</vt:lpstr>
      <vt:lpstr>Creating a Minimal API</vt:lpstr>
      <vt:lpstr>Testing Our Minimal API</vt:lpstr>
      <vt:lpstr>C# Level I Challenge 5</vt:lpstr>
      <vt:lpstr>Other things to add</vt:lpstr>
      <vt:lpstr>Multi-Tenant Architecture</vt:lpstr>
      <vt:lpstr>MVC</vt:lpstr>
      <vt:lpstr>MVC</vt:lpstr>
      <vt:lpstr>No-Code vs Pro-Code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Ethan Wilson</cp:lastModifiedBy>
  <cp:revision>18</cp:revision>
  <dcterms:modified xsi:type="dcterms:W3CDTF">2025-04-08T19:31:24Z</dcterms:modified>
</cp:coreProperties>
</file>