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0"/>
  </p:notesMasterIdLst>
  <p:sldIdLst>
    <p:sldId id="256" r:id="rId2"/>
    <p:sldId id="258" r:id="rId3"/>
    <p:sldId id="260" r:id="rId4"/>
    <p:sldId id="348" r:id="rId5"/>
    <p:sldId id="343" r:id="rId6"/>
    <p:sldId id="344" r:id="rId7"/>
    <p:sldId id="345" r:id="rId8"/>
    <p:sldId id="346" r:id="rId9"/>
    <p:sldId id="349" r:id="rId10"/>
    <p:sldId id="317" r:id="rId11"/>
    <p:sldId id="347" r:id="rId12"/>
    <p:sldId id="364" r:id="rId13"/>
    <p:sldId id="351" r:id="rId14"/>
    <p:sldId id="350" r:id="rId15"/>
    <p:sldId id="352" r:id="rId16"/>
    <p:sldId id="356" r:id="rId17"/>
    <p:sldId id="372" r:id="rId18"/>
    <p:sldId id="354" r:id="rId19"/>
    <p:sldId id="353" r:id="rId20"/>
    <p:sldId id="355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7" r:id="rId30"/>
    <p:sldId id="368" r:id="rId31"/>
    <p:sldId id="369" r:id="rId32"/>
    <p:sldId id="370" r:id="rId33"/>
    <p:sldId id="371" r:id="rId34"/>
    <p:sldId id="366" r:id="rId35"/>
    <p:sldId id="270" r:id="rId36"/>
    <p:sldId id="263" r:id="rId37"/>
    <p:sldId id="265" r:id="rId38"/>
    <p:sldId id="275" r:id="rId39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6247" autoAdjust="0"/>
  </p:normalViewPr>
  <p:slideViewPr>
    <p:cSldViewPr snapToGrid="0">
      <p:cViewPr varScale="1">
        <p:scale>
          <a:sx n="136" d="100"/>
          <a:sy n="136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2A2A-8C7D-4D0B-3A0E-0B84CEF69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FF93D-A471-0D5F-7906-A11A521B4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6D420-4869-59FB-9A4E-5E6626D8B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7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a multivalued attribute for </a:t>
            </a:r>
            <a:r>
              <a:rPr lang="en-US" dirty="0" err="1"/>
              <a:t>someones</a:t>
            </a:r>
            <a:r>
              <a:rPr lang="en-US" dirty="0"/>
              <a:t> addresses and phone numbers. Someone could have multiple addresses, and multiple phones at each address. </a:t>
            </a:r>
          </a:p>
        </p:txBody>
      </p:sp>
    </p:spTree>
    <p:extLst>
      <p:ext uri="{BB962C8B-B14F-4D97-AF65-F5344CB8AC3E}">
        <p14:creationId xmlns:p14="http://schemas.microsoft.com/office/powerpoint/2010/main" val="11111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DE35-8E76-EA05-A612-3A80B425B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253A3-A952-EB9F-348F-5FFE514C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B5C6F-26C7-0CD7-F5BD-70F4A73AB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46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5522-D673-1EF1-B271-C723C61E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96939-C10B-8FD6-D9AF-A2FE7557F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E5F3C-01DE-A72F-25D4-70D65318D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18E1F-A2EF-3431-9310-0D91B9E1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73B3A-74BD-F99A-FA66-918AB33E6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53FBC-49D1-F8F1-5AB8-8EE725CF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6CB3-6BD9-6E58-AFFB-D6503865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4B41A-0E0F-47EB-6705-ED1D40B01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EF4C1-9D05-C15A-16B3-819B9554B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5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0096D017-DAD8-CFB9-ACC2-F4EF2B03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96A28E39-922F-AAAE-85F0-E1AC20F00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639FA89A-E34D-41AA-1C7C-493AF3226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1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BF4-DE5D-70E6-56E2-30DFBF32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F5FCE-B282-77B7-9C0D-32039BC58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5CC4B-4E5B-0F46-DD2A-A08829C28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76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C2A3-3BEE-3296-50DF-A13DCDFA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B991B-57E6-F368-8C8D-E9792668A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F4BED0-D22E-7484-9218-594FB502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309007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98EB-4B7E-E712-94DD-9616A6A7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51784-3E88-754B-49D2-0DB6BA243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FD622-4D48-A7A3-05C1-AE7E19229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297283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450F-6D0E-F3CC-3723-4AD494B30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C2B2B-634C-BA6C-49E4-0D2B03118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08B9-47CC-4F37-2326-9F168B56F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19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46B0-5E1F-12D9-09B1-A850BBFB9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77A79-399A-6D5C-B48A-4E6CD37ED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8FB36-EC6E-5615-A6B5-0DE9C9F08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9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C6AEE-CE00-EDF0-369F-9072AC76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F89D9-2E53-525B-34B3-7A97F00F0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3F7B0-DF12-9055-B15F-F21984025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67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8655-D821-85FB-8948-40E3BD43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562B8-C064-3010-46EF-4ABC4E8E6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13921-11DA-A98E-6174-D6A941A50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4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4CF1F-620C-0FAA-F925-F1121CE8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AC965-2ACA-0EF8-C151-364ED56C0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A095E-DCF6-7D47-DC5B-4877D0A9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84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506FD-26B1-EBFB-5FE5-8869A182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02B22-86A7-AD4C-EDD6-D56C6A78A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C06CA-54E5-1E81-511E-CCBA6EF9E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96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5AF5175C-6BD5-95A8-7C01-F336C760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1B7FF70D-699C-0FE3-3424-FCA212C1D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194CE5E9-7029-3EAF-A876-7F4E704BD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enforce or bring up any other constraints yet. Finish this challenge first before introducing more constraints on the next slide with additional challenges. </a:t>
            </a:r>
          </a:p>
        </p:txBody>
      </p:sp>
    </p:spTree>
    <p:extLst>
      <p:ext uri="{BB962C8B-B14F-4D97-AF65-F5344CB8AC3E}">
        <p14:creationId xmlns:p14="http://schemas.microsoft.com/office/powerpoint/2010/main" val="71791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3F7C-3B50-92F9-D3DB-65FDC729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6E735-DBD9-5AD7-B137-A08F8EF35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E790E-0E4E-73E0-7D73-2E7EAE3E1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4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45418FC-4A4C-A4A8-730D-D7E8419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D378DFB2-B2F3-1327-458D-DDFC85CF7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9BD601A-7150-69BF-2CB5-30D15BA0F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5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6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5074-2D2C-ECDC-FC73-7579C3256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509CE-B7BA-68C1-DC6D-5237265FD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2737A-70B9-149F-CC19-6FD20DCA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SQL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database and insert a record.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table to track pets, then create another to track pet owners (customers).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Pet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birthday, id (int PRIMARY KEY IDENTITY),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id (int PRIMARY KEY IDENTITY), phone, email, </a:t>
            </a:r>
            <a:r>
              <a:rPr lang="en-US" dirty="0" err="1">
                <a:solidFill>
                  <a:schemeClr val="bg1"/>
                </a:solidFill>
              </a:rPr>
              <a:t>isClubMember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subscriptionEndDate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Insert 1 sample record into each.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F20-60D6-F34B-6322-4096A63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629-C2ED-4C01-B8A6-8234592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0CAC-ED24-17A2-AA49-1FB95316267C}"/>
              </a:ext>
            </a:extLst>
          </p:cNvPr>
          <p:cNvSpPr txBox="1"/>
          <p:nvPr/>
        </p:nvSpPr>
        <p:spPr>
          <a:xfrm>
            <a:off x="2399770" y="1152000"/>
            <a:ext cx="434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Constraints may be table level or column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CA4DF-AF96-D1CE-1C0B-86FA9A585934}"/>
              </a:ext>
            </a:extLst>
          </p:cNvPr>
          <p:cNvSpPr txBox="1"/>
          <p:nvPr/>
        </p:nvSpPr>
        <p:spPr>
          <a:xfrm>
            <a:off x="1375199" y="1893600"/>
            <a:ext cx="639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 NULL </a:t>
            </a:r>
            <a:r>
              <a:rPr lang="en-US" dirty="0">
                <a:solidFill>
                  <a:schemeClr val="bg1"/>
                </a:solidFill>
              </a:rPr>
              <a:t>– Ensures that a column cannot have a NULL value.</a:t>
            </a:r>
          </a:p>
          <a:p>
            <a:r>
              <a:rPr lang="en-US" dirty="0">
                <a:solidFill>
                  <a:schemeClr val="accent3"/>
                </a:solidFill>
              </a:rPr>
              <a:t>UNIQUE</a:t>
            </a:r>
            <a:r>
              <a:rPr lang="en-US" dirty="0">
                <a:solidFill>
                  <a:schemeClr val="bg1"/>
                </a:solidFill>
              </a:rPr>
              <a:t> – Ensures that all values in a column are different.</a:t>
            </a:r>
          </a:p>
          <a:p>
            <a:r>
              <a:rPr lang="en-US" dirty="0">
                <a:solidFill>
                  <a:schemeClr val="accent3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A combination of a NOT NULL and UNIQUE. Uniquely identifies each row in a table.</a:t>
            </a:r>
          </a:p>
          <a:p>
            <a:r>
              <a:rPr lang="en-US" dirty="0">
                <a:solidFill>
                  <a:schemeClr val="accent3"/>
                </a:solidFill>
              </a:rPr>
              <a:t>FOREIGN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Prevents actions that would destroy links between tables.</a:t>
            </a:r>
          </a:p>
          <a:p>
            <a:r>
              <a:rPr lang="en-US" dirty="0">
                <a:solidFill>
                  <a:schemeClr val="accent3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– Ensures that the values in a column satisfies a specific condition.</a:t>
            </a:r>
          </a:p>
          <a:p>
            <a:r>
              <a:rPr lang="en-US" dirty="0">
                <a:solidFill>
                  <a:schemeClr val="accent3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– Sets a default value for a column if no value is specified. </a:t>
            </a:r>
          </a:p>
          <a:p>
            <a:r>
              <a:rPr lang="en-US" dirty="0">
                <a:solidFill>
                  <a:schemeClr val="accent3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 – Used to create and retrieve data from the database very quickly.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AAFA-9ED0-B513-1A57-F24AAB9D1693}"/>
              </a:ext>
            </a:extLst>
          </p:cNvPr>
          <p:cNvSpPr txBox="1"/>
          <p:nvPr/>
        </p:nvSpPr>
        <p:spPr>
          <a:xfrm>
            <a:off x="2935171" y="1585823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non-comprehensive list of examples:</a:t>
            </a:r>
          </a:p>
        </p:txBody>
      </p:sp>
    </p:spTree>
    <p:extLst>
      <p:ext uri="{BB962C8B-B14F-4D97-AF65-F5344CB8AC3E}">
        <p14:creationId xmlns:p14="http://schemas.microsoft.com/office/powerpoint/2010/main" val="15229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2846-68FF-AFB6-8769-546D3038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A4A-1D17-F5DC-019D-D6907D50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Sublanguages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4DDE21-1C70-F1E1-4B58-93CC588E072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5B9D9E-CD27-D33E-4BD5-4D12672D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12" y="1122365"/>
            <a:ext cx="4354524" cy="35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9BCE6696-F6F9-33DA-5243-07572B58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401F25B5-2398-D3C0-91C5-B37E969F9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Design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47A025E6-FF94-2F18-1A36-0226EAD198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0FF0F95-6EDC-3080-E2CB-CF4C0E9FA5A5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E612976F-9866-0C91-57EA-9BE15A4AAA44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2DB0172-8045-A0C0-5782-E0C254D5B004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B25EC63C-BC29-22CB-4D0D-E9A2468BD697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349B870-2F27-D137-44A3-FEA91F938845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3D764722-0410-6CE3-1B24-6D50798A8F6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30915B80-3692-A47C-471F-CC8FF6887C04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AB16F604-7DAD-2490-B05D-F89D3E02094A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D20E186C-DCF8-C1A6-B54F-7791A13EC760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55239AF6-85AF-9E93-03F6-AD1AB46E2E53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238F7FC0-05D2-EB40-2007-6C0DE77E8AC6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2E61F352-DAD8-6E2D-D71F-F16A745926F8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A58DD81-EA07-734E-0F24-69124DA57F23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9100884-BB20-6F73-B3B3-2FDA6D10541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D5B8D7FF-C542-56B8-6B27-B38E8B06598E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D3D4D4BB-29C2-A9A8-FD92-72C748224AE8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EF61A60-6AD7-F566-1E70-70AA6BA69143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F20AA11C-BE98-CC7C-E7D5-0F4AC521C31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7B530D33-136F-F8FF-6BD2-1507F0581FE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E0D3B2C3-53E8-0163-D7B6-9B70DE1B22E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2A979547-960E-567C-6071-76FC35EBEEE4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F0C3264E-C672-811A-5C48-F6779BD9B15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5F898BD8-8529-9B10-738E-EF5CC2422AA8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AC31DC9-7BA5-EC0E-4ECC-03806CAEAA52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287DF89-7A53-2236-E920-55EAF8FCF475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AA685131-8393-9911-B773-AACA2F410DBE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4D97418E-892B-CF22-B79D-B60A45762927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503AA17-60F4-3D1A-D480-8C0B8F25527D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614D71B7-685C-639B-81A6-198377BC49C9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7063F504-6494-09C1-0EC1-24D915DB179E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C9C084D-8038-AB08-541F-D2CD9BE64FA6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8264E709-17DB-3FB3-EE7C-A976DF09A5C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8387BDFF-BC16-EFAF-0A4E-5559536C68C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E20008B8-3A61-1673-CE6F-320B2B59E29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487ED4A0-08F6-2E18-F592-7F09A26C718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6DA91DDB-7348-7885-C90B-A976248DFDDD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92F149F-07B8-A2D1-6C0F-26168D1ED1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6554015F-8476-0728-B024-9F171E4B85F7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A6D5459F-7720-2440-238D-C5156F821C45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D1B4E3BA-E84B-8CB3-5A73-7D7E15975EA4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924534C5-F048-85DC-EC41-C9B1A774F6E5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912BA0BB-FF7B-2BA1-3109-9CFCED078E67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B05B87D5-61C1-6F39-71A2-A6670ED36ED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ACC5CB9E-F256-460C-6F35-7DF6ABBDD19A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1BAEF7DC-0F1E-38A3-CDFA-7F310261FD2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8AD64A30-A197-42BD-904A-251A595DC865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57E84087-13F1-B04B-75A7-2EEBBF7A411E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2B3073AA-8FF5-051E-77F6-F0CA51B48401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6CAD192A-AA89-8265-B5F3-0673DECD2771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793DC733-9696-C590-8ACA-5E3B59F6C9BF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8C2E0AA-F2FC-B5F9-4449-0322E8813D22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186D49BF-C4DF-57B5-5C13-4208B9793FF5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78C11CB9-6CE6-E0DB-C132-968FC55BC8F8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0464EB6-83EB-893A-266E-644B8610FE7E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67FAD0-AC89-0BE5-63C4-25CC29DC7EC2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F1A5A425-8F51-C53C-6D26-A08469CA6FFE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0038F5D-9058-7A97-5180-2DCF5DB742E3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A611905D-DA5B-018F-3C6C-AEC32393A919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93620074-DDE4-F6B7-E6BE-1E6AFE7A5A2B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0A7E0CC0-ADFB-37BB-D166-ED0F9D3CC2E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A38DE797-7125-D6A8-B75E-935481CC8BE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D5E18672-F3A9-8D70-B547-C894E432EFBD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6265990B-CE24-AF52-B07A-E287FBECE0B6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71D9943A-E42E-D38D-4CA3-BCB97057691C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00A9CF1F-FDE7-9EA7-F997-57CE2FB611EE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CBA90F57-DE78-916C-28D8-C3834D28C718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7B0E6A9A-EAB6-F839-2F25-BF1ED8621D04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EAAAE6E4-3456-B972-442E-B6D3F5AECC18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FC95F13-AD61-14CF-9BF0-FFAB7353D785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93F2B92B-D9E6-5D4E-C737-FF6DDFC43241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FE1929BE-3DE1-7642-2AE8-C0E93B050926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11F12C0C-03D0-0C1C-7896-25F3C8F0B957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FCC924E2-0507-5364-1607-27C8D2D58C8F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A6B33826-D292-8DC9-F0C4-27A068061F59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06D2C18B-524F-E35B-8A94-30EAE973E21F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28196F56-8027-8458-CAE2-85742C568917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D65AE51B-1534-5230-4A72-D7AF9FE6946B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D57281C4-4DFF-7372-5761-F986540F1343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41ECE584-6D53-75FF-C82E-43878757224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CAE29CA3-BF74-729D-1CD6-72E452FB43AD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CDA928F4-41BA-BEE5-B22B-F394F950A9D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0FE90F48-6C7A-35AC-8D4D-9E50DD67409C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C87EFA9A-D683-A965-8C87-5682369166C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051CABC0-EFEF-F2E7-7489-1F11D19B83AD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9264-3A54-8A18-2D05-05A291D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BE4-4132-B660-EEAF-E941EB3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Schema?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D460F-94A9-5BEB-BF4F-93FF0B4D010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B8D8BD-311E-7801-862F-AE7D9632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1" y="1705946"/>
            <a:ext cx="6708808" cy="2729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F31B6-4B9C-99D0-6B79-1176621E4F9B}"/>
              </a:ext>
            </a:extLst>
          </p:cNvPr>
          <p:cNvSpPr txBox="1"/>
          <p:nvPr/>
        </p:nvSpPr>
        <p:spPr>
          <a:xfrm>
            <a:off x="3055355" y="1251711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Google AI Overview….</a:t>
            </a:r>
          </a:p>
        </p:txBody>
      </p:sp>
    </p:spTree>
    <p:extLst>
      <p:ext uri="{BB962C8B-B14F-4D97-AF65-F5344CB8AC3E}">
        <p14:creationId xmlns:p14="http://schemas.microsoft.com/office/powerpoint/2010/main" val="204254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6DBF-E1A0-F330-BE31-4279FCBAC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C31-14EB-DCBF-1F4D-8BAB4EF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Three-Schema Approach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712A5-C815-5ACE-AE11-C82B1619923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B7D664-E693-2220-2681-D388F6EDDD99}"/>
              </a:ext>
            </a:extLst>
          </p:cNvPr>
          <p:cNvSpPr txBox="1"/>
          <p:nvPr/>
        </p:nvSpPr>
        <p:spPr>
          <a:xfrm>
            <a:off x="402376" y="1335128"/>
            <a:ext cx="3102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External – each one describes part of the database that a particular user group is interested in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Conceptual – describes the structure of the whole database including entities, relationships, data types, user operations, and constraints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Physical – describes the physical storage structure of the database, i.e. storage medium, exact implementation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BF6E7-DC26-8607-A2E8-850B12B7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2" y="1321835"/>
            <a:ext cx="4813213" cy="3088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11D92-8A53-CAE7-1F9C-8FF60BB58CD7}"/>
              </a:ext>
            </a:extLst>
          </p:cNvPr>
          <p:cNvSpPr txBox="1"/>
          <p:nvPr/>
        </p:nvSpPr>
        <p:spPr>
          <a:xfrm>
            <a:off x="2229809" y="4754466"/>
            <a:ext cx="440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specs may use: conceptual &gt; logical &gt; physical</a:t>
            </a:r>
          </a:p>
        </p:txBody>
      </p:sp>
    </p:spTree>
    <p:extLst>
      <p:ext uri="{BB962C8B-B14F-4D97-AF65-F5344CB8AC3E}">
        <p14:creationId xmlns:p14="http://schemas.microsoft.com/office/powerpoint/2010/main" val="13250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42E7-3D3F-ED63-E18C-7EA284A7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56B3-D8E6-F933-8EDB-9066F354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vs UML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26E77-CB8B-A6C2-5192-F264EB106656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8544CE-31E8-4B8F-FA26-110BB0A834BB}"/>
              </a:ext>
            </a:extLst>
          </p:cNvPr>
          <p:cNvSpPr txBox="1"/>
          <p:nvPr/>
        </p:nvSpPr>
        <p:spPr>
          <a:xfrm>
            <a:off x="1137600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UML = Unified Modeling Language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Broad modeling language for software development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Includes use case diagrams, class diagrams, deployment diagrams,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A6C22-2C6F-9B73-A385-9C0F3ACE95FA}"/>
              </a:ext>
            </a:extLst>
          </p:cNvPr>
          <p:cNvSpPr txBox="1"/>
          <p:nvPr/>
        </p:nvSpPr>
        <p:spPr>
          <a:xfrm>
            <a:off x="4809715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ERD = Entity Relationship Diagram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Focused on relational database design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Part of the conceptual/external stage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E2658-987E-AA11-6FE3-B0D1AEEA1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EC90-7E14-9429-EAF8-5386789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Level to Logical Level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17B0CB-8184-D7CC-EB5E-5DBC4B416A7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5A3F578-870D-6F2C-E378-459BA1E7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24" y="1505242"/>
            <a:ext cx="3379755" cy="2983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6642D-A10D-C9B8-1FDC-719B56A9A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87" y="1575293"/>
            <a:ext cx="3964307" cy="28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AFA0-4EEF-3B87-62E5-29614DE0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1F7-0D74-83E1-0FD7-122901C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37418-7173-A810-85E7-EC533396E8EB}"/>
              </a:ext>
            </a:extLst>
          </p:cNvPr>
          <p:cNvCxnSpPr/>
          <p:nvPr/>
        </p:nvCxnSpPr>
        <p:spPr>
          <a:xfrm>
            <a:off x="7227167" y="212594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84828-9EFA-46A1-3228-7D14F04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2" y="1353386"/>
            <a:ext cx="4165945" cy="367755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C39D6D-CD4F-3067-7DFF-FE490113502D}"/>
              </a:ext>
            </a:extLst>
          </p:cNvPr>
          <p:cNvSpPr/>
          <p:nvPr/>
        </p:nvSpPr>
        <p:spPr>
          <a:xfrm flipH="1">
            <a:off x="4713539" y="204584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2E89AE-D2C7-126C-8859-4F462C347DD9}"/>
              </a:ext>
            </a:extLst>
          </p:cNvPr>
          <p:cNvSpPr/>
          <p:nvPr/>
        </p:nvSpPr>
        <p:spPr>
          <a:xfrm flipH="1">
            <a:off x="4644171" y="2345543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DA382-30E1-C6CA-73B1-66996394EA5B}"/>
              </a:ext>
            </a:extLst>
          </p:cNvPr>
          <p:cNvSpPr/>
          <p:nvPr/>
        </p:nvSpPr>
        <p:spPr>
          <a:xfrm flipH="1">
            <a:off x="4644171" y="2780572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C0D1E-4E96-5007-10AA-8697CCAEDD4E}"/>
              </a:ext>
            </a:extLst>
          </p:cNvPr>
          <p:cNvSpPr txBox="1"/>
          <p:nvPr/>
        </p:nvSpPr>
        <p:spPr>
          <a:xfrm>
            <a:off x="5116739" y="1994225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 are represented as underlined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9EB7-32D5-0A58-5210-A393C72A0B7E}"/>
              </a:ext>
            </a:extLst>
          </p:cNvPr>
          <p:cNvSpPr txBox="1"/>
          <p:nvPr/>
        </p:nvSpPr>
        <p:spPr>
          <a:xfrm>
            <a:off x="5116739" y="2310454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Entities</a:t>
            </a:r>
            <a:r>
              <a:rPr lang="en-US" dirty="0">
                <a:solidFill>
                  <a:schemeClr val="bg1"/>
                </a:solidFill>
              </a:rPr>
              <a:t> are represented as rectangles.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2C67F-5CD1-4765-E35D-61BCD0934D37}"/>
              </a:ext>
            </a:extLst>
          </p:cNvPr>
          <p:cNvSpPr txBox="1"/>
          <p:nvPr/>
        </p:nvSpPr>
        <p:spPr>
          <a:xfrm>
            <a:off x="5111748" y="2733214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 are represented as diamonds.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F8D4E-3C7D-73C8-D701-FA163CDBE55C}"/>
              </a:ext>
            </a:extLst>
          </p:cNvPr>
          <p:cNvSpPr txBox="1"/>
          <p:nvPr/>
        </p:nvSpPr>
        <p:spPr>
          <a:xfrm>
            <a:off x="5246914" y="3050304"/>
            <a:ext cx="3415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must have unique values for each individual </a:t>
            </a:r>
            <a:r>
              <a:rPr lang="en-US" dirty="0">
                <a:solidFill>
                  <a:schemeClr val="accent3"/>
                </a:solidFill>
              </a:rPr>
              <a:t>entity</a:t>
            </a:r>
            <a:r>
              <a:rPr lang="en-US" dirty="0">
                <a:solidFill>
                  <a:schemeClr val="bg1"/>
                </a:solidFill>
              </a:rPr>
              <a:t> within the </a:t>
            </a:r>
            <a:r>
              <a:rPr lang="en-US" dirty="0">
                <a:solidFill>
                  <a:schemeClr val="accent3"/>
                </a:solidFill>
              </a:rPr>
              <a:t>entity set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can be more than one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at a time.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can make a key. i.e. a state + Drivers License #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 entity may have NO KEY, these are called </a:t>
            </a:r>
            <a:r>
              <a:rPr lang="en-US" dirty="0">
                <a:solidFill>
                  <a:schemeClr val="accent3"/>
                </a:solidFill>
              </a:rPr>
              <a:t>weak entity types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A5EE9-992A-B390-9B80-0EC7474F2C3F}"/>
              </a:ext>
            </a:extLst>
          </p:cNvPr>
          <p:cNvSpPr txBox="1"/>
          <p:nvPr/>
        </p:nvSpPr>
        <p:spPr>
          <a:xfrm>
            <a:off x="5111748" y="1721215"/>
            <a:ext cx="30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 are represented as ovals.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6A463-06BF-D950-27E7-3EA68A352574}"/>
              </a:ext>
            </a:extLst>
          </p:cNvPr>
          <p:cNvSpPr/>
          <p:nvPr/>
        </p:nvSpPr>
        <p:spPr>
          <a:xfrm flipH="1">
            <a:off x="4587650" y="1784564"/>
            <a:ext cx="52409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533F4-3760-5912-DF8E-5CCF2682A67F}"/>
              </a:ext>
            </a:extLst>
          </p:cNvPr>
          <p:cNvSpPr txBox="1"/>
          <p:nvPr/>
        </p:nvSpPr>
        <p:spPr>
          <a:xfrm>
            <a:off x="2722872" y="932217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ERDs describe entities, relationships,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358654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1324-BADD-B76F-4C2A-770D84D2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3905-4043-5D42-60A1-A514CF43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536A91-14AD-AB79-FBC6-AA1056CB8CB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6E8BE6-18CB-18AF-2595-3DFA231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1106643"/>
            <a:ext cx="4165945" cy="367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75B52-95A2-E495-EF6D-2F8809952D7C}"/>
              </a:ext>
            </a:extLst>
          </p:cNvPr>
          <p:cNvSpPr txBox="1"/>
          <p:nvPr/>
        </p:nvSpPr>
        <p:spPr>
          <a:xfrm>
            <a:off x="5029343" y="1106643"/>
            <a:ext cx="34804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several attribute types: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Simple (atomic) attributes </a:t>
            </a:r>
            <a:r>
              <a:rPr lang="en-US" dirty="0">
                <a:solidFill>
                  <a:schemeClr val="bg1"/>
                </a:solidFill>
              </a:rPr>
              <a:t>– data point that can’t be broken down further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– an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Single-Valued</a:t>
            </a:r>
            <a:r>
              <a:rPr lang="en-US" dirty="0">
                <a:solidFill>
                  <a:schemeClr val="bg1"/>
                </a:solidFill>
              </a:rPr>
              <a:t> – singular value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Multi-Valued</a:t>
            </a:r>
            <a:r>
              <a:rPr lang="en-US" dirty="0">
                <a:solidFill>
                  <a:schemeClr val="bg1"/>
                </a:solidFill>
              </a:rPr>
              <a:t> – multiple values in field, e.g. 2-tone cars may have multiple entries in a COLOR field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Derived </a:t>
            </a:r>
            <a:r>
              <a:rPr lang="en-US" dirty="0">
                <a:solidFill>
                  <a:schemeClr val="bg1"/>
                </a:solidFill>
              </a:rPr>
              <a:t>– Field that gets its value from other fields; e.g. AGE can be calculated from today’s date + BDAY field.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– Data is stored in database.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04816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66622" y="2310939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a Database?</a:t>
            </a:r>
            <a:endParaRPr sz="14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2296919" y="2291322"/>
            <a:ext cx="2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SQL Environment Setup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276582" y="2743388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Database Setup for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Starting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Constraints</a:t>
            </a: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4619753" y="2316867"/>
            <a:ext cx="1831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Database Design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4321778" y="2743388"/>
            <a:ext cx="2307135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a Database Schema?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Three-Schema Approach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Table Relationships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Relationship Constraints</a:t>
            </a:r>
            <a:endParaRPr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96462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278043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4920495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" name="Google Shape;304;p28">
            <a:extLst>
              <a:ext uri="{FF2B5EF4-FFF2-40B4-BE49-F238E27FC236}">
                <a16:creationId xmlns:a16="http://schemas.microsoft.com/office/drawing/2014/main" id="{94557444-5CD2-1064-4AA0-59D857CEA8A1}"/>
              </a:ext>
            </a:extLst>
          </p:cNvPr>
          <p:cNvSpPr txBox="1">
            <a:spLocks/>
          </p:cNvSpPr>
          <p:nvPr/>
        </p:nvSpPr>
        <p:spPr>
          <a:xfrm>
            <a:off x="6499786" y="2254849"/>
            <a:ext cx="211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/>
            <a:r>
              <a:rPr lang="en-US" sz="1400" dirty="0"/>
              <a:t>Database Normalization</a:t>
            </a:r>
          </a:p>
        </p:txBody>
      </p:sp>
      <p:sp>
        <p:nvSpPr>
          <p:cNvPr id="21" name="Google Shape;316;p28">
            <a:extLst>
              <a:ext uri="{FF2B5EF4-FFF2-40B4-BE49-F238E27FC236}">
                <a16:creationId xmlns:a16="http://schemas.microsoft.com/office/drawing/2014/main" id="{AA5EB95D-774A-51BF-C762-3E2005BF9DDF}"/>
              </a:ext>
            </a:extLst>
          </p:cNvPr>
          <p:cNvSpPr txBox="1">
            <a:spLocks/>
          </p:cNvSpPr>
          <p:nvPr/>
        </p:nvSpPr>
        <p:spPr>
          <a:xfrm>
            <a:off x="7003636" y="1939539"/>
            <a:ext cx="1109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07;p28">
            <a:extLst>
              <a:ext uri="{FF2B5EF4-FFF2-40B4-BE49-F238E27FC236}">
                <a16:creationId xmlns:a16="http://schemas.microsoft.com/office/drawing/2014/main" id="{A10FE33A-EE6B-3FD0-A92B-CFCB520D6698}"/>
              </a:ext>
            </a:extLst>
          </p:cNvPr>
          <p:cNvSpPr txBox="1">
            <a:spLocks/>
          </p:cNvSpPr>
          <p:nvPr/>
        </p:nvSpPr>
        <p:spPr>
          <a:xfrm>
            <a:off x="6676687" y="2827549"/>
            <a:ext cx="2117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1rst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aseline="30000" dirty="0"/>
              <a:t>Data Mapping Algorithm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ED546-6EF2-3FFA-FD49-C9E79D7B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D23-8683-98D0-0F5C-926862A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Attributes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AD9DE-B5C5-9DAC-6DB9-B4064F7A3C3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9E3A4F-14BB-5482-76F5-907999BC098B}"/>
              </a:ext>
            </a:extLst>
          </p:cNvPr>
          <p:cNvSpPr txBox="1"/>
          <p:nvPr/>
        </p:nvSpPr>
        <p:spPr>
          <a:xfrm>
            <a:off x="713224" y="1879200"/>
            <a:ext cx="82420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accent3"/>
                </a:solidFill>
              </a:rPr>
              <a:t>Complex attributes </a:t>
            </a:r>
            <a:r>
              <a:rPr lang="en-US" dirty="0">
                <a:solidFill>
                  <a:schemeClr val="bg1"/>
                </a:solidFill>
              </a:rPr>
              <a:t>– muti-valued and composite attributes may be nested arbitrarily: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Address_phone</a:t>
            </a:r>
            <a:r>
              <a:rPr lang="en-US" dirty="0">
                <a:solidFill>
                  <a:schemeClr val="bg1"/>
                </a:solidFill>
              </a:rPr>
              <a:t>(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{Phone(</a:t>
            </a:r>
            <a:r>
              <a:rPr lang="en-US" dirty="0" err="1">
                <a:solidFill>
                  <a:schemeClr val="bg1"/>
                </a:solidFill>
              </a:rPr>
              <a:t>Area_code,Phone_number</a:t>
            </a:r>
            <a:r>
              <a:rPr lang="en-US" dirty="0">
                <a:solidFill>
                  <a:schemeClr val="bg1"/>
                </a:solidFill>
              </a:rPr>
              <a:t>)},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Address(</a:t>
            </a:r>
            <a:r>
              <a:rPr lang="en-US" dirty="0" err="1">
                <a:solidFill>
                  <a:schemeClr val="bg1"/>
                </a:solidFill>
              </a:rPr>
              <a:t>Street_address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Number,Street,Apartment_number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 err="1">
                <a:solidFill>
                  <a:schemeClr val="bg1"/>
                </a:solidFill>
              </a:rPr>
              <a:t>City,State,Zip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E93CB-7024-BFD5-A53A-B06A3A573F1C}"/>
              </a:ext>
            </a:extLst>
          </p:cNvPr>
          <p:cNvSpPr txBox="1"/>
          <p:nvPr/>
        </p:nvSpPr>
        <p:spPr>
          <a:xfrm>
            <a:off x="3724829" y="3998685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{} = Multi-Valued Attribute</a:t>
            </a:r>
          </a:p>
          <a:p>
            <a:r>
              <a:rPr lang="en-US" dirty="0">
                <a:solidFill>
                  <a:schemeClr val="accent3"/>
                </a:solidFill>
              </a:rPr>
              <a:t>() = Composite Attribute</a:t>
            </a:r>
          </a:p>
        </p:txBody>
      </p:sp>
    </p:spTree>
    <p:extLst>
      <p:ext uri="{BB962C8B-B14F-4D97-AF65-F5344CB8AC3E}">
        <p14:creationId xmlns:p14="http://schemas.microsoft.com/office/powerpoint/2010/main" val="121740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EB22-FCFC-F8FC-9922-1F9D6492A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8EBD-BB18-C550-0AF1-834E16A2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089D0-BFBB-0714-BF2B-9D604F3303B1}"/>
              </a:ext>
            </a:extLst>
          </p:cNvPr>
          <p:cNvCxnSpPr/>
          <p:nvPr/>
        </p:nvCxnSpPr>
        <p:spPr>
          <a:xfrm>
            <a:off x="7161739" y="132630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D1F19F-EF31-1ED4-3921-764E3A6F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5" y="1403497"/>
            <a:ext cx="3542615" cy="2839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FAB63-717D-FF21-FD6B-9CB6748D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309" y="1403498"/>
            <a:ext cx="3542616" cy="2910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A7B2F0-39E4-1BF3-A17F-E4C118C6F674}"/>
              </a:ext>
            </a:extLst>
          </p:cNvPr>
          <p:cNvSpPr txBox="1"/>
          <p:nvPr/>
        </p:nvSpPr>
        <p:spPr>
          <a:xfrm>
            <a:off x="891989" y="109572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B9B0E-EC8B-54C6-11C6-3A2AC8180E34}"/>
              </a:ext>
            </a:extLst>
          </p:cNvPr>
          <p:cNvSpPr txBox="1"/>
          <p:nvPr/>
        </p:nvSpPr>
        <p:spPr>
          <a:xfrm>
            <a:off x="5311883" y="1095721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Ternary Degree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915AF-2EE7-2ED9-0E6A-20DECB5C0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10" y="4160876"/>
            <a:ext cx="3746082" cy="8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5443D-DE20-FC9B-1C87-6728DB9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C983-808F-74D8-8CD9-83D253DD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519B3-5C93-83F6-C095-C27B0991A2B8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001474-53DA-5889-4397-06E44D93438F}"/>
              </a:ext>
            </a:extLst>
          </p:cNvPr>
          <p:cNvSpPr txBox="1"/>
          <p:nvPr/>
        </p:nvSpPr>
        <p:spPr>
          <a:xfrm>
            <a:off x="3349549" y="1136418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Recursive(Self) Relationship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EA165-84DB-05B8-EACA-E7C64DEA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0" y="1705937"/>
            <a:ext cx="4050029" cy="3078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5540E-1EB4-12AA-5D7E-2C22A4AA6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19" y="1879200"/>
            <a:ext cx="2993425" cy="27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D7A3-65B5-14CB-03C2-11D3C72F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7C6-1C5C-B025-35F0-206E493F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Constraints on Binary 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A283A7-FD5D-937B-6585-5D586C6CD070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A96C7E-21DE-4F7E-DD74-49EDBF5894A3}"/>
              </a:ext>
            </a:extLst>
          </p:cNvPr>
          <p:cNvSpPr txBox="1"/>
          <p:nvPr/>
        </p:nvSpPr>
        <p:spPr>
          <a:xfrm>
            <a:off x="3481501" y="907811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Structural Constraints: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11825-8C86-45E0-5361-DFD15A95B8E7}"/>
              </a:ext>
            </a:extLst>
          </p:cNvPr>
          <p:cNvSpPr txBox="1"/>
          <p:nvPr/>
        </p:nvSpPr>
        <p:spPr>
          <a:xfrm>
            <a:off x="1349874" y="1260088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Cardinality Ratio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D5436-8F7C-3487-ED9B-091E69CAE6E1}"/>
              </a:ext>
            </a:extLst>
          </p:cNvPr>
          <p:cNvSpPr txBox="1"/>
          <p:nvPr/>
        </p:nvSpPr>
        <p:spPr>
          <a:xfrm>
            <a:off x="4894373" y="1265377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Participation Constraint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77705-DB26-F940-EFBA-A6EA7D470CEE}"/>
              </a:ext>
            </a:extLst>
          </p:cNvPr>
          <p:cNvSpPr txBox="1"/>
          <p:nvPr/>
        </p:nvSpPr>
        <p:spPr>
          <a:xfrm>
            <a:off x="1206184" y="1567865"/>
            <a:ext cx="2697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maximum number of relationship instances that an entity can participate in. Either: </a:t>
            </a:r>
            <a:r>
              <a:rPr lang="en-US" dirty="0">
                <a:solidFill>
                  <a:schemeClr val="accent3"/>
                </a:solidFill>
              </a:rPr>
              <a:t>1:N, N:1, 1:1, M:N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12802-F876-3FEA-BF55-64E63783AD58}"/>
              </a:ext>
            </a:extLst>
          </p:cNvPr>
          <p:cNvSpPr txBox="1"/>
          <p:nvPr/>
        </p:nvSpPr>
        <p:spPr>
          <a:xfrm>
            <a:off x="4680811" y="1601835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minimum number of relationship instances that each entity can participate 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78ED6-E9F6-6526-95E9-30A410CE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6" y="3036985"/>
            <a:ext cx="4728470" cy="1017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10D1B-4C62-7B90-B935-CF17207E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6" y="4054504"/>
            <a:ext cx="4728470" cy="876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19DDD-E4D2-C22E-78E7-811F16070DFE}"/>
              </a:ext>
            </a:extLst>
          </p:cNvPr>
          <p:cNvSpPr txBox="1"/>
          <p:nvPr/>
        </p:nvSpPr>
        <p:spPr>
          <a:xfrm>
            <a:off x="5356436" y="3165285"/>
            <a:ext cx="33315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Participation </a:t>
            </a:r>
            <a:r>
              <a:rPr lang="en-US" dirty="0">
                <a:solidFill>
                  <a:schemeClr val="bg1"/>
                </a:solidFill>
              </a:rPr>
              <a:t>– Every dept needs 1 or many employees and every employee must have 1 dept. 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Partial Participation </a:t>
            </a:r>
            <a:r>
              <a:rPr lang="en-US" dirty="0">
                <a:solidFill>
                  <a:schemeClr val="bg1"/>
                </a:solidFill>
              </a:rPr>
              <a:t>– 1 employee must manage each department. But every employee need not be a manager. </a:t>
            </a:r>
          </a:p>
        </p:txBody>
      </p:sp>
    </p:spTree>
    <p:extLst>
      <p:ext uri="{BB962C8B-B14F-4D97-AF65-F5344CB8AC3E}">
        <p14:creationId xmlns:p14="http://schemas.microsoft.com/office/powerpoint/2010/main" val="387280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C8AB-37A9-D0C4-F624-9CB0A290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5EF2-63E8-3DE7-C566-24A1B2E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Attributes of Relationship Types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13162F-F451-729E-7FBC-B2BCC1A0241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7EC201-E73E-E5BC-484C-42C928329569}"/>
              </a:ext>
            </a:extLst>
          </p:cNvPr>
          <p:cNvSpPr txBox="1"/>
          <p:nvPr/>
        </p:nvSpPr>
        <p:spPr>
          <a:xfrm>
            <a:off x="5394251" y="1300564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M:N relationships, the attribute MUST be represented on the relationship.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E953D-3F1C-4B22-D41E-BD4F703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7" y="933965"/>
            <a:ext cx="4069436" cy="1253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AFE6A6-7302-4F9B-F75A-078B373E8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16" y="2296983"/>
            <a:ext cx="4069437" cy="12454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A0433-4D9F-A392-BB2A-4DC9A23C5000}"/>
              </a:ext>
            </a:extLst>
          </p:cNvPr>
          <p:cNvSpPr txBox="1"/>
          <p:nvPr/>
        </p:nvSpPr>
        <p:spPr>
          <a:xfrm>
            <a:off x="5326995" y="2523171"/>
            <a:ext cx="295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1:1 relationships, the attribute may be migrated to either of the participating entity types. (Total participation side is preferred)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1:N relationships, the attribute may be migrated to the N side of the relationship.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6DC27D-6417-846E-58D2-DEB2B7570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07" y="3651124"/>
            <a:ext cx="4069437" cy="12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6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99D8BB9-86E3-9EA6-727D-B37AE353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FF9320BB-214D-CC52-61FA-A40E9E8650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Normalization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CB7588AA-0D2A-6E7C-A7D8-266C08DF36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D62D7005-0354-7CD2-7AFD-4343FF2D2BDE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5AB51B84-635D-C00C-2DA8-A03F847B282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76BA5F4A-9A51-26B4-6020-0A2EEFB7F1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E4483DC-607B-0D9B-B16F-3D42669018CD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1B07C92C-FFC7-45C5-D1A5-8E1CBDC5463F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9C46E00-2B56-4BFE-A553-96F12C417681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2FB80E0E-2F33-C4CF-1526-17662AA30288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051F598A-F58A-0291-362A-5ECC7E0B246C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27E8C7AB-79C9-B605-9962-039345F4ED7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71878738-254A-D8C7-4197-D079641D7994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D8F9D3B0-30AF-4B21-23B3-E043AC124D92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8AAC2226-B4CF-C443-DA46-C29FD17B8F23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A923B369-1358-BC2B-1720-4B66231C1E8B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08D071A4-8236-6E03-6751-F49EFEE3C3C6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0A937B66-3E67-5AF9-4D7F-5DADC9A409CA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84939E06-A2C6-D55E-F6D0-94791607755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738C7590-2367-0422-A6C0-11DCB54EE228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BACA038-80AE-7A31-36BF-D9F52A637069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8FE5924C-E4E6-E7DD-62E1-52749BC2AFB2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C738E85C-E259-2234-C5E3-2303DF3093AD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6693CE45-C889-E83A-9ACE-94DF1068E753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8A5D26-F716-35CE-76B1-658324F0AFE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30A0455-4CAD-4EBC-726B-A81C77A7CFAE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608B0C3-5B5D-22EB-1F2C-C93C59B44ABB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4AC3348-3FF4-526C-7422-42F7DC587222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282A66D1-27E7-0625-34CE-6191C34C4E8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8D96BF2-BEDF-1F45-2CA3-9583080EB47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22DA360-23C9-75ED-9A07-BA90AB86314C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E676848B-EDAF-351D-A082-42C411286F27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A05EB720-ADCE-D9B7-F0DC-AFAC7FAF525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E711FC2A-F3B2-412B-5556-692E330E7E9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B6B0B062-0750-910E-73DE-8FE64AAAD471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A330B80-1AA0-F58A-74C5-B4E33CEC65E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9F86AD56-E7EB-7538-EBDF-3158BE48101A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A94B106-8346-36BE-40DE-55B3B8535597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4C6F2F3-8D0D-03E3-E212-16EB823EB866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8398926F-5262-0A21-6DCD-A800C83CD3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37093730-9D17-9006-3CDF-109636EF4541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18B065F3-30F7-CF5D-6B57-BAD59674D456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BCAAFDBC-7E19-C90E-04B1-9C64D23EBE89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638798E4-ACD7-C1B4-5481-640AB6D6CC33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E22BE69-6320-F355-B1A0-C4236395CA95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3E192EBC-8EC7-8D51-9933-36746B80001C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A459DB0-FF9A-A324-5515-8792B15C159B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60EE1CFA-1DC9-82F5-6994-C4BAF4B3FDB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28C002AC-B1AC-E546-F07B-4E4839C5C1B0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00D2F4C4-B157-81FB-AD2B-EAC0910D7E67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AD7518-442B-46A5-35BA-9A3E0AA14E7D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27AFC73E-80EA-0012-D4BD-8A3941F66777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F7A5F5B-5513-EFE1-55B5-B2E02EE12477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E3FF56BB-2930-D12D-246F-47624AE18D7E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96434627-B06B-4130-8236-8659D01DA65D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1D75E98-7300-940F-47DE-11C3D8C784A4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BF7E2D1F-F406-D4C5-AB68-53113A4D9BDD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4160F4-A954-4C4D-C33E-EDE42EEE016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58E0237C-700C-50E9-0FF4-A464670C406D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0245EE7D-40D8-8CDC-CB5B-629F9E43E8EB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0D8D69F1-2A58-B997-4515-4BEA6EB7985E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8F68D9C9-5F4B-12AA-18FD-96CE363C0558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4790106-0D77-0AE9-E2E8-039870DEA1CC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DCC8211-BA70-164C-95E8-75B6709E8DCD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FCD0F460-59B7-A28F-BDD3-EE87DEAE5EFB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493643C1-2254-5179-4945-B77515F1D5AC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D7BB3234-DCD4-A5DF-08A2-1D56A34ACEB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007D233-1CB7-203E-9E1F-489EE7D874B3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F819A5AE-DDD7-44AE-BE3D-FBF6685CB99D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29E2A073-6A2A-BF80-F534-080F43EC66A9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71AFBA40-AAF2-C78C-AE00-EAD7F0E9CC1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CEE7D836-0C75-12BD-8803-E6DE57DF66BA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2D28827C-9298-2FC8-50F1-EC2A4279DF9D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5853F25B-C2C0-4F96-1886-D1545590DB82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98854117-1CDE-E798-65A5-30F1B20A179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CA56DD78-CF2E-B44B-7BF0-D59E82965011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67B2CA57-8BAF-E487-88BB-34F26BA8DA62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5B8E3BF6-0940-D408-37DA-76C18FA4ABA2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89AF5FDA-1AF5-7CE7-419E-DB5D2F61B336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A15291B9-D32B-3692-BBD7-9DCB7C4B0386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5513011D-DC59-9638-E70A-C8FDA6D730C8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D6217AE-58B5-060B-E395-3D3EA682BB6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D718A377-D8CF-D1A9-FE07-13EA0DED557E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63A01B60-5119-A1DE-31EC-AD985A86BBF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A9BB614-DB57-FDA0-F86B-2573AF09463F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DEE1ECD6-6E61-0BE4-C0B7-41B14B15D0D5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4890C5FE-0981-D696-94AC-6E9E7153B101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1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797A-4C39-489F-C82D-96ACEB1A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816-D582-4093-5A81-7E2B9170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What is normalization &amp; 1rst Normal Form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58AC3A-D634-2AAC-9574-A9C47DA2E88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01CBD-C7EE-2F73-ACF4-A4702B4E1E78}"/>
              </a:ext>
            </a:extLst>
          </p:cNvPr>
          <p:cNvSpPr txBox="1"/>
          <p:nvPr/>
        </p:nvSpPr>
        <p:spPr>
          <a:xfrm>
            <a:off x="5344632" y="1352370"/>
            <a:ext cx="3253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domain of an attribute must include only atomic (simple, indivisible) values and that the value of any attribute in a tuple must be a single value from the domain of that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F5F1-A7A9-8440-10D7-6D06F4FE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7" y="1352370"/>
            <a:ext cx="4763386" cy="1425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24614-FA1D-7CA2-9F50-94FED948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766" y="3206354"/>
            <a:ext cx="6648893" cy="1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DE75-EF96-5679-63D9-86AA2118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729-9149-C5DD-0662-B21214D1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8AAC1-0056-8A57-310F-8589C638C883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9DEDA5-27A2-E1D1-8996-73279C223DE0}"/>
              </a:ext>
            </a:extLst>
          </p:cNvPr>
          <p:cNvSpPr txBox="1"/>
          <p:nvPr/>
        </p:nvSpPr>
        <p:spPr>
          <a:xfrm>
            <a:off x="6550563" y="1329926"/>
            <a:ext cx="2167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fully dependent on the primary key.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39D32-F76A-158A-F09E-C3CC0021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11" y="2873446"/>
            <a:ext cx="6110177" cy="202361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E14E2E-96AE-6968-19F6-50EBB4EA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2583"/>
              </p:ext>
            </p:extLst>
          </p:nvPr>
        </p:nvGraphicFramePr>
        <p:xfrm>
          <a:off x="262270" y="979229"/>
          <a:ext cx="60960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298787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06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63804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444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2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3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 Emmerich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777-777-7777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15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C6F9DF-EBEE-425F-DF10-235EBA491BFE}"/>
              </a:ext>
            </a:extLst>
          </p:cNvPr>
          <p:cNvSpPr txBox="1"/>
          <p:nvPr/>
        </p:nvSpPr>
        <p:spPr>
          <a:xfrm>
            <a:off x="219322" y="682509"/>
            <a:ext cx="399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Employee_Id</a:t>
            </a:r>
            <a:r>
              <a:rPr lang="en-US" dirty="0">
                <a:solidFill>
                  <a:schemeClr val="bg1"/>
                </a:solidFill>
              </a:rPr>
              <a:t> + Name = Composite Primary Key</a:t>
            </a:r>
          </a:p>
        </p:txBody>
      </p:sp>
    </p:spTree>
    <p:extLst>
      <p:ext uri="{BB962C8B-B14F-4D97-AF65-F5344CB8AC3E}">
        <p14:creationId xmlns:p14="http://schemas.microsoft.com/office/powerpoint/2010/main" val="377088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F2E1-802B-6C9B-96A0-1BE4422D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5085-32E1-1791-F7E7-D448F93F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3rd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5A69A-12F5-4540-690A-7BA419D2FA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A20EAA-317D-2A19-C3BF-89B8F81D414E}"/>
              </a:ext>
            </a:extLst>
          </p:cNvPr>
          <p:cNvSpPr txBox="1"/>
          <p:nvPr/>
        </p:nvSpPr>
        <p:spPr>
          <a:xfrm>
            <a:off x="6550563" y="1329926"/>
            <a:ext cx="216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not transitively dependent on the primary key.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26729-EDA0-32C4-172D-2BA77824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214217"/>
            <a:ext cx="5331655" cy="1629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95CCA-24AF-0359-BD3A-5032AB98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6" y="3191851"/>
            <a:ext cx="4346224" cy="143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98FBB7-412C-A5FD-7898-156E88697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95" y="3191851"/>
            <a:ext cx="4058529" cy="14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8F019-1027-0E32-AC95-6271606F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3DD3-CA65-8150-36E5-A2D694E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40047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04E768-A137-CB3E-31B5-316AB8C349D8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71D071-DC6A-C506-24EF-66534A197F84}"/>
              </a:ext>
            </a:extLst>
          </p:cNvPr>
          <p:cNvSpPr txBox="1"/>
          <p:nvPr/>
        </p:nvSpPr>
        <p:spPr>
          <a:xfrm>
            <a:off x="1123462" y="837229"/>
            <a:ext cx="34581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1: Map Regular Entity Types – create a relation and include all simple attributes of the entity. Choose a Primary Key.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2: Map Weak Entity Types – create a relation and include all simple attributes, also include the foreign key that corresponds to the primary key of the owner entity type.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4DD40-951D-0A6E-2772-10FC38DE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44" y="3394388"/>
            <a:ext cx="3192589" cy="1609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4B44B-E638-F582-F07A-DAA24700C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464" y="771015"/>
            <a:ext cx="2947327" cy="25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Database?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A3FA3-030D-CD52-F421-102DD229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0765-3581-BF68-62AC-218D682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CF27F1-9C91-39ED-CD08-C3F7FDAB02B6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537366-41C3-8F0E-5CCD-FAD71885C7FD}"/>
              </a:ext>
            </a:extLst>
          </p:cNvPr>
          <p:cNvSpPr txBox="1"/>
          <p:nvPr/>
        </p:nvSpPr>
        <p:spPr>
          <a:xfrm>
            <a:off x="2548405" y="899400"/>
            <a:ext cx="40663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3: Map 1:1 Relationship Types – In general, use the Foreign key approach and use merged relation and cross-reference approaches as required.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7A90-A115-94D4-C178-A60F4218B163}"/>
              </a:ext>
            </a:extLst>
          </p:cNvPr>
          <p:cNvSpPr txBox="1"/>
          <p:nvPr/>
        </p:nvSpPr>
        <p:spPr>
          <a:xfrm>
            <a:off x="203982" y="2028684"/>
            <a:ext cx="3481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Foreign Key Approach </a:t>
            </a:r>
            <a:r>
              <a:rPr lang="en-US" dirty="0">
                <a:solidFill>
                  <a:schemeClr val="bg1"/>
                </a:solidFill>
              </a:rPr>
              <a:t>– For entities S and T, choose a primary key from S and include it as a foreign key in T. It is better to choose an entity type with total participation. Include all simple attributes of the relationship as attributes of 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A06AD-E2DA-11F5-3DB4-2BAA235F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" y="3413679"/>
            <a:ext cx="2820573" cy="719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38FB20-D3F3-1E54-BF6C-C1AA83B0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15" y="4505236"/>
            <a:ext cx="4010585" cy="638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59A35-6DA5-26FE-8246-9C349B8B2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5" y="4200232"/>
            <a:ext cx="4503026" cy="3709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868876-AA98-5EEF-00F1-715B8A943DBF}"/>
              </a:ext>
            </a:extLst>
          </p:cNvPr>
          <p:cNvSpPr txBox="1"/>
          <p:nvPr/>
        </p:nvSpPr>
        <p:spPr>
          <a:xfrm>
            <a:off x="5024705" y="2094696"/>
            <a:ext cx="33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Merged Relation Approach </a:t>
            </a:r>
            <a:r>
              <a:rPr lang="en-US" dirty="0">
                <a:solidFill>
                  <a:schemeClr val="bg1"/>
                </a:solidFill>
              </a:rPr>
              <a:t>– Merges the two entity types and the relation into a single relation. Possible when both participations are total.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AE554-A080-2B6E-DDC0-7CDC6FB8750F}"/>
              </a:ext>
            </a:extLst>
          </p:cNvPr>
          <p:cNvSpPr txBox="1"/>
          <p:nvPr/>
        </p:nvSpPr>
        <p:spPr>
          <a:xfrm>
            <a:off x="5024704" y="3246125"/>
            <a:ext cx="33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Cross-Reference Approach </a:t>
            </a:r>
            <a:r>
              <a:rPr lang="en-US" dirty="0">
                <a:solidFill>
                  <a:schemeClr val="bg1"/>
                </a:solidFill>
              </a:rPr>
              <a:t>– Set up a third relation R for the purpose of cross-referencing the primary keys of two tables. Required for M:N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2314908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AF18E-4C59-A9C4-683C-C27B01BE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4A69-58B2-BB25-92CF-00828B7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82320-5E2C-1555-6D64-5487649CD0C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97E22B-C64C-671E-F751-152ABF180293}"/>
              </a:ext>
            </a:extLst>
          </p:cNvPr>
          <p:cNvSpPr txBox="1"/>
          <p:nvPr/>
        </p:nvSpPr>
        <p:spPr>
          <a:xfrm>
            <a:off x="2548405" y="899400"/>
            <a:ext cx="40663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4: Map 1:N Relationship Types – Use foreign key approach or relationship relation approach.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03282-278B-A310-AB08-5FD38E630F90}"/>
              </a:ext>
            </a:extLst>
          </p:cNvPr>
          <p:cNvSpPr txBox="1"/>
          <p:nvPr/>
        </p:nvSpPr>
        <p:spPr>
          <a:xfrm>
            <a:off x="239150" y="1638064"/>
            <a:ext cx="3481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Foreign Key Approach </a:t>
            </a:r>
            <a:r>
              <a:rPr lang="en-US" dirty="0">
                <a:solidFill>
                  <a:schemeClr val="bg1"/>
                </a:solidFill>
              </a:rPr>
              <a:t>– For each regular binary 1:N relationship type R, identify the side S that represents the N-side of the relationship. Include a foreign key in S the primary key of T, that represents the other entity type.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D10FE-47B5-70A8-A578-8C38C057075C}"/>
              </a:ext>
            </a:extLst>
          </p:cNvPr>
          <p:cNvSpPr txBox="1"/>
          <p:nvPr/>
        </p:nvSpPr>
        <p:spPr>
          <a:xfrm>
            <a:off x="203981" y="3068754"/>
            <a:ext cx="3341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Cross-Reference Approach </a:t>
            </a:r>
            <a:r>
              <a:rPr lang="en-US" dirty="0">
                <a:solidFill>
                  <a:schemeClr val="bg1"/>
                </a:solidFill>
              </a:rPr>
              <a:t>– Create a separate relation R whose attributes are the primary keys of entities T and S, which will also be foreign keys to S and T. The primary key of R is the same as the primary key of S. This options can be used if few tuples in S participate in the relationship to avoid excessive NULL values in the foreign key.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8F-B2C6-4234-B2E1-9EBAC7B8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34" y="1882705"/>
            <a:ext cx="3858776" cy="1033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AF0209-BA64-F7FA-543E-525FB98C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750" y="2947226"/>
            <a:ext cx="4617474" cy="12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0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754D7-A282-A3C9-2284-058099D6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60AC-EBCD-74AB-AD08-F451A592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E60E71-0C19-AD5D-13F3-306386731A25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B87A34-660F-50C8-135C-A597E0CA3BFB}"/>
              </a:ext>
            </a:extLst>
          </p:cNvPr>
          <p:cNvSpPr txBox="1"/>
          <p:nvPr/>
        </p:nvSpPr>
        <p:spPr>
          <a:xfrm>
            <a:off x="2199153" y="925830"/>
            <a:ext cx="47456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5: Map M:N Relationship Types – Traditional relational models don’t allow for multivalued attributes, the only option for M:N relationships is the cross-reference approach. Cascade delete should be enabled on the foreign keys.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FC2F8-AB65-3318-00A8-C887A855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7" y="2095381"/>
            <a:ext cx="3723633" cy="2389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14A2B-0A21-E4DE-2023-0CE22E36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512" y="2095381"/>
            <a:ext cx="4064541" cy="238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008F0-5977-6831-9637-5C89CC84F483}"/>
              </a:ext>
            </a:extLst>
          </p:cNvPr>
          <p:cNvSpPr txBox="1"/>
          <p:nvPr/>
        </p:nvSpPr>
        <p:spPr>
          <a:xfrm>
            <a:off x="4823226" y="4613293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Essn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Pno</a:t>
            </a:r>
            <a:r>
              <a:rPr lang="en-US" dirty="0">
                <a:solidFill>
                  <a:schemeClr val="bg1"/>
                </a:solidFill>
              </a:rPr>
              <a:t> = Primary Key of WORKS_ON</a:t>
            </a:r>
          </a:p>
        </p:txBody>
      </p:sp>
    </p:spTree>
    <p:extLst>
      <p:ext uri="{BB962C8B-B14F-4D97-AF65-F5344CB8AC3E}">
        <p14:creationId xmlns:p14="http://schemas.microsoft.com/office/powerpoint/2010/main" val="99031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5997-9815-FAC6-81A8-0125AA37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E2A-6195-0FF2-4982-13B690B1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91BEFB-CE86-3B08-5D02-0C9B6C077972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89309D-9AE5-BA46-6655-1DD2A38B1A98}"/>
              </a:ext>
            </a:extLst>
          </p:cNvPr>
          <p:cNvSpPr txBox="1"/>
          <p:nvPr/>
        </p:nvSpPr>
        <p:spPr>
          <a:xfrm>
            <a:off x="3155756" y="950665"/>
            <a:ext cx="4745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6: Map multivalued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07D7-BF48-5E89-93A3-C48DC163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6" y="2762843"/>
            <a:ext cx="3048425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B799B-9D34-1E67-CAB1-06A593D2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752" y="2798973"/>
            <a:ext cx="4582164" cy="1819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0528E9-6398-6E76-E6BC-27E9EBCB52A5}"/>
              </a:ext>
            </a:extLst>
          </p:cNvPr>
          <p:cNvSpPr txBox="1"/>
          <p:nvPr/>
        </p:nvSpPr>
        <p:spPr>
          <a:xfrm>
            <a:off x="1479913" y="1318145"/>
            <a:ext cx="6302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each multivalued attribute A, create a new relation R. This relation R will include an attribute corresponding to A, plus the primary key attribute K—as a foreign key in R—of the relation that represents the entity type or relationship type that has A as a multivalued attribute. The primary key of R is the combination of A and K. If the multivalued attribute is composite, we include its simple components.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3152C-BAC0-6359-D2D8-FBB2A9BC74C2}"/>
              </a:ext>
            </a:extLst>
          </p:cNvPr>
          <p:cNvSpPr txBox="1"/>
          <p:nvPr/>
        </p:nvSpPr>
        <p:spPr>
          <a:xfrm>
            <a:off x="3950270" y="4701607"/>
            <a:ext cx="491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Dnumber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Dlocation</a:t>
            </a:r>
            <a:r>
              <a:rPr lang="en-US" dirty="0">
                <a:solidFill>
                  <a:schemeClr val="bg1"/>
                </a:solidFill>
              </a:rPr>
              <a:t> = Primary Key of DEPT_LOCATIONS</a:t>
            </a:r>
          </a:p>
        </p:txBody>
      </p:sp>
    </p:spTree>
    <p:extLst>
      <p:ext uri="{BB962C8B-B14F-4D97-AF65-F5344CB8AC3E}">
        <p14:creationId xmlns:p14="http://schemas.microsoft.com/office/powerpoint/2010/main" val="338640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F324-4966-8818-1874-14FD7E35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18A5-3CBC-F423-3B0C-B01D04E2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Chinook DB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7F657-A753-A9A0-9402-F4E11FEB0B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3EB42C-3375-E99F-926B-97FA5D331D2C}"/>
              </a:ext>
            </a:extLst>
          </p:cNvPr>
          <p:cNvSpPr txBox="1"/>
          <p:nvPr/>
        </p:nvSpPr>
        <p:spPr>
          <a:xfrm>
            <a:off x="2785403" y="47009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https://github.com/lerocha/chinook-database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65098-6DD8-C42E-643A-C8A6087D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42" y="940837"/>
            <a:ext cx="5096064" cy="34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DA61-D066-B24D-410B-FB6D3D17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95D1-74C0-E655-F2AB-BDB09070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24B64-6EF3-902C-A556-262BF2DD25DC}"/>
              </a:ext>
            </a:extLst>
          </p:cNvPr>
          <p:cNvSpPr txBox="1"/>
          <p:nvPr/>
        </p:nvSpPr>
        <p:spPr>
          <a:xfrm>
            <a:off x="1400400" y="1368000"/>
            <a:ext cx="63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Relational Databases </a:t>
            </a:r>
            <a:r>
              <a:rPr lang="en-US" dirty="0">
                <a:solidFill>
                  <a:schemeClr val="bg1"/>
                </a:solidFill>
              </a:rPr>
              <a:t>: Organized data in tables, with row and columns. Usually some flavor of SQL may be used to query and manipulate the database (e.g. MySQL, </a:t>
            </a:r>
            <a:r>
              <a:rPr lang="en-US" dirty="0" err="1">
                <a:solidFill>
                  <a:schemeClr val="bg1"/>
                </a:solidFill>
              </a:rPr>
              <a:t>PostgresSQL</a:t>
            </a:r>
            <a:r>
              <a:rPr lang="en-US" dirty="0">
                <a:solidFill>
                  <a:schemeClr val="bg1"/>
                </a:solidFill>
              </a:rPr>
              <a:t>, Oracle)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NoSQL Databases </a:t>
            </a:r>
            <a:r>
              <a:rPr lang="en-US" dirty="0">
                <a:solidFill>
                  <a:schemeClr val="bg1"/>
                </a:solidFill>
              </a:rPr>
              <a:t>: Designed for handling unstructured, semi-structured, or rapidly changing data. (e.g. MongoDB, Cassandra, Redis)</a:t>
            </a:r>
          </a:p>
        </p:txBody>
      </p:sp>
    </p:spTree>
    <p:extLst>
      <p:ext uri="{BB962C8B-B14F-4D97-AF65-F5344CB8AC3E}">
        <p14:creationId xmlns:p14="http://schemas.microsoft.com/office/powerpoint/2010/main" val="23746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B8C4BFD6-A15A-D80F-3F19-2359A706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CD228EB6-293E-F74B-EE6B-26ED740F0D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SQL Evironment Setup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964FB991-4253-C55D-4EAB-672CD8BBC5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C07BE6D-0C13-80CE-4C31-D1CA62583F0F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94C70B83-7F57-2144-9555-89F81F6F2218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B6329E31-AAEC-E6AF-5E66-614FD42A170F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FA80183-F5ED-6CE2-E882-DEA19C9D5D4C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CFA0C05-96A0-CF64-3382-42DA8224DA90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A9540EAB-621D-01E9-099D-12217E50A5A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1CC656FE-E6E8-CDAE-70AF-2896FFFB39DA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7E1E017A-A4D9-518E-EDDD-F5FC0A680686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B9C106D9-BBCD-8DA9-E4C8-BDDF76608E8C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010A75B1-6FC7-886A-B69A-37BFC289A410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FC1DFD94-F8F0-F5C8-A383-7A06B26B2434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53D704-ACAD-6607-F8C4-70FCC15040EE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DDFB41A-56F1-A0C1-CF9F-D6FD0514072E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8A3B3B1-B3FA-AA54-07A4-9DF14D5A0145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A530C155-3930-5AEF-DE26-B22C0F9F6531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6E110B92-7A06-3DCD-5D2C-7C2F71A621C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438C37B-9986-5FB2-F17B-610A69733BC2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5D0416D-BBD4-5858-6C2B-790EFDDB692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1B9A748A-5CFB-B461-6BC1-D60D5A3F2988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0F5564AC-DBF1-C5F6-AA24-AA210783CB81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30AC956A-83FF-0551-C833-307281E49355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C42A70-61CB-9CEE-60E2-A1CE91664BC8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BB4FDF2-AD6B-F862-696B-A43E5FA792A6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EC32838-0492-A440-CE75-A7C5EFB1D0F9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C9D1A78C-7314-0ADE-D652-A578025CBAFB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9E23C0D4-16D4-383D-D7D1-9632D4C0FA76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D1D60EC-134F-293B-C309-B999C8FBEEC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6DFAFBBB-2CBE-F51F-07A3-D78EBDF46108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BAECDF04-BA89-7BF7-AE54-A20DB80B0DA6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B41507BF-85F0-1DD4-5D0B-36A6DE9007D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85BA918-799A-905F-17ED-A8C974F0202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A68FB576-2D62-4B90-234F-F036D0E1C142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7F3FC6F3-082E-3757-BC9F-70B774ABF2CC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AE57E487-5D48-303B-5B74-58F6DE48D045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92917217-2DCA-FA99-E84B-0BBE1699322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F1DD416C-CD02-FAC8-7185-A5A30B1BEB45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608DF1F6-7336-1201-11FA-575AD892C10A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8710D4DA-5570-A272-03C8-3945EA120458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EC20E97B-9657-9881-8B8D-FA999F997884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BACC1A5-F62F-D10A-D234-47D1D5B4E7E2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FE7E254-6010-A065-B941-2B3FE6C97E3E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64C91D49-A37C-DDA1-AE8A-322FD3208EEA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9593D5FA-8637-3771-6B27-A320FE619F1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DD28A731-C2D2-61C7-8B94-DE625CD37B06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5296AFC3-3504-72CE-9418-41A9D84C035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35A8C68B-776E-D505-3030-46375893F28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4724A7E4-F72F-A797-F844-75B978914BD6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4641D74B-72C7-5721-4BD0-498F0751B979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D10BBBF9-5B85-FF1D-37DA-8DF6927E66BF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814304F1-4A51-4F42-01A9-239DD52A1B9E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D1866B17-DE69-CDFC-8E9F-F93748433EB7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0BEA4273-649B-28BC-3497-E54309C74BB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DE5FB5EE-D11A-7EF4-5182-43235DFE8FB0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CE5B1239-7891-20E5-70DC-DB0E087C1742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EDE39A8-E057-3803-3AA7-9BBF1065E146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A2787519-AA25-939A-8777-528732DFA762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60D6327-AE33-4CD7-CD7A-4B2D6032C220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82C17EC-2058-36B1-F34C-8D5522460D2B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0F901C6-7F6B-3844-714D-34B339B90D2E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FABA5C07-901C-A6C6-A609-8B9307814EB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703E2723-E9A7-BFB5-AC19-ECF74DFC0F86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814E2691-C4A0-A6A9-C9D5-2982BFD72639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81D41E2E-A42F-9F3D-1D54-AEB6419372F3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CCCE769D-0951-6A13-A259-454FF62AB74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3485D498-4471-794D-96AF-AF82B8AFA76B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4A9EDA7F-E3E9-EBA6-865B-B37DE2AE2C21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0883DA92-CADE-6663-8BBA-3B027ADAB922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99AEEB93-C55B-6A03-F75A-2F63BFB417B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86723918-EEC1-064A-F9B1-6975DD45FBC1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8CEFFD8D-89CA-A501-ACB0-BD5241B8E356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CBC047E-378C-2D18-9229-34B6926D4B73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E69073C7-6F0A-B5F4-89CB-D9C957E1F30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74C72EA7-3726-7C39-DF83-37893FEE2C83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7C2D9987-B70B-1D5C-FAED-F6793905B1DA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7AAC01E0-0079-BA67-AA40-CC473C83FD45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10B355C0-E3BA-5112-4F34-28D3B6719A0F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95CBEC9F-3654-8AD7-3ED3-2DBA5B54439E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6610482D-0D88-6031-DA3A-9B3A04A3EB0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55977729-7F1C-58A6-326A-07035AB405B0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01F2A918-E096-ABEB-04C5-A3B410887956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9E63E087-A7EC-03B3-3F26-95CC83DCD99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F433FB2-1780-DB93-ED51-1963686D7C79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B0A7A446-6065-CD52-F96F-DF5C8980C641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310D64BF-C312-065A-F03B-0445CE047D6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0EBE-DFD6-F237-8C4B-450002CF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1C1-978C-2562-CF1F-86E849D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5FCDB-CE52-8E18-A106-E1B75F448671}"/>
              </a:ext>
            </a:extLst>
          </p:cNvPr>
          <p:cNvSpPr txBox="1"/>
          <p:nvPr/>
        </p:nvSpPr>
        <p:spPr>
          <a:xfrm>
            <a:off x="446825" y="1042745"/>
            <a:ext cx="4881465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docker run –e “</a:t>
            </a:r>
            <a:r>
              <a:rPr lang="en-US" dirty="0" err="1">
                <a:solidFill>
                  <a:schemeClr val="bg1"/>
                </a:solidFill>
              </a:rPr>
              <a:t>Accept_EULA</a:t>
            </a:r>
            <a:r>
              <a:rPr lang="en-US" dirty="0">
                <a:solidFill>
                  <a:schemeClr val="bg1"/>
                </a:solidFill>
              </a:rPr>
              <a:t>=Y”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“MSSQL_SA_PASSWORD=Password123!”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“MSSQL_PID=Express”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-p 1433:1433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mcr.Microsoft.com/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/server:2022-latest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92E14-3C94-5A41-244C-4E719099655E}"/>
              </a:ext>
            </a:extLst>
          </p:cNvPr>
          <p:cNvCxnSpPr/>
          <p:nvPr/>
        </p:nvCxnSpPr>
        <p:spPr>
          <a:xfrm>
            <a:off x="7070400" y="1447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76C738-53DE-9929-2465-D44F3A1CB989}"/>
              </a:ext>
            </a:extLst>
          </p:cNvPr>
          <p:cNvSpPr/>
          <p:nvPr/>
        </p:nvSpPr>
        <p:spPr>
          <a:xfrm flipH="1">
            <a:off x="5202836" y="143397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62477E-6F90-29FD-B04C-DAAC17DF5DD5}"/>
              </a:ext>
            </a:extLst>
          </p:cNvPr>
          <p:cNvSpPr/>
          <p:nvPr/>
        </p:nvSpPr>
        <p:spPr>
          <a:xfrm flipH="1">
            <a:off x="5124514" y="2095522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B531A6-92C5-323C-D397-8773CA06EFE8}"/>
              </a:ext>
            </a:extLst>
          </p:cNvPr>
          <p:cNvSpPr/>
          <p:nvPr/>
        </p:nvSpPr>
        <p:spPr>
          <a:xfrm flipH="1">
            <a:off x="5124514" y="238980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8C835-FF18-BA37-31E5-C38E920DD455}"/>
              </a:ext>
            </a:extLst>
          </p:cNvPr>
          <p:cNvSpPr txBox="1"/>
          <p:nvPr/>
        </p:nvSpPr>
        <p:spPr>
          <a:xfrm>
            <a:off x="5640889" y="139888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Sets 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4E5C-B433-55BE-15F9-6023331B20AA}"/>
              </a:ext>
            </a:extLst>
          </p:cNvPr>
          <p:cNvSpPr txBox="1"/>
          <p:nvPr/>
        </p:nvSpPr>
        <p:spPr>
          <a:xfrm>
            <a:off x="5527714" y="2044214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Determines the ports to be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1AB9D-FCAC-7C48-725C-98612FC5B33B}"/>
              </a:ext>
            </a:extLst>
          </p:cNvPr>
          <p:cNvSpPr txBox="1"/>
          <p:nvPr/>
        </p:nvSpPr>
        <p:spPr>
          <a:xfrm>
            <a:off x="5521950" y="2351991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 starts in the background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2F4BDB-CAAD-3957-DE91-76F80304BACA}"/>
              </a:ext>
            </a:extLst>
          </p:cNvPr>
          <p:cNvSpPr/>
          <p:nvPr/>
        </p:nvSpPr>
        <p:spPr>
          <a:xfrm flipH="1">
            <a:off x="5124514" y="273538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C75F6-8BC0-3E8D-44BA-2D531280A63A}"/>
              </a:ext>
            </a:extLst>
          </p:cNvPr>
          <p:cNvSpPr txBox="1"/>
          <p:nvPr/>
        </p:nvSpPr>
        <p:spPr>
          <a:xfrm>
            <a:off x="5606036" y="269914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container image to 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E5B35-F962-0A7D-CE45-84182AAC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2" y="3385899"/>
            <a:ext cx="7442556" cy="13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D54B-83F4-19A8-B1E7-92D3E70D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D67B-DB89-1D5C-ACEE-D82F8277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AB37E1-014B-437C-A647-3C496B8A37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6DE0CB-108B-1002-2EB6-695D7BF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" y="1593470"/>
            <a:ext cx="3101400" cy="332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0E156-B388-478D-DBF3-72ECCAD3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27" y="1665249"/>
            <a:ext cx="4952381" cy="318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FC5E6-66E9-00F8-A231-1B4E9E1CF940}"/>
              </a:ext>
            </a:extLst>
          </p:cNvPr>
          <p:cNvSpPr txBox="1"/>
          <p:nvPr/>
        </p:nvSpPr>
        <p:spPr>
          <a:xfrm>
            <a:off x="1368000" y="965236"/>
            <a:ext cx="68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like Microsoft SQL Server Studio, and the 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extension can be used to help manage our database.</a:t>
            </a:r>
          </a:p>
        </p:txBody>
      </p:sp>
    </p:spTree>
    <p:extLst>
      <p:ext uri="{BB962C8B-B14F-4D97-AF65-F5344CB8AC3E}">
        <p14:creationId xmlns:p14="http://schemas.microsoft.com/office/powerpoint/2010/main" val="374732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547C-6A9E-EB56-6397-2DBDCBBB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FF4-85E0-5DA2-5B11-E45F9DF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AB1ED-3E13-D8A3-CF73-F7063C627A79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1A4A78-4F1D-E465-AF19-FA10A4987A23}"/>
              </a:ext>
            </a:extLst>
          </p:cNvPr>
          <p:cNvSpPr txBox="1"/>
          <p:nvPr/>
        </p:nvSpPr>
        <p:spPr>
          <a:xfrm>
            <a:off x="947894" y="1536181"/>
            <a:ext cx="56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Project1;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Project1;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SCHEMA p1;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3E0CA3-B738-68BD-E246-51C1BAC9323A}"/>
              </a:ext>
            </a:extLst>
          </p:cNvPr>
          <p:cNvSpPr/>
          <p:nvPr/>
        </p:nvSpPr>
        <p:spPr>
          <a:xfrm flipH="1">
            <a:off x="3774033" y="1536181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8876EC-3EF5-F104-803F-6FD1607283D2}"/>
              </a:ext>
            </a:extLst>
          </p:cNvPr>
          <p:cNvSpPr/>
          <p:nvPr/>
        </p:nvSpPr>
        <p:spPr>
          <a:xfrm flipH="1">
            <a:off x="3774033" y="1984235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434974-1170-39AB-84B6-61946593FBDA}"/>
              </a:ext>
            </a:extLst>
          </p:cNvPr>
          <p:cNvSpPr/>
          <p:nvPr/>
        </p:nvSpPr>
        <p:spPr>
          <a:xfrm flipH="1">
            <a:off x="3774033" y="2452950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67F44-06A4-391C-E2CA-0967FC82E50D}"/>
              </a:ext>
            </a:extLst>
          </p:cNvPr>
          <p:cNvSpPr txBox="1"/>
          <p:nvPr/>
        </p:nvSpPr>
        <p:spPr>
          <a:xfrm>
            <a:off x="4177233" y="1510194"/>
            <a:ext cx="456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Database houses tables.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22B09-04BB-E1A9-16A1-1B85157D49AC}"/>
              </a:ext>
            </a:extLst>
          </p:cNvPr>
          <p:cNvSpPr txBox="1"/>
          <p:nvPr/>
        </p:nvSpPr>
        <p:spPr>
          <a:xfrm>
            <a:off x="4177233" y="1955280"/>
            <a:ext cx="43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to a target database to issue commands.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94C6-A056-0F7A-711B-2BD0CE5F7FBD}"/>
              </a:ext>
            </a:extLst>
          </p:cNvPr>
          <p:cNvSpPr txBox="1"/>
          <p:nvPr/>
        </p:nvSpPr>
        <p:spPr>
          <a:xfrm>
            <a:off x="4177233" y="2364961"/>
            <a:ext cx="4317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 schema, which holds our tables and other configuration data which may be placed inside. This is a Microsoft SQL Server feature specifically and shouldn’t be confused with the broader term ‘database schema’.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schema in Microsoft SQL Server may also have security rules applied. I.e. database users may have varying levels of access to tables &amp; queries.</a:t>
            </a:r>
          </a:p>
        </p:txBody>
      </p:sp>
    </p:spTree>
    <p:extLst>
      <p:ext uri="{BB962C8B-B14F-4D97-AF65-F5344CB8AC3E}">
        <p14:creationId xmlns:p14="http://schemas.microsoft.com/office/powerpoint/2010/main" val="39448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8506-803C-6E89-4DE5-6C07F70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880-343B-8D30-52F6-9EA623F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6A9E-B40A-E766-2B35-10CC7387E4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83BC3B-DB2F-1D43-09A3-B21D6C64A104}"/>
              </a:ext>
            </a:extLst>
          </p:cNvPr>
          <p:cNvSpPr txBox="1"/>
          <p:nvPr/>
        </p:nvSpPr>
        <p:spPr>
          <a:xfrm>
            <a:off x="3584468" y="91953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SQL Datatype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0D34-ECB8-0B04-0AAE-12C4B9673CF3}"/>
              </a:ext>
            </a:extLst>
          </p:cNvPr>
          <p:cNvSpPr txBox="1"/>
          <p:nvPr/>
        </p:nvSpPr>
        <p:spPr>
          <a:xfrm>
            <a:off x="2999475" y="2986489"/>
            <a:ext cx="3355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SQL Constraints </a:t>
            </a:r>
            <a:r>
              <a:rPr lang="en-US" sz="1600" dirty="0">
                <a:solidFill>
                  <a:schemeClr val="bg1"/>
                </a:solidFill>
              </a:rPr>
              <a:t>specify rules for data in a table.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PRIMARY KEY </a:t>
            </a:r>
            <a:r>
              <a:rPr lang="en-US" sz="1200" dirty="0">
                <a:solidFill>
                  <a:schemeClr val="bg1"/>
                </a:solidFill>
              </a:rPr>
              <a:t>= combo of ‘NOT NULL’ and ‘UNIQUE’.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IDENTITY</a:t>
            </a:r>
            <a:r>
              <a:rPr lang="en-US" sz="1200" dirty="0">
                <a:solidFill>
                  <a:schemeClr val="bg1"/>
                </a:solidFill>
              </a:rPr>
              <a:t> = Generates ids by incrementing numbers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2F4E5-07DA-6ABA-EA91-9B72906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50" y="1349555"/>
            <a:ext cx="482984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24994</TotalTime>
  <Words>1986</Words>
  <Application>Microsoft Office PowerPoint</Application>
  <PresentationFormat>On-screen Show (16:9)</PresentationFormat>
  <Paragraphs>250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Source Sans Pro</vt:lpstr>
      <vt:lpstr>Hammersmith One</vt:lpstr>
      <vt:lpstr>Arial</vt:lpstr>
      <vt:lpstr>Creative Sales Strategy by Slidesgo</vt:lpstr>
      <vt:lpstr>SQL</vt:lpstr>
      <vt:lpstr>Agenda</vt:lpstr>
      <vt:lpstr>What is a Database?</vt:lpstr>
      <vt:lpstr>Types of Databases</vt:lpstr>
      <vt:lpstr>SQL Evironment Setup</vt:lpstr>
      <vt:lpstr>Database Setup for Development</vt:lpstr>
      <vt:lpstr>Database Setup for Development</vt:lpstr>
      <vt:lpstr>SQL Starting Commands</vt:lpstr>
      <vt:lpstr>SQL Starting Commands</vt:lpstr>
      <vt:lpstr>SQL Challenge 1</vt:lpstr>
      <vt:lpstr>SQL Constraints</vt:lpstr>
      <vt:lpstr>SQL Sublanguages</vt:lpstr>
      <vt:lpstr>Database Design</vt:lpstr>
      <vt:lpstr>What is a Database Schema?</vt:lpstr>
      <vt:lpstr>Three-Schema Approach</vt:lpstr>
      <vt:lpstr>ERD vs UML</vt:lpstr>
      <vt:lpstr>Conceptual Level to Logical Level </vt:lpstr>
      <vt:lpstr>Entity Relationship Diagram</vt:lpstr>
      <vt:lpstr>Entity Relationship Diagram</vt:lpstr>
      <vt:lpstr>Complex Attributes</vt:lpstr>
      <vt:lpstr>Relationships</vt:lpstr>
      <vt:lpstr>Relationships</vt:lpstr>
      <vt:lpstr>Constraints on Binary Relationships</vt:lpstr>
      <vt:lpstr>Attributes of Relationship Types</vt:lpstr>
      <vt:lpstr>Database Normalization</vt:lpstr>
      <vt:lpstr>What is normalization &amp; 1rst Normal Form </vt:lpstr>
      <vt:lpstr>2nd Normal Form</vt:lpstr>
      <vt:lpstr>3rd Normal Form</vt:lpstr>
      <vt:lpstr>Data Mapping Algorithm</vt:lpstr>
      <vt:lpstr>Data Mapping Algorithm</vt:lpstr>
      <vt:lpstr>Data Mapping Algorithm</vt:lpstr>
      <vt:lpstr>Data Mapping Algorithm</vt:lpstr>
      <vt:lpstr>Data Mapping Algorithm</vt:lpstr>
      <vt:lpstr>Chinook DB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11</cp:revision>
  <dcterms:modified xsi:type="dcterms:W3CDTF">2025-04-14T16:44:14Z</dcterms:modified>
</cp:coreProperties>
</file>