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  <p:sldMasterId id="2147483964" r:id="rId2"/>
  </p:sldMasterIdLst>
  <p:notesMasterIdLst>
    <p:notesMasterId r:id="rId51"/>
  </p:notesMasterIdLst>
  <p:handoutMasterIdLst>
    <p:handoutMasterId r:id="rId52"/>
  </p:handoutMasterIdLst>
  <p:sldIdLst>
    <p:sldId id="256" r:id="rId3"/>
    <p:sldId id="375" r:id="rId4"/>
    <p:sldId id="451" r:id="rId5"/>
    <p:sldId id="441" r:id="rId6"/>
    <p:sldId id="442" r:id="rId7"/>
    <p:sldId id="443" r:id="rId8"/>
    <p:sldId id="445" r:id="rId9"/>
    <p:sldId id="444" r:id="rId10"/>
    <p:sldId id="490" r:id="rId11"/>
    <p:sldId id="453" r:id="rId12"/>
    <p:sldId id="454" r:id="rId13"/>
    <p:sldId id="491" r:id="rId14"/>
    <p:sldId id="456" r:id="rId15"/>
    <p:sldId id="457" r:id="rId16"/>
    <p:sldId id="489" r:id="rId17"/>
    <p:sldId id="458" r:id="rId18"/>
    <p:sldId id="459" r:id="rId19"/>
    <p:sldId id="460" r:id="rId20"/>
    <p:sldId id="461" r:id="rId21"/>
    <p:sldId id="462" r:id="rId22"/>
    <p:sldId id="447" r:id="rId23"/>
    <p:sldId id="446" r:id="rId24"/>
    <p:sldId id="463" r:id="rId25"/>
    <p:sldId id="464" r:id="rId26"/>
    <p:sldId id="465" r:id="rId27"/>
    <p:sldId id="466" r:id="rId28"/>
    <p:sldId id="467" r:id="rId29"/>
    <p:sldId id="469" r:id="rId30"/>
    <p:sldId id="470" r:id="rId31"/>
    <p:sldId id="471" r:id="rId32"/>
    <p:sldId id="472" r:id="rId33"/>
    <p:sldId id="473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8" r:id="rId46"/>
    <p:sldId id="486" r:id="rId47"/>
    <p:sldId id="487" r:id="rId48"/>
    <p:sldId id="438" r:id="rId49"/>
    <p:sldId id="440" r:id="rId5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178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354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532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709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5886" algn="l" defTabSz="914354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062" algn="l" defTabSz="914354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240" algn="l" defTabSz="914354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418" algn="l" defTabSz="914354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322" autoAdjust="0"/>
  </p:normalViewPr>
  <p:slideViewPr>
    <p:cSldViewPr>
      <p:cViewPr varScale="1">
        <p:scale>
          <a:sx n="67" d="100"/>
          <a:sy n="67" d="100"/>
        </p:scale>
        <p:origin x="-84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http://www.blogjava.net/liulu/archive/2006/10/24/77005.html</a:t>
            </a:r>
          </a:p>
          <a:p>
            <a:r>
              <a:rPr lang="en-US" altLang="zh-CN" dirty="0" smtClean="0"/>
              <a:t>http://www.knowsky.com/363083.html</a:t>
            </a:r>
          </a:p>
          <a:p>
            <a:r>
              <a:rPr lang="zh-CN" altLang="en-US" dirty="0" smtClean="0"/>
              <a:t>断言在默认情况下是关闭的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要在编译时启用断言，要在编译时启用断言，需要使用</a:t>
            </a:r>
            <a:r>
              <a:rPr lang="en-US" dirty="0" smtClean="0"/>
              <a:t>source1.4</a:t>
            </a:r>
            <a:r>
              <a:rPr lang="zh-CN" altLang="en-US" dirty="0" smtClean="0"/>
              <a:t>标记 既</a:t>
            </a:r>
            <a:r>
              <a:rPr lang="en-US" dirty="0" err="1" smtClean="0"/>
              <a:t>javac</a:t>
            </a:r>
            <a:r>
              <a:rPr lang="en-US" dirty="0" smtClean="0"/>
              <a:t> source1.4 Test.java </a:t>
            </a:r>
          </a:p>
          <a:p>
            <a:pPr lvl="1"/>
            <a:r>
              <a:rPr lang="zh-CN" altLang="en-US" dirty="0" smtClean="0"/>
              <a:t>在运行时启用断言验证假设须用到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-ea</a:t>
            </a:r>
          </a:p>
          <a:p>
            <a:pPr lvl="1"/>
            <a:r>
              <a:rPr lang="zh-CN" altLang="en-US" dirty="0" smtClean="0"/>
              <a:t>要在系统类中启用和禁用断言可以使用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esa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参数</a:t>
            </a:r>
            <a:endParaRPr lang="en-US" dirty="0" smtClean="0"/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zh-CN" altLang="en-US" sz="27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 sz="2700"/>
              <a:pPr>
                <a:defRPr/>
              </a:pPr>
              <a:t>‹#›</a:t>
            </a:fld>
            <a:endParaRPr lang="en-US" sz="2700"/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4924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4924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 lIns="91436" tIns="45718" rIns="91436" bIns="4571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42095"/>
          </a:xfrm>
          <a:prstGeom prst="rect">
            <a:avLst/>
          </a:prstGeom>
          <a:noFill/>
        </p:spPr>
        <p:txBody>
          <a:bodyPr lIns="91436" tIns="45718" rIns="91436" bIns="45718"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51"/>
            <a:ext cx="10972800" cy="4965415"/>
          </a:xfrm>
          <a:prstGeom prst="rect">
            <a:avLst/>
          </a:prstGeom>
          <a:noFill/>
        </p:spPr>
        <p:txBody>
          <a:bodyPr lIns="91436" tIns="45718" rIns="91436" bIns="45718"/>
          <a:lstStyle>
            <a:lvl1pPr marL="342882" indent="-342882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5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3"/>
            <a:ext cx="2016224" cy="38471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9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</p:spPr>
        <p:txBody>
          <a:bodyPr lIns="91436" tIns="45718" rIns="91436" bIns="45718"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 lIns="91436" tIns="45718" rIns="91436" bIns="45718"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 lIns="91436" tIns="45718" rIns="91436" bIns="45718"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3"/>
            <a:ext cx="2016224" cy="38471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9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7"/>
            <a:ext cx="2016224" cy="38471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9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3"/>
            <a:ext cx="2016224" cy="38471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9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7"/>
            <a:ext cx="2016224" cy="38471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9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9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121917" tIns="60958" rIns="121917" bIns="6095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59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32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zh-CN" altLang="en-US" sz="27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 sz="2700"/>
              <a:pPr>
                <a:defRPr/>
              </a:pPr>
              <a:t>‹#›</a:t>
            </a:fld>
            <a:endParaRPr lang="en-US" sz="270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42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5"/>
          </a:xfrm>
          <a:prstGeom prst="rect">
            <a:avLst/>
          </a:prstGeom>
          <a:noFill/>
        </p:spPr>
        <p:txBody>
          <a:bodyPr lIns="121917" tIns="60958" rIns="121917" bIns="60958"/>
          <a:lstStyle>
            <a:lvl1pPr algn="l">
              <a:def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50"/>
            <a:ext cx="10972800" cy="4965415"/>
          </a:xfrm>
          <a:prstGeom prst="rect">
            <a:avLst/>
          </a:prstGeom>
          <a:noFill/>
        </p:spPr>
        <p:txBody>
          <a:bodyPr lIns="121917" tIns="60958" rIns="121917" bIns="60958"/>
          <a:lstStyle>
            <a:lvl1pPr marL="457189" indent="-457189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7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4924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97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</p:spPr>
        <p:txBody>
          <a:bodyPr lIns="121917" tIns="60958" rIns="121917" bIns="60958"/>
          <a:lstStyle>
            <a:lvl1pPr>
              <a:def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 lIns="121917" tIns="60958" rIns="121917" bIns="60958"/>
          <a:lstStyle>
            <a:lvl1pPr>
              <a:defRPr lang="zh-CN" altLang="en-US" sz="32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 lIns="121917" tIns="60958" rIns="121917" bIns="60958"/>
          <a:lstStyle>
            <a:lvl1pPr>
              <a:defRPr lang="zh-CN" altLang="en-US" sz="32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zh-CN" altLang="en-US" sz="27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 sz="2700"/>
              <a:pPr>
                <a:defRPr/>
              </a:pPr>
              <a:t>‹#›</a:t>
            </a:fld>
            <a:endParaRPr lang="en-US" sz="2700"/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4924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4924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52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17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35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532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709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882" indent="-34288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13" indent="-285737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2942" indent="-228589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120" indent="-228589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298" indent="-228589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474" indent="-228589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652" indent="-228589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8829" indent="-228589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006" indent="-228589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2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609585"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1219170"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828754"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2438339"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457189" indent="-457189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990575" indent="-38099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>
          <a:solidFill>
            <a:schemeClr val="tx1"/>
          </a:solidFill>
          <a:latin typeface="+mn-lt"/>
          <a:cs typeface="+mn-cs"/>
          <a:sym typeface="Arial" charset="0"/>
        </a:defRPr>
      </a:lvl2pPr>
      <a:lvl3pPr marL="1523962" indent="-30479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cs typeface="+mn-cs"/>
          <a:sym typeface="Arial" charset="0"/>
        </a:defRPr>
      </a:lvl3pPr>
      <a:lvl4pPr marL="2133547" indent="-30479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>
          <a:solidFill>
            <a:schemeClr val="tx1"/>
          </a:solidFill>
          <a:latin typeface="+mn-lt"/>
          <a:cs typeface="+mn-cs"/>
          <a:sym typeface="Arial" charset="0"/>
        </a:defRPr>
      </a:lvl4pPr>
      <a:lvl5pPr marL="2743131" indent="-30479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cs typeface="+mn-cs"/>
          <a:sym typeface="Arial" charset="0"/>
        </a:defRPr>
      </a:lvl5pPr>
      <a:lvl6pPr marL="3352716" indent="-30479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3962301" indent="-30479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4571886" indent="-30479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5181470" indent="-30479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第十一章  异常和断言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  <p:pic>
        <p:nvPicPr>
          <p:cNvPr id="1026" name="Picture 2" descr="D:\云平台\我的PPT\异常\图片\bd975e5c-4518-3eac-9b24-2db296f40237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658" y="3861048"/>
            <a:ext cx="5867985" cy="299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捕获异常</a:t>
            </a:r>
            <a:r>
              <a:rPr lang="en-US" altLang="zh-CN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try 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接受监视的程序块</a:t>
            </a:r>
            <a:r>
              <a:rPr lang="en-US" dirty="0" smtClean="0"/>
              <a:t>,</a:t>
            </a:r>
            <a:r>
              <a:rPr lang="zh-CN" altLang="en-US" dirty="0" smtClean="0"/>
              <a:t>在此区域内发生的异常</a:t>
            </a:r>
            <a:r>
              <a:rPr lang="en-US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  //</a:t>
            </a:r>
            <a:r>
              <a:rPr lang="zh-CN" altLang="en-US" dirty="0" smtClean="0"/>
              <a:t>由</a:t>
            </a:r>
            <a:r>
              <a:rPr lang="en-US" dirty="0" smtClean="0"/>
              <a:t>catch</a:t>
            </a:r>
            <a:r>
              <a:rPr lang="zh-CN" altLang="en-US" dirty="0" smtClean="0"/>
              <a:t>中指定的程序处理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}catch(</a:t>
            </a:r>
            <a:r>
              <a:rPr lang="zh-CN" altLang="en-US" dirty="0" smtClean="0"/>
              <a:t>要处理的异常种类和标识符</a:t>
            </a:r>
            <a:r>
              <a:rPr lang="en-US" dirty="0" smtClean="0"/>
              <a:t>)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处理异常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47730" y="5085186"/>
            <a:ext cx="5317481" cy="175432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>
              <a:buFont typeface="Arial" charset="0"/>
            </a:lvl2pPr>
            <a:lvl3pPr>
              <a:buFont typeface="Arial" charset="0"/>
            </a:lvl3pPr>
            <a:lvl4pPr>
              <a:buFont typeface="Arial" charset="0"/>
            </a:lvl4pPr>
            <a:lvl5pPr>
              <a:buFont typeface="Arial" charset="0"/>
            </a:lvl5pPr>
          </a:lstStyle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e) { </a:t>
            </a:r>
          </a:p>
          <a:p>
            <a:r>
              <a:rPr lang="en-US" dirty="0"/>
              <a:t>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311691" y="1700808"/>
            <a:ext cx="2880320" cy="4104456"/>
            <a:chOff x="4572000" y="1700808"/>
            <a:chExt cx="2160240" cy="4104456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4572000" y="1700808"/>
              <a:ext cx="2160240" cy="79208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40" eaLnBrk="0" hangingPunct="0"/>
              <a:r>
                <a:rPr lang="en-US" altLang="zh-CN" dirty="0">
                  <a:latin typeface="Arial" pitchFamily="34" charset="0"/>
                  <a:ea typeface="宋体" pitchFamily="2" charset="-122"/>
                </a:rPr>
                <a:t>Try</a:t>
              </a:r>
              <a:r>
                <a:rPr lang="zh-CN" altLang="en-US" dirty="0">
                  <a:latin typeface="Arial" pitchFamily="34" charset="0"/>
                  <a:ea typeface="宋体" pitchFamily="2" charset="-122"/>
                </a:rPr>
                <a:t>块</a:t>
              </a: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4572000" y="3284984"/>
              <a:ext cx="2160240" cy="79208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40" eaLnBrk="0" hangingPunct="0"/>
              <a:r>
                <a:rPr lang="en-US" altLang="zh-CN" dirty="0">
                  <a:latin typeface="Arial" pitchFamily="34" charset="0"/>
                  <a:ea typeface="宋体" pitchFamily="2" charset="-122"/>
                </a:rPr>
                <a:t>catch</a:t>
              </a:r>
              <a:r>
                <a:rPr lang="zh-CN" altLang="en-US" dirty="0">
                  <a:latin typeface="Arial" pitchFamily="34" charset="0"/>
                  <a:ea typeface="宋体" pitchFamily="2" charset="-122"/>
                </a:rPr>
                <a:t>块</a:t>
              </a: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4572000" y="5013176"/>
              <a:ext cx="2160240" cy="79208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40" eaLnBrk="0" hangingPunct="0"/>
              <a:r>
                <a:rPr lang="en-US" altLang="zh-CN" dirty="0">
                  <a:latin typeface="Arial" pitchFamily="34" charset="0"/>
                  <a:ea typeface="宋体" pitchFamily="2" charset="-122"/>
                </a:rPr>
                <a:t>finally</a:t>
              </a:r>
              <a:r>
                <a:rPr lang="zh-CN" altLang="en-US" dirty="0">
                  <a:latin typeface="Arial" pitchFamily="34" charset="0"/>
                  <a:ea typeface="宋体" pitchFamily="2" charset="-122"/>
                </a:rPr>
                <a:t>块</a:t>
              </a: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5436096" y="2492896"/>
              <a:ext cx="216024" cy="79208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9140" eaLnBrk="0" hangingPunct="0"/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下箭头 7"/>
            <p:cNvSpPr/>
            <p:nvPr/>
          </p:nvSpPr>
          <p:spPr bwMode="auto">
            <a:xfrm flipH="1">
              <a:off x="5436095" y="4077072"/>
              <a:ext cx="216024" cy="93610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9140" eaLnBrk="0" hangingPunct="0"/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" name="右弧形箭头 9"/>
          <p:cNvSpPr/>
          <p:nvPr/>
        </p:nvSpPr>
        <p:spPr bwMode="auto">
          <a:xfrm>
            <a:off x="6192012" y="2096854"/>
            <a:ext cx="1632181" cy="342038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4" tIns="60957" rIns="121914" bIns="60957" numCol="1" rtlCol="0" anchor="t" anchorCtr="0" compatLnSpc="1">
            <a:prstTxWarp prst="textNoShape">
              <a:avLst/>
            </a:prstTxWarp>
          </a:bodyPr>
          <a:lstStyle/>
          <a:p>
            <a:pPr defTabSz="1219140" eaLnBrk="0" hangingPunct="0"/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4192" y="3284984"/>
            <a:ext cx="2016224" cy="43088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r>
              <a:rPr lang="zh-CN" altLang="en-US" dirty="0" smtClean="0"/>
              <a:t>无异常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1851" y="2708920"/>
            <a:ext cx="1728192" cy="43088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r>
              <a:rPr lang="zh-CN" altLang="en-US" dirty="0" smtClean="0"/>
              <a:t>有异常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7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语句块中没有抛出任何异常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程序会跳过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语句块中抛出了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子句中说明的异常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程序跳过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语句块中的其余代码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程序执行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1919537" y="3861048"/>
          <a:ext cx="2254251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3861048"/>
                        <a:ext cx="2254251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一段代码可能会生成多个异常。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当引发异常时，会按顺序来查看每个 </a:t>
            </a:r>
            <a:r>
              <a:rPr lang="en-US" dirty="0" smtClean="0"/>
              <a:t>catch </a:t>
            </a:r>
            <a:r>
              <a:rPr lang="zh-CN" altLang="en-US" dirty="0" smtClean="0"/>
              <a:t>语句，并执行第一个类型与异常类型匹配的语句。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执行其中的一条 </a:t>
            </a:r>
            <a:r>
              <a:rPr lang="en-US" dirty="0" smtClean="0"/>
              <a:t>catch </a:t>
            </a:r>
            <a:r>
              <a:rPr lang="zh-CN" altLang="en-US" dirty="0" smtClean="0"/>
              <a:t>语句之后，其他的 </a:t>
            </a:r>
            <a:r>
              <a:rPr lang="en-US" dirty="0" smtClean="0"/>
              <a:t>catch </a:t>
            </a:r>
            <a:r>
              <a:rPr lang="zh-CN" altLang="en-US" dirty="0" smtClean="0"/>
              <a:t>语句将被忽略。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使用多重 </a:t>
            </a:r>
            <a:r>
              <a:rPr lang="en-US" dirty="0" smtClean="0"/>
              <a:t>catch </a:t>
            </a:r>
            <a:r>
              <a:rPr lang="zh-CN" altLang="en-US" dirty="0" smtClean="0"/>
              <a:t>语句时，异常子类一定要位于异常父类之前。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5680" y="3960440"/>
            <a:ext cx="6008688" cy="270892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…….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catch(Exception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可以捕获多个异常。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多个异常类型之间用“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”分隔开。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个异常类型的标识符。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个异常类型之间不存在父子继承关系。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464" y="3645027"/>
            <a:ext cx="8334672" cy="252027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 {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a / b;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("try block");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 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|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ArithmeticException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e1)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发生异常，请处理该异常！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语句块只能有一个，而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语句块可以有任意多个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语句块紧跟在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语句块之后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4224165"/>
            <a:ext cx="3816424" cy="25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</a:t>
            </a:r>
            <a:r>
              <a:rPr lang="zh-CN" altLang="en-US" dirty="0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finally</a:t>
            </a:r>
            <a:r>
              <a:rPr lang="zh-CN" altLang="en-US" dirty="0" smtClean="0"/>
              <a:t>语句定义一个总是被执行的代码块，而不考虑是否出现异常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无论</a:t>
            </a: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是否执行，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必定执行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语句块的特殊情况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之前首先执行了“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(0);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finally</a:t>
            </a:r>
            <a:r>
              <a:rPr lang="zh-CN" altLang="en-US" dirty="0" smtClean="0"/>
              <a:t>语句块典型应用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try{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}catch(Exception e){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finally{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//</a:t>
            </a:r>
            <a:r>
              <a:rPr lang="zh-CN" altLang="en-US" dirty="0" smtClean="0"/>
              <a:t>资源回收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1584" y="1584176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test(10,5));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test(10,0));</a:t>
            </a:r>
          </a:p>
          <a:p>
            <a:pPr marL="342882" indent="-342882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public static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test(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0; 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previous statement of try block");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 {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a / b;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("try block");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}catch(Exception e){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发生异常，请处理该异常！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}finally {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("finally block,</a:t>
            </a:r>
            <a:r>
              <a:rPr lang="zh-CN" altLang="en-US" dirty="0">
                <a:solidFill>
                  <a:schemeClr val="tx1"/>
                </a:solidFill>
              </a:rPr>
              <a:t>系统资源被释放！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</a:p>
          <a:p>
            <a:pPr marL="342882" indent="-342882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return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27848" y="1160751"/>
            <a:ext cx="403244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通常结合使用，需要注意以下事项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 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必须紧跟 </a:t>
            </a:r>
            <a:r>
              <a:rPr lang="en-US" altLang="zh-CN" dirty="0" smtClean="0"/>
              <a:t>try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catch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不能同时省略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3632" y="2276872"/>
            <a:ext cx="5562600" cy="31683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9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DivisionZeroExceptionDemo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9656" y="1124744"/>
            <a:ext cx="5976664" cy="23042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marL="342882" indent="-342882" eaLnBrk="0" hangingPunct="0">
              <a:buFont typeface="Arial" charset="0"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if</a:t>
            </a:r>
            <a:r>
              <a:rPr lang="en-US" dirty="0">
                <a:solidFill>
                  <a:schemeClr val="tx1"/>
                </a:solidFill>
              </a:rPr>
              <a:t>(b == 0){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(“ERROR: </a:t>
            </a:r>
            <a:r>
              <a:rPr lang="zh-CN" altLang="en-US" dirty="0">
                <a:solidFill>
                  <a:schemeClr val="tx1"/>
                </a:solidFill>
              </a:rPr>
              <a:t>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}</a:t>
            </a:r>
            <a:r>
              <a:rPr lang="en-US" altLang="zh-CN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altLang="zh-CN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”+</a:t>
            </a:r>
            <a:r>
              <a:rPr lang="en-US" altLang="zh-CN" dirty="0">
                <a:solidFill>
                  <a:schemeClr val="tx1"/>
                </a:solidFill>
              </a:rPr>
              <a:t> a/b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    </a:t>
            </a:r>
          </a:p>
          <a:p>
            <a:pPr marL="342882" indent="-342882" eaLnBrk="0" hangingPunct="0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5688" y="4509120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/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void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try{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(a/b);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("ERROR</a:t>
            </a:r>
            <a:r>
              <a:rPr lang="zh-CN" altLang="en-US" dirty="0">
                <a:solidFill>
                  <a:schemeClr val="tx1"/>
                </a:solidFill>
              </a:rPr>
              <a:t>：除数为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882" indent="-342882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采用异常类表示异常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把异常情况表示成异常类，可以充分发挥类的可扩展和可重用的优势。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可以灵活的处理异常，如果当前方法有能力处理异常，就捕获并处理它，否则只需抛出异常，交由方法调用者来处理。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1544" y="1340771"/>
            <a:ext cx="7272808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doA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a) throws Exception1,Exception3{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try{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     ......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}catch(Exception1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}catch(Exception2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出错了！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}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tx1"/>
                </a:solidFill>
              </a:rPr>
              <a:t>if(a!=b)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new  Exception3("</a:t>
            </a:r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用在声明方法时，表示该方法可能要抛出异常。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5188" y="1966915"/>
            <a:ext cx="8382000" cy="3333751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1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1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1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程序运行的结果？</a:t>
            </a:r>
            <a:endParaRPr lang="zh-CN" altLang="en-US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351584" y="1844676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Calculator{</a:t>
            </a:r>
          </a:p>
          <a:p>
            <a:r>
              <a:rPr lang="en-US" dirty="0">
                <a:solidFill>
                  <a:schemeClr val="tx1"/>
                </a:solidFill>
              </a:rPr>
              <a:t>    void division(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opt1,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opt2)  throws 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result = opt1/opt2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result:" + result);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Calculator cal = new Calculator();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(10,5);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抛出异常</a:t>
            </a:r>
            <a:r>
              <a:rPr lang="en-US" dirty="0" smtClean="0"/>
              <a:t>: </a:t>
            </a:r>
            <a:r>
              <a:rPr lang="zh-CN" altLang="en-US" dirty="0" smtClean="0"/>
              <a:t>不是出错产生，而是人为地抛出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r>
              <a:rPr lang="en-US" dirty="0" smtClean="0"/>
              <a:t>：throw (</a:t>
            </a:r>
            <a:r>
              <a:rPr lang="zh-CN" altLang="en-US" dirty="0" smtClean="0"/>
              <a:t>异常对象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</a:t>
            </a:r>
            <a:r>
              <a:rPr lang="en-US" dirty="0" smtClean="0"/>
              <a:t>throw new </a:t>
            </a:r>
            <a:r>
              <a:rPr lang="en-US" dirty="0" err="1" smtClean="0"/>
              <a:t>ArithmeticException</a:t>
            </a:r>
            <a:r>
              <a:rPr lang="en-US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如何抛出异常？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确定要抛出的异常类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系统提供的异常类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自定义的异常类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创建这个类的对象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</a:p>
          <a:p>
            <a:r>
              <a:rPr lang="zh-CN" altLang="en-US" smtClean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9289" y="4221163"/>
          <a:ext cx="2254251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221163"/>
                        <a:ext cx="2254251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5800" y="1304179"/>
            <a:ext cx="7704856" cy="48219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opt1, </a:t>
            </a:r>
            <a:r>
              <a:rPr lang="en-US" altLang="zh-CN" dirty="0" err="1"/>
              <a:t>int</a:t>
            </a:r>
            <a:r>
              <a:rPr lang="en-US" altLang="zh-CN" dirty="0"/>
              <a:t> opt2) throws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ArithmeticException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if(opt2==0){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throw </a:t>
            </a:r>
            <a:r>
              <a:rPr lang="en-US" altLang="zh-CN" dirty="0"/>
              <a:t>new </a:t>
            </a:r>
            <a:r>
              <a:rPr lang="en-US" altLang="zh-CN" dirty="0" err="1"/>
              <a:t>ArithmeticException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("result:" + opt1/opt2);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Calculator cal = new Calculator();</a:t>
            </a:r>
          </a:p>
          <a:p>
            <a:r>
              <a:rPr lang="en-US" altLang="zh-CN" dirty="0"/>
              <a:t>      try{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cal.division</a:t>
            </a:r>
            <a:r>
              <a:rPr lang="en-US" altLang="zh-CN" dirty="0"/>
              <a:t>(10,5);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cal.division</a:t>
            </a:r>
            <a:r>
              <a:rPr lang="en-US" altLang="zh-CN" dirty="0"/>
              <a:t>(10,0);</a:t>
            </a:r>
          </a:p>
          <a:p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23592" y="2636915"/>
            <a:ext cx="1584176" cy="7078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result:2</a:t>
            </a:r>
          </a:p>
          <a:p>
            <a:r>
              <a:rPr lang="zh-CN" altLang="en-US" dirty="0"/>
              <a:t>发生异常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异常的层次结构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避免过大的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块，不要把不会出现异常的代码放到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块里面，尽量保持一个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块对应一个或多个异常。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细化异常的类型，不要不管什么类型的异常都写成</a:t>
            </a:r>
            <a:r>
              <a:rPr lang="en-US" altLang="zh-CN" dirty="0" err="1" smtClean="0"/>
              <a:t>Excetpion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块尽量保持一个块捕获一类异常，不要忽略捕获的异常，捕获到后要么处理，要么转译，要么重新抛出新类型的异常。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不要把自己能处理的异常抛给别人。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不要用</a:t>
            </a:r>
            <a:r>
              <a:rPr lang="en-US" altLang="zh-CN" dirty="0" smtClean="0"/>
              <a:t>try...catch</a:t>
            </a:r>
            <a:r>
              <a:rPr lang="zh-CN" altLang="en-US" dirty="0" smtClean="0"/>
              <a:t>参与控制程序流程，异常控制的根本目的是处理程序的非正常情况。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51"/>
            <a:ext cx="11319048" cy="4965415"/>
          </a:xfrm>
        </p:spPr>
        <p:txBody>
          <a:bodyPr/>
          <a:lstStyle/>
          <a:p>
            <a:r>
              <a:rPr lang="zh-CN" altLang="en-US" dirty="0" smtClean="0"/>
              <a:t>系统自动抛出的异常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所有系统定义的编译和运行异常都可以由系统自动抛出，称为标准异常，并且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强烈地要求应用程序进行完整的异常处理，给用户友好的提示，或者修正后使程序继续执行。</a:t>
            </a:r>
            <a:endParaRPr lang="en-US" altLang="zh-CN" dirty="0" smtClean="0"/>
          </a:p>
          <a:p>
            <a:r>
              <a:rPr lang="zh-CN" altLang="en-US" dirty="0" smtClean="0"/>
              <a:t>语句抛出的异常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用户程序自定义的异常和应用程序特定的异常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必须借助于</a:t>
            </a:r>
            <a:r>
              <a:rPr lang="en-US" altLang="zh-CN" dirty="0" smtClean="0"/>
              <a:t>throws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throw </a:t>
            </a:r>
            <a:r>
              <a:rPr lang="zh-CN" altLang="en-US" dirty="0" smtClean="0"/>
              <a:t>语句来定义抛出异常。</a:t>
            </a:r>
            <a:endParaRPr lang="en-US" altLang="zh-CN" dirty="0" smtClean="0"/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/>
            <a:r>
              <a:rPr lang="en-US" dirty="0" smtClean="0"/>
              <a:t>throws</a:t>
            </a:r>
            <a:r>
              <a:rPr lang="zh-CN" altLang="en-US" dirty="0" smtClean="0"/>
              <a:t>语句用在方法声明后面，表示该方法会抛出哪些异常，使它的调用者知道要捕获这些异常。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</a:t>
            </a:r>
            <a:r>
              <a:rPr lang="zh-CN" altLang="en-US" dirty="0" smtClean="0"/>
              <a:t>语句用在方法体内，表示抛出异常，是具体向外抛异常的动作，它抛出一个异常实例。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表示出现异常的一种可能性，并不一定会发生这些异常；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则是抛出了异常，执行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则一定抛出了某种异常。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常见异常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NullPointException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NumberFormatException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ArrayIndexOutOfBoundsException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ClassCastException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试图访问一个空对象时。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通过断点先确定哪个对象为空，再找到该对象没实例化的原因。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程序员认为变量是数值“</a:t>
            </a:r>
            <a:r>
              <a:rPr lang="en-US" altLang="zh-CN" dirty="0" smtClean="0"/>
              <a:t>123</a:t>
            </a:r>
            <a:r>
              <a:rPr lang="zh-CN" altLang="en-US" dirty="0" smtClean="0"/>
              <a:t>”，但那实际内容可能是“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根据控制台报的异常，找到出错的位置，看异常中数据是什么，确定是否有问题。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6" y="4013613"/>
            <a:ext cx="7804868" cy="107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8453455" y="3505569"/>
            <a:ext cx="642943" cy="50006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当使用第三方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包时，可能由于没导入包，或者包的版本不对，而导致该包中没有程序员用到的类。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导入该包。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可以打开第三方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常见问题：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访问超过数组或集合最大索引值的数据。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通过断点等方法，找到是否是循环超出了范围等原因。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在集合中存入某对象，但是取出时却强转成其他对象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通过加断点的方法，查看集合中存入的是什么对象，再和自己要强转的对象类型比较便知。</a:t>
            </a:r>
            <a:endParaRPr lang="en-US" altLang="zh-CN" smtClean="0"/>
          </a:p>
          <a:p>
            <a:pPr lvl="1"/>
            <a:r>
              <a:rPr lang="zh-CN" altLang="en-US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en-US" dirty="0" smtClean="0"/>
              <a:t>JDK</a:t>
            </a:r>
            <a:r>
              <a:rPr lang="zh-CN" altLang="en-US" dirty="0" smtClean="0"/>
              <a:t>提供的异常类型不能满足需求的时候，程序员可以自定义一些异常类来描述自身程序中的异常信息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程序员自定义异常必须是</a:t>
            </a:r>
            <a:r>
              <a:rPr lang="en-US" dirty="0" err="1" smtClean="0"/>
              <a:t>Throwable</a:t>
            </a:r>
            <a:r>
              <a:rPr lang="zh-CN" altLang="en-US" dirty="0" smtClean="0"/>
              <a:t>的直接或间接子类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在程序中获得异常信息一般会调用异常对象的</a:t>
            </a:r>
            <a:r>
              <a:rPr lang="en-US" dirty="0" err="1" smtClean="0"/>
              <a:t>getMessage</a:t>
            </a:r>
            <a:r>
              <a:rPr lang="zh-CN" altLang="en-US" dirty="0" smtClean="0"/>
              <a:t>，</a:t>
            </a:r>
            <a:r>
              <a:rPr lang="en-US" dirty="0" err="1" smtClean="0"/>
              <a:t>printStackTrace</a:t>
            </a:r>
            <a:r>
              <a:rPr lang="zh-CN" altLang="en-US" dirty="0" smtClean="0"/>
              <a:t>，</a:t>
            </a:r>
            <a:r>
              <a:rPr lang="en-US" dirty="0" err="1" smtClean="0"/>
              <a:t>toString</a:t>
            </a:r>
            <a:r>
              <a:rPr lang="zh-CN" altLang="en-US" dirty="0" smtClean="0"/>
              <a:t>方法，所以自定义异常一般会重写以上三个方法</a:t>
            </a:r>
            <a:r>
              <a:rPr lang="zh-CN" altLang="en-US" dirty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79377" y="1196976"/>
            <a:ext cx="11089035" cy="5324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SpecialException</a:t>
            </a:r>
            <a:r>
              <a:rPr lang="en-US" dirty="0"/>
              <a:t> extends Exception {</a:t>
            </a:r>
            <a:endParaRPr lang="zh-CN" altLang="en-US" dirty="0"/>
          </a:p>
          <a:p>
            <a:r>
              <a:rPr lang="en-US" dirty="0"/>
              <a:t>	private static final long </a:t>
            </a:r>
            <a:r>
              <a:rPr lang="en-US" dirty="0" err="1"/>
              <a:t>serialVersionUID</a:t>
            </a:r>
            <a:r>
              <a:rPr lang="en-US" dirty="0"/>
              <a:t> = 1L;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getMessage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en-US" dirty="0" err="1"/>
              <a:t>SpecialException</a:t>
            </a:r>
            <a:r>
              <a:rPr lang="zh-CN" altLang="en-US" dirty="0"/>
              <a:t>三角形构造失败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void </a:t>
            </a:r>
            <a:r>
              <a:rPr lang="en-US" dirty="0" err="1"/>
              <a:t>printStackTrace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三角形构造失败，异常类型：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zh-CN" altLang="en-US" dirty="0"/>
              <a:t>三角形构造异常，类型为：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51"/>
            <a:ext cx="112470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发现错误的理想时机是在编译阶段，也就是在你试图运行程序之前。然而编译期间并不能找出所有的错误，余下的问题必须在运行期间解决。</a:t>
            </a:r>
            <a:r>
              <a:rPr lang="en-US" altLang="zh-CN" dirty="0" smtClean="0"/>
              <a:t>--Think in Java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3078164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自定义异常使用示例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9417" y="1125539"/>
            <a:ext cx="9086851" cy="56308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Triangle{</a:t>
            </a:r>
          </a:p>
          <a:p>
            <a:r>
              <a:rPr lang="en-US" dirty="0"/>
              <a:t>    Double a;</a:t>
            </a:r>
          </a:p>
          <a:p>
            <a:r>
              <a:rPr lang="en-US" dirty="0"/>
              <a:t>    Double b;</a:t>
            </a:r>
          </a:p>
          <a:p>
            <a:r>
              <a:rPr lang="en-US" dirty="0"/>
              <a:t>    Double c;</a:t>
            </a:r>
          </a:p>
          <a:p>
            <a:r>
              <a:rPr lang="en-US" dirty="0"/>
              <a:t>    public Triangle(Double a, Double b, Double c) throws </a:t>
            </a:r>
            <a:r>
              <a:rPr lang="en-US" dirty="0" err="1"/>
              <a:t>SpecialException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	if (a + b &lt; c)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(a + c &lt; b)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(b + c &lt; a)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  <a:endParaRPr lang="zh-CN" alt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51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J2SE1.4</a:t>
            </a:r>
            <a:r>
              <a:rPr lang="zh-CN" altLang="en-US" dirty="0" smtClean="0"/>
              <a:t>中引入的新特性，用于检查程序的安全性。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关键字</a:t>
            </a:r>
            <a:r>
              <a:rPr lang="en-US" dirty="0" smtClean="0"/>
              <a:t>assert</a:t>
            </a:r>
            <a:r>
              <a:rPr lang="zh-CN" altLang="en-US" dirty="0" smtClean="0"/>
              <a:t>、</a:t>
            </a:r>
            <a:r>
              <a:rPr lang="en-US" dirty="0" err="1" smtClean="0"/>
              <a:t>java</a:t>
            </a:r>
            <a:r>
              <a:rPr lang="en-US" altLang="zh-CN" dirty="0" err="1" smtClean="0"/>
              <a:t>.</a:t>
            </a:r>
            <a:r>
              <a:rPr lang="en-US" dirty="0" err="1" smtClean="0"/>
              <a:t>lang.AssertError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当需要在一个值为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时中断当前操作的话，可以使用断言。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可看做是异常处理的高级形式，断言的布尔状态为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则没问题，如果为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，则抛出</a:t>
            </a:r>
            <a:r>
              <a:rPr lang="en-US" dirty="0" err="1" smtClean="0"/>
              <a:t>AssertError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断言的使用方法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两种形式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Expression1:Expression2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断言在默认情况下是关闭的，启用断言验证假设须用到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</a:t>
            </a:r>
            <a:r>
              <a:rPr lang="en-US" dirty="0" err="1" smtClean="0"/>
              <a:t>ea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 configuration</a:t>
            </a:r>
            <a:r>
              <a:rPr lang="zh-CN" altLang="en-US" dirty="0" smtClean="0"/>
              <a:t>中添加默认参数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5" y="1142985"/>
            <a:ext cx="7715304" cy="3477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AssertTest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AssertTest</a:t>
            </a:r>
            <a:r>
              <a:rPr lang="en-US" dirty="0"/>
              <a:t> at = new </a:t>
            </a:r>
            <a:r>
              <a:rPr lang="en-US" dirty="0" err="1"/>
              <a:t>AssertTest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(true);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(false);   </a:t>
            </a:r>
            <a:br>
              <a:rPr lang="en-US" dirty="0"/>
            </a:br>
            <a:r>
              <a:rPr lang="en-US" dirty="0"/>
              <a:t>    }  </a:t>
            </a:r>
            <a:br>
              <a:rPr lang="en-US" dirty="0"/>
            </a:br>
            <a:r>
              <a:rPr lang="en-US" dirty="0"/>
              <a:t>    </a:t>
            </a:r>
            <a:r>
              <a:rPr lang="en-US" altLang="zh-CN" dirty="0" err="1"/>
              <a:t>pri</a:t>
            </a:r>
            <a:r>
              <a:rPr lang="en-US" dirty="0" err="1"/>
              <a:t>ivate</a:t>
            </a:r>
            <a:r>
              <a:rPr lang="en-US" dirty="0"/>
              <a:t>  void </a:t>
            </a:r>
            <a:r>
              <a:rPr lang="en-US" dirty="0" err="1"/>
              <a:t>assertMe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boo) {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err="1"/>
              <a:t>boo?true:false</a:t>
            </a:r>
            <a:r>
              <a:rPr lang="en-US" dirty="0"/>
              <a:t>; 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System.out.println</a:t>
            </a:r>
            <a:r>
              <a:rPr lang="en-US" dirty="0"/>
              <a:t>("true condition");</a:t>
            </a:r>
            <a:br>
              <a:rPr lang="en-US" dirty="0"/>
            </a:br>
            <a:r>
              <a:rPr lang="en-US" dirty="0"/>
              <a:t>    }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5" y="4985883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(AssertTest.java:13)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5" y="1142986"/>
            <a:ext cx="7715304" cy="37856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AssertTest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  public static void main(String[] </a:t>
            </a:r>
            <a:r>
              <a:rPr lang="en-US" dirty="0" err="1"/>
              <a:t>args</a:t>
            </a:r>
            <a:r>
              <a:rPr lang="en-US" dirty="0"/>
              <a:t>) {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AssertTest</a:t>
            </a:r>
            <a:r>
              <a:rPr lang="en-US" dirty="0"/>
              <a:t> at = new </a:t>
            </a:r>
            <a:r>
              <a:rPr lang="en-US" dirty="0" err="1"/>
              <a:t>AssertTest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(true);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at.assertMe</a:t>
            </a:r>
            <a:r>
              <a:rPr lang="en-US" dirty="0"/>
              <a:t>(false);   </a:t>
            </a:r>
            <a:br>
              <a:rPr lang="en-US" dirty="0"/>
            </a:br>
            <a:r>
              <a:rPr lang="en-US" dirty="0"/>
              <a:t>    }  </a:t>
            </a:r>
            <a:br>
              <a:rPr lang="en-US" dirty="0"/>
            </a:br>
            <a:r>
              <a:rPr lang="en-US" dirty="0"/>
              <a:t>    private  void </a:t>
            </a:r>
            <a:r>
              <a:rPr lang="en-US" dirty="0" err="1"/>
              <a:t>assertMe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boo) {</a:t>
            </a:r>
            <a:br>
              <a:rPr lang="en-US" dirty="0"/>
            </a:br>
            <a:r>
              <a:rPr lang="en-US" dirty="0"/>
              <a:t>        String s = null;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err="1"/>
              <a:t>boo?true:false:s</a:t>
            </a:r>
            <a:r>
              <a:rPr lang="en-US" dirty="0"/>
              <a:t> = "hello world"; 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System.out.println</a:t>
            </a:r>
            <a:r>
              <a:rPr lang="en-US" dirty="0"/>
              <a:t>("true condition");</a:t>
            </a:r>
            <a:br>
              <a:rPr lang="en-US" dirty="0"/>
            </a:br>
            <a:r>
              <a:rPr lang="en-US" dirty="0"/>
              <a:t>    } 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5" y="5273915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6" tIns="45718" rIns="91436" bIns="45718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hello world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(AssertTest.java:14)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95400" y="1160751"/>
            <a:ext cx="110172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可以在预计正常情况下程序不会到达的地方放置断言 ：</a:t>
            </a:r>
            <a:r>
              <a:rPr lang="en-US" dirty="0" smtClean="0"/>
              <a:t>assert false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断言可以用于检查传递给私有方法的参数。（对于公有方法，因为是提供给外部的接口，所以必须在方法中有相应的参数检验才能保证代码的健壮性）。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使用断言测试方法执行的前置条件和后置条件。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使用断言检查类的不变状态，确保任何情况下，某个变量的状态必须满足。（如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属性应大于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小于某个合适值）。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断言语句不是永远会执行，可以屏蔽也可以启用。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不要再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的方法里面检查参数是不是为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之类的操作。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get(String s){</a:t>
            </a:r>
            <a:br>
              <a:rPr lang="en-US" dirty="0" smtClean="0"/>
            </a:br>
            <a:r>
              <a:rPr lang="en-US" dirty="0" smtClean="0"/>
              <a:t>assert s != null;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假如需要检查也最好通过</a:t>
            </a:r>
            <a:r>
              <a:rPr lang="en-US" dirty="0" smtClean="0"/>
              <a:t>if s = null </a:t>
            </a:r>
            <a:r>
              <a:rPr lang="zh-CN" altLang="en-US" dirty="0" smtClean="0"/>
              <a:t>抛出</a:t>
            </a:r>
            <a:r>
              <a:rPr lang="en-US" dirty="0" err="1" smtClean="0"/>
              <a:t>NullPointerException</a:t>
            </a:r>
            <a:r>
              <a:rPr lang="zh-CN" altLang="en-US" dirty="0" smtClean="0"/>
              <a:t>来检查。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不要使用断言作为公共方法的参数检查，公共方法的参数永远都要执行。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断言语句不可以有任何边界效应，不要使用断言语句去修改变量和改变方法的返回值。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1588" y="3140970"/>
            <a:ext cx="7362825" cy="582612"/>
          </a:xfrm>
          <a:prstGeom prst="rect">
            <a:avLst/>
          </a:prstGeom>
        </p:spPr>
        <p:txBody>
          <a:bodyPr lIns="91436" tIns="45718" rIns="91436" bIns="45718" anchor="b"/>
          <a:lstStyle/>
          <a:p>
            <a:pPr algn="ctr" eaLnBrk="1" hangingPunct="1"/>
            <a:r>
              <a:rPr lang="en-US" altLang="zh-CN" sz="5500" b="1" dirty="0">
                <a:solidFill>
                  <a:srgbClr val="C00000"/>
                </a:solidFill>
              </a:rPr>
              <a:t>Thank You</a:t>
            </a:r>
            <a:endParaRPr lang="zh-CN" altLang="zh-CN" sz="5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094912" cy="5292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异常就是在程序运行的过程中所发生的不正常的事件，它</a:t>
            </a:r>
            <a:r>
              <a:rPr lang="zh-CN" altLang="en-US" smtClean="0"/>
              <a:t>会中断程序的</a:t>
            </a:r>
            <a:r>
              <a:rPr lang="zh-CN" altLang="en-US" dirty="0" smtClean="0"/>
              <a:t>正常执行。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导致异常的原因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用户输入错误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设备错误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磁盘空间不足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92" y="1772819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大类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Error</a:t>
            </a:r>
            <a:r>
              <a:rPr lang="zh-CN" altLang="en-US" dirty="0" smtClean="0"/>
              <a:t>：描述了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运行系统中的内部错误以及资源耗尽错误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唯一的解决方法：尽力使程序安全地终止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Exception</a:t>
            </a:r>
            <a:r>
              <a:rPr lang="zh-CN" altLang="en-US" dirty="0" smtClean="0"/>
              <a:t>：程序中需要关注的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运行时错误（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）：在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虚拟机正常运行期间抛出的异常，由程序错误导致。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编译器允许程序中不对这类异常做出处理。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错误的类型转换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数组下标越界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访问空指针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其他错误（如：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异常、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异常）：一般是外部错误，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编译器要求在程序中必须处理这类异常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异常发生的后果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丢失用户数据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程序崩溃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用户期望的友好操作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向用户通告错误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保存所有的操作结果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允许用户以适当的形式退出程序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异常机制提供了程序退出的安全通道。当出现错误后，程序执行的流程发生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97309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10772</TotalTime>
  <Words>2288</Words>
  <Application>Microsoft Office PowerPoint</Application>
  <PresentationFormat>自定义</PresentationFormat>
  <Paragraphs>407</Paragraphs>
  <Slides>48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2_Default Design</vt:lpstr>
      <vt:lpstr>3_Default Design</vt:lpstr>
      <vt:lpstr>Microsoft ClipArt Gallery</vt:lpstr>
      <vt:lpstr>第十一章  异常和断言</vt:lpstr>
      <vt:lpstr>讲授思路　　　　　　　　　</vt:lpstr>
      <vt:lpstr>异常概述　　　　　　　　　</vt:lpstr>
      <vt:lpstr>引入</vt:lpstr>
      <vt:lpstr>什么是异常</vt:lpstr>
      <vt:lpstr>异常的层次结构</vt:lpstr>
      <vt:lpstr>异常的分类</vt:lpstr>
      <vt:lpstr>异常的后果</vt:lpstr>
      <vt:lpstr>异常机制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小结</vt:lpstr>
      <vt:lpstr>常见异常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</vt:lpstr>
      <vt:lpstr>自定义异常示例</vt:lpstr>
      <vt:lpstr>自定义异常使用示例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wnys</cp:lastModifiedBy>
  <cp:revision>718</cp:revision>
  <dcterms:created xsi:type="dcterms:W3CDTF">2006-10-06T15:46:57Z</dcterms:created>
  <dcterms:modified xsi:type="dcterms:W3CDTF">2018-02-28T05:42:09Z</dcterms:modified>
</cp:coreProperties>
</file>