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41" r:id="rId3"/>
    <p:sldId id="37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49" r:id="rId12"/>
    <p:sldId id="471" r:id="rId13"/>
    <p:sldId id="472" r:id="rId14"/>
    <p:sldId id="473" r:id="rId15"/>
    <p:sldId id="474" r:id="rId16"/>
    <p:sldId id="475" r:id="rId17"/>
    <p:sldId id="470" r:id="rId18"/>
    <p:sldId id="480" r:id="rId19"/>
    <p:sldId id="482" r:id="rId20"/>
    <p:sldId id="478" r:id="rId21"/>
    <p:sldId id="484" r:id="rId22"/>
    <p:sldId id="481" r:id="rId23"/>
    <p:sldId id="476" r:id="rId24"/>
    <p:sldId id="440" r:id="rId25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0476" autoAdjust="0"/>
  </p:normalViewPr>
  <p:slideViewPr>
    <p:cSldViewPr>
      <p:cViewPr varScale="1">
        <p:scale>
          <a:sx n="65" d="100"/>
          <a:sy n="65" d="100"/>
        </p:scale>
        <p:origin x="9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>
              <a:solidFill>
                <a:sysClr val="windowText" lastClr="000000"/>
              </a:solidFill>
            </a:rPr>
            <a:t>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254DC85D-A58D-4D55-B24D-F057CF7E25D9}" type="parTrans" cxnId="{648B32FF-1FD3-4D4F-BAB8-1949B927E09D}">
      <dgm:prSet custT="1"/>
      <dgm:spPr/>
      <dgm:t>
        <a:bodyPr/>
        <a:lstStyle/>
        <a:p>
          <a:endParaRPr lang="zh-CN" altLang="en-US" sz="2000">
            <a:solidFill>
              <a:sysClr val="windowText" lastClr="000000"/>
            </a:solidFill>
          </a:endParaRPr>
        </a:p>
      </dgm:t>
    </dgm:pt>
    <dgm:pt modelId="{A99CB9DA-3FC7-4A20-B02C-55576A92069D}" type="sibTrans" cxnId="{648B32FF-1FD3-4D4F-BAB8-1949B927E09D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InputStreamReader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5C4B5FE6-782F-4B04-BB8C-FE4BFEF2A8B1}" type="parTrans" cxnId="{4C2996E2-0AA3-401E-A21D-3B2DB1214A69}">
      <dgm:prSet custT="1"/>
      <dgm:spPr/>
      <dgm:t>
        <a:bodyPr/>
        <a:lstStyle/>
        <a:p>
          <a:endParaRPr lang="zh-CN" altLang="en-US" sz="2000"/>
        </a:p>
      </dgm:t>
    </dgm:pt>
    <dgm:pt modelId="{C5C86668-3559-4D39-AD7B-5AE0BBEE0FB7}" type="sibTrans" cxnId="{4C2996E2-0AA3-401E-A21D-3B2DB1214A69}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StringReader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0476F4AA-894A-4B09-BDFC-1575310161FE}" type="parTrans" cxnId="{B1C4E8F0-008E-4486-B0AA-10DE9C0034E2}">
      <dgm:prSet custT="1"/>
      <dgm:spPr/>
      <dgm:t>
        <a:bodyPr/>
        <a:lstStyle/>
        <a:p>
          <a:endParaRPr lang="zh-CN" altLang="en-US" sz="2000"/>
        </a:p>
      </dgm:t>
    </dgm:pt>
    <dgm:pt modelId="{0D7D94AA-5EA6-444B-9065-1299E688B5F7}" type="sibTrans" cxnId="{B1C4E8F0-008E-4486-B0AA-10DE9C0034E2}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PipedReader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CAA1EB0-41B1-41DB-AA37-01A3C450C1EB}" type="parTrans" cxnId="{274E8A33-1359-4FB7-A31A-F5C67A621DC0}">
      <dgm:prSet custT="1"/>
      <dgm:spPr/>
      <dgm:t>
        <a:bodyPr/>
        <a:lstStyle/>
        <a:p>
          <a:endParaRPr lang="zh-CN" altLang="en-US" sz="2000"/>
        </a:p>
      </dgm:t>
    </dgm:pt>
    <dgm:pt modelId="{11F8D0EA-8175-4163-8946-4C55EA63D207}" type="sibTrans" cxnId="{274E8A33-1359-4FB7-A31A-F5C67A621DC0}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FileReader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9B1FB17-6451-43DC-B376-8315A56BBADA}" type="parTrans" cxnId="{0DB4259C-73AE-49FB-BA47-459A55EDD5B8}">
      <dgm:prSet custT="1"/>
      <dgm:spPr/>
      <dgm:t>
        <a:bodyPr/>
        <a:lstStyle/>
        <a:p>
          <a:endParaRPr lang="zh-CN" altLang="en-US" sz="2000"/>
        </a:p>
      </dgm:t>
    </dgm:pt>
    <dgm:pt modelId="{7471817A-7236-4247-86C0-B86604083B66}" type="sibTrans" cxnId="{0DB4259C-73AE-49FB-BA47-459A55EDD5B8}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LineNumberReader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1AA6F51E-8F23-4213-BBA7-A7A56D0CB8E5}" type="parTrans" cxnId="{AD596732-5602-43F8-B597-E2B6EB86BCAA}">
      <dgm:prSet custT="1"/>
      <dgm:spPr/>
      <dgm:t>
        <a:bodyPr/>
        <a:lstStyle/>
        <a:p>
          <a:endParaRPr lang="zh-CN" altLang="en-US" sz="2000"/>
        </a:p>
      </dgm:t>
    </dgm:pt>
    <dgm:pt modelId="{90408462-F54A-43EA-A17C-5FFD046F99D7}" type="sibTrans" cxnId="{AD596732-5602-43F8-B597-E2B6EB86BCAA}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CharArrayReader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5FB013D-5FCE-4F91-B642-A2594D00B6A6}" type="sibTrans" cxnId="{1146E1D9-5F9D-4EB8-8D9F-A4AA8C2D4775}">
      <dgm:prSet/>
      <dgm:spPr/>
      <dgm:t>
        <a:bodyPr/>
        <a:lstStyle/>
        <a:p>
          <a:endParaRPr lang="zh-CN" altLang="en-US"/>
        </a:p>
      </dgm:t>
    </dgm:pt>
    <dgm:pt modelId="{1695EDBE-41FD-4E16-A4C3-C4F40047AEEE}" type="parTrans" cxnId="{1146E1D9-5F9D-4EB8-8D9F-A4AA8C2D4775}">
      <dgm:prSet custT="1"/>
      <dgm:spPr/>
      <dgm:t>
        <a:bodyPr/>
        <a:lstStyle/>
        <a:p>
          <a:endParaRPr lang="zh-CN" altLang="en-US" sz="2000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5"/>
      <dgm:spPr/>
    </dgm:pt>
    <dgm:pt modelId="{9B288FCC-FB7D-42FA-8D85-1E54911B5BC6}" type="pres">
      <dgm:prSet presAssocID="{254DC85D-A58D-4D55-B24D-F057CF7E25D9}" presName="connTx" presStyleLbl="parChTrans1D2" presStyleIdx="0" presStyleCnt="5"/>
      <dgm:spPr/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5" custScaleX="251914">
        <dgm:presLayoutVars>
          <dgm:chPref val="3"/>
        </dgm:presLayoutVars>
      </dgm:prSet>
      <dgm:spPr/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</dgm:pt>
    <dgm:pt modelId="{4B860D69-A7F0-44DA-BBC1-6F06F7D91F29}" type="pres">
      <dgm:prSet presAssocID="{1AA6F51E-8F23-4213-BBA7-A7A56D0CB8E5}" presName="connTx" presStyleLbl="parChTrans1D3" presStyleIdx="0" presStyleCnt="2"/>
      <dgm:spPr/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5"/>
      <dgm:spPr/>
    </dgm:pt>
    <dgm:pt modelId="{BA8ADB1C-25CE-4508-BF6A-907478A1B2E1}" type="pres">
      <dgm:prSet presAssocID="{1695EDBE-41FD-4E16-A4C3-C4F40047AEEE}" presName="connTx" presStyleLbl="parChTrans1D2" presStyleIdx="1" presStyleCnt="5"/>
      <dgm:spPr/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5" custScaleX="251914">
        <dgm:presLayoutVars>
          <dgm:chPref val="3"/>
        </dgm:presLayoutVars>
      </dgm:prSet>
      <dgm:spPr/>
    </dgm:pt>
    <dgm:pt modelId="{6A3AF9D1-3325-49C4-83C4-305F1D1A1F91}" type="pres">
      <dgm:prSet presAssocID="{B0D8D9D0-EA5E-4928-96DF-6DE245267501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2" presStyleCnt="5"/>
      <dgm:spPr/>
    </dgm:pt>
    <dgm:pt modelId="{ED37019C-889C-45C8-9260-1954C24A89FB}" type="pres">
      <dgm:prSet presAssocID="{5C4B5FE6-782F-4B04-BB8C-FE4BFEF2A8B1}" presName="connTx" presStyleLbl="parChTrans1D2" presStyleIdx="2" presStyleCnt="5"/>
      <dgm:spPr/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2" presStyleCnt="5" custScaleX="251914">
        <dgm:presLayoutVars>
          <dgm:chPref val="3"/>
        </dgm:presLayoutVars>
      </dgm:prSet>
      <dgm:spPr/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</dgm:pt>
    <dgm:pt modelId="{997FF009-DB73-4194-BBF8-F50F400325B0}" type="pres">
      <dgm:prSet presAssocID="{D9B1FB17-6451-43DC-B376-8315A56BBADA}" presName="connTx" presStyleLbl="parChTrans1D3" presStyleIdx="1" presStyleCnt="2"/>
      <dgm:spPr/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3" presStyleCnt="5"/>
      <dgm:spPr/>
    </dgm:pt>
    <dgm:pt modelId="{3B188A96-C1A5-44E0-A90E-15F1A5653D12}" type="pres">
      <dgm:prSet presAssocID="{0476F4AA-894A-4B09-BDFC-1575310161FE}" presName="connTx" presStyleLbl="parChTrans1D2" presStyleIdx="3" presStyleCnt="5"/>
      <dgm:spPr/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3" presStyleCnt="5" custScaleX="251914">
        <dgm:presLayoutVars>
          <dgm:chPref val="3"/>
        </dgm:presLayoutVars>
      </dgm:prSet>
      <dgm:spPr/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4" presStyleCnt="5"/>
      <dgm:spPr/>
    </dgm:pt>
    <dgm:pt modelId="{1193C1C3-3708-4012-972A-A9A2989176A5}" type="pres">
      <dgm:prSet presAssocID="{ECAA1EB0-41B1-41DB-AA37-01A3C450C1EB}" presName="connTx" presStyleLbl="parChTrans1D2" presStyleIdx="4" presStyleCnt="5"/>
      <dgm:spPr/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4" presStyleCnt="5" custScaleX="251914">
        <dgm:presLayoutVars>
          <dgm:chPref val="3"/>
        </dgm:presLayoutVars>
      </dgm:prSet>
      <dgm:spPr/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274E8A33-1359-4FB7-A31A-F5C67A621DC0}" srcId="{1DAA49D2-CF87-42EC-B852-A9CA7330C39B}" destId="{FC463010-17F6-465C-9337-BB802B968532}" srcOrd="4" destOrd="0" parTransId="{ECAA1EB0-41B1-41DB-AA37-01A3C450C1EB}" sibTransId="{11F8D0EA-8175-4163-8946-4C55EA63D207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4C2996E2-0AA3-401E-A21D-3B2DB1214A69}" srcId="{1DAA49D2-CF87-42EC-B852-A9CA7330C39B}" destId="{B1CB0C4B-FDD4-4076-AB6D-9C758215E3F0}" srcOrd="2" destOrd="0" parTransId="{5C4B5FE6-782F-4B04-BB8C-FE4BFEF2A8B1}" sibTransId="{C5C86668-3559-4D39-AD7B-5AE0BBEE0FB7}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1C4E8F0-008E-4486-B0AA-10DE9C0034E2}" srcId="{1DAA49D2-CF87-42EC-B852-A9CA7330C39B}" destId="{CD1B056F-34CD-4E40-86B5-1D5C5AC99BD8}" srcOrd="3" destOrd="0" parTransId="{0476F4AA-894A-4B09-BDFC-1575310161FE}" sibTransId="{0D7D94AA-5EA6-444B-9065-1299E688B5F7}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376AC240-EB46-4197-8EB6-9EF1ED5EF465}" type="presParOf" srcId="{F21C1F6A-E062-4E15-AD73-9C7DDFFC1F25}" destId="{0F9F9A89-DBE9-4EF2-B477-1B245199A81A}" srcOrd="4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5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6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7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8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9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2000" dirty="0">
              <a:solidFill>
                <a:sysClr val="windowText" lastClr="000000"/>
              </a:solidFill>
            </a:rPr>
            <a:t>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534902C-0410-47B8-98CB-A391F155E9FC}" type="par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type="sibTrans" cxnId="{FD86A380-22B2-4DA5-A6BA-67C1C70CBFFB}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BufferedWriter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E68E4AD7-1E9B-41FB-8600-F16F5F0084BB}" type="parTrans" cxnId="{F5E21574-590C-4AE6-A235-EC33D0515A64}">
      <dgm:prSet custT="1"/>
      <dgm:spPr/>
      <dgm:t>
        <a:bodyPr/>
        <a:lstStyle/>
        <a:p>
          <a:endParaRPr lang="zh-CN" altLang="en-US" sz="2000"/>
        </a:p>
      </dgm:t>
    </dgm:pt>
    <dgm:pt modelId="{97907692-79F1-4437-A8CE-15FFE7FB448F}" type="sibTrans" cxnId="{F5E21574-590C-4AE6-A235-EC33D0515A64}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CharArrayWriter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C3DA9EC-FC3F-4A4A-816D-C00DC17A978C}" type="parTrans" cxnId="{B85013CC-A496-4ED3-83BE-AB2C4E401924}">
      <dgm:prSet custT="1"/>
      <dgm:spPr/>
      <dgm:t>
        <a:bodyPr/>
        <a:lstStyle/>
        <a:p>
          <a:endParaRPr lang="zh-CN" altLang="en-US" sz="2000"/>
        </a:p>
      </dgm:t>
    </dgm:pt>
    <dgm:pt modelId="{5022DC12-6123-4A72-B394-76BEDC2E969D}" type="sibTrans" cxnId="{B85013CC-A496-4ED3-83BE-AB2C4E401924}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DBC5B3D0-BF2E-44A2-895B-F716A754AE9B}" type="parTrans" cxnId="{D5E2FF51-1EE4-4ED1-9D07-6A9915F66B20}">
      <dgm:prSet custT="1"/>
      <dgm:spPr/>
      <dgm:t>
        <a:bodyPr/>
        <a:lstStyle/>
        <a:p>
          <a:endParaRPr lang="zh-CN" altLang="en-US" sz="2000"/>
        </a:p>
      </dgm:t>
    </dgm:pt>
    <dgm:pt modelId="{281AB64D-7398-486A-A2EF-BA0333409EE0}" type="sibTrans" cxnId="{D5E2FF51-1EE4-4ED1-9D07-6A9915F66B20}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StringWriter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5B5F6BDE-412F-48E6-A2E9-98D8EC01CA7D}" type="parTrans" cxnId="{1E2E341B-AB78-406E-B6C8-0176CB820CC6}">
      <dgm:prSet custT="1"/>
      <dgm:spPr/>
      <dgm:t>
        <a:bodyPr/>
        <a:lstStyle/>
        <a:p>
          <a:endParaRPr lang="zh-CN" altLang="en-US" sz="2000"/>
        </a:p>
      </dgm:t>
    </dgm:pt>
    <dgm:pt modelId="{14ECBDAD-607A-4120-A79A-ABA7A36FB1DD}" type="sibTrans" cxnId="{1E2E341B-AB78-406E-B6C8-0176CB820CC6}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2000" dirty="0" err="1">
              <a:solidFill>
                <a:sysClr val="windowText" lastClr="000000"/>
              </a:solidFill>
            </a:rPr>
            <a:t>FileWriter</a:t>
          </a:r>
          <a:endParaRPr lang="zh-CN" altLang="en-US" sz="2000" dirty="0">
            <a:solidFill>
              <a:sysClr val="windowText" lastClr="000000"/>
            </a:solidFill>
          </a:endParaRPr>
        </a:p>
      </dgm:t>
    </dgm:pt>
    <dgm:pt modelId="{AE4B8650-5F34-4E29-9AA3-FE8818BF3D1E}" type="parTrans" cxnId="{46E849EC-06B7-448E-B943-308873545425}">
      <dgm:prSet custT="1"/>
      <dgm:spPr/>
      <dgm:t>
        <a:bodyPr/>
        <a:lstStyle/>
        <a:p>
          <a:endParaRPr lang="zh-CN" altLang="en-US" sz="2000"/>
        </a:p>
      </dgm:t>
    </dgm:pt>
    <dgm:pt modelId="{26D788F7-25B4-46D5-81E9-97ADBF86F7F3}" type="sibTrans" cxnId="{46E849EC-06B7-448E-B943-308873545425}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</dgm:pt>
    <dgm:pt modelId="{F21C1F6A-E062-4E15-AD73-9C7DDFFC1F25}" type="pres">
      <dgm:prSet presAssocID="{1DAA49D2-CF87-42EC-B852-A9CA7330C39B}" presName="level2hierChild" presStyleCnt="0"/>
      <dgm:spPr/>
    </dgm:pt>
    <dgm:pt modelId="{60A72843-6D42-46F8-8EFE-9EEC1D59FC9F}" type="pres">
      <dgm:prSet presAssocID="{E68E4AD7-1E9B-41FB-8600-F16F5F0084BB}" presName="conn2-1" presStyleLbl="parChTrans1D2" presStyleIdx="0" presStyleCnt="4"/>
      <dgm:spPr/>
    </dgm:pt>
    <dgm:pt modelId="{0993D6C7-17C0-4456-9E68-7A2E4C826C33}" type="pres">
      <dgm:prSet presAssocID="{E68E4AD7-1E9B-41FB-8600-F16F5F0084BB}" presName="connTx" presStyleLbl="parChTrans1D2" presStyleIdx="0" presStyleCnt="4"/>
      <dgm:spPr/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0" presStyleCnt="4" custScaleX="223123" custLinFactNeighborX="28790" custLinFactNeighborY="-142">
        <dgm:presLayoutVars>
          <dgm:chPref val="3"/>
        </dgm:presLayoutVars>
      </dgm:prSet>
      <dgm:spPr/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1" presStyleCnt="4"/>
      <dgm:spPr/>
    </dgm:pt>
    <dgm:pt modelId="{2763FBB9-1194-4960-9974-8F814ADF0223}" type="pres">
      <dgm:prSet presAssocID="{DC3DA9EC-FC3F-4A4A-816D-C00DC17A978C}" presName="connTx" presStyleLbl="parChTrans1D2" presStyleIdx="1" presStyleCnt="4"/>
      <dgm:spPr/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1" presStyleCnt="4" custScaleX="223123" custLinFactNeighborX="28790" custLinFactNeighborY="-142">
        <dgm:presLayoutVars>
          <dgm:chPref val="3"/>
        </dgm:presLayoutVars>
      </dgm:prSet>
      <dgm:spPr/>
    </dgm:pt>
    <dgm:pt modelId="{199C765A-A574-4F42-A789-BD4C8B3D7D36}" type="pres">
      <dgm:prSet presAssocID="{4AA5EF58-9E4A-48E2-9213-D9C71FF242B2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2" presStyleCnt="4"/>
      <dgm:spPr/>
    </dgm:pt>
    <dgm:pt modelId="{9D53DDCF-C54A-4C5B-8EF8-0AD655D033F6}" type="pres">
      <dgm:prSet presAssocID="{DBC5B3D0-BF2E-44A2-895B-F716A754AE9B}" presName="connTx" presStyleLbl="parChTrans1D2" presStyleIdx="2" presStyleCnt="4"/>
      <dgm:spPr/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2" presStyleCnt="4" custScaleX="223123" custLinFactNeighborX="28790" custLinFactNeighborY="-142">
        <dgm:presLayoutVars>
          <dgm:chPref val="3"/>
        </dgm:presLayoutVars>
      </dgm:prSet>
      <dgm:spPr/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</dgm:pt>
    <dgm:pt modelId="{6BCF4309-7395-428C-8D41-89839A9B1656}" type="pres">
      <dgm:prSet presAssocID="{AE4B8650-5F34-4E29-9AA3-FE8818BF3D1E}" presName="connTx" presStyleLbl="parChTrans1D3" presStyleIdx="0" presStyleCnt="1"/>
      <dgm:spPr/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3" presStyleCnt="4"/>
      <dgm:spPr/>
    </dgm:pt>
    <dgm:pt modelId="{2C0D8826-7AD0-4578-A48E-9BA6366FB763}" type="pres">
      <dgm:prSet presAssocID="{5B5F6BDE-412F-48E6-A2E9-98D8EC01CA7D}" presName="connTx" presStyleLbl="parChTrans1D2" presStyleIdx="3" presStyleCnt="4"/>
      <dgm:spPr/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3" presStyleCnt="4" custScaleX="223123" custLinFactNeighborX="28790" custLinFactNeighborY="-142">
        <dgm:presLayoutVars>
          <dgm:chPref val="3"/>
        </dgm:presLayoutVars>
      </dgm:prSet>
      <dgm:spPr/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1E2E341B-AB78-406E-B6C8-0176CB820CC6}" srcId="{1DAA49D2-CF87-42EC-B852-A9CA7330C39B}" destId="{92FBB983-BF06-4C3B-B3A3-946CED7AB74F}" srcOrd="3" destOrd="0" parTransId="{5B5F6BDE-412F-48E6-A2E9-98D8EC01CA7D}" sibTransId="{14ECBDAD-607A-4120-A79A-ABA7A36FB1DD}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D5E2FF51-1EE4-4ED1-9D07-6A9915F66B20}" srcId="{1DAA49D2-CF87-42EC-B852-A9CA7330C39B}" destId="{2F7F3581-5F43-432C-98C6-A779DFED38B0}" srcOrd="2" destOrd="0" parTransId="{DBC5B3D0-BF2E-44A2-895B-F716A754AE9B}" sibTransId="{281AB64D-7398-486A-A2EF-BA0333409EE0}"/>
    <dgm:cxn modelId="{F5E21574-590C-4AE6-A235-EC33D0515A64}" srcId="{1DAA49D2-CF87-42EC-B852-A9CA7330C39B}" destId="{3CC50069-D0A5-474E-81C9-BE9182C3CD6C}" srcOrd="0" destOrd="0" parTransId="{E68E4AD7-1E9B-41FB-8600-F16F5F0084BB}" sibTransId="{97907692-79F1-4437-A8CE-15FFE7FB448F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B85013CC-A496-4ED3-83BE-AB2C4E401924}" srcId="{1DAA49D2-CF87-42EC-B852-A9CA7330C39B}" destId="{4AA5EF58-9E4A-48E2-9213-D9C71FF242B2}" srcOrd="1" destOrd="0" parTransId="{DC3DA9EC-FC3F-4A4A-816D-C00DC17A978C}" sibTransId="{5022DC12-6123-4A72-B394-76BEDC2E969D}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D8AD5B9-85FA-4CEC-9EA5-A3B6BB8565E8}" type="presParOf" srcId="{F21C1F6A-E062-4E15-AD73-9C7DDFFC1F25}" destId="{60A72843-6D42-46F8-8EFE-9EEC1D59FC9F}" srcOrd="0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1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2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3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1E4BAB75-3653-4FAC-959B-48FB85FE3B36}" type="presParOf" srcId="{F21C1F6A-E062-4E15-AD73-9C7DDFFC1F25}" destId="{795C2F18-4438-4F8B-8D17-CF2FBDED040E}" srcOrd="4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5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6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7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type="par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57B5E9F6-6363-4FE5-95AB-9FFFC8EB4E18}" type="sibTrans" cxnId="{E23B20BF-6EED-4666-B77B-69E500391A9C}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type="par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9C6FA847-B7B3-4C24-B3CE-E677BE422F38}" type="sibTrans" cxnId="{DCCC9FBF-AB4A-41A8-8312-D2D124ED65BB}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type="par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8C921DCA-EB33-486B-AB4A-E51300798CC5}" type="sibTrans" cxnId="{74473D65-98F4-4184-9234-EC66FEACF1B8}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b="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b="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type="par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4CC75DB7-834A-4006-AD92-230C6B1B986F}" type="sibTrans" cxnId="{46F004B4-B583-49C3-8E03-AD00A39D0B8B}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88172"/>
          <a:ext cx="1206817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ysClr val="windowText" lastClr="000000"/>
              </a:solidFill>
            </a:rPr>
            <a:t>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17673" y="1405845"/>
        <a:ext cx="1171471" cy="568062"/>
      </dsp:txXfrm>
    </dsp:sp>
    <dsp:sp modelId="{E4436603-0419-4B28-9CDE-D53D98AFFD1C}">
      <dsp:nvSpPr>
        <dsp:cNvPr id="0" name=""/>
        <dsp:cNvSpPr/>
      </dsp:nvSpPr>
      <dsp:spPr>
        <a:xfrm rot="18587310">
          <a:off x="882218" y="981065"/>
          <a:ext cx="180310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03107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>
            <a:solidFill>
              <a:sysClr val="windowText" lastClr="000000"/>
            </a:solidFill>
          </a:endParaRPr>
        </a:p>
      </dsp:txBody>
      <dsp:txXfrm>
        <a:off x="1738694" y="952034"/>
        <a:ext cx="90155" cy="90155"/>
      </dsp:txXfrm>
    </dsp:sp>
    <dsp:sp modelId="{10761940-A98D-4813-832B-71E24AFB3AA6}">
      <dsp:nvSpPr>
        <dsp:cNvPr id="0" name=""/>
        <dsp:cNvSpPr/>
      </dsp:nvSpPr>
      <dsp:spPr>
        <a:xfrm>
          <a:off x="2360726" y="264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0316"/>
        <a:ext cx="3004797" cy="568062"/>
      </dsp:txXfrm>
    </dsp:sp>
    <dsp:sp modelId="{3835C8FA-9EF5-460F-8836-2A1B39DD90EE}">
      <dsp:nvSpPr>
        <dsp:cNvPr id="0" name=""/>
        <dsp:cNvSpPr/>
      </dsp:nvSpPr>
      <dsp:spPr>
        <a:xfrm>
          <a:off x="5400869" y="288301"/>
          <a:ext cx="48272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482727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630164" y="292279"/>
        <a:ext cx="24136" cy="24136"/>
      </dsp:txXfrm>
    </dsp:sp>
    <dsp:sp modelId="{1B7BD112-3E6E-45C1-B771-A2904FF8261D}">
      <dsp:nvSpPr>
        <dsp:cNvPr id="0" name=""/>
        <dsp:cNvSpPr/>
      </dsp:nvSpPr>
      <dsp:spPr>
        <a:xfrm>
          <a:off x="5883596" y="2643"/>
          <a:ext cx="2518230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LineNumberReader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5901269" y="20316"/>
        <a:ext cx="2482884" cy="568062"/>
      </dsp:txXfrm>
    </dsp:sp>
    <dsp:sp modelId="{DBD9A07A-B872-470F-B37A-1B8495813E38}">
      <dsp:nvSpPr>
        <dsp:cNvPr id="0" name=""/>
        <dsp:cNvSpPr/>
      </dsp:nvSpPr>
      <dsp:spPr>
        <a:xfrm rot="19743787">
          <a:off x="1111122" y="1328026"/>
          <a:ext cx="1345298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5298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750139" y="1310439"/>
        <a:ext cx="67264" cy="67264"/>
      </dsp:txXfrm>
    </dsp:sp>
    <dsp:sp modelId="{FB2A4A7E-EEAF-45BB-8E47-6515DC2A04CD}">
      <dsp:nvSpPr>
        <dsp:cNvPr id="0" name=""/>
        <dsp:cNvSpPr/>
      </dsp:nvSpPr>
      <dsp:spPr>
        <a:xfrm>
          <a:off x="2360726" y="69656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CharArrayReader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714236"/>
        <a:ext cx="3004797" cy="568062"/>
      </dsp:txXfrm>
    </dsp:sp>
    <dsp:sp modelId="{0F9F9A89-DBE9-4EF2-B477-1B245199A81A}">
      <dsp:nvSpPr>
        <dsp:cNvPr id="0" name=""/>
        <dsp:cNvSpPr/>
      </dsp:nvSpPr>
      <dsp:spPr>
        <a:xfrm rot="6885">
          <a:off x="1206816" y="1674986"/>
          <a:ext cx="115391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15391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754924" y="1662184"/>
        <a:ext cx="57695" cy="57695"/>
      </dsp:txXfrm>
    </dsp:sp>
    <dsp:sp modelId="{13798B57-808B-4A07-9610-ACE07A126058}">
      <dsp:nvSpPr>
        <dsp:cNvPr id="0" name=""/>
        <dsp:cNvSpPr/>
      </dsp:nvSpPr>
      <dsp:spPr>
        <a:xfrm>
          <a:off x="2360726" y="139048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InputStreamReader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1408156"/>
        <a:ext cx="3004797" cy="568062"/>
      </dsp:txXfrm>
    </dsp:sp>
    <dsp:sp modelId="{507DB2E6-6F47-4444-85DE-7840C8D2986F}">
      <dsp:nvSpPr>
        <dsp:cNvPr id="0" name=""/>
        <dsp:cNvSpPr/>
      </dsp:nvSpPr>
      <dsp:spPr>
        <a:xfrm rot="21590446">
          <a:off x="5400867" y="1675230"/>
          <a:ext cx="65570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55702" y="160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5712326" y="1674884"/>
        <a:ext cx="32785" cy="32785"/>
      </dsp:txXfrm>
    </dsp:sp>
    <dsp:sp modelId="{DEA69C8E-97DE-46C5-92C6-81451B315842}">
      <dsp:nvSpPr>
        <dsp:cNvPr id="0" name=""/>
        <dsp:cNvSpPr/>
      </dsp:nvSpPr>
      <dsp:spPr>
        <a:xfrm>
          <a:off x="6056569" y="1388661"/>
          <a:ext cx="1744974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FileReader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6074242" y="1406334"/>
        <a:ext cx="1709628" cy="568062"/>
      </dsp:txXfrm>
    </dsp:sp>
    <dsp:sp modelId="{F2DAB4EA-3E1B-4890-AEDF-16833F6B6E33}">
      <dsp:nvSpPr>
        <dsp:cNvPr id="0" name=""/>
        <dsp:cNvSpPr/>
      </dsp:nvSpPr>
      <dsp:spPr>
        <a:xfrm rot="1866326">
          <a:off x="1109931" y="2021946"/>
          <a:ext cx="1347680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7680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750079" y="2004300"/>
        <a:ext cx="67384" cy="67384"/>
      </dsp:txXfrm>
    </dsp:sp>
    <dsp:sp modelId="{5BE1BE24-9742-4E42-9831-00C2A172B446}">
      <dsp:nvSpPr>
        <dsp:cNvPr id="0" name=""/>
        <dsp:cNvSpPr/>
      </dsp:nvSpPr>
      <dsp:spPr>
        <a:xfrm>
          <a:off x="2360726" y="2084403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StringReader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102076"/>
        <a:ext cx="3004797" cy="568062"/>
      </dsp:txXfrm>
    </dsp:sp>
    <dsp:sp modelId="{7BABD6E9-E42D-43D0-A56B-9750BF8E63A5}">
      <dsp:nvSpPr>
        <dsp:cNvPr id="0" name=""/>
        <dsp:cNvSpPr/>
      </dsp:nvSpPr>
      <dsp:spPr>
        <a:xfrm rot="3018319">
          <a:off x="880441" y="2368906"/>
          <a:ext cx="1806661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06661" y="16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738605" y="2339786"/>
        <a:ext cx="90333" cy="90333"/>
      </dsp:txXfrm>
    </dsp:sp>
    <dsp:sp modelId="{C031876E-BFB9-402D-B38F-8C556C5F12D6}">
      <dsp:nvSpPr>
        <dsp:cNvPr id="0" name=""/>
        <dsp:cNvSpPr/>
      </dsp:nvSpPr>
      <dsp:spPr>
        <a:xfrm>
          <a:off x="2360726" y="2778324"/>
          <a:ext cx="3040143" cy="6034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PipedReader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378399" y="2795997"/>
        <a:ext cx="3004797" cy="56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309569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ysClr val="windowText" lastClr="000000"/>
              </a:solidFill>
            </a:rPr>
            <a:t>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2243" y="1331812"/>
        <a:ext cx="1474354" cy="714934"/>
      </dsp:txXfrm>
    </dsp:sp>
    <dsp:sp modelId="{60A72843-6D42-46F8-8EFE-9EEC1D59FC9F}">
      <dsp:nvSpPr>
        <dsp:cNvPr id="0" name=""/>
        <dsp:cNvSpPr/>
      </dsp:nvSpPr>
      <dsp:spPr>
        <a:xfrm rot="18566945">
          <a:off x="1209998" y="1014999"/>
          <a:ext cx="169410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4104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14698" y="992841"/>
        <a:ext cx="84705" cy="84705"/>
      </dsp:txXfrm>
    </dsp:sp>
    <dsp:sp modelId="{A622126E-4A93-49B2-91E9-318DA7F17C91}">
      <dsp:nvSpPr>
        <dsp:cNvPr id="0" name=""/>
        <dsp:cNvSpPr/>
      </dsp:nvSpPr>
      <dsp:spPr>
        <a:xfrm>
          <a:off x="2595260" y="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BufferedWriter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23642"/>
        <a:ext cx="3344396" cy="714934"/>
      </dsp:txXfrm>
    </dsp:sp>
    <dsp:sp modelId="{556576EC-4A69-42D1-BF65-3C6DBB0C0E11}">
      <dsp:nvSpPr>
        <dsp:cNvPr id="0" name=""/>
        <dsp:cNvSpPr/>
      </dsp:nvSpPr>
      <dsp:spPr>
        <a:xfrm rot="20280180">
          <a:off x="1476584" y="1451666"/>
          <a:ext cx="1160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0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28027" y="1442837"/>
        <a:ext cx="58046" cy="58046"/>
      </dsp:txXfrm>
    </dsp:sp>
    <dsp:sp modelId="{330702DA-FA2E-486A-9F38-7A9547B7357A}">
      <dsp:nvSpPr>
        <dsp:cNvPr id="0" name=""/>
        <dsp:cNvSpPr/>
      </dsp:nvSpPr>
      <dsp:spPr>
        <a:xfrm>
          <a:off x="2595260" y="874732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CharArrayWriter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896975"/>
        <a:ext cx="3344396" cy="714934"/>
      </dsp:txXfrm>
    </dsp:sp>
    <dsp:sp modelId="{795C2F18-4438-4F8B-8D17-CF2FBDED040E}">
      <dsp:nvSpPr>
        <dsp:cNvPr id="0" name=""/>
        <dsp:cNvSpPr/>
      </dsp:nvSpPr>
      <dsp:spPr>
        <a:xfrm rot="1329858">
          <a:off x="1475896" y="1888332"/>
          <a:ext cx="116230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62308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27993" y="1879470"/>
        <a:ext cx="58115" cy="58115"/>
      </dsp:txXfrm>
    </dsp:sp>
    <dsp:sp modelId="{9C4DABF0-34F8-49CF-9561-9553127DF922}">
      <dsp:nvSpPr>
        <dsp:cNvPr id="0" name=""/>
        <dsp:cNvSpPr/>
      </dsp:nvSpPr>
      <dsp:spPr>
        <a:xfrm>
          <a:off x="2595260" y="1748066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OutputStreamWriter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1770309"/>
        <a:ext cx="3344396" cy="714934"/>
      </dsp:txXfrm>
    </dsp:sp>
    <dsp:sp modelId="{20A45EF5-785D-46A5-8A71-029BB58EDA4B}">
      <dsp:nvSpPr>
        <dsp:cNvPr id="0" name=""/>
        <dsp:cNvSpPr/>
      </dsp:nvSpPr>
      <dsp:spPr>
        <a:xfrm>
          <a:off x="5984143" y="2107581"/>
          <a:ext cx="20187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201872" y="201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6080032" y="2122729"/>
        <a:ext cx="10093" cy="10093"/>
      </dsp:txXfrm>
    </dsp:sp>
    <dsp:sp modelId="{B43F126A-251F-4E42-9F0A-7757E4B8951C}">
      <dsp:nvSpPr>
        <dsp:cNvPr id="0" name=""/>
        <dsp:cNvSpPr/>
      </dsp:nvSpPr>
      <dsp:spPr>
        <a:xfrm>
          <a:off x="6186015" y="1748066"/>
          <a:ext cx="1518840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FileWriter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6208258" y="1770309"/>
        <a:ext cx="1474354" cy="714934"/>
      </dsp:txXfrm>
    </dsp:sp>
    <dsp:sp modelId="{30D30838-ECCC-4AD0-8386-B1467F27E19A}">
      <dsp:nvSpPr>
        <dsp:cNvPr id="0" name=""/>
        <dsp:cNvSpPr/>
      </dsp:nvSpPr>
      <dsp:spPr>
        <a:xfrm rot="3037767">
          <a:off x="1208584" y="2324999"/>
          <a:ext cx="169693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96932" y="201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14627" y="2302771"/>
        <a:ext cx="84846" cy="84846"/>
      </dsp:txXfrm>
    </dsp:sp>
    <dsp:sp modelId="{5C066677-A409-4E08-AE2E-798E0BE81F3A}">
      <dsp:nvSpPr>
        <dsp:cNvPr id="0" name=""/>
        <dsp:cNvSpPr/>
      </dsp:nvSpPr>
      <dsp:spPr>
        <a:xfrm>
          <a:off x="2595260" y="2621399"/>
          <a:ext cx="3388882" cy="75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solidFill>
                <a:sysClr val="windowText" lastClr="000000"/>
              </a:solidFill>
            </a:rPr>
            <a:t>StringWriter</a:t>
          </a:r>
          <a:endParaRPr lang="zh-CN" altLang="en-US" sz="2000" kern="1200" dirty="0">
            <a:solidFill>
              <a:sysClr val="windowText" lastClr="000000"/>
            </a:solidFill>
          </a:endParaRPr>
        </a:p>
      </dsp:txBody>
      <dsp:txXfrm>
        <a:off x="2617503" y="2643642"/>
        <a:ext cx="3344396" cy="714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323517"/>
          <a:ext cx="9011344" cy="1129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0" kern="1200" dirty="0" err="1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600" kern="1200" dirty="0"/>
        </a:p>
      </dsp:txBody>
      <dsp:txXfrm>
        <a:off x="55130" y="378647"/>
        <a:ext cx="8901084" cy="1019082"/>
      </dsp:txXfrm>
    </dsp:sp>
    <dsp:sp modelId="{538EADCD-4481-4049-812F-343FF2D6FBAD}">
      <dsp:nvSpPr>
        <dsp:cNvPr id="0" name=""/>
        <dsp:cNvSpPr/>
      </dsp:nvSpPr>
      <dsp:spPr>
        <a:xfrm>
          <a:off x="0" y="1452860"/>
          <a:ext cx="9011344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1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sz="28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sz="2800" kern="1200" dirty="0"/>
        </a:p>
      </dsp:txBody>
      <dsp:txXfrm>
        <a:off x="0" y="1452860"/>
        <a:ext cx="9011344" cy="1229580"/>
      </dsp:txXfrm>
    </dsp:sp>
    <dsp:sp modelId="{1A1CCCEA-D681-4C3E-A056-A9E5CB981AA5}">
      <dsp:nvSpPr>
        <dsp:cNvPr id="0" name=""/>
        <dsp:cNvSpPr/>
      </dsp:nvSpPr>
      <dsp:spPr>
        <a:xfrm>
          <a:off x="0" y="2682440"/>
          <a:ext cx="9011344" cy="11293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0" kern="1200" dirty="0" err="1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600" kern="1200" dirty="0"/>
        </a:p>
      </dsp:txBody>
      <dsp:txXfrm>
        <a:off x="55130" y="2737570"/>
        <a:ext cx="8901084" cy="1019082"/>
      </dsp:txXfrm>
    </dsp:sp>
    <dsp:sp modelId="{714F23BD-FEB4-445F-A2AE-4BE3CE3BE1EE}">
      <dsp:nvSpPr>
        <dsp:cNvPr id="0" name=""/>
        <dsp:cNvSpPr/>
      </dsp:nvSpPr>
      <dsp:spPr>
        <a:xfrm>
          <a:off x="0" y="3811783"/>
          <a:ext cx="9011344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1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800" b="0" kern="1200" dirty="0" err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800" b="0" kern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800" b="0" kern="1200" dirty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800" kern="1200" dirty="0"/>
        </a:p>
      </dsp:txBody>
      <dsp:txXfrm>
        <a:off x="0" y="3811783"/>
        <a:ext cx="9011344" cy="122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6530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5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平台允许我们在内存中创建可复用的</a:t>
            </a:r>
            <a:r>
              <a:rPr lang="en-US" altLang="zh-CN" dirty="0"/>
              <a:t>Java</a:t>
            </a:r>
            <a:r>
              <a:rPr lang="zh-CN" altLang="en-US" dirty="0"/>
              <a:t>对象，但一般情况下，只有当</a:t>
            </a:r>
            <a:r>
              <a:rPr lang="en-US" altLang="zh-CN" dirty="0"/>
              <a:t>JVM</a:t>
            </a:r>
            <a:r>
              <a:rPr lang="zh-CN" altLang="en-US" dirty="0"/>
              <a:t>处于运行时，这些对象才可能存在，即，这些对象的生命周期不会比</a:t>
            </a:r>
            <a:r>
              <a:rPr lang="en-US" altLang="zh-CN" dirty="0"/>
              <a:t>JVM</a:t>
            </a:r>
            <a:r>
              <a:rPr lang="zh-CN" altLang="en-US" dirty="0"/>
              <a:t>的生命周期更长。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/>
              <a:t>"</a:t>
            </a:r>
            <a:r>
              <a:rPr lang="zh-CN" altLang="en-US" dirty="0"/>
              <a:t>状态</a:t>
            </a:r>
            <a:r>
              <a:rPr lang="en-US" altLang="zh-CN" dirty="0"/>
              <a:t>"</a:t>
            </a:r>
            <a:r>
              <a:rPr lang="zh-CN" altLang="en-US" dirty="0"/>
              <a:t>，即它的成员变量。由此可知，对象序列化不会关注类中的静态变量。</a:t>
            </a:r>
            <a:br>
              <a:rPr lang="zh-CN" altLang="en-US" dirty="0"/>
            </a:br>
            <a:r>
              <a:rPr lang="zh-CN" altLang="en-US" dirty="0"/>
              <a:t>    除了在持久化对象时会用到对象序列化之外，当使用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，或在网络中传递对象时，都会用到对象序列化。</a:t>
            </a:r>
            <a:r>
              <a:rPr lang="en-US" altLang="zh-CN" dirty="0"/>
              <a:t>Java</a:t>
            </a:r>
            <a:r>
              <a:rPr lang="zh-CN" altLang="en-US" dirty="0"/>
              <a:t>序列化</a:t>
            </a:r>
            <a:r>
              <a:rPr lang="en-US" altLang="zh-CN" dirty="0"/>
              <a:t>API</a:t>
            </a:r>
            <a:r>
              <a:rPr lang="zh-CN" altLang="en-US" dirty="0"/>
              <a:t>为处理对象序列化提供了一个标准机制，该</a:t>
            </a:r>
            <a:r>
              <a:rPr lang="en-US" altLang="zh-CN" dirty="0"/>
              <a:t>API</a:t>
            </a:r>
            <a:r>
              <a:rPr lang="zh-CN" altLang="en-US" dirty="0"/>
              <a:t>简单易用，在本文的后续章节中将会陆续讲到。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12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1498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0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18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19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7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1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91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5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5070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41489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7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49443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eclipse</a:t>
            </a:r>
            <a:r>
              <a:rPr lang="zh-CN" altLang="en-US" dirty="0"/>
              <a:t>，右击类名</a:t>
            </a:r>
            <a:r>
              <a:rPr lang="en-US" altLang="zh-CN" dirty="0"/>
              <a:t>open</a:t>
            </a:r>
            <a:r>
              <a:rPr lang="en-US" altLang="zh-CN" baseline="0" dirty="0"/>
              <a:t> type hierarchy</a:t>
            </a:r>
            <a:r>
              <a:rPr lang="zh-CN" altLang="en-US" baseline="0" dirty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1132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0998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重要的是让他们查找</a:t>
            </a:r>
            <a:r>
              <a:rPr lang="en-US" altLang="zh-CN" dirty="0"/>
              <a:t>JDK_API 1.6.0 </a:t>
            </a:r>
            <a:r>
              <a:rPr lang="zh-CN" altLang="en-US" dirty="0"/>
              <a:t>文档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10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99518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0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3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1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8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6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第十三章  流与文件（二）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C:/a.txt</a:t>
            </a:r>
            <a:r>
              <a:rPr lang="zh-CN" altLang="en-US"/>
              <a:t>文件</a:t>
            </a:r>
          </a:p>
          <a:p>
            <a:r>
              <a:rPr lang="zh-CN" altLang="en-US"/>
              <a:t>写入本地路径的一个文件</a:t>
            </a:r>
            <a:r>
              <a:rPr lang="en-US" altLang="zh-CN"/>
              <a:t>D:/res.txt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55440" y="2780928"/>
            <a:ext cx="7056784" cy="158417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通过字符流写入文件</a:t>
            </a:r>
          </a:p>
          <a:p>
            <a:r>
              <a:rPr lang="en-US" altLang="zh-CN" dirty="0"/>
              <a:t>Writer w = new </a:t>
            </a:r>
            <a:r>
              <a:rPr lang="en-US" altLang="zh-CN" dirty="0" err="1"/>
              <a:t>FileWriter</a:t>
            </a:r>
            <a:r>
              <a:rPr lang="en-US" altLang="zh-CN" dirty="0"/>
              <a:t>(new File("C://result.txt"));</a:t>
            </a:r>
          </a:p>
          <a:p>
            <a:r>
              <a:rPr lang="en-US" altLang="zh-CN" dirty="0" err="1"/>
              <a:t>w.write</a:t>
            </a:r>
            <a:r>
              <a:rPr lang="en-US" altLang="zh-CN" dirty="0"/>
              <a:t>(</a:t>
            </a:r>
            <a:r>
              <a:rPr lang="en-US" altLang="zh-CN" dirty="0" err="1"/>
              <a:t>cbuf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w.close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97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对象流</a:t>
            </a:r>
            <a:br>
              <a:rPr lang="en-US" altLang="zh-CN"/>
            </a:br>
            <a:r>
              <a:rPr lang="zh-CN" altLang="en-US"/>
              <a:t>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序列化的概念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序列化的步骤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6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序列化的概念</a:t>
            </a:r>
            <a:endParaRPr lang="zh-CN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允许我们在内存中通过定义对象来保存对象状态，但是当</a:t>
            </a:r>
            <a:r>
              <a:rPr lang="en-US" altLang="zh-CN" dirty="0"/>
              <a:t>JVM</a:t>
            </a:r>
            <a:r>
              <a:rPr lang="zh-CN" altLang="en-US" dirty="0"/>
              <a:t>停止时对象就无法保存。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如何持久化保存对象状态呢？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对象序列化就能够帮助我们实现该功能。在保存对象时把其转换为一组字节，等待需要时再将自己组装回之前的对象。</a:t>
            </a:r>
            <a:br>
              <a:rPr lang="zh-CN" altLang="en-US" dirty="0"/>
            </a:br>
            <a:r>
              <a:rPr lang="zh-CN" altLang="en-US" dirty="0"/>
              <a:t>   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356993"/>
            <a:ext cx="5832648" cy="36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6401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对象序列化</a:t>
            </a:r>
            <a:r>
              <a:rPr lang="zh-CN" altLang="en-US"/>
              <a:t>注意事项</a:t>
            </a:r>
            <a:endParaRPr lang="zh-CN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类必须实现</a:t>
            </a:r>
            <a:r>
              <a:rPr lang="en-US" altLang="zh-CN" dirty="0" err="1">
                <a:solidFill>
                  <a:srgbClr val="FF0000"/>
                </a:solidFill>
              </a:rPr>
              <a:t>Serializable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 err="1">
                <a:solidFill>
                  <a:srgbClr val="FF0000"/>
                </a:solidFill>
              </a:rPr>
              <a:t>Externalizable</a:t>
            </a:r>
            <a:r>
              <a:rPr lang="zh-CN" altLang="en-US" dirty="0">
                <a:solidFill>
                  <a:srgbClr val="FF0000"/>
                </a:solidFill>
              </a:rPr>
              <a:t>接口才能被序列化。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实现</a:t>
            </a:r>
            <a:r>
              <a:rPr lang="en-US" altLang="zh-CN" dirty="0" err="1"/>
              <a:t>Serializable</a:t>
            </a:r>
            <a:r>
              <a:rPr lang="zh-CN" altLang="en-US" dirty="0"/>
              <a:t>的类中若有不参与序列化的变量可用</a:t>
            </a:r>
            <a:r>
              <a:rPr lang="en-US" altLang="zh-CN" dirty="0"/>
              <a:t>transient</a:t>
            </a:r>
            <a:r>
              <a:rPr lang="zh-CN" altLang="en-US" dirty="0"/>
              <a:t>关键字修饰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static</a:t>
            </a:r>
            <a:r>
              <a:rPr lang="zh-CN" altLang="en-US" dirty="0"/>
              <a:t>修饰的静态成员变量，不参加序列化过程。</a:t>
            </a:r>
          </a:p>
        </p:txBody>
      </p:sp>
    </p:spTree>
    <p:extLst>
      <p:ext uri="{BB962C8B-B14F-4D97-AF65-F5344CB8AC3E}">
        <p14:creationId xmlns:p14="http://schemas.microsoft.com/office/powerpoint/2010/main" val="2558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</a:t>
            </a:r>
            <a:r>
              <a:rPr lang="zh-CN" altLang="en-US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43275"/>
              </p:ext>
            </p:extLst>
          </p:nvPr>
        </p:nvGraphicFramePr>
        <p:xfrm>
          <a:off x="1055440" y="1160462"/>
          <a:ext cx="9011344" cy="5364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82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对象的序列化、反序列化</a:t>
            </a:r>
            <a:r>
              <a:rPr lang="zh-CN" altLang="en-US"/>
              <a:t>的步骤</a:t>
            </a:r>
            <a:endParaRPr lang="zh-CN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对象序列化步骤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ObjectOutputStream</a:t>
            </a:r>
            <a:r>
              <a:rPr lang="zh-CN" altLang="en-US" dirty="0"/>
              <a:t>对象的</a:t>
            </a:r>
            <a:r>
              <a:rPr lang="en-US" altLang="zh-CN" dirty="0" err="1"/>
              <a:t>writeObject</a:t>
            </a:r>
            <a:r>
              <a:rPr lang="en-US" altLang="zh-CN" dirty="0"/>
              <a:t>(object)</a:t>
            </a:r>
            <a:r>
              <a:rPr lang="zh-CN" altLang="en-US" dirty="0"/>
              <a:t>方法输出对象。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对象反序列化步骤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创建一个</a:t>
            </a:r>
            <a:r>
              <a:rPr lang="en-US" altLang="zh-CN" dirty="0" err="1"/>
              <a:t>ObjectInputStream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ObjectInputStream</a:t>
            </a:r>
            <a:r>
              <a:rPr lang="zh-CN" altLang="en-US" dirty="0"/>
              <a:t>的</a:t>
            </a:r>
            <a:r>
              <a:rPr lang="en-US" altLang="zh-CN" dirty="0" err="1"/>
              <a:t>readObject</a:t>
            </a:r>
            <a:r>
              <a:rPr lang="en-US" altLang="zh-CN" dirty="0"/>
              <a:t>()</a:t>
            </a:r>
            <a:r>
              <a:rPr lang="zh-CN" altLang="en-US" dirty="0"/>
              <a:t>方法读取对象。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150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自定义类</a:t>
            </a:r>
            <a:r>
              <a:rPr lang="en-US" altLang="zh-CN"/>
              <a:t>Person</a:t>
            </a:r>
            <a:r>
              <a:rPr lang="zh-CN" altLang="en-US"/>
              <a:t>，具有</a:t>
            </a:r>
            <a:r>
              <a:rPr lang="en-US" altLang="zh-CN"/>
              <a:t>name</a:t>
            </a:r>
            <a:r>
              <a:rPr lang="zh-CN" altLang="en-US"/>
              <a:t>，</a:t>
            </a:r>
            <a:r>
              <a:rPr lang="en-US" altLang="zh-CN"/>
              <a:t>life</a:t>
            </a:r>
            <a:r>
              <a:rPr lang="zh-CN" altLang="en-US"/>
              <a:t>属性。希望能够在运行中保存对象数据。</a:t>
            </a: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911424" y="1844823"/>
            <a:ext cx="10441160" cy="4425357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将对象序列化后存入文件</a:t>
            </a:r>
            <a:r>
              <a:rPr lang="en-US" altLang="zh-CN" dirty="0" err="1"/>
              <a:t>person.out</a:t>
            </a:r>
            <a:endParaRPr lang="en-US" altLang="zh-CN" dirty="0"/>
          </a:p>
          <a:p>
            <a:r>
              <a:rPr lang="en-US" altLang="zh-CN" dirty="0" err="1"/>
              <a:t>ObjectOutputStream</a:t>
            </a:r>
            <a:r>
              <a:rPr lang="en-US" altLang="zh-CN" dirty="0"/>
              <a:t> </a:t>
            </a:r>
            <a:r>
              <a:rPr lang="en-US" altLang="zh-CN" dirty="0" err="1"/>
              <a:t>oout</a:t>
            </a:r>
            <a:r>
              <a:rPr lang="en-US" altLang="zh-CN" dirty="0"/>
              <a:t> = new </a:t>
            </a:r>
            <a:r>
              <a:rPr lang="en-US" altLang="zh-CN" dirty="0" err="1"/>
              <a:t>ObjectOutputStream</a:t>
            </a:r>
            <a:r>
              <a:rPr lang="en-US" altLang="zh-CN" dirty="0"/>
              <a:t>(new </a:t>
            </a:r>
            <a:r>
              <a:rPr lang="en-US" altLang="zh-CN" dirty="0" err="1"/>
              <a:t>FileOutputStream</a:t>
            </a:r>
            <a:r>
              <a:rPr lang="en-US" altLang="zh-CN" dirty="0"/>
              <a:t>(file));</a:t>
            </a:r>
          </a:p>
          <a:p>
            <a:r>
              <a:rPr lang="en-US" altLang="zh-CN" dirty="0" err="1"/>
              <a:t>oout.writeObject</a:t>
            </a:r>
            <a:r>
              <a:rPr lang="en-US" altLang="zh-CN" dirty="0"/>
              <a:t>(p);</a:t>
            </a:r>
          </a:p>
          <a:p>
            <a:r>
              <a:rPr lang="en-US" altLang="zh-CN" dirty="0" err="1"/>
              <a:t>oout.close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读取文件，反序列化后得到对象</a:t>
            </a:r>
          </a:p>
          <a:p>
            <a:r>
              <a:rPr lang="en-US" altLang="zh-CN" dirty="0" err="1"/>
              <a:t>ObjectInputStream</a:t>
            </a:r>
            <a:r>
              <a:rPr lang="en-US" altLang="zh-CN" dirty="0"/>
              <a:t> </a:t>
            </a:r>
            <a:r>
              <a:rPr lang="en-US" altLang="zh-CN" dirty="0" err="1"/>
              <a:t>oin</a:t>
            </a:r>
            <a:r>
              <a:rPr lang="en-US" altLang="zh-CN" dirty="0"/>
              <a:t> = new </a:t>
            </a:r>
            <a:r>
              <a:rPr lang="en-US" altLang="zh-CN" dirty="0" err="1"/>
              <a:t>ObjectInputStream</a:t>
            </a:r>
            <a:r>
              <a:rPr lang="en-US" altLang="zh-CN" dirty="0"/>
              <a:t>(new </a:t>
            </a:r>
            <a:r>
              <a:rPr lang="en-US" altLang="zh-CN" dirty="0" err="1"/>
              <a:t>FileInputStream</a:t>
            </a:r>
            <a:r>
              <a:rPr lang="en-US" altLang="zh-CN" dirty="0"/>
              <a:t>(file));</a:t>
            </a:r>
          </a:p>
          <a:p>
            <a:r>
              <a:rPr lang="en-US" altLang="zh-CN" dirty="0"/>
              <a:t>Object </a:t>
            </a:r>
            <a:r>
              <a:rPr lang="en-US" altLang="zh-CN" dirty="0" err="1"/>
              <a:t>newPerson</a:t>
            </a:r>
            <a:r>
              <a:rPr lang="en-US" altLang="zh-CN" dirty="0"/>
              <a:t> = </a:t>
            </a:r>
            <a:r>
              <a:rPr lang="en-US" altLang="zh-CN" dirty="0" err="1"/>
              <a:t>oin.readObject</a:t>
            </a:r>
            <a:r>
              <a:rPr lang="en-US" altLang="zh-CN" dirty="0"/>
              <a:t>(); </a:t>
            </a:r>
          </a:p>
          <a:p>
            <a:r>
              <a:rPr lang="en-US" altLang="zh-CN" dirty="0" err="1"/>
              <a:t>oin.close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newPerson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805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其他常用流	</a:t>
            </a: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DataOutputStream</a:t>
            </a:r>
            <a:r>
              <a:rPr lang="zh-CN" altLang="zh-CN" dirty="0"/>
              <a:t>和</a:t>
            </a:r>
            <a:r>
              <a:rPr lang="en-US" altLang="zh-CN" dirty="0" err="1"/>
              <a:t>DataInputStream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346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BufferedReader</a:t>
            </a:r>
            <a:r>
              <a:rPr lang="zh-CN" altLang="zh-CN"/>
              <a:t>和</a:t>
            </a:r>
            <a:r>
              <a:rPr lang="en-US" altLang="zh-CN"/>
              <a:t>BufferedWriter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en-US" dirty="0"/>
              <a:t>：</a:t>
            </a:r>
            <a:r>
              <a:rPr lang="zh-CN" altLang="zh-CN" dirty="0"/>
              <a:t>可以直接读一行字符或写一行字符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BufferedReader</a:t>
            </a:r>
            <a:r>
              <a:rPr lang="zh-CN" altLang="zh-CN" dirty="0"/>
              <a:t>：从字符输入流中读取文本，缓冲各个字符，从而实现字符、数组和行的高效读取。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建议用</a:t>
            </a:r>
            <a:r>
              <a:rPr lang="en-US" altLang="zh-CN" dirty="0" err="1"/>
              <a:t>BufferedReader</a:t>
            </a:r>
            <a:r>
              <a:rPr lang="zh-CN" altLang="en-US" dirty="0"/>
              <a:t>包装</a:t>
            </a:r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InputStreamReader</a:t>
            </a:r>
            <a:r>
              <a:rPr lang="zh-CN" altLang="zh-CN" dirty="0"/>
              <a:t>等，因为他们的</a:t>
            </a:r>
            <a:r>
              <a:rPr lang="en-US" altLang="zh-CN" dirty="0"/>
              <a:t>read()</a:t>
            </a:r>
            <a:r>
              <a:rPr lang="zh-CN" altLang="zh-CN" dirty="0"/>
              <a:t>操作可能开销很高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BufferedWriter</a:t>
            </a:r>
            <a:r>
              <a:rPr lang="zh-CN" altLang="zh-CN" dirty="0"/>
              <a:t>：将文本写入字符输出流，缓冲各个字符，从而提供单个字符、数组和字符串的高效写入。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建议用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r>
              <a:rPr lang="zh-CN" altLang="zh-CN" dirty="0"/>
              <a:t>、</a:t>
            </a:r>
            <a:r>
              <a:rPr lang="en-US" altLang="zh-CN" dirty="0" err="1"/>
              <a:t>OutputStreamWriter</a:t>
            </a:r>
            <a:r>
              <a:rPr lang="zh-CN" altLang="zh-CN" dirty="0"/>
              <a:t>等，因为他们的</a:t>
            </a:r>
            <a:r>
              <a:rPr lang="en-US" altLang="zh-CN" dirty="0"/>
              <a:t>write()</a:t>
            </a:r>
            <a:r>
              <a:rPr lang="zh-CN" altLang="zh-CN" dirty="0"/>
              <a:t>操作开销很高。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98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BufferedReader</a:t>
            </a:r>
            <a:r>
              <a:rPr lang="zh-CN" altLang="zh-CN"/>
              <a:t>和</a:t>
            </a:r>
            <a:r>
              <a:rPr lang="en-US" altLang="zh-CN"/>
              <a:t>BufferedWriter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67408" y="1052737"/>
            <a:ext cx="1065718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和</a:t>
            </a:r>
            <a:r>
              <a:rPr lang="en-US" altLang="zh-CN" dirty="0" err="1"/>
              <a:t>BufferedWriter</a:t>
            </a:r>
            <a:r>
              <a:rPr lang="zh-CN" altLang="zh-CN" dirty="0"/>
              <a:t>对</a:t>
            </a:r>
            <a:r>
              <a:rPr lang="en-US" altLang="zh-CN" dirty="0"/>
              <a:t>Unicode</a:t>
            </a:r>
            <a:r>
              <a:rPr lang="zh-CN" altLang="zh-CN" dirty="0"/>
              <a:t>字符文件进行读取和写入操作？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377444" y="116633"/>
            <a:ext cx="8119156" cy="6768751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File </a:t>
            </a:r>
            <a:r>
              <a:rPr lang="en-US" altLang="zh-CN" dirty="0" err="1"/>
              <a:t>file</a:t>
            </a:r>
            <a:r>
              <a:rPr lang="en-US" altLang="zh-CN" dirty="0"/>
              <a:t> = new File("d://</a:t>
            </a:r>
            <a:r>
              <a:rPr lang="zh-CN" altLang="zh-CN" dirty="0"/>
              <a:t>帐户信息</a:t>
            </a:r>
            <a:r>
              <a:rPr lang="en-US" altLang="zh-CN" dirty="0"/>
              <a:t>.txt");</a:t>
            </a:r>
            <a:endParaRPr lang="zh-CN" altLang="zh-CN" dirty="0"/>
          </a:p>
          <a:p>
            <a:r>
              <a:rPr lang="en-US" altLang="zh-CN" dirty="0" err="1"/>
              <a:t>FileReader</a:t>
            </a:r>
            <a:r>
              <a:rPr lang="en-US" altLang="zh-CN" dirty="0"/>
              <a:t> </a:t>
            </a:r>
            <a:r>
              <a:rPr lang="en-US" altLang="zh-CN" dirty="0" err="1"/>
              <a:t>fr</a:t>
            </a:r>
            <a:r>
              <a:rPr lang="en-US" altLang="zh-CN" dirty="0"/>
              <a:t> = new </a:t>
            </a:r>
            <a:r>
              <a:rPr lang="en-US" altLang="zh-CN" dirty="0" err="1"/>
              <a:t>FileReader</a:t>
            </a:r>
            <a:r>
              <a:rPr lang="en-US" altLang="zh-CN" dirty="0"/>
              <a:t>(file);</a:t>
            </a:r>
            <a:endParaRPr lang="zh-CN" altLang="zh-CN" dirty="0"/>
          </a:p>
          <a:p>
            <a:r>
              <a:rPr lang="en-US" altLang="zh-CN" dirty="0" err="1"/>
              <a:t>BufferedReader</a:t>
            </a:r>
            <a:r>
              <a:rPr lang="en-US" altLang="zh-CN" dirty="0"/>
              <a:t> </a:t>
            </a:r>
            <a:r>
              <a:rPr lang="en-US" altLang="zh-CN" dirty="0" err="1"/>
              <a:t>br</a:t>
            </a:r>
            <a:r>
              <a:rPr lang="en-US" altLang="zh-CN" dirty="0"/>
              <a:t> = new </a:t>
            </a:r>
            <a:r>
              <a:rPr lang="en-US" altLang="zh-CN" dirty="0" err="1"/>
              <a:t>BufferedReader</a:t>
            </a:r>
            <a:r>
              <a:rPr lang="en-US" altLang="zh-CN" dirty="0"/>
              <a:t>(</a:t>
            </a:r>
            <a:r>
              <a:rPr lang="en-US" altLang="zh-CN" dirty="0" err="1"/>
              <a:t>fr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BufferedReader</a:t>
            </a:r>
            <a:r>
              <a:rPr lang="zh-CN" altLang="zh-CN" dirty="0"/>
              <a:t>包装</a:t>
            </a:r>
            <a:r>
              <a:rPr lang="en-US" altLang="zh-CN" dirty="0" err="1"/>
              <a:t>FileReader</a:t>
            </a:r>
            <a:endParaRPr lang="zh-CN" altLang="zh-CN" dirty="0"/>
          </a:p>
          <a:p>
            <a:r>
              <a:rPr lang="en-US" altLang="zh-CN" dirty="0"/>
              <a:t>File </a:t>
            </a:r>
            <a:r>
              <a:rPr lang="en-US" altLang="zh-CN" dirty="0" err="1"/>
              <a:t>file_copy</a:t>
            </a:r>
            <a:r>
              <a:rPr lang="en-US" altLang="zh-CN" dirty="0"/>
              <a:t> = new File("D://</a:t>
            </a:r>
            <a:r>
              <a:rPr lang="zh-CN" altLang="zh-CN" dirty="0"/>
              <a:t>帐户信息</a:t>
            </a:r>
            <a:r>
              <a:rPr lang="en-US" altLang="zh-CN" dirty="0"/>
              <a:t>-copy.txt");</a:t>
            </a:r>
            <a:endParaRPr lang="zh-CN" altLang="zh-CN" dirty="0"/>
          </a:p>
          <a:p>
            <a:r>
              <a:rPr lang="en-US" altLang="zh-CN" dirty="0" err="1"/>
              <a:t>FileWriter</a:t>
            </a:r>
            <a:r>
              <a:rPr lang="en-US" altLang="zh-CN" dirty="0"/>
              <a:t> </a:t>
            </a:r>
            <a:r>
              <a:rPr lang="en-US" altLang="zh-CN" dirty="0" err="1"/>
              <a:t>fw</a:t>
            </a:r>
            <a:r>
              <a:rPr lang="en-US" altLang="zh-CN" dirty="0"/>
              <a:t> = new </a:t>
            </a:r>
            <a:r>
              <a:rPr lang="en-US" altLang="zh-CN" dirty="0" err="1"/>
              <a:t>FileWriter</a:t>
            </a:r>
            <a:r>
              <a:rPr lang="en-US" altLang="zh-CN" dirty="0"/>
              <a:t>(</a:t>
            </a:r>
            <a:r>
              <a:rPr lang="en-US" altLang="zh-CN" dirty="0" err="1"/>
              <a:t>file_copy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BufferedWriter</a:t>
            </a:r>
            <a:r>
              <a:rPr lang="en-US" altLang="zh-CN" dirty="0"/>
              <a:t> </a:t>
            </a:r>
            <a:r>
              <a:rPr lang="en-US" altLang="zh-CN" dirty="0" err="1"/>
              <a:t>bw</a:t>
            </a:r>
            <a:r>
              <a:rPr lang="en-US" altLang="zh-CN" dirty="0"/>
              <a:t> = new </a:t>
            </a:r>
            <a:r>
              <a:rPr lang="en-US" altLang="zh-CN" dirty="0" err="1"/>
              <a:t>BufferedWriter</a:t>
            </a:r>
            <a:r>
              <a:rPr lang="en-US" altLang="zh-CN" dirty="0"/>
              <a:t>(</a:t>
            </a:r>
            <a:r>
              <a:rPr lang="en-US" altLang="zh-CN" dirty="0" err="1"/>
              <a:t>fw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使用</a:t>
            </a:r>
            <a:r>
              <a:rPr lang="en-US" altLang="zh-CN" dirty="0" err="1"/>
              <a:t>BufferedWriter</a:t>
            </a:r>
            <a:r>
              <a:rPr lang="zh-CN" altLang="zh-CN" dirty="0"/>
              <a:t>包装</a:t>
            </a:r>
            <a:r>
              <a:rPr lang="en-US" altLang="zh-CN" dirty="0" err="1"/>
              <a:t>FileWriter</a:t>
            </a:r>
            <a:endParaRPr lang="zh-CN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br.readLine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while (</a:t>
            </a:r>
            <a:r>
              <a:rPr lang="en-US" altLang="zh-CN" dirty="0" err="1"/>
              <a:t>str</a:t>
            </a:r>
            <a:r>
              <a:rPr lang="en-US" altLang="zh-CN" dirty="0"/>
              <a:t> != null)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bw.write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br.readLine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bw.flush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bw.close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fw.close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br.close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fr.close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8417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871864" y="1160749"/>
            <a:ext cx="280831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93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/>
              <a:t>DataOutputStream</a:t>
            </a:r>
            <a:r>
              <a:rPr lang="zh-CN" altLang="zh-CN" sz="3200"/>
              <a:t>和</a:t>
            </a:r>
            <a:r>
              <a:rPr lang="en-US" altLang="zh-CN" sz="3200"/>
              <a:t>DataInputStream</a:t>
            </a:r>
            <a:br>
              <a:rPr lang="en-US" altLang="zh-CN" sz="3200"/>
            </a:br>
            <a:br>
              <a:rPr lang="en-US" altLang="zh-CN" sz="3200"/>
            </a:br>
            <a:br>
              <a:rPr lang="en-US" altLang="zh-CN" sz="3200"/>
            </a:br>
            <a:r>
              <a:rPr lang="zh-CN" altLang="en-US" sz="3200"/>
              <a:t>　　　　　　　　　</a:t>
            </a:r>
            <a:endParaRPr lang="zh-CN" altLang="en-US" sz="32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en-US" altLang="zh-CN" dirty="0"/>
              <a:t>:</a:t>
            </a:r>
            <a:r>
              <a:rPr lang="zh-CN" altLang="zh-CN" dirty="0"/>
              <a:t>数据输入</a:t>
            </a:r>
            <a:r>
              <a:rPr lang="en-US" altLang="zh-CN" dirty="0"/>
              <a:t>/</a:t>
            </a:r>
            <a:r>
              <a:rPr lang="zh-CN" altLang="zh-CN" dirty="0"/>
              <a:t>输出流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允许应用程序以与机器无关方式从底层输入流中读取基本</a:t>
            </a:r>
            <a:r>
              <a:rPr lang="en-US" altLang="zh-CN" dirty="0"/>
              <a:t> Java </a:t>
            </a:r>
            <a:r>
              <a:rPr lang="zh-CN" altLang="zh-CN" dirty="0"/>
              <a:t>数据类型，两个类中提供了读取和写入基本数据类型的特定方法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比如：</a:t>
            </a:r>
            <a:r>
              <a:rPr lang="en-US" altLang="zh-CN" dirty="0"/>
              <a:t>double </a:t>
            </a:r>
            <a:r>
              <a:rPr lang="en-US" altLang="zh-CN" dirty="0" err="1"/>
              <a:t>readDouble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writeDouble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readInt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/>
              <a:t>void </a:t>
            </a:r>
            <a:r>
              <a:rPr lang="en-US" altLang="zh-CN" dirty="0" err="1"/>
              <a:t>writeInt</a:t>
            </a:r>
            <a:r>
              <a:rPr lang="en-US" altLang="zh-CN" dirty="0"/>
              <a:t>() </a:t>
            </a:r>
            <a:r>
              <a:rPr lang="zh-CN" altLang="zh-CN" dirty="0"/>
              <a:t>等等。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示例：</a:t>
            </a:r>
            <a:r>
              <a:rPr lang="zh-CN" altLang="zh-CN" dirty="0"/>
              <a:t>使用</a:t>
            </a:r>
            <a:r>
              <a:rPr lang="en-US" altLang="zh-CN" dirty="0" err="1"/>
              <a:t>DataInputStream</a:t>
            </a:r>
            <a:r>
              <a:rPr lang="zh-CN" altLang="zh-CN" dirty="0"/>
              <a:t>和</a:t>
            </a:r>
            <a:r>
              <a:rPr lang="en-US" altLang="zh-CN" dirty="0" err="1"/>
              <a:t>DataOutputStream</a:t>
            </a:r>
            <a:r>
              <a:rPr lang="zh-CN" altLang="zh-CN" dirty="0"/>
              <a:t>向文件中写入基本数据类型数据，并再读取出来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2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767408" y="274638"/>
            <a:ext cx="10657184" cy="661228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dos =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FileOutputStream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("D:lww//a.txt"));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身高：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dos.writeDouble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(15.2);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年龄：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dos.writeInt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(15);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dos.flush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dos.close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dis =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DataInputStream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FileInputStream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("D://lww//a.txt"));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String title1 =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double d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dis.readDouble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(title1+d);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String title2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dis.readUTF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dis.readInt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(title2+i);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dis.close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</a:p>
          <a:p>
            <a:pPr eaLnBrk="0" hangingPunct="0">
              <a:spcBef>
                <a:spcPct val="20000"/>
              </a:spcBef>
            </a:pP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66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/>
              <a:t>InputStreamReader</a:t>
            </a:r>
            <a:r>
              <a:rPr lang="zh-CN" altLang="zh-CN" sz="2800"/>
              <a:t>和</a:t>
            </a:r>
            <a:r>
              <a:rPr lang="en-US" altLang="zh-CN" sz="2800"/>
              <a:t>OutputStreamWriter</a:t>
            </a:r>
            <a:br>
              <a:rPr lang="en-US" altLang="zh-CN" sz="2800"/>
            </a:br>
            <a:br>
              <a:rPr lang="en-US" altLang="zh-CN" sz="2800"/>
            </a:br>
            <a:br>
              <a:rPr lang="en-US" altLang="zh-CN" sz="2800"/>
            </a:br>
            <a:r>
              <a:rPr lang="zh-CN" altLang="en-US" sz="2800"/>
              <a:t>　　　　　　　　　</a:t>
            </a:r>
            <a:endParaRPr lang="zh-CN" altLang="en-US" sz="2800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用来在字节流和字符流之间做中介，是字节流通向字符流的桥梁。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例如</a:t>
            </a:r>
            <a:r>
              <a:rPr lang="en-US" altLang="zh-CN" dirty="0"/>
              <a:t>:</a:t>
            </a:r>
            <a:r>
              <a:rPr lang="zh-CN" altLang="zh-CN" dirty="0"/>
              <a:t>在网络编程中，</a:t>
            </a:r>
            <a:r>
              <a:rPr lang="zh-CN" altLang="en-US" dirty="0"/>
              <a:t>通常</a:t>
            </a:r>
            <a:r>
              <a:rPr lang="zh-CN" altLang="zh-CN" dirty="0"/>
              <a:t>需要使用</a:t>
            </a:r>
            <a:r>
              <a:rPr lang="en-US" altLang="zh-CN" dirty="0" err="1"/>
              <a:t>InputStreamReader</a:t>
            </a:r>
            <a:r>
              <a:rPr lang="zh-CN" altLang="zh-CN" dirty="0"/>
              <a:t>和</a:t>
            </a:r>
            <a:r>
              <a:rPr lang="en-US" altLang="zh-CN" dirty="0" err="1"/>
              <a:t>OutputStreamWriter</a:t>
            </a:r>
            <a:r>
              <a:rPr lang="zh-CN" altLang="zh-CN" dirty="0"/>
              <a:t>在字节流和字符流之间进行转换。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631504" y="3356993"/>
            <a:ext cx="7416824" cy="129614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in=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socket.getInputStream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();</a:t>
            </a:r>
            <a:endParaRPr lang="zh-CN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InputStreamReader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(in);</a:t>
            </a:r>
            <a:endParaRPr lang="zh-CN" altLang="zh-CN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8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其他常用流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3311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567609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讲授思路</a:t>
            </a:r>
            <a:r>
              <a:rPr lang="en-US" altLang="zh-CN"/>
              <a:t>-</a:t>
            </a:r>
            <a:r>
              <a:rPr lang="zh-CN" altLang="en-US"/>
              <a:t>字符流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　　　　　　　　　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中的字符输入流</a:t>
            </a:r>
            <a:r>
              <a:rPr lang="en-US" altLang="zh-CN" dirty="0"/>
              <a:t>Reader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中的字符输出流</a:t>
            </a:r>
            <a:r>
              <a:rPr lang="en-US" altLang="zh-CN" dirty="0"/>
              <a:t>Writer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字符流的输入输出主要以字符为单位。主要用于外部设备中字符序列的读取和外部设备中字符序列的显示。</a:t>
            </a:r>
            <a:r>
              <a:rPr lang="en-US" altLang="zh-CN" dirty="0"/>
              <a:t>Java</a:t>
            </a:r>
            <a:r>
              <a:rPr lang="zh-CN" altLang="en-US" dirty="0"/>
              <a:t>采用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en-US" altLang="zh-CN" dirty="0"/>
              <a:t>Unicode</a:t>
            </a:r>
            <a:r>
              <a:rPr lang="zh-CN" altLang="en-US" dirty="0"/>
              <a:t>来表示字符串和字符。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对于字符流的资源比较单一，就是字符序列。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64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46306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中所有的字符输入流都用</a:t>
            </a:r>
            <a:r>
              <a:rPr lang="en-US" altLang="zh-CN" dirty="0"/>
              <a:t>Reader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Reader</a:t>
            </a:r>
            <a:r>
              <a:rPr lang="zh-CN" altLang="en-US" dirty="0"/>
              <a:t>类是一个抽象类，我们一般通过它的子类来使用。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136701426"/>
              </p:ext>
            </p:extLst>
          </p:nvPr>
        </p:nvGraphicFramePr>
        <p:xfrm>
          <a:off x="1487488" y="2780928"/>
          <a:ext cx="907300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39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中字符输入流处理</a:t>
            </a:r>
            <a:r>
              <a:rPr lang="en-US" altLang="zh-CN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Reader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read();</a:t>
            </a:r>
            <a:r>
              <a:rPr lang="zh-CN" altLang="en-US" dirty="0"/>
              <a:t>读取单个字符。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read(char c[ ]);</a:t>
            </a:r>
            <a:r>
              <a:rPr lang="zh-CN" altLang="en-US" dirty="0"/>
              <a:t>将字符读取数组 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read(char c[ ], </a:t>
            </a:r>
            <a:r>
              <a:rPr lang="en-US" altLang="zh-CN" dirty="0" err="1"/>
              <a:t>int</a:t>
            </a:r>
            <a:r>
              <a:rPr lang="en-US" altLang="zh-CN" dirty="0"/>
              <a:t> off,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r>
              <a:rPr lang="zh-CN" altLang="en-US" dirty="0"/>
              <a:t>将字符读入数组的某一部分。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mark(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readlimit</a:t>
            </a:r>
            <a:r>
              <a:rPr lang="en-US" altLang="zh-CN" dirty="0"/>
              <a:t>);</a:t>
            </a:r>
            <a:r>
              <a:rPr lang="zh-CN" altLang="en-US" dirty="0"/>
              <a:t>标记流中的当前位置。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reset();</a:t>
            </a:r>
            <a:r>
              <a:rPr lang="zh-CN" altLang="en-US" dirty="0"/>
              <a:t>重置该流。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关闭此输入流并释放与该流关联的所有系统资源。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long skip(long n);</a:t>
            </a:r>
            <a:r>
              <a:rPr lang="zh-CN" altLang="en-US" dirty="0"/>
              <a:t>跳过字符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307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读取本地路径的一个文件</a:t>
            </a:r>
            <a:r>
              <a:rPr lang="en-US" altLang="zh-CN"/>
              <a:t>C:/a.txt</a:t>
            </a:r>
            <a:r>
              <a:rPr lang="zh-CN" altLang="en-US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055440" y="2060848"/>
            <a:ext cx="6912768" cy="28083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</a:lstStyle>
          <a:p>
            <a:r>
              <a:rPr lang="en-US" altLang="zh-CN" dirty="0"/>
              <a:t>//</a:t>
            </a:r>
            <a:r>
              <a:rPr lang="zh-CN" altLang="en-US" dirty="0"/>
              <a:t>通过字符流读取文件内容</a:t>
            </a:r>
          </a:p>
          <a:p>
            <a:r>
              <a:rPr lang="en-US" altLang="zh-CN" dirty="0"/>
              <a:t>Reader r = new </a:t>
            </a:r>
            <a:r>
              <a:rPr lang="en-US" altLang="zh-CN" dirty="0" err="1"/>
              <a:t>FileReader</a:t>
            </a:r>
            <a:r>
              <a:rPr lang="en-US" altLang="zh-CN" dirty="0"/>
              <a:t>(new File("C://test.txt"));</a:t>
            </a:r>
          </a:p>
          <a:p>
            <a:r>
              <a:rPr lang="en-US" altLang="zh-CN" dirty="0"/>
              <a:t>char[] </a:t>
            </a:r>
            <a:r>
              <a:rPr lang="en-US" altLang="zh-CN" dirty="0" err="1"/>
              <a:t>cbuf</a:t>
            </a:r>
            <a:r>
              <a:rPr lang="en-US" altLang="zh-CN" dirty="0"/>
              <a:t> = new char[256];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r.read</a:t>
            </a:r>
            <a:r>
              <a:rPr lang="en-US" altLang="zh-CN" dirty="0"/>
              <a:t>(</a:t>
            </a:r>
            <a:r>
              <a:rPr lang="en-US" altLang="zh-CN" dirty="0" err="1"/>
              <a:t>cbuf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System.out.println</a:t>
            </a:r>
            <a:r>
              <a:rPr lang="en-US" altLang="zh-CN" dirty="0"/>
              <a:t>(new String(</a:t>
            </a:r>
            <a:r>
              <a:rPr lang="en-US" altLang="zh-CN" dirty="0" err="1"/>
              <a:t>cbuf</a:t>
            </a:r>
            <a:r>
              <a:rPr lang="en-US" altLang="zh-CN" dirty="0"/>
              <a:t>, 0, </a:t>
            </a:r>
            <a:r>
              <a:rPr lang="en-US" altLang="zh-CN" dirty="0" err="1"/>
              <a:t>len</a:t>
            </a:r>
            <a:r>
              <a:rPr lang="en-US" altLang="zh-CN" dirty="0"/>
              <a:t>));</a:t>
            </a:r>
          </a:p>
          <a:p>
            <a:r>
              <a:rPr lang="en-US" altLang="zh-CN" dirty="0" err="1"/>
              <a:t>r.close</a:t>
            </a:r>
            <a:r>
              <a:rPr lang="en-US" altLang="zh-C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910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中所有的字符输出流都用</a:t>
            </a:r>
            <a:r>
              <a:rPr lang="en-US" altLang="zh-CN" dirty="0"/>
              <a:t>Writer</a:t>
            </a:r>
            <a:r>
              <a:rPr lang="zh-CN" altLang="en-US" dirty="0"/>
              <a:t>表示，读取单位为</a:t>
            </a:r>
            <a:r>
              <a:rPr lang="en-US" altLang="zh-CN" dirty="0"/>
              <a:t>1</a:t>
            </a:r>
            <a:r>
              <a:rPr lang="zh-CN" altLang="en-US" dirty="0"/>
              <a:t>字符，</a:t>
            </a:r>
            <a:r>
              <a:rPr lang="en-US" altLang="zh-CN" dirty="0"/>
              <a:t>2</a:t>
            </a:r>
            <a:r>
              <a:rPr lang="zh-CN" altLang="en-US" dirty="0"/>
              <a:t>字节（</a:t>
            </a:r>
            <a:r>
              <a:rPr lang="en-US" altLang="zh-CN" dirty="0"/>
              <a:t>16</a:t>
            </a:r>
            <a:r>
              <a:rPr lang="zh-CN" altLang="en-US" dirty="0"/>
              <a:t>位）。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Writer</a:t>
            </a:r>
            <a:r>
              <a:rPr lang="zh-CN" altLang="en-US" dirty="0"/>
              <a:t>类是一个抽象类，我们一般通过它的子类来使用。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5408713"/>
              </p:ext>
            </p:extLst>
          </p:nvPr>
        </p:nvGraphicFramePr>
        <p:xfrm>
          <a:off x="2135560" y="2636912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7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中字符输出流处理</a:t>
            </a:r>
            <a:r>
              <a:rPr lang="en-US" altLang="zh-CN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364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Writer</a:t>
            </a:r>
            <a:r>
              <a:rPr lang="zh-CN" altLang="en-US" dirty="0"/>
              <a:t>的常用方法：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append(char c);</a:t>
            </a:r>
            <a:r>
              <a:rPr lang="zh-CN" altLang="en-US" dirty="0"/>
              <a:t>将指定字符添加到此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append(</a:t>
            </a:r>
            <a:r>
              <a:rPr lang="en-US" altLang="zh-CN" dirty="0" err="1"/>
              <a:t>CharSequence</a:t>
            </a:r>
            <a:r>
              <a:rPr lang="en-US" altLang="zh-CN" dirty="0"/>
              <a:t> c);</a:t>
            </a:r>
            <a:r>
              <a:rPr lang="zh-CN" altLang="en-US" dirty="0"/>
              <a:t>将指定字符序列添加到此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Writer append (</a:t>
            </a:r>
            <a:r>
              <a:rPr lang="en-US" altLang="zh-CN" dirty="0" err="1"/>
              <a:t>CharSequence</a:t>
            </a:r>
            <a:r>
              <a:rPr lang="en-US" altLang="zh-CN" dirty="0"/>
              <a:t> </a:t>
            </a:r>
            <a:r>
              <a:rPr lang="en-US" altLang="zh-CN" dirty="0" err="1"/>
              <a:t>csq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 ;</a:t>
            </a:r>
            <a:r>
              <a:rPr lang="zh-CN" altLang="en-US" dirty="0"/>
              <a:t>将指定字符序列的子序列添加到此 </a:t>
            </a:r>
            <a:r>
              <a:rPr lang="en-US" altLang="zh-CN" dirty="0" err="1"/>
              <a:t>writer.Appendable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flush();</a:t>
            </a:r>
            <a:r>
              <a:rPr lang="zh-CN" altLang="en-US" dirty="0"/>
              <a:t>刷新该流的缓冲。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</a:t>
            </a:r>
            <a:r>
              <a:rPr lang="en-US" altLang="zh-CN" dirty="0" err="1"/>
              <a:t>int</a:t>
            </a:r>
            <a:r>
              <a:rPr lang="en-US" altLang="zh-CN" dirty="0"/>
              <a:t> c);</a:t>
            </a:r>
            <a:r>
              <a:rPr lang="zh-CN" altLang="en-US" dirty="0"/>
              <a:t>写入单个字符。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write(String </a:t>
            </a:r>
            <a:r>
              <a:rPr lang="en-US" altLang="zh-CN" dirty="0" err="1"/>
              <a:t>str</a:t>
            </a:r>
            <a:r>
              <a:rPr lang="en-US" altLang="zh-CN" dirty="0"/>
              <a:t>);</a:t>
            </a:r>
            <a:r>
              <a:rPr lang="zh-CN" altLang="en-US" dirty="0"/>
              <a:t>写入字符串。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void close();</a:t>
            </a:r>
            <a:r>
              <a:rPr lang="zh-CN" altLang="en-US" dirty="0"/>
              <a:t>关闭此流，但要先刷新它。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参考</a:t>
            </a:r>
            <a:r>
              <a:rPr lang="en-US" altLang="zh-CN" dirty="0"/>
              <a:t>JDK_API 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765617885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10435</TotalTime>
  <Words>1515</Words>
  <Application>Microsoft Office PowerPoint</Application>
  <PresentationFormat>宽屏</PresentationFormat>
  <Paragraphs>197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华文新魏</vt:lpstr>
      <vt:lpstr>宋体</vt:lpstr>
      <vt:lpstr>微软雅黑</vt:lpstr>
      <vt:lpstr>Arial</vt:lpstr>
      <vt:lpstr>2_Default Design</vt:lpstr>
      <vt:lpstr>第十三章  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讲授思路-对象流  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 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PowerPoint 演示文稿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msy</cp:lastModifiedBy>
  <cp:revision>694</cp:revision>
  <dcterms:created xsi:type="dcterms:W3CDTF">2006-10-06T15:46:57Z</dcterms:created>
  <dcterms:modified xsi:type="dcterms:W3CDTF">2018-02-07T00:32:16Z</dcterms:modified>
</cp:coreProperties>
</file>