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85" r:id="rId4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2"/>
    <a:srgbClr val="255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8"/>
  </p:normalViewPr>
  <p:slideViewPr>
    <p:cSldViewPr snapToGrid="0" snapToObjects="1">
      <p:cViewPr>
        <p:scale>
          <a:sx n="132" d="100"/>
          <a:sy n="132" d="100"/>
        </p:scale>
        <p:origin x="14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FA5EA-6CD1-7441-AD34-EB598A930FE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0A53-B9C8-5A41-AC71-560912267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协议是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系统最常见也是最重要的一种协议。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7415-F2B0-D345-8890-6254F3ED3A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50BB2AD-0001-4BED-9CFF-BF0D18FBED45}" type="slidenum">
              <a:rPr lang="zh-CN" altLang="en-US" sz="1200" b="0">
                <a:solidFill>
                  <a:schemeClr val="tx1"/>
                </a:solidFill>
              </a:rPr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50BB2AD-0001-4BED-9CFF-BF0D18FBED45}" type="slidenum">
              <a:rPr lang="zh-CN" altLang="en-US" sz="1200" b="0">
                <a:solidFill>
                  <a:schemeClr val="tx1"/>
                </a:solidFill>
              </a:rPr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50BB2AD-0001-4BED-9CFF-BF0D18FBED45}" type="slidenum">
              <a:rPr lang="zh-CN" altLang="en-US" sz="1200" b="0">
                <a:solidFill>
                  <a:schemeClr val="tx1"/>
                </a:solidFill>
              </a:rPr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50BB2AD-0001-4BED-9CFF-BF0D18FBED45}" type="slidenum">
              <a:rPr lang="zh-CN" altLang="en-US" sz="1200" b="0">
                <a:solidFill>
                  <a:schemeClr val="tx1"/>
                </a:solidFill>
              </a:rPr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50BB2AD-0001-4BED-9CFF-BF0D18FBED45}" type="slidenum">
              <a:rPr lang="zh-CN" altLang="en-US" sz="1200" b="0">
                <a:solidFill>
                  <a:schemeClr val="tx1"/>
                </a:solidFill>
              </a:rPr>
            </a:fld>
            <a:endParaRPr lang="zh-CN" altLang="en-US" sz="1200" b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请输入标题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请输入副标题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26230" y="505089"/>
            <a:ext cx="10737457" cy="931829"/>
          </a:xfrm>
        </p:spPr>
        <p:txBody>
          <a:bodyPr/>
          <a:lstStyle>
            <a:lvl1pPr>
              <a:defRPr sz="3800" baseline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6231" y="1696552"/>
            <a:ext cx="10737456" cy="4656121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DDC1-41E0-EE46-ACE1-7E220824EF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B0E-32B5-C04A-A01E-A2D568CF55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24166" y="857232"/>
            <a:ext cx="627538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95C28F-DE2B-41F9-8821-0393BC3590AF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351A38-BC54-4948-B810-1147810312B6}" type="slidenum">
              <a:rPr lang="zh-CN" altLang="en-US"/>
            </a:fld>
            <a:endParaRPr lang="en-US" altLang="zh-CN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46195" y="6058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 ①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5ED24D-1A37-4E4B-B94D-43F0707E5B2D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735BB-274C-4643-A88F-CFDE6458FD9F}" type="slidenum">
              <a:rPr lang="zh-CN" altLang="en-US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40" y="6058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 ②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09918" y="857232"/>
            <a:ext cx="60404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A1C41D-1193-4DBA-B1F9-E8EAA735A6B3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E6318A-5D61-477A-B083-6FEFCE50B593}" type="slidenum">
              <a:rPr lang="zh-CN" altLang="en-US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录制脚本③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3466" y="1616057"/>
            <a:ext cx="714533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875" y="13805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录制脚本④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27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95538" y="1214422"/>
            <a:ext cx="760814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6FC213-CF02-40DA-8954-FA14869A1B08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8E282-C8FE-4F79-A9FA-4D42F15B66E8}" type="slidenum">
              <a:rPr lang="zh-CN" altLang="en-US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录制脚本⑤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59075" y="2209800"/>
            <a:ext cx="7756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B2DC21-844A-48ED-9BA2-40C3C8398C35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CB206-3754-4136-AC5C-9594841A6A95}" type="slidenum">
              <a:rPr lang="zh-CN" altLang="en-US"/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录制脚本⑥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6737" y="1436671"/>
            <a:ext cx="77724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3F50E2-56B7-46BE-AD5C-4629747A78B4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D8B4C4-5C70-4F5A-931F-D126BBC4FE85}" type="slidenum">
              <a:rPr lang="zh-CN" altLang="en-US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0870" y="1560195"/>
            <a:ext cx="8229600" cy="4480560"/>
          </a:xfrm>
        </p:spPr>
        <p:txBody>
          <a:bodyPr/>
          <a:lstStyle/>
          <a:p>
            <a:pPr indent="342900" eaLnBrk="1" hangingPunct="1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当录制完一个基本的用户脚本后，在正式使用前我们需要完善脚本，增强脚本的灵活性。</a:t>
            </a:r>
            <a:endParaRPr lang="en-US" altLang="zh-CN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插入事务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插入注释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参数化数据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插入函数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插入集合点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79EBA3-E81C-4406-A543-67CC6BF91DBD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60E63-8512-44ED-A03A-24000A46578D}" type="slidenum">
              <a:rPr lang="zh-CN" altLang="en-US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16375" y="6122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完善测试脚本①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0" y="92867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插入事务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endParaRPr lang="zh-CN" altLang="en-US" dirty="0" smtClean="0"/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52728" y="1643050"/>
            <a:ext cx="66770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0CA36C-EBFF-4615-98F8-2C61C9A3F03B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7FEA9D-4A9B-451C-869F-6CBC40D5B02D}" type="slidenum">
              <a:rPr lang="zh-CN" altLang="en-US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100" y="8027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完善测试脚本③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6" y="857232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插入注释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8480" y="1428736"/>
            <a:ext cx="66294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410" y="-6721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完善测试脚本④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283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881158" y="1357298"/>
            <a:ext cx="8229600" cy="390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809720" y="785794"/>
            <a:ext cx="20717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插入注释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208213" y="2000241"/>
            <a:ext cx="7772400" cy="16447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>
                <a:sym typeface="微软雅黑" panose="020B0503020204020204" charset="-122"/>
              </a:rPr>
              <a:t>性能测试技术培训</a:t>
            </a:r>
            <a:br>
              <a:rPr lang="en-US" altLang="zh-CN" sz="4400" b="1" dirty="0" smtClean="0">
                <a:sym typeface="微软雅黑" panose="020B0503020204020204" charset="-122"/>
              </a:rPr>
            </a:br>
            <a:r>
              <a:rPr lang="en-US" altLang="zh-CN" sz="4400" b="1" dirty="0" smtClean="0">
                <a:sym typeface="微软雅黑" panose="020B0503020204020204" charset="-122"/>
              </a:rPr>
              <a:t>HTTP</a:t>
            </a:r>
            <a:r>
              <a:rPr lang="zh-CN" altLang="en-US" sz="4400" b="1" dirty="0" smtClean="0">
                <a:sym typeface="微软雅黑" panose="020B0503020204020204" charset="-122"/>
              </a:rPr>
              <a:t>协议</a:t>
            </a:r>
            <a:endParaRPr lang="en-US" altLang="zh-CN" sz="4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895600" y="4786322"/>
            <a:ext cx="6400800" cy="107157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2017-9-20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eaLnBrk="1" hangingPunct="1"/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eaLnBrk="1" hangingPunct="1"/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A4021F-16A3-4569-877F-307832485D6E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A21BCB-A1A2-4B46-B04C-91811F47B827}" type="slidenum">
              <a:rPr lang="zh-CN" altLang="en-US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16375" y="-15611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完善测试脚本⑤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参数化输入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02940" y="1521460"/>
            <a:ext cx="76009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166910" y="785794"/>
            <a:ext cx="2056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参数化数据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5" y="8027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完善测试脚本⑥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04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024034" y="1428736"/>
            <a:ext cx="7772400" cy="406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66910" y="785794"/>
            <a:ext cx="300039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参数化数据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725" y="12853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完善测试脚本⑦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14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024034" y="1428736"/>
            <a:ext cx="8229600" cy="466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66910" y="785794"/>
            <a:ext cx="2056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参数化数据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EDE739-12E5-4E2F-BFE8-CE45737950AF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67A2A9-A40C-4FEA-A973-010081339305}" type="slidenum">
              <a:rPr lang="zh-CN" altLang="en-US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660" y="1232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完善测试脚本⑧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282" y="857232"/>
            <a:ext cx="8229600" cy="504056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插入函数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</a:rPr>
              <a:t>检查点函数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buNone/>
            </a:pP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web_reg_find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("Search=Body", //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定义查找范围 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SaveCount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=count", //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定义查找计数变量名称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Text=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aaaa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 //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定义查找内容 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LAST);  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web_reg_find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("Text=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欢迎进入网上银行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"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SaveCount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=count",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LAST);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</a:rPr>
              <a:t>关联函数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web_reg_save_param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(const char *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ParamName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&lt;list of Attributes&gt;, LAST);</a:t>
            </a:r>
            <a:endParaRPr lang="en-US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ParamName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存放得到的动态内容的参数名称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list of Attributes: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其它属性，包括：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Notfound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LB, RB, 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RelFrameID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Search, ORD, 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SaveOffset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Convert, </a:t>
            </a: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SaveLen</a:t>
            </a: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属性值不分大小写。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LB( Left Boundary ) :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返回信息的左边界字串。该属性必须有，并且区分大小写。 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None/>
            </a:pPr>
            <a:r>
              <a:rPr lang="en-US" sz="1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RB( Right Boundary ):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返回信息的右边界字串。该属性必须有，并且区分大小写</a:t>
            </a:r>
            <a:endParaRPr lang="zh-CN" altLang="en-US" sz="1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ORD :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说明第几次出现的左边界子串的匹配项才是需要的内容。该属性可有可无，缺省值是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。如为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All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，则将所有找到的内容储存起来。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例如：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//{"hidden":"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false","id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":"ff8080814dbcc596014dbdcab9353f20","maxLength"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web_reg_save_param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("id",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"LB=\"hidden\":\"false\",\"id\":\"",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"RB=\",\"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maxLength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\"",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LAST)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8027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完善测试脚本⑨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857232"/>
            <a:ext cx="8229600" cy="5330906"/>
          </a:xfrm>
        </p:spPr>
        <p:txBody>
          <a:bodyPr>
            <a:normAutofit lnSpcReduction="10000"/>
          </a:bodyPr>
          <a:lstStyle/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  <a:cs typeface="宋体" panose="02010600030101010101" pitchFamily="2" charset="-122"/>
              </a:rPr>
              <a:t>插入函数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</a:rPr>
              <a:t>输出函数</a:t>
            </a:r>
            <a:endParaRPr lang="zh-CN" altLang="en-US" sz="16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buNone/>
            </a:pP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lr_message:lr_message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函数将信息发送到日志文件和输入窗口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lr_message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函数将信息发送到日志文件和输入窗口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lr_output_message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函数将带有脚本部分的行号的消息发送到输出窗口和日志文件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lr_output_message: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lr_output_message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函数将带有脚本部分的行号的消息发送到输出窗口和日志文件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lr_output_message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("id===========%s", 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lr_eval_string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("{id}"));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latin typeface="仿宋_GB2312" pitchFamily="49" charset="-122"/>
                <a:ea typeface="仿宋_GB2312" pitchFamily="49" charset="-122"/>
              </a:rPr>
              <a:t>比较函数</a:t>
            </a:r>
            <a:endParaRPr lang="en-US" altLang="zh-CN" sz="1600" b="1" dirty="0" smtClean="0">
              <a:latin typeface="仿宋_GB2312" pitchFamily="49" charset="-122"/>
              <a:ea typeface="仿宋_GB2312" pitchFamily="49" charset="-122"/>
            </a:endParaRPr>
          </a:p>
          <a:p>
            <a:pPr lvl="1">
              <a:buNone/>
            </a:pPr>
            <a:r>
              <a:rPr lang="en-US" sz="1000" dirty="0" err="1" smtClean="0">
                <a:latin typeface="+mn-ea"/>
                <a:ea typeface="+mn-ea"/>
              </a:rPr>
              <a:t>Int</a:t>
            </a:r>
            <a:r>
              <a:rPr lang="en-US" sz="1000" dirty="0" smtClean="0">
                <a:latin typeface="+mn-ea"/>
                <a:ea typeface="+mn-ea"/>
              </a:rPr>
              <a:t> </a:t>
            </a:r>
            <a:r>
              <a:rPr lang="en-US" sz="1000" dirty="0" err="1" smtClean="0">
                <a:latin typeface="+mn-ea"/>
                <a:ea typeface="+mn-ea"/>
              </a:rPr>
              <a:t>strcmp</a:t>
            </a:r>
            <a:r>
              <a:rPr lang="en-US" sz="1000" dirty="0" smtClean="0">
                <a:latin typeface="+mn-ea"/>
                <a:ea typeface="+mn-ea"/>
              </a:rPr>
              <a:t>(const char *s1, const char *s2); s1, s2 </a:t>
            </a:r>
            <a:r>
              <a:rPr lang="zh-CN" altLang="en-US" sz="1000" dirty="0" smtClean="0">
                <a:latin typeface="+mn-ea"/>
                <a:ea typeface="+mn-ea"/>
              </a:rPr>
              <a:t>为需要比较的两个字符串返回值</a:t>
            </a:r>
            <a:r>
              <a:rPr lang="en-US" altLang="zh-CN" sz="1000" dirty="0" smtClean="0">
                <a:latin typeface="+mn-ea"/>
                <a:ea typeface="+mn-ea"/>
              </a:rPr>
              <a:t>】</a:t>
            </a:r>
            <a:r>
              <a:rPr lang="zh-CN" altLang="en-US" sz="1000" dirty="0" smtClean="0">
                <a:latin typeface="+mn-ea"/>
                <a:ea typeface="+mn-ea"/>
              </a:rPr>
              <a:t>若参数</a:t>
            </a:r>
            <a:r>
              <a:rPr lang="en-US" altLang="zh-CN" sz="1000" dirty="0" smtClean="0">
                <a:latin typeface="+mn-ea"/>
                <a:ea typeface="+mn-ea"/>
              </a:rPr>
              <a:t>s1 </a:t>
            </a:r>
            <a:r>
              <a:rPr lang="zh-CN" altLang="en-US" sz="1000" dirty="0" smtClean="0">
                <a:latin typeface="+mn-ea"/>
                <a:ea typeface="+mn-ea"/>
              </a:rPr>
              <a:t>和</a:t>
            </a:r>
            <a:r>
              <a:rPr lang="en-US" altLang="zh-CN" sz="1000" dirty="0" smtClean="0">
                <a:latin typeface="+mn-ea"/>
                <a:ea typeface="+mn-ea"/>
              </a:rPr>
              <a:t>s2 </a:t>
            </a:r>
            <a:r>
              <a:rPr lang="zh-CN" altLang="en-US" sz="1000" dirty="0" smtClean="0">
                <a:latin typeface="+mn-ea"/>
                <a:ea typeface="+mn-ea"/>
              </a:rPr>
              <a:t>字符串相同则返回</a:t>
            </a:r>
            <a:r>
              <a:rPr lang="en-US" altLang="zh-CN" sz="1000" dirty="0" smtClean="0">
                <a:latin typeface="+mn-ea"/>
                <a:ea typeface="+mn-ea"/>
              </a:rPr>
              <a:t>0</a:t>
            </a:r>
            <a:r>
              <a:rPr lang="zh-CN" altLang="en-US" sz="1000" dirty="0" smtClean="0">
                <a:latin typeface="+mn-ea"/>
                <a:ea typeface="+mn-ea"/>
              </a:rPr>
              <a:t>。</a:t>
            </a:r>
            <a:r>
              <a:rPr lang="en-US" altLang="zh-CN" sz="1000" dirty="0" smtClean="0">
                <a:latin typeface="+mn-ea"/>
                <a:ea typeface="+mn-ea"/>
              </a:rPr>
              <a:t>s1 </a:t>
            </a:r>
            <a:r>
              <a:rPr lang="zh-CN" altLang="en-US" sz="1000" dirty="0" smtClean="0">
                <a:latin typeface="+mn-ea"/>
                <a:ea typeface="+mn-ea"/>
              </a:rPr>
              <a:t>若大于</a:t>
            </a:r>
            <a:r>
              <a:rPr lang="en-US" altLang="zh-CN" sz="1000" dirty="0" smtClean="0">
                <a:latin typeface="+mn-ea"/>
                <a:ea typeface="+mn-ea"/>
              </a:rPr>
              <a:t>s2 </a:t>
            </a:r>
            <a:r>
              <a:rPr lang="zh-CN" altLang="en-US" sz="1000" dirty="0" smtClean="0">
                <a:latin typeface="+mn-ea"/>
                <a:ea typeface="+mn-ea"/>
              </a:rPr>
              <a:t>则返回大于</a:t>
            </a:r>
            <a:r>
              <a:rPr lang="en-US" altLang="zh-CN" sz="1000" dirty="0" smtClean="0">
                <a:latin typeface="+mn-ea"/>
                <a:ea typeface="+mn-ea"/>
              </a:rPr>
              <a:t>0 </a:t>
            </a:r>
            <a:r>
              <a:rPr lang="zh-CN" altLang="en-US" sz="1000" dirty="0" smtClean="0">
                <a:latin typeface="+mn-ea"/>
                <a:ea typeface="+mn-ea"/>
              </a:rPr>
              <a:t>的值。</a:t>
            </a:r>
            <a:r>
              <a:rPr lang="en-US" altLang="zh-CN" sz="1000" dirty="0" smtClean="0">
                <a:latin typeface="+mn-ea"/>
                <a:ea typeface="+mn-ea"/>
              </a:rPr>
              <a:t>s1 </a:t>
            </a:r>
            <a:r>
              <a:rPr lang="zh-CN" altLang="en-US" sz="1000" dirty="0" smtClean="0">
                <a:latin typeface="+mn-ea"/>
                <a:ea typeface="+mn-ea"/>
              </a:rPr>
              <a:t>若小于</a:t>
            </a:r>
            <a:r>
              <a:rPr lang="en-US" altLang="zh-CN" sz="1000" dirty="0" smtClean="0">
                <a:latin typeface="+mn-ea"/>
                <a:ea typeface="+mn-ea"/>
              </a:rPr>
              <a:t>s2 </a:t>
            </a:r>
            <a:r>
              <a:rPr lang="zh-CN" altLang="en-US" sz="1000" dirty="0" smtClean="0">
                <a:latin typeface="+mn-ea"/>
                <a:ea typeface="+mn-ea"/>
              </a:rPr>
              <a:t>则返回小于</a:t>
            </a:r>
            <a:r>
              <a:rPr lang="en-US" altLang="zh-CN" sz="1000" dirty="0" smtClean="0">
                <a:latin typeface="+mn-ea"/>
                <a:ea typeface="+mn-ea"/>
              </a:rPr>
              <a:t>0 </a:t>
            </a:r>
            <a:r>
              <a:rPr lang="zh-CN" altLang="en-US" sz="1000" dirty="0" smtClean="0">
                <a:latin typeface="+mn-ea"/>
                <a:ea typeface="+mn-ea"/>
              </a:rPr>
              <a:t>的值</a:t>
            </a:r>
            <a:br>
              <a:rPr lang="en-US" sz="1000" dirty="0" smtClean="0">
                <a:latin typeface="+mn-ea"/>
                <a:ea typeface="+mn-ea"/>
              </a:rPr>
            </a:br>
            <a:r>
              <a:rPr lang="zh-CN" altLang="en-US" sz="1000" dirty="0" smtClean="0">
                <a:latin typeface="+mn-ea"/>
                <a:ea typeface="+mn-ea"/>
              </a:rPr>
              <a:t>例如：</a:t>
            </a:r>
            <a:r>
              <a:rPr lang="en-US" sz="1000" dirty="0" smtClean="0">
                <a:latin typeface="+mn-ea"/>
                <a:ea typeface="+mn-ea"/>
              </a:rPr>
              <a:t>if(</a:t>
            </a:r>
            <a:r>
              <a:rPr lang="en-US" sz="1000" dirty="0" err="1" smtClean="0">
                <a:latin typeface="+mn-ea"/>
                <a:ea typeface="+mn-ea"/>
              </a:rPr>
              <a:t>strcmp</a:t>
            </a:r>
            <a:r>
              <a:rPr lang="en-US" sz="1000" dirty="0" smtClean="0">
                <a:latin typeface="+mn-ea"/>
                <a:ea typeface="+mn-ea"/>
              </a:rPr>
              <a:t>(</a:t>
            </a:r>
            <a:r>
              <a:rPr lang="en-US" sz="1000" dirty="0" err="1" smtClean="0">
                <a:latin typeface="+mn-ea"/>
                <a:ea typeface="+mn-ea"/>
              </a:rPr>
              <a:t>lr_eval_string</a:t>
            </a:r>
            <a:r>
              <a:rPr lang="en-US" sz="1000" dirty="0" smtClean="0">
                <a:latin typeface="+mn-ea"/>
                <a:ea typeface="+mn-ea"/>
              </a:rPr>
              <a:t>("{res0}"),"false")==0){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sz="1000" dirty="0" smtClean="0">
                <a:latin typeface="+mn-ea"/>
                <a:ea typeface="+mn-ea"/>
              </a:rPr>
              <a:t>		</a:t>
            </a:r>
            <a:r>
              <a:rPr lang="en-US" sz="1000" dirty="0" err="1" smtClean="0">
                <a:latin typeface="+mn-ea"/>
                <a:ea typeface="+mn-ea"/>
              </a:rPr>
              <a:t>lr_end_transaction</a:t>
            </a:r>
            <a:r>
              <a:rPr lang="en-US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点击开始作业</a:t>
            </a:r>
            <a:r>
              <a:rPr lang="en-US" altLang="zh-CN" sz="1000" dirty="0" smtClean="0">
                <a:latin typeface="+mn-ea"/>
                <a:ea typeface="+mn-ea"/>
              </a:rPr>
              <a:t>", </a:t>
            </a:r>
            <a:r>
              <a:rPr lang="en-US" sz="1000" dirty="0" smtClean="0">
                <a:latin typeface="+mn-ea"/>
                <a:ea typeface="+mn-ea"/>
              </a:rPr>
              <a:t>LR_PASS);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sz="1000" dirty="0" smtClean="0">
                <a:latin typeface="+mn-ea"/>
                <a:ea typeface="+mn-ea"/>
              </a:rPr>
              <a:t>	}else{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sz="1000" dirty="0" smtClean="0">
                <a:latin typeface="+mn-ea"/>
                <a:ea typeface="+mn-ea"/>
              </a:rPr>
              <a:t>		</a:t>
            </a:r>
            <a:r>
              <a:rPr lang="en-US" sz="1000" dirty="0" err="1" smtClean="0">
                <a:latin typeface="+mn-ea"/>
                <a:ea typeface="+mn-ea"/>
              </a:rPr>
              <a:t>lr_error_message</a:t>
            </a:r>
            <a:r>
              <a:rPr lang="en-US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点击开始作业失败</a:t>
            </a:r>
            <a:r>
              <a:rPr lang="en-US" altLang="zh-CN" sz="1000" dirty="0" smtClean="0">
                <a:latin typeface="+mn-ea"/>
                <a:ea typeface="+mn-ea"/>
              </a:rPr>
              <a:t>");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	</a:t>
            </a:r>
            <a:r>
              <a:rPr lang="en-US" sz="1000" dirty="0" err="1" smtClean="0">
                <a:latin typeface="+mn-ea"/>
                <a:ea typeface="+mn-ea"/>
              </a:rPr>
              <a:t>lr_end_transaction</a:t>
            </a:r>
            <a:r>
              <a:rPr lang="en-US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点击开始作业</a:t>
            </a:r>
            <a:r>
              <a:rPr lang="en-US" altLang="zh-CN" sz="1000" dirty="0" smtClean="0">
                <a:latin typeface="+mn-ea"/>
                <a:ea typeface="+mn-ea"/>
              </a:rPr>
              <a:t>", </a:t>
            </a:r>
            <a:r>
              <a:rPr lang="en-US" sz="1000" dirty="0" smtClean="0">
                <a:latin typeface="+mn-ea"/>
                <a:ea typeface="+mn-ea"/>
              </a:rPr>
              <a:t>LR_FAIL);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sz="1000" dirty="0" smtClean="0">
                <a:latin typeface="+mn-ea"/>
                <a:ea typeface="+mn-ea"/>
              </a:rPr>
              <a:t>		return 0;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sz="1000" dirty="0" smtClean="0">
                <a:latin typeface="+mn-ea"/>
                <a:ea typeface="+mn-ea"/>
              </a:rPr>
              <a:t>	}</a:t>
            </a:r>
            <a:endParaRPr lang="en-US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sz="1000" b="1" dirty="0" smtClean="0">
                <a:latin typeface="+mn-ea"/>
                <a:ea typeface="+mn-ea"/>
              </a:rPr>
              <a:t>注</a:t>
            </a:r>
            <a:r>
              <a:rPr lang="zh-CN" altLang="en-US" sz="1000" dirty="0" smtClean="0">
                <a:latin typeface="+mn-ea"/>
                <a:ea typeface="+mn-ea"/>
              </a:rPr>
              <a:t>：也可以通过</a:t>
            </a:r>
            <a:r>
              <a:rPr lang="en-US" altLang="zh-CN" sz="1000" dirty="0" err="1" smtClean="0">
                <a:latin typeface="+mn-ea"/>
                <a:ea typeface="+mn-ea"/>
              </a:rPr>
              <a:t>atoi</a:t>
            </a:r>
            <a:r>
              <a:rPr lang="en-US" altLang="zh-CN" sz="1000" dirty="0" smtClean="0">
                <a:latin typeface="+mn-ea"/>
                <a:ea typeface="+mn-ea"/>
              </a:rPr>
              <a:t>(</a:t>
            </a:r>
            <a:r>
              <a:rPr lang="zh-CN" altLang="en-US" sz="1000" dirty="0" smtClean="0">
                <a:latin typeface="+mn-ea"/>
                <a:ea typeface="+mn-ea"/>
              </a:rPr>
              <a:t>转换函数</a:t>
            </a:r>
            <a:r>
              <a:rPr lang="en-US" altLang="zh-CN" sz="1000" dirty="0" smtClean="0">
                <a:latin typeface="+mn-ea"/>
                <a:ea typeface="+mn-ea"/>
              </a:rPr>
              <a:t>)</a:t>
            </a:r>
            <a:r>
              <a:rPr lang="zh-CN" altLang="en-US" sz="1000" dirty="0" smtClean="0">
                <a:latin typeface="+mn-ea"/>
                <a:ea typeface="+mn-ea"/>
              </a:rPr>
              <a:t>对检查点进行判断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zh-CN" altLang="en-US" sz="1000" dirty="0" smtClean="0">
                <a:latin typeface="+mn-ea"/>
                <a:ea typeface="+mn-ea"/>
              </a:rPr>
              <a:t>例如：</a:t>
            </a:r>
            <a:r>
              <a:rPr lang="en-US" altLang="zh-CN" sz="1000" dirty="0" smtClean="0">
                <a:latin typeface="+mn-ea"/>
                <a:ea typeface="+mn-ea"/>
              </a:rPr>
              <a:t>if(</a:t>
            </a:r>
            <a:r>
              <a:rPr lang="en-US" altLang="zh-CN" sz="1000" dirty="0" err="1" smtClean="0">
                <a:latin typeface="+mn-ea"/>
                <a:ea typeface="+mn-ea"/>
              </a:rPr>
              <a:t>atoi</a:t>
            </a:r>
            <a:r>
              <a:rPr lang="en-US" altLang="zh-CN" sz="1000" dirty="0" smtClean="0">
                <a:latin typeface="+mn-ea"/>
                <a:ea typeface="+mn-ea"/>
              </a:rPr>
              <a:t>(</a:t>
            </a:r>
            <a:r>
              <a:rPr lang="en-US" altLang="zh-CN" sz="1000" dirty="0" err="1" smtClean="0">
                <a:latin typeface="+mn-ea"/>
                <a:ea typeface="+mn-ea"/>
              </a:rPr>
              <a:t>lr_eval_string</a:t>
            </a:r>
            <a:r>
              <a:rPr lang="en-US" altLang="zh-CN" sz="1000" dirty="0" smtClean="0">
                <a:latin typeface="+mn-ea"/>
                <a:ea typeface="+mn-ea"/>
              </a:rPr>
              <a:t>("{count}")!=0){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</a:t>
            </a:r>
            <a:r>
              <a:rPr lang="en-US" altLang="zh-CN" sz="1000" dirty="0" err="1" smtClean="0">
                <a:latin typeface="+mn-ea"/>
                <a:ea typeface="+mn-ea"/>
              </a:rPr>
              <a:t>lr_end_transaction</a:t>
            </a:r>
            <a:r>
              <a:rPr lang="en-US" altLang="zh-CN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提交</a:t>
            </a:r>
            <a:r>
              <a:rPr lang="en-US" altLang="zh-CN" sz="1000" dirty="0" smtClean="0">
                <a:latin typeface="+mn-ea"/>
                <a:ea typeface="+mn-ea"/>
              </a:rPr>
              <a:t>", LR_PASS);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}else{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</a:t>
            </a:r>
            <a:r>
              <a:rPr lang="en-US" altLang="zh-CN" sz="1000" dirty="0" err="1" smtClean="0">
                <a:latin typeface="+mn-ea"/>
                <a:ea typeface="+mn-ea"/>
              </a:rPr>
              <a:t>lr_error_message</a:t>
            </a:r>
            <a:r>
              <a:rPr lang="en-US" altLang="zh-CN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提交失败</a:t>
            </a:r>
            <a:r>
              <a:rPr lang="en-US" altLang="zh-CN" sz="1000" dirty="0" smtClean="0">
                <a:latin typeface="+mn-ea"/>
                <a:ea typeface="+mn-ea"/>
              </a:rPr>
              <a:t>");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</a:t>
            </a:r>
            <a:r>
              <a:rPr lang="en-US" altLang="zh-CN" sz="1000" dirty="0" err="1" smtClean="0">
                <a:latin typeface="+mn-ea"/>
                <a:ea typeface="+mn-ea"/>
              </a:rPr>
              <a:t>lr_end_transaction</a:t>
            </a:r>
            <a:r>
              <a:rPr lang="en-US" altLang="zh-CN" sz="1000" dirty="0" smtClean="0">
                <a:latin typeface="+mn-ea"/>
                <a:ea typeface="+mn-ea"/>
              </a:rPr>
              <a:t>("</a:t>
            </a:r>
            <a:r>
              <a:rPr lang="zh-CN" altLang="en-US" sz="1000" dirty="0" smtClean="0">
                <a:latin typeface="+mn-ea"/>
                <a:ea typeface="+mn-ea"/>
              </a:rPr>
              <a:t>云平台数据录入</a:t>
            </a:r>
            <a:r>
              <a:rPr lang="en-US" altLang="zh-CN" sz="1000" dirty="0" smtClean="0">
                <a:latin typeface="+mn-ea"/>
                <a:ea typeface="+mn-ea"/>
              </a:rPr>
              <a:t>_</a:t>
            </a:r>
            <a:r>
              <a:rPr lang="zh-CN" altLang="en-US" sz="1000" dirty="0" smtClean="0">
                <a:latin typeface="+mn-ea"/>
                <a:ea typeface="+mn-ea"/>
              </a:rPr>
              <a:t>提交</a:t>
            </a:r>
            <a:r>
              <a:rPr lang="en-US" altLang="zh-CN" sz="1000" dirty="0" smtClean="0">
                <a:latin typeface="+mn-ea"/>
                <a:ea typeface="+mn-ea"/>
              </a:rPr>
              <a:t>", LR_FAIL);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return 0;</a:t>
            </a:r>
            <a:endParaRPr lang="en-US" altLang="zh-CN" sz="1000" dirty="0" smtClean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zh-CN" sz="1000" dirty="0" smtClean="0">
                <a:latin typeface="+mn-ea"/>
                <a:ea typeface="+mn-ea"/>
              </a:rPr>
              <a:t>	}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EEE72E-B6AE-4BE6-A519-1AA8F3E7E358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FA80D8-9235-465C-A279-0661EDD0A938}" type="slidenum">
              <a:rPr lang="zh-CN" altLang="en-US"/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615" y="15710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完善测试脚本⑩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6" y="92867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插入集合点</a:t>
            </a:r>
            <a:endParaRPr lang="zh-CN" altLang="en-US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67042" y="1500174"/>
            <a:ext cx="6553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9386C7-D72C-4B2B-82CC-32620FC05CC3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A8C9DB-049B-495B-8DB8-39C407C9A1F1}" type="slidenum">
              <a:rPr lang="zh-CN" altLang="en-US"/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375" y="6122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完善测试脚本⑪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6" y="928670"/>
            <a:ext cx="8229600" cy="5040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插入集合点</a:t>
            </a:r>
            <a:endParaRPr lang="en-US" altLang="zh-CN" sz="24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81290" y="1714488"/>
            <a:ext cx="5610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415" y="13805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运行测试脚本⑫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809720" y="1000108"/>
            <a:ext cx="8229600" cy="346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A63070-FF18-44D3-8BF8-1BA60B838FC2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7D8A6-8FED-4F5A-AFD4-A0763FF3181F}" type="slidenum">
              <a:rPr lang="zh-CN" altLang="en-US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16375" y="10884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运行测试脚本⑬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2230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6976" y="1142984"/>
            <a:ext cx="77739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11" name="AutoShape 46"/>
          <p:cNvSpPr/>
          <p:nvPr/>
        </p:nvSpPr>
        <p:spPr bwMode="auto">
          <a:xfrm rot="5400000">
            <a:off x="-707231" y="1664494"/>
            <a:ext cx="4824412" cy="4210050"/>
          </a:xfrm>
          <a:custGeom>
            <a:avLst/>
            <a:gdLst>
              <a:gd name="T0" fmla="*/ 398 w 21600"/>
              <a:gd name="T1" fmla="*/ 0 h 21600"/>
              <a:gd name="T2" fmla="*/ 21202 w 21600"/>
              <a:gd name="T3" fmla="*/ 13628 h 21600"/>
            </a:gdLst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  <a:cxn ang="0">
                <a:pos x="323" y="10641"/>
              </a:cxn>
            </a:cxnLst>
            <a:rect l="T0" t="T1" r="T2" b="T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0F0F0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7412" name="AutoShape 47"/>
          <p:cNvSpPr/>
          <p:nvPr/>
        </p:nvSpPr>
        <p:spPr bwMode="auto">
          <a:xfrm rot="5400000" flipH="1">
            <a:off x="-302418" y="2070893"/>
            <a:ext cx="4030662" cy="346710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7715 h 21600"/>
            </a:gdLst>
            <a:ahLst/>
            <a:cxnLst>
              <a:cxn ang="0">
                <a:pos x="10744" y="10800"/>
              </a:cxn>
              <a:cxn ang="0">
                <a:pos x="10800" y="10744"/>
              </a:cxn>
              <a:cxn ang="0">
                <a:pos x="10856" y="10799"/>
              </a:cxn>
              <a:cxn ang="0">
                <a:pos x="21600" y="10800"/>
              </a:cxn>
              <a:cxn ang="0">
                <a:pos x="10800" y="0"/>
              </a:cxn>
              <a:cxn ang="0">
                <a:pos x="0" y="10800"/>
              </a:cxn>
              <a:cxn ang="0">
                <a:pos x="10744" y="10800"/>
              </a:cxn>
            </a:cxnLst>
            <a:rect l="T0" t="T1" r="T2" b="T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/>
          <p:nvPr/>
        </p:nvGrpSpPr>
        <p:grpSpPr bwMode="auto">
          <a:xfrm rot="-1187213">
            <a:off x="2709033" y="1591560"/>
            <a:ext cx="413029" cy="509793"/>
            <a:chOff x="0" y="-63"/>
            <a:chExt cx="1982" cy="2161"/>
          </a:xfrm>
        </p:grpSpPr>
        <p:sp>
          <p:nvSpPr>
            <p:cNvPr id="17414" name="Oval 54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5" name="Oval 55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6" name="Oval 56"/>
            <p:cNvSpPr>
              <a:spLocks noChangeArrowheads="1"/>
            </p:cNvSpPr>
            <p:nvPr/>
          </p:nvSpPr>
          <p:spPr bwMode="auto">
            <a:xfrm>
              <a:off x="221" y="-63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7" name="Oval 5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8" name="Oval 58"/>
            <p:cNvSpPr>
              <a:spLocks noChangeArrowheads="1"/>
            </p:cNvSpPr>
            <p:nvPr/>
          </p:nvSpPr>
          <p:spPr bwMode="auto">
            <a:xfrm>
              <a:off x="252" y="-63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9" name="Oval 59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 rot="-926703">
            <a:off x="3366322" y="2296628"/>
            <a:ext cx="413029" cy="510265"/>
            <a:chOff x="0" y="-65"/>
            <a:chExt cx="1982" cy="2163"/>
          </a:xfrm>
        </p:grpSpPr>
        <p:sp>
          <p:nvSpPr>
            <p:cNvPr id="17421" name="Oval 61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2" name="Oval 62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3" name="Oval 63"/>
            <p:cNvSpPr>
              <a:spLocks noChangeArrowheads="1"/>
            </p:cNvSpPr>
            <p:nvPr/>
          </p:nvSpPr>
          <p:spPr bwMode="auto">
            <a:xfrm>
              <a:off x="233" y="-65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4" name="Oval 64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5" name="Oval 65"/>
            <p:cNvSpPr>
              <a:spLocks noChangeArrowheads="1"/>
            </p:cNvSpPr>
            <p:nvPr/>
          </p:nvSpPr>
          <p:spPr bwMode="auto">
            <a:xfrm>
              <a:off x="259" y="-61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6" name="Oval 66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667108" y="3219585"/>
            <a:ext cx="413029" cy="509086"/>
            <a:chOff x="0" y="-60"/>
            <a:chExt cx="1982" cy="2158"/>
          </a:xfrm>
        </p:grpSpPr>
        <p:sp>
          <p:nvSpPr>
            <p:cNvPr id="17428" name="Oval 68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9" name="Oval 69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0" name="Oval 70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1" name="Oval 71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2" name="Oval 72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3" name="Oval 73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3524232" y="4200664"/>
            <a:ext cx="413029" cy="509085"/>
            <a:chOff x="0" y="-60"/>
            <a:chExt cx="1982" cy="2158"/>
          </a:xfrm>
        </p:grpSpPr>
        <p:sp>
          <p:nvSpPr>
            <p:cNvPr id="17435" name="Oval 75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6" name="Oval 76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7" name="Oval 7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8" name="Oval 78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9" name="Oval 79"/>
            <p:cNvSpPr>
              <a:spLocks noChangeArrowheads="1"/>
            </p:cNvSpPr>
            <p:nvPr/>
          </p:nvSpPr>
          <p:spPr bwMode="auto">
            <a:xfrm>
              <a:off x="259" y="-60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0" name="Oval 80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 rot="909872">
            <a:off x="3151471" y="5031287"/>
            <a:ext cx="408331" cy="509322"/>
            <a:chOff x="0" y="-61"/>
            <a:chExt cx="2098" cy="2159"/>
          </a:xfrm>
        </p:grpSpPr>
        <p:sp>
          <p:nvSpPr>
            <p:cNvPr id="17442" name="Oval 82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3" name="Oval 83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4" name="Oval 84"/>
            <p:cNvSpPr>
              <a:spLocks noChangeArrowheads="1"/>
            </p:cNvSpPr>
            <p:nvPr/>
          </p:nvSpPr>
          <p:spPr bwMode="auto">
            <a:xfrm>
              <a:off x="216" y="-61"/>
              <a:ext cx="186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5" name="Oval 85"/>
            <p:cNvSpPr>
              <a:spLocks noChangeArrowheads="1"/>
            </p:cNvSpPr>
            <p:nvPr/>
          </p:nvSpPr>
          <p:spPr bwMode="auto">
            <a:xfrm>
              <a:off x="228" y="-60"/>
              <a:ext cx="1870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6" name="Oval 86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7" name="Oval 87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48" name="AutoShape 51"/>
          <p:cNvSpPr>
            <a:spLocks noChangeArrowheads="1"/>
          </p:cNvSpPr>
          <p:nvPr/>
        </p:nvSpPr>
        <p:spPr bwMode="auto">
          <a:xfrm>
            <a:off x="3819540" y="2420934"/>
            <a:ext cx="4276724" cy="436562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开发测试脚本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49" name="AutoShape 51"/>
          <p:cNvSpPr>
            <a:spLocks noChangeArrowheads="1"/>
          </p:cNvSpPr>
          <p:nvPr/>
        </p:nvSpPr>
        <p:spPr bwMode="auto">
          <a:xfrm>
            <a:off x="3238480" y="1492240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LoadRunner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50" name="AutoShape 51"/>
          <p:cNvSpPr>
            <a:spLocks noChangeArrowheads="1"/>
          </p:cNvSpPr>
          <p:nvPr/>
        </p:nvSpPr>
        <p:spPr bwMode="auto">
          <a:xfrm>
            <a:off x="4024298" y="4214818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" name="AutoShape 52"/>
          <p:cNvGrpSpPr/>
          <p:nvPr/>
        </p:nvGrpSpPr>
        <p:grpSpPr bwMode="auto">
          <a:xfrm>
            <a:off x="4024298" y="3143248"/>
            <a:ext cx="5072098" cy="1071570"/>
            <a:chOff x="0" y="0"/>
            <a:chExt cx="2840" cy="596"/>
          </a:xfrm>
        </p:grpSpPr>
        <p:pic>
          <p:nvPicPr>
            <p:cNvPr id="17460" name="AutoShape 52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0"/>
              <a:ext cx="2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55" y="88"/>
              <a:ext cx="2366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创建运行场景</a:t>
              </a:r>
              <a:endPara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7462" name="AutoShape 51"/>
          <p:cNvSpPr>
            <a:spLocks noChangeArrowheads="1"/>
          </p:cNvSpPr>
          <p:nvPr/>
        </p:nvSpPr>
        <p:spPr bwMode="auto">
          <a:xfrm>
            <a:off x="3605226" y="5072074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云平台实例演示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63" name="Rectangle 69"/>
          <p:cNvSpPr>
            <a:spLocks noChangeArrowheads="1"/>
          </p:cNvSpPr>
          <p:nvPr/>
        </p:nvSpPr>
        <p:spPr bwMode="auto">
          <a:xfrm>
            <a:off x="2208213" y="115888"/>
            <a:ext cx="8002587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 algn="r" latinLnBrk="1"/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仿宋_GB2312" pitchFamily="49" charset="-122"/>
              </a:rPr>
              <a:t>目录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11" name="AutoShape 46"/>
          <p:cNvSpPr/>
          <p:nvPr/>
        </p:nvSpPr>
        <p:spPr bwMode="auto">
          <a:xfrm rot="5400000">
            <a:off x="-707231" y="1664494"/>
            <a:ext cx="4824412" cy="4210050"/>
          </a:xfrm>
          <a:custGeom>
            <a:avLst/>
            <a:gdLst>
              <a:gd name="T0" fmla="*/ 398 w 21600"/>
              <a:gd name="T1" fmla="*/ 0 h 21600"/>
              <a:gd name="T2" fmla="*/ 21202 w 21600"/>
              <a:gd name="T3" fmla="*/ 13628 h 21600"/>
            </a:gdLst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  <a:cxn ang="0">
                <a:pos x="323" y="10641"/>
              </a:cxn>
            </a:cxnLst>
            <a:rect l="T0" t="T1" r="T2" b="T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0F0F0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7412" name="AutoShape 47"/>
          <p:cNvSpPr/>
          <p:nvPr/>
        </p:nvSpPr>
        <p:spPr bwMode="auto">
          <a:xfrm rot="5400000" flipH="1">
            <a:off x="-302418" y="2070893"/>
            <a:ext cx="4030662" cy="346710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7715 h 21600"/>
            </a:gdLst>
            <a:ahLst/>
            <a:cxnLst>
              <a:cxn ang="0">
                <a:pos x="10744" y="10800"/>
              </a:cxn>
              <a:cxn ang="0">
                <a:pos x="10800" y="10744"/>
              </a:cxn>
              <a:cxn ang="0">
                <a:pos x="10856" y="10799"/>
              </a:cxn>
              <a:cxn ang="0">
                <a:pos x="21600" y="10800"/>
              </a:cxn>
              <a:cxn ang="0">
                <a:pos x="10800" y="0"/>
              </a:cxn>
              <a:cxn ang="0">
                <a:pos x="0" y="10800"/>
              </a:cxn>
              <a:cxn ang="0">
                <a:pos x="10744" y="10800"/>
              </a:cxn>
            </a:cxnLst>
            <a:rect l="T0" t="T1" r="T2" b="T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/>
          <p:nvPr/>
        </p:nvGrpSpPr>
        <p:grpSpPr bwMode="auto">
          <a:xfrm rot="-1187213">
            <a:off x="2709033" y="1662998"/>
            <a:ext cx="413029" cy="509793"/>
            <a:chOff x="0" y="-63"/>
            <a:chExt cx="1982" cy="2161"/>
          </a:xfrm>
        </p:grpSpPr>
        <p:sp>
          <p:nvSpPr>
            <p:cNvPr id="17414" name="Oval 54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5" name="Oval 55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6" name="Oval 56"/>
            <p:cNvSpPr>
              <a:spLocks noChangeArrowheads="1"/>
            </p:cNvSpPr>
            <p:nvPr/>
          </p:nvSpPr>
          <p:spPr bwMode="auto">
            <a:xfrm>
              <a:off x="221" y="-63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7" name="Oval 5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8" name="Oval 58"/>
            <p:cNvSpPr>
              <a:spLocks noChangeArrowheads="1"/>
            </p:cNvSpPr>
            <p:nvPr/>
          </p:nvSpPr>
          <p:spPr bwMode="auto">
            <a:xfrm>
              <a:off x="252" y="-63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9" name="Oval 59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 rot="-926703">
            <a:off x="3366322" y="2386300"/>
            <a:ext cx="413029" cy="510265"/>
            <a:chOff x="0" y="-65"/>
            <a:chExt cx="1982" cy="2163"/>
          </a:xfrm>
        </p:grpSpPr>
        <p:sp>
          <p:nvSpPr>
            <p:cNvPr id="17421" name="Oval 61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2" name="Oval 62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3" name="Oval 63"/>
            <p:cNvSpPr>
              <a:spLocks noChangeArrowheads="1"/>
            </p:cNvSpPr>
            <p:nvPr/>
          </p:nvSpPr>
          <p:spPr bwMode="auto">
            <a:xfrm>
              <a:off x="233" y="-65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4" name="Oval 64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5" name="Oval 65"/>
            <p:cNvSpPr>
              <a:spLocks noChangeArrowheads="1"/>
            </p:cNvSpPr>
            <p:nvPr/>
          </p:nvSpPr>
          <p:spPr bwMode="auto">
            <a:xfrm>
              <a:off x="259" y="-61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6" name="Oval 66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667108" y="3148147"/>
            <a:ext cx="413029" cy="509086"/>
            <a:chOff x="0" y="-60"/>
            <a:chExt cx="1982" cy="2158"/>
          </a:xfrm>
        </p:grpSpPr>
        <p:sp>
          <p:nvSpPr>
            <p:cNvPr id="17428" name="Oval 68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9" name="Oval 69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0" name="Oval 70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1" name="Oval 71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2" name="Oval 72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3" name="Oval 73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3595670" y="4057788"/>
            <a:ext cx="413029" cy="509085"/>
            <a:chOff x="0" y="-60"/>
            <a:chExt cx="1982" cy="2158"/>
          </a:xfrm>
        </p:grpSpPr>
        <p:sp>
          <p:nvSpPr>
            <p:cNvPr id="17435" name="Oval 75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6" name="Oval 76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7" name="Oval 7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8" name="Oval 78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9" name="Oval 79"/>
            <p:cNvSpPr>
              <a:spLocks noChangeArrowheads="1"/>
            </p:cNvSpPr>
            <p:nvPr/>
          </p:nvSpPr>
          <p:spPr bwMode="auto">
            <a:xfrm>
              <a:off x="259" y="-60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0" name="Oval 80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 rot="909872">
            <a:off x="3294346" y="4888411"/>
            <a:ext cx="408331" cy="509322"/>
            <a:chOff x="0" y="-61"/>
            <a:chExt cx="2098" cy="2159"/>
          </a:xfrm>
        </p:grpSpPr>
        <p:sp>
          <p:nvSpPr>
            <p:cNvPr id="17442" name="Oval 82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3" name="Oval 83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4" name="Oval 84"/>
            <p:cNvSpPr>
              <a:spLocks noChangeArrowheads="1"/>
            </p:cNvSpPr>
            <p:nvPr/>
          </p:nvSpPr>
          <p:spPr bwMode="auto">
            <a:xfrm>
              <a:off x="216" y="-61"/>
              <a:ext cx="186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5" name="Oval 85"/>
            <p:cNvSpPr>
              <a:spLocks noChangeArrowheads="1"/>
            </p:cNvSpPr>
            <p:nvPr/>
          </p:nvSpPr>
          <p:spPr bwMode="auto">
            <a:xfrm>
              <a:off x="228" y="-60"/>
              <a:ext cx="1870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6" name="Oval 86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7" name="Oval 87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48" name="AutoShape 51"/>
          <p:cNvSpPr>
            <a:spLocks noChangeArrowheads="1"/>
          </p:cNvSpPr>
          <p:nvPr/>
        </p:nvSpPr>
        <p:spPr bwMode="auto">
          <a:xfrm>
            <a:off x="3819540" y="2420934"/>
            <a:ext cx="4276724" cy="436562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开发测试脚本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49" name="AutoShape 51"/>
          <p:cNvSpPr>
            <a:spLocks noChangeArrowheads="1"/>
          </p:cNvSpPr>
          <p:nvPr/>
        </p:nvSpPr>
        <p:spPr bwMode="auto">
          <a:xfrm>
            <a:off x="4105292" y="3206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50" name="AutoShape 51"/>
          <p:cNvSpPr>
            <a:spLocks noChangeArrowheads="1"/>
          </p:cNvSpPr>
          <p:nvPr/>
        </p:nvSpPr>
        <p:spPr bwMode="auto">
          <a:xfrm>
            <a:off x="4033854" y="407194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8" name="AutoShape 52"/>
          <p:cNvGrpSpPr/>
          <p:nvPr/>
        </p:nvGrpSpPr>
        <p:grpSpPr bwMode="auto">
          <a:xfrm>
            <a:off x="3167042" y="1428736"/>
            <a:ext cx="5072098" cy="1071570"/>
            <a:chOff x="0" y="0"/>
            <a:chExt cx="2840" cy="596"/>
          </a:xfrm>
        </p:grpSpPr>
        <p:pic>
          <p:nvPicPr>
            <p:cNvPr id="17460" name="AutoShape 52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0"/>
              <a:ext cx="2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55" y="88"/>
              <a:ext cx="2366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测试工具</a:t>
              </a:r>
              <a:r>
                <a:rPr lang="en-US" altLang="zh-CN" dirty="0" err="1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LoadRunner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7462" name="AutoShape 51"/>
          <p:cNvSpPr>
            <a:spLocks noChangeArrowheads="1"/>
          </p:cNvSpPr>
          <p:nvPr/>
        </p:nvSpPr>
        <p:spPr bwMode="auto">
          <a:xfrm>
            <a:off x="3748102" y="4929198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云平台实例演示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63" name="Rectangle 69"/>
          <p:cNvSpPr>
            <a:spLocks noChangeArrowheads="1"/>
          </p:cNvSpPr>
          <p:nvPr/>
        </p:nvSpPr>
        <p:spPr bwMode="auto">
          <a:xfrm>
            <a:off x="2208213" y="115888"/>
            <a:ext cx="8002587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 algn="r" latinLnBrk="1"/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仿宋_GB2312" pitchFamily="49" charset="-122"/>
              </a:rPr>
              <a:t>目录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28283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34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52596" y="1214422"/>
            <a:ext cx="8229600" cy="476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865" y="16726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44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95604" y="1357298"/>
            <a:ext cx="58197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21171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设置场景①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55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095472" y="1142984"/>
            <a:ext cx="8229600" cy="435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3582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设置场景②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9763" y="966788"/>
            <a:ext cx="83724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设置场景③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7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071068" y="1576388"/>
            <a:ext cx="80498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设置场景④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8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695575" y="1577181"/>
            <a:ext cx="68008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设置场景⑤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396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702756" y="1576388"/>
            <a:ext cx="6786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设置场景⑥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06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694737" y="1576388"/>
            <a:ext cx="6802526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设置场景⑦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16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696610" y="1576388"/>
            <a:ext cx="6798779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设置场景⑧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26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81200" y="2157555"/>
            <a:ext cx="8229600" cy="387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82" y="-27384"/>
            <a:ext cx="8410854" cy="791542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3200" b="1" dirty="0" err="1" smtClean="0">
                <a:latin typeface="仿宋_GB2312" pitchFamily="49" charset="-122"/>
                <a:ea typeface="仿宋_GB2312" pitchFamily="49" charset="-122"/>
              </a:rPr>
              <a:t>LoadRunner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简介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000108"/>
            <a:ext cx="8229600" cy="5040560"/>
          </a:xfrm>
        </p:spPr>
        <p:txBody>
          <a:bodyPr/>
          <a:lstStyle/>
          <a:p>
            <a:pPr indent="342900">
              <a:lnSpc>
                <a:spcPct val="150000"/>
              </a:lnSpc>
              <a:buNone/>
            </a:pPr>
            <a:r>
              <a:rPr lang="en-US" altLang="zh-CN" sz="1800" dirty="0" smtClean="0">
                <a:latin typeface="+mn-ea"/>
                <a:ea typeface="+mn-ea"/>
              </a:rPr>
              <a:t>	</a:t>
            </a:r>
            <a:r>
              <a:rPr lang="en-US" altLang="zh-CN" sz="1800" dirty="0" err="1" smtClean="0">
                <a:latin typeface="+mn-ea"/>
                <a:ea typeface="+mn-ea"/>
              </a:rPr>
              <a:t>LoadRunner</a:t>
            </a:r>
            <a:r>
              <a:rPr lang="zh-CN" altLang="en-US" sz="1800" dirty="0" smtClean="0">
                <a:latin typeface="+mn-ea"/>
                <a:ea typeface="+mn-ea"/>
              </a:rPr>
              <a:t>是原</a:t>
            </a:r>
            <a:r>
              <a:rPr lang="en-US" altLang="zh-CN" sz="1800" b="1" u="sng" dirty="0" smtClean="0">
                <a:latin typeface="+mn-ea"/>
                <a:ea typeface="+mn-ea"/>
              </a:rPr>
              <a:t>Mercury</a:t>
            </a:r>
            <a:r>
              <a:rPr lang="zh-CN" altLang="en-US" sz="1800" dirty="0" smtClean="0">
                <a:latin typeface="+mn-ea"/>
                <a:ea typeface="+mn-ea"/>
              </a:rPr>
              <a:t>公司是产品，</a:t>
            </a:r>
            <a:r>
              <a:rPr lang="en-US" altLang="zh-CN" sz="1800" dirty="0" smtClean="0">
                <a:latin typeface="+mn-ea"/>
                <a:ea typeface="+mn-ea"/>
              </a:rPr>
              <a:t>2006</a:t>
            </a:r>
            <a:r>
              <a:rPr lang="zh-CN" altLang="en-US" sz="1800" dirty="0" smtClean="0">
                <a:latin typeface="+mn-ea"/>
                <a:ea typeface="+mn-ea"/>
              </a:rPr>
              <a:t>年</a:t>
            </a:r>
            <a:r>
              <a:rPr lang="en-US" altLang="zh-CN" sz="1800" dirty="0" smtClean="0">
                <a:latin typeface="+mn-ea"/>
                <a:ea typeface="+mn-ea"/>
              </a:rPr>
              <a:t>Mercury</a:t>
            </a:r>
            <a:r>
              <a:rPr lang="zh-CN" altLang="en-US" sz="1800" dirty="0" smtClean="0">
                <a:latin typeface="+mn-ea"/>
                <a:ea typeface="+mn-ea"/>
              </a:rPr>
              <a:t>公司被</a:t>
            </a:r>
            <a:r>
              <a:rPr lang="en-US" altLang="zh-CN" sz="1800" dirty="0" smtClean="0">
                <a:latin typeface="+mn-ea"/>
                <a:ea typeface="+mn-ea"/>
              </a:rPr>
              <a:t>HP</a:t>
            </a:r>
            <a:r>
              <a:rPr lang="zh-CN" altLang="en-US" sz="1800" dirty="0" smtClean="0">
                <a:latin typeface="+mn-ea"/>
                <a:ea typeface="+mn-ea"/>
              </a:rPr>
              <a:t>收购。</a:t>
            </a:r>
            <a:r>
              <a:rPr lang="en-US" altLang="zh-CN" sz="1800" dirty="0" err="1" smtClean="0">
                <a:latin typeface="+mn-ea"/>
                <a:ea typeface="+mn-ea"/>
              </a:rPr>
              <a:t>LoadRunner</a:t>
            </a:r>
            <a:r>
              <a:rPr lang="zh-CN" altLang="en-US" sz="1800" dirty="0" smtClean="0">
                <a:latin typeface="+mn-ea"/>
                <a:ea typeface="+mn-ea"/>
              </a:rPr>
              <a:t>（以下简称</a:t>
            </a:r>
            <a:r>
              <a:rPr lang="en-US" altLang="zh-CN" sz="1800" dirty="0" smtClean="0">
                <a:latin typeface="+mn-ea"/>
                <a:ea typeface="+mn-ea"/>
              </a:rPr>
              <a:t>LR</a:t>
            </a:r>
            <a:r>
              <a:rPr lang="zh-CN" altLang="en-US" sz="1800" dirty="0" smtClean="0">
                <a:latin typeface="+mn-ea"/>
                <a:ea typeface="+mn-ea"/>
              </a:rPr>
              <a:t>）是一种高规模适应性的自动负载测试工具，它能预测系统行为，优化性能。</a:t>
            </a:r>
            <a:r>
              <a:rPr lang="en-US" altLang="zh-CN" sz="1800" dirty="0" smtClean="0">
                <a:latin typeface="+mn-ea"/>
                <a:ea typeface="+mn-ea"/>
              </a:rPr>
              <a:t>LR</a:t>
            </a:r>
            <a:r>
              <a:rPr lang="zh-CN" altLang="en-US" sz="1800" dirty="0" smtClean="0">
                <a:latin typeface="+mn-ea"/>
                <a:ea typeface="+mn-ea"/>
              </a:rPr>
              <a:t>强调强调是的对整个企业应用架构进行测试，它通过模拟实际用户的操作行为和实行实时性能监控，来帮助客户更快的确认和查找问题。</a:t>
            </a:r>
            <a:r>
              <a:rPr lang="en-US" altLang="zh-CN" sz="1800" dirty="0" smtClean="0">
                <a:latin typeface="+mn-ea"/>
                <a:ea typeface="+mn-ea"/>
              </a:rPr>
              <a:t>LR</a:t>
            </a:r>
            <a:r>
              <a:rPr lang="zh-CN" altLang="en-US" sz="1800" dirty="0" smtClean="0">
                <a:latin typeface="+mn-ea"/>
                <a:ea typeface="+mn-ea"/>
              </a:rPr>
              <a:t>能支持广泛的协议的技术，为客户的特殊环境，提供特殊的解决方案。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设置场景⑨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3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0" y="1643050"/>
            <a:ext cx="82296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设置场景⑩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5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809720" y="1785926"/>
            <a:ext cx="8229600" cy="271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设置场景⑪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67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809720" y="2071678"/>
            <a:ext cx="8229600" cy="32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创建运行场景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执行场景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4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81200" y="2479254"/>
            <a:ext cx="8229600" cy="323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888251" y="3244334"/>
            <a:ext cx="411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11" name="AutoShape 46"/>
          <p:cNvSpPr/>
          <p:nvPr/>
        </p:nvSpPr>
        <p:spPr bwMode="auto">
          <a:xfrm rot="5400000">
            <a:off x="-707231" y="1664494"/>
            <a:ext cx="4824412" cy="4210050"/>
          </a:xfrm>
          <a:custGeom>
            <a:avLst/>
            <a:gdLst>
              <a:gd name="T0" fmla="*/ 398 w 21600"/>
              <a:gd name="T1" fmla="*/ 0 h 21600"/>
              <a:gd name="T2" fmla="*/ 21202 w 21600"/>
              <a:gd name="T3" fmla="*/ 13628 h 21600"/>
            </a:gdLst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  <a:cxn ang="0">
                <a:pos x="323" y="10641"/>
              </a:cxn>
            </a:cxnLst>
            <a:rect l="T0" t="T1" r="T2" b="T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0F0F0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7412" name="AutoShape 47"/>
          <p:cNvSpPr/>
          <p:nvPr/>
        </p:nvSpPr>
        <p:spPr bwMode="auto">
          <a:xfrm rot="5400000" flipH="1">
            <a:off x="-302418" y="2070893"/>
            <a:ext cx="4030662" cy="346710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7715 h 21600"/>
            </a:gdLst>
            <a:ahLst/>
            <a:cxnLst>
              <a:cxn ang="0">
                <a:pos x="10744" y="10800"/>
              </a:cxn>
              <a:cxn ang="0">
                <a:pos x="10800" y="10744"/>
              </a:cxn>
              <a:cxn ang="0">
                <a:pos x="10856" y="10799"/>
              </a:cxn>
              <a:cxn ang="0">
                <a:pos x="21600" y="10800"/>
              </a:cxn>
              <a:cxn ang="0">
                <a:pos x="10800" y="0"/>
              </a:cxn>
              <a:cxn ang="0">
                <a:pos x="0" y="10800"/>
              </a:cxn>
              <a:cxn ang="0">
                <a:pos x="10744" y="10800"/>
              </a:cxn>
            </a:cxnLst>
            <a:rect l="T0" t="T1" r="T2" b="T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/>
          <p:nvPr/>
        </p:nvGrpSpPr>
        <p:grpSpPr bwMode="auto">
          <a:xfrm rot="-1187213">
            <a:off x="2709033" y="1591560"/>
            <a:ext cx="413029" cy="509793"/>
            <a:chOff x="0" y="-63"/>
            <a:chExt cx="1982" cy="2161"/>
          </a:xfrm>
        </p:grpSpPr>
        <p:sp>
          <p:nvSpPr>
            <p:cNvPr id="17414" name="Oval 54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5" name="Oval 55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6" name="Oval 56"/>
            <p:cNvSpPr>
              <a:spLocks noChangeArrowheads="1"/>
            </p:cNvSpPr>
            <p:nvPr/>
          </p:nvSpPr>
          <p:spPr bwMode="auto">
            <a:xfrm>
              <a:off x="221" y="-63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7" name="Oval 5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8" name="Oval 58"/>
            <p:cNvSpPr>
              <a:spLocks noChangeArrowheads="1"/>
            </p:cNvSpPr>
            <p:nvPr/>
          </p:nvSpPr>
          <p:spPr bwMode="auto">
            <a:xfrm>
              <a:off x="252" y="-63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9" name="Oval 59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 rot="-926703">
            <a:off x="3366322" y="2296628"/>
            <a:ext cx="413029" cy="510265"/>
            <a:chOff x="0" y="-65"/>
            <a:chExt cx="1982" cy="2163"/>
          </a:xfrm>
        </p:grpSpPr>
        <p:sp>
          <p:nvSpPr>
            <p:cNvPr id="17421" name="Oval 61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2" name="Oval 62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3" name="Oval 63"/>
            <p:cNvSpPr>
              <a:spLocks noChangeArrowheads="1"/>
            </p:cNvSpPr>
            <p:nvPr/>
          </p:nvSpPr>
          <p:spPr bwMode="auto">
            <a:xfrm>
              <a:off x="233" y="-65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4" name="Oval 64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5" name="Oval 65"/>
            <p:cNvSpPr>
              <a:spLocks noChangeArrowheads="1"/>
            </p:cNvSpPr>
            <p:nvPr/>
          </p:nvSpPr>
          <p:spPr bwMode="auto">
            <a:xfrm>
              <a:off x="259" y="-61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6" name="Oval 66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667108" y="3148147"/>
            <a:ext cx="413029" cy="509086"/>
            <a:chOff x="0" y="-60"/>
            <a:chExt cx="1982" cy="2158"/>
          </a:xfrm>
        </p:grpSpPr>
        <p:sp>
          <p:nvSpPr>
            <p:cNvPr id="17428" name="Oval 68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9" name="Oval 69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0" name="Oval 70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1" name="Oval 71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2" name="Oval 72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3" name="Oval 73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3595670" y="4057788"/>
            <a:ext cx="413029" cy="509085"/>
            <a:chOff x="0" y="-60"/>
            <a:chExt cx="1982" cy="2158"/>
          </a:xfrm>
        </p:grpSpPr>
        <p:sp>
          <p:nvSpPr>
            <p:cNvPr id="17435" name="Oval 75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6" name="Oval 76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7" name="Oval 7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8" name="Oval 78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9" name="Oval 79"/>
            <p:cNvSpPr>
              <a:spLocks noChangeArrowheads="1"/>
            </p:cNvSpPr>
            <p:nvPr/>
          </p:nvSpPr>
          <p:spPr bwMode="auto">
            <a:xfrm>
              <a:off x="259" y="-60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0" name="Oval 80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 rot="909872">
            <a:off x="3294346" y="4888411"/>
            <a:ext cx="408331" cy="509322"/>
            <a:chOff x="0" y="-61"/>
            <a:chExt cx="2098" cy="2159"/>
          </a:xfrm>
        </p:grpSpPr>
        <p:sp>
          <p:nvSpPr>
            <p:cNvPr id="17442" name="Oval 82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3" name="Oval 83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4" name="Oval 84"/>
            <p:cNvSpPr>
              <a:spLocks noChangeArrowheads="1"/>
            </p:cNvSpPr>
            <p:nvPr/>
          </p:nvSpPr>
          <p:spPr bwMode="auto">
            <a:xfrm>
              <a:off x="216" y="-61"/>
              <a:ext cx="186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5" name="Oval 85"/>
            <p:cNvSpPr>
              <a:spLocks noChangeArrowheads="1"/>
            </p:cNvSpPr>
            <p:nvPr/>
          </p:nvSpPr>
          <p:spPr bwMode="auto">
            <a:xfrm>
              <a:off x="228" y="-60"/>
              <a:ext cx="1870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6" name="Oval 86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7" name="Oval 87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48" name="AutoShape 51"/>
          <p:cNvSpPr>
            <a:spLocks noChangeArrowheads="1"/>
          </p:cNvSpPr>
          <p:nvPr/>
        </p:nvSpPr>
        <p:spPr bwMode="auto">
          <a:xfrm>
            <a:off x="3819540" y="2420934"/>
            <a:ext cx="4276724" cy="436562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开发测试脚本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49" name="AutoShape 51"/>
          <p:cNvSpPr>
            <a:spLocks noChangeArrowheads="1"/>
          </p:cNvSpPr>
          <p:nvPr/>
        </p:nvSpPr>
        <p:spPr bwMode="auto">
          <a:xfrm>
            <a:off x="4105292" y="3206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50" name="AutoShape 51"/>
          <p:cNvSpPr>
            <a:spLocks noChangeArrowheads="1"/>
          </p:cNvSpPr>
          <p:nvPr/>
        </p:nvSpPr>
        <p:spPr bwMode="auto">
          <a:xfrm>
            <a:off x="3238480" y="157161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LoadRunner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" name="AutoShape 52"/>
          <p:cNvGrpSpPr/>
          <p:nvPr/>
        </p:nvGrpSpPr>
        <p:grpSpPr bwMode="auto">
          <a:xfrm>
            <a:off x="3952860" y="4000504"/>
            <a:ext cx="5072098" cy="1071570"/>
            <a:chOff x="0" y="0"/>
            <a:chExt cx="2840" cy="596"/>
          </a:xfrm>
        </p:grpSpPr>
        <p:pic>
          <p:nvPicPr>
            <p:cNvPr id="17460" name="AutoShape 52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0"/>
              <a:ext cx="2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55" y="88"/>
              <a:ext cx="2366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测试结果分析</a:t>
              </a:r>
              <a:endPara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7462" name="AutoShape 51"/>
          <p:cNvSpPr>
            <a:spLocks noChangeArrowheads="1"/>
          </p:cNvSpPr>
          <p:nvPr/>
        </p:nvSpPr>
        <p:spPr bwMode="auto">
          <a:xfrm>
            <a:off x="3748102" y="4929198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云平台实例演示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63" name="Rectangle 69"/>
          <p:cNvSpPr>
            <a:spLocks noChangeArrowheads="1"/>
          </p:cNvSpPr>
          <p:nvPr/>
        </p:nvSpPr>
        <p:spPr bwMode="auto">
          <a:xfrm>
            <a:off x="2208213" y="115888"/>
            <a:ext cx="8002587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 algn="r" latinLnBrk="1"/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仿宋_GB2312" pitchFamily="49" charset="-122"/>
              </a:rPr>
              <a:t>目录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6185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95724" y="800082"/>
            <a:ext cx="900115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68844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32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88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38282" y="1000108"/>
            <a:ext cx="8229600" cy="399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519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809720" y="2214554"/>
            <a:ext cx="8229600" cy="294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49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81200" y="1873981"/>
            <a:ext cx="8229600" cy="444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  <p:pic>
        <p:nvPicPr>
          <p:cNvPr id="2508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81200" y="2337733"/>
            <a:ext cx="8229600" cy="351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28B662-9A27-4F63-B600-2C204F0C8002}" type="datetime1">
              <a:rPr lang="zh-CN" altLang="en-US"/>
            </a:fld>
            <a:endParaRPr lang="en-US" altLang="zh-CN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CCF199-0EDB-45C3-B3DD-8666382FABF7}" type="slidenum">
              <a:rPr lang="zh-CN" altLang="en-US"/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3200" b="1" dirty="0" err="1" smtClean="0">
                <a:latin typeface="仿宋_GB2312" pitchFamily="49" charset="-122"/>
                <a:ea typeface="仿宋_GB2312" pitchFamily="49" charset="-122"/>
              </a:rPr>
              <a:t>LoadRunner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主要组件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95600" y="1371600"/>
            <a:ext cx="7391400" cy="464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 sz="3200" b="0" kern="0" dirty="0">
              <a:latin typeface="+mn-lt"/>
              <a:ea typeface="+mn-ea"/>
            </a:endParaRP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5538" y="1214422"/>
            <a:ext cx="52387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8810" y="1285860"/>
            <a:ext cx="289560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11" name="AutoShape 46"/>
          <p:cNvSpPr/>
          <p:nvPr/>
        </p:nvSpPr>
        <p:spPr bwMode="auto">
          <a:xfrm rot="5400000">
            <a:off x="-707231" y="1664494"/>
            <a:ext cx="4824412" cy="4210050"/>
          </a:xfrm>
          <a:custGeom>
            <a:avLst/>
            <a:gdLst>
              <a:gd name="T0" fmla="*/ 398 w 21600"/>
              <a:gd name="T1" fmla="*/ 0 h 21600"/>
              <a:gd name="T2" fmla="*/ 21202 w 21600"/>
              <a:gd name="T3" fmla="*/ 13628 h 21600"/>
            </a:gdLst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  <a:cxn ang="0">
                <a:pos x="323" y="10641"/>
              </a:cxn>
            </a:cxnLst>
            <a:rect l="T0" t="T1" r="T2" b="T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0F0F0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7412" name="AutoShape 47"/>
          <p:cNvSpPr/>
          <p:nvPr/>
        </p:nvSpPr>
        <p:spPr bwMode="auto">
          <a:xfrm rot="5400000" flipH="1">
            <a:off x="-302418" y="2070893"/>
            <a:ext cx="4030662" cy="346710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7715 h 21600"/>
            </a:gdLst>
            <a:ahLst/>
            <a:cxnLst>
              <a:cxn ang="0">
                <a:pos x="10744" y="10800"/>
              </a:cxn>
              <a:cxn ang="0">
                <a:pos x="10800" y="10744"/>
              </a:cxn>
              <a:cxn ang="0">
                <a:pos x="10856" y="10799"/>
              </a:cxn>
              <a:cxn ang="0">
                <a:pos x="21600" y="10800"/>
              </a:cxn>
              <a:cxn ang="0">
                <a:pos x="10800" y="0"/>
              </a:cxn>
              <a:cxn ang="0">
                <a:pos x="0" y="10800"/>
              </a:cxn>
              <a:cxn ang="0">
                <a:pos x="10744" y="10800"/>
              </a:cxn>
            </a:cxnLst>
            <a:rect l="T0" t="T1" r="T2" b="T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/>
          <p:nvPr/>
        </p:nvGrpSpPr>
        <p:grpSpPr bwMode="auto">
          <a:xfrm rot="-1187213">
            <a:off x="2709033" y="1591560"/>
            <a:ext cx="413029" cy="509793"/>
            <a:chOff x="0" y="-63"/>
            <a:chExt cx="1982" cy="2161"/>
          </a:xfrm>
        </p:grpSpPr>
        <p:sp>
          <p:nvSpPr>
            <p:cNvPr id="17414" name="Oval 54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5" name="Oval 55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6" name="Oval 56"/>
            <p:cNvSpPr>
              <a:spLocks noChangeArrowheads="1"/>
            </p:cNvSpPr>
            <p:nvPr/>
          </p:nvSpPr>
          <p:spPr bwMode="auto">
            <a:xfrm>
              <a:off x="221" y="-63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7" name="Oval 5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8" name="Oval 58"/>
            <p:cNvSpPr>
              <a:spLocks noChangeArrowheads="1"/>
            </p:cNvSpPr>
            <p:nvPr/>
          </p:nvSpPr>
          <p:spPr bwMode="auto">
            <a:xfrm>
              <a:off x="252" y="-63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9" name="Oval 59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 rot="-926703">
            <a:off x="3366322" y="2296628"/>
            <a:ext cx="413029" cy="510265"/>
            <a:chOff x="0" y="-65"/>
            <a:chExt cx="1982" cy="2163"/>
          </a:xfrm>
        </p:grpSpPr>
        <p:sp>
          <p:nvSpPr>
            <p:cNvPr id="17421" name="Oval 61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2" name="Oval 62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3" name="Oval 63"/>
            <p:cNvSpPr>
              <a:spLocks noChangeArrowheads="1"/>
            </p:cNvSpPr>
            <p:nvPr/>
          </p:nvSpPr>
          <p:spPr bwMode="auto">
            <a:xfrm>
              <a:off x="233" y="-65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4" name="Oval 64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5" name="Oval 65"/>
            <p:cNvSpPr>
              <a:spLocks noChangeArrowheads="1"/>
            </p:cNvSpPr>
            <p:nvPr/>
          </p:nvSpPr>
          <p:spPr bwMode="auto">
            <a:xfrm>
              <a:off x="259" y="-61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6" name="Oval 66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667108" y="3148147"/>
            <a:ext cx="413029" cy="509086"/>
            <a:chOff x="0" y="-60"/>
            <a:chExt cx="1982" cy="2158"/>
          </a:xfrm>
        </p:grpSpPr>
        <p:sp>
          <p:nvSpPr>
            <p:cNvPr id="17428" name="Oval 68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9" name="Oval 69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0" name="Oval 70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1" name="Oval 71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2" name="Oval 72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3" name="Oval 73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3595670" y="4057788"/>
            <a:ext cx="413029" cy="509085"/>
            <a:chOff x="0" y="-60"/>
            <a:chExt cx="1982" cy="2158"/>
          </a:xfrm>
        </p:grpSpPr>
        <p:sp>
          <p:nvSpPr>
            <p:cNvPr id="17435" name="Oval 75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6" name="Oval 76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7" name="Oval 7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8" name="Oval 78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9" name="Oval 79"/>
            <p:cNvSpPr>
              <a:spLocks noChangeArrowheads="1"/>
            </p:cNvSpPr>
            <p:nvPr/>
          </p:nvSpPr>
          <p:spPr bwMode="auto">
            <a:xfrm>
              <a:off x="259" y="-60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0" name="Oval 80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 rot="909872">
            <a:off x="3294346" y="4888411"/>
            <a:ext cx="408331" cy="509322"/>
            <a:chOff x="0" y="-61"/>
            <a:chExt cx="2098" cy="2159"/>
          </a:xfrm>
        </p:grpSpPr>
        <p:sp>
          <p:nvSpPr>
            <p:cNvPr id="17442" name="Oval 82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3" name="Oval 83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4" name="Oval 84"/>
            <p:cNvSpPr>
              <a:spLocks noChangeArrowheads="1"/>
            </p:cNvSpPr>
            <p:nvPr/>
          </p:nvSpPr>
          <p:spPr bwMode="auto">
            <a:xfrm>
              <a:off x="216" y="-61"/>
              <a:ext cx="186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5" name="Oval 85"/>
            <p:cNvSpPr>
              <a:spLocks noChangeArrowheads="1"/>
            </p:cNvSpPr>
            <p:nvPr/>
          </p:nvSpPr>
          <p:spPr bwMode="auto">
            <a:xfrm>
              <a:off x="228" y="-60"/>
              <a:ext cx="1870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6" name="Oval 86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7" name="Oval 87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48" name="AutoShape 51"/>
          <p:cNvSpPr>
            <a:spLocks noChangeArrowheads="1"/>
          </p:cNvSpPr>
          <p:nvPr/>
        </p:nvSpPr>
        <p:spPr bwMode="auto">
          <a:xfrm>
            <a:off x="3819540" y="2420934"/>
            <a:ext cx="4276724" cy="436562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开发测试脚本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49" name="AutoShape 51"/>
          <p:cNvSpPr>
            <a:spLocks noChangeArrowheads="1"/>
          </p:cNvSpPr>
          <p:nvPr/>
        </p:nvSpPr>
        <p:spPr bwMode="auto">
          <a:xfrm>
            <a:off x="4105292" y="3206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50" name="AutoShape 51"/>
          <p:cNvSpPr>
            <a:spLocks noChangeArrowheads="1"/>
          </p:cNvSpPr>
          <p:nvPr/>
        </p:nvSpPr>
        <p:spPr bwMode="auto">
          <a:xfrm>
            <a:off x="4033854" y="407194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" name="AutoShape 52"/>
          <p:cNvGrpSpPr/>
          <p:nvPr/>
        </p:nvGrpSpPr>
        <p:grpSpPr bwMode="auto">
          <a:xfrm>
            <a:off x="3667108" y="4857760"/>
            <a:ext cx="5072098" cy="1071570"/>
            <a:chOff x="0" y="0"/>
            <a:chExt cx="2840" cy="596"/>
          </a:xfrm>
        </p:grpSpPr>
        <p:pic>
          <p:nvPicPr>
            <p:cNvPr id="17460" name="AutoShape 52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0"/>
              <a:ext cx="2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55" y="88"/>
              <a:ext cx="2366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云平台实例演示</a:t>
              </a:r>
              <a:endPara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7462" name="AutoShape 51"/>
          <p:cNvSpPr>
            <a:spLocks noChangeArrowheads="1"/>
          </p:cNvSpPr>
          <p:nvPr/>
        </p:nvSpPr>
        <p:spPr bwMode="auto">
          <a:xfrm>
            <a:off x="3176598" y="1563678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LoadRunner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63" name="Rectangle 69"/>
          <p:cNvSpPr>
            <a:spLocks noChangeArrowheads="1"/>
          </p:cNvSpPr>
          <p:nvPr/>
        </p:nvSpPr>
        <p:spPr bwMode="auto">
          <a:xfrm>
            <a:off x="2208213" y="115888"/>
            <a:ext cx="8002587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 algn="r" latinLnBrk="1"/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仿宋_GB2312" pitchFamily="49" charset="-122"/>
              </a:rPr>
              <a:t>目录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WordArt 5"/>
          <p:cNvSpPr>
            <a:spLocks noChangeArrowheads="1" noChangeShapeType="1" noTextEdit="1"/>
          </p:cNvSpPr>
          <p:nvPr/>
        </p:nvSpPr>
        <p:spPr bwMode="auto">
          <a:xfrm>
            <a:off x="4727575" y="2781300"/>
            <a:ext cx="2947988" cy="14509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dirty="0">
                <a:ln w="9525" cmpd="sng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6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谢 谢</a:t>
            </a:r>
            <a:endParaRPr lang="zh-CN" altLang="en-US" sz="3600" dirty="0">
              <a:ln w="9525" cmpd="sng">
                <a:solidFill>
                  <a:srgbClr val="CC99FF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6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28B662-9A27-4F63-B600-2C204F0C8002}" type="datetime1">
              <a:rPr lang="zh-CN" altLang="en-US"/>
            </a:fld>
            <a:endParaRPr lang="en-US" altLang="zh-CN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9F92D4-123E-4E16-B387-028FFCBAC21B}" type="slidenum">
              <a:rPr lang="zh-CN" altLang="en-US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3200" b="1" dirty="0" err="1" smtClean="0">
                <a:latin typeface="仿宋_GB2312" pitchFamily="49" charset="-122"/>
                <a:ea typeface="仿宋_GB2312" pitchFamily="49" charset="-122"/>
              </a:rPr>
              <a:t>LoadRunner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主要组件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09984" y="1214422"/>
            <a:ext cx="4953000" cy="3124200"/>
            <a:chOff x="4680" y="2265"/>
            <a:chExt cx="4680" cy="3588"/>
          </a:xfrm>
        </p:grpSpPr>
        <p:sp>
          <p:nvSpPr>
            <p:cNvPr id="7177" name="Rectangle 5"/>
            <p:cNvSpPr>
              <a:spLocks noChangeArrowheads="1"/>
            </p:cNvSpPr>
            <p:nvPr/>
          </p:nvSpPr>
          <p:spPr bwMode="auto">
            <a:xfrm>
              <a:off x="5220" y="2265"/>
              <a:ext cx="342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2000">
                  <a:latin typeface="Times New Roman" panose="02020603050405020304" pitchFamily="18" charset="0"/>
                </a:rPr>
                <a:t>LoadRunner</a:t>
              </a:r>
              <a:r>
                <a:rPr lang="zh-CN" altLang="en-US" sz="2000">
                  <a:latin typeface="Times New Roman" panose="02020603050405020304" pitchFamily="18" charset="0"/>
                </a:rPr>
                <a:t>体系结构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8" name="AutoShape 6"/>
            <p:cNvSpPr>
              <a:spLocks noChangeArrowheads="1"/>
            </p:cNvSpPr>
            <p:nvPr/>
          </p:nvSpPr>
          <p:spPr bwMode="auto">
            <a:xfrm>
              <a:off x="4680" y="3669"/>
              <a:ext cx="720" cy="218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2000">
                  <a:latin typeface="Times New Roman" panose="02020603050405020304" pitchFamily="18" charset="0"/>
                </a:rPr>
                <a:t>脚本生成器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79" name="AutoShape 7"/>
            <p:cNvSpPr>
              <a:spLocks noChangeArrowheads="1"/>
            </p:cNvSpPr>
            <p:nvPr/>
          </p:nvSpPr>
          <p:spPr bwMode="auto">
            <a:xfrm>
              <a:off x="6660" y="3669"/>
              <a:ext cx="720" cy="218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2000">
                  <a:latin typeface="Times New Roman" panose="02020603050405020304" pitchFamily="18" charset="0"/>
                </a:rPr>
                <a:t>场景设置器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0" name="AutoShape 8"/>
            <p:cNvSpPr>
              <a:spLocks noChangeArrowheads="1"/>
            </p:cNvSpPr>
            <p:nvPr/>
          </p:nvSpPr>
          <p:spPr bwMode="auto">
            <a:xfrm>
              <a:off x="8640" y="3669"/>
              <a:ext cx="720" cy="218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2000">
                  <a:latin typeface="Times New Roman" panose="02020603050405020304" pitchFamily="18" charset="0"/>
                </a:rPr>
                <a:t>结果分析器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7181" name="Line 9"/>
            <p:cNvSpPr>
              <a:spLocks noChangeShapeType="1"/>
            </p:cNvSpPr>
            <p:nvPr/>
          </p:nvSpPr>
          <p:spPr bwMode="auto">
            <a:xfrm>
              <a:off x="5040" y="3201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0"/>
            <p:cNvSpPr>
              <a:spLocks noChangeShapeType="1"/>
            </p:cNvSpPr>
            <p:nvPr/>
          </p:nvSpPr>
          <p:spPr bwMode="auto">
            <a:xfrm>
              <a:off x="5040" y="320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1"/>
            <p:cNvSpPr>
              <a:spLocks noChangeShapeType="1"/>
            </p:cNvSpPr>
            <p:nvPr/>
          </p:nvSpPr>
          <p:spPr bwMode="auto">
            <a:xfrm>
              <a:off x="9000" y="320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2"/>
            <p:cNvSpPr>
              <a:spLocks noChangeShapeType="1"/>
            </p:cNvSpPr>
            <p:nvPr/>
          </p:nvSpPr>
          <p:spPr bwMode="auto">
            <a:xfrm>
              <a:off x="7020" y="2889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493727-67C6-40E9-A678-9904F08A6798}" type="datetime1">
              <a:rPr lang="zh-CN" altLang="en-US"/>
            </a:fld>
            <a:endParaRPr lang="en-US" altLang="zh-CN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5669B-0DF1-4823-94D7-421CF9E9C3E9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282" y="-27384"/>
            <a:ext cx="8410854" cy="741740"/>
          </a:xfrm>
        </p:spPr>
        <p:txBody>
          <a:bodyPr>
            <a:no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3200" b="1" dirty="0" err="1" smtClean="0">
                <a:latin typeface="仿宋_GB2312" pitchFamily="49" charset="-122"/>
                <a:ea typeface="仿宋_GB2312" pitchFamily="49" charset="-122"/>
              </a:rPr>
              <a:t>LoadRunner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测试过程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24232" y="928670"/>
            <a:ext cx="3581400" cy="4267200"/>
            <a:chOff x="4860" y="1329"/>
            <a:chExt cx="2700" cy="6084"/>
          </a:xfrm>
        </p:grpSpPr>
        <p:sp>
          <p:nvSpPr>
            <p:cNvPr id="10247" name="AutoShape 5"/>
            <p:cNvSpPr>
              <a:spLocks noChangeArrowheads="1"/>
            </p:cNvSpPr>
            <p:nvPr/>
          </p:nvSpPr>
          <p:spPr bwMode="auto">
            <a:xfrm>
              <a:off x="4860" y="1329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>
                  <a:latin typeface="Times New Roman" panose="02020603050405020304" pitchFamily="18" charset="0"/>
                </a:rPr>
                <a:t>制定测试计划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48" name="AutoShape 6"/>
            <p:cNvSpPr>
              <a:spLocks noChangeArrowheads="1"/>
            </p:cNvSpPr>
            <p:nvPr/>
          </p:nvSpPr>
          <p:spPr bwMode="auto">
            <a:xfrm>
              <a:off x="4860" y="6789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>
                  <a:latin typeface="Times New Roman" panose="02020603050405020304" pitchFamily="18" charset="0"/>
                </a:rPr>
                <a:t>分析测试结果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49" name="AutoShape 7"/>
            <p:cNvSpPr>
              <a:spLocks noChangeArrowheads="1"/>
            </p:cNvSpPr>
            <p:nvPr/>
          </p:nvSpPr>
          <p:spPr bwMode="auto">
            <a:xfrm>
              <a:off x="4860" y="2421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 dirty="0">
                  <a:latin typeface="Times New Roman" panose="02020603050405020304" pitchFamily="18" charset="0"/>
                </a:rPr>
                <a:t>开发测试脚本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>
              <a:off x="4860" y="3513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>
                  <a:latin typeface="Times New Roman" panose="02020603050405020304" pitchFamily="18" charset="0"/>
                </a:rPr>
                <a:t>创建测试场景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51" name="AutoShape 9"/>
            <p:cNvSpPr>
              <a:spLocks noChangeArrowheads="1"/>
            </p:cNvSpPr>
            <p:nvPr/>
          </p:nvSpPr>
          <p:spPr bwMode="auto">
            <a:xfrm>
              <a:off x="4860" y="4605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>
                  <a:latin typeface="Times New Roman" panose="02020603050405020304" pitchFamily="18" charset="0"/>
                </a:rPr>
                <a:t>运行测试场景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52" name="AutoShape 10"/>
            <p:cNvSpPr>
              <a:spLocks noChangeArrowheads="1"/>
            </p:cNvSpPr>
            <p:nvPr/>
          </p:nvSpPr>
          <p:spPr bwMode="auto">
            <a:xfrm>
              <a:off x="4860" y="5697"/>
              <a:ext cx="2700" cy="624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2000">
                  <a:latin typeface="Times New Roman" panose="02020603050405020304" pitchFamily="18" charset="0"/>
                </a:rPr>
                <a:t>监视测试场景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53" name="AutoShape 11"/>
            <p:cNvSpPr>
              <a:spLocks noChangeArrowheads="1"/>
            </p:cNvSpPr>
            <p:nvPr/>
          </p:nvSpPr>
          <p:spPr bwMode="auto">
            <a:xfrm>
              <a:off x="5760" y="1953"/>
              <a:ext cx="720" cy="46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254" name="AutoShape 12"/>
            <p:cNvSpPr>
              <a:spLocks noChangeArrowheads="1"/>
            </p:cNvSpPr>
            <p:nvPr/>
          </p:nvSpPr>
          <p:spPr bwMode="auto">
            <a:xfrm>
              <a:off x="5760" y="3045"/>
              <a:ext cx="720" cy="46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255" name="AutoShape 13"/>
            <p:cNvSpPr>
              <a:spLocks noChangeArrowheads="1"/>
            </p:cNvSpPr>
            <p:nvPr/>
          </p:nvSpPr>
          <p:spPr bwMode="auto">
            <a:xfrm>
              <a:off x="5760" y="4137"/>
              <a:ext cx="720" cy="46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256" name="AutoShape 14"/>
            <p:cNvSpPr>
              <a:spLocks noChangeArrowheads="1"/>
            </p:cNvSpPr>
            <p:nvPr/>
          </p:nvSpPr>
          <p:spPr bwMode="auto">
            <a:xfrm>
              <a:off x="5760" y="6321"/>
              <a:ext cx="720" cy="46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257" name="AutoShape 15"/>
            <p:cNvSpPr>
              <a:spLocks noChangeArrowheads="1"/>
            </p:cNvSpPr>
            <p:nvPr/>
          </p:nvSpPr>
          <p:spPr bwMode="auto">
            <a:xfrm>
              <a:off x="5760" y="5229"/>
              <a:ext cx="720" cy="46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3184525" y="722313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11" name="AutoShape 46"/>
          <p:cNvSpPr/>
          <p:nvPr/>
        </p:nvSpPr>
        <p:spPr bwMode="auto">
          <a:xfrm rot="5400000">
            <a:off x="-707231" y="1664494"/>
            <a:ext cx="4824412" cy="4210050"/>
          </a:xfrm>
          <a:custGeom>
            <a:avLst/>
            <a:gdLst>
              <a:gd name="T0" fmla="*/ 398 w 21600"/>
              <a:gd name="T1" fmla="*/ 0 h 21600"/>
              <a:gd name="T2" fmla="*/ 21202 w 21600"/>
              <a:gd name="T3" fmla="*/ 13628 h 21600"/>
            </a:gdLst>
            <a:ahLst/>
            <a:cxnLst>
              <a:cxn ang="0">
                <a:pos x="323" y="10641"/>
              </a:cxn>
              <a:cxn ang="0">
                <a:pos x="10800" y="322"/>
              </a:cxn>
              <a:cxn ang="0">
                <a:pos x="21276" y="10641"/>
              </a:cxn>
              <a:cxn ang="0">
                <a:pos x="21598" y="10636"/>
              </a:cxn>
              <a:cxn ang="0">
                <a:pos x="10799" y="0"/>
              </a:cxn>
              <a:cxn ang="0">
                <a:pos x="1" y="10636"/>
              </a:cxn>
              <a:cxn ang="0">
                <a:pos x="323" y="10641"/>
              </a:cxn>
            </a:cxnLst>
            <a:rect l="T0" t="T1" r="T2" b="T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50000">
                <a:srgbClr val="F0F0F0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7412" name="AutoShape 47"/>
          <p:cNvSpPr/>
          <p:nvPr/>
        </p:nvSpPr>
        <p:spPr bwMode="auto">
          <a:xfrm rot="5400000" flipH="1">
            <a:off x="-302418" y="2070893"/>
            <a:ext cx="4030662" cy="3467101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7715 h 21600"/>
            </a:gdLst>
            <a:ahLst/>
            <a:cxnLst>
              <a:cxn ang="0">
                <a:pos x="10744" y="10800"/>
              </a:cxn>
              <a:cxn ang="0">
                <a:pos x="10800" y="10744"/>
              </a:cxn>
              <a:cxn ang="0">
                <a:pos x="10856" y="10799"/>
              </a:cxn>
              <a:cxn ang="0">
                <a:pos x="21600" y="10800"/>
              </a:cxn>
              <a:cxn ang="0">
                <a:pos x="10800" y="0"/>
              </a:cxn>
              <a:cxn ang="0">
                <a:pos x="0" y="10800"/>
              </a:cxn>
              <a:cxn ang="0">
                <a:pos x="10744" y="10800"/>
              </a:cxn>
            </a:cxnLst>
            <a:rect l="T0" t="T1" r="T2" b="T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/>
          <p:nvPr/>
        </p:nvGrpSpPr>
        <p:grpSpPr bwMode="auto">
          <a:xfrm rot="-1187213">
            <a:off x="2709033" y="1591560"/>
            <a:ext cx="413029" cy="509793"/>
            <a:chOff x="0" y="-63"/>
            <a:chExt cx="1982" cy="2161"/>
          </a:xfrm>
        </p:grpSpPr>
        <p:sp>
          <p:nvSpPr>
            <p:cNvPr id="17414" name="Oval 54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5" name="Oval 55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6" name="Oval 56"/>
            <p:cNvSpPr>
              <a:spLocks noChangeArrowheads="1"/>
            </p:cNvSpPr>
            <p:nvPr/>
          </p:nvSpPr>
          <p:spPr bwMode="auto">
            <a:xfrm>
              <a:off x="221" y="-63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7" name="Oval 5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8" name="Oval 58"/>
            <p:cNvSpPr>
              <a:spLocks noChangeArrowheads="1"/>
            </p:cNvSpPr>
            <p:nvPr/>
          </p:nvSpPr>
          <p:spPr bwMode="auto">
            <a:xfrm>
              <a:off x="252" y="-63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19" name="Oval 59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 rot="-926703">
            <a:off x="3366322" y="2296628"/>
            <a:ext cx="413029" cy="510265"/>
            <a:chOff x="0" y="-65"/>
            <a:chExt cx="1982" cy="2163"/>
          </a:xfrm>
        </p:grpSpPr>
        <p:sp>
          <p:nvSpPr>
            <p:cNvPr id="17421" name="Oval 61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2" name="Oval 62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3" name="Oval 63"/>
            <p:cNvSpPr>
              <a:spLocks noChangeArrowheads="1"/>
            </p:cNvSpPr>
            <p:nvPr/>
          </p:nvSpPr>
          <p:spPr bwMode="auto">
            <a:xfrm>
              <a:off x="233" y="-65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4" name="Oval 64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5" name="Oval 65"/>
            <p:cNvSpPr>
              <a:spLocks noChangeArrowheads="1"/>
            </p:cNvSpPr>
            <p:nvPr/>
          </p:nvSpPr>
          <p:spPr bwMode="auto">
            <a:xfrm>
              <a:off x="259" y="-61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6" name="Oval 66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667108" y="3148147"/>
            <a:ext cx="413029" cy="509086"/>
            <a:chOff x="0" y="-60"/>
            <a:chExt cx="1982" cy="2158"/>
          </a:xfrm>
        </p:grpSpPr>
        <p:sp>
          <p:nvSpPr>
            <p:cNvPr id="17428" name="Oval 68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29" name="Oval 69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0" name="Oval 70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1" name="Oval 71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2" name="Oval 72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3" name="Oval 73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74"/>
          <p:cNvGrpSpPr/>
          <p:nvPr/>
        </p:nvGrpSpPr>
        <p:grpSpPr bwMode="auto">
          <a:xfrm>
            <a:off x="3595670" y="4057788"/>
            <a:ext cx="413029" cy="509085"/>
            <a:chOff x="0" y="-60"/>
            <a:chExt cx="1982" cy="2158"/>
          </a:xfrm>
        </p:grpSpPr>
        <p:sp>
          <p:nvSpPr>
            <p:cNvPr id="17435" name="Oval 75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6" name="Oval 76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7" name="Oval 77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8" name="Oval 78"/>
            <p:cNvSpPr>
              <a:spLocks noChangeArrowheads="1"/>
            </p:cNvSpPr>
            <p:nvPr/>
          </p:nvSpPr>
          <p:spPr bwMode="auto">
            <a:xfrm>
              <a:off x="236" y="-60"/>
              <a:ext cx="1746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39" name="Oval 79"/>
            <p:cNvSpPr>
              <a:spLocks noChangeArrowheads="1"/>
            </p:cNvSpPr>
            <p:nvPr/>
          </p:nvSpPr>
          <p:spPr bwMode="auto">
            <a:xfrm>
              <a:off x="259" y="-60"/>
              <a:ext cx="108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0" name="Oval 80"/>
            <p:cNvSpPr>
              <a:spLocks noChangeArrowheads="1"/>
            </p:cNvSpPr>
            <p:nvPr/>
          </p:nvSpPr>
          <p:spPr bwMode="auto">
            <a:xfrm>
              <a:off x="259" y="-60"/>
              <a:ext cx="1097" cy="215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81"/>
          <p:cNvGrpSpPr/>
          <p:nvPr/>
        </p:nvGrpSpPr>
        <p:grpSpPr bwMode="auto">
          <a:xfrm rot="909872">
            <a:off x="3294346" y="4888411"/>
            <a:ext cx="408331" cy="509322"/>
            <a:chOff x="0" y="-61"/>
            <a:chExt cx="2098" cy="2159"/>
          </a:xfrm>
        </p:grpSpPr>
        <p:sp>
          <p:nvSpPr>
            <p:cNvPr id="17442" name="Oval 82"/>
            <p:cNvSpPr>
              <a:spLocks noChangeArrowheads="1"/>
            </p:cNvSpPr>
            <p:nvPr/>
          </p:nvSpPr>
          <p:spPr bwMode="auto">
            <a:xfrm>
              <a:off x="0" y="209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3" name="Oval 83"/>
            <p:cNvSpPr>
              <a:spLocks noChangeArrowheads="1"/>
            </p:cNvSpPr>
            <p:nvPr/>
          </p:nvSpPr>
          <p:spPr bwMode="auto">
            <a:xfrm>
              <a:off x="92" y="300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4" name="Oval 84"/>
            <p:cNvSpPr>
              <a:spLocks noChangeArrowheads="1"/>
            </p:cNvSpPr>
            <p:nvPr/>
          </p:nvSpPr>
          <p:spPr bwMode="auto">
            <a:xfrm>
              <a:off x="216" y="-61"/>
              <a:ext cx="1869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5" name="Oval 85"/>
            <p:cNvSpPr>
              <a:spLocks noChangeArrowheads="1"/>
            </p:cNvSpPr>
            <p:nvPr/>
          </p:nvSpPr>
          <p:spPr bwMode="auto">
            <a:xfrm>
              <a:off x="228" y="-60"/>
              <a:ext cx="1870" cy="215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6" name="Oval 86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373753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47" name="Oval 87"/>
            <p:cNvSpPr>
              <a:spLocks noChangeArrowheads="1"/>
            </p:cNvSpPr>
            <p:nvPr/>
          </p:nvSpPr>
          <p:spPr bwMode="auto">
            <a:xfrm>
              <a:off x="261" y="-60"/>
              <a:ext cx="1093" cy="215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48" name="AutoShape 51"/>
          <p:cNvSpPr>
            <a:spLocks noChangeArrowheads="1"/>
          </p:cNvSpPr>
          <p:nvPr/>
        </p:nvSpPr>
        <p:spPr bwMode="auto">
          <a:xfrm>
            <a:off x="3238480" y="1563678"/>
            <a:ext cx="4276724" cy="436562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测试工具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LoadRunner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49" name="AutoShape 51"/>
          <p:cNvSpPr>
            <a:spLocks noChangeArrowheads="1"/>
          </p:cNvSpPr>
          <p:nvPr/>
        </p:nvSpPr>
        <p:spPr bwMode="auto">
          <a:xfrm>
            <a:off x="4105292" y="3206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创建运行场景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50" name="AutoShape 51"/>
          <p:cNvSpPr>
            <a:spLocks noChangeArrowheads="1"/>
          </p:cNvSpPr>
          <p:nvPr/>
        </p:nvSpPr>
        <p:spPr bwMode="auto">
          <a:xfrm>
            <a:off x="4033854" y="4071942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测试结果分析</a:t>
            </a:r>
            <a:endParaRPr lang="zh-CN" altLang="en-US" sz="2000" dirty="0" smtClean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" name="AutoShape 52"/>
          <p:cNvGrpSpPr/>
          <p:nvPr/>
        </p:nvGrpSpPr>
        <p:grpSpPr bwMode="auto">
          <a:xfrm>
            <a:off x="3809984" y="2214554"/>
            <a:ext cx="5072098" cy="1071570"/>
            <a:chOff x="0" y="0"/>
            <a:chExt cx="2840" cy="596"/>
          </a:xfrm>
        </p:grpSpPr>
        <p:pic>
          <p:nvPicPr>
            <p:cNvPr id="17460" name="AutoShape 52"/>
            <p:cNvPicPr>
              <a:picLocks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0"/>
              <a:ext cx="284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61" name="Text Box 53"/>
            <p:cNvSpPr txBox="1">
              <a:spLocks noChangeArrowheads="1"/>
            </p:cNvSpPr>
            <p:nvPr/>
          </p:nvSpPr>
          <p:spPr bwMode="auto">
            <a:xfrm>
              <a:off x="55" y="88"/>
              <a:ext cx="2366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2">
                      <a:lumMod val="75000"/>
                    </a:schemeClr>
                  </a:solidFill>
                  <a:latin typeface="仿宋_GB2312" pitchFamily="49" charset="-122"/>
                  <a:ea typeface="仿宋_GB2312" pitchFamily="49" charset="-122"/>
                </a:rPr>
                <a:t>开发测试脚本</a:t>
              </a:r>
              <a:endPara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7462" name="AutoShape 51"/>
          <p:cNvSpPr>
            <a:spLocks noChangeArrowheads="1"/>
          </p:cNvSpPr>
          <p:nvPr/>
        </p:nvSpPr>
        <p:spPr bwMode="auto">
          <a:xfrm>
            <a:off x="3748102" y="4929198"/>
            <a:ext cx="4419600" cy="508000"/>
          </a:xfrm>
          <a:prstGeom prst="roundRect">
            <a:avLst>
              <a:gd name="adj" fmla="val 50000"/>
            </a:avLst>
          </a:prstGeom>
          <a:noFill/>
          <a:ln w="28575" cmpd="sng">
            <a:solidFill>
              <a:schemeClr val="bg2"/>
            </a:solidFill>
            <a:round/>
          </a:ln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仿宋_GB2312" pitchFamily="49" charset="-122"/>
                <a:ea typeface="仿宋_GB2312" pitchFamily="49" charset="-122"/>
              </a:rPr>
              <a:t>云平台实例演示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463" name="Rectangle 69"/>
          <p:cNvSpPr>
            <a:spLocks noChangeArrowheads="1"/>
          </p:cNvSpPr>
          <p:nvPr/>
        </p:nvSpPr>
        <p:spPr bwMode="auto">
          <a:xfrm>
            <a:off x="2208213" y="115888"/>
            <a:ext cx="8002587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61950" indent="-361950" algn="r" latinLnBrk="1"/>
            <a:r>
              <a:rPr lang="zh-CN" altLang="en-US" sz="3600" dirty="0">
                <a:solidFill>
                  <a:srgbClr val="002060"/>
                </a:solidFill>
                <a:latin typeface="Arial Black" panose="020B0A04020102020204" pitchFamily="34" charset="0"/>
                <a:ea typeface="仿宋_GB2312" pitchFamily="49" charset="-122"/>
              </a:rPr>
              <a:t>目录</a:t>
            </a:r>
            <a:endParaRPr lang="zh-CN" altLang="en-US" sz="3600" dirty="0">
              <a:solidFill>
                <a:srgbClr val="002060"/>
              </a:solidFill>
              <a:latin typeface="Arial Black" panose="020B0A040201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375" y="215529"/>
            <a:ext cx="10737457" cy="931829"/>
          </a:xfrm>
        </p:spPr>
        <p:txBody>
          <a:bodyPr>
            <a:normAutofit/>
          </a:bodyPr>
          <a:lstStyle/>
          <a:p>
            <a:pPr>
              <a:lnSpc>
                <a:spcPts val="5200"/>
              </a:lnSpc>
            </a:pP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开发测试脚本</a:t>
            </a:r>
            <a:r>
              <a:rPr lang="en-US" altLang="zh-CN" sz="3200" b="1" dirty="0" smtClean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latin typeface="仿宋_GB2312" pitchFamily="49" charset="-122"/>
                <a:ea typeface="仿宋_GB2312" pitchFamily="49" charset="-122"/>
              </a:rPr>
              <a:t>脚本构成</a:t>
            </a:r>
            <a:endParaRPr lang="zh-CN" altLang="en-US" sz="3200" b="1" dirty="0" smtClean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1071546"/>
            <a:ext cx="8229600" cy="50405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vuser_init() 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录制登录的脚本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此处的脚本只有在初始化时才会被执行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Action()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真正执行迭代测试的脚本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vuser_end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录制退出的脚本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此处的脚本只有在释放用户时才被执行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ADD-E639-9349-BFFC-A829250A3D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宽屏</PresentationFormat>
  <Paragraphs>378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Arial</vt:lpstr>
      <vt:lpstr>宋体</vt:lpstr>
      <vt:lpstr>Wingdings</vt:lpstr>
      <vt:lpstr>Arial</vt:lpstr>
      <vt:lpstr>微软雅黑</vt:lpstr>
      <vt:lpstr>Calibri</vt:lpstr>
      <vt:lpstr>仿宋_GB2312</vt:lpstr>
      <vt:lpstr>Arial Black</vt:lpstr>
      <vt:lpstr>Times New Roman</vt:lpstr>
      <vt:lpstr>仿宋</vt:lpstr>
      <vt:lpstr>Impact</vt:lpstr>
      <vt:lpstr>PT Sans</vt:lpstr>
      <vt:lpstr>Arial Unicode MS</vt:lpstr>
      <vt:lpstr>等线</vt:lpstr>
      <vt:lpstr>黑体</vt:lpstr>
      <vt:lpstr>Cambria</vt:lpstr>
      <vt:lpstr>Yu Gothic UI</vt:lpstr>
      <vt:lpstr>Office 主题</vt:lpstr>
      <vt:lpstr>PowerPoint 演示文稿</vt:lpstr>
      <vt:lpstr>性能测试技术培训 HTTP协议</vt:lpstr>
      <vt:lpstr>PowerPoint 演示文稿</vt:lpstr>
      <vt:lpstr>测试工具LoadRunner-简介</vt:lpstr>
      <vt:lpstr>测试工具LoadRunner-主要组件</vt:lpstr>
      <vt:lpstr>测试工具LoadRunner-主要组件</vt:lpstr>
      <vt:lpstr>测试工具LoadRunner-测试过程</vt:lpstr>
      <vt:lpstr>PowerPoint 演示文稿</vt:lpstr>
      <vt:lpstr>开发测试脚本-脚本构成</vt:lpstr>
      <vt:lpstr>开发测试脚本-录制脚本 ①</vt:lpstr>
      <vt:lpstr>开发测试脚本-录制脚本 ②</vt:lpstr>
      <vt:lpstr>开发测试脚本-录制脚本③</vt:lpstr>
      <vt:lpstr>开发测试脚本-录制脚本④</vt:lpstr>
      <vt:lpstr>开发测试脚本-录制脚本⑤</vt:lpstr>
      <vt:lpstr>开发测试脚本-录制脚本⑥</vt:lpstr>
      <vt:lpstr>开发测试脚本-完善测试脚本</vt:lpstr>
      <vt:lpstr>开发测试脚本-完善测试脚本①</vt:lpstr>
      <vt:lpstr>开发测试脚本-完善测试脚本③</vt:lpstr>
      <vt:lpstr>开发测试脚本-完善测试脚本④</vt:lpstr>
      <vt:lpstr>开发测试脚本-完善测试脚本⑤</vt:lpstr>
      <vt:lpstr>开发测试脚本-完善测试脚本⑥</vt:lpstr>
      <vt:lpstr>开发测试脚本-完善测试脚本⑦</vt:lpstr>
      <vt:lpstr>开发测试脚本-完善测试脚本⑧</vt:lpstr>
      <vt:lpstr>开发测试脚本-完善测试脚本⑨</vt:lpstr>
      <vt:lpstr>开发测试脚本-完善测试脚本⑩</vt:lpstr>
      <vt:lpstr>开发测试脚本-完善测试脚本⑪</vt:lpstr>
      <vt:lpstr>开发测试脚本-运行测试脚本⑫</vt:lpstr>
      <vt:lpstr>开发测试脚本-运行测试脚本⑬</vt:lpstr>
      <vt:lpstr>PowerPoint 演示文稿</vt:lpstr>
      <vt:lpstr>创建运行场景</vt:lpstr>
      <vt:lpstr>创建运行场景</vt:lpstr>
      <vt:lpstr>创建运行场景-设置场景①</vt:lpstr>
      <vt:lpstr>创建运行场景-设置场景②</vt:lpstr>
      <vt:lpstr>创建运行场景-设置场景③</vt:lpstr>
      <vt:lpstr>创建运行场景-设置场景④</vt:lpstr>
      <vt:lpstr>创建运行场景-设置场景⑤</vt:lpstr>
      <vt:lpstr>创建运行场景-设置场景⑥</vt:lpstr>
      <vt:lpstr>创建运行场景-设置场景⑦</vt:lpstr>
      <vt:lpstr>创建运行场景-设置场景⑧</vt:lpstr>
      <vt:lpstr>创建运行场景-设置场景⑨</vt:lpstr>
      <vt:lpstr>创建运行场景-设置场景⑩</vt:lpstr>
      <vt:lpstr>创建运行场景-设置场景⑪</vt:lpstr>
      <vt:lpstr>创建运行场景-执行场景</vt:lpstr>
      <vt:lpstr>PowerPoint 演示文稿</vt:lpstr>
      <vt:lpstr>测试结果分析</vt:lpstr>
      <vt:lpstr>测试结果分析</vt:lpstr>
      <vt:lpstr>测试结果分析</vt:lpstr>
      <vt:lpstr>测试结果分析</vt:lpstr>
      <vt:lpstr>测试结果分析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sunyy</cp:lastModifiedBy>
  <cp:revision>60</cp:revision>
  <dcterms:created xsi:type="dcterms:W3CDTF">2016-07-12T02:34:00Z</dcterms:created>
  <dcterms:modified xsi:type="dcterms:W3CDTF">2017-09-20T03:43:53Z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