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73" r:id="rId5"/>
    <p:sldId id="259" r:id="rId6"/>
    <p:sldId id="271" r:id="rId7"/>
    <p:sldId id="260" r:id="rId8"/>
    <p:sldId id="261" r:id="rId9"/>
    <p:sldId id="262" r:id="rId10"/>
    <p:sldId id="263" r:id="rId11"/>
    <p:sldId id="268" r:id="rId12"/>
    <p:sldId id="269" r:id="rId13"/>
    <p:sldId id="275" r:id="rId14"/>
    <p:sldId id="27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78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5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2080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236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56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20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343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26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34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22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55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83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56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16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11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73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FB7B7-3165-49B3-BEB4-6B3A7F85593A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AB28F0-55A7-4919-BE42-BFB80947BD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2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1708343"/>
            <a:ext cx="7766936" cy="1646302"/>
          </a:xfrm>
        </p:spPr>
        <p:txBody>
          <a:bodyPr/>
          <a:lstStyle/>
          <a:p>
            <a:pPr algn="ctr"/>
            <a:r>
              <a:rPr lang="en-US" altLang="zh-TW" dirty="0" smtClean="0"/>
              <a:t>C</a:t>
            </a:r>
            <a:r>
              <a:rPr lang="zh-TW" altLang="en-US" dirty="0" smtClean="0"/>
              <a:t>程式設計實習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507067" y="4137618"/>
            <a:ext cx="67794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zh-TW" dirty="0" smtClean="0">
                <a:solidFill>
                  <a:schemeClr val="tx1"/>
                </a:solidFill>
                <a:latin typeface="Arial" panose="020B0604020202020204" pitchFamily="34" charset="0"/>
              </a:rPr>
              <a:t>授課教師</a:t>
            </a:r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</a:rPr>
              <a:t>:  </a:t>
            </a:r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蔣依吾  老師    </a:t>
            </a:r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</a:rPr>
              <a:t>E-mail: chiang@cse.nsysu.edu.tw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課堂助教</a:t>
            </a:r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</a:rPr>
              <a:t>:  </a:t>
            </a:r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陳志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鵬</a:t>
            </a:r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</a:rPr>
              <a:t>   E-mail: m053040028@student.nsysu.edu.tw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</a:t>
            </a:r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陳昶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廷</a:t>
            </a:r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</a:rPr>
              <a:t>   E-mail: m053040059@student.nsysu.edu.tw</a:t>
            </a:r>
            <a:endParaRPr lang="zh-TW" altLang="zh-TW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實作練習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)-</a:t>
            </a:r>
            <a:r>
              <a:rPr lang="zh-TW" altLang="en-US" dirty="0" smtClean="0"/>
              <a:t>判定閏年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題目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輸入西元年份，判斷是否為閏年，輸出格式如範例。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備註</a:t>
            </a:r>
            <a:r>
              <a:rPr lang="en-US" altLang="zh-TW" dirty="0" smtClean="0">
                <a:latin typeface="+mj-ea"/>
                <a:ea typeface="+mj-ea"/>
              </a:rPr>
              <a:t>: 1.</a:t>
            </a:r>
            <a:r>
              <a:rPr lang="zh-TW" altLang="en-US" dirty="0" smtClean="0">
                <a:latin typeface="+mj-ea"/>
                <a:ea typeface="+mj-ea"/>
              </a:rPr>
              <a:t>若年份能用</a:t>
            </a:r>
            <a:r>
              <a:rPr lang="en-US" altLang="zh-TW" dirty="0" smtClean="0">
                <a:latin typeface="+mj-ea"/>
                <a:ea typeface="+mj-ea"/>
              </a:rPr>
              <a:t>4</a:t>
            </a:r>
            <a:r>
              <a:rPr lang="zh-TW" altLang="en-US" dirty="0" smtClean="0">
                <a:latin typeface="+mj-ea"/>
                <a:ea typeface="+mj-ea"/>
              </a:rPr>
              <a:t>除餘數為</a:t>
            </a:r>
            <a:r>
              <a:rPr lang="en-US" altLang="zh-TW" dirty="0" smtClean="0">
                <a:latin typeface="+mj-ea"/>
                <a:ea typeface="+mj-ea"/>
              </a:rPr>
              <a:t>0</a:t>
            </a:r>
            <a:r>
              <a:rPr lang="zh-TW" altLang="en-US" dirty="0" smtClean="0">
                <a:latin typeface="+mj-ea"/>
                <a:ea typeface="+mj-ea"/>
              </a:rPr>
              <a:t>而且用</a:t>
            </a:r>
            <a:r>
              <a:rPr lang="en-US" altLang="zh-TW" dirty="0" smtClean="0">
                <a:latin typeface="+mj-ea"/>
                <a:ea typeface="+mj-ea"/>
              </a:rPr>
              <a:t>100</a:t>
            </a:r>
            <a:r>
              <a:rPr lang="zh-TW" altLang="en-US" dirty="0" smtClean="0">
                <a:latin typeface="+mj-ea"/>
                <a:ea typeface="+mj-ea"/>
              </a:rPr>
              <a:t>除有餘數者。</a:t>
            </a:r>
            <a:endParaRPr lang="en-US" altLang="zh-TW" dirty="0" smtClean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en-US" altLang="zh-TW" sz="1800" dirty="0" smtClean="0">
                <a:latin typeface="+mj-ea"/>
                <a:ea typeface="+mj-ea"/>
              </a:rPr>
              <a:t>2.</a:t>
            </a:r>
            <a:r>
              <a:rPr lang="zh-TW" altLang="en-US" sz="1800" dirty="0" smtClean="0">
                <a:latin typeface="+mj-ea"/>
                <a:ea typeface="+mj-ea"/>
              </a:rPr>
              <a:t>若年份能用</a:t>
            </a:r>
            <a:r>
              <a:rPr lang="en-US" altLang="zh-TW" sz="1800" dirty="0" smtClean="0">
                <a:latin typeface="+mj-ea"/>
                <a:ea typeface="+mj-ea"/>
              </a:rPr>
              <a:t>400</a:t>
            </a:r>
            <a:r>
              <a:rPr lang="zh-TW" altLang="en-US" sz="1800" dirty="0" smtClean="0">
                <a:latin typeface="+mj-ea"/>
                <a:ea typeface="+mj-ea"/>
              </a:rPr>
              <a:t>除餘數為</a:t>
            </a:r>
            <a:r>
              <a:rPr lang="en-US" altLang="zh-TW" sz="1800" dirty="0" smtClean="0">
                <a:latin typeface="+mj-ea"/>
                <a:ea typeface="+mj-ea"/>
              </a:rPr>
              <a:t>0</a:t>
            </a:r>
            <a:r>
              <a:rPr lang="zh-TW" altLang="en-US" sz="1800" dirty="0" smtClean="0">
                <a:latin typeface="+mj-ea"/>
                <a:ea typeface="+mj-ea"/>
              </a:rPr>
              <a:t>者</a:t>
            </a:r>
            <a:r>
              <a:rPr lang="zh-TW" altLang="en-US" dirty="0">
                <a:latin typeface="+mj-ea"/>
              </a:rPr>
              <a:t>。</a:t>
            </a:r>
            <a:endParaRPr lang="en-US" altLang="zh-TW" sz="1800" dirty="0" smtClean="0">
              <a:latin typeface="+mj-ea"/>
              <a:ea typeface="+mj-ea"/>
            </a:endParaRPr>
          </a:p>
          <a:p>
            <a:pPr marL="914400" lvl="2" indent="0">
              <a:buNone/>
            </a:pPr>
            <a:endParaRPr lang="zh-TW" altLang="en-US" sz="18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6189" y="5109843"/>
            <a:ext cx="27148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圖</a:t>
            </a:r>
            <a:r>
              <a:rPr lang="en-US" altLang="zh-TW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4-7</a:t>
            </a:r>
            <a:endParaRPr lang="zh-TW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02921" y="5109843"/>
            <a:ext cx="27148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圖</a:t>
            </a:r>
            <a:r>
              <a:rPr lang="en-US" altLang="zh-TW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4-8</a:t>
            </a:r>
            <a:endParaRPr lang="zh-TW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69" b="68344"/>
          <a:stretch/>
        </p:blipFill>
        <p:spPr bwMode="auto">
          <a:xfrm>
            <a:off x="1452785" y="3541708"/>
            <a:ext cx="3161687" cy="133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70" b="66847"/>
          <a:stretch/>
        </p:blipFill>
        <p:spPr bwMode="auto">
          <a:xfrm>
            <a:off x="5318054" y="3507590"/>
            <a:ext cx="3161689" cy="139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3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Switch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一般在處理多向選擇的時候，除了使用</a:t>
            </a:r>
            <a:r>
              <a:rPr lang="en-US" altLang="zh-TW" dirty="0" smtClean="0"/>
              <a:t>if…else if…else if…else</a:t>
            </a:r>
            <a:r>
              <a:rPr lang="zh-TW" altLang="en-US" dirty="0" smtClean="0"/>
              <a:t>以外，還可以使用</a:t>
            </a:r>
            <a:r>
              <a:rPr lang="en-US" altLang="zh-TW" dirty="0" smtClean="0"/>
              <a:t>switch</a:t>
            </a:r>
            <a:r>
              <a:rPr lang="zh-TW" altLang="en-US" dirty="0" smtClean="0"/>
              <a:t>來進行多向選擇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marL="457200" lvl="1" indent="0">
              <a:buNone/>
            </a:pPr>
            <a:r>
              <a:rPr lang="en-US" altLang="zh-TW" dirty="0" smtClean="0"/>
              <a:t>switch(</a:t>
            </a:r>
            <a:r>
              <a:rPr lang="zh-TW" altLang="en-US" dirty="0" smtClean="0"/>
              <a:t>運算式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en-US" altLang="zh-TW" dirty="0" smtClean="0"/>
              <a:t>{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常數</a:t>
            </a:r>
            <a:r>
              <a:rPr lang="en-US" altLang="zh-TW" dirty="0" smtClean="0"/>
              <a:t>1: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.....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break;</a:t>
            </a:r>
          </a:p>
          <a:p>
            <a:pPr marL="457200" lvl="1" indent="0">
              <a:buNone/>
            </a:pPr>
            <a:r>
              <a:rPr lang="en-US" altLang="zh-TW" dirty="0" smtClean="0"/>
              <a:t>	case </a:t>
            </a:r>
            <a:r>
              <a:rPr lang="zh-TW" altLang="en-US" dirty="0" smtClean="0"/>
              <a:t>常數</a:t>
            </a:r>
            <a:r>
              <a:rPr lang="en-US" altLang="zh-TW" dirty="0" smtClean="0"/>
              <a:t>2: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….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break;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default:</a:t>
            </a:r>
          </a:p>
          <a:p>
            <a:pPr marL="457200" lvl="1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4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Switch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運算式可以為整數運算式或字元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常數也可為整數或字元資料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當運算式結果等於常數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時會執行</a:t>
            </a:r>
            <a:r>
              <a:rPr lang="en-US" altLang="zh-TW" dirty="0" smtClean="0"/>
              <a:t>case1</a:t>
            </a:r>
            <a:r>
              <a:rPr lang="zh-TW" altLang="en-US" dirty="0" smtClean="0"/>
              <a:t>裡面的敘述式，以此類推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en-US" altLang="zh-TW" dirty="0" smtClean="0"/>
              <a:t>default</a:t>
            </a:r>
            <a:r>
              <a:rPr lang="zh-TW" altLang="en-US" dirty="0" smtClean="0"/>
              <a:t>則是表示當運算式與上述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中的常數皆不符合的情況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1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0"/>
            <a:ext cx="7916116" cy="706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03" y="1284898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本次上課進度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else</a:t>
            </a:r>
            <a:r>
              <a:rPr lang="zh-TW" altLang="en-US" dirty="0" smtClean="0"/>
              <a:t> 判斷式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Switch</a:t>
            </a:r>
            <a:r>
              <a:rPr lang="zh-TW" altLang="en-US" smtClean="0"/>
              <a:t> 判斷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課堂實</a:t>
            </a:r>
            <a:r>
              <a:rPr lang="zh-TW" altLang="en-US" dirty="0"/>
              <a:t>作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2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3160" y="1750646"/>
            <a:ext cx="30860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/>
              <a:t>如果沒有</a:t>
            </a:r>
            <a:r>
              <a:rPr lang="zh-TW" altLang="en-US" sz="3600" dirty="0" smtClean="0"/>
              <a:t>你</a:t>
            </a:r>
            <a:endParaRPr lang="en-US" altLang="zh-TW" sz="3600" dirty="0" smtClean="0"/>
          </a:p>
          <a:p>
            <a:pPr algn="ctr"/>
            <a:endParaRPr lang="en-US" altLang="zh-TW" sz="3600" dirty="0" smtClean="0"/>
          </a:p>
          <a:p>
            <a:pPr algn="ctr"/>
            <a:r>
              <a:rPr lang="zh-TW" altLang="en-US" sz="3600" dirty="0" smtClean="0"/>
              <a:t>沒有過去</a:t>
            </a:r>
            <a:endParaRPr lang="en-US" altLang="zh-TW" sz="3600" dirty="0" smtClean="0"/>
          </a:p>
          <a:p>
            <a:pPr algn="ctr"/>
            <a:r>
              <a:rPr lang="zh-TW" altLang="en-US" sz="3600" dirty="0"/>
              <a:t>　</a:t>
            </a:r>
            <a:endParaRPr lang="en-US" altLang="zh-TW" sz="3600" dirty="0" smtClean="0"/>
          </a:p>
          <a:p>
            <a:pPr algn="ctr"/>
            <a:r>
              <a:rPr lang="zh-TW" altLang="en-US" sz="3600" dirty="0" smtClean="0"/>
              <a:t>我</a:t>
            </a:r>
            <a:r>
              <a:rPr lang="zh-TW" altLang="en-US" sz="3600" dirty="0"/>
              <a:t>不會有</a:t>
            </a:r>
            <a:r>
              <a:rPr lang="zh-TW" altLang="en-US" sz="3600" dirty="0" smtClean="0"/>
              <a:t>傷心</a:t>
            </a:r>
            <a:endParaRPr lang="en-US" altLang="zh-TW" sz="3600" dirty="0" smtClean="0"/>
          </a:p>
        </p:txBody>
      </p:sp>
      <p:sp>
        <p:nvSpPr>
          <p:cNvPr id="3" name="矩形 2"/>
          <p:cNvSpPr/>
          <p:nvPr/>
        </p:nvSpPr>
        <p:spPr>
          <a:xfrm>
            <a:off x="6861906" y="5151288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莫文蔚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如果</a:t>
            </a:r>
            <a:r>
              <a:rPr lang="zh-TW" altLang="en-US" dirty="0"/>
              <a:t>沒有你</a:t>
            </a:r>
          </a:p>
        </p:txBody>
      </p:sp>
    </p:spTree>
    <p:extLst>
      <p:ext uri="{BB962C8B-B14F-4D97-AF65-F5344CB8AC3E}">
        <p14:creationId xmlns:p14="http://schemas.microsoft.com/office/powerpoint/2010/main" val="54653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93270" y="1750646"/>
            <a:ext cx="37748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 smtClean="0"/>
              <a:t>If(</a:t>
            </a:r>
            <a:r>
              <a:rPr lang="zh-TW" altLang="en-US" sz="3600" dirty="0" smtClean="0"/>
              <a:t>沒有你</a:t>
            </a:r>
            <a:r>
              <a:rPr lang="en-US" altLang="zh-TW" sz="3600" dirty="0" smtClean="0"/>
              <a:t>){</a:t>
            </a:r>
          </a:p>
          <a:p>
            <a:pPr algn="ctr"/>
            <a:endParaRPr lang="en-US" altLang="zh-TW" sz="3600" dirty="0" smtClean="0"/>
          </a:p>
          <a:p>
            <a:pPr algn="ctr"/>
            <a:r>
              <a:rPr lang="zh-TW" altLang="en-US" sz="3600" dirty="0" smtClean="0"/>
              <a:t>沒有過去</a:t>
            </a:r>
            <a:r>
              <a:rPr lang="en-US" altLang="zh-TW" sz="3600" dirty="0" smtClean="0"/>
              <a:t>;</a:t>
            </a:r>
          </a:p>
          <a:p>
            <a:pPr algn="ctr"/>
            <a:r>
              <a:rPr lang="zh-TW" altLang="en-US" sz="3600" dirty="0"/>
              <a:t>　</a:t>
            </a:r>
            <a:endParaRPr lang="en-US" altLang="zh-TW" sz="3600" dirty="0" smtClean="0"/>
          </a:p>
          <a:p>
            <a:pPr algn="ctr"/>
            <a:r>
              <a:rPr lang="zh-TW" altLang="en-US" sz="3600" dirty="0" smtClean="0"/>
              <a:t>我</a:t>
            </a:r>
            <a:r>
              <a:rPr lang="zh-TW" altLang="en-US" sz="3600" dirty="0"/>
              <a:t>不會有</a:t>
            </a:r>
            <a:r>
              <a:rPr lang="zh-TW" altLang="en-US" sz="3600" dirty="0" smtClean="0"/>
              <a:t>傷心</a:t>
            </a:r>
            <a:r>
              <a:rPr lang="en-US" altLang="zh-TW" sz="3600" dirty="0" smtClean="0"/>
              <a:t>;}</a:t>
            </a:r>
          </a:p>
        </p:txBody>
      </p:sp>
      <p:sp>
        <p:nvSpPr>
          <p:cNvPr id="3" name="矩形 2"/>
          <p:cNvSpPr/>
          <p:nvPr/>
        </p:nvSpPr>
        <p:spPr>
          <a:xfrm>
            <a:off x="7768467" y="5151288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by C++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6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If…else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以條件來判斷是否執行後面程式碼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if</a:t>
            </a:r>
            <a:r>
              <a:rPr lang="zh-TW" altLang="en-US" dirty="0" smtClean="0"/>
              <a:t>跟</a:t>
            </a:r>
            <a:r>
              <a:rPr lang="en-US" altLang="zh-TW" dirty="0" smtClean="0"/>
              <a:t>else</a:t>
            </a:r>
            <a:r>
              <a:rPr lang="zh-TW" altLang="en-US" dirty="0" smtClean="0"/>
              <a:t>的影響範圍只有其後一句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如果要包含多</a:t>
            </a:r>
            <a:r>
              <a:rPr lang="zh-TW" altLang="en-US" dirty="0"/>
              <a:t>行</a:t>
            </a:r>
            <a:r>
              <a:rPr lang="zh-TW" altLang="en-US" dirty="0" smtClean="0"/>
              <a:t>程式碼則需要加 </a:t>
            </a:r>
            <a:r>
              <a:rPr lang="en-US" altLang="zh-TW" dirty="0" smtClean="0"/>
              <a:t>{ }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7" y="2880372"/>
            <a:ext cx="3874451" cy="10476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55451" y="3855732"/>
            <a:ext cx="27148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圖</a:t>
            </a:r>
            <a:r>
              <a:rPr lang="en-US" altLang="zh-TW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4-1</a:t>
            </a:r>
            <a:endParaRPr lang="zh-TW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69" y="4647838"/>
            <a:ext cx="4343630" cy="15874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55451" y="6365040"/>
            <a:ext cx="27148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圖</a:t>
            </a:r>
            <a:r>
              <a:rPr lang="en-US" altLang="zh-TW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4-2</a:t>
            </a:r>
            <a:endParaRPr lang="zh-TW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51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11472" r="35043" b="42716"/>
          <a:stretch/>
        </p:blipFill>
        <p:spPr bwMode="auto">
          <a:xfrm>
            <a:off x="507998" y="1359877"/>
            <a:ext cx="10183399" cy="471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22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If…else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64343"/>
            <a:ext cx="8596668" cy="4677019"/>
          </a:xfrm>
        </p:spPr>
        <p:txBody>
          <a:bodyPr/>
          <a:lstStyle/>
          <a:p>
            <a:r>
              <a:rPr lang="en-US" altLang="zh-TW" dirty="0" smtClean="0"/>
              <a:t>Logical Operators</a:t>
            </a:r>
          </a:p>
          <a:p>
            <a:pPr lvl="1"/>
            <a:r>
              <a:rPr lang="en-US" altLang="zh-TW" dirty="0" smtClean="0"/>
              <a:t>Logical AND (</a:t>
            </a:r>
            <a:r>
              <a:rPr lang="en-US" altLang="zh-TW" dirty="0" smtClean="0">
                <a:latin typeface="+mj-ea"/>
                <a:ea typeface="+mj-ea"/>
              </a:rPr>
              <a:t>&amp;&amp;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Logical OR (||)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27766"/>
              </p:ext>
            </p:extLst>
          </p:nvPr>
        </p:nvGraphicFramePr>
        <p:xfrm>
          <a:off x="677333" y="2612860"/>
          <a:ext cx="9816495" cy="390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299"/>
                <a:gridCol w="1963299"/>
                <a:gridCol w="1963299"/>
                <a:gridCol w="1963299"/>
                <a:gridCol w="1963299"/>
              </a:tblGrid>
              <a:tr h="5580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Math</a:t>
                      </a:r>
                      <a:r>
                        <a:rPr lang="en-US" altLang="zh-TW" baseline="0" dirty="0" smtClean="0"/>
                        <a:t> Symbol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 Notation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 Sample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Math Equivalent</a:t>
                      </a:r>
                      <a:endParaRPr lang="zh-TW" altLang="en-US" dirty="0"/>
                    </a:p>
                  </a:txBody>
                  <a:tcPr/>
                </a:tc>
              </a:tr>
              <a:tr h="5580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等於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==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 + 7 == 2 * 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x +</a:t>
                      </a:r>
                      <a:r>
                        <a:rPr lang="en-US" altLang="zh-TW" dirty="0" smtClean="0"/>
                        <a:t> 7 = 2y</a:t>
                      </a:r>
                      <a:endParaRPr lang="zh-TW" altLang="en-US" dirty="0"/>
                    </a:p>
                  </a:txBody>
                  <a:tcPr/>
                </a:tc>
              </a:tr>
              <a:tr h="558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不等於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!=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Ans</a:t>
                      </a:r>
                      <a:r>
                        <a:rPr lang="en-US" altLang="zh-TW" baseline="0" dirty="0" smtClean="0"/>
                        <a:t> != ‘n’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Ans </a:t>
                      </a:r>
                      <a:r>
                        <a:rPr lang="zh-TW" altLang="en-US" dirty="0" smtClean="0"/>
                        <a:t>≠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‘n’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5580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小於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Count &lt; m + 3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Count &lt; m * 3</a:t>
                      </a:r>
                      <a:endParaRPr lang="zh-TW" altLang="en-US" dirty="0"/>
                    </a:p>
                  </a:txBody>
                  <a:tcPr/>
                </a:tc>
              </a:tr>
              <a:tr h="558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≤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小於等於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Time &lt;=</a:t>
                      </a:r>
                      <a:r>
                        <a:rPr lang="en-US" altLang="zh-TW" baseline="0" dirty="0" smtClean="0"/>
                        <a:t> limit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Time </a:t>
                      </a:r>
                      <a:r>
                        <a:rPr lang="zh-TW" altLang="en-US" dirty="0" smtClean="0"/>
                        <a:t>≤ </a:t>
                      </a:r>
                      <a:r>
                        <a:rPr lang="en-US" altLang="zh-TW" dirty="0" smtClean="0"/>
                        <a:t>limit</a:t>
                      </a:r>
                      <a:endParaRPr lang="zh-TW" altLang="en-US" dirty="0"/>
                    </a:p>
                  </a:txBody>
                  <a:tcPr/>
                </a:tc>
              </a:tr>
              <a:tr h="5580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大於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Time &gt; limit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Time &gt;</a:t>
                      </a:r>
                      <a:r>
                        <a:rPr lang="en-US" altLang="zh-TW" baseline="0" dirty="0" smtClean="0"/>
                        <a:t> limit</a:t>
                      </a:r>
                      <a:endParaRPr lang="zh-TW" altLang="en-US" dirty="0"/>
                    </a:p>
                  </a:txBody>
                  <a:tcPr/>
                </a:tc>
              </a:tr>
              <a:tr h="5580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大於等於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&gt;=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Age &gt;= 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Age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dirty="0" smtClean="0"/>
                        <a:t>≥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21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133051" y="6519446"/>
            <a:ext cx="27148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圖</a:t>
            </a:r>
            <a:r>
              <a:rPr lang="en-US" altLang="zh-TW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4-3</a:t>
            </a:r>
            <a:endParaRPr lang="zh-TW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94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If…else</a:t>
            </a:r>
            <a:br>
              <a:rPr lang="en-US" altLang="zh-TW" dirty="0" smtClean="0"/>
            </a:br>
            <a:r>
              <a:rPr lang="en-US" altLang="zh-TW" dirty="0" smtClean="0"/>
              <a:t>“Truth Tables”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92306"/>
              </p:ext>
            </p:extLst>
          </p:nvPr>
        </p:nvGraphicFramePr>
        <p:xfrm>
          <a:off x="677334" y="2628295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Exp_2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Exp_1 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&amp;&amp;</a:t>
                      </a:r>
                      <a:r>
                        <a:rPr lang="en-US" altLang="zh-TW" dirty="0" smtClean="0"/>
                        <a:t> Exp_2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18227" y="4560018"/>
            <a:ext cx="27148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圖</a:t>
            </a:r>
            <a:r>
              <a:rPr lang="en-US" altLang="zh-TW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4-4</a:t>
            </a:r>
            <a:endParaRPr lang="zh-TW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4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If…else</a:t>
            </a:r>
            <a:br>
              <a:rPr lang="en-US" altLang="zh-TW" dirty="0"/>
            </a:br>
            <a:r>
              <a:rPr lang="en-US" altLang="zh-TW" dirty="0"/>
              <a:t>“Truth Tables”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NOT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28169"/>
              </p:ext>
            </p:extLst>
          </p:nvPr>
        </p:nvGraphicFramePr>
        <p:xfrm>
          <a:off x="911668" y="2570238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Exp_2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Exp_1 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||</a:t>
                      </a:r>
                      <a:r>
                        <a:rPr lang="en-US" altLang="zh-TW" dirty="0" smtClean="0"/>
                        <a:t> Exp_2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618227" y="4560018"/>
            <a:ext cx="27148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圖</a:t>
            </a:r>
            <a:r>
              <a:rPr lang="en-US" altLang="zh-TW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4-5</a:t>
            </a:r>
            <a:endParaRPr lang="zh-TW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70202"/>
              </p:ext>
            </p:extLst>
          </p:nvPr>
        </p:nvGraphicFramePr>
        <p:xfrm>
          <a:off x="914442" y="5487642"/>
          <a:ext cx="541866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!(Exp)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235927" y="6519446"/>
            <a:ext cx="27148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圖</a:t>
            </a:r>
            <a:r>
              <a:rPr lang="en-US" altLang="zh-TW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4-6</a:t>
            </a:r>
            <a:endParaRPr lang="zh-TW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91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745</TotalTime>
  <Words>386</Words>
  <Application>Microsoft Office PowerPoint</Application>
  <PresentationFormat>寬螢幕</PresentationFormat>
  <Paragraphs>149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Trebuchet MS</vt:lpstr>
      <vt:lpstr>Wingdings 3</vt:lpstr>
      <vt:lpstr>多面向</vt:lpstr>
      <vt:lpstr>C程式設計實習(五)</vt:lpstr>
      <vt:lpstr>本次上課進度</vt:lpstr>
      <vt:lpstr>PowerPoint 簡報</vt:lpstr>
      <vt:lpstr>PowerPoint 簡報</vt:lpstr>
      <vt:lpstr>If…else</vt:lpstr>
      <vt:lpstr>PowerPoint 簡報</vt:lpstr>
      <vt:lpstr>If…else</vt:lpstr>
      <vt:lpstr>If…else “Truth Tables” </vt:lpstr>
      <vt:lpstr>If…else “Truth Tables”</vt:lpstr>
      <vt:lpstr> 實作練習(一)-判定閏年</vt:lpstr>
      <vt:lpstr>Switch</vt:lpstr>
      <vt:lpstr>Switch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C程式設計實習</dc:title>
  <dc:creator>李佳航;Jim</dc:creator>
  <cp:lastModifiedBy>user</cp:lastModifiedBy>
  <cp:revision>82</cp:revision>
  <dcterms:created xsi:type="dcterms:W3CDTF">2013-09-12T04:27:57Z</dcterms:created>
  <dcterms:modified xsi:type="dcterms:W3CDTF">2017-10-02T15:23:25Z</dcterms:modified>
</cp:coreProperties>
</file>