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62" r:id="rId2"/>
  </p:sldMasterIdLst>
  <p:notesMasterIdLst>
    <p:notesMasterId r:id="rId176"/>
  </p:notesMasterIdLst>
  <p:handoutMasterIdLst>
    <p:handoutMasterId r:id="rId177"/>
  </p:handoutMasterIdLst>
  <p:sldIdLst>
    <p:sldId id="2108" r:id="rId3"/>
    <p:sldId id="2049" r:id="rId4"/>
    <p:sldId id="2050" r:id="rId5"/>
    <p:sldId id="2051" r:id="rId6"/>
    <p:sldId id="2052" r:id="rId7"/>
    <p:sldId id="2053" r:id="rId8"/>
    <p:sldId id="1844" r:id="rId9"/>
    <p:sldId id="1845" r:id="rId10"/>
    <p:sldId id="1762" r:id="rId11"/>
    <p:sldId id="1763" r:id="rId12"/>
    <p:sldId id="1764" r:id="rId13"/>
    <p:sldId id="1765" r:id="rId14"/>
    <p:sldId id="1768" r:id="rId15"/>
    <p:sldId id="1769" r:id="rId16"/>
    <p:sldId id="1770" r:id="rId17"/>
    <p:sldId id="1771" r:id="rId18"/>
    <p:sldId id="1772" r:id="rId19"/>
    <p:sldId id="1773" r:id="rId20"/>
    <p:sldId id="1774" r:id="rId21"/>
    <p:sldId id="1775" r:id="rId22"/>
    <p:sldId id="1882" r:id="rId23"/>
    <p:sldId id="1886" r:id="rId24"/>
    <p:sldId id="1883" r:id="rId25"/>
    <p:sldId id="1895" r:id="rId26"/>
    <p:sldId id="1896" r:id="rId27"/>
    <p:sldId id="1920" r:id="rId28"/>
    <p:sldId id="1889" r:id="rId29"/>
    <p:sldId id="1921" r:id="rId30"/>
    <p:sldId id="1922" r:id="rId31"/>
    <p:sldId id="1900" r:id="rId32"/>
    <p:sldId id="1901" r:id="rId33"/>
    <p:sldId id="1902" r:id="rId34"/>
    <p:sldId id="1903" r:id="rId35"/>
    <p:sldId id="1904" r:id="rId36"/>
    <p:sldId id="1905" r:id="rId37"/>
    <p:sldId id="1926" r:id="rId38"/>
    <p:sldId id="1906" r:id="rId39"/>
    <p:sldId id="1907" r:id="rId40"/>
    <p:sldId id="1924" r:id="rId41"/>
    <p:sldId id="1925" r:id="rId42"/>
    <p:sldId id="1929" r:id="rId43"/>
    <p:sldId id="1927" r:id="rId44"/>
    <p:sldId id="1928" r:id="rId45"/>
    <p:sldId id="1930" r:id="rId46"/>
    <p:sldId id="1908" r:id="rId47"/>
    <p:sldId id="1909" r:id="rId48"/>
    <p:sldId id="1910" r:id="rId49"/>
    <p:sldId id="1911" r:id="rId50"/>
    <p:sldId id="1912" r:id="rId51"/>
    <p:sldId id="1913" r:id="rId52"/>
    <p:sldId id="1914" r:id="rId53"/>
    <p:sldId id="1915" r:id="rId54"/>
    <p:sldId id="1916" r:id="rId55"/>
    <p:sldId id="1931" r:id="rId56"/>
    <p:sldId id="1934" r:id="rId57"/>
    <p:sldId id="1933" r:id="rId58"/>
    <p:sldId id="1932" r:id="rId59"/>
    <p:sldId id="1935" r:id="rId60"/>
    <p:sldId id="1936" r:id="rId61"/>
    <p:sldId id="1937" r:id="rId62"/>
    <p:sldId id="1938" r:id="rId63"/>
    <p:sldId id="1939" r:id="rId64"/>
    <p:sldId id="1940" r:id="rId65"/>
    <p:sldId id="1941" r:id="rId66"/>
    <p:sldId id="1942" r:id="rId67"/>
    <p:sldId id="1943" r:id="rId68"/>
    <p:sldId id="1944" r:id="rId69"/>
    <p:sldId id="1945" r:id="rId70"/>
    <p:sldId id="1946" r:id="rId71"/>
    <p:sldId id="1947" r:id="rId72"/>
    <p:sldId id="1948" r:id="rId73"/>
    <p:sldId id="1949" r:id="rId74"/>
    <p:sldId id="1950" r:id="rId75"/>
    <p:sldId id="1951" r:id="rId76"/>
    <p:sldId id="1952" r:id="rId77"/>
    <p:sldId id="1953" r:id="rId78"/>
    <p:sldId id="1954" r:id="rId79"/>
    <p:sldId id="1955" r:id="rId80"/>
    <p:sldId id="1956" r:id="rId81"/>
    <p:sldId id="1957" r:id="rId82"/>
    <p:sldId id="1958" r:id="rId83"/>
    <p:sldId id="1959" r:id="rId84"/>
    <p:sldId id="1960" r:id="rId85"/>
    <p:sldId id="1961" r:id="rId86"/>
    <p:sldId id="1962" r:id="rId87"/>
    <p:sldId id="1963" r:id="rId88"/>
    <p:sldId id="1964" r:id="rId89"/>
    <p:sldId id="1965" r:id="rId90"/>
    <p:sldId id="1966" r:id="rId91"/>
    <p:sldId id="1967" r:id="rId92"/>
    <p:sldId id="1968" r:id="rId93"/>
    <p:sldId id="1969" r:id="rId94"/>
    <p:sldId id="1970" r:id="rId95"/>
    <p:sldId id="1971" r:id="rId96"/>
    <p:sldId id="1972" r:id="rId97"/>
    <p:sldId id="1973" r:id="rId98"/>
    <p:sldId id="1974" r:id="rId99"/>
    <p:sldId id="1975" r:id="rId100"/>
    <p:sldId id="1976" r:id="rId101"/>
    <p:sldId id="1977" r:id="rId102"/>
    <p:sldId id="1978" r:id="rId103"/>
    <p:sldId id="1979" r:id="rId104"/>
    <p:sldId id="1980" r:id="rId105"/>
    <p:sldId id="1981" r:id="rId106"/>
    <p:sldId id="1982" r:id="rId107"/>
    <p:sldId id="1983" r:id="rId108"/>
    <p:sldId id="1984" r:id="rId109"/>
    <p:sldId id="1985" r:id="rId110"/>
    <p:sldId id="2047" r:id="rId111"/>
    <p:sldId id="1987" r:id="rId112"/>
    <p:sldId id="1988" r:id="rId113"/>
    <p:sldId id="1989" r:id="rId114"/>
    <p:sldId id="1990" r:id="rId115"/>
    <p:sldId id="1991" r:id="rId116"/>
    <p:sldId id="1992" r:id="rId117"/>
    <p:sldId id="1993" r:id="rId118"/>
    <p:sldId id="1994" r:id="rId119"/>
    <p:sldId id="1995" r:id="rId120"/>
    <p:sldId id="1996" r:id="rId121"/>
    <p:sldId id="1997" r:id="rId122"/>
    <p:sldId id="1998" r:id="rId123"/>
    <p:sldId id="1999" r:id="rId124"/>
    <p:sldId id="2000" r:id="rId125"/>
    <p:sldId id="2001" r:id="rId126"/>
    <p:sldId id="2002" r:id="rId127"/>
    <p:sldId id="2003" r:id="rId128"/>
    <p:sldId id="2004" r:id="rId129"/>
    <p:sldId id="2005" r:id="rId130"/>
    <p:sldId id="2006" r:id="rId131"/>
    <p:sldId id="2007" r:id="rId132"/>
    <p:sldId id="2008" r:id="rId133"/>
    <p:sldId id="2009" r:id="rId134"/>
    <p:sldId id="2010" r:id="rId135"/>
    <p:sldId id="2011" r:id="rId136"/>
    <p:sldId id="2054" r:id="rId137"/>
    <p:sldId id="2062" r:id="rId138"/>
    <p:sldId id="2063" r:id="rId139"/>
    <p:sldId id="2087" r:id="rId140"/>
    <p:sldId id="2069" r:id="rId141"/>
    <p:sldId id="2070" r:id="rId142"/>
    <p:sldId id="2071" r:id="rId143"/>
    <p:sldId id="2068" r:id="rId144"/>
    <p:sldId id="2072" r:id="rId145"/>
    <p:sldId id="2073" r:id="rId146"/>
    <p:sldId id="2074" r:id="rId147"/>
    <p:sldId id="2075" r:id="rId148"/>
    <p:sldId id="2077" r:id="rId149"/>
    <p:sldId id="2076" r:id="rId150"/>
    <p:sldId id="2078" r:id="rId151"/>
    <p:sldId id="2079" r:id="rId152"/>
    <p:sldId id="2081" r:id="rId153"/>
    <p:sldId id="2083" r:id="rId154"/>
    <p:sldId id="2084" r:id="rId155"/>
    <p:sldId id="2085" r:id="rId156"/>
    <p:sldId id="2086" r:id="rId157"/>
    <p:sldId id="2015" r:id="rId158"/>
    <p:sldId id="2089" r:id="rId159"/>
    <p:sldId id="2090" r:id="rId160"/>
    <p:sldId id="2091" r:id="rId161"/>
    <p:sldId id="2092" r:id="rId162"/>
    <p:sldId id="2093" r:id="rId163"/>
    <p:sldId id="2094" r:id="rId164"/>
    <p:sldId id="2095" r:id="rId165"/>
    <p:sldId id="2096" r:id="rId166"/>
    <p:sldId id="2097" r:id="rId167"/>
    <p:sldId id="2098" r:id="rId168"/>
    <p:sldId id="2099" r:id="rId169"/>
    <p:sldId id="2100" r:id="rId170"/>
    <p:sldId id="2101" r:id="rId171"/>
    <p:sldId id="2107" r:id="rId172"/>
    <p:sldId id="2106" r:id="rId173"/>
    <p:sldId id="2103" r:id="rId174"/>
    <p:sldId id="2104" r:id="rId1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F9900"/>
    <a:srgbClr val="3333CC"/>
    <a:srgbClr val="0033CC"/>
    <a:srgbClr val="0C9B4D"/>
    <a:srgbClr val="333399"/>
    <a:srgbClr val="009999"/>
    <a:srgbClr val="FF0000"/>
    <a:srgbClr val="B2B2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24" autoAdjust="0"/>
  </p:normalViewPr>
  <p:slideViewPr>
    <p:cSldViewPr>
      <p:cViewPr varScale="1">
        <p:scale>
          <a:sx n="63" d="100"/>
          <a:sy n="63" d="100"/>
        </p:scale>
        <p:origin x="13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tableStyles" Target="tableStyle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handoutMaster" Target="handoutMasters/handoutMaster1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theme" Target="theme/theme1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186B6EC-1025-4E92-A366-35C675BA3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11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F6879-313A-45BD-8C10-B40ADD1AFC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717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797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 eaLnBrk="0" hangingPunct="0"/>
            <a:fld id="{D7E461F3-08FF-4EDE-AFEE-AE28EC9F527E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 eaLnBrk="0" hangingPunct="0"/>
              <a:t>159</a:t>
            </a:fld>
            <a:endParaRPr kumimoji="0" lang="en-US" altLang="zh-TW" sz="1200" b="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5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 eaLnBrk="0" hangingPunct="0"/>
            <a:fld id="{CABBC841-006E-4D01-A02D-EEE090809E6F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 eaLnBrk="0" hangingPunct="0"/>
              <a:t>160</a:t>
            </a:fld>
            <a:endParaRPr kumimoji="0" lang="en-US" altLang="en-US" sz="1200" b="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811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 eaLnBrk="0" hangingPunct="0"/>
              <a:t>161</a:t>
            </a:fld>
            <a:endParaRPr kumimoji="0" lang="en-US" altLang="en-US" sz="1200" b="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3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A0BF803-0B22-4EBC-93A6-899F405A066F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 eaLnBrk="0" hangingPunct="0"/>
              <a:t>162</a:t>
            </a:fld>
            <a:endParaRPr kumimoji="0" lang="en-US" altLang="en-US" sz="12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1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 eaLnBrk="0" hangingPunct="0"/>
            <a:fld id="{AA809ABA-CD30-44AE-B821-81ACEC71ABEA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 eaLnBrk="0" hangingPunct="0"/>
              <a:t>163</a:t>
            </a:fld>
            <a:endParaRPr kumimoji="0" lang="en-US" altLang="en-US" sz="1200" b="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4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1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7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80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60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2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39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987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7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520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3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5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67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Regula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Regular.html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Regular.html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r>
              <a:rPr lang="en-US" sz="4800" b="1" dirty="0" smtClean="0">
                <a:solidFill>
                  <a:srgbClr val="333399"/>
                </a:solidFill>
              </a:rPr>
              <a:t>Midterm Info</a:t>
            </a:r>
            <a:endParaRPr lang="en-US" sz="4800" b="1" dirty="0">
              <a:solidFill>
                <a:srgbClr val="33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791200"/>
          </a:xfrm>
        </p:spPr>
        <p:txBody>
          <a:bodyPr/>
          <a:lstStyle/>
          <a:p>
            <a:r>
              <a:rPr lang="en-US" sz="3200" dirty="0" smtClean="0"/>
              <a:t>Exam date: April </a:t>
            </a:r>
            <a:r>
              <a:rPr lang="en-US" sz="3200" dirty="0"/>
              <a:t>1</a:t>
            </a:r>
            <a:r>
              <a:rPr lang="en-US" sz="3200" dirty="0" smtClean="0"/>
              <a:t>3</a:t>
            </a:r>
          </a:p>
          <a:p>
            <a:endParaRPr lang="en-US" sz="1800" dirty="0" smtClean="0"/>
          </a:p>
          <a:p>
            <a:r>
              <a:rPr lang="en-US" sz="3200" dirty="0" smtClean="0"/>
              <a:t>If </a:t>
            </a:r>
            <a:r>
              <a:rPr lang="en-US" sz="3200" dirty="0" smtClean="0"/>
              <a:t>your </a:t>
            </a:r>
            <a:r>
              <a:rPr lang="en-US" sz="3200" dirty="0" smtClean="0"/>
              <a:t>student ID </a:t>
            </a:r>
            <a:r>
              <a:rPr lang="en-US" sz="3200" dirty="0" smtClean="0"/>
              <a:t>begins with a 'B' and ends with an odd digit, then go </a:t>
            </a:r>
            <a:r>
              <a:rPr lang="en-US" sz="3200" dirty="0" smtClean="0"/>
              <a:t>to </a:t>
            </a:r>
            <a:r>
              <a:rPr lang="en-US" sz="3200" dirty="0" smtClean="0"/>
              <a:t>room </a:t>
            </a:r>
            <a:r>
              <a:rPr lang="en-US" sz="3200" dirty="0" smtClean="0"/>
              <a:t>1005.</a:t>
            </a:r>
            <a:endParaRPr lang="en-US" sz="2800" dirty="0" smtClean="0"/>
          </a:p>
          <a:p>
            <a:r>
              <a:rPr lang="en-US" altLang="zh-TW" sz="3200" dirty="0" smtClean="0"/>
              <a:t>Otherwise, </a:t>
            </a:r>
            <a:r>
              <a:rPr lang="en-US" altLang="zh-TW" sz="3200" dirty="0" smtClean="0"/>
              <a:t>go </a:t>
            </a:r>
            <a:r>
              <a:rPr lang="en-US" altLang="zh-TW" sz="3200" dirty="0" smtClean="0"/>
              <a:t>to </a:t>
            </a:r>
            <a:r>
              <a:rPr lang="en-US" altLang="zh-TW" sz="3200" dirty="0" smtClean="0"/>
              <a:t>the regular </a:t>
            </a:r>
            <a:r>
              <a:rPr lang="en-US" altLang="zh-TW" sz="3200" dirty="0" smtClean="0"/>
              <a:t>classroom, </a:t>
            </a:r>
            <a:r>
              <a:rPr lang="en-US" altLang="zh-TW" sz="3200" dirty="0" smtClean="0"/>
              <a:t>5012</a:t>
            </a:r>
            <a:r>
              <a:rPr lang="en-US" altLang="zh-TW" sz="3200" dirty="0" smtClean="0"/>
              <a:t>.</a:t>
            </a:r>
            <a:endParaRPr lang="en-US" altLang="zh-TW" sz="3200" dirty="0" smtClean="0"/>
          </a:p>
          <a:p>
            <a:pPr lvl="1"/>
            <a:endParaRPr lang="en-US" altLang="zh-TW" sz="2800" dirty="0" smtClean="0"/>
          </a:p>
          <a:p>
            <a:r>
              <a:rPr lang="en-US" altLang="zh-TW" sz="3200" dirty="0" smtClean="0"/>
              <a:t>In other words: </a:t>
            </a:r>
          </a:p>
          <a:p>
            <a:pPr marL="0" indent="0">
              <a:buNone/>
            </a:pPr>
            <a:r>
              <a:rPr lang="en-US" altLang="zh-TW" sz="3200" dirty="0" smtClean="0"/>
              <a:t>% cat IDs | grep </a:t>
            </a:r>
            <a:r>
              <a:rPr lang="en-US" altLang="zh-TW" sz="3200" dirty="0" smtClean="0"/>
              <a:t>'\&lt;B.*[13579]\&gt;' </a:t>
            </a:r>
            <a:r>
              <a:rPr lang="en-US" altLang="zh-TW" sz="3200" dirty="0" smtClean="0"/>
              <a:t>&gt; </a:t>
            </a:r>
            <a:r>
              <a:rPr lang="en-US" altLang="zh-TW" sz="3200" dirty="0" smtClean="0"/>
              <a:t>Room1005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 smtClean="0"/>
              <a:t>See review at the end of these slides.</a:t>
            </a:r>
            <a:endParaRPr lang="en-US" altLang="zh-TW" sz="3200" dirty="0"/>
          </a:p>
          <a:p>
            <a:pPr>
              <a:buNone/>
            </a:pPr>
            <a:endParaRPr lang="en-US" sz="1400" dirty="0" smtClean="0"/>
          </a:p>
          <a:p>
            <a:pPr lvl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09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The grep command line format</a:t>
            </a:r>
            <a:endParaRPr lang="en-US" altLang="zh-TW" dirty="0"/>
          </a:p>
        </p:txBody>
      </p:sp>
      <p:sp>
        <p:nvSpPr>
          <p:cNvPr id="92163" name="Rectangle 4"/>
          <p:cNvSpPr>
            <a:spLocks noChangeArrowheads="1"/>
          </p:cNvSpPr>
          <p:nvPr/>
        </p:nvSpPr>
        <p:spPr bwMode="auto">
          <a:xfrm>
            <a:off x="152400" y="1554162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Format:</a:t>
            </a:r>
          </a:p>
          <a:p>
            <a:pPr marL="285750" indent="-285750"/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	 grep [</a:t>
            </a:r>
            <a:r>
              <a:rPr lang="en-US" altLang="zh-TW" sz="2400" b="0" dirty="0">
                <a:solidFill>
                  <a:srgbClr val="B2B2B2"/>
                </a:solidFill>
              </a:rPr>
              <a:t>options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]  </a:t>
            </a:r>
            <a:r>
              <a:rPr lang="en-US" altLang="zh-TW" sz="2400" b="0" dirty="0" err="1">
                <a:solidFill>
                  <a:srgbClr val="B2B2B2"/>
                </a:solidFill>
              </a:rPr>
              <a:t>regular_expression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         </a:t>
            </a:r>
            <a:r>
              <a:rPr lang="en-US" altLang="zh-TW" sz="2400" b="0" dirty="0" err="1">
                <a:solidFill>
                  <a:srgbClr val="B2B2B2"/>
                </a:solidFill>
              </a:rPr>
              <a:t>files_to_search_in</a:t>
            </a:r>
            <a:endParaRPr lang="en-US" altLang="zh-TW" sz="2400" b="0" dirty="0">
              <a:solidFill>
                <a:srgbClr val="B2B2B2"/>
              </a:solidFill>
            </a:endParaRPr>
          </a:p>
          <a:p>
            <a:pPr marL="285750" indent="-285750"/>
            <a:endParaRPr lang="en-US" altLang="zh-TW" sz="1400" b="0" dirty="0">
              <a:solidFill>
                <a:srgbClr val="B2B2B2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Example:</a:t>
            </a:r>
          </a:p>
          <a:p>
            <a:pPr marL="285750" indent="-285750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	grep       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  '[s]t[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aeiou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rv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]'         file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file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marL="285750" indent="-285750"/>
            <a:endParaRPr lang="en-US" altLang="zh-TW" sz="14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This means: </a:t>
            </a:r>
          </a:p>
          <a:p>
            <a:pPr marL="285750" indent="-285750"/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	without distinguishing between upper and lower case, search the files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file1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file2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 for lines that: contain s, followed by a t, followed by a vowel letter, followed by an r or v. </a:t>
            </a:r>
          </a:p>
          <a:p>
            <a:pPr marL="285750" indent="-285750"/>
            <a:endParaRPr lang="en-US" altLang="zh-TW" sz="2400" b="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So it looks for: </a:t>
            </a:r>
          </a:p>
          <a:p>
            <a:pPr marL="285750" indent="-285750"/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	   Steve, mystery, stevewhaga@nsysu.edu, store,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23583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</a:t>
            </a:r>
            <a:r>
              <a:rPr lang="en-US" altLang="zh-TW" sz="2400" b="1" dirty="0">
                <a:solidFill>
                  <a:srgbClr val="00B0F0"/>
                </a:solidFill>
              </a:rPr>
              <a:t>*</a:t>
            </a:r>
            <a:r>
              <a:rPr lang="en-US" altLang="zh-TW" sz="2400" dirty="0"/>
              <a:t>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D9D9D9"/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8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color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0B0F0"/>
                </a:solidFill>
                <a:latin typeface="High Tower Text" pitchFamily="18" charset="0"/>
              </a:rPr>
              <a:t>*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ir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regula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rs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echo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</a:t>
            </a:r>
            <a:r>
              <a:rPr lang="en-US" sz="8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irregulars|grep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8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color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"\([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aeiou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][b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df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hj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np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tv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z]\)</a:t>
            </a:r>
            <a:r>
              <a:rPr lang="en-US" sz="2200" kern="0" dirty="0">
                <a:solidFill>
                  <a:srgbClr val="00B0F0"/>
                </a:solidFill>
                <a:latin typeface="High Tower Text" pitchFamily="18" charset="0"/>
                <a:cs typeface="Arial" pitchFamily="34" charset="0"/>
              </a:rPr>
              <a:t>*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ir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r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egular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200" b="0" kern="0" dirty="0">
              <a:solidFill>
                <a:srgbClr val="D9D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66385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337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Another reason for groups is to allow </a:t>
            </a:r>
            <a:r>
              <a:rPr lang="en-US" altLang="zh-TW" sz="2400" i="1" dirty="0" err="1">
                <a:solidFill>
                  <a:srgbClr val="0C9B4D"/>
                </a:solidFill>
              </a:rPr>
              <a:t>backreferences</a:t>
            </a:r>
            <a:r>
              <a:rPr lang="en-US" altLang="zh-TW" sz="2400" dirty="0"/>
              <a:t>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105298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</a:t>
            </a:r>
            <a:r>
              <a:rPr lang="en-US" altLang="zh-TW" sz="2400" dirty="0">
                <a:solidFill>
                  <a:schemeClr val="bg1"/>
                </a:solidFill>
              </a:rPr>
              <a:t>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4921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</a:rPr>
              <a:t>More</a:t>
            </a:r>
            <a:r>
              <a:rPr lang="en-US" altLang="zh-TW" dirty="0">
                <a:solidFill>
                  <a:schemeClr val="accent2"/>
                </a:solidFill>
              </a:rPr>
              <a:t>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1069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/>
              <a:t>Eg</a:t>
            </a:r>
            <a:r>
              <a:rPr lang="en-US" altLang="zh-TW" sz="2400" dirty="0"/>
              <a:t>, suppose that you wanted to find any double-repeated letters, such as in “b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dirty="0"/>
              <a:t>a” and “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dirty="0" err="1"/>
              <a:t>gram</a:t>
            </a:r>
            <a:r>
              <a:rPr lang="en-US" altLang="zh-TW" sz="2400" dirty="0"/>
              <a:t>”.</a:t>
            </a:r>
            <a:br>
              <a:rPr lang="en-US" altLang="zh-TW" sz="2400" dirty="0"/>
            </a:br>
            <a:r>
              <a:rPr lang="en-US" altLang="zh-TW" sz="1050" dirty="0"/>
              <a:t/>
            </a:r>
            <a:br>
              <a:rPr lang="en-US" altLang="zh-TW" sz="1050" dirty="0"/>
            </a:br>
            <a:r>
              <a:rPr lang="en-US" altLang="zh-TW" sz="2400" dirty="0"/>
              <a:t>Then your regular expression is: </a:t>
            </a:r>
            <a:r>
              <a:rPr lang="en-US" altLang="zh-TW" sz="2400" dirty="0">
                <a:solidFill>
                  <a:srgbClr val="00FF00"/>
                </a:solidFill>
              </a:rPr>
              <a:t>\([a-z]\)</a:t>
            </a:r>
            <a:r>
              <a:rPr lang="en-US" altLang="zh-TW" sz="2400" dirty="0">
                <a:solidFill>
                  <a:srgbClr val="0066CC"/>
                </a:solidFill>
              </a:rPr>
              <a:t>\([a-z]\)</a:t>
            </a:r>
            <a:r>
              <a:rPr lang="en-US" altLang="zh-TW" sz="2400" dirty="0">
                <a:solidFill>
                  <a:srgbClr val="00FF00"/>
                </a:solidFill>
              </a:rPr>
              <a:t>\1</a:t>
            </a:r>
            <a:r>
              <a:rPr lang="en-US" altLang="zh-TW" sz="2400" dirty="0">
                <a:solidFill>
                  <a:srgbClr val="0066CC"/>
                </a:solidFill>
              </a:rPr>
              <a:t>\2</a:t>
            </a:r>
            <a:br>
              <a:rPr lang="en-US" altLang="zh-TW" sz="2400" dirty="0">
                <a:solidFill>
                  <a:srgbClr val="0066CC"/>
                </a:solidFill>
              </a:rPr>
            </a:br>
            <a:endParaRPr lang="en-US" altLang="zh-TW" sz="400" dirty="0">
              <a:solidFill>
                <a:srgbClr val="0066CC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/>
              <a:t>(“banana” is a double-match, because there’s ba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/>
              <a:t>.)</a:t>
            </a:r>
          </a:p>
        </p:txBody>
      </p:sp>
      <p:sp>
        <p:nvSpPr>
          <p:cNvPr id="2" name="Arc 1"/>
          <p:cNvSpPr/>
          <p:nvPr/>
        </p:nvSpPr>
        <p:spPr bwMode="auto">
          <a:xfrm>
            <a:off x="7092280" y="5949280"/>
            <a:ext cx="792088" cy="432048"/>
          </a:xfrm>
          <a:prstGeom prst="arc">
            <a:avLst>
              <a:gd name="adj1" fmla="val 463802"/>
              <a:gd name="adj2" fmla="val 10576821"/>
            </a:avLst>
          </a:prstGeom>
          <a:noFill/>
          <a:ln w="28575" cap="flat" cmpd="sng" algn="ctr">
            <a:solidFill>
              <a:srgbClr val="1975D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6131294" y="5760098"/>
            <a:ext cx="1512168" cy="734008"/>
          </a:xfrm>
          <a:prstGeom prst="arc">
            <a:avLst>
              <a:gd name="adj1" fmla="val 405057"/>
              <a:gd name="adj2" fmla="val 10576821"/>
            </a:avLst>
          </a:prstGeom>
          <a:noFill/>
          <a:ln w="28575" cap="flat" cmpd="sng" algn="ctr">
            <a:solidFill>
              <a:srgbClr val="00FF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15714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333399"/>
                </a:solidFill>
              </a:rPr>
              <a:t>Backreferencing</a:t>
            </a:r>
            <a:r>
              <a:rPr lang="en-US" altLang="zh-TW" dirty="0" smtClean="0">
                <a:solidFill>
                  <a:srgbClr val="333399"/>
                </a:solidFill>
              </a:rPr>
              <a:t> example</a:t>
            </a:r>
            <a:br>
              <a:rPr lang="en-US" altLang="zh-TW" dirty="0" smtClean="0">
                <a:solidFill>
                  <a:srgbClr val="333399"/>
                </a:solidFill>
              </a:rPr>
            </a:br>
            <a:r>
              <a:rPr lang="en-US" altLang="zh-TW" dirty="0" smtClean="0">
                <a:solidFill>
                  <a:srgbClr val="333399"/>
                </a:solidFill>
              </a:rPr>
              <a:t>3 letter palindromes (</a:t>
            </a:r>
            <a:r>
              <a:rPr lang="zh-TW" altLang="en-US" sz="3600" dirty="0">
                <a:solidFill>
                  <a:srgbClr val="333399"/>
                </a:solidFill>
              </a:rPr>
              <a:t>回</a:t>
            </a:r>
            <a:r>
              <a:rPr lang="zh-TW" altLang="en-US" sz="3600" dirty="0" smtClean="0">
                <a:solidFill>
                  <a:srgbClr val="333399"/>
                </a:solidFill>
              </a:rPr>
              <a:t>文</a:t>
            </a:r>
            <a:r>
              <a:rPr lang="en-US" altLang="zh-TW" dirty="0" smtClean="0">
                <a:solidFill>
                  <a:srgbClr val="333399"/>
                </a:solidFill>
              </a:rPr>
              <a:t>)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grep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 </a:t>
            </a:r>
            <a:r>
              <a:rPr lang="pl-PL" altLang="zh-TW" sz="2400" dirty="0">
                <a:latin typeface="Lucida Console" panose="020B0609040504020204" pitchFamily="49" charset="0"/>
              </a:rPr>
              <a:t>"\&lt;\([a-z]\)[a-z]\1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o | sort |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eye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wow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333399"/>
                </a:solidFill>
              </a:rPr>
              <a:t>Backreferencing</a:t>
            </a:r>
            <a:r>
              <a:rPr lang="en-US" altLang="zh-TW" dirty="0" smtClean="0">
                <a:solidFill>
                  <a:srgbClr val="333399"/>
                </a:solidFill>
              </a:rPr>
              <a:t> example</a:t>
            </a:r>
            <a:br>
              <a:rPr lang="en-US" altLang="zh-TW" dirty="0" smtClean="0">
                <a:solidFill>
                  <a:srgbClr val="333399"/>
                </a:solidFill>
              </a:rPr>
            </a:br>
            <a:r>
              <a:rPr lang="en-US" altLang="zh-TW" dirty="0" smtClean="0">
                <a:solidFill>
                  <a:srgbClr val="333399"/>
                </a:solidFill>
              </a:rPr>
              <a:t>4 letter palindromes(</a:t>
            </a:r>
            <a:r>
              <a:rPr lang="zh-TW" altLang="en-US" sz="3600" dirty="0">
                <a:solidFill>
                  <a:srgbClr val="333399"/>
                </a:solidFill>
              </a:rPr>
              <a:t>回</a:t>
            </a:r>
            <a:r>
              <a:rPr lang="zh-TW" altLang="en-US" sz="3600" dirty="0" smtClean="0">
                <a:solidFill>
                  <a:srgbClr val="333399"/>
                </a:solidFill>
              </a:rPr>
              <a:t>文</a:t>
            </a:r>
            <a:r>
              <a:rPr lang="en-US" altLang="zh-TW" dirty="0" smtClean="0">
                <a:solidFill>
                  <a:srgbClr val="333399"/>
                </a:solidFill>
              </a:rPr>
              <a:t>)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grep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"\&lt;\([a-z]\)\([a-z]\)\2\1\&gt;"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o | sort |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sees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333399"/>
                </a:solidFill>
              </a:rPr>
              <a:t>Backreferencing</a:t>
            </a:r>
            <a:r>
              <a:rPr lang="en-US" altLang="zh-TW" dirty="0" smtClean="0">
                <a:solidFill>
                  <a:srgbClr val="333399"/>
                </a:solidFill>
              </a:rPr>
              <a:t> example</a:t>
            </a:r>
            <a:br>
              <a:rPr lang="en-US" altLang="zh-TW" dirty="0" smtClean="0">
                <a:solidFill>
                  <a:srgbClr val="333399"/>
                </a:solidFill>
              </a:rPr>
            </a:br>
            <a:r>
              <a:rPr lang="en-US" altLang="zh-TW" dirty="0" smtClean="0">
                <a:solidFill>
                  <a:srgbClr val="333399"/>
                </a:solidFill>
              </a:rPr>
              <a:t>3-6 letter palindromes(</a:t>
            </a:r>
            <a:r>
              <a:rPr lang="zh-TW" altLang="en-US" sz="3600" dirty="0">
                <a:solidFill>
                  <a:srgbClr val="333399"/>
                </a:solidFill>
              </a:rPr>
              <a:t>回文</a:t>
            </a:r>
            <a:r>
              <a:rPr lang="en-US" altLang="zh-TW" dirty="0" smtClean="0">
                <a:solidFill>
                  <a:srgbClr val="333399"/>
                </a:solidFill>
              </a:rPr>
              <a:t>)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grep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–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e </a:t>
            </a:r>
            <a:r>
              <a:rPr lang="pl-PL" altLang="zh-TW" sz="2400" dirty="0">
                <a:latin typeface="Lucida Console" panose="020B0609040504020204" pitchFamily="49" charset="0"/>
              </a:rPr>
              <a:t>"\&lt;\([a-z]\)[a-z]\1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e "\&lt;\([a-z]\)\([a-z]\)\2\1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-e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"\&lt;\([</a:t>
            </a:r>
            <a:r>
              <a:rPr lang="pl-PL" altLang="zh-TW" sz="2400" dirty="0">
                <a:latin typeface="Lucida Console" panose="020B0609040504020204" pitchFamily="49" charset="0"/>
              </a:rPr>
              <a:t>a-z]\)\([a-z]\)[a-z]\2\1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"\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e "\&lt;\([a-z]\)\([a-z]\)\([a-z]\)\3\2\1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  <a:br>
              <a:rPr lang="en-US" altLang="zh-TW" sz="2400" dirty="0" smtClean="0">
                <a:latin typeface="Lucida Console" panose="020B0609040504020204" pitchFamily="49" charset="0"/>
              </a:rPr>
            </a:b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o | sort |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eye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level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madam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redder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sees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wow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9906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accent2"/>
                </a:solidFill>
              </a:rPr>
              <a:t>POSIX: built-in </a:t>
            </a:r>
            <a:r>
              <a:rPr lang="en-US" altLang="zh-TW" sz="4000" dirty="0">
                <a:solidFill>
                  <a:schemeClr val="accent2"/>
                </a:solidFill>
              </a:rPr>
              <a:t>patterns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12838"/>
            <a:ext cx="5257800" cy="5287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There are also some </a:t>
            </a:r>
            <a:r>
              <a:rPr lang="en-US" altLang="zh-TW" sz="2800" dirty="0" smtClean="0"/>
              <a:t>built-in </a:t>
            </a:r>
            <a:r>
              <a:rPr lang="en-US" altLang="zh-TW" sz="2800" dirty="0"/>
              <a:t>character sets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They are equivalent to a to range that you could type by hand: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[:</a:t>
            </a:r>
            <a:r>
              <a:rPr lang="en-US" altLang="zh-TW" sz="2400" dirty="0" err="1"/>
              <a:t>alnum</a:t>
            </a:r>
            <a:r>
              <a:rPr lang="en-US" altLang="zh-TW" sz="2400" dirty="0"/>
              <a:t>:]  ==  [a-zA-Z0-9]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[:lower:]  ==  [a-z]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You don’t need to learn them for this class, but you can use them if you want (sometimes they make expressions more readable)</a:t>
            </a:r>
          </a:p>
        </p:txBody>
      </p:sp>
      <p:graphicFrame>
        <p:nvGraphicFramePr>
          <p:cNvPr id="118788" name="Group 4"/>
          <p:cNvGraphicFramePr>
            <a:graphicFrameLocks noGrp="1"/>
          </p:cNvGraphicFramePr>
          <p:nvPr/>
        </p:nvGraphicFramePr>
        <p:xfrm>
          <a:off x="5584825" y="1143000"/>
          <a:ext cx="3406775" cy="5577840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Character Group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Meaning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[:alnum:]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Alphanumeric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[:cntrl:]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Control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[:lower:]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Lower case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[:space:]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Whitespace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[:alpha:]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Alphabetic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[:digit:]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Digit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[:print:]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Printable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[:upper:]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Upper Case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[:blank:]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whitespace, tabe, etc.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[:graph:]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Printable and visible characters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[:punct:]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Punctuation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[:xdigit:]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Extended Digit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447800" y="2362200"/>
            <a:ext cx="3962400" cy="1447800"/>
          </a:xfrm>
          <a:prstGeom prst="wedgeRectCallout">
            <a:avLst>
              <a:gd name="adj1" fmla="val -20330"/>
              <a:gd name="adj2" fmla="val -15888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 will not test you on these. But you are free to use them (if you do it correctly).</a:t>
            </a:r>
          </a:p>
          <a:p>
            <a:endParaRPr lang="en-US" altLang="zh-TW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0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</a:rPr>
              <a:t>Basic Regular Expression Syntax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</a:t>
            </a:r>
            <a:r>
              <a:rPr lang="en-US" altLang="zh-TW" sz="2400" spc="-10" dirty="0" smtClean="0"/>
              <a:t>of a </a:t>
            </a:r>
            <a:r>
              <a:rPr lang="en-US" altLang="zh-TW" sz="2400" spc="-10" dirty="0"/>
              <a:t>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</a:t>
            </a:r>
            <a:r>
              <a:rPr lang="en-US" altLang="zh-TW" sz="2400" spc="-10" dirty="0" smtClean="0"/>
              <a:t>requires</a:t>
            </a:r>
            <a:r>
              <a:rPr lang="en-US" altLang="zh-TW" sz="2000" spc="-10" dirty="0" smtClean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to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match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the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front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</a:t>
            </a:r>
            <a:r>
              <a:rPr lang="en-US" altLang="zh-TW" sz="2400" spc="-40" dirty="0" smtClean="0"/>
              <a:t>lin</a:t>
            </a:r>
            <a:r>
              <a:rPr lang="en-US" altLang="zh-TW" sz="2400" spc="-130" dirty="0" smtClean="0"/>
              <a:t>e</a:t>
            </a:r>
            <a:r>
              <a:rPr lang="en-US" altLang="zh-TW" sz="2400" spc="-40" dirty="0" smtClean="0"/>
              <a:t>.</a:t>
            </a:r>
            <a:r>
              <a:rPr lang="en-US" altLang="zh-TW" sz="1800" spc="-4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 smtClean="0">
                <a:solidFill>
                  <a:srgbClr val="0C9B4D"/>
                </a:solidFill>
              </a:rPr>
              <a:t>.</a:t>
            </a:r>
            <a:r>
              <a:rPr lang="en-US" altLang="zh-TW" sz="18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 smtClean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last </a:t>
            </a:r>
            <a:r>
              <a:rPr lang="en-US" altLang="zh-TW" sz="2400" spc="-10" dirty="0">
                <a:solidFill>
                  <a:srgbClr val="000000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 smtClean="0"/>
              <a:t>expression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end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'Z</a:t>
            </a:r>
            <a:r>
              <a:rPr lang="en-US" altLang="zh-TW" sz="2400" dirty="0" smtClean="0">
                <a:solidFill>
                  <a:srgbClr val="0C9B4D"/>
                </a:solidFill>
              </a:rPr>
              <a:t>'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 smtClean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 smtClean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 smtClean="0">
                <a:solidFill>
                  <a:srgbClr val="0C9B4D"/>
                </a:solidFill>
              </a:rPr>
              <a:t>zA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b="1" u="sng" dirty="0">
              <a:solidFill>
                <a:srgbClr val="0C9B4D"/>
              </a:solidFill>
              <a:latin typeface="Agency FB" panose="020B0503020202020204" pitchFamily="34" charset="0"/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expression.</a:t>
            </a:r>
            <a:r>
              <a:rPr lang="en-US" altLang="zh-TW" sz="20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 smtClean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a line begins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dirty="0" smtClean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^A.*Z$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1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The grep command line format</a:t>
            </a:r>
            <a:endParaRPr lang="en-US" altLang="zh-TW" dirty="0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52400" y="1554162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Format:</a:t>
            </a:r>
          </a:p>
          <a:p>
            <a:pPr marL="285750" indent="-285750"/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	 grep [</a:t>
            </a:r>
            <a:r>
              <a:rPr lang="en-US" altLang="zh-TW" sz="2400" b="0" dirty="0">
                <a:solidFill>
                  <a:srgbClr val="B2B2B2"/>
                </a:solidFill>
              </a:rPr>
              <a:t>options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]  </a:t>
            </a:r>
            <a:r>
              <a:rPr lang="en-US" altLang="zh-TW" sz="2400" b="0" dirty="0" err="1">
                <a:solidFill>
                  <a:srgbClr val="B2B2B2"/>
                </a:solidFill>
              </a:rPr>
              <a:t>regular_expression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         </a:t>
            </a:r>
            <a:r>
              <a:rPr lang="en-US" altLang="zh-TW" sz="2400" b="0" dirty="0" err="1">
                <a:solidFill>
                  <a:srgbClr val="B2B2B2"/>
                </a:solidFill>
              </a:rPr>
              <a:t>files_to_search_in</a:t>
            </a:r>
            <a:endParaRPr lang="en-US" altLang="zh-TW" sz="2400" b="0" dirty="0">
              <a:solidFill>
                <a:srgbClr val="B2B2B2"/>
              </a:solidFill>
            </a:endParaRPr>
          </a:p>
          <a:p>
            <a:pPr marL="285750" indent="-285750"/>
            <a:endParaRPr lang="en-US" altLang="zh-TW" sz="1400" b="0" dirty="0">
              <a:solidFill>
                <a:srgbClr val="B2B2B2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Example:</a:t>
            </a:r>
          </a:p>
          <a:p>
            <a:pPr marL="285750" indent="-285750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	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grep       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0" dirty="0" err="1">
                <a:solidFill>
                  <a:srgbClr val="B2B2B2"/>
                </a:solidFill>
                <a:latin typeface="High Tower Text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  '</a:t>
            </a:r>
            <a:r>
              <a:rPr lang="en-US" altLang="zh-TW" sz="2800" b="0" dirty="0">
                <a:solidFill>
                  <a:srgbClr val="996633"/>
                </a:solidFill>
                <a:latin typeface="High Tower Text" pitchFamily="18" charset="0"/>
              </a:rPr>
              <a:t>[s]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 b="0" dirty="0">
                <a:solidFill>
                  <a:srgbClr val="00FF00"/>
                </a:solidFill>
                <a:latin typeface="High Tower Text" pitchFamily="18" charset="0"/>
              </a:rPr>
              <a:t>[</a:t>
            </a:r>
            <a:r>
              <a:rPr lang="en-US" altLang="zh-TW" sz="2800" b="0" dirty="0" err="1">
                <a:solidFill>
                  <a:srgbClr val="00FF00"/>
                </a:solidFill>
                <a:latin typeface="High Tower Text" pitchFamily="18" charset="0"/>
              </a:rPr>
              <a:t>aeiou</a:t>
            </a:r>
            <a:r>
              <a:rPr lang="en-US" altLang="zh-TW" sz="2800" b="0" dirty="0">
                <a:solidFill>
                  <a:srgbClr val="00FF00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CC00FF"/>
                </a:solidFill>
                <a:latin typeface="High Tower Text" pitchFamily="18" charset="0"/>
              </a:rPr>
              <a:t>[</a:t>
            </a:r>
            <a:r>
              <a:rPr lang="en-US" altLang="zh-TW" sz="2800" b="0" dirty="0" err="1">
                <a:solidFill>
                  <a:srgbClr val="CC00FF"/>
                </a:solidFill>
                <a:latin typeface="High Tower Text" pitchFamily="18" charset="0"/>
              </a:rPr>
              <a:t>rv</a:t>
            </a:r>
            <a:r>
              <a:rPr lang="en-US" altLang="zh-TW" sz="2800" b="0" dirty="0">
                <a:solidFill>
                  <a:srgbClr val="CC00FF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         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file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  file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2</a:t>
            </a:r>
          </a:p>
          <a:p>
            <a:pPr marL="285750" indent="-285750"/>
            <a:endParaRPr lang="en-US" altLang="zh-TW" sz="1400" b="0" dirty="0">
              <a:solidFill>
                <a:srgbClr val="B2B2B2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This means: </a:t>
            </a:r>
          </a:p>
          <a:p>
            <a:pPr marL="285750" indent="-285750"/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	without distinguishing between upper and lower case, search the files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file1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file2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 for lines that: contain</a:t>
            </a:r>
            <a:r>
              <a:rPr lang="en-US" altLang="zh-TW" sz="2400" b="0" dirty="0">
                <a:solidFill>
                  <a:srgbClr val="996633"/>
                </a:solidFill>
                <a:latin typeface="Arial" pitchFamily="34" charset="0"/>
              </a:rPr>
              <a:t> s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, followed by a </a:t>
            </a:r>
            <a:r>
              <a:rPr lang="en-US" altLang="zh-TW" sz="2400" b="0" dirty="0">
                <a:solidFill>
                  <a:srgbClr val="CC3300"/>
                </a:solidFill>
                <a:latin typeface="Arial" pitchFamily="34" charset="0"/>
              </a:rPr>
              <a:t>t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, followed by a</a:t>
            </a:r>
            <a:r>
              <a:rPr lang="en-US" altLang="zh-TW" sz="2400" b="0" dirty="0">
                <a:solidFill>
                  <a:srgbClr val="00FF00"/>
                </a:solidFill>
                <a:latin typeface="Arial" pitchFamily="34" charset="0"/>
              </a:rPr>
              <a:t> vowel letter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, followed by an </a:t>
            </a:r>
            <a:r>
              <a:rPr lang="en-US" altLang="zh-TW" sz="2400" b="0" dirty="0">
                <a:solidFill>
                  <a:srgbClr val="CC00FF"/>
                </a:solidFill>
                <a:latin typeface="Arial" pitchFamily="34" charset="0"/>
              </a:rPr>
              <a:t>r or v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. </a:t>
            </a:r>
          </a:p>
          <a:p>
            <a:pPr marL="285750" indent="-285750"/>
            <a:endParaRPr lang="en-US" altLang="zh-TW" sz="2400" b="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So it looks for: </a:t>
            </a:r>
          </a:p>
          <a:p>
            <a:pPr marL="285750" indent="-285750"/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	   Steve, mystery, stevewhaga@nsysu.edu, store,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42770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</a:t>
            </a:r>
            <a:r>
              <a:rPr lang="en-US" altLang="zh-TW" sz="2400" dirty="0"/>
              <a:t>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/>
              <a:t>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  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/>
              <a:t>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  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/>
              <a:t>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Another reason for groups is to allow </a:t>
            </a:r>
            <a:r>
              <a:rPr lang="en-US" altLang="zh-TW" sz="2400" i="1" dirty="0" err="1"/>
              <a:t>backreferences</a:t>
            </a:r>
            <a:r>
              <a:rPr lang="en-US" altLang="zh-TW" sz="2400" dirty="0"/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/>
              <a:t>Eg</a:t>
            </a:r>
            <a:r>
              <a:rPr lang="en-US" altLang="zh-TW" sz="2400" dirty="0"/>
              <a:t>, suppose that you wanted to find any double-repeated letters, such as in “b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dirty="0"/>
              <a:t>a” and “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dirty="0" err="1"/>
              <a:t>gram</a:t>
            </a:r>
            <a:r>
              <a:rPr lang="en-US" altLang="zh-TW" sz="2400" dirty="0"/>
              <a:t>”.</a:t>
            </a:r>
            <a:br>
              <a:rPr lang="en-US" altLang="zh-TW" sz="2400" dirty="0"/>
            </a:br>
            <a:r>
              <a:rPr lang="en-US" altLang="zh-TW" sz="1050" dirty="0"/>
              <a:t/>
            </a:r>
            <a:br>
              <a:rPr lang="en-US" altLang="zh-TW" sz="1050" dirty="0"/>
            </a:br>
            <a:r>
              <a:rPr lang="en-US" altLang="zh-TW" sz="2400" dirty="0"/>
              <a:t>Then your regular expression is: </a:t>
            </a:r>
            <a:r>
              <a:rPr lang="en-US" altLang="zh-TW" sz="2400" dirty="0">
                <a:solidFill>
                  <a:srgbClr val="00FF00"/>
                </a:solidFill>
              </a:rPr>
              <a:t>\([a-z]\)</a:t>
            </a:r>
            <a:r>
              <a:rPr lang="en-US" altLang="zh-TW" sz="2400" dirty="0">
                <a:solidFill>
                  <a:srgbClr val="0066CC"/>
                </a:solidFill>
              </a:rPr>
              <a:t>\([a-z]\)</a:t>
            </a:r>
            <a:r>
              <a:rPr lang="en-US" altLang="zh-TW" sz="2400" dirty="0">
                <a:solidFill>
                  <a:srgbClr val="00FF00"/>
                </a:solidFill>
              </a:rPr>
              <a:t>\1</a:t>
            </a:r>
            <a:r>
              <a:rPr lang="en-US" altLang="zh-TW" sz="2400" dirty="0">
                <a:solidFill>
                  <a:srgbClr val="0066CC"/>
                </a:solidFill>
              </a:rPr>
              <a:t>\2</a:t>
            </a:r>
            <a:br>
              <a:rPr lang="en-US" altLang="zh-TW" sz="2400" dirty="0">
                <a:solidFill>
                  <a:srgbClr val="0066CC"/>
                </a:solidFill>
              </a:rPr>
            </a:br>
            <a:endParaRPr lang="en-US" altLang="zh-TW" sz="400" dirty="0">
              <a:solidFill>
                <a:srgbClr val="0066CC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/>
              <a:t>(“banana” is a double-match, because there’s ba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/>
              <a:t>.)</a:t>
            </a:r>
          </a:p>
        </p:txBody>
      </p:sp>
      <p:sp>
        <p:nvSpPr>
          <p:cNvPr id="2" name="Arc 1"/>
          <p:cNvSpPr/>
          <p:nvPr/>
        </p:nvSpPr>
        <p:spPr bwMode="auto">
          <a:xfrm>
            <a:off x="7092280" y="5949280"/>
            <a:ext cx="792088" cy="432048"/>
          </a:xfrm>
          <a:prstGeom prst="arc">
            <a:avLst>
              <a:gd name="adj1" fmla="val 463802"/>
              <a:gd name="adj2" fmla="val 10576821"/>
            </a:avLst>
          </a:prstGeom>
          <a:noFill/>
          <a:ln w="28575" cap="flat" cmpd="sng" algn="ctr">
            <a:solidFill>
              <a:srgbClr val="1975D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6131294" y="5760098"/>
            <a:ext cx="1512168" cy="734008"/>
          </a:xfrm>
          <a:prstGeom prst="arc">
            <a:avLst>
              <a:gd name="adj1" fmla="val 405057"/>
              <a:gd name="adj2" fmla="val 10576821"/>
            </a:avLst>
          </a:prstGeom>
          <a:noFill/>
          <a:ln w="28575" cap="flat" cmpd="sng" algn="ctr">
            <a:solidFill>
              <a:srgbClr val="00FF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4261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This does not alter the expressitivity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gramars. Although context free grammars are important in computer science, they aren’t that useful for UNIX programming</a:t>
            </a:r>
          </a:p>
        </p:txBody>
      </p:sp>
      <p:sp>
        <p:nvSpPr>
          <p:cNvPr id="117765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To specify patterns that cannot be represented by a nondeterministic finite state automaton (NDFA)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b="0" dirty="0" err="1">
                <a:solidFill>
                  <a:srgbClr val="FFFFFF"/>
                </a:solidFill>
                <a:latin typeface="Times New Roman" pitchFamily="18" charset="0"/>
              </a:rPr>
              <a:t>gramars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41944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This does not alter the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</a:rPr>
              <a:t>expressivity (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</a:rPr>
              <a:t>不會影響表達能力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en-US" altLang="zh-TW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18789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To specify patterns that cannot be represented by a nondeterministic finite state automaton (NDFA)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b="0" dirty="0" err="1">
                <a:solidFill>
                  <a:srgbClr val="FFFFFF"/>
                </a:solidFill>
                <a:latin typeface="Times New Roman" pitchFamily="18" charset="0"/>
              </a:rPr>
              <a:t>gramars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39091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This does not alter the </a:t>
            </a:r>
            <a:r>
              <a:rPr lang="en-US" altLang="zh-TW" sz="2400" dirty="0" smtClean="0">
                <a:solidFill>
                  <a:srgbClr val="B2B2B2"/>
                </a:solidFill>
                <a:latin typeface="Times New Roman" pitchFamily="18" charset="0"/>
              </a:rPr>
              <a:t>expressivity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zh-TW" altLang="en-US" sz="2200" dirty="0">
                <a:solidFill>
                  <a:srgbClr val="B2B2B2"/>
                </a:solidFill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19813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To specify patterns that cannot be represented by a nondeterministic finite state automaton (NDFA)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b="0" dirty="0" err="1">
                <a:solidFill>
                  <a:srgbClr val="FFFFFF"/>
                </a:solidFill>
                <a:latin typeface="Times New Roman" pitchFamily="18" charset="0"/>
              </a:rPr>
              <a:t>gramars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11160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1A02F4A-B205-4098-9C8E-4DA998FB1880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114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This does not alter the expressivity (</a:t>
            </a:r>
            <a:r>
              <a:rPr lang="zh-TW" altLang="en-US" sz="2200" dirty="0">
                <a:solidFill>
                  <a:srgbClr val="B2B2B2"/>
                </a:solidFill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20837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To specify patterns that cannot be represented by a nondeterministic finite state automaton (NDFA)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Regular expressions are a simple case of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context free grammars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. Although context free grammars are important in computer science,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they aren’t that useful for UNIX programming.</a:t>
            </a:r>
          </a:p>
        </p:txBody>
      </p:sp>
    </p:spTree>
    <p:extLst>
      <p:ext uri="{BB962C8B-B14F-4D97-AF65-F5344CB8AC3E}">
        <p14:creationId xmlns:p14="http://schemas.microsoft.com/office/powerpoint/2010/main" val="25298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2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latin typeface="Times New Roman" pitchFamily="18" charset="0"/>
              </a:rPr>
              <a:t>This does not alter the </a:t>
            </a:r>
            <a:r>
              <a:rPr lang="en-US" altLang="zh-TW" sz="2400" dirty="0" smtClean="0">
                <a:latin typeface="Times New Roman" pitchFamily="18" charset="0"/>
              </a:rPr>
              <a:t>expressivity </a:t>
            </a:r>
            <a:r>
              <a:rPr lang="en-US" altLang="zh-TW" sz="2400" dirty="0">
                <a:latin typeface="Times New Roman" pitchFamily="18" charset="0"/>
              </a:rPr>
              <a:t>(</a:t>
            </a:r>
            <a:r>
              <a:rPr lang="zh-TW" altLang="en-US" sz="2200" dirty="0"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zh-TW" sz="2400" dirty="0">
                <a:latin typeface="Times New Roman" pitchFamily="18" charset="0"/>
              </a:rPr>
              <a:t>The OR operation</a:t>
            </a:r>
          </a:p>
        </p:txBody>
      </p:sp>
      <p:sp>
        <p:nvSpPr>
          <p:cNvPr id="133125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To specify patterns that cannot be represented by a nondeterministic finite state automaton (</a:t>
            </a:r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</a:rPr>
              <a:t>NDFA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Regular expressions are a simple case of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context free grammars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. Although context free grammars are important in computer science,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36216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xit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3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2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latin typeface="Times New Roman" pitchFamily="18" charset="0"/>
              </a:rPr>
              <a:t>This does not alter the expressivity (</a:t>
            </a:r>
            <a:r>
              <a:rPr lang="zh-TW" altLang="en-US" sz="2200" dirty="0"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zh-TW" sz="2400" dirty="0">
                <a:latin typeface="Times New Roman" pitchFamily="18" charset="0"/>
              </a:rPr>
              <a:t>The OR operation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endParaRPr lang="en-US" altLang="zh-TW" sz="2400" dirty="0">
              <a:latin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en-US" altLang="zh-TW" sz="2800" dirty="0">
                <a:latin typeface="Times New Roman" pitchFamily="18" charset="0"/>
              </a:rPr>
              <a:t>To make these extensions, we will need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b="1" u="sng" dirty="0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sz="2800" dirty="0">
                <a:latin typeface="Times New Roman" pitchFamily="18" charset="0"/>
              </a:rPr>
              <a:t>,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a search program using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extended regular expressions</a:t>
            </a:r>
          </a:p>
          <a:p>
            <a:pPr marL="990600" lvl="1" indent="-533400" algn="just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31070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839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TW" sz="2800" b="1" kern="0" dirty="0" smtClean="0">
                <a:solidFill>
                  <a:srgbClr val="FF0000"/>
                </a:solidFill>
              </a:rPr>
              <a:t>^</a:t>
            </a:r>
            <a:r>
              <a:rPr lang="en-US" altLang="zh-TW" sz="2800" b="0" kern="0" dirty="0" smtClean="0">
                <a:solidFill>
                  <a:srgbClr val="FF0000"/>
                </a:solidFill>
              </a:rPr>
              <a:t>	</a:t>
            </a:r>
            <a:r>
              <a:rPr lang="en-US" altLang="zh-TW" sz="2400" b="0" kern="0" spc="-10" dirty="0" smtClean="0"/>
              <a:t>(caret,</a:t>
            </a:r>
            <a:r>
              <a:rPr lang="en-US" altLang="zh-TW" sz="2000" b="0" kern="0" spc="-10" dirty="0" smtClean="0"/>
              <a:t> </a:t>
            </a:r>
            <a:r>
              <a:rPr lang="en-US" altLang="zh-TW" sz="2400" b="0" kern="0" spc="-10" dirty="0" smtClean="0"/>
              <a:t>as the first symbol of a regular expressio</a:t>
            </a:r>
            <a:r>
              <a:rPr lang="en-US" altLang="zh-TW" sz="2400" b="0" kern="0" spc="-160" dirty="0" smtClean="0"/>
              <a:t>n</a:t>
            </a:r>
            <a:r>
              <a:rPr lang="en-US" altLang="zh-TW" sz="2400" b="0" kern="0" spc="-10" dirty="0" smtClean="0"/>
              <a:t>) requires</a:t>
            </a:r>
            <a:r>
              <a:rPr lang="en-US" altLang="zh-TW" sz="2000" b="0" kern="0" spc="-10" dirty="0" smtClean="0"/>
              <a:t> </a:t>
            </a:r>
            <a:r>
              <a:rPr lang="en-US" altLang="zh-TW" sz="2400" b="0" kern="0" spc="-10" dirty="0" smtClean="0"/>
              <a:t>the </a:t>
            </a:r>
            <a:r>
              <a:rPr lang="en-US" altLang="zh-TW" sz="2400" b="0" kern="0" spc="-40" dirty="0" smtClean="0"/>
              <a:t>expression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to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match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the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front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of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a lin</a:t>
            </a:r>
            <a:r>
              <a:rPr lang="en-US" altLang="zh-TW" sz="2400" b="0" kern="0" spc="-130" dirty="0" smtClean="0"/>
              <a:t>e</a:t>
            </a:r>
            <a:r>
              <a:rPr lang="en-US" altLang="zh-TW" sz="2400" b="0" kern="0" spc="-40" dirty="0" smtClean="0"/>
              <a:t>.</a:t>
            </a:r>
            <a:r>
              <a:rPr lang="en-US" altLang="zh-TW" sz="1800" b="0" kern="0" spc="-40" dirty="0" smtClean="0"/>
              <a:t> </a:t>
            </a:r>
            <a:r>
              <a:rPr lang="en-US" altLang="zh-TW" sz="2400" b="0" i="1" kern="0" spc="-4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b="0" i="1" kern="0" spc="-16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b="0" i="1" kern="0" spc="-40" dirty="0" smtClean="0">
                <a:solidFill>
                  <a:srgbClr val="0C9B4D"/>
                </a:solidFill>
              </a:rPr>
              <a:t>.</a:t>
            </a:r>
            <a:r>
              <a:rPr lang="en-US" altLang="zh-TW" sz="1800" b="0" kern="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 smtClean="0">
                <a:solidFill>
                  <a:srgbClr val="0C9B4D"/>
                </a:solidFill>
              </a:rPr>
              <a:t>line</a:t>
            </a:r>
            <a:r>
              <a:rPr lang="en-US" altLang="zh-TW" sz="2200" b="0" kern="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 smtClean="0">
                <a:solidFill>
                  <a:srgbClr val="0C9B4D"/>
                </a:solidFill>
              </a:rPr>
              <a:t>begins</a:t>
            </a:r>
            <a:r>
              <a:rPr lang="en-US" altLang="zh-TW" sz="2200" b="0" kern="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b="0" kern="0" spc="-16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b="0" kern="0" spc="-1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u="sng" kern="0" spc="-100" dirty="0" smtClean="0">
                <a:solidFill>
                  <a:srgbClr val="0C9B4D"/>
                </a:solidFill>
              </a:rPr>
              <a:t>^</a:t>
            </a:r>
            <a:r>
              <a:rPr lang="en-US" altLang="zh-TW" sz="2400" b="1" u="sng" kern="0" dirty="0" smtClean="0">
                <a:solidFill>
                  <a:srgbClr val="0C9B4D"/>
                </a:solidFill>
              </a:rPr>
              <a:t>A</a:t>
            </a:r>
            <a:r>
              <a:rPr lang="en-US" altLang="zh-TW" sz="2400" b="0" kern="0" spc="-100" dirty="0" smtClean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kern="0" dirty="0" smtClean="0">
                <a:solidFill>
                  <a:srgbClr val="FF0000"/>
                </a:solidFill>
              </a:rPr>
              <a:t>$</a:t>
            </a:r>
            <a:r>
              <a:rPr lang="en-US" altLang="zh-TW" sz="2400" b="0" kern="0" dirty="0" smtClean="0">
                <a:solidFill>
                  <a:srgbClr val="FF0000"/>
                </a:solidFill>
              </a:rPr>
              <a:t>	</a:t>
            </a:r>
            <a:r>
              <a:rPr lang="en-US" altLang="zh-TW" sz="2400" b="0" kern="0" spc="-10" dirty="0" smtClean="0">
                <a:solidFill>
                  <a:srgbClr val="000000"/>
                </a:solidFill>
              </a:rPr>
              <a:t>(dollar,</a:t>
            </a:r>
            <a:r>
              <a:rPr lang="en-US" altLang="zh-TW" sz="2000" b="0" kern="0" spc="-10" dirty="0" smtClean="0">
                <a:solidFill>
                  <a:srgbClr val="000000"/>
                </a:solidFill>
              </a:rPr>
              <a:t> </a:t>
            </a:r>
            <a:r>
              <a:rPr lang="en-US" altLang="zh-TW" sz="2400" b="0" kern="0" spc="-10" dirty="0" smtClean="0">
                <a:solidFill>
                  <a:srgbClr val="000000"/>
                </a:solidFill>
              </a:rPr>
              <a:t>as the last symbol of a regular expressio</a:t>
            </a:r>
            <a:r>
              <a:rPr lang="en-US" altLang="zh-TW" sz="2400" b="0" kern="0" spc="-160" dirty="0" smtClean="0">
                <a:solidFill>
                  <a:srgbClr val="000000"/>
                </a:solidFill>
              </a:rPr>
              <a:t>n</a:t>
            </a:r>
            <a:r>
              <a:rPr lang="en-US" altLang="zh-TW" sz="2400" b="0" kern="0" spc="-10" dirty="0" smtClean="0">
                <a:solidFill>
                  <a:srgbClr val="000000"/>
                </a:solidFill>
              </a:rPr>
              <a:t>) requires</a:t>
            </a:r>
            <a:r>
              <a:rPr lang="en-US" altLang="zh-TW" sz="2000" b="0" kern="0" spc="-10" dirty="0" smtClean="0">
                <a:solidFill>
                  <a:srgbClr val="000000"/>
                </a:solidFill>
              </a:rPr>
              <a:t> </a:t>
            </a:r>
            <a:r>
              <a:rPr lang="en-US" altLang="zh-TW" sz="2400" b="0" kern="0" spc="-10" dirty="0" smtClean="0">
                <a:solidFill>
                  <a:srgbClr val="000000"/>
                </a:solidFill>
              </a:rPr>
              <a:t>the </a:t>
            </a:r>
            <a:r>
              <a:rPr lang="en-US" altLang="zh-TW" sz="2400" b="0" kern="0" spc="-40" dirty="0" smtClean="0"/>
              <a:t>expression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to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match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the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end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of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a lin</a:t>
            </a:r>
            <a:r>
              <a:rPr lang="en-US" altLang="zh-TW" sz="2400" b="0" kern="0" spc="-130" dirty="0" smtClean="0"/>
              <a:t>e</a:t>
            </a:r>
            <a:r>
              <a:rPr lang="en-US" altLang="zh-TW" sz="2400" b="0" kern="0" spc="-40" dirty="0" smtClean="0"/>
              <a:t>.</a:t>
            </a:r>
            <a:r>
              <a:rPr lang="en-US" altLang="zh-TW" sz="1800" b="0" kern="0" spc="-40" dirty="0" smtClean="0"/>
              <a:t> </a:t>
            </a:r>
            <a:r>
              <a:rPr lang="en-US" altLang="zh-TW" sz="2400" b="0" i="1" kern="0" spc="-4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b="0" i="1" kern="0" spc="-16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b="0" i="1" kern="0" spc="-40" dirty="0" smtClean="0">
                <a:solidFill>
                  <a:srgbClr val="0C9B4D"/>
                </a:solidFill>
              </a:rPr>
              <a:t>.</a:t>
            </a:r>
            <a:r>
              <a:rPr lang="en-US" altLang="zh-TW" sz="1800" b="0" kern="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 smtClean="0">
                <a:solidFill>
                  <a:srgbClr val="0C9B4D"/>
                </a:solidFill>
              </a:rPr>
              <a:t>line</a:t>
            </a:r>
            <a:r>
              <a:rPr lang="en-US" altLang="zh-TW" sz="2200" b="0" kern="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 smtClean="0">
                <a:solidFill>
                  <a:srgbClr val="0C9B4D"/>
                </a:solidFill>
              </a:rPr>
              <a:t>ends</a:t>
            </a:r>
            <a:r>
              <a:rPr lang="en-US" altLang="zh-TW" sz="2200" b="0" kern="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b="0" kern="0" spc="-20" dirty="0" smtClean="0">
                <a:solidFill>
                  <a:srgbClr val="0C9B4D"/>
                </a:solidFill>
              </a:rPr>
              <a:t>'Z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'</a:t>
            </a:r>
            <a:r>
              <a:rPr lang="en-US" altLang="zh-TW" sz="2400" b="0" kern="0" spc="-10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kern="0" dirty="0" smtClean="0">
                <a:solidFill>
                  <a:srgbClr val="0C9B4D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kern="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0" kern="0" dirty="0" smtClean="0"/>
              <a:t>	(backslash) turns off special meaning for the next character. </a:t>
            </a:r>
            <a:r>
              <a:rPr lang="en-US" altLang="zh-TW" sz="2400" b="0" i="1" kern="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kern="0" dirty="0" smtClean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kern="0" dirty="0" smtClean="0">
                <a:solidFill>
                  <a:srgbClr val="0C9B4D"/>
                </a:solidFill>
              </a:rPr>
              <a:t>$</a:t>
            </a:r>
          </a:p>
          <a:p>
            <a:pPr>
              <a:buFontTx/>
              <a:buNone/>
            </a:pPr>
            <a:r>
              <a:rPr lang="en-US" altLang="zh-TW" sz="2400" b="1" kern="0" dirty="0" smtClean="0">
                <a:solidFill>
                  <a:srgbClr val="FF0000"/>
                </a:solidFill>
              </a:rPr>
              <a:t>[</a:t>
            </a:r>
            <a:r>
              <a:rPr lang="en-US" altLang="zh-TW" sz="1800" b="1" kern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kern="0" dirty="0" smtClean="0">
                <a:solidFill>
                  <a:srgbClr val="FF0000"/>
                </a:solidFill>
              </a:rPr>
              <a:t>]</a:t>
            </a:r>
            <a:r>
              <a:rPr lang="en-US" altLang="zh-TW" sz="2400" b="0" kern="0" dirty="0" smtClean="0"/>
              <a:t>	(brackets) matches to any one of the enclosed characters.</a:t>
            </a:r>
            <a:br>
              <a:rPr lang="en-US" altLang="zh-TW" sz="2400" b="0" kern="0" dirty="0" smtClean="0"/>
            </a:br>
            <a:r>
              <a:rPr lang="en-US" altLang="zh-TW" sz="2400" b="0" i="1" kern="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kern="0" dirty="0" smtClean="0">
                <a:solidFill>
                  <a:srgbClr val="0C9B4D"/>
                </a:solidFill>
              </a:rPr>
              <a:t>元音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): </a:t>
            </a:r>
            <a:r>
              <a:rPr lang="en-US" altLang="zh-TW" sz="2400" b="1" u="sng" kern="0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kern="0" dirty="0" err="1" smtClean="0">
                <a:solidFill>
                  <a:srgbClr val="0C9B4D"/>
                </a:solidFill>
              </a:rPr>
              <a:t>aeiou</a:t>
            </a:r>
            <a:r>
              <a:rPr lang="en-US" altLang="zh-TW" sz="2400" b="1" u="sng" kern="0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b="0" kern="0" dirty="0" smtClean="0"/>
              <a:t>(hyphen, inside </a:t>
            </a:r>
            <a:r>
              <a:rPr lang="en-US" altLang="zh-TW" sz="2000" b="0" kern="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b="0" kern="0" dirty="0" smtClean="0"/>
              <a:t>) matches to a range. </a:t>
            </a:r>
            <a:r>
              <a:rPr lang="en-US" altLang="zh-TW" sz="2000" b="0" i="1" kern="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b="0" kern="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b="0" kern="0" dirty="0" smtClean="0">
                <a:solidFill>
                  <a:srgbClr val="0C9B4D"/>
                </a:solidFill>
              </a:rPr>
              <a:t>0</a:t>
            </a:r>
            <a:r>
              <a:rPr lang="zh-TW" altLang="en-US" sz="1800" b="0" kern="0" dirty="0" smtClean="0">
                <a:solidFill>
                  <a:srgbClr val="0C9B4D"/>
                </a:solidFill>
              </a:rPr>
              <a:t>到</a:t>
            </a:r>
            <a:r>
              <a:rPr lang="en-US" altLang="zh-TW" sz="1800" b="0" kern="0" dirty="0" smtClean="0">
                <a:solidFill>
                  <a:srgbClr val="0C9B4D"/>
                </a:solidFill>
              </a:rPr>
              <a:t>9</a:t>
            </a:r>
            <a:r>
              <a:rPr lang="zh-TW" altLang="en-US" sz="1800" b="0" kern="0" dirty="0" smtClean="0">
                <a:solidFill>
                  <a:srgbClr val="0C9B4D"/>
                </a:solidFill>
              </a:rPr>
              <a:t>中的任一</a:t>
            </a:r>
            <a:r>
              <a:rPr lang="en-US" altLang="zh-TW" sz="2000" b="0" kern="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kern="0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kern="0" dirty="0" smtClean="0">
                <a:solidFill>
                  <a:srgbClr val="0C9B4D"/>
                </a:solidFill>
              </a:rPr>
              <a:t>0-9</a:t>
            </a:r>
            <a:r>
              <a:rPr lang="en-US" altLang="zh-TW" sz="2000" b="1" u="sng" kern="0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b="0" kern="0" dirty="0" smtClean="0">
                <a:solidFill>
                  <a:srgbClr val="FF0000"/>
                </a:solidFill>
              </a:rPr>
              <a:t>^	</a:t>
            </a:r>
            <a:r>
              <a:rPr lang="en-US" altLang="zh-TW" sz="2000" b="0" kern="0" dirty="0" smtClean="0"/>
              <a:t>(caret, as the first symbol inside </a:t>
            </a:r>
            <a:r>
              <a:rPr lang="en-US" altLang="zh-TW" sz="2000" b="0" kern="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b="0" kern="0" dirty="0" smtClean="0"/>
              <a:t>) matches any one character except those enclosed in the </a:t>
            </a:r>
            <a:r>
              <a:rPr lang="en-US" altLang="zh-TW" sz="2000" b="0" kern="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b="0" kern="0" dirty="0" smtClean="0"/>
              <a:t>. </a:t>
            </a:r>
            <a:r>
              <a:rPr lang="en-US" altLang="zh-TW" sz="2000" b="0" i="1" kern="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b="0" i="1" kern="0" dirty="0" smtClean="0">
                <a:solidFill>
                  <a:srgbClr val="0C9B4D"/>
                </a:solidFill>
              </a:rPr>
              <a:t>, </a:t>
            </a:r>
            <a:r>
              <a:rPr lang="en-US" altLang="zh-TW" sz="2000" b="0" kern="0" dirty="0" smtClean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kern="0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kern="0" dirty="0" smtClean="0">
                <a:solidFill>
                  <a:srgbClr val="0C9B4D"/>
                </a:solidFill>
              </a:rPr>
              <a:t>^a-</a:t>
            </a:r>
            <a:r>
              <a:rPr lang="en-US" altLang="zh-TW" sz="2000" b="1" u="sng" kern="0" dirty="0" err="1" smtClean="0">
                <a:solidFill>
                  <a:srgbClr val="0C9B4D"/>
                </a:solidFill>
              </a:rPr>
              <a:t>zA</a:t>
            </a:r>
            <a:r>
              <a:rPr lang="en-US" altLang="zh-TW" sz="2000" b="1" u="sng" kern="0" dirty="0" smtClean="0">
                <a:solidFill>
                  <a:srgbClr val="0C9B4D"/>
                </a:solidFill>
              </a:rPr>
              <a:t>-Z</a:t>
            </a:r>
            <a:r>
              <a:rPr lang="en-US" altLang="zh-TW" sz="2000" b="1" u="sng" kern="0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>
              <a:buFontTx/>
              <a:buNone/>
            </a:pPr>
            <a:r>
              <a:rPr lang="en-US" altLang="zh-TW" sz="2400" b="1" kern="0" dirty="0" smtClean="0">
                <a:solidFill>
                  <a:srgbClr val="FF0000"/>
                </a:solidFill>
              </a:rPr>
              <a:t>.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	(</a:t>
            </a:r>
            <a:r>
              <a:rPr lang="en-US" altLang="zh-TW" sz="2400" b="0" kern="0" spc="30" dirty="0" smtClean="0">
                <a:solidFill>
                  <a:srgbClr val="000000"/>
                </a:solidFill>
              </a:rPr>
              <a:t>p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e</a:t>
            </a:r>
            <a:r>
              <a:rPr lang="en-US" altLang="zh-TW" sz="2400" b="0" kern="0" spc="30" dirty="0" smtClean="0">
                <a:solidFill>
                  <a:srgbClr val="000000"/>
                </a:solidFill>
              </a:rPr>
              <a:t>rio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d) </a:t>
            </a:r>
            <a:r>
              <a:rPr lang="en-US" altLang="zh-TW" sz="2400" b="0" kern="0" spc="-10" dirty="0" smtClean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b="0" i="1" kern="0" spc="-1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b="0" i="1" kern="0" spc="-10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b="0" kern="0" spc="-10" dirty="0" smtClean="0">
                <a:solidFill>
                  <a:srgbClr val="0C9B4D"/>
                </a:solidFill>
              </a:rPr>
              <a:t>,</a:t>
            </a:r>
            <a:r>
              <a:rPr lang="en-US" altLang="zh-TW" sz="2000" b="0" kern="0" spc="-1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10" dirty="0" smtClean="0">
                <a:solidFill>
                  <a:srgbClr val="0C9B4D"/>
                </a:solidFill>
              </a:rPr>
              <a:t>a</a:t>
            </a:r>
            <a:r>
              <a:rPr lang="en-US" altLang="zh-TW" sz="2000" b="0" kern="0" spc="-1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10" dirty="0" smtClean="0">
                <a:solidFill>
                  <a:srgbClr val="0C9B4D"/>
                </a:solidFill>
              </a:rPr>
              <a:t>1-char</a:t>
            </a:r>
            <a:r>
              <a:rPr lang="en-US" altLang="zh-TW" sz="2400" b="0" kern="0" spc="-20" dirty="0" smtClean="0">
                <a:solidFill>
                  <a:srgbClr val="0C9B4D"/>
                </a:solidFill>
              </a:rPr>
              <a:t>acter</a:t>
            </a:r>
            <a:r>
              <a:rPr lang="en-US" altLang="zh-TW" sz="2000" b="0" kern="0" spc="-2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30" dirty="0" smtClean="0">
                <a:solidFill>
                  <a:srgbClr val="0C9B4D"/>
                </a:solidFill>
              </a:rPr>
              <a:t>line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:</a:t>
            </a:r>
            <a:r>
              <a:rPr lang="en-US" altLang="zh-TW" sz="1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1" u="sng" kern="0" dirty="0" smtClean="0">
                <a:solidFill>
                  <a:srgbClr val="0C9B4D"/>
                </a:solidFill>
              </a:rPr>
              <a:t>^.$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kern="0" dirty="0" smtClean="0">
                <a:solidFill>
                  <a:srgbClr val="FF0000"/>
                </a:solidFill>
              </a:rPr>
              <a:t>*</a:t>
            </a:r>
            <a:r>
              <a:rPr lang="en-US" altLang="zh-TW" sz="2400" b="0" kern="0" dirty="0" smtClean="0"/>
              <a:t>	</a:t>
            </a:r>
            <a:r>
              <a:rPr lang="en-US" altLang="zh-TW" sz="2400" b="0" kern="0" spc="-40" dirty="0" smtClean="0"/>
              <a:t>(asterisk) matches to zero or more of the preceding</a:t>
            </a:r>
            <a:r>
              <a:rPr lang="en-US" altLang="zh-TW" sz="2800" b="0" kern="0" spc="-40" dirty="0" smtClean="0"/>
              <a:t> </a:t>
            </a:r>
            <a:r>
              <a:rPr lang="en-US" altLang="zh-TW" sz="2400" b="0" kern="0" spc="-40" dirty="0" smtClean="0"/>
              <a:t>character</a:t>
            </a:r>
            <a:r>
              <a:rPr lang="en-US" altLang="zh-TW" sz="2000" b="0" kern="0" spc="-40" dirty="0" smtClean="0"/>
              <a:t> </a:t>
            </a:r>
            <a:r>
              <a:rPr lang="en-US" altLang="zh-TW" sz="2400" b="0" kern="0" spc="-40" dirty="0" smtClean="0"/>
              <a:t>or</a:t>
            </a:r>
            <a:r>
              <a:rPr lang="en-US" altLang="zh-TW" sz="2400" b="0" kern="0" dirty="0" smtClean="0"/>
              <a:t> expression.</a:t>
            </a:r>
            <a:r>
              <a:rPr lang="en-US" altLang="zh-TW" sz="2000" b="0" kern="0" dirty="0" smtClean="0"/>
              <a:t> </a:t>
            </a:r>
            <a:r>
              <a:rPr lang="en-US" altLang="zh-TW" sz="2400" b="0" i="1" kern="0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b="0" i="1" kern="0" dirty="0" smtClean="0">
                <a:solidFill>
                  <a:srgbClr val="0C9B4D"/>
                </a:solidFill>
              </a:rPr>
              <a:t>,</a:t>
            </a:r>
            <a:r>
              <a:rPr lang="en-US" altLang="zh-TW" sz="2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a line begins</a:t>
            </a:r>
            <a:r>
              <a:rPr lang="en-US" altLang="zh-TW" sz="2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b="0" kern="0" spc="-10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kern="0" dirty="0" smtClean="0">
                <a:solidFill>
                  <a:srgbClr val="0C9B4D"/>
                </a:solidFill>
              </a:rPr>
              <a:t>^A.*Z$</a:t>
            </a:r>
            <a:endParaRPr lang="en-US" altLang="zh-TW" sz="2400" b="1" u="sng" kern="0" dirty="0">
              <a:solidFill>
                <a:srgbClr val="0C9B4D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133600" y="2425930"/>
            <a:ext cx="5410200" cy="2374670"/>
          </a:xfrm>
          <a:prstGeom prst="wedgeRoundRectCallout">
            <a:avLst>
              <a:gd name="adj1" fmla="val -22345"/>
              <a:gd name="adj2" fmla="val -111577"/>
              <a:gd name="adj3" fmla="val 16667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1. 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^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$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, 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\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, 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[]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.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*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all interpret </a:t>
            </a:r>
            <a:b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   the same as grep.</a:t>
            </a:r>
          </a:p>
          <a:p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2. But the next slide of </a:t>
            </a:r>
            <a:b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   symbols </a:t>
            </a:r>
            <a:r>
              <a:rPr lang="en-US" sz="3200" b="0" i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aren’t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the same.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>
                <a:solidFill>
                  <a:srgbClr val="FF0000"/>
                </a:solidFill>
              </a:rPr>
              <a:t>Extended</a:t>
            </a:r>
            <a:r>
              <a:rPr lang="en-US" altLang="zh-TW" b="0" kern="0">
                <a:solidFill>
                  <a:srgbClr val="333399"/>
                </a:solidFill>
              </a:rPr>
              <a:t> Regular Expressions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3600" b="0" kern="0" dirty="0">
                <a:solidFill>
                  <a:srgbClr val="000000"/>
                </a:solidFill>
              </a:rPr>
              <a:t>(</a:t>
            </a:r>
            <a:r>
              <a:rPr lang="en-US" altLang="zh-TW" sz="3600" b="0" kern="0" dirty="0">
                <a:solidFill>
                  <a:srgbClr val="FF9900"/>
                </a:solidFill>
              </a:rPr>
              <a:t>no </a:t>
            </a:r>
            <a:r>
              <a:rPr lang="en-US" altLang="zh-TW" sz="3600" b="0" kern="0" dirty="0" smtClean="0">
                <a:solidFill>
                  <a:srgbClr val="FF9900"/>
                </a:solidFill>
              </a:rPr>
              <a:t>differences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in this part)</a:t>
            </a:r>
          </a:p>
        </p:txBody>
      </p:sp>
    </p:spTree>
    <p:extLst>
      <p:ext uri="{BB962C8B-B14F-4D97-AF65-F5344CB8AC3E}">
        <p14:creationId xmlns:p14="http://schemas.microsoft.com/office/powerpoint/2010/main" val="18260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?</a:t>
            </a:r>
            <a:r>
              <a:rPr lang="en-US" altLang="zh-TW" sz="2800" dirty="0"/>
              <a:t>	</a:t>
            </a:r>
            <a:r>
              <a:rPr lang="en-US" altLang="zh-TW" sz="2400" dirty="0"/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+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/>
                </a:solidFill>
              </a:rPr>
              <a:t>requires the</a:t>
            </a:r>
          </a:p>
        </p:txBody>
      </p:sp>
    </p:spTree>
    <p:extLst>
      <p:ext uri="{BB962C8B-B14F-4D97-AF65-F5344CB8AC3E}">
        <p14:creationId xmlns:p14="http://schemas.microsoft.com/office/powerpoint/2010/main" val="21015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chemeClr val="bg2"/>
                </a:solidFill>
              </a:rPr>
              <a:t>?</a:t>
            </a:r>
            <a:r>
              <a:rPr lang="en-US" altLang="zh-TW" sz="2800" dirty="0">
                <a:solidFill>
                  <a:schemeClr val="bg2"/>
                </a:solidFill>
              </a:rPr>
              <a:t>	</a:t>
            </a:r>
            <a:r>
              <a:rPr lang="en-US" altLang="zh-TW" sz="2400" dirty="0">
                <a:solidFill>
                  <a:schemeClr val="bg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r>
              <a:rPr lang="en-US" altLang="zh-TW" sz="2400" dirty="0"/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|	the OR operation. To search for one of 2 different words, you) </a:t>
            </a:r>
          </a:p>
        </p:txBody>
      </p:sp>
    </p:spTree>
    <p:extLst>
      <p:ext uri="{BB962C8B-B14F-4D97-AF65-F5344CB8AC3E}">
        <p14:creationId xmlns:p14="http://schemas.microsoft.com/office/powerpoint/2010/main" val="9882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The grep command line format</a:t>
            </a:r>
            <a:endParaRPr lang="en-US" altLang="zh-TW" dirty="0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152400" y="1554162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Format:</a:t>
            </a:r>
          </a:p>
          <a:p>
            <a:pPr marL="285750" indent="-285750"/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	 grep [</a:t>
            </a:r>
            <a:r>
              <a:rPr lang="en-US" altLang="zh-TW" sz="2400" b="0" dirty="0">
                <a:solidFill>
                  <a:srgbClr val="B2B2B2"/>
                </a:solidFill>
              </a:rPr>
              <a:t>options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]  </a:t>
            </a:r>
            <a:r>
              <a:rPr lang="en-US" altLang="zh-TW" sz="2400" b="0" dirty="0" err="1">
                <a:solidFill>
                  <a:srgbClr val="B2B2B2"/>
                </a:solidFill>
              </a:rPr>
              <a:t>regular_expression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         </a:t>
            </a:r>
            <a:r>
              <a:rPr lang="en-US" altLang="zh-TW" sz="2400" b="0" dirty="0" err="1">
                <a:solidFill>
                  <a:srgbClr val="B2B2B2"/>
                </a:solidFill>
              </a:rPr>
              <a:t>files_to_search_in</a:t>
            </a:r>
            <a:endParaRPr lang="en-US" altLang="zh-TW" sz="2400" b="0" dirty="0">
              <a:solidFill>
                <a:srgbClr val="B2B2B2"/>
              </a:solidFill>
            </a:endParaRPr>
          </a:p>
          <a:p>
            <a:pPr marL="285750" indent="-285750"/>
            <a:endParaRPr lang="en-US" altLang="zh-TW" sz="1400" b="0" dirty="0">
              <a:solidFill>
                <a:srgbClr val="B2B2B2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Example:</a:t>
            </a:r>
          </a:p>
          <a:p>
            <a:pPr marL="285750" indent="-285750"/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	grep       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0" dirty="0" err="1">
                <a:solidFill>
                  <a:srgbClr val="B2B2B2"/>
                </a:solidFill>
                <a:latin typeface="High Tower Text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  '</a:t>
            </a:r>
            <a:r>
              <a:rPr lang="en-US" altLang="zh-TW" sz="2800" b="0" dirty="0">
                <a:solidFill>
                  <a:srgbClr val="996633"/>
                </a:solidFill>
                <a:latin typeface="High Tower Text" pitchFamily="18" charset="0"/>
              </a:rPr>
              <a:t>[s]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 b="0" dirty="0">
                <a:solidFill>
                  <a:srgbClr val="00FF00"/>
                </a:solidFill>
                <a:latin typeface="High Tower Text" pitchFamily="18" charset="0"/>
              </a:rPr>
              <a:t>[</a:t>
            </a:r>
            <a:r>
              <a:rPr lang="en-US" altLang="zh-TW" sz="2800" b="0" dirty="0" err="1">
                <a:solidFill>
                  <a:srgbClr val="00FF00"/>
                </a:solidFill>
                <a:latin typeface="High Tower Text" pitchFamily="18" charset="0"/>
              </a:rPr>
              <a:t>aeiou</a:t>
            </a:r>
            <a:r>
              <a:rPr lang="en-US" altLang="zh-TW" sz="2800" b="0" dirty="0">
                <a:solidFill>
                  <a:srgbClr val="00FF00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CC00FF"/>
                </a:solidFill>
                <a:latin typeface="High Tower Text" pitchFamily="18" charset="0"/>
              </a:rPr>
              <a:t>[</a:t>
            </a:r>
            <a:r>
              <a:rPr lang="en-US" altLang="zh-TW" sz="2800" b="0" dirty="0" err="1">
                <a:solidFill>
                  <a:srgbClr val="CC00FF"/>
                </a:solidFill>
                <a:latin typeface="High Tower Text" pitchFamily="18" charset="0"/>
              </a:rPr>
              <a:t>rv</a:t>
            </a:r>
            <a:r>
              <a:rPr lang="en-US" altLang="zh-TW" sz="2800" b="0" dirty="0">
                <a:solidFill>
                  <a:srgbClr val="CC00FF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         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file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  file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2</a:t>
            </a:r>
          </a:p>
          <a:p>
            <a:pPr marL="285750" indent="-285750"/>
            <a:endParaRPr lang="en-US" altLang="zh-TW" sz="1400" b="0" dirty="0">
              <a:solidFill>
                <a:srgbClr val="B2B2B2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This means: </a:t>
            </a:r>
          </a:p>
          <a:p>
            <a:pPr marL="285750" indent="-285750"/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	without distinguishing between upper and lower case, search the files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file1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file2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 for lines that: contain</a:t>
            </a:r>
            <a:r>
              <a:rPr lang="en-US" altLang="zh-TW" sz="2400" b="0" dirty="0">
                <a:solidFill>
                  <a:srgbClr val="996633"/>
                </a:solidFill>
                <a:latin typeface="Arial" pitchFamily="34" charset="0"/>
              </a:rPr>
              <a:t> s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, followed by a </a:t>
            </a:r>
            <a:r>
              <a:rPr lang="en-US" altLang="zh-TW" sz="2400" b="0" dirty="0">
                <a:solidFill>
                  <a:srgbClr val="CC3300"/>
                </a:solidFill>
                <a:latin typeface="Arial" pitchFamily="34" charset="0"/>
              </a:rPr>
              <a:t>t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, followed by a</a:t>
            </a:r>
            <a:r>
              <a:rPr lang="en-US" altLang="zh-TW" sz="2400" b="0" dirty="0">
                <a:solidFill>
                  <a:srgbClr val="00FF00"/>
                </a:solidFill>
                <a:latin typeface="Arial" pitchFamily="34" charset="0"/>
              </a:rPr>
              <a:t> vowel letter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, followed by an </a:t>
            </a:r>
            <a:r>
              <a:rPr lang="en-US" altLang="zh-TW" sz="2400" b="0" dirty="0">
                <a:solidFill>
                  <a:srgbClr val="CC00FF"/>
                </a:solidFill>
                <a:latin typeface="Arial" pitchFamily="34" charset="0"/>
              </a:rPr>
              <a:t>r or v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. </a:t>
            </a:r>
          </a:p>
          <a:p>
            <a:pPr marL="285750" indent="-285750"/>
            <a:endParaRPr lang="en-US" altLang="zh-TW" sz="2400" b="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So it looks for: </a:t>
            </a:r>
          </a:p>
          <a:p>
            <a:pPr marL="285750" indent="-285750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	   </a:t>
            </a:r>
            <a:r>
              <a:rPr lang="en-US" altLang="zh-TW" sz="2800" dirty="0">
                <a:solidFill>
                  <a:srgbClr val="996633"/>
                </a:solidFill>
                <a:latin typeface="High Tower Text" pitchFamily="18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 dirty="0">
                <a:solidFill>
                  <a:srgbClr val="00CC00"/>
                </a:solidFill>
                <a:latin typeface="High Tower Text" pitchFamily="18" charset="0"/>
              </a:rPr>
              <a:t>o</a:t>
            </a:r>
            <a:r>
              <a:rPr lang="en-US" altLang="zh-TW" sz="2800" dirty="0">
                <a:solidFill>
                  <a:srgbClr val="CC00FF"/>
                </a:solidFill>
                <a:latin typeface="High Tower Text" pitchFamily="18" charset="0"/>
              </a:rPr>
              <a:t>r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e,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altLang="zh-TW" sz="2800" dirty="0">
                <a:solidFill>
                  <a:srgbClr val="996633"/>
                </a:solidFill>
                <a:latin typeface="High Tower Text" pitchFamily="18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 dirty="0">
                <a:solidFill>
                  <a:srgbClr val="00CC00"/>
                </a:solidFill>
                <a:latin typeface="High Tower Text" pitchFamily="18" charset="0"/>
              </a:rPr>
              <a:t>e</a:t>
            </a:r>
            <a:r>
              <a:rPr lang="en-US" altLang="zh-TW" sz="2800" dirty="0">
                <a:solidFill>
                  <a:srgbClr val="CC00FF"/>
                </a:solidFill>
                <a:latin typeface="High Tower Text" pitchFamily="18" charset="0"/>
              </a:rPr>
              <a:t>v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e,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my</a:t>
            </a:r>
            <a:r>
              <a:rPr lang="en-US" altLang="zh-TW" sz="2800" dirty="0">
                <a:solidFill>
                  <a:srgbClr val="996633"/>
                </a:solidFill>
                <a:latin typeface="High Tower Text" pitchFamily="18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 dirty="0">
                <a:solidFill>
                  <a:srgbClr val="00CC00"/>
                </a:solidFill>
                <a:latin typeface="High Tower Text" pitchFamily="18" charset="0"/>
              </a:rPr>
              <a:t>e</a:t>
            </a:r>
            <a:r>
              <a:rPr lang="en-US" altLang="zh-TW" sz="2800" dirty="0">
                <a:solidFill>
                  <a:srgbClr val="CC00FF"/>
                </a:solidFill>
                <a:latin typeface="High Tower Text" pitchFamily="18" charset="0"/>
              </a:rPr>
              <a:t>r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y,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996633"/>
                </a:solidFill>
                <a:latin typeface="High Tower Text" pitchFamily="18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 dirty="0">
                <a:solidFill>
                  <a:srgbClr val="00CC00"/>
                </a:solidFill>
                <a:latin typeface="High Tower Text" pitchFamily="18" charset="0"/>
              </a:rPr>
              <a:t>e</a:t>
            </a:r>
            <a:r>
              <a:rPr lang="en-US" altLang="zh-TW" sz="2800" dirty="0">
                <a:solidFill>
                  <a:srgbClr val="CC00FF"/>
                </a:solidFill>
                <a:latin typeface="High Tower Text" pitchFamily="18" charset="0"/>
              </a:rPr>
              <a:t>v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ewhaga@nsysu.edu,</a:t>
            </a:r>
            <a:r>
              <a:rPr lang="en-US" altLang="zh-TW" sz="2400" b="0" dirty="0">
                <a:solidFill>
                  <a:srgbClr val="B2B2B2"/>
                </a:solidFill>
                <a:latin typeface="Arial" pitchFamily="34" charset="0"/>
              </a:rPr>
              <a:t>  etc.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70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|</a:t>
            </a:r>
            <a:r>
              <a:rPr lang="en-US" altLang="zh-TW" sz="2400" dirty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()	used with the OR operation to change the associativity of the OR operator.  So w(x)z matches to exactly these 2 strings: w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\{, \}, \&lt;, \&gt;, \(, \), \1, … \9</a:t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400" dirty="0">
                <a:solidFill>
                  <a:schemeClr val="bg1"/>
                </a:solidFill>
              </a:rPr>
              <a:t>These special symbols of regular expression are disallowed for extended regular expressions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	     - this has a negative impact on ex </a:t>
            </a:r>
          </a:p>
        </p:txBody>
      </p:sp>
    </p:spTree>
    <p:extLst>
      <p:ext uri="{BB962C8B-B14F-4D97-AF65-F5344CB8AC3E}">
        <p14:creationId xmlns:p14="http://schemas.microsoft.com/office/powerpoint/2010/main" val="42673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|</a:t>
            </a:r>
            <a:r>
              <a:rPr lang="en-US" altLang="zh-TW" sz="2400" dirty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	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So </a:t>
            </a:r>
            <a:r>
              <a:rPr lang="en-US" altLang="zh-TW" sz="2400" dirty="0">
                <a:solidFill>
                  <a:srgbClr val="FF0000"/>
                </a:solidFill>
              </a:rPr>
              <a:t>w(</a:t>
            </a:r>
            <a:r>
              <a:rPr lang="en-US" altLang="zh-TW" sz="2400" dirty="0" err="1">
                <a:solidFill>
                  <a:srgbClr val="FF0000"/>
                </a:solidFill>
              </a:rPr>
              <a:t>x|y</a:t>
            </a:r>
            <a:r>
              <a:rPr lang="en-US" altLang="zh-TW" sz="2400" dirty="0">
                <a:solidFill>
                  <a:srgbClr val="FF0000"/>
                </a:solidFill>
              </a:rPr>
              <a:t>)z</a:t>
            </a:r>
            <a:r>
              <a:rPr lang="en-US" altLang="zh-TW" sz="2400" dirty="0"/>
              <a:t> matches to exactly these 2 strings: </a:t>
            </a:r>
            <a:r>
              <a:rPr lang="en-US" altLang="zh-TW" sz="2400" dirty="0" err="1">
                <a:solidFill>
                  <a:srgbClr val="FF0000"/>
                </a:solidFill>
              </a:rPr>
              <a:t>wxz</a:t>
            </a:r>
            <a:r>
              <a:rPr lang="en-US" altLang="zh-TW" sz="2400" dirty="0"/>
              <a:t> or </a:t>
            </a:r>
            <a:r>
              <a:rPr lang="en-US" altLang="zh-TW" sz="2400" dirty="0" err="1">
                <a:solidFill>
                  <a:srgbClr val="FF0000"/>
                </a:solidFill>
              </a:rPr>
              <a:t>wyz</a:t>
            </a:r>
            <a:r>
              <a:rPr lang="en-US" altLang="zh-TW" sz="2400" dirty="0"/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00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|</a:t>
            </a:r>
            <a:r>
              <a:rPr lang="en-US" altLang="zh-TW" sz="2400" dirty="0">
                <a:solidFill>
                  <a:srgbClr val="B2B2B2"/>
                </a:solidFill>
              </a:rPr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So w(</a:t>
            </a:r>
            <a:r>
              <a:rPr lang="en-US" altLang="zh-TW" sz="2400" dirty="0" err="1">
                <a:solidFill>
                  <a:srgbClr val="B2B2B2"/>
                </a:solidFill>
              </a:rPr>
              <a:t>x|y</a:t>
            </a:r>
            <a:r>
              <a:rPr lang="en-US" altLang="zh-TW" sz="2400" dirty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>
                <a:solidFill>
                  <a:srgbClr val="B2B2B2"/>
                </a:solidFill>
              </a:rPr>
              <a:t>wxz</a:t>
            </a:r>
            <a:r>
              <a:rPr lang="en-US" altLang="zh-TW" sz="2400" dirty="0">
                <a:solidFill>
                  <a:srgbClr val="B2B2B2"/>
                </a:solidFill>
              </a:rPr>
              <a:t> or </a:t>
            </a:r>
            <a:r>
              <a:rPr lang="en-US" altLang="zh-TW" sz="2400" dirty="0" err="1">
                <a:solidFill>
                  <a:srgbClr val="B2B2B2"/>
                </a:solidFill>
              </a:rPr>
              <a:t>wyz</a:t>
            </a:r>
            <a:r>
              <a:rPr lang="en-US" altLang="zh-TW" sz="2400" dirty="0">
                <a:solidFill>
                  <a:srgbClr val="B2B2B2"/>
                </a:solidFill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Also, the () operator can extend the range of </a:t>
            </a:r>
            <a:r>
              <a:rPr lang="en-US" altLang="zh-TW" sz="2400" b="1" dirty="0">
                <a:solidFill>
                  <a:srgbClr val="C00000"/>
                </a:solidFill>
              </a:rPr>
              <a:t>*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, +, and ?.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12" y="5085184"/>
            <a:ext cx="9144000" cy="11521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ul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24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2200" b="0" kern="0" dirty="0">
              <a:solidFill>
                <a:srgbClr val="000000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|</a:t>
            </a:r>
            <a:r>
              <a:rPr lang="en-US" altLang="zh-TW" sz="2400" dirty="0">
                <a:solidFill>
                  <a:srgbClr val="B2B2B2"/>
                </a:solidFill>
              </a:rPr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So w(</a:t>
            </a:r>
            <a:r>
              <a:rPr lang="en-US" altLang="zh-TW" sz="2400" dirty="0" err="1">
                <a:solidFill>
                  <a:srgbClr val="B2B2B2"/>
                </a:solidFill>
              </a:rPr>
              <a:t>x|y</a:t>
            </a:r>
            <a:r>
              <a:rPr lang="en-US" altLang="zh-TW" sz="2400" dirty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>
                <a:solidFill>
                  <a:srgbClr val="B2B2B2"/>
                </a:solidFill>
              </a:rPr>
              <a:t>wxz</a:t>
            </a:r>
            <a:r>
              <a:rPr lang="en-US" altLang="zh-TW" sz="2400" dirty="0">
                <a:solidFill>
                  <a:srgbClr val="B2B2B2"/>
                </a:solidFill>
              </a:rPr>
              <a:t> or </a:t>
            </a:r>
            <a:r>
              <a:rPr lang="en-US" altLang="zh-TW" sz="2400" dirty="0" err="1">
                <a:solidFill>
                  <a:srgbClr val="B2B2B2"/>
                </a:solidFill>
              </a:rPr>
              <a:t>wyz</a:t>
            </a:r>
            <a:r>
              <a:rPr lang="en-US" altLang="zh-TW" sz="2400" dirty="0">
                <a:solidFill>
                  <a:srgbClr val="B2B2B2"/>
                </a:solidFill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Also, the () operator can extend the range of </a:t>
            </a:r>
            <a:r>
              <a:rPr lang="en-US" altLang="zh-TW" sz="2400" b="1" dirty="0">
                <a:solidFill>
                  <a:srgbClr val="C00000"/>
                </a:solidFill>
              </a:rPr>
              <a:t>*</a:t>
            </a:r>
            <a:r>
              <a:rPr lang="en-US" altLang="zh-TW" sz="2400" dirty="0"/>
              <a:t>, </a:t>
            </a:r>
            <a:r>
              <a:rPr lang="en-US" altLang="zh-TW" sz="2400" b="1" dirty="0">
                <a:solidFill>
                  <a:srgbClr val="C00000"/>
                </a:solidFill>
              </a:rPr>
              <a:t>+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, and ?.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12" y="5085184"/>
            <a:ext cx="9144000" cy="177281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ul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]+"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multiple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])+"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multiple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123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496" y="5085184"/>
            <a:ext cx="9144000" cy="2592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ul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]+"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multiple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])+"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multiple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4365104"/>
            <a:ext cx="9180512" cy="7200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4246984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|</a:t>
            </a:r>
            <a:r>
              <a:rPr lang="en-US" altLang="zh-TW" sz="2400" dirty="0">
                <a:solidFill>
                  <a:srgbClr val="B2B2B2"/>
                </a:solidFill>
              </a:rPr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So w(</a:t>
            </a:r>
            <a:r>
              <a:rPr lang="en-US" altLang="zh-TW" sz="2400" dirty="0" err="1">
                <a:solidFill>
                  <a:srgbClr val="B2B2B2"/>
                </a:solidFill>
              </a:rPr>
              <a:t>x|y</a:t>
            </a:r>
            <a:r>
              <a:rPr lang="en-US" altLang="zh-TW" sz="2400" dirty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>
                <a:solidFill>
                  <a:srgbClr val="B2B2B2"/>
                </a:solidFill>
              </a:rPr>
              <a:t>wxz</a:t>
            </a:r>
            <a:r>
              <a:rPr lang="en-US" altLang="zh-TW" sz="2400" dirty="0">
                <a:solidFill>
                  <a:srgbClr val="B2B2B2"/>
                </a:solidFill>
              </a:rPr>
              <a:t> or </a:t>
            </a:r>
            <a:r>
              <a:rPr lang="en-US" altLang="zh-TW" sz="2400" dirty="0" err="1">
                <a:solidFill>
                  <a:srgbClr val="B2B2B2"/>
                </a:solidFill>
              </a:rPr>
              <a:t>wyz</a:t>
            </a:r>
            <a:r>
              <a:rPr lang="en-US" altLang="zh-TW" sz="2400" dirty="0">
                <a:solidFill>
                  <a:srgbClr val="B2B2B2"/>
                </a:solidFill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Also, the () operator can extend the range of </a:t>
            </a:r>
            <a:r>
              <a:rPr lang="en-US" altLang="zh-TW" sz="2400" b="1" dirty="0">
                <a:solidFill>
                  <a:srgbClr val="C00000"/>
                </a:solidFill>
              </a:rPr>
              <a:t>*</a:t>
            </a:r>
            <a:r>
              <a:rPr lang="en-US" altLang="zh-TW" sz="2400" dirty="0"/>
              <a:t>, </a:t>
            </a:r>
            <a:r>
              <a:rPr lang="en-US" altLang="zh-TW" sz="2400" b="1" dirty="0">
                <a:solidFill>
                  <a:srgbClr val="C00000"/>
                </a:solidFill>
              </a:rPr>
              <a:t>+</a:t>
            </a:r>
            <a:r>
              <a:rPr lang="en-US" altLang="zh-TW" sz="2400" dirty="0"/>
              <a:t>, and </a:t>
            </a:r>
            <a:r>
              <a:rPr lang="en-US" altLang="zh-TW" sz="2400" b="1" dirty="0">
                <a:solidFill>
                  <a:srgbClr val="C00000"/>
                </a:solidFill>
              </a:rPr>
              <a:t>?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93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00174 -0.096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And so, </a:t>
            </a:r>
            <a:r>
              <a:rPr lang="en-US" altLang="zh-TW" sz="4400" b="0" i="1" dirty="0">
                <a:solidFill>
                  <a:srgbClr val="333399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u="sng" dirty="0">
                <a:solidFill>
                  <a:srgbClr val="00B0F0"/>
                </a:solidFill>
                <a:latin typeface="Arial" pitchFamily="34" charset="0"/>
              </a:rPr>
              <a:t>grep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 is syntactically </a:t>
            </a:r>
            <a:r>
              <a:rPr lang="en-US" altLang="zh-TW" sz="4400" b="0" dirty="0">
                <a:solidFill>
                  <a:srgbClr val="0C9B4D"/>
                </a:solidFill>
                <a:latin typeface="Arial" pitchFamily="34" charset="0"/>
              </a:rPr>
              <a:t>weaker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 than </a:t>
            </a:r>
            <a:r>
              <a:rPr lang="en-US" altLang="zh-TW" sz="4400" b="0" dirty="0">
                <a:solidFill>
                  <a:srgbClr val="FF0000"/>
                </a:solidFill>
                <a:latin typeface="Arial" pitchFamily="34" charset="0"/>
              </a:rPr>
              <a:t>egrep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</a:t>
            </a:r>
            <a:r>
              <a:rPr lang="en-US" altLang="zh-TW" sz="2800" b="0" kern="0" dirty="0" err="1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	 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abc|def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”</a:t>
            </a:r>
            <a:br>
              <a:rPr lang="en-US" altLang="zh-TW" sz="2400" b="0" kern="0" dirty="0">
                <a:solidFill>
                  <a:srgbClr val="000000"/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</a:rPr>
              <a:t>, unlike in egrep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'(a</a:t>
            </a:r>
            <a:r>
              <a:rPr lang="en-US" altLang="zh-TW" sz="24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2800" b="0" kern="0" dirty="0" err="1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)e)'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(a$)|(b(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c|d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)e)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”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</a:rPr>
              <a:t>, unlike in egrep</a:t>
            </a:r>
            <a:endParaRPr lang="en-US" altLang="zh-TW" sz="2400" b="0" kern="0" dirty="0">
              <a:solidFill>
                <a:srgbClr val="000000"/>
              </a:solidFill>
              <a:latin typeface="Arial"/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</a:t>
            </a:r>
            <a:r>
              <a:rPr lang="en-US" altLang="zh-TW" sz="2800" b="0" kern="0" dirty="0" err="1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' 	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ab+c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”</a:t>
            </a:r>
            <a:br>
              <a:rPr lang="en-US" altLang="zh-TW" sz="2400" b="0" kern="0" dirty="0">
                <a:solidFill>
                  <a:srgbClr val="000000"/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</a:rPr>
              <a:t>, unlike in egrep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764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And so, </a:t>
            </a:r>
            <a:r>
              <a:rPr lang="en-US" altLang="zh-TW" sz="4400" b="0" i="1" dirty="0">
                <a:solidFill>
                  <a:srgbClr val="333399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dirty="0">
                <a:solidFill>
                  <a:srgbClr val="00B0F0"/>
                </a:solidFill>
                <a:latin typeface="Arial" pitchFamily="34" charset="0"/>
              </a:rPr>
              <a:t>grep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 is syntactically </a:t>
            </a:r>
            <a:r>
              <a:rPr lang="en-US" altLang="zh-TW" sz="4400" b="0" dirty="0">
                <a:solidFill>
                  <a:srgbClr val="0C9B4D"/>
                </a:solidFill>
                <a:latin typeface="Arial" pitchFamily="34" charset="0"/>
              </a:rPr>
              <a:t>weaker</a:t>
            </a:r>
            <a:r>
              <a:rPr lang="en-US" altLang="zh-TW" sz="4400" b="0" dirty="0">
                <a:solidFill>
                  <a:srgbClr val="0099FF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than </a:t>
            </a:r>
            <a:r>
              <a:rPr lang="en-US" altLang="zh-TW" sz="4400" b="0" u="sng" dirty="0">
                <a:solidFill>
                  <a:srgbClr val="FF0000"/>
                </a:solidFill>
                <a:latin typeface="Arial" pitchFamily="34" charset="0"/>
              </a:rPr>
              <a:t>egrep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</a:t>
            </a:r>
            <a:r>
              <a:rPr lang="en-US" altLang="zh-TW" sz="28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4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	 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or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def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/>
            </a:r>
            <a:br>
              <a:rPr lang="en-US" altLang="zh-TW" sz="2400" b="0" kern="0" dirty="0">
                <a:solidFill>
                  <a:srgbClr val="000000"/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>
                <a:solidFill>
                  <a:srgbClr val="FFFFFF"/>
                </a:solidFill>
              </a:rPr>
              <a:t>-</a:t>
            </a:r>
            <a:endParaRPr lang="en-US" altLang="zh-TW" sz="2400" b="0" kern="0" dirty="0">
              <a:solidFill>
                <a:srgbClr val="FFFFFF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'(a</a:t>
            </a:r>
            <a:r>
              <a:rPr lang="en-US" altLang="zh-TW" sz="2400" b="0" kern="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28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)e)'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ending in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a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or containing either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bce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or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bde</a:t>
            </a:r>
            <a:endParaRPr lang="en-US" altLang="zh-TW" sz="2400" b="0" u="sng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>
                <a:solidFill>
                  <a:srgbClr val="FFFFFF"/>
                </a:solidFill>
              </a:rPr>
              <a:t>-</a:t>
            </a:r>
            <a:endParaRPr lang="en-US" altLang="zh-TW" b="0" kern="0" dirty="0">
              <a:solidFill>
                <a:srgbClr val="FFFFFF"/>
              </a:solidFill>
              <a:latin typeface="Arial"/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</a:t>
            </a:r>
            <a:r>
              <a:rPr lang="en-US" altLang="zh-TW" sz="28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' 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	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, or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abbc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, or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abbbc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, </a:t>
            </a:r>
            <a:r>
              <a:rPr lang="en-US" altLang="zh-TW" sz="2400" b="0" kern="0" dirty="0" err="1">
                <a:solidFill>
                  <a:srgbClr val="000000"/>
                </a:solidFill>
                <a:ea typeface="新細明體"/>
              </a:rPr>
              <a:t>etc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/>
            </a:r>
            <a:br>
              <a:rPr lang="en-US" altLang="zh-TW" sz="2400" b="0" kern="0" dirty="0">
                <a:solidFill>
                  <a:srgbClr val="000000"/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>
                <a:solidFill>
                  <a:srgbClr val="FFFFFF"/>
                </a:solidFill>
              </a:rPr>
              <a:t>-</a:t>
            </a:r>
            <a:endParaRPr lang="en-US" altLang="zh-TW" sz="2400" b="0" kern="0" dirty="0">
              <a:solidFill>
                <a:srgbClr val="FFFFFF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endParaRPr lang="en-US" altLang="zh-TW" sz="2400" b="0" kern="0" dirty="0">
              <a:solidFill>
                <a:srgbClr val="FFFFFF">
                  <a:lumMod val="50000"/>
                </a:srgbClr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2423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304800" y="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But then, </a:t>
            </a:r>
            <a:r>
              <a:rPr lang="en-US" altLang="zh-TW" sz="4400" b="0" i="1" dirty="0">
                <a:solidFill>
                  <a:srgbClr val="333399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u="sng" dirty="0">
                <a:solidFill>
                  <a:srgbClr val="FF0000"/>
                </a:solidFill>
                <a:latin typeface="Arial" pitchFamily="34" charset="0"/>
              </a:rPr>
              <a:t>grep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 is syntactically </a:t>
            </a:r>
            <a:r>
              <a:rPr lang="en-US" altLang="zh-TW" sz="4400" b="0" dirty="0">
                <a:solidFill>
                  <a:srgbClr val="0C9B4D"/>
                </a:solidFill>
                <a:latin typeface="Arial" pitchFamily="34" charset="0"/>
              </a:rPr>
              <a:t>stronger</a:t>
            </a:r>
            <a:r>
              <a:rPr lang="en-US" altLang="zh-TW" sz="4400" b="0" dirty="0">
                <a:solidFill>
                  <a:srgbClr val="0099FF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than </a:t>
            </a:r>
            <a:r>
              <a:rPr lang="en-US" altLang="zh-TW" sz="4400" b="0" dirty="0">
                <a:solidFill>
                  <a:srgbClr val="00B0F0"/>
                </a:solidFill>
                <a:latin typeface="Arial" pitchFamily="34" charset="0"/>
              </a:rPr>
              <a:t>egrep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grep '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	     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abc|def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”</a:t>
            </a:r>
            <a:b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 - note: there’s no special meaning, unlike in egrep</a:t>
            </a:r>
            <a:endParaRPr lang="en-US" altLang="zh-TW" sz="2400" b="0" kern="0" dirty="0">
              <a:solidFill>
                <a:srgbClr val="FFFFFF">
                  <a:lumMod val="50000"/>
                </a:srgbClr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grep '(a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)e)'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(a$)|(b(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c|d</a:t>
            </a:r>
            <a:r>
              <a:rPr lang="en-US" altLang="zh-TW" sz="2400" b="0" u="sng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)e)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”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 - note: there’s no special meaning, unlike in egrep</a:t>
            </a:r>
            <a:endParaRPr lang="en-US" altLang="zh-TW" sz="2400" b="0" kern="0" dirty="0">
              <a:solidFill>
                <a:srgbClr val="FFFFFF">
                  <a:lumMod val="50000"/>
                </a:srgbClr>
              </a:solidFill>
              <a:latin typeface="Arial"/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grep '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' 	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 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ab+c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”</a:t>
            </a:r>
            <a:b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 - note: there’s no special meaning, unlike in egrep</a:t>
            </a:r>
            <a:endParaRPr lang="en-US" altLang="zh-TW" sz="2400" b="0" kern="0" dirty="0">
              <a:solidFill>
                <a:srgbClr val="FFFFFF">
                  <a:lumMod val="50000"/>
                </a:srgbClr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'\([ab]\)\</a:t>
            </a:r>
            <a:r>
              <a:rPr lang="en-US" altLang="zh-TW" sz="24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1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aa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</a:rPr>
              <a:t>or </a:t>
            </a:r>
            <a:r>
              <a:rPr lang="en-US" altLang="zh-TW" sz="2400" b="0" u="sng" kern="0" dirty="0">
                <a:solidFill>
                  <a:srgbClr val="000000"/>
                </a:solidFill>
              </a:rPr>
              <a:t>bb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			      </a:t>
            </a:r>
            <a:r>
              <a:rPr lang="en-US" altLang="zh-TW" sz="2400" b="0" kern="0" dirty="0">
                <a:solidFill>
                  <a:srgbClr val="FFFFFF"/>
                </a:solidFill>
                <a:ea typeface="新細明體"/>
              </a:rPr>
              <a:t>-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'a\{</a:t>
            </a:r>
            <a:r>
              <a:rPr lang="en-US" altLang="zh-TW" sz="24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   	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an error, because there is no closing \}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			     </a:t>
            </a:r>
            <a:r>
              <a:rPr lang="en-US" altLang="zh-TW" sz="2400" b="0" kern="0" dirty="0">
                <a:solidFill>
                  <a:srgbClr val="FFFFFF"/>
                </a:solidFill>
                <a:ea typeface="新細明體"/>
              </a:rPr>
              <a:t>-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'\</a:t>
            </a:r>
            <a:r>
              <a:rPr lang="en-US" altLang="zh-TW" sz="24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&lt;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a'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	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words that begin with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a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9044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egrep '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	     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 or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def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/>
            </a:r>
            <a:b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</a:t>
            </a:r>
            <a:endParaRPr lang="en-US" altLang="zh-TW" sz="2400" b="0" kern="0" dirty="0">
              <a:solidFill>
                <a:srgbClr val="FFFFFF">
                  <a:lumMod val="50000"/>
                </a:srgbClr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egrep '(a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)e)'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ending in </a:t>
            </a:r>
            <a:r>
              <a:rPr lang="en-US" altLang="zh-TW" sz="2400" b="0" u="sng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a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 or containing either</a:t>
            </a:r>
            <a:r>
              <a:rPr lang="en-US" altLang="zh-TW" sz="2400" b="0" u="sng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bce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 or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bde</a:t>
            </a:r>
            <a:endParaRPr lang="en-US" altLang="zh-TW" sz="2400" b="0" u="sng" kern="0" dirty="0">
              <a:solidFill>
                <a:srgbClr val="FFFFFF">
                  <a:lumMod val="50000"/>
                </a:srgbClr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</a:t>
            </a:r>
            <a:endParaRPr lang="en-US" altLang="zh-TW" b="0" kern="0" dirty="0">
              <a:solidFill>
                <a:srgbClr val="FFFFFF">
                  <a:lumMod val="50000"/>
                </a:srgbClr>
              </a:solidFill>
              <a:latin typeface="Arial"/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egrep '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' 	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 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, or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abbc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, or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abbbc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, </a:t>
            </a:r>
            <a:r>
              <a:rPr lang="en-US" altLang="zh-TW" sz="2400" b="0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etc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/>
            </a:r>
            <a:b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>
                <a:solidFill>
                  <a:srgbClr val="FFFFFF"/>
                </a:solidFill>
              </a:rPr>
              <a:t>-</a:t>
            </a:r>
            <a:endParaRPr lang="en-US" altLang="zh-TW" sz="2400" b="0" kern="0" dirty="0">
              <a:solidFill>
                <a:srgbClr val="FFFFFF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'\([ab]\)\</a:t>
            </a:r>
            <a:r>
              <a:rPr lang="en-US" altLang="zh-TW" sz="2400" b="0" kern="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1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(a)1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</a:rPr>
              <a:t>OR </a:t>
            </a:r>
            <a:r>
              <a:rPr lang="en-US" altLang="zh-TW" sz="2400" b="0" u="sng" kern="0" dirty="0">
                <a:solidFill>
                  <a:srgbClr val="000000"/>
                </a:solidFill>
              </a:rPr>
              <a:t>(b)1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  <a:ea typeface="新細明體"/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, unlike in </a:t>
            </a:r>
            <a:r>
              <a:rPr lang="en-US" altLang="zh-TW" sz="2400" b="0" kern="0" dirty="0" err="1">
                <a:solidFill>
                  <a:srgbClr val="000000"/>
                </a:solidFill>
                <a:ea typeface="新細明體"/>
              </a:rPr>
              <a:t>grep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'a\{</a:t>
            </a:r>
            <a:r>
              <a:rPr lang="en-US" altLang="zh-TW" sz="2400" b="0" kern="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' </a:t>
            </a:r>
            <a:r>
              <a:rPr lang="en-US" altLang="zh-TW" sz="24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       	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a{</a:t>
            </a:r>
            <a:r>
              <a:rPr lang="en-US" altLang="zh-TW" sz="2200" b="0" u="sng" kern="0" dirty="0">
                <a:solidFill>
                  <a:srgbClr val="000000"/>
                </a:solidFill>
                <a:ea typeface="新細明體"/>
              </a:rPr>
              <a:t>2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			     - note: there’s </a:t>
            </a:r>
            <a:r>
              <a:rPr lang="en-US" altLang="zh-TW" sz="2400" b="0" kern="0" dirty="0">
                <a:solidFill>
                  <a:srgbClr val="0C9B4D"/>
                </a:solidFill>
                <a:ea typeface="新細明體"/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, unlike in </a:t>
            </a:r>
            <a:r>
              <a:rPr lang="en-US" altLang="zh-TW" sz="2400" b="0" kern="0" dirty="0" err="1">
                <a:solidFill>
                  <a:srgbClr val="000000"/>
                </a:solidFill>
                <a:ea typeface="新細明體"/>
              </a:rPr>
              <a:t>grep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'\</a:t>
            </a:r>
            <a:r>
              <a:rPr lang="en-US" altLang="zh-TW" sz="2400" b="0" kern="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&lt;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a' </a:t>
            </a:r>
            <a:r>
              <a:rPr lang="en-US" altLang="zh-TW" sz="24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    	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&lt;a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		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</a:rPr>
              <a:t>, unlike in </a:t>
            </a:r>
            <a:r>
              <a:rPr lang="en-US" altLang="zh-TW" sz="2400" b="0" kern="0" dirty="0" err="1">
                <a:solidFill>
                  <a:srgbClr val="000000"/>
                </a:solidFill>
              </a:rPr>
              <a:t>grep</a:t>
            </a:r>
            <a:endParaRPr lang="en-US" altLang="zh-TW" sz="2400" b="0" kern="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	                  </a:t>
            </a:r>
            <a:r>
              <a:rPr lang="en-US" altLang="zh-TW" sz="2000" b="0" kern="0" dirty="0">
                <a:solidFill>
                  <a:srgbClr val="000000"/>
                </a:solidFill>
              </a:rPr>
              <a:t>(actually, there is, maybe, a meaning, as we’ll see in a minute…)</a:t>
            </a:r>
            <a:r>
              <a:rPr lang="en-US" altLang="zh-TW" sz="2400" b="0" kern="0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But then, </a:t>
            </a:r>
            <a:r>
              <a:rPr lang="en-US" altLang="zh-TW" sz="4400" b="0" i="1" dirty="0">
                <a:solidFill>
                  <a:srgbClr val="333399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dirty="0">
                <a:solidFill>
                  <a:srgbClr val="FF0000"/>
                </a:solidFill>
                <a:latin typeface="Arial" pitchFamily="34" charset="0"/>
              </a:rPr>
              <a:t>grep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 is syntactically </a:t>
            </a:r>
            <a:r>
              <a:rPr lang="en-US" altLang="zh-TW" sz="4400" b="0" dirty="0">
                <a:solidFill>
                  <a:srgbClr val="0C9B4D"/>
                </a:solidFill>
                <a:latin typeface="Arial" pitchFamily="34" charset="0"/>
              </a:rPr>
              <a:t>stronger</a:t>
            </a:r>
            <a:r>
              <a:rPr lang="en-US" altLang="zh-TW" sz="4400" b="0" dirty="0">
                <a:solidFill>
                  <a:srgbClr val="0099FF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than </a:t>
            </a:r>
            <a:r>
              <a:rPr lang="en-US" altLang="zh-TW" sz="4400" b="0" u="sng" dirty="0">
                <a:solidFill>
                  <a:srgbClr val="00B0F0"/>
                </a:solidFill>
                <a:latin typeface="Arial" pitchFamily="34" charset="0"/>
              </a:rPr>
              <a:t>egrep</a:t>
            </a:r>
          </a:p>
        </p:txBody>
      </p:sp>
    </p:spTree>
    <p:extLst>
      <p:ext uri="{BB962C8B-B14F-4D97-AF65-F5344CB8AC3E}">
        <p14:creationId xmlns:p14="http://schemas.microsoft.com/office/powerpoint/2010/main" val="24178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</a:t>
            </a:r>
            <a:r>
              <a:rPr lang="en-US" altLang="zh-TW" dirty="0">
                <a:solidFill>
                  <a:schemeClr val="accent2"/>
                </a:solidFill>
              </a:rPr>
              <a:t>Added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/>
              <a:t>It is made quite clear, in our textbook (</a:t>
            </a:r>
            <a:r>
              <a:rPr lang="en-US" sz="3000" dirty="0">
                <a:hlinkClick r:id="rId2"/>
              </a:rPr>
              <a:t>http://www.grymoire.com/Unix/Regular.html</a:t>
            </a:r>
            <a:r>
              <a:rPr lang="en-US" sz="3000" dirty="0"/>
              <a:t>), that the weaknesses and strengths of regular expressions vs extended regular expressions are precisely as have just been described.</a:t>
            </a:r>
          </a:p>
        </p:txBody>
      </p:sp>
    </p:spTree>
    <p:extLst>
      <p:ext uri="{BB962C8B-B14F-4D97-AF65-F5344CB8AC3E}">
        <p14:creationId xmlns:p14="http://schemas.microsoft.com/office/powerpoint/2010/main" val="12361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High Tower Text" pitchFamily="18" charset="0"/>
              </a:rPr>
              <a:t>	John Doe: </a:t>
            </a:r>
            <a:r>
              <a:rPr lang="en-US" altLang="zh-TW" sz="2400" dirty="0">
                <a:latin typeface="Times New Roman" pitchFamily="18" charset="0"/>
              </a:rPr>
              <a:t>213</a:t>
            </a:r>
            <a:r>
              <a:rPr lang="en-US" altLang="zh-TW" sz="2400" dirty="0"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High Tower Text" pitchFamily="18" charset="0"/>
              </a:rPr>
              <a:t>	Jane Smith: </a:t>
            </a:r>
            <a:r>
              <a:rPr lang="en-US" altLang="zh-TW" sz="2400" dirty="0">
                <a:latin typeface="Times New Roman" pitchFamily="18" charset="0"/>
              </a:rPr>
              <a:t>1234</a:t>
            </a:r>
            <a:r>
              <a:rPr lang="en-US" altLang="zh-TW" sz="2400" dirty="0"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: 95060, 95062, 95064, 95065, 95066.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These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are all for California. But Some people have types CA, other Ca, and still others California. Moreover, they may (or may not) have placed a space (or more than one space) after the state and before the address.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% grep 'C[Aa][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liforna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]* *9506[024-6]' addresses</a:t>
            </a:r>
          </a:p>
        </p:txBody>
      </p:sp>
    </p:spTree>
    <p:extLst>
      <p:ext uri="{BB962C8B-B14F-4D97-AF65-F5344CB8AC3E}">
        <p14:creationId xmlns:p14="http://schemas.microsoft.com/office/powerpoint/2010/main" val="31243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/>
              <a:t>It is made quite clear, in our textbook (</a:t>
            </a:r>
            <a:r>
              <a:rPr lang="en-US" sz="3000" dirty="0">
                <a:hlinkClick r:id="rId2"/>
              </a:rPr>
              <a:t>http://www.grymoire.com/Unix/Regular.html</a:t>
            </a:r>
            <a:r>
              <a:rPr lang="en-US" sz="3000" dirty="0"/>
              <a:t>), that the weaknesses and strengths of regular expressions vs extended regular expressions are precisely as have just been described.</a:t>
            </a:r>
          </a:p>
          <a:p>
            <a:r>
              <a:rPr lang="en-US" sz="3000" dirty="0"/>
              <a:t>But when I try it in Cygwin, I find </a:t>
            </a:r>
            <a:r>
              <a:rPr lang="en-US" sz="3000" dirty="0">
                <a:solidFill>
                  <a:srgbClr val="FF0000"/>
                </a:solidFill>
              </a:rPr>
              <a:t>nonstandard features</a:t>
            </a:r>
            <a:r>
              <a:rPr lang="en-US" sz="3000" dirty="0"/>
              <a:t> that have been added to both grep and egrep!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52400" y="762000"/>
            <a:ext cx="8839200" cy="23622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</a:t>
            </a:r>
            <a:r>
              <a:rPr lang="en-US" altLang="zh-TW" dirty="0">
                <a:solidFill>
                  <a:schemeClr val="accent2"/>
                </a:solidFill>
              </a:rPr>
              <a:t>Added Features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/>
              <a:t>It is made quite clear, in our textbook (</a:t>
            </a:r>
            <a:r>
              <a:rPr lang="en-US" sz="3000" dirty="0">
                <a:hlinkClick r:id="rId2"/>
              </a:rPr>
              <a:t>http://www.grymoire.com/Unix/Regular.html</a:t>
            </a:r>
            <a:r>
              <a:rPr lang="en-US" sz="3000" dirty="0"/>
              <a:t>), that the weaknesses and strengths of regular expressions vs extended regular expressions are precisely as have just been described.</a:t>
            </a:r>
          </a:p>
          <a:p>
            <a:r>
              <a:rPr lang="en-US" sz="3000" dirty="0"/>
              <a:t>But when I try it in Cygwin, I find </a:t>
            </a:r>
            <a:r>
              <a:rPr lang="en-US" sz="3000" dirty="0">
                <a:solidFill>
                  <a:srgbClr val="FF0000"/>
                </a:solidFill>
              </a:rPr>
              <a:t>nonstandard features </a:t>
            </a:r>
            <a:r>
              <a:rPr lang="en-US" sz="3000" dirty="0"/>
              <a:t>that have been added to both grep and </a:t>
            </a:r>
            <a:r>
              <a:rPr lang="en-US" sz="3000" dirty="0">
                <a:solidFill>
                  <a:schemeClr val="bg1">
                    <a:lumMod val="65000"/>
                  </a:schemeClr>
                </a:solidFill>
              </a:rPr>
              <a:t>egrep!</a:t>
            </a:r>
            <a:r>
              <a:rPr lang="en-US" sz="3000" dirty="0"/>
              <a:t> Consequently:</a:t>
            </a:r>
            <a:endParaRPr lang="en-US" sz="2600" dirty="0"/>
          </a:p>
          <a:p>
            <a:pPr lvl="1">
              <a:spcBef>
                <a:spcPts val="0"/>
              </a:spcBef>
            </a:pPr>
            <a:r>
              <a:rPr lang="en-US" sz="2600" dirty="0"/>
              <a:t>Each seems to have all of the expressivity and strength of the other.</a:t>
            </a:r>
          </a:p>
          <a:p>
            <a:pPr lvl="1"/>
            <a:r>
              <a:rPr lang="en-US" sz="2600" dirty="0"/>
              <a:t>Backwards compatibility (to the syntax in our textbook) seems to have been abandoned. </a:t>
            </a:r>
          </a:p>
          <a:p>
            <a:r>
              <a:rPr lang="en-US" sz="3000" dirty="0"/>
              <a:t>The following slide will list the added features…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762000"/>
            <a:ext cx="8839200" cy="33528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</a:t>
            </a:r>
            <a:r>
              <a:rPr lang="en-US" dirty="0" smtClean="0">
                <a:solidFill>
                  <a:schemeClr val="accent2"/>
                </a:solidFill>
              </a:rPr>
              <a:t>Added Features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One day </a:t>
            </a:r>
            <a:r>
              <a:rPr lang="en-US" sz="2800" dirty="0" smtClean="0"/>
              <a:t>grep </a:t>
            </a:r>
            <a:r>
              <a:rPr lang="en-US" sz="2800" dirty="0"/>
              <a:t>got jealous and said,</a:t>
            </a:r>
            <a:br>
              <a:rPr lang="en-US" sz="2800" dirty="0"/>
            </a:br>
            <a:r>
              <a:rPr lang="en-US" sz="2800" i="1" dirty="0"/>
              <a:t>“I wish I could be like egrep: using ‘?’ to quickly say </a:t>
            </a:r>
            <a:br>
              <a:rPr lang="en-US" sz="2800" i="1" dirty="0"/>
            </a:br>
            <a:r>
              <a:rPr lang="en-US" sz="2800" i="1" dirty="0"/>
              <a:t>‘0 or 1 times’, using ‘+’ to quickly say ‘1 or more times’, and creating OR patterns!”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 But </a:t>
            </a:r>
            <a:r>
              <a:rPr lang="en-US" dirty="0" smtClean="0">
                <a:solidFill>
                  <a:srgbClr val="FF0000"/>
                </a:solidFill>
              </a:rPr>
              <a:t>grep </a:t>
            </a:r>
            <a:r>
              <a:rPr lang="en-US" dirty="0">
                <a:solidFill>
                  <a:srgbClr val="FF0000"/>
                </a:solidFill>
              </a:rPr>
              <a:t>had a problem. He couldn’t just borrow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the syntax, because many previously-designed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scripts already used literal “?”, “+”, or “|” symbols.</a:t>
            </a:r>
            <a:endParaRPr lang="en-US" sz="3200" dirty="0">
              <a:solidFill>
                <a:srgbClr val="0C9B4D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800" dirty="0">
                <a:solidFill>
                  <a:srgbClr val="0C9B4D"/>
                </a:solidFill>
              </a:rPr>
              <a:t>So instead he decided to use “\?”, “\+”, and “\|”.</a:t>
            </a:r>
            <a:endParaRPr lang="en-US" dirty="0">
              <a:solidFill>
                <a:srgbClr val="0C9B4D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8800" y="4267200"/>
            <a:ext cx="6400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grep -o "[0-9][0-9]* *+ *[0-9][0-9]*" text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43 + 2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500 + 123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1+2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grep -o "[A-Z][^A-Z.,!?]*?" text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Is that a question?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What time is it?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8800" y="4267200"/>
            <a:ext cx="6400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grep -o "[0-9]</a:t>
            </a:r>
            <a:r>
              <a:rPr lang="en-US" dirty="0">
                <a:solidFill>
                  <a:srgbClr val="0C9B4D"/>
                </a:solidFill>
                <a:latin typeface="Lucida Console" panose="020B0609040504020204" pitchFamily="49" charset="0"/>
                <a:ea typeface="新細明體" charset="-120"/>
              </a:rPr>
              <a:t>\+</a:t>
            </a:r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*+ [0-9]*</a:t>
            </a:r>
            <a:r>
              <a:rPr lang="en-US" dirty="0">
                <a:solidFill>
                  <a:srgbClr val="0C9B4D"/>
                </a:solidFill>
                <a:latin typeface="Lucida Console" panose="020B0609040504020204" pitchFamily="49" charset="0"/>
                <a:ea typeface="新細明體" charset="-120"/>
              </a:rPr>
              <a:t>\+</a:t>
            </a:r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" text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43 + 2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500 + 123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1+2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grep -o "[A-Z][^A-Z.,!?]*?" text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Is that a question?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What time is it?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85800" y="4234470"/>
            <a:ext cx="8153400" cy="26235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en-US" sz="2800" b="0" kern="0" dirty="0">
                <a:solidFill>
                  <a:srgbClr val="000000"/>
                </a:solidFill>
              </a:rPr>
              <a:t>Although this would break any old scripts using pairs like “\?” or “\+”, yet these were far fewer than scripts containing “?” or “+”</a:t>
            </a:r>
          </a:p>
          <a:p>
            <a:pPr lvl="3">
              <a:spcBef>
                <a:spcPts val="0"/>
              </a:spcBef>
            </a:pPr>
            <a:r>
              <a:rPr lang="en-US" sz="2800" b="0" kern="0" dirty="0">
                <a:solidFill>
                  <a:srgbClr val="000000"/>
                </a:solidFill>
              </a:rPr>
              <a:t>Because the “\” in “\?” or “\+” would’ve been unnecessary, so unlikely to have been typed.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</a:t>
            </a:r>
            <a:r>
              <a:rPr lang="en-US" dirty="0" smtClean="0">
                <a:solidFill>
                  <a:schemeClr val="accent2"/>
                </a:solidFill>
              </a:rPr>
              <a:t>Added Features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52562" y="1219200"/>
            <a:ext cx="7005638" cy="2895600"/>
            <a:chOff x="1452562" y="1219200"/>
            <a:chExt cx="7005638" cy="2895600"/>
          </a:xfrm>
        </p:grpSpPr>
        <p:sp>
          <p:nvSpPr>
            <p:cNvPr id="4" name="Cloud Callout 3"/>
            <p:cNvSpPr/>
            <p:nvPr/>
          </p:nvSpPr>
          <p:spPr bwMode="auto">
            <a:xfrm>
              <a:off x="1452562" y="1219200"/>
              <a:ext cx="6853238" cy="2895600"/>
            </a:xfrm>
            <a:prstGeom prst="cloudCallout">
              <a:avLst>
                <a:gd name="adj1" fmla="val -52613"/>
                <a:gd name="adj2" fmla="val 4757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219325" y="1676400"/>
              <a:ext cx="6238875" cy="19001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I wish I could be like egrep: </a:t>
              </a:r>
              <a:b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using ‘?’ to say ‘0 or 1 times’, using ‘+’ to say ‘1 or more times’, and creating OR patterns!</a:t>
              </a:r>
              <a:endParaRPr lang="en-US" sz="2800" b="0" dirty="0">
                <a:solidFill>
                  <a:srgbClr val="000000"/>
                </a:solidFill>
                <a:latin typeface="Comic Sans MS" panose="030F0702030302020204" pitchFamily="66" charset="0"/>
                <a:ea typeface="新細明體" charset="-120"/>
              </a:endParaRPr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0"/>
          <a:stretch/>
        </p:blipFill>
        <p:spPr bwMode="auto">
          <a:xfrm>
            <a:off x="76200" y="3581400"/>
            <a:ext cx="14478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58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</a:t>
            </a:r>
            <a:r>
              <a:rPr lang="en-US" dirty="0" smtClean="0">
                <a:solidFill>
                  <a:schemeClr val="accent2"/>
                </a:solidFill>
              </a:rPr>
              <a:t>Added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6019800"/>
          </a:xfrm>
        </p:spPr>
        <p:txBody>
          <a:bodyPr/>
          <a:lstStyle/>
          <a:p>
            <a:r>
              <a:rPr lang="en-US" sz="2800" dirty="0"/>
              <a:t>But egrep was jealous, </a:t>
            </a:r>
            <a:r>
              <a:rPr lang="en-US" sz="2800" dirty="0" smtClean="0"/>
              <a:t>too. And sighed,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i="1" dirty="0"/>
              <a:t>“I wish I could use the ‘\{ \}’, ‘\&lt;’, ‘\&gt;’, and </a:t>
            </a:r>
            <a:r>
              <a:rPr lang="en-US" sz="2800" i="1" dirty="0" err="1"/>
              <a:t>backreferencing</a:t>
            </a:r>
            <a:r>
              <a:rPr lang="en-US" sz="2800" i="1" dirty="0"/>
              <a:t> methods of grep!”</a:t>
            </a:r>
          </a:p>
          <a:p>
            <a:pPr lvl="2"/>
            <a:r>
              <a:rPr lang="en-US" sz="2800" dirty="0" err="1" smtClean="0">
                <a:solidFill>
                  <a:srgbClr val="0C9B4D"/>
                </a:solidFill>
              </a:rPr>
              <a:t>egrep’s</a:t>
            </a:r>
            <a:r>
              <a:rPr lang="en-US" sz="2800" dirty="0" smtClean="0">
                <a:solidFill>
                  <a:srgbClr val="0C9B4D"/>
                </a:solidFill>
              </a:rPr>
              <a:t> </a:t>
            </a:r>
            <a:r>
              <a:rPr lang="en-US" sz="2800" dirty="0">
                <a:solidFill>
                  <a:srgbClr val="0C9B4D"/>
                </a:solidFill>
              </a:rPr>
              <a:t>solution was varied: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</a:rPr>
              <a:t>Since </a:t>
            </a:r>
            <a:r>
              <a:rPr lang="en-US" sz="2800" dirty="0" smtClean="0">
                <a:solidFill>
                  <a:srgbClr val="FF0000"/>
                </a:solidFill>
              </a:rPr>
              <a:t>“(” and </a:t>
            </a:r>
            <a:r>
              <a:rPr lang="en-US" sz="2800" dirty="0">
                <a:solidFill>
                  <a:srgbClr val="FF0000"/>
                </a:solidFill>
              </a:rPr>
              <a:t>“)” were already defined, use them for </a:t>
            </a:r>
            <a:r>
              <a:rPr lang="en-US" sz="2800" dirty="0" err="1">
                <a:solidFill>
                  <a:srgbClr val="FF0000"/>
                </a:solidFill>
              </a:rPr>
              <a:t>backreferencing</a:t>
            </a:r>
            <a:r>
              <a:rPr lang="en-US" sz="2800" dirty="0">
                <a:solidFill>
                  <a:srgbClr val="FF0000"/>
                </a:solidFill>
              </a:rPr>
              <a:t> too.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</a:rPr>
              <a:t>Use the same </a:t>
            </a:r>
            <a:r>
              <a:rPr lang="en-US" sz="2800" dirty="0" smtClean="0">
                <a:solidFill>
                  <a:srgbClr val="FF0000"/>
                </a:solidFill>
              </a:rPr>
              <a:t>“\&lt;”,“\&gt;”, </a:t>
            </a:r>
            <a:r>
              <a:rPr lang="en-US" sz="2800" dirty="0">
                <a:solidFill>
                  <a:srgbClr val="FF0000"/>
                </a:solidFill>
              </a:rPr>
              <a:t>“\1”, “\2”, …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“\9” symbols as grep uses.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</a:rPr>
              <a:t>Use the “{” and “}” symbols in place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of grep’s </a:t>
            </a:r>
            <a:r>
              <a:rPr lang="en-US" sz="2800" dirty="0" smtClean="0">
                <a:solidFill>
                  <a:srgbClr val="FF0000"/>
                </a:solidFill>
              </a:rPr>
              <a:t>“\{” </a:t>
            </a:r>
            <a:r>
              <a:rPr lang="en-US" sz="2800" dirty="0">
                <a:solidFill>
                  <a:srgbClr val="FF0000"/>
                </a:solidFill>
              </a:rPr>
              <a:t>and “\}” symbols.</a:t>
            </a:r>
          </a:p>
          <a:p>
            <a:pPr lvl="3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0"/>
          <a:stretch/>
        </p:blipFill>
        <p:spPr bwMode="auto">
          <a:xfrm>
            <a:off x="76200" y="3581400"/>
            <a:ext cx="14478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3584448"/>
            <a:ext cx="15144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28762" y="1752600"/>
            <a:ext cx="6929438" cy="2133600"/>
            <a:chOff x="1528762" y="1752600"/>
            <a:chExt cx="6929438" cy="2133600"/>
          </a:xfrm>
        </p:grpSpPr>
        <p:sp>
          <p:nvSpPr>
            <p:cNvPr id="11" name="Cloud Callout 10"/>
            <p:cNvSpPr/>
            <p:nvPr/>
          </p:nvSpPr>
          <p:spPr bwMode="auto">
            <a:xfrm>
              <a:off x="1528762" y="1752600"/>
              <a:ext cx="6853238" cy="2133600"/>
            </a:xfrm>
            <a:prstGeom prst="cloudCallout">
              <a:avLst>
                <a:gd name="adj1" fmla="val 39330"/>
                <a:gd name="adj2" fmla="val 5812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553200" y="2590800"/>
              <a:ext cx="9906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19325" y="2209801"/>
              <a:ext cx="6238875" cy="1447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I wish I could use the ‘\{ \}’,</a:t>
              </a:r>
              <a:b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‘\&lt;’, ‘\&gt;’, and </a:t>
              </a:r>
              <a:r>
                <a:rPr lang="en-US" sz="2800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backreferencing</a:t>
              </a:r>
              <a: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methods of grep!”</a:t>
              </a:r>
              <a:endParaRPr lang="en-US" sz="2800" b="0" dirty="0">
                <a:solidFill>
                  <a:srgbClr val="000000"/>
                </a:solidFill>
                <a:latin typeface="Comic Sans MS" panose="030F0702030302020204" pitchFamily="66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69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Added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791200"/>
          </a:xfrm>
        </p:spPr>
        <p:txBody>
          <a:bodyPr/>
          <a:lstStyle/>
          <a:p>
            <a:r>
              <a:rPr lang="en-US" sz="2800" dirty="0"/>
              <a:t>Thus: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1574800"/>
          <a:ext cx="8153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Regular Expression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Extended </a:t>
                      </a:r>
                      <a:br>
                        <a:rPr lang="en-US" dirty="0">
                          <a:solidFill>
                            <a:schemeClr val="accent2"/>
                          </a:solidFill>
                        </a:rPr>
                      </a:b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Regular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 more</a:t>
                      </a:r>
                      <a:r>
                        <a:rPr lang="en-US" baseline="0" dirty="0"/>
                        <a:t>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\( … 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( …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\{</a:t>
                      </a:r>
                      <a:r>
                        <a:rPr lang="en-US" b="1" baseline="0" dirty="0">
                          <a:solidFill>
                            <a:srgbClr val="0C9B4D"/>
                          </a:solidFill>
                        </a:rPr>
                        <a:t> … \}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… }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</a:t>
                      </a:r>
                      <a:r>
                        <a:rPr lang="en-US" baseline="0" dirty="0"/>
                        <a:t> a range of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\1,</a:t>
                      </a:r>
                      <a:r>
                        <a:rPr lang="en-US" b="1" baseline="0" dirty="0">
                          <a:solidFill>
                            <a:srgbClr val="0C9B4D"/>
                          </a:solidFill>
                        </a:rPr>
                        <a:t> \2, …, \9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\1,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\2, …, \9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Backreference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beginning</a:t>
                      </a:r>
                      <a:r>
                        <a:rPr lang="en-US" baseline="0" dirty="0"/>
                        <a:t>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end of a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6096000"/>
            <a:ext cx="7620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6096000"/>
            <a:ext cx="5791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Added (non standard</a:t>
            </a:r>
            <a:r>
              <a:rPr lang="en-US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) </a:t>
            </a:r>
            <a:r>
              <a:rPr lang="en-US" b="0" dirty="0" smtClean="0">
                <a:solidFill>
                  <a:srgbClr val="FF0000"/>
                </a:solidFill>
                <a:latin typeface="Arial" charset="0"/>
                <a:ea typeface="新細明體" charset="-120"/>
                <a:sym typeface="Wingdings" panose="05000000000000000000" pitchFamily="2" charset="2"/>
              </a:rPr>
              <a:t> Won't be on the exam.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5562600"/>
            <a:ext cx="762000" cy="304800"/>
          </a:xfrm>
          <a:prstGeom prst="rect">
            <a:avLst/>
          </a:prstGeom>
          <a:solidFill>
            <a:srgbClr val="0C9B4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95400" y="5562600"/>
            <a:ext cx="13716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C9B4D"/>
                </a:solidFill>
                <a:latin typeface="Arial" charset="0"/>
                <a:ea typeface="新細明體" charset="-120"/>
              </a:rPr>
              <a:t>Original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7200" y="2209800"/>
            <a:ext cx="8153400" cy="2971800"/>
            <a:chOff x="457200" y="2209800"/>
            <a:chExt cx="8153400" cy="29718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457200" y="2209800"/>
              <a:ext cx="8153400" cy="1828800"/>
            </a:xfrm>
            <a:prstGeom prst="rect">
              <a:avLst/>
            </a:prstGeom>
            <a:noFill/>
            <a:ln w="38100" cap="flat" cmpd="sng" algn="ctr">
              <a:solidFill>
                <a:srgbClr val="00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7200" y="4114800"/>
              <a:ext cx="8153400" cy="1066800"/>
            </a:xfrm>
            <a:prstGeom prst="rect">
              <a:avLst/>
            </a:prstGeom>
            <a:noFill/>
            <a:ln w="38100" cap="flat" cmpd="sng" algn="ctr">
              <a:solidFill>
                <a:srgbClr val="00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 cat 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6075" indent="-346075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n</a:t>
            </a:r>
            <a:endParaRPr lang="en-US" altLang="zh-TW" sz="2800" dirty="0">
              <a:solidFill>
                <a:schemeClr val="bg1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0-9]*.'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'[0-9]*.'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]*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\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.'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0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'[0-9]*\.'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.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[0-9]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[0-9]*\.'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25522" y="5147352"/>
            <a:ext cx="381000" cy="381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62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'[0-9][0-9]*\.'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'[0-9]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\{1,\}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\.'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'[0-9]\{1,\}\.'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'[0-9]\{1,\}\.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707205" y="1778285"/>
            <a:ext cx="476036" cy="454632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81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John Doe: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213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Jane Smith: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1234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B2B2B2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: 95060, 95062, 95064, 95065, 95066.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These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 are all for California. But some people have typed CA, others Ca, and still others California. Moreover, they may (or may not) have placed a space (or more than one space) after the state and before the </a:t>
            </a:r>
            <a:r>
              <a:rPr lang="en-US" altLang="zh-TW" sz="2400" dirty="0" err="1">
                <a:latin typeface="Times New Roman" pitchFamily="18" charset="0"/>
              </a:rPr>
              <a:t>zipcode</a:t>
            </a:r>
            <a:r>
              <a:rPr lang="en-US" altLang="zh-TW" sz="2400" dirty="0">
                <a:latin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% 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'C[Aa][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liforna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]* *9506[024-6]' addresses</a:t>
            </a:r>
          </a:p>
        </p:txBody>
      </p:sp>
    </p:spTree>
    <p:extLst>
      <p:ext uri="{BB962C8B-B14F-4D97-AF65-F5344CB8AC3E}">
        <p14:creationId xmlns:p14="http://schemas.microsoft.com/office/powerpoint/2010/main" val="150166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'[0-9]\{1,\}\.[0-9]\{1,\}'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3.25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'[0-9]\{1,\}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\)\{,1\}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19528" y="1367319"/>
            <a:ext cx="476036" cy="454632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142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,\}\(\.[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,\}\)\{,1\}'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18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3.25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</a:t>
            </a: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[+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[0-9]\{1,\}\(\.[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17816" y="2631040"/>
            <a:ext cx="399836" cy="381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269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[+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0-9]\{1,\}\.[0-9]\{1,\}\)\{1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,\}'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32.3e18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70.2E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'[+</a:t>
            </a:r>
            <a:r>
              <a:rPr lang="en-US" altLang="zh-TW" sz="2800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\{,1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[0-9]\{1,\}\(\.[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1000" y="1295400"/>
            <a:ext cx="1143000" cy="14478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06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[+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]\{,1\}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,\}\(\.[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,\}\)\{,1\}'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18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</a:t>
            </a: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'[+</a:t>
            </a:r>
            <a:r>
              <a:rPr lang="en-US" altLang="zh-TW" sz="2800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]\{,1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\}[0-9]\{1,\}\(\.[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 smtClean="0">
                <a:solidFill>
                  <a:srgbClr val="FFFF00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50023" y="3047143"/>
            <a:ext cx="399836" cy="381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73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[+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]\{,1\}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,\}\(\.[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,\}\)\{,1\}[</a:t>
            </a:r>
            <a:r>
              <a:rPr lang="en-US" altLang="zh-TW" sz="2800" b="1" kern="1200" spc="-100" dirty="0" err="1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]'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32.3e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18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grep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--color -C9 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0-9]\{1,\}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b="1" kern="1200" spc="-1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,\}\)\{,1\}[</a:t>
            </a:r>
            <a:r>
              <a:rPr lang="en-US" altLang="zh-TW" sz="2800" b="1" kern="1200" spc="-100" dirty="0" err="1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]'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32.3e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18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--color -C9 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,\}'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,\}\)\{,1\}[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\}'</a:t>
            </a:r>
            <a:endParaRPr lang="en-US" altLang="zh-TW" sz="2800" spc="-100" dirty="0">
              <a:solidFill>
                <a:srgbClr val="FFFF00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01025" y="4255158"/>
            <a:ext cx="399836" cy="381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958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grep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--color -C9 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0-9]\{1,\}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b="1" kern="1200" spc="-1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,\}\)\{,1\}[</a:t>
            </a:r>
            <a:r>
              <a:rPr lang="en-US" altLang="zh-TW" sz="2800" b="1" kern="1200" spc="-100" dirty="0" err="1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1\}'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32.3e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18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--color -C9 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,\}'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,\}\)\{,1\}[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0-9]\{1,\}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42145" y="4157444"/>
            <a:ext cx="533400" cy="5334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926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grep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--color -C9 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0-9]\{1,\}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b="1" kern="1200" spc="-1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,\}\)\{,1\}[</a:t>
            </a:r>
            <a:r>
              <a:rPr lang="en-US" altLang="zh-TW" sz="2800" b="1" kern="1200" spc="-100" dirty="0" err="1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\}[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0-9]\{1,\}'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79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5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>
              <a:lnSpc>
                <a:spcPct val="79000"/>
              </a:lnSpc>
            </a:pP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--color -C9 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,\}'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\)\{,1\}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64222" y="1211510"/>
            <a:ext cx="1295400" cy="1905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09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381000"/>
            <a:ext cx="8229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endParaRPr lang="en-US" altLang="zh-TW" sz="2800" b="1" kern="1200" spc="-100" dirty="0" smtClean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</a:t>
            </a: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79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81000"/>
            <a:ext cx="8229600" cy="15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lnSpc>
                <a:spcPct val="79000"/>
              </a:lnSpc>
            </a:pP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cat 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--color -C9 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,\}'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	'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\([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791200"/>
            <a:ext cx="8229600" cy="1544462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indent="342900">
              <a:lnSpc>
                <a:spcPct val="79000"/>
              </a:lnSpc>
            </a:pP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--color -C9 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^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22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}'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\([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$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" y="5029200"/>
            <a:ext cx="533400" cy="8382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06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381000"/>
            <a:ext cx="8229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endParaRPr lang="en-US" altLang="zh-TW" sz="2800" b="1" kern="1200" spc="-100" dirty="0" smtClean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79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81000"/>
            <a:ext cx="8229600" cy="1544462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292100" indent="-292100">
              <a:lnSpc>
                <a:spcPct val="79000"/>
              </a:lnSpc>
            </a:pP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cat 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--color -C9 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'^[+-]\{,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,\}'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	'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\([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,\}\)\{,1\}$'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791200"/>
            <a:ext cx="8229600" cy="1544462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indent="342900">
              <a:lnSpc>
                <a:spcPct val="79000"/>
              </a:lnSpc>
            </a:pP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n|</a:t>
            </a:r>
            <a:r>
              <a:rPr lang="en-US" altLang="zh-TW" sz="2800" spc="-100" dirty="0" err="1" smtClean="0">
                <a:solidFill>
                  <a:srgbClr val="FFFF00"/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grep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--color -C9 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'^[+-]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?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(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+)?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(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][+-]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?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[0-9]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+)?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$'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John Doe: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213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Jane Smith: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1234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B2B2B2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: 95060, 95062, 95064, 95065, 95066.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These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 are all for California. But some people have typed CA, others Ca, and still others California. Moreover, they may (or may not) have placed a space (or more than one space) after the state and before the </a:t>
            </a:r>
            <a:r>
              <a:rPr lang="en-US" altLang="zh-TW" sz="2400" dirty="0" err="1">
                <a:latin typeface="Times New Roman" pitchFamily="18" charset="0"/>
              </a:rPr>
              <a:t>zipcode</a:t>
            </a:r>
            <a:r>
              <a:rPr lang="en-US" altLang="zh-TW" sz="2400" dirty="0">
                <a:latin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grep</a:t>
            </a:r>
            <a:r>
              <a:rPr lang="en-US" altLang="zh-TW" dirty="0">
                <a:latin typeface="High Tower Text" pitchFamily="18" charset="0"/>
              </a:rPr>
              <a:t> 'C[Aa][</a:t>
            </a:r>
            <a:r>
              <a:rPr lang="en-US" altLang="zh-TW" dirty="0" err="1">
                <a:latin typeface="High Tower Text" pitchFamily="18" charset="0"/>
              </a:rPr>
              <a:t>liforna</a:t>
            </a:r>
            <a:r>
              <a:rPr lang="en-US" altLang="zh-TW" dirty="0">
                <a:latin typeface="High Tower Text" pitchFamily="18" charset="0"/>
              </a:rPr>
              <a:t>]* *</a:t>
            </a:r>
            <a:r>
              <a:rPr lang="en-US" altLang="zh-TW" dirty="0">
                <a:latin typeface="Times New Roman" pitchFamily="18" charset="0"/>
              </a:rPr>
              <a:t>9506</a:t>
            </a:r>
            <a:r>
              <a:rPr lang="en-US" altLang="zh-TW" dirty="0">
                <a:latin typeface="High Tower Text" pitchFamily="18" charset="0"/>
              </a:rPr>
              <a:t>[</a:t>
            </a:r>
            <a:r>
              <a:rPr lang="en-US" altLang="zh-TW" dirty="0">
                <a:latin typeface="Times New Roman" pitchFamily="18" charset="0"/>
              </a:rPr>
              <a:t>024-6</a:t>
            </a:r>
            <a:r>
              <a:rPr lang="en-US" altLang="zh-TW" dirty="0">
                <a:latin typeface="High Tower Text" pitchFamily="18" charset="0"/>
              </a:rPr>
              <a:t>]' addresses</a:t>
            </a:r>
          </a:p>
        </p:txBody>
      </p:sp>
    </p:spTree>
    <p:extLst>
      <p:ext uri="{BB962C8B-B14F-4D97-AF65-F5344CB8AC3E}">
        <p14:creationId xmlns:p14="http://schemas.microsoft.com/office/powerpoint/2010/main" val="3990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381000"/>
            <a:ext cx="8229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endParaRPr lang="en-US" altLang="zh-TW" sz="2800" b="1" kern="1200" spc="-100" dirty="0" smtClean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79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81000"/>
            <a:ext cx="8229600" cy="11167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342900" lvl="0" indent="-342900">
              <a:lnSpc>
                <a:spcPct val="79000"/>
              </a:lnSpc>
            </a:pP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	</a:t>
            </a:r>
            <a:r>
              <a:rPr lang="en-US" altLang="zh-TW" sz="11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n|egrep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--color -C9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'^[+-]?[0-9]+'\</a:t>
            </a:r>
          </a:p>
          <a:p>
            <a:pPr marL="342900" lvl="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	'(\.[0-9]+)?'\</a:t>
            </a:r>
          </a:p>
          <a:p>
            <a:pPr marL="342900" lvl="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	'([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][+-]?[0-9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]+)?$'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1084"/>
          <p:cNvSpPr txBox="1">
            <a:spLocks noChangeArrowheads="1"/>
          </p:cNvSpPr>
          <p:nvPr/>
        </p:nvSpPr>
        <p:spPr bwMode="auto">
          <a:xfrm>
            <a:off x="3411538" y="4879158"/>
            <a:ext cx="115728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4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8305800" cy="533400"/>
          </a:xfrm>
          <a:noFill/>
        </p:spPr>
        <p:txBody>
          <a:bodyPr/>
          <a:lstStyle/>
          <a:p>
            <a:pPr lvl="0" algn="ct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kern="1200" spc="-100" dirty="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]+</a:t>
            </a:r>
            <a:r>
              <a:rPr lang="en-US" altLang="zh-TW" sz="2800" b="1" kern="1200" spc="-100" dirty="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 smtClean="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0-9]+</a:t>
            </a:r>
            <a:r>
              <a:rPr lang="en-US" altLang="zh-TW" sz="2800" b="1" kern="1200" spc="-100" dirty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)?(</a:t>
            </a:r>
            <a:r>
              <a:rPr lang="en-US" altLang="zh-TW" sz="2800" b="1" kern="1200" spc="-100" dirty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 err="1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lang="en-US" altLang="zh-TW" sz="2800" b="1" kern="1200" spc="-100" dirty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]+</a:t>
            </a:r>
            <a:r>
              <a:rPr lang="en-US" altLang="zh-TW" sz="2800" b="1" kern="1200" spc="-100" dirty="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endParaRPr lang="en-US" altLang="zh-TW" sz="2800" b="1" kern="1200" spc="-100" dirty="0"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" name="AutoShape 1029"/>
          <p:cNvSpPr>
            <a:spLocks noChangeArrowheads="1"/>
          </p:cNvSpPr>
          <p:nvPr/>
        </p:nvSpPr>
        <p:spPr bwMode="auto">
          <a:xfrm>
            <a:off x="282575" y="5445895"/>
            <a:ext cx="579438" cy="577850"/>
          </a:xfrm>
          <a:prstGeom prst="flowChartConnector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zh-TW" altLang="zh-TW" sz="1200">
              <a:latin typeface="Times New Roman" panose="02020603050405020304" pitchFamily="18" charset="0"/>
            </a:endParaRPr>
          </a:p>
        </p:txBody>
      </p:sp>
      <p:sp>
        <p:nvSpPr>
          <p:cNvPr id="6" name="Line 1031"/>
          <p:cNvSpPr>
            <a:spLocks noChangeShapeType="1"/>
          </p:cNvSpPr>
          <p:nvPr/>
        </p:nvSpPr>
        <p:spPr bwMode="auto">
          <a:xfrm>
            <a:off x="2166938" y="5736408"/>
            <a:ext cx="725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035"/>
          <p:cNvSpPr txBox="1">
            <a:spLocks noChangeArrowheads="1"/>
          </p:cNvSpPr>
          <p:nvPr/>
        </p:nvSpPr>
        <p:spPr bwMode="auto">
          <a:xfrm>
            <a:off x="2182813" y="5309370"/>
            <a:ext cx="7239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i="1">
                <a:solidFill>
                  <a:schemeClr val="accent2"/>
                </a:solidFill>
              </a:rPr>
              <a:t>digit</a:t>
            </a:r>
          </a:p>
        </p:txBody>
      </p:sp>
      <p:sp>
        <p:nvSpPr>
          <p:cNvPr id="9" name="Freeform 1036"/>
          <p:cNvSpPr>
            <a:spLocks/>
          </p:cNvSpPr>
          <p:nvPr/>
        </p:nvSpPr>
        <p:spPr bwMode="auto">
          <a:xfrm>
            <a:off x="3036888" y="4866458"/>
            <a:ext cx="434975" cy="601662"/>
          </a:xfrm>
          <a:custGeom>
            <a:avLst/>
            <a:gdLst>
              <a:gd name="T0" fmla="*/ 0 w 620"/>
              <a:gd name="T1" fmla="*/ 892 h 928"/>
              <a:gd name="T2" fmla="*/ 144 w 620"/>
              <a:gd name="T3" fmla="*/ 196 h 928"/>
              <a:gd name="T4" fmla="*/ 444 w 620"/>
              <a:gd name="T5" fmla="*/ 28 h 928"/>
              <a:gd name="T6" fmla="*/ 588 w 620"/>
              <a:gd name="T7" fmla="*/ 364 h 928"/>
              <a:gd name="T8" fmla="*/ 252 w 620"/>
              <a:gd name="T9" fmla="*/ 928 h 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0"/>
              <a:gd name="T16" fmla="*/ 0 h 928"/>
              <a:gd name="T17" fmla="*/ 620 w 620"/>
              <a:gd name="T18" fmla="*/ 928 h 9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0" h="928">
                <a:moveTo>
                  <a:pt x="0" y="892"/>
                </a:moveTo>
                <a:cubicBezTo>
                  <a:pt x="24" y="776"/>
                  <a:pt x="70" y="340"/>
                  <a:pt x="144" y="196"/>
                </a:cubicBezTo>
                <a:cubicBezTo>
                  <a:pt x="218" y="52"/>
                  <a:pt x="370" y="0"/>
                  <a:pt x="444" y="28"/>
                </a:cubicBezTo>
                <a:cubicBezTo>
                  <a:pt x="518" y="56"/>
                  <a:pt x="620" y="214"/>
                  <a:pt x="588" y="364"/>
                </a:cubicBezTo>
                <a:cubicBezTo>
                  <a:pt x="556" y="514"/>
                  <a:pt x="322" y="811"/>
                  <a:pt x="252" y="928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37"/>
          <p:cNvSpPr txBox="1">
            <a:spLocks noChangeArrowheads="1"/>
          </p:cNvSpPr>
          <p:nvPr/>
        </p:nvSpPr>
        <p:spPr bwMode="auto">
          <a:xfrm>
            <a:off x="3048000" y="4431483"/>
            <a:ext cx="6540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i="1" dirty="0">
                <a:solidFill>
                  <a:srgbClr val="333399"/>
                </a:solidFill>
              </a:rPr>
              <a:t>digit</a:t>
            </a:r>
          </a:p>
        </p:txBody>
      </p:sp>
      <p:sp>
        <p:nvSpPr>
          <p:cNvPr id="11" name="AutoShape 1039"/>
          <p:cNvSpPr>
            <a:spLocks noChangeArrowheads="1"/>
          </p:cNvSpPr>
          <p:nvPr/>
        </p:nvSpPr>
        <p:spPr bwMode="auto">
          <a:xfrm>
            <a:off x="1587500" y="5445895"/>
            <a:ext cx="579438" cy="579438"/>
          </a:xfrm>
          <a:prstGeom prst="flowChartConnector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zh-TW" altLang="zh-TW" sz="1200">
              <a:latin typeface="Times New Roman" panose="02020603050405020304" pitchFamily="18" charset="0"/>
            </a:endParaRPr>
          </a:p>
        </p:txBody>
      </p:sp>
      <p:sp>
        <p:nvSpPr>
          <p:cNvPr id="12" name="Freeform 1041"/>
          <p:cNvSpPr>
            <a:spLocks/>
          </p:cNvSpPr>
          <p:nvPr/>
        </p:nvSpPr>
        <p:spPr bwMode="auto">
          <a:xfrm>
            <a:off x="717550" y="6025333"/>
            <a:ext cx="2465388" cy="382587"/>
          </a:xfrm>
          <a:custGeom>
            <a:avLst/>
            <a:gdLst>
              <a:gd name="T0" fmla="*/ 0 w 3348"/>
              <a:gd name="T1" fmla="*/ 0 h 464"/>
              <a:gd name="T2" fmla="*/ 708 w 3348"/>
              <a:gd name="T3" fmla="*/ 348 h 464"/>
              <a:gd name="T4" fmla="*/ 2604 w 3348"/>
              <a:gd name="T5" fmla="*/ 408 h 464"/>
              <a:gd name="T6" fmla="*/ 3348 w 3348"/>
              <a:gd name="T7" fmla="*/ 12 h 464"/>
              <a:gd name="T8" fmla="*/ 0 60000 65536"/>
              <a:gd name="T9" fmla="*/ 0 60000 65536"/>
              <a:gd name="T10" fmla="*/ 0 60000 65536"/>
              <a:gd name="T11" fmla="*/ 0 60000 65536"/>
              <a:gd name="T12" fmla="*/ 0 w 3348"/>
              <a:gd name="T13" fmla="*/ 0 h 464"/>
              <a:gd name="T14" fmla="*/ 3348 w 3348"/>
              <a:gd name="T15" fmla="*/ 464 h 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48" h="464">
                <a:moveTo>
                  <a:pt x="0" y="0"/>
                </a:moveTo>
                <a:cubicBezTo>
                  <a:pt x="118" y="58"/>
                  <a:pt x="274" y="280"/>
                  <a:pt x="708" y="348"/>
                </a:cubicBezTo>
                <a:cubicBezTo>
                  <a:pt x="1142" y="416"/>
                  <a:pt x="2164" y="464"/>
                  <a:pt x="2604" y="408"/>
                </a:cubicBezTo>
                <a:cubicBezTo>
                  <a:pt x="3044" y="352"/>
                  <a:pt x="3193" y="94"/>
                  <a:pt x="3348" y="12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042"/>
          <p:cNvSpPr txBox="1">
            <a:spLocks noChangeArrowheads="1"/>
          </p:cNvSpPr>
          <p:nvPr/>
        </p:nvSpPr>
        <p:spPr bwMode="auto">
          <a:xfrm>
            <a:off x="1152525" y="5156970"/>
            <a:ext cx="2905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14" name="Text Box 1043"/>
          <p:cNvSpPr txBox="1">
            <a:spLocks noChangeArrowheads="1"/>
          </p:cNvSpPr>
          <p:nvPr/>
        </p:nvSpPr>
        <p:spPr bwMode="auto">
          <a:xfrm>
            <a:off x="1152525" y="5669733"/>
            <a:ext cx="2905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dirty="0">
                <a:solidFill>
                  <a:srgbClr val="FFC000"/>
                </a:solidFill>
              </a:rPr>
              <a:t>-</a:t>
            </a:r>
          </a:p>
        </p:txBody>
      </p:sp>
      <p:sp>
        <p:nvSpPr>
          <p:cNvPr id="15" name="Text Box 1044"/>
          <p:cNvSpPr txBox="1">
            <a:spLocks noChangeArrowheads="1"/>
          </p:cNvSpPr>
          <p:nvPr/>
        </p:nvSpPr>
        <p:spPr bwMode="auto">
          <a:xfrm>
            <a:off x="1676400" y="6392045"/>
            <a:ext cx="7239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i="1">
                <a:solidFill>
                  <a:schemeClr val="accent2"/>
                </a:solidFill>
              </a:rPr>
              <a:t>digit</a:t>
            </a:r>
          </a:p>
        </p:txBody>
      </p:sp>
      <p:sp>
        <p:nvSpPr>
          <p:cNvPr id="16" name="AutoShape 1046"/>
          <p:cNvSpPr>
            <a:spLocks noChangeArrowheads="1"/>
          </p:cNvSpPr>
          <p:nvPr/>
        </p:nvSpPr>
        <p:spPr bwMode="auto">
          <a:xfrm>
            <a:off x="3762375" y="5445895"/>
            <a:ext cx="579438" cy="577850"/>
          </a:xfrm>
          <a:prstGeom prst="flowChartConnector">
            <a:avLst/>
          </a:prstGeom>
          <a:solidFill>
            <a:srgbClr val="FFFFFF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zh-TW" altLang="zh-TW" sz="1200">
              <a:latin typeface="Times New Roman" panose="02020603050405020304" pitchFamily="18" charset="0"/>
            </a:endParaRPr>
          </a:p>
        </p:txBody>
      </p:sp>
      <p:sp>
        <p:nvSpPr>
          <p:cNvPr id="17" name="Line 1048"/>
          <p:cNvSpPr>
            <a:spLocks noChangeShapeType="1"/>
          </p:cNvSpPr>
          <p:nvPr/>
        </p:nvSpPr>
        <p:spPr bwMode="auto">
          <a:xfrm>
            <a:off x="3471863" y="5736408"/>
            <a:ext cx="290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052"/>
          <p:cNvSpPr>
            <a:spLocks noChangeShapeType="1"/>
          </p:cNvSpPr>
          <p:nvPr/>
        </p:nvSpPr>
        <p:spPr bwMode="auto">
          <a:xfrm>
            <a:off x="4341813" y="5736408"/>
            <a:ext cx="576262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053"/>
          <p:cNvSpPr txBox="1">
            <a:spLocks noChangeArrowheads="1"/>
          </p:cNvSpPr>
          <p:nvPr/>
        </p:nvSpPr>
        <p:spPr bwMode="auto">
          <a:xfrm>
            <a:off x="8153400" y="4431483"/>
            <a:ext cx="68103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i="1" dirty="0">
                <a:solidFill>
                  <a:schemeClr val="accent2"/>
                </a:solidFill>
              </a:rPr>
              <a:t>digit</a:t>
            </a:r>
          </a:p>
        </p:txBody>
      </p:sp>
      <p:sp>
        <p:nvSpPr>
          <p:cNvPr id="21" name="Freeform 1054"/>
          <p:cNvSpPr>
            <a:spLocks/>
          </p:cNvSpPr>
          <p:nvPr/>
        </p:nvSpPr>
        <p:spPr bwMode="auto">
          <a:xfrm>
            <a:off x="3340101" y="5988820"/>
            <a:ext cx="2832100" cy="387350"/>
          </a:xfrm>
          <a:custGeom>
            <a:avLst/>
            <a:gdLst>
              <a:gd name="T0" fmla="*/ 0 w 2616"/>
              <a:gd name="T1" fmla="*/ 0 h 516"/>
              <a:gd name="T2" fmla="*/ 571 w 2616"/>
              <a:gd name="T3" fmla="*/ 396 h 516"/>
              <a:gd name="T4" fmla="*/ 2100 w 2616"/>
              <a:gd name="T5" fmla="*/ 456 h 516"/>
              <a:gd name="T6" fmla="*/ 2616 w 2616"/>
              <a:gd name="T7" fmla="*/ 36 h 516"/>
              <a:gd name="T8" fmla="*/ 0 60000 65536"/>
              <a:gd name="T9" fmla="*/ 0 60000 65536"/>
              <a:gd name="T10" fmla="*/ 0 60000 65536"/>
              <a:gd name="T11" fmla="*/ 0 60000 65536"/>
              <a:gd name="T12" fmla="*/ 0 w 2616"/>
              <a:gd name="T13" fmla="*/ 0 h 516"/>
              <a:gd name="T14" fmla="*/ 2616 w 2616"/>
              <a:gd name="T15" fmla="*/ 516 h 5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16" h="516">
                <a:moveTo>
                  <a:pt x="0" y="0"/>
                </a:moveTo>
                <a:cubicBezTo>
                  <a:pt x="95" y="64"/>
                  <a:pt x="221" y="320"/>
                  <a:pt x="571" y="396"/>
                </a:cubicBezTo>
                <a:cubicBezTo>
                  <a:pt x="921" y="472"/>
                  <a:pt x="1759" y="516"/>
                  <a:pt x="2100" y="456"/>
                </a:cubicBezTo>
                <a:cubicBezTo>
                  <a:pt x="2441" y="396"/>
                  <a:pt x="2509" y="123"/>
                  <a:pt x="2616" y="36"/>
                </a:cubicBezTo>
              </a:path>
            </a:pathLst>
          </a:custGeom>
          <a:noFill/>
          <a:ln w="19050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1055"/>
          <p:cNvSpPr txBox="1">
            <a:spLocks noChangeArrowheads="1"/>
          </p:cNvSpPr>
          <p:nvPr/>
        </p:nvSpPr>
        <p:spPr bwMode="auto">
          <a:xfrm>
            <a:off x="4724400" y="6392045"/>
            <a:ext cx="57943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dirty="0" smtClean="0">
                <a:solidFill>
                  <a:srgbClr val="D60093"/>
                </a:solidFill>
              </a:rPr>
              <a:t>E/e</a:t>
            </a:r>
            <a:endParaRPr kumimoji="0" lang="en-US" altLang="zh-TW" sz="2400" dirty="0">
              <a:solidFill>
                <a:srgbClr val="D60093"/>
              </a:solidFill>
            </a:endParaRPr>
          </a:p>
        </p:txBody>
      </p:sp>
      <p:sp>
        <p:nvSpPr>
          <p:cNvPr id="23" name="AutoShape 1057"/>
          <p:cNvSpPr>
            <a:spLocks noChangeArrowheads="1"/>
          </p:cNvSpPr>
          <p:nvPr/>
        </p:nvSpPr>
        <p:spPr bwMode="auto">
          <a:xfrm>
            <a:off x="8256588" y="5445895"/>
            <a:ext cx="581025" cy="579438"/>
          </a:xfrm>
          <a:prstGeom prst="flowChartConnector">
            <a:avLst/>
          </a:prstGeom>
          <a:solidFill>
            <a:srgbClr val="FFFFFF"/>
          </a:solidFill>
          <a:ln w="57150" cmpd="dbl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zh-TW" altLang="zh-TW" sz="1200">
              <a:latin typeface="Times New Roman" panose="02020603050405020304" pitchFamily="18" charset="0"/>
            </a:endParaRPr>
          </a:p>
        </p:txBody>
      </p:sp>
      <p:sp>
        <p:nvSpPr>
          <p:cNvPr id="24" name="Freeform 1059"/>
          <p:cNvSpPr>
            <a:spLocks/>
          </p:cNvSpPr>
          <p:nvPr/>
        </p:nvSpPr>
        <p:spPr bwMode="auto">
          <a:xfrm>
            <a:off x="5067300" y="4866458"/>
            <a:ext cx="434975" cy="601662"/>
          </a:xfrm>
          <a:custGeom>
            <a:avLst/>
            <a:gdLst>
              <a:gd name="T0" fmla="*/ 0 w 620"/>
              <a:gd name="T1" fmla="*/ 892 h 928"/>
              <a:gd name="T2" fmla="*/ 144 w 620"/>
              <a:gd name="T3" fmla="*/ 196 h 928"/>
              <a:gd name="T4" fmla="*/ 444 w 620"/>
              <a:gd name="T5" fmla="*/ 28 h 928"/>
              <a:gd name="T6" fmla="*/ 588 w 620"/>
              <a:gd name="T7" fmla="*/ 364 h 928"/>
              <a:gd name="T8" fmla="*/ 252 w 620"/>
              <a:gd name="T9" fmla="*/ 928 h 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0"/>
              <a:gd name="T16" fmla="*/ 0 h 928"/>
              <a:gd name="T17" fmla="*/ 620 w 620"/>
              <a:gd name="T18" fmla="*/ 928 h 9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0" h="928">
                <a:moveTo>
                  <a:pt x="0" y="892"/>
                </a:moveTo>
                <a:cubicBezTo>
                  <a:pt x="24" y="776"/>
                  <a:pt x="70" y="340"/>
                  <a:pt x="144" y="196"/>
                </a:cubicBezTo>
                <a:cubicBezTo>
                  <a:pt x="218" y="52"/>
                  <a:pt x="370" y="0"/>
                  <a:pt x="444" y="28"/>
                </a:cubicBezTo>
                <a:cubicBezTo>
                  <a:pt x="518" y="56"/>
                  <a:pt x="620" y="214"/>
                  <a:pt x="588" y="364"/>
                </a:cubicBezTo>
                <a:cubicBezTo>
                  <a:pt x="556" y="514"/>
                  <a:pt x="322" y="811"/>
                  <a:pt x="252" y="928"/>
                </a:cubicBezTo>
              </a:path>
            </a:pathLst>
          </a:custGeom>
          <a:noFill/>
          <a:ln w="19050">
            <a:solidFill>
              <a:srgbClr val="333399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1060"/>
          <p:cNvSpPr txBox="1">
            <a:spLocks noChangeArrowheads="1"/>
          </p:cNvSpPr>
          <p:nvPr/>
        </p:nvSpPr>
        <p:spPr bwMode="auto">
          <a:xfrm>
            <a:off x="5029200" y="4507683"/>
            <a:ext cx="6540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i="1" dirty="0">
                <a:solidFill>
                  <a:srgbClr val="333399"/>
                </a:solidFill>
              </a:rPr>
              <a:t>digit</a:t>
            </a:r>
          </a:p>
        </p:txBody>
      </p:sp>
      <p:sp>
        <p:nvSpPr>
          <p:cNvPr id="26" name="Line 1061"/>
          <p:cNvSpPr>
            <a:spLocks noChangeShapeType="1"/>
          </p:cNvSpPr>
          <p:nvPr/>
        </p:nvSpPr>
        <p:spPr bwMode="auto">
          <a:xfrm>
            <a:off x="7677150" y="5736408"/>
            <a:ext cx="579438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AutoShape 1063"/>
          <p:cNvSpPr>
            <a:spLocks noChangeArrowheads="1"/>
          </p:cNvSpPr>
          <p:nvPr/>
        </p:nvSpPr>
        <p:spPr bwMode="auto">
          <a:xfrm>
            <a:off x="5937250" y="5445895"/>
            <a:ext cx="579438" cy="577850"/>
          </a:xfrm>
          <a:prstGeom prst="flowChartConnector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zh-TW" altLang="zh-TW" sz="1200">
              <a:latin typeface="Times New Roman" panose="02020603050405020304" pitchFamily="18" charset="0"/>
            </a:endParaRPr>
          </a:p>
        </p:txBody>
      </p:sp>
      <p:sp>
        <p:nvSpPr>
          <p:cNvPr id="28" name="Line 1065"/>
          <p:cNvSpPr>
            <a:spLocks noChangeShapeType="1"/>
          </p:cNvSpPr>
          <p:nvPr/>
        </p:nvSpPr>
        <p:spPr bwMode="auto">
          <a:xfrm>
            <a:off x="5502275" y="5736408"/>
            <a:ext cx="434975" cy="0"/>
          </a:xfrm>
          <a:prstGeom prst="line">
            <a:avLst/>
          </a:prstGeom>
          <a:noFill/>
          <a:ln w="19050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066"/>
          <p:cNvSpPr>
            <a:spLocks/>
          </p:cNvSpPr>
          <p:nvPr/>
        </p:nvSpPr>
        <p:spPr bwMode="auto">
          <a:xfrm>
            <a:off x="862013" y="5506220"/>
            <a:ext cx="735012" cy="192088"/>
          </a:xfrm>
          <a:custGeom>
            <a:avLst/>
            <a:gdLst>
              <a:gd name="T0" fmla="*/ 0 w 912"/>
              <a:gd name="T1" fmla="*/ 212 h 236"/>
              <a:gd name="T2" fmla="*/ 276 w 912"/>
              <a:gd name="T3" fmla="*/ 44 h 236"/>
              <a:gd name="T4" fmla="*/ 684 w 912"/>
              <a:gd name="T5" fmla="*/ 32 h 236"/>
              <a:gd name="T6" fmla="*/ 912 w 912"/>
              <a:gd name="T7" fmla="*/ 236 h 23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236"/>
              <a:gd name="T14" fmla="*/ 912 w 912"/>
              <a:gd name="T15" fmla="*/ 236 h 2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236">
                <a:moveTo>
                  <a:pt x="0" y="212"/>
                </a:moveTo>
                <a:cubicBezTo>
                  <a:pt x="46" y="184"/>
                  <a:pt x="162" y="74"/>
                  <a:pt x="276" y="44"/>
                </a:cubicBezTo>
                <a:cubicBezTo>
                  <a:pt x="390" y="14"/>
                  <a:pt x="578" y="0"/>
                  <a:pt x="684" y="32"/>
                </a:cubicBezTo>
                <a:cubicBezTo>
                  <a:pt x="790" y="64"/>
                  <a:pt x="865" y="194"/>
                  <a:pt x="912" y="236"/>
                </a:cubicBezTo>
              </a:path>
            </a:pathLst>
          </a:custGeom>
          <a:noFill/>
          <a:ln w="1905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067"/>
          <p:cNvSpPr>
            <a:spLocks/>
          </p:cNvSpPr>
          <p:nvPr/>
        </p:nvSpPr>
        <p:spPr bwMode="auto">
          <a:xfrm>
            <a:off x="852488" y="5842770"/>
            <a:ext cx="744537" cy="212725"/>
          </a:xfrm>
          <a:custGeom>
            <a:avLst/>
            <a:gdLst>
              <a:gd name="T0" fmla="*/ 0 w 924"/>
              <a:gd name="T1" fmla="*/ 24 h 266"/>
              <a:gd name="T2" fmla="*/ 192 w 924"/>
              <a:gd name="T3" fmla="*/ 228 h 266"/>
              <a:gd name="T4" fmla="*/ 732 w 924"/>
              <a:gd name="T5" fmla="*/ 228 h 266"/>
              <a:gd name="T6" fmla="*/ 924 w 924"/>
              <a:gd name="T7" fmla="*/ 0 h 266"/>
              <a:gd name="T8" fmla="*/ 0 60000 65536"/>
              <a:gd name="T9" fmla="*/ 0 60000 65536"/>
              <a:gd name="T10" fmla="*/ 0 60000 65536"/>
              <a:gd name="T11" fmla="*/ 0 60000 65536"/>
              <a:gd name="T12" fmla="*/ 0 w 924"/>
              <a:gd name="T13" fmla="*/ 0 h 266"/>
              <a:gd name="T14" fmla="*/ 924 w 924"/>
              <a:gd name="T15" fmla="*/ 266 h 2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4" h="266">
                <a:moveTo>
                  <a:pt x="0" y="24"/>
                </a:moveTo>
                <a:cubicBezTo>
                  <a:pt x="30" y="58"/>
                  <a:pt x="70" y="194"/>
                  <a:pt x="192" y="228"/>
                </a:cubicBezTo>
                <a:cubicBezTo>
                  <a:pt x="314" y="262"/>
                  <a:pt x="610" y="266"/>
                  <a:pt x="732" y="228"/>
                </a:cubicBezTo>
                <a:cubicBezTo>
                  <a:pt x="854" y="190"/>
                  <a:pt x="884" y="47"/>
                  <a:pt x="924" y="0"/>
                </a:cubicBezTo>
              </a:path>
            </a:pathLst>
          </a:custGeom>
          <a:noFill/>
          <a:ln w="1905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068"/>
          <p:cNvSpPr txBox="1">
            <a:spLocks noChangeArrowheads="1"/>
          </p:cNvSpPr>
          <p:nvPr/>
        </p:nvSpPr>
        <p:spPr bwMode="auto">
          <a:xfrm>
            <a:off x="5526947" y="5301433"/>
            <a:ext cx="700816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dirty="0" smtClean="0">
                <a:solidFill>
                  <a:srgbClr val="D60093"/>
                </a:solidFill>
              </a:rPr>
              <a:t>E/e</a:t>
            </a:r>
            <a:endParaRPr kumimoji="0" lang="en-US" altLang="zh-TW" sz="2400" dirty="0">
              <a:solidFill>
                <a:srgbClr val="D60093"/>
              </a:solidFill>
            </a:endParaRPr>
          </a:p>
        </p:txBody>
      </p:sp>
      <p:sp>
        <p:nvSpPr>
          <p:cNvPr id="32" name="Text Box 1069"/>
          <p:cNvSpPr txBox="1">
            <a:spLocks noChangeArrowheads="1"/>
          </p:cNvSpPr>
          <p:nvPr/>
        </p:nvSpPr>
        <p:spPr bwMode="auto">
          <a:xfrm>
            <a:off x="6651625" y="5156970"/>
            <a:ext cx="2905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33" name="Text Box 1070"/>
          <p:cNvSpPr txBox="1">
            <a:spLocks noChangeArrowheads="1"/>
          </p:cNvSpPr>
          <p:nvPr/>
        </p:nvSpPr>
        <p:spPr bwMode="auto">
          <a:xfrm>
            <a:off x="6724650" y="5671320"/>
            <a:ext cx="29051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dirty="0">
                <a:solidFill>
                  <a:srgbClr val="FFC000"/>
                </a:solidFill>
              </a:rPr>
              <a:t>-</a:t>
            </a:r>
          </a:p>
        </p:txBody>
      </p:sp>
      <p:sp>
        <p:nvSpPr>
          <p:cNvPr id="34" name="Freeform 1071"/>
          <p:cNvSpPr>
            <a:spLocks/>
          </p:cNvSpPr>
          <p:nvPr/>
        </p:nvSpPr>
        <p:spPr bwMode="auto">
          <a:xfrm>
            <a:off x="6516688" y="5506220"/>
            <a:ext cx="581025" cy="146050"/>
          </a:xfrm>
          <a:custGeom>
            <a:avLst/>
            <a:gdLst>
              <a:gd name="T0" fmla="*/ 0 w 912"/>
              <a:gd name="T1" fmla="*/ 212 h 236"/>
              <a:gd name="T2" fmla="*/ 276 w 912"/>
              <a:gd name="T3" fmla="*/ 44 h 236"/>
              <a:gd name="T4" fmla="*/ 684 w 912"/>
              <a:gd name="T5" fmla="*/ 32 h 236"/>
              <a:gd name="T6" fmla="*/ 912 w 912"/>
              <a:gd name="T7" fmla="*/ 236 h 23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236"/>
              <a:gd name="T14" fmla="*/ 912 w 912"/>
              <a:gd name="T15" fmla="*/ 236 h 2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236">
                <a:moveTo>
                  <a:pt x="0" y="212"/>
                </a:moveTo>
                <a:cubicBezTo>
                  <a:pt x="46" y="184"/>
                  <a:pt x="162" y="74"/>
                  <a:pt x="276" y="44"/>
                </a:cubicBezTo>
                <a:cubicBezTo>
                  <a:pt x="390" y="14"/>
                  <a:pt x="578" y="0"/>
                  <a:pt x="684" y="32"/>
                </a:cubicBezTo>
                <a:cubicBezTo>
                  <a:pt x="790" y="64"/>
                  <a:pt x="865" y="194"/>
                  <a:pt x="912" y="236"/>
                </a:cubicBezTo>
              </a:path>
            </a:pathLst>
          </a:custGeom>
          <a:noFill/>
          <a:ln w="1905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072"/>
          <p:cNvSpPr>
            <a:spLocks/>
          </p:cNvSpPr>
          <p:nvPr/>
        </p:nvSpPr>
        <p:spPr bwMode="auto">
          <a:xfrm>
            <a:off x="6507163" y="5842770"/>
            <a:ext cx="590550" cy="212725"/>
          </a:xfrm>
          <a:custGeom>
            <a:avLst/>
            <a:gdLst>
              <a:gd name="T0" fmla="*/ 0 w 924"/>
              <a:gd name="T1" fmla="*/ 24 h 266"/>
              <a:gd name="T2" fmla="*/ 192 w 924"/>
              <a:gd name="T3" fmla="*/ 228 h 266"/>
              <a:gd name="T4" fmla="*/ 732 w 924"/>
              <a:gd name="T5" fmla="*/ 228 h 266"/>
              <a:gd name="T6" fmla="*/ 924 w 924"/>
              <a:gd name="T7" fmla="*/ 0 h 266"/>
              <a:gd name="T8" fmla="*/ 0 60000 65536"/>
              <a:gd name="T9" fmla="*/ 0 60000 65536"/>
              <a:gd name="T10" fmla="*/ 0 60000 65536"/>
              <a:gd name="T11" fmla="*/ 0 60000 65536"/>
              <a:gd name="T12" fmla="*/ 0 w 924"/>
              <a:gd name="T13" fmla="*/ 0 h 266"/>
              <a:gd name="T14" fmla="*/ 924 w 924"/>
              <a:gd name="T15" fmla="*/ 266 h 2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4" h="266">
                <a:moveTo>
                  <a:pt x="0" y="24"/>
                </a:moveTo>
                <a:cubicBezTo>
                  <a:pt x="30" y="58"/>
                  <a:pt x="70" y="194"/>
                  <a:pt x="192" y="228"/>
                </a:cubicBezTo>
                <a:cubicBezTo>
                  <a:pt x="314" y="262"/>
                  <a:pt x="610" y="266"/>
                  <a:pt x="732" y="228"/>
                </a:cubicBezTo>
                <a:cubicBezTo>
                  <a:pt x="854" y="190"/>
                  <a:pt x="884" y="47"/>
                  <a:pt x="924" y="0"/>
                </a:cubicBezTo>
              </a:path>
            </a:pathLst>
          </a:custGeom>
          <a:noFill/>
          <a:ln w="1905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AutoShape 1074"/>
          <p:cNvSpPr>
            <a:spLocks noChangeArrowheads="1"/>
          </p:cNvSpPr>
          <p:nvPr/>
        </p:nvSpPr>
        <p:spPr bwMode="auto">
          <a:xfrm>
            <a:off x="7097713" y="5445895"/>
            <a:ext cx="579437" cy="577850"/>
          </a:xfrm>
          <a:prstGeom prst="flowChartConnector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zh-TW" altLang="zh-TW" sz="1200">
              <a:latin typeface="Times New Roman" panose="02020603050405020304" pitchFamily="18" charset="0"/>
            </a:endParaRPr>
          </a:p>
        </p:txBody>
      </p:sp>
      <p:sp>
        <p:nvSpPr>
          <p:cNvPr id="37" name="Freeform 1076"/>
          <p:cNvSpPr>
            <a:spLocks/>
          </p:cNvSpPr>
          <p:nvPr/>
        </p:nvSpPr>
        <p:spPr bwMode="auto">
          <a:xfrm>
            <a:off x="8404225" y="4866458"/>
            <a:ext cx="434975" cy="601662"/>
          </a:xfrm>
          <a:custGeom>
            <a:avLst/>
            <a:gdLst>
              <a:gd name="T0" fmla="*/ 0 w 620"/>
              <a:gd name="T1" fmla="*/ 892 h 928"/>
              <a:gd name="T2" fmla="*/ 144 w 620"/>
              <a:gd name="T3" fmla="*/ 196 h 928"/>
              <a:gd name="T4" fmla="*/ 444 w 620"/>
              <a:gd name="T5" fmla="*/ 28 h 928"/>
              <a:gd name="T6" fmla="*/ 588 w 620"/>
              <a:gd name="T7" fmla="*/ 364 h 928"/>
              <a:gd name="T8" fmla="*/ 252 w 620"/>
              <a:gd name="T9" fmla="*/ 928 h 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0"/>
              <a:gd name="T16" fmla="*/ 0 h 928"/>
              <a:gd name="T17" fmla="*/ 620 w 620"/>
              <a:gd name="T18" fmla="*/ 928 h 9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0" h="928">
                <a:moveTo>
                  <a:pt x="0" y="892"/>
                </a:moveTo>
                <a:cubicBezTo>
                  <a:pt x="24" y="776"/>
                  <a:pt x="70" y="340"/>
                  <a:pt x="144" y="196"/>
                </a:cubicBezTo>
                <a:cubicBezTo>
                  <a:pt x="218" y="52"/>
                  <a:pt x="370" y="0"/>
                  <a:pt x="444" y="28"/>
                </a:cubicBezTo>
                <a:cubicBezTo>
                  <a:pt x="518" y="56"/>
                  <a:pt x="620" y="214"/>
                  <a:pt x="588" y="364"/>
                </a:cubicBezTo>
                <a:cubicBezTo>
                  <a:pt x="556" y="514"/>
                  <a:pt x="322" y="811"/>
                  <a:pt x="252" y="928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077"/>
          <p:cNvSpPr>
            <a:spLocks/>
          </p:cNvSpPr>
          <p:nvPr/>
        </p:nvSpPr>
        <p:spPr bwMode="auto">
          <a:xfrm>
            <a:off x="6227763" y="6025333"/>
            <a:ext cx="2319337" cy="382587"/>
          </a:xfrm>
          <a:custGeom>
            <a:avLst/>
            <a:gdLst>
              <a:gd name="T0" fmla="*/ 0 w 2880"/>
              <a:gd name="T1" fmla="*/ 0 h 476"/>
              <a:gd name="T2" fmla="*/ 647 w 2880"/>
              <a:gd name="T3" fmla="*/ 357 h 476"/>
              <a:gd name="T4" fmla="*/ 2380 w 2880"/>
              <a:gd name="T5" fmla="*/ 419 h 476"/>
              <a:gd name="T6" fmla="*/ 2880 w 2880"/>
              <a:gd name="T7" fmla="*/ 12 h 476"/>
              <a:gd name="T8" fmla="*/ 0 60000 65536"/>
              <a:gd name="T9" fmla="*/ 0 60000 65536"/>
              <a:gd name="T10" fmla="*/ 0 60000 65536"/>
              <a:gd name="T11" fmla="*/ 0 60000 65536"/>
              <a:gd name="T12" fmla="*/ 0 w 2880"/>
              <a:gd name="T13" fmla="*/ 0 h 476"/>
              <a:gd name="T14" fmla="*/ 2880 w 2880"/>
              <a:gd name="T15" fmla="*/ 476 h 4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0" h="476">
                <a:moveTo>
                  <a:pt x="0" y="0"/>
                </a:moveTo>
                <a:cubicBezTo>
                  <a:pt x="108" y="60"/>
                  <a:pt x="250" y="287"/>
                  <a:pt x="647" y="357"/>
                </a:cubicBezTo>
                <a:cubicBezTo>
                  <a:pt x="1044" y="427"/>
                  <a:pt x="2008" y="476"/>
                  <a:pt x="2380" y="419"/>
                </a:cubicBezTo>
                <a:cubicBezTo>
                  <a:pt x="2752" y="362"/>
                  <a:pt x="2776" y="97"/>
                  <a:pt x="2880" y="12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1078"/>
          <p:cNvSpPr txBox="1">
            <a:spLocks noChangeArrowheads="1"/>
          </p:cNvSpPr>
          <p:nvPr/>
        </p:nvSpPr>
        <p:spPr bwMode="auto">
          <a:xfrm>
            <a:off x="7315200" y="6392045"/>
            <a:ext cx="7239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i="1">
                <a:solidFill>
                  <a:schemeClr val="accent2"/>
                </a:solidFill>
              </a:rPr>
              <a:t>digit</a:t>
            </a:r>
          </a:p>
        </p:txBody>
      </p:sp>
      <p:sp>
        <p:nvSpPr>
          <p:cNvPr id="40" name="Text Box 1079"/>
          <p:cNvSpPr txBox="1">
            <a:spLocks noChangeArrowheads="1"/>
          </p:cNvSpPr>
          <p:nvPr/>
        </p:nvSpPr>
        <p:spPr bwMode="auto">
          <a:xfrm>
            <a:off x="7637188" y="5309370"/>
            <a:ext cx="7622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i="1" dirty="0">
                <a:solidFill>
                  <a:schemeClr val="accent2"/>
                </a:solidFill>
              </a:rPr>
              <a:t>digit</a:t>
            </a:r>
          </a:p>
        </p:txBody>
      </p:sp>
      <p:sp>
        <p:nvSpPr>
          <p:cNvPr id="41" name="Text Box 1080"/>
          <p:cNvSpPr txBox="1">
            <a:spLocks noChangeArrowheads="1"/>
          </p:cNvSpPr>
          <p:nvPr/>
        </p:nvSpPr>
        <p:spPr bwMode="auto">
          <a:xfrm>
            <a:off x="4267200" y="5239520"/>
            <a:ext cx="6524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i="1" dirty="0">
                <a:solidFill>
                  <a:srgbClr val="333399"/>
                </a:solidFill>
              </a:rPr>
              <a:t>digit</a:t>
            </a:r>
          </a:p>
        </p:txBody>
      </p:sp>
      <p:sp>
        <p:nvSpPr>
          <p:cNvPr id="42" name="Line 1082"/>
          <p:cNvSpPr>
            <a:spLocks noChangeShapeType="1"/>
          </p:cNvSpPr>
          <p:nvPr/>
        </p:nvSpPr>
        <p:spPr bwMode="auto">
          <a:xfrm>
            <a:off x="-152400" y="5736408"/>
            <a:ext cx="434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1000" y="381000"/>
            <a:ext cx="8305800" cy="146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 smtClean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D60093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 smtClean="0">
                <a:solidFill>
                  <a:srgbClr val="D60093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D60093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\)\{,1\}</a:t>
            </a:r>
            <a:endParaRPr lang="en-US" altLang="zh-TW" sz="2800" spc="-100" dirty="0">
              <a:latin typeface="Lucida Fax" panose="02060602050505020204" pitchFamily="18" charset="0"/>
            </a:endParaRP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1000" y="3505200"/>
            <a:ext cx="8305800" cy="675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>
              <a:lnSpc>
                <a:spcPct val="79000"/>
              </a:lnSpc>
            </a:pPr>
            <a:r>
              <a:rPr lang="en-US" altLang="zh-TW" sz="4800" spc="-100" dirty="0" smtClean="0">
                <a:latin typeface="Lucida Fax" panose="02060602050505020204" pitchFamily="18" charset="0"/>
              </a:rPr>
              <a:t>=</a:t>
            </a:r>
            <a:endParaRPr lang="en-US" altLang="zh-TW" sz="4800" spc="-100" dirty="0">
              <a:latin typeface="Lucida Fax" panose="02060602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200" y="1676400"/>
            <a:ext cx="8229600" cy="675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>
              <a:lnSpc>
                <a:spcPct val="79000"/>
              </a:lnSpc>
            </a:pPr>
            <a:r>
              <a:rPr lang="en-US" altLang="zh-TW" sz="4800" spc="-100" dirty="0" smtClean="0">
                <a:latin typeface="Lucida Fax" panose="02060602050505020204" pitchFamily="18" charset="0"/>
              </a:rPr>
              <a:t>=</a:t>
            </a:r>
            <a:endParaRPr lang="en-US" altLang="zh-TW" sz="4800" spc="-100" dirty="0">
              <a:latin typeface="Lucida Fax" panose="02060602050505020204" pitchFamily="18" charset="0"/>
            </a:endParaRPr>
          </a:p>
        </p:txBody>
      </p:sp>
      <p:sp>
        <p:nvSpPr>
          <p:cNvPr id="7" name="AutoShape 1033"/>
          <p:cNvSpPr>
            <a:spLocks noChangeArrowheads="1"/>
          </p:cNvSpPr>
          <p:nvPr/>
        </p:nvSpPr>
        <p:spPr bwMode="auto">
          <a:xfrm>
            <a:off x="2892425" y="5445895"/>
            <a:ext cx="579438" cy="579438"/>
          </a:xfrm>
          <a:prstGeom prst="flowChartConnector">
            <a:avLst/>
          </a:prstGeom>
          <a:solidFill>
            <a:srgbClr val="FFFFFF"/>
          </a:solidFill>
          <a:ln w="57150" cmpd="dbl">
            <a:solidFill>
              <a:srgbClr val="333399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zh-TW" altLang="zh-TW" sz="1200">
              <a:latin typeface="Times New Roman" panose="02020603050405020304" pitchFamily="18" charset="0"/>
            </a:endParaRPr>
          </a:p>
        </p:txBody>
      </p:sp>
      <p:sp>
        <p:nvSpPr>
          <p:cNvPr id="18" name="AutoShape 1050"/>
          <p:cNvSpPr>
            <a:spLocks noChangeArrowheads="1"/>
          </p:cNvSpPr>
          <p:nvPr/>
        </p:nvSpPr>
        <p:spPr bwMode="auto">
          <a:xfrm>
            <a:off x="4922838" y="5445895"/>
            <a:ext cx="579437" cy="577850"/>
          </a:xfrm>
          <a:prstGeom prst="flowChartConnector">
            <a:avLst/>
          </a:prstGeom>
          <a:solidFill>
            <a:srgbClr val="FFFFFF"/>
          </a:solidFill>
          <a:ln w="57150" cmpd="dbl">
            <a:solidFill>
              <a:srgbClr val="333399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zh-TW" altLang="zh-TW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</a:t>
            </a:r>
            <a:r>
              <a:rPr lang="en-US" altLang="zh-TW" sz="3400" dirty="0" smtClean="0">
                <a:solidFill>
                  <a:srgbClr val="000000"/>
                </a:solidFill>
                <a:latin typeface="Times New Roman" pitchFamily="18" charset="0"/>
              </a:rPr>
              <a:t>three </a:t>
            </a:r>
            <a:r>
              <a:rPr lang="en-US" altLang="zh-TW" sz="3400" dirty="0">
                <a:latin typeface="Times New Roman" pitchFamily="18" charset="0"/>
              </a:rPr>
              <a:t>programs </a:t>
            </a:r>
            <a:r>
              <a:rPr lang="en-US" altLang="zh-TW" sz="3400" dirty="0" smtClean="0">
                <a:latin typeface="Times New Roman" pitchFamily="18" charset="0"/>
              </a:rPr>
              <a:t>that find </a:t>
            </a:r>
            <a:r>
              <a:rPr lang="en-US" altLang="zh-TW" sz="3400" dirty="0">
                <a:latin typeface="Times New Roman" pitchFamily="18" charset="0"/>
              </a:rPr>
              <a:t>patterns in </a:t>
            </a:r>
            <a:r>
              <a:rPr lang="en-US" altLang="zh-TW" sz="3400" dirty="0" smtClean="0">
                <a:latin typeface="Times New Roman" pitchFamily="18" charset="0"/>
              </a:rPr>
              <a:t>files (and which use mostly the same flags):</a:t>
            </a:r>
            <a:r>
              <a:rPr lang="en-US" altLang="zh-TW" sz="3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TW" sz="3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 smtClean="0">
                <a:latin typeface="Times New Roman" pitchFamily="18" charset="0"/>
              </a:rPr>
              <a:t>Use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</a:rPr>
              <a:t>get regular expression and print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This was in lecture 2.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 smtClean="0">
                <a:latin typeface="Times New Roman" pitchFamily="18" charset="0"/>
              </a:rPr>
              <a:t>Use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7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r>
              <a:rPr lang="en-US" altLang="zh-TW" sz="6000" b="1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Not case sensitive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gnore case)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 line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 the matches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print if not match)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 matches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After this flag goes a regular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xpression to match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</a:t>
            </a:r>
            <a:r>
              <a:rPr lang="en-US" altLang="zh-TW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fgrep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“regular expression” is just a fixed string. But the flag is named “e” for consistency with the other greps.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Also, this flag is only required if you have multiple expressions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fter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efore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ontext to print before 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2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6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grep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Not case sensitive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gnore case)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 line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 the matches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print if not match)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 matches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After this flag goes a regular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xpression to match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</a:t>
            </a:r>
            <a:r>
              <a:rPr lang="en-US" altLang="zh-TW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fgrep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“regular expression” is just a fixed string. But the flag is named “e” for consistency with the other greps.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Also, this flag is only required if you have multiple expressions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fter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efore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ontext to print before 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5" y="287601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26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e</a:t>
            </a:r>
            <a:r>
              <a:rPr lang="en-US" altLang="zh-TW" sz="6000" b="1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grep</a:t>
            </a:r>
            <a:r>
              <a:rPr lang="en-US" altLang="zh-TW" sz="6000" b="1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Not case sensitive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gnore case)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 line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 the matches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print if not match)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 matches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After this flag goes a regular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xpression to match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</a:t>
            </a:r>
            <a:r>
              <a:rPr lang="en-US" altLang="zh-TW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fgrep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“regular expression” is just a fixed string. But the flag is named “e” for consistency with the other greps.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Also, this flag is only required if you have multiple expressions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fter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efore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ontext to print before 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5" y="287601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this Lecture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6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362200" y="2209800"/>
            <a:ext cx="3581400" cy="1371600"/>
          </a:xfrm>
          <a:prstGeom prst="wedgeRectCallout">
            <a:avLst>
              <a:gd name="adj1" fmla="val -59710"/>
              <a:gd name="adj2" fmla="val -1136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Now we're done with these three!</a:t>
            </a:r>
            <a:endParaRPr kumimoji="0" lang="en-US" altLang="zh-TW" sz="4000" b="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362200" y="2209800"/>
            <a:ext cx="3581400" cy="1371600"/>
          </a:xfrm>
          <a:prstGeom prst="wedgeRectCallout">
            <a:avLst>
              <a:gd name="adj1" fmla="val -60759"/>
              <a:gd name="adj2" fmla="val -14193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Now we're done with these three!</a:t>
            </a:r>
            <a:endParaRPr kumimoji="0" lang="en-US" altLang="zh-TW" sz="4000" b="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362200" y="2209800"/>
            <a:ext cx="3581400" cy="1371600"/>
          </a:xfrm>
          <a:prstGeom prst="wedgeRectCallout">
            <a:avLst>
              <a:gd name="adj1" fmla="val -61459"/>
              <a:gd name="adj2" fmla="val -16568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Now we're done with these three!</a:t>
            </a:r>
            <a:endParaRPr kumimoji="0" lang="en-US" altLang="zh-TW" sz="4000" b="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r>
              <a:rPr lang="en-US" sz="4800" b="1" dirty="0" smtClean="0">
                <a:solidFill>
                  <a:srgbClr val="333399"/>
                </a:solidFill>
              </a:rPr>
              <a:t>Midterm Over</a:t>
            </a:r>
            <a:r>
              <a:rPr lang="en-US" altLang="zh-TW" sz="4800" b="1" dirty="0" smtClean="0">
                <a:solidFill>
                  <a:srgbClr val="333399"/>
                </a:solidFill>
              </a:rPr>
              <a:t>view</a:t>
            </a:r>
            <a:endParaRPr lang="en-US" sz="4800" b="1" dirty="0">
              <a:solidFill>
                <a:srgbClr val="33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791200"/>
          </a:xfrm>
        </p:spPr>
        <p:txBody>
          <a:bodyPr/>
          <a:lstStyle/>
          <a:p>
            <a:r>
              <a:rPr lang="en-US" altLang="zh-TW" sz="3000" dirty="0" smtClean="0"/>
              <a:t>All exam questions will assume C shell is used.</a:t>
            </a:r>
          </a:p>
          <a:p>
            <a:r>
              <a:rPr lang="en-US" altLang="zh-TW" sz="3000" dirty="0" smtClean="0"/>
              <a:t>The use of C shell (</a:t>
            </a:r>
            <a:r>
              <a:rPr lang="en-US" altLang="zh-TW" sz="3000" dirty="0" err="1" smtClean="0"/>
              <a:t>csh</a:t>
            </a:r>
            <a:r>
              <a:rPr lang="en-US" altLang="zh-TW" sz="3000" dirty="0" smtClean="0"/>
              <a:t> or </a:t>
            </a:r>
            <a:r>
              <a:rPr lang="en-US" altLang="zh-TW" sz="3000" dirty="0" err="1" smtClean="0"/>
              <a:t>tcsh</a:t>
            </a:r>
            <a:r>
              <a:rPr lang="en-US" altLang="zh-TW" sz="3000" dirty="0" smtClean="0"/>
              <a:t>) affects:</a:t>
            </a:r>
          </a:p>
          <a:p>
            <a:pPr lvl="1"/>
            <a:r>
              <a:rPr lang="en-US" altLang="zh-TW" sz="2800" dirty="0" smtClean="0"/>
              <a:t>quoting behavior</a:t>
            </a:r>
          </a:p>
          <a:p>
            <a:pPr lvl="1"/>
            <a:r>
              <a:rPr lang="en-US" altLang="zh-TW" sz="2800" dirty="0"/>
              <a:t>e</a:t>
            </a:r>
            <a:r>
              <a:rPr lang="en-US" altLang="zh-TW" sz="2800" dirty="0" smtClean="0"/>
              <a:t>cho’s backslash-quoting behavior, as indicated in lecture 5</a:t>
            </a:r>
          </a:p>
          <a:p>
            <a:pPr lvl="1"/>
            <a:r>
              <a:rPr lang="en-US" altLang="zh-TW" sz="2800" dirty="0" smtClean="0"/>
              <a:t>The shell commands like ‘</a:t>
            </a:r>
            <a:r>
              <a:rPr lang="en-US" altLang="zh-TW" sz="2800" dirty="0" err="1" smtClean="0"/>
              <a:t>foreach</a:t>
            </a:r>
            <a:r>
              <a:rPr lang="en-US" altLang="zh-TW" sz="2800" dirty="0" smtClean="0"/>
              <a:t>’, ‘switch’, etc.</a:t>
            </a:r>
          </a:p>
          <a:p>
            <a:pPr lvl="1"/>
            <a:r>
              <a:rPr lang="en-US" altLang="zh-TW" sz="2800" dirty="0" smtClean="0"/>
              <a:t>The way of defining variables</a:t>
            </a:r>
          </a:p>
          <a:p>
            <a:pPr lvl="1"/>
            <a:r>
              <a:rPr lang="en-US" altLang="zh-TW" sz="2800" dirty="0" smtClean="0"/>
              <a:t>etc.</a:t>
            </a:r>
          </a:p>
          <a:p>
            <a:r>
              <a:rPr lang="en-US" altLang="zh-TW" sz="3000" dirty="0" smtClean="0"/>
              <a:t>You should understand how all of the examples in all of the slides work. Try them out on your computer (but remember to be in </a:t>
            </a:r>
            <a:r>
              <a:rPr lang="en-US" altLang="zh-TW" sz="3000" dirty="0" err="1" smtClean="0"/>
              <a:t>cshell</a:t>
            </a:r>
            <a:r>
              <a:rPr lang="en-US" altLang="zh-TW" sz="3000" dirty="0" smtClean="0"/>
              <a:t>).</a:t>
            </a:r>
          </a:p>
          <a:p>
            <a:pPr>
              <a:buNone/>
            </a:pPr>
            <a:endParaRPr lang="en-US" sz="3000" dirty="0" smtClean="0"/>
          </a:p>
          <a:p>
            <a:pPr lvl="1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379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953000"/>
          </a:xfrm>
        </p:spPr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Let’s summarize what we </a:t>
            </a:r>
            <a:br>
              <a:rPr lang="en-US" dirty="0">
                <a:solidFill>
                  <a:srgbClr val="333399"/>
                </a:solidFill>
              </a:rPr>
            </a:br>
            <a:r>
              <a:rPr lang="en-US" dirty="0">
                <a:solidFill>
                  <a:srgbClr val="333399"/>
                </a:solidFill>
              </a:rPr>
              <a:t>have learned</a:t>
            </a:r>
            <a:br>
              <a:rPr lang="en-US" dirty="0">
                <a:solidFill>
                  <a:srgbClr val="333399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(Many of the commands we’ve learned have a lot of flags. But, to make your studying easier, only the flags indicated in the following slides will be covered on the midterm.)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2400" y="1524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kumimoji="0" lang="en-US" sz="4800" kern="0" dirty="0" smtClean="0">
                <a:solidFill>
                  <a:srgbClr val="333399"/>
                </a:solidFill>
              </a:rPr>
              <a:t>Midterm Re</a:t>
            </a:r>
            <a:r>
              <a:rPr kumimoji="0" lang="en-US" altLang="zh-TW" sz="4800" kern="0" dirty="0" smtClean="0">
                <a:solidFill>
                  <a:srgbClr val="333399"/>
                </a:solidFill>
              </a:rPr>
              <a:t>view</a:t>
            </a:r>
            <a:endParaRPr kumimoji="0" lang="en-US" sz="4800" kern="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0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7620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rgbClr val="333399"/>
                </a:solidFill>
              </a:rPr>
              <a:t>Viewing Files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686800" cy="5029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/>
              <a:t>cat</a:t>
            </a:r>
            <a:r>
              <a:rPr lang="en-US" altLang="zh-TW" sz="2800" dirty="0" smtClean="0"/>
              <a:t> &lt;filename&gt; - display a file on screen </a:t>
            </a:r>
            <a:br>
              <a:rPr lang="en-US" altLang="zh-TW" sz="2800" dirty="0" smtClean="0"/>
            </a:br>
            <a:r>
              <a:rPr lang="en-US" altLang="zh-TW" sz="2800" b="1" dirty="0" smtClean="0"/>
              <a:t>cat -n</a:t>
            </a:r>
            <a:r>
              <a:rPr lang="en-US" altLang="zh-TW" sz="2800" dirty="0" smtClean="0"/>
              <a:t> &lt;filename&gt; - display with line numbers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>
                <a:solidFill>
                  <a:schemeClr val="bg1">
                    <a:lumMod val="75000"/>
                  </a:schemeClr>
                </a:solidFill>
              </a:rPr>
              <a:t>more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&lt;filename&gt; - to see a </a:t>
            </a:r>
            <a:r>
              <a:rPr lang="en-US" altLang="zh-TW" sz="2800" dirty="0" err="1" smtClean="0">
                <a:solidFill>
                  <a:schemeClr val="bg1">
                    <a:lumMod val="75000"/>
                  </a:schemeClr>
                </a:solidFill>
              </a:rPr>
              <a:t>screenful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at a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time</a:t>
            </a:r>
            <a:b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kumimoji="1" lang="en-US" altLang="en-US" kern="12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新細明體" pitchFamily="18" charset="-120"/>
              </a:rPr>
              <a:t>(won’t </a:t>
            </a:r>
            <a:r>
              <a:rPr kumimoji="1" lang="en-US" altLang="en-US" kern="1200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新細明體" pitchFamily="18" charset="-120"/>
              </a:rPr>
              <a:t>be </a:t>
            </a:r>
            <a:r>
              <a:rPr kumimoji="1" lang="en-US" altLang="en-US" kern="12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新細明體" pitchFamily="18" charset="-120"/>
              </a:rPr>
              <a:t>on the test</a:t>
            </a:r>
            <a:r>
              <a:rPr kumimoji="1" lang="en-US" altLang="en-US" kern="1200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新細明體" pitchFamily="18" charset="-120"/>
              </a:rPr>
              <a:t>)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/>
              <a:t>less</a:t>
            </a:r>
            <a:r>
              <a:rPr lang="en-US" altLang="zh-TW" sz="2800" dirty="0" smtClean="0"/>
              <a:t> &lt;filename&gt;  - </a:t>
            </a:r>
            <a:r>
              <a:rPr lang="en-US" altLang="zh-TW" dirty="0" smtClean="0"/>
              <a:t>view and scroll through a file</a:t>
            </a:r>
            <a:endParaRPr lang="en-US" altLang="zh-TW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endParaRPr lang="en-US" altLang="zh-TW" sz="2000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TW" sz="2800" b="1" dirty="0" smtClean="0"/>
              <a:t>head</a:t>
            </a:r>
            <a:r>
              <a:rPr lang="en-US" altLang="zh-TW" sz="2800" dirty="0" smtClean="0"/>
              <a:t> &lt;filename&gt; - display the first 10 lines of a </a:t>
            </a:r>
            <a:r>
              <a:rPr lang="en-US" altLang="zh-TW" sz="2800" dirty="0" smtClean="0"/>
              <a:t>file</a:t>
            </a:r>
            <a:endParaRPr lang="en-US" altLang="zh-TW" sz="2800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/>
              <a:t>head </a:t>
            </a:r>
            <a:r>
              <a:rPr lang="en-US" altLang="zh-TW" b="1" dirty="0" smtClean="0"/>
              <a:t>-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/>
              <a:t>&lt;filename&gt; - </a:t>
            </a:r>
            <a:r>
              <a:rPr lang="en-US" altLang="zh-TW" dirty="0" smtClean="0"/>
              <a:t>display </a:t>
            </a:r>
            <a:r>
              <a:rPr lang="en-US" altLang="zh-TW" dirty="0"/>
              <a:t>the first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 smtClean="0"/>
              <a:t>lines</a:t>
            </a:r>
            <a:endParaRPr lang="en-US" altLang="zh-TW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800" b="1" dirty="0"/>
              <a:t>	</a:t>
            </a:r>
            <a:r>
              <a:rPr lang="en-US" altLang="zh-TW" sz="2800" b="1" dirty="0" smtClean="0"/>
              <a:t>head -n </a:t>
            </a:r>
            <a:r>
              <a:rPr lang="en-US" altLang="zh-TW" sz="2800" i="1" dirty="0" err="1" smtClean="0"/>
              <a:t>n</a:t>
            </a:r>
            <a:r>
              <a:rPr lang="en-US" altLang="zh-TW" sz="2800" dirty="0" smtClean="0"/>
              <a:t> &lt;filename&gt; - </a:t>
            </a:r>
            <a:r>
              <a:rPr lang="en-US" altLang="zh-TW" sz="2800" dirty="0" smtClean="0"/>
              <a:t>display </a:t>
            </a:r>
            <a:r>
              <a:rPr lang="en-US" altLang="zh-TW" sz="2800" dirty="0" smtClean="0"/>
              <a:t>the first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lines</a:t>
            </a:r>
            <a:endParaRPr lang="en-US" altLang="zh-TW" sz="2800" dirty="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en-US" altLang="zh-TW" sz="2000" dirty="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b="1" dirty="0" smtClean="0"/>
              <a:t>tail </a:t>
            </a:r>
            <a:r>
              <a:rPr lang="en-US" altLang="zh-TW" sz="2800" dirty="0" smtClean="0"/>
              <a:t>&lt;filename&gt; - display the last 10 lines of a </a:t>
            </a:r>
            <a:r>
              <a:rPr lang="en-US" altLang="zh-TW" sz="2800" dirty="0" smtClean="0"/>
              <a:t>file</a:t>
            </a:r>
            <a:endParaRPr lang="en-US" altLang="zh-TW" sz="2800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b="1" dirty="0" smtClean="0"/>
              <a:t>	tail -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/>
              <a:t>&lt;filename&gt; - </a:t>
            </a:r>
            <a:r>
              <a:rPr lang="en-US" altLang="zh-TW" dirty="0" smtClean="0"/>
              <a:t>display </a:t>
            </a:r>
            <a:r>
              <a:rPr lang="en-US" altLang="zh-TW" dirty="0"/>
              <a:t>the last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 smtClean="0"/>
              <a:t>lines</a:t>
            </a:r>
            <a:endParaRPr lang="en-US" altLang="zh-TW" sz="2800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b="1" dirty="0" smtClean="0"/>
              <a:t>	tail -n</a:t>
            </a:r>
            <a:r>
              <a:rPr lang="en-US" altLang="zh-TW" sz="2800" dirty="0" smtClean="0"/>
              <a:t> </a:t>
            </a:r>
            <a:r>
              <a:rPr lang="en-US" altLang="zh-TW" sz="2800" i="1" dirty="0" err="1" smtClean="0"/>
              <a:t>n</a:t>
            </a:r>
            <a:r>
              <a:rPr lang="en-US" altLang="zh-TW" sz="2800" dirty="0" smtClean="0"/>
              <a:t> &lt;filename&gt; - </a:t>
            </a:r>
            <a:r>
              <a:rPr lang="en-US" altLang="zh-TW" sz="2800" dirty="0" smtClean="0"/>
              <a:t>display </a:t>
            </a:r>
            <a:r>
              <a:rPr lang="en-US" altLang="zh-TW" sz="2800" dirty="0" smtClean="0"/>
              <a:t>the last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lines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084562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John Doe: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213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Jane Smith: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1234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B2B2B2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:</a:t>
            </a:r>
            <a:r>
              <a:rPr lang="en-US" altLang="zh-TW" sz="2400" dirty="0">
                <a:latin typeface="Times New Roman" pitchFamily="18" charset="0"/>
              </a:rPr>
              <a:t>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0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2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4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5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6</a:t>
            </a:r>
            <a:r>
              <a:rPr lang="en-US" altLang="zh-TW" sz="2400" dirty="0">
                <a:latin typeface="Times New Roman" pitchFamily="18" charset="0"/>
              </a:rPr>
              <a:t>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These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 are all for California. But some people have typed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CA</a:t>
            </a:r>
            <a:r>
              <a:rPr lang="en-US" altLang="zh-TW" sz="2400" dirty="0">
                <a:latin typeface="Times New Roman" pitchFamily="18" charset="0"/>
              </a:rPr>
              <a:t>, others 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Ca</a:t>
            </a:r>
            <a:r>
              <a:rPr lang="en-US" altLang="zh-TW" sz="2400" dirty="0">
                <a:latin typeface="Times New Roman" pitchFamily="18" charset="0"/>
              </a:rPr>
              <a:t>, and still others 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California</a:t>
            </a:r>
            <a:r>
              <a:rPr lang="en-US" altLang="zh-TW" sz="2400" dirty="0">
                <a:latin typeface="Times New Roman" pitchFamily="18" charset="0"/>
              </a:rPr>
              <a:t>. Moreover, they may (or may not) have placed a </a:t>
            </a:r>
            <a:r>
              <a:rPr lang="en-US" altLang="zh-TW" sz="2400" dirty="0">
                <a:solidFill>
                  <a:srgbClr val="00CC00"/>
                </a:solidFill>
                <a:latin typeface="Times New Roman" pitchFamily="18" charset="0"/>
              </a:rPr>
              <a:t>space</a:t>
            </a:r>
            <a:r>
              <a:rPr lang="en-US" altLang="zh-TW" sz="2400" dirty="0">
                <a:latin typeface="Times New Roman" pitchFamily="18" charset="0"/>
              </a:rPr>
              <a:t> (or more than one space) after the state and before the </a:t>
            </a:r>
            <a:r>
              <a:rPr lang="en-US" altLang="zh-TW" sz="2400" dirty="0" err="1">
                <a:latin typeface="Times New Roman" pitchFamily="18" charset="0"/>
              </a:rPr>
              <a:t>zipcode</a:t>
            </a:r>
            <a:r>
              <a:rPr lang="en-US" altLang="zh-TW" sz="2400" dirty="0">
                <a:latin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grep</a:t>
            </a:r>
            <a:r>
              <a:rPr lang="en-US" altLang="zh-TW" dirty="0">
                <a:latin typeface="High Tower Text" pitchFamily="18" charset="0"/>
              </a:rPr>
              <a:t> '</a:t>
            </a:r>
            <a:r>
              <a:rPr lang="en-US" altLang="zh-TW" dirty="0">
                <a:solidFill>
                  <a:srgbClr val="CC3300"/>
                </a:solidFill>
                <a:latin typeface="High Tower Text" pitchFamily="18" charset="0"/>
              </a:rPr>
              <a:t>C[Aa][</a:t>
            </a:r>
            <a:r>
              <a:rPr lang="en-US" altLang="zh-TW" dirty="0" err="1">
                <a:solidFill>
                  <a:srgbClr val="CC3300"/>
                </a:solidFill>
                <a:latin typeface="High Tower Text" pitchFamily="18" charset="0"/>
              </a:rPr>
              <a:t>liforna</a:t>
            </a:r>
            <a:r>
              <a:rPr lang="en-US" altLang="zh-TW" dirty="0">
                <a:solidFill>
                  <a:srgbClr val="CC3300"/>
                </a:solidFill>
                <a:latin typeface="High Tower Text" pitchFamily="18" charset="0"/>
              </a:rPr>
              <a:t>]*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CC00"/>
                </a:solidFill>
                <a:latin typeface="High Tower Text" pitchFamily="18" charset="0"/>
              </a:rPr>
              <a:t>*</a:t>
            </a:r>
            <a:r>
              <a:rPr lang="en-US" altLang="zh-TW" dirty="0">
                <a:latin typeface="Times New Roman" pitchFamily="18" charset="0"/>
              </a:rPr>
              <a:t>9506</a:t>
            </a:r>
            <a:r>
              <a:rPr lang="en-US" altLang="zh-TW" dirty="0">
                <a:solidFill>
                  <a:srgbClr val="0099FF"/>
                </a:solidFill>
                <a:latin typeface="High Tower Text" pitchFamily="18" charset="0"/>
              </a:rPr>
              <a:t>[</a:t>
            </a:r>
            <a:r>
              <a:rPr lang="en-US" altLang="zh-TW" dirty="0">
                <a:solidFill>
                  <a:srgbClr val="0099FF"/>
                </a:solidFill>
                <a:latin typeface="Times New Roman" pitchFamily="18" charset="0"/>
              </a:rPr>
              <a:t>024-6</a:t>
            </a:r>
            <a:r>
              <a:rPr lang="en-US" altLang="zh-TW" dirty="0">
                <a:solidFill>
                  <a:srgbClr val="0099FF"/>
                </a:solidFill>
                <a:latin typeface="High Tower Text" pitchFamily="18" charset="0"/>
              </a:rPr>
              <a:t>]</a:t>
            </a:r>
            <a:r>
              <a:rPr lang="en-US" altLang="zh-TW" dirty="0">
                <a:latin typeface="High Tower Text" pitchFamily="18" charset="0"/>
              </a:rPr>
              <a:t>' addresses</a:t>
            </a:r>
          </a:p>
        </p:txBody>
      </p:sp>
    </p:spTree>
    <p:extLst>
      <p:ext uri="{BB962C8B-B14F-4D97-AF65-F5344CB8AC3E}">
        <p14:creationId xmlns:p14="http://schemas.microsoft.com/office/powerpoint/2010/main" val="41409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548985"/>
              </p:ext>
            </p:extLst>
          </p:nvPr>
        </p:nvGraphicFramePr>
        <p:xfrm>
          <a:off x="228600" y="914397"/>
          <a:ext cx="8610600" cy="60198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Change directory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Display present working directory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ls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lrt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gency FB" panose="020B0503020202020204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List all files in a directory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-p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gency FB" panose="020B0503020202020204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Copy files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 files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rm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fR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gency FB" panose="020B0503020202020204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Delete files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mkdir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Make a directory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rmdir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Remove a directory </a:t>
                      </a: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(must be empty)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8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tar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xcvf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Create (or extract) an archive file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925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chmod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b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u+-</a:t>
                      </a:r>
                      <a:r>
                        <a:rPr kumimoji="1" lang="en-US" alt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xrw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gency FB" panose="020B0503020202020204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4168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197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rgbClr val="333399"/>
                </a:solidFill>
              </a:rPr>
              <a:t>Managing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867783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60900"/>
              </p:ext>
            </p:extLst>
          </p:nvPr>
        </p:nvGraphicFramePr>
        <p:xfrm>
          <a:off x="0" y="914400"/>
          <a:ext cx="9144000" cy="5699233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61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diff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-q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Compare files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cwl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Translate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    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inovw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--color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inovw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Regular expression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egrep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--color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inovw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Extended regular expression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974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rgbClr val="333399"/>
                </a:solidFill>
              </a:rPr>
              <a:t>File Analysis Commands</a:t>
            </a:r>
          </a:p>
        </p:txBody>
      </p:sp>
    </p:spTree>
    <p:extLst>
      <p:ext uri="{BB962C8B-B14F-4D97-AF65-F5344CB8AC3E}">
        <p14:creationId xmlns:p14="http://schemas.microsoft.com/office/powerpoint/2010/main" val="517791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16184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93877"/>
              </p:ext>
            </p:extLst>
          </p:nvPr>
        </p:nvGraphicFramePr>
        <p:xfrm>
          <a:off x="152400" y="975360"/>
          <a:ext cx="8991600" cy="57302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echo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-n</a:t>
                      </a:r>
                      <a:r>
                        <a:rPr kumimoji="1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shift</a:t>
                      </a:r>
                      <a:endParaRPr kumimoji="1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 $1 from $*, and then renumber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exit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Exit a script, returning the specified value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2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find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3200" b="0" i="0" u="none" strike="noStrike" cap="none" normalizeH="0" baseline="1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1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-name</a:t>
                      </a:r>
                      <a:r>
                        <a:rPr kumimoji="1" lang="en-US" altLang="en-US" sz="3200" b="0" i="0" u="none" strike="noStrike" cap="none" normalizeH="0" baseline="1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Search subdirectories for a file pattern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1" dirty="0" smtClean="0"/>
                        <a:t> which</a:t>
                      </a:r>
                      <a:endParaRPr lang="en-US" sz="2800" b="1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Identifies</a:t>
                      </a:r>
                      <a:r>
                        <a:rPr lang="en-US" sz="2800" baseline="0" dirty="0" smtClean="0"/>
                        <a:t> the location of an executable</a:t>
                      </a:r>
                      <a:endParaRPr lang="en-US" sz="2800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man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help pages for a command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history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you’ve typed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!</a:t>
                      </a:r>
                      <a:r>
                        <a:rPr kumimoji="1" lang="en-US" alt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1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新細明體" pitchFamily="18" charset="-120"/>
                          <a:cs typeface="+mn-cs"/>
                        </a:rPr>
                        <a:t>(won’t be</a:t>
                      </a:r>
                      <a:br>
                        <a:rPr kumimoji="1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新細明體" pitchFamily="18" charset="-120"/>
                          <a:cs typeface="+mn-cs"/>
                        </a:rPr>
                      </a:br>
                      <a:r>
                        <a:rPr kumimoji="1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新細明體" pitchFamily="18" charset="-120"/>
                          <a:cs typeface="+mn-cs"/>
                        </a:rPr>
                        <a:t>    on the test)</a:t>
                      </a:r>
                      <a:endParaRPr kumimoji="1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With a number after the ! (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!54), it reruns that command number from history.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6211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rgbClr val="333399"/>
                </a:solidFill>
              </a:rPr>
              <a:t>Other Basic Commands</a:t>
            </a:r>
          </a:p>
        </p:txBody>
      </p:sp>
    </p:spTree>
    <p:extLst>
      <p:ext uri="{BB962C8B-B14F-4D97-AF65-F5344CB8AC3E}">
        <p14:creationId xmlns:p14="http://schemas.microsoft.com/office/powerpoint/2010/main" val="3006879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16184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5449"/>
              </p:ext>
            </p:extLst>
          </p:nvPr>
        </p:nvGraphicFramePr>
        <p:xfrm>
          <a:off x="152400" y="959548"/>
          <a:ext cx="8991600" cy="4984052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Add the pipe input to the argument 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copies of the pipe-input to two places: 1) a file, and 2) next pipe stage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a calculated expression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Translate (or delete) certain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fcd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,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</a:t>
                      </a: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 specific character or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--complement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field positions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229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rgbClr val="333399"/>
                </a:solidFill>
              </a:rPr>
              <a:t>More Advanced Commands</a:t>
            </a:r>
          </a:p>
        </p:txBody>
      </p:sp>
    </p:spTree>
    <p:extLst>
      <p:ext uri="{BB962C8B-B14F-4D97-AF65-F5344CB8AC3E}">
        <p14:creationId xmlns:p14="http://schemas.microsoft.com/office/powerpoint/2010/main" val="1435234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rgbClr val="333399"/>
                </a:solidFill>
              </a:rPr>
              <a:t>Regarding C-shell commands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4038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dirty="0"/>
              <a:t>i</a:t>
            </a:r>
            <a:r>
              <a:rPr lang="en-US" altLang="zh-TW" dirty="0" smtClean="0"/>
              <a:t>f () </a:t>
            </a:r>
            <a:r>
              <a:rPr lang="en-US" altLang="zh-TW" i="1" dirty="0" err="1" smtClean="0"/>
              <a:t>cmd</a:t>
            </a:r>
            <a:endParaRPr lang="en-US" altLang="zh-TW" i="1" dirty="0" smtClean="0"/>
          </a:p>
          <a:p>
            <a:pPr eaLnBrk="1" hangingPunct="1">
              <a:lnSpc>
                <a:spcPct val="80000"/>
              </a:lnSpc>
              <a:spcBef>
                <a:spcPts val="1672"/>
              </a:spcBef>
            </a:pPr>
            <a:r>
              <a:rPr lang="en-US" altLang="zh-TW" dirty="0" smtClean="0"/>
              <a:t>if ()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   else if ()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endif</a:t>
            </a:r>
            <a:r>
              <a:rPr lang="en-US" altLang="zh-TW" dirty="0" smtClean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dirty="0" smtClean="0"/>
              <a:t>if (-z/e </a:t>
            </a:r>
            <a:r>
              <a:rPr lang="en-US" altLang="zh-TW" i="1" dirty="0" smtClean="0"/>
              <a:t>file</a:t>
            </a:r>
            <a:r>
              <a:rPr lang="en-US" altLang="zh-TW" dirty="0" smtClean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dirty="0" smtClean="0"/>
              <a:t>switch 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dirty="0" smtClean="0"/>
              <a:t>while 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dirty="0" err="1" smtClean="0"/>
              <a:t>foreach</a:t>
            </a:r>
            <a:r>
              <a:rPr lang="en-US" altLang="zh-TW" dirty="0" smtClean="0"/>
              <a:t>  ($*)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0" y="1371600"/>
            <a:ext cx="381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0000"/>
                </a:solidFill>
                <a:latin typeface="Arial"/>
              </a:rPr>
              <a:t>$#</a:t>
            </a:r>
            <a:r>
              <a:rPr kumimoji="0" lang="en-US" altLang="zh-TW" sz="3200" b="0" kern="0" dirty="0" err="1">
                <a:solidFill>
                  <a:srgbClr val="000000"/>
                </a:solidFill>
                <a:latin typeface="Arial"/>
              </a:rPr>
              <a:t>argv</a:t>
            </a:r>
            <a:endParaRPr kumimoji="0" lang="en-US" altLang="zh-TW" sz="3200" b="0" kern="0" dirty="0">
              <a:solidFill>
                <a:srgbClr val="000000"/>
              </a:solidFill>
              <a:latin typeface="Arial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0000"/>
                </a:solidFill>
                <a:latin typeface="Arial"/>
              </a:rPr>
              <a:t>$</a:t>
            </a:r>
            <a:r>
              <a:rPr kumimoji="0" lang="en-US" altLang="zh-TW" sz="3200" b="0" kern="0" dirty="0" err="1">
                <a:solidFill>
                  <a:srgbClr val="000000"/>
                </a:solidFill>
                <a:latin typeface="Arial"/>
              </a:rPr>
              <a:t>argv</a:t>
            </a:r>
            <a:r>
              <a:rPr kumimoji="0" lang="en-US" altLang="zh-TW" sz="3200" b="0" kern="0" dirty="0">
                <a:solidFill>
                  <a:srgbClr val="000000"/>
                </a:solidFill>
                <a:latin typeface="Arial"/>
              </a:rPr>
              <a:t>[$#</a:t>
            </a:r>
            <a:r>
              <a:rPr kumimoji="0" lang="en-US" altLang="zh-TW" sz="3200" b="0" kern="0" dirty="0" err="1">
                <a:solidFill>
                  <a:srgbClr val="000000"/>
                </a:solidFill>
                <a:latin typeface="Arial"/>
              </a:rPr>
              <a:t>argv</a:t>
            </a:r>
            <a:r>
              <a:rPr kumimoji="0" lang="en-US" altLang="zh-TW" sz="3200" b="0" kern="0" dirty="0">
                <a:solidFill>
                  <a:srgbClr val="000000"/>
                </a:solidFill>
                <a:latin typeface="Arial"/>
              </a:rPr>
              <a:t>]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0000"/>
                </a:solidFill>
                <a:latin typeface="Arial"/>
              </a:rPr>
              <a:t>set X = $&lt;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0000"/>
                </a:solidFill>
                <a:latin typeface="Arial"/>
              </a:rPr>
              <a:t>set X = word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0000"/>
                </a:solidFill>
                <a:latin typeface="Arial"/>
              </a:rPr>
              <a:t>set X = $3:q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0000"/>
                </a:solidFill>
                <a:latin typeface="Arial"/>
              </a:rPr>
              <a:t>set 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0000"/>
                </a:solidFill>
                <a:latin typeface="Arial"/>
              </a:rPr>
              <a:t>unset T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0000"/>
                </a:solidFill>
                <a:latin typeface="Arial"/>
              </a:rPr>
              <a:t>@ X = $2 + $Y</a:t>
            </a:r>
          </a:p>
        </p:txBody>
      </p:sp>
    </p:spTree>
    <p:extLst>
      <p:ext uri="{BB962C8B-B14F-4D97-AF65-F5344CB8AC3E}">
        <p14:creationId xmlns:p14="http://schemas.microsoft.com/office/powerpoint/2010/main" val="26550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6096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altLang="zh-TW" dirty="0" smtClean="0">
                <a:ea typeface="新細明體" pitchFamily="18" charset="-120"/>
              </a:rPr>
              <a:t>User created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</a:t>
            </a:r>
            <a:r>
              <a:rPr lang="en-US" altLang="zh-TW" sz="2400" i="1" dirty="0" err="1" smtClean="0">
                <a:ea typeface="新細明體" pitchFamily="18" charset="-120"/>
              </a:rPr>
              <a:t>myvar</a:t>
            </a:r>
            <a:r>
              <a:rPr lang="en-US" altLang="zh-TW" sz="2400" i="1" dirty="0" smtClean="0">
                <a:ea typeface="新細明體" pitchFamily="18" charset="-120"/>
              </a:rPr>
              <a:t>, $file1,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 smtClean="0">
                <a:ea typeface="新細明體" pitchFamily="18" charset="-120"/>
              </a:rPr>
              <a:t>This also include array definition and usage based on subscript range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 smtClean="0">
                <a:ea typeface="新細明體" pitchFamily="18" charset="-120"/>
              </a:rPr>
              <a:t>Keyword shell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$PATH, $prompt, $HOME,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 smtClean="0">
                <a:ea typeface="新細明體" pitchFamily="18" charset="-120"/>
              </a:rPr>
              <a:t>These have special meaning to the shell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 smtClean="0">
                <a:ea typeface="新細明體" pitchFamily="18" charset="-120"/>
              </a:rPr>
              <a:t>Positional parameters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$1, $2,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 smtClean="0">
                <a:ea typeface="新細明體" pitchFamily="18" charset="-120"/>
              </a:rPr>
              <a:t>You will need to use shift if there are more than 9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 smtClean="0">
                <a:ea typeface="新細明體" pitchFamily="18" charset="-120"/>
              </a:rPr>
              <a:t>Special parameters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$* - All arguments as a single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$# - The number of command-line arguments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$#X - The number of elements in array X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$&lt; - A line typed from keyboard (or redirected from a file) 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$? - The exit status of the last command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$?X-Test to see if variable X exists</a:t>
            </a:r>
          </a:p>
          <a:p>
            <a:pPr>
              <a:spcBef>
                <a:spcPts val="0"/>
              </a:spcBef>
            </a:pPr>
            <a:endParaRPr lang="en-US" altLang="zh-TW" sz="2400" i="1" dirty="0" smtClean="0">
              <a:ea typeface="新細明體" pitchFamily="18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 anchorCtr="1"/>
          <a:lstStyle/>
          <a:p>
            <a:pPr eaLnBrk="1" hangingPunct="1"/>
            <a:r>
              <a:rPr lang="en-US" altLang="zh-TW" sz="4800" dirty="0" smtClean="0">
                <a:solidFill>
                  <a:srgbClr val="333399"/>
                </a:solidFill>
              </a:rPr>
              <a:t>Summary of C-Shell Variables</a:t>
            </a:r>
          </a:p>
        </p:txBody>
      </p:sp>
    </p:spTree>
    <p:extLst>
      <p:ext uri="{BB962C8B-B14F-4D97-AF65-F5344CB8AC3E}">
        <p14:creationId xmlns:p14="http://schemas.microsoft.com/office/powerpoint/2010/main" val="26679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solidFill>
                  <a:srgbClr val="333399"/>
                </a:solidFill>
              </a:rPr>
              <a:t>By now, you know all of these shell symbols</a:t>
            </a:r>
          </a:p>
        </p:txBody>
      </p:sp>
      <p:graphicFrame>
        <p:nvGraphicFramePr>
          <p:cNvPr id="197692" name="Group 60"/>
          <p:cNvGraphicFramePr>
            <a:graphicFrameLocks noGrp="1"/>
          </p:cNvGraphicFramePr>
          <p:nvPr>
            <p:extLst/>
          </p:nvPr>
        </p:nvGraphicFramePr>
        <p:xfrm>
          <a:off x="152400" y="620704"/>
          <a:ext cx="8839202" cy="620078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.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..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~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Current directory  /  Parent directory  /  Home directory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/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Subdirectory separator in a path name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?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  *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 /  Match any number of characters   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[   ]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  [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^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]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from a set  /  not from a set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&lt;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Take standard input from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&gt;&gt;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the end of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&gt;&amp;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Send standard error messages also to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|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Use the 1st command’s output as input to the 2nd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1st command and then run the 2</a:t>
                      </a:r>
                      <a:r>
                        <a:rPr kumimoji="1" lang="en-US" altLang="zh-TW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&amp;&amp;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fails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76092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||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succeeds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…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command(s) in a subshell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Command substitution as an argument to another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"   '   \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Quoting characters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to control symbol substitution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$?, $?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exit status of last command, existence check for variable V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$#, $#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lang="en-US" sz="2000" i="1" dirty="0"/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Number of: arguments to a script, elements in an array V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$*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$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num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Access the value(s) of: all arguments, an argument, a variable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16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200" dirty="0">
                <a:solidFill>
                  <a:srgbClr val="333399"/>
                </a:solidFill>
              </a:rPr>
              <a:t>A</a:t>
            </a:r>
            <a:r>
              <a:rPr lang="en-US" sz="4200" dirty="0" smtClean="0">
                <a:solidFill>
                  <a:srgbClr val="333399"/>
                </a:solidFill>
              </a:rPr>
              <a:t>lso, know the difference between: wildcard patterns, regular expression patterns, and simple lists:</a:t>
            </a:r>
            <a:endParaRPr lang="en-US" sz="4200" dirty="0">
              <a:solidFill>
                <a:srgbClr val="333399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28600" y="1700808"/>
            <a:ext cx="8762999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>
              <a:lnSpc>
                <a:spcPct val="83000"/>
              </a:lnSpc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000000"/>
                </a:solidFill>
              </a:rPr>
              <a:t>A wild </a:t>
            </a:r>
            <a:r>
              <a:rPr lang="en-US" sz="2800" b="0" kern="0" dirty="0">
                <a:solidFill>
                  <a:srgbClr val="000000"/>
                </a:solidFill>
              </a:rPr>
              <a:t>card </a:t>
            </a:r>
            <a:r>
              <a:rPr lang="en-US" sz="2800" b="0" kern="0" dirty="0" smtClean="0">
                <a:solidFill>
                  <a:srgbClr val="000000"/>
                </a:solidFill>
              </a:rPr>
              <a:t>pattern:</a:t>
            </a:r>
          </a:p>
          <a:p>
            <a:pPr algn="l">
              <a:lnSpc>
                <a:spcPct val="83000"/>
              </a:lnSpc>
            </a:pPr>
            <a:r>
              <a:rPr lang="en-US" sz="2400" b="0" kern="0" dirty="0">
                <a:solidFill>
                  <a:srgbClr val="000000"/>
                </a:solidFill>
              </a:rPr>
              <a:t> </a:t>
            </a:r>
            <a:r>
              <a:rPr lang="en-US" sz="2400" b="0" kern="0" dirty="0" smtClean="0">
                <a:solidFill>
                  <a:srgbClr val="000000"/>
                </a:solidFill>
              </a:rPr>
              <a:t>    % ls [a-e]*</a:t>
            </a:r>
          </a:p>
          <a:p>
            <a:pPr marL="914400" lvl="1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sz="2000" b="0" kern="0" dirty="0" smtClean="0">
                <a:solidFill>
                  <a:srgbClr val="000000"/>
                </a:solidFill>
              </a:rPr>
              <a:t>This lists all files beginning with one of the first 5 letters</a:t>
            </a:r>
          </a:p>
          <a:p>
            <a:pPr marL="457200" indent="-457200" algn="l">
              <a:lnSpc>
                <a:spcPct val="8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800" b="0" kern="0" dirty="0">
                <a:solidFill>
                  <a:srgbClr val="000000"/>
                </a:solidFill>
              </a:rPr>
              <a:t>A regular expression pattern:</a:t>
            </a:r>
          </a:p>
          <a:p>
            <a:pPr algn="l">
              <a:lnSpc>
                <a:spcPct val="83000"/>
              </a:lnSpc>
            </a:pPr>
            <a:r>
              <a:rPr lang="en-US" altLang="zh-TW" sz="2400" b="0" kern="0" dirty="0">
                <a:solidFill>
                  <a:srgbClr val="000000"/>
                </a:solidFill>
              </a:rPr>
              <a:t>     % </a:t>
            </a:r>
            <a:r>
              <a:rPr lang="en-US" altLang="zh-TW" sz="2400" b="0" kern="0" dirty="0" err="1">
                <a:solidFill>
                  <a:srgbClr val="000000"/>
                </a:solidFill>
              </a:rPr>
              <a:t>grep</a:t>
            </a:r>
            <a:r>
              <a:rPr lang="en-US" altLang="zh-TW" sz="2400" b="0" kern="0" dirty="0">
                <a:solidFill>
                  <a:srgbClr val="000000"/>
                </a:solidFill>
              </a:rPr>
              <a:t> 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'[a-e]*'  </a:t>
            </a:r>
            <a:r>
              <a:rPr lang="en-US" altLang="zh-TW" sz="2400" b="0" i="1" kern="0" dirty="0">
                <a:solidFill>
                  <a:srgbClr val="000000"/>
                </a:solidFill>
              </a:rPr>
              <a:t>file</a:t>
            </a:r>
          </a:p>
          <a:p>
            <a:pPr marL="914400" lvl="1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altLang="zh-TW" sz="2000" b="0" kern="0" dirty="0">
                <a:solidFill>
                  <a:srgbClr val="000000"/>
                </a:solidFill>
              </a:rPr>
              <a:t>This matches all lines </a:t>
            </a:r>
            <a:r>
              <a:rPr lang="en-US" altLang="zh-TW" sz="2000" b="0" kern="0" dirty="0" smtClean="0">
                <a:solidFill>
                  <a:srgbClr val="000000"/>
                </a:solidFill>
              </a:rPr>
              <a:t>with </a:t>
            </a:r>
            <a:r>
              <a:rPr lang="en-US" altLang="zh-TW" sz="2000" b="0" kern="0" dirty="0">
                <a:solidFill>
                  <a:srgbClr val="000000"/>
                </a:solidFill>
              </a:rPr>
              <a:t>0 or more elements of the first 5 letters</a:t>
            </a:r>
          </a:p>
          <a:p>
            <a:pPr marL="1371600" lvl="2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altLang="zh-TW" sz="2000" b="0" kern="0" dirty="0">
                <a:solidFill>
                  <a:srgbClr val="000000"/>
                </a:solidFill>
              </a:rPr>
              <a:t>For example, </a:t>
            </a:r>
            <a:r>
              <a:rPr lang="en-US" altLang="zh-TW" sz="2000" b="0" kern="0" dirty="0" err="1">
                <a:solidFill>
                  <a:srgbClr val="000000"/>
                </a:solidFill>
              </a:rPr>
              <a:t>abcdebaceda</a:t>
            </a:r>
            <a:endParaRPr lang="en-US" altLang="zh-TW" sz="2000" b="0" kern="0" dirty="0">
              <a:solidFill>
                <a:srgbClr val="000000"/>
              </a:solidFill>
            </a:endParaRPr>
          </a:p>
          <a:p>
            <a:pPr marL="1371600" lvl="2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altLang="zh-TW" sz="2000" b="0" kern="0" dirty="0">
                <a:solidFill>
                  <a:srgbClr val="000000"/>
                </a:solidFill>
              </a:rPr>
              <a:t>But the empty string is also a match (because 0 is allowed)</a:t>
            </a:r>
          </a:p>
          <a:p>
            <a:pPr marL="457200" indent="-457200" algn="l">
              <a:lnSpc>
                <a:spcPct val="8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000000"/>
                </a:solidFill>
              </a:rPr>
              <a:t>An extended regular expression pattern:</a:t>
            </a:r>
          </a:p>
          <a:p>
            <a:pPr algn="l">
              <a:lnSpc>
                <a:spcPct val="83000"/>
              </a:lnSpc>
            </a:pPr>
            <a:r>
              <a:rPr lang="en-US" sz="2400" b="0" kern="0" dirty="0" smtClean="0">
                <a:solidFill>
                  <a:srgbClr val="000000"/>
                </a:solidFill>
              </a:rPr>
              <a:t>     % </a:t>
            </a:r>
            <a:r>
              <a:rPr lang="en-US" sz="2400" b="0" kern="0" dirty="0" err="1" smtClean="0">
                <a:solidFill>
                  <a:srgbClr val="000000"/>
                </a:solidFill>
              </a:rPr>
              <a:t>egrep</a:t>
            </a:r>
            <a:r>
              <a:rPr lang="en-US" sz="2400" b="0" kern="0" dirty="0" smtClean="0">
                <a:solidFill>
                  <a:srgbClr val="000000"/>
                </a:solidFill>
              </a:rPr>
              <a:t> '[a-e]*'  </a:t>
            </a:r>
            <a:r>
              <a:rPr lang="en-US" sz="2400" b="0" i="1" kern="0" dirty="0" smtClean="0">
                <a:solidFill>
                  <a:srgbClr val="000000"/>
                </a:solidFill>
              </a:rPr>
              <a:t>file</a:t>
            </a:r>
            <a:endParaRPr lang="en-US" sz="2400" b="0" i="1" kern="0" dirty="0">
              <a:solidFill>
                <a:srgbClr val="000000"/>
              </a:solidFill>
            </a:endParaRPr>
          </a:p>
          <a:p>
            <a:pPr marL="914400" lvl="1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sz="2000" b="0" kern="0" dirty="0">
                <a:solidFill>
                  <a:srgbClr val="000000"/>
                </a:solidFill>
              </a:rPr>
              <a:t>This </a:t>
            </a:r>
            <a:r>
              <a:rPr lang="en-US" sz="2000" b="0" kern="0" dirty="0" smtClean="0">
                <a:solidFill>
                  <a:srgbClr val="000000"/>
                </a:solidFill>
              </a:rPr>
              <a:t>matches the same lines as the above </a:t>
            </a:r>
            <a:r>
              <a:rPr lang="en-US" sz="2000" b="0" kern="0" dirty="0" err="1" smtClean="0">
                <a:solidFill>
                  <a:srgbClr val="000000"/>
                </a:solidFill>
              </a:rPr>
              <a:t>grep</a:t>
            </a:r>
            <a:r>
              <a:rPr lang="en-US" sz="2000" b="0" kern="0" dirty="0" smtClean="0">
                <a:solidFill>
                  <a:srgbClr val="000000"/>
                </a:solidFill>
              </a:rPr>
              <a:t> did</a:t>
            </a:r>
          </a:p>
          <a:p>
            <a:pPr marL="1371600" lvl="2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sz="2000" b="0" kern="0" dirty="0" smtClean="0">
                <a:solidFill>
                  <a:srgbClr val="000000"/>
                </a:solidFill>
              </a:rPr>
              <a:t>But the matches would be different for </a:t>
            </a:r>
            <a:r>
              <a:rPr lang="en-US" sz="2000" b="0" kern="0" dirty="0" err="1" smtClean="0">
                <a:solidFill>
                  <a:srgbClr val="000000"/>
                </a:solidFill>
              </a:rPr>
              <a:t>egrep</a:t>
            </a:r>
            <a:r>
              <a:rPr lang="en-US" sz="2000" b="0" kern="0" dirty="0" smtClean="0">
                <a:solidFill>
                  <a:srgbClr val="000000"/>
                </a:solidFill>
              </a:rPr>
              <a:t> '[a-e]+' </a:t>
            </a:r>
            <a:r>
              <a:rPr lang="en-US" sz="2000" b="0" i="1" kern="0" dirty="0" smtClean="0">
                <a:solidFill>
                  <a:srgbClr val="000000"/>
                </a:solidFill>
              </a:rPr>
              <a:t>file</a:t>
            </a:r>
            <a:endParaRPr lang="en-US" sz="2000" b="0" i="1" kern="0" dirty="0">
              <a:solidFill>
                <a:srgbClr val="000000"/>
              </a:solidFill>
            </a:endParaRPr>
          </a:p>
          <a:p>
            <a:pPr marL="457200" indent="-457200" algn="l">
              <a:lnSpc>
                <a:spcPct val="8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000000"/>
                </a:solidFill>
              </a:rPr>
              <a:t>A simple list:</a:t>
            </a:r>
            <a:endParaRPr lang="en-US" sz="2800" b="0" kern="0" dirty="0">
              <a:solidFill>
                <a:srgbClr val="000000"/>
              </a:solidFill>
            </a:endParaRPr>
          </a:p>
          <a:p>
            <a:pPr algn="l">
              <a:lnSpc>
                <a:spcPct val="83000"/>
              </a:lnSpc>
            </a:pPr>
            <a:r>
              <a:rPr lang="en-US" sz="2400" b="0" kern="0" dirty="0">
                <a:solidFill>
                  <a:srgbClr val="000000"/>
                </a:solidFill>
              </a:rPr>
              <a:t>  </a:t>
            </a:r>
            <a:r>
              <a:rPr lang="en-US" sz="2400" b="0" kern="0" dirty="0" smtClean="0">
                <a:solidFill>
                  <a:srgbClr val="000000"/>
                </a:solidFill>
              </a:rPr>
              <a:t>   </a:t>
            </a:r>
            <a:r>
              <a:rPr lang="en-US" sz="2400" b="0" kern="0" dirty="0">
                <a:solidFill>
                  <a:srgbClr val="000000"/>
                </a:solidFill>
              </a:rPr>
              <a:t>% </a:t>
            </a:r>
            <a:r>
              <a:rPr lang="en-US" sz="2400" b="0" kern="0" dirty="0" err="1" smtClean="0">
                <a:solidFill>
                  <a:srgbClr val="000000"/>
                </a:solidFill>
              </a:rPr>
              <a:t>tr</a:t>
            </a:r>
            <a:r>
              <a:rPr lang="en-US" sz="2400" b="0" kern="0" dirty="0" smtClean="0">
                <a:solidFill>
                  <a:srgbClr val="000000"/>
                </a:solidFill>
              </a:rPr>
              <a:t> -d '[</a:t>
            </a:r>
            <a:r>
              <a:rPr lang="en-US" sz="2400" b="0" kern="0" dirty="0">
                <a:solidFill>
                  <a:srgbClr val="000000"/>
                </a:solidFill>
              </a:rPr>
              <a:t>a</a:t>
            </a:r>
            <a:r>
              <a:rPr lang="en-US" sz="2400" b="0" kern="0" dirty="0" smtClean="0">
                <a:solidFill>
                  <a:srgbClr val="000000"/>
                </a:solidFill>
              </a:rPr>
              <a:t>-e]*' &lt; </a:t>
            </a:r>
            <a:r>
              <a:rPr lang="en-US" sz="2400" b="0" i="1" kern="0" dirty="0">
                <a:solidFill>
                  <a:srgbClr val="000000"/>
                </a:solidFill>
              </a:rPr>
              <a:t>file</a:t>
            </a:r>
          </a:p>
          <a:p>
            <a:pPr marL="914400" lvl="1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sz="2000" b="0" kern="0" dirty="0">
                <a:solidFill>
                  <a:srgbClr val="000000"/>
                </a:solidFill>
              </a:rPr>
              <a:t>This </a:t>
            </a:r>
            <a:r>
              <a:rPr lang="en-US" sz="2000" b="0" kern="0" dirty="0" smtClean="0">
                <a:solidFill>
                  <a:srgbClr val="000000"/>
                </a:solidFill>
              </a:rPr>
              <a:t>deleted every instance of any of </a:t>
            </a:r>
            <a:r>
              <a:rPr lang="en-US" sz="2000" b="0" kern="0" dirty="0">
                <a:solidFill>
                  <a:srgbClr val="000000"/>
                </a:solidFill>
              </a:rPr>
              <a:t>the first 5 </a:t>
            </a:r>
            <a:r>
              <a:rPr lang="en-US" sz="2000" b="0" kern="0" dirty="0" smtClean="0">
                <a:solidFill>
                  <a:srgbClr val="000000"/>
                </a:solidFill>
              </a:rPr>
              <a:t>letters. But it </a:t>
            </a:r>
            <a:r>
              <a:rPr lang="en-US" sz="2000" kern="0" dirty="0" smtClean="0">
                <a:solidFill>
                  <a:srgbClr val="000000"/>
                </a:solidFill>
              </a:rPr>
              <a:t>also</a:t>
            </a:r>
            <a:r>
              <a:rPr lang="en-US" sz="2000" b="0" kern="0" dirty="0" smtClean="0">
                <a:solidFill>
                  <a:srgbClr val="000000"/>
                </a:solidFill>
              </a:rPr>
              <a:t> deletes the [, ], and * symbols</a:t>
            </a:r>
          </a:p>
          <a:p>
            <a:pPr marL="1371600" lvl="2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sz="2000" b="0" kern="0" dirty="0" smtClean="0">
                <a:solidFill>
                  <a:srgbClr val="000000"/>
                </a:solidFill>
              </a:rPr>
              <a:t>You see that? You </a:t>
            </a:r>
            <a:r>
              <a:rPr lang="en-US" sz="2000" b="0" kern="0" dirty="0">
                <a:solidFill>
                  <a:srgbClr val="000000"/>
                </a:solidFill>
              </a:rPr>
              <a:t>d</a:t>
            </a:r>
            <a:r>
              <a:rPr lang="en-US" sz="2000" b="0" kern="0" dirty="0" smtClean="0">
                <a:solidFill>
                  <a:srgbClr val="000000"/>
                </a:solidFill>
              </a:rPr>
              <a:t>on’t use  [ and ]  to enclose the lists for tr.</a:t>
            </a:r>
            <a:endParaRPr lang="en-US" sz="16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0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16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200" dirty="0">
                <a:solidFill>
                  <a:srgbClr val="333399"/>
                </a:solidFill>
              </a:rPr>
              <a:t>A</a:t>
            </a:r>
            <a:r>
              <a:rPr lang="en-US" sz="4200" dirty="0" smtClean="0">
                <a:solidFill>
                  <a:srgbClr val="333399"/>
                </a:solidFill>
              </a:rPr>
              <a:t>lso, know the difference between: wildcard patterns, regular expression patterns, and simple lists:</a:t>
            </a:r>
            <a:endParaRPr lang="en-US" sz="4200" dirty="0">
              <a:solidFill>
                <a:srgbClr val="333399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28600" y="1700808"/>
            <a:ext cx="8762999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000000"/>
                </a:solidFill>
              </a:rPr>
              <a:t>You will be asked:</a:t>
            </a:r>
          </a:p>
          <a:p>
            <a:pPr marL="914400" lvl="1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rgbClr val="000000"/>
                </a:solidFill>
              </a:rPr>
              <a:t>T</a:t>
            </a:r>
            <a:r>
              <a:rPr lang="en-US" sz="2800" b="0" kern="0" dirty="0" smtClean="0">
                <a:solidFill>
                  <a:srgbClr val="000000"/>
                </a:solidFill>
              </a:rPr>
              <a:t>o create patterns of each type</a:t>
            </a:r>
          </a:p>
          <a:p>
            <a:pPr marL="914400" lvl="1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000000"/>
                </a:solidFill>
              </a:rPr>
              <a:t>And to identify the correct output of patterns that I give you.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000000"/>
                </a:solidFill>
              </a:rPr>
              <a:t>So you do need to understand them </a:t>
            </a:r>
            <a:br>
              <a:rPr lang="en-US" sz="2800" b="0" kern="0" dirty="0" smtClean="0">
                <a:solidFill>
                  <a:srgbClr val="000000"/>
                </a:solidFill>
              </a:rPr>
            </a:br>
            <a:r>
              <a:rPr lang="en-US" sz="2800" b="0" kern="0" dirty="0" smtClean="0">
                <a:solidFill>
                  <a:srgbClr val="000000"/>
                </a:solidFill>
              </a:rPr>
              <a:t>(and the differences between them).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 smtClean="0">
                <a:solidFill>
                  <a:srgbClr val="333399"/>
                </a:solidFill>
              </a:rPr>
              <a:t>The *, ?, [], and [^] Wildcards</a:t>
            </a:r>
            <a:endParaRPr lang="en-US" altLang="zh-TW" sz="4800" dirty="0" smtClean="0">
              <a:solidFill>
                <a:srgbClr val="333399"/>
              </a:solidFill>
              <a:latin typeface="Andale Mono" pitchFamily="49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zh-TW" sz="2800" b="1" dirty="0" smtClean="0">
                <a:solidFill>
                  <a:schemeClr val="tx2"/>
                </a:solidFill>
                <a:latin typeface="Andale Mono" pitchFamily="49" charset="0"/>
              </a:rPr>
              <a:t>ls a*</a:t>
            </a:r>
            <a:r>
              <a:rPr lang="en-US" altLang="zh-TW" sz="2800" dirty="0" smtClean="0"/>
              <a:t>  All files starting with 'a' </a:t>
            </a:r>
          </a:p>
          <a:p>
            <a:pPr eaLnBrk="1" hangingPunct="1"/>
            <a:r>
              <a:rPr lang="en-US" altLang="zh-TW" sz="2800" b="1" dirty="0" smtClean="0">
                <a:solidFill>
                  <a:schemeClr val="tx2"/>
                </a:solidFill>
                <a:latin typeface="Andale Mono" pitchFamily="49" charset="0"/>
              </a:rPr>
              <a:t>ls *a*</a:t>
            </a:r>
            <a:r>
              <a:rPr lang="en-US" altLang="zh-TW" sz="2800" dirty="0" smtClean="0"/>
              <a:t>  All filenames with 'a' in them </a:t>
            </a:r>
          </a:p>
          <a:p>
            <a:pPr eaLnBrk="1" hangingPunct="1"/>
            <a:r>
              <a:rPr lang="en-US" altLang="zh-TW" sz="2800" b="1" dirty="0" smtClean="0">
                <a:solidFill>
                  <a:schemeClr val="tx2"/>
                </a:solidFill>
                <a:latin typeface="Andale Mono" pitchFamily="49" charset="0"/>
              </a:rPr>
              <a:t>ls *a*html</a:t>
            </a:r>
            <a:r>
              <a:rPr lang="en-US" altLang="zh-TW" sz="2800" dirty="0" smtClean="0"/>
              <a:t>  All filenames with 'a' in them and ending with html</a:t>
            </a:r>
          </a:p>
          <a:p>
            <a:pPr eaLnBrk="1" hangingPunct="1"/>
            <a:r>
              <a:rPr lang="en-US" altLang="zh-TW" sz="2800" b="1" dirty="0" smtClean="0">
                <a:solidFill>
                  <a:schemeClr val="tx2"/>
                </a:solidFill>
                <a:latin typeface="Andale Mono" pitchFamily="49" charset="0"/>
              </a:rPr>
              <a:t>ls ?????</a:t>
            </a:r>
            <a:r>
              <a:rPr lang="en-US" altLang="zh-TW" sz="2800" dirty="0" smtClean="0"/>
              <a:t> - All 5 character filenames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</a:t>
            </a:r>
            <a:r>
              <a:rPr lang="en-US" altLang="zh-TW" sz="2800" b="1" dirty="0" err="1">
                <a:solidFill>
                  <a:schemeClr val="tx2"/>
                </a:solidFill>
                <a:latin typeface="Andale Mono" pitchFamily="49" charset="0"/>
              </a:rPr>
              <a:t>abc</a:t>
            </a:r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]*</a:t>
            </a:r>
            <a:r>
              <a:rPr lang="en-US" altLang="zh-TW" sz="2800" dirty="0"/>
              <a:t> - All filenames starting with a, b, or c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[a-c]*</a:t>
            </a:r>
            <a:r>
              <a:rPr lang="en-US" altLang="zh-TW" sz="2800" dirty="0"/>
              <a:t> - Same as above but done as a range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[^a-c]*</a:t>
            </a:r>
            <a:r>
              <a:rPr lang="en-US" altLang="zh-TW" sz="2800" dirty="0"/>
              <a:t> - All filenames not starting with a, b, or c </a:t>
            </a:r>
          </a:p>
          <a:p>
            <a:pPr marL="0" indent="0" eaLnBrk="1" hangingPunct="1">
              <a:buNone/>
            </a:pPr>
            <a:endParaRPr lang="en-US" altLang="zh-TW" sz="3100" dirty="0" smtClean="0"/>
          </a:p>
        </p:txBody>
      </p:sp>
    </p:spTree>
    <p:extLst>
      <p:ext uri="{BB962C8B-B14F-4D97-AF65-F5344CB8AC3E}">
        <p14:creationId xmlns:p14="http://schemas.microsoft.com/office/powerpoint/2010/main" val="286437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another sample regular expression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TW" altLang="en-US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grep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o "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[a</a:t>
            </a:r>
            <a:r>
              <a:rPr lang="en-US" altLang="zh-TW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z]*</a:t>
            </a:r>
            <a:r>
              <a:rPr lang="en-US" altLang="zh-TW" dirty="0">
                <a:solidFill>
                  <a:srgbClr val="C00000"/>
                </a:solidFill>
                <a:latin typeface="High Tower Text" pitchFamily="18" charset="0"/>
              </a:rPr>
              <a:t>in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[a</a:t>
            </a:r>
            <a:r>
              <a:rPr lang="en-US" altLang="zh-TW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z]</a:t>
            </a:r>
            <a:r>
              <a:rPr lang="en-US" altLang="zh-TW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altLang="zh-TW" dirty="0">
                <a:latin typeface="High Tower Text" pitchFamily="18" charset="0"/>
              </a:rPr>
              <a:t>" </a:t>
            </a:r>
            <a:r>
              <a:rPr lang="en-US" altLang="zh-TW" dirty="0" err="1">
                <a:latin typeface="High Tower Text" pitchFamily="18" charset="0"/>
              </a:rPr>
              <a:t>helloworld.c</a:t>
            </a:r>
            <a:endParaRPr lang="en-US" altLang="zh-TW" dirty="0">
              <a:latin typeface="High Tower Text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include &lt;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main()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dirty="0" err="1">
                <a:latin typeface="Times New Roman" pitchFamily="18" charset="0"/>
              </a:rPr>
              <a:t>printf</a:t>
            </a:r>
            <a:r>
              <a:rPr lang="en-US" altLang="zh-TW" dirty="0">
                <a:latin typeface="Times New Roman" pitchFamily="18" charset="0"/>
              </a:rPr>
              <a:t>(</a:t>
            </a:r>
            <a:r>
              <a:rPr lang="en-US" altLang="zh-TW" dirty="0">
                <a:latin typeface="High Tower Text" pitchFamily="18" charset="0"/>
              </a:rPr>
              <a:t>"</a:t>
            </a:r>
            <a:endParaRPr lang="en-US" altLang="zh-TW" dirty="0"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endParaRPr lang="en-US" altLang="zh-TW" sz="1600" dirty="0"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Only print the words which contain the substring “</a:t>
            </a:r>
            <a:r>
              <a:rPr lang="en-US" altLang="zh-TW" dirty="0">
                <a:solidFill>
                  <a:srgbClr val="C00000"/>
                </a:solidFill>
                <a:latin typeface="Times New Roman" pitchFamily="18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” (and print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</a:rPr>
              <a:t>two extra characters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after each such </a:t>
            </a:r>
            <a:r>
              <a:rPr lang="en-US" altLang="zh-TW" dirty="0">
                <a:solidFill>
                  <a:schemeClr val="accent2"/>
                </a:solidFill>
                <a:latin typeface="Times New Roman" pitchFamily="18" charset="0"/>
              </a:rPr>
              <a:t>word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  <a:endParaRPr lang="en-US" altLang="zh-TW" dirty="0">
              <a:solidFill>
                <a:srgbClr val="CC00FF"/>
              </a:solidFill>
              <a:latin typeface="Courier" pitchFamily="49" charset="0"/>
            </a:endParaRPr>
          </a:p>
          <a:p>
            <a:pPr marL="0" indent="0" eaLnBrk="1" hangingPunct="1"/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/>
            <a:endParaRPr lang="zh-TW" altLang="en-US" sz="1800" dirty="0">
              <a:solidFill>
                <a:srgbClr val="000000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^</a:t>
            </a: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first symbol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of a </a:t>
            </a:r>
            <a:r>
              <a:rPr lang="en-US" altLang="zh-TW" sz="2400" spc="-10" dirty="0">
                <a:solidFill>
                  <a:schemeClr val="bg1"/>
                </a:solidFill>
              </a:rPr>
              <a:t>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requires</a:t>
            </a:r>
            <a:r>
              <a:rPr lang="en-US" altLang="zh-TW" sz="2000" spc="-1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to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the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front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lin</a:t>
            </a:r>
            <a:r>
              <a:rPr lang="en-US" altLang="zh-TW" sz="2400" spc="-130" dirty="0" smtClean="0">
                <a:solidFill>
                  <a:schemeClr val="bg1"/>
                </a:solidFill>
              </a:rPr>
              <a:t>e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.</a:t>
            </a:r>
            <a:r>
              <a:rPr lang="en-US" altLang="zh-TW" sz="18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 smtClean="0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chemeClr val="bg1"/>
                </a:solidFill>
              </a:rPr>
              <a:t>g</a:t>
            </a:r>
            <a:r>
              <a:rPr lang="en-US" altLang="zh-TW" sz="2400" i="1" spc="-40" dirty="0" smtClean="0">
                <a:solidFill>
                  <a:schemeClr val="bg1"/>
                </a:solidFill>
              </a:rPr>
              <a:t>.</a:t>
            </a:r>
            <a:r>
              <a:rPr lang="en-US" altLang="zh-TW" sz="18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line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begins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with </a:t>
            </a:r>
            <a:r>
              <a:rPr lang="en-US" altLang="zh-TW" sz="2400" spc="-160" dirty="0" smtClean="0">
                <a:solidFill>
                  <a:schemeClr val="bg1"/>
                </a:solidFill>
              </a:rPr>
              <a:t>'A</a:t>
            </a:r>
            <a:r>
              <a:rPr lang="en-US" altLang="zh-TW" sz="2400" spc="-100" dirty="0" smtClean="0">
                <a:solidFill>
                  <a:schemeClr val="bg1"/>
                </a:solidFill>
              </a:rPr>
              <a:t>': </a:t>
            </a:r>
            <a:r>
              <a:rPr lang="en-US" altLang="zh-TW" sz="2400" spc="-100" dirty="0">
                <a:solidFill>
                  <a:schemeClr val="bg1"/>
                </a:solidFill>
              </a:rPr>
              <a:t>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(</a:t>
            </a:r>
            <a:r>
              <a:rPr lang="en-US" altLang="zh-TW" sz="2400" spc="-10" dirty="0">
                <a:solidFill>
                  <a:schemeClr val="bg1"/>
                </a:solidFill>
              </a:rPr>
              <a:t>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last </a:t>
            </a:r>
            <a:r>
              <a:rPr lang="en-US" altLang="zh-TW" sz="2400" spc="-10" dirty="0">
                <a:solidFill>
                  <a:schemeClr val="bg1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end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ends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20" dirty="0" smtClean="0">
                <a:solidFill>
                  <a:schemeClr val="bg1"/>
                </a:solidFill>
              </a:rPr>
              <a:t>'Z</a:t>
            </a:r>
            <a:r>
              <a:rPr lang="en-US" altLang="zh-TW" sz="2400" dirty="0" smtClean="0">
                <a:solidFill>
                  <a:schemeClr val="bg1"/>
                </a:solidFill>
              </a:rPr>
              <a:t>'</a:t>
            </a:r>
            <a:r>
              <a:rPr lang="en-US" altLang="zh-TW" sz="2400" spc="-100" dirty="0" smtClean="0">
                <a:solidFill>
                  <a:schemeClr val="bg1"/>
                </a:solidFill>
              </a:rPr>
              <a:t>: </a:t>
            </a:r>
            <a:r>
              <a:rPr lang="en-US" altLang="zh-TW" sz="2400" dirty="0" smtClean="0">
                <a:solidFill>
                  <a:schemeClr val="bg1"/>
                </a:solidFill>
              </a:rPr>
              <a:t>Z$</a:t>
            </a:r>
            <a:endParaRPr lang="en-US" altLang="zh-TW" sz="24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 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	</a:t>
            </a:r>
            <a:r>
              <a:rPr lang="en-US" altLang="zh-TW" sz="2400" spc="-120" dirty="0" smtClean="0"/>
              <a:t>(</a:t>
            </a:r>
            <a:r>
              <a:rPr lang="en-US" altLang="zh-TW" sz="2400" spc="-90" dirty="0" smtClean="0"/>
              <a:t>q-ma</a:t>
            </a:r>
            <a:r>
              <a:rPr lang="en-US" altLang="zh-TW" sz="2400" spc="-20" dirty="0" smtClean="0"/>
              <a:t>r</a:t>
            </a:r>
            <a:r>
              <a:rPr lang="en-US" altLang="zh-TW" sz="2400" spc="-120" dirty="0" smtClean="0"/>
              <a:t>k</a:t>
            </a:r>
            <a:r>
              <a:rPr lang="en-US" altLang="zh-TW" sz="2400" spc="-20" dirty="0" smtClean="0"/>
              <a:t>)</a:t>
            </a:r>
            <a:r>
              <a:rPr lang="en-US" altLang="zh-TW" sz="2300" spc="-20" dirty="0" smtClean="0"/>
              <a:t> </a:t>
            </a:r>
            <a:r>
              <a:rPr lang="en-US" altLang="zh-TW" sz="2400" spc="-10" dirty="0"/>
              <a:t>matches to any </a:t>
            </a:r>
            <a:r>
              <a:rPr lang="en-US" altLang="zh-TW" sz="2400" spc="-10" dirty="0" smtClean="0"/>
              <a:t>1 character. </a:t>
            </a:r>
            <a:r>
              <a:rPr lang="en-US" altLang="zh-TW" sz="2400" i="1" spc="-1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 smtClean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.</a:t>
            </a:r>
            <a:r>
              <a:rPr lang="en-US" altLang="zh-TW" sz="2000" spc="-2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30" dirty="0" smtClean="0">
                <a:solidFill>
                  <a:srgbClr val="0C9B4D"/>
                </a:solidFill>
              </a:rPr>
              <a:t>filename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?</a:t>
            </a:r>
            <a:r>
              <a:rPr lang="en-US" altLang="zh-TW" sz="2400" spc="-20" dirty="0" smtClean="0"/>
              <a:t>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</a:t>
            </a:r>
            <a:r>
              <a:rPr lang="en-US" altLang="zh-TW" sz="2400" spc="-40" dirty="0" smtClean="0"/>
              <a:t>characters.</a:t>
            </a:r>
            <a:r>
              <a:rPr lang="en-US" altLang="zh-TW" sz="2800" spc="-40" dirty="0" smtClean="0"/>
              <a:t>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          </a:t>
            </a:r>
            <a:r>
              <a:rPr lang="en-US" altLang="zh-TW" sz="8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</a:t>
            </a:r>
            <a:r>
              <a:rPr lang="en-US" altLang="zh-TW" sz="2400" dirty="0" smtClean="0">
                <a:solidFill>
                  <a:srgbClr val="0C9B4D"/>
                </a:solidFill>
              </a:rPr>
              <a:t>filename </a:t>
            </a:r>
            <a:r>
              <a:rPr lang="en-US" altLang="zh-TW" sz="2400" dirty="0">
                <a:solidFill>
                  <a:srgbClr val="0C9B4D"/>
                </a:solidFill>
              </a:rPr>
              <a:t>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</a:t>
            </a:r>
            <a:r>
              <a:rPr lang="en-US" altLang="zh-TW" sz="24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 </a:t>
            </a:r>
            <a:r>
              <a:rPr lang="en-US" altLang="zh-TW" sz="2400" b="1" u="sng" spc="30" dirty="0" smtClean="0">
                <a:solidFill>
                  <a:srgbClr val="0C9B4D"/>
                </a:solidFill>
              </a:rPr>
              <a:t>A</a:t>
            </a:r>
            <a:r>
              <a:rPr lang="en-US" altLang="zh-TW" sz="2400" b="1" u="sng" spc="90" dirty="0" smtClean="0">
                <a:solidFill>
                  <a:srgbClr val="0C9B4D"/>
                </a:solidFill>
              </a:rPr>
              <a:t>*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Wildcard </a:t>
            </a:r>
            <a:r>
              <a:rPr lang="en-US" altLang="zh-TW" dirty="0" smtClean="0">
                <a:solidFill>
                  <a:schemeClr val="accent2"/>
                </a:solidFill>
              </a:rPr>
              <a:t>Symbols</a:t>
            </a:r>
            <a:endParaRPr lang="en-US" altLang="zh-TW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Reg. Expr.</a:t>
            </a:r>
            <a:r>
              <a:rPr lang="en-US" altLang="zh-TW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rgbClr val="3333CC"/>
                </a:solidFill>
              </a:rPr>
              <a:t>and </a:t>
            </a:r>
            <a:r>
              <a:rPr lang="en-US" altLang="zh-TW" dirty="0" smtClean="0">
                <a:solidFill>
                  <a:srgbClr val="D60093"/>
                </a:solidFill>
              </a:rPr>
              <a:t>Extended Reg. Expr.</a:t>
            </a:r>
            <a:endParaRPr lang="en-US" altLang="zh-TW" dirty="0">
              <a:solidFill>
                <a:srgbClr val="D60093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</a:t>
            </a:r>
            <a:r>
              <a:rPr lang="en-US" altLang="zh-TW" sz="2400" spc="-10" dirty="0" smtClean="0"/>
              <a:t>of a </a:t>
            </a:r>
            <a:r>
              <a:rPr lang="en-US" altLang="zh-TW" sz="2400" spc="-10" dirty="0"/>
              <a:t>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</a:t>
            </a:r>
            <a:r>
              <a:rPr lang="en-US" altLang="zh-TW" sz="2400" spc="-10" dirty="0" smtClean="0"/>
              <a:t>requires</a:t>
            </a:r>
            <a:r>
              <a:rPr lang="en-US" altLang="zh-TW" sz="2000" spc="-10" dirty="0" smtClean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to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match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the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front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</a:t>
            </a:r>
            <a:r>
              <a:rPr lang="en-US" altLang="zh-TW" sz="2400" spc="-40" dirty="0" smtClean="0"/>
              <a:t>lin</a:t>
            </a:r>
            <a:r>
              <a:rPr lang="en-US" altLang="zh-TW" sz="2400" spc="-130" dirty="0" smtClean="0"/>
              <a:t>e</a:t>
            </a:r>
            <a:r>
              <a:rPr lang="en-US" altLang="zh-TW" sz="2400" spc="-40" dirty="0" smtClean="0"/>
              <a:t>.</a:t>
            </a:r>
            <a:r>
              <a:rPr lang="en-US" altLang="zh-TW" sz="1800" spc="-4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 smtClean="0">
                <a:solidFill>
                  <a:srgbClr val="0C9B4D"/>
                </a:solidFill>
              </a:rPr>
              <a:t>.</a:t>
            </a:r>
            <a:r>
              <a:rPr lang="en-US" altLang="zh-TW" sz="18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 smtClean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last </a:t>
            </a:r>
            <a:r>
              <a:rPr lang="en-US" altLang="zh-TW" sz="2400" spc="-10" dirty="0">
                <a:solidFill>
                  <a:srgbClr val="000000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 smtClean="0"/>
              <a:t>expression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end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'Z</a:t>
            </a:r>
            <a:r>
              <a:rPr lang="en-US" altLang="zh-TW" sz="2400" dirty="0" smtClean="0">
                <a:solidFill>
                  <a:srgbClr val="0C9B4D"/>
                </a:solidFill>
              </a:rPr>
              <a:t>'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 smtClean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 smtClean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 smtClean="0">
                <a:solidFill>
                  <a:srgbClr val="0C9B4D"/>
                </a:solidFill>
              </a:rPr>
              <a:t>zA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b="1" u="sng" dirty="0">
              <a:solidFill>
                <a:srgbClr val="0C9B4D"/>
              </a:solidFill>
              <a:latin typeface="Agency FB" panose="020B0503020202020204" pitchFamily="34" charset="0"/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expression.</a:t>
            </a:r>
            <a:r>
              <a:rPr lang="en-US" altLang="zh-TW" sz="20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 smtClean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a line begins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dirty="0" smtClean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^A.*Z$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</a:rPr>
              <a:t>Only</a:t>
            </a:r>
            <a:r>
              <a:rPr lang="en-US" altLang="zh-TW" sz="4400" dirty="0" smtClean="0"/>
              <a:t> </a:t>
            </a:r>
            <a:r>
              <a:rPr lang="en-US" altLang="zh-TW" sz="4400" dirty="0" smtClean="0">
                <a:solidFill>
                  <a:srgbClr val="FF9900"/>
                </a:solidFill>
              </a:rPr>
              <a:t>Normal</a:t>
            </a:r>
            <a:r>
              <a:rPr lang="en-US" altLang="zh-TW" sz="4400" dirty="0" smtClean="0"/>
              <a:t> </a:t>
            </a:r>
            <a:r>
              <a:rPr lang="en-US" altLang="zh-TW" sz="4400" dirty="0" smtClean="0">
                <a:solidFill>
                  <a:srgbClr val="FF9900"/>
                </a:solidFill>
              </a:rPr>
              <a:t>Regular Expressions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\{x\}</a:t>
            </a:r>
            <a:r>
              <a:rPr lang="en-US" altLang="zh-TW" sz="2600" dirty="0" smtClean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\{</a:t>
            </a:r>
            <a:r>
              <a:rPr lang="en-US" altLang="zh-TW" sz="2600" b="1" dirty="0" err="1" smtClean="0">
                <a:solidFill>
                  <a:srgbClr val="FF9900"/>
                </a:solidFill>
              </a:rPr>
              <a:t>x,y</a:t>
            </a:r>
            <a:r>
              <a:rPr lang="en-US" altLang="zh-TW" sz="2600" b="1" dirty="0" smtClean="0">
                <a:solidFill>
                  <a:srgbClr val="FF9900"/>
                </a:solidFill>
              </a:rPr>
              <a:t>\}</a:t>
            </a:r>
            <a:r>
              <a:rPr lang="en-US" altLang="zh-TW" sz="2600" dirty="0" smtClean="0"/>
              <a:t>Matches the preceding regular expression only if it the number of repetitions is in the range of x to y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\{x,\}</a:t>
            </a:r>
            <a:r>
              <a:rPr lang="en-US" altLang="zh-TW" sz="2600" dirty="0" smtClean="0"/>
              <a:t>	Matches the preceding regular expression only if it the number of repetitions is </a:t>
            </a:r>
            <a:r>
              <a:rPr lang="en-US" altLang="zh-TW" sz="2600" dirty="0" smtClean="0">
                <a:sym typeface="Symbol" pitchFamily="18" charset="2"/>
              </a:rPr>
              <a:t> </a:t>
            </a:r>
            <a:r>
              <a:rPr lang="en-US" altLang="zh-TW" sz="2600" dirty="0" smtClean="0"/>
              <a:t>x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\&lt;</a:t>
            </a:r>
            <a:r>
              <a:rPr lang="en-US" altLang="zh-TW" sz="2600" dirty="0" smtClean="0"/>
              <a:t>	Matches the expression only if it starts a word (it is </a:t>
            </a:r>
            <a:r>
              <a:rPr lang="en-US" altLang="zh-TW" sz="2600" i="1" dirty="0" smtClean="0"/>
              <a:t>somewhat analogous</a:t>
            </a:r>
            <a:r>
              <a:rPr lang="en-US" altLang="zh-TW" sz="2600" dirty="0" smtClean="0"/>
              <a:t> to ^)  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\&gt;</a:t>
            </a:r>
            <a:r>
              <a:rPr lang="en-US" altLang="zh-TW" sz="2600" dirty="0" smtClean="0"/>
              <a:t>	Matches the expression only if it ends a word (it is </a:t>
            </a:r>
            <a:r>
              <a:rPr lang="en-US" altLang="zh-TW" sz="2600" i="1" dirty="0" smtClean="0"/>
              <a:t>somewhat analogous</a:t>
            </a:r>
            <a:r>
              <a:rPr lang="en-US" altLang="zh-TW" sz="2600" dirty="0" smtClean="0"/>
              <a:t> to $)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\(</a:t>
            </a:r>
            <a:r>
              <a:rPr lang="en-US" altLang="zh-TW" sz="2600" dirty="0" smtClean="0"/>
              <a:t>…</a:t>
            </a:r>
            <a:r>
              <a:rPr lang="en-US" altLang="zh-TW" sz="2600" b="1" dirty="0" smtClean="0">
                <a:solidFill>
                  <a:srgbClr val="FF9900"/>
                </a:solidFill>
              </a:rPr>
              <a:t>\)</a:t>
            </a:r>
            <a:r>
              <a:rPr lang="en-US" altLang="zh-TW" sz="2600" dirty="0" smtClean="0"/>
              <a:t>	Remembers the specific pattern matched, use it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\1</a:t>
            </a:r>
            <a:r>
              <a:rPr lang="en-US" altLang="zh-TW" sz="2600" dirty="0" smtClean="0"/>
              <a:t>, </a:t>
            </a:r>
            <a:r>
              <a:rPr lang="en-US" altLang="zh-TW" sz="2600" b="1" dirty="0" smtClean="0">
                <a:solidFill>
                  <a:srgbClr val="FF9900"/>
                </a:solidFill>
              </a:rPr>
              <a:t>\2</a:t>
            </a:r>
            <a:r>
              <a:rPr lang="en-US" altLang="zh-TW" sz="2600" dirty="0" smtClean="0"/>
              <a:t>...  to let you identify a rematch to that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 smtClean="0"/>
              <a:t> </a:t>
            </a:r>
            <a:r>
              <a:rPr lang="en-US" altLang="zh-TW" sz="2200" dirty="0" smtClean="0"/>
              <a:t>This one is a bit tricky.  An example will make it simpler. Suppose that you wanted to find any double-repeated letters, such as in “ba</a:t>
            </a:r>
            <a:r>
              <a:rPr lang="en-US" altLang="zh-TW" sz="2200" b="1" dirty="0" smtClean="0">
                <a:solidFill>
                  <a:srgbClr val="FF9933"/>
                </a:solidFill>
              </a:rPr>
              <a:t>n</a:t>
            </a:r>
            <a:r>
              <a:rPr lang="en-US" altLang="zh-TW" sz="2200" b="1" dirty="0" smtClean="0">
                <a:solidFill>
                  <a:srgbClr val="0070C0"/>
                </a:solidFill>
              </a:rPr>
              <a:t>a</a:t>
            </a:r>
            <a:r>
              <a:rPr lang="en-US" altLang="zh-TW" sz="2200" b="1" dirty="0" smtClean="0">
                <a:solidFill>
                  <a:srgbClr val="FF9933"/>
                </a:solidFill>
              </a:rPr>
              <a:t>n</a:t>
            </a:r>
            <a:r>
              <a:rPr lang="en-US" altLang="zh-TW" sz="2200" b="1" dirty="0" smtClean="0">
                <a:solidFill>
                  <a:srgbClr val="0070C0"/>
                </a:solidFill>
              </a:rPr>
              <a:t>a</a:t>
            </a:r>
            <a:r>
              <a:rPr lang="en-US" altLang="zh-TW" sz="2200" dirty="0" smtClean="0"/>
              <a:t>” and “</a:t>
            </a:r>
            <a:r>
              <a:rPr lang="en-US" altLang="zh-TW" sz="2200" b="1" dirty="0" err="1" smtClean="0">
                <a:solidFill>
                  <a:srgbClr val="FF9933"/>
                </a:solidFill>
              </a:rPr>
              <a:t>n</a:t>
            </a:r>
            <a:r>
              <a:rPr lang="en-US" altLang="zh-TW" sz="2200" b="1" dirty="0" err="1" smtClean="0">
                <a:solidFill>
                  <a:srgbClr val="0070C0"/>
                </a:solidFill>
              </a:rPr>
              <a:t>o</a:t>
            </a:r>
            <a:r>
              <a:rPr lang="en-US" altLang="zh-TW" sz="2200" b="1" dirty="0" err="1" smtClean="0">
                <a:solidFill>
                  <a:srgbClr val="FF9933"/>
                </a:solidFill>
              </a:rPr>
              <a:t>n</a:t>
            </a:r>
            <a:r>
              <a:rPr lang="en-US" altLang="zh-TW" sz="2200" b="1" dirty="0" err="1" smtClean="0">
                <a:solidFill>
                  <a:srgbClr val="0070C0"/>
                </a:solidFill>
              </a:rPr>
              <a:t>o</a:t>
            </a:r>
            <a:r>
              <a:rPr lang="en-US" altLang="zh-TW" sz="2200" dirty="0" err="1" smtClean="0"/>
              <a:t>gram</a:t>
            </a:r>
            <a:r>
              <a:rPr lang="en-US" altLang="zh-TW" sz="2200" dirty="0" smtClean="0"/>
              <a:t>”.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1000" dirty="0" smtClean="0"/>
              <a:t/>
            </a:r>
            <a:br>
              <a:rPr lang="en-US" altLang="zh-TW" sz="1000" dirty="0" smtClean="0"/>
            </a:br>
            <a:r>
              <a:rPr lang="en-US" altLang="zh-TW" sz="2000" dirty="0" smtClean="0"/>
              <a:t>Then your regular expression is: </a:t>
            </a:r>
            <a:r>
              <a:rPr lang="en-US" altLang="zh-TW" sz="2000" dirty="0" smtClean="0">
                <a:solidFill>
                  <a:srgbClr val="FF9933"/>
                </a:solidFill>
              </a:rPr>
              <a:t>\([</a:t>
            </a:r>
            <a:r>
              <a:rPr lang="en-US" altLang="zh-TW" sz="2000" dirty="0" err="1" smtClean="0">
                <a:solidFill>
                  <a:srgbClr val="FF9933"/>
                </a:solidFill>
              </a:rPr>
              <a:t>bdcfghj</a:t>
            </a:r>
            <a:r>
              <a:rPr lang="en-US" altLang="zh-TW" sz="2000" dirty="0" smtClean="0">
                <a:solidFill>
                  <a:srgbClr val="FF9933"/>
                </a:solidFill>
              </a:rPr>
              <a:t>-</a:t>
            </a:r>
            <a:r>
              <a:rPr lang="en-US" altLang="zh-TW" sz="2000" dirty="0" err="1" smtClean="0">
                <a:solidFill>
                  <a:srgbClr val="FF9933"/>
                </a:solidFill>
              </a:rPr>
              <a:t>np</a:t>
            </a:r>
            <a:r>
              <a:rPr lang="en-US" altLang="zh-TW" sz="2000" dirty="0" smtClean="0">
                <a:solidFill>
                  <a:srgbClr val="FF9933"/>
                </a:solidFill>
              </a:rPr>
              <a:t>-</a:t>
            </a:r>
            <a:r>
              <a:rPr lang="en-US" altLang="zh-TW" sz="2000" dirty="0" err="1" smtClean="0">
                <a:solidFill>
                  <a:srgbClr val="FF9933"/>
                </a:solidFill>
              </a:rPr>
              <a:t>tv</a:t>
            </a:r>
            <a:r>
              <a:rPr lang="en-US" altLang="zh-TW" sz="2000" dirty="0" smtClean="0">
                <a:solidFill>
                  <a:srgbClr val="FF9933"/>
                </a:solidFill>
              </a:rPr>
              <a:t>-z]\)</a:t>
            </a:r>
            <a:r>
              <a:rPr lang="en-US" altLang="zh-TW" sz="2000" dirty="0" smtClean="0">
                <a:solidFill>
                  <a:srgbClr val="0066CC"/>
                </a:solidFill>
              </a:rPr>
              <a:t>\([</a:t>
            </a:r>
            <a:r>
              <a:rPr lang="en-US" altLang="zh-TW" sz="2000" dirty="0" err="1" smtClean="0">
                <a:solidFill>
                  <a:srgbClr val="0066CC"/>
                </a:solidFill>
              </a:rPr>
              <a:t>aeiou</a:t>
            </a:r>
            <a:r>
              <a:rPr lang="en-US" altLang="zh-TW" sz="2000" dirty="0" smtClean="0">
                <a:solidFill>
                  <a:srgbClr val="0066CC"/>
                </a:solidFill>
              </a:rPr>
              <a:t>]\)</a:t>
            </a:r>
            <a:r>
              <a:rPr lang="en-US" altLang="zh-TW" sz="2000" dirty="0" smtClean="0">
                <a:solidFill>
                  <a:srgbClr val="FF9933"/>
                </a:solidFill>
              </a:rPr>
              <a:t>\1</a:t>
            </a:r>
            <a:r>
              <a:rPr lang="en-US" altLang="zh-TW" sz="2000" dirty="0" smtClean="0">
                <a:solidFill>
                  <a:srgbClr val="0066CC"/>
                </a:solidFill>
              </a:rPr>
              <a:t>\2</a:t>
            </a:r>
            <a:endParaRPr lang="en-US" altLang="zh-TW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sz="4400" spc="-100" dirty="0" smtClean="0">
                <a:solidFill>
                  <a:srgbClr val="333399"/>
                </a:solidFill>
              </a:rPr>
              <a:t>Only</a:t>
            </a:r>
            <a:r>
              <a:rPr lang="en-US" altLang="zh-TW" sz="4400" dirty="0" smtClean="0"/>
              <a:t> </a:t>
            </a:r>
            <a:r>
              <a:rPr lang="en-US" altLang="zh-TW" sz="4400" dirty="0" smtClean="0">
                <a:solidFill>
                  <a:srgbClr val="D60093"/>
                </a:solidFill>
              </a:rPr>
              <a:t>Extended Regular Expressions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600" b="1" dirty="0" smtClean="0">
                <a:solidFill>
                  <a:srgbClr val="D60093"/>
                </a:solidFill>
              </a:rPr>
              <a:t>?</a:t>
            </a:r>
            <a:r>
              <a:rPr lang="en-US" altLang="zh-TW" sz="2600" dirty="0" smtClean="0"/>
              <a:t>	Makes the preceding expression optional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 x? == </a:t>
            </a:r>
            <a:r>
              <a:rPr lang="en-US" altLang="zh-TW" sz="2400" dirty="0" err="1" smtClean="0"/>
              <a:t>grep</a:t>
            </a:r>
            <a:r>
              <a:rPr lang="en-US" altLang="zh-TW" sz="2400" dirty="0" smtClean="0"/>
              <a:t> x\{0,1\}	          </a:t>
            </a:r>
            <a:r>
              <a:rPr lang="en-US" altLang="zh-TW" sz="2400" dirty="0" smtClean="0">
                <a:latin typeface="Aharoni" pitchFamily="2" charset="-79"/>
                <a:cs typeface="Aharoni" pitchFamily="2" charset="-79"/>
              </a:rPr>
              <a:t>No expressivity impact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200" i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TW" sz="2600" b="1" dirty="0" smtClean="0">
                <a:solidFill>
                  <a:srgbClr val="D60093"/>
                </a:solidFill>
              </a:rPr>
              <a:t>+</a:t>
            </a:r>
            <a:r>
              <a:rPr lang="en-US" altLang="zh-TW" sz="2600" dirty="0" smtClean="0"/>
              <a:t>	Requires the preceding expression to occur at least once 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 x+ == </a:t>
            </a:r>
            <a:r>
              <a:rPr lang="en-US" altLang="zh-TW" sz="2400" dirty="0" err="1" smtClean="0"/>
              <a:t>grep</a:t>
            </a:r>
            <a:r>
              <a:rPr lang="en-US" altLang="zh-TW" sz="2400" dirty="0" smtClean="0"/>
              <a:t> x\{1,*\}		          </a:t>
            </a:r>
            <a:r>
              <a:rPr lang="en-US" altLang="zh-TW" sz="2400" dirty="0" smtClean="0">
                <a:latin typeface="Aharoni" pitchFamily="2" charset="-79"/>
                <a:cs typeface="Aharoni" pitchFamily="2" charset="-79"/>
              </a:rPr>
              <a:t>No expressivity impact</a:t>
            </a:r>
          </a:p>
          <a:p>
            <a:pPr>
              <a:lnSpc>
                <a:spcPct val="90000"/>
              </a:lnSpc>
              <a:buNone/>
            </a:pPr>
            <a:endParaRPr lang="en-US" altLang="zh-TW" sz="1200" i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600" b="1" dirty="0" smtClean="0">
                <a:solidFill>
                  <a:srgbClr val="D60093"/>
                </a:solidFill>
              </a:rPr>
              <a:t>|</a:t>
            </a:r>
            <a:r>
              <a:rPr lang="en-US" altLang="zh-TW" sz="2600" dirty="0" smtClean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	 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x|y</a:t>
            </a:r>
            <a:r>
              <a:rPr lang="en-US" altLang="zh-TW" sz="2400" dirty="0" smtClean="0"/>
              <a:t>  </a:t>
            </a:r>
            <a:r>
              <a:rPr lang="en-US" altLang="zh-TW" sz="2400" b="1" dirty="0" smtClean="0">
                <a:latin typeface="+mj-lt"/>
                <a:ea typeface="Cambria Math"/>
                <a:sym typeface="Symbol"/>
              </a:rPr>
              <a:t></a:t>
            </a:r>
            <a:r>
              <a:rPr lang="en-US" altLang="zh-TW" sz="2400" dirty="0" smtClean="0"/>
              <a:t>  </a:t>
            </a:r>
            <a:r>
              <a:rPr lang="en-US" altLang="zh-TW" sz="2400" dirty="0" err="1" smtClean="0"/>
              <a:t>grep</a:t>
            </a:r>
            <a:r>
              <a:rPr lang="en-US" altLang="zh-TW" sz="2400" dirty="0" smtClean="0"/>
              <a:t> -e x  -e y	            </a:t>
            </a:r>
            <a:r>
              <a:rPr lang="en-US" altLang="zh-TW" sz="24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Improves expressivity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200" i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TW" sz="2600" b="1" dirty="0" smtClean="0">
                <a:solidFill>
                  <a:srgbClr val="D60093"/>
                </a:solidFill>
              </a:rPr>
              <a:t>()</a:t>
            </a:r>
            <a:r>
              <a:rPr lang="en-US" altLang="zh-TW" sz="2600" dirty="0" smtClean="0"/>
              <a:t>	Used with the OR operation to change the </a:t>
            </a:r>
            <a:r>
              <a:rPr lang="en-US" altLang="zh-TW" sz="2600" dirty="0" err="1" smtClean="0"/>
              <a:t>associativity</a:t>
            </a:r>
            <a:r>
              <a:rPr lang="en-US" altLang="zh-TW" sz="2600" dirty="0" smtClean="0"/>
              <a:t> of the OR operator.  So w(</a:t>
            </a:r>
            <a:r>
              <a:rPr lang="en-US" altLang="zh-TW" sz="2600" dirty="0" err="1" smtClean="0"/>
              <a:t>xy|yw</a:t>
            </a:r>
            <a:r>
              <a:rPr lang="en-US" altLang="zh-TW" sz="2600" dirty="0" smtClean="0"/>
              <a:t>)z matches to exactly these 2 strings: </a:t>
            </a:r>
            <a:r>
              <a:rPr lang="en-US" altLang="zh-TW" sz="2600" dirty="0" err="1" smtClean="0"/>
              <a:t>wxyz</a:t>
            </a:r>
            <a:r>
              <a:rPr lang="en-US" altLang="zh-TW" sz="2600" dirty="0" smtClean="0"/>
              <a:t> and </a:t>
            </a:r>
            <a:r>
              <a:rPr lang="en-US" altLang="zh-TW" sz="2600" dirty="0" err="1" smtClean="0"/>
              <a:t>wywz</a:t>
            </a:r>
            <a:r>
              <a:rPr lang="en-US" altLang="zh-TW" sz="2400" dirty="0" smtClean="0"/>
              <a:t>	            </a:t>
            </a:r>
            <a:r>
              <a:rPr lang="en-US" altLang="zh-TW" sz="24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Improves expressivity</a:t>
            </a:r>
          </a:p>
          <a:p>
            <a:pPr>
              <a:lnSpc>
                <a:spcPct val="90000"/>
              </a:lnSpc>
              <a:buNone/>
            </a:pPr>
            <a:endParaRPr lang="en-US" altLang="zh-TW" sz="12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600" strike="sngStrike" dirty="0" smtClean="0">
                <a:solidFill>
                  <a:srgbClr val="C00000"/>
                </a:solidFill>
              </a:rPr>
              <a:t>{, }, \1, … \9, \&lt;, \&gt;</a:t>
            </a:r>
            <a:br>
              <a:rPr lang="en-US" altLang="zh-TW" sz="2600" strike="sngStrike" dirty="0" smtClean="0">
                <a:solidFill>
                  <a:srgbClr val="C00000"/>
                </a:solidFill>
              </a:rPr>
            </a:br>
            <a:r>
              <a:rPr lang="en-US" altLang="zh-TW" sz="2600" dirty="0" smtClean="0">
                <a:solidFill>
                  <a:srgbClr val="C00000"/>
                </a:solidFill>
              </a:rPr>
              <a:t>These have no special meaning </a:t>
            </a:r>
            <a:r>
              <a:rPr lang="en-US" altLang="zh-TW" sz="2600" i="1" dirty="0" smtClean="0">
                <a:solidFill>
                  <a:srgbClr val="C00000"/>
                </a:solidFill>
              </a:rPr>
              <a:t>(but most </a:t>
            </a:r>
            <a:r>
              <a:rPr lang="en-US" altLang="zh-TW" sz="2600" i="1" dirty="0" err="1" smtClean="0">
                <a:solidFill>
                  <a:srgbClr val="C00000"/>
                </a:solidFill>
              </a:rPr>
              <a:t>egreps</a:t>
            </a:r>
            <a:r>
              <a:rPr lang="en-US" altLang="zh-TW" sz="2600" i="1" dirty="0" smtClean="0">
                <a:solidFill>
                  <a:srgbClr val="C00000"/>
                </a:solidFill>
              </a:rPr>
              <a:t> allow them, as discussed on slides #</a:t>
            </a:r>
            <a:r>
              <a:rPr lang="en-US" altLang="zh-TW" sz="2600" i="1" dirty="0" smtClean="0">
                <a:solidFill>
                  <a:srgbClr val="C00000"/>
                </a:solidFill>
              </a:rPr>
              <a:t>133-134, </a:t>
            </a:r>
            <a:r>
              <a:rPr lang="en-US" altLang="zh-TW" sz="2600" i="1" dirty="0" smtClean="0">
                <a:solidFill>
                  <a:srgbClr val="C00000"/>
                </a:solidFill>
              </a:rPr>
              <a:t>above…)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		          </a:t>
            </a:r>
            <a:r>
              <a:rPr lang="en-US" altLang="zh-TW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Lowers expressivity (if not allowed) 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8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another sample regular expression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8800"/>
            <a:ext cx="91440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TW" altLang="en-US" sz="6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grep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w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e 'three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400" dirty="0">
                <a:latin typeface="High Tower Text" pitchFamily="18" charset="0"/>
              </a:rPr>
              <a:t>'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e 'four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400" dirty="0">
                <a:latin typeface="High Tower Text" pitchFamily="18" charset="0"/>
              </a:rPr>
              <a:t>' lewis.txt 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very large house with a housekeeper called Mrs. Macready and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shall be only a statue of a Faun in her horrible house until the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time of those four thrones at </a:t>
            </a:r>
            <a:r>
              <a:rPr lang="en-US" altLang="zh-TW" sz="2400" dirty="0" err="1">
                <a:latin typeface="High Tower Text" pitchFamily="18" charset="0"/>
              </a:rPr>
              <a:t>Cair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Paravel</a:t>
            </a:r>
            <a:r>
              <a:rPr lang="en-US" altLang="zh-TW" sz="2400" dirty="0">
                <a:latin typeface="High Tower Text" pitchFamily="18" charset="0"/>
              </a:rPr>
              <a:t>).  Once you were all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else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namely a little dwarf who stood with his back to it about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there's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sugar,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and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some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matches.</a:t>
            </a:r>
            <a:r>
              <a:rPr lang="en-US" altLang="zh-TW" sz="2000" dirty="0">
                <a:latin typeface="High Tower Text" pitchFamily="18" charset="0"/>
              </a:rPr>
              <a:t>  </a:t>
            </a:r>
            <a:r>
              <a:rPr lang="en-US" altLang="zh-TW" sz="2400" dirty="0">
                <a:latin typeface="High Tower Text" pitchFamily="18" charset="0"/>
              </a:rPr>
              <a:t>And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if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someone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will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get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two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or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"Four thrones in </a:t>
            </a:r>
            <a:r>
              <a:rPr lang="en-US" altLang="zh-TW" sz="2400" dirty="0" err="1">
                <a:latin typeface="High Tower Text" pitchFamily="18" charset="0"/>
              </a:rPr>
              <a:t>Cair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Paravel</a:t>
            </a:r>
            <a:r>
              <a:rPr lang="en-US" altLang="zh-TW" sz="2400" dirty="0">
                <a:latin typeface="High Tower Text" pitchFamily="18" charset="0"/>
              </a:rPr>
              <a:t>," said the Witch.  "How if only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hill and came straight across and stood before </a:t>
            </a:r>
            <a:r>
              <a:rPr lang="en-US" altLang="zh-TW" sz="2400" dirty="0" err="1">
                <a:latin typeface="High Tower Text" pitchFamily="18" charset="0"/>
              </a:rPr>
              <a:t>Aslan</a:t>
            </a:r>
            <a:r>
              <a:rPr lang="en-US" altLang="zh-TW" sz="2400" dirty="0">
                <a:latin typeface="High Tower Text" pitchFamily="18" charset="0"/>
              </a:rPr>
              <a:t>.  The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flashing so quickly that they looked like three knives and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7242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95800"/>
          </a:xfrm>
        </p:spPr>
        <p:txBody>
          <a:bodyPr/>
          <a:lstStyle/>
          <a:p>
            <a:pPr marL="0" indent="0" eaLnBrk="1" hangingPunct="1"/>
            <a:endParaRPr lang="zh-TW" altLang="en-US" sz="7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r>
              <a:rPr lang="zh-TW" altLang="en-US" sz="24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'^word' files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{“word” at the start of a line}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'word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files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{“word” at the end of a line}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'^word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files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{lines containing only “word”}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'\^s' files  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{lines containing “^s”}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'[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Ww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ord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files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“Word” or “word”}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'B[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oO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bB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]' files 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BOB, Bob, </a:t>
            </a:r>
            <a:r>
              <a:rPr lang="en-US" altLang="zh-TW" sz="2800" dirty="0" err="1">
                <a:solidFill>
                  <a:srgbClr val="000000"/>
                </a:solidFill>
                <a:latin typeface="Arial Narrow" pitchFamily="34" charset="0"/>
              </a:rPr>
              <a:t>BOb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 or </a:t>
            </a:r>
            <a:r>
              <a:rPr lang="en-US" altLang="zh-TW" sz="2800" dirty="0" err="1">
                <a:solidFill>
                  <a:srgbClr val="000000"/>
                </a:solidFill>
                <a:latin typeface="Arial Narrow" pitchFamily="34" charset="0"/>
              </a:rPr>
              <a:t>BoB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 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'^</a:t>
            </a:r>
            <a:r>
              <a:rPr lang="en-US" altLang="zh-TW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' 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files         	 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blank lines}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'[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]' file  	 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pairs of numeric digits}</a:t>
            </a:r>
            <a:endParaRPr lang="en-US" altLang="zh-TW" sz="28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11059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Searching for something in a file</a:t>
            </a:r>
            <a:b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</a:br>
            <a:r>
              <a:rPr lang="en-US" altLang="zh-TW" sz="4400" b="0" dirty="0">
                <a:solidFill>
                  <a:srgbClr val="FF0000"/>
                </a:solidFill>
                <a:latin typeface="Arial" pitchFamily="34" charset="0"/>
              </a:rPr>
              <a:t>some more grep examples</a:t>
            </a:r>
          </a:p>
        </p:txBody>
      </p:sp>
    </p:spTree>
    <p:extLst>
      <p:ext uri="{BB962C8B-B14F-4D97-AF65-F5344CB8AC3E}">
        <p14:creationId xmlns:p14="http://schemas.microsoft.com/office/powerpoint/2010/main" val="12847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</a:t>
            </a:r>
            <a:r>
              <a:rPr lang="en-US" altLang="zh-TW" sz="2400" spc="-10" dirty="0" smtClean="0"/>
              <a:t>of a </a:t>
            </a:r>
            <a:r>
              <a:rPr lang="en-US" altLang="zh-TW" sz="2400" spc="-10" dirty="0"/>
              <a:t>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</a:t>
            </a:r>
            <a:r>
              <a:rPr lang="en-US" altLang="zh-TW" sz="2400" spc="-10" dirty="0" smtClean="0"/>
              <a:t>requires</a:t>
            </a:r>
            <a:r>
              <a:rPr lang="en-US" altLang="zh-TW" sz="2000" spc="-10" dirty="0" smtClean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to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match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the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front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</a:t>
            </a:r>
            <a:r>
              <a:rPr lang="en-US" altLang="zh-TW" sz="2400" spc="-40" dirty="0" smtClean="0"/>
              <a:t>lin</a:t>
            </a:r>
            <a:r>
              <a:rPr lang="en-US" altLang="zh-TW" sz="2400" spc="-130" dirty="0" smtClean="0"/>
              <a:t>e</a:t>
            </a:r>
            <a:r>
              <a:rPr lang="en-US" altLang="zh-TW" sz="2400" spc="-40" dirty="0" smtClean="0"/>
              <a:t>.</a:t>
            </a:r>
            <a:r>
              <a:rPr lang="en-US" altLang="zh-TW" sz="1800" spc="-4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 smtClean="0">
                <a:solidFill>
                  <a:srgbClr val="0C9B4D"/>
                </a:solidFill>
              </a:rPr>
              <a:t>.</a:t>
            </a:r>
            <a:r>
              <a:rPr lang="en-US" altLang="zh-TW" sz="18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 smtClean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last </a:t>
            </a:r>
            <a:r>
              <a:rPr lang="en-US" altLang="zh-TW" sz="2400" spc="-10" dirty="0">
                <a:solidFill>
                  <a:srgbClr val="000000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 smtClean="0"/>
              <a:t>expression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end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'Z</a:t>
            </a:r>
            <a:r>
              <a:rPr lang="en-US" altLang="zh-TW" sz="2400" dirty="0" smtClean="0">
                <a:solidFill>
                  <a:srgbClr val="0C9B4D"/>
                </a:solidFill>
              </a:rPr>
              <a:t>'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endParaRPr lang="en-US" altLang="zh-TW" sz="2400" b="1" u="sng" dirty="0">
              <a:solidFill>
                <a:srgbClr val="0C9B4D"/>
              </a:solidFill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347716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1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endParaRPr lang="zh-TW" altLang="en-US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80000"/>
              </a:lnSpc>
            </a:pPr>
            <a:endParaRPr lang="zh-TW" altLang="en-US" sz="20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zh-TW" altLang="en-US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'[^a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0-9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   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{anything not a letter or number}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'^.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             	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{lines with exactly one character}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'"word"'           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{"word" within double quotes}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'"*word"*'           	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{“word”, with or without quotes}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'^\.'         		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{any line that starts with “.”}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'^\.[a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z][a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z]' 	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 start with “.” followed by 2 					  lower-case letters}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Searching for something in a file</a:t>
            </a:r>
            <a:b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</a:br>
            <a:r>
              <a:rPr lang="en-US" altLang="zh-TW" sz="4400" b="0" dirty="0">
                <a:solidFill>
                  <a:srgbClr val="FF0000"/>
                </a:solidFill>
                <a:latin typeface="Arial" pitchFamily="34" charset="0"/>
              </a:rPr>
              <a:t>some more grep examples</a:t>
            </a:r>
          </a:p>
        </p:txBody>
      </p:sp>
    </p:spTree>
    <p:extLst>
      <p:ext uri="{BB962C8B-B14F-4D97-AF65-F5344CB8AC3E}">
        <p14:creationId xmlns:p14="http://schemas.microsoft.com/office/powerpoint/2010/main" val="27506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</a:t>
            </a:r>
            <a:r>
              <a:rPr lang="en-US" altLang="zh-TW" sz="2400" spc="-10" dirty="0" smtClean="0"/>
              <a:t>of a </a:t>
            </a:r>
            <a:r>
              <a:rPr lang="en-US" altLang="zh-TW" sz="2400" spc="-10" dirty="0"/>
              <a:t>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</a:t>
            </a:r>
            <a:r>
              <a:rPr lang="en-US" altLang="zh-TW" sz="2400" spc="-10" dirty="0" smtClean="0"/>
              <a:t>requires</a:t>
            </a:r>
            <a:r>
              <a:rPr lang="en-US" altLang="zh-TW" sz="2000" spc="-10" dirty="0" smtClean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to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match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the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front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</a:t>
            </a:r>
            <a:r>
              <a:rPr lang="en-US" altLang="zh-TW" sz="2400" spc="-40" dirty="0" smtClean="0"/>
              <a:t>lin</a:t>
            </a:r>
            <a:r>
              <a:rPr lang="en-US" altLang="zh-TW" sz="2400" spc="-130" dirty="0" smtClean="0"/>
              <a:t>e</a:t>
            </a:r>
            <a:r>
              <a:rPr lang="en-US" altLang="zh-TW" sz="2400" spc="-40" dirty="0" smtClean="0"/>
              <a:t>.</a:t>
            </a:r>
            <a:r>
              <a:rPr lang="en-US" altLang="zh-TW" sz="1800" spc="-4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 smtClean="0">
                <a:solidFill>
                  <a:srgbClr val="0C9B4D"/>
                </a:solidFill>
              </a:rPr>
              <a:t>.</a:t>
            </a:r>
            <a:r>
              <a:rPr lang="en-US" altLang="zh-TW" sz="18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 smtClean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last </a:t>
            </a:r>
            <a:r>
              <a:rPr lang="en-US" altLang="zh-TW" sz="2400" spc="-10" dirty="0">
                <a:solidFill>
                  <a:srgbClr val="000000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 smtClean="0"/>
              <a:t>expression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end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'Z</a:t>
            </a:r>
            <a:r>
              <a:rPr lang="en-US" altLang="zh-TW" sz="2400" dirty="0" smtClean="0">
                <a:solidFill>
                  <a:srgbClr val="0C9B4D"/>
                </a:solidFill>
              </a:rPr>
              <a:t>'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 smtClean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 smtClean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 smtClean="0">
                <a:solidFill>
                  <a:srgbClr val="0C9B4D"/>
                </a:solidFill>
              </a:rPr>
              <a:t>zA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b="1" u="sng" dirty="0">
              <a:solidFill>
                <a:srgbClr val="0C9B4D"/>
              </a:solidFill>
              <a:latin typeface="Agency FB" panose="020B0503020202020204" pitchFamily="34" charset="0"/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expression.</a:t>
            </a:r>
            <a:r>
              <a:rPr lang="en-US" altLang="zh-TW" sz="20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 smtClean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a line begins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dirty="0" smtClean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^A.*Z$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</a:t>
            </a:r>
            <a:r>
              <a:rPr lang="en-US" altLang="zh-TW" sz="2400" spc="-10" dirty="0" smtClean="0"/>
              <a:t>of a </a:t>
            </a:r>
            <a:r>
              <a:rPr lang="en-US" altLang="zh-TW" sz="2400" spc="-10" dirty="0"/>
              <a:t>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</a:t>
            </a:r>
            <a:r>
              <a:rPr lang="en-US" altLang="zh-TW" sz="2400" spc="-10" dirty="0" smtClean="0"/>
              <a:t>requires</a:t>
            </a:r>
            <a:r>
              <a:rPr lang="en-US" altLang="zh-TW" sz="2000" spc="-10" dirty="0" smtClean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to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match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the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front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</a:t>
            </a:r>
            <a:r>
              <a:rPr lang="en-US" altLang="zh-TW" sz="2400" spc="-40" dirty="0" smtClean="0"/>
              <a:t>lin</a:t>
            </a:r>
            <a:r>
              <a:rPr lang="en-US" altLang="zh-TW" sz="2400" spc="-130" dirty="0" smtClean="0"/>
              <a:t>e</a:t>
            </a:r>
            <a:r>
              <a:rPr lang="en-US" altLang="zh-TW" sz="2400" spc="-40" dirty="0" smtClean="0"/>
              <a:t>.</a:t>
            </a:r>
            <a:r>
              <a:rPr lang="en-US" altLang="zh-TW" sz="1800" spc="-4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 smtClean="0">
                <a:solidFill>
                  <a:srgbClr val="0C9B4D"/>
                </a:solidFill>
              </a:rPr>
              <a:t>.</a:t>
            </a:r>
            <a:r>
              <a:rPr lang="en-US" altLang="zh-TW" sz="18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 smtClean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last </a:t>
            </a:r>
            <a:r>
              <a:rPr lang="en-US" altLang="zh-TW" sz="2400" spc="-10" dirty="0">
                <a:solidFill>
                  <a:srgbClr val="000000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 smtClean="0"/>
              <a:t>expression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end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'Z</a:t>
            </a:r>
            <a:r>
              <a:rPr lang="en-US" altLang="zh-TW" sz="2400" dirty="0" smtClean="0">
                <a:solidFill>
                  <a:srgbClr val="0C9B4D"/>
                </a:solidFill>
              </a:rPr>
              <a:t>'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 smtClean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 smtClean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 smtClean="0">
                <a:solidFill>
                  <a:srgbClr val="0C9B4D"/>
                </a:solidFill>
              </a:rPr>
              <a:t>zA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b="1" u="sng" dirty="0">
              <a:solidFill>
                <a:srgbClr val="0C9B4D"/>
              </a:solidFill>
              <a:latin typeface="Agency FB" panose="020B0503020202020204" pitchFamily="34" charset="0"/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expression.</a:t>
            </a:r>
            <a:r>
              <a:rPr lang="en-US" altLang="zh-TW" sz="20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 smtClean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a line begins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dirty="0" smtClean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^A.*Z$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990600"/>
            <a:ext cx="9144000" cy="175260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09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^</a:t>
            </a: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first symbol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of a </a:t>
            </a:r>
            <a:r>
              <a:rPr lang="en-US" altLang="zh-TW" sz="2400" spc="-10" dirty="0">
                <a:solidFill>
                  <a:schemeClr val="bg1"/>
                </a:solidFill>
              </a:rPr>
              <a:t>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requires</a:t>
            </a:r>
            <a:r>
              <a:rPr lang="en-US" altLang="zh-TW" sz="2000" spc="-1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to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the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front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lin</a:t>
            </a:r>
            <a:r>
              <a:rPr lang="en-US" altLang="zh-TW" sz="2400" spc="-130" dirty="0" smtClean="0">
                <a:solidFill>
                  <a:schemeClr val="bg1"/>
                </a:solidFill>
              </a:rPr>
              <a:t>e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.</a:t>
            </a:r>
            <a:r>
              <a:rPr lang="en-US" altLang="zh-TW" sz="18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 smtClean="0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chemeClr val="bg1"/>
                </a:solidFill>
              </a:rPr>
              <a:t>g</a:t>
            </a:r>
            <a:r>
              <a:rPr lang="en-US" altLang="zh-TW" sz="2400" i="1" spc="-40" dirty="0" smtClean="0">
                <a:solidFill>
                  <a:schemeClr val="bg1"/>
                </a:solidFill>
              </a:rPr>
              <a:t>.</a:t>
            </a:r>
            <a:r>
              <a:rPr lang="en-US" altLang="zh-TW" sz="18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line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begins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with </a:t>
            </a:r>
            <a:r>
              <a:rPr lang="en-US" altLang="zh-TW" sz="2400" spc="-160" dirty="0" smtClean="0">
                <a:solidFill>
                  <a:schemeClr val="bg1"/>
                </a:solidFill>
              </a:rPr>
              <a:t>'A</a:t>
            </a:r>
            <a:r>
              <a:rPr lang="en-US" altLang="zh-TW" sz="2400" spc="-100" dirty="0" smtClean="0">
                <a:solidFill>
                  <a:schemeClr val="bg1"/>
                </a:solidFill>
              </a:rPr>
              <a:t>': </a:t>
            </a:r>
            <a:r>
              <a:rPr lang="en-US" altLang="zh-TW" sz="2400" spc="-100" dirty="0">
                <a:solidFill>
                  <a:schemeClr val="bg1"/>
                </a:solidFill>
              </a:rPr>
              <a:t>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(</a:t>
            </a:r>
            <a:r>
              <a:rPr lang="en-US" altLang="zh-TW" sz="2400" spc="-10" dirty="0">
                <a:solidFill>
                  <a:schemeClr val="bg1"/>
                </a:solidFill>
              </a:rPr>
              <a:t>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last </a:t>
            </a:r>
            <a:r>
              <a:rPr lang="en-US" altLang="zh-TW" sz="2400" spc="-10" dirty="0">
                <a:solidFill>
                  <a:schemeClr val="bg1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end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ends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20" dirty="0" smtClean="0">
                <a:solidFill>
                  <a:schemeClr val="bg1"/>
                </a:solidFill>
              </a:rPr>
              <a:t>'Z</a:t>
            </a:r>
            <a:r>
              <a:rPr lang="en-US" altLang="zh-TW" sz="2400" dirty="0" smtClean="0">
                <a:solidFill>
                  <a:schemeClr val="bg1"/>
                </a:solidFill>
              </a:rPr>
              <a:t>'</a:t>
            </a:r>
            <a:r>
              <a:rPr lang="en-US" altLang="zh-TW" sz="2400" spc="-100" dirty="0" smtClean="0">
                <a:solidFill>
                  <a:schemeClr val="bg1"/>
                </a:solidFill>
              </a:rPr>
              <a:t>: </a:t>
            </a:r>
            <a:r>
              <a:rPr lang="en-US" altLang="zh-TW" sz="2400" dirty="0" smtClean="0">
                <a:solidFill>
                  <a:schemeClr val="bg1"/>
                </a:solidFill>
              </a:rPr>
              <a:t>Z$</a:t>
            </a:r>
            <a:endParaRPr lang="en-US" altLang="zh-TW" sz="24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 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	</a:t>
            </a:r>
            <a:r>
              <a:rPr lang="en-US" altLang="zh-TW" sz="2400" spc="-120" dirty="0" smtClean="0"/>
              <a:t>(</a:t>
            </a:r>
            <a:r>
              <a:rPr lang="en-US" altLang="zh-TW" sz="2400" spc="-90" dirty="0" smtClean="0"/>
              <a:t>q-ma</a:t>
            </a:r>
            <a:r>
              <a:rPr lang="en-US" altLang="zh-TW" sz="2400" spc="-20" dirty="0" smtClean="0"/>
              <a:t>r</a:t>
            </a:r>
            <a:r>
              <a:rPr lang="en-US" altLang="zh-TW" sz="2400" spc="-120" dirty="0" smtClean="0"/>
              <a:t>k</a:t>
            </a:r>
            <a:r>
              <a:rPr lang="en-US" altLang="zh-TW" sz="2400" spc="-20" dirty="0" smtClean="0"/>
              <a:t>)</a:t>
            </a:r>
            <a:r>
              <a:rPr lang="en-US" altLang="zh-TW" sz="2300" spc="-20" dirty="0" smtClean="0"/>
              <a:t> </a:t>
            </a:r>
            <a:r>
              <a:rPr lang="en-US" altLang="zh-TW" sz="2400" spc="-10" dirty="0"/>
              <a:t>matches to any </a:t>
            </a:r>
            <a:r>
              <a:rPr lang="en-US" altLang="zh-TW" sz="2400" spc="-10" dirty="0" smtClean="0"/>
              <a:t>1 character. </a:t>
            </a:r>
            <a:r>
              <a:rPr lang="en-US" altLang="zh-TW" sz="2400" i="1" spc="-1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 smtClean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.</a:t>
            </a:r>
            <a:r>
              <a:rPr lang="en-US" altLang="zh-TW" sz="2000" spc="-2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30" dirty="0" smtClean="0">
                <a:solidFill>
                  <a:srgbClr val="0C9B4D"/>
                </a:solidFill>
              </a:rPr>
              <a:t>filename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?</a:t>
            </a:r>
            <a:r>
              <a:rPr lang="en-US" altLang="zh-TW" sz="2400" spc="-20" dirty="0" smtClean="0"/>
              <a:t>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</a:t>
            </a:r>
            <a:r>
              <a:rPr lang="en-US" altLang="zh-TW" sz="2400" spc="-40" dirty="0" smtClean="0"/>
              <a:t>characters.</a:t>
            </a:r>
            <a:r>
              <a:rPr lang="en-US" altLang="zh-TW" sz="2800" spc="-40" dirty="0" smtClean="0"/>
              <a:t>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          </a:t>
            </a:r>
            <a:r>
              <a:rPr lang="en-US" altLang="zh-TW" sz="8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</a:t>
            </a:r>
            <a:r>
              <a:rPr lang="en-US" altLang="zh-TW" sz="2400" dirty="0" smtClean="0">
                <a:solidFill>
                  <a:srgbClr val="0C9B4D"/>
                </a:solidFill>
              </a:rPr>
              <a:t>filename </a:t>
            </a:r>
            <a:r>
              <a:rPr lang="en-US" altLang="zh-TW" sz="2400" dirty="0">
                <a:solidFill>
                  <a:srgbClr val="0C9B4D"/>
                </a:solidFill>
              </a:rPr>
              <a:t>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</a:t>
            </a:r>
            <a:r>
              <a:rPr lang="en-US" altLang="zh-TW" sz="24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 </a:t>
            </a:r>
            <a:r>
              <a:rPr lang="en-US" altLang="zh-TW" sz="2400" b="1" u="sng" spc="30" dirty="0" smtClean="0">
                <a:solidFill>
                  <a:srgbClr val="0C9B4D"/>
                </a:solidFill>
              </a:rPr>
              <a:t>A</a:t>
            </a:r>
            <a:r>
              <a:rPr lang="en-US" altLang="zh-TW" sz="2400" b="1" u="sng" spc="90" dirty="0" smtClean="0">
                <a:solidFill>
                  <a:srgbClr val="0C9B4D"/>
                </a:solidFill>
              </a:rPr>
              <a:t>*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Recall: Wildcard Symbols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219200" y="3581400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dirty="0" smtClean="0">
                <a:latin typeface="Arial" charset="0"/>
                <a:ea typeface="新細明體" charset="-120"/>
              </a:rPr>
              <a:t>Its </a:t>
            </a:r>
            <a:r>
              <a:rPr lang="en-US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he same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</a:t>
            </a: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csh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grep</a:t>
            </a:r>
            <a:r>
              <a:rPr lang="en-US" sz="3200" b="0" dirty="0" smtClean="0">
                <a:latin typeface="Arial" charset="0"/>
                <a:ea typeface="新細明體" charset="-120"/>
              </a:rPr>
              <a:t>.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219200" y="4937760"/>
            <a:ext cx="5943600" cy="838200"/>
          </a:xfrm>
          <a:prstGeom prst="wedgeRoundRectCallout">
            <a:avLst>
              <a:gd name="adj1" fmla="val -63724"/>
              <a:gd name="adj2" fmla="val 222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sz="3200" b="0" dirty="0" smtClean="0">
                <a:latin typeface="Arial" charset="0"/>
                <a:ea typeface="新細明體" charset="-120"/>
              </a:rPr>
              <a:t>Its </a:t>
            </a:r>
            <a:r>
              <a:rPr lang="en-US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he same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</a:t>
            </a: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csh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grep, </a:t>
            </a:r>
            <a:r>
              <a:rPr kumimoji="1" lang="en-US" sz="3200" b="0" i="0" u="none" strike="noStrike" cap="none" spc="-6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but with a different symbol)</a:t>
            </a:r>
            <a:r>
              <a:rPr lang="en-US" sz="3200" b="0" spc="-60" dirty="0" smtClean="0">
                <a:latin typeface="Arial" charset="0"/>
                <a:ea typeface="新細明體" charset="-120"/>
              </a:rPr>
              <a:t>.</a:t>
            </a:r>
            <a:endParaRPr kumimoji="1" lang="en-US" sz="3200" b="0" i="0" u="none" strike="noStrike" cap="none" spc="-60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219200" y="5833872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dirty="0" smtClean="0">
                <a:latin typeface="Arial" charset="0"/>
                <a:ea typeface="新細明體" charset="-120"/>
              </a:rPr>
              <a:t>Its </a:t>
            </a:r>
            <a:r>
              <a:rPr lang="en-US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different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</a:t>
            </a: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csh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grep</a:t>
            </a:r>
            <a:r>
              <a:rPr lang="en-US" sz="3200" b="0" dirty="0" smtClean="0">
                <a:latin typeface="Arial" charset="0"/>
                <a:ea typeface="新細明體" charset="-120"/>
              </a:rPr>
              <a:t>.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19200" y="2743200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dirty="0" smtClean="0">
                <a:latin typeface="Arial" charset="0"/>
                <a:ea typeface="新細明體" charset="-120"/>
              </a:rPr>
              <a:t>Its </a:t>
            </a:r>
            <a:r>
              <a:rPr lang="en-US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he same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</a:t>
            </a: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csh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grep</a:t>
            </a:r>
            <a:r>
              <a:rPr lang="en-US" sz="3200" b="0" dirty="0" smtClean="0">
                <a:latin typeface="Arial" charset="0"/>
                <a:ea typeface="新細明體" charset="-120"/>
              </a:rPr>
              <a:t>.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219200" y="4724400"/>
            <a:ext cx="5867400" cy="1447800"/>
          </a:xfrm>
          <a:prstGeom prst="wedgeRoundRectCallout">
            <a:avLst>
              <a:gd name="adj1" fmla="val -25473"/>
              <a:gd name="adj2" fmla="val -1001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Actually there is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difference </a:t>
            </a:r>
            <a:b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how they treat a</a:t>
            </a:r>
            <a:r>
              <a:rPr kumimoji="1" lang="en-US" altLang="zh-TW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 </a:t>
            </a:r>
            <a:r>
              <a:rPr kumimoji="1" lang="en-US" altLang="zh-TW" sz="3200" b="0" i="0" u="none" strike="noStrike" cap="none" spc="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'</a:t>
            </a:r>
            <a:r>
              <a:rPr kumimoji="1" lang="en-US" altLang="zh-TW" sz="3200" b="0" i="0" u="none" strike="noStrike" cap="none" spc="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[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'  </a:t>
            </a:r>
            <a:br>
              <a:rPr lang="en-US" altLang="zh-TW" sz="3200" b="0" dirty="0" smtClean="0">
                <a:latin typeface="Arial" charset="0"/>
                <a:ea typeface="新細明體" charset="-120"/>
              </a:rPr>
            </a:br>
            <a:r>
              <a:rPr lang="en-US" altLang="zh-TW" sz="3200" b="0" dirty="0" smtClean="0">
                <a:latin typeface="Arial" charset="0"/>
                <a:ea typeface="新細明體" charset="-120"/>
              </a:rPr>
              <a:t>when it has no closing</a:t>
            </a:r>
            <a:r>
              <a:rPr lang="en-US" altLang="zh-TW" sz="2400" b="0" dirty="0" smtClean="0">
                <a:latin typeface="Arial" charset="0"/>
                <a:ea typeface="新細明體" charset="-120"/>
              </a:rPr>
              <a:t>  </a:t>
            </a:r>
            <a:r>
              <a:rPr lang="en-US" altLang="zh-TW" sz="3200" b="0" spc="100" dirty="0" smtClean="0">
                <a:latin typeface="Arial" charset="0"/>
                <a:ea typeface="新細明體" charset="-120"/>
              </a:rPr>
              <a:t>'</a:t>
            </a:r>
            <a:r>
              <a:rPr lang="en-US" altLang="zh-TW" sz="3200" b="0" spc="100" dirty="0" smtClean="0">
                <a:latin typeface="Lucida Fax" panose="02060602050505020204" pitchFamily="18" charset="0"/>
                <a:ea typeface="新細明體" charset="-120"/>
              </a:rPr>
              <a:t>]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'…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83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ular Callout 9"/>
          <p:cNvSpPr/>
          <p:nvPr/>
        </p:nvSpPr>
        <p:spPr bwMode="auto">
          <a:xfrm>
            <a:off x="4419600" y="1676400"/>
            <a:ext cx="4343400" cy="1752600"/>
          </a:xfrm>
          <a:prstGeom prst="wedgeRoundRectCallout">
            <a:avLst>
              <a:gd name="adj1" fmla="val -68161"/>
              <a:gd name="adj2" fmla="val 499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“</a:t>
            </a:r>
            <a:r>
              <a:rPr kumimoji="1" lang="en-US" altLang="zh-TW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has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no closing “</a:t>
            </a:r>
            <a:r>
              <a:rPr lang="en-US" altLang="zh-TW" sz="3200" dirty="0" smtClean="0"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”. </a:t>
            </a:r>
            <a:r>
              <a:rPr lang="en-US" altLang="zh-TW" sz="3200" b="0" spc="-30" dirty="0" smtClean="0">
                <a:latin typeface="Arial" charset="0"/>
                <a:ea typeface="新細明體" charset="-120"/>
              </a:rPr>
              <a:t>So grep sees this as an </a:t>
            </a:r>
            <a:r>
              <a:rPr lang="en-US" altLang="zh-TW" sz="320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incomplete pattern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114800" y="3200400"/>
            <a:ext cx="1447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6" name="Rounded Rectangular Callout 5"/>
          <p:cNvSpPr/>
          <p:nvPr/>
        </p:nvSpPr>
        <p:spPr bwMode="auto">
          <a:xfrm>
            <a:off x="0" y="5763126"/>
            <a:ext cx="4343400" cy="1094874"/>
          </a:xfrm>
          <a:prstGeom prst="wedgeRoundRectCallout">
            <a:avLst>
              <a:gd name="adj1" fmla="val 32548"/>
              <a:gd name="adj2" fmla="val -16222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“\” turns off the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special meaning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of the “</a:t>
            </a:r>
            <a:r>
              <a:rPr lang="en-US" altLang="zh-TW" sz="3200" dirty="0" smtClean="0"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”.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latin typeface="Lucida Console" panose="020B0609040504020204" pitchFamily="49" charset="0"/>
              </a:rPr>
              <a:t> grep --color '['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grep: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Invalid regular expression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latin typeface="Lucida Console" panose="020B0609040504020204" pitchFamily="49" charset="0"/>
              </a:rPr>
              <a:t> grep --color '\['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latin typeface="Lucida Console" panose="020B0609040504020204" pitchFamily="49" charset="0"/>
              </a:rPr>
              <a:t>a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latin typeface="Lucida Console" panose="020B0609040504020204" pitchFamily="49" charset="0"/>
              </a:rPr>
              <a:t>]d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572000" y="4648200"/>
            <a:ext cx="4038600" cy="1295400"/>
          </a:xfrm>
          <a:prstGeom prst="wedgeRoundRectCallout">
            <a:avLst>
              <a:gd name="adj1" fmla="val -131839"/>
              <a:gd name="adj2" fmla="val -3462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file has two lines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with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“</a:t>
            </a:r>
            <a:r>
              <a:rPr kumimoji="1" lang="en-US" altLang="zh-TW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symbols.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838200" y="2590800"/>
            <a:ext cx="6096000" cy="2286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838200" y="1600200"/>
            <a:ext cx="6248400" cy="3276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200" y="990600"/>
            <a:ext cx="45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3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  <a:endParaRPr lang="en-US" altLang="zh-TW" sz="2400" b="0" kern="0" dirty="0">
              <a:latin typeface="Lucida Console" panose="020B0609040504020204" pitchFamily="49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 spc="-160" smtClean="0">
                <a:solidFill>
                  <a:schemeClr val="accent2"/>
                </a:solidFill>
              </a:rPr>
              <a:t>Ho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w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60" smtClean="0">
                <a:solidFill>
                  <a:schemeClr val="accent2"/>
                </a:solidFill>
              </a:rPr>
              <a:t>g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rep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&amp;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csh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treat a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“</a:t>
            </a:r>
            <a:r>
              <a:rPr lang="en-US" altLang="zh-TW" b="1" kern="0" spc="-100" smtClean="0">
                <a:solidFill>
                  <a:schemeClr val="accent2"/>
                </a:solidFill>
                <a:latin typeface="Agency FB" panose="020B0503020202020204" pitchFamily="34" charset="0"/>
              </a:rPr>
              <a:t>[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”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300" smtClean="0">
                <a:solidFill>
                  <a:schemeClr val="accent2"/>
                </a:solidFill>
              </a:rPr>
              <a:t>w/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out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“</a:t>
            </a:r>
            <a:r>
              <a:rPr lang="en-US" altLang="zh-TW" b="1" kern="0" spc="-100" smtClean="0">
                <a:solidFill>
                  <a:schemeClr val="accent2"/>
                </a:solidFill>
                <a:latin typeface="Agency FB" panose="020B0503020202020204" pitchFamily="34" charset="0"/>
              </a:rPr>
              <a:t>]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”</a:t>
            </a:r>
            <a:endParaRPr lang="en-US" altLang="zh-TW" b="0" kern="0" spc="-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4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grep: Invalid regular expression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'\['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latin typeface="Lucida Console" panose="020B0609040504020204" pitchFamily="49" charset="0"/>
              </a:rPr>
              <a:t>a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latin typeface="Lucida Console" panose="020B0609040504020204" pitchFamily="49" charset="0"/>
              </a:rPr>
              <a:t>]d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endParaRPr lang="fr-FR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x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'['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 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\[</a:t>
            </a:r>
            <a:r>
              <a:rPr lang="en-US" sz="1600" dirty="0" smtClean="0"/>
              <a:t>⭅</a:t>
            </a:r>
            <a:r>
              <a:rPr lang="fr-FR" altLang="zh-TW" sz="2400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Same</a:t>
            </a:r>
            <a:r>
              <a:rPr lang="fr-FR" altLang="zh-TW" sz="20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as</a:t>
            </a:r>
            <a:r>
              <a:rPr lang="fr-FR" altLang="zh-TW" sz="20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"</a:t>
            </a:r>
            <a:r>
              <a:rPr lang="fr-FR" altLang="zh-TW" sz="2400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ls</a:t>
            </a:r>
            <a:r>
              <a:rPr lang="fr-FR" altLang="zh-TW" sz="2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smtClean="0">
                <a:latin typeface="Agency FB" panose="020B0503020202020204" pitchFamily="34" charset="0"/>
                <a:sym typeface="Wingdings" panose="05000000000000000000" pitchFamily="2" charset="2"/>
              </a:rPr>
              <a:t>[</a:t>
            </a:r>
            <a:r>
              <a:rPr lang="fr-FR" altLang="zh-TW" sz="2400" spc="-1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"</a:t>
            </a:r>
            <a:r>
              <a:rPr lang="fr-FR" altLang="zh-TW" sz="2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,</a:t>
            </a:r>
            <a:r>
              <a:rPr lang="fr-FR" altLang="zh-TW" sz="20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because</a:t>
            </a:r>
            <a:r>
              <a:rPr lang="fr-FR" altLang="zh-TW" sz="2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the</a:t>
            </a:r>
            <a:r>
              <a:rPr lang="fr-FR" altLang="zh-TW" sz="20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smtClean="0">
                <a:solidFill>
                  <a:srgbClr val="0C9B4D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[</a:t>
            </a:r>
            <a:r>
              <a:rPr lang="fr-FR" altLang="zh-TW" sz="20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err="1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already</a:t>
            </a:r>
            <a:r>
              <a:rPr lang="fr-FR" altLang="zh-TW" sz="20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has</a:t>
            </a:r>
            <a:r>
              <a:rPr lang="fr-FR" altLang="zh-TW" sz="20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no</a:t>
            </a:r>
            <a:r>
              <a:rPr lang="fr-FR" altLang="zh-TW" sz="20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err="1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special</a:t>
            </a:r>
            <a:r>
              <a:rPr lang="fr-FR" altLang="zh-TW" sz="24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err="1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meaning</a:t>
            </a:r>
            <a:endParaRPr lang="en-US" altLang="zh-TW" sz="2400" dirty="0">
              <a:solidFill>
                <a:srgbClr val="0C9B4D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 spc="-160" smtClean="0">
                <a:solidFill>
                  <a:schemeClr val="accent2"/>
                </a:solidFill>
              </a:rPr>
              <a:t>Ho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w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60" smtClean="0">
                <a:solidFill>
                  <a:schemeClr val="accent2"/>
                </a:solidFill>
              </a:rPr>
              <a:t>g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rep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&amp;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csh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treat a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“</a:t>
            </a:r>
            <a:r>
              <a:rPr lang="en-US" altLang="zh-TW" b="1" kern="0" spc="-100" smtClean="0">
                <a:solidFill>
                  <a:schemeClr val="accent2"/>
                </a:solidFill>
                <a:latin typeface="Agency FB" panose="020B0503020202020204" pitchFamily="34" charset="0"/>
              </a:rPr>
              <a:t>[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”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300" smtClean="0">
                <a:solidFill>
                  <a:schemeClr val="accent2"/>
                </a:solidFill>
              </a:rPr>
              <a:t>w/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out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“</a:t>
            </a:r>
            <a:r>
              <a:rPr lang="en-US" altLang="zh-TW" b="1" kern="0" spc="-100" smtClean="0">
                <a:solidFill>
                  <a:schemeClr val="accent2"/>
                </a:solidFill>
                <a:latin typeface="Agency FB" panose="020B0503020202020204" pitchFamily="34" charset="0"/>
              </a:rPr>
              <a:t>]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”</a:t>
            </a:r>
            <a:endParaRPr lang="en-US" altLang="zh-TW" b="0" kern="0" spc="-100" dirty="0">
              <a:solidFill>
                <a:schemeClr val="accent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45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2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1800" b="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19600" y="1676400"/>
            <a:ext cx="4343400" cy="1752600"/>
          </a:xfrm>
          <a:prstGeom prst="wedgeRoundRectCallout">
            <a:avLst>
              <a:gd name="adj1" fmla="val -68161"/>
              <a:gd name="adj2" fmla="val 499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“</a:t>
            </a:r>
            <a:r>
              <a:rPr kumimoji="1" lang="en-US" altLang="zh-TW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has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no closing “</a:t>
            </a:r>
            <a:r>
              <a:rPr lang="en-US" altLang="zh-TW" sz="3200" dirty="0" smtClean="0"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”. </a:t>
            </a:r>
            <a:r>
              <a:rPr lang="en-US" altLang="zh-TW" sz="3200" b="0" spc="-30" dirty="0" smtClean="0">
                <a:latin typeface="Arial" charset="0"/>
                <a:ea typeface="新細明體" charset="-120"/>
              </a:rPr>
              <a:t>So grep sees this as an </a:t>
            </a:r>
            <a:r>
              <a:rPr lang="en-US" altLang="zh-TW" sz="320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incomplete pattern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4114800" y="3200400"/>
            <a:ext cx="1447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1431410" y="4464932"/>
            <a:ext cx="7483990" cy="1250068"/>
            <a:chOff x="1431410" y="4495800"/>
            <a:chExt cx="7483990" cy="1250068"/>
          </a:xfrm>
        </p:grpSpPr>
        <p:sp>
          <p:nvSpPr>
            <p:cNvPr id="14" name="Isosceles Triangle 13"/>
            <p:cNvSpPr/>
            <p:nvPr/>
          </p:nvSpPr>
          <p:spPr bwMode="auto">
            <a:xfrm rot="13860084">
              <a:off x="1883898" y="4877885"/>
              <a:ext cx="415495" cy="1320471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2438400" y="4495800"/>
              <a:ext cx="6477000" cy="10668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zh-TW" sz="3200" b="0" dirty="0" smtClean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“</a:t>
              </a:r>
              <a:r>
                <a:rPr lang="en-US" altLang="zh-TW" sz="3200" dirty="0" smtClean="0">
                  <a:solidFill>
                    <a:srgbClr val="000000"/>
                  </a:solidFill>
                  <a:latin typeface="Agency FB" panose="020B0503020202020204" pitchFamily="34" charset="0"/>
                  <a:ea typeface="新細明體" charset="-120"/>
                </a:rPr>
                <a:t>[</a:t>
              </a:r>
              <a:r>
                <a:rPr lang="en-US" altLang="zh-TW" sz="3200" b="0" dirty="0" smtClean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” </a:t>
              </a:r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has no closing “</a:t>
              </a:r>
              <a:r>
                <a:rPr lang="en-US" altLang="zh-TW" sz="3200" dirty="0">
                  <a:solidFill>
                    <a:srgbClr val="000000"/>
                  </a:solidFill>
                  <a:latin typeface="Agency FB" panose="020B0503020202020204" pitchFamily="34" charset="0"/>
                  <a:ea typeface="新細明體" charset="-120"/>
                </a:rPr>
                <a:t>]</a:t>
              </a:r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”. </a:t>
              </a:r>
              <a:r>
                <a:rPr lang="en-US" altLang="zh-TW" sz="3200" b="0" spc="-3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So </a:t>
              </a:r>
              <a:r>
                <a:rPr lang="en-US" altLang="zh-TW" sz="3200" b="0" spc="-30" dirty="0" err="1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csh</a:t>
              </a:r>
              <a:r>
                <a:rPr lang="en-US" altLang="zh-TW" sz="3200" b="0" spc="-3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 reasons that this as </a:t>
              </a:r>
              <a:r>
                <a:rPr lang="en-US" altLang="zh-TW" sz="3200" dirty="0">
                  <a:solidFill>
                    <a:srgbClr val="0C9B4D"/>
                  </a:solidFill>
                  <a:latin typeface="Arial" charset="0"/>
                  <a:ea typeface="新細明體" charset="-120"/>
                </a:rPr>
                <a:t>not a pattern</a:t>
              </a:r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. </a:t>
              </a:r>
              <a:endParaRPr lang="zh-TW" alt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20523886">
              <a:off x="2170374" y="4940144"/>
              <a:ext cx="395421" cy="5185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2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45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Q:What if we want to </a:t>
            </a:r>
            <a:r>
              <a:rPr lang="en-US" altLang="zh-TW" dirty="0" smtClean="0">
                <a:solidFill>
                  <a:schemeClr val="accent2"/>
                </a:solidFill>
              </a:rPr>
              <a:t>find a “]”? </a:t>
            </a:r>
            <a:br>
              <a:rPr lang="en-US" altLang="zh-TW" dirty="0" smtClean="0">
                <a:solidFill>
                  <a:schemeClr val="accent2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A: OK. W/out “[”, a “]” isn't special.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355848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  <a:r>
              <a:rPr lang="en-US" altLang="zh-TW" sz="2400" b="0" dirty="0">
                <a:latin typeface="Lucida Console" panose="020B0609040504020204" pitchFamily="49" charset="0"/>
              </a:rPr>
              <a:t> </a:t>
            </a:r>
            <a:r>
              <a:rPr lang="en-US" altLang="zh-TW" sz="2400" b="0" dirty="0" smtClean="0">
                <a:latin typeface="Lucida Console" panose="020B0609040504020204" pitchFamily="49" charset="0"/>
              </a:rPr>
              <a:t>grep </a:t>
            </a:r>
            <a:r>
              <a:rPr lang="en-US" altLang="zh-TW" sz="2400" b="0" dirty="0">
                <a:latin typeface="Lucida Console" panose="020B0609040504020204" pitchFamily="49" charset="0"/>
              </a:rPr>
              <a:t>--color '[' </a:t>
            </a:r>
            <a:r>
              <a:rPr lang="en-US" altLang="zh-TW" sz="2400" b="0" dirty="0" smtClean="0">
                <a:latin typeface="Lucida Console" panose="020B0609040504020204" pitchFamily="49" charset="0"/>
              </a:rPr>
              <a:t>x</a:t>
            </a:r>
            <a:endParaRPr lang="en-US" altLang="zh-TW" sz="2400" b="0" kern="0" dirty="0" smtClean="0"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355848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  <a:r>
              <a:rPr lang="en-US" altLang="zh-TW" sz="2400" b="0" dirty="0">
                <a:latin typeface="Lucida Console" panose="020B0609040504020204" pitchFamily="49" charset="0"/>
              </a:rPr>
              <a:t> </a:t>
            </a:r>
            <a:r>
              <a:rPr lang="en-US" altLang="zh-TW" sz="2400" b="0" dirty="0" smtClean="0">
                <a:latin typeface="Lucida Console" panose="020B0609040504020204" pitchFamily="49" charset="0"/>
              </a:rPr>
              <a:t>grep </a:t>
            </a:r>
            <a:r>
              <a:rPr lang="en-US" altLang="zh-TW" sz="2400" b="0" dirty="0">
                <a:latin typeface="Lucida Console" panose="020B0609040504020204" pitchFamily="49" charset="0"/>
              </a:rPr>
              <a:t>--color </a:t>
            </a:r>
            <a:r>
              <a:rPr lang="en-US" altLang="zh-TW" sz="2400" b="0" dirty="0" smtClean="0">
                <a:latin typeface="Lucida Console" panose="020B0609040504020204" pitchFamily="49" charset="0"/>
              </a:rPr>
              <a:t>']' x</a:t>
            </a:r>
            <a:endParaRPr lang="en-US" altLang="zh-TW" sz="2400" b="0" kern="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8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'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s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OK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: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w/o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ut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“[”,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“]”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isn't specia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l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Q:What if we want to </a:t>
            </a:r>
            <a:r>
              <a:rPr lang="en-US" altLang="zh-TW" dirty="0" smtClean="0">
                <a:solidFill>
                  <a:schemeClr val="accent2"/>
                </a:solidFill>
              </a:rPr>
              <a:t>find a “]”? </a:t>
            </a:r>
            <a:br>
              <a:rPr lang="en-US" altLang="zh-TW" dirty="0" smtClean="0">
                <a:solidFill>
                  <a:schemeClr val="accent2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b</a:t>
            </a:r>
            <a:r>
              <a:rPr lang="en-US" altLang="zh-TW" sz="2400" b="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 smtClean="0">
                <a:latin typeface="Lucida Console" panose="020B0609040504020204" pitchFamily="49" charset="0"/>
              </a:rPr>
              <a:t>b</a:t>
            </a:r>
            <a:endParaRPr lang="en-US" altLang="zh-TW" sz="2400" b="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latin typeface="Lucida Console" panose="020B0609040504020204" pitchFamily="49" charset="0"/>
              </a:rPr>
              <a:t>d[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d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latin typeface="Lucida Console" panose="020B0609040504020204" pitchFamily="49" charset="0"/>
              </a:rPr>
              <a:t>e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e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endParaRPr lang="fr-FR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x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>
                <a:latin typeface="Lucida Console" panose="020B0609040504020204" pitchFamily="49" charset="0"/>
              </a:rPr>
              <a:t>]</a:t>
            </a:r>
            <a:endParaRPr lang="fr-FR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']'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 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*]*</a:t>
            </a:r>
            <a:endParaRPr lang="en-US" altLang="zh-TW" sz="2400" b="0" kern="0" dirty="0" smtClean="0">
              <a:solidFill>
                <a:srgbClr val="0C9B4D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990600"/>
            <a:ext cx="45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2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1800" b="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362200" y="5334000"/>
            <a:ext cx="6705600" cy="1143000"/>
          </a:xfrm>
          <a:prstGeom prst="wedgeRoundRectCallout">
            <a:avLst>
              <a:gd name="adj1" fmla="val -59112"/>
              <a:gd name="adj2" fmla="val 54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b="0" spc="-20" dirty="0" smtClean="0">
                <a:latin typeface="Arial" charset="0"/>
                <a:ea typeface="新細明體" charset="-120"/>
              </a:rPr>
              <a:t>To make a wildcard equivalent to the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regular expression "]", we'd use "*]*"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2822" y="4343400"/>
            <a:ext cx="8374978" cy="1511746"/>
            <a:chOff x="692822" y="4343400"/>
            <a:chExt cx="8374978" cy="1511746"/>
          </a:xfrm>
        </p:grpSpPr>
        <p:sp>
          <p:nvSpPr>
            <p:cNvPr id="9" name="Rounded Rectangular Callout 8"/>
            <p:cNvSpPr/>
            <p:nvPr/>
          </p:nvSpPr>
          <p:spPr bwMode="auto">
            <a:xfrm>
              <a:off x="2362200" y="4343400"/>
              <a:ext cx="6705600" cy="1143000"/>
            </a:xfrm>
            <a:prstGeom prst="wedgeRoundRectCallout">
              <a:avLst>
                <a:gd name="adj1" fmla="val -58966"/>
                <a:gd name="adj2" fmla="val 5397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TW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Notice</a:t>
              </a:r>
              <a:r>
                <a:rPr kumimoji="1" lang="en-US" altLang="zh-TW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only one filename matched, even though</a:t>
              </a:r>
              <a:r>
                <a:rPr lang="en-US" altLang="zh-TW" sz="3200" b="0" dirty="0" smtClean="0">
                  <a:latin typeface="Arial" charset="0"/>
                  <a:ea typeface="新細明體" charset="-120"/>
                </a:rPr>
                <a:t> others have a "]". </a:t>
              </a:r>
              <a:endPara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14076232">
              <a:off x="1510384" y="4622089"/>
              <a:ext cx="415495" cy="2050619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14370694">
              <a:off x="2076205" y="4865266"/>
              <a:ext cx="605420" cy="338922"/>
            </a:xfrm>
            <a:prstGeom prst="triangle">
              <a:avLst>
                <a:gd name="adj" fmla="val 939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2903097">
              <a:off x="2431942" y="5102047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2903097">
              <a:off x="2595293" y="5031779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57200" y="3355848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  <a:r>
              <a:rPr lang="en-US" altLang="zh-TW" sz="2400" b="0" dirty="0">
                <a:latin typeface="Lucida Console" panose="020B0609040504020204" pitchFamily="49" charset="0"/>
              </a:rPr>
              <a:t> </a:t>
            </a:r>
            <a:r>
              <a:rPr lang="en-US" altLang="zh-TW" sz="2400" b="0" dirty="0" smtClean="0">
                <a:latin typeface="Lucida Console" panose="020B0609040504020204" pitchFamily="49" charset="0"/>
              </a:rPr>
              <a:t>grep </a:t>
            </a:r>
            <a:r>
              <a:rPr lang="en-US" altLang="zh-TW" sz="2400" b="0" dirty="0">
                <a:latin typeface="Lucida Console" panose="020B0609040504020204" pitchFamily="49" charset="0"/>
              </a:rPr>
              <a:t>--color </a:t>
            </a:r>
            <a:r>
              <a:rPr lang="en-US" altLang="zh-TW" sz="2400" b="0" dirty="0" smtClean="0">
                <a:latin typeface="Lucida Console" panose="020B0609040504020204" pitchFamily="49" charset="0"/>
              </a:rPr>
              <a:t>']' x</a:t>
            </a:r>
            <a:endParaRPr lang="en-US" altLang="zh-TW" sz="2400" b="0" kern="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6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8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'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s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OK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: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w/o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ut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“[”,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“]”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isn't specia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l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Q:What if we want to </a:t>
            </a:r>
            <a:r>
              <a:rPr lang="en-US" altLang="zh-TW" dirty="0" smtClean="0">
                <a:solidFill>
                  <a:schemeClr val="accent2"/>
                </a:solidFill>
              </a:rPr>
              <a:t>find a “]”? </a:t>
            </a:r>
            <a:br>
              <a:rPr lang="en-US" altLang="zh-TW" dirty="0" smtClean="0">
                <a:solidFill>
                  <a:schemeClr val="accent2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grep --color ']' </a:t>
            </a:r>
            <a:r>
              <a:rPr lang="en-US" altLang="zh-TW" sz="2400" b="0" kern="0" dirty="0" smtClean="0"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b</a:t>
            </a:r>
            <a:r>
              <a:rPr lang="en-US" altLang="zh-TW" sz="2400" b="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 smtClean="0">
                <a:latin typeface="Lucida Console" panose="020B0609040504020204" pitchFamily="49" charset="0"/>
              </a:rPr>
              <a:t>b</a:t>
            </a:r>
            <a:endParaRPr lang="en-US" altLang="zh-TW" sz="2400" b="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latin typeface="Lucida Console" panose="020B0609040504020204" pitchFamily="49" charset="0"/>
              </a:rPr>
              <a:t>d[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d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latin typeface="Lucida Console" panose="020B0609040504020204" pitchFamily="49" charset="0"/>
              </a:rPr>
              <a:t>e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e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endParaRPr lang="fr-FR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x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>
                <a:latin typeface="Lucida Console" panose="020B0609040504020204" pitchFamily="49" charset="0"/>
              </a:rPr>
              <a:t>]</a:t>
            </a:r>
            <a:endParaRPr lang="fr-FR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']'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*]*</a:t>
            </a:r>
            <a:endParaRPr lang="en-US" altLang="zh-TW" sz="2400" b="0" kern="0" dirty="0" smtClean="0">
              <a:solidFill>
                <a:srgbClr val="0C9B4D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'[]'   </a:t>
            </a:r>
            <a:r>
              <a:rPr lang="fr-FR" altLang="zh-TW" sz="2400" b="0" kern="0" dirty="0">
                <a:latin typeface="Lucida Console" panose="020B0609040504020204" pitchFamily="49" charset="0"/>
              </a:rPr>
              <a:t>]   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]]   </a:t>
            </a:r>
            <a:r>
              <a:rPr lang="fr-FR" altLang="zh-TW" sz="2400" b="0" kern="0" dirty="0">
                <a:latin typeface="Lucida Console" panose="020B0609040504020204" pitchFamily="49" charset="0"/>
              </a:rPr>
              <a:t>x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]</a:t>
            </a:r>
            <a:endParaRPr lang="fr-FR" altLang="zh-TW" sz="2400" b="0" kern="0" dirty="0">
              <a:latin typeface="Lucida Console" panose="020B0609040504020204" pitchFamily="49" charset="0"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2362200" y="4953000"/>
            <a:ext cx="6705600" cy="1143000"/>
          </a:xfrm>
          <a:prstGeom prst="wedgeRoundRectCallout">
            <a:avLst>
              <a:gd name="adj1" fmla="val -59112"/>
              <a:gd name="adj2" fmla="val 54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b="0" spc="-20" dirty="0" smtClean="0">
                <a:latin typeface="Arial" charset="0"/>
                <a:ea typeface="新細明體" charset="-120"/>
              </a:rPr>
              <a:t>To make a wildcard equivalent to the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regular expression "]", we'd use "*]*"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92822" y="3962400"/>
            <a:ext cx="8374978" cy="1511746"/>
            <a:chOff x="692822" y="4343400"/>
            <a:chExt cx="8374978" cy="1511746"/>
          </a:xfrm>
        </p:grpSpPr>
        <p:sp>
          <p:nvSpPr>
            <p:cNvPr id="24" name="Rounded Rectangular Callout 23"/>
            <p:cNvSpPr/>
            <p:nvPr/>
          </p:nvSpPr>
          <p:spPr bwMode="auto">
            <a:xfrm>
              <a:off x="2362200" y="4343400"/>
              <a:ext cx="6705600" cy="1143000"/>
            </a:xfrm>
            <a:prstGeom prst="wedgeRoundRectCallout">
              <a:avLst>
                <a:gd name="adj1" fmla="val -58966"/>
                <a:gd name="adj2" fmla="val 5397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TW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Notice</a:t>
              </a:r>
              <a:r>
                <a:rPr kumimoji="1" lang="en-US" altLang="zh-TW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only one filename matched, even though</a:t>
              </a:r>
              <a:r>
                <a:rPr lang="en-US" altLang="zh-TW" sz="3200" b="0" dirty="0" smtClean="0">
                  <a:latin typeface="Arial" charset="0"/>
                  <a:ea typeface="新細明體" charset="-120"/>
                </a:rPr>
                <a:t> others have a "]". </a:t>
              </a:r>
              <a:endPara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rot="14076232">
              <a:off x="1510384" y="4622089"/>
              <a:ext cx="415495" cy="2050619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 rot="14370694">
              <a:off x="2076205" y="4865266"/>
              <a:ext cx="605420" cy="338922"/>
            </a:xfrm>
            <a:prstGeom prst="triangle">
              <a:avLst>
                <a:gd name="adj" fmla="val 939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2903097">
              <a:off x="2431942" y="5102047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 rot="2903097">
              <a:off x="2595293" y="5031779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9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8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'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s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OK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: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w/o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ut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“[”,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“]”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isn't specia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l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Q:What if we want to </a:t>
            </a:r>
            <a:r>
              <a:rPr lang="en-US" altLang="zh-TW" dirty="0" smtClean="0">
                <a:solidFill>
                  <a:schemeClr val="accent2"/>
                </a:solidFill>
              </a:rPr>
              <a:t>find a “]”? </a:t>
            </a:r>
            <a:br>
              <a:rPr lang="en-US" altLang="zh-TW" dirty="0" smtClean="0">
                <a:solidFill>
                  <a:schemeClr val="accent2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grep --color ']' </a:t>
            </a:r>
            <a:r>
              <a:rPr lang="en-US" altLang="zh-TW" sz="2400" b="0" kern="0" dirty="0" smtClean="0"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b</a:t>
            </a:r>
            <a:r>
              <a:rPr lang="en-US" altLang="zh-TW" sz="2400" b="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 smtClean="0">
                <a:latin typeface="Lucida Console" panose="020B0609040504020204" pitchFamily="49" charset="0"/>
              </a:rPr>
              <a:t>b</a:t>
            </a:r>
            <a:endParaRPr lang="en-US" altLang="zh-TW" sz="2400" b="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latin typeface="Lucida Console" panose="020B0609040504020204" pitchFamily="49" charset="0"/>
              </a:rPr>
              <a:t>d[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d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latin typeface="Lucida Console" panose="020B0609040504020204" pitchFamily="49" charset="0"/>
              </a:rPr>
              <a:t>e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e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endParaRPr lang="fr-FR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x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>
                <a:latin typeface="Lucida Console" panose="020B0609040504020204" pitchFamily="49" charset="0"/>
              </a:rPr>
              <a:t>]</a:t>
            </a:r>
            <a:endParaRPr lang="fr-FR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']'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*]*</a:t>
            </a:r>
            <a:endParaRPr lang="en-US" altLang="zh-TW" sz="2400" b="0" kern="0" dirty="0" smtClean="0">
              <a:solidFill>
                <a:srgbClr val="0C9B4D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'[]'   </a:t>
            </a:r>
            <a:r>
              <a:rPr lang="fr-FR" altLang="zh-TW" sz="2400" b="0" kern="0" dirty="0">
                <a:latin typeface="Lucida Console" panose="020B0609040504020204" pitchFamily="49" charset="0"/>
              </a:rPr>
              <a:t>]   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]]   </a:t>
            </a:r>
            <a:r>
              <a:rPr lang="fr-FR" altLang="zh-TW" sz="2400" b="0" kern="0" dirty="0"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  <a:endParaRPr lang="en-US" altLang="zh-TW" sz="2400" b="0" kern="0" dirty="0">
              <a:latin typeface="Lucida Console" panose="020B060904050402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362200" y="4648200"/>
            <a:ext cx="6705600" cy="1143000"/>
          </a:xfrm>
          <a:prstGeom prst="wedgeRoundRectCallout">
            <a:avLst>
              <a:gd name="adj1" fmla="val -59112"/>
              <a:gd name="adj2" fmla="val 54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b="0" spc="-20" dirty="0" smtClean="0">
                <a:latin typeface="Arial" charset="0"/>
                <a:ea typeface="新細明體" charset="-120"/>
              </a:rPr>
              <a:t>To make a wildcard equivalent to the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regular expression "]", we'd use "*]*"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2822" y="3657600"/>
            <a:ext cx="8374978" cy="1511746"/>
            <a:chOff x="692822" y="4343400"/>
            <a:chExt cx="8374978" cy="1511746"/>
          </a:xfrm>
        </p:grpSpPr>
        <p:sp>
          <p:nvSpPr>
            <p:cNvPr id="9" name="Rounded Rectangular Callout 8"/>
            <p:cNvSpPr/>
            <p:nvPr/>
          </p:nvSpPr>
          <p:spPr bwMode="auto">
            <a:xfrm>
              <a:off x="2362200" y="4343400"/>
              <a:ext cx="6705600" cy="1143000"/>
            </a:xfrm>
            <a:prstGeom prst="wedgeRoundRectCallout">
              <a:avLst>
                <a:gd name="adj1" fmla="val -58966"/>
                <a:gd name="adj2" fmla="val 5397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TW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Notice</a:t>
              </a:r>
              <a:r>
                <a:rPr kumimoji="1" lang="en-US" altLang="zh-TW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only one filename matched, even though</a:t>
              </a:r>
              <a:r>
                <a:rPr lang="en-US" altLang="zh-TW" sz="3200" b="0" dirty="0" smtClean="0">
                  <a:latin typeface="Arial" charset="0"/>
                  <a:ea typeface="新細明體" charset="-120"/>
                </a:rPr>
                <a:t> others have a "]". </a:t>
              </a:r>
              <a:endPara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14076232">
              <a:off x="1510384" y="4622089"/>
              <a:ext cx="415495" cy="2050619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14370694">
              <a:off x="2076205" y="4865266"/>
              <a:ext cx="605420" cy="338922"/>
            </a:xfrm>
            <a:prstGeom prst="triangle">
              <a:avLst>
                <a:gd name="adj" fmla="val 939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2903097">
              <a:off x="2431942" y="5102047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 rot="2903097">
              <a:off x="2595293" y="5031779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03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^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spc="-10" dirty="0">
                <a:solidFill>
                  <a:srgbClr val="B2B2B2"/>
                </a:solidFill>
              </a:rPr>
              <a:t>(caret,</a:t>
            </a:r>
            <a:r>
              <a:rPr lang="en-US" altLang="zh-TW" sz="2000" spc="-10" dirty="0">
                <a:solidFill>
                  <a:srgbClr val="B2B2B2"/>
                </a:solidFill>
              </a:rPr>
              <a:t> </a:t>
            </a:r>
            <a:r>
              <a:rPr lang="en-US" altLang="zh-TW" sz="2400" spc="-10" dirty="0">
                <a:solidFill>
                  <a:srgbClr val="B2B2B2"/>
                </a:solidFill>
              </a:rPr>
              <a:t>as the first symbol </a:t>
            </a:r>
            <a:r>
              <a:rPr lang="en-US" altLang="zh-TW" sz="2400" spc="-10" dirty="0" smtClean="0">
                <a:solidFill>
                  <a:srgbClr val="B2B2B2"/>
                </a:solidFill>
              </a:rPr>
              <a:t>of a </a:t>
            </a:r>
            <a:r>
              <a:rPr lang="en-US" altLang="zh-TW" sz="2400" spc="-10" dirty="0">
                <a:solidFill>
                  <a:srgbClr val="B2B2B2"/>
                </a:solidFill>
              </a:rPr>
              <a:t>regular expressio</a:t>
            </a:r>
            <a:r>
              <a:rPr lang="en-US" altLang="zh-TW" sz="2400" spc="-160" dirty="0">
                <a:solidFill>
                  <a:srgbClr val="B2B2B2"/>
                </a:solidFill>
              </a:rPr>
              <a:t>n</a:t>
            </a:r>
            <a:r>
              <a:rPr lang="en-US" altLang="zh-TW" sz="2400" spc="-10" dirty="0">
                <a:solidFill>
                  <a:srgbClr val="B2B2B2"/>
                </a:solidFill>
              </a:rPr>
              <a:t>) </a:t>
            </a:r>
            <a:r>
              <a:rPr lang="en-US" altLang="zh-TW" sz="2400" spc="-10" dirty="0" smtClean="0">
                <a:solidFill>
                  <a:srgbClr val="B2B2B2"/>
                </a:solidFill>
              </a:rPr>
              <a:t>requires</a:t>
            </a:r>
            <a:r>
              <a:rPr lang="en-US" altLang="zh-TW" sz="2000" spc="-1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10" dirty="0">
                <a:solidFill>
                  <a:srgbClr val="B2B2B2"/>
                </a:solidFill>
              </a:rPr>
              <a:t>the </a:t>
            </a:r>
            <a:r>
              <a:rPr lang="en-US" altLang="zh-TW" sz="2400" spc="-40" dirty="0">
                <a:solidFill>
                  <a:srgbClr val="B2B2B2"/>
                </a:solidFill>
              </a:rPr>
              <a:t>expression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to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match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the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front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of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a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lin</a:t>
            </a:r>
            <a:r>
              <a:rPr lang="en-US" altLang="zh-TW" sz="2400" spc="-130" dirty="0" smtClean="0">
                <a:solidFill>
                  <a:srgbClr val="B2B2B2"/>
                </a:solidFill>
              </a:rPr>
              <a:t>e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.</a:t>
            </a:r>
            <a:r>
              <a:rPr lang="en-US" altLang="zh-TW" sz="18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i="1" spc="-40" dirty="0" err="1" smtClean="0">
                <a:solidFill>
                  <a:srgbClr val="B2B2B2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rgbClr val="B2B2B2"/>
                </a:solidFill>
              </a:rPr>
              <a:t>g</a:t>
            </a:r>
            <a:r>
              <a:rPr lang="en-US" altLang="zh-TW" sz="2400" i="1" spc="-40" dirty="0" smtClean="0">
                <a:solidFill>
                  <a:srgbClr val="B2B2B2"/>
                </a:solidFill>
              </a:rPr>
              <a:t>.</a:t>
            </a:r>
            <a:r>
              <a:rPr lang="en-US" altLang="zh-TW" sz="18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line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begins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with </a:t>
            </a:r>
            <a:r>
              <a:rPr lang="en-US" altLang="zh-TW" sz="2400" spc="-160" dirty="0" smtClean="0">
                <a:solidFill>
                  <a:srgbClr val="B2B2B2"/>
                </a:solidFill>
              </a:rPr>
              <a:t>'A</a:t>
            </a:r>
            <a:r>
              <a:rPr lang="en-US" altLang="zh-TW" sz="2400" spc="-100" dirty="0" smtClean="0">
                <a:solidFill>
                  <a:srgbClr val="B2B2B2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B2B2B2"/>
                </a:solidFill>
              </a:rPr>
              <a:t>^</a:t>
            </a:r>
            <a:r>
              <a:rPr lang="en-US" altLang="zh-TW" sz="2400" b="1" u="sng" dirty="0">
                <a:solidFill>
                  <a:srgbClr val="B2B2B2"/>
                </a:solidFill>
              </a:rPr>
              <a:t>A</a:t>
            </a:r>
            <a:r>
              <a:rPr lang="en-US" altLang="zh-TW" sz="2400" spc="-100" dirty="0">
                <a:solidFill>
                  <a:srgbClr val="B2B2B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$</a:t>
            </a:r>
            <a:r>
              <a:rPr lang="en-US" altLang="zh-TW" sz="2400" dirty="0">
                <a:solidFill>
                  <a:srgbClr val="B2B2B2"/>
                </a:solidFill>
              </a:rPr>
              <a:t>	</a:t>
            </a:r>
            <a:r>
              <a:rPr lang="en-US" altLang="zh-TW" sz="2400" spc="-10" dirty="0" smtClean="0">
                <a:solidFill>
                  <a:srgbClr val="B2B2B2"/>
                </a:solidFill>
              </a:rPr>
              <a:t>(dollar,</a:t>
            </a:r>
            <a:r>
              <a:rPr lang="en-US" altLang="zh-TW" sz="2000" spc="-1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10" dirty="0">
                <a:solidFill>
                  <a:srgbClr val="B2B2B2"/>
                </a:solidFill>
              </a:rPr>
              <a:t>as the </a:t>
            </a:r>
            <a:r>
              <a:rPr lang="en-US" altLang="zh-TW" sz="2400" spc="-10" dirty="0" smtClean="0">
                <a:solidFill>
                  <a:srgbClr val="B2B2B2"/>
                </a:solidFill>
              </a:rPr>
              <a:t>last </a:t>
            </a:r>
            <a:r>
              <a:rPr lang="en-US" altLang="zh-TW" sz="2400" spc="-10" dirty="0">
                <a:solidFill>
                  <a:srgbClr val="B2B2B2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rgbClr val="B2B2B2"/>
                </a:solidFill>
              </a:rPr>
              <a:t>n</a:t>
            </a:r>
            <a:r>
              <a:rPr lang="en-US" altLang="zh-TW" sz="2400" spc="-10" dirty="0">
                <a:solidFill>
                  <a:srgbClr val="B2B2B2"/>
                </a:solidFill>
              </a:rPr>
              <a:t>) requires</a:t>
            </a:r>
            <a:r>
              <a:rPr lang="en-US" altLang="zh-TW" sz="2000" spc="-10" dirty="0">
                <a:solidFill>
                  <a:srgbClr val="B2B2B2"/>
                </a:solidFill>
              </a:rPr>
              <a:t> </a:t>
            </a:r>
            <a:r>
              <a:rPr lang="en-US" altLang="zh-TW" sz="2400" spc="-10" dirty="0">
                <a:solidFill>
                  <a:srgbClr val="B2B2B2"/>
                </a:solidFill>
              </a:rPr>
              <a:t>the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expression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to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match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the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end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of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a lin</a:t>
            </a:r>
            <a:r>
              <a:rPr lang="en-US" altLang="zh-TW" sz="2400" spc="-130" dirty="0">
                <a:solidFill>
                  <a:srgbClr val="B2B2B2"/>
                </a:solidFill>
              </a:rPr>
              <a:t>e</a:t>
            </a:r>
            <a:r>
              <a:rPr lang="en-US" altLang="zh-TW" sz="2400" spc="-40" dirty="0">
                <a:solidFill>
                  <a:srgbClr val="B2B2B2"/>
                </a:solidFill>
              </a:rPr>
              <a:t>.</a:t>
            </a:r>
            <a:r>
              <a:rPr lang="en-US" altLang="zh-TW" sz="1800" spc="-40" dirty="0">
                <a:solidFill>
                  <a:srgbClr val="B2B2B2"/>
                </a:solidFill>
              </a:rPr>
              <a:t> </a:t>
            </a:r>
            <a:r>
              <a:rPr lang="en-US" altLang="zh-TW" sz="2400" i="1" spc="-40" dirty="0" err="1">
                <a:solidFill>
                  <a:srgbClr val="B2B2B2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B2B2B2"/>
                </a:solidFill>
              </a:rPr>
              <a:t>g</a:t>
            </a:r>
            <a:r>
              <a:rPr lang="en-US" altLang="zh-TW" sz="2400" i="1" spc="-40" dirty="0">
                <a:solidFill>
                  <a:srgbClr val="B2B2B2"/>
                </a:solidFill>
              </a:rPr>
              <a:t>.</a:t>
            </a:r>
            <a:r>
              <a:rPr lang="en-US" altLang="zh-TW" sz="18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line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ends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with </a:t>
            </a:r>
            <a:r>
              <a:rPr lang="en-US" altLang="zh-TW" sz="2400" spc="-20" dirty="0" smtClean="0">
                <a:solidFill>
                  <a:srgbClr val="B2B2B2"/>
                </a:solidFill>
              </a:rPr>
              <a:t>'Z</a:t>
            </a:r>
            <a:r>
              <a:rPr lang="en-US" altLang="zh-TW" sz="2400" dirty="0" smtClean="0">
                <a:solidFill>
                  <a:srgbClr val="B2B2B2"/>
                </a:solidFill>
              </a:rPr>
              <a:t>'</a:t>
            </a:r>
            <a:r>
              <a:rPr lang="en-US" altLang="zh-TW" sz="2400" spc="-100" dirty="0" smtClean="0">
                <a:solidFill>
                  <a:srgbClr val="B2B2B2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B2B2B2"/>
                </a:solidFill>
              </a:rPr>
              <a:t>Z$</a:t>
            </a:r>
            <a:endParaRPr lang="en-US" altLang="zh-TW" sz="2400" b="1" u="sng" dirty="0">
              <a:solidFill>
                <a:srgbClr val="B2B2B2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 smtClean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 smtClean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 smtClean="0">
                <a:solidFill>
                  <a:srgbClr val="0C9B4D"/>
                </a:solidFill>
              </a:rPr>
              <a:t>zA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b="1" u="sng" dirty="0">
              <a:solidFill>
                <a:srgbClr val="0C9B4D"/>
              </a:solidFill>
              <a:latin typeface="Agency FB" panose="020B0503020202020204" pitchFamily="34" charset="0"/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expression.</a:t>
            </a:r>
            <a:r>
              <a:rPr lang="en-US" altLang="zh-TW" sz="20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 smtClean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a line begins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dirty="0" smtClean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^A.*Z$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347716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25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'[X]]'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5105400" y="4648200"/>
            <a:ext cx="3352800" cy="2133600"/>
          </a:xfrm>
          <a:prstGeom prst="wedgeRoundRectCallout">
            <a:avLst>
              <a:gd name="adj1" fmla="val -160698"/>
              <a:gd name="adj2" fmla="val -1465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But there are more “X”s and “]”s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in the file, as we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see above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05400" y="4114800"/>
            <a:ext cx="3352800" cy="685800"/>
          </a:xfrm>
          <a:prstGeom prst="wedgeRoundRectCallout">
            <a:avLst>
              <a:gd name="adj1" fmla="val -152118"/>
              <a:gd name="adj2" fmla="val -69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b="0" dirty="0">
                <a:latin typeface="Arial" charset="0"/>
                <a:ea typeface="新細明體" charset="-120"/>
              </a:rPr>
              <a:t>O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nly found 1 line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34000" y="914400"/>
            <a:ext cx="2971800" cy="1828800"/>
          </a:xfrm>
          <a:prstGeom prst="wedgeRoundRectCallout">
            <a:avLst>
              <a:gd name="adj1" fmla="val -93209"/>
              <a:gd name="adj2" fmla="val 8857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b="0" dirty="0" smtClean="0">
                <a:latin typeface="Arial" charset="0"/>
                <a:ea typeface="新細明體" charset="-120"/>
              </a:rPr>
              <a:t>Will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his find all matches to either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“X”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or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“]”?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349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7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'[X]]'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419600" y="4114800"/>
            <a:ext cx="3810000" cy="2328862"/>
          </a:xfrm>
          <a:prstGeom prst="wedgeRoundRectCallout">
            <a:avLst>
              <a:gd name="adj1" fmla="val -138028"/>
              <a:gd name="adj2" fmla="val -566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Comparing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to the file contents, we see it only found the string “X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1066800" y="3276600"/>
            <a:ext cx="5334000" cy="27051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" name="Rounded Rectangular Callout 8"/>
          <p:cNvSpPr/>
          <p:nvPr/>
        </p:nvSpPr>
        <p:spPr bwMode="auto">
          <a:xfrm>
            <a:off x="5715000" y="1295400"/>
            <a:ext cx="2133600" cy="1219200"/>
          </a:xfrm>
          <a:prstGeom prst="wedgeRoundRectCallout">
            <a:avLst>
              <a:gd name="adj1" fmla="val -125947"/>
              <a:gd name="adj2" fmla="val 1239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what 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did it find?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681538"/>
            <a:ext cx="4267200" cy="1762124"/>
          </a:xfrm>
          <a:prstGeom prst="wedgeRoundRectCallout">
            <a:avLst>
              <a:gd name="adj1" fmla="val 30996"/>
              <a:gd name="adj2" fmla="val -9414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Why?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Because 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this “</a:t>
            </a:r>
            <a:r>
              <a:rPr lang="en-US" altLang="zh-TW" sz="3200" b="0" dirty="0" smtClean="0">
                <a:solidFill>
                  <a:srgbClr val="FF0000"/>
                </a:solidFill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”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 had special meaning and closed the set.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3657600" y="3733800"/>
            <a:ext cx="228600" cy="1143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" name="Rounded Rectangular Callout 15"/>
          <p:cNvSpPr/>
          <p:nvPr/>
        </p:nvSpPr>
        <p:spPr bwMode="auto">
          <a:xfrm>
            <a:off x="1066800" y="1150145"/>
            <a:ext cx="3048000" cy="1609724"/>
          </a:xfrm>
          <a:prstGeom prst="wedgeRoundRectCallout">
            <a:avLst>
              <a:gd name="adj1" fmla="val 37663"/>
              <a:gd name="adj2" fmla="val 928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“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X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was just a set with one element.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'[X]]'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419600" y="4114800"/>
            <a:ext cx="3810000" cy="2328862"/>
          </a:xfrm>
          <a:prstGeom prst="wedgeRoundRectCallout">
            <a:avLst>
              <a:gd name="adj1" fmla="val -138028"/>
              <a:gd name="adj2" fmla="val -566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Comparing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to the file contents, we see it only found the string “X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1066800" y="3276600"/>
            <a:ext cx="5334000" cy="27051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" name="Rounded Rectangular Callout 8"/>
          <p:cNvSpPr/>
          <p:nvPr/>
        </p:nvSpPr>
        <p:spPr bwMode="auto">
          <a:xfrm>
            <a:off x="5715000" y="1295400"/>
            <a:ext cx="2133600" cy="1219200"/>
          </a:xfrm>
          <a:prstGeom prst="wedgeRoundRectCallout">
            <a:avLst>
              <a:gd name="adj1" fmla="val -125947"/>
              <a:gd name="adj2" fmla="val 1239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what 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did it find?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681538"/>
            <a:ext cx="4267200" cy="1762124"/>
          </a:xfrm>
          <a:prstGeom prst="wedgeRoundRectCallout">
            <a:avLst>
              <a:gd name="adj1" fmla="val 30996"/>
              <a:gd name="adj2" fmla="val -9414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Why?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Because 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this “</a:t>
            </a:r>
            <a:r>
              <a:rPr lang="en-US" altLang="zh-TW" sz="3200" b="0" dirty="0" smtClean="0">
                <a:solidFill>
                  <a:srgbClr val="FF0000"/>
                </a:solidFill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”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 had special meaning and closed the set.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3657600" y="3733800"/>
            <a:ext cx="228600" cy="1143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1066800" y="1150145"/>
            <a:ext cx="3048000" cy="1609724"/>
          </a:xfrm>
          <a:prstGeom prst="wedgeRoundRectCallout">
            <a:avLst>
              <a:gd name="adj1" fmla="val 37663"/>
              <a:gd name="adj2" fmla="val 928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“</a:t>
            </a:r>
            <a:r>
              <a:rPr lang="en-US" altLang="zh-TW" sz="3200" b="0" dirty="0"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lang="en-US" altLang="zh-TW" sz="3200" b="0" dirty="0">
                <a:latin typeface="Arial" charset="0"/>
                <a:ea typeface="新細明體" charset="-120"/>
              </a:rPr>
              <a:t>X</a:t>
            </a:r>
            <a:r>
              <a:rPr lang="en-US" altLang="zh-TW" sz="3200" b="0" dirty="0"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was just a set with one element.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8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'[X]]'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'X]' </a:t>
            </a:r>
            <a:r>
              <a:rPr lang="en-US" altLang="zh-TW" sz="2400" dirty="0">
                <a:latin typeface="Lucida Console" panose="020B0609040504020204" pitchFamily="49" charset="0"/>
              </a:rPr>
              <a:t>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724400" y="4714877"/>
            <a:ext cx="2895600" cy="1228724"/>
          </a:xfrm>
          <a:prstGeom prst="wedgeRoundRectCallout">
            <a:avLst>
              <a:gd name="adj1" fmla="val -78170"/>
              <a:gd name="adj2" fmla="val -6100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See? 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Same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answer.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1066800" y="1150145"/>
            <a:ext cx="3048000" cy="1609724"/>
          </a:xfrm>
          <a:prstGeom prst="wedgeRoundRectCallout">
            <a:avLst>
              <a:gd name="adj1" fmla="val 37663"/>
              <a:gd name="adj2" fmla="val 928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“</a:t>
            </a:r>
            <a:r>
              <a:rPr lang="en-US" altLang="zh-TW" sz="3200" b="0" dirty="0"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lang="en-US" altLang="zh-TW" sz="3200" b="0" dirty="0">
                <a:latin typeface="Arial" charset="0"/>
                <a:ea typeface="新細明體" charset="-120"/>
              </a:rPr>
              <a:t>X</a:t>
            </a:r>
            <a:r>
              <a:rPr lang="en-US" altLang="zh-TW" sz="3200" b="0" dirty="0"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was just a set with one element.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how to get the “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into the set?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5257800" y="3276600"/>
            <a:ext cx="3886200" cy="1676400"/>
          </a:xfrm>
          <a:prstGeom prst="wedgeRoundRectCallout">
            <a:avLst>
              <a:gd name="adj1" fmla="val -49522"/>
              <a:gd name="adj2" fmla="val 949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Would a backslash stop the special meaning?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1676400" y="3986213"/>
            <a:ext cx="3124200" cy="150018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1600200" y="4672014"/>
            <a:ext cx="3200400" cy="9326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5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'[X]]'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'X]' 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X\]]' 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how to get the “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into the set?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257800" y="3276600"/>
            <a:ext cx="3886200" cy="1676400"/>
          </a:xfrm>
          <a:prstGeom prst="wedgeRoundRectCallout">
            <a:avLst>
              <a:gd name="adj1" fmla="val -82398"/>
              <a:gd name="adj2" fmla="val 523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Would a backslash stop the special meaning?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362200" y="5638800"/>
            <a:ext cx="6248400" cy="1143000"/>
          </a:xfrm>
          <a:prstGeom prst="wedgeRoundRectCallout">
            <a:avLst>
              <a:gd name="adj1" fmla="val -70134"/>
              <a:gd name="adj2" fmla="val -545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No. Now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it’s looking for either of two strings: “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x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or “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gency FB" panose="020B0503020202020204" pitchFamily="34" charset="0"/>
                <a:ea typeface="新細明體" charset="-120"/>
              </a:rPr>
              <a:t>\]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”.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86400" y="3733800"/>
            <a:ext cx="3657600" cy="1143000"/>
          </a:xfrm>
          <a:prstGeom prst="wedgeRoundRectCallout">
            <a:avLst>
              <a:gd name="adj1" fmla="val -80059"/>
              <a:gd name="adj2" fmla="val 6607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If we removed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the “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at the end…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'[X]]'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'X]' 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X\]]' </a:t>
            </a:r>
            <a:r>
              <a:rPr lang="en-US" altLang="zh-TW" sz="2400" dirty="0">
                <a:latin typeface="Lucida Console" panose="020B0609040504020204" pitchFamily="49" charset="0"/>
              </a:rPr>
              <a:t>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latin typeface="Lucida Console" panose="020B0609040504020204" pitchFamily="49" charset="0"/>
              </a:rPr>
              <a:t>grep --color "[X\]"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latin typeface="Lucida Console" panose="020B0609040504020204" pitchFamily="49" charset="0"/>
              </a:rPr>
              <a:t>]f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\</a:t>
            </a:r>
            <a:r>
              <a:rPr lang="en-US" altLang="zh-TW" sz="2400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2" name="Isosceles Triangle 1"/>
          <p:cNvSpPr/>
          <p:nvPr/>
        </p:nvSpPr>
        <p:spPr bwMode="auto">
          <a:xfrm rot="14145643">
            <a:off x="4934840" y="3991238"/>
            <a:ext cx="317082" cy="22098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how to get the “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into the set?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86400" y="3733800"/>
            <a:ext cx="3657600" cy="1143000"/>
          </a:xfrm>
          <a:prstGeom prst="wedgeRoundRectCallout">
            <a:avLst>
              <a:gd name="adj1" fmla="val -80041"/>
              <a:gd name="adj2" fmla="val 659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If we removed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the “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at the end…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53571" y="4655428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BBE0E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95800" y="5227637"/>
            <a:ext cx="4648200" cy="1630363"/>
          </a:xfrm>
          <a:prstGeom prst="wedgeRoundRectCallout">
            <a:avLst>
              <a:gd name="adj1" fmla="val -110879"/>
              <a:gd name="adj2" fmla="val 2512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Then we see that the “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\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is treated as just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another</a:t>
            </a:r>
            <a:b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character in the set.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95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'[X]]'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how to get the “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into the set?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X]]' 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'[]X]'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dirty="0">
                <a:latin typeface="Lucida Console" panose="020B0609040504020204" pitchFamily="49" charset="0"/>
              </a:rPr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how to get the “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into the set?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648200" y="3581400"/>
            <a:ext cx="2514600" cy="563563"/>
          </a:xfrm>
          <a:prstGeom prst="wedgeRoundRectCallout">
            <a:avLst>
              <a:gd name="adj1" fmla="val -77096"/>
              <a:gd name="adj2" fmla="val 5783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worked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!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248400" y="4465637"/>
            <a:ext cx="2514600" cy="563563"/>
          </a:xfrm>
          <a:prstGeom prst="wedgeRoundRectCallout">
            <a:avLst>
              <a:gd name="adj1" fmla="val -44792"/>
              <a:gd name="adj2" fmla="val -1102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Q: But why?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600200" y="4099719"/>
            <a:ext cx="4267200" cy="123428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5" name="Rounded Rectangular Callout 14"/>
          <p:cNvSpPr/>
          <p:nvPr/>
        </p:nvSpPr>
        <p:spPr bwMode="auto">
          <a:xfrm>
            <a:off x="4343400" y="5257800"/>
            <a:ext cx="4800600" cy="1600200"/>
          </a:xfrm>
          <a:prstGeom prst="wedgeRoundRectCallout">
            <a:avLst>
              <a:gd name="adj1" fmla="val -62768"/>
              <a:gd name="adj2" fmla="val -9661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A: Empty sets are invalid, so grep knew the first character wasn’t the end.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6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X]]' 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'[]' 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grep: Unmatched [, [^, [:, [., 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[=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4343400" y="5257800"/>
            <a:ext cx="4800600" cy="1600200"/>
          </a:xfrm>
          <a:prstGeom prst="wedgeRoundRectCallout">
            <a:avLst>
              <a:gd name="adj1" fmla="val -62768"/>
              <a:gd name="adj2" fmla="val -9661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A: Empty sets are invalid, so grep knew the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fir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st character wasn’t the end.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676400" y="5486400"/>
            <a:ext cx="1752600" cy="1173163"/>
          </a:xfrm>
          <a:prstGeom prst="wedgeRoundRectCallout">
            <a:avLst>
              <a:gd name="adj1" fmla="val -20881"/>
              <a:gd name="adj2" fmla="val -10368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See?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Invalid.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648200" y="914400"/>
            <a:ext cx="4038600" cy="2209800"/>
          </a:xfrm>
          <a:prstGeom prst="wedgeRoundRectCallout">
            <a:avLst>
              <a:gd name="adj1" fmla="val -73978"/>
              <a:gd name="adj2" fmla="val 739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“]” has special meaning in regular expressions, So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why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did this </a:t>
            </a:r>
            <a:r>
              <a:rPr kumimoji="1" lang="en-US" altLang="zh-TW" sz="32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work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?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343400" y="3886199"/>
            <a:ext cx="4495800" cy="2819401"/>
          </a:xfrm>
          <a:prstGeom prst="wedgeRoundRectCallout">
            <a:avLst>
              <a:gd name="adj1" fmla="val 19243"/>
              <a:gd name="adj2" fmla="val -8263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It worked because the special meaning is only inside of a “[…]”. Elsewhere it’s treated as a normal character.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68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022"/>
            <a:ext cx="4495800" cy="1248102"/>
          </a:xfrm>
        </p:spPr>
        <p:txBody>
          <a:bodyPr/>
          <a:lstStyle/>
          <a:p>
            <a:pPr marL="512763" indent="-512763">
              <a:buNone/>
            </a:pPr>
            <a:r>
              <a:rPr lang="en-US" sz="2400" dirty="0">
                <a:solidFill>
                  <a:srgbClr val="C00000"/>
                </a:solidFill>
              </a:rPr>
              <a:t>Q:	Give the regular expression for this Deterministic Finite State Automaton (DFA):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785360" y="228600"/>
            <a:ext cx="4282440" cy="1573923"/>
            <a:chOff x="1965960" y="4038600"/>
            <a:chExt cx="4282440" cy="1573923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965960" y="4038600"/>
              <a:ext cx="1066800" cy="990600"/>
            </a:xfrm>
            <a:prstGeom prst="ellipse">
              <a:avLst/>
            </a:prstGeom>
            <a:solidFill>
              <a:srgbClr val="BBE0E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 dirty="0">
                  <a:latin typeface="Arial" charset="0"/>
                </a:rPr>
                <a:t>start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419600" y="5155324"/>
              <a:ext cx="1676400" cy="4571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altLang="zh-TW" b="0" dirty="0">
                <a:latin typeface="Arial" charset="0"/>
              </a:endParaRPr>
            </a:p>
          </p:txBody>
        </p:sp>
        <p:cxnSp>
          <p:nvCxnSpPr>
            <p:cNvPr id="11" name="Straight Arrow Connector 8"/>
            <p:cNvCxnSpPr>
              <a:cxnSpLocks noChangeShapeType="1"/>
            </p:cNvCxnSpPr>
            <p:nvPr/>
          </p:nvCxnSpPr>
          <p:spPr bwMode="auto">
            <a:xfrm>
              <a:off x="3032760" y="4533900"/>
              <a:ext cx="153619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108960" y="4038600"/>
              <a:ext cx="1539240" cy="533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Oval 16"/>
          <p:cNvSpPr/>
          <p:nvPr/>
        </p:nvSpPr>
        <p:spPr bwMode="auto">
          <a:xfrm>
            <a:off x="7391400" y="152400"/>
            <a:ext cx="12192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709160" y="3210912"/>
            <a:ext cx="3749040" cy="1573923"/>
            <a:chOff x="1965960" y="4038600"/>
            <a:chExt cx="3749040" cy="1573923"/>
          </a:xfrm>
        </p:grpSpPr>
        <p:sp>
          <p:nvSpPr>
            <p:cNvPr id="19" name="Oval 3"/>
            <p:cNvSpPr>
              <a:spLocks noChangeArrowheads="1"/>
            </p:cNvSpPr>
            <p:nvPr/>
          </p:nvSpPr>
          <p:spPr bwMode="auto">
            <a:xfrm>
              <a:off x="1965960" y="4038600"/>
              <a:ext cx="1066800" cy="990600"/>
            </a:xfrm>
            <a:prstGeom prst="ellipse">
              <a:avLst/>
            </a:prstGeom>
            <a:solidFill>
              <a:srgbClr val="BBE0E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 dirty="0">
                  <a:latin typeface="Arial" charset="0"/>
                </a:rPr>
                <a:t>start</a:t>
              </a:r>
            </a:p>
          </p:txBody>
        </p:sp>
        <p:sp>
          <p:nvSpPr>
            <p:cNvPr id="20" name="Arc 19"/>
            <p:cNvSpPr/>
            <p:nvPr/>
          </p:nvSpPr>
          <p:spPr bwMode="auto">
            <a:xfrm>
              <a:off x="2590800" y="4648200"/>
              <a:ext cx="914400" cy="914400"/>
            </a:xfrm>
            <a:prstGeom prst="arc">
              <a:avLst>
                <a:gd name="adj1" fmla="val 15951920"/>
                <a:gd name="adj2" fmla="val 1140718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2747141" y="5155324"/>
              <a:ext cx="1676400" cy="4571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altLang="zh-TW" b="0" dirty="0">
                <a:latin typeface="Arial" charset="0"/>
              </a:endParaRPr>
            </a:p>
          </p:txBody>
        </p:sp>
        <p:cxnSp>
          <p:nvCxnSpPr>
            <p:cNvPr id="23" name="Straight Arrow Connector 8"/>
            <p:cNvCxnSpPr>
              <a:cxnSpLocks noChangeShapeType="1"/>
            </p:cNvCxnSpPr>
            <p:nvPr/>
          </p:nvCxnSpPr>
          <p:spPr bwMode="auto">
            <a:xfrm>
              <a:off x="3035808" y="4533900"/>
              <a:ext cx="153619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3108960" y="4038600"/>
              <a:ext cx="1539240" cy="533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7315200" y="3134712"/>
            <a:ext cx="12192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0" y="1158765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</a:t>
            </a:r>
            <a:r>
              <a:rPr lang="en-US" sz="2400" kern="0" dirty="0">
                <a:solidFill>
                  <a:srgbClr val="0C9B4D"/>
                </a:solidFill>
              </a:rPr>
              <a:t>aa*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0" y="1676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0" y="2057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“Any string of at least one a.”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0" y="3032235"/>
            <a:ext cx="4632960" cy="12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Give the reg. expression for this Nondeterministic Finite State Automaton (NDFA):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0" y="4191000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</a:t>
            </a:r>
            <a:r>
              <a:rPr lang="en-US" sz="2400" kern="0" dirty="0">
                <a:solidFill>
                  <a:srgbClr val="0C9B4D"/>
                </a:solidFill>
              </a:rPr>
              <a:t>a*a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0" y="470863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Why is this nondeterministic?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0" y="5105400"/>
            <a:ext cx="6629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lnSpc>
                <a:spcPct val="90000"/>
              </a:lnSpc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Because the same character occurs in two labels of out-edges from the same state.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0" y="588316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0" y="63246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“Any string of at least one a.”</a:t>
            </a:r>
          </a:p>
        </p:txBody>
      </p:sp>
      <p:sp>
        <p:nvSpPr>
          <p:cNvPr id="30" name="Trapezoid 29"/>
          <p:cNvSpPr>
            <a:spLocks noChangeAspect="1"/>
          </p:cNvSpPr>
          <p:nvPr/>
        </p:nvSpPr>
        <p:spPr bwMode="auto">
          <a:xfrm rot="2700000" flipH="1">
            <a:off x="7347716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65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7" grpId="0"/>
      <p:bldP spid="27" grpId="1"/>
      <p:bldP spid="28" grpId="0"/>
      <p:bldP spid="28" grpId="1"/>
      <p:bldP spid="29" grpId="0"/>
      <p:bldP spid="29" grpId="1"/>
      <p:bldP spid="32" grpId="0" build="p"/>
      <p:bldP spid="32" grpId="1" build="allAtOnce"/>
      <p:bldP spid="33" grpId="0"/>
      <p:bldP spid="33" grpId="1"/>
      <p:bldP spid="34" grpId="0"/>
      <p:bldP spid="34" grpId="1"/>
      <p:bldP spid="35" grpId="0"/>
      <p:bldP spid="35" grpId="1"/>
      <p:bldP spid="36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latin typeface="Lucida Console" panose="020B0609040504020204" pitchFamily="49" charset="0"/>
              </a:rPr>
              <a:t>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'[^][^\]' x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What will this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output?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4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latin typeface="Lucida Console" panose="020B0609040504020204" pitchFamily="49" charset="0"/>
              </a:rPr>
              <a:t>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 smtClean="0"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 smtClean="0"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\]' x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600200" y="4145280"/>
            <a:ext cx="2286000" cy="2712720"/>
          </a:xfrm>
          <a:prstGeom prst="wedgeRoundRectCallout">
            <a:avLst>
              <a:gd name="adj1" fmla="val 35352"/>
              <a:gd name="adj2" fmla="val -639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special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i="0" u="none" strike="noStrike" cap="none" spc="-20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</a:t>
            </a:r>
          </a:p>
          <a:p>
            <a:r>
              <a:rPr lang="en-US" altLang="zh-TW" sz="3200" b="0" dirty="0">
                <a:latin typeface="Arial" charset="0"/>
                <a:ea typeface="新細明體" charset="-120"/>
              </a:rPr>
              <a:t>which indicates the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start </a:t>
            </a:r>
            <a:r>
              <a:rPr lang="en-US" altLang="zh-TW" sz="3200" b="0" dirty="0">
                <a:latin typeface="Arial" charset="0"/>
                <a:ea typeface="新細明體" charset="-120"/>
              </a:rPr>
              <a:t>of the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set.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886200" y="4145280"/>
            <a:ext cx="2286000" cy="2712720"/>
          </a:xfrm>
          <a:prstGeom prst="wedgeRoundRectCallout">
            <a:avLst>
              <a:gd name="adj1" fmla="val -36575"/>
              <a:gd name="adj2" fmla="val -648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normal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i="0" u="none" strike="noStrike" cap="none" spc="-200" normalizeH="0" dirty="0" smtClean="0">
                <a:ln>
                  <a:noFill/>
                </a:ln>
                <a:solidFill>
                  <a:srgbClr val="0C9B4D"/>
                </a:solidFill>
                <a:effectLst/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kumimoji="1" lang="en-US" altLang="zh-TW" sz="32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because </a:t>
            </a:r>
            <a:r>
              <a:rPr lang="en-US" altLang="zh-TW" sz="3200" spc="-200" dirty="0"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/>
            </a:r>
            <a:b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spc="-7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is</a:t>
            </a:r>
            <a:r>
              <a:rPr kumimoji="1" lang="en-US" altLang="zh-TW" sz="32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</a:t>
            </a:r>
            <a:r>
              <a:rPr kumimoji="1" lang="en-US" altLang="zh-TW" sz="3200" b="0" i="0" u="none" strike="noStrike" cap="none" spc="-7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't special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inside of a […].</a:t>
            </a:r>
            <a:endParaRPr kumimoji="1" lang="zh-TW" alt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What will this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output?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48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latin typeface="Lucida Console" panose="020B0609040504020204" pitchFamily="49" charset="0"/>
              </a:rPr>
              <a:t>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\]' x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676400" y="4145280"/>
            <a:ext cx="2286000" cy="2712720"/>
          </a:xfrm>
          <a:prstGeom prst="wedgeRoundRectCallout">
            <a:avLst>
              <a:gd name="adj1" fmla="val 39022"/>
              <a:gd name="adj2" fmla="val -6579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special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spc="-20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^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b="0" dirty="0" smtClean="0">
                <a:latin typeface="Arial" charset="0"/>
                <a:ea typeface="新細明體" charset="-120"/>
              </a:rPr>
              <a:t>because it is the first character of a […]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962400" y="4145280"/>
            <a:ext cx="2286000" cy="2712720"/>
          </a:xfrm>
          <a:prstGeom prst="wedgeRoundRectCallout">
            <a:avLst>
              <a:gd name="adj1" fmla="val -33639"/>
              <a:gd name="adj2" fmla="val -6703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normal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spc="-200" normalizeH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^</a:t>
            </a:r>
            <a:r>
              <a:rPr kumimoji="1" lang="en-US" altLang="zh-TW" sz="32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this is just one of the things in the set.</a:t>
            </a:r>
            <a:endParaRPr kumimoji="1" lang="zh-TW" alt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What will this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output?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4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latin typeface="Lucida Console" panose="020B0609040504020204" pitchFamily="49" charset="0"/>
              </a:rPr>
              <a:t>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][</a:t>
            </a:r>
            <a:r>
              <a:rPr lang="en-US" altLang="zh-TW" sz="2400" b="1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 x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981200" y="4145280"/>
            <a:ext cx="2286000" cy="2712720"/>
          </a:xfrm>
          <a:prstGeom prst="wedgeRoundRectCallout">
            <a:avLst>
              <a:gd name="adj1" fmla="val 33884"/>
              <a:gd name="adj2" fmla="val -639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normal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i="0" u="none" strike="noStrike" cap="none" spc="-200" normalizeH="0" dirty="0" smtClean="0">
                <a:ln>
                  <a:noFill/>
                </a:ln>
                <a:solidFill>
                  <a:srgbClr val="0C9B4D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b="0" dirty="0" smtClean="0">
                <a:latin typeface="Arial" charset="0"/>
                <a:ea typeface="新細明體" charset="-120"/>
              </a:rPr>
              <a:t>because it is the first character of a [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^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…]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267200" y="4145280"/>
            <a:ext cx="2286000" cy="2712720"/>
          </a:xfrm>
          <a:prstGeom prst="wedgeRoundRectCallout">
            <a:avLst>
              <a:gd name="adj1" fmla="val -33272"/>
              <a:gd name="adj2" fmla="val -6456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special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i="0" u="none" strike="noStrike" cap="none" spc="-20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which indicates the end of the set.</a:t>
            </a:r>
            <a:endParaRPr kumimoji="1" lang="zh-TW" alt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What will this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output?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93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latin typeface="Lucida Console" panose="020B0609040504020204" pitchFamily="49" charset="0"/>
              </a:rPr>
              <a:t>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][</a:t>
            </a:r>
            <a:r>
              <a:rPr lang="en-US" altLang="zh-TW" sz="2400" b="1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\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 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cXc</a:t>
            </a:r>
            <a:endParaRPr lang="en-US" altLang="zh-TW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400" dirty="0">
                <a:latin typeface="Lucida Console" panose="020B0609040504020204" pitchFamily="49" charset="0"/>
              </a:rPr>
              <a:t>[]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dirty="0">
                <a:latin typeface="Lucida Console" panose="020B0609040504020204" pitchFamily="49" charset="0"/>
              </a:rPr>
              <a:t>]]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886200" y="4145280"/>
            <a:ext cx="2286000" cy="2712720"/>
          </a:xfrm>
          <a:prstGeom prst="wedgeRoundRectCallout">
            <a:avLst>
              <a:gd name="adj1" fmla="val -22263"/>
              <a:gd name="adj2" fmla="val -651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normal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i="0" u="none" strike="noStrike" cap="none" spc="-200" normalizeH="0" dirty="0" smtClean="0">
                <a:ln>
                  <a:noFill/>
                </a:ln>
                <a:solidFill>
                  <a:srgbClr val="0C9B4D"/>
                </a:solidFill>
                <a:effectLst/>
                <a:latin typeface="Agency FB" panose="020B0503020202020204" pitchFamily="34" charset="0"/>
                <a:ea typeface="新細明體" charset="-120"/>
              </a:rPr>
              <a:t>\</a:t>
            </a:r>
            <a:r>
              <a:rPr kumimoji="1" lang="en-US" altLang="zh-TW" sz="32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because </a:t>
            </a:r>
            <a:r>
              <a:rPr lang="en-US" altLang="zh-TW" sz="3200" spc="-200" dirty="0">
                <a:latin typeface="Agency FB" panose="020B0503020202020204" pitchFamily="34" charset="0"/>
                <a:ea typeface="新細明體" charset="-120"/>
              </a:rPr>
              <a:t>\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/>
            </a:r>
            <a:b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spc="-7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is</a:t>
            </a:r>
            <a:r>
              <a:rPr kumimoji="1" lang="en-US" altLang="zh-TW" sz="32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</a:t>
            </a:r>
            <a:r>
              <a:rPr kumimoji="1" lang="en-US" altLang="zh-TW" sz="3200" b="0" i="0" u="none" strike="noStrike" cap="none" spc="-7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't special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inside of a […].</a:t>
            </a:r>
            <a:endParaRPr kumimoji="1" lang="zh-TW" alt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What will this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output?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151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endParaRPr lang="fr-FR" altLang="zh-TW" sz="24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3581400" y="2743200"/>
            <a:ext cx="5562600" cy="4038600"/>
          </a:xfrm>
          <a:prstGeom prst="wedgeRoundRectCallout">
            <a:avLst>
              <a:gd name="adj1" fmla="val -100843"/>
              <a:gd name="adj2" fmla="val -6818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 matches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to the same pattern as it would have in  a regular expression.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(The only difference is one that is unrelated to the “]” –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these files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didn’t print since wildcard patterns must match to the full file name).  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905000" y="1524000"/>
            <a:ext cx="2514600" cy="381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876800" y="1524000"/>
            <a:ext cx="381000" cy="381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3733800" y="1524000"/>
            <a:ext cx="914400" cy="381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259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3581400" y="2743200"/>
            <a:ext cx="5562600" cy="4038600"/>
          </a:xfrm>
          <a:prstGeom prst="wedgeRoundRectCallout">
            <a:avLst>
              <a:gd name="adj1" fmla="val -92396"/>
              <a:gd name="adj2" fmla="val -496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See? With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wildcards, you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need “</a:t>
            </a:r>
            <a:r>
              <a:rPr kumimoji="1" lang="en-US" altLang="zh-TW" sz="32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*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”s to match to just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part of the file’s name.</a:t>
            </a:r>
            <a:b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(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Re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ally, regular expressions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are the same. Although grep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prints the whole line with the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matc</a:t>
            </a:r>
            <a:r>
              <a:rPr kumimoji="1" lang="en-US" altLang="zh-TW" sz="3200" b="0" i="0" u="none" strike="noStrike" cap="none" spc="-6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h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</a:t>
            </a:r>
            <a:r>
              <a:rPr kumimoji="1" lang="en-US" altLang="zh-TW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only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matched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part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is red when you use --color.   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627561" y="2305418"/>
            <a:ext cx="3340679" cy="11235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1994734" y="2312479"/>
            <a:ext cx="3034466" cy="10403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919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>
                <a:latin typeface="Lucida Console" panose="020B0609040504020204" pitchFamily="49" charset="0"/>
              </a:rPr>
              <a:t>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endParaRPr lang="fr-FR" altLang="zh-TW" sz="24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2743200"/>
            <a:ext cx="5562600" cy="4038600"/>
          </a:xfrm>
          <a:prstGeom prst="wedgeRoundRectCallout">
            <a:avLst>
              <a:gd name="adj1" fmla="val -96459"/>
              <a:gd name="adj2" fmla="val -369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one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behaved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differently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than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for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regular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expression.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Grep would complain that</a:t>
            </a:r>
            <a:b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“[…]” was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begun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but not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finished. But </a:t>
            </a:r>
            <a:r>
              <a:rPr kumimoji="1" lang="en-US" altLang="zh-TW" sz="3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csh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reasons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that this “[” must not be the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start of a […], specifically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because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it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doesn’t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have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“]”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600200" y="2971800"/>
            <a:ext cx="4648200" cy="1447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865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>
                <a:latin typeface="Lucida Console" panose="020B0609040504020204" pitchFamily="49" charset="0"/>
              </a:rPr>
              <a:t>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endParaRPr lang="fr-FR" altLang="zh-TW" sz="24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495800"/>
            <a:ext cx="5562600" cy="1676400"/>
          </a:xfrm>
          <a:prstGeom prst="wedgeRoundRectCallout">
            <a:avLst>
              <a:gd name="adj1" fmla="val -81498"/>
              <a:gd name="adj2" fmla="val -814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one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behaved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exactly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like</a:t>
            </a:r>
            <a:r>
              <a:rPr lang="en-US" altLang="zh-TW" sz="3200" b="0" dirty="0">
                <a:latin typeface="Arial" charset="0"/>
                <a:ea typeface="新細明體" charset="-120"/>
              </a:rPr>
              <a:t>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g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rep would have.</a:t>
            </a:r>
          </a:p>
        </p:txBody>
      </p:sp>
    </p:spTree>
    <p:extLst>
      <p:ext uri="{BB962C8B-B14F-4D97-AF65-F5344CB8AC3E}">
        <p14:creationId xmlns:p14="http://schemas.microsoft.com/office/powerpoint/2010/main" val="25039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022"/>
            <a:ext cx="4495800" cy="1248102"/>
          </a:xfrm>
        </p:spPr>
        <p:txBody>
          <a:bodyPr/>
          <a:lstStyle/>
          <a:p>
            <a:pPr marL="512763" indent="-512763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Q:	Give the regular expression for this Deterministic Finite State Automaton (DFA):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785360" y="152400"/>
            <a:ext cx="4282440" cy="1650123"/>
            <a:chOff x="4785360" y="152400"/>
            <a:chExt cx="4282440" cy="1650123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785360" y="228600"/>
              <a:ext cx="4282440" cy="1573923"/>
              <a:chOff x="1965960" y="4038600"/>
              <a:chExt cx="4282440" cy="1573923"/>
            </a:xfrm>
          </p:grpSpPr>
          <p:sp>
            <p:nvSpPr>
              <p:cNvPr id="7" name="Oval 3"/>
              <p:cNvSpPr>
                <a:spLocks noChangeArrowheads="1"/>
              </p:cNvSpPr>
              <p:nvPr/>
            </p:nvSpPr>
            <p:spPr bwMode="auto">
              <a:xfrm>
                <a:off x="1965960" y="4038600"/>
                <a:ext cx="1066800" cy="990600"/>
              </a:xfrm>
              <a:prstGeom prst="ellipse">
                <a:avLst/>
              </a:prstGeom>
              <a:solidFill>
                <a:srgbClr val="BBE0E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altLang="zh-TW" b="0" dirty="0">
                    <a:latin typeface="Arial" charset="0"/>
                  </a:rPr>
                  <a:t>start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419600" y="5155324"/>
                <a:ext cx="1676400" cy="4571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4648200" y="4038600"/>
                <a:ext cx="1066800" cy="990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altLang="zh-TW" b="0" dirty="0">
                  <a:latin typeface="Arial" charset="0"/>
                </a:endParaRPr>
              </a:p>
            </p:txBody>
          </p:sp>
          <p:cxnSp>
            <p:nvCxnSpPr>
              <p:cNvPr id="11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3032760" y="4533900"/>
                <a:ext cx="1536192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108960" y="4038600"/>
                <a:ext cx="1539240" cy="533400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3" name="Arc 12"/>
              <p:cNvSpPr/>
              <p:nvPr/>
            </p:nvSpPr>
            <p:spPr bwMode="auto">
              <a:xfrm>
                <a:off x="5334000" y="4648200"/>
                <a:ext cx="914400" cy="9144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0">
                  <a:latin typeface="Arial" charset="0"/>
                  <a:ea typeface="新細明體" charset="-12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 bwMode="auto">
            <a:xfrm>
              <a:off x="7391400" y="152400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09160" y="3134712"/>
            <a:ext cx="3825240" cy="1650123"/>
            <a:chOff x="4709160" y="3134712"/>
            <a:chExt cx="3825240" cy="1650123"/>
          </a:xfrm>
        </p:grpSpPr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4709160" y="3210912"/>
              <a:ext cx="3749040" cy="1573923"/>
              <a:chOff x="1965960" y="4038600"/>
              <a:chExt cx="3749040" cy="1573923"/>
            </a:xfrm>
          </p:grpSpPr>
          <p:sp>
            <p:nvSpPr>
              <p:cNvPr id="19" name="Oval 3"/>
              <p:cNvSpPr>
                <a:spLocks noChangeArrowheads="1"/>
              </p:cNvSpPr>
              <p:nvPr/>
            </p:nvSpPr>
            <p:spPr bwMode="auto">
              <a:xfrm>
                <a:off x="1965960" y="4038600"/>
                <a:ext cx="1066800" cy="990600"/>
              </a:xfrm>
              <a:prstGeom prst="ellipse">
                <a:avLst/>
              </a:prstGeom>
              <a:solidFill>
                <a:srgbClr val="BBE0E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altLang="zh-TW" b="0" dirty="0">
                    <a:latin typeface="Arial" charset="0"/>
                  </a:rPr>
                  <a:t>start</a:t>
                </a:r>
              </a:p>
            </p:txBody>
          </p:sp>
          <p:sp>
            <p:nvSpPr>
              <p:cNvPr id="20" name="Arc 19"/>
              <p:cNvSpPr/>
              <p:nvPr/>
            </p:nvSpPr>
            <p:spPr bwMode="auto">
              <a:xfrm>
                <a:off x="2590800" y="4648200"/>
                <a:ext cx="914400" cy="914400"/>
              </a:xfrm>
              <a:prstGeom prst="arc">
                <a:avLst>
                  <a:gd name="adj1" fmla="val 15975819"/>
                  <a:gd name="adj2" fmla="val 11407036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2747141" y="5155324"/>
                <a:ext cx="1676400" cy="4571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22" name="Oval 6"/>
              <p:cNvSpPr>
                <a:spLocks noChangeArrowheads="1"/>
              </p:cNvSpPr>
              <p:nvPr/>
            </p:nvSpPr>
            <p:spPr bwMode="auto">
              <a:xfrm>
                <a:off x="4648200" y="4038600"/>
                <a:ext cx="1066800" cy="990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altLang="zh-TW" b="0" dirty="0">
                  <a:latin typeface="Arial" charset="0"/>
                </a:endParaRPr>
              </a:p>
            </p:txBody>
          </p:sp>
          <p:cxnSp>
            <p:nvCxnSpPr>
              <p:cNvPr id="23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3035808" y="4533900"/>
                <a:ext cx="1536192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3108960" y="4038600"/>
                <a:ext cx="1539240" cy="533400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26" name="Oval 25"/>
            <p:cNvSpPr/>
            <p:nvPr/>
          </p:nvSpPr>
          <p:spPr bwMode="auto">
            <a:xfrm>
              <a:off x="7315200" y="3134712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0" y="1158765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b="0" kern="0" dirty="0">
                <a:solidFill>
                  <a:srgbClr val="C00000"/>
                </a:solidFill>
              </a:rPr>
              <a:t>	</a:t>
            </a:r>
            <a:r>
              <a:rPr lang="en-US" sz="2400" kern="0" dirty="0">
                <a:solidFill>
                  <a:srgbClr val="0C9B4D"/>
                </a:solidFill>
              </a:rPr>
              <a:t>aa*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0" y="1676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Q:	What does it mean, in English?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0" y="2057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b="0" kern="0" dirty="0">
                <a:solidFill>
                  <a:srgbClr val="C00000"/>
                </a:solidFill>
              </a:rPr>
              <a:t>	“Any string of at least one a.”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0" y="3032235"/>
            <a:ext cx="4632960" cy="12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Q:	Give the reg. expression for this Nondeterministic Finite State Automaton (NDFA):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0" y="4191000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kern="0" dirty="0">
                <a:solidFill>
                  <a:srgbClr val="0C9B4D"/>
                </a:solidFill>
              </a:rPr>
              <a:t>	a*a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0" y="470863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Q:	Why is this nondeterministic?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0" y="5105400"/>
            <a:ext cx="6629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lnSpc>
                <a:spcPct val="90000"/>
              </a:lnSpc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A:	Because the same character occurs in two labels of out-edges from the same state.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0" y="588316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0" y="63246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b="0" kern="0" dirty="0">
                <a:solidFill>
                  <a:srgbClr val="C00000"/>
                </a:solidFill>
              </a:rPr>
              <a:t>	“Any string of at least one a.”</a:t>
            </a:r>
          </a:p>
        </p:txBody>
      </p:sp>
      <p:sp>
        <p:nvSpPr>
          <p:cNvPr id="30" name="Trapezoid 29"/>
          <p:cNvSpPr>
            <a:spLocks noChangeAspect="1"/>
          </p:cNvSpPr>
          <p:nvPr/>
        </p:nvSpPr>
        <p:spPr bwMode="auto">
          <a:xfrm rot="2700000" flipH="1">
            <a:off x="7347716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010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24913 0.0821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5" y="409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38333 0.0932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6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18577 0.0020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9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36545 0.1844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4" y="921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8577 -0.0861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>
                <a:latin typeface="Lucida Console" panose="020B0609040504020204" pitchFamily="49" charset="0"/>
              </a:rPr>
              <a:t>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endParaRPr lang="fr-FR" altLang="zh-TW" sz="24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'</a:t>
            </a:r>
            <a:r>
              <a:rPr lang="fr-FR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724400"/>
            <a:ext cx="5562600" cy="2057400"/>
          </a:xfrm>
          <a:prstGeom prst="wedgeRoundRectCallout">
            <a:avLst>
              <a:gd name="adj1" fmla="val -98306"/>
              <a:gd name="adj2" fmla="val -6140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one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behaved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exactly as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lang="en-US" altLang="zh-TW" sz="3200" b="0" dirty="0" smtClean="0">
                <a:latin typeface="Arial" charset="0"/>
                <a:ea typeface="新細明體" charset="-120"/>
              </a:rPr>
              <a:t>g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rep would’ve, exhibiting the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same problem of treating the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first “]” as closing the set.</a:t>
            </a:r>
          </a:p>
        </p:txBody>
      </p:sp>
    </p:spTree>
    <p:extLst>
      <p:ext uri="{BB962C8B-B14F-4D97-AF65-F5344CB8AC3E}">
        <p14:creationId xmlns:p14="http://schemas.microsoft.com/office/powerpoint/2010/main" val="1961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>
                <a:latin typeface="Lucida Console" panose="020B0609040504020204" pitchFamily="49" charset="0"/>
              </a:rPr>
              <a:t>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endParaRPr lang="fr-FR" altLang="zh-TW" sz="24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[]x]</a:t>
            </a:r>
            <a:endParaRPr lang="fr-FR" altLang="zh-TW" sz="24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724400"/>
            <a:ext cx="5562600" cy="2057400"/>
          </a:xfrm>
          <a:prstGeom prst="wedgeRoundRectCallout">
            <a:avLst>
              <a:gd name="adj1" fmla="val -90733"/>
              <a:gd name="adj2" fmla="val -3093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one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behaved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exactly as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lang="en-US" altLang="zh-TW" sz="3200" b="0" dirty="0" smtClean="0">
                <a:latin typeface="Arial" charset="0"/>
                <a:ea typeface="新細明體" charset="-120"/>
              </a:rPr>
              <a:t>g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rep would’ve, similarly fixing</a:t>
            </a:r>
            <a:b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problem of treating the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first “]” as closing the set.</a:t>
            </a:r>
          </a:p>
        </p:txBody>
      </p:sp>
    </p:spTree>
    <p:extLst>
      <p:ext uri="{BB962C8B-B14F-4D97-AF65-F5344CB8AC3E}">
        <p14:creationId xmlns:p14="http://schemas.microsoft.com/office/powerpoint/2010/main" val="18536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>
                <a:latin typeface="Lucida Console" panose="020B0609040504020204" pitchFamily="49" charset="0"/>
              </a:rPr>
              <a:t>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endParaRPr lang="fr-FR" altLang="zh-TW" sz="24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[]x]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505200" y="2743200"/>
            <a:ext cx="5638800" cy="4038600"/>
          </a:xfrm>
          <a:prstGeom prst="wedgeRoundRectCallout">
            <a:avLst>
              <a:gd name="adj1" fmla="val -82791"/>
              <a:gd name="adj2" fmla="val 1600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one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behaves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differently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than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grep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Both </a:t>
            </a:r>
            <a:r>
              <a:rPr kumimoji="1" lang="en-US" altLang="zh-TW" sz="3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Csh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grep</a:t>
            </a:r>
          </a:p>
          <a:p>
            <a:r>
              <a:rPr lang="en-US" altLang="zh-TW" sz="3200" b="0" dirty="0" smtClean="0">
                <a:latin typeface="Arial" charset="0"/>
                <a:ea typeface="新細明體" charset="-120"/>
              </a:rPr>
              <a:t>agree that the </a:t>
            </a:r>
            <a:r>
              <a:rPr lang="en-US" altLang="zh-TW" sz="3200" b="0" dirty="0">
                <a:latin typeface="Arial" charset="0"/>
                <a:ea typeface="新細明體" charset="-120"/>
              </a:rPr>
              <a:t>“]”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does not </a:t>
            </a:r>
          </a:p>
          <a:p>
            <a:r>
              <a:rPr lang="en-US" altLang="zh-TW" sz="3200" b="0" dirty="0" smtClean="0">
                <a:latin typeface="Arial" charset="0"/>
                <a:ea typeface="新細明體" charset="-120"/>
              </a:rPr>
              <a:t>close the set (see 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here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). </a:t>
            </a:r>
          </a:p>
          <a:p>
            <a:r>
              <a:rPr lang="en-US" altLang="zh-TW" sz="3200" b="0" dirty="0" smtClean="0">
                <a:latin typeface="Arial" charset="0"/>
                <a:ea typeface="新細明體" charset="-120"/>
              </a:rPr>
              <a:t>But whereas grep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complains,</a:t>
            </a:r>
          </a:p>
          <a:p>
            <a:r>
              <a:rPr kumimoji="1" lang="en-US" altLang="zh-TW" sz="3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Csh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reasons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that the “[”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m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ust </a:t>
            </a:r>
            <a:endParaRPr lang="en-US" altLang="zh-TW" sz="3200" b="0" dirty="0">
              <a:latin typeface="Arial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not be starting a “[…]”, since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There</a:t>
            </a:r>
            <a:r>
              <a:rPr lang="en-US" altLang="zh-TW" sz="2800" b="0" dirty="0" smtClean="0">
                <a:latin typeface="Arial" charset="0"/>
                <a:ea typeface="新細明體" charset="-120"/>
              </a:rPr>
              <a:t>'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no closing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“]” for it.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" name="Arc 1"/>
          <p:cNvSpPr/>
          <p:nvPr/>
        </p:nvSpPr>
        <p:spPr bwMode="auto">
          <a:xfrm rot="21417925">
            <a:off x="1777368" y="4017854"/>
            <a:ext cx="5665461" cy="1085868"/>
          </a:xfrm>
          <a:prstGeom prst="arc">
            <a:avLst>
              <a:gd name="adj1" fmla="val 10831315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92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>
                <a:latin typeface="Lucida Console" panose="020B0609040504020204" pitchFamily="49" charset="0"/>
              </a:rPr>
              <a:t>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endParaRPr lang="fr-FR" altLang="zh-TW" sz="24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[]x]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[x\]]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953000"/>
            <a:ext cx="5562600" cy="1828800"/>
          </a:xfrm>
          <a:prstGeom prst="wedgeRoundRectCallout">
            <a:avLst>
              <a:gd name="adj1" fmla="val -90917"/>
              <a:gd name="adj2" fmla="val 281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one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behaved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differently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than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g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rep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: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the \ wasn’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 treated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b="0" dirty="0" smtClean="0">
                <a:latin typeface="Arial" charset="0"/>
                <a:ea typeface="新細明體" charset="-120"/>
              </a:rPr>
              <a:t>as a character in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set.</a:t>
            </a:r>
          </a:p>
        </p:txBody>
      </p:sp>
    </p:spTree>
    <p:extLst>
      <p:ext uri="{BB962C8B-B14F-4D97-AF65-F5344CB8AC3E}">
        <p14:creationId xmlns:p14="http://schemas.microsoft.com/office/powerpoint/2010/main" val="34842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^</a:t>
            </a: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first symbol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of a </a:t>
            </a:r>
            <a:r>
              <a:rPr lang="en-US" altLang="zh-TW" sz="2400" spc="-10" dirty="0">
                <a:solidFill>
                  <a:schemeClr val="bg1"/>
                </a:solidFill>
              </a:rPr>
              <a:t>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requires</a:t>
            </a:r>
            <a:r>
              <a:rPr lang="en-US" altLang="zh-TW" sz="2000" spc="-1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to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the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front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lin</a:t>
            </a:r>
            <a:r>
              <a:rPr lang="en-US" altLang="zh-TW" sz="2400" spc="-130" dirty="0" smtClean="0">
                <a:solidFill>
                  <a:schemeClr val="bg1"/>
                </a:solidFill>
              </a:rPr>
              <a:t>e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.</a:t>
            </a:r>
            <a:r>
              <a:rPr lang="en-US" altLang="zh-TW" sz="18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 smtClean="0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chemeClr val="bg1"/>
                </a:solidFill>
              </a:rPr>
              <a:t>g</a:t>
            </a:r>
            <a:r>
              <a:rPr lang="en-US" altLang="zh-TW" sz="2400" i="1" spc="-40" dirty="0" smtClean="0">
                <a:solidFill>
                  <a:schemeClr val="bg1"/>
                </a:solidFill>
              </a:rPr>
              <a:t>.</a:t>
            </a:r>
            <a:r>
              <a:rPr lang="en-US" altLang="zh-TW" sz="18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line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begins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with </a:t>
            </a:r>
            <a:r>
              <a:rPr lang="en-US" altLang="zh-TW" sz="2400" spc="-160" dirty="0" smtClean="0">
                <a:solidFill>
                  <a:schemeClr val="bg1"/>
                </a:solidFill>
              </a:rPr>
              <a:t>'A</a:t>
            </a:r>
            <a:r>
              <a:rPr lang="en-US" altLang="zh-TW" sz="2400" spc="-100" dirty="0" smtClean="0">
                <a:solidFill>
                  <a:schemeClr val="bg1"/>
                </a:solidFill>
              </a:rPr>
              <a:t>': </a:t>
            </a:r>
            <a:r>
              <a:rPr lang="en-US" altLang="zh-TW" sz="2400" spc="-100" dirty="0">
                <a:solidFill>
                  <a:schemeClr val="bg1"/>
                </a:solidFill>
              </a:rPr>
              <a:t>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(</a:t>
            </a:r>
            <a:r>
              <a:rPr lang="en-US" altLang="zh-TW" sz="2400" spc="-10" dirty="0">
                <a:solidFill>
                  <a:schemeClr val="bg1"/>
                </a:solidFill>
              </a:rPr>
              <a:t>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last </a:t>
            </a:r>
            <a:r>
              <a:rPr lang="en-US" altLang="zh-TW" sz="2400" spc="-10" dirty="0">
                <a:solidFill>
                  <a:schemeClr val="bg1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end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ends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20" dirty="0" smtClean="0">
                <a:solidFill>
                  <a:schemeClr val="bg1"/>
                </a:solidFill>
              </a:rPr>
              <a:t>'Z</a:t>
            </a:r>
            <a:r>
              <a:rPr lang="en-US" altLang="zh-TW" sz="2400" dirty="0" smtClean="0">
                <a:solidFill>
                  <a:schemeClr val="bg1"/>
                </a:solidFill>
              </a:rPr>
              <a:t>'</a:t>
            </a:r>
            <a:r>
              <a:rPr lang="en-US" altLang="zh-TW" sz="2400" spc="-100" dirty="0" smtClean="0">
                <a:solidFill>
                  <a:schemeClr val="bg1"/>
                </a:solidFill>
              </a:rPr>
              <a:t>: </a:t>
            </a:r>
            <a:r>
              <a:rPr lang="en-US" altLang="zh-TW" sz="2400" dirty="0" smtClean="0">
                <a:solidFill>
                  <a:schemeClr val="bg1"/>
                </a:solidFill>
              </a:rPr>
              <a:t>Z$</a:t>
            </a:r>
            <a:endParaRPr lang="en-US" altLang="zh-TW" sz="24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 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	</a:t>
            </a:r>
            <a:r>
              <a:rPr lang="en-US" altLang="zh-TW" sz="2400" spc="-120" dirty="0" smtClean="0"/>
              <a:t>(</a:t>
            </a:r>
            <a:r>
              <a:rPr lang="en-US" altLang="zh-TW" sz="2400" spc="-90" dirty="0" smtClean="0"/>
              <a:t>q-ma</a:t>
            </a:r>
            <a:r>
              <a:rPr lang="en-US" altLang="zh-TW" sz="2400" spc="-20" dirty="0" smtClean="0"/>
              <a:t>r</a:t>
            </a:r>
            <a:r>
              <a:rPr lang="en-US" altLang="zh-TW" sz="2400" spc="-120" dirty="0" smtClean="0"/>
              <a:t>k</a:t>
            </a:r>
            <a:r>
              <a:rPr lang="en-US" altLang="zh-TW" sz="2400" spc="-20" dirty="0" smtClean="0"/>
              <a:t>)</a:t>
            </a:r>
            <a:r>
              <a:rPr lang="en-US" altLang="zh-TW" sz="2300" spc="-20" dirty="0" smtClean="0"/>
              <a:t> </a:t>
            </a:r>
            <a:r>
              <a:rPr lang="en-US" altLang="zh-TW" sz="2400" spc="-10" dirty="0"/>
              <a:t>matches to any </a:t>
            </a:r>
            <a:r>
              <a:rPr lang="en-US" altLang="zh-TW" sz="2400" spc="-10" dirty="0" smtClean="0"/>
              <a:t>1 character. </a:t>
            </a:r>
            <a:r>
              <a:rPr lang="en-US" altLang="zh-TW" sz="2400" i="1" spc="-1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 smtClean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.</a:t>
            </a:r>
            <a:r>
              <a:rPr lang="en-US" altLang="zh-TW" sz="2000" spc="-2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30" dirty="0" smtClean="0">
                <a:solidFill>
                  <a:srgbClr val="0C9B4D"/>
                </a:solidFill>
              </a:rPr>
              <a:t>filename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?</a:t>
            </a:r>
            <a:r>
              <a:rPr lang="en-US" altLang="zh-TW" sz="2400" spc="-20" dirty="0" smtClean="0"/>
              <a:t>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</a:t>
            </a:r>
            <a:r>
              <a:rPr lang="en-US" altLang="zh-TW" sz="2400" spc="-40" dirty="0" smtClean="0"/>
              <a:t>characters.</a:t>
            </a:r>
            <a:r>
              <a:rPr lang="en-US" altLang="zh-TW" sz="2800" spc="-40" dirty="0" smtClean="0"/>
              <a:t>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          </a:t>
            </a:r>
            <a:r>
              <a:rPr lang="en-US" altLang="zh-TW" sz="8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 smtClean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</a:t>
            </a:r>
            <a:r>
              <a:rPr lang="en-US" altLang="zh-TW" sz="2400" dirty="0" smtClean="0">
                <a:solidFill>
                  <a:srgbClr val="0C9B4D"/>
                </a:solidFill>
              </a:rPr>
              <a:t>filename </a:t>
            </a:r>
            <a:r>
              <a:rPr lang="en-US" altLang="zh-TW" sz="2400" dirty="0">
                <a:solidFill>
                  <a:srgbClr val="0C9B4D"/>
                </a:solidFill>
              </a:rPr>
              <a:t>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</a:t>
            </a:r>
            <a:r>
              <a:rPr lang="en-US" altLang="zh-TW" sz="24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 </a:t>
            </a:r>
            <a:r>
              <a:rPr lang="en-US" altLang="zh-TW" sz="2400" b="1" u="sng" spc="30" dirty="0" smtClean="0">
                <a:solidFill>
                  <a:srgbClr val="0C9B4D"/>
                </a:solidFill>
              </a:rPr>
              <a:t>A</a:t>
            </a:r>
            <a:r>
              <a:rPr lang="en-US" altLang="zh-TW" sz="2400" b="1" u="sng" spc="90" dirty="0" smtClean="0">
                <a:solidFill>
                  <a:srgbClr val="0C9B4D"/>
                </a:solidFill>
              </a:rPr>
              <a:t>*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Recall: Wildcard Symbols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219200" y="3581400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dirty="0" smtClean="0">
                <a:latin typeface="Arial" charset="0"/>
                <a:ea typeface="新細明體" charset="-120"/>
              </a:rPr>
              <a:t>Its </a:t>
            </a:r>
            <a:r>
              <a:rPr lang="en-US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he same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</a:t>
            </a: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csh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grep</a:t>
            </a:r>
            <a:r>
              <a:rPr lang="en-US" sz="3200" b="0" dirty="0" smtClean="0">
                <a:latin typeface="Arial" charset="0"/>
                <a:ea typeface="新細明體" charset="-120"/>
              </a:rPr>
              <a:t>.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219200" y="4937760"/>
            <a:ext cx="5943600" cy="838200"/>
          </a:xfrm>
          <a:prstGeom prst="wedgeRoundRectCallout">
            <a:avLst>
              <a:gd name="adj1" fmla="val -63724"/>
              <a:gd name="adj2" fmla="val 222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sz="3200" b="0" dirty="0" smtClean="0">
                <a:latin typeface="Arial" charset="0"/>
                <a:ea typeface="新細明體" charset="-120"/>
              </a:rPr>
              <a:t>Its </a:t>
            </a:r>
            <a:r>
              <a:rPr lang="en-US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he same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</a:t>
            </a: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csh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grep, </a:t>
            </a:r>
            <a:r>
              <a:rPr kumimoji="1" lang="en-US" sz="3200" b="0" i="0" u="none" strike="noStrike" cap="none" spc="-6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but with a different symbol)</a:t>
            </a:r>
            <a:r>
              <a:rPr lang="en-US" sz="3200" b="0" spc="-60" dirty="0" smtClean="0">
                <a:latin typeface="Arial" charset="0"/>
                <a:ea typeface="新細明體" charset="-120"/>
              </a:rPr>
              <a:t>.</a:t>
            </a:r>
            <a:endParaRPr kumimoji="1" lang="en-US" sz="3200" b="0" i="0" u="none" strike="noStrike" cap="none" spc="-60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219200" y="5833872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dirty="0" smtClean="0">
                <a:latin typeface="Arial" charset="0"/>
                <a:ea typeface="新細明體" charset="-120"/>
              </a:rPr>
              <a:t>Its </a:t>
            </a:r>
            <a:r>
              <a:rPr lang="en-US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different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</a:t>
            </a: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csh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grep</a:t>
            </a:r>
            <a:r>
              <a:rPr lang="en-US" sz="3200" b="0" dirty="0" smtClean="0">
                <a:latin typeface="Arial" charset="0"/>
                <a:ea typeface="新細明體" charset="-120"/>
              </a:rPr>
              <a:t>.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19200" y="2743200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dirty="0" smtClean="0">
                <a:latin typeface="Arial" charset="0"/>
                <a:ea typeface="新細明體" charset="-120"/>
              </a:rPr>
              <a:t>Its </a:t>
            </a:r>
            <a:r>
              <a:rPr lang="en-US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he same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</a:t>
            </a: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csh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grep</a:t>
            </a:r>
            <a:r>
              <a:rPr lang="en-US" sz="3200" b="0" dirty="0" smtClean="0">
                <a:latin typeface="Arial" charset="0"/>
                <a:ea typeface="新細明體" charset="-120"/>
              </a:rPr>
              <a:t>.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219200" y="4572000"/>
            <a:ext cx="5943600" cy="2286000"/>
          </a:xfrm>
          <a:prstGeom prst="wedgeRoundRectCallout">
            <a:avLst>
              <a:gd name="adj1" fmla="val -23060"/>
              <a:gd name="adj2" fmla="val -724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spc="-60" dirty="0" smtClean="0">
                <a:latin typeface="Arial" charset="0"/>
                <a:ea typeface="新細明體" charset="-120"/>
              </a:rPr>
              <a:t>But now we've found </a:t>
            </a:r>
            <a:r>
              <a:rPr lang="en-US" sz="3200" b="0" spc="-6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differences</a:t>
            </a:r>
            <a:r>
              <a:rPr lang="en-US" sz="3200" b="0" spc="-60" dirty="0" smtClean="0">
                <a:latin typeface="Arial" charset="0"/>
                <a:ea typeface="新細明體" charset="-120"/>
              </a:rPr>
              <a:t>:</a:t>
            </a:r>
          </a:p>
          <a:p>
            <a:pPr marL="400050" indent="-400050"/>
            <a:r>
              <a:rPr lang="en-US" sz="2800" b="0" dirty="0" smtClean="0">
                <a:latin typeface="Arial" charset="0"/>
                <a:ea typeface="新細明體" charset="-120"/>
              </a:rPr>
              <a:t>1. Whether </a:t>
            </a:r>
            <a:r>
              <a:rPr lang="en-US" sz="2800" b="0" dirty="0">
                <a:latin typeface="Arial" charset="0"/>
                <a:ea typeface="新細明體" charset="-120"/>
              </a:rPr>
              <a:t>to treat unfinished […] as </a:t>
            </a:r>
            <a:r>
              <a:rPr lang="en-US" sz="2800" b="0" dirty="0" smtClean="0">
                <a:latin typeface="Arial" charset="0"/>
                <a:ea typeface="新細明體" charset="-120"/>
              </a:rPr>
              <a:t>errors.</a:t>
            </a:r>
          </a:p>
          <a:p>
            <a:pPr marL="400050" indent="-400050"/>
            <a:r>
              <a:rPr lang="en-US" sz="2800" b="0" dirty="0" smtClean="0">
                <a:latin typeface="Arial" charset="0"/>
                <a:ea typeface="新細明體" charset="-120"/>
              </a:rPr>
              <a:t>2. Whether to treat "\" as a special character when inside of a […].</a:t>
            </a:r>
            <a:endParaRPr kumimoji="1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715000" y="1981200"/>
            <a:ext cx="3396640" cy="2514600"/>
          </a:xfrm>
          <a:prstGeom prst="wedgeRoundRectCallout">
            <a:avLst>
              <a:gd name="adj1" fmla="val -37535"/>
              <a:gd name="adj2" fmla="val 610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dirty="0" smtClean="0">
                <a:latin typeface="Arial" charset="0"/>
                <a:ea typeface="新細明體" charset="-120"/>
              </a:rPr>
              <a:t>Do we have to remember these differences for the exam? Yes.</a:t>
            </a:r>
            <a:br>
              <a:rPr lang="en-US" sz="3200" b="0" dirty="0" smtClean="0">
                <a:latin typeface="Arial" charset="0"/>
                <a:ea typeface="新細明體" charset="-120"/>
              </a:rPr>
            </a:br>
            <a:r>
              <a:rPr lang="en-US" sz="3200" b="0" dirty="0" smtClean="0">
                <a:latin typeface="Arial" charset="0"/>
                <a:ea typeface="新細明體" charset="-120"/>
              </a:rPr>
              <a:t>Recall…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676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2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Suppose you want to write a C-shell script that recognizes whether the second command-line parameter begins with "-e”. It then prints that argument, but only if it begins with “-e”.</a:t>
            </a:r>
          </a:p>
          <a:p>
            <a:pPr>
              <a:defRPr/>
            </a:pPr>
            <a:endParaRPr lang="en-US" altLang="zh-TW" sz="2400" dirty="0"/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1 2 3 4</a:t>
            </a:r>
          </a:p>
          <a:p>
            <a:pPr marL="0" indent="0"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-e </a:t>
            </a:r>
            <a:r>
              <a:rPr lang="en-US" altLang="zh-TW" sz="2400" dirty="0" err="1"/>
              <a:t>e</a:t>
            </a:r>
            <a:r>
              <a:rPr lang="en-US" altLang="zh-TW" sz="2400" dirty="0"/>
              <a:t> 2 3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1 -e 2 3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-e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</a:t>
            </a:r>
            <a:r>
              <a:rPr lang="en-US" altLang="zh-TW" sz="2400" dirty="0" err="1"/>
              <a:t>exyz</a:t>
            </a:r>
            <a:r>
              <a:rPr lang="en-US" altLang="zh-TW" sz="2400" dirty="0"/>
              <a:t> 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</a:t>
            </a:r>
            <a:r>
              <a:rPr lang="en-US" altLang="zh-TW" sz="2400" dirty="0" err="1"/>
              <a:t>exyz</a:t>
            </a:r>
            <a:endParaRPr lang="en-US" altLang="zh-TW" sz="2400" dirty="0"/>
          </a:p>
          <a:p>
            <a:pPr>
              <a:buFontTx/>
              <a:buNone/>
              <a:defRPr/>
            </a:pPr>
            <a:r>
              <a:rPr lang="en-US" altLang="zh-TW" sz="2400" dirty="0"/>
              <a:t>%		</a:t>
            </a:r>
            <a:endParaRPr lang="zh-TW" altLang="en-US" sz="2400" dirty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Q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715000" y="2286000"/>
            <a:ext cx="3396640" cy="2362200"/>
          </a:xfrm>
          <a:prstGeom prst="wedgeRoundRectCallout">
            <a:avLst>
              <a:gd name="adj1" fmla="val -153700"/>
              <a:gd name="adj2" fmla="val -11783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5000"/>
              </a:lnSpc>
            </a:pPr>
            <a:r>
              <a:rPr lang="en-US" sz="3200" b="0" dirty="0" smtClean="0">
                <a:latin typeface="Arial" charset="0"/>
                <a:ea typeface="新細明體" charset="-120"/>
              </a:rPr>
              <a:t>Do we have to remember these differences for the exam? Yes.</a:t>
            </a:r>
            <a:br>
              <a:rPr lang="en-US" sz="3200" b="0" dirty="0" smtClean="0">
                <a:latin typeface="Arial" charset="0"/>
                <a:ea typeface="新細明體" charset="-120"/>
              </a:rPr>
            </a:br>
            <a:r>
              <a:rPr lang="en-US" sz="3200" b="0" dirty="0" smtClean="0">
                <a:latin typeface="Arial" charset="0"/>
                <a:ea typeface="新細明體" charset="-120"/>
              </a:rPr>
              <a:t>Recall…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971800" y="152400"/>
            <a:ext cx="6172200" cy="609600"/>
          </a:xfrm>
          <a:prstGeom prst="wedgeRoundRectCallout">
            <a:avLst>
              <a:gd name="adj1" fmla="val -59918"/>
              <a:gd name="adj2" fmla="val 289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spc="-100" dirty="0" smtClean="0">
                <a:latin typeface="Arial" charset="0"/>
                <a:ea typeface="新細明體" charset="-120"/>
              </a:rPr>
              <a:t>It’s a big part of the web "textbook".</a:t>
            </a:r>
            <a:endParaRPr kumimoji="1" lang="en-US" sz="3200" b="0" i="0" u="none" strike="noStrike" cap="none" spc="-100" normalizeH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895600" y="762000"/>
            <a:ext cx="6224392" cy="1524000"/>
          </a:xfrm>
          <a:prstGeom prst="wedgeRoundRectCallout">
            <a:avLst>
              <a:gd name="adj1" fmla="val -59414"/>
              <a:gd name="adj2" fmla="val -5522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3200" b="0" spc="-100" dirty="0" smtClean="0">
                <a:latin typeface="Arial" charset="0"/>
                <a:ea typeface="新細明體" charset="-120"/>
              </a:rPr>
              <a:t>Since we use these expressions so much, we do actually need to know how to use them correctly.</a:t>
            </a:r>
            <a:endParaRPr kumimoji="1" lang="en-US" sz="3200" b="0" i="0" u="none" strike="noStrike" cap="none" spc="-100" normalizeH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9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^</a:t>
            </a: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first symbol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of a </a:t>
            </a:r>
            <a:r>
              <a:rPr lang="en-US" altLang="zh-TW" sz="2400" spc="-10" dirty="0">
                <a:solidFill>
                  <a:schemeClr val="bg1"/>
                </a:solidFill>
              </a:rPr>
              <a:t>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requires</a:t>
            </a:r>
            <a:r>
              <a:rPr lang="en-US" altLang="zh-TW" sz="2000" spc="-1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to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the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front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lin</a:t>
            </a:r>
            <a:r>
              <a:rPr lang="en-US" altLang="zh-TW" sz="2400" spc="-130" dirty="0" smtClean="0">
                <a:solidFill>
                  <a:schemeClr val="bg1"/>
                </a:solidFill>
              </a:rPr>
              <a:t>e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.</a:t>
            </a:r>
            <a:r>
              <a:rPr lang="en-US" altLang="zh-TW" sz="18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 smtClean="0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chemeClr val="bg1"/>
                </a:solidFill>
              </a:rPr>
              <a:t>g</a:t>
            </a:r>
            <a:r>
              <a:rPr lang="en-US" altLang="zh-TW" sz="2400" i="1" spc="-40" dirty="0" smtClean="0">
                <a:solidFill>
                  <a:schemeClr val="bg1"/>
                </a:solidFill>
              </a:rPr>
              <a:t>.</a:t>
            </a:r>
            <a:r>
              <a:rPr lang="en-US" altLang="zh-TW" sz="18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line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begins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with </a:t>
            </a:r>
            <a:r>
              <a:rPr lang="en-US" altLang="zh-TW" sz="2400" spc="-160" dirty="0" smtClean="0">
                <a:solidFill>
                  <a:schemeClr val="bg1"/>
                </a:solidFill>
              </a:rPr>
              <a:t>'A</a:t>
            </a:r>
            <a:r>
              <a:rPr lang="en-US" altLang="zh-TW" sz="2400" spc="-100" dirty="0" smtClean="0">
                <a:solidFill>
                  <a:schemeClr val="bg1"/>
                </a:solidFill>
              </a:rPr>
              <a:t>': </a:t>
            </a:r>
            <a:r>
              <a:rPr lang="en-US" altLang="zh-TW" sz="2400" spc="-100" dirty="0">
                <a:solidFill>
                  <a:schemeClr val="bg1"/>
                </a:solidFill>
              </a:rPr>
              <a:t>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(</a:t>
            </a:r>
            <a:r>
              <a:rPr lang="en-US" altLang="zh-TW" sz="2400" spc="-10" dirty="0">
                <a:solidFill>
                  <a:schemeClr val="bg1"/>
                </a:solidFill>
              </a:rPr>
              <a:t>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last </a:t>
            </a:r>
            <a:r>
              <a:rPr lang="en-US" altLang="zh-TW" sz="2400" spc="-10" dirty="0">
                <a:solidFill>
                  <a:schemeClr val="bg1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end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ends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20" dirty="0" smtClean="0">
                <a:solidFill>
                  <a:schemeClr val="bg1"/>
                </a:solidFill>
              </a:rPr>
              <a:t>'Z</a:t>
            </a:r>
            <a:r>
              <a:rPr lang="en-US" altLang="zh-TW" sz="2400" dirty="0" smtClean="0">
                <a:solidFill>
                  <a:schemeClr val="bg1"/>
                </a:solidFill>
              </a:rPr>
              <a:t>'</a:t>
            </a:r>
            <a:r>
              <a:rPr lang="en-US" altLang="zh-TW" sz="2400" spc="-100" dirty="0" smtClean="0">
                <a:solidFill>
                  <a:schemeClr val="bg1"/>
                </a:solidFill>
              </a:rPr>
              <a:t>: </a:t>
            </a:r>
            <a:r>
              <a:rPr lang="en-US" altLang="zh-TW" sz="2400" dirty="0" smtClean="0">
                <a:solidFill>
                  <a:schemeClr val="bg1"/>
                </a:solidFill>
              </a:rPr>
              <a:t>Z$</a:t>
            </a:r>
            <a:endParaRPr lang="en-US" altLang="zh-TW" sz="24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 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	</a:t>
            </a:r>
            <a:r>
              <a:rPr lang="en-US" altLang="zh-TW" sz="2400" spc="-120" dirty="0" smtClean="0"/>
              <a:t>(</a:t>
            </a:r>
            <a:r>
              <a:rPr lang="en-US" altLang="zh-TW" sz="2400" spc="-90" dirty="0" smtClean="0"/>
              <a:t>q-ma</a:t>
            </a:r>
            <a:r>
              <a:rPr lang="en-US" altLang="zh-TW" sz="2400" spc="-20" dirty="0" smtClean="0"/>
              <a:t>r</a:t>
            </a:r>
            <a:r>
              <a:rPr lang="en-US" altLang="zh-TW" sz="2400" spc="-120" dirty="0" smtClean="0"/>
              <a:t>k</a:t>
            </a:r>
            <a:r>
              <a:rPr lang="en-US" altLang="zh-TW" sz="2400" spc="-20" dirty="0" smtClean="0"/>
              <a:t>)</a:t>
            </a:r>
            <a:r>
              <a:rPr lang="en-US" altLang="zh-TW" sz="2300" spc="-20" dirty="0" smtClean="0"/>
              <a:t> </a:t>
            </a:r>
            <a:r>
              <a:rPr lang="en-US" altLang="zh-TW" sz="2400" spc="-10" dirty="0"/>
              <a:t>matches to any </a:t>
            </a:r>
            <a:r>
              <a:rPr lang="en-US" altLang="zh-TW" sz="2400" spc="-10" dirty="0" smtClean="0"/>
              <a:t>1 character. </a:t>
            </a:r>
            <a:r>
              <a:rPr lang="en-US" altLang="zh-TW" sz="2400" i="1" spc="-1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 smtClean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.</a:t>
            </a:r>
            <a:r>
              <a:rPr lang="en-US" altLang="zh-TW" sz="2000" spc="-2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30" dirty="0" smtClean="0">
                <a:solidFill>
                  <a:srgbClr val="0C9B4D"/>
                </a:solidFill>
              </a:rPr>
              <a:t>filename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?</a:t>
            </a:r>
            <a:r>
              <a:rPr lang="en-US" altLang="zh-TW" sz="2400" spc="-20" dirty="0" smtClean="0"/>
              <a:t>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</a:t>
            </a:r>
            <a:r>
              <a:rPr lang="en-US" altLang="zh-TW" sz="2400" spc="-40" dirty="0" smtClean="0"/>
              <a:t>characters.</a:t>
            </a:r>
            <a:r>
              <a:rPr lang="en-US" altLang="zh-TW" sz="2800" spc="-40" dirty="0" smtClean="0"/>
              <a:t>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          </a:t>
            </a:r>
            <a:r>
              <a:rPr lang="en-US" altLang="zh-TW" sz="8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</a:t>
            </a:r>
            <a:r>
              <a:rPr lang="en-US" altLang="zh-TW" sz="2400" dirty="0" smtClean="0">
                <a:solidFill>
                  <a:srgbClr val="0C9B4D"/>
                </a:solidFill>
              </a:rPr>
              <a:t>filename </a:t>
            </a:r>
            <a:r>
              <a:rPr lang="en-US" altLang="zh-TW" sz="2400" dirty="0">
                <a:solidFill>
                  <a:srgbClr val="0C9B4D"/>
                </a:solidFill>
              </a:rPr>
              <a:t>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</a:t>
            </a:r>
            <a:r>
              <a:rPr lang="en-US" altLang="zh-TW" sz="24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 </a:t>
            </a:r>
            <a:r>
              <a:rPr lang="en-US" altLang="zh-TW" sz="2400" b="1" u="sng" spc="30" dirty="0" smtClean="0">
                <a:solidFill>
                  <a:srgbClr val="0C9B4D"/>
                </a:solidFill>
              </a:rPr>
              <a:t>A</a:t>
            </a:r>
            <a:r>
              <a:rPr lang="en-US" altLang="zh-TW" sz="2400" b="1" u="sng" spc="90" dirty="0" smtClean="0">
                <a:solidFill>
                  <a:srgbClr val="0C9B4D"/>
                </a:solidFill>
              </a:rPr>
              <a:t>*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Recall: Wildcard Symbols</a:t>
            </a:r>
            <a:endParaRPr lang="en-US" altLang="zh-TW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</a:t>
            </a:r>
            <a:r>
              <a:rPr lang="en-US" altLang="zh-TW" sz="2400" spc="-10" dirty="0" smtClean="0"/>
              <a:t>of a </a:t>
            </a:r>
            <a:r>
              <a:rPr lang="en-US" altLang="zh-TW" sz="2400" spc="-10" dirty="0"/>
              <a:t>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</a:t>
            </a:r>
            <a:r>
              <a:rPr lang="en-US" altLang="zh-TW" sz="2400" spc="-10" dirty="0" smtClean="0"/>
              <a:t>requires</a:t>
            </a:r>
            <a:r>
              <a:rPr lang="en-US" altLang="zh-TW" sz="2000" spc="-10" dirty="0" smtClean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to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match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the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front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</a:t>
            </a:r>
            <a:r>
              <a:rPr lang="en-US" altLang="zh-TW" sz="2400" spc="-40" dirty="0" smtClean="0"/>
              <a:t>lin</a:t>
            </a:r>
            <a:r>
              <a:rPr lang="en-US" altLang="zh-TW" sz="2400" spc="-130" dirty="0" smtClean="0"/>
              <a:t>e</a:t>
            </a:r>
            <a:r>
              <a:rPr lang="en-US" altLang="zh-TW" sz="2400" spc="-40" dirty="0" smtClean="0"/>
              <a:t>.</a:t>
            </a:r>
            <a:r>
              <a:rPr lang="en-US" altLang="zh-TW" sz="1800" spc="-4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 smtClean="0">
                <a:solidFill>
                  <a:srgbClr val="0C9B4D"/>
                </a:solidFill>
              </a:rPr>
              <a:t>.</a:t>
            </a:r>
            <a:r>
              <a:rPr lang="en-US" altLang="zh-TW" sz="18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 smtClean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last </a:t>
            </a:r>
            <a:r>
              <a:rPr lang="en-US" altLang="zh-TW" sz="2400" spc="-10" dirty="0">
                <a:solidFill>
                  <a:srgbClr val="000000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 smtClean="0"/>
              <a:t>expression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end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'Z</a:t>
            </a:r>
            <a:r>
              <a:rPr lang="en-US" altLang="zh-TW" sz="2400" dirty="0" smtClean="0">
                <a:solidFill>
                  <a:srgbClr val="0C9B4D"/>
                </a:solidFill>
              </a:rPr>
              <a:t>'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 smtClean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 smtClean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 smtClean="0">
                <a:solidFill>
                  <a:srgbClr val="0C9B4D"/>
                </a:solidFill>
              </a:rPr>
              <a:t>zA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b="1" u="sng" dirty="0">
              <a:solidFill>
                <a:srgbClr val="0C9B4D"/>
              </a:solidFill>
              <a:latin typeface="Agency FB" panose="020B0503020202020204" pitchFamily="34" charset="0"/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expression.</a:t>
            </a:r>
            <a:r>
              <a:rPr lang="en-US" altLang="zh-TW" sz="20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 smtClean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a line begins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dirty="0" smtClean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^A.*Z$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990600"/>
            <a:ext cx="9144000" cy="175260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399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58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So the word 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STACK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AB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uses regular expressions, but the second argument is never seen by ; the UNIX shell converts it into a list of files before it initiates the program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59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So the word 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STACK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AB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uses regular expressions, but the second argument is never seen by ; the UNIX shell converts it into a list of files before it initiates the program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422"/>
            <a:ext cx="7543800" cy="1248102"/>
          </a:xfrm>
        </p:spPr>
        <p:txBody>
          <a:bodyPr/>
          <a:lstStyle/>
          <a:p>
            <a:pPr marL="512763" indent="-512763">
              <a:buNone/>
            </a:pPr>
            <a:r>
              <a:rPr lang="en-US" sz="2400" dirty="0">
                <a:solidFill>
                  <a:srgbClr val="C00000"/>
                </a:solidFill>
              </a:rPr>
              <a:t>Q:	Draw the NDFA for this regular expression: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                         </a:t>
            </a:r>
            <a:r>
              <a:rPr lang="en-US" sz="2400" b="1" dirty="0">
                <a:solidFill>
                  <a:srgbClr val="C00000"/>
                </a:solidFill>
              </a:rPr>
              <a:t>    </a:t>
            </a:r>
            <a:r>
              <a:rPr lang="en-US" sz="2400" b="1" dirty="0">
                <a:solidFill>
                  <a:srgbClr val="0C9B4D"/>
                </a:solidFill>
              </a:rPr>
              <a:t>a*a*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0" y="1311165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0" y="346053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0" y="384153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“Any string of 0 or more a’s.”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0" y="4800600"/>
            <a:ext cx="7848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Was there an easier way of saying the same thing?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0" y="5197365"/>
            <a:ext cx="6629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lnSpc>
                <a:spcPct val="90000"/>
              </a:lnSpc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Yes: </a:t>
            </a:r>
            <a:r>
              <a:rPr lang="en-US" sz="2400" kern="0" dirty="0">
                <a:solidFill>
                  <a:srgbClr val="0C9B4D"/>
                </a:solidFill>
              </a:rPr>
              <a:t>a*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95400" y="1255582"/>
            <a:ext cx="4358640" cy="1676399"/>
            <a:chOff x="4709160" y="152400"/>
            <a:chExt cx="4358640" cy="1676399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785360" y="228600"/>
              <a:ext cx="4282440" cy="1573923"/>
              <a:chOff x="1965960" y="4038600"/>
              <a:chExt cx="4282440" cy="1573923"/>
            </a:xfrm>
          </p:grpSpPr>
          <p:sp>
            <p:nvSpPr>
              <p:cNvPr id="7" name="Oval 3"/>
              <p:cNvSpPr>
                <a:spLocks noChangeArrowheads="1"/>
              </p:cNvSpPr>
              <p:nvPr/>
            </p:nvSpPr>
            <p:spPr bwMode="auto">
              <a:xfrm>
                <a:off x="1965960" y="4038600"/>
                <a:ext cx="1066800" cy="990600"/>
              </a:xfrm>
              <a:prstGeom prst="ellipse">
                <a:avLst/>
              </a:prstGeom>
              <a:solidFill>
                <a:srgbClr val="BBE0E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altLang="zh-TW" b="0" dirty="0">
                    <a:latin typeface="Arial" charset="0"/>
                  </a:rPr>
                  <a:t>start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419600" y="5155324"/>
                <a:ext cx="1676400" cy="4571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4648200" y="4038600"/>
                <a:ext cx="1066800" cy="990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altLang="zh-TW" b="0" dirty="0">
                  <a:latin typeface="Arial" charset="0"/>
                </a:endParaRPr>
              </a:p>
            </p:txBody>
          </p:sp>
          <p:cxnSp>
            <p:nvCxnSpPr>
              <p:cNvPr id="11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3108960" y="4533900"/>
                <a:ext cx="146304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108960" y="4038600"/>
                <a:ext cx="1539240" cy="533400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3" name="Arc 12"/>
              <p:cNvSpPr/>
              <p:nvPr/>
            </p:nvSpPr>
            <p:spPr bwMode="auto">
              <a:xfrm>
                <a:off x="5334000" y="4648200"/>
                <a:ext cx="914400" cy="9144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0">
                  <a:latin typeface="Arial" charset="0"/>
                  <a:ea typeface="新細明體" charset="-12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 bwMode="auto">
            <a:xfrm>
              <a:off x="4709160" y="152400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0" name="Arc 29"/>
            <p:cNvSpPr/>
            <p:nvPr/>
          </p:nvSpPr>
          <p:spPr bwMode="auto">
            <a:xfrm>
              <a:off x="5486400" y="841248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391400" y="152400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5715000" y="1371600"/>
              <a:ext cx="1524000" cy="4571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</p:grpSp>
      <p:sp>
        <p:nvSpPr>
          <p:cNvPr id="20" name="Trapezoid 19"/>
          <p:cNvSpPr>
            <a:spLocks noChangeAspect="1"/>
          </p:cNvSpPr>
          <p:nvPr/>
        </p:nvSpPr>
        <p:spPr bwMode="auto">
          <a:xfrm rot="2700000" flipH="1">
            <a:off x="7347716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040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7" grpId="1"/>
      <p:bldP spid="28" grpId="0"/>
      <p:bldP spid="28" grpId="1"/>
      <p:bldP spid="29" grpId="0"/>
      <p:bldP spid="29" grpId="1"/>
      <p:bldP spid="34" grpId="0"/>
      <p:bldP spid="3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60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So the word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STACK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AB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uses regular expressions, but the second argument is never seen by ; the UNIX shell converts it into a list of files before it initiates the program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61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Are we clear on the concept? </a:t>
            </a: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62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Are we clear on the concept? </a:t>
            </a: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– and the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63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– and the </a:t>
            </a:r>
            <a:r>
              <a:rPr lang="en-US" altLang="zh-TW" sz="2000" b="1" u="sng" dirty="0">
                <a:latin typeface="Times New Roman" pitchFamily="18" charset="0"/>
              </a:rPr>
              <a:t>UNIX shell</a:t>
            </a:r>
            <a:r>
              <a:rPr lang="en-US" altLang="zh-TW" sz="2000" dirty="0"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latin typeface="Times New Roman" pitchFamily="18" charset="0"/>
              </a:rPr>
              <a:t>not</a:t>
            </a:r>
            <a:r>
              <a:rPr lang="en-US" altLang="zh-TW" sz="2000" dirty="0"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latin typeface="Times New Roman" pitchFamily="18" charset="0"/>
              </a:rPr>
              <a:t>wildcards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rgbClr val="FF0000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64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– and the </a:t>
            </a:r>
            <a:r>
              <a:rPr lang="en-US" altLang="zh-TW" sz="2000" b="1" u="sng" dirty="0">
                <a:latin typeface="Times New Roman" pitchFamily="18" charset="0"/>
              </a:rPr>
              <a:t>UNIX shell</a:t>
            </a:r>
            <a:r>
              <a:rPr lang="en-US" altLang="zh-TW" sz="2000" dirty="0"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latin typeface="Times New Roman" pitchFamily="18" charset="0"/>
              </a:rPr>
              <a:t>not</a:t>
            </a:r>
            <a:r>
              <a:rPr lang="en-US" altLang="zh-TW" sz="2000" dirty="0"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latin typeface="Times New Roman" pitchFamily="18" charset="0"/>
              </a:rPr>
              <a:t>wildcards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rgbClr val="FF0000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66CC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rgbClr val="00FF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2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65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– and the </a:t>
            </a:r>
            <a:r>
              <a:rPr lang="en-US" altLang="zh-TW" sz="2000" b="1" u="sng" dirty="0">
                <a:latin typeface="Times New Roman" pitchFamily="18" charset="0"/>
              </a:rPr>
              <a:t>UNIX shell</a:t>
            </a:r>
            <a:r>
              <a:rPr lang="en-US" altLang="zh-TW" sz="2000" dirty="0"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latin typeface="Times New Roman" pitchFamily="18" charset="0"/>
              </a:rPr>
              <a:t>not</a:t>
            </a:r>
            <a:r>
              <a:rPr lang="en-US" altLang="zh-TW" sz="2000" dirty="0"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latin typeface="Times New Roman" pitchFamily="18" charset="0"/>
              </a:rPr>
              <a:t>wildcards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latin typeface="Courier" pitchFamily="49" charset="0"/>
              </a:rPr>
              <a:t>'AB*C'</a:t>
            </a:r>
            <a:r>
              <a:rPr lang="en-US" altLang="zh-TW" sz="2400" dirty="0"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66CC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rgbClr val="00FF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rgbClr val="FF0000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endParaRPr lang="en-US" altLang="zh-TW" sz="2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533400" y="1752600"/>
            <a:ext cx="8001000" cy="2057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'</a:t>
            </a:r>
            <a:r>
              <a:rPr lang="en-US" sz="1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"happy"</a:t>
            </a:r>
            <a:r>
              <a:rPr lang="en-US" sz="1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' | grep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8153400" y="1905000"/>
            <a:ext cx="0" cy="304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621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endParaRPr lang="en-US" altLang="zh-TW" sz="2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533400" y="1752600"/>
            <a:ext cx="8001000" cy="2057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'</a:t>
            </a:r>
            <a:r>
              <a:rPr lang="en-US" sz="1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"happy"</a:t>
            </a:r>
            <a:r>
              <a:rPr lang="en-US" sz="1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' | grep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"</a:t>
            </a:r>
            <a:r>
              <a:rPr lang="en-US" sz="32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py"</a:t>
            </a:r>
          </a:p>
          <a:p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143000" y="2819400"/>
            <a:ext cx="0" cy="304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01357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30470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happy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rgbClr val="000000"/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934200" y="2209800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418067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133600"/>
            <a:ext cx="8534400" cy="48768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Suppose you can’t remember how to spell a word.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You remember that it starts with a “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 (but if you don’t remember the second letter, then you can’t just look it up in a dictionary).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you do know that it has a “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 somewhere in it and that it ends in “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 or “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itchFamily="18" charset="0"/>
              </a:rPr>
              <a:t>ics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”. 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Then you can find it in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itchFamily="18" charset="0"/>
              </a:rPr>
              <a:t>grep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with: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'^z.*gm.*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ics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*</a:t>
            </a:r>
            <a:r>
              <a:rPr lang="en-US" altLang="zh-TW" sz="2400" dirty="0">
                <a:solidFill>
                  <a:srgbClr val="000000"/>
                </a:solidFill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 dictionary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zeugmatic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Now, the “s*” was imprecise because it would match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ics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icss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icsss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, etc.  But, as you can see, it was good enough in this case.</a:t>
            </a:r>
          </a:p>
          <a:p>
            <a:pPr marL="0" indent="0" eaLnBrk="1" hangingPunct="1">
              <a:lnSpc>
                <a:spcPct val="80000"/>
              </a:lnSpc>
              <a:tabLst>
                <a:tab pos="338138" algn="l"/>
              </a:tabLst>
            </a:pPr>
            <a:endParaRPr lang="zh-TW" altLang="en-US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347716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24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2926080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438400" y="3048000"/>
            <a:ext cx="5181600" cy="1600200"/>
          </a:xfrm>
          <a:prstGeom prst="wedgeRoundRectCallout">
            <a:avLst>
              <a:gd name="adj1" fmla="val -70245"/>
              <a:gd name="adj2" fmla="val -684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But wait! We said 2-3, not 5!</a:t>
            </a:r>
          </a:p>
          <a:p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Well actually, it is a match of 3 and another of 2, but since they’re next to each other, we see 5 red letters.</a:t>
            </a:r>
          </a:p>
        </p:txBody>
      </p:sp>
    </p:spTree>
    <p:extLst>
      <p:ext uri="{BB962C8B-B14F-4D97-AF65-F5344CB8AC3E}">
        <p14:creationId xmlns:p14="http://schemas.microsoft.com/office/powerpoint/2010/main" val="20198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248400" y="2916936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438400" y="3048000"/>
            <a:ext cx="5181600" cy="1600200"/>
          </a:xfrm>
          <a:prstGeom prst="wedgeRoundRectCallout">
            <a:avLst>
              <a:gd name="adj1" fmla="val -70245"/>
              <a:gd name="adj2" fmla="val -684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But wait! We said 2-3, not 5!</a:t>
            </a:r>
          </a:p>
          <a:p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Well actually, it is a match of 3 and another of 2, but since they’re next to each other, we see 5 red letters.</a:t>
            </a:r>
          </a:p>
        </p:txBody>
      </p:sp>
    </p:spTree>
    <p:extLst>
      <p:ext uri="{BB962C8B-B14F-4D97-AF65-F5344CB8AC3E}">
        <p14:creationId xmlns:p14="http://schemas.microsoft.com/office/powerpoint/2010/main" val="311363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3995928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667000" y="3962400"/>
            <a:ext cx="3200400" cy="842825"/>
          </a:xfrm>
          <a:prstGeom prst="wedgeRoundRectCallout">
            <a:avLst>
              <a:gd name="adj1" fmla="val -100018"/>
              <a:gd name="adj2" fmla="val -847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See. It is one match of 3 and another of 2.</a:t>
            </a:r>
          </a:p>
        </p:txBody>
      </p:sp>
    </p:spTree>
    <p:extLst>
      <p:ext uri="{BB962C8B-B14F-4D97-AF65-F5344CB8AC3E}">
        <p14:creationId xmlns:p14="http://schemas.microsoft.com/office/powerpoint/2010/main" val="26660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096000" y="4011168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667000" y="3962400"/>
            <a:ext cx="3200400" cy="842825"/>
          </a:xfrm>
          <a:prstGeom prst="wedgeRoundRectCallout">
            <a:avLst>
              <a:gd name="adj1" fmla="val -100018"/>
              <a:gd name="adj2" fmla="val -847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See. It is one match of 3 and another of 2.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352800" y="2791968"/>
            <a:ext cx="3048000" cy="1098857"/>
          </a:xfrm>
          <a:prstGeom prst="wedgeRoundRectCallout">
            <a:avLst>
              <a:gd name="adj1" fmla="val -82284"/>
              <a:gd name="adj2" fmla="val 63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Now this one has 4. That could be two matches of size 2.</a:t>
            </a:r>
          </a:p>
        </p:txBody>
      </p:sp>
    </p:spTree>
    <p:extLst>
      <p:ext uri="{BB962C8B-B14F-4D97-AF65-F5344CB8AC3E}">
        <p14:creationId xmlns:p14="http://schemas.microsoft.com/office/powerpoint/2010/main" val="413478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352800" y="2791968"/>
            <a:ext cx="3048000" cy="1098857"/>
          </a:xfrm>
          <a:prstGeom prst="wedgeRoundRectCallout">
            <a:avLst>
              <a:gd name="adj1" fmla="val -82284"/>
              <a:gd name="adj2" fmla="val 63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Now this one has 4. That could be two matches of size 2.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5001" y="4302987"/>
            <a:ext cx="5410199" cy="842825"/>
          </a:xfrm>
          <a:prstGeom prst="wedgeRoundRectCallout">
            <a:avLst>
              <a:gd name="adj1" fmla="val -62917"/>
              <a:gd name="adj2" fmla="val -267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But it isn’t. It is one match of size 3. (which only leaves 1 character – thus, not enough for a second match.)</a:t>
            </a:r>
          </a:p>
        </p:txBody>
      </p:sp>
    </p:spTree>
    <p:extLst>
      <p:ext uri="{BB962C8B-B14F-4D97-AF65-F5344CB8AC3E}">
        <p14:creationId xmlns:p14="http://schemas.microsoft.com/office/powerpoint/2010/main" val="14580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352800" y="2791968"/>
            <a:ext cx="3200400" cy="1098857"/>
          </a:xfrm>
          <a:prstGeom prst="wedgeRoundRectCallout">
            <a:avLst>
              <a:gd name="adj1" fmla="val -82284"/>
              <a:gd name="adj2" fmla="val 63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Now this one has 4. That could be two matches of size 2.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5001" y="4302987"/>
            <a:ext cx="5410199" cy="842825"/>
          </a:xfrm>
          <a:prstGeom prst="wedgeRoundRectCallout">
            <a:avLst>
              <a:gd name="adj1" fmla="val -62917"/>
              <a:gd name="adj2" fmla="val -267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But it isn’t. It is one match of size 3. (which only leaves 1 character – thus, 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not enough for a second match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.)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334000" y="2016989"/>
            <a:ext cx="3200400" cy="2174012"/>
          </a:xfrm>
          <a:prstGeom prst="wedgeRoundRectCallout">
            <a:avLst>
              <a:gd name="adj1" fmla="val -98385"/>
              <a:gd name="adj2" fmla="val 784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Thus, we learn that regular expressions are greedy – always taking the longest possible match, without considering how this will affect later matches.</a:t>
            </a:r>
          </a:p>
        </p:txBody>
      </p:sp>
    </p:spTree>
    <p:extLst>
      <p:ext uri="{BB962C8B-B14F-4D97-AF65-F5344CB8AC3E}">
        <p14:creationId xmlns:p14="http://schemas.microsoft.com/office/powerpoint/2010/main" val="284102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0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3093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3200" dirty="0" err="1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h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1999"/>
            <a:ext cx="8839200" cy="2057401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</a:t>
            </a:r>
            <a:r>
              <a:rPr lang="en-US" altLang="zh-TW" sz="2400" dirty="0">
                <a:solidFill>
                  <a:srgbClr val="FF0000"/>
                </a:solidFill>
              </a:rPr>
              <a:t> 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58463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3093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3200" dirty="0" err="1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h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351522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41605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3200" dirty="0" err="1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h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90600" y="5815584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18524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41605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3200" dirty="0" err="1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h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1,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5839968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03520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8534400" cy="48768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Suppose you can’t remember how to spell a word.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You remember that it starts with a “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 (but if you don’t remember the second letter, then you can’t just look it up in a dictionary).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you do know that it has a “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 somewhere in it and that it ends in “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 or “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itchFamily="18" charset="0"/>
              </a:rPr>
              <a:t>ics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”. 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Then you can find it in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itchFamily="18" charset="0"/>
              </a:rPr>
              <a:t>grep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with: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'^z.*gm.*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ic</a:t>
            </a:r>
            <a:r>
              <a:rPr lang="en-US" altLang="zh-TW" sz="2800" dirty="0" err="1">
                <a:solidFill>
                  <a:srgbClr val="CC3300"/>
                </a:solidFill>
                <a:latin typeface="High Tower Text" pitchFamily="18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</a:rPr>
              <a:t>*</a:t>
            </a:r>
            <a:r>
              <a:rPr lang="en-US" altLang="zh-TW" sz="2400" dirty="0">
                <a:solidFill>
                  <a:srgbClr val="000000"/>
                </a:solidFill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 dictionary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zeugmatic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Now, the “s*” was imprecise because it would match </a:t>
            </a:r>
            <a:r>
              <a:rPr lang="en-US" altLang="zh-TW" sz="2400" dirty="0" err="1">
                <a:solidFill>
                  <a:srgbClr val="CC3300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rgbClr val="CC3300"/>
                </a:solidFill>
                <a:latin typeface="Times New Roman" pitchFamily="18" charset="0"/>
              </a:rPr>
              <a:t>ics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rgbClr val="CC3300"/>
                </a:solidFill>
                <a:latin typeface="Times New Roman" pitchFamily="18" charset="0"/>
              </a:rPr>
              <a:t>icss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rgbClr val="CC3300"/>
                </a:solidFill>
                <a:latin typeface="Times New Roman" pitchFamily="18" charset="0"/>
              </a:rPr>
              <a:t>icsss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, etc.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 But, as you can see, it was good enough in this case.</a:t>
            </a:r>
          </a:p>
          <a:p>
            <a:pPr marL="0" indent="0" eaLnBrk="1" hangingPunct="1">
              <a:lnSpc>
                <a:spcPct val="80000"/>
              </a:lnSpc>
              <a:tabLst>
                <a:tab pos="338138" algn="l"/>
              </a:tabLst>
            </a:pPr>
            <a:endParaRPr lang="zh-TW" alt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1" name="Line 6"/>
          <p:cNvSpPr>
            <a:spLocks noChangeShapeType="1"/>
          </p:cNvSpPr>
          <p:nvPr/>
        </p:nvSpPr>
        <p:spPr bwMode="auto">
          <a:xfrm flipV="1">
            <a:off x="1905000" y="5105400"/>
            <a:ext cx="12192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347716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09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48463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3200" dirty="0" err="1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h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1,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e</a:t>
            </a:r>
            <a:endParaRPr lang="en-US" sz="2400" dirty="0">
              <a:solidFill>
                <a:srgbClr val="000000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90600" y="6537960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6971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" |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3568" y="3214686"/>
            <a:ext cx="8305800" cy="1052514"/>
            <a:chOff x="685800" y="3214686"/>
            <a:chExt cx="8305800" cy="1052514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685800" y="3810000"/>
              <a:ext cx="8305800" cy="457200"/>
            </a:xfrm>
            <a:prstGeom prst="wedgeRoundRectCallout">
              <a:avLst>
                <a:gd name="adj1" fmla="val -41213"/>
                <a:gd name="adj2" fmla="val -13659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Only one match, because there is no space </a:t>
              </a:r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here</a:t>
              </a:r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, but a space is required </a:t>
              </a:r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here</a:t>
              </a:r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.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3638128" y="3214686"/>
              <a:ext cx="1772072" cy="6715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7166520" y="3214686"/>
              <a:ext cx="1291680" cy="6715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350520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417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r>
              <a:rPr lang="en-US" altLang="zh-TW" sz="1000" dirty="0"/>
              <a:t/>
            </a: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8464" y="3703490"/>
            <a:ext cx="6019800" cy="1309686"/>
            <a:chOff x="685800" y="3109914"/>
            <a:chExt cx="6019800" cy="1309686"/>
          </a:xfrm>
        </p:grpSpPr>
        <p:sp>
          <p:nvSpPr>
            <p:cNvPr id="10" name="Rounded Rectangular Callout 9"/>
            <p:cNvSpPr/>
            <p:nvPr/>
          </p:nvSpPr>
          <p:spPr bwMode="auto">
            <a:xfrm>
              <a:off x="685800" y="3962400"/>
              <a:ext cx="6019800" cy="457200"/>
            </a:xfrm>
            <a:prstGeom prst="wedgeRoundRectCallout">
              <a:avLst>
                <a:gd name="adj1" fmla="val -43025"/>
                <a:gd name="adj2" fmla="val -186642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If we add a space </a:t>
              </a:r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here</a:t>
              </a:r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, then there are now two matches.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5400000" flipH="1" flipV="1">
              <a:off x="2733672" y="3348042"/>
              <a:ext cx="928686" cy="4524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1459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519"/>
              <a:gd name="adj2" fmla="val -1001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But getting the matches that we wanted by changing the input is a cheat. What we actually want is to use a correct pattern.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70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519"/>
              <a:gd name="adj2" fmla="val -1001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But getting the matches that we wanted by changing the input is a cheat. What we actually want is to use a correct pattern. </a:t>
            </a:r>
          </a:p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Maybe the solution is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to remove the space at the end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of the pattern, because it is that space which is preventing “the others” from matching (since there is no space after “others”).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6516216" y="3717032"/>
            <a:ext cx="648072" cy="20162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448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144854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>
              <a:solidFill>
                <a:srgbClr val="0000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791"/>
              <a:gd name="adj2" fmla="val -673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But getting the matches that we wanted by changing the input is a cheat. What we actually want is to use a correct pattern. </a:t>
            </a:r>
          </a:p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Maybe the solution is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to remove the space at the end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of the pattern, because it is that space which is preventing “the others” from matching (since there is no space after “others”).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6516216" y="4496544"/>
            <a:ext cx="432048" cy="12367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72390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44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r>
              <a:rPr lang="en-US" altLang="zh-TW" sz="1000" dirty="0"/>
              <a:t/>
            </a: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466928"/>
            <a:ext cx="7914456" cy="914400"/>
          </a:xfrm>
          <a:prstGeom prst="wedgeRoundRectCallout">
            <a:avLst>
              <a:gd name="adj1" fmla="val -47783"/>
              <a:gd name="adj2" fmla="val -1251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i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3 matches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? That doesn’t make sense – until we realize that the starting position of the 2</a:t>
            </a:r>
            <a:r>
              <a:rPr lang="en-US" b="0" baseline="300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and 3</a:t>
            </a:r>
            <a:r>
              <a:rPr lang="en-US" b="0" baseline="300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matches is actually at the end of a word (because that’s where the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previous matches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ended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39752" y="4342984"/>
            <a:ext cx="2376264" cy="1822320"/>
            <a:chOff x="2339752" y="4342984"/>
            <a:chExt cx="2376264" cy="1822320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2339752" y="4342984"/>
              <a:ext cx="2160240" cy="182232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771800" y="4365104"/>
              <a:ext cx="1944216" cy="1800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5105400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105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r>
              <a:rPr lang="en-US" altLang="zh-TW" sz="1000" dirty="0"/>
              <a:t/>
            </a: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466928"/>
            <a:ext cx="7914456" cy="914400"/>
          </a:xfrm>
          <a:prstGeom prst="wedgeRoundRectCallout">
            <a:avLst>
              <a:gd name="adj1" fmla="val -47783"/>
              <a:gd name="adj2" fmla="val -1251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i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3 matches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? That doesn’t make sense – until we realize that the starting position of the 2</a:t>
            </a:r>
            <a:r>
              <a:rPr lang="en-US" b="0" baseline="300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and 3</a:t>
            </a:r>
            <a:r>
              <a:rPr lang="en-US" b="0" baseline="300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matches is actually at the end of a word (because that’s where the previous matches ended).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These spaces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matched to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this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85150" y="4581128"/>
            <a:ext cx="5448022" cy="1656184"/>
            <a:chOff x="357158" y="4581128"/>
            <a:chExt cx="5006930" cy="1656184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357158" y="4985926"/>
              <a:ext cx="4574882" cy="125138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357158" y="4771612"/>
              <a:ext cx="4718898" cy="138111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1005230" y="4581128"/>
              <a:ext cx="4358858" cy="1571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3" name="Straight Arrow Connector 12"/>
          <p:cNvCxnSpPr/>
          <p:nvPr/>
        </p:nvCxnSpPr>
        <p:spPr bwMode="auto">
          <a:xfrm flipH="1" flipV="1">
            <a:off x="6048316" y="4342984"/>
            <a:ext cx="1980068" cy="1809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33400" y="5105400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496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r>
              <a:rPr lang="en-US" altLang="zh-TW" sz="1000" dirty="0"/>
              <a:t/>
            </a: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600200" y="6172200"/>
            <a:ext cx="5638800" cy="609600"/>
          </a:xfrm>
          <a:prstGeom prst="wedgeRoundRectCallout">
            <a:avLst>
              <a:gd name="adj1" fmla="val -53391"/>
              <a:gd name="adj2" fmla="val -1464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To get two matches, we should have allowed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spaces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.  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732240" y="5229200"/>
            <a:ext cx="506760" cy="11043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5788152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375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r>
              <a:rPr lang="en-US" altLang="zh-TW" sz="1000" dirty="0"/>
              <a:t/>
            </a: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600200" y="6172200"/>
            <a:ext cx="5638800" cy="609600"/>
          </a:xfrm>
          <a:prstGeom prst="wedgeRoundRectCallout">
            <a:avLst>
              <a:gd name="adj1" fmla="val -53391"/>
              <a:gd name="adj2" fmla="val -1464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To get two matches, we should have allowed spaces. (But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not required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them.)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3429000" y="5229200"/>
            <a:ext cx="3951312" cy="13820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3262086" y="5373216"/>
            <a:ext cx="373810" cy="11763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5788152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0582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The grep command line format</a:t>
            </a:r>
            <a:endParaRPr lang="en-US" altLang="zh-TW" dirty="0"/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152400" y="1554162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Format:</a:t>
            </a:r>
          </a:p>
          <a:p>
            <a:pPr marL="285750" indent="-285750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	 grep [</a:t>
            </a:r>
            <a:r>
              <a:rPr lang="en-US" altLang="zh-TW" sz="2400" b="0" dirty="0">
                <a:solidFill>
                  <a:srgbClr val="000000"/>
                </a:solidFill>
              </a:rPr>
              <a:t>options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]  </a:t>
            </a:r>
            <a:r>
              <a:rPr lang="en-US" altLang="zh-TW" sz="2400" b="0" dirty="0" err="1">
                <a:solidFill>
                  <a:srgbClr val="000000"/>
                </a:solidFill>
              </a:rPr>
              <a:t>regular_expression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      </a:t>
            </a:r>
            <a:r>
              <a:rPr lang="en-US" altLang="zh-TW" sz="2400" b="0" dirty="0" err="1">
                <a:solidFill>
                  <a:srgbClr val="000000"/>
                </a:solidFill>
              </a:rPr>
              <a:t>files_to_search_in</a:t>
            </a:r>
            <a:endParaRPr lang="en-US" altLang="zh-TW" sz="2400" b="0" dirty="0">
              <a:solidFill>
                <a:srgbClr val="000000"/>
              </a:solidFill>
            </a:endParaRPr>
          </a:p>
          <a:p>
            <a:pPr marL="285750" indent="-285750"/>
            <a:endParaRPr lang="en-US" altLang="zh-TW" sz="14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Example:</a:t>
            </a:r>
          </a:p>
          <a:p>
            <a:pPr marL="285750" indent="-285750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	grep       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  '[s]t[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aeiou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rv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]'         file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file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marL="285750" indent="-285750"/>
            <a:endParaRPr lang="en-US" altLang="zh-TW" sz="14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This means: </a:t>
            </a:r>
          </a:p>
          <a:p>
            <a:pPr marL="285750" indent="-285750"/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	without distinguishing between upper and lower case, search the files </a:t>
            </a:r>
            <a:r>
              <a:rPr lang="en-US" altLang="zh-TW" sz="2400" dirty="0">
                <a:solidFill>
                  <a:srgbClr val="FFFFFF"/>
                </a:solidFill>
                <a:latin typeface="Arial" pitchFamily="34" charset="0"/>
              </a:rPr>
              <a:t>file1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 and </a:t>
            </a:r>
            <a:r>
              <a:rPr lang="en-US" altLang="zh-TW" sz="2400" dirty="0">
                <a:solidFill>
                  <a:srgbClr val="FFFFFF"/>
                </a:solidFill>
                <a:latin typeface="Arial" pitchFamily="34" charset="0"/>
              </a:rPr>
              <a:t>file2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 for lines that contain: St or </a:t>
            </a:r>
            <a:r>
              <a:rPr lang="en-US" altLang="zh-TW" sz="2400" b="0" dirty="0" err="1">
                <a:solidFill>
                  <a:srgbClr val="FFFFFF"/>
                </a:solidFill>
                <a:latin typeface="Arial" pitchFamily="34" charset="0"/>
              </a:rPr>
              <a:t>st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, followed by a vowel letter, followed by an r or v. </a:t>
            </a:r>
          </a:p>
          <a:p>
            <a:pPr marL="285750" indent="-285750"/>
            <a:endParaRPr lang="en-US" altLang="zh-TW" sz="2400" b="0" dirty="0">
              <a:solidFill>
                <a:srgbClr val="FFFFFF"/>
              </a:solidFill>
              <a:latin typeface="Arial" pitchFamily="34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So it looks for: </a:t>
            </a:r>
          </a:p>
          <a:p>
            <a:pPr marL="285750" indent="-285750"/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	   Steve, mystery, stevewhaga@nsysu.edu, store,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 etc. </a:t>
            </a:r>
            <a:endParaRPr lang="en-US" altLang="zh-TW" sz="24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1141" name="Line 7"/>
          <p:cNvSpPr>
            <a:spLocks noChangeShapeType="1"/>
          </p:cNvSpPr>
          <p:nvPr/>
        </p:nvSpPr>
        <p:spPr bwMode="auto">
          <a:xfrm>
            <a:off x="1905000" y="239236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1142" name="Line 8"/>
          <p:cNvSpPr>
            <a:spLocks noChangeShapeType="1"/>
          </p:cNvSpPr>
          <p:nvPr/>
        </p:nvSpPr>
        <p:spPr bwMode="auto">
          <a:xfrm>
            <a:off x="3657600" y="239236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1143" name="Line 9"/>
          <p:cNvSpPr>
            <a:spLocks noChangeShapeType="1"/>
          </p:cNvSpPr>
          <p:nvPr/>
        </p:nvSpPr>
        <p:spPr bwMode="auto">
          <a:xfrm>
            <a:off x="6629400" y="239236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r>
              <a:rPr lang="en-US" altLang="zh-TW" sz="1000" dirty="0"/>
              <a:t/>
            </a: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6021288"/>
            <a:ext cx="5638800" cy="760512"/>
            <a:chOff x="751384" y="6021288"/>
            <a:chExt cx="5638800" cy="760512"/>
          </a:xfrm>
        </p:grpSpPr>
        <p:sp>
          <p:nvSpPr>
            <p:cNvPr id="14" name="Rounded Rectangular Callout 13"/>
            <p:cNvSpPr/>
            <p:nvPr/>
          </p:nvSpPr>
          <p:spPr bwMode="auto">
            <a:xfrm>
              <a:off x="751384" y="6477000"/>
              <a:ext cx="5638800" cy="304800"/>
            </a:xfrm>
            <a:prstGeom prst="wedgeRoundRectCallout">
              <a:avLst>
                <a:gd name="adj1" fmla="val 38272"/>
                <a:gd name="adj2" fmla="val -187316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\&gt; really does have to match to the </a:t>
              </a:r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end</a:t>
              </a:r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 of a word. 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 flipV="1">
              <a:off x="1759496" y="6021288"/>
              <a:ext cx="2736304" cy="60811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6016752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480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r>
              <a:rPr lang="en-US" altLang="zh-TW" sz="1000" dirty="0"/>
              <a:t/>
            </a: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"\!e\"e\'e | grep </a:t>
            </a:r>
            <a:r>
              <a:rPr lang="en-US" sz="2000" b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color "e\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+e_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:e</a:t>
            </a:r>
            <a:r>
              <a:rPr lang="en-US" sz="2000" b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.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!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'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endParaRPr lang="en-US" sz="2200" b="0" dirty="0">
              <a:solidFill>
                <a:srgbClr val="FF0000"/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200400" y="6477000"/>
            <a:ext cx="5943600" cy="381000"/>
          </a:xfrm>
          <a:prstGeom prst="wedgeRoundRectCallout">
            <a:avLst>
              <a:gd name="adj1" fmla="val -75993"/>
              <a:gd name="adj2" fmla="val -517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Punctuation and \n are OK, but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_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and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numbers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are 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not.</a:t>
            </a:r>
            <a:endParaRPr lang="en-US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33400" y="6455664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03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others"|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others"|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  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3995928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614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o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04048" y="5674569"/>
            <a:ext cx="2514600" cy="914400"/>
          </a:xfrm>
          <a:prstGeom prst="wedgeRoundRectCallout">
            <a:avLst>
              <a:gd name="adj1" fmla="val 165"/>
              <a:gd name="adj2" fmla="val -1132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561947" y="5674569"/>
            <a:ext cx="2402541" cy="914400"/>
          </a:xfrm>
          <a:prstGeom prst="wedgeRoundRectCallout">
            <a:avLst>
              <a:gd name="adj1" fmla="val -56885"/>
              <a:gd name="adj2" fmla="val -21632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32040" y="5674569"/>
            <a:ext cx="2971800" cy="914400"/>
          </a:xfrm>
          <a:prstGeom prst="wedgeRoundRectCallout">
            <a:avLst>
              <a:gd name="adj1" fmla="val 409"/>
              <a:gd name="adj2" fmla="val -1563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None of these alternatives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33400" y="539496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6906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o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04048" y="5674569"/>
            <a:ext cx="2514600" cy="914400"/>
          </a:xfrm>
          <a:prstGeom prst="wedgeRoundRectCallout">
            <a:avLst>
              <a:gd name="adj1" fmla="val 165"/>
              <a:gd name="adj2" fmla="val -1132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561947" y="5674569"/>
            <a:ext cx="2402541" cy="914400"/>
          </a:xfrm>
          <a:prstGeom prst="wedgeRoundRectCallout">
            <a:avLst>
              <a:gd name="adj1" fmla="val -56885"/>
              <a:gd name="adj2" fmla="val -21632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32040" y="5674569"/>
            <a:ext cx="2971800" cy="914400"/>
          </a:xfrm>
          <a:prstGeom prst="wedgeRoundRectCallout">
            <a:avLst>
              <a:gd name="adj1" fmla="val 409"/>
              <a:gd name="adj2" fmla="val -1563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None of these alternatives can find precisely those same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two matches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624114" y="4023320"/>
            <a:ext cx="5124785" cy="2286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1763688" y="4023320"/>
            <a:ext cx="4176464" cy="2286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33400" y="539496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860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o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436096" y="5898976"/>
            <a:ext cx="2971800" cy="914400"/>
          </a:xfrm>
          <a:prstGeom prst="wedgeRoundRectCallout">
            <a:avLst>
              <a:gd name="adj1" fmla="val -142883"/>
              <a:gd name="adj2" fmla="val -6190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is as close as you could get without using the “\&lt;” symbol.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585216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783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&lt;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o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654710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ounded Rectangular Callout 7"/>
          <p:cNvSpPr/>
          <p:nvPr/>
        </p:nvSpPr>
        <p:spPr bwMode="auto">
          <a:xfrm>
            <a:off x="1371600" y="6203776"/>
            <a:ext cx="3810000" cy="609600"/>
          </a:xfrm>
          <a:prstGeom prst="wedgeRoundRectCallout">
            <a:avLst>
              <a:gd name="adj1" fmla="val -80429"/>
              <a:gd name="adj2" fmla="val 150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But even it is not a perfect match, as can be seen by this space here.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290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“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4828931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6553200" y="5104800"/>
            <a:ext cx="1143000" cy="838800"/>
          </a:xfrm>
          <a:prstGeom prst="wedgeRoundRectCallout">
            <a:avLst>
              <a:gd name="adj1" fmla="val -14724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consonant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子音</a:t>
            </a: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輔音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229600" y="5104800"/>
            <a:ext cx="685800" cy="838800"/>
          </a:xfrm>
          <a:prstGeom prst="wedgeRoundRectCallout">
            <a:avLst>
              <a:gd name="adj1" fmla="val -31275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vowel</a:t>
            </a:r>
            <a:b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母音</a:t>
            </a: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b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元音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733800" y="5104801"/>
            <a:ext cx="1143000" cy="838200"/>
          </a:xfrm>
          <a:prstGeom prst="wedgeRoundRectCallout">
            <a:avLst>
              <a:gd name="adj1" fmla="val -10586"/>
              <a:gd name="adj2" fmla="val -1349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consonant</a:t>
            </a:r>
            <a:b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子音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輔音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10200" y="5104800"/>
            <a:ext cx="685800" cy="838800"/>
          </a:xfrm>
          <a:prstGeom prst="wedgeRoundRectCallout">
            <a:avLst>
              <a:gd name="adj1" fmla="val -26678"/>
              <a:gd name="adj2" fmla="val -13266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vowel</a:t>
            </a:r>
          </a:p>
          <a:p>
            <a:pPr algn="ctr"/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母音</a:t>
            </a: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</a:p>
          <a:p>
            <a:pPr algn="ctr"/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元音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38200" y="5640161"/>
            <a:ext cx="4191000" cy="989239"/>
          </a:xfrm>
          <a:prstGeom prst="wedgeRoundRectCallout">
            <a:avLst>
              <a:gd name="adj1" fmla="val -51625"/>
              <a:gd name="adj2" fmla="val -1433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gula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 is also matching to the pattern. But, since 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regu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 already took the “g” &amp; “u”, we can’t find 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gula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20261"/>
              <a:gd name="adj2" fmla="val -1518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was a very long regular expression. Can we use grouping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680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85790" y="4848283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was a very long regular expression. Can we use </a:t>
            </a:r>
            <a:r>
              <a:rPr lang="en-US" dirty="0">
                <a:solidFill>
                  <a:srgbClr val="0C9B4D"/>
                </a:solidFill>
                <a:latin typeface="Arial" charset="0"/>
                <a:ea typeface="新細明體" charset="-120"/>
              </a:rPr>
              <a:t>grouping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737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54193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was a very long regular expression. Can we use </a:t>
            </a:r>
            <a:r>
              <a:rPr lang="en-US" dirty="0">
                <a:solidFill>
                  <a:srgbClr val="0C9B4D"/>
                </a:solidFill>
                <a:latin typeface="Arial" charset="0"/>
                <a:ea typeface="新細明體" charset="-120"/>
              </a:rPr>
              <a:t>grouping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754461"/>
            <a:ext cx="1600200" cy="341539"/>
          </a:xfrm>
          <a:prstGeom prst="wedgeRoundRectCallout">
            <a:avLst>
              <a:gd name="adj1" fmla="val -54734"/>
              <a:gd name="adj2" fmla="val -16389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Yes, we can.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916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ISC1480">
  <a:themeElements>
    <a:clrScheme name="CISC1480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ISC1480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ISC1480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1480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34656</TotalTime>
  <Words>10403</Words>
  <Application>Microsoft Office PowerPoint</Application>
  <PresentationFormat>On-screen Show (4:3)</PresentationFormat>
  <Paragraphs>2563</Paragraphs>
  <Slides>173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173</vt:i4>
      </vt:variant>
    </vt:vector>
  </HeadingPairs>
  <TitlesOfParts>
    <vt:vector size="195" baseType="lpstr">
      <vt:lpstr>Aharoni</vt:lpstr>
      <vt:lpstr>Andale Mono</vt:lpstr>
      <vt:lpstr>Courier</vt:lpstr>
      <vt:lpstr>Lucida Grande</vt:lpstr>
      <vt:lpstr>Monotype Sorts</vt:lpstr>
      <vt:lpstr>ＭＳ Ｐゴシック</vt:lpstr>
      <vt:lpstr>ＭＳ Ｐゴシック</vt:lpstr>
      <vt:lpstr>新細明體</vt:lpstr>
      <vt:lpstr>Agency FB</vt:lpstr>
      <vt:lpstr>Arial</vt:lpstr>
      <vt:lpstr>Arial Narrow</vt:lpstr>
      <vt:lpstr>Cambria Math</vt:lpstr>
      <vt:lpstr>Comic Sans MS</vt:lpstr>
      <vt:lpstr>High Tower Text</vt:lpstr>
      <vt:lpstr>Lucida Console</vt:lpstr>
      <vt:lpstr>Lucida Fax</vt:lpstr>
      <vt:lpstr>Symbol</vt:lpstr>
      <vt:lpstr>Times New Roman</vt:lpstr>
      <vt:lpstr>Trebuchet MS</vt:lpstr>
      <vt:lpstr>Wingdings</vt:lpstr>
      <vt:lpstr>Default Design</vt:lpstr>
      <vt:lpstr>CISC1480</vt:lpstr>
      <vt:lpstr>Midterm Info</vt:lpstr>
      <vt:lpstr>Regular Expression Symbols</vt:lpstr>
      <vt:lpstr>Regular Expression Symbols</vt:lpstr>
      <vt:lpstr>PowerPoint Presentation</vt:lpstr>
      <vt:lpstr>PowerPoint Presentation</vt:lpstr>
      <vt:lpstr>PowerPoint Presentation</vt:lpstr>
      <vt:lpstr>Searching for something in a file grep</vt:lpstr>
      <vt:lpstr>Searching for something in a file grep</vt:lpstr>
      <vt:lpstr>The grep command line format</vt:lpstr>
      <vt:lpstr>The grep command line format</vt:lpstr>
      <vt:lpstr>The grep command line format</vt:lpstr>
      <vt:lpstr>The grep command line format</vt:lpstr>
      <vt:lpstr>Searching for something in a file grep</vt:lpstr>
      <vt:lpstr>Searching for something in a file grep</vt:lpstr>
      <vt:lpstr>Searching for something in a file grep</vt:lpstr>
      <vt:lpstr>Searching for something in a file grep</vt:lpstr>
      <vt:lpstr>Searching for something in a file another sample regular expression</vt:lpstr>
      <vt:lpstr>Searching for something in a file another sample regular expression</vt:lpstr>
      <vt:lpstr>PowerPoint Presentation</vt:lpstr>
      <vt:lpstr>PowerPoint Presentation</vt:lpstr>
      <vt:lpstr>Regular Expression Symbols</vt:lpstr>
      <vt:lpstr>Regular Expression Symbols</vt:lpstr>
      <vt:lpstr>Recall: Wildcard Symbols</vt:lpstr>
      <vt:lpstr>PowerPoint Presentation</vt:lpstr>
      <vt:lpstr>PowerPoint Presentation</vt:lpstr>
      <vt:lpstr>Q:What if we want to find a “]”?  A: OK. W/out “[”, a “]” isn't special.</vt:lpstr>
      <vt:lpstr>Q:What if we want to find a “]”?   </vt:lpstr>
      <vt:lpstr>Q:What if we want to find a “]”?   </vt:lpstr>
      <vt:lpstr>Q:What if we want to find a “]”?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Recall: Wildcard Symbols</vt:lpstr>
      <vt:lpstr>PowerPoint Presentation</vt:lpstr>
      <vt:lpstr>Recall: Wildcard Symbols</vt:lpstr>
      <vt:lpstr>Regular Expression Symbols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Backreferencing example 3 letter palindromes (回文)</vt:lpstr>
      <vt:lpstr>Backreferencing example 4 letter palindromes(回文)</vt:lpstr>
      <vt:lpstr>Backreferencing example 3-6 letter palindromes(回文)</vt:lpstr>
      <vt:lpstr>POSIX: built-in patterns</vt:lpstr>
      <vt:lpstr>Basic Regular Expression Syntax</vt:lpstr>
      <vt:lpstr>More Regular Expression Syntax</vt:lpstr>
      <vt:lpstr>When grep is not enough</vt:lpstr>
      <vt:lpstr>When grep is not enough</vt:lpstr>
      <vt:lpstr>When grep is not enough</vt:lpstr>
      <vt:lpstr>When grep is not enough</vt:lpstr>
      <vt:lpstr>When grep is not enough</vt:lpstr>
      <vt:lpstr>When grep is not enough</vt:lpstr>
      <vt:lpstr>PowerPoint Presentation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PowerPoint Presentation</vt:lpstr>
      <vt:lpstr>PowerPoint Presentation</vt:lpstr>
      <vt:lpstr>PowerPoint Presentation</vt:lpstr>
      <vt:lpstr>PowerPoint Presentation</vt:lpstr>
      <vt:lpstr>Nonstandard Added Features</vt:lpstr>
      <vt:lpstr>Nonstandard Added Features</vt:lpstr>
      <vt:lpstr>Nonstandard Added Features</vt:lpstr>
      <vt:lpstr>Nonstandard Added Features</vt:lpstr>
      <vt:lpstr>Nonstandard Added Features</vt:lpstr>
      <vt:lpstr>Nonstandard Added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 for something in a file the greps</vt:lpstr>
      <vt:lpstr>Important fgrep Flags</vt:lpstr>
      <vt:lpstr>Important grep Flags</vt:lpstr>
      <vt:lpstr>Important egrep Flags</vt:lpstr>
      <vt:lpstr>PowerPoint Presentation</vt:lpstr>
      <vt:lpstr>Midterm Overview</vt:lpstr>
      <vt:lpstr>Let’s summarize what we  have learned  (Many of the commands we’ve learned have a lot of flags. But, to make your studying easier, only the flags indicated in the following slides will be covered on the midterm.)</vt:lpstr>
      <vt:lpstr>Viewing Files</vt:lpstr>
      <vt:lpstr>Managing Files and Directories</vt:lpstr>
      <vt:lpstr>File Analysis Commands</vt:lpstr>
      <vt:lpstr>Other Basic Commands</vt:lpstr>
      <vt:lpstr>More Advanced Commands</vt:lpstr>
      <vt:lpstr>Regarding C-shell commands</vt:lpstr>
      <vt:lpstr>Summary of C-Shell Variables</vt:lpstr>
      <vt:lpstr>By now, you know all of these shell symbols</vt:lpstr>
      <vt:lpstr>Also, know the difference between: wildcard patterns, regular expression patterns, and simple lists:</vt:lpstr>
      <vt:lpstr>Also, know the difference between: wildcard patterns, regular expression patterns, and simple lists:</vt:lpstr>
      <vt:lpstr>The *, ?, [], and [^] Wildcards</vt:lpstr>
      <vt:lpstr>Wildcard Symbols</vt:lpstr>
      <vt:lpstr>Reg. Expr. and Extended Reg. Expr.</vt:lpstr>
      <vt:lpstr>Only Normal Regular Expressions</vt:lpstr>
      <vt:lpstr>Only Extended Regular Expressions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535</cp:revision>
  <cp:lastPrinted>2005-05-27T21:26:31Z</cp:lastPrinted>
  <dcterms:created xsi:type="dcterms:W3CDTF">2005-05-23T21:56:35Z</dcterms:created>
  <dcterms:modified xsi:type="dcterms:W3CDTF">2020-04-07T12:47:36Z</dcterms:modified>
</cp:coreProperties>
</file>