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11"/>
  </p:notesMasterIdLst>
  <p:handoutMasterIdLst>
    <p:handoutMasterId r:id="rId112"/>
  </p:handoutMasterIdLst>
  <p:sldIdLst>
    <p:sldId id="1702" r:id="rId2"/>
    <p:sldId id="1703" r:id="rId3"/>
    <p:sldId id="1704" r:id="rId4"/>
    <p:sldId id="1705" r:id="rId5"/>
    <p:sldId id="1706" r:id="rId6"/>
    <p:sldId id="1707" r:id="rId7"/>
    <p:sldId id="1708" r:id="rId8"/>
    <p:sldId id="1709" r:id="rId9"/>
    <p:sldId id="1683" r:id="rId10"/>
    <p:sldId id="1373" r:id="rId11"/>
    <p:sldId id="1376" r:id="rId12"/>
    <p:sldId id="1694" r:id="rId13"/>
    <p:sldId id="1374" r:id="rId14"/>
    <p:sldId id="1378" r:id="rId15"/>
    <p:sldId id="1380" r:id="rId16"/>
    <p:sldId id="1375" r:id="rId17"/>
    <p:sldId id="1527" r:id="rId18"/>
    <p:sldId id="1379" r:id="rId19"/>
    <p:sldId id="1176" r:id="rId20"/>
    <p:sldId id="1177" r:id="rId21"/>
    <p:sldId id="1417" r:id="rId22"/>
    <p:sldId id="1418" r:id="rId23"/>
    <p:sldId id="1419" r:id="rId24"/>
    <p:sldId id="1420" r:id="rId25"/>
    <p:sldId id="1421" r:id="rId26"/>
    <p:sldId id="1422" r:id="rId27"/>
    <p:sldId id="1423" r:id="rId28"/>
    <p:sldId id="1424" r:id="rId29"/>
    <p:sldId id="1425" r:id="rId30"/>
    <p:sldId id="1426" r:id="rId31"/>
    <p:sldId id="1427" r:id="rId32"/>
    <p:sldId id="1428" r:id="rId33"/>
    <p:sldId id="1429" r:id="rId34"/>
    <p:sldId id="1430" r:id="rId35"/>
    <p:sldId id="1431" r:id="rId36"/>
    <p:sldId id="1432" r:id="rId37"/>
    <p:sldId id="1433" r:id="rId38"/>
    <p:sldId id="1434" r:id="rId39"/>
    <p:sldId id="1435" r:id="rId40"/>
    <p:sldId id="1436" r:id="rId41"/>
    <p:sldId id="1437" r:id="rId42"/>
    <p:sldId id="1438" r:id="rId43"/>
    <p:sldId id="1439" r:id="rId44"/>
    <p:sldId id="1440" r:id="rId45"/>
    <p:sldId id="1441" r:id="rId46"/>
    <p:sldId id="1442" r:id="rId47"/>
    <p:sldId id="1443" r:id="rId48"/>
    <p:sldId id="1444" r:id="rId49"/>
    <p:sldId id="1445" r:id="rId50"/>
    <p:sldId id="1446" r:id="rId51"/>
    <p:sldId id="1561" r:id="rId52"/>
    <p:sldId id="1562" r:id="rId53"/>
    <p:sldId id="1563" r:id="rId54"/>
    <p:sldId id="1564" r:id="rId55"/>
    <p:sldId id="1565" r:id="rId56"/>
    <p:sldId id="1566" r:id="rId57"/>
    <p:sldId id="1696" r:id="rId58"/>
    <p:sldId id="1697" r:id="rId59"/>
    <p:sldId id="1698" r:id="rId60"/>
    <p:sldId id="1699" r:id="rId61"/>
    <p:sldId id="1700" r:id="rId62"/>
    <p:sldId id="1701" r:id="rId63"/>
    <p:sldId id="1710" r:id="rId64"/>
    <p:sldId id="1711" r:id="rId65"/>
    <p:sldId id="1712" r:id="rId66"/>
    <p:sldId id="1713" r:id="rId67"/>
    <p:sldId id="1714" r:id="rId68"/>
    <p:sldId id="1715" r:id="rId69"/>
    <p:sldId id="1716" r:id="rId70"/>
    <p:sldId id="1717" r:id="rId71"/>
    <p:sldId id="1718" r:id="rId72"/>
    <p:sldId id="1719" r:id="rId73"/>
    <p:sldId id="1720" r:id="rId74"/>
    <p:sldId id="1721" r:id="rId75"/>
    <p:sldId id="1722" r:id="rId76"/>
    <p:sldId id="1723" r:id="rId77"/>
    <p:sldId id="1724" r:id="rId78"/>
    <p:sldId id="1725" r:id="rId79"/>
    <p:sldId id="1821" r:id="rId80"/>
    <p:sldId id="1818" r:id="rId81"/>
    <p:sldId id="1819" r:id="rId82"/>
    <p:sldId id="1820" r:id="rId83"/>
    <p:sldId id="1733" r:id="rId84"/>
    <p:sldId id="1734" r:id="rId85"/>
    <p:sldId id="1735" r:id="rId86"/>
    <p:sldId id="1736" r:id="rId87"/>
    <p:sldId id="1737" r:id="rId88"/>
    <p:sldId id="1738" r:id="rId89"/>
    <p:sldId id="1739" r:id="rId90"/>
    <p:sldId id="1740" r:id="rId91"/>
    <p:sldId id="1741" r:id="rId92"/>
    <p:sldId id="1742" r:id="rId93"/>
    <p:sldId id="1743" r:id="rId94"/>
    <p:sldId id="1744" r:id="rId95"/>
    <p:sldId id="1745" r:id="rId96"/>
    <p:sldId id="1746" r:id="rId97"/>
    <p:sldId id="1747" r:id="rId98"/>
    <p:sldId id="1748" r:id="rId99"/>
    <p:sldId id="1749" r:id="rId100"/>
    <p:sldId id="1750" r:id="rId101"/>
    <p:sldId id="1822" r:id="rId102"/>
    <p:sldId id="1823" r:id="rId103"/>
    <p:sldId id="1751" r:id="rId104"/>
    <p:sldId id="1830" r:id="rId105"/>
    <p:sldId id="1831" r:id="rId106"/>
    <p:sldId id="1826" r:id="rId107"/>
    <p:sldId id="1827" r:id="rId108"/>
    <p:sldId id="1828" r:id="rId109"/>
    <p:sldId id="1829" r:id="rId110"/>
  </p:sldIdLst>
  <p:sldSz cx="9144000" cy="6858000" type="screen4x3"/>
  <p:notesSz cx="6858000" cy="9144000"/>
  <p:defaultTextStyle>
    <a:defPPr>
      <a:defRPr lang="en-US"/>
    </a:defPPr>
    <a:lvl1pPr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1pPr>
    <a:lvl2pPr marL="4572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2pPr>
    <a:lvl3pPr marL="9144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3pPr>
    <a:lvl4pPr marL="13716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4pPr>
    <a:lvl5pPr marL="1828800" algn="l" rtl="0" fontAlgn="base">
      <a:spcBef>
        <a:spcPct val="0"/>
      </a:spcBef>
      <a:spcAft>
        <a:spcPct val="0"/>
      </a:spcAft>
      <a:defRPr kumimoji="1" b="1" kern="1200">
        <a:solidFill>
          <a:schemeClr val="tx1"/>
        </a:solidFill>
        <a:latin typeface="Arial Narrow" pitchFamily="34" charset="0"/>
        <a:ea typeface="新細明體" pitchFamily="18" charset="-120"/>
        <a:cs typeface="Arial" pitchFamily="34" charset="0"/>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B4D"/>
    <a:srgbClr val="CF3E0E"/>
    <a:srgbClr val="FF0000"/>
    <a:srgbClr val="FFFFFF"/>
    <a:srgbClr val="0033CC"/>
    <a:srgbClr val="BFBFBF"/>
    <a:srgbClr val="A9A9A9"/>
    <a:srgbClr val="7A7A7A"/>
    <a:srgbClr val="8E55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63" d="100"/>
          <a:sy n="63" d="100"/>
        </p:scale>
        <p:origin x="1308" y="72"/>
      </p:cViewPr>
      <p:guideLst>
        <p:guide orient="horz" pos="2160"/>
        <p:guide pos="2880"/>
      </p:guideLst>
    </p:cSldViewPr>
  </p:slideViewPr>
  <p:outlineViewPr>
    <p:cViewPr>
      <p:scale>
        <a:sx n="33" d="100"/>
        <a:sy n="33" d="100"/>
      </p:scale>
      <p:origin x="0" y="20637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fld id="{9186B6EC-1025-4E92-A366-35C675BA359D}" type="slidenum">
              <a:rPr lang="zh-TW" altLang="en-US"/>
              <a:pPr>
                <a:defRPr/>
              </a:pPr>
              <a:t>‹#›</a:t>
            </a:fld>
            <a:endParaRPr lang="en-US" altLang="zh-TW"/>
          </a:p>
        </p:txBody>
      </p:sp>
    </p:spTree>
    <p:extLst>
      <p:ext uri="{BB962C8B-B14F-4D97-AF65-F5344CB8AC3E}">
        <p14:creationId xmlns:p14="http://schemas.microsoft.com/office/powerpoint/2010/main" val="3457114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endParaRPr lang="en-US" altLang="zh-TW"/>
          </a:p>
        </p:txBody>
      </p:sp>
      <p:sp>
        <p:nvSpPr>
          <p:cNvPr id="126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b="0">
                <a:latin typeface="Arial" charset="0"/>
                <a:ea typeface="ＭＳ Ｐゴシック" pitchFamily="34" charset="-128"/>
                <a:cs typeface="+mn-cs"/>
              </a:defRPr>
            </a:lvl1pPr>
          </a:lstStyle>
          <a:p>
            <a:pPr>
              <a:defRPr/>
            </a:pPr>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b="0">
                <a:latin typeface="Arial" charset="0"/>
                <a:ea typeface="ＭＳ Ｐゴシック" pitchFamily="34" charset="-128"/>
                <a:cs typeface="+mn-cs"/>
              </a:defRPr>
            </a:lvl1pPr>
          </a:lstStyle>
          <a:p>
            <a:pPr>
              <a:defRPr/>
            </a:pPr>
            <a:fld id="{FFAF6879-313A-45BD-8C10-B40ADD1AFC05}" type="slidenum">
              <a:rPr lang="zh-TW" altLang="en-US"/>
              <a:pPr>
                <a:defRPr/>
              </a:pPr>
              <a:t>‹#›</a:t>
            </a:fld>
            <a:endParaRPr lang="en-US" altLang="zh-TW"/>
          </a:p>
        </p:txBody>
      </p:sp>
    </p:spTree>
    <p:extLst>
      <p:ext uri="{BB962C8B-B14F-4D97-AF65-F5344CB8AC3E}">
        <p14:creationId xmlns:p14="http://schemas.microsoft.com/office/powerpoint/2010/main" val="3779717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B82630C-4694-4106-8813-47564F1B9E90}" type="slidenum">
              <a:rPr lang="zh-TW" altLang="en-US"/>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2AD81B4-E43C-4BE1-832D-AED6A55CD59D}"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3D0AC5D-AF02-49B9-BFCC-33D7F82FCDB4}"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F81007B-FCFD-4A6D-88C0-DDAB114167CB}"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73A75DC-C0BB-46D9-ABFE-CD0E2888D07F}"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0988C04-7C7B-4C63-B18F-99D78C8FCE7D}"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D48031B-BB83-4F90-BB73-0449EF90FB53}"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63C2D31E-D9A3-4C79-A3E0-70D4F60B1DFC}"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0E6F1288-7323-4236-92D5-3D8CA787DFBC}"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2A9EA8F-D59F-4688-A91E-BD0F9156DDAD}"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5A96B04-F084-4A5E-8CFC-C048DF775575}"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cs typeface="+mn-cs"/>
              </a:defRPr>
            </a:lvl1pPr>
          </a:lstStyle>
          <a:p>
            <a:pPr>
              <a:defRPr/>
            </a:pPr>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cs typeface="+mn-cs"/>
              </a:defRPr>
            </a:lvl1pPr>
          </a:lstStyle>
          <a:p>
            <a:pPr>
              <a:defRPr/>
            </a:pPr>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cs typeface="+mn-cs"/>
              </a:defRPr>
            </a:lvl1pPr>
          </a:lstStyle>
          <a:p>
            <a:pPr>
              <a:defRPr/>
            </a:pPr>
            <a:fld id="{FF157B26-C8A5-4755-BF72-F2E2FF326DB9}"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ls</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TW" sz="2800" dirty="0"/>
              <a:t>Here, we see that the current directory holds just two files that have one-letter names. </a:t>
            </a:r>
            <a:endParaRPr lang="en-US" altLang="zh-TW" sz="2800" dirty="0">
              <a:latin typeface="High Tower Text" pitchFamily="18" charset="0"/>
            </a:endParaRPr>
          </a:p>
        </p:txBody>
      </p:sp>
    </p:spTree>
    <p:extLst>
      <p:ext uri="{BB962C8B-B14F-4D97-AF65-F5344CB8AC3E}">
        <p14:creationId xmlns:p14="http://schemas.microsoft.com/office/powerpoint/2010/main" val="957950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p:txBody>
      </p:sp>
    </p:spTree>
    <p:extLst>
      <p:ext uri="{BB962C8B-B14F-4D97-AF65-F5344CB8AC3E}">
        <p14:creationId xmlns:p14="http://schemas.microsoft.com/office/powerpoint/2010/main" val="16626407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3731" name="Rectangle 3"/>
          <p:cNvSpPr>
            <a:spLocks noGrp="1" noChangeArrowheads="1"/>
          </p:cNvSpPr>
          <p:nvPr>
            <p:ph type="body" idx="4294967295"/>
          </p:nvPr>
        </p:nvSpPr>
        <p:spPr>
          <a:xfrm>
            <a:off x="304800" y="1219200"/>
            <a:ext cx="8534400" cy="5608637"/>
          </a:xfrm>
        </p:spPr>
        <p:txBody>
          <a:bodyPr/>
          <a:lstStyle/>
          <a:p>
            <a:pPr marL="233363" indent="-233363" algn="just" eaLnBrk="1" hangingPunct="1">
              <a:lnSpc>
                <a:spcPct val="90000"/>
              </a:lnSpc>
            </a:pPr>
            <a:r>
              <a:rPr lang="en-US" altLang="zh-TW" sz="2800" dirty="0">
                <a:solidFill>
                  <a:srgbClr val="B2B2B2"/>
                </a:solidFill>
                <a:latin typeface="Times New Roman" pitchFamily="18" charset="0"/>
              </a:rPr>
              <a:t>Key limitations of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a:solidFill>
                  <a:srgbClr val="B2B2B2"/>
                </a:solidFill>
                <a:latin typeface="Times New Roman" pitchFamily="18" charset="0"/>
              </a:rPr>
              <a:t>for example, you might know only that the word you are seeking begins with </a:t>
            </a:r>
            <a:r>
              <a:rPr lang="en-US" altLang="zh-TW" sz="2400" b="1" dirty="0">
                <a:solidFill>
                  <a:srgbClr val="B2B2B2"/>
                </a:solidFill>
                <a:latin typeface="Times New Roman" pitchFamily="18" charset="0"/>
              </a:rPr>
              <a:t>z </a:t>
            </a:r>
            <a:r>
              <a:rPr lang="en-US" altLang="zh-TW" sz="2400" dirty="0">
                <a:solidFill>
                  <a:srgbClr val="B2B2B2"/>
                </a:solidFill>
                <a:latin typeface="Times New Roman" pitchFamily="18" charset="0"/>
              </a:rPr>
              <a:t>and ends with </a:t>
            </a:r>
            <a:r>
              <a:rPr lang="en-US" altLang="zh-TW" sz="2400" b="1" dirty="0">
                <a:solidFill>
                  <a:srgbClr val="B2B2B2"/>
                </a:solidFill>
                <a:latin typeface="Times New Roman" pitchFamily="18" charset="0"/>
              </a:rPr>
              <a:t>-</a:t>
            </a:r>
            <a:r>
              <a:rPr lang="en-US" altLang="zh-TW" sz="2400" b="1" dirty="0" err="1">
                <a:solidFill>
                  <a:srgbClr val="B2B2B2"/>
                </a:solidFill>
                <a:latin typeface="Times New Roman" pitchFamily="18" charset="0"/>
              </a:rPr>
              <a:t>ic</a:t>
            </a:r>
            <a:r>
              <a:rPr lang="en-US" altLang="zh-TW" sz="2400" dirty="0">
                <a:solidFill>
                  <a:srgbClr val="B2B2B2"/>
                </a:solidFill>
                <a:latin typeface="Times New Roman" pitchFamily="18" charset="0"/>
              </a:rPr>
              <a:t>, and had the sequence </a:t>
            </a:r>
            <a:r>
              <a:rPr lang="en-US" altLang="zh-TW" sz="2400" b="1" dirty="0">
                <a:solidFill>
                  <a:srgbClr val="B2B2B2"/>
                </a:solidFill>
                <a:latin typeface="Times New Roman" pitchFamily="18" charset="0"/>
              </a:rPr>
              <a:t>gm</a:t>
            </a:r>
            <a:r>
              <a:rPr lang="en-US" altLang="zh-TW" sz="2400" dirty="0">
                <a:solidFill>
                  <a:srgbClr val="B2B2B2"/>
                </a:solidFill>
                <a:latin typeface="Times New Roman" pitchFamily="18" charset="0"/>
              </a:rPr>
              <a:t> in it somewhere. </a:t>
            </a:r>
          </a:p>
          <a:p>
            <a:pPr marL="233363" indent="-233363" algn="just" eaLnBrk="1" hangingPunct="1">
              <a:lnSpc>
                <a:spcPct val="90000"/>
              </a:lnSpc>
            </a:pPr>
            <a:r>
              <a:rPr lang="en-US" altLang="zh-TW" sz="2800" dirty="0">
                <a:solidFill>
                  <a:srgbClr val="B2B2B2"/>
                </a:solidFill>
                <a:latin typeface="Times New Roman" pitchFamily="18" charset="0"/>
              </a:rPr>
              <a:t>What you need, then, is something more than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need a program that can understand a language in which you can say things like </a:t>
            </a:r>
            <a:r>
              <a:rPr lang="en-US" altLang="zh-TW" sz="2400" b="1" dirty="0">
                <a:solidFill>
                  <a:srgbClr val="B2B2B2"/>
                </a:solidFill>
                <a:latin typeface="Times New Roman" pitchFamily="18" charset="0"/>
              </a:rPr>
              <a:t>"begins with z and ends with </a:t>
            </a:r>
            <a:r>
              <a:rPr lang="en-US" altLang="zh-TW" sz="2400" b="1" dirty="0" err="1">
                <a:solidFill>
                  <a:srgbClr val="B2B2B2"/>
                </a:solidFill>
                <a:latin typeface="Times New Roman" pitchFamily="18" charset="0"/>
              </a:rPr>
              <a:t>ic</a:t>
            </a:r>
            <a:r>
              <a:rPr lang="en-US" altLang="zh-TW" sz="2400" b="1" dirty="0">
                <a:solidFill>
                  <a:srgbClr val="B2B2B2"/>
                </a:solidFill>
                <a:latin typeface="Times New Roman" pitchFamily="18" charset="0"/>
              </a:rPr>
              <a:t> or </a:t>
            </a:r>
            <a:r>
              <a:rPr lang="en-US" altLang="zh-TW" sz="2400" b="1" dirty="0" err="1">
                <a:solidFill>
                  <a:srgbClr val="B2B2B2"/>
                </a:solidFill>
                <a:latin typeface="Times New Roman" pitchFamily="18" charset="0"/>
              </a:rPr>
              <a:t>ics</a:t>
            </a:r>
            <a:r>
              <a:rPr lang="en-US" altLang="zh-TW" sz="2400" b="1" dirty="0">
                <a:solidFill>
                  <a:srgbClr val="B2B2B2"/>
                </a:solidFill>
                <a:latin typeface="Times New Roman" pitchFamily="18" charset="0"/>
              </a:rPr>
              <a:t> and had gm in it somewhere."</a:t>
            </a:r>
          </a:p>
          <a:p>
            <a:pPr lvl="1" algn="just" eaLnBrk="1" hangingPunct="1">
              <a:lnSpc>
                <a:spcPct val="90000"/>
              </a:lnSpc>
            </a:pPr>
            <a:r>
              <a:rPr lang="en-US" altLang="zh-TW" sz="2400" u="sng" dirty="0">
                <a:solidFill>
                  <a:srgbClr val="B2B2B2"/>
                </a:solidFill>
                <a:latin typeface="Times New Roman" pitchFamily="18" charset="0"/>
              </a:rPr>
              <a:t>You need </a:t>
            </a:r>
            <a:r>
              <a:rPr lang="en-US" altLang="zh-TW" sz="2400" u="sng" dirty="0" err="1">
                <a:solidFill>
                  <a:srgbClr val="B2B2B2"/>
                </a:solidFill>
                <a:latin typeface="Times New Roman" pitchFamily="18" charset="0"/>
              </a:rPr>
              <a:t>grep</a:t>
            </a:r>
            <a:r>
              <a:rPr lang="en-US" altLang="zh-TW" sz="2400" u="sng" dirty="0">
                <a:solidFill>
                  <a:srgbClr val="B2B2B2"/>
                </a:solidFill>
                <a:latin typeface="Times New Roman" pitchFamily="18" charset="0"/>
              </a:rPr>
              <a:t>, a searching program for</a:t>
            </a:r>
            <a:r>
              <a:rPr lang="en-US" altLang="zh-TW" sz="2400" b="1" u="sng" dirty="0">
                <a:solidFill>
                  <a:srgbClr val="B2B2B2"/>
                </a:solidFill>
                <a:latin typeface="Times New Roman" pitchFamily="18" charset="0"/>
              </a:rPr>
              <a:t> regular expressions</a:t>
            </a:r>
          </a:p>
          <a:p>
            <a:pPr lvl="1" algn="just" eaLnBrk="1" hangingPunct="1">
              <a:lnSpc>
                <a:spcPct val="90000"/>
              </a:lnSpc>
            </a:pPr>
            <a:r>
              <a:rPr lang="en-US" altLang="zh-TW" sz="2400" b="1" dirty="0">
                <a:solidFill>
                  <a:srgbClr val="FF0000"/>
                </a:solidFill>
                <a:latin typeface="Times New Roman" pitchFamily="18" charset="0"/>
              </a:rPr>
              <a:t>Reg. expressions </a:t>
            </a:r>
            <a:r>
              <a:rPr lang="en-US" altLang="zh-TW" sz="2400" dirty="0">
                <a:solidFill>
                  <a:srgbClr val="FF0000"/>
                </a:solidFill>
                <a:latin typeface="Times New Roman" pitchFamily="18" charset="0"/>
              </a:rPr>
              <a:t>are</a:t>
            </a:r>
            <a:r>
              <a:rPr lang="en-US" altLang="zh-TW" sz="2400" b="1" dirty="0">
                <a:solidFill>
                  <a:srgbClr val="FF0000"/>
                </a:solidFill>
                <a:latin typeface="Times New Roman" pitchFamily="18" charset="0"/>
              </a:rPr>
              <a:t> keyboard-based </a:t>
            </a:r>
            <a:r>
              <a:rPr lang="en-US" altLang="zh-TW" sz="2400" dirty="0">
                <a:solidFill>
                  <a:srgbClr val="FF0000"/>
                </a:solidFill>
                <a:latin typeface="Times New Roman" pitchFamily="18" charset="0"/>
              </a:rPr>
              <a:t>pattern specifications</a:t>
            </a:r>
            <a:endParaRPr lang="en-US" altLang="zh-TW" sz="2400" u="sng" dirty="0">
              <a:solidFill>
                <a:srgbClr val="FF0000"/>
              </a:solidFill>
              <a:latin typeface="Times New Roman" pitchFamily="18" charset="0"/>
            </a:endParaRPr>
          </a:p>
        </p:txBody>
      </p:sp>
    </p:spTree>
    <p:extLst>
      <p:ext uri="{BB962C8B-B14F-4D97-AF65-F5344CB8AC3E}">
        <p14:creationId xmlns:p14="http://schemas.microsoft.com/office/powerpoint/2010/main" val="39655964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 regular expression 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b="1" dirty="0">
                <a:solidFill>
                  <a:srgbClr val="0033CC"/>
                </a:solidFill>
                <a:latin typeface="Times New Roman" pitchFamily="18" charset="0"/>
              </a:rPr>
              <a:t>This was in lecture 2.</a:t>
            </a: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
        <p:nvSpPr>
          <p:cNvPr id="2" name="Rectangle 1"/>
          <p:cNvSpPr/>
          <p:nvPr/>
        </p:nvSpPr>
        <p:spPr bwMode="auto">
          <a:xfrm>
            <a:off x="0" y="1600200"/>
            <a:ext cx="9144000" cy="24384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0" y="5562600"/>
            <a:ext cx="9144000" cy="12954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0498213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a:t>
            </a:r>
            <a:r>
              <a:rPr lang="en-US" altLang="zh-TW" sz="2400" i="1" dirty="0" smtClean="0">
                <a:solidFill>
                  <a:srgbClr val="000000"/>
                </a:solidFill>
                <a:latin typeface="Times New Roman" pitchFamily="18" charset="0"/>
              </a:rPr>
              <a:t> </a:t>
            </a:r>
            <a:r>
              <a:rPr lang="en-US" altLang="zh-TW" b="1" i="1" dirty="0" smtClean="0">
                <a:solidFill>
                  <a:srgbClr val="0033CC"/>
                </a:solidFill>
                <a:latin typeface="Times New Roman" pitchFamily="18" charset="0"/>
              </a:rPr>
              <a:t>regular</a:t>
            </a:r>
            <a:r>
              <a:rPr lang="en-US" altLang="zh-TW" sz="2400" b="1" i="1" dirty="0" smtClean="0">
                <a:solidFill>
                  <a:srgbClr val="0033CC"/>
                </a:solidFill>
                <a:latin typeface="Times New Roman" pitchFamily="18" charset="0"/>
              </a:rPr>
              <a:t> </a:t>
            </a:r>
            <a:r>
              <a:rPr lang="en-US" altLang="zh-TW" b="1" i="1" dirty="0" smtClean="0">
                <a:solidFill>
                  <a:srgbClr val="0033CC"/>
                </a:solidFill>
                <a:latin typeface="Times New Roman" pitchFamily="18" charset="0"/>
              </a:rPr>
              <a:t>expression</a:t>
            </a:r>
            <a:r>
              <a:rPr lang="en-US" altLang="zh-TW" sz="2800" b="1" i="1" dirty="0" smtClean="0">
                <a:solidFill>
                  <a:srgbClr val="0033CC"/>
                </a:solidFill>
                <a:latin typeface="Times New Roman" pitchFamily="18" charset="0"/>
              </a:rPr>
              <a:t> </a:t>
            </a:r>
            <a:r>
              <a:rPr lang="en-US" altLang="zh-TW" i="1" dirty="0" smtClean="0">
                <a:solidFill>
                  <a:srgbClr val="000000"/>
                </a:solidFill>
                <a:latin typeface="Times New Roman" pitchFamily="18" charset="0"/>
              </a:rPr>
              <a:t>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b="1" dirty="0">
                <a:solidFill>
                  <a:srgbClr val="0033CC"/>
                </a:solidFill>
                <a:latin typeface="Times New Roman" pitchFamily="18" charset="0"/>
              </a:rPr>
              <a:t>This was in lecture 2.</a:t>
            </a: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
        <p:nvSpPr>
          <p:cNvPr id="2" name="Rectangle 1"/>
          <p:cNvSpPr/>
          <p:nvPr/>
        </p:nvSpPr>
        <p:spPr bwMode="auto">
          <a:xfrm>
            <a:off x="0" y="1600200"/>
            <a:ext cx="9144000" cy="11430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0" y="3962400"/>
            <a:ext cx="9144000" cy="28956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6" name="AutoShape 6"/>
          <p:cNvSpPr>
            <a:spLocks noChangeArrowheads="1"/>
          </p:cNvSpPr>
          <p:nvPr/>
        </p:nvSpPr>
        <p:spPr bwMode="auto">
          <a:xfrm>
            <a:off x="4800600" y="3886200"/>
            <a:ext cx="2286000" cy="1295400"/>
          </a:xfrm>
          <a:prstGeom prst="wedgeRectCallout">
            <a:avLst>
              <a:gd name="adj1" fmla="val -89980"/>
              <a:gd name="adj2" fmla="val -88827"/>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buClr>
                <a:schemeClr val="accent1"/>
              </a:buClr>
              <a:buSzPct val="85000"/>
              <a:buFont typeface="Wingdings" panose="05000000000000000000" pitchFamily="2" charset="2"/>
              <a:buNone/>
            </a:pPr>
            <a:r>
              <a:rPr kumimoji="0" lang="en-US" altLang="zh-TW" sz="4000" b="0" dirty="0" smtClean="0">
                <a:solidFill>
                  <a:schemeClr val="tx2"/>
                </a:solidFill>
              </a:rPr>
              <a:t>So, what is this?</a:t>
            </a:r>
            <a:endParaRPr kumimoji="0" lang="en-US" altLang="zh-TW" sz="4000" b="0" dirty="0">
              <a:solidFill>
                <a:schemeClr val="tx2"/>
              </a:solidFill>
            </a:endParaRPr>
          </a:p>
        </p:txBody>
      </p:sp>
    </p:spTree>
    <p:extLst>
      <p:ext uri="{BB962C8B-B14F-4D97-AF65-F5344CB8AC3E}">
        <p14:creationId xmlns:p14="http://schemas.microsoft.com/office/powerpoint/2010/main" val="23177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內容版面配置區 2"/>
          <p:cNvSpPr>
            <a:spLocks noGrp="1"/>
          </p:cNvSpPr>
          <p:nvPr>
            <p:ph idx="1"/>
          </p:nvPr>
        </p:nvSpPr>
        <p:spPr>
          <a:xfrm>
            <a:off x="0" y="1600200"/>
            <a:ext cx="9144000" cy="5257800"/>
          </a:xfrm>
        </p:spPr>
        <p:txBody>
          <a:bodyPr/>
          <a:lstStyle/>
          <a:p>
            <a:pPr>
              <a:defRPr/>
            </a:pPr>
            <a:r>
              <a:rPr lang="en-US" altLang="zh-TW" sz="2400" dirty="0"/>
              <a:t>Suppose you want to write a C-shell script that recognizes whether the second command-line parameter begins with "-e”. It then prints that argument, but only if it begins with “-e”.</a:t>
            </a:r>
          </a:p>
          <a:p>
            <a:pPr>
              <a:defRPr/>
            </a:pPr>
            <a:endParaRPr lang="en-US" altLang="zh-TW" sz="2400" dirty="0"/>
          </a:p>
          <a:p>
            <a:pPr marL="0" indent="0">
              <a:buFontTx/>
              <a:buNone/>
              <a:defRPr/>
            </a:pPr>
            <a:r>
              <a:rPr lang="en-US" altLang="zh-TW" sz="2400" dirty="0"/>
              <a:t>% ./</a:t>
            </a:r>
            <a:r>
              <a:rPr lang="en-US" altLang="zh-TW" sz="2400" dirty="0" err="1"/>
              <a:t>prog</a:t>
            </a:r>
            <a:r>
              <a:rPr lang="en-US" altLang="zh-TW" sz="2400" dirty="0"/>
              <a:t> 1 2 3 4</a:t>
            </a:r>
          </a:p>
          <a:p>
            <a:pPr marL="0" indent="0">
              <a:buNone/>
              <a:defRPr/>
            </a:pPr>
            <a:r>
              <a:rPr lang="en-US" altLang="zh-TW" sz="2400" dirty="0"/>
              <a:t>% ./</a:t>
            </a:r>
            <a:r>
              <a:rPr lang="en-US" altLang="zh-TW" sz="2400" dirty="0" err="1"/>
              <a:t>prog</a:t>
            </a:r>
            <a:r>
              <a:rPr lang="en-US" altLang="zh-TW" sz="2400" dirty="0"/>
              <a:t> -e </a:t>
            </a:r>
            <a:r>
              <a:rPr lang="en-US" altLang="zh-TW" sz="2400" dirty="0" err="1"/>
              <a:t>e</a:t>
            </a:r>
            <a:r>
              <a:rPr lang="en-US" altLang="zh-TW" sz="2400" dirty="0"/>
              <a:t> 2 3</a:t>
            </a:r>
          </a:p>
          <a:p>
            <a:pPr marL="0" indent="0">
              <a:buFontTx/>
              <a:buNone/>
              <a:defRPr/>
            </a:pPr>
            <a:r>
              <a:rPr lang="en-US" altLang="zh-TW" sz="2400" dirty="0"/>
              <a:t>% ./</a:t>
            </a:r>
            <a:r>
              <a:rPr lang="en-US" altLang="zh-TW" sz="2400" dirty="0" err="1"/>
              <a:t>prog</a:t>
            </a:r>
            <a:r>
              <a:rPr lang="en-US" altLang="zh-TW" sz="2400" dirty="0"/>
              <a:t> 1 -e 2 3</a:t>
            </a:r>
          </a:p>
          <a:p>
            <a:pPr>
              <a:buFontTx/>
              <a:buNone/>
              <a:defRPr/>
            </a:pPr>
            <a:r>
              <a:rPr lang="en-US" altLang="zh-TW" sz="2400" dirty="0"/>
              <a:t>-e</a:t>
            </a:r>
          </a:p>
          <a:p>
            <a:pPr marL="0" indent="0">
              <a:buFontTx/>
              <a:buNone/>
              <a:defRPr/>
            </a:pPr>
            <a:r>
              <a:rPr lang="en-US" altLang="zh-TW" sz="2400" dirty="0"/>
              <a:t>% ./</a:t>
            </a:r>
            <a:r>
              <a:rPr lang="en-US" altLang="zh-TW" sz="2400" dirty="0" err="1"/>
              <a:t>prog</a:t>
            </a:r>
            <a:r>
              <a:rPr lang="en-US" altLang="zh-TW" sz="2400" dirty="0"/>
              <a:t> 1 -</a:t>
            </a:r>
            <a:r>
              <a:rPr lang="en-US" altLang="zh-TW" sz="2400" dirty="0" err="1"/>
              <a:t>exyz</a:t>
            </a:r>
            <a:r>
              <a:rPr lang="en-US" altLang="zh-TW" sz="2400" dirty="0"/>
              <a:t> </a:t>
            </a:r>
          </a:p>
          <a:p>
            <a:pPr>
              <a:buFontTx/>
              <a:buNone/>
              <a:defRPr/>
            </a:pPr>
            <a:r>
              <a:rPr lang="en-US" altLang="zh-TW" sz="2400" dirty="0"/>
              <a:t>-</a:t>
            </a:r>
            <a:r>
              <a:rPr lang="en-US" altLang="zh-TW" sz="2400" dirty="0" err="1"/>
              <a:t>exyz</a:t>
            </a:r>
            <a:endParaRPr lang="en-US" altLang="zh-TW" sz="2400" dirty="0"/>
          </a:p>
          <a:p>
            <a:pPr>
              <a:buFontTx/>
              <a:buNone/>
              <a:defRPr/>
            </a:pPr>
            <a:r>
              <a:rPr lang="en-US" altLang="zh-TW" sz="2400" dirty="0"/>
              <a:t>%		</a:t>
            </a:r>
            <a:endParaRPr lang="zh-TW" altLang="en-US" sz="2400" dirty="0"/>
          </a:p>
        </p:txBody>
      </p:sp>
      <p:sp>
        <p:nvSpPr>
          <p:cNvPr id="10035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4800" dirty="0">
                <a:solidFill>
                  <a:srgbClr val="FF0000"/>
                </a:solidFill>
              </a:rPr>
              <a:t>Q</a:t>
            </a:r>
          </a:p>
        </p:txBody>
      </p:sp>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8" name="AutoShape 6"/>
          <p:cNvSpPr>
            <a:spLocks noChangeArrowheads="1"/>
          </p:cNvSpPr>
          <p:nvPr/>
        </p:nvSpPr>
        <p:spPr bwMode="auto">
          <a:xfrm>
            <a:off x="4800600" y="3886200"/>
            <a:ext cx="2286000" cy="1295400"/>
          </a:xfrm>
          <a:prstGeom prst="wedgeRectCallout">
            <a:avLst>
              <a:gd name="adj1" fmla="val -158629"/>
              <a:gd name="adj2" fmla="val -28151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buClr>
                <a:schemeClr val="accent1"/>
              </a:buClr>
              <a:buSzPct val="85000"/>
              <a:buFont typeface="Wingdings" panose="05000000000000000000" pitchFamily="2" charset="2"/>
              <a:buNone/>
            </a:pPr>
            <a:r>
              <a:rPr kumimoji="0" lang="en-US" altLang="zh-TW" sz="4000" b="0" dirty="0" smtClean="0">
                <a:solidFill>
                  <a:schemeClr val="tx2"/>
                </a:solidFill>
              </a:rPr>
              <a:t>Let’s </a:t>
            </a:r>
            <a:br>
              <a:rPr kumimoji="0" lang="en-US" altLang="zh-TW" sz="4000" b="0" dirty="0" smtClean="0">
                <a:solidFill>
                  <a:schemeClr val="tx2"/>
                </a:solidFill>
              </a:rPr>
            </a:br>
            <a:r>
              <a:rPr kumimoji="0" lang="en-US" altLang="zh-TW" sz="4000" b="0" dirty="0" smtClean="0">
                <a:solidFill>
                  <a:schemeClr val="tx2"/>
                </a:solidFill>
              </a:rPr>
              <a:t>find out</a:t>
            </a:r>
            <a:endParaRPr kumimoji="0" lang="en-US" altLang="zh-TW" sz="4000" b="0" dirty="0">
              <a:solidFill>
                <a:schemeClr val="tx2"/>
              </a:solidFill>
            </a:endParaRPr>
          </a:p>
        </p:txBody>
      </p:sp>
    </p:spTree>
    <p:extLst>
      <p:ext uri="{BB962C8B-B14F-4D97-AF65-F5344CB8AC3E}">
        <p14:creationId xmlns:p14="http://schemas.microsoft.com/office/powerpoint/2010/main" val="5077216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0"/>
            <a:ext cx="7772400" cy="838200"/>
          </a:xfrm>
        </p:spPr>
        <p:txBody>
          <a:bodyPr/>
          <a:lstStyle/>
          <a:p>
            <a:r>
              <a:rPr lang="en-US" altLang="zh-TW" dirty="0">
                <a:solidFill>
                  <a:schemeClr val="accent2"/>
                </a:solidFill>
              </a:rPr>
              <a:t>Regular Expression Symbols</a:t>
            </a:r>
          </a:p>
        </p:txBody>
      </p:sp>
      <p:sp>
        <p:nvSpPr>
          <p:cNvPr id="80899" name="Rectangle 3"/>
          <p:cNvSpPr>
            <a:spLocks noGrp="1" noChangeArrowheads="1"/>
          </p:cNvSpPr>
          <p:nvPr>
            <p:ph type="body" idx="1"/>
          </p:nvPr>
        </p:nvSpPr>
        <p:spPr>
          <a:xfrm>
            <a:off x="152400" y="990600"/>
            <a:ext cx="8839200" cy="5791200"/>
          </a:xfrm>
        </p:spPr>
        <p:txBody>
          <a:bodyPr/>
          <a:lstStyle/>
          <a:p>
            <a:pPr>
              <a:buFontTx/>
              <a:buNone/>
            </a:pPr>
            <a:r>
              <a:rPr lang="en-US" altLang="zh-TW" sz="2800" b="1" dirty="0">
                <a:solidFill>
                  <a:srgbClr val="FF0000"/>
                </a:solidFill>
              </a:rPr>
              <a:t>^</a:t>
            </a:r>
            <a:r>
              <a:rPr lang="en-US" altLang="zh-TW" sz="2800" dirty="0">
                <a:solidFill>
                  <a:srgbClr val="FF0000"/>
                </a:solidFill>
              </a:rPr>
              <a:t>	</a:t>
            </a:r>
            <a:r>
              <a:rPr lang="en-US" altLang="zh-TW" sz="2400" spc="-10" dirty="0"/>
              <a:t>(caret,</a:t>
            </a:r>
            <a:r>
              <a:rPr lang="en-US" altLang="zh-TW" sz="2000" spc="-10" dirty="0"/>
              <a:t> </a:t>
            </a:r>
            <a:r>
              <a:rPr lang="en-US" altLang="zh-TW" sz="2400" spc="-10" dirty="0"/>
              <a:t>as the first symbol </a:t>
            </a:r>
            <a:r>
              <a:rPr lang="en-US" altLang="zh-TW" sz="2400" spc="-10" dirty="0" smtClean="0"/>
              <a:t>of a </a:t>
            </a:r>
            <a:r>
              <a:rPr lang="en-US" altLang="zh-TW" sz="2400" spc="-10" dirty="0"/>
              <a:t>regular expressio</a:t>
            </a:r>
            <a:r>
              <a:rPr lang="en-US" altLang="zh-TW" sz="2400" spc="-160" dirty="0"/>
              <a:t>n</a:t>
            </a:r>
            <a:r>
              <a:rPr lang="en-US" altLang="zh-TW" sz="2400" spc="-10" dirty="0"/>
              <a:t>) </a:t>
            </a:r>
            <a:r>
              <a:rPr lang="en-US" altLang="zh-TW" sz="2400" spc="-10" dirty="0" smtClean="0"/>
              <a:t>requires</a:t>
            </a:r>
            <a:r>
              <a:rPr lang="en-US" altLang="zh-TW" sz="2000" spc="-10" dirty="0" smtClean="0"/>
              <a:t> </a:t>
            </a:r>
            <a:r>
              <a:rPr lang="en-US" altLang="zh-TW" sz="2400" spc="-10" dirty="0"/>
              <a:t>the </a:t>
            </a:r>
            <a:r>
              <a:rPr lang="en-US" altLang="zh-TW" sz="2400" spc="-40" dirty="0"/>
              <a:t>expression</a:t>
            </a:r>
            <a:r>
              <a:rPr lang="en-US" altLang="zh-TW" sz="2200" spc="-40" dirty="0"/>
              <a:t> </a:t>
            </a:r>
            <a:r>
              <a:rPr lang="en-US" altLang="zh-TW" sz="2400" spc="-40" dirty="0" smtClean="0"/>
              <a:t>to</a:t>
            </a:r>
            <a:r>
              <a:rPr lang="en-US" altLang="zh-TW" sz="2200" spc="-40" dirty="0" smtClean="0"/>
              <a:t> </a:t>
            </a:r>
            <a:r>
              <a:rPr lang="en-US" altLang="zh-TW" sz="2400" spc="-40" dirty="0" smtClean="0"/>
              <a:t>match</a:t>
            </a:r>
            <a:r>
              <a:rPr lang="en-US" altLang="zh-TW" sz="2200" spc="-40" dirty="0" smtClean="0"/>
              <a:t> </a:t>
            </a:r>
            <a:r>
              <a:rPr lang="en-US" altLang="zh-TW" sz="2400" spc="-40" dirty="0" smtClean="0"/>
              <a:t>the</a:t>
            </a:r>
            <a:r>
              <a:rPr lang="en-US" altLang="zh-TW" sz="2200" spc="-40" dirty="0" smtClean="0"/>
              <a:t> </a:t>
            </a:r>
            <a:r>
              <a:rPr lang="en-US" altLang="zh-TW" sz="2400" spc="-40" dirty="0" smtClean="0"/>
              <a:t>front</a:t>
            </a:r>
            <a:r>
              <a:rPr lang="en-US" altLang="zh-TW" sz="2200" spc="-40" dirty="0" smtClean="0"/>
              <a:t> </a:t>
            </a:r>
            <a:r>
              <a:rPr lang="en-US" altLang="zh-TW" sz="2400" spc="-40" dirty="0"/>
              <a:t>of</a:t>
            </a:r>
            <a:r>
              <a:rPr lang="en-US" altLang="zh-TW" sz="2200" spc="-40" dirty="0"/>
              <a:t> </a:t>
            </a:r>
            <a:r>
              <a:rPr lang="en-US" altLang="zh-TW" sz="2400" spc="-40" dirty="0"/>
              <a:t>a </a:t>
            </a:r>
            <a:r>
              <a:rPr lang="en-US" altLang="zh-TW" sz="2400" spc="-40" dirty="0" smtClean="0"/>
              <a:t>lin</a:t>
            </a:r>
            <a:r>
              <a:rPr lang="en-US" altLang="zh-TW" sz="2400" spc="-130" dirty="0" smtClean="0"/>
              <a:t>e</a:t>
            </a:r>
            <a:r>
              <a:rPr lang="en-US" altLang="zh-TW" sz="2400" spc="-40" dirty="0" smtClean="0"/>
              <a:t>.</a:t>
            </a:r>
            <a:r>
              <a:rPr lang="en-US" altLang="zh-TW" sz="1800" spc="-40" dirty="0" smtClean="0"/>
              <a:t> </a:t>
            </a:r>
            <a:r>
              <a:rPr lang="en-US" altLang="zh-TW" sz="2400" i="1" spc="-40" dirty="0" err="1" smtClean="0">
                <a:solidFill>
                  <a:srgbClr val="0C9B4D"/>
                </a:solidFill>
              </a:rPr>
              <a:t>e</a:t>
            </a:r>
            <a:r>
              <a:rPr lang="en-US" altLang="zh-TW" sz="2400" i="1" spc="-160" dirty="0" err="1" smtClean="0">
                <a:solidFill>
                  <a:srgbClr val="0C9B4D"/>
                </a:solidFill>
              </a:rPr>
              <a:t>g</a:t>
            </a:r>
            <a:r>
              <a:rPr lang="en-US" altLang="zh-TW" sz="2400" i="1" spc="-40" dirty="0" smtClean="0">
                <a:solidFill>
                  <a:srgbClr val="0C9B4D"/>
                </a:solidFill>
              </a:rPr>
              <a:t>.</a:t>
            </a:r>
            <a:r>
              <a:rPr lang="en-US" altLang="zh-TW" sz="1800" spc="-40" dirty="0" smtClean="0">
                <a:solidFill>
                  <a:srgbClr val="0C9B4D"/>
                </a:solidFill>
              </a:rPr>
              <a:t> </a:t>
            </a:r>
            <a:r>
              <a:rPr lang="en-US" altLang="zh-TW" sz="2400" spc="-40" dirty="0" smtClean="0">
                <a:solidFill>
                  <a:srgbClr val="0C9B4D"/>
                </a:solidFill>
              </a:rPr>
              <a:t>line</a:t>
            </a:r>
            <a:r>
              <a:rPr lang="en-US" altLang="zh-TW" sz="2200" spc="-40" dirty="0" smtClean="0">
                <a:solidFill>
                  <a:srgbClr val="0C9B4D"/>
                </a:solidFill>
              </a:rPr>
              <a:t> </a:t>
            </a:r>
            <a:r>
              <a:rPr lang="en-US" altLang="zh-TW" sz="2400" spc="-40" dirty="0" smtClean="0">
                <a:solidFill>
                  <a:srgbClr val="0C9B4D"/>
                </a:solidFill>
              </a:rPr>
              <a:t>begins</a:t>
            </a:r>
            <a:r>
              <a:rPr lang="en-US" altLang="zh-TW" sz="2200" spc="-40" dirty="0" smtClean="0">
                <a:solidFill>
                  <a:srgbClr val="0C9B4D"/>
                </a:solidFill>
              </a:rPr>
              <a:t> </a:t>
            </a:r>
            <a:r>
              <a:rPr lang="en-US" altLang="zh-TW" sz="2400" spc="-40" dirty="0" smtClean="0">
                <a:solidFill>
                  <a:srgbClr val="0C9B4D"/>
                </a:solidFill>
              </a:rPr>
              <a:t>with </a:t>
            </a:r>
            <a:r>
              <a:rPr lang="en-US" altLang="zh-TW" sz="2400" spc="-160" dirty="0" smtClean="0">
                <a:solidFill>
                  <a:srgbClr val="0C9B4D"/>
                </a:solidFill>
              </a:rPr>
              <a:t>'A</a:t>
            </a:r>
            <a:r>
              <a:rPr lang="en-US" altLang="zh-TW" sz="2400" spc="-100" dirty="0" smtClean="0">
                <a:solidFill>
                  <a:srgbClr val="0C9B4D"/>
                </a:solidFill>
              </a:rPr>
              <a:t>': </a:t>
            </a:r>
            <a:r>
              <a:rPr lang="en-US" altLang="zh-TW" sz="2400" b="1" u="sng" spc="-100" dirty="0">
                <a:solidFill>
                  <a:srgbClr val="0C9B4D"/>
                </a:solidFill>
              </a:rPr>
              <a:t>^</a:t>
            </a:r>
            <a:r>
              <a:rPr lang="en-US" altLang="zh-TW" sz="2400" b="1" u="sng" dirty="0">
                <a:solidFill>
                  <a:srgbClr val="0C9B4D"/>
                </a:solidFill>
              </a:rPr>
              <a:t>A</a:t>
            </a:r>
            <a:r>
              <a:rPr lang="en-US" altLang="zh-TW" sz="2400" spc="-100" dirty="0">
                <a:solidFill>
                  <a:srgbClr val="0C9B4D"/>
                </a:solidFill>
              </a:rPr>
              <a:t> </a:t>
            </a:r>
          </a:p>
          <a:p>
            <a:pPr>
              <a:buFontTx/>
              <a:buNone/>
            </a:pPr>
            <a:r>
              <a:rPr lang="en-US" altLang="zh-TW" sz="2400" b="1" dirty="0">
                <a:solidFill>
                  <a:srgbClr val="FF0000"/>
                </a:solidFill>
              </a:rPr>
              <a:t>$</a:t>
            </a:r>
            <a:r>
              <a:rPr lang="en-US" altLang="zh-TW" sz="2400" dirty="0">
                <a:solidFill>
                  <a:srgbClr val="FF0000"/>
                </a:solidFill>
              </a:rPr>
              <a:t>	</a:t>
            </a:r>
            <a:r>
              <a:rPr lang="en-US" altLang="zh-TW" sz="2400" spc="-10" dirty="0" smtClean="0">
                <a:solidFill>
                  <a:srgbClr val="000000"/>
                </a:solidFill>
              </a:rPr>
              <a:t>(</a:t>
            </a:r>
            <a:r>
              <a:rPr lang="en-US" altLang="zh-TW" sz="2400" spc="-10" dirty="0">
                <a:solidFill>
                  <a:srgbClr val="000000"/>
                </a:solidFill>
              </a:rPr>
              <a:t>caret,</a:t>
            </a:r>
            <a:r>
              <a:rPr lang="en-US" altLang="zh-TW" sz="2000" spc="-10" dirty="0">
                <a:solidFill>
                  <a:srgbClr val="000000"/>
                </a:solidFill>
              </a:rPr>
              <a:t> </a:t>
            </a:r>
            <a:r>
              <a:rPr lang="en-US" altLang="zh-TW" sz="2400" spc="-10" dirty="0">
                <a:solidFill>
                  <a:srgbClr val="000000"/>
                </a:solidFill>
              </a:rPr>
              <a:t>as the </a:t>
            </a:r>
            <a:r>
              <a:rPr lang="en-US" altLang="zh-TW" sz="2400" spc="-10" dirty="0" smtClean="0">
                <a:solidFill>
                  <a:srgbClr val="000000"/>
                </a:solidFill>
              </a:rPr>
              <a:t>last </a:t>
            </a:r>
            <a:r>
              <a:rPr lang="en-US" altLang="zh-TW" sz="2400" spc="-10" dirty="0">
                <a:solidFill>
                  <a:srgbClr val="000000"/>
                </a:solidFill>
              </a:rPr>
              <a:t>symbol of a regular expressio</a:t>
            </a:r>
            <a:r>
              <a:rPr lang="en-US" altLang="zh-TW" sz="2400" spc="-160" dirty="0">
                <a:solidFill>
                  <a:srgbClr val="000000"/>
                </a:solidFill>
              </a:rPr>
              <a:t>n</a:t>
            </a:r>
            <a:r>
              <a:rPr lang="en-US" altLang="zh-TW" sz="2400" spc="-10" dirty="0">
                <a:solidFill>
                  <a:srgbClr val="000000"/>
                </a:solidFill>
              </a:rPr>
              <a:t>) requires</a:t>
            </a:r>
            <a:r>
              <a:rPr lang="en-US" altLang="zh-TW" sz="2000" spc="-10" dirty="0">
                <a:solidFill>
                  <a:srgbClr val="000000"/>
                </a:solidFill>
              </a:rPr>
              <a:t> </a:t>
            </a:r>
            <a:r>
              <a:rPr lang="en-US" altLang="zh-TW" sz="2400" spc="-10" dirty="0">
                <a:solidFill>
                  <a:srgbClr val="000000"/>
                </a:solidFill>
              </a:rPr>
              <a:t>the </a:t>
            </a:r>
            <a:r>
              <a:rPr lang="en-US" altLang="zh-TW" sz="2400" spc="-40" dirty="0" smtClean="0"/>
              <a:t>expression</a:t>
            </a:r>
            <a:r>
              <a:rPr lang="en-US" altLang="zh-TW" sz="2200" spc="-40" dirty="0" smtClean="0"/>
              <a:t> </a:t>
            </a:r>
            <a:r>
              <a:rPr lang="en-US" altLang="zh-TW" sz="2400" spc="-40" dirty="0"/>
              <a:t>to</a:t>
            </a:r>
            <a:r>
              <a:rPr lang="en-US" altLang="zh-TW" sz="2200" spc="-40" dirty="0"/>
              <a:t> </a:t>
            </a:r>
            <a:r>
              <a:rPr lang="en-US" altLang="zh-TW" sz="2400" spc="-40" dirty="0"/>
              <a:t>match</a:t>
            </a:r>
            <a:r>
              <a:rPr lang="en-US" altLang="zh-TW" sz="2200" spc="-40" dirty="0"/>
              <a:t> </a:t>
            </a:r>
            <a:r>
              <a:rPr lang="en-US" altLang="zh-TW" sz="2400" spc="-40" dirty="0"/>
              <a:t>the</a:t>
            </a:r>
            <a:r>
              <a:rPr lang="en-US" altLang="zh-TW" sz="2200" spc="-40" dirty="0"/>
              <a:t> </a:t>
            </a:r>
            <a:r>
              <a:rPr lang="en-US" altLang="zh-TW" sz="2400" spc="-40" dirty="0" smtClean="0"/>
              <a:t>end</a:t>
            </a:r>
            <a:r>
              <a:rPr lang="en-US" altLang="zh-TW" sz="2200" spc="-40" dirty="0" smtClean="0"/>
              <a:t> </a:t>
            </a:r>
            <a:r>
              <a:rPr lang="en-US" altLang="zh-TW" sz="2400" spc="-40" dirty="0"/>
              <a:t>of</a:t>
            </a:r>
            <a:r>
              <a:rPr lang="en-US" altLang="zh-TW" sz="2200" spc="-40" dirty="0"/>
              <a:t> </a:t>
            </a:r>
            <a:r>
              <a:rPr lang="en-US" altLang="zh-TW" sz="2400" spc="-40" dirty="0"/>
              <a:t>a lin</a:t>
            </a:r>
            <a:r>
              <a:rPr lang="en-US" altLang="zh-TW" sz="2400" spc="-130" dirty="0"/>
              <a:t>e</a:t>
            </a:r>
            <a:r>
              <a:rPr lang="en-US" altLang="zh-TW" sz="2400" spc="-40" dirty="0"/>
              <a:t>.</a:t>
            </a:r>
            <a:r>
              <a:rPr lang="en-US" altLang="zh-TW" sz="1800" spc="-40" dirty="0"/>
              <a:t> </a:t>
            </a:r>
            <a:r>
              <a:rPr lang="en-US" altLang="zh-TW" sz="2400" i="1" spc="-40" dirty="0" err="1">
                <a:solidFill>
                  <a:srgbClr val="0C9B4D"/>
                </a:solidFill>
              </a:rPr>
              <a:t>e</a:t>
            </a:r>
            <a:r>
              <a:rPr lang="en-US" altLang="zh-TW" sz="2400" i="1" spc="-160" dirty="0" err="1">
                <a:solidFill>
                  <a:srgbClr val="0C9B4D"/>
                </a:solidFill>
              </a:rPr>
              <a:t>g</a:t>
            </a:r>
            <a:r>
              <a:rPr lang="en-US" altLang="zh-TW" sz="2400" i="1" spc="-40" dirty="0">
                <a:solidFill>
                  <a:srgbClr val="0C9B4D"/>
                </a:solidFill>
              </a:rPr>
              <a:t>.</a:t>
            </a:r>
            <a:r>
              <a:rPr lang="en-US" altLang="zh-TW" sz="1800" spc="-40" dirty="0">
                <a:solidFill>
                  <a:srgbClr val="0C9B4D"/>
                </a:solidFill>
              </a:rPr>
              <a:t> </a:t>
            </a:r>
            <a:r>
              <a:rPr lang="en-US" altLang="zh-TW" sz="2400" spc="-40" dirty="0">
                <a:solidFill>
                  <a:srgbClr val="0C9B4D"/>
                </a:solidFill>
              </a:rPr>
              <a:t>line</a:t>
            </a:r>
            <a:r>
              <a:rPr lang="en-US" altLang="zh-TW" sz="2200" spc="-40" dirty="0">
                <a:solidFill>
                  <a:srgbClr val="0C9B4D"/>
                </a:solidFill>
              </a:rPr>
              <a:t> </a:t>
            </a:r>
            <a:r>
              <a:rPr lang="en-US" altLang="zh-TW" sz="2400" spc="-40" dirty="0" smtClean="0">
                <a:solidFill>
                  <a:srgbClr val="0C9B4D"/>
                </a:solidFill>
              </a:rPr>
              <a:t>ends</a:t>
            </a:r>
            <a:r>
              <a:rPr lang="en-US" altLang="zh-TW" sz="2200" spc="-40" dirty="0" smtClean="0">
                <a:solidFill>
                  <a:srgbClr val="0C9B4D"/>
                </a:solidFill>
              </a:rPr>
              <a:t> </a:t>
            </a:r>
            <a:r>
              <a:rPr lang="en-US" altLang="zh-TW" sz="2400" spc="-40" dirty="0">
                <a:solidFill>
                  <a:srgbClr val="0C9B4D"/>
                </a:solidFill>
              </a:rPr>
              <a:t>with </a:t>
            </a:r>
            <a:r>
              <a:rPr lang="en-US" altLang="zh-TW" sz="2400" spc="-20" dirty="0" smtClean="0">
                <a:solidFill>
                  <a:srgbClr val="0C9B4D"/>
                </a:solidFill>
              </a:rPr>
              <a:t>'Z</a:t>
            </a:r>
            <a:r>
              <a:rPr lang="en-US" altLang="zh-TW" sz="2400" dirty="0" smtClean="0">
                <a:solidFill>
                  <a:srgbClr val="0C9B4D"/>
                </a:solidFill>
              </a:rPr>
              <a:t>'</a:t>
            </a:r>
            <a:r>
              <a:rPr lang="en-US" altLang="zh-TW" sz="2400" spc="-100" dirty="0" smtClean="0">
                <a:solidFill>
                  <a:srgbClr val="0C9B4D"/>
                </a:solidFill>
              </a:rPr>
              <a:t>: </a:t>
            </a:r>
            <a:r>
              <a:rPr lang="en-US" altLang="zh-TW" sz="2400" b="1" u="sng" dirty="0" smtClean="0">
                <a:solidFill>
                  <a:srgbClr val="0C9B4D"/>
                </a:solidFill>
              </a:rPr>
              <a:t>Z$</a:t>
            </a:r>
            <a:endParaRPr lang="en-US" altLang="zh-TW" sz="2400" b="1" u="sng" dirty="0">
              <a:solidFill>
                <a:srgbClr val="0C9B4D"/>
              </a:solidFill>
            </a:endParaRPr>
          </a:p>
          <a:p>
            <a:pPr>
              <a:buFontTx/>
              <a:buNone/>
            </a:pPr>
            <a:endParaRPr lang="en-US" altLang="zh-TW" sz="2400" b="1" u="sng" dirty="0">
              <a:solidFill>
                <a:srgbClr val="0C9B4D"/>
              </a:solidFill>
            </a:endParaRPr>
          </a:p>
        </p:txBody>
      </p:sp>
    </p:spTree>
    <p:extLst>
      <p:ext uri="{BB962C8B-B14F-4D97-AF65-F5344CB8AC3E}">
        <p14:creationId xmlns:p14="http://schemas.microsoft.com/office/powerpoint/2010/main" val="100818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2" dur="500"/>
                                        <p:tgtEl>
                                          <p:spTgt spid="808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0"/>
            <a:ext cx="7772400" cy="838200"/>
          </a:xfrm>
        </p:spPr>
        <p:txBody>
          <a:bodyPr/>
          <a:lstStyle/>
          <a:p>
            <a:r>
              <a:rPr lang="en-US" altLang="zh-TW" dirty="0">
                <a:solidFill>
                  <a:schemeClr val="accent2"/>
                </a:solidFill>
              </a:rPr>
              <a:t>Regular Expression Symbols</a:t>
            </a:r>
          </a:p>
        </p:txBody>
      </p:sp>
      <p:sp>
        <p:nvSpPr>
          <p:cNvPr id="80899" name="Rectangle 3"/>
          <p:cNvSpPr>
            <a:spLocks noGrp="1" noChangeArrowheads="1"/>
          </p:cNvSpPr>
          <p:nvPr>
            <p:ph type="body" idx="1"/>
          </p:nvPr>
        </p:nvSpPr>
        <p:spPr>
          <a:xfrm>
            <a:off x="152400" y="990600"/>
            <a:ext cx="8839200" cy="5791200"/>
          </a:xfrm>
        </p:spPr>
        <p:txBody>
          <a:bodyPr/>
          <a:lstStyle/>
          <a:p>
            <a:pPr>
              <a:buFontTx/>
              <a:buNone/>
            </a:pPr>
            <a:r>
              <a:rPr lang="en-US" altLang="zh-TW" sz="2800" b="1" dirty="0">
                <a:solidFill>
                  <a:srgbClr val="B2B2B2"/>
                </a:solidFill>
              </a:rPr>
              <a:t>^</a:t>
            </a:r>
            <a:r>
              <a:rPr lang="en-US" altLang="zh-TW" sz="2800" dirty="0">
                <a:solidFill>
                  <a:srgbClr val="B2B2B2"/>
                </a:solidFill>
              </a:rPr>
              <a:t>	</a:t>
            </a:r>
            <a:r>
              <a:rPr lang="en-US" altLang="zh-TW" sz="2400" spc="-10" dirty="0">
                <a:solidFill>
                  <a:srgbClr val="B2B2B2"/>
                </a:solidFill>
              </a:rPr>
              <a:t>(caret,</a:t>
            </a:r>
            <a:r>
              <a:rPr lang="en-US" altLang="zh-TW" sz="2000" spc="-10" dirty="0">
                <a:solidFill>
                  <a:srgbClr val="B2B2B2"/>
                </a:solidFill>
              </a:rPr>
              <a:t> </a:t>
            </a:r>
            <a:r>
              <a:rPr lang="en-US" altLang="zh-TW" sz="2400" spc="-10" dirty="0">
                <a:solidFill>
                  <a:srgbClr val="B2B2B2"/>
                </a:solidFill>
              </a:rPr>
              <a:t>as the first symbol </a:t>
            </a:r>
            <a:r>
              <a:rPr lang="en-US" altLang="zh-TW" sz="2400" spc="-10" dirty="0" smtClean="0">
                <a:solidFill>
                  <a:srgbClr val="B2B2B2"/>
                </a:solidFill>
              </a:rPr>
              <a:t>of a </a:t>
            </a:r>
            <a:r>
              <a:rPr lang="en-US" altLang="zh-TW" sz="2400" spc="-10" dirty="0">
                <a:solidFill>
                  <a:srgbClr val="B2B2B2"/>
                </a:solidFill>
              </a:rPr>
              <a:t>regular expressio</a:t>
            </a:r>
            <a:r>
              <a:rPr lang="en-US" altLang="zh-TW" sz="2400" spc="-160" dirty="0">
                <a:solidFill>
                  <a:srgbClr val="B2B2B2"/>
                </a:solidFill>
              </a:rPr>
              <a:t>n</a:t>
            </a:r>
            <a:r>
              <a:rPr lang="en-US" altLang="zh-TW" sz="2400" spc="-10" dirty="0">
                <a:solidFill>
                  <a:srgbClr val="B2B2B2"/>
                </a:solidFill>
              </a:rPr>
              <a:t>) </a:t>
            </a:r>
            <a:r>
              <a:rPr lang="en-US" altLang="zh-TW" sz="2400" spc="-10" dirty="0" smtClean="0">
                <a:solidFill>
                  <a:srgbClr val="B2B2B2"/>
                </a:solidFill>
              </a:rPr>
              <a:t>requires</a:t>
            </a:r>
            <a:r>
              <a:rPr lang="en-US" altLang="zh-TW" sz="2000" spc="-10" dirty="0" smtClean="0">
                <a:solidFill>
                  <a:srgbClr val="B2B2B2"/>
                </a:solidFill>
              </a:rPr>
              <a:t> </a:t>
            </a:r>
            <a:r>
              <a:rPr lang="en-US" altLang="zh-TW" sz="2400" spc="-10" dirty="0">
                <a:solidFill>
                  <a:srgbClr val="B2B2B2"/>
                </a:solidFill>
              </a:rPr>
              <a:t>the </a:t>
            </a:r>
            <a:r>
              <a:rPr lang="en-US" altLang="zh-TW" sz="2400" spc="-40" dirty="0">
                <a:solidFill>
                  <a:srgbClr val="B2B2B2"/>
                </a:solidFill>
              </a:rPr>
              <a:t>expression</a:t>
            </a:r>
            <a:r>
              <a:rPr lang="en-US" altLang="zh-TW" sz="2200" spc="-40" dirty="0">
                <a:solidFill>
                  <a:srgbClr val="B2B2B2"/>
                </a:solidFill>
              </a:rPr>
              <a:t> </a:t>
            </a:r>
            <a:r>
              <a:rPr lang="en-US" altLang="zh-TW" sz="2400" spc="-40" dirty="0" smtClean="0">
                <a:solidFill>
                  <a:srgbClr val="B2B2B2"/>
                </a:solidFill>
              </a:rPr>
              <a:t>to</a:t>
            </a:r>
            <a:r>
              <a:rPr lang="en-US" altLang="zh-TW" sz="2200" spc="-40" dirty="0" smtClean="0">
                <a:solidFill>
                  <a:srgbClr val="B2B2B2"/>
                </a:solidFill>
              </a:rPr>
              <a:t> </a:t>
            </a:r>
            <a:r>
              <a:rPr lang="en-US" altLang="zh-TW" sz="2400" spc="-40" dirty="0" smtClean="0">
                <a:solidFill>
                  <a:srgbClr val="B2B2B2"/>
                </a:solidFill>
              </a:rPr>
              <a:t>match</a:t>
            </a:r>
            <a:r>
              <a:rPr lang="en-US" altLang="zh-TW" sz="2200" spc="-40" dirty="0" smtClean="0">
                <a:solidFill>
                  <a:srgbClr val="B2B2B2"/>
                </a:solidFill>
              </a:rPr>
              <a:t> </a:t>
            </a:r>
            <a:r>
              <a:rPr lang="en-US" altLang="zh-TW" sz="2400" spc="-40" dirty="0" smtClean="0">
                <a:solidFill>
                  <a:srgbClr val="B2B2B2"/>
                </a:solidFill>
              </a:rPr>
              <a:t>the</a:t>
            </a:r>
            <a:r>
              <a:rPr lang="en-US" altLang="zh-TW" sz="2200" spc="-40" dirty="0" smtClean="0">
                <a:solidFill>
                  <a:srgbClr val="B2B2B2"/>
                </a:solidFill>
              </a:rPr>
              <a:t> </a:t>
            </a:r>
            <a:r>
              <a:rPr lang="en-US" altLang="zh-TW" sz="2400" spc="-40" dirty="0" smtClean="0">
                <a:solidFill>
                  <a:srgbClr val="B2B2B2"/>
                </a:solidFill>
              </a:rPr>
              <a:t>front</a:t>
            </a:r>
            <a:r>
              <a:rPr lang="en-US" altLang="zh-TW" sz="2200" spc="-40" dirty="0" smtClean="0">
                <a:solidFill>
                  <a:srgbClr val="B2B2B2"/>
                </a:solidFill>
              </a:rPr>
              <a:t> </a:t>
            </a:r>
            <a:r>
              <a:rPr lang="en-US" altLang="zh-TW" sz="2400" spc="-40" dirty="0">
                <a:solidFill>
                  <a:srgbClr val="B2B2B2"/>
                </a:solidFill>
              </a:rPr>
              <a:t>of</a:t>
            </a:r>
            <a:r>
              <a:rPr lang="en-US" altLang="zh-TW" sz="2200" spc="-40" dirty="0">
                <a:solidFill>
                  <a:srgbClr val="B2B2B2"/>
                </a:solidFill>
              </a:rPr>
              <a:t> </a:t>
            </a:r>
            <a:r>
              <a:rPr lang="en-US" altLang="zh-TW" sz="2400" spc="-40" dirty="0">
                <a:solidFill>
                  <a:srgbClr val="B2B2B2"/>
                </a:solidFill>
              </a:rPr>
              <a:t>a </a:t>
            </a:r>
            <a:r>
              <a:rPr lang="en-US" altLang="zh-TW" sz="2400" spc="-40" dirty="0" smtClean="0">
                <a:solidFill>
                  <a:srgbClr val="B2B2B2"/>
                </a:solidFill>
              </a:rPr>
              <a:t>lin</a:t>
            </a:r>
            <a:r>
              <a:rPr lang="en-US" altLang="zh-TW" sz="2400" spc="-130" dirty="0" smtClean="0">
                <a:solidFill>
                  <a:srgbClr val="B2B2B2"/>
                </a:solidFill>
              </a:rPr>
              <a:t>e</a:t>
            </a:r>
            <a:r>
              <a:rPr lang="en-US" altLang="zh-TW" sz="2400" spc="-40" dirty="0" smtClean="0">
                <a:solidFill>
                  <a:srgbClr val="B2B2B2"/>
                </a:solidFill>
              </a:rPr>
              <a:t>.</a:t>
            </a:r>
            <a:r>
              <a:rPr lang="en-US" altLang="zh-TW" sz="1800" spc="-40" dirty="0" smtClean="0">
                <a:solidFill>
                  <a:srgbClr val="B2B2B2"/>
                </a:solidFill>
              </a:rPr>
              <a:t> </a:t>
            </a:r>
            <a:r>
              <a:rPr lang="en-US" altLang="zh-TW" sz="2400" i="1" spc="-40" dirty="0" err="1" smtClean="0">
                <a:solidFill>
                  <a:srgbClr val="B2B2B2"/>
                </a:solidFill>
              </a:rPr>
              <a:t>e</a:t>
            </a:r>
            <a:r>
              <a:rPr lang="en-US" altLang="zh-TW" sz="2400" i="1" spc="-160" dirty="0" err="1" smtClean="0">
                <a:solidFill>
                  <a:srgbClr val="B2B2B2"/>
                </a:solidFill>
              </a:rPr>
              <a:t>g</a:t>
            </a:r>
            <a:r>
              <a:rPr lang="en-US" altLang="zh-TW" sz="2400" i="1" spc="-40" dirty="0" smtClean="0">
                <a:solidFill>
                  <a:srgbClr val="B2B2B2"/>
                </a:solidFill>
              </a:rPr>
              <a:t>.</a:t>
            </a:r>
            <a:r>
              <a:rPr lang="en-US" altLang="zh-TW" sz="1800" spc="-40" dirty="0" smtClean="0">
                <a:solidFill>
                  <a:srgbClr val="B2B2B2"/>
                </a:solidFill>
              </a:rPr>
              <a:t> </a:t>
            </a:r>
            <a:r>
              <a:rPr lang="en-US" altLang="zh-TW" sz="2400" spc="-40" dirty="0" smtClean="0">
                <a:solidFill>
                  <a:srgbClr val="B2B2B2"/>
                </a:solidFill>
              </a:rPr>
              <a:t>line</a:t>
            </a:r>
            <a:r>
              <a:rPr lang="en-US" altLang="zh-TW" sz="2200" spc="-40" dirty="0" smtClean="0">
                <a:solidFill>
                  <a:srgbClr val="B2B2B2"/>
                </a:solidFill>
              </a:rPr>
              <a:t> </a:t>
            </a:r>
            <a:r>
              <a:rPr lang="en-US" altLang="zh-TW" sz="2400" spc="-40" dirty="0" smtClean="0">
                <a:solidFill>
                  <a:srgbClr val="B2B2B2"/>
                </a:solidFill>
              </a:rPr>
              <a:t>begins</a:t>
            </a:r>
            <a:r>
              <a:rPr lang="en-US" altLang="zh-TW" sz="2200" spc="-40" dirty="0" smtClean="0">
                <a:solidFill>
                  <a:srgbClr val="B2B2B2"/>
                </a:solidFill>
              </a:rPr>
              <a:t> </a:t>
            </a:r>
            <a:r>
              <a:rPr lang="en-US" altLang="zh-TW" sz="2400" spc="-40" dirty="0" smtClean="0">
                <a:solidFill>
                  <a:srgbClr val="B2B2B2"/>
                </a:solidFill>
              </a:rPr>
              <a:t>with </a:t>
            </a:r>
            <a:r>
              <a:rPr lang="en-US" altLang="zh-TW" sz="2400" spc="-160" dirty="0" smtClean="0">
                <a:solidFill>
                  <a:srgbClr val="B2B2B2"/>
                </a:solidFill>
              </a:rPr>
              <a:t>'A</a:t>
            </a:r>
            <a:r>
              <a:rPr lang="en-US" altLang="zh-TW" sz="2400" spc="-100" dirty="0" smtClean="0">
                <a:solidFill>
                  <a:srgbClr val="B2B2B2"/>
                </a:solidFill>
              </a:rPr>
              <a:t>': </a:t>
            </a:r>
            <a:r>
              <a:rPr lang="en-US" altLang="zh-TW" sz="2400" b="1" u="sng" spc="-100" dirty="0">
                <a:solidFill>
                  <a:srgbClr val="B2B2B2"/>
                </a:solidFill>
              </a:rPr>
              <a:t>^</a:t>
            </a:r>
            <a:r>
              <a:rPr lang="en-US" altLang="zh-TW" sz="2400" b="1" u="sng" dirty="0">
                <a:solidFill>
                  <a:srgbClr val="B2B2B2"/>
                </a:solidFill>
              </a:rPr>
              <a:t>A</a:t>
            </a:r>
            <a:r>
              <a:rPr lang="en-US" altLang="zh-TW" sz="2400" spc="-100" dirty="0">
                <a:solidFill>
                  <a:srgbClr val="B2B2B2"/>
                </a:solidFill>
              </a:rPr>
              <a:t> </a:t>
            </a:r>
          </a:p>
          <a:p>
            <a:pPr>
              <a:buFontTx/>
              <a:buNone/>
            </a:pPr>
            <a:r>
              <a:rPr lang="en-US" altLang="zh-TW" sz="2400" b="1" dirty="0">
                <a:solidFill>
                  <a:srgbClr val="B2B2B2"/>
                </a:solidFill>
              </a:rPr>
              <a:t>$</a:t>
            </a:r>
            <a:r>
              <a:rPr lang="en-US" altLang="zh-TW" sz="2400" dirty="0">
                <a:solidFill>
                  <a:srgbClr val="B2B2B2"/>
                </a:solidFill>
              </a:rPr>
              <a:t>	</a:t>
            </a:r>
            <a:r>
              <a:rPr lang="en-US" altLang="zh-TW" sz="2400" spc="-10" dirty="0" smtClean="0">
                <a:solidFill>
                  <a:srgbClr val="B2B2B2"/>
                </a:solidFill>
              </a:rPr>
              <a:t>(</a:t>
            </a:r>
            <a:r>
              <a:rPr lang="en-US" altLang="zh-TW" sz="2400" spc="-10" dirty="0">
                <a:solidFill>
                  <a:srgbClr val="B2B2B2"/>
                </a:solidFill>
              </a:rPr>
              <a:t>caret,</a:t>
            </a:r>
            <a:r>
              <a:rPr lang="en-US" altLang="zh-TW" sz="2000" spc="-10" dirty="0">
                <a:solidFill>
                  <a:srgbClr val="B2B2B2"/>
                </a:solidFill>
              </a:rPr>
              <a:t> </a:t>
            </a:r>
            <a:r>
              <a:rPr lang="en-US" altLang="zh-TW" sz="2400" spc="-10" dirty="0">
                <a:solidFill>
                  <a:srgbClr val="B2B2B2"/>
                </a:solidFill>
              </a:rPr>
              <a:t>as the </a:t>
            </a:r>
            <a:r>
              <a:rPr lang="en-US" altLang="zh-TW" sz="2400" spc="-10" dirty="0" smtClean="0">
                <a:solidFill>
                  <a:srgbClr val="B2B2B2"/>
                </a:solidFill>
              </a:rPr>
              <a:t>last </a:t>
            </a:r>
            <a:r>
              <a:rPr lang="en-US" altLang="zh-TW" sz="2400" spc="-10" dirty="0">
                <a:solidFill>
                  <a:srgbClr val="B2B2B2"/>
                </a:solidFill>
              </a:rPr>
              <a:t>symbol of a regular expressio</a:t>
            </a:r>
            <a:r>
              <a:rPr lang="en-US" altLang="zh-TW" sz="2400" spc="-160" dirty="0">
                <a:solidFill>
                  <a:srgbClr val="B2B2B2"/>
                </a:solidFill>
              </a:rPr>
              <a:t>n</a:t>
            </a:r>
            <a:r>
              <a:rPr lang="en-US" altLang="zh-TW" sz="2400" spc="-10" dirty="0">
                <a:solidFill>
                  <a:srgbClr val="B2B2B2"/>
                </a:solidFill>
              </a:rPr>
              <a:t>) requires</a:t>
            </a:r>
            <a:r>
              <a:rPr lang="en-US" altLang="zh-TW" sz="2000" spc="-10" dirty="0">
                <a:solidFill>
                  <a:srgbClr val="B2B2B2"/>
                </a:solidFill>
              </a:rPr>
              <a:t> </a:t>
            </a:r>
            <a:r>
              <a:rPr lang="en-US" altLang="zh-TW" sz="2400" spc="-10" dirty="0">
                <a:solidFill>
                  <a:srgbClr val="B2B2B2"/>
                </a:solidFill>
              </a:rPr>
              <a:t>the </a:t>
            </a:r>
            <a:r>
              <a:rPr lang="en-US" altLang="zh-TW" sz="2400" spc="-40" dirty="0" smtClean="0">
                <a:solidFill>
                  <a:srgbClr val="B2B2B2"/>
                </a:solidFill>
              </a:rPr>
              <a:t>expression</a:t>
            </a:r>
            <a:r>
              <a:rPr lang="en-US" altLang="zh-TW" sz="2200" spc="-40" dirty="0" smtClean="0">
                <a:solidFill>
                  <a:srgbClr val="B2B2B2"/>
                </a:solidFill>
              </a:rPr>
              <a:t> </a:t>
            </a:r>
            <a:r>
              <a:rPr lang="en-US" altLang="zh-TW" sz="2400" spc="-40" dirty="0">
                <a:solidFill>
                  <a:srgbClr val="B2B2B2"/>
                </a:solidFill>
              </a:rPr>
              <a:t>to</a:t>
            </a:r>
            <a:r>
              <a:rPr lang="en-US" altLang="zh-TW" sz="2200" spc="-40" dirty="0">
                <a:solidFill>
                  <a:srgbClr val="B2B2B2"/>
                </a:solidFill>
              </a:rPr>
              <a:t> </a:t>
            </a:r>
            <a:r>
              <a:rPr lang="en-US" altLang="zh-TW" sz="2400" spc="-40" dirty="0">
                <a:solidFill>
                  <a:srgbClr val="B2B2B2"/>
                </a:solidFill>
              </a:rPr>
              <a:t>match</a:t>
            </a:r>
            <a:r>
              <a:rPr lang="en-US" altLang="zh-TW" sz="2200" spc="-40" dirty="0">
                <a:solidFill>
                  <a:srgbClr val="B2B2B2"/>
                </a:solidFill>
              </a:rPr>
              <a:t> </a:t>
            </a:r>
            <a:r>
              <a:rPr lang="en-US" altLang="zh-TW" sz="2400" spc="-40" dirty="0">
                <a:solidFill>
                  <a:srgbClr val="B2B2B2"/>
                </a:solidFill>
              </a:rPr>
              <a:t>the</a:t>
            </a:r>
            <a:r>
              <a:rPr lang="en-US" altLang="zh-TW" sz="2200" spc="-40" dirty="0">
                <a:solidFill>
                  <a:srgbClr val="B2B2B2"/>
                </a:solidFill>
              </a:rPr>
              <a:t> </a:t>
            </a:r>
            <a:r>
              <a:rPr lang="en-US" altLang="zh-TW" sz="2400" spc="-40" dirty="0" smtClean="0">
                <a:solidFill>
                  <a:srgbClr val="B2B2B2"/>
                </a:solidFill>
              </a:rPr>
              <a:t>end</a:t>
            </a:r>
            <a:r>
              <a:rPr lang="en-US" altLang="zh-TW" sz="2200" spc="-40" dirty="0" smtClean="0">
                <a:solidFill>
                  <a:srgbClr val="B2B2B2"/>
                </a:solidFill>
              </a:rPr>
              <a:t> </a:t>
            </a:r>
            <a:r>
              <a:rPr lang="en-US" altLang="zh-TW" sz="2400" spc="-40" dirty="0">
                <a:solidFill>
                  <a:srgbClr val="B2B2B2"/>
                </a:solidFill>
              </a:rPr>
              <a:t>of</a:t>
            </a:r>
            <a:r>
              <a:rPr lang="en-US" altLang="zh-TW" sz="2200" spc="-40" dirty="0">
                <a:solidFill>
                  <a:srgbClr val="B2B2B2"/>
                </a:solidFill>
              </a:rPr>
              <a:t> </a:t>
            </a:r>
            <a:r>
              <a:rPr lang="en-US" altLang="zh-TW" sz="2400" spc="-40" dirty="0">
                <a:solidFill>
                  <a:srgbClr val="B2B2B2"/>
                </a:solidFill>
              </a:rPr>
              <a:t>a lin</a:t>
            </a:r>
            <a:r>
              <a:rPr lang="en-US" altLang="zh-TW" sz="2400" spc="-130" dirty="0">
                <a:solidFill>
                  <a:srgbClr val="B2B2B2"/>
                </a:solidFill>
              </a:rPr>
              <a:t>e</a:t>
            </a:r>
            <a:r>
              <a:rPr lang="en-US" altLang="zh-TW" sz="2400" spc="-40" dirty="0">
                <a:solidFill>
                  <a:srgbClr val="B2B2B2"/>
                </a:solidFill>
              </a:rPr>
              <a:t>.</a:t>
            </a:r>
            <a:r>
              <a:rPr lang="en-US" altLang="zh-TW" sz="1800" spc="-40" dirty="0">
                <a:solidFill>
                  <a:srgbClr val="B2B2B2"/>
                </a:solidFill>
              </a:rPr>
              <a:t> </a:t>
            </a:r>
            <a:r>
              <a:rPr lang="en-US" altLang="zh-TW" sz="2400" i="1" spc="-40" dirty="0" err="1">
                <a:solidFill>
                  <a:srgbClr val="B2B2B2"/>
                </a:solidFill>
              </a:rPr>
              <a:t>e</a:t>
            </a:r>
            <a:r>
              <a:rPr lang="en-US" altLang="zh-TW" sz="2400" i="1" spc="-160" dirty="0" err="1">
                <a:solidFill>
                  <a:srgbClr val="B2B2B2"/>
                </a:solidFill>
              </a:rPr>
              <a:t>g</a:t>
            </a:r>
            <a:r>
              <a:rPr lang="en-US" altLang="zh-TW" sz="2400" i="1" spc="-40" dirty="0">
                <a:solidFill>
                  <a:srgbClr val="B2B2B2"/>
                </a:solidFill>
              </a:rPr>
              <a:t>.</a:t>
            </a:r>
            <a:r>
              <a:rPr lang="en-US" altLang="zh-TW" sz="1800" spc="-40" dirty="0">
                <a:solidFill>
                  <a:srgbClr val="B2B2B2"/>
                </a:solidFill>
              </a:rPr>
              <a:t> </a:t>
            </a:r>
            <a:r>
              <a:rPr lang="en-US" altLang="zh-TW" sz="2400" spc="-40" dirty="0">
                <a:solidFill>
                  <a:srgbClr val="B2B2B2"/>
                </a:solidFill>
              </a:rPr>
              <a:t>line</a:t>
            </a:r>
            <a:r>
              <a:rPr lang="en-US" altLang="zh-TW" sz="2200" spc="-40" dirty="0">
                <a:solidFill>
                  <a:srgbClr val="B2B2B2"/>
                </a:solidFill>
              </a:rPr>
              <a:t> </a:t>
            </a:r>
            <a:r>
              <a:rPr lang="en-US" altLang="zh-TW" sz="2400" spc="-40" dirty="0" smtClean="0">
                <a:solidFill>
                  <a:srgbClr val="B2B2B2"/>
                </a:solidFill>
              </a:rPr>
              <a:t>ends</a:t>
            </a:r>
            <a:r>
              <a:rPr lang="en-US" altLang="zh-TW" sz="2200" spc="-40" dirty="0" smtClean="0">
                <a:solidFill>
                  <a:srgbClr val="B2B2B2"/>
                </a:solidFill>
              </a:rPr>
              <a:t> </a:t>
            </a:r>
            <a:r>
              <a:rPr lang="en-US" altLang="zh-TW" sz="2400" spc="-40" dirty="0">
                <a:solidFill>
                  <a:srgbClr val="B2B2B2"/>
                </a:solidFill>
              </a:rPr>
              <a:t>with </a:t>
            </a:r>
            <a:r>
              <a:rPr lang="en-US" altLang="zh-TW" sz="2400" spc="-20" dirty="0" smtClean="0">
                <a:solidFill>
                  <a:srgbClr val="B2B2B2"/>
                </a:solidFill>
              </a:rPr>
              <a:t>'Z</a:t>
            </a:r>
            <a:r>
              <a:rPr lang="en-US" altLang="zh-TW" sz="2400" dirty="0" smtClean="0">
                <a:solidFill>
                  <a:srgbClr val="B2B2B2"/>
                </a:solidFill>
              </a:rPr>
              <a:t>'</a:t>
            </a:r>
            <a:r>
              <a:rPr lang="en-US" altLang="zh-TW" sz="2400" spc="-100" dirty="0" smtClean="0">
                <a:solidFill>
                  <a:srgbClr val="B2B2B2"/>
                </a:solidFill>
              </a:rPr>
              <a:t>: </a:t>
            </a:r>
            <a:r>
              <a:rPr lang="en-US" altLang="zh-TW" sz="2400" b="1" u="sng" dirty="0" smtClean="0">
                <a:solidFill>
                  <a:srgbClr val="B2B2B2"/>
                </a:solidFill>
              </a:rPr>
              <a:t>Z$</a:t>
            </a:r>
            <a:endParaRPr lang="en-US" altLang="zh-TW" sz="2400" b="1" u="sng" dirty="0">
              <a:solidFill>
                <a:srgbClr val="B2B2B2"/>
              </a:solidFill>
            </a:endParaRPr>
          </a:p>
          <a:p>
            <a:pPr>
              <a:buFontTx/>
              <a:buNone/>
            </a:pPr>
            <a:r>
              <a:rPr lang="en-US" altLang="zh-TW" sz="2400" b="1" dirty="0">
                <a:solidFill>
                  <a:srgbClr val="FF0000"/>
                </a:solidFill>
                <a:latin typeface="Trebuchet MS" panose="020B0603020202020204" pitchFamily="34" charset="0"/>
              </a:rPr>
              <a:t>\</a:t>
            </a:r>
            <a:r>
              <a:rPr lang="en-US" altLang="zh-TW" sz="2400" dirty="0"/>
              <a:t>	(backslash) turns </a:t>
            </a:r>
            <a:r>
              <a:rPr lang="en-US" altLang="zh-TW" sz="2400" dirty="0" smtClean="0"/>
              <a:t>off </a:t>
            </a:r>
            <a:r>
              <a:rPr lang="en-US" altLang="zh-TW" sz="2400" dirty="0"/>
              <a:t>special meaning </a:t>
            </a:r>
            <a:r>
              <a:rPr lang="en-US" altLang="zh-TW" sz="2400" dirty="0" smtClean="0"/>
              <a:t>for </a:t>
            </a:r>
            <a:r>
              <a:rPr lang="en-US" altLang="zh-TW" sz="2400" dirty="0"/>
              <a:t>the next </a:t>
            </a:r>
            <a:r>
              <a:rPr lang="en-US" altLang="zh-TW" sz="2400" dirty="0" smtClean="0"/>
              <a:t>character. </a:t>
            </a:r>
            <a:r>
              <a:rPr lang="en-US" altLang="zh-TW" sz="2400" i="1" dirty="0" err="1" smtClean="0">
                <a:solidFill>
                  <a:srgbClr val="0C9B4D"/>
                </a:solidFill>
              </a:rPr>
              <a:t>eg</a:t>
            </a:r>
            <a:r>
              <a:rPr lang="en-US" altLang="zh-TW" sz="2400" dirty="0" smtClean="0">
                <a:solidFill>
                  <a:srgbClr val="0C9B4D"/>
                </a:solidFill>
              </a:rPr>
              <a:t>, to match to a literal "$": </a:t>
            </a:r>
            <a:r>
              <a:rPr lang="en-US" altLang="zh-TW" sz="2400" b="1" u="sng" dirty="0" smtClean="0">
                <a:solidFill>
                  <a:srgbClr val="0C9B4D"/>
                </a:solidFill>
                <a:latin typeface="Trebuchet MS" panose="020B0603020202020204" pitchFamily="34" charset="0"/>
              </a:rPr>
              <a:t>\</a:t>
            </a:r>
            <a:r>
              <a:rPr lang="en-US" altLang="zh-TW" sz="2400" b="1" u="sng" dirty="0" smtClean="0">
                <a:solidFill>
                  <a:srgbClr val="0C9B4D"/>
                </a:solidFill>
              </a:rPr>
              <a:t>$</a:t>
            </a:r>
            <a:endParaRPr lang="en-US" altLang="zh-TW" sz="2400" b="1" u="sng" dirty="0">
              <a:solidFill>
                <a:srgbClr val="0C9B4D"/>
              </a:solidFill>
            </a:endParaRPr>
          </a:p>
          <a:p>
            <a:pPr>
              <a:buFontTx/>
              <a:buNone/>
            </a:pPr>
            <a:r>
              <a:rPr lang="en-US" altLang="zh-TW" sz="2400" b="1" dirty="0">
                <a:solidFill>
                  <a:srgbClr val="FF0000"/>
                </a:solidFill>
              </a:rPr>
              <a:t>[</a:t>
            </a:r>
            <a:r>
              <a:rPr lang="en-US" altLang="zh-TW" sz="1800" b="1" dirty="0">
                <a:solidFill>
                  <a:srgbClr val="FF0000"/>
                </a:solidFill>
              </a:rPr>
              <a:t> </a:t>
            </a:r>
            <a:r>
              <a:rPr lang="en-US" altLang="zh-TW" sz="2400" b="1" dirty="0">
                <a:solidFill>
                  <a:srgbClr val="FF0000"/>
                </a:solidFill>
              </a:rPr>
              <a:t>]</a:t>
            </a:r>
            <a:r>
              <a:rPr lang="en-US" altLang="zh-TW" sz="2400" dirty="0"/>
              <a:t>	(brackets) matches to any one of the enclosed </a:t>
            </a:r>
            <a:r>
              <a:rPr lang="en-US" altLang="zh-TW" sz="2400" dirty="0" smtClean="0"/>
              <a:t>characters.</a:t>
            </a:r>
            <a:br>
              <a:rPr lang="en-US" altLang="zh-TW" sz="2400" dirty="0" smtClean="0"/>
            </a:br>
            <a:r>
              <a:rPr lang="en-US" altLang="zh-TW" sz="2400" i="1" dirty="0" err="1" smtClean="0">
                <a:solidFill>
                  <a:srgbClr val="0C9B4D"/>
                </a:solidFill>
              </a:rPr>
              <a:t>eg</a:t>
            </a:r>
            <a:r>
              <a:rPr lang="en-US" altLang="zh-TW" sz="2400" dirty="0" smtClean="0">
                <a:solidFill>
                  <a:srgbClr val="0C9B4D"/>
                </a:solidFill>
              </a:rPr>
              <a:t>, to match to any vowel (</a:t>
            </a:r>
            <a:r>
              <a:rPr lang="zh-TW" altLang="en-US" sz="2000" b="1" dirty="0">
                <a:solidFill>
                  <a:srgbClr val="0C9B4D"/>
                </a:solidFill>
              </a:rPr>
              <a:t>元音</a:t>
            </a:r>
            <a:r>
              <a:rPr lang="en-US" altLang="zh-TW" sz="2400" dirty="0" smtClean="0">
                <a:solidFill>
                  <a:srgbClr val="0C9B4D"/>
                </a:solidFill>
              </a:rPr>
              <a:t>): </a:t>
            </a:r>
            <a:r>
              <a:rPr lang="en-US" altLang="zh-TW" sz="2400" b="1" u="sng" dirty="0">
                <a:solidFill>
                  <a:srgbClr val="0C9B4D"/>
                </a:solidFill>
                <a:latin typeface="Agency FB" panose="020B0503020202020204" pitchFamily="34" charset="0"/>
              </a:rPr>
              <a:t>[</a:t>
            </a:r>
            <a:r>
              <a:rPr lang="en-US" altLang="zh-TW" sz="2400" b="1" u="sng" dirty="0" err="1">
                <a:solidFill>
                  <a:srgbClr val="0C9B4D"/>
                </a:solidFill>
              </a:rPr>
              <a:t>aeiou</a:t>
            </a:r>
            <a:r>
              <a:rPr lang="en-US" altLang="zh-TW" sz="2400" b="1" u="sng" dirty="0">
                <a:solidFill>
                  <a:srgbClr val="0C9B4D"/>
                </a:solidFill>
                <a:latin typeface="Agency FB" panose="020B0503020202020204" pitchFamily="34" charset="0"/>
              </a:rPr>
              <a:t>]</a:t>
            </a:r>
          </a:p>
          <a:p>
            <a:pPr lvl="1">
              <a:buClr>
                <a:srgbClr val="FF0000"/>
              </a:buClr>
              <a:buFontTx/>
              <a:buChar char="-"/>
            </a:pPr>
            <a:r>
              <a:rPr lang="en-US" altLang="zh-TW" sz="2000" dirty="0"/>
              <a:t>(hyphen, inside </a:t>
            </a:r>
            <a:r>
              <a:rPr lang="en-US" altLang="zh-TW" sz="2000" dirty="0" smtClean="0">
                <a:latin typeface="Agency FB" panose="020B0503020202020204" pitchFamily="34" charset="0"/>
              </a:rPr>
              <a:t>[ ]</a:t>
            </a:r>
            <a:r>
              <a:rPr lang="en-US" altLang="zh-TW" sz="2000" dirty="0" smtClean="0"/>
              <a:t>) matches to </a:t>
            </a:r>
            <a:r>
              <a:rPr lang="en-US" altLang="zh-TW" sz="2000" dirty="0"/>
              <a:t>a </a:t>
            </a:r>
            <a:r>
              <a:rPr lang="en-US" altLang="zh-TW" sz="2000" dirty="0" smtClean="0"/>
              <a:t>range. </a:t>
            </a:r>
            <a:r>
              <a:rPr lang="en-US" altLang="zh-TW" sz="2000" i="1" dirty="0" err="1" smtClean="0">
                <a:solidFill>
                  <a:srgbClr val="0C9B4D"/>
                </a:solidFill>
              </a:rPr>
              <a:t>eg</a:t>
            </a:r>
            <a:r>
              <a:rPr lang="en-US" altLang="zh-TW" sz="2000" dirty="0" smtClean="0">
                <a:solidFill>
                  <a:srgbClr val="0C9B4D"/>
                </a:solidFill>
              </a:rPr>
              <a:t>, a digit (</a:t>
            </a:r>
            <a:r>
              <a:rPr lang="en-US" altLang="zh-TW" sz="1800" dirty="0" smtClean="0">
                <a:solidFill>
                  <a:srgbClr val="0C9B4D"/>
                </a:solidFill>
              </a:rPr>
              <a:t>0</a:t>
            </a:r>
            <a:r>
              <a:rPr lang="zh-TW" altLang="en-US" sz="1800" dirty="0">
                <a:solidFill>
                  <a:srgbClr val="0C9B4D"/>
                </a:solidFill>
              </a:rPr>
              <a:t>到</a:t>
            </a:r>
            <a:r>
              <a:rPr lang="en-US" altLang="zh-TW" sz="1800" dirty="0">
                <a:solidFill>
                  <a:srgbClr val="0C9B4D"/>
                </a:solidFill>
              </a:rPr>
              <a:t>9</a:t>
            </a:r>
            <a:r>
              <a:rPr lang="zh-TW" altLang="en-US" sz="1800" dirty="0" smtClean="0">
                <a:solidFill>
                  <a:srgbClr val="0C9B4D"/>
                </a:solidFill>
              </a:rPr>
              <a:t>中的</a:t>
            </a:r>
            <a:r>
              <a:rPr lang="zh-TW" altLang="en-US" sz="1800" dirty="0">
                <a:solidFill>
                  <a:srgbClr val="0C9B4D"/>
                </a:solidFill>
              </a:rPr>
              <a:t>任</a:t>
            </a:r>
            <a:r>
              <a:rPr lang="zh-TW" altLang="en-US" sz="1800" dirty="0" smtClean="0">
                <a:solidFill>
                  <a:srgbClr val="0C9B4D"/>
                </a:solidFill>
              </a:rPr>
              <a:t>一</a:t>
            </a:r>
            <a:r>
              <a:rPr lang="en-US" altLang="zh-TW" sz="2000" dirty="0" smtClean="0">
                <a:solidFill>
                  <a:srgbClr val="0C9B4D"/>
                </a:solidFill>
              </a:rPr>
              <a:t>): </a:t>
            </a:r>
            <a:r>
              <a:rPr lang="en-US" altLang="zh-TW" sz="2000" b="1" u="sng" dirty="0" smtClean="0">
                <a:solidFill>
                  <a:srgbClr val="0C9B4D"/>
                </a:solidFill>
                <a:latin typeface="Agency FB" panose="020B0503020202020204" pitchFamily="34" charset="0"/>
              </a:rPr>
              <a:t>[</a:t>
            </a:r>
            <a:r>
              <a:rPr lang="en-US" altLang="zh-TW" sz="2000" b="1" u="sng" dirty="0">
                <a:solidFill>
                  <a:srgbClr val="0C9B4D"/>
                </a:solidFill>
              </a:rPr>
              <a:t>0-9</a:t>
            </a:r>
            <a:r>
              <a:rPr lang="en-US" altLang="zh-TW" sz="2000" b="1" u="sng" dirty="0">
                <a:solidFill>
                  <a:srgbClr val="0C9B4D"/>
                </a:solidFill>
                <a:latin typeface="Agency FB" panose="020B0503020202020204" pitchFamily="34" charset="0"/>
              </a:rPr>
              <a:t>]</a:t>
            </a:r>
          </a:p>
          <a:p>
            <a:pPr lvl="1">
              <a:buClr>
                <a:srgbClr val="FF0000"/>
              </a:buClr>
              <a:buFontTx/>
              <a:buNone/>
            </a:pPr>
            <a:r>
              <a:rPr lang="en-US" altLang="zh-TW" sz="2000" dirty="0">
                <a:solidFill>
                  <a:srgbClr val="FF0000"/>
                </a:solidFill>
              </a:rPr>
              <a:t>^	</a:t>
            </a:r>
            <a:r>
              <a:rPr lang="en-US" altLang="zh-TW" sz="2000" dirty="0"/>
              <a:t>(caret, as the first symbol inside </a:t>
            </a:r>
            <a:r>
              <a:rPr lang="en-US" altLang="zh-TW" sz="2000" dirty="0">
                <a:latin typeface="Agency FB" panose="020B0503020202020204" pitchFamily="34" charset="0"/>
              </a:rPr>
              <a:t>[ ]</a:t>
            </a:r>
            <a:r>
              <a:rPr lang="en-US" altLang="zh-TW" sz="2000" dirty="0"/>
              <a:t>) matches any one character except those enclosed in the </a:t>
            </a:r>
            <a:r>
              <a:rPr lang="en-US" altLang="zh-TW" sz="2000" dirty="0" smtClean="0">
                <a:latin typeface="Agency FB" panose="020B0503020202020204" pitchFamily="34" charset="0"/>
              </a:rPr>
              <a:t>[ </a:t>
            </a:r>
            <a:r>
              <a:rPr lang="en-US" altLang="zh-TW" sz="2000" dirty="0">
                <a:latin typeface="Agency FB" panose="020B0503020202020204" pitchFamily="34" charset="0"/>
              </a:rPr>
              <a:t>]</a:t>
            </a:r>
            <a:r>
              <a:rPr lang="en-US" altLang="zh-TW" sz="2000" dirty="0" smtClean="0"/>
              <a:t>. </a:t>
            </a:r>
            <a:r>
              <a:rPr lang="en-US" altLang="zh-TW" sz="2000" i="1" dirty="0" err="1" smtClean="0">
                <a:solidFill>
                  <a:srgbClr val="0C9B4D"/>
                </a:solidFill>
              </a:rPr>
              <a:t>eg</a:t>
            </a:r>
            <a:r>
              <a:rPr lang="en-US" altLang="zh-TW" sz="2000" i="1" dirty="0" smtClean="0">
                <a:solidFill>
                  <a:srgbClr val="0C9B4D"/>
                </a:solidFill>
              </a:rPr>
              <a:t>, </a:t>
            </a:r>
            <a:r>
              <a:rPr lang="en-US" altLang="zh-TW" sz="2000" dirty="0" smtClean="0">
                <a:solidFill>
                  <a:srgbClr val="0C9B4D"/>
                </a:solidFill>
              </a:rPr>
              <a:t>not a letter: </a:t>
            </a:r>
            <a:r>
              <a:rPr lang="en-US" altLang="zh-TW" sz="2000" b="1" u="sng" dirty="0" smtClean="0">
                <a:solidFill>
                  <a:srgbClr val="0C9B4D"/>
                </a:solidFill>
                <a:latin typeface="Agency FB" panose="020B0503020202020204" pitchFamily="34" charset="0"/>
              </a:rPr>
              <a:t>[</a:t>
            </a:r>
            <a:r>
              <a:rPr lang="en-US" altLang="zh-TW" sz="2000" b="1" u="sng" dirty="0" smtClean="0">
                <a:solidFill>
                  <a:srgbClr val="0C9B4D"/>
                </a:solidFill>
              </a:rPr>
              <a:t>^a-</a:t>
            </a:r>
            <a:r>
              <a:rPr lang="en-US" altLang="zh-TW" sz="2000" b="1" u="sng" dirty="0" err="1" smtClean="0">
                <a:solidFill>
                  <a:srgbClr val="0C9B4D"/>
                </a:solidFill>
              </a:rPr>
              <a:t>zA</a:t>
            </a:r>
            <a:r>
              <a:rPr lang="en-US" altLang="zh-TW" sz="2000" b="1" u="sng" dirty="0" smtClean="0">
                <a:solidFill>
                  <a:srgbClr val="0C9B4D"/>
                </a:solidFill>
              </a:rPr>
              <a:t>-Z</a:t>
            </a:r>
            <a:r>
              <a:rPr lang="en-US" altLang="zh-TW" sz="2000" b="1" u="sng" dirty="0" smtClean="0">
                <a:solidFill>
                  <a:srgbClr val="0C9B4D"/>
                </a:solidFill>
                <a:latin typeface="Agency FB" panose="020B0503020202020204" pitchFamily="34" charset="0"/>
              </a:rPr>
              <a:t>]</a:t>
            </a:r>
            <a:endParaRPr lang="en-US" altLang="zh-TW" sz="2000" b="1" u="sng" dirty="0">
              <a:solidFill>
                <a:srgbClr val="0C9B4D"/>
              </a:solidFill>
              <a:latin typeface="Agency FB" panose="020B0503020202020204" pitchFamily="34" charset="0"/>
            </a:endParaRPr>
          </a:p>
          <a:p>
            <a:pPr lvl="0">
              <a:buNone/>
            </a:pPr>
            <a:r>
              <a:rPr lang="en-US" altLang="zh-TW" sz="2400" b="1" dirty="0">
                <a:solidFill>
                  <a:srgbClr val="FF0000"/>
                </a:solidFill>
              </a:rPr>
              <a:t>.</a:t>
            </a:r>
            <a:r>
              <a:rPr lang="en-US" altLang="zh-TW" sz="2400" dirty="0">
                <a:solidFill>
                  <a:srgbClr val="000000"/>
                </a:solidFill>
              </a:rPr>
              <a:t>	(</a:t>
            </a:r>
            <a:r>
              <a:rPr lang="en-US" altLang="zh-TW" sz="2400" spc="30" dirty="0">
                <a:solidFill>
                  <a:srgbClr val="000000"/>
                </a:solidFill>
              </a:rPr>
              <a:t>p</a:t>
            </a:r>
            <a:r>
              <a:rPr lang="en-US" altLang="zh-TW" sz="2400" dirty="0">
                <a:solidFill>
                  <a:srgbClr val="000000"/>
                </a:solidFill>
              </a:rPr>
              <a:t>e</a:t>
            </a:r>
            <a:r>
              <a:rPr lang="en-US" altLang="zh-TW" sz="2400" spc="30" dirty="0">
                <a:solidFill>
                  <a:srgbClr val="000000"/>
                </a:solidFill>
              </a:rPr>
              <a:t>rio</a:t>
            </a:r>
            <a:r>
              <a:rPr lang="en-US" altLang="zh-TW" sz="2400" dirty="0">
                <a:solidFill>
                  <a:srgbClr val="000000"/>
                </a:solidFill>
              </a:rPr>
              <a:t>d) </a:t>
            </a:r>
            <a:r>
              <a:rPr lang="en-US" altLang="zh-TW" sz="2400" spc="-10" dirty="0">
                <a:solidFill>
                  <a:srgbClr val="000000"/>
                </a:solidFill>
              </a:rPr>
              <a:t>matches to any 1 character. </a:t>
            </a:r>
            <a:r>
              <a:rPr lang="en-US" altLang="zh-TW" sz="2400" i="1" spc="-10" dirty="0" err="1">
                <a:solidFill>
                  <a:srgbClr val="0C9B4D"/>
                </a:solidFill>
              </a:rPr>
              <a:t>e</a:t>
            </a:r>
            <a:r>
              <a:rPr lang="en-US" altLang="zh-TW" sz="2400" i="1" spc="-100" dirty="0" err="1">
                <a:solidFill>
                  <a:srgbClr val="0C9B4D"/>
                </a:solidFill>
              </a:rPr>
              <a:t>g</a:t>
            </a:r>
            <a:r>
              <a:rPr lang="en-US" altLang="zh-TW" sz="2400" spc="-10" dirty="0">
                <a:solidFill>
                  <a:srgbClr val="0C9B4D"/>
                </a:solidFill>
              </a:rPr>
              <a:t>,</a:t>
            </a:r>
            <a:r>
              <a:rPr lang="en-US" altLang="zh-TW" sz="2000" spc="-10" dirty="0">
                <a:solidFill>
                  <a:srgbClr val="0C9B4D"/>
                </a:solidFill>
              </a:rPr>
              <a:t> </a:t>
            </a:r>
            <a:r>
              <a:rPr lang="en-US" altLang="zh-TW" sz="2400" spc="-10" dirty="0">
                <a:solidFill>
                  <a:srgbClr val="0C9B4D"/>
                </a:solidFill>
              </a:rPr>
              <a:t>a</a:t>
            </a:r>
            <a:r>
              <a:rPr lang="en-US" altLang="zh-TW" sz="2000" spc="-10" dirty="0">
                <a:solidFill>
                  <a:srgbClr val="0C9B4D"/>
                </a:solidFill>
              </a:rPr>
              <a:t> </a:t>
            </a:r>
            <a:r>
              <a:rPr lang="en-US" altLang="zh-TW" sz="2400" spc="-10" dirty="0">
                <a:solidFill>
                  <a:srgbClr val="0C9B4D"/>
                </a:solidFill>
              </a:rPr>
              <a:t>1-char</a:t>
            </a:r>
            <a:r>
              <a:rPr lang="en-US" altLang="zh-TW" sz="2400" spc="-20" dirty="0">
                <a:solidFill>
                  <a:srgbClr val="0C9B4D"/>
                </a:solidFill>
              </a:rPr>
              <a:t>acter</a:t>
            </a:r>
            <a:r>
              <a:rPr lang="en-US" altLang="zh-TW" sz="2000" spc="-20" dirty="0">
                <a:solidFill>
                  <a:srgbClr val="0C9B4D"/>
                </a:solidFill>
              </a:rPr>
              <a:t> </a:t>
            </a:r>
            <a:r>
              <a:rPr lang="en-US" altLang="zh-TW" sz="2400" spc="-30" dirty="0">
                <a:solidFill>
                  <a:srgbClr val="0C9B4D"/>
                </a:solidFill>
              </a:rPr>
              <a:t>line</a:t>
            </a:r>
            <a:r>
              <a:rPr lang="en-US" altLang="zh-TW" sz="2400" dirty="0">
                <a:solidFill>
                  <a:srgbClr val="0C9B4D"/>
                </a:solidFill>
              </a:rPr>
              <a:t>:</a:t>
            </a:r>
            <a:r>
              <a:rPr lang="en-US" altLang="zh-TW" sz="1600" dirty="0">
                <a:solidFill>
                  <a:srgbClr val="0C9B4D"/>
                </a:solidFill>
              </a:rPr>
              <a:t> </a:t>
            </a:r>
            <a:r>
              <a:rPr lang="en-US" altLang="zh-TW" sz="2400" b="1" u="sng" dirty="0">
                <a:solidFill>
                  <a:srgbClr val="0C9B4D"/>
                </a:solidFill>
              </a:rPr>
              <a:t>^.$</a:t>
            </a:r>
            <a:r>
              <a:rPr lang="en-US" altLang="zh-TW" sz="2400" dirty="0">
                <a:solidFill>
                  <a:srgbClr val="000000"/>
                </a:solidFill>
              </a:rPr>
              <a:t> </a:t>
            </a:r>
          </a:p>
          <a:p>
            <a:pPr>
              <a:buFontTx/>
              <a:buNone/>
            </a:pPr>
            <a:r>
              <a:rPr lang="en-US" altLang="zh-TW" sz="2400" b="1" dirty="0" smtClean="0">
                <a:solidFill>
                  <a:srgbClr val="FF0000"/>
                </a:solidFill>
              </a:rPr>
              <a:t>*</a:t>
            </a:r>
            <a:r>
              <a:rPr lang="en-US" altLang="zh-TW" sz="2400" dirty="0"/>
              <a:t>	</a:t>
            </a:r>
            <a:r>
              <a:rPr lang="en-US" altLang="zh-TW" sz="2400" spc="-40" dirty="0"/>
              <a:t>(asterisk) matches to zero or more of the preceding</a:t>
            </a:r>
            <a:r>
              <a:rPr lang="en-US" altLang="zh-TW" sz="2800" spc="-40" dirty="0"/>
              <a:t> </a:t>
            </a:r>
            <a:r>
              <a:rPr lang="en-US" altLang="zh-TW" sz="2400" spc="-40" dirty="0"/>
              <a:t>character</a:t>
            </a:r>
            <a:r>
              <a:rPr lang="en-US" altLang="zh-TW" sz="2000" spc="-40" dirty="0"/>
              <a:t> </a:t>
            </a:r>
            <a:r>
              <a:rPr lang="en-US" altLang="zh-TW" sz="2400" spc="-40" dirty="0"/>
              <a:t>or</a:t>
            </a:r>
            <a:r>
              <a:rPr lang="en-US" altLang="zh-TW" sz="2400" dirty="0"/>
              <a:t> </a:t>
            </a:r>
            <a:r>
              <a:rPr lang="en-US" altLang="zh-TW" sz="2400" dirty="0" smtClean="0"/>
              <a:t>expression.</a:t>
            </a:r>
            <a:r>
              <a:rPr lang="en-US" altLang="zh-TW" sz="2000" dirty="0" smtClean="0"/>
              <a:t> </a:t>
            </a:r>
            <a:r>
              <a:rPr lang="en-US" altLang="zh-TW" sz="2400" i="1" spc="-40" dirty="0" err="1" smtClean="0">
                <a:solidFill>
                  <a:srgbClr val="0C9B4D"/>
                </a:solidFill>
              </a:rPr>
              <a:t>eg</a:t>
            </a:r>
            <a:r>
              <a:rPr lang="en-US" altLang="zh-TW" sz="2400" i="1" dirty="0" smtClean="0">
                <a:solidFill>
                  <a:srgbClr val="0C9B4D"/>
                </a:solidFill>
              </a:rPr>
              <a:t>,</a:t>
            </a:r>
            <a:r>
              <a:rPr lang="en-US" altLang="zh-TW" sz="2000" dirty="0" smtClean="0">
                <a:solidFill>
                  <a:srgbClr val="0C9B4D"/>
                </a:solidFill>
              </a:rPr>
              <a:t> </a:t>
            </a:r>
            <a:r>
              <a:rPr lang="en-US" altLang="zh-TW" sz="2400" dirty="0" smtClean="0">
                <a:solidFill>
                  <a:srgbClr val="0C9B4D"/>
                </a:solidFill>
              </a:rPr>
              <a:t>a line begins</a:t>
            </a:r>
            <a:r>
              <a:rPr lang="en-US" altLang="zh-TW" sz="2000" dirty="0" smtClean="0">
                <a:solidFill>
                  <a:srgbClr val="0C9B4D"/>
                </a:solidFill>
              </a:rPr>
              <a:t> </a:t>
            </a:r>
            <a:r>
              <a:rPr lang="en-US" altLang="zh-TW" sz="2400" dirty="0" smtClean="0">
                <a:solidFill>
                  <a:srgbClr val="0C9B4D"/>
                </a:solidFill>
              </a:rPr>
              <a:t>with </a:t>
            </a:r>
            <a:r>
              <a:rPr lang="en-US" altLang="zh-TW" sz="2400" spc="-100" dirty="0" smtClean="0">
                <a:solidFill>
                  <a:srgbClr val="0C9B4D"/>
                </a:solidFill>
              </a:rPr>
              <a:t>'A</a:t>
            </a:r>
            <a:r>
              <a:rPr lang="en-US" altLang="zh-TW" sz="2400" dirty="0" smtClean="0">
                <a:solidFill>
                  <a:srgbClr val="0C9B4D"/>
                </a:solidFill>
              </a:rPr>
              <a:t>' and ends with 'Z': </a:t>
            </a:r>
            <a:r>
              <a:rPr lang="en-US" altLang="zh-TW" sz="2400" b="1" u="sng" dirty="0" smtClean="0">
                <a:solidFill>
                  <a:srgbClr val="0C9B4D"/>
                </a:solidFill>
              </a:rPr>
              <a:t>^A.*Z$</a:t>
            </a:r>
            <a:endParaRPr lang="en-US" altLang="zh-TW" sz="2400" b="1" u="sng" dirty="0">
              <a:solidFill>
                <a:srgbClr val="0C9B4D"/>
              </a:solidFill>
            </a:endParaRPr>
          </a:p>
        </p:txBody>
      </p:sp>
    </p:spTree>
    <p:extLst>
      <p:ext uri="{BB962C8B-B14F-4D97-AF65-F5344CB8AC3E}">
        <p14:creationId xmlns:p14="http://schemas.microsoft.com/office/powerpoint/2010/main" val="3105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7" dur="500"/>
                                        <p:tgtEl>
                                          <p:spTgt spid="80899">
                                            <p:txEl>
                                              <p:pRg st="2" end="2"/>
                                            </p:txEl>
                                          </p:spTgt>
                                        </p:tgtEl>
                                      </p:cBhvr>
                                    </p:animEffect>
                                  </p:childTnLst>
                                  <p:subTnLst>
                                    <p:animClr clrSpc="rgb" dir="cw">
                                      <p:cBhvr override="childStyle">
                                        <p:cTn dur="1" fill="hold" display="0" masterRel="nextClick" afterEffect="1"/>
                                        <p:tgtEl>
                                          <p:spTgt spid="80899">
                                            <p:txEl>
                                              <p:pRg st="2" end="2"/>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12" dur="500"/>
                                        <p:tgtEl>
                                          <p:spTgt spid="80899">
                                            <p:txEl>
                                              <p:pRg st="3" end="3"/>
                                            </p:txEl>
                                          </p:spTgt>
                                        </p:tgtEl>
                                      </p:cBhvr>
                                    </p:animEffect>
                                  </p:childTnLst>
                                  <p:subTnLst>
                                    <p:animClr clrSpc="rgb" dir="cw">
                                      <p:cBhvr override="childStyle">
                                        <p:cTn dur="1" fill="hold" display="0" masterRel="nextClick" afterEffect="1"/>
                                        <p:tgtEl>
                                          <p:spTgt spid="80899">
                                            <p:txEl>
                                              <p:pRg st="3" end="3"/>
                                            </p:txEl>
                                          </p:spTgt>
                                        </p:tgtEl>
                                        <p:attrNameLst>
                                          <p:attrName>ppt_c</p:attrName>
                                        </p:attrNameLst>
                                      </p:cBhvr>
                                      <p:to>
                                        <a:srgbClr val="B2B2B2"/>
                                      </p:to>
                                    </p:animClr>
                                  </p:subTnLst>
                                </p:cTn>
                              </p:par>
                              <p:par>
                                <p:cTn id="13" presetID="14" presetClass="entr" presetSubtype="10" fill="hold" nodeType="with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15" dur="500"/>
                                        <p:tgtEl>
                                          <p:spTgt spid="80899">
                                            <p:txEl>
                                              <p:pRg st="4" end="4"/>
                                            </p:txEl>
                                          </p:spTgt>
                                        </p:tgtEl>
                                      </p:cBhvr>
                                    </p:animEffect>
                                  </p:childTnLst>
                                  <p:subTnLst>
                                    <p:animClr clrSpc="rgb" dir="cw">
                                      <p:cBhvr override="childStyle">
                                        <p:cTn dur="1" fill="hold" display="0" masterRel="nextClick" afterEffect="1"/>
                                        <p:tgtEl>
                                          <p:spTgt spid="80899">
                                            <p:txEl>
                                              <p:pRg st="4" end="4"/>
                                            </p:txEl>
                                          </p:spTgt>
                                        </p:tgtEl>
                                        <p:attrNameLst>
                                          <p:attrName>ppt_c</p:attrName>
                                        </p:attrNameLst>
                                      </p:cBhvr>
                                      <p:to>
                                        <a:srgbClr val="B2B2B2"/>
                                      </p:to>
                                    </p:animClr>
                                  </p:subTnLst>
                                </p:cTn>
                              </p:par>
                              <p:par>
                                <p:cTn id="16" presetID="14" presetClass="entr" presetSubtype="10" fill="hold" nodeType="withEffect">
                                  <p:stCondLst>
                                    <p:cond delay="0"/>
                                  </p:stCondLst>
                                  <p:childTnLst>
                                    <p:set>
                                      <p:cBhvr>
                                        <p:cTn id="17" dur="1" fill="hold">
                                          <p:stCondLst>
                                            <p:cond delay="0"/>
                                          </p:stCondLst>
                                        </p:cTn>
                                        <p:tgtEl>
                                          <p:spTgt spid="80899">
                                            <p:txEl>
                                              <p:pRg st="5" end="5"/>
                                            </p:txEl>
                                          </p:spTgt>
                                        </p:tgtEl>
                                        <p:attrNameLst>
                                          <p:attrName>style.visibility</p:attrName>
                                        </p:attrNameLst>
                                      </p:cBhvr>
                                      <p:to>
                                        <p:strVal val="visible"/>
                                      </p:to>
                                    </p:set>
                                    <p:animEffect transition="in" filter="randombar(horizontal)">
                                      <p:cBhvr>
                                        <p:cTn id="18" dur="500"/>
                                        <p:tgtEl>
                                          <p:spTgt spid="80899">
                                            <p:txEl>
                                              <p:pRg st="5" end="5"/>
                                            </p:txEl>
                                          </p:spTgt>
                                        </p:tgtEl>
                                      </p:cBhvr>
                                    </p:animEffect>
                                  </p:childTnLst>
                                  <p:subTnLst>
                                    <p:animClr clrSpc="rgb" dir="cw">
                                      <p:cBhvr override="childStyle">
                                        <p:cTn dur="1" fill="hold" display="0" masterRel="nextClick" afterEffect="1"/>
                                        <p:tgtEl>
                                          <p:spTgt spid="80899">
                                            <p:txEl>
                                              <p:pRg st="5" end="5"/>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23" dur="500"/>
                                        <p:tgtEl>
                                          <p:spTgt spid="80899">
                                            <p:txEl>
                                              <p:pRg st="6" end="6"/>
                                            </p:txEl>
                                          </p:spTgt>
                                        </p:tgtEl>
                                      </p:cBhvr>
                                    </p:animEffect>
                                  </p:childTnLst>
                                  <p:subTnLst>
                                    <p:animClr clrSpc="rgb" dir="cw">
                                      <p:cBhvr override="childStyle">
                                        <p:cTn dur="1" fill="hold" display="0" masterRel="nextClick" afterEffect="1"/>
                                        <p:tgtEl>
                                          <p:spTgt spid="80899">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28" dur="5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022"/>
            <a:ext cx="4495800" cy="1248102"/>
          </a:xfrm>
        </p:spPr>
        <p:txBody>
          <a:bodyPr/>
          <a:lstStyle/>
          <a:p>
            <a:pPr marL="512763" indent="-512763">
              <a:buNone/>
            </a:pPr>
            <a:r>
              <a:rPr lang="en-US" sz="2400" dirty="0">
                <a:solidFill>
                  <a:srgbClr val="C00000"/>
                </a:solidFill>
              </a:rPr>
              <a:t>Q:	Give the regular expression for this Deterministic Finite State Automaton (DFA):</a:t>
            </a:r>
          </a:p>
        </p:txBody>
      </p:sp>
      <p:grpSp>
        <p:nvGrpSpPr>
          <p:cNvPr id="6" name="Group 16"/>
          <p:cNvGrpSpPr>
            <a:grpSpLocks/>
          </p:cNvGrpSpPr>
          <p:nvPr/>
        </p:nvGrpSpPr>
        <p:grpSpPr bwMode="auto">
          <a:xfrm>
            <a:off x="4785360" y="228600"/>
            <a:ext cx="4282440" cy="1573923"/>
            <a:chOff x="1965960" y="4038600"/>
            <a:chExt cx="4282440" cy="1573923"/>
          </a:xfrm>
        </p:grpSpPr>
        <p:sp>
          <p:nvSpPr>
            <p:cNvPr id="7"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9" name="Rectangle 5"/>
            <p:cNvSpPr>
              <a:spLocks noChangeArrowheads="1"/>
            </p:cNvSpPr>
            <p:nvPr/>
          </p:nvSpPr>
          <p:spPr bwMode="auto">
            <a:xfrm>
              <a:off x="4419600"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10"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11" name="Straight Arrow Connector 8"/>
            <p:cNvCxnSpPr>
              <a:cxnSpLocks noChangeShapeType="1"/>
            </p:cNvCxnSpPr>
            <p:nvPr/>
          </p:nvCxnSpPr>
          <p:spPr bwMode="auto">
            <a:xfrm>
              <a:off x="3032760" y="4533900"/>
              <a:ext cx="1536192" cy="0"/>
            </a:xfrm>
            <a:prstGeom prst="straightConnector1">
              <a:avLst/>
            </a:prstGeom>
            <a:noFill/>
            <a:ln w="9525" algn="ctr">
              <a:solidFill>
                <a:schemeClr val="tx1"/>
              </a:solidFill>
              <a:round/>
              <a:headEnd/>
              <a:tailEnd type="arrow" w="med" len="med"/>
            </a:ln>
          </p:spPr>
        </p:cxnSp>
        <p:sp>
          <p:nvSpPr>
            <p:cNvPr id="12"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sp>
          <p:nvSpPr>
            <p:cNvPr id="13" name="Arc 12"/>
            <p:cNvSpPr/>
            <p:nvPr/>
          </p:nvSpPr>
          <p:spPr bwMode="auto">
            <a:xfrm>
              <a:off x="5334000" y="4648200"/>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grpSp>
      <p:sp>
        <p:nvSpPr>
          <p:cNvPr id="17" name="Oval 16"/>
          <p:cNvSpPr/>
          <p:nvPr/>
        </p:nvSpPr>
        <p:spPr bwMode="auto">
          <a:xfrm>
            <a:off x="739140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18" name="Group 16"/>
          <p:cNvGrpSpPr>
            <a:grpSpLocks/>
          </p:cNvGrpSpPr>
          <p:nvPr/>
        </p:nvGrpSpPr>
        <p:grpSpPr bwMode="auto">
          <a:xfrm>
            <a:off x="4709160" y="3210912"/>
            <a:ext cx="3749040" cy="1573923"/>
            <a:chOff x="1965960" y="4038600"/>
            <a:chExt cx="3749040" cy="1573923"/>
          </a:xfrm>
        </p:grpSpPr>
        <p:sp>
          <p:nvSpPr>
            <p:cNvPr id="19"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20" name="Arc 19"/>
            <p:cNvSpPr/>
            <p:nvPr/>
          </p:nvSpPr>
          <p:spPr bwMode="auto">
            <a:xfrm>
              <a:off x="2590800" y="4648200"/>
              <a:ext cx="914400" cy="914400"/>
            </a:xfrm>
            <a:prstGeom prst="arc">
              <a:avLst>
                <a:gd name="adj1" fmla="val 15951920"/>
                <a:gd name="adj2" fmla="val 11407186"/>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sp>
          <p:nvSpPr>
            <p:cNvPr id="21" name="Rectangle 5"/>
            <p:cNvSpPr>
              <a:spLocks noChangeArrowheads="1"/>
            </p:cNvSpPr>
            <p:nvPr/>
          </p:nvSpPr>
          <p:spPr bwMode="auto">
            <a:xfrm>
              <a:off x="2747141"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22"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23" name="Straight Arrow Connector 8"/>
            <p:cNvCxnSpPr>
              <a:cxnSpLocks noChangeShapeType="1"/>
            </p:cNvCxnSpPr>
            <p:nvPr/>
          </p:nvCxnSpPr>
          <p:spPr bwMode="auto">
            <a:xfrm>
              <a:off x="3035808" y="4533900"/>
              <a:ext cx="1536192" cy="0"/>
            </a:xfrm>
            <a:prstGeom prst="straightConnector1">
              <a:avLst/>
            </a:prstGeom>
            <a:noFill/>
            <a:ln w="9525" algn="ctr">
              <a:solidFill>
                <a:schemeClr val="tx1"/>
              </a:solidFill>
              <a:round/>
              <a:headEnd/>
              <a:tailEnd type="arrow" w="med" len="med"/>
            </a:ln>
          </p:spPr>
        </p:cxnSp>
        <p:sp>
          <p:nvSpPr>
            <p:cNvPr id="24"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grpSp>
      <p:sp>
        <p:nvSpPr>
          <p:cNvPr id="26" name="Oval 25"/>
          <p:cNvSpPr/>
          <p:nvPr/>
        </p:nvSpPr>
        <p:spPr bwMode="auto">
          <a:xfrm>
            <a:off x="7315200" y="3134712"/>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27" name="Content Placeholder 2"/>
          <p:cNvSpPr txBox="1">
            <a:spLocks/>
          </p:cNvSpPr>
          <p:nvPr/>
        </p:nvSpPr>
        <p:spPr bwMode="auto">
          <a:xfrm>
            <a:off x="0" y="1158765"/>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t>
            </a:r>
            <a:r>
              <a:rPr lang="en-US" sz="2400" kern="0" dirty="0">
                <a:solidFill>
                  <a:srgbClr val="0C9B4D"/>
                </a:solidFill>
              </a:rPr>
              <a:t>aa*</a:t>
            </a:r>
          </a:p>
        </p:txBody>
      </p:sp>
      <p:sp>
        <p:nvSpPr>
          <p:cNvPr id="28" name="Content Placeholder 2"/>
          <p:cNvSpPr txBox="1">
            <a:spLocks/>
          </p:cNvSpPr>
          <p:nvPr/>
        </p:nvSpPr>
        <p:spPr bwMode="auto">
          <a:xfrm>
            <a:off x="0" y="1676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29" name="Content Placeholder 2"/>
          <p:cNvSpPr txBox="1">
            <a:spLocks/>
          </p:cNvSpPr>
          <p:nvPr/>
        </p:nvSpPr>
        <p:spPr bwMode="auto">
          <a:xfrm>
            <a:off x="0" y="2057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“Any string of at least one a.”</a:t>
            </a:r>
          </a:p>
        </p:txBody>
      </p:sp>
      <p:sp>
        <p:nvSpPr>
          <p:cNvPr id="32" name="Content Placeholder 2"/>
          <p:cNvSpPr txBox="1">
            <a:spLocks/>
          </p:cNvSpPr>
          <p:nvPr/>
        </p:nvSpPr>
        <p:spPr bwMode="auto">
          <a:xfrm>
            <a:off x="0" y="3032235"/>
            <a:ext cx="4632960" cy="1248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Give the reg. expression for this Nondeterministic Finite State Automaton (NDFA):</a:t>
            </a:r>
          </a:p>
        </p:txBody>
      </p:sp>
      <p:sp>
        <p:nvSpPr>
          <p:cNvPr id="33" name="Content Placeholder 2"/>
          <p:cNvSpPr txBox="1">
            <a:spLocks/>
          </p:cNvSpPr>
          <p:nvPr/>
        </p:nvSpPr>
        <p:spPr bwMode="auto">
          <a:xfrm>
            <a:off x="0" y="4191000"/>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t>
            </a:r>
            <a:r>
              <a:rPr lang="en-US" sz="2400" kern="0" dirty="0">
                <a:solidFill>
                  <a:srgbClr val="0C9B4D"/>
                </a:solidFill>
              </a:rPr>
              <a:t>a*a</a:t>
            </a:r>
          </a:p>
        </p:txBody>
      </p:sp>
      <p:sp>
        <p:nvSpPr>
          <p:cNvPr id="34" name="Content Placeholder 2"/>
          <p:cNvSpPr txBox="1">
            <a:spLocks/>
          </p:cNvSpPr>
          <p:nvPr/>
        </p:nvSpPr>
        <p:spPr bwMode="auto">
          <a:xfrm>
            <a:off x="0" y="470863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Why is this nondeterministic?</a:t>
            </a:r>
          </a:p>
        </p:txBody>
      </p:sp>
      <p:sp>
        <p:nvSpPr>
          <p:cNvPr id="35" name="Content Placeholder 2"/>
          <p:cNvSpPr txBox="1">
            <a:spLocks/>
          </p:cNvSpPr>
          <p:nvPr/>
        </p:nvSpPr>
        <p:spPr bwMode="auto">
          <a:xfrm>
            <a:off x="0" y="5105400"/>
            <a:ext cx="6629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lnSpc>
                <a:spcPct val="90000"/>
              </a:lnSpc>
              <a:buFontTx/>
              <a:buNone/>
            </a:pPr>
            <a:r>
              <a:rPr lang="en-US" sz="2400" b="0" kern="0" dirty="0">
                <a:solidFill>
                  <a:srgbClr val="C00000"/>
                </a:solidFill>
              </a:rPr>
              <a:t>A:	Because the same character occurs in two labels of out-edges from the same state.</a:t>
            </a:r>
          </a:p>
        </p:txBody>
      </p:sp>
      <p:sp>
        <p:nvSpPr>
          <p:cNvPr id="36" name="Content Placeholder 2"/>
          <p:cNvSpPr txBox="1">
            <a:spLocks/>
          </p:cNvSpPr>
          <p:nvPr/>
        </p:nvSpPr>
        <p:spPr bwMode="auto">
          <a:xfrm>
            <a:off x="0" y="588316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37" name="Content Placeholder 2"/>
          <p:cNvSpPr txBox="1">
            <a:spLocks/>
          </p:cNvSpPr>
          <p:nvPr/>
        </p:nvSpPr>
        <p:spPr bwMode="auto">
          <a:xfrm>
            <a:off x="0" y="63246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“Any string of at least one a.”</a:t>
            </a:r>
          </a:p>
        </p:txBody>
      </p:sp>
    </p:spTree>
    <p:extLst>
      <p:ext uri="{BB962C8B-B14F-4D97-AF65-F5344CB8AC3E}">
        <p14:creationId xmlns:p14="http://schemas.microsoft.com/office/powerpoint/2010/main" val="348266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0" end="0"/>
                                            </p:txEl>
                                          </p:spTgt>
                                        </p:tgtEl>
                                        <p:attrNameLst>
                                          <p:attrName>style.color</p:attrName>
                                        </p:attrNameLst>
                                      </p:cBhvr>
                                      <p:to>
                                        <a:srgbClr val="7F7F7F"/>
                                      </p:to>
                                    </p:animClr>
                                  </p:childTnLst>
                                </p:cTn>
                              </p:par>
                              <p:par>
                                <p:cTn id="11" presetID="3" presetClass="emph" presetSubtype="2" fill="hold" grpId="1" nodeType="withEffect">
                                  <p:stCondLst>
                                    <p:cond delay="0"/>
                                  </p:stCondLst>
                                  <p:childTnLst>
                                    <p:animClr clrSpc="rgb" dir="cw">
                                      <p:cBhvr override="childStyle">
                                        <p:cTn id="12" dur="500" fill="hold"/>
                                        <p:tgtEl>
                                          <p:spTgt spid="27"/>
                                        </p:tgtEl>
                                        <p:attrNameLst>
                                          <p:attrName>style.color</p:attrName>
                                        </p:attrNameLst>
                                      </p:cBhvr>
                                      <p:to>
                                        <a:srgbClr val="7F7F7F"/>
                                      </p:to>
                                    </p:animClr>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1" nodeType="clickEffect">
                                  <p:stCondLst>
                                    <p:cond delay="0"/>
                                  </p:stCondLst>
                                  <p:childTnLst>
                                    <p:animClr clrSpc="rgb" dir="cw">
                                      <p:cBhvr override="childStyle">
                                        <p:cTn id="22" dur="500" fill="hold"/>
                                        <p:tgtEl>
                                          <p:spTgt spid="28"/>
                                        </p:tgtEl>
                                        <p:attrNameLst>
                                          <p:attrName>style.color</p:attrName>
                                        </p:attrNameLst>
                                      </p:cBhvr>
                                      <p:to>
                                        <a:srgbClr val="7F7F7F"/>
                                      </p:to>
                                    </p:animClr>
                                  </p:childTnLst>
                                </p:cTn>
                              </p:par>
                              <p:par>
                                <p:cTn id="23" presetID="3" presetClass="emph" presetSubtype="2" fill="hold" grpId="1" nodeType="withEffect">
                                  <p:stCondLst>
                                    <p:cond delay="0"/>
                                  </p:stCondLst>
                                  <p:childTnLst>
                                    <p:animClr clrSpc="rgb" dir="cw">
                                      <p:cBhvr override="childStyle">
                                        <p:cTn id="24" dur="500" fill="hold"/>
                                        <p:tgtEl>
                                          <p:spTgt spid="29"/>
                                        </p:tgtEl>
                                        <p:attrNameLst>
                                          <p:attrName>style.color</p:attrName>
                                        </p:attrNameLst>
                                      </p:cBhvr>
                                      <p:to>
                                        <a:srgbClr val="7F7F7F"/>
                                      </p:to>
                                    </p:animClr>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0" nodeType="clickEffect">
                                  <p:stCondLst>
                                    <p:cond delay="0"/>
                                  </p:stCondLst>
                                  <p:childTnLst>
                                    <p:animClr clrSpc="rgb" dir="cw">
                                      <p:cBhvr override="childStyle">
                                        <p:cTn id="40" dur="500" fill="hold"/>
                                        <p:tgtEl>
                                          <p:spTgt spid="32">
                                            <p:txEl>
                                              <p:pRg st="0" end="0"/>
                                            </p:txEl>
                                          </p:spTgt>
                                        </p:tgtEl>
                                        <p:attrNameLst>
                                          <p:attrName>style.color</p:attrName>
                                        </p:attrNameLst>
                                      </p:cBhvr>
                                      <p:to>
                                        <a:srgbClr val="7F7F7F"/>
                                      </p:to>
                                    </p:animClr>
                                  </p:childTnLst>
                                </p:cTn>
                              </p:par>
                              <p:par>
                                <p:cTn id="41" presetID="3" presetClass="emph" presetSubtype="2" fill="hold" grpId="1" nodeType="withEffect">
                                  <p:stCondLst>
                                    <p:cond delay="0"/>
                                  </p:stCondLst>
                                  <p:childTnLst>
                                    <p:animClr clrSpc="rgb" dir="cw">
                                      <p:cBhvr override="childStyle">
                                        <p:cTn id="42" dur="500" fill="hold"/>
                                        <p:tgtEl>
                                          <p:spTgt spid="33"/>
                                        </p:tgtEl>
                                        <p:attrNameLst>
                                          <p:attrName>style.color</p:attrName>
                                        </p:attrNameLst>
                                      </p:cBhvr>
                                      <p:to>
                                        <a:srgbClr val="7F7F7F"/>
                                      </p:to>
                                    </p:animClr>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dir="cw">
                                      <p:cBhvr override="childStyle">
                                        <p:cTn id="52" dur="500" fill="hold"/>
                                        <p:tgtEl>
                                          <p:spTgt spid="34"/>
                                        </p:tgtEl>
                                        <p:attrNameLst>
                                          <p:attrName>style.color</p:attrName>
                                        </p:attrNameLst>
                                      </p:cBhvr>
                                      <p:to>
                                        <a:srgbClr val="7F7F7F"/>
                                      </p:to>
                                    </p:animClr>
                                  </p:childTnLst>
                                </p:cTn>
                              </p:par>
                              <p:par>
                                <p:cTn id="53" presetID="3" presetClass="emph" presetSubtype="2" fill="hold" grpId="1" nodeType="withEffect">
                                  <p:stCondLst>
                                    <p:cond delay="0"/>
                                  </p:stCondLst>
                                  <p:childTnLst>
                                    <p:animClr clrSpc="rgb" dir="cw">
                                      <p:cBhvr override="childStyle">
                                        <p:cTn id="54" dur="500" fill="hold"/>
                                        <p:tgtEl>
                                          <p:spTgt spid="35"/>
                                        </p:tgtEl>
                                        <p:attrNameLst>
                                          <p:attrName>style.color</p:attrName>
                                        </p:attrNameLst>
                                      </p:cBhvr>
                                      <p:to>
                                        <a:srgbClr val="7F7F7F"/>
                                      </p:to>
                                    </p:animClr>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7" grpId="0"/>
      <p:bldP spid="27" grpId="1"/>
      <p:bldP spid="28" grpId="0"/>
      <p:bldP spid="28" grpId="1"/>
      <p:bldP spid="29" grpId="0"/>
      <p:bldP spid="29" grpId="1"/>
      <p:bldP spid="32" grpId="0" build="p"/>
      <p:bldP spid="32" grpId="1" build="allAtOnce"/>
      <p:bldP spid="33" grpId="0"/>
      <p:bldP spid="33" grpId="1"/>
      <p:bldP spid="34" grpId="0"/>
      <p:bldP spid="34" grpId="1"/>
      <p:bldP spid="35" grpId="0"/>
      <p:bldP spid="35" grpId="1"/>
      <p:bldP spid="36" grpId="0"/>
      <p:bldP spid="3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022"/>
            <a:ext cx="4495800" cy="1248102"/>
          </a:xfrm>
        </p:spPr>
        <p:txBody>
          <a:bodyPr/>
          <a:lstStyle/>
          <a:p>
            <a:pPr marL="512763" indent="-512763">
              <a:buNone/>
            </a:pPr>
            <a:r>
              <a:rPr lang="en-US" sz="2400" dirty="0">
                <a:solidFill>
                  <a:schemeClr val="bg1">
                    <a:lumMod val="50000"/>
                  </a:schemeClr>
                </a:solidFill>
              </a:rPr>
              <a:t>Q:	Give the regular expression for this Deterministic Finite State Automaton (DFA):</a:t>
            </a:r>
          </a:p>
        </p:txBody>
      </p:sp>
      <p:grpSp>
        <p:nvGrpSpPr>
          <p:cNvPr id="39" name="Group 38"/>
          <p:cNvGrpSpPr/>
          <p:nvPr/>
        </p:nvGrpSpPr>
        <p:grpSpPr>
          <a:xfrm>
            <a:off x="4785360" y="152400"/>
            <a:ext cx="4282440" cy="1650123"/>
            <a:chOff x="4785360" y="152400"/>
            <a:chExt cx="4282440" cy="1650123"/>
          </a:xfrm>
        </p:grpSpPr>
        <p:grpSp>
          <p:nvGrpSpPr>
            <p:cNvPr id="6" name="Group 16"/>
            <p:cNvGrpSpPr>
              <a:grpSpLocks/>
            </p:cNvGrpSpPr>
            <p:nvPr/>
          </p:nvGrpSpPr>
          <p:grpSpPr bwMode="auto">
            <a:xfrm>
              <a:off x="4785360" y="228600"/>
              <a:ext cx="4282440" cy="1573923"/>
              <a:chOff x="1965960" y="4038600"/>
              <a:chExt cx="4282440" cy="1573923"/>
            </a:xfrm>
          </p:grpSpPr>
          <p:sp>
            <p:nvSpPr>
              <p:cNvPr id="7"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9" name="Rectangle 5"/>
              <p:cNvSpPr>
                <a:spLocks noChangeArrowheads="1"/>
              </p:cNvSpPr>
              <p:nvPr/>
            </p:nvSpPr>
            <p:spPr bwMode="auto">
              <a:xfrm>
                <a:off x="4419600"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10"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11" name="Straight Arrow Connector 8"/>
              <p:cNvCxnSpPr>
                <a:cxnSpLocks noChangeShapeType="1"/>
              </p:cNvCxnSpPr>
              <p:nvPr/>
            </p:nvCxnSpPr>
            <p:spPr bwMode="auto">
              <a:xfrm>
                <a:off x="3032760" y="4533900"/>
                <a:ext cx="1536192" cy="0"/>
              </a:xfrm>
              <a:prstGeom prst="straightConnector1">
                <a:avLst/>
              </a:prstGeom>
              <a:noFill/>
              <a:ln w="9525" algn="ctr">
                <a:solidFill>
                  <a:schemeClr val="tx1"/>
                </a:solidFill>
                <a:round/>
                <a:headEnd/>
                <a:tailEnd type="arrow" w="med" len="med"/>
              </a:ln>
            </p:spPr>
          </p:cxnSp>
          <p:sp>
            <p:nvSpPr>
              <p:cNvPr id="12"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sp>
            <p:nvSpPr>
              <p:cNvPr id="13" name="Arc 12"/>
              <p:cNvSpPr/>
              <p:nvPr/>
            </p:nvSpPr>
            <p:spPr bwMode="auto">
              <a:xfrm>
                <a:off x="5334000" y="4648200"/>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grpSp>
        <p:sp>
          <p:nvSpPr>
            <p:cNvPr id="17" name="Oval 16"/>
            <p:cNvSpPr/>
            <p:nvPr/>
          </p:nvSpPr>
          <p:spPr bwMode="auto">
            <a:xfrm>
              <a:off x="739140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grpSp>
        <p:nvGrpSpPr>
          <p:cNvPr id="40" name="Group 39"/>
          <p:cNvGrpSpPr/>
          <p:nvPr/>
        </p:nvGrpSpPr>
        <p:grpSpPr>
          <a:xfrm>
            <a:off x="4709160" y="3134712"/>
            <a:ext cx="3825240" cy="1650123"/>
            <a:chOff x="4709160" y="3134712"/>
            <a:chExt cx="3825240" cy="1650123"/>
          </a:xfrm>
        </p:grpSpPr>
        <p:grpSp>
          <p:nvGrpSpPr>
            <p:cNvPr id="18" name="Group 16"/>
            <p:cNvGrpSpPr>
              <a:grpSpLocks/>
            </p:cNvGrpSpPr>
            <p:nvPr/>
          </p:nvGrpSpPr>
          <p:grpSpPr bwMode="auto">
            <a:xfrm>
              <a:off x="4709160" y="3210912"/>
              <a:ext cx="3749040" cy="1573923"/>
              <a:chOff x="1965960" y="4038600"/>
              <a:chExt cx="3749040" cy="1573923"/>
            </a:xfrm>
          </p:grpSpPr>
          <p:sp>
            <p:nvSpPr>
              <p:cNvPr id="19"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20" name="Arc 19"/>
              <p:cNvSpPr/>
              <p:nvPr/>
            </p:nvSpPr>
            <p:spPr bwMode="auto">
              <a:xfrm>
                <a:off x="2590800" y="4648200"/>
                <a:ext cx="914400" cy="914400"/>
              </a:xfrm>
              <a:prstGeom prst="arc">
                <a:avLst>
                  <a:gd name="adj1" fmla="val 15975819"/>
                  <a:gd name="adj2" fmla="val 11407036"/>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sp>
            <p:nvSpPr>
              <p:cNvPr id="21" name="Rectangle 5"/>
              <p:cNvSpPr>
                <a:spLocks noChangeArrowheads="1"/>
              </p:cNvSpPr>
              <p:nvPr/>
            </p:nvSpPr>
            <p:spPr bwMode="auto">
              <a:xfrm>
                <a:off x="2747141"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22"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23" name="Straight Arrow Connector 8"/>
              <p:cNvCxnSpPr>
                <a:cxnSpLocks noChangeShapeType="1"/>
              </p:cNvCxnSpPr>
              <p:nvPr/>
            </p:nvCxnSpPr>
            <p:spPr bwMode="auto">
              <a:xfrm>
                <a:off x="3035808" y="4533900"/>
                <a:ext cx="1536192" cy="0"/>
              </a:xfrm>
              <a:prstGeom prst="straightConnector1">
                <a:avLst/>
              </a:prstGeom>
              <a:noFill/>
              <a:ln w="9525" algn="ctr">
                <a:solidFill>
                  <a:schemeClr val="tx1"/>
                </a:solidFill>
                <a:round/>
                <a:headEnd/>
                <a:tailEnd type="arrow" w="med" len="med"/>
              </a:ln>
            </p:spPr>
          </p:cxnSp>
          <p:sp>
            <p:nvSpPr>
              <p:cNvPr id="24"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grpSp>
        <p:sp>
          <p:nvSpPr>
            <p:cNvPr id="26" name="Oval 25"/>
            <p:cNvSpPr/>
            <p:nvPr/>
          </p:nvSpPr>
          <p:spPr bwMode="auto">
            <a:xfrm>
              <a:off x="7315200" y="3134712"/>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sp>
        <p:nvSpPr>
          <p:cNvPr id="27" name="Content Placeholder 2"/>
          <p:cNvSpPr txBox="1">
            <a:spLocks/>
          </p:cNvSpPr>
          <p:nvPr/>
        </p:nvSpPr>
        <p:spPr bwMode="auto">
          <a:xfrm>
            <a:off x="0" y="1158765"/>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b="0" kern="0" dirty="0">
                <a:solidFill>
                  <a:srgbClr val="C00000"/>
                </a:solidFill>
              </a:rPr>
              <a:t>	</a:t>
            </a:r>
            <a:r>
              <a:rPr lang="en-US" sz="2400" kern="0" dirty="0">
                <a:solidFill>
                  <a:srgbClr val="0C9B4D"/>
                </a:solidFill>
              </a:rPr>
              <a:t>aa*</a:t>
            </a:r>
          </a:p>
        </p:txBody>
      </p:sp>
      <p:sp>
        <p:nvSpPr>
          <p:cNvPr id="28" name="Content Placeholder 2"/>
          <p:cNvSpPr txBox="1">
            <a:spLocks/>
          </p:cNvSpPr>
          <p:nvPr/>
        </p:nvSpPr>
        <p:spPr bwMode="auto">
          <a:xfrm>
            <a:off x="0" y="1676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lumMod val="50000"/>
                  </a:schemeClr>
                </a:solidFill>
              </a:rPr>
              <a:t>Q:	What does it mean, in English?</a:t>
            </a:r>
          </a:p>
        </p:txBody>
      </p:sp>
      <p:sp>
        <p:nvSpPr>
          <p:cNvPr id="29" name="Content Placeholder 2"/>
          <p:cNvSpPr txBox="1">
            <a:spLocks/>
          </p:cNvSpPr>
          <p:nvPr/>
        </p:nvSpPr>
        <p:spPr bwMode="auto">
          <a:xfrm>
            <a:off x="0" y="2057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b="0" kern="0" dirty="0">
                <a:solidFill>
                  <a:srgbClr val="C00000"/>
                </a:solidFill>
              </a:rPr>
              <a:t>	“Any string of at least one a.”</a:t>
            </a:r>
          </a:p>
        </p:txBody>
      </p:sp>
      <p:sp>
        <p:nvSpPr>
          <p:cNvPr id="32" name="Content Placeholder 2"/>
          <p:cNvSpPr txBox="1">
            <a:spLocks/>
          </p:cNvSpPr>
          <p:nvPr/>
        </p:nvSpPr>
        <p:spPr bwMode="auto">
          <a:xfrm>
            <a:off x="0" y="3032235"/>
            <a:ext cx="4632960" cy="1248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lumMod val="50000"/>
                  </a:schemeClr>
                </a:solidFill>
              </a:rPr>
              <a:t>Q:	Give the reg. expression for this Nondeterministic Finite State Automaton (NDFA):</a:t>
            </a:r>
          </a:p>
        </p:txBody>
      </p:sp>
      <p:sp>
        <p:nvSpPr>
          <p:cNvPr id="33" name="Content Placeholder 2"/>
          <p:cNvSpPr txBox="1">
            <a:spLocks/>
          </p:cNvSpPr>
          <p:nvPr/>
        </p:nvSpPr>
        <p:spPr bwMode="auto">
          <a:xfrm>
            <a:off x="0" y="4191000"/>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kern="0" dirty="0">
                <a:solidFill>
                  <a:srgbClr val="0C9B4D"/>
                </a:solidFill>
              </a:rPr>
              <a:t>	a*a</a:t>
            </a:r>
          </a:p>
        </p:txBody>
      </p:sp>
      <p:sp>
        <p:nvSpPr>
          <p:cNvPr id="34" name="Content Placeholder 2"/>
          <p:cNvSpPr txBox="1">
            <a:spLocks/>
          </p:cNvSpPr>
          <p:nvPr/>
        </p:nvSpPr>
        <p:spPr bwMode="auto">
          <a:xfrm>
            <a:off x="0" y="470863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lumMod val="50000"/>
                  </a:schemeClr>
                </a:solidFill>
              </a:rPr>
              <a:t>Q:	Why is this nondeterministic?</a:t>
            </a:r>
          </a:p>
        </p:txBody>
      </p:sp>
      <p:sp>
        <p:nvSpPr>
          <p:cNvPr id="35" name="Content Placeholder 2"/>
          <p:cNvSpPr txBox="1">
            <a:spLocks/>
          </p:cNvSpPr>
          <p:nvPr/>
        </p:nvSpPr>
        <p:spPr bwMode="auto">
          <a:xfrm>
            <a:off x="0" y="5105400"/>
            <a:ext cx="6629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lnSpc>
                <a:spcPct val="90000"/>
              </a:lnSpc>
              <a:buFontTx/>
              <a:buNone/>
            </a:pPr>
            <a:r>
              <a:rPr lang="en-US" sz="2400" b="0" kern="0" dirty="0">
                <a:solidFill>
                  <a:schemeClr val="bg1">
                    <a:lumMod val="50000"/>
                  </a:schemeClr>
                </a:solidFill>
              </a:rPr>
              <a:t>A:	Because the same character occurs in two labels of out-edges from the same state.</a:t>
            </a:r>
          </a:p>
        </p:txBody>
      </p:sp>
      <p:sp>
        <p:nvSpPr>
          <p:cNvPr id="36" name="Content Placeholder 2"/>
          <p:cNvSpPr txBox="1">
            <a:spLocks/>
          </p:cNvSpPr>
          <p:nvPr/>
        </p:nvSpPr>
        <p:spPr bwMode="auto">
          <a:xfrm>
            <a:off x="0" y="588316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37" name="Content Placeholder 2"/>
          <p:cNvSpPr txBox="1">
            <a:spLocks/>
          </p:cNvSpPr>
          <p:nvPr/>
        </p:nvSpPr>
        <p:spPr bwMode="auto">
          <a:xfrm>
            <a:off x="0" y="63246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b="0" kern="0" dirty="0">
                <a:solidFill>
                  <a:srgbClr val="C00000"/>
                </a:solidFill>
              </a:rPr>
              <a:t>	“Any string of at least one a.”</a:t>
            </a:r>
          </a:p>
        </p:txBody>
      </p:sp>
    </p:spTree>
    <p:extLst>
      <p:ext uri="{BB962C8B-B14F-4D97-AF65-F5344CB8AC3E}">
        <p14:creationId xmlns:p14="http://schemas.microsoft.com/office/powerpoint/2010/main" val="158316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par>
                          <p:cTn id="23" fill="hold">
                            <p:stCondLst>
                              <p:cond delay="500"/>
                            </p:stCondLst>
                            <p:childTnLst>
                              <p:par>
                                <p:cTn id="24" presetID="35" presetClass="path" presetSubtype="0" accel="50000" decel="50000" fill="hold" nodeType="afterEffect">
                                  <p:stCondLst>
                                    <p:cond delay="200"/>
                                  </p:stCondLst>
                                  <p:childTnLst>
                                    <p:animMotion origin="layout" path="M 0 0 L -0.25 0 E" pathEditMode="relative" ptsTypes="">
                                      <p:cBhvr>
                                        <p:cTn id="25" dur="2000" fill="hold"/>
                                        <p:tgtEl>
                                          <p:spTgt spid="39"/>
                                        </p:tgtEl>
                                        <p:attrNameLst>
                                          <p:attrName>ppt_x</p:attrName>
                                          <p:attrName>ppt_y</p:attrName>
                                        </p:attrNameLst>
                                      </p:cBhvr>
                                    </p:animMotion>
                                  </p:childTnLst>
                                </p:cTn>
                              </p:par>
                              <p:par>
                                <p:cTn id="26" presetID="35" presetClass="path" presetSubtype="0" accel="50000" decel="50000" fill="hold" nodeType="withEffect">
                                  <p:stCondLst>
                                    <p:cond delay="0"/>
                                  </p:stCondLst>
                                  <p:childTnLst>
                                    <p:animMotion origin="layout" path="M -1.94444E-6 -4.81481E-6 L -0.24913 0.08218 " pathEditMode="relative" rAng="0" ptsTypes="AA">
                                      <p:cBhvr>
                                        <p:cTn id="27" dur="2000" fill="hold"/>
                                        <p:tgtEl>
                                          <p:spTgt spid="40"/>
                                        </p:tgtEl>
                                        <p:attrNameLst>
                                          <p:attrName>ppt_x</p:attrName>
                                          <p:attrName>ppt_y</p:attrName>
                                        </p:attrNameLst>
                                      </p:cBhvr>
                                      <p:rCtr x="-12465" y="4097"/>
                                    </p:animMotion>
                                  </p:childTnLst>
                                </p:cTn>
                              </p:par>
                              <p:par>
                                <p:cTn id="28" presetID="63" presetClass="path" presetSubtype="0" accel="50000" decel="50000" fill="hold" grpId="0" nodeType="withEffect">
                                  <p:stCondLst>
                                    <p:cond delay="0"/>
                                  </p:stCondLst>
                                  <p:childTnLst>
                                    <p:animMotion origin="layout" path="M 3.33333E-6 -2.96296E-6 L 0.38333 0.09329 " pathEditMode="relative" rAng="0" ptsTypes="AA">
                                      <p:cBhvr>
                                        <p:cTn id="29" dur="2000" fill="hold"/>
                                        <p:tgtEl>
                                          <p:spTgt spid="27"/>
                                        </p:tgtEl>
                                        <p:attrNameLst>
                                          <p:attrName>ppt_x</p:attrName>
                                          <p:attrName>ppt_y</p:attrName>
                                        </p:attrNameLst>
                                      </p:cBhvr>
                                      <p:rCtr x="19167" y="4653"/>
                                    </p:animMotion>
                                  </p:childTnLst>
                                </p:cTn>
                              </p:par>
                              <p:par>
                                <p:cTn id="30" presetID="63" presetClass="path" presetSubtype="0" accel="50000" decel="50000" fill="hold" grpId="0" nodeType="withEffect">
                                  <p:stCondLst>
                                    <p:cond delay="0"/>
                                  </p:stCondLst>
                                  <p:childTnLst>
                                    <p:animMotion origin="layout" path="M -3.33333E-6 -1.48148E-6 L 0.18577 0.00208 " pathEditMode="relative" rAng="0" ptsTypes="AA">
                                      <p:cBhvr>
                                        <p:cTn id="31" dur="2000" fill="hold"/>
                                        <p:tgtEl>
                                          <p:spTgt spid="29"/>
                                        </p:tgtEl>
                                        <p:attrNameLst>
                                          <p:attrName>ppt_x</p:attrName>
                                          <p:attrName>ppt_y</p:attrName>
                                        </p:attrNameLst>
                                      </p:cBhvr>
                                      <p:rCtr x="9288" y="93"/>
                                    </p:animMotion>
                                  </p:childTnLst>
                                </p:cTn>
                              </p:par>
                              <p:par>
                                <p:cTn id="32" presetID="63" presetClass="path" presetSubtype="0" accel="50000" decel="50000" fill="hold" grpId="0" nodeType="withEffect">
                                  <p:stCondLst>
                                    <p:cond delay="0"/>
                                  </p:stCondLst>
                                  <p:childTnLst>
                                    <p:animMotion origin="layout" path="M 3.33333E-6 -2.59259E-6 L 0.36545 0.18449 " pathEditMode="relative" rAng="0" ptsTypes="AA">
                                      <p:cBhvr>
                                        <p:cTn id="33" dur="2000" fill="hold"/>
                                        <p:tgtEl>
                                          <p:spTgt spid="33"/>
                                        </p:tgtEl>
                                        <p:attrNameLst>
                                          <p:attrName>ppt_x</p:attrName>
                                          <p:attrName>ppt_y</p:attrName>
                                        </p:attrNameLst>
                                      </p:cBhvr>
                                      <p:rCtr x="18264" y="9213"/>
                                    </p:animMotion>
                                  </p:childTnLst>
                                </p:cTn>
                              </p:par>
                              <p:par>
                                <p:cTn id="34" presetID="63" presetClass="path" presetSubtype="0" accel="50000" decel="50000" fill="hold" grpId="0" nodeType="withEffect">
                                  <p:stCondLst>
                                    <p:cond delay="0"/>
                                  </p:stCondLst>
                                  <p:childTnLst>
                                    <p:animMotion origin="layout" path="M -3.33333E-6 -3.7037E-6 L 0.18577 -0.08611 " pathEditMode="relative" rAng="0" ptsTypes="AA">
                                      <p:cBhvr>
                                        <p:cTn id="35" dur="2000" fill="hold"/>
                                        <p:tgtEl>
                                          <p:spTgt spid="37"/>
                                        </p:tgtEl>
                                        <p:attrNameLst>
                                          <p:attrName>ppt_x</p:attrName>
                                          <p:attrName>ppt_y</p:attrName>
                                        </p:attrNameLst>
                                      </p:cBhvr>
                                      <p:rCtr x="9288"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p:bldP spid="29" grpId="0"/>
      <p:bldP spid="32" grpId="0"/>
      <p:bldP spid="33" grpId="0"/>
      <p:bldP spid="34" grpId="0"/>
      <p:bldP spid="35" grpId="0"/>
      <p:bldP spid="36" grpId="0"/>
      <p:bldP spid="3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3422"/>
            <a:ext cx="7543800" cy="1248102"/>
          </a:xfrm>
        </p:spPr>
        <p:txBody>
          <a:bodyPr/>
          <a:lstStyle/>
          <a:p>
            <a:pPr marL="512763" indent="-512763">
              <a:buNone/>
            </a:pPr>
            <a:r>
              <a:rPr lang="en-US" sz="2400" dirty="0">
                <a:solidFill>
                  <a:srgbClr val="C00000"/>
                </a:solidFill>
              </a:rPr>
              <a:t>Q:	Draw the NDFA for this regular expression: </a:t>
            </a:r>
            <a:br>
              <a:rPr lang="en-US" sz="2400" dirty="0">
                <a:solidFill>
                  <a:srgbClr val="C00000"/>
                </a:solidFill>
              </a:rPr>
            </a:br>
            <a:r>
              <a:rPr lang="en-US" sz="2400" dirty="0">
                <a:solidFill>
                  <a:srgbClr val="C00000"/>
                </a:solidFill>
              </a:rPr>
              <a:t>                         </a:t>
            </a:r>
            <a:r>
              <a:rPr lang="en-US" sz="2400" b="1" dirty="0">
                <a:solidFill>
                  <a:srgbClr val="C00000"/>
                </a:solidFill>
              </a:rPr>
              <a:t>    </a:t>
            </a:r>
            <a:r>
              <a:rPr lang="en-US" sz="2400" b="1" dirty="0">
                <a:solidFill>
                  <a:srgbClr val="0C9B4D"/>
                </a:solidFill>
              </a:rPr>
              <a:t>a*a*</a:t>
            </a:r>
          </a:p>
        </p:txBody>
      </p:sp>
      <p:sp>
        <p:nvSpPr>
          <p:cNvPr id="27" name="Content Placeholder 2"/>
          <p:cNvSpPr txBox="1">
            <a:spLocks/>
          </p:cNvSpPr>
          <p:nvPr/>
        </p:nvSpPr>
        <p:spPr bwMode="auto">
          <a:xfrm>
            <a:off x="0" y="1311165"/>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t>
            </a:r>
          </a:p>
        </p:txBody>
      </p:sp>
      <p:sp>
        <p:nvSpPr>
          <p:cNvPr id="28" name="Content Placeholder 2"/>
          <p:cNvSpPr txBox="1">
            <a:spLocks/>
          </p:cNvSpPr>
          <p:nvPr/>
        </p:nvSpPr>
        <p:spPr bwMode="auto">
          <a:xfrm>
            <a:off x="0" y="346053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29" name="Content Placeholder 2"/>
          <p:cNvSpPr txBox="1">
            <a:spLocks/>
          </p:cNvSpPr>
          <p:nvPr/>
        </p:nvSpPr>
        <p:spPr bwMode="auto">
          <a:xfrm>
            <a:off x="0" y="384153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“Any string of 0 or more a’s.”</a:t>
            </a:r>
          </a:p>
        </p:txBody>
      </p:sp>
      <p:sp>
        <p:nvSpPr>
          <p:cNvPr id="34" name="Content Placeholder 2"/>
          <p:cNvSpPr txBox="1">
            <a:spLocks/>
          </p:cNvSpPr>
          <p:nvPr/>
        </p:nvSpPr>
        <p:spPr bwMode="auto">
          <a:xfrm>
            <a:off x="0" y="4800600"/>
            <a:ext cx="7848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Was there an easier way of saying the same thing?</a:t>
            </a:r>
          </a:p>
        </p:txBody>
      </p:sp>
      <p:sp>
        <p:nvSpPr>
          <p:cNvPr id="35" name="Content Placeholder 2"/>
          <p:cNvSpPr txBox="1">
            <a:spLocks/>
          </p:cNvSpPr>
          <p:nvPr/>
        </p:nvSpPr>
        <p:spPr bwMode="auto">
          <a:xfrm>
            <a:off x="0" y="5197365"/>
            <a:ext cx="6629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lnSpc>
                <a:spcPct val="90000"/>
              </a:lnSpc>
              <a:buFontTx/>
              <a:buNone/>
            </a:pPr>
            <a:r>
              <a:rPr lang="en-US" sz="2400" b="0" kern="0" dirty="0">
                <a:solidFill>
                  <a:srgbClr val="C00000"/>
                </a:solidFill>
              </a:rPr>
              <a:t>A:	Yes: </a:t>
            </a:r>
            <a:r>
              <a:rPr lang="en-US" sz="2400" kern="0" dirty="0">
                <a:solidFill>
                  <a:srgbClr val="0C9B4D"/>
                </a:solidFill>
              </a:rPr>
              <a:t>a*</a:t>
            </a:r>
          </a:p>
        </p:txBody>
      </p:sp>
      <p:grpSp>
        <p:nvGrpSpPr>
          <p:cNvPr id="2" name="Group 1"/>
          <p:cNvGrpSpPr/>
          <p:nvPr/>
        </p:nvGrpSpPr>
        <p:grpSpPr>
          <a:xfrm>
            <a:off x="1295400" y="1255582"/>
            <a:ext cx="4358640" cy="1676399"/>
            <a:chOff x="4709160" y="152400"/>
            <a:chExt cx="4358640" cy="1676399"/>
          </a:xfrm>
        </p:grpSpPr>
        <p:grpSp>
          <p:nvGrpSpPr>
            <p:cNvPr id="6" name="Group 16"/>
            <p:cNvGrpSpPr>
              <a:grpSpLocks/>
            </p:cNvGrpSpPr>
            <p:nvPr/>
          </p:nvGrpSpPr>
          <p:grpSpPr bwMode="auto">
            <a:xfrm>
              <a:off x="4785360" y="228600"/>
              <a:ext cx="4282440" cy="1573923"/>
              <a:chOff x="1965960" y="4038600"/>
              <a:chExt cx="4282440" cy="1573923"/>
            </a:xfrm>
          </p:grpSpPr>
          <p:sp>
            <p:nvSpPr>
              <p:cNvPr id="7"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9" name="Rectangle 5"/>
              <p:cNvSpPr>
                <a:spLocks noChangeArrowheads="1"/>
              </p:cNvSpPr>
              <p:nvPr/>
            </p:nvSpPr>
            <p:spPr bwMode="auto">
              <a:xfrm>
                <a:off x="4419600"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10"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11" name="Straight Arrow Connector 8"/>
              <p:cNvCxnSpPr>
                <a:cxnSpLocks noChangeShapeType="1"/>
              </p:cNvCxnSpPr>
              <p:nvPr/>
            </p:nvCxnSpPr>
            <p:spPr bwMode="auto">
              <a:xfrm>
                <a:off x="3108960" y="4533900"/>
                <a:ext cx="1463040" cy="0"/>
              </a:xfrm>
              <a:prstGeom prst="straightConnector1">
                <a:avLst/>
              </a:prstGeom>
              <a:noFill/>
              <a:ln w="9525" algn="ctr">
                <a:solidFill>
                  <a:schemeClr val="tx1"/>
                </a:solidFill>
                <a:round/>
                <a:headEnd/>
                <a:tailEnd type="arrow" w="med" len="med"/>
              </a:ln>
            </p:spPr>
          </p:cxnSp>
          <p:sp>
            <p:nvSpPr>
              <p:cNvPr id="12"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sp>
            <p:nvSpPr>
              <p:cNvPr id="13" name="Arc 12"/>
              <p:cNvSpPr/>
              <p:nvPr/>
            </p:nvSpPr>
            <p:spPr bwMode="auto">
              <a:xfrm>
                <a:off x="5334000" y="4648200"/>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grpSp>
        <p:sp>
          <p:nvSpPr>
            <p:cNvPr id="17" name="Oval 16"/>
            <p:cNvSpPr/>
            <p:nvPr/>
          </p:nvSpPr>
          <p:spPr bwMode="auto">
            <a:xfrm>
              <a:off x="470916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30" name="Arc 29"/>
            <p:cNvSpPr/>
            <p:nvPr/>
          </p:nvSpPr>
          <p:spPr bwMode="auto">
            <a:xfrm>
              <a:off x="5486400" y="841248"/>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dirty="0">
                <a:latin typeface="Arial" charset="0"/>
                <a:ea typeface="新細明體" charset="-120"/>
              </a:endParaRPr>
            </a:p>
          </p:txBody>
        </p:sp>
        <p:sp>
          <p:nvSpPr>
            <p:cNvPr id="31" name="Oval 30"/>
            <p:cNvSpPr/>
            <p:nvPr/>
          </p:nvSpPr>
          <p:spPr bwMode="auto">
            <a:xfrm>
              <a:off x="739140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38" name="Rectangle 5"/>
            <p:cNvSpPr>
              <a:spLocks noChangeArrowheads="1"/>
            </p:cNvSpPr>
            <p:nvPr/>
          </p:nvSpPr>
          <p:spPr bwMode="auto">
            <a:xfrm>
              <a:off x="5715000" y="1371600"/>
              <a:ext cx="1524000" cy="457199"/>
            </a:xfrm>
            <a:prstGeom prst="rect">
              <a:avLst/>
            </a:prstGeom>
            <a:noFill/>
            <a:ln w="9525" algn="ctr">
              <a:noFill/>
              <a:round/>
              <a:headEnd/>
              <a:tailEnd/>
            </a:ln>
          </p:spPr>
          <p:txBody>
            <a:bodyPr/>
            <a:lstStyle/>
            <a:p>
              <a:pPr algn="ctr"/>
              <a:r>
                <a:rPr lang="en-US" altLang="zh-TW" sz="2800" dirty="0">
                  <a:latin typeface="Arial" charset="0"/>
                </a:rPr>
                <a:t>a</a:t>
              </a:r>
            </a:p>
          </p:txBody>
        </p:sp>
      </p:grpSp>
    </p:spTree>
    <p:extLst>
      <p:ext uri="{BB962C8B-B14F-4D97-AF65-F5344CB8AC3E}">
        <p14:creationId xmlns:p14="http://schemas.microsoft.com/office/powerpoint/2010/main" val="349306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4" presetClass="entr" presetSubtype="1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randombar(horizontal)">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
                                            <p:txEl>
                                              <p:pRg st="0" end="0"/>
                                            </p:txEl>
                                          </p:spTgt>
                                        </p:tgtEl>
                                        <p:attrNameLst>
                                          <p:attrName>style.color</p:attrName>
                                        </p:attrNameLst>
                                      </p:cBhvr>
                                      <p:to>
                                        <a:srgbClr val="7F7F7F"/>
                                      </p:to>
                                    </p:animClr>
                                  </p:childTnLst>
                                </p:cTn>
                              </p:par>
                              <p:par>
                                <p:cTn id="14" presetID="3" presetClass="emph" presetSubtype="2" fill="hold" grpId="1" nodeType="withEffect">
                                  <p:stCondLst>
                                    <p:cond delay="0"/>
                                  </p:stCondLst>
                                  <p:childTnLst>
                                    <p:animClr clrSpc="rgb" dir="cw">
                                      <p:cBhvr override="childStyle">
                                        <p:cTn id="15" dur="500" fill="hold"/>
                                        <p:tgtEl>
                                          <p:spTgt spid="27"/>
                                        </p:tgtEl>
                                        <p:attrNameLst>
                                          <p:attrName>style.color</p:attrName>
                                        </p:attrNameLst>
                                      </p:cBhvr>
                                      <p:to>
                                        <a:srgbClr val="7F7F7F"/>
                                      </p:to>
                                    </p:animClr>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grpId="1" nodeType="clickEffect">
                                  <p:stCondLst>
                                    <p:cond delay="0"/>
                                  </p:stCondLst>
                                  <p:childTnLst>
                                    <p:animClr clrSpc="rgb" dir="cw">
                                      <p:cBhvr override="childStyle">
                                        <p:cTn id="25" dur="500" fill="hold"/>
                                        <p:tgtEl>
                                          <p:spTgt spid="28"/>
                                        </p:tgtEl>
                                        <p:attrNameLst>
                                          <p:attrName>style.color</p:attrName>
                                        </p:attrNameLst>
                                      </p:cBhvr>
                                      <p:to>
                                        <a:srgbClr val="7F7F7F"/>
                                      </p:to>
                                    </p:animClr>
                                  </p:childTnLst>
                                </p:cTn>
                              </p:par>
                              <p:par>
                                <p:cTn id="26" presetID="3" presetClass="emph" presetSubtype="2" fill="hold" grpId="1" nodeType="withEffect">
                                  <p:stCondLst>
                                    <p:cond delay="0"/>
                                  </p:stCondLst>
                                  <p:childTnLst>
                                    <p:animClr clrSpc="rgb" dir="cw">
                                      <p:cBhvr override="childStyle">
                                        <p:cTn id="27" dur="500" fill="hold"/>
                                        <p:tgtEl>
                                          <p:spTgt spid="29"/>
                                        </p:tgtEl>
                                        <p:attrNameLst>
                                          <p:attrName>style.color</p:attrName>
                                        </p:attrNameLst>
                                      </p:cBhvr>
                                      <p:to>
                                        <a:srgbClr val="7F7F7F"/>
                                      </p:to>
                                    </p:animClr>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7" grpId="1"/>
      <p:bldP spid="28" grpId="0"/>
      <p:bldP spid="28" grpId="1"/>
      <p:bldP spid="29" grpId="0"/>
      <p:bldP spid="29" grpId="1"/>
      <p:bldP spid="34" grpId="0"/>
      <p:bldP spid="3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en-US" altLang="zh-TW" dirty="0">
                <a:solidFill>
                  <a:schemeClr val="accent2"/>
                </a:solidFill>
              </a:rPr>
              <a:t>Searching for something in a file</a:t>
            </a:r>
            <a:br>
              <a:rPr lang="en-US" altLang="zh-TW" dirty="0">
                <a:solidFill>
                  <a:schemeClr val="accent2"/>
                </a:solidFill>
              </a:rPr>
            </a:br>
            <a:r>
              <a:rPr lang="en-US" altLang="zh-TW" dirty="0">
                <a:solidFill>
                  <a:srgbClr val="0C9B4D"/>
                </a:solidFill>
              </a:rPr>
              <a:t>grep</a:t>
            </a:r>
          </a:p>
        </p:txBody>
      </p:sp>
      <p:sp>
        <p:nvSpPr>
          <p:cNvPr id="96260" name="Rectangle 3"/>
          <p:cNvSpPr>
            <a:spLocks noGrp="1" noChangeArrowheads="1"/>
          </p:cNvSpPr>
          <p:nvPr>
            <p:ph type="body" idx="1"/>
          </p:nvPr>
        </p:nvSpPr>
        <p:spPr>
          <a:xfrm>
            <a:off x="152400" y="1752600"/>
            <a:ext cx="8839200" cy="5105400"/>
          </a:xfrm>
        </p:spPr>
        <p:txBody>
          <a:bodyPr/>
          <a:lstStyle/>
          <a:p>
            <a:pPr marL="0" indent="0" algn="just" eaLnBrk="1" hangingPunct="1">
              <a:lnSpc>
                <a:spcPct val="80000"/>
              </a:lnSpc>
              <a:buFontTx/>
              <a:buNone/>
              <a:tabLst>
                <a:tab pos="338138" algn="l"/>
              </a:tabLst>
            </a:pPr>
            <a:r>
              <a:rPr lang="en-US" altLang="zh-TW" sz="2800" dirty="0">
                <a:solidFill>
                  <a:srgbClr val="FF0000"/>
                </a:solidFill>
                <a:latin typeface="Times New Roman" pitchFamily="18" charset="0"/>
              </a:rPr>
              <a:t>Suppose you can’t remember how to spell a word. </a:t>
            </a:r>
          </a:p>
          <a:p>
            <a:pPr marL="0" indent="0" algn="just" eaLnBrk="1" hangingPunct="1">
              <a:lnSpc>
                <a:spcPct val="80000"/>
              </a:lnSpc>
              <a:spcBef>
                <a:spcPts val="1800"/>
              </a:spcBef>
              <a:buFontTx/>
              <a:buNone/>
              <a:tabLst>
                <a:tab pos="338138" algn="l"/>
              </a:tabLst>
            </a:pPr>
            <a:r>
              <a:rPr lang="en-US" altLang="zh-TW" sz="2800" dirty="0">
                <a:solidFill>
                  <a:srgbClr val="FF0000"/>
                </a:solidFill>
                <a:latin typeface="Times New Roman" pitchFamily="18" charset="0"/>
              </a:rPr>
              <a:t>You </a:t>
            </a:r>
            <a:r>
              <a:rPr lang="en-US" altLang="zh-TW" sz="2800" dirty="0" smtClean="0">
                <a:solidFill>
                  <a:srgbClr val="FF0000"/>
                </a:solidFill>
                <a:latin typeface="Times New Roman" pitchFamily="18" charset="0"/>
              </a:rPr>
              <a:t>remember </a:t>
            </a:r>
            <a:r>
              <a:rPr lang="en-US" altLang="zh-TW" sz="2800" dirty="0">
                <a:solidFill>
                  <a:srgbClr val="FF0000"/>
                </a:solidFill>
                <a:latin typeface="Times New Roman" pitchFamily="18" charset="0"/>
              </a:rPr>
              <a:t>it starts with a “</a:t>
            </a:r>
            <a:r>
              <a:rPr lang="en-US" altLang="zh-TW" sz="2800" b="1" dirty="0">
                <a:solidFill>
                  <a:srgbClr val="FF0000"/>
                </a:solidFill>
                <a:latin typeface="Times New Roman" pitchFamily="18" charset="0"/>
              </a:rPr>
              <a:t>z</a:t>
            </a:r>
            <a:r>
              <a:rPr lang="en-US" altLang="zh-TW" sz="2800" dirty="0">
                <a:solidFill>
                  <a:srgbClr val="FF0000"/>
                </a:solidFill>
                <a:latin typeface="Times New Roman" pitchFamily="18" charset="0"/>
              </a:rPr>
              <a:t>” (</a:t>
            </a:r>
            <a:r>
              <a:rPr lang="en-US" altLang="zh-TW" sz="2800" dirty="0" smtClean="0">
                <a:solidFill>
                  <a:srgbClr val="FF0000"/>
                </a:solidFill>
                <a:latin typeface="Times New Roman" pitchFamily="18" charset="0"/>
              </a:rPr>
              <a:t>but you </a:t>
            </a:r>
            <a:r>
              <a:rPr lang="en-US" altLang="zh-TW" sz="2800" dirty="0">
                <a:solidFill>
                  <a:srgbClr val="FF0000"/>
                </a:solidFill>
                <a:latin typeface="Times New Roman" pitchFamily="18" charset="0"/>
              </a:rPr>
              <a:t>don’t remember the second </a:t>
            </a:r>
            <a:r>
              <a:rPr lang="en-US" altLang="zh-TW" sz="2800" dirty="0" smtClean="0">
                <a:solidFill>
                  <a:srgbClr val="FF0000"/>
                </a:solidFill>
                <a:latin typeface="Times New Roman" pitchFamily="18" charset="0"/>
              </a:rPr>
              <a:t>letter so </a:t>
            </a:r>
            <a:r>
              <a:rPr lang="en-US" altLang="zh-TW" sz="2800" dirty="0">
                <a:solidFill>
                  <a:srgbClr val="FF0000"/>
                </a:solidFill>
                <a:latin typeface="Times New Roman" pitchFamily="18" charset="0"/>
              </a:rPr>
              <a:t>you can’t just look it up in a dictionary).</a:t>
            </a:r>
          </a:p>
          <a:p>
            <a:pPr marL="0" indent="0" algn="just" eaLnBrk="1" hangingPunct="1">
              <a:lnSpc>
                <a:spcPct val="80000"/>
              </a:lnSpc>
              <a:spcBef>
                <a:spcPts val="1800"/>
              </a:spcBef>
              <a:buFontTx/>
              <a:buNone/>
              <a:tabLst>
                <a:tab pos="338138" algn="l"/>
              </a:tabLst>
            </a:pPr>
            <a:r>
              <a:rPr lang="en-US" altLang="zh-TW" sz="2800" dirty="0">
                <a:solidFill>
                  <a:srgbClr val="FF0000"/>
                </a:solidFill>
                <a:latin typeface="Times New Roman" pitchFamily="18" charset="0"/>
              </a:rPr>
              <a:t>But you do know that it has a “</a:t>
            </a:r>
            <a:r>
              <a:rPr lang="en-US" altLang="zh-TW" sz="2800" b="1" dirty="0">
                <a:solidFill>
                  <a:srgbClr val="FF0000"/>
                </a:solidFill>
                <a:latin typeface="Times New Roman" pitchFamily="18" charset="0"/>
              </a:rPr>
              <a:t>gm</a:t>
            </a:r>
            <a:r>
              <a:rPr lang="en-US" altLang="zh-TW" sz="2800" dirty="0">
                <a:solidFill>
                  <a:srgbClr val="FF0000"/>
                </a:solidFill>
                <a:latin typeface="Times New Roman" pitchFamily="18" charset="0"/>
              </a:rPr>
              <a:t>” somewhere in it and that it ends in “</a:t>
            </a:r>
            <a:r>
              <a:rPr lang="en-US" altLang="zh-TW" sz="2800" b="1" dirty="0" err="1">
                <a:solidFill>
                  <a:srgbClr val="FF0000"/>
                </a:solidFill>
                <a:latin typeface="Times New Roman" pitchFamily="18" charset="0"/>
              </a:rPr>
              <a:t>ic</a:t>
            </a:r>
            <a:r>
              <a:rPr lang="en-US" altLang="zh-TW" sz="2800" dirty="0">
                <a:solidFill>
                  <a:srgbClr val="FF0000"/>
                </a:solidFill>
                <a:latin typeface="Times New Roman" pitchFamily="18" charset="0"/>
              </a:rPr>
              <a:t>” or “</a:t>
            </a:r>
            <a:r>
              <a:rPr lang="en-US" altLang="zh-TW" sz="2800" b="1" dirty="0" err="1">
                <a:solidFill>
                  <a:srgbClr val="FF0000"/>
                </a:solidFill>
                <a:latin typeface="Times New Roman" pitchFamily="18" charset="0"/>
              </a:rPr>
              <a:t>ics</a:t>
            </a:r>
            <a:r>
              <a:rPr lang="en-US" altLang="zh-TW" sz="2800" dirty="0">
                <a:solidFill>
                  <a:srgbClr val="FF0000"/>
                </a:solidFill>
                <a:latin typeface="Times New Roman" pitchFamily="18" charset="0"/>
              </a:rPr>
              <a:t>”.  </a:t>
            </a:r>
          </a:p>
          <a:p>
            <a:pPr marL="0" indent="0" algn="just" eaLnBrk="1" hangingPunct="1">
              <a:lnSpc>
                <a:spcPct val="80000"/>
              </a:lnSpc>
              <a:spcBef>
                <a:spcPts val="1800"/>
              </a:spcBef>
              <a:buFontTx/>
              <a:buNone/>
              <a:tabLst>
                <a:tab pos="338138" algn="l"/>
              </a:tabLst>
            </a:pPr>
            <a:r>
              <a:rPr lang="en-US" altLang="zh-TW" sz="2800" dirty="0">
                <a:solidFill>
                  <a:srgbClr val="FF0000"/>
                </a:solidFill>
                <a:latin typeface="Times New Roman" pitchFamily="18" charset="0"/>
              </a:rPr>
              <a:t>Then you can find it in </a:t>
            </a:r>
            <a:r>
              <a:rPr lang="en-US" altLang="zh-TW" sz="2800" dirty="0" err="1">
                <a:solidFill>
                  <a:srgbClr val="FF0000"/>
                </a:solidFill>
                <a:latin typeface="Times New Roman" pitchFamily="18" charset="0"/>
              </a:rPr>
              <a:t>grep</a:t>
            </a:r>
            <a:r>
              <a:rPr lang="en-US" altLang="zh-TW" sz="2800" dirty="0">
                <a:solidFill>
                  <a:srgbClr val="FF0000"/>
                </a:solidFill>
                <a:latin typeface="Times New Roman" pitchFamily="18" charset="0"/>
              </a:rPr>
              <a:t> with:</a:t>
            </a:r>
          </a:p>
          <a:p>
            <a:pPr marL="0" indent="0" algn="just" eaLnBrk="1" hangingPunct="1">
              <a:lnSpc>
                <a:spcPct val="80000"/>
              </a:lnSpc>
              <a:buFontTx/>
              <a:buNone/>
              <a:tabLst>
                <a:tab pos="338138" algn="l"/>
              </a:tabLst>
            </a:pPr>
            <a:r>
              <a:rPr lang="en-US" altLang="zh-TW" sz="2800" dirty="0">
                <a:solidFill>
                  <a:srgbClr val="000000"/>
                </a:solidFill>
              </a:rPr>
              <a:t>%</a:t>
            </a:r>
            <a:r>
              <a:rPr lang="en-US" altLang="zh-TW" dirty="0">
                <a:solidFill>
                  <a:srgbClr val="000000"/>
                </a:solidFill>
                <a:latin typeface="High Tower Text" pitchFamily="18" charset="0"/>
              </a:rPr>
              <a:t> </a:t>
            </a:r>
            <a:r>
              <a:rPr lang="en-US" altLang="zh-TW" dirty="0" err="1">
                <a:solidFill>
                  <a:srgbClr val="000000"/>
                </a:solidFill>
                <a:latin typeface="High Tower Text" pitchFamily="18" charset="0"/>
              </a:rPr>
              <a:t>grep</a:t>
            </a:r>
            <a:r>
              <a:rPr lang="en-US" altLang="zh-TW" dirty="0">
                <a:solidFill>
                  <a:srgbClr val="000000"/>
                </a:solidFill>
                <a:latin typeface="High Tower Text" pitchFamily="18" charset="0"/>
              </a:rPr>
              <a:t>  '^z.*gm.*</a:t>
            </a:r>
            <a:r>
              <a:rPr lang="en-US" altLang="zh-TW" dirty="0" err="1">
                <a:solidFill>
                  <a:srgbClr val="000000"/>
                </a:solidFill>
                <a:latin typeface="High Tower Text" pitchFamily="18" charset="0"/>
              </a:rPr>
              <a:t>ic</a:t>
            </a:r>
            <a:r>
              <a:rPr lang="en-US" altLang="zh-TW" dirty="0" err="1">
                <a:solidFill>
                  <a:srgbClr val="CF3E0E"/>
                </a:solidFill>
                <a:latin typeface="High Tower Text" pitchFamily="18" charset="0"/>
              </a:rPr>
              <a:t>s</a:t>
            </a:r>
            <a:r>
              <a:rPr lang="en-US" altLang="zh-TW" dirty="0">
                <a:solidFill>
                  <a:srgbClr val="CF3E0E"/>
                </a:solidFill>
                <a:latin typeface="High Tower Text" pitchFamily="18" charset="0"/>
              </a:rPr>
              <a:t>*</a:t>
            </a:r>
            <a:r>
              <a:rPr lang="en-US" altLang="zh-TW" sz="2800" dirty="0">
                <a:solidFill>
                  <a:srgbClr val="000000"/>
                </a:solidFill>
              </a:rPr>
              <a:t>$</a:t>
            </a:r>
            <a:r>
              <a:rPr lang="en-US" altLang="zh-TW" dirty="0">
                <a:solidFill>
                  <a:srgbClr val="000000"/>
                </a:solidFill>
                <a:latin typeface="High Tower Text" pitchFamily="18" charset="0"/>
              </a:rPr>
              <a:t>'  dictionary</a:t>
            </a:r>
          </a:p>
          <a:p>
            <a:pPr marL="0" indent="0" algn="just" eaLnBrk="1" hangingPunct="1">
              <a:lnSpc>
                <a:spcPct val="80000"/>
              </a:lnSpc>
              <a:buFontTx/>
              <a:buNone/>
              <a:tabLst>
                <a:tab pos="338138" algn="l"/>
              </a:tabLst>
            </a:pPr>
            <a:r>
              <a:rPr lang="en-US" altLang="zh-TW" dirty="0">
                <a:solidFill>
                  <a:srgbClr val="000000"/>
                </a:solidFill>
                <a:latin typeface="High Tower Text" pitchFamily="18" charset="0"/>
              </a:rPr>
              <a:t>zeugmatic </a:t>
            </a:r>
          </a:p>
          <a:p>
            <a:pPr marL="0" indent="0" algn="just" eaLnBrk="1" hangingPunct="1">
              <a:lnSpc>
                <a:spcPct val="80000"/>
              </a:lnSpc>
              <a:buFontTx/>
              <a:buNone/>
              <a:tabLst>
                <a:tab pos="338138" algn="l"/>
              </a:tabLst>
            </a:pPr>
            <a:endParaRPr lang="en-US" altLang="zh-TW" sz="2800" dirty="0">
              <a:solidFill>
                <a:srgbClr val="000000"/>
              </a:solidFill>
              <a:latin typeface="Times New Roman" pitchFamily="18" charset="0"/>
            </a:endParaRPr>
          </a:p>
          <a:p>
            <a:pPr marL="0" indent="0" algn="just" eaLnBrk="1" hangingPunct="1">
              <a:lnSpc>
                <a:spcPct val="80000"/>
              </a:lnSpc>
              <a:buFontTx/>
              <a:buNone/>
              <a:tabLst>
                <a:tab pos="338138" algn="l"/>
              </a:tabLst>
            </a:pPr>
            <a:r>
              <a:rPr lang="en-US" altLang="zh-TW" sz="2800" dirty="0" smtClean="0">
                <a:solidFill>
                  <a:srgbClr val="CC3300"/>
                </a:solidFill>
                <a:latin typeface="Times New Roman" pitchFamily="18" charset="0"/>
              </a:rPr>
              <a:t>This “</a:t>
            </a:r>
            <a:r>
              <a:rPr lang="en-US" altLang="zh-TW" sz="2800" dirty="0" err="1" smtClean="0">
                <a:solidFill>
                  <a:srgbClr val="CC3300"/>
                </a:solidFill>
                <a:latin typeface="Times New Roman" pitchFamily="18" charset="0"/>
              </a:rPr>
              <a:t>ics</a:t>
            </a:r>
            <a:r>
              <a:rPr lang="en-US" altLang="zh-TW" sz="2800" dirty="0">
                <a:solidFill>
                  <a:srgbClr val="CC3300"/>
                </a:solidFill>
                <a:latin typeface="Times New Roman" pitchFamily="18" charset="0"/>
              </a:rPr>
              <a:t>*” </a:t>
            </a:r>
            <a:r>
              <a:rPr lang="en-US" altLang="zh-TW" sz="2800" dirty="0" smtClean="0">
                <a:solidFill>
                  <a:srgbClr val="CC3300"/>
                </a:solidFill>
                <a:latin typeface="Times New Roman" pitchFamily="18" charset="0"/>
              </a:rPr>
              <a:t>is </a:t>
            </a:r>
            <a:r>
              <a:rPr lang="en-US" altLang="zh-TW" sz="2800" dirty="0">
                <a:solidFill>
                  <a:srgbClr val="CC3300"/>
                </a:solidFill>
                <a:latin typeface="Times New Roman" pitchFamily="18" charset="0"/>
              </a:rPr>
              <a:t>imprecise </a:t>
            </a:r>
            <a:r>
              <a:rPr lang="en-US" altLang="zh-TW" sz="2800" spc="-100" dirty="0" smtClean="0">
                <a:solidFill>
                  <a:srgbClr val="CC3300"/>
                </a:solidFill>
                <a:latin typeface="Times New Roman" pitchFamily="18" charset="0"/>
              </a:rPr>
              <a:t>(</a:t>
            </a:r>
            <a:r>
              <a:rPr lang="zh-TW" altLang="en-US" sz="2000" dirty="0">
                <a:solidFill>
                  <a:srgbClr val="CC3300"/>
                </a:solidFill>
                <a:latin typeface="Times New Roman" pitchFamily="18" charset="0"/>
              </a:rPr>
              <a:t>不精</a:t>
            </a:r>
            <a:r>
              <a:rPr lang="zh-TW" altLang="en-US" sz="2000" spc="-100" dirty="0">
                <a:solidFill>
                  <a:srgbClr val="CC3300"/>
                </a:solidFill>
                <a:latin typeface="Times New Roman" pitchFamily="18" charset="0"/>
              </a:rPr>
              <a:t>确</a:t>
            </a:r>
            <a:r>
              <a:rPr lang="en-US" altLang="zh-TW" sz="2800" dirty="0" smtClean="0">
                <a:solidFill>
                  <a:srgbClr val="CC3300"/>
                </a:solidFill>
                <a:latin typeface="Times New Roman" pitchFamily="18" charset="0"/>
              </a:rPr>
              <a:t>) because </a:t>
            </a:r>
            <a:r>
              <a:rPr lang="en-US" altLang="zh-TW" sz="2800" dirty="0">
                <a:solidFill>
                  <a:srgbClr val="CC3300"/>
                </a:solidFill>
                <a:latin typeface="Times New Roman" pitchFamily="18" charset="0"/>
              </a:rPr>
              <a:t>it </a:t>
            </a:r>
            <a:r>
              <a:rPr lang="en-US" altLang="zh-TW" sz="2800" dirty="0" smtClean="0">
                <a:solidFill>
                  <a:srgbClr val="CC3300"/>
                </a:solidFill>
                <a:latin typeface="Times New Roman" pitchFamily="18" charset="0"/>
              </a:rPr>
              <a:t>can </a:t>
            </a:r>
            <a:r>
              <a:rPr lang="en-US" altLang="zh-TW" sz="2800" dirty="0">
                <a:solidFill>
                  <a:srgbClr val="CC3300"/>
                </a:solidFill>
                <a:latin typeface="Times New Roman" pitchFamily="18" charset="0"/>
              </a:rPr>
              <a:t>match </a:t>
            </a:r>
            <a:r>
              <a:rPr lang="en-US" altLang="zh-TW" sz="2800" dirty="0" err="1">
                <a:solidFill>
                  <a:srgbClr val="CC3300"/>
                </a:solidFill>
                <a:latin typeface="Times New Roman" pitchFamily="18" charset="0"/>
              </a:rPr>
              <a:t>ic</a:t>
            </a:r>
            <a:r>
              <a:rPr lang="en-US" altLang="zh-TW" sz="2800" dirty="0">
                <a:solidFill>
                  <a:srgbClr val="CC3300"/>
                </a:solidFill>
                <a:latin typeface="Times New Roman" pitchFamily="18" charset="0"/>
              </a:rPr>
              <a:t>, </a:t>
            </a:r>
            <a:r>
              <a:rPr lang="en-US" altLang="zh-TW" sz="2800" dirty="0" err="1">
                <a:solidFill>
                  <a:srgbClr val="CC3300"/>
                </a:solidFill>
                <a:latin typeface="Times New Roman" pitchFamily="18" charset="0"/>
              </a:rPr>
              <a:t>ics</a:t>
            </a:r>
            <a:r>
              <a:rPr lang="en-US" altLang="zh-TW" sz="2800" dirty="0">
                <a:solidFill>
                  <a:srgbClr val="CC3300"/>
                </a:solidFill>
                <a:latin typeface="Times New Roman" pitchFamily="18" charset="0"/>
              </a:rPr>
              <a:t>, </a:t>
            </a:r>
            <a:r>
              <a:rPr lang="en-US" altLang="zh-TW" sz="2800" dirty="0" err="1">
                <a:solidFill>
                  <a:srgbClr val="CC3300"/>
                </a:solidFill>
                <a:latin typeface="Times New Roman" pitchFamily="18" charset="0"/>
              </a:rPr>
              <a:t>icss</a:t>
            </a:r>
            <a:r>
              <a:rPr lang="en-US" altLang="zh-TW" sz="2800" dirty="0">
                <a:solidFill>
                  <a:srgbClr val="CC3300"/>
                </a:solidFill>
                <a:latin typeface="Times New Roman" pitchFamily="18" charset="0"/>
              </a:rPr>
              <a:t>, </a:t>
            </a:r>
            <a:r>
              <a:rPr lang="en-US" altLang="zh-TW" sz="2800" dirty="0" err="1">
                <a:solidFill>
                  <a:srgbClr val="CC3300"/>
                </a:solidFill>
                <a:latin typeface="Times New Roman" pitchFamily="18" charset="0"/>
              </a:rPr>
              <a:t>icsss</a:t>
            </a:r>
            <a:r>
              <a:rPr lang="en-US" altLang="zh-TW" sz="2800" dirty="0">
                <a:solidFill>
                  <a:srgbClr val="CC3300"/>
                </a:solidFill>
                <a:latin typeface="Times New Roman" pitchFamily="18" charset="0"/>
              </a:rPr>
              <a:t>, etc.</a:t>
            </a:r>
            <a:r>
              <a:rPr lang="en-US" altLang="zh-TW" sz="2800" dirty="0">
                <a:solidFill>
                  <a:srgbClr val="000000"/>
                </a:solidFill>
                <a:latin typeface="Times New Roman" pitchFamily="18" charset="0"/>
              </a:rPr>
              <a:t>  But, as </a:t>
            </a:r>
            <a:r>
              <a:rPr lang="en-US" altLang="zh-TW" sz="2800" dirty="0" smtClean="0">
                <a:solidFill>
                  <a:srgbClr val="000000"/>
                </a:solidFill>
                <a:latin typeface="Times New Roman" pitchFamily="18" charset="0"/>
              </a:rPr>
              <a:t>we </a:t>
            </a:r>
            <a:r>
              <a:rPr lang="en-US" altLang="zh-TW" sz="2800" dirty="0">
                <a:solidFill>
                  <a:srgbClr val="000000"/>
                </a:solidFill>
                <a:latin typeface="Times New Roman" pitchFamily="18" charset="0"/>
              </a:rPr>
              <a:t>see, </a:t>
            </a:r>
            <a:r>
              <a:rPr lang="en-US" altLang="zh-TW" sz="2800" dirty="0" smtClean="0">
                <a:solidFill>
                  <a:srgbClr val="000000"/>
                </a:solidFill>
                <a:latin typeface="Times New Roman" pitchFamily="18" charset="0"/>
              </a:rPr>
              <a:t>i</a:t>
            </a:r>
            <a:r>
              <a:rPr lang="en-US" altLang="zh-TW" sz="2800" dirty="0" smtClean="0">
                <a:latin typeface="Times New Roman" pitchFamily="18" charset="0"/>
              </a:rPr>
              <a:t>t</a:t>
            </a:r>
            <a:r>
              <a:rPr lang="en-US" altLang="zh-TW" sz="2800" dirty="0">
                <a:latin typeface="Times New Roman" pitchFamily="18" charset="0"/>
              </a:rPr>
              <a:t>’</a:t>
            </a:r>
            <a:r>
              <a:rPr lang="en-US" altLang="zh-TW" sz="2800" dirty="0" smtClean="0">
                <a:solidFill>
                  <a:srgbClr val="000000"/>
                </a:solidFill>
                <a:latin typeface="Times New Roman" pitchFamily="18" charset="0"/>
              </a:rPr>
              <a:t>s </a:t>
            </a:r>
            <a:r>
              <a:rPr lang="en-US" altLang="zh-TW" sz="2800" dirty="0">
                <a:solidFill>
                  <a:srgbClr val="000000"/>
                </a:solidFill>
                <a:latin typeface="Times New Roman" pitchFamily="18" charset="0"/>
              </a:rPr>
              <a:t>good enough in this case.</a:t>
            </a:r>
          </a:p>
          <a:p>
            <a:pPr marL="0" indent="0" eaLnBrk="1" hangingPunct="1">
              <a:lnSpc>
                <a:spcPct val="80000"/>
              </a:lnSpc>
              <a:tabLst>
                <a:tab pos="338138" algn="l"/>
              </a:tabLst>
            </a:pPr>
            <a:endParaRPr lang="zh-TW" altLang="en-US" dirty="0">
              <a:solidFill>
                <a:srgbClr val="000000"/>
              </a:solidFill>
              <a:latin typeface="Times New Roman" pitchFamily="18" charset="0"/>
            </a:endParaRPr>
          </a:p>
        </p:txBody>
      </p:sp>
      <p:sp>
        <p:nvSpPr>
          <p:cNvPr id="2" name="Rectangle 1"/>
          <p:cNvSpPr/>
          <p:nvPr/>
        </p:nvSpPr>
        <p:spPr bwMode="auto">
          <a:xfrm>
            <a:off x="1676400" y="4648200"/>
            <a:ext cx="2438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6261" name="Line 6"/>
          <p:cNvSpPr>
            <a:spLocks noChangeShapeType="1"/>
          </p:cNvSpPr>
          <p:nvPr/>
        </p:nvSpPr>
        <p:spPr bwMode="auto">
          <a:xfrm flipV="1">
            <a:off x="1447800" y="4953000"/>
            <a:ext cx="2057400" cy="990600"/>
          </a:xfrm>
          <a:prstGeom prst="line">
            <a:avLst/>
          </a:prstGeom>
          <a:noFill/>
          <a:ln w="9525">
            <a:solidFill>
              <a:srgbClr val="FF0000"/>
            </a:solidFill>
            <a:round/>
            <a:headEnd/>
            <a:tailEnd type="triangle" w="med" len="med"/>
          </a:ln>
        </p:spPr>
        <p:txBody>
          <a:bodyPr/>
          <a:lstStyle/>
          <a:p>
            <a:endParaRPr lang="en-US">
              <a:solidFill>
                <a:srgbClr val="000000"/>
              </a:solidFill>
            </a:endParaRPr>
          </a:p>
        </p:txBody>
      </p:sp>
    </p:spTree>
    <p:extLst>
      <p:ext uri="{BB962C8B-B14F-4D97-AF65-F5344CB8AC3E}">
        <p14:creationId xmlns:p14="http://schemas.microsoft.com/office/powerpoint/2010/main" val="111397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Effect transition="in" filter="randombar(horizontal)">
                                      <p:cBhvr>
                                        <p:cTn id="7" dur="500"/>
                                        <p:tgtEl>
                                          <p:spTgt spid="96260">
                                            <p:txEl>
                                              <p:pRg st="0" end="0"/>
                                            </p:txEl>
                                          </p:spTgt>
                                        </p:tgtEl>
                                      </p:cBhvr>
                                    </p:animEffect>
                                  </p:childTnLst>
                                  <p:subTnLst>
                                    <p:animClr clrSpc="rgb" dir="cw">
                                      <p:cBhvr override="childStyle">
                                        <p:cTn dur="1" fill="hold" display="0" masterRel="nextClick" afterEffect="1"/>
                                        <p:tgtEl>
                                          <p:spTgt spid="96260">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6260">
                                            <p:txEl>
                                              <p:pRg st="1" end="1"/>
                                            </p:txEl>
                                          </p:spTgt>
                                        </p:tgtEl>
                                        <p:attrNameLst>
                                          <p:attrName>style.visibility</p:attrName>
                                        </p:attrNameLst>
                                      </p:cBhvr>
                                      <p:to>
                                        <p:strVal val="visible"/>
                                      </p:to>
                                    </p:set>
                                    <p:animEffect transition="in" filter="randombar(horizontal)">
                                      <p:cBhvr>
                                        <p:cTn id="12" dur="500"/>
                                        <p:tgtEl>
                                          <p:spTgt spid="96260">
                                            <p:txEl>
                                              <p:pRg st="1" end="1"/>
                                            </p:txEl>
                                          </p:spTgt>
                                        </p:tgtEl>
                                      </p:cBhvr>
                                    </p:animEffect>
                                  </p:childTnLst>
                                  <p:subTnLst>
                                    <p:animClr clrSpc="rgb" dir="cw">
                                      <p:cBhvr override="childStyle">
                                        <p:cTn dur="1" fill="hold" display="0" masterRel="nextClick" afterEffect="1"/>
                                        <p:tgtEl>
                                          <p:spTgt spid="96260">
                                            <p:txEl>
                                              <p:pRg st="1" end="1"/>
                                            </p:txEl>
                                          </p:spTgt>
                                        </p:tgtEl>
                                        <p:attrNameLst>
                                          <p:attrName>ppt_c</p:attrName>
                                        </p:attrNameLst>
                                      </p:cBhvr>
                                      <p:to>
                                        <a:schemeClr val="bg2"/>
                                      </p:to>
                                    </p:animClr>
                                  </p:subTnLst>
                                </p:cTn>
                              </p:par>
                              <p:par>
                                <p:cTn id="13" presetID="14" presetClass="entr" presetSubtype="10" fill="hold" nodeType="withEffect">
                                  <p:stCondLst>
                                    <p:cond delay="0"/>
                                  </p:stCondLst>
                                  <p:childTnLst>
                                    <p:set>
                                      <p:cBhvr>
                                        <p:cTn id="14" dur="1" fill="hold">
                                          <p:stCondLst>
                                            <p:cond delay="0"/>
                                          </p:stCondLst>
                                        </p:cTn>
                                        <p:tgtEl>
                                          <p:spTgt spid="96260">
                                            <p:txEl>
                                              <p:pRg st="2" end="2"/>
                                            </p:txEl>
                                          </p:spTgt>
                                        </p:tgtEl>
                                        <p:attrNameLst>
                                          <p:attrName>style.visibility</p:attrName>
                                        </p:attrNameLst>
                                      </p:cBhvr>
                                      <p:to>
                                        <p:strVal val="visible"/>
                                      </p:to>
                                    </p:set>
                                    <p:animEffect transition="in" filter="randombar(horizontal)">
                                      <p:cBhvr>
                                        <p:cTn id="15" dur="500"/>
                                        <p:tgtEl>
                                          <p:spTgt spid="96260">
                                            <p:txEl>
                                              <p:pRg st="2" end="2"/>
                                            </p:txEl>
                                          </p:spTgt>
                                        </p:tgtEl>
                                      </p:cBhvr>
                                    </p:animEffect>
                                  </p:childTnLst>
                                  <p:subTnLst>
                                    <p:animClr clrSpc="rgb" dir="cw">
                                      <p:cBhvr override="childStyle">
                                        <p:cTn dur="1" fill="hold" display="0" masterRel="nextClick" afterEffect="1"/>
                                        <p:tgtEl>
                                          <p:spTgt spid="96260">
                                            <p:txEl>
                                              <p:pRg st="2" end="2"/>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6260">
                                            <p:txEl>
                                              <p:pRg st="3" end="3"/>
                                            </p:txEl>
                                          </p:spTgt>
                                        </p:tgtEl>
                                        <p:attrNameLst>
                                          <p:attrName>style.visibility</p:attrName>
                                        </p:attrNameLst>
                                      </p:cBhvr>
                                      <p:to>
                                        <p:strVal val="visible"/>
                                      </p:to>
                                    </p:set>
                                    <p:animEffect transition="in" filter="randombar(horizontal)">
                                      <p:cBhvr>
                                        <p:cTn id="20" dur="500"/>
                                        <p:tgtEl>
                                          <p:spTgt spid="96260">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96260">
                                            <p:txEl>
                                              <p:pRg st="4" end="4"/>
                                            </p:txEl>
                                          </p:spTgt>
                                        </p:tgtEl>
                                        <p:attrNameLst>
                                          <p:attrName>style.visibility</p:attrName>
                                        </p:attrNameLst>
                                      </p:cBhvr>
                                      <p:to>
                                        <p:strVal val="visible"/>
                                      </p:to>
                                    </p:set>
                                    <p:animEffect transition="in" filter="randombar(horizontal)">
                                      <p:cBhvr>
                                        <p:cTn id="23" dur="500"/>
                                        <p:tgtEl>
                                          <p:spTgt spid="9626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0" nodeType="clickEffect">
                                  <p:stCondLst>
                                    <p:cond delay="0"/>
                                  </p:stCondLst>
                                  <p:childTnLst>
                                    <p:animEffect transition="out" filter="randombar(horizontal)">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6260">
                                            <p:txEl>
                                              <p:pRg st="5" end="5"/>
                                            </p:txEl>
                                          </p:spTgt>
                                        </p:tgtEl>
                                        <p:attrNameLst>
                                          <p:attrName>style.visibility</p:attrName>
                                        </p:attrNameLst>
                                      </p:cBhvr>
                                      <p:to>
                                        <p:strVal val="visible"/>
                                      </p:to>
                                    </p:set>
                                    <p:animEffect transition="in" filter="randombar(horizontal)">
                                      <p:cBhvr>
                                        <p:cTn id="33" dur="500"/>
                                        <p:tgtEl>
                                          <p:spTgt spid="96260">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6260">
                                            <p:txEl>
                                              <p:pRg st="7" end="7"/>
                                            </p:txEl>
                                          </p:spTgt>
                                        </p:tgtEl>
                                        <p:attrNameLst>
                                          <p:attrName>style.visibility</p:attrName>
                                        </p:attrNameLst>
                                      </p:cBhvr>
                                      <p:to>
                                        <p:strVal val="visible"/>
                                      </p:to>
                                    </p:set>
                                    <p:animEffect transition="in" filter="randombar(horizontal)">
                                      <p:cBhvr>
                                        <p:cTn id="38" dur="500"/>
                                        <p:tgtEl>
                                          <p:spTgt spid="96260">
                                            <p:txEl>
                                              <p:pRg st="7" end="7"/>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96261"/>
                                        </p:tgtEl>
                                        <p:attrNameLst>
                                          <p:attrName>style.visibility</p:attrName>
                                        </p:attrNameLst>
                                      </p:cBhvr>
                                      <p:to>
                                        <p:strVal val="visible"/>
                                      </p:to>
                                    </p:set>
                                    <p:animEffect transition="in" filter="wipe(left)">
                                      <p:cBhvr>
                                        <p:cTn id="4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62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12" name="Group 11"/>
          <p:cNvGrpSpPr/>
          <p:nvPr/>
        </p:nvGrpSpPr>
        <p:grpSpPr>
          <a:xfrm>
            <a:off x="3733800" y="2971800"/>
            <a:ext cx="2057400" cy="5334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1" name="Straight Connector 10"/>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solidFill>
              </a:rPr>
              <a:t>% echo "(</a:t>
            </a:r>
            <a:r>
              <a:rPr lang="en-US" altLang="zh-TW" dirty="0" err="1">
                <a:solidFill>
                  <a:schemeClr val="bg1"/>
                </a:solidFill>
              </a:rPr>
              <a:t>x,y</a:t>
            </a:r>
            <a:r>
              <a:rPr lang="en-US" altLang="zh-TW" dirty="0">
                <a:solidFill>
                  <a:schemeClr val="bg1"/>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echo (</a:t>
            </a:r>
            <a:r>
              <a:rPr lang="en-US" altLang="zh-TW" dirty="0" err="1">
                <a:solidFill>
                  <a:schemeClr val="bg1"/>
                </a:solidFill>
              </a:rPr>
              <a:t>x,y</a:t>
            </a:r>
            <a:r>
              <a:rPr lang="en-US" altLang="zh-TW" dirty="0">
                <a:solidFill>
                  <a:schemeClr val="bg1"/>
                </a:solidFill>
              </a:rPr>
              <a:t>)</a:t>
            </a:r>
          </a:p>
        </p:txBody>
      </p:sp>
      <p:sp>
        <p:nvSpPr>
          <p:cNvPr id="7" name="AutoShape 6"/>
          <p:cNvSpPr>
            <a:spLocks noChangeArrowheads="1"/>
          </p:cNvSpPr>
          <p:nvPr/>
        </p:nvSpPr>
        <p:spPr bwMode="auto">
          <a:xfrm>
            <a:off x="0" y="4648200"/>
            <a:ext cx="3048000" cy="2209800"/>
          </a:xfrm>
          <a:prstGeom prst="wedgeRectCallout">
            <a:avLst>
              <a:gd name="adj1" fmla="val 32066"/>
              <a:gd name="adj2" fmla="val -103066"/>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argument</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8" name="AutoShape 6"/>
          <p:cNvSpPr>
            <a:spLocks noChangeArrowheads="1"/>
          </p:cNvSpPr>
          <p:nvPr/>
        </p:nvSpPr>
        <p:spPr bwMode="auto">
          <a:xfrm>
            <a:off x="4876800" y="3924300"/>
            <a:ext cx="4267200" cy="2933700"/>
          </a:xfrm>
          <a:prstGeom prst="wedgeRectCallout">
            <a:avLst>
              <a:gd name="adj1" fmla="val -38377"/>
              <a:gd name="adj2" fmla="val -6689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can’t understand the purpose of the parentheses.</a:t>
            </a:r>
          </a:p>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Are they an </a:t>
            </a:r>
            <a:r>
              <a:rPr kumimoji="0" lang="en-US" altLang="zh-TW" sz="2600" b="0" dirty="0">
                <a:solidFill>
                  <a:srgbClr val="C00000"/>
                </a:solidFill>
                <a:latin typeface="Arial Narrow" panose="020B0606020202030204" pitchFamily="34" charset="0"/>
              </a:rPr>
              <a:t>array</a:t>
            </a:r>
            <a:r>
              <a:rPr kumimoji="0" lang="en-US" altLang="zh-TW" sz="2600" b="0" dirty="0">
                <a:solidFill>
                  <a:schemeClr val="tx2"/>
                </a:solidFill>
                <a:latin typeface="Arial Narrow" panose="020B0606020202030204" pitchFamily="34" charset="0"/>
              </a:rPr>
              <a:t> or the invoking of a </a:t>
            </a:r>
            <a:r>
              <a:rPr kumimoji="0" lang="en-US" altLang="zh-TW" sz="2600" b="0" dirty="0">
                <a:solidFill>
                  <a:srgbClr val="C00000"/>
                </a:solidFill>
                <a:latin typeface="Arial Narrow" panose="020B0606020202030204" pitchFamily="34" charset="0"/>
              </a:rPr>
              <a:t>subshell</a:t>
            </a:r>
            <a:r>
              <a:rPr kumimoji="0" lang="en-US" altLang="zh-TW" sz="2600" b="0" dirty="0">
                <a:solidFill>
                  <a:schemeClr val="tx2"/>
                </a:solidFill>
                <a:latin typeface="Arial Narrow" panose="020B0606020202030204" pitchFamily="34" charset="0"/>
              </a:rPr>
              <a:t>? Well, either way, they don’t make sense in the context, so you get an error.</a:t>
            </a:r>
          </a:p>
        </p:txBody>
      </p:sp>
    </p:spTree>
    <p:extLst>
      <p:ext uri="{BB962C8B-B14F-4D97-AF65-F5344CB8AC3E}">
        <p14:creationId xmlns:p14="http://schemas.microsoft.com/office/powerpoint/2010/main" val="160209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7" name="Group 6"/>
          <p:cNvGrpSpPr/>
          <p:nvPr/>
        </p:nvGrpSpPr>
        <p:grpSpPr>
          <a:xfrm>
            <a:off x="3733800" y="2971800"/>
            <a:ext cx="2057400" cy="5334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t>
            </a:r>
            <a:r>
              <a:rPr kumimoji="0" lang="en-US" altLang="zh-TW" sz="3600" b="0" u="sng" dirty="0">
                <a:solidFill>
                  <a:schemeClr val="tx2"/>
                </a:solidFill>
                <a:latin typeface="Arial Narrow" panose="020B0606020202030204" pitchFamily="34" charset="0"/>
              </a:rPr>
              <a:t>three</a:t>
            </a:r>
            <a:r>
              <a:rPr kumimoji="0" lang="en-US" altLang="zh-TW" sz="3600" b="0" dirty="0">
                <a:solidFill>
                  <a:schemeClr val="tx2"/>
                </a:solidFill>
                <a:latin typeface="Arial Narrow" panose="020B0606020202030204" pitchFamily="34" charset="0"/>
              </a:rPr>
              <a:t> arguments</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expands the * before passing to expr. </a:t>
            </a:r>
          </a:p>
        </p:txBody>
      </p:sp>
    </p:spTree>
    <p:extLst>
      <p:ext uri="{BB962C8B-B14F-4D97-AF65-F5344CB8AC3E}">
        <p14:creationId xmlns:p14="http://schemas.microsoft.com/office/powerpoint/2010/main" val="399859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7" name="Group 6"/>
          <p:cNvGrpSpPr/>
          <p:nvPr/>
        </p:nvGrpSpPr>
        <p:grpSpPr>
          <a:xfrm>
            <a:off x="3733800" y="2971800"/>
            <a:ext cx="2057400" cy="5334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t>
            </a:r>
            <a:r>
              <a:rPr kumimoji="0" lang="en-US" altLang="zh-TW" sz="3600" b="0" u="sng" dirty="0">
                <a:solidFill>
                  <a:schemeClr val="tx2"/>
                </a:solidFill>
                <a:latin typeface="Arial Narrow" panose="020B0606020202030204" pitchFamily="34" charset="0"/>
              </a:rPr>
              <a:t>three</a:t>
            </a:r>
            <a:r>
              <a:rPr kumimoji="0" lang="en-US" altLang="zh-TW" sz="3600" b="0" dirty="0">
                <a:solidFill>
                  <a:schemeClr val="tx2"/>
                </a:solidFill>
                <a:latin typeface="Arial Narrow" panose="020B0606020202030204" pitchFamily="34" charset="0"/>
              </a:rPr>
              <a:t> arguments</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expands the * before passing to expr. This can:</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Cause expr crash due to</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bad inputs.</a:t>
            </a:r>
            <a:r>
              <a:rPr kumimoji="0" lang="en-US" altLang="zh-TW" sz="2400" b="0" dirty="0">
                <a:solidFill>
                  <a:schemeClr val="tx2"/>
                </a:solidFill>
                <a:latin typeface="Arial Narrow" panose="020B0606020202030204" pitchFamily="34" charset="0"/>
              </a:rPr>
              <a:t> (This is, by far,</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the most likely outcome.)</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correct </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answer of “30”</a:t>
            </a:r>
            <a:r>
              <a:rPr kumimoji="0" lang="en-US" altLang="zh-TW" sz="2400" b="0" dirty="0">
                <a:solidFill>
                  <a:schemeClr val="tx2"/>
                </a:solidFill>
                <a:latin typeface="Arial Narrow" panose="020B0606020202030204" pitchFamily="34" charset="0"/>
              </a:rPr>
              <a:t> (but only if,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by wild chance, the current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directory contains just 1 file,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and that file is named “*”).</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answer of “11”</a:t>
            </a:r>
            <a:r>
              <a:rPr kumimoji="0" lang="en-US" altLang="zh-TW" sz="2400" b="0" dirty="0">
                <a:solidFill>
                  <a:schemeClr val="tx2"/>
                </a:solidFill>
                <a:latin typeface="Arial Narrow" panose="020B0606020202030204" pitchFamily="34" charset="0"/>
              </a:rPr>
              <a: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(if the directory contains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just 1 file, named “+”).</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etc.</a:t>
            </a:r>
            <a:endParaRPr kumimoji="0" lang="en-US" altLang="zh-TW" sz="2400" b="0" dirty="0">
              <a:solidFill>
                <a:schemeClr val="tx2"/>
              </a:solidFill>
              <a:latin typeface="Arial Narrow" panose="020B0606020202030204" pitchFamily="34" charset="0"/>
            </a:endParaRPr>
          </a:p>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 </a:t>
            </a:r>
          </a:p>
        </p:txBody>
      </p:sp>
    </p:spTree>
    <p:extLst>
      <p:ext uri="{BB962C8B-B14F-4D97-AF65-F5344CB8AC3E}">
        <p14:creationId xmlns:p14="http://schemas.microsoft.com/office/powerpoint/2010/main" val="80329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7" name="Group 6"/>
          <p:cNvGrpSpPr/>
          <p:nvPr/>
        </p:nvGrpSpPr>
        <p:grpSpPr>
          <a:xfrm>
            <a:off x="3733800" y="2971800"/>
            <a:ext cx="2057400" cy="10668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5" name="Group 14"/>
          <p:cNvGrpSpPr/>
          <p:nvPr/>
        </p:nvGrpSpPr>
        <p:grpSpPr>
          <a:xfrm>
            <a:off x="6553200" y="2971800"/>
            <a:ext cx="2322576" cy="1066800"/>
            <a:chOff x="3733800" y="2971800"/>
            <a:chExt cx="2057400" cy="533400"/>
          </a:xfrm>
        </p:grpSpPr>
        <p:sp>
          <p:nvSpPr>
            <p:cNvPr id="16" name="Rectangle 15"/>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7" name="Straight Connector 16"/>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Correct.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passes the </a:t>
            </a:r>
            <a:r>
              <a:rPr kumimoji="0" lang="en-US" altLang="zh-TW" sz="3600" b="0" u="sng" dirty="0">
                <a:solidFill>
                  <a:schemeClr val="tx2"/>
                </a:solidFill>
                <a:latin typeface="Arial Narrow" panose="020B0606020202030204" pitchFamily="34" charset="0"/>
              </a:rPr>
              <a:t>three</a:t>
            </a:r>
            <a:r>
              <a:rPr kumimoji="0" lang="en-US" altLang="zh-TW" sz="3600" b="0" dirty="0">
                <a:solidFill>
                  <a:schemeClr val="tx2"/>
                </a:solidFill>
                <a:latin typeface="Arial Narrow" panose="020B0606020202030204" pitchFamily="34" charset="0"/>
              </a:rPr>
              <a:t> arguments</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p:txBody>
      </p:sp>
      <p:sp>
        <p:nvSpPr>
          <p:cNvPr id="3" name="Rectangle 2"/>
          <p:cNvSpPr/>
          <p:nvPr/>
        </p:nvSpPr>
        <p:spPr bwMode="auto">
          <a:xfrm>
            <a:off x="5867400" y="2438400"/>
            <a:ext cx="3276600" cy="3200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4" name="AutoShape 6"/>
          <p:cNvSpPr>
            <a:spLocks noChangeArrowheads="1"/>
          </p:cNvSpPr>
          <p:nvPr/>
        </p:nvSpPr>
        <p:spPr bwMode="auto">
          <a:xfrm>
            <a:off x="2438400" y="3733800"/>
            <a:ext cx="3886200" cy="3124200"/>
          </a:xfrm>
          <a:prstGeom prst="wedgeRectCallout">
            <a:avLst>
              <a:gd name="adj1" fmla="val 87319"/>
              <a:gd name="adj2" fmla="val -495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chemeClr val="tx2"/>
                </a:solidFill>
                <a:latin typeface="Arial Narrow" panose="020B0606020202030204" pitchFamily="34" charset="0"/>
              </a:rPr>
              <a:t>But there is another (incorrect) thing to try. </a:t>
            </a:r>
            <a:r>
              <a:rPr kumimoji="0" lang="en-US" altLang="zh-TW" sz="3600" b="0" dirty="0" err="1">
                <a:solidFill>
                  <a:srgbClr val="FF9900"/>
                </a:solidFill>
                <a:latin typeface="Arial Narrow" panose="020B0606020202030204" pitchFamily="34" charset="0"/>
              </a:rPr>
              <a:t>Csh</a:t>
            </a:r>
            <a:r>
              <a:rPr kumimoji="0" lang="en-US" altLang="zh-TW" sz="3600" b="0" dirty="0">
                <a:solidFill>
                  <a:srgbClr val="FF9900"/>
                </a:solidFill>
                <a:latin typeface="Arial Narrow" panose="020B0606020202030204" pitchFamily="34" charset="0"/>
              </a:rPr>
              <a:t> now passes the </a:t>
            </a:r>
            <a:r>
              <a:rPr kumimoji="0" lang="en-US" altLang="zh-TW" sz="3600" u="sng" dirty="0">
                <a:solidFill>
                  <a:srgbClr val="FF9900"/>
                </a:solidFill>
                <a:latin typeface="Arial Narrow" panose="020B0606020202030204" pitchFamily="34" charset="0"/>
              </a:rPr>
              <a:t>one</a:t>
            </a:r>
            <a:r>
              <a:rPr kumimoji="0" lang="en-US" altLang="zh-TW" sz="3600" b="0" dirty="0">
                <a:solidFill>
                  <a:srgbClr val="FF9900"/>
                </a:solidFill>
                <a:latin typeface="Arial Narrow" panose="020B0606020202030204" pitchFamily="34" charset="0"/>
              </a:rPr>
              <a:t> argument</a:t>
            </a:r>
            <a:r>
              <a:rPr kumimoji="0" lang="en-US" altLang="zh-TW" sz="4000" b="0" dirty="0">
                <a:solidFill>
                  <a:srgbClr val="FF9900"/>
                </a:solidFill>
                <a:latin typeface="Arial Narrow" panose="020B0606020202030204" pitchFamily="34" charset="0"/>
              </a:rPr>
              <a:t> </a:t>
            </a:r>
            <a:r>
              <a:rPr kumimoji="0" lang="en-US" altLang="zh-TW" sz="4000" b="0" u="sng" dirty="0">
                <a:solidFill>
                  <a:srgbClr val="FF9900"/>
                </a:solidFill>
                <a:latin typeface="Arial Narrow" panose="020B0606020202030204" pitchFamily="34" charset="0"/>
              </a:rPr>
              <a:t>as-is</a:t>
            </a:r>
            <a:r>
              <a:rPr kumimoji="0" lang="en-US" altLang="zh-TW" sz="4000" b="0" dirty="0">
                <a:solidFill>
                  <a:srgbClr val="FF9900"/>
                </a:solidFill>
                <a:latin typeface="Arial Narrow" panose="020B0606020202030204" pitchFamily="34" charset="0"/>
              </a:rPr>
              <a:t>.</a:t>
            </a:r>
          </a:p>
          <a:p>
            <a:pPr eaLnBrk="1" hangingPunct="1">
              <a:buClr>
                <a:schemeClr val="accent1"/>
              </a:buClr>
              <a:buSzPct val="85000"/>
              <a:buFont typeface="Wingdings" panose="05000000000000000000" pitchFamily="2" charset="2"/>
              <a:buNone/>
            </a:pPr>
            <a:r>
              <a:rPr kumimoji="0" lang="en-US" altLang="zh-TW" sz="4000" b="0" dirty="0">
                <a:solidFill>
                  <a:srgbClr val="FF9900"/>
                </a:solidFill>
                <a:latin typeface="Arial Narrow" panose="020B0606020202030204" pitchFamily="34" charset="0"/>
              </a:rPr>
              <a:t>expr just prints 5 * 6 </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Incorrect. </a:t>
            </a:r>
            <a:r>
              <a:rPr kumimoji="0" lang="en-US" altLang="zh-TW" sz="2600" b="0" dirty="0" err="1">
                <a:solidFill>
                  <a:schemeClr val="tx2"/>
                </a:solidFill>
                <a:latin typeface="Arial Narrow" panose="020B0606020202030204" pitchFamily="34" charset="0"/>
              </a:rPr>
              <a:t>Csh</a:t>
            </a:r>
            <a:r>
              <a:rPr kumimoji="0" lang="en-US" altLang="zh-TW" sz="2600" b="0" dirty="0">
                <a:solidFill>
                  <a:schemeClr val="tx2"/>
                </a:solidFill>
                <a:latin typeface="Arial Narrow" panose="020B0606020202030204" pitchFamily="34" charset="0"/>
              </a:rPr>
              <a:t> expands the * before passing to expr. This can:</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Cause expr crash due to </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bad inputs.</a:t>
            </a:r>
            <a:r>
              <a:rPr kumimoji="0" lang="en-US" altLang="zh-TW" sz="2400" b="0" dirty="0">
                <a:solidFill>
                  <a:schemeClr val="tx2"/>
                </a:solidFill>
                <a:latin typeface="Arial Narrow" panose="020B0606020202030204" pitchFamily="34" charset="0"/>
              </a:rPr>
              <a:t> (This is, by far,</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the most likely outcome.)</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correct </a:t>
            </a:r>
            <a:br>
              <a:rPr kumimoji="0" lang="en-US" altLang="zh-TW" sz="2400" b="0" dirty="0">
                <a:solidFill>
                  <a:srgbClr val="C00000"/>
                </a:solidFill>
                <a:latin typeface="Arial Narrow" panose="020B0606020202030204" pitchFamily="34" charset="0"/>
              </a:rPr>
            </a:br>
            <a:r>
              <a:rPr kumimoji="0" lang="en-US" altLang="zh-TW" sz="2400" b="0" dirty="0">
                <a:solidFill>
                  <a:srgbClr val="C00000"/>
                </a:solidFill>
                <a:latin typeface="Arial Narrow" panose="020B0606020202030204" pitchFamily="34" charset="0"/>
              </a:rPr>
              <a:t>  answer of “30”</a:t>
            </a:r>
            <a:r>
              <a:rPr kumimoji="0" lang="en-US" altLang="zh-TW" sz="2400" b="0" dirty="0">
                <a:solidFill>
                  <a:schemeClr val="tx2"/>
                </a:solidFill>
                <a:latin typeface="Arial Narrow" panose="020B0606020202030204" pitchFamily="34" charset="0"/>
              </a:rPr>
              <a:t> (but only if,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by wild chance, the current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directory contains just 1 file,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and that file is named “*”).</a:t>
            </a:r>
          </a:p>
          <a:p>
            <a:pPr>
              <a:buClr>
                <a:schemeClr val="accent1"/>
              </a:buClr>
              <a:buSzPct val="85000"/>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Produce the answer of “11”</a:t>
            </a:r>
            <a:r>
              <a:rPr kumimoji="0" lang="en-US" altLang="zh-TW" sz="2400" b="0" dirty="0">
                <a:solidFill>
                  <a:schemeClr val="tx2"/>
                </a:solidFill>
                <a:latin typeface="Arial Narrow" panose="020B0606020202030204" pitchFamily="34" charset="0"/>
              </a:rPr>
              <a:t>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(if the directory contains </a:t>
            </a:r>
            <a:br>
              <a:rPr kumimoji="0" lang="en-US" altLang="zh-TW" sz="2400" b="0" dirty="0">
                <a:solidFill>
                  <a:schemeClr val="tx2"/>
                </a:solidFill>
                <a:latin typeface="Arial Narrow" panose="020B0606020202030204" pitchFamily="34" charset="0"/>
              </a:rPr>
            </a:br>
            <a:r>
              <a:rPr kumimoji="0" lang="en-US" altLang="zh-TW" sz="2400" b="0" dirty="0">
                <a:solidFill>
                  <a:schemeClr val="tx2"/>
                </a:solidFill>
                <a:latin typeface="Arial Narrow" panose="020B0606020202030204" pitchFamily="34" charset="0"/>
              </a:rPr>
              <a:t>  just 1 file, named “+”).</a:t>
            </a:r>
          </a:p>
          <a:p>
            <a:pPr eaLnBrk="1" hangingPunct="1">
              <a:buClr>
                <a:schemeClr val="accent1"/>
              </a:buClr>
              <a:buSzPct val="85000"/>
              <a:buFont typeface="Wingdings" panose="05000000000000000000" pitchFamily="2" charset="2"/>
              <a:buNone/>
            </a:pPr>
            <a:r>
              <a:rPr kumimoji="0" lang="en-US" altLang="zh-TW" sz="2400" b="0" dirty="0">
                <a:solidFill>
                  <a:schemeClr val="tx2"/>
                </a:solidFill>
                <a:latin typeface="Arial Narrow" panose="020B0606020202030204" pitchFamily="34" charset="0"/>
              </a:rPr>
              <a:t>• </a:t>
            </a:r>
            <a:r>
              <a:rPr kumimoji="0" lang="en-US" altLang="zh-TW" sz="2400" b="0" dirty="0">
                <a:solidFill>
                  <a:srgbClr val="C00000"/>
                </a:solidFill>
                <a:latin typeface="Arial Narrow" panose="020B0606020202030204" pitchFamily="34" charset="0"/>
              </a:rPr>
              <a:t>etc.</a:t>
            </a:r>
            <a:endParaRPr kumimoji="0" lang="en-US" altLang="zh-TW" sz="2400" b="0" dirty="0">
              <a:solidFill>
                <a:schemeClr val="tx2"/>
              </a:solidFill>
              <a:latin typeface="Arial Narrow" panose="020B0606020202030204" pitchFamily="34" charset="0"/>
            </a:endParaRPr>
          </a:p>
          <a:p>
            <a:pPr eaLnBrk="1" hangingPunct="1">
              <a:buClr>
                <a:schemeClr val="accent1"/>
              </a:buClr>
              <a:buSzPct val="85000"/>
              <a:buFont typeface="Wingdings" panose="05000000000000000000" pitchFamily="2" charset="2"/>
              <a:buNone/>
            </a:pPr>
            <a:r>
              <a:rPr kumimoji="0" lang="en-US" altLang="zh-TW" sz="2600" b="0" dirty="0">
                <a:solidFill>
                  <a:schemeClr val="tx2"/>
                </a:solidFill>
                <a:latin typeface="Arial Narrow" panose="020B0606020202030204" pitchFamily="34" charset="0"/>
              </a:rPr>
              <a:t> </a:t>
            </a:r>
          </a:p>
        </p:txBody>
      </p:sp>
      <p:sp>
        <p:nvSpPr>
          <p:cNvPr id="21" name="AutoShape 6"/>
          <p:cNvSpPr>
            <a:spLocks noChangeArrowheads="1"/>
          </p:cNvSpPr>
          <p:nvPr/>
        </p:nvSpPr>
        <p:spPr bwMode="auto">
          <a:xfrm>
            <a:off x="2438400" y="3733800"/>
            <a:ext cx="3886200" cy="3124200"/>
          </a:xfrm>
          <a:prstGeom prst="wedgeRectCallout">
            <a:avLst>
              <a:gd name="adj1" fmla="val 87319"/>
              <a:gd name="adj2" fmla="val -495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3600" b="0" dirty="0">
                <a:solidFill>
                  <a:srgbClr val="8E5500"/>
                </a:solidFill>
                <a:latin typeface="Arial Narrow" panose="020B0606020202030204" pitchFamily="34" charset="0"/>
              </a:rPr>
              <a:t>But there is another (incorrect) thing to try. </a:t>
            </a:r>
            <a:r>
              <a:rPr kumimoji="0" lang="en-US" altLang="zh-TW" sz="3600" b="0" dirty="0" err="1">
                <a:solidFill>
                  <a:schemeClr val="tx2"/>
                </a:solidFill>
                <a:latin typeface="Arial Narrow" panose="020B0606020202030204" pitchFamily="34" charset="0"/>
              </a:rPr>
              <a:t>Csh</a:t>
            </a:r>
            <a:r>
              <a:rPr kumimoji="0" lang="en-US" altLang="zh-TW" sz="3600" b="0" dirty="0">
                <a:solidFill>
                  <a:schemeClr val="tx2"/>
                </a:solidFill>
                <a:latin typeface="Arial Narrow" panose="020B0606020202030204" pitchFamily="34" charset="0"/>
              </a:rPr>
              <a:t> now passes the </a:t>
            </a:r>
            <a:r>
              <a:rPr kumimoji="0" lang="en-US" altLang="zh-TW" sz="3600" u="sng" dirty="0">
                <a:solidFill>
                  <a:schemeClr val="tx2"/>
                </a:solidFill>
                <a:latin typeface="Arial Narrow" panose="020B0606020202030204" pitchFamily="34" charset="0"/>
              </a:rPr>
              <a:t>one</a:t>
            </a:r>
            <a:r>
              <a:rPr kumimoji="0" lang="en-US" altLang="zh-TW" sz="3600" b="0" dirty="0">
                <a:solidFill>
                  <a:schemeClr val="tx2"/>
                </a:solidFill>
                <a:latin typeface="Arial Narrow" panose="020B0606020202030204" pitchFamily="34" charset="0"/>
              </a:rPr>
              <a:t> argument</a:t>
            </a:r>
            <a:r>
              <a:rPr kumimoji="0" lang="en-US" altLang="zh-TW" sz="4000" b="0" dirty="0">
                <a:solidFill>
                  <a:schemeClr val="tx2"/>
                </a:solidFill>
                <a:latin typeface="Arial Narrow" panose="020B0606020202030204" pitchFamily="34" charset="0"/>
              </a:rPr>
              <a:t> </a:t>
            </a:r>
            <a:r>
              <a:rPr kumimoji="0" lang="en-US" altLang="zh-TW" sz="4000" b="0" u="sng" dirty="0">
                <a:solidFill>
                  <a:schemeClr val="tx2"/>
                </a:solidFill>
                <a:latin typeface="Arial Narrow" panose="020B0606020202030204" pitchFamily="34" charset="0"/>
              </a:rPr>
              <a:t>as-is</a:t>
            </a:r>
            <a:r>
              <a:rPr kumimoji="0" lang="en-US" altLang="zh-TW" sz="4000" b="0" dirty="0">
                <a:solidFill>
                  <a:schemeClr val="tx2"/>
                </a:solidFill>
                <a:latin typeface="Arial Narrow" panose="020B0606020202030204" pitchFamily="34" charset="0"/>
              </a:rPr>
              <a:t>.</a:t>
            </a:r>
          </a:p>
          <a:p>
            <a:pP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expr just prints 5 * 6 </a:t>
            </a:r>
          </a:p>
        </p:txBody>
      </p:sp>
    </p:spTree>
    <p:extLst>
      <p:ext uri="{BB962C8B-B14F-4D97-AF65-F5344CB8AC3E}">
        <p14:creationId xmlns:p14="http://schemas.microsoft.com/office/powerpoint/2010/main" val="18370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1"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22" presetClass="exit" presetSubtype="4" fill="hold" grpId="1" nodeType="withEffect">
                                  <p:stCondLst>
                                    <p:cond delay="0"/>
                                  </p:stCondLst>
                                  <p:childTnLst>
                                    <p:animEffect transition="out" filter="wipe(down)">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grpId="0" nodeType="clickEffect">
                                  <p:stCondLst>
                                    <p:cond delay="0"/>
                                  </p:stCondLst>
                                  <p:childTnLst>
                                    <p:animEffect transition="out" filter="randombar(horizontal)">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3" grpId="0" animBg="1"/>
      <p:bldP spid="14" grpId="0" animBg="1"/>
      <p:bldP spid="14" grpId="1" animBg="1"/>
      <p:bldP spid="12" grpId="1" animBg="1"/>
      <p:bldP spid="21" grpId="0" animBg="1"/>
      <p:bldP spid="2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p:txBody>
      </p:sp>
    </p:spTree>
    <p:extLst>
      <p:ext uri="{BB962C8B-B14F-4D97-AF65-F5344CB8AC3E}">
        <p14:creationId xmlns:p14="http://schemas.microsoft.com/office/powerpoint/2010/main" val="77483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a:p>
            <a:pPr marL="457200" lvl="1" indent="0" eaLnBrk="1" hangingPunct="1">
              <a:buNone/>
            </a:pPr>
            <a:r>
              <a:rPr lang="en-US" altLang="zh-TW" b="1" dirty="0"/>
              <a:t>grep is a command you’ll meet later today.</a:t>
            </a:r>
          </a:p>
          <a:p>
            <a:pPr marL="457200" lvl="1" indent="0" eaLnBrk="1" hangingPunct="1">
              <a:buNone/>
            </a:pPr>
            <a:r>
              <a:rPr lang="en-US" altLang="zh-TW" sz="2600" dirty="0"/>
              <a:t>The argument passed to grep in the example above is a </a:t>
            </a:r>
            <a:r>
              <a:rPr lang="en-US" altLang="zh-TW" b="1" dirty="0">
                <a:solidFill>
                  <a:srgbClr val="FF0000"/>
                </a:solidFill>
              </a:rPr>
              <a:t>regular expression</a:t>
            </a:r>
            <a:r>
              <a:rPr lang="en-US" altLang="zh-TW" sz="2600" dirty="0"/>
              <a:t>. You’ll learn regular expressions soon. </a:t>
            </a:r>
            <a:r>
              <a:rPr lang="en-US" altLang="zh-TW" sz="2600" dirty="0">
                <a:solidFill>
                  <a:schemeClr val="bg1"/>
                </a:solidFill>
              </a:rPr>
              <a:t>The point at the moment, however, is just that regular expressions use special symbols.</a:t>
            </a:r>
          </a:p>
        </p:txBody>
      </p:sp>
    </p:spTree>
    <p:extLst>
      <p:ext uri="{BB962C8B-B14F-4D97-AF65-F5344CB8AC3E}">
        <p14:creationId xmlns:p14="http://schemas.microsoft.com/office/powerpoint/2010/main" val="2177058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a:p>
            <a:pPr marL="457200" lvl="1" indent="0" eaLnBrk="1" hangingPunct="1">
              <a:buNone/>
            </a:pPr>
            <a:r>
              <a:rPr lang="en-US" altLang="zh-TW" b="1" dirty="0">
                <a:solidFill>
                  <a:schemeClr val="bg1">
                    <a:lumMod val="50000"/>
                  </a:schemeClr>
                </a:solidFill>
              </a:rPr>
              <a:t>grep is a command you’ll meet later today.</a:t>
            </a:r>
          </a:p>
          <a:p>
            <a:pPr marL="457200" lvl="1" indent="0" eaLnBrk="1" hangingPunct="1">
              <a:buNone/>
            </a:pPr>
            <a:r>
              <a:rPr lang="en-US" altLang="zh-TW" sz="2600" dirty="0">
                <a:solidFill>
                  <a:schemeClr val="bg1">
                    <a:lumMod val="50000"/>
                  </a:schemeClr>
                </a:solidFill>
              </a:rPr>
              <a:t>The argument passed to grep in the example above is a </a:t>
            </a:r>
            <a:r>
              <a:rPr lang="en-US" altLang="zh-TW" b="1" dirty="0">
                <a:solidFill>
                  <a:schemeClr val="bg1">
                    <a:lumMod val="50000"/>
                  </a:schemeClr>
                </a:solidFill>
              </a:rPr>
              <a:t>regular expression</a:t>
            </a:r>
            <a:r>
              <a:rPr lang="en-US" altLang="zh-TW" sz="2600" dirty="0">
                <a:solidFill>
                  <a:schemeClr val="bg1">
                    <a:lumMod val="50000"/>
                  </a:schemeClr>
                </a:solidFill>
              </a:rPr>
              <a:t>. You’ll learn regular expressions soon. </a:t>
            </a:r>
            <a:r>
              <a:rPr lang="en-US" altLang="zh-TW" sz="2600" dirty="0"/>
              <a:t>The point at the moment, however, is just that </a:t>
            </a:r>
            <a:r>
              <a:rPr lang="en-US" altLang="zh-TW" sz="2600" b="1" dirty="0">
                <a:solidFill>
                  <a:srgbClr val="FF0000"/>
                </a:solidFill>
              </a:rPr>
              <a:t>regular expressions use special symbols.</a:t>
            </a:r>
          </a:p>
        </p:txBody>
      </p:sp>
    </p:spTree>
    <p:extLst>
      <p:ext uri="{BB962C8B-B14F-4D97-AF65-F5344CB8AC3E}">
        <p14:creationId xmlns:p14="http://schemas.microsoft.com/office/powerpoint/2010/main" val="163198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5240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5240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rgbClr val="A6A6A6"/>
                </a:solidFill>
              </a:rPr>
              <a:t>% </a:t>
            </a:r>
            <a:r>
              <a:rPr lang="en-US" altLang="zh-TW" dirty="0" err="1">
                <a:solidFill>
                  <a:srgbClr val="A6A6A6"/>
                </a:solidFill>
              </a:rPr>
              <a:t>grep</a:t>
            </a:r>
            <a:r>
              <a:rPr lang="en-US" altLang="zh-TW" dirty="0">
                <a:solidFill>
                  <a:srgbClr val="A6A6A6"/>
                </a:solidFill>
              </a:rPr>
              <a:t> "a*b"</a:t>
            </a:r>
            <a:r>
              <a:rPr lang="en-US" altLang="zh-TW" sz="2400" dirty="0">
                <a:solidFill>
                  <a:srgbClr val="A6A6A6"/>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rgbClr val="A6A6A6"/>
                </a:solidFill>
              </a:rPr>
              <a:t>% </a:t>
            </a:r>
            <a:r>
              <a:rPr lang="en-US" altLang="zh-TW" dirty="0" err="1">
                <a:solidFill>
                  <a:srgbClr val="A6A6A6"/>
                </a:solidFill>
              </a:rPr>
              <a:t>grep</a:t>
            </a:r>
            <a:r>
              <a:rPr lang="en-US" altLang="zh-TW" dirty="0">
                <a:solidFill>
                  <a:srgbClr val="A6A6A6"/>
                </a:solidFill>
              </a:rPr>
              <a:t> a*b</a:t>
            </a:r>
          </a:p>
        </p:txBody>
      </p:sp>
    </p:spTree>
    <p:extLst>
      <p:ext uri="{BB962C8B-B14F-4D97-AF65-F5344CB8AC3E}">
        <p14:creationId xmlns:p14="http://schemas.microsoft.com/office/powerpoint/2010/main" val="3204911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76200"/>
            <a:ext cx="7620000" cy="990600"/>
          </a:xfrm>
        </p:spPr>
        <p:txBody>
          <a:bodyPr>
            <a:normAutofit fontScale="90000"/>
          </a:bodyPr>
          <a:lstStyle/>
          <a:p>
            <a:pPr eaLnBrk="1" hangingPunct="1">
              <a:defRPr/>
            </a:pPr>
            <a:r>
              <a:rPr lang="en-US" altLang="zh-TW" sz="4000">
                <a:solidFill>
                  <a:srgbClr val="0033CC"/>
                </a:solidFill>
              </a:rPr>
              <a:t>Resolving the conflicting meanings of special symbols</a:t>
            </a:r>
          </a:p>
        </p:txBody>
      </p:sp>
      <p:sp>
        <p:nvSpPr>
          <p:cNvPr id="50179" name="Content Placeholder 2"/>
          <p:cNvSpPr>
            <a:spLocks noGrp="1"/>
          </p:cNvSpPr>
          <p:nvPr>
            <p:ph idx="4294967295"/>
          </p:nvPr>
        </p:nvSpPr>
        <p:spPr>
          <a:xfrm>
            <a:off x="152400" y="1371600"/>
            <a:ext cx="8839200" cy="5410200"/>
          </a:xfrm>
        </p:spPr>
        <p:txBody>
          <a:bodyPr/>
          <a:lstStyle/>
          <a:p>
            <a:pPr eaLnBrk="1" hangingPunct="1">
              <a:lnSpc>
                <a:spcPct val="90000"/>
              </a:lnSpc>
            </a:pPr>
            <a:r>
              <a:rPr lang="en-US" altLang="zh-TW" sz="3000" dirty="0"/>
              <a:t>When you include </a:t>
            </a:r>
            <a:r>
              <a:rPr lang="en-US" altLang="zh-TW" sz="3000" dirty="0" smtClean="0"/>
              <a:t>a special </a:t>
            </a:r>
            <a:r>
              <a:rPr lang="en-US" altLang="zh-TW" sz="3000" dirty="0"/>
              <a:t>symbol within a command’s arguments, </a:t>
            </a:r>
            <a:r>
              <a:rPr lang="en-US" altLang="zh-TW" sz="3000" dirty="0" smtClean="0"/>
              <a:t>will </a:t>
            </a:r>
            <a:r>
              <a:rPr lang="en-US" altLang="zh-TW" sz="3000" dirty="0"/>
              <a:t>the shell:</a:t>
            </a:r>
          </a:p>
          <a:p>
            <a:pPr lvl="1" eaLnBrk="1" hangingPunct="1">
              <a:lnSpc>
                <a:spcPct val="90000"/>
              </a:lnSpc>
              <a:spcBef>
                <a:spcPct val="0"/>
              </a:spcBef>
            </a:pPr>
            <a:r>
              <a:rPr lang="en-US" altLang="zh-TW" sz="2600" dirty="0">
                <a:solidFill>
                  <a:srgbClr val="FF0000"/>
                </a:solidFill>
              </a:rPr>
              <a:t>Do something special with the character? </a:t>
            </a:r>
          </a:p>
          <a:p>
            <a:pPr lvl="1" eaLnBrk="1" hangingPunct="1">
              <a:lnSpc>
                <a:spcPct val="90000"/>
              </a:lnSpc>
            </a:pPr>
            <a:r>
              <a:rPr lang="en-US" altLang="zh-TW" sz="2600" dirty="0">
                <a:solidFill>
                  <a:srgbClr val="FF0000"/>
                </a:solidFill>
              </a:rPr>
              <a:t>Or pass it unchanged to the command’s program? </a:t>
            </a:r>
            <a:br>
              <a:rPr lang="en-US" altLang="zh-TW" sz="2600" dirty="0">
                <a:solidFill>
                  <a:srgbClr val="FF0000"/>
                </a:solidFill>
              </a:rPr>
            </a:br>
            <a:endParaRPr lang="en-US" altLang="zh-TW" sz="1600" dirty="0">
              <a:solidFill>
                <a:srgbClr val="FF0000"/>
              </a:solidFill>
            </a:endParaRPr>
          </a:p>
          <a:p>
            <a:pPr eaLnBrk="1" hangingPunct="1">
              <a:lnSpc>
                <a:spcPct val="90000"/>
              </a:lnSpc>
            </a:pPr>
            <a:r>
              <a:rPr lang="en-US" altLang="zh-TW" sz="3000" dirty="0"/>
              <a:t>The "$" character is a good example:</a:t>
            </a:r>
          </a:p>
          <a:p>
            <a:pPr lvl="1" eaLnBrk="1" hangingPunct="1">
              <a:lnSpc>
                <a:spcPct val="90000"/>
              </a:lnSpc>
              <a:spcBef>
                <a:spcPct val="0"/>
              </a:spcBef>
            </a:pPr>
            <a:r>
              <a:rPr lang="en-US" altLang="zh-TW" sz="2600" dirty="0">
                <a:solidFill>
                  <a:srgbClr val="FF0000"/>
                </a:solidFill>
              </a:rPr>
              <a:t>It could be the beginning of a shell variable name. </a:t>
            </a:r>
          </a:p>
          <a:p>
            <a:pPr lvl="1" eaLnBrk="1" hangingPunct="1">
              <a:lnSpc>
                <a:spcPct val="90000"/>
              </a:lnSpc>
            </a:pPr>
            <a:r>
              <a:rPr lang="en-US" altLang="zh-TW" sz="2600" dirty="0">
                <a:solidFill>
                  <a:srgbClr val="FF0000"/>
                </a:solidFill>
              </a:rPr>
              <a:t>It could be part of a regular expression.</a:t>
            </a:r>
            <a:br>
              <a:rPr lang="en-US" altLang="zh-TW" sz="2600" dirty="0">
                <a:solidFill>
                  <a:srgbClr val="FF0000"/>
                </a:solidFill>
              </a:rPr>
            </a:br>
            <a:endParaRPr lang="en-US" altLang="zh-TW" sz="1400" dirty="0">
              <a:solidFill>
                <a:srgbClr val="FF0000"/>
              </a:solidFill>
            </a:endParaRPr>
          </a:p>
          <a:p>
            <a:pPr eaLnBrk="1" hangingPunct="1">
              <a:lnSpc>
                <a:spcPct val="90000"/>
              </a:lnSpc>
            </a:pPr>
            <a:r>
              <a:rPr lang="en-US" altLang="zh-TW" sz="3000" dirty="0"/>
              <a:t>If you need a regular expression, you must know:</a:t>
            </a:r>
          </a:p>
          <a:p>
            <a:pPr lvl="1" eaLnBrk="1" hangingPunct="1">
              <a:lnSpc>
                <a:spcPct val="90000"/>
              </a:lnSpc>
            </a:pPr>
            <a:r>
              <a:rPr lang="en-US" altLang="zh-TW" sz="2600" dirty="0" smtClean="0">
                <a:solidFill>
                  <a:srgbClr val="FF0000"/>
                </a:solidFill>
              </a:rPr>
              <a:t>Are </a:t>
            </a:r>
            <a:r>
              <a:rPr lang="en-US" altLang="zh-TW" sz="2600" dirty="0">
                <a:solidFill>
                  <a:srgbClr val="FF0000"/>
                </a:solidFill>
              </a:rPr>
              <a:t>any symbols in the expression also shell symbols?</a:t>
            </a:r>
          </a:p>
          <a:p>
            <a:pPr lvl="1" eaLnBrk="1" hangingPunct="1">
              <a:lnSpc>
                <a:spcPct val="90000"/>
              </a:lnSpc>
            </a:pPr>
            <a:r>
              <a:rPr lang="en-US" altLang="zh-TW" sz="2600" dirty="0" smtClean="0">
                <a:solidFill>
                  <a:srgbClr val="FF0000"/>
                </a:solidFill>
              </a:rPr>
              <a:t>What is the </a:t>
            </a:r>
            <a:r>
              <a:rPr lang="en-US" altLang="zh-TW" sz="2600" dirty="0">
                <a:solidFill>
                  <a:srgbClr val="FF0000"/>
                </a:solidFill>
              </a:rPr>
              <a:t>right </a:t>
            </a:r>
            <a:r>
              <a:rPr lang="en-US" altLang="zh-TW" sz="2600" dirty="0" smtClean="0">
                <a:solidFill>
                  <a:srgbClr val="FF0000"/>
                </a:solidFill>
              </a:rPr>
              <a:t>way to </a:t>
            </a:r>
            <a:r>
              <a:rPr lang="en-US" altLang="zh-TW" sz="2600" dirty="0">
                <a:solidFill>
                  <a:srgbClr val="FF0000"/>
                </a:solidFill>
              </a:rPr>
              <a:t>quote </a:t>
            </a:r>
            <a:r>
              <a:rPr lang="en-US" altLang="zh-TW" sz="2600" dirty="0" smtClean="0">
                <a:solidFill>
                  <a:srgbClr val="FF0000"/>
                </a:solidFill>
              </a:rPr>
              <a:t>any such </a:t>
            </a:r>
            <a:r>
              <a:rPr lang="en-US" altLang="zh-TW" sz="2600" dirty="0">
                <a:solidFill>
                  <a:srgbClr val="FF0000"/>
                </a:solidFill>
              </a:rPr>
              <a:t>symbols, so as to pass them </a:t>
            </a:r>
            <a:r>
              <a:rPr lang="en-US" altLang="zh-TW" sz="2600" dirty="0" smtClean="0">
                <a:solidFill>
                  <a:srgbClr val="FF0000"/>
                </a:solidFill>
              </a:rPr>
              <a:t>on, unmodified, to </a:t>
            </a:r>
            <a:r>
              <a:rPr lang="en-US" altLang="zh-TW" sz="2600" dirty="0">
                <a:solidFill>
                  <a:srgbClr val="FF0000"/>
                </a:solidFill>
              </a:rPr>
              <a:t>the </a:t>
            </a:r>
            <a:r>
              <a:rPr lang="en-US" altLang="zh-TW" sz="2600" dirty="0" smtClean="0">
                <a:solidFill>
                  <a:srgbClr val="FF0000"/>
                </a:solidFill>
              </a:rPr>
              <a:t>command?</a:t>
            </a:r>
            <a:endParaRPr lang="en-US" altLang="zh-TW" sz="2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randombar(horizontal)">
                                      <p:cBhvr>
                                        <p:cTn id="7" dur="500"/>
                                        <p:tgtEl>
                                          <p:spTgt spid="50179">
                                            <p:txEl>
                                              <p:pRg st="0" end="0"/>
                                            </p:txEl>
                                          </p:spTgt>
                                        </p:tgtEl>
                                      </p:cBhvr>
                                    </p:animEffect>
                                  </p:childTnLst>
                                  <p:subTnLst>
                                    <p:animClr clrSpc="rgb" dir="cw">
                                      <p:cBhvr override="childStyle">
                                        <p:cTn dur="1" fill="hold" display="0" masterRel="nextClick" afterEffect="1"/>
                                        <p:tgtEl>
                                          <p:spTgt spid="50179">
                                            <p:txEl>
                                              <p:pRg st="0" end="0"/>
                                            </p:txEl>
                                          </p:spTgt>
                                        </p:tgtEl>
                                        <p:attrNameLst>
                                          <p:attrName>ppt_c</p:attrName>
                                        </p:attrNameLst>
                                      </p:cBhvr>
                                      <p:to>
                                        <a:schemeClr val="tx1"/>
                                      </p:to>
                                    </p:animClr>
                                  </p:subTnLst>
                                </p:cTn>
                              </p:par>
                              <p:par>
                                <p:cTn id="8" presetID="14"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randombar(horizontal)">
                                      <p:cBhvr>
                                        <p:cTn id="10" dur="500"/>
                                        <p:tgtEl>
                                          <p:spTgt spid="50179">
                                            <p:txEl>
                                              <p:pRg st="1" end="1"/>
                                            </p:txEl>
                                          </p:spTgt>
                                        </p:tgtEl>
                                      </p:cBhvr>
                                    </p:animEffect>
                                  </p:childTnLst>
                                  <p:subTnLst>
                                    <p:animClr clrSpc="rgb" dir="cw">
                                      <p:cBhvr override="childStyle">
                                        <p:cTn dur="1" fill="hold" display="0" masterRel="nextClick" afterEffect="1"/>
                                        <p:tgtEl>
                                          <p:spTgt spid="50179">
                                            <p:txEl>
                                              <p:pRg st="1" end="1"/>
                                            </p:txEl>
                                          </p:spTgt>
                                        </p:tgtEl>
                                        <p:attrNameLst>
                                          <p:attrName>ppt_c</p:attrName>
                                        </p:attrNameLst>
                                      </p:cBhvr>
                                      <p:to>
                                        <a:schemeClr val="tx1"/>
                                      </p:to>
                                    </p:animClr>
                                  </p:subTnLst>
                                </p:cTn>
                              </p:par>
                              <p:par>
                                <p:cTn id="11" presetID="14" presetClass="entr" presetSubtype="10" fill="hold"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randombar(horizontal)">
                                      <p:cBhvr>
                                        <p:cTn id="13" dur="500"/>
                                        <p:tgtEl>
                                          <p:spTgt spid="50179">
                                            <p:txEl>
                                              <p:pRg st="2" end="2"/>
                                            </p:txEl>
                                          </p:spTgt>
                                        </p:tgtEl>
                                      </p:cBhvr>
                                    </p:animEffect>
                                  </p:childTnLst>
                                  <p:subTnLst>
                                    <p:animClr clrSpc="rgb" dir="cw">
                                      <p:cBhvr override="childStyle">
                                        <p:cTn dur="1" fill="hold" display="0" masterRel="nextClick" afterEffect="1"/>
                                        <p:tgtEl>
                                          <p:spTgt spid="50179">
                                            <p:txEl>
                                              <p:pRg st="2" end="2"/>
                                            </p:txEl>
                                          </p:spTgt>
                                        </p:tgtEl>
                                        <p:attrNameLst>
                                          <p:attrName>ppt_c</p:attrName>
                                        </p:attrNameLst>
                                      </p:cBhvr>
                                      <p:to>
                                        <a:schemeClr val="tx1"/>
                                      </p:to>
                                    </p:animClr>
                                  </p:sub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randombar(horizontal)">
                                      <p:cBhvr>
                                        <p:cTn id="18" dur="500"/>
                                        <p:tgtEl>
                                          <p:spTgt spid="50179">
                                            <p:txEl>
                                              <p:pRg st="3" end="3"/>
                                            </p:txEl>
                                          </p:spTgt>
                                        </p:tgtEl>
                                      </p:cBhvr>
                                    </p:animEffect>
                                  </p:childTnLst>
                                  <p:subTnLst>
                                    <p:animClr clrSpc="rgb" dir="cw">
                                      <p:cBhvr override="childStyle">
                                        <p:cTn dur="1" fill="hold" display="0" masterRel="nextClick" afterEffect="1"/>
                                        <p:tgtEl>
                                          <p:spTgt spid="50179">
                                            <p:txEl>
                                              <p:pRg st="3" end="3"/>
                                            </p:txEl>
                                          </p:spTgt>
                                        </p:tgtEl>
                                        <p:attrNameLst>
                                          <p:attrName>ppt_c</p:attrName>
                                        </p:attrNameLst>
                                      </p:cBhvr>
                                      <p:to>
                                        <a:schemeClr val="tx1"/>
                                      </p:to>
                                    </p:animClr>
                                  </p:subTnLst>
                                </p:cTn>
                              </p:par>
                              <p:par>
                                <p:cTn id="19" presetID="14"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randombar(horizontal)">
                                      <p:cBhvr>
                                        <p:cTn id="21" dur="500"/>
                                        <p:tgtEl>
                                          <p:spTgt spid="50179">
                                            <p:txEl>
                                              <p:pRg st="4" end="4"/>
                                            </p:txEl>
                                          </p:spTgt>
                                        </p:tgtEl>
                                      </p:cBhvr>
                                    </p:animEffect>
                                  </p:childTnLst>
                                  <p:subTnLst>
                                    <p:animClr clrSpc="rgb" dir="cw">
                                      <p:cBhvr override="childStyle">
                                        <p:cTn dur="1" fill="hold" display="0" masterRel="nextClick" afterEffect="1"/>
                                        <p:tgtEl>
                                          <p:spTgt spid="50179">
                                            <p:txEl>
                                              <p:pRg st="4" end="4"/>
                                            </p:txEl>
                                          </p:spTgt>
                                        </p:tgtEl>
                                        <p:attrNameLst>
                                          <p:attrName>ppt_c</p:attrName>
                                        </p:attrNameLst>
                                      </p:cBhvr>
                                      <p:to>
                                        <a:schemeClr val="tx1"/>
                                      </p:to>
                                    </p:animClr>
                                  </p:subTnLst>
                                </p:cTn>
                              </p:par>
                              <p:par>
                                <p:cTn id="22" presetID="14" presetClass="entr" presetSubtype="10" fill="hold" nodeType="withEffect">
                                  <p:stCondLst>
                                    <p:cond delay="0"/>
                                  </p:stCondLst>
                                  <p:childTnLst>
                                    <p:set>
                                      <p:cBhvr>
                                        <p:cTn id="23" dur="1" fill="hold">
                                          <p:stCondLst>
                                            <p:cond delay="0"/>
                                          </p:stCondLst>
                                        </p:cTn>
                                        <p:tgtEl>
                                          <p:spTgt spid="50179">
                                            <p:txEl>
                                              <p:pRg st="5" end="5"/>
                                            </p:txEl>
                                          </p:spTgt>
                                        </p:tgtEl>
                                        <p:attrNameLst>
                                          <p:attrName>style.visibility</p:attrName>
                                        </p:attrNameLst>
                                      </p:cBhvr>
                                      <p:to>
                                        <p:strVal val="visible"/>
                                      </p:to>
                                    </p:set>
                                    <p:animEffect transition="in" filter="randombar(horizontal)">
                                      <p:cBhvr>
                                        <p:cTn id="24" dur="500"/>
                                        <p:tgtEl>
                                          <p:spTgt spid="50179">
                                            <p:txEl>
                                              <p:pRg st="5" end="5"/>
                                            </p:txEl>
                                          </p:spTgt>
                                        </p:tgtEl>
                                      </p:cBhvr>
                                    </p:animEffect>
                                  </p:childTnLst>
                                  <p:subTnLst>
                                    <p:animClr clrSpc="rgb" dir="cw">
                                      <p:cBhvr override="childStyle">
                                        <p:cTn dur="1" fill="hold" display="0" masterRel="nextClick" afterEffect="1"/>
                                        <p:tgtEl>
                                          <p:spTgt spid="50179">
                                            <p:txEl>
                                              <p:pRg st="5" end="5"/>
                                            </p:txEl>
                                          </p:spTgt>
                                        </p:tgtEl>
                                        <p:attrNameLst>
                                          <p:attrName>ppt_c</p:attrName>
                                        </p:attrNameLst>
                                      </p:cBhvr>
                                      <p:to>
                                        <a:schemeClr val="tx1"/>
                                      </p:to>
                                    </p:animClr>
                                  </p:sub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randombar(horizontal)">
                                      <p:cBhvr>
                                        <p:cTn id="29" dur="500"/>
                                        <p:tgtEl>
                                          <p:spTgt spid="50179">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randombar(horizontal)">
                                      <p:cBhvr>
                                        <p:cTn id="32" dur="500"/>
                                        <p:tgtEl>
                                          <p:spTgt spid="50179">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0179">
                                            <p:txEl>
                                              <p:pRg st="8" end="8"/>
                                            </p:txEl>
                                          </p:spTgt>
                                        </p:tgtEl>
                                        <p:attrNameLst>
                                          <p:attrName>style.visibility</p:attrName>
                                        </p:attrNameLst>
                                      </p:cBhvr>
                                      <p:to>
                                        <p:strVal val="visible"/>
                                      </p:to>
                                    </p:set>
                                    <p:animEffect transition="in" filter="randombar(horizontal)">
                                      <p:cBhvr>
                                        <p:cTn id="35" dur="500"/>
                                        <p:tgtEl>
                                          <p:spTgt spid="5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a:t>Here, the ? is not quoted. So it will get expanded before calling echo. Thus, echo outputs the two file names. </a:t>
            </a:r>
            <a:endParaRPr lang="en-US" altLang="zh-TW" sz="2800" dirty="0">
              <a:latin typeface="High Tower Text" pitchFamily="18" charset="0"/>
            </a:endParaRPr>
          </a:p>
        </p:txBody>
      </p:sp>
    </p:spTree>
    <p:extLst>
      <p:ext uri="{BB962C8B-B14F-4D97-AF65-F5344CB8AC3E}">
        <p14:creationId xmlns:p14="http://schemas.microsoft.com/office/powerpoint/2010/main" val="2311106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TW">
                <a:solidFill>
                  <a:srgbClr val="0033CC"/>
                </a:solidFill>
              </a:rPr>
              <a:t>OK, so how do we quote them?</a:t>
            </a:r>
          </a:p>
        </p:txBody>
      </p:sp>
      <p:sp>
        <p:nvSpPr>
          <p:cNvPr id="51203" name="Content Placeholder 2"/>
          <p:cNvSpPr>
            <a:spLocks noGrp="1"/>
          </p:cNvSpPr>
          <p:nvPr>
            <p:ph idx="4294967295"/>
          </p:nvPr>
        </p:nvSpPr>
        <p:spPr/>
        <p:txBody>
          <a:bodyPr/>
          <a:lstStyle/>
          <a:p>
            <a:pPr eaLnBrk="1" hangingPunct="1"/>
            <a:r>
              <a:rPr lang="en-US" altLang="zh-TW" dirty="0"/>
              <a:t>There are three special shell symbols provide for quoting:</a:t>
            </a:r>
          </a:p>
          <a:p>
            <a:pPr eaLnBrk="1" hangingPunct="1"/>
            <a:endParaRPr lang="en-US" altLang="zh-TW" dirty="0"/>
          </a:p>
          <a:p>
            <a:pPr eaLnBrk="1" hangingPunct="1"/>
            <a:endParaRPr lang="en-US" altLang="zh-TW" dirty="0"/>
          </a:p>
          <a:p>
            <a:pPr eaLnBrk="1" hangingPunct="1"/>
            <a:endParaRPr lang="en-US" altLang="zh-TW" dirty="0"/>
          </a:p>
          <a:p>
            <a:pPr eaLnBrk="1" hangingPunct="1">
              <a:buFontTx/>
              <a:buNone/>
            </a:pPr>
            <a:r>
              <a:rPr lang="en-US" altLang="zh-TW" sz="2800" dirty="0"/>
              <a:t>	Notes: </a:t>
            </a:r>
            <a:br>
              <a:rPr lang="en-US" altLang="zh-TW" sz="2800" dirty="0"/>
            </a:br>
            <a:r>
              <a:rPr lang="en-US" altLang="zh-TW" sz="2800" dirty="0"/>
              <a:t>The ` symbol is different from the </a:t>
            </a:r>
            <a:r>
              <a:rPr lang="en-US" altLang="zh-TW" sz="2800" b="1" dirty="0">
                <a:latin typeface="Arial Narrow" pitchFamily="34" charset="0"/>
              </a:rPr>
              <a:t>'</a:t>
            </a:r>
            <a:r>
              <a:rPr lang="en-US" altLang="zh-TW" sz="2800" dirty="0"/>
              <a:t> symbol.    </a:t>
            </a:r>
            <a:br>
              <a:rPr lang="en-US" altLang="zh-TW" sz="2800" dirty="0"/>
            </a:br>
            <a:r>
              <a:rPr lang="en-US" altLang="zh-TW" sz="2800" dirty="0"/>
              <a:t>The ` symbol is not used for quoting.</a:t>
            </a:r>
          </a:p>
        </p:txBody>
      </p:sp>
      <p:graphicFrame>
        <p:nvGraphicFramePr>
          <p:cNvPr id="4" name="Table 3"/>
          <p:cNvGraphicFramePr>
            <a:graphicFrameLocks noGrp="1"/>
          </p:cNvGraphicFramePr>
          <p:nvPr/>
        </p:nvGraphicFramePr>
        <p:xfrm>
          <a:off x="1600200" y="2895600"/>
          <a:ext cx="6324600" cy="1033464"/>
        </p:xfrm>
        <a:graphic>
          <a:graphicData uri="http://schemas.openxmlformats.org/drawingml/2006/table">
            <a:tbl>
              <a:tblPr/>
              <a:tblGrid>
                <a:gridCol w="1169988">
                  <a:extLst>
                    <a:ext uri="{9D8B030D-6E8A-4147-A177-3AD203B41FA5}">
                      <a16:colId xmlns="" xmlns:a16="http://schemas.microsoft.com/office/drawing/2014/main" val="20000"/>
                    </a:ext>
                  </a:extLst>
                </a:gridCol>
                <a:gridCol w="5154612">
                  <a:extLst>
                    <a:ext uri="{9D8B030D-6E8A-4147-A177-3AD203B41FA5}">
                      <a16:colId xmlns="" xmlns:a16="http://schemas.microsoft.com/office/drawing/2014/main" val="20001"/>
                    </a:ext>
                  </a:extLst>
                </a:gridCol>
              </a:tblGrid>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Weak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rgbClr val="CC3300"/>
                          </a:solidFill>
                          <a:effectLst/>
                          <a:latin typeface="Arial Narrow" pitchFamily="34" charset="0"/>
                          <a:ea typeface="新細明體" pitchFamily="18" charset="-12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Strong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Single character quote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222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a:t>You can prevent the shell from interpreting a character by placing a backslash ("\") in front of it. </a:t>
            </a:r>
          </a:p>
          <a:p>
            <a:pPr marL="0" indent="0" eaLnBrk="1" hangingPunct="1">
              <a:lnSpc>
                <a:spcPct val="80000"/>
              </a:lnSpc>
              <a:buFontTx/>
              <a:buNone/>
            </a:pPr>
            <a:r>
              <a:rPr lang="en-US" altLang="zh-TW" sz="2500"/>
              <a:t>Here is a script to delete files with an asterisk in their names: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solidFill>
                  <a:schemeClr val="bg1"/>
                </a:solidFill>
              </a:rPr>
              <a:t>This “\” was necessary because the “?” is also a shell symbol. 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t> </a:t>
            </a:r>
          </a:p>
        </p:txBody>
      </p:sp>
    </p:spTree>
    <p:extLst>
      <p:ext uri="{BB962C8B-B14F-4D97-AF65-F5344CB8AC3E}">
        <p14:creationId xmlns:p14="http://schemas.microsoft.com/office/powerpoint/2010/main" val="3072312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325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a:solidFill>
                  <a:srgbClr val="B2B2B2"/>
                </a:solidFill>
              </a:rPr>
              <a:t>Here is a script to delete files with an asterisk in their names:</a:t>
            </a:r>
            <a:r>
              <a:rPr lang="en-US" altLang="zh-TW" sz="2500"/>
              <a:t>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t>This “\” was necessary because the “?” is also a shell symbol. </a:t>
            </a:r>
            <a:r>
              <a:rPr lang="en-US" altLang="zh-TW" sz="2500">
                <a:solidFill>
                  <a:schemeClr val="bg1"/>
                </a:solidFill>
              </a:rPr>
              <a:t>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solidFill>
                  <a:schemeClr val="bg1"/>
                </a:solidFill>
              </a:rPr>
              <a:t> </a:t>
            </a:r>
          </a:p>
        </p:txBody>
      </p:sp>
      <p:cxnSp>
        <p:nvCxnSpPr>
          <p:cNvPr id="5" name="Straight Arrow Connector 4"/>
          <p:cNvCxnSpPr/>
          <p:nvPr/>
        </p:nvCxnSpPr>
        <p:spPr>
          <a:xfrm flipV="1">
            <a:off x="1371600" y="3352800"/>
            <a:ext cx="6019800" cy="838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37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chemeClr val="bg1">
                    <a:lumMod val="65000"/>
                  </a:schemeClr>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Without the “\”, the program would look for all files that match the pattern "</a:t>
            </a:r>
            <a:r>
              <a:rPr lang="en-US" altLang="zh-TW" sz="2500" dirty="0">
                <a:solidFill>
                  <a:srgbClr val="FF0000"/>
                </a:solidFill>
              </a:rPr>
              <a:t>files?</a:t>
            </a:r>
            <a:r>
              <a:rPr lang="en-US" altLang="zh-TW" sz="2500" dirty="0"/>
              <a:t>”. </a:t>
            </a:r>
            <a:endParaRPr lang="en-US" altLang="zh-TW" sz="2700" dirty="0"/>
          </a:p>
        </p:txBody>
      </p:sp>
      <p:sp>
        <p:nvSpPr>
          <p:cNvPr id="2" name="Arc 1"/>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grpSp>
        <p:nvGrpSpPr>
          <p:cNvPr id="5" name="Group 4"/>
          <p:cNvGrpSpPr/>
          <p:nvPr/>
        </p:nvGrpSpPr>
        <p:grpSpPr>
          <a:xfrm>
            <a:off x="7452360" y="3234519"/>
            <a:ext cx="93261" cy="76200"/>
            <a:chOff x="7450539" y="2590800"/>
            <a:chExt cx="93261" cy="76200"/>
          </a:xfrm>
        </p:grpSpPr>
        <p:cxnSp>
          <p:nvCxnSpPr>
            <p:cNvPr id="4" name="Straight Connector 3"/>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530284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a:t>
            </a:r>
            <a:r>
              <a:rPr lang="en-US" altLang="zh-TW" sz="2500" dirty="0"/>
              <a:t>"</a:t>
            </a:r>
            <a:r>
              <a:rPr lang="en-US" altLang="zh-TW" sz="2500" dirty="0">
                <a:solidFill>
                  <a:srgbClr val="FF0000"/>
                </a:solidFill>
              </a:rPr>
              <a:t>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t>
            </a:r>
            <a:r>
              <a:rPr lang="en-US" altLang="zh-TW" sz="2400" dirty="0">
                <a:solidFill>
                  <a:schemeClr val="bg1"/>
                </a:solidFill>
                <a:latin typeface="High Tower Text" pitchFamily="18" charset="0"/>
                <a:ea typeface="Batang" pitchFamily="18" charset="-127"/>
              </a:rPr>
              <a:t>Are you sure you want to remove these </a:t>
            </a:r>
            <a:r>
              <a:rPr lang="en-US" altLang="zh-TW" sz="2400" dirty="0" err="1">
                <a:solidFill>
                  <a:schemeClr val="bg1"/>
                </a:solidFill>
                <a:latin typeface="High Tower Text" pitchFamily="18" charset="0"/>
                <a:ea typeface="Batang" pitchFamily="18" charset="-127"/>
              </a:rPr>
              <a:t>filesA</a:t>
            </a:r>
            <a:r>
              <a:rPr lang="en-US" altLang="zh-TW" sz="2400" dirty="0">
                <a:solidFill>
                  <a:schemeClr val="bg1"/>
                </a:solidFill>
                <a:latin typeface="High Tower Text" pitchFamily="18" charset="0"/>
                <a:ea typeface="Batang" pitchFamily="18" charset="-127"/>
              </a:rPr>
              <a:t> </a:t>
            </a:r>
            <a:r>
              <a:rPr lang="en-US" altLang="zh-TW" sz="2400" dirty="0" err="1">
                <a:solidFill>
                  <a:schemeClr val="bg1"/>
                </a:solidFill>
                <a:latin typeface="High Tower Text" pitchFamily="18" charset="0"/>
                <a:ea typeface="Batang" pitchFamily="18" charset="-127"/>
              </a:rPr>
              <a:t>filesB</a:t>
            </a:r>
            <a:r>
              <a:rPr lang="en-US" altLang="zh-TW" sz="2400" dirty="0">
                <a:solidFill>
                  <a:schemeClr val="bg1"/>
                </a:solidFill>
                <a:latin typeface="High Tower Text" pitchFamily="18" charset="0"/>
              </a:rPr>
              <a:t/>
            </a:r>
            <a:br>
              <a:rPr lang="en-US" altLang="zh-TW" sz="2400" dirty="0">
                <a:solidFill>
                  <a:schemeClr val="bg1"/>
                </a:solidFill>
                <a:latin typeface="High Tower Text" pitchFamily="18" charset="0"/>
              </a:rPr>
            </a:br>
            <a:r>
              <a:rPr lang="en-US" altLang="zh-TW" sz="2700" dirty="0"/>
              <a:t> </a:t>
            </a:r>
          </a:p>
        </p:txBody>
      </p:sp>
      <p:sp>
        <p:nvSpPr>
          <p:cNvPr id="54276" name="Oval 4"/>
          <p:cNvSpPr>
            <a:spLocks noChangeArrowheads="1"/>
          </p:cNvSpPr>
          <p:nvPr/>
        </p:nvSpPr>
        <p:spPr bwMode="auto">
          <a:xfrm>
            <a:off x="2438400" y="4648200"/>
            <a:ext cx="381000" cy="457200"/>
          </a:xfrm>
          <a:prstGeom prst="ellipse">
            <a:avLst/>
          </a:prstGeom>
          <a:noFill/>
          <a:ln w="25400">
            <a:solidFill>
              <a:srgbClr val="FF0000"/>
            </a:solidFill>
            <a:round/>
            <a:headEnd/>
            <a:tailEnd/>
          </a:ln>
        </p:spPr>
        <p:txBody>
          <a:bodyPr wrap="none" anchor="ctr"/>
          <a:lstStyle/>
          <a:p>
            <a:endParaRPr lang="zh-TW" altLang="en-US">
              <a:solidFill>
                <a:srgbClr val="000000"/>
              </a:solidFill>
            </a:endParaRPr>
          </a:p>
        </p:txBody>
      </p:sp>
      <p:sp>
        <p:nvSpPr>
          <p:cNvPr id="54277" name="Oval 5"/>
          <p:cNvSpPr>
            <a:spLocks noChangeArrowheads="1"/>
          </p:cNvSpPr>
          <p:nvPr/>
        </p:nvSpPr>
        <p:spPr bwMode="auto">
          <a:xfrm>
            <a:off x="5105400" y="4648200"/>
            <a:ext cx="304800" cy="457200"/>
          </a:xfrm>
          <a:prstGeom prst="ellipse">
            <a:avLst/>
          </a:prstGeom>
          <a:noFill/>
          <a:ln w="25400">
            <a:solidFill>
              <a:srgbClr val="FF0000"/>
            </a:solidFill>
            <a:round/>
            <a:headEnd/>
            <a:tailEnd/>
          </a:ln>
        </p:spPr>
        <p:txBody>
          <a:bodyPr wrap="none" anchor="ctr"/>
          <a:lstStyle/>
          <a:p>
            <a:endParaRPr lang="zh-TW" altLang="en-US">
              <a:solidFill>
                <a:srgbClr val="000000"/>
              </a:solidFill>
            </a:endParaRPr>
          </a:p>
        </p:txBody>
      </p:sp>
      <p:sp>
        <p:nvSpPr>
          <p:cNvPr id="54278" name="Oval 6"/>
          <p:cNvSpPr>
            <a:spLocks noChangeArrowheads="1"/>
          </p:cNvSpPr>
          <p:nvPr/>
        </p:nvSpPr>
        <p:spPr bwMode="auto">
          <a:xfrm>
            <a:off x="6781800" y="4648200"/>
            <a:ext cx="304800" cy="457200"/>
          </a:xfrm>
          <a:prstGeom prst="ellipse">
            <a:avLst/>
          </a:prstGeom>
          <a:noFill/>
          <a:ln w="25400">
            <a:solidFill>
              <a:srgbClr val="FF0000"/>
            </a:solidFill>
            <a:round/>
            <a:headEnd/>
            <a:tailEnd/>
          </a:ln>
        </p:spPr>
        <p:txBody>
          <a:bodyPr wrap="none" anchor="ctr"/>
          <a:lstStyle/>
          <a:p>
            <a:endParaRPr lang="zh-TW" altLang="en-US">
              <a:solidFill>
                <a:srgbClr val="000000"/>
              </a:solidFill>
            </a:endParaRPr>
          </a:p>
        </p:txBody>
      </p:sp>
      <p:sp>
        <p:nvSpPr>
          <p:cNvPr id="54279" name="Arc 7"/>
          <p:cNvSpPr>
            <a:spLocks/>
          </p:cNvSpPr>
          <p:nvPr/>
        </p:nvSpPr>
        <p:spPr bwMode="auto">
          <a:xfrm flipV="1">
            <a:off x="2743200" y="4800600"/>
            <a:ext cx="24384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solidFill>
                <a:srgbClr val="000000"/>
              </a:solidFill>
            </a:endParaRPr>
          </a:p>
        </p:txBody>
      </p:sp>
      <p:sp>
        <p:nvSpPr>
          <p:cNvPr id="54280" name="Arc 8"/>
          <p:cNvSpPr>
            <a:spLocks/>
          </p:cNvSpPr>
          <p:nvPr/>
        </p:nvSpPr>
        <p:spPr bwMode="auto">
          <a:xfrm flipV="1">
            <a:off x="2743200" y="4648200"/>
            <a:ext cx="4114800" cy="8382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endParaRPr lang="en-US">
              <a:solidFill>
                <a:srgbClr val="000000"/>
              </a:solidFill>
            </a:endParaRPr>
          </a:p>
        </p:txBody>
      </p:sp>
      <p:sp>
        <p:nvSpPr>
          <p:cNvPr id="9" name="Arc 8"/>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grpSp>
        <p:nvGrpSpPr>
          <p:cNvPr id="10" name="Group 9"/>
          <p:cNvGrpSpPr/>
          <p:nvPr/>
        </p:nvGrpSpPr>
        <p:grpSpPr>
          <a:xfrm>
            <a:off x="7452360" y="3234519"/>
            <a:ext cx="93261" cy="76200"/>
            <a:chOff x="7450539" y="2590800"/>
            <a:chExt cx="93261" cy="76200"/>
          </a:xfrm>
        </p:grpSpPr>
        <p:cxnSp>
          <p:nvCxnSpPr>
            <p:cNvPr id="11" name="Straight Connector 10"/>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610794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529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Are you sure you want to remove these </a:t>
            </a:r>
            <a:r>
              <a:rPr lang="en-US" altLang="zh-TW" sz="2400" dirty="0" err="1">
                <a:latin typeface="High Tower Text" pitchFamily="18" charset="0"/>
                <a:ea typeface="Batang" pitchFamily="18" charset="-127"/>
              </a:rPr>
              <a:t>filesA</a:t>
            </a:r>
            <a:r>
              <a:rPr lang="en-US" altLang="zh-TW" sz="2400" dirty="0">
                <a:latin typeface="High Tower Text" pitchFamily="18" charset="0"/>
                <a:ea typeface="Batang" pitchFamily="18" charset="-127"/>
              </a:rPr>
              <a:t> </a:t>
            </a:r>
            <a:r>
              <a:rPr lang="en-US" altLang="zh-TW" sz="2400" dirty="0" err="1">
                <a:latin typeface="High Tower Text" pitchFamily="18" charset="0"/>
                <a:ea typeface="Batang" pitchFamily="18" charset="-127"/>
              </a:rPr>
              <a:t>filesB</a:t>
            </a:r>
            <a:r>
              <a:rPr lang="en-US" altLang="zh-TW" sz="2400" dirty="0">
                <a:latin typeface="High Tower Text" pitchFamily="18" charset="0"/>
              </a:rPr>
              <a:t/>
            </a:r>
            <a:br>
              <a:rPr lang="en-US" altLang="zh-TW" sz="2400" dirty="0">
                <a:latin typeface="High Tower Text" pitchFamily="18" charset="0"/>
              </a:rPr>
            </a:br>
            <a:r>
              <a:rPr lang="en-US" altLang="zh-TW" sz="2700" dirty="0"/>
              <a:t> </a:t>
            </a:r>
          </a:p>
        </p:txBody>
      </p:sp>
      <p:sp>
        <p:nvSpPr>
          <p:cNvPr id="225294" name="Line 14"/>
          <p:cNvSpPr>
            <a:spLocks noChangeShapeType="1"/>
          </p:cNvSpPr>
          <p:nvPr/>
        </p:nvSpPr>
        <p:spPr bwMode="auto">
          <a:xfrm flipH="1">
            <a:off x="6019800" y="3429000"/>
            <a:ext cx="1371600" cy="2057400"/>
          </a:xfrm>
          <a:prstGeom prst="line">
            <a:avLst/>
          </a:prstGeom>
          <a:noFill/>
          <a:ln w="9525">
            <a:solidFill>
              <a:schemeClr val="tx1"/>
            </a:solidFill>
            <a:round/>
            <a:headEnd/>
            <a:tailEnd type="triangle" w="med" len="med"/>
          </a:ln>
        </p:spPr>
        <p:txBody>
          <a:bodyPr/>
          <a:lstStyle/>
          <a:p>
            <a:endParaRPr lang="en-US">
              <a:solidFill>
                <a:srgbClr val="000000"/>
              </a:solidFill>
            </a:endParaRPr>
          </a:p>
        </p:txBody>
      </p:sp>
      <p:sp>
        <p:nvSpPr>
          <p:cNvPr id="225295" name="Line 15"/>
          <p:cNvSpPr>
            <a:spLocks noChangeShapeType="1"/>
          </p:cNvSpPr>
          <p:nvPr/>
        </p:nvSpPr>
        <p:spPr bwMode="auto">
          <a:xfrm flipH="1">
            <a:off x="7010400" y="3429000"/>
            <a:ext cx="457200" cy="2057400"/>
          </a:xfrm>
          <a:prstGeom prst="line">
            <a:avLst/>
          </a:prstGeom>
          <a:noFill/>
          <a:ln w="9525">
            <a:solidFill>
              <a:schemeClr val="tx1"/>
            </a:solidFill>
            <a:round/>
            <a:headEnd/>
            <a:tailEnd type="triangle" w="med" len="med"/>
          </a:ln>
        </p:spPr>
        <p:txBody>
          <a:bodyPr/>
          <a:lstStyle/>
          <a:p>
            <a:endParaRPr lang="en-US">
              <a:solidFill>
                <a:srgbClr val="000000"/>
              </a:solidFill>
            </a:endParaRPr>
          </a:p>
        </p:txBody>
      </p:sp>
      <p:sp>
        <p:nvSpPr>
          <p:cNvPr id="6" name="Arc 5"/>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grpSp>
        <p:nvGrpSpPr>
          <p:cNvPr id="7" name="Group 6"/>
          <p:cNvGrpSpPr/>
          <p:nvPr/>
        </p:nvGrpSpPr>
        <p:grpSpPr>
          <a:xfrm>
            <a:off x="7452360" y="3234519"/>
            <a:ext cx="93261" cy="76200"/>
            <a:chOff x="7450539" y="2590800"/>
            <a:chExt cx="93261" cy="76200"/>
          </a:xfrm>
        </p:grpSpPr>
        <p:cxnSp>
          <p:nvCxnSpPr>
            <p:cNvPr id="8" name="Straight Connector 7"/>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9785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25295"/>
                                        </p:tgtEl>
                                      </p:cBhvr>
                                    </p:animEffect>
                                    <p:set>
                                      <p:cBhvr>
                                        <p:cTn id="7" dur="1" fill="hold">
                                          <p:stCondLst>
                                            <p:cond delay="499"/>
                                          </p:stCondLst>
                                        </p:cTn>
                                        <p:tgtEl>
                                          <p:spTgt spid="2252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5294"/>
                                        </p:tgtEl>
                                      </p:cBhvr>
                                    </p:animEffect>
                                    <p:set>
                                      <p:cBhvr>
                                        <p:cTn id="10" dur="1" fill="hold">
                                          <p:stCondLst>
                                            <p:cond delay="499"/>
                                          </p:stCondLst>
                                        </p:cTn>
                                        <p:tgtEl>
                                          <p:spTgt spid="225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animBg="1"/>
      <p:bldP spid="22529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632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a:t>
            </a:r>
            <a:r>
              <a:rPr lang="en-US" altLang="zh-TW" sz="2700" dirty="0">
                <a:solidFill>
                  <a:schemeClr val="accent2"/>
                </a:solidFill>
              </a:rPr>
              <a:t>end of line character</a:t>
            </a:r>
            <a:r>
              <a:rPr lang="en-US" altLang="zh-TW" sz="2700" dirty="0"/>
              <a:t>,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 </a:t>
            </a:r>
          </a:p>
          <a:p>
            <a:pPr marL="0" indent="0" eaLnBrk="1" hangingPunct="1">
              <a:lnSpc>
                <a:spcPct val="80000"/>
              </a:lnSpc>
            </a:pPr>
            <a:endParaRPr lang="en-US" altLang="zh-TW" sz="2700" dirty="0"/>
          </a:p>
        </p:txBody>
      </p:sp>
      <p:cxnSp>
        <p:nvCxnSpPr>
          <p:cNvPr id="56324" name="Straight Arrow Connector 5"/>
          <p:cNvCxnSpPr>
            <a:cxnSpLocks noChangeShapeType="1"/>
          </p:cNvCxnSpPr>
          <p:nvPr/>
        </p:nvCxnSpPr>
        <p:spPr bwMode="auto">
          <a:xfrm flipH="1" flipV="1">
            <a:off x="3505200" y="2600325"/>
            <a:ext cx="2017712" cy="1743075"/>
          </a:xfrm>
          <a:prstGeom prst="straightConnector1">
            <a:avLst/>
          </a:prstGeom>
          <a:noFill/>
          <a:ln w="28575" algn="ctr">
            <a:solidFill>
              <a:schemeClr val="accent2"/>
            </a:solidFill>
            <a:round/>
            <a:headEnd/>
            <a:tailEnd type="arrow" w="med" len="med"/>
          </a:ln>
        </p:spPr>
      </p:cxnSp>
      <p:cxnSp>
        <p:nvCxnSpPr>
          <p:cNvPr id="56325" name="Straight Arrow Connector 8"/>
          <p:cNvCxnSpPr>
            <a:cxnSpLocks noChangeShapeType="1"/>
          </p:cNvCxnSpPr>
          <p:nvPr/>
        </p:nvCxnSpPr>
        <p:spPr bwMode="auto">
          <a:xfrm flipH="1" flipV="1">
            <a:off x="1574800" y="2914650"/>
            <a:ext cx="3640138" cy="1447800"/>
          </a:xfrm>
          <a:prstGeom prst="straightConnector1">
            <a:avLst/>
          </a:prstGeom>
          <a:noFill/>
          <a:ln w="28575" algn="ctr">
            <a:solidFill>
              <a:schemeClr val="accent2"/>
            </a:solidFill>
            <a:round/>
            <a:headEnd/>
            <a:tailEnd type="arrow" w="med" len="med"/>
          </a:ln>
        </p:spPr>
      </p:cxnSp>
    </p:spTree>
    <p:extLst>
      <p:ext uri="{BB962C8B-B14F-4D97-AF65-F5344CB8AC3E}">
        <p14:creationId xmlns:p14="http://schemas.microsoft.com/office/powerpoint/2010/main" val="2984716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734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end of line character,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The other “\” escapes the </a:t>
            </a:r>
            <a:r>
              <a:rPr lang="en-US" altLang="zh-TW" sz="2700" dirty="0">
                <a:solidFill>
                  <a:schemeClr val="accent2"/>
                </a:solidFill>
              </a:rPr>
              <a:t>exclamation point</a:t>
            </a:r>
            <a:r>
              <a:rPr lang="en-US" altLang="zh-TW" sz="2400" dirty="0">
                <a:latin typeface="High Tower Text" pitchFamily="18" charset="0"/>
              </a:rPr>
              <a:t/>
            </a:r>
            <a:br>
              <a:rPr lang="en-US" altLang="zh-TW" sz="2400" dirty="0">
                <a:latin typeface="High Tower Text" pitchFamily="18" charset="0"/>
              </a:rPr>
            </a:br>
            <a:r>
              <a:rPr lang="en-US" altLang="zh-TW" sz="2700" dirty="0"/>
              <a:t> </a:t>
            </a:r>
          </a:p>
          <a:p>
            <a:pPr marL="0" indent="0" eaLnBrk="1" hangingPunct="1">
              <a:lnSpc>
                <a:spcPct val="80000"/>
              </a:lnSpc>
            </a:pPr>
            <a:endParaRPr lang="en-US" altLang="zh-TW" sz="2700" dirty="0"/>
          </a:p>
        </p:txBody>
      </p:sp>
      <p:cxnSp>
        <p:nvCxnSpPr>
          <p:cNvPr id="9" name="Straight Arrow Connector 8"/>
          <p:cNvCxnSpPr/>
          <p:nvPr/>
        </p:nvCxnSpPr>
        <p:spPr>
          <a:xfrm rot="10800000">
            <a:off x="1905001" y="3276600"/>
            <a:ext cx="2667000" cy="2209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568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t>To quote several character at once, you </a:t>
            </a:r>
            <a:r>
              <a:rPr lang="en-US" altLang="zh-TW" sz="2500" i="1" dirty="0"/>
              <a:t>can</a:t>
            </a:r>
            <a:r>
              <a:rPr lang="en-US" altLang="zh-TW" sz="2500" dirty="0"/>
              <a:t> use backslashes:</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a\ \ \ \ \ \ \ b</a:t>
            </a:r>
            <a:r>
              <a:rPr lang="en-US" altLang="zh-TW" sz="2500" dirty="0">
                <a:latin typeface="Courier"/>
              </a:rPr>
              <a:t/>
            </a:r>
            <a:br>
              <a:rPr lang="en-US" altLang="zh-TW" sz="2500" dirty="0">
                <a:latin typeface="Courier"/>
              </a:rPr>
            </a:br>
            <a:endParaRPr lang="en-US" altLang="zh-TW" sz="500" dirty="0">
              <a:latin typeface="Courier"/>
            </a:endParaRPr>
          </a:p>
          <a:p>
            <a:pPr marL="0" indent="0" eaLnBrk="1" hangingPunct="1">
              <a:lnSpc>
                <a:spcPct val="90000"/>
              </a:lnSpc>
              <a:buFontTx/>
              <a:buNone/>
            </a:pPr>
            <a:r>
              <a:rPr lang="en-US" altLang="zh-TW" sz="2500" dirty="0"/>
              <a:t>This is ugly, but it works. </a:t>
            </a:r>
          </a:p>
        </p:txBody>
      </p:sp>
    </p:spTree>
    <p:extLst>
      <p:ext uri="{BB962C8B-B14F-4D97-AF65-F5344CB8AC3E}">
        <p14:creationId xmlns:p14="http://schemas.microsoft.com/office/powerpoint/2010/main" val="454165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rgbClr val="7F7F7F"/>
                </a:solidFill>
              </a:rPr>
              <a:t>To quote several character at once, you </a:t>
            </a:r>
            <a:r>
              <a:rPr lang="en-US" altLang="zh-TW" sz="2500" i="1" dirty="0">
                <a:solidFill>
                  <a:srgbClr val="7F7F7F"/>
                </a:solidFill>
              </a:rPr>
              <a:t>can</a:t>
            </a:r>
            <a:r>
              <a:rPr lang="en-US" altLang="zh-TW" sz="2500" dirty="0">
                <a:solidFill>
                  <a:srgbClr val="7F7F7F"/>
                </a:solidFill>
              </a:rPr>
              <a:t> use backslashes:</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a\ \ \ \ \ \ \ b</a:t>
            </a:r>
            <a:r>
              <a:rPr lang="en-US" altLang="zh-TW" sz="2500" dirty="0">
                <a:solidFill>
                  <a:srgbClr val="7F7F7F"/>
                </a:solidFill>
                <a:latin typeface="Courier"/>
              </a:rPr>
              <a:t/>
            </a:r>
            <a:br>
              <a:rPr lang="en-US" altLang="zh-TW" sz="2500" dirty="0">
                <a:solidFill>
                  <a:srgbClr val="7F7F7F"/>
                </a:solidFill>
                <a:latin typeface="Courier"/>
              </a:rPr>
            </a:br>
            <a:endParaRPr lang="en-US" altLang="zh-TW" sz="500" dirty="0">
              <a:solidFill>
                <a:srgbClr val="7F7F7F"/>
              </a:solidFill>
              <a:latin typeface="Courier"/>
            </a:endParaRPr>
          </a:p>
          <a:p>
            <a:pPr marL="0" indent="0" eaLnBrk="1" hangingPunct="1">
              <a:lnSpc>
                <a:spcPct val="90000"/>
              </a:lnSpc>
              <a:buFontTx/>
              <a:buNone/>
            </a:pPr>
            <a:r>
              <a:rPr lang="en-US" altLang="zh-TW" sz="2500" dirty="0">
                <a:solidFill>
                  <a:srgbClr val="7F7F7F"/>
                </a:solidFill>
              </a:rPr>
              <a:t>This is ugly, but it works. </a:t>
            </a:r>
          </a:p>
          <a:p>
            <a:pPr marL="0" indent="0" eaLnBrk="1" hangingPunct="1">
              <a:lnSpc>
                <a:spcPct val="90000"/>
              </a:lnSpc>
              <a:buFontTx/>
              <a:buNone/>
            </a:pPr>
            <a:r>
              <a:rPr lang="en-US" altLang="zh-TW" sz="2500" dirty="0"/>
              <a:t>It is easier to use pairs of quotation marks to indicate the start and end of the characters to be quoted: </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'a       b'</a:t>
            </a:r>
            <a:r>
              <a:rPr lang="en-US" altLang="zh-TW" sz="2500" dirty="0">
                <a:latin typeface="Courier"/>
              </a:rPr>
              <a:t/>
            </a:r>
            <a:br>
              <a:rPr lang="en-US" altLang="zh-TW" sz="2500" dirty="0">
                <a:latin typeface="Courier"/>
              </a:rPr>
            </a:br>
            <a:endParaRPr lang="en-US" altLang="zh-TW" sz="1000" dirty="0">
              <a:latin typeface="Courier"/>
            </a:endParaRPr>
          </a:p>
        </p:txBody>
      </p:sp>
    </p:spTree>
    <p:extLst>
      <p:ext uri="{BB962C8B-B14F-4D97-AF65-F5344CB8AC3E}">
        <p14:creationId xmlns:p14="http://schemas.microsoft.com/office/powerpoint/2010/main" val="3061583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 echo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90000"/>
              </a:lnSpc>
              <a:buNone/>
            </a:pPr>
            <a:endParaRPr lang="en-US" altLang="zh-TW" sz="2800" dirty="0"/>
          </a:p>
          <a:p>
            <a:pPr marL="0" indent="0" eaLnBrk="1" hangingPunct="1">
              <a:lnSpc>
                <a:spcPct val="90000"/>
              </a:lnSpc>
              <a:buNone/>
            </a:pPr>
            <a:r>
              <a:rPr lang="en-US" altLang="zh-TW" sz="2800" dirty="0"/>
              <a:t>Here, the output of the first echo is A B. These then become the arguments to the second echo. So it produces </a:t>
            </a:r>
            <a:r>
              <a:rPr lang="en-US" altLang="zh-TW" sz="2800" u="sng" dirty="0"/>
              <a:t>the same output as if you’d typed: echo A B</a:t>
            </a:r>
            <a:endParaRPr lang="en-US" altLang="zh-TW" sz="2800" u="sng" dirty="0">
              <a:latin typeface="High Tower Text" pitchFamily="18" charset="0"/>
            </a:endParaRPr>
          </a:p>
        </p:txBody>
      </p:sp>
    </p:spTree>
    <p:extLst>
      <p:ext uri="{BB962C8B-B14F-4D97-AF65-F5344CB8AC3E}">
        <p14:creationId xmlns:p14="http://schemas.microsoft.com/office/powerpoint/2010/main" val="1850706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t>Inside the single quotes, you can use almost all shell symbols: </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'What is a $ doing *here*???'</a:t>
            </a:r>
            <a:r>
              <a:rPr lang="en-US" altLang="zh-TW" sz="2500" dirty="0">
                <a:latin typeface="Courier"/>
              </a:rPr>
              <a:t/>
            </a:r>
            <a:br>
              <a:rPr lang="en-US" altLang="zh-TW" sz="2500" dirty="0">
                <a:latin typeface="Courier"/>
              </a:rPr>
            </a:br>
            <a:r>
              <a:rPr lang="en-US" altLang="zh-TW" sz="2500" dirty="0">
                <a:latin typeface="Courier"/>
              </a:rPr>
              <a:t>What is a $ doing *here*???</a:t>
            </a:r>
            <a:br>
              <a:rPr lang="en-US" altLang="zh-TW" sz="2500" dirty="0">
                <a:latin typeface="Courier"/>
              </a:rPr>
            </a:br>
            <a:endParaRPr lang="en-US" altLang="zh-TW" sz="1100" dirty="0">
              <a:latin typeface="Courier"/>
            </a:endParaRPr>
          </a:p>
          <a:p>
            <a:pPr marL="0" indent="0" eaLnBrk="1" hangingPunct="1">
              <a:lnSpc>
                <a:spcPct val="90000"/>
              </a:lnSpc>
              <a:buFontTx/>
              <a:buNone/>
            </a:pPr>
            <a:r>
              <a:rPr lang="en-US" altLang="zh-TW" sz="2500" dirty="0"/>
              <a:t/>
            </a:r>
            <a:br>
              <a:rPr lang="en-US" altLang="zh-TW" sz="2500" dirty="0"/>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spTree>
    <p:extLst>
      <p:ext uri="{BB962C8B-B14F-4D97-AF65-F5344CB8AC3E}">
        <p14:creationId xmlns:p14="http://schemas.microsoft.com/office/powerpoint/2010/main" val="3236669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a:solidFill>
                  <a:srgbClr val="000000"/>
                </a:solidFill>
                <a:latin typeface="Arial" charset="0"/>
                <a:ea typeface="新細明體" charset="-120"/>
              </a:rPr>
              <a:t>Worked. A space and ' came after the “!”.</a:t>
            </a:r>
          </a:p>
        </p:txBody>
      </p:sp>
    </p:spTree>
    <p:extLst>
      <p:ext uri="{BB962C8B-B14F-4D97-AF65-F5344CB8AC3E}">
        <p14:creationId xmlns:p14="http://schemas.microsoft.com/office/powerpoint/2010/main" val="2694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p>
          <a:p>
            <a:pPr marL="0" indent="0" eaLnBrk="1" hangingPunct="1">
              <a:lnSpc>
                <a:spcPct val="90000"/>
              </a:lnSpc>
              <a:buNone/>
            </a:pPr>
            <a:r>
              <a:rPr lang="en-US" altLang="zh-TW" sz="2500" dirty="0">
                <a:latin typeface="Courier"/>
              </a:rPr>
              <a:t>Hi!: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a:solidFill>
                  <a:srgbClr val="000000"/>
                </a:solidFill>
                <a:latin typeface="Arial" charset="0"/>
                <a:ea typeface="新細明體" charset="-120"/>
              </a:rPr>
              <a:t>Worked. A space and ' came after the “!”.</a:t>
            </a:r>
          </a:p>
        </p:txBody>
      </p:sp>
    </p:spTree>
    <p:extLst>
      <p:ext uri="{BB962C8B-B14F-4D97-AF65-F5344CB8AC3E}">
        <p14:creationId xmlns:p14="http://schemas.microsoft.com/office/powerpoint/2010/main" val="8008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a:t>
            </a:r>
            <a:r>
              <a:rPr lang="en-US" altLang="zh-TW" sz="2500" b="1" dirty="0" err="1">
                <a:solidFill>
                  <a:srgbClr val="FF0000"/>
                </a:solidFill>
                <a:latin typeface="Courier"/>
              </a:rPr>
              <a:t>!</a:t>
            </a:r>
            <a:r>
              <a:rPr lang="en-US" altLang="zh-TW" sz="2500" b="1" dirty="0" err="1">
                <a:solidFill>
                  <a:srgbClr val="0033CC"/>
                </a:solidFill>
                <a:latin typeface="Courier"/>
              </a:rPr>
              <a:t>Hi</a:t>
            </a:r>
            <a:r>
              <a:rPr lang="en-US" altLang="zh-TW" sz="2500" b="1" dirty="0">
                <a:solidFill>
                  <a:srgbClr val="0033CC"/>
                </a:solidFill>
                <a:latin typeface="Courier"/>
              </a:rPr>
              <a:t>!</a:t>
            </a:r>
            <a:r>
              <a:rPr lang="en-US" altLang="zh-TW" sz="2500" b="1" dirty="0">
                <a:latin typeface="Courier"/>
              </a:rPr>
              <a:t>'</a:t>
            </a:r>
          </a:p>
          <a:p>
            <a:pPr marL="0" indent="0" eaLnBrk="1" hangingPunct="1">
              <a:lnSpc>
                <a:spcPct val="90000"/>
              </a:lnSpc>
              <a:buNone/>
            </a:pPr>
            <a:r>
              <a:rPr lang="en-US" altLang="zh-TW" sz="2500" dirty="0">
                <a:solidFill>
                  <a:srgbClr val="0033CC"/>
                </a:solidFill>
                <a:latin typeface="Courier"/>
              </a:rPr>
              <a:t>Hi!</a:t>
            </a:r>
            <a:r>
              <a:rPr lang="en-US" altLang="zh-TW" sz="2500" dirty="0">
                <a:latin typeface="Courier"/>
              </a:rPr>
              <a:t>: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a:solidFill>
                  <a:srgbClr val="000000"/>
                </a:solidFill>
                <a:latin typeface="Arial" charset="0"/>
                <a:ea typeface="新細明體" charset="-120"/>
              </a:rPr>
              <a:t>Worked. A space and ' came after the “!”.</a:t>
            </a:r>
          </a:p>
        </p:txBody>
      </p:sp>
      <p:sp>
        <p:nvSpPr>
          <p:cNvPr id="6" name="Rounded Rectangular Callout 5"/>
          <p:cNvSpPr/>
          <p:nvPr/>
        </p:nvSpPr>
        <p:spPr bwMode="auto">
          <a:xfrm>
            <a:off x="4572000" y="5638800"/>
            <a:ext cx="4572000" cy="1219200"/>
          </a:xfrm>
          <a:prstGeom prst="wedgeRoundRectCallout">
            <a:avLst>
              <a:gd name="adj1" fmla="val -65745"/>
              <a:gd name="adj2" fmla="val 72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b="0" dirty="0" smtClean="0">
                <a:solidFill>
                  <a:srgbClr val="000000"/>
                </a:solidFill>
                <a:latin typeface="Arial" charset="0"/>
                <a:ea typeface="新細明體" charset="-120"/>
              </a:rPr>
              <a:t>Failed. Because </a:t>
            </a:r>
            <a:r>
              <a:rPr lang="en-US" b="0" dirty="0">
                <a:solidFill>
                  <a:srgbClr val="000000"/>
                </a:solidFill>
                <a:latin typeface="Arial" charset="0"/>
                <a:ea typeface="新細明體" charset="-120"/>
              </a:rPr>
              <a:t>the “</a:t>
            </a:r>
            <a:r>
              <a:rPr lang="en-US" dirty="0">
                <a:solidFill>
                  <a:srgbClr val="0033CC"/>
                </a:solidFill>
                <a:latin typeface="Arial" charset="0"/>
                <a:ea typeface="新細明體" charset="-120"/>
              </a:rPr>
              <a:t>Hi!</a:t>
            </a:r>
            <a:r>
              <a:rPr lang="en-US" b="0" dirty="0">
                <a:solidFill>
                  <a:srgbClr val="000000"/>
                </a:solidFill>
                <a:latin typeface="Arial" charset="0"/>
                <a:ea typeface="新細明體" charset="-120"/>
              </a:rPr>
              <a:t>” after the “</a:t>
            </a:r>
            <a:r>
              <a:rPr lang="en-US" dirty="0">
                <a:solidFill>
                  <a:srgbClr val="FF0000"/>
                </a:solidFill>
                <a:latin typeface="Arial" charset="0"/>
                <a:ea typeface="新細明體" charset="-120"/>
              </a:rPr>
              <a:t>!</a:t>
            </a:r>
            <a:r>
              <a:rPr lang="en-US" b="0" dirty="0">
                <a:solidFill>
                  <a:srgbClr val="000000"/>
                </a:solidFill>
                <a:latin typeface="Arial" charset="0"/>
                <a:ea typeface="新細明體" charset="-120"/>
              </a:rPr>
              <a:t>” was interpreted as a request to rerun the last command which began with “Hi!”. (But it couldn’t be found in the history. So: error.)</a:t>
            </a:r>
          </a:p>
        </p:txBody>
      </p:sp>
    </p:spTree>
    <p:extLst>
      <p:ext uri="{BB962C8B-B14F-4D97-AF65-F5344CB8AC3E}">
        <p14:creationId xmlns:p14="http://schemas.microsoft.com/office/powerpoint/2010/main" val="1054943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5939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a:t>% </a:t>
            </a:r>
            <a:r>
              <a:rPr lang="en-US" altLang="zh-TW" sz="3000" b="1"/>
              <a:t>echo "Is your path $PATH?"</a:t>
            </a:r>
            <a:r>
              <a:rPr lang="en-US" altLang="zh-TW" sz="3000"/>
              <a:t/>
            </a:r>
            <a:br>
              <a:rPr lang="en-US" altLang="zh-TW" sz="3000"/>
            </a:br>
            <a:r>
              <a:rPr lang="en-US" altLang="zh-TW" sz="3000"/>
              <a:t>Is your path /usr/local/bin:/usr/bin:…?</a:t>
            </a:r>
            <a:br>
              <a:rPr lang="en-US" altLang="zh-TW" sz="3000"/>
            </a:br>
            <a:r>
              <a:rPr lang="en-US" altLang="zh-TW" sz="3000"/>
              <a:t>% </a:t>
            </a:r>
            <a:r>
              <a:rPr lang="en-US" altLang="zh-TW" sz="3000" b="1"/>
              <a:t>echo "Your current directory is `pwd`"</a:t>
            </a:r>
            <a:r>
              <a:rPr lang="en-US" altLang="zh-TW" sz="3000"/>
              <a:t/>
            </a:r>
            <a:br>
              <a:rPr lang="en-US" altLang="zh-TW" sz="3000"/>
            </a:br>
            <a:r>
              <a:rPr lang="en-US" altLang="zh-TW" sz="3000"/>
              <a:t>Your current directory is /home/Cse</a:t>
            </a:r>
          </a:p>
          <a:p>
            <a:pPr marL="0" indent="0" eaLnBrk="1" hangingPunct="1">
              <a:lnSpc>
                <a:spcPct val="80000"/>
              </a:lnSpc>
              <a:buFontTx/>
              <a:buNone/>
            </a:pPr>
            <a:r>
              <a:rPr lang="en-US" altLang="zh-TW" sz="1500"/>
              <a:t/>
            </a:r>
            <a:br>
              <a:rPr lang="en-US" altLang="zh-TW" sz="1500"/>
            </a:br>
            <a:r>
              <a:rPr lang="en-US" altLang="zh-TW" sz="3000">
                <a:solidFill>
                  <a:schemeClr val="bg1"/>
                </a:solidFill>
              </a:rPr>
              <a:t>Once you learn the difference between single quotes and double quotes, you will have mastered a very useful skill. </a:t>
            </a:r>
          </a:p>
          <a:p>
            <a:pPr marL="0" indent="0" eaLnBrk="1" hangingPunct="1">
              <a:lnSpc>
                <a:spcPct val="80000"/>
              </a:lnSpc>
              <a:buFontTx/>
              <a:buNone/>
            </a:pPr>
            <a:r>
              <a:rPr lang="en-US" altLang="zh-TW" sz="1500">
                <a:solidFill>
                  <a:schemeClr val="bg1"/>
                </a:solidFill>
              </a:rPr>
              <a:t/>
            </a:r>
            <a:br>
              <a:rPr lang="en-US" altLang="zh-TW" sz="1500">
                <a:solidFill>
                  <a:schemeClr val="bg1"/>
                </a:solidFill>
              </a:rPr>
            </a:br>
            <a:r>
              <a:rPr lang="en-US" altLang="zh-TW" sz="3000">
                <a:solidFill>
                  <a:schemeClr val="bg1"/>
                </a:solidFill>
              </a:rPr>
              <a:t>It's not hard:</a:t>
            </a:r>
          </a:p>
          <a:p>
            <a:pPr marL="0" indent="0" eaLnBrk="1" hangingPunct="1">
              <a:lnSpc>
                <a:spcPct val="80000"/>
              </a:lnSpc>
              <a:buFontTx/>
              <a:buNone/>
            </a:pPr>
            <a:r>
              <a:rPr lang="en-US" altLang="zh-TW" sz="3000">
                <a:solidFill>
                  <a:schemeClr val="bg1"/>
                </a:solidFill>
              </a:rPr>
              <a:t> The single quotes are stronger than double quotes. </a:t>
            </a:r>
          </a:p>
          <a:p>
            <a:pPr marL="0" indent="0" eaLnBrk="1" hangingPunct="1">
              <a:lnSpc>
                <a:spcPct val="80000"/>
              </a:lnSpc>
              <a:buFontTx/>
              <a:buNone/>
            </a:pPr>
            <a:r>
              <a:rPr lang="en-US" altLang="zh-TW" sz="3000">
                <a:solidFill>
                  <a:schemeClr val="bg1"/>
                </a:solidFill>
              </a:rPr>
              <a:t> And the backslash is the strongest of all.</a:t>
            </a:r>
          </a:p>
        </p:txBody>
      </p:sp>
    </p:spTree>
    <p:extLst>
      <p:ext uri="{BB962C8B-B14F-4D97-AF65-F5344CB8AC3E}">
        <p14:creationId xmlns:p14="http://schemas.microsoft.com/office/powerpoint/2010/main" val="3896322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6041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a:t>% </a:t>
            </a:r>
            <a:r>
              <a:rPr lang="en-US" altLang="zh-TW" sz="3000" b="1" dirty="0"/>
              <a:t>echo "Is your path $PATH?"</a:t>
            </a:r>
            <a:r>
              <a:rPr lang="en-US" altLang="zh-TW" sz="3000" dirty="0"/>
              <a:t/>
            </a:r>
            <a:br>
              <a:rPr lang="en-US" altLang="zh-TW" sz="3000" dirty="0"/>
            </a:br>
            <a:r>
              <a:rPr lang="en-US" altLang="zh-TW" sz="3000" dirty="0"/>
              <a:t>Is your path /</a:t>
            </a:r>
            <a:r>
              <a:rPr lang="en-US" altLang="zh-TW" sz="3000" dirty="0" err="1"/>
              <a:t>usr</a:t>
            </a:r>
            <a:r>
              <a:rPr lang="en-US" altLang="zh-TW" sz="3000" dirty="0"/>
              <a:t>/local/bin:/</a:t>
            </a:r>
            <a:r>
              <a:rPr lang="en-US" altLang="zh-TW" sz="3000" dirty="0" err="1"/>
              <a:t>usr</a:t>
            </a:r>
            <a:r>
              <a:rPr lang="en-US" altLang="zh-TW" sz="3000" dirty="0"/>
              <a:t>/bin:…?</a:t>
            </a:r>
            <a:br>
              <a:rPr lang="en-US" altLang="zh-TW" sz="3000" dirty="0"/>
            </a:br>
            <a:r>
              <a:rPr lang="en-US" altLang="zh-TW" sz="3000" dirty="0"/>
              <a:t>% </a:t>
            </a:r>
            <a:r>
              <a:rPr lang="en-US" altLang="zh-TW" sz="3000" b="1" dirty="0"/>
              <a:t>echo "Your current directory is `</a:t>
            </a:r>
            <a:r>
              <a:rPr lang="en-US" altLang="zh-TW" sz="3000" b="1" dirty="0" err="1"/>
              <a:t>pwd</a:t>
            </a:r>
            <a:r>
              <a:rPr lang="en-US" altLang="zh-TW" sz="3000" b="1" dirty="0"/>
              <a:t>`"</a:t>
            </a:r>
            <a:r>
              <a:rPr lang="en-US" altLang="zh-TW" sz="3000" dirty="0"/>
              <a:t/>
            </a:r>
            <a:br>
              <a:rPr lang="en-US" altLang="zh-TW" sz="3000" dirty="0"/>
            </a:br>
            <a:r>
              <a:rPr lang="en-US" altLang="zh-TW" sz="3000" dirty="0"/>
              <a:t>Your current directory is /home/</a:t>
            </a:r>
            <a:r>
              <a:rPr lang="en-US" altLang="zh-TW" sz="3000" dirty="0" err="1"/>
              <a:t>Cse</a:t>
            </a:r>
            <a:endParaRPr lang="en-US" altLang="zh-TW" sz="3000" dirty="0"/>
          </a:p>
          <a:p>
            <a:pPr marL="0" indent="0" eaLnBrk="1" hangingPunct="1">
              <a:lnSpc>
                <a:spcPct val="80000"/>
              </a:lnSpc>
              <a:buFontTx/>
              <a:buNone/>
            </a:pPr>
            <a:r>
              <a:rPr lang="en-US" altLang="zh-TW" sz="1500" dirty="0"/>
              <a:t/>
            </a:r>
            <a:br>
              <a:rPr lang="en-US" altLang="zh-TW" sz="1500" dirty="0"/>
            </a:br>
            <a:r>
              <a:rPr lang="en-US" altLang="zh-TW" sz="3000" dirty="0">
                <a:solidFill>
                  <a:srgbClr val="FF0000"/>
                </a:solidFill>
              </a:rPr>
              <a:t>Once you learn the difference between single quotes and double quotes, you will have mastered a very useful skill. </a:t>
            </a:r>
          </a:p>
          <a:p>
            <a:pPr marL="0" indent="0" eaLnBrk="1" hangingPunct="1">
              <a:lnSpc>
                <a:spcPct val="80000"/>
              </a:lnSpc>
              <a:buFontTx/>
              <a:buNone/>
            </a:pPr>
            <a:r>
              <a:rPr lang="en-US" altLang="zh-TW" sz="1500" dirty="0"/>
              <a:t/>
            </a:r>
            <a:br>
              <a:rPr lang="en-US" altLang="zh-TW" sz="1500" dirty="0"/>
            </a:br>
            <a:r>
              <a:rPr lang="en-US" altLang="zh-TW" sz="3000" dirty="0">
                <a:solidFill>
                  <a:schemeClr val="bg1"/>
                </a:solidFill>
              </a:rPr>
              <a:t>It's not hard:</a:t>
            </a:r>
          </a:p>
          <a:p>
            <a:pPr marL="0" indent="0" eaLnBrk="1" hangingPunct="1">
              <a:lnSpc>
                <a:spcPct val="80000"/>
              </a:lnSpc>
              <a:buFontTx/>
              <a:buNone/>
            </a:pPr>
            <a:r>
              <a:rPr lang="en-US" altLang="zh-TW" sz="3000" dirty="0">
                <a:solidFill>
                  <a:schemeClr val="bg1"/>
                </a:solidFill>
              </a:rPr>
              <a:t> The single quotes are stronger than double quotes. </a:t>
            </a:r>
          </a:p>
          <a:p>
            <a:pPr marL="0" indent="0" eaLnBrk="1" hangingPunct="1">
              <a:lnSpc>
                <a:spcPct val="80000"/>
              </a:lnSpc>
              <a:buFontTx/>
              <a:buNone/>
            </a:pPr>
            <a:r>
              <a:rPr lang="en-US" altLang="zh-TW" sz="3000" dirty="0">
                <a:solidFill>
                  <a:schemeClr val="bg1"/>
                </a:solidFill>
              </a:rPr>
              <a:t> And the backslash is the strongest of all.</a:t>
            </a:r>
          </a:p>
        </p:txBody>
      </p:sp>
    </p:spTree>
    <p:extLst>
      <p:ext uri="{BB962C8B-B14F-4D97-AF65-F5344CB8AC3E}">
        <p14:creationId xmlns:p14="http://schemas.microsoft.com/office/powerpoint/2010/main" val="2306318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6144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a:t>% </a:t>
            </a:r>
            <a:r>
              <a:rPr lang="en-US" altLang="zh-TW" sz="3000" b="1" dirty="0"/>
              <a:t>echo "Is your path $PATH?"</a:t>
            </a:r>
            <a:r>
              <a:rPr lang="en-US" altLang="zh-TW" sz="3000" dirty="0"/>
              <a:t/>
            </a:r>
            <a:br>
              <a:rPr lang="en-US" altLang="zh-TW" sz="3000" dirty="0"/>
            </a:br>
            <a:r>
              <a:rPr lang="en-US" altLang="zh-TW" sz="3000" dirty="0"/>
              <a:t>Is your path /</a:t>
            </a:r>
            <a:r>
              <a:rPr lang="en-US" altLang="zh-TW" sz="3000" dirty="0" err="1"/>
              <a:t>usr</a:t>
            </a:r>
            <a:r>
              <a:rPr lang="en-US" altLang="zh-TW" sz="3000" dirty="0"/>
              <a:t>/local/bin:/</a:t>
            </a:r>
            <a:r>
              <a:rPr lang="en-US" altLang="zh-TW" sz="3000" dirty="0" err="1"/>
              <a:t>usr</a:t>
            </a:r>
            <a:r>
              <a:rPr lang="en-US" altLang="zh-TW" sz="3000" dirty="0"/>
              <a:t>/bin:…?</a:t>
            </a:r>
            <a:br>
              <a:rPr lang="en-US" altLang="zh-TW" sz="3000" dirty="0"/>
            </a:br>
            <a:r>
              <a:rPr lang="en-US" altLang="zh-TW" sz="3000" dirty="0"/>
              <a:t>% </a:t>
            </a:r>
            <a:r>
              <a:rPr lang="en-US" altLang="zh-TW" sz="3000" b="1" dirty="0"/>
              <a:t>echo "Your current directory is `</a:t>
            </a:r>
            <a:r>
              <a:rPr lang="en-US" altLang="zh-TW" sz="3000" b="1" dirty="0" err="1"/>
              <a:t>pwd</a:t>
            </a:r>
            <a:r>
              <a:rPr lang="en-US" altLang="zh-TW" sz="3000" b="1" dirty="0"/>
              <a:t>`"</a:t>
            </a:r>
            <a:r>
              <a:rPr lang="en-US" altLang="zh-TW" sz="3000" dirty="0"/>
              <a:t/>
            </a:r>
            <a:br>
              <a:rPr lang="en-US" altLang="zh-TW" sz="3000" dirty="0"/>
            </a:br>
            <a:r>
              <a:rPr lang="en-US" altLang="zh-TW" sz="3000" dirty="0"/>
              <a:t>Your current directory is /home/</a:t>
            </a:r>
            <a:r>
              <a:rPr lang="en-US" altLang="zh-TW" sz="3000" dirty="0" err="1"/>
              <a:t>Cse</a:t>
            </a:r>
            <a:endParaRPr lang="en-US" altLang="zh-TW" sz="3000" dirty="0"/>
          </a:p>
          <a:p>
            <a:pPr marL="0" indent="0" eaLnBrk="1" hangingPunct="1">
              <a:lnSpc>
                <a:spcPct val="80000"/>
              </a:lnSpc>
              <a:buFontTx/>
              <a:buNone/>
            </a:pPr>
            <a:r>
              <a:rPr lang="en-US" altLang="zh-TW" sz="1500" dirty="0"/>
              <a:t/>
            </a:r>
            <a:br>
              <a:rPr lang="en-US" altLang="zh-TW" sz="1500" dirty="0"/>
            </a:br>
            <a:r>
              <a:rPr lang="en-US" altLang="zh-TW" sz="3000" dirty="0"/>
              <a:t>Once you learn the difference between single quotes and double quotes, you will have mastered a very useful skill. </a:t>
            </a:r>
          </a:p>
          <a:p>
            <a:pPr marL="0" indent="0" eaLnBrk="1" hangingPunct="1">
              <a:lnSpc>
                <a:spcPct val="80000"/>
              </a:lnSpc>
              <a:buFontTx/>
              <a:buNone/>
            </a:pPr>
            <a:r>
              <a:rPr lang="en-US" altLang="zh-TW" sz="1500" dirty="0"/>
              <a:t/>
            </a:r>
            <a:br>
              <a:rPr lang="en-US" altLang="zh-TW" sz="1500" dirty="0"/>
            </a:br>
            <a:r>
              <a:rPr lang="en-US" altLang="zh-TW" sz="3000" dirty="0">
                <a:solidFill>
                  <a:srgbClr val="FF0000"/>
                </a:solidFill>
              </a:rPr>
              <a:t>It's not hard:</a:t>
            </a:r>
          </a:p>
          <a:p>
            <a:pPr marL="0" indent="0" eaLnBrk="1" hangingPunct="1">
              <a:lnSpc>
                <a:spcPct val="80000"/>
              </a:lnSpc>
              <a:buFontTx/>
              <a:buNone/>
            </a:pPr>
            <a:r>
              <a:rPr lang="en-US" altLang="zh-TW" sz="3000" dirty="0">
                <a:solidFill>
                  <a:srgbClr val="FF0000"/>
                </a:solidFill>
              </a:rPr>
              <a:t> The single quotes are stronger than double quotes. </a:t>
            </a:r>
          </a:p>
          <a:p>
            <a:pPr marL="0" indent="0" eaLnBrk="1" hangingPunct="1">
              <a:lnSpc>
                <a:spcPct val="80000"/>
              </a:lnSpc>
              <a:buFontTx/>
              <a:buNone/>
            </a:pPr>
            <a:r>
              <a:rPr lang="en-US" altLang="zh-TW" sz="3000" dirty="0">
                <a:solidFill>
                  <a:srgbClr val="FF0000"/>
                </a:solidFill>
              </a:rPr>
              <a:t> And the backslash is the strongest of all.</a:t>
            </a:r>
          </a:p>
        </p:txBody>
      </p:sp>
    </p:spTree>
    <p:extLst>
      <p:ext uri="{BB962C8B-B14F-4D97-AF65-F5344CB8AC3E}">
        <p14:creationId xmlns:p14="http://schemas.microsoft.com/office/powerpoint/2010/main" val="24920759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t>You can put either type of quotes inside of the other.</a:t>
            </a:r>
          </a:p>
          <a:p>
            <a:pPr marL="0" indent="0" eaLnBrk="1" hangingPunct="1">
              <a:lnSpc>
                <a:spcPct val="90000"/>
              </a:lnSpc>
              <a:buFontTx/>
              <a:buNone/>
            </a:pPr>
            <a:endParaRPr lang="en-US" altLang="zh-TW"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139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t>You can put either type of quotes inside of the other.</a:t>
            </a:r>
          </a:p>
          <a:p>
            <a:pPr marL="0" indent="0" eaLnBrk="1" hangingPunct="1">
              <a:lnSpc>
                <a:spcPct val="90000"/>
              </a:lnSpc>
              <a:spcBef>
                <a:spcPct val="60000"/>
              </a:spcBef>
              <a:buFontTx/>
              <a:buNone/>
            </a:pPr>
            <a:r>
              <a:rPr lang="en-US" altLang="zh-TW" sz="2800" dirty="0">
                <a:solidFill>
                  <a:srgbClr val="FF0000"/>
                </a:solidFill>
              </a:rPr>
              <a:t>If you want to quote a single quote, use double quotes around it. To quote a double quote, use single quotes: </a:t>
            </a:r>
          </a:p>
          <a:p>
            <a:pPr marL="0" indent="0" eaLnBrk="1" hangingPunct="1">
              <a:lnSpc>
                <a:spcPct val="90000"/>
              </a:lnSpc>
              <a:buFontTx/>
              <a:buNone/>
            </a:pPr>
            <a:endParaRPr lang="en-US" altLang="zh-TW"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55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solidFill>
                  <a:schemeClr val="bg1">
                    <a:lumMod val="50000"/>
                  </a:schemeClr>
                </a:solidFill>
              </a:rPr>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solidFill>
                  <a:schemeClr val="bg1">
                    <a:lumMod val="50000"/>
                  </a:schemeClr>
                </a:solidFill>
              </a:rPr>
              <a:t>You can put either type of quotes inside of the other.</a:t>
            </a:r>
          </a:p>
          <a:p>
            <a:pPr marL="0" indent="0" eaLnBrk="1" hangingPunct="1">
              <a:lnSpc>
                <a:spcPct val="90000"/>
              </a:lnSpc>
              <a:spcBef>
                <a:spcPct val="60000"/>
              </a:spcBef>
              <a:buFontTx/>
              <a:buNone/>
            </a:pPr>
            <a:r>
              <a:rPr lang="en-US" altLang="zh-TW" sz="2800" dirty="0">
                <a:solidFill>
                  <a:srgbClr val="FF0000"/>
                </a:solidFill>
              </a:rPr>
              <a:t>If you want to quote a single quote, use double quotes around it. To quote a double quote, use single quotes: </a:t>
            </a:r>
          </a:p>
          <a:p>
            <a:pPr marL="0" indent="0" eaLnBrk="1" hangingPunct="1">
              <a:lnSpc>
                <a:spcPct val="90000"/>
              </a:lnSpc>
              <a:buFontTx/>
              <a:buNone/>
            </a:pPr>
            <a:r>
              <a:rPr lang="en-US" altLang="zh-TW" sz="3000" dirty="0">
                <a:latin typeface="Times New Roman" panose="02020603050405020304" pitchFamily="18" charset="0"/>
                <a:cs typeface="Times New Roman" panose="02020603050405020304" pitchFamily="18" charset="0"/>
              </a:rPr>
              <a:t>%</a:t>
            </a:r>
            <a:r>
              <a:rPr lang="en-US" altLang="zh-TW" sz="3000" dirty="0">
                <a:latin typeface="High Tower Text" pitchFamily="18" charset="0"/>
              </a:rPr>
              <a:t> </a:t>
            </a:r>
            <a:r>
              <a:rPr lang="en-US" altLang="zh-TW" sz="3000" b="1" dirty="0">
                <a:latin typeface="High Tower Text" pitchFamily="18" charset="0"/>
              </a:rPr>
              <a:t>echo "Isn't it easy to get a single quote?"</a:t>
            </a:r>
            <a:r>
              <a:rPr lang="en-US" altLang="zh-TW" sz="3000" dirty="0">
                <a:latin typeface="High Tower Text" pitchFamily="18" charset="0"/>
              </a:rPr>
              <a:t/>
            </a:r>
            <a:br>
              <a:rPr lang="en-US" altLang="zh-TW" sz="3000" dirty="0">
                <a:latin typeface="High Tower Text" pitchFamily="18" charset="0"/>
              </a:rPr>
            </a:br>
            <a:r>
              <a:rPr lang="en-US" altLang="zh-TW" sz="3000" dirty="0">
                <a:latin typeface="High Tower Text" pitchFamily="18" charset="0"/>
              </a:rPr>
              <a:t>Isn't it easy to get a single quote?</a:t>
            </a:r>
            <a:br>
              <a:rPr lang="en-US" altLang="zh-TW" sz="3000" dirty="0">
                <a:latin typeface="High Tower Text" pitchFamily="18" charset="0"/>
              </a:rPr>
            </a:br>
            <a:r>
              <a:rPr lang="en-US" altLang="zh-TW" sz="3000" dirty="0">
                <a:latin typeface="Times New Roman" panose="02020603050405020304" pitchFamily="18" charset="0"/>
                <a:cs typeface="Times New Roman" panose="02020603050405020304" pitchFamily="18" charset="0"/>
              </a:rPr>
              <a:t>%</a:t>
            </a:r>
            <a:r>
              <a:rPr lang="en-US" altLang="zh-TW" sz="3000" dirty="0">
                <a:latin typeface="High Tower Text" pitchFamily="18" charset="0"/>
              </a:rPr>
              <a:t> </a:t>
            </a:r>
            <a:r>
              <a:rPr lang="en-US" altLang="zh-TW" sz="3000" b="1" dirty="0">
                <a:latin typeface="High Tower Text" pitchFamily="18" charset="0"/>
              </a:rPr>
              <a:t>echo 'And I replied, "Double quotes are easy too."' </a:t>
            </a:r>
            <a:r>
              <a:rPr lang="en-US" altLang="zh-TW" sz="3000" dirty="0">
                <a:latin typeface="High Tower Text" pitchFamily="18" charset="0"/>
              </a:rPr>
              <a:t/>
            </a:r>
            <a:br>
              <a:rPr lang="en-US" altLang="zh-TW" sz="3000" dirty="0">
                <a:latin typeface="High Tower Text" pitchFamily="18" charset="0"/>
              </a:rPr>
            </a:br>
            <a:r>
              <a:rPr lang="en-US" altLang="zh-TW" sz="3000" dirty="0">
                <a:latin typeface="High Tower Text" pitchFamily="18" charset="0"/>
              </a:rPr>
              <a:t>And I replied, "Double quotes are easy too."</a:t>
            </a:r>
            <a:br>
              <a:rPr lang="en-US" altLang="zh-TW" sz="3000" dirty="0">
                <a:latin typeface="High Tower Text" pitchFamily="18" charset="0"/>
              </a:rPr>
            </a:br>
            <a:r>
              <a:rPr lang="en-US" altLang="zh-TW"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4911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CC0099"/>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b="1"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0033CC"/>
                </a:solidFill>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zh-TW" sz="2800" dirty="0"/>
              <a:t>The piped-input to </a:t>
            </a:r>
            <a:r>
              <a:rPr lang="en-US" altLang="zh-TW" sz="2800" dirty="0" err="1"/>
              <a:t>xargs</a:t>
            </a:r>
            <a:r>
              <a:rPr lang="en-US" altLang="zh-TW" sz="2800" dirty="0"/>
              <a:t> is just a </a:t>
            </a:r>
            <a:r>
              <a:rPr lang="en-US" altLang="zh-TW" sz="2800" dirty="0">
                <a:solidFill>
                  <a:srgbClr val="0C9B4D"/>
                </a:solidFill>
              </a:rPr>
              <a:t>question mark </a:t>
            </a:r>
            <a:r>
              <a:rPr lang="en-US" altLang="zh-TW" sz="2800" dirty="0"/>
              <a:t>(as  we see </a:t>
            </a:r>
            <a:r>
              <a:rPr lang="en-US" altLang="zh-TW" sz="2800" dirty="0">
                <a:solidFill>
                  <a:srgbClr val="0C9B4D"/>
                </a:solidFill>
              </a:rPr>
              <a:t>here</a:t>
            </a:r>
            <a:r>
              <a:rPr lang="en-US" altLang="zh-TW" sz="2800" dirty="0"/>
              <a:t>), but the output of </a:t>
            </a:r>
            <a:r>
              <a:rPr lang="en-US" altLang="zh-TW" sz="2800" dirty="0">
                <a:solidFill>
                  <a:srgbClr val="FF0000"/>
                </a:solidFill>
              </a:rPr>
              <a:t>the echo that receives its arguments from the pipe</a:t>
            </a:r>
            <a:r>
              <a:rPr lang="en-US" altLang="zh-TW" sz="2800" dirty="0"/>
              <a:t> is … </a:t>
            </a:r>
            <a:br>
              <a:rPr lang="en-US" altLang="zh-TW" sz="2800" dirty="0"/>
            </a:br>
            <a:r>
              <a:rPr lang="en-US" altLang="zh-TW" sz="2800" dirty="0"/>
              <a:t/>
            </a:r>
            <a:br>
              <a:rPr lang="en-US" altLang="zh-TW" sz="2800" dirty="0"/>
            </a:br>
            <a:endParaRPr lang="en-US" altLang="zh-TW" sz="2800" dirty="0"/>
          </a:p>
        </p:txBody>
      </p:sp>
      <p:cxnSp>
        <p:nvCxnSpPr>
          <p:cNvPr id="7" name="Straight Arrow Connector 6"/>
          <p:cNvCxnSpPr/>
          <p:nvPr/>
        </p:nvCxnSpPr>
        <p:spPr bwMode="auto">
          <a:xfrm flipH="1" flipV="1">
            <a:off x="3581400" y="4267200"/>
            <a:ext cx="2173014" cy="9669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8" name="Arc 7"/>
          <p:cNvSpPr/>
          <p:nvPr/>
        </p:nvSpPr>
        <p:spPr bwMode="auto">
          <a:xfrm rot="10800000">
            <a:off x="76197" y="3505199"/>
            <a:ext cx="4876801" cy="1823545"/>
          </a:xfrm>
          <a:prstGeom prst="arc">
            <a:avLst>
              <a:gd name="adj1" fmla="val 19332050"/>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spTree>
    <p:extLst>
      <p:ext uri="{BB962C8B-B14F-4D97-AF65-F5344CB8AC3E}">
        <p14:creationId xmlns:p14="http://schemas.microsoft.com/office/powerpoint/2010/main" val="755549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3491"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t>One problem people have is including the same quotes within quotes. Many expect the following to work: </a:t>
            </a:r>
          </a:p>
          <a:p>
            <a:pPr marL="0" indent="0" eaLnBrk="1" hangingPunct="1">
              <a:lnSpc>
                <a:spcPct val="80000"/>
              </a:lnSpc>
              <a:buFontTx/>
              <a:buNone/>
            </a:pPr>
            <a:r>
              <a:rPr lang="en-US" altLang="zh-TW" sz="2500" dirty="0">
                <a:latin typeface="High Tower Text" pitchFamily="18" charset="0"/>
              </a:rPr>
              <a:t>echo "The word for today is \"Happy\"" 	</a:t>
            </a:r>
            <a:r>
              <a:rPr lang="en-US" altLang="zh-TW" sz="2500" dirty="0">
                <a:solidFill>
                  <a:srgbClr val="CC3300"/>
                </a:solidFill>
                <a:cs typeface="Arial" pitchFamily="34" charset="0"/>
              </a:rPr>
              <a:t>← What is the output?</a:t>
            </a:r>
            <a:r>
              <a:rPr lang="en-US" altLang="zh-TW" sz="2500" dirty="0">
                <a:cs typeface="Arial" pitchFamily="34" charset="0"/>
              </a:rPr>
              <a:t> </a:t>
            </a:r>
            <a:r>
              <a:rPr lang="en-US" altLang="zh-TW" sz="2500" dirty="0">
                <a:latin typeface="High Tower Text" pitchFamily="18" charset="0"/>
              </a:rPr>
              <a:t/>
            </a:r>
            <a:br>
              <a:rPr lang="en-US" altLang="zh-TW" sz="2500" dirty="0">
                <a:latin typeface="High Tower Text" pitchFamily="18" charset="0"/>
              </a:rPr>
            </a:br>
            <a:r>
              <a:rPr lang="en-US" altLang="zh-TW" sz="2500" dirty="0">
                <a:latin typeface="High Tower Text" pitchFamily="18" charset="0"/>
              </a:rPr>
              <a:t>echo 'Don\'t quote me'</a:t>
            </a:r>
            <a:r>
              <a:rPr lang="en-US" altLang="zh-TW" sz="2500" dirty="0"/>
              <a:t>			</a:t>
            </a:r>
            <a:r>
              <a:rPr lang="en-US" altLang="zh-TW" sz="2500" dirty="0">
                <a:solidFill>
                  <a:srgbClr val="CC3300"/>
                </a:solidFill>
              </a:rPr>
              <a:t>← What is the output?</a:t>
            </a:r>
            <a:r>
              <a:rPr lang="en-US" altLang="zh-TW" sz="2500" dirty="0"/>
              <a:t> </a:t>
            </a:r>
            <a:endParaRPr lang="en-US" altLang="zh-TW" sz="1400" dirty="0"/>
          </a:p>
          <a:p>
            <a:pPr marL="0" indent="0" eaLnBrk="1" hangingPunct="1">
              <a:lnSpc>
                <a:spcPct val="80000"/>
              </a:lnSpc>
              <a:buFontTx/>
              <a:buNone/>
            </a:pPr>
            <a:r>
              <a:rPr lang="en-US" altLang="zh-TW" sz="2500" dirty="0">
                <a:solidFill>
                  <a:schemeClr val="bg1"/>
                </a:solidFill>
              </a:rPr>
              <a:t>People are confused by this, because we think of strings in programming languages like C. These quotes are different. </a:t>
            </a:r>
          </a:p>
          <a:p>
            <a:pPr marL="0" indent="0" eaLnBrk="1" hangingPunct="1">
              <a:lnSpc>
                <a:spcPct val="80000"/>
              </a:lnSpc>
            </a:pPr>
            <a:r>
              <a:rPr lang="en-US" altLang="zh-TW" sz="2500" dirty="0">
                <a:solidFill>
                  <a:schemeClr val="bg1"/>
                </a:solidFill>
              </a:rPr>
              <a:t>  They just turn substitution on and off.  </a:t>
            </a:r>
          </a:p>
          <a:p>
            <a:pPr marL="0" indent="0" eaLnBrk="1" hangingPunct="1">
              <a:lnSpc>
                <a:spcPct val="80000"/>
              </a:lnSpc>
            </a:pPr>
            <a:r>
              <a:rPr lang="en-US" altLang="zh-TW" sz="2500" dirty="0">
                <a:solidFill>
                  <a:schemeClr val="bg1"/>
                </a:solidFill>
              </a:rPr>
              <a:t>  They do not indicate the starting and ending of a string. </a:t>
            </a:r>
          </a:p>
          <a:p>
            <a:pPr marL="0" indent="0" eaLnBrk="1" hangingPunct="1">
              <a:lnSpc>
                <a:spcPct val="80000"/>
              </a:lnSpc>
              <a:buFontTx/>
              <a:buNone/>
            </a:pPr>
            <a:endParaRPr lang="en-US" altLang="zh-TW" sz="1400" dirty="0">
              <a:solidFill>
                <a:schemeClr val="bg1"/>
              </a:solidFill>
            </a:endParaRPr>
          </a:p>
          <a:p>
            <a:pPr marL="0" indent="0" eaLnBrk="1" hangingPunct="1">
              <a:lnSpc>
                <a:spcPct val="80000"/>
              </a:lnSpc>
              <a:buFontTx/>
              <a:buNone/>
            </a:pPr>
            <a:r>
              <a:rPr lang="en-US" altLang="zh-TW" sz="2500" dirty="0">
                <a:solidFill>
                  <a:schemeClr val="bg1"/>
                </a:solidFill>
              </a:rPr>
              <a:t>Consider:</a:t>
            </a:r>
          </a:p>
          <a:p>
            <a:pPr marL="0" indent="0" eaLnBrk="1" hangingPunct="1">
              <a:lnSpc>
                <a:spcPct val="80000"/>
              </a:lnSpc>
              <a:buFontTx/>
              <a:buNone/>
            </a:pPr>
            <a:r>
              <a:rPr lang="en-US" altLang="zh-TW" sz="2500" dirty="0">
                <a:solidFill>
                  <a:schemeClr val="bg1"/>
                </a:solidFill>
                <a:latin typeface="High Tower Text" pitchFamily="18" charset="0"/>
              </a:rPr>
              <a:t>echo '' 					</a:t>
            </a:r>
            <a:r>
              <a:rPr lang="en-US" altLang="zh-TW" sz="2500" dirty="0">
                <a:solidFill>
                  <a:schemeClr val="bg1"/>
                </a:solidFill>
              </a:rPr>
              <a:t>← What is the output? </a:t>
            </a:r>
            <a:endParaRPr lang="en-US" altLang="zh-TW" sz="2500" dirty="0">
              <a:solidFill>
                <a:schemeClr val="bg1"/>
              </a:solidFill>
              <a:latin typeface="High Tower Text" pitchFamily="18" charset="0"/>
            </a:endParaRPr>
          </a:p>
          <a:p>
            <a:pPr marL="0" indent="0" eaLnBrk="1" hangingPunct="1">
              <a:lnSpc>
                <a:spcPct val="80000"/>
              </a:lnSpc>
              <a:buFontTx/>
              <a:buNone/>
            </a:pPr>
            <a:r>
              <a:rPr lang="en-US" altLang="zh-TW" sz="1200" dirty="0">
                <a:solidFill>
                  <a:schemeClr val="bg1"/>
                </a:solidFill>
              </a:rPr>
              <a:t/>
            </a:r>
            <a:br>
              <a:rPr lang="en-US" altLang="zh-TW" sz="1200" dirty="0">
                <a:solidFill>
                  <a:schemeClr val="bg1"/>
                </a:solidFill>
              </a:rPr>
            </a:br>
            <a:r>
              <a:rPr lang="en-US" altLang="zh-TW" sz="2500" dirty="0">
                <a:solidFill>
                  <a:schemeClr val="bg1"/>
                </a:solidFill>
              </a:rPr>
              <a:t>This is broken up into </a:t>
            </a:r>
            <a:r>
              <a:rPr lang="en-US" altLang="zh-TW" sz="2500" b="1" dirty="0">
                <a:solidFill>
                  <a:schemeClr val="bg1"/>
                </a:solidFill>
              </a:rPr>
              <a:t>three</a:t>
            </a:r>
            <a:r>
              <a:rPr lang="en-US" altLang="zh-TW" sz="2500" dirty="0">
                <a:solidFill>
                  <a:schemeClr val="bg1"/>
                </a:solidFill>
              </a:rPr>
              <a:t> units. The first and last are quoted, and the middle is not. After quoting and substitution occurs, the three units are combined. </a:t>
            </a:r>
          </a:p>
          <a:p>
            <a:pPr marL="0" indent="0" eaLnBrk="1" hangingPunct="1">
              <a:lnSpc>
                <a:spcPct val="80000"/>
              </a:lnSpc>
              <a:buFontTx/>
              <a:buNone/>
            </a:pPr>
            <a:r>
              <a:rPr lang="en-US" altLang="zh-TW" sz="2500" dirty="0">
                <a:solidFill>
                  <a:schemeClr val="bg1"/>
                </a:solidFill>
              </a:rPr>
              <a:t>The middle can be a variable, for instance: echo 'a'$'</a:t>
            </a:r>
          </a:p>
        </p:txBody>
      </p:sp>
    </p:spTree>
    <p:extLst>
      <p:ext uri="{BB962C8B-B14F-4D97-AF65-F5344CB8AC3E}">
        <p14:creationId xmlns:p14="http://schemas.microsoft.com/office/powerpoint/2010/main" val="3017528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4515"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solidFill>
                  <a:srgbClr val="808080"/>
                </a:solidFill>
              </a:rPr>
              <a:t>One problem people have is including the same quotes within quotes. Many expect the following to work: </a:t>
            </a:r>
          </a:p>
          <a:p>
            <a:pPr marL="0" indent="0" eaLnBrk="1" hangingPunct="1">
              <a:lnSpc>
                <a:spcPct val="80000"/>
              </a:lnSpc>
              <a:buFontTx/>
              <a:buNone/>
            </a:pPr>
            <a:r>
              <a:rPr lang="en-US" altLang="zh-TW" sz="2500" dirty="0">
                <a:solidFill>
                  <a:srgbClr val="808080"/>
                </a:solidFill>
                <a:latin typeface="High Tower Text" pitchFamily="18" charset="0"/>
              </a:rPr>
              <a:t>echo "The word for today is \"Happy\""</a:t>
            </a:r>
            <a:br>
              <a:rPr lang="en-US" altLang="zh-TW" sz="2500" dirty="0">
                <a:solidFill>
                  <a:srgbClr val="808080"/>
                </a:solidFill>
                <a:latin typeface="High Tower Text" pitchFamily="18" charset="0"/>
              </a:rPr>
            </a:br>
            <a:r>
              <a:rPr lang="en-US" altLang="zh-TW" sz="2500" dirty="0">
                <a:solidFill>
                  <a:srgbClr val="808080"/>
                </a:solidFill>
                <a:latin typeface="High Tower Text" pitchFamily="18" charset="0"/>
              </a:rPr>
              <a:t>echo 'Don\'t quote me'</a:t>
            </a:r>
            <a:r>
              <a:rPr lang="en-US" altLang="zh-TW" sz="2500" dirty="0">
                <a:solidFill>
                  <a:srgbClr val="808080"/>
                </a:solidFill>
              </a:rPr>
              <a:t/>
            </a:r>
            <a:br>
              <a:rPr lang="en-US" altLang="zh-TW" sz="2500" dirty="0">
                <a:solidFill>
                  <a:srgbClr val="808080"/>
                </a:solidFill>
              </a:rPr>
            </a:br>
            <a:endParaRPr lang="en-US" altLang="zh-TW" sz="1400" dirty="0">
              <a:solidFill>
                <a:srgbClr val="808080"/>
              </a:solidFill>
            </a:endParaRPr>
          </a:p>
          <a:p>
            <a:pPr marL="0" indent="0" eaLnBrk="1" hangingPunct="1">
              <a:lnSpc>
                <a:spcPct val="80000"/>
              </a:lnSpc>
              <a:buFontTx/>
              <a:buNone/>
            </a:pPr>
            <a:r>
              <a:rPr lang="en-US" altLang="zh-TW" sz="2500" dirty="0"/>
              <a:t>People are confused by this, because we think of </a:t>
            </a:r>
            <a:r>
              <a:rPr lang="en-US" altLang="zh-TW" sz="2500" dirty="0">
                <a:solidFill>
                  <a:srgbClr val="CC3300"/>
                </a:solidFill>
              </a:rPr>
              <a:t>strings</a:t>
            </a:r>
            <a:r>
              <a:rPr lang="en-US" altLang="zh-TW" sz="2500" dirty="0"/>
              <a:t> in programming languages like C. These quotes are different. </a:t>
            </a:r>
          </a:p>
          <a:p>
            <a:pPr marL="0" indent="0" eaLnBrk="1" hangingPunct="1">
              <a:lnSpc>
                <a:spcPct val="80000"/>
              </a:lnSpc>
            </a:pPr>
            <a:r>
              <a:rPr lang="en-US" altLang="zh-TW" sz="2500" dirty="0"/>
              <a:t>  They just turn substitution </a:t>
            </a:r>
            <a:r>
              <a:rPr lang="en-US" altLang="zh-TW" sz="2500" dirty="0">
                <a:solidFill>
                  <a:srgbClr val="CC3300"/>
                </a:solidFill>
              </a:rPr>
              <a:t>on and off.</a:t>
            </a:r>
            <a:r>
              <a:rPr lang="en-US" altLang="zh-TW" sz="2500" dirty="0"/>
              <a:t>  </a:t>
            </a:r>
          </a:p>
          <a:p>
            <a:pPr marL="0" indent="0" eaLnBrk="1" hangingPunct="1">
              <a:lnSpc>
                <a:spcPct val="80000"/>
              </a:lnSpc>
            </a:pPr>
            <a:r>
              <a:rPr lang="en-US" altLang="zh-TW" sz="2500" dirty="0"/>
              <a:t>  </a:t>
            </a:r>
            <a:r>
              <a:rPr lang="en-US" altLang="zh-TW" sz="2500" dirty="0">
                <a:solidFill>
                  <a:srgbClr val="CC3300"/>
                </a:solidFill>
              </a:rPr>
              <a:t>They do not indicate the starting and ending of a string. </a:t>
            </a:r>
          </a:p>
          <a:p>
            <a:pPr marL="0" indent="0" eaLnBrk="1" hangingPunct="1">
              <a:lnSpc>
                <a:spcPct val="80000"/>
              </a:lnSpc>
              <a:buFontTx/>
              <a:buNone/>
            </a:pPr>
            <a:endParaRPr lang="en-US" altLang="zh-TW" sz="1400" dirty="0">
              <a:solidFill>
                <a:srgbClr val="CC3300"/>
              </a:solidFill>
            </a:endParaRPr>
          </a:p>
          <a:p>
            <a:pPr marL="0" indent="0" eaLnBrk="1" hangingPunct="1">
              <a:lnSpc>
                <a:spcPct val="80000"/>
              </a:lnSpc>
              <a:buFontTx/>
              <a:buNone/>
            </a:pPr>
            <a:r>
              <a:rPr lang="en-US" altLang="zh-TW" sz="2500" dirty="0"/>
              <a:t>Consider:</a:t>
            </a:r>
          </a:p>
          <a:p>
            <a:pPr marL="0" indent="0" eaLnBrk="1" hangingPunct="1">
              <a:lnSpc>
                <a:spcPct val="80000"/>
              </a:lnSpc>
              <a:buFontTx/>
              <a:buNone/>
            </a:pPr>
            <a:r>
              <a:rPr lang="en-US" altLang="zh-TW" sz="2500" dirty="0">
                <a:latin typeface="High Tower Text" pitchFamily="18" charset="0"/>
              </a:rPr>
              <a:t>echo </a:t>
            </a:r>
            <a:r>
              <a:rPr lang="en-US" altLang="zh-TW" sz="2500" dirty="0" smtClean="0">
                <a:latin typeface="High Tower Text" pitchFamily="18" charset="0"/>
              </a:rPr>
              <a:t>'</a:t>
            </a:r>
            <a:r>
              <a:rPr lang="en-US" altLang="zh-TW" sz="2500" dirty="0" err="1" smtClean="0">
                <a:latin typeface="High Tower Text" pitchFamily="18" charset="0"/>
              </a:rPr>
              <a:t>a'b"c</a:t>
            </a:r>
            <a:r>
              <a:rPr lang="en-US" altLang="zh-TW" sz="2500" dirty="0" smtClean="0">
                <a:latin typeface="High Tower Text" pitchFamily="18" charset="0"/>
              </a:rPr>
              <a:t>"</a:t>
            </a:r>
            <a:r>
              <a:rPr lang="en-US" altLang="zh-TW" sz="2500" dirty="0">
                <a:latin typeface="High Tower Text" pitchFamily="18" charset="0"/>
              </a:rPr>
              <a:t>					</a:t>
            </a:r>
            <a:r>
              <a:rPr lang="en-US" altLang="zh-TW" sz="2500" dirty="0">
                <a:solidFill>
                  <a:srgbClr val="CC3300"/>
                </a:solidFill>
                <a:cs typeface="Arial" pitchFamily="34" charset="0"/>
              </a:rPr>
              <a:t>← What is the output?</a:t>
            </a:r>
            <a:r>
              <a:rPr lang="en-US" altLang="zh-TW" sz="2500" dirty="0">
                <a:cs typeface="Arial" pitchFamily="34" charset="0"/>
              </a:rPr>
              <a:t> </a:t>
            </a:r>
            <a:endParaRPr lang="en-US" altLang="zh-TW" sz="2500" dirty="0">
              <a:latin typeface="High Tower Text" pitchFamily="18" charset="0"/>
            </a:endParaRPr>
          </a:p>
          <a:p>
            <a:pPr marL="0" indent="0" eaLnBrk="1" hangingPunct="1">
              <a:lnSpc>
                <a:spcPct val="80000"/>
              </a:lnSpc>
              <a:buFontTx/>
              <a:buNone/>
            </a:pPr>
            <a:endParaRPr lang="en-US" altLang="zh-TW" sz="2500" dirty="0">
              <a:latin typeface="High Tower Text" pitchFamily="18" charset="0"/>
            </a:endParaRPr>
          </a:p>
          <a:p>
            <a:pPr marL="0" indent="0" eaLnBrk="1" hangingPunct="1">
              <a:lnSpc>
                <a:spcPct val="80000"/>
              </a:lnSpc>
              <a:buFontTx/>
              <a:buNone/>
            </a:pPr>
            <a:r>
              <a:rPr lang="en-US" altLang="zh-TW" sz="1200" dirty="0"/>
              <a:t/>
            </a:r>
            <a:br>
              <a:rPr lang="en-US" altLang="zh-TW" sz="1200" dirty="0"/>
            </a:br>
            <a:r>
              <a:rPr lang="en-US" altLang="zh-TW" sz="2500" dirty="0">
                <a:solidFill>
                  <a:schemeClr val="bg1"/>
                </a:solidFill>
              </a:rPr>
              <a:t>This is broken up into three units. The first and last are quoted, and the middle is not. After quoting and substitution occurs, the three units are combined. </a:t>
            </a:r>
          </a:p>
          <a:p>
            <a:pPr marL="0" indent="0" eaLnBrk="1" hangingPunct="1">
              <a:lnSpc>
                <a:spcPct val="80000"/>
              </a:lnSpc>
              <a:buFontTx/>
              <a:buNone/>
            </a:pPr>
            <a:r>
              <a:rPr lang="en-US" altLang="zh-TW" sz="2500" dirty="0">
                <a:solidFill>
                  <a:schemeClr val="bg1"/>
                </a:solidFill>
              </a:rPr>
              <a:t>The middle can be a variable, for instance: echo 'a'$'</a:t>
            </a:r>
          </a:p>
        </p:txBody>
      </p:sp>
    </p:spTree>
    <p:extLst>
      <p:ext uri="{BB962C8B-B14F-4D97-AF65-F5344CB8AC3E}">
        <p14:creationId xmlns:p14="http://schemas.microsoft.com/office/powerpoint/2010/main" val="14182633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5539"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solidFill>
                  <a:schemeClr val="bg2"/>
                </a:solidFill>
              </a:rPr>
              <a:t>One problem people have is including the same quotes within quotes. Many expect the following to work: </a:t>
            </a:r>
          </a:p>
          <a:p>
            <a:pPr marL="0" indent="0" eaLnBrk="1" hangingPunct="1">
              <a:lnSpc>
                <a:spcPct val="80000"/>
              </a:lnSpc>
              <a:buFontTx/>
              <a:buNone/>
            </a:pPr>
            <a:r>
              <a:rPr lang="en-US" altLang="zh-TW" sz="2500" dirty="0">
                <a:solidFill>
                  <a:schemeClr val="bg2"/>
                </a:solidFill>
                <a:latin typeface="High Tower Text" pitchFamily="18" charset="0"/>
              </a:rPr>
              <a:t>echo "The word for today is \"Happy\""  	</a:t>
            </a:r>
            <a:r>
              <a:rPr lang="en-US" altLang="zh-TW" sz="2500" dirty="0">
                <a:solidFill>
                  <a:schemeClr val="bg2"/>
                </a:solidFill>
                <a:cs typeface="Arial" pitchFamily="34" charset="0"/>
              </a:rPr>
              <a:t> </a:t>
            </a:r>
            <a:r>
              <a:rPr lang="en-US" altLang="zh-TW" sz="2500" dirty="0">
                <a:solidFill>
                  <a:schemeClr val="bg2"/>
                </a:solidFill>
                <a:latin typeface="High Tower Text" pitchFamily="18" charset="0"/>
              </a:rPr>
              <a:t/>
            </a:r>
            <a:br>
              <a:rPr lang="en-US" altLang="zh-TW" sz="2500" dirty="0">
                <a:solidFill>
                  <a:schemeClr val="bg2"/>
                </a:solidFill>
                <a:latin typeface="High Tower Text" pitchFamily="18" charset="0"/>
              </a:rPr>
            </a:br>
            <a:r>
              <a:rPr lang="en-US" altLang="zh-TW" sz="2500" dirty="0">
                <a:solidFill>
                  <a:schemeClr val="bg2"/>
                </a:solidFill>
                <a:latin typeface="High Tower Text" pitchFamily="18" charset="0"/>
              </a:rPr>
              <a:t>echo 'Don\'t quote me'</a:t>
            </a:r>
            <a:r>
              <a:rPr lang="en-US" altLang="zh-TW" sz="2500" dirty="0">
                <a:solidFill>
                  <a:schemeClr val="bg2"/>
                </a:solidFill>
              </a:rPr>
              <a:t>	</a:t>
            </a:r>
            <a:r>
              <a:rPr lang="en-US" altLang="zh-TW" sz="2500" dirty="0"/>
              <a:t>		</a:t>
            </a:r>
            <a:endParaRPr lang="en-US" altLang="zh-TW" sz="1400" dirty="0"/>
          </a:p>
          <a:p>
            <a:pPr marL="0" indent="0" eaLnBrk="1" hangingPunct="1">
              <a:lnSpc>
                <a:spcPct val="80000"/>
              </a:lnSpc>
              <a:buFontTx/>
              <a:buNone/>
            </a:pPr>
            <a:endParaRPr lang="en-US" altLang="zh-TW" sz="1100" dirty="0"/>
          </a:p>
          <a:p>
            <a:pPr marL="0" indent="0" eaLnBrk="1" hangingPunct="1">
              <a:lnSpc>
                <a:spcPct val="80000"/>
              </a:lnSpc>
              <a:buFontTx/>
              <a:buNone/>
            </a:pPr>
            <a:r>
              <a:rPr lang="en-US" altLang="zh-TW" sz="2500" dirty="0"/>
              <a:t>People are confused by this, because we think of strings in programming languages like C. These quotes are different. </a:t>
            </a:r>
          </a:p>
          <a:p>
            <a:pPr marL="0" indent="0" eaLnBrk="1" hangingPunct="1">
              <a:lnSpc>
                <a:spcPct val="80000"/>
              </a:lnSpc>
            </a:pPr>
            <a:r>
              <a:rPr lang="en-US" altLang="zh-TW" sz="2500" dirty="0"/>
              <a:t>  They just turn substitution on and off.  </a:t>
            </a:r>
          </a:p>
          <a:p>
            <a:pPr marL="0" indent="0" eaLnBrk="1" hangingPunct="1">
              <a:lnSpc>
                <a:spcPct val="80000"/>
              </a:lnSpc>
            </a:pPr>
            <a:r>
              <a:rPr lang="en-US" altLang="zh-TW" sz="2500" dirty="0"/>
              <a:t>  They do not indicate the starting and ending of a string. </a:t>
            </a:r>
          </a:p>
          <a:p>
            <a:pPr marL="0" indent="0" eaLnBrk="1" hangingPunct="1">
              <a:lnSpc>
                <a:spcPct val="80000"/>
              </a:lnSpc>
              <a:buFontTx/>
              <a:buNone/>
            </a:pPr>
            <a:endParaRPr lang="en-US" altLang="zh-TW" sz="1400" dirty="0"/>
          </a:p>
          <a:p>
            <a:pPr marL="0" indent="0" eaLnBrk="1" hangingPunct="1">
              <a:lnSpc>
                <a:spcPct val="80000"/>
              </a:lnSpc>
              <a:buFontTx/>
              <a:buNone/>
            </a:pPr>
            <a:r>
              <a:rPr lang="en-US" altLang="zh-TW" sz="2500" dirty="0"/>
              <a:t>Consider:</a:t>
            </a:r>
          </a:p>
          <a:p>
            <a:pPr marL="0" indent="0" eaLnBrk="1" hangingPunct="1">
              <a:lnSpc>
                <a:spcPct val="80000"/>
              </a:lnSpc>
              <a:buFontTx/>
              <a:buNone/>
            </a:pPr>
            <a:r>
              <a:rPr lang="en-US" altLang="zh-TW" sz="2500" dirty="0">
                <a:latin typeface="High Tower Text" pitchFamily="18" charset="0"/>
              </a:rPr>
              <a:t>echo '</a:t>
            </a:r>
            <a:r>
              <a:rPr lang="en-US" altLang="zh-TW" sz="2500" dirty="0" err="1">
                <a:solidFill>
                  <a:srgbClr val="CC3300"/>
                </a:solidFill>
                <a:latin typeface="High Tower Text" pitchFamily="18" charset="0"/>
              </a:rPr>
              <a:t>a</a:t>
            </a:r>
            <a:r>
              <a:rPr lang="en-US" altLang="zh-TW" sz="2500" dirty="0" err="1">
                <a:latin typeface="High Tower Text" pitchFamily="18" charset="0"/>
              </a:rPr>
              <a:t>'</a:t>
            </a:r>
            <a:r>
              <a:rPr lang="en-US" altLang="zh-TW" sz="2500" dirty="0" err="1">
                <a:solidFill>
                  <a:srgbClr val="3366CC"/>
                </a:solidFill>
                <a:latin typeface="High Tower Text" pitchFamily="18" charset="0"/>
              </a:rPr>
              <a:t>b</a:t>
            </a:r>
            <a:r>
              <a:rPr lang="en-US" altLang="zh-TW" sz="2500" dirty="0" err="1">
                <a:latin typeface="High Tower Text" pitchFamily="18" charset="0"/>
              </a:rPr>
              <a:t>"</a:t>
            </a:r>
            <a:r>
              <a:rPr lang="en-US" altLang="zh-TW" sz="2500" dirty="0" err="1">
                <a:solidFill>
                  <a:srgbClr val="008000"/>
                </a:solidFill>
                <a:latin typeface="High Tower Text" pitchFamily="18" charset="0"/>
              </a:rPr>
              <a:t>c</a:t>
            </a:r>
            <a:r>
              <a:rPr lang="en-US" altLang="zh-TW" sz="2500" dirty="0">
                <a:latin typeface="High Tower Text" pitchFamily="18" charset="0"/>
              </a:rPr>
              <a:t>" 					</a:t>
            </a:r>
          </a:p>
          <a:p>
            <a:pPr marL="0" indent="0" eaLnBrk="1" hangingPunct="1">
              <a:lnSpc>
                <a:spcPct val="80000"/>
              </a:lnSpc>
              <a:buFontTx/>
              <a:buNone/>
            </a:pPr>
            <a:r>
              <a:rPr lang="en-US" altLang="zh-TW" sz="1200" dirty="0"/>
              <a:t/>
            </a:r>
            <a:br>
              <a:rPr lang="en-US" altLang="zh-TW" sz="1200" dirty="0"/>
            </a:br>
            <a:r>
              <a:rPr lang="en-US" altLang="zh-TW" sz="2500" dirty="0"/>
              <a:t>This is broken up into </a:t>
            </a:r>
            <a:r>
              <a:rPr lang="en-US" altLang="zh-TW" sz="2500" b="1" dirty="0"/>
              <a:t>three</a:t>
            </a:r>
            <a:r>
              <a:rPr lang="en-US" altLang="zh-TW" sz="2500" dirty="0"/>
              <a:t> units. The </a:t>
            </a:r>
            <a:r>
              <a:rPr lang="en-US" altLang="zh-TW" sz="2500" dirty="0">
                <a:solidFill>
                  <a:srgbClr val="CC3300"/>
                </a:solidFill>
              </a:rPr>
              <a:t>first</a:t>
            </a:r>
            <a:r>
              <a:rPr lang="en-US" altLang="zh-TW" sz="2500" dirty="0"/>
              <a:t> and </a:t>
            </a:r>
            <a:r>
              <a:rPr lang="en-US" altLang="zh-TW" sz="2500" dirty="0">
                <a:solidFill>
                  <a:srgbClr val="008000"/>
                </a:solidFill>
              </a:rPr>
              <a:t>last</a:t>
            </a:r>
            <a:r>
              <a:rPr lang="en-US" altLang="zh-TW" sz="2500" dirty="0"/>
              <a:t> are quoted, and the </a:t>
            </a:r>
            <a:r>
              <a:rPr lang="en-US" altLang="zh-TW" sz="2500" dirty="0">
                <a:solidFill>
                  <a:srgbClr val="3366CC"/>
                </a:solidFill>
              </a:rPr>
              <a:t>middle</a:t>
            </a:r>
            <a:r>
              <a:rPr lang="en-US" altLang="zh-TW" sz="2500" dirty="0"/>
              <a:t> is not. After quoting and substitution occurs, the three units are combined. </a:t>
            </a:r>
          </a:p>
          <a:p>
            <a:pPr marL="0" indent="0" eaLnBrk="1" hangingPunct="1">
              <a:lnSpc>
                <a:spcPct val="80000"/>
              </a:lnSpc>
              <a:buFontTx/>
              <a:buNone/>
            </a:pPr>
            <a:r>
              <a:rPr lang="en-US" altLang="zh-TW" sz="2500" dirty="0"/>
              <a:t>The middle can be a variable: echo '$PATH'$PATH"$PATH"</a:t>
            </a:r>
          </a:p>
        </p:txBody>
      </p:sp>
    </p:spTree>
    <p:extLst>
      <p:ext uri="{BB962C8B-B14F-4D97-AF65-F5344CB8AC3E}">
        <p14:creationId xmlns:p14="http://schemas.microsoft.com/office/powerpoint/2010/main" val="1852784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656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t>Don't put quotes </a:t>
            </a:r>
            <a:r>
              <a:rPr lang="en-US" altLang="zh-TW" sz="2500" i="1" dirty="0"/>
              <a:t>within </a:t>
            </a:r>
            <a:r>
              <a:rPr lang="en-US" altLang="zh-TW" sz="2500" dirty="0"/>
              <a:t>the same quotes, instead combine or concatenate several units to form your one argument. </a:t>
            </a:r>
          </a:p>
          <a:p>
            <a:pPr marL="0" indent="0" eaLnBrk="1" hangingPunct="1">
              <a:lnSpc>
                <a:spcPct val="80000"/>
              </a:lnSpc>
              <a:buFontTx/>
              <a:buNone/>
            </a:pPr>
            <a:r>
              <a:rPr lang="en-US" altLang="zh-TW" sz="2500" dirty="0">
                <a:solidFill>
                  <a:schemeClr val="bg1"/>
                </a:solidFill>
              </a:rPr>
              <a:t>Let me rephrase that. If you want to include a single quote in an argument that starts with a single quote, you must turn off the mechanism started by the single quote, and use a different quoting method:  echo </a:t>
            </a:r>
            <a:r>
              <a:rPr lang="en-US" altLang="zh-TW" sz="2500" b="1" dirty="0">
                <a:solidFill>
                  <a:schemeClr val="bg1"/>
                </a:solidFill>
              </a:rPr>
              <a:t>' "Don" " ' t"</a:t>
            </a:r>
            <a:endParaRPr lang="en-US" altLang="zh-TW" sz="2500" dirty="0">
              <a:solidFill>
                <a:schemeClr val="bg1"/>
              </a:solidFill>
            </a:endParaRP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Tree>
    <p:extLst>
      <p:ext uri="{BB962C8B-B14F-4D97-AF65-F5344CB8AC3E}">
        <p14:creationId xmlns:p14="http://schemas.microsoft.com/office/powerpoint/2010/main" val="203538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758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a:t>
            </a:r>
            <a:r>
              <a:rPr lang="en-US" altLang="zh-TW" sz="2500" dirty="0"/>
              <a:t> </a:t>
            </a:r>
          </a:p>
          <a:p>
            <a:pPr marL="0" indent="0" eaLnBrk="1" hangingPunct="1">
              <a:lnSpc>
                <a:spcPct val="80000"/>
              </a:lnSpc>
              <a:buFontTx/>
              <a:buNone/>
            </a:pPr>
            <a:r>
              <a:rPr lang="en-US" altLang="zh-TW" sz="2500" dirty="0"/>
              <a:t>Let me rephrase that. If you want to include a single quote in an argument that starts with a single quote, you must </a:t>
            </a:r>
            <a:r>
              <a:rPr lang="en-US" altLang="zh-TW" sz="2500" b="1" dirty="0"/>
              <a:t>turn off</a:t>
            </a:r>
            <a:r>
              <a:rPr lang="en-US" altLang="zh-TW" sz="2500" dirty="0"/>
              <a:t> the mechanism started by the single quote, and turn on a </a:t>
            </a:r>
            <a:r>
              <a:rPr lang="en-US" altLang="zh-TW" sz="2500" b="1" dirty="0"/>
              <a:t>different</a:t>
            </a:r>
            <a:r>
              <a:rPr lang="en-US" altLang="zh-TW" sz="2500" dirty="0"/>
              <a:t> quoting method:</a:t>
            </a: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Tree>
    <p:extLst>
      <p:ext uri="{BB962C8B-B14F-4D97-AF65-F5344CB8AC3E}">
        <p14:creationId xmlns:p14="http://schemas.microsoft.com/office/powerpoint/2010/main" val="78670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861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a:t>
            </a:r>
            <a:r>
              <a:rPr lang="en-US" altLang="zh-TW" sz="2500" dirty="0"/>
              <a:t> </a:t>
            </a:r>
          </a:p>
          <a:p>
            <a:pPr marL="0" indent="0" eaLnBrk="1" hangingPunct="1">
              <a:lnSpc>
                <a:spcPct val="80000"/>
              </a:lnSpc>
              <a:buFontTx/>
              <a:buNone/>
            </a:pPr>
            <a:r>
              <a:rPr lang="en-US" altLang="zh-TW" sz="2500" dirty="0"/>
              <a:t>Let me rephrase that. If you want to include a single quote in an argument that starts with a single quote, you must </a:t>
            </a:r>
            <a:r>
              <a:rPr lang="en-US" altLang="zh-TW" sz="2500" b="1" dirty="0">
                <a:solidFill>
                  <a:srgbClr val="FF0000"/>
                </a:solidFill>
              </a:rPr>
              <a:t>turn off</a:t>
            </a:r>
            <a:r>
              <a:rPr lang="en-US" altLang="zh-TW" sz="2500" dirty="0"/>
              <a:t> the mechanism started by the single quote, and turn on a </a:t>
            </a:r>
            <a:r>
              <a:rPr lang="en-US" altLang="zh-TW" sz="2500" b="1" dirty="0">
                <a:solidFill>
                  <a:srgbClr val="0066CC"/>
                </a:solidFill>
              </a:rPr>
              <a:t>different</a:t>
            </a:r>
            <a:r>
              <a:rPr lang="en-US" altLang="zh-TW" sz="2500" dirty="0">
                <a:solidFill>
                  <a:srgbClr val="0066CC"/>
                </a:solidFill>
              </a:rPr>
              <a:t> quoting method</a:t>
            </a:r>
            <a:r>
              <a:rPr lang="en-US" altLang="zh-TW" sz="2500" dirty="0"/>
              <a:t>:  echo </a:t>
            </a:r>
            <a:r>
              <a:rPr lang="en-US" altLang="zh-TW" sz="2500" b="1" dirty="0">
                <a:solidFill>
                  <a:srgbClr val="FF0000"/>
                </a:solidFill>
              </a:rPr>
              <a:t>'</a:t>
            </a:r>
            <a:r>
              <a:rPr lang="en-US" altLang="zh-TW" sz="2500" b="1" dirty="0"/>
              <a:t> "Don</a:t>
            </a:r>
            <a:r>
              <a:rPr lang="en-US" altLang="zh-TW" sz="2500" b="1" dirty="0">
                <a:solidFill>
                  <a:srgbClr val="FF0000"/>
                </a:solidFill>
              </a:rPr>
              <a:t>'</a:t>
            </a:r>
            <a:r>
              <a:rPr lang="en-US" altLang="zh-TW" sz="2500" b="1" dirty="0"/>
              <a:t> </a:t>
            </a:r>
            <a:r>
              <a:rPr lang="en-US" altLang="zh-TW" sz="2500" b="1" dirty="0">
                <a:solidFill>
                  <a:srgbClr val="0066CC"/>
                </a:solidFill>
              </a:rPr>
              <a:t>"</a:t>
            </a:r>
            <a:r>
              <a:rPr lang="en-US" altLang="zh-TW" sz="2500" b="1" dirty="0"/>
              <a:t> ' t</a:t>
            </a:r>
            <a:r>
              <a:rPr lang="en-US" altLang="zh-TW" sz="2500" b="1" dirty="0">
                <a:solidFill>
                  <a:srgbClr val="0066CC"/>
                </a:solidFill>
              </a:rPr>
              <a:t>"</a:t>
            </a:r>
            <a:endParaRPr lang="en-US" altLang="zh-TW" sz="2500" dirty="0">
              <a:solidFill>
                <a:srgbClr val="0066CC"/>
              </a:solidFill>
            </a:endParaRP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
        <p:nvSpPr>
          <p:cNvPr id="219144" name="Arc 8"/>
          <p:cNvSpPr>
            <a:spLocks/>
          </p:cNvSpPr>
          <p:nvPr/>
        </p:nvSpPr>
        <p:spPr bwMode="auto">
          <a:xfrm rot="21372148" flipV="1">
            <a:off x="3773488" y="2660650"/>
            <a:ext cx="22098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28575">
            <a:solidFill>
              <a:srgbClr val="0066CC"/>
            </a:solidFill>
            <a:round/>
            <a:headEnd/>
            <a:tailEnd type="triangle" w="med" len="med"/>
          </a:ln>
        </p:spPr>
        <p:txBody>
          <a:bodyPr wrap="none" anchor="ctr"/>
          <a:lstStyle/>
          <a:p>
            <a:endParaRPr lang="en-US">
              <a:solidFill>
                <a:srgbClr val="000000"/>
              </a:solidFill>
            </a:endParaRPr>
          </a:p>
        </p:txBody>
      </p:sp>
      <p:sp>
        <p:nvSpPr>
          <p:cNvPr id="219145" name="Arc 9"/>
          <p:cNvSpPr>
            <a:spLocks/>
          </p:cNvSpPr>
          <p:nvPr/>
        </p:nvSpPr>
        <p:spPr bwMode="auto">
          <a:xfrm rot="10164222" flipV="1">
            <a:off x="5827713" y="2366963"/>
            <a:ext cx="1944687" cy="352425"/>
          </a:xfrm>
          <a:custGeom>
            <a:avLst/>
            <a:gdLst>
              <a:gd name="T0" fmla="*/ 0 w 30303"/>
              <a:gd name="T1" fmla="*/ 2147483647 h 21600"/>
              <a:gd name="T2" fmla="*/ 2147483647 w 30303"/>
              <a:gd name="T3" fmla="*/ 2147483647 h 21600"/>
              <a:gd name="T4" fmla="*/ 2147483647 w 30303"/>
              <a:gd name="T5" fmla="*/ 2147483647 h 21600"/>
              <a:gd name="T6" fmla="*/ 0 60000 65536"/>
              <a:gd name="T7" fmla="*/ 0 60000 65536"/>
              <a:gd name="T8" fmla="*/ 0 60000 65536"/>
              <a:gd name="T9" fmla="*/ 0 w 30303"/>
              <a:gd name="T10" fmla="*/ 0 h 21600"/>
              <a:gd name="T11" fmla="*/ 30303 w 30303"/>
              <a:gd name="T12" fmla="*/ 21600 h 21600"/>
            </a:gdLst>
            <a:ahLst/>
            <a:cxnLst>
              <a:cxn ang="T6">
                <a:pos x="T0" y="T1"/>
              </a:cxn>
              <a:cxn ang="T7">
                <a:pos x="T2" y="T3"/>
              </a:cxn>
              <a:cxn ang="T8">
                <a:pos x="T4" y="T5"/>
              </a:cxn>
            </a:cxnLst>
            <a:rect l="T9" t="T10" r="T11" b="T12"/>
            <a:pathLst>
              <a:path w="30303" h="21600" fill="none" extrusionOk="0">
                <a:moveTo>
                  <a:pt x="0" y="3320"/>
                </a:moveTo>
                <a:cubicBezTo>
                  <a:pt x="3446" y="1150"/>
                  <a:pt x="7435" y="-1"/>
                  <a:pt x="11507" y="0"/>
                </a:cubicBezTo>
                <a:cubicBezTo>
                  <a:pt x="19288" y="0"/>
                  <a:pt x="26468" y="4185"/>
                  <a:pt x="30302" y="10956"/>
                </a:cubicBezTo>
              </a:path>
              <a:path w="30303" h="21600" stroke="0" extrusionOk="0">
                <a:moveTo>
                  <a:pt x="0" y="3320"/>
                </a:moveTo>
                <a:cubicBezTo>
                  <a:pt x="3446" y="1150"/>
                  <a:pt x="7435" y="-1"/>
                  <a:pt x="11507" y="0"/>
                </a:cubicBezTo>
                <a:cubicBezTo>
                  <a:pt x="19288" y="0"/>
                  <a:pt x="26468" y="4185"/>
                  <a:pt x="30302" y="10956"/>
                </a:cubicBezTo>
                <a:lnTo>
                  <a:pt x="11507" y="21600"/>
                </a:lnTo>
                <a:close/>
              </a:path>
            </a:pathLst>
          </a:custGeom>
          <a:noFill/>
          <a:ln w="28575">
            <a:solidFill>
              <a:srgbClr val="FF0000"/>
            </a:solidFill>
            <a:round/>
            <a:headEnd/>
            <a:tailEnd type="triangle" w="med" len="med"/>
          </a:ln>
        </p:spPr>
        <p:txBody>
          <a:bodyPr wrap="none" anchor="ctr"/>
          <a:lstStyle/>
          <a:p>
            <a:endParaRPr lang="en-US">
              <a:solidFill>
                <a:srgbClr val="000000"/>
              </a:solidFill>
            </a:endParaRPr>
          </a:p>
        </p:txBody>
      </p:sp>
    </p:spTree>
    <p:extLst>
      <p:ext uri="{BB962C8B-B14F-4D97-AF65-F5344CB8AC3E}">
        <p14:creationId xmlns:p14="http://schemas.microsoft.com/office/powerpoint/2010/main" val="18133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9145"/>
                                        </p:tgtEl>
                                        <p:attrNameLst>
                                          <p:attrName>style.visibility</p:attrName>
                                        </p:attrNameLst>
                                      </p:cBhvr>
                                      <p:to>
                                        <p:strVal val="visible"/>
                                      </p:to>
                                    </p:set>
                                    <p:animEffect transition="in" filter="wipe(right)">
                                      <p:cBhvr>
                                        <p:cTn id="7" dur="1000"/>
                                        <p:tgtEl>
                                          <p:spTgt spid="219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44"/>
                                        </p:tgtEl>
                                        <p:attrNameLst>
                                          <p:attrName>style.visibility</p:attrName>
                                        </p:attrNameLst>
                                      </p:cBhvr>
                                      <p:to>
                                        <p:strVal val="visible"/>
                                      </p:to>
                                    </p:set>
                                    <p:animEffect transition="in" filter="wipe(left)">
                                      <p:cBhvr>
                                        <p:cTn id="12" dur="1000"/>
                                        <p:tgtEl>
                                          <p:spTgt spid="219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animBg="1"/>
      <p:bldP spid="21914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963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a:solidFill>
                  <a:srgbClr val="B2B2B2"/>
                </a:solidFill>
              </a:rPr>
              <a:t>Let me rephrase that. If you want to include a single quote in an argument that starts with a single quote, you must </a:t>
            </a:r>
            <a:r>
              <a:rPr lang="en-US" altLang="zh-TW" sz="2500" b="1" dirty="0">
                <a:solidFill>
                  <a:srgbClr val="B2B2B2"/>
                </a:solidFill>
              </a:rPr>
              <a:t>turn off</a:t>
            </a:r>
            <a:r>
              <a:rPr lang="en-US" altLang="zh-TW" sz="2500" dirty="0">
                <a:solidFill>
                  <a:srgbClr val="B2B2B2"/>
                </a:solidFill>
              </a:rPr>
              <a:t> the mechanism started by the single quote, and turn on a </a:t>
            </a:r>
            <a:r>
              <a:rPr lang="en-US" altLang="zh-TW" sz="2500" b="1" dirty="0">
                <a:solidFill>
                  <a:srgbClr val="B2B2B2"/>
                </a:solidFill>
              </a:rPr>
              <a:t>different</a:t>
            </a:r>
            <a:r>
              <a:rPr lang="en-US" altLang="zh-TW" sz="2500" dirty="0">
                <a:solidFill>
                  <a:srgbClr val="B2B2B2"/>
                </a:solidFill>
              </a:rPr>
              <a:t> quoting method:  echo </a:t>
            </a:r>
            <a:r>
              <a:rPr lang="en-US" altLang="zh-TW" sz="2500" b="1" dirty="0">
                <a:solidFill>
                  <a:srgbClr val="B2B2B2"/>
                </a:solidFill>
              </a:rPr>
              <a:t>' "Don' " ' t"</a:t>
            </a:r>
            <a:endParaRPr lang="en-US" altLang="zh-TW" sz="2500" dirty="0">
              <a:solidFill>
                <a:srgbClr val="B2B2B2"/>
              </a:solidFill>
            </a:endParaRPr>
          </a:p>
          <a:p>
            <a:pPr marL="0" indent="0" eaLnBrk="1" hangingPunct="1">
              <a:lnSpc>
                <a:spcPct val="80000"/>
              </a:lnSpc>
              <a:buFontTx/>
              <a:buNone/>
            </a:pPr>
            <a:r>
              <a:rPr lang="en-US" altLang="zh-TW" sz="2500" dirty="0"/>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t>% </a:t>
            </a:r>
            <a:r>
              <a:rPr lang="en-US" altLang="zh-TW" sz="2500" b="1" dirty="0"/>
              <a:t>echo \'\"\\</a:t>
            </a:r>
            <a:r>
              <a:rPr lang="en-US" altLang="zh-TW" sz="2500" dirty="0"/>
              <a:t> </a:t>
            </a:r>
          </a:p>
          <a:p>
            <a:pPr marL="0" indent="0" eaLnBrk="1" hangingPunct="1">
              <a:lnSpc>
                <a:spcPct val="80000"/>
              </a:lnSpc>
              <a:buFontTx/>
              <a:buNone/>
            </a:pPr>
            <a:r>
              <a:rPr lang="en-US" altLang="zh-TW" sz="2500" dirty="0"/>
              <a:t>'"\ </a:t>
            </a:r>
          </a:p>
          <a:p>
            <a:pPr marL="0" indent="0" eaLnBrk="1" hangingPunct="1">
              <a:lnSpc>
                <a:spcPct val="80000"/>
              </a:lnSpc>
              <a:buFontTx/>
              <a:buNone/>
            </a:pPr>
            <a:r>
              <a:rPr lang="en-US" altLang="zh-TW" sz="2500" dirty="0"/>
              <a:t>You can always use the backslash to quote a character. </a:t>
            </a:r>
          </a:p>
          <a:p>
            <a:pPr marL="0" indent="0" eaLnBrk="1" hangingPunct="1">
              <a:lnSpc>
                <a:spcPct val="80000"/>
              </a:lnSpc>
              <a:spcBef>
                <a:spcPct val="50000"/>
              </a:spcBef>
              <a:buFontTx/>
              <a:buNone/>
            </a:pPr>
            <a:r>
              <a:rPr lang="en-US" altLang="zh-TW" sz="2500" dirty="0">
                <a:solidFill>
                  <a:schemeClr val="bg1"/>
                </a:solidFill>
              </a:rPr>
              <a:t>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p>
        </p:txBody>
      </p:sp>
    </p:spTree>
    <p:extLst>
      <p:ext uri="{BB962C8B-B14F-4D97-AF65-F5344CB8AC3E}">
        <p14:creationId xmlns:p14="http://schemas.microsoft.com/office/powerpoint/2010/main" val="21502565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065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a:solidFill>
                  <a:srgbClr val="B2B2B2"/>
                </a:solidFill>
              </a:rPr>
              <a:t>Let me rephrase that. If you want to include a single quote in an argument that starts with a single quote, you must </a:t>
            </a:r>
            <a:r>
              <a:rPr lang="en-US" altLang="zh-TW" sz="2500" b="1" dirty="0">
                <a:solidFill>
                  <a:srgbClr val="B2B2B2"/>
                </a:solidFill>
              </a:rPr>
              <a:t>turn off</a:t>
            </a:r>
            <a:r>
              <a:rPr lang="en-US" altLang="zh-TW" sz="2500" dirty="0">
                <a:solidFill>
                  <a:srgbClr val="B2B2B2"/>
                </a:solidFill>
              </a:rPr>
              <a:t> the mechanism started by the single quote, and turn on a </a:t>
            </a:r>
            <a:r>
              <a:rPr lang="en-US" altLang="zh-TW" sz="2500" b="1" dirty="0">
                <a:solidFill>
                  <a:srgbClr val="B2B2B2"/>
                </a:solidFill>
              </a:rPr>
              <a:t>different</a:t>
            </a:r>
            <a:r>
              <a:rPr lang="en-US" altLang="zh-TW" sz="2500" dirty="0">
                <a:solidFill>
                  <a:srgbClr val="B2B2B2"/>
                </a:solidFill>
              </a:rPr>
              <a:t> quoting method:  echo </a:t>
            </a:r>
            <a:r>
              <a:rPr lang="en-US" altLang="zh-TW" sz="2500" b="1" dirty="0">
                <a:solidFill>
                  <a:srgbClr val="B2B2B2"/>
                </a:solidFill>
              </a:rPr>
              <a:t>' "Don' " ' t"</a:t>
            </a:r>
            <a:endParaRPr lang="en-US" altLang="zh-TW" sz="2500" dirty="0">
              <a:solidFill>
                <a:srgbClr val="B2B2B2"/>
              </a:solidFill>
            </a:endParaRPr>
          </a:p>
          <a:p>
            <a:pPr marL="0" indent="0" eaLnBrk="1" hangingPunct="1">
              <a:lnSpc>
                <a:spcPct val="80000"/>
              </a:lnSpc>
              <a:buFontTx/>
              <a:buNone/>
            </a:pPr>
            <a:r>
              <a:rPr lang="en-US" altLang="zh-TW" sz="2500" dirty="0">
                <a:solidFill>
                  <a:srgbClr val="B2B2B2"/>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rgbClr val="B2B2B2"/>
                </a:solidFill>
              </a:rPr>
              <a:t>% </a:t>
            </a:r>
            <a:r>
              <a:rPr lang="en-US" altLang="zh-TW" sz="2500" b="1" dirty="0">
                <a:solidFill>
                  <a:srgbClr val="B2B2B2"/>
                </a:solidFill>
              </a:rPr>
              <a:t>echo \'\"\\</a:t>
            </a:r>
            <a:r>
              <a:rPr lang="en-US" altLang="zh-TW" sz="2500" dirty="0">
                <a:solidFill>
                  <a:srgbClr val="B2B2B2"/>
                </a:solidFill>
              </a:rPr>
              <a:t> </a:t>
            </a:r>
          </a:p>
          <a:p>
            <a:pPr marL="0" indent="0" eaLnBrk="1" hangingPunct="1">
              <a:lnSpc>
                <a:spcPct val="80000"/>
              </a:lnSpc>
              <a:buFontTx/>
              <a:buNone/>
            </a:pPr>
            <a:r>
              <a:rPr lang="en-US" altLang="zh-TW" sz="2500" dirty="0">
                <a:solidFill>
                  <a:srgbClr val="B2B2B2"/>
                </a:solidFill>
              </a:rPr>
              <a:t>'"\ </a:t>
            </a:r>
          </a:p>
          <a:p>
            <a:pPr marL="0" indent="0" eaLnBrk="1" hangingPunct="1">
              <a:lnSpc>
                <a:spcPct val="80000"/>
              </a:lnSpc>
              <a:buFontTx/>
              <a:buNone/>
            </a:pPr>
            <a:r>
              <a:rPr lang="en-US" altLang="zh-TW" sz="2500" dirty="0">
                <a:solidFill>
                  <a:srgbClr val="B2B2B2"/>
                </a:solidFill>
              </a:rPr>
              <a:t>You can always use the backslash to quote a character.</a:t>
            </a:r>
            <a:r>
              <a:rPr lang="en-US" altLang="zh-TW" sz="2500" dirty="0"/>
              <a:t> </a:t>
            </a:r>
          </a:p>
          <a:p>
            <a:pPr marL="0" indent="0" eaLnBrk="1" hangingPunct="1">
              <a:lnSpc>
                <a:spcPct val="80000"/>
              </a:lnSpc>
              <a:spcBef>
                <a:spcPct val="50000"/>
              </a:spcBef>
              <a:buFontTx/>
              <a:buNone/>
            </a:pPr>
            <a:r>
              <a:rPr lang="en-US" altLang="zh-TW" sz="2500" dirty="0"/>
              <a:t>However, within the single quote mechanism, "\'" does not "quote the quote." The proper way to do this is: </a:t>
            </a:r>
          </a:p>
          <a:p>
            <a:pPr marL="0" indent="0" eaLnBrk="1" hangingPunct="1">
              <a:lnSpc>
                <a:spcPct val="80000"/>
              </a:lnSpc>
              <a:buFontTx/>
              <a:buNone/>
            </a:pPr>
            <a:r>
              <a:rPr lang="en-US" altLang="zh-TW" sz="2500" dirty="0"/>
              <a:t>% </a:t>
            </a:r>
            <a:r>
              <a:rPr lang="en-US" altLang="zh-TW" sz="2500" b="1" dirty="0"/>
              <a:t>echo 'Don'\'</a:t>
            </a:r>
            <a:r>
              <a:rPr lang="en-US" altLang="zh-TW" sz="1000" b="1" dirty="0"/>
              <a:t> </a:t>
            </a:r>
            <a:r>
              <a:rPr lang="en-US" altLang="zh-TW" sz="2500" b="1" dirty="0"/>
              <a:t>'t do that'</a:t>
            </a:r>
            <a:r>
              <a:rPr lang="en-US" altLang="zh-TW" sz="2500" dirty="0"/>
              <a:t/>
            </a:r>
            <a:br>
              <a:rPr lang="en-US" altLang="zh-TW" sz="2500" dirty="0"/>
            </a:br>
            <a:r>
              <a:rPr lang="en-US" altLang="zh-TW" sz="2500" dirty="0"/>
              <a:t>Don't do that</a:t>
            </a:r>
          </a:p>
        </p:txBody>
      </p:sp>
    </p:spTree>
    <p:extLst>
      <p:ext uri="{BB962C8B-B14F-4D97-AF65-F5344CB8AC3E}">
        <p14:creationId xmlns:p14="http://schemas.microsoft.com/office/powerpoint/2010/main" val="4210281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t>Just remember to match the quotes together when you mentally parse a shell script. </a:t>
            </a:r>
          </a:p>
        </p:txBody>
      </p:sp>
    </p:spTree>
    <p:extLst>
      <p:ext uri="{BB962C8B-B14F-4D97-AF65-F5344CB8AC3E}">
        <p14:creationId xmlns:p14="http://schemas.microsoft.com/office/powerpoint/2010/main" val="1396300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t>Just remember to match the quotes together when you mentally parse a shell script. </a:t>
            </a:r>
          </a:p>
          <a:p>
            <a:pPr marL="0" indent="0" eaLnBrk="1" hangingPunct="1">
              <a:buFontTx/>
              <a:buNone/>
            </a:pPr>
            <a:r>
              <a:rPr lang="en-US" altLang="zh-TW" sz="2800" dirty="0"/>
              <a:t>It is the same for double quotes as well: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a:t>
            </a:r>
            <a:br>
              <a:rPr lang="en-US" altLang="zh-TW" sz="2800" dirty="0">
                <a:latin typeface="High Tower Text" pitchFamily="18" charset="0"/>
              </a:rPr>
            </a:br>
            <a:endParaRPr lang="en-US" altLang="zh-TW" sz="2800" dirty="0">
              <a:latin typeface="High Tower Text" pitchFamily="18" charset="0"/>
            </a:endParaRPr>
          </a:p>
        </p:txBody>
      </p:sp>
    </p:spTree>
    <p:extLst>
      <p:ext uri="{BB962C8B-B14F-4D97-AF65-F5344CB8AC3E}">
        <p14:creationId xmlns:p14="http://schemas.microsoft.com/office/powerpoint/2010/main" val="220727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CC0099"/>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b="1"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0033CC"/>
                </a:solidFill>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zh-TW" sz="2800" dirty="0"/>
              <a:t>The piped-input to </a:t>
            </a:r>
            <a:r>
              <a:rPr lang="en-US" altLang="zh-TW" sz="2800" dirty="0" err="1"/>
              <a:t>xargs</a:t>
            </a:r>
            <a:r>
              <a:rPr lang="en-US" altLang="zh-TW" sz="2800" dirty="0"/>
              <a:t> is just a </a:t>
            </a:r>
            <a:r>
              <a:rPr lang="en-US" altLang="zh-TW" sz="2800" dirty="0">
                <a:solidFill>
                  <a:srgbClr val="0C9B4D"/>
                </a:solidFill>
              </a:rPr>
              <a:t>question mark </a:t>
            </a:r>
            <a:r>
              <a:rPr lang="en-US" altLang="zh-TW" sz="2800" dirty="0"/>
              <a:t>(as  we see </a:t>
            </a:r>
            <a:r>
              <a:rPr lang="en-US" altLang="zh-TW" sz="2800" dirty="0">
                <a:solidFill>
                  <a:srgbClr val="0C9B4D"/>
                </a:solidFill>
              </a:rPr>
              <a:t>here</a:t>
            </a:r>
            <a:r>
              <a:rPr lang="en-US" altLang="zh-TW" sz="2800" dirty="0"/>
              <a:t>), but the output of </a:t>
            </a:r>
            <a:r>
              <a:rPr lang="en-US" altLang="zh-TW" sz="2800" dirty="0">
                <a:solidFill>
                  <a:srgbClr val="FF0000"/>
                </a:solidFill>
              </a:rPr>
              <a:t>the echo that receives its arguments from the pipe</a:t>
            </a:r>
            <a:r>
              <a:rPr lang="en-US" altLang="zh-TW" sz="2800" dirty="0"/>
              <a:t> is a </a:t>
            </a:r>
            <a:r>
              <a:rPr lang="en-US" altLang="zh-TW" sz="2800" dirty="0">
                <a:solidFill>
                  <a:srgbClr val="0033CC"/>
                </a:solidFill>
              </a:rPr>
              <a:t>question mark</a:t>
            </a:r>
            <a:r>
              <a:rPr lang="en-US" altLang="zh-TW" sz="2800" dirty="0"/>
              <a:t>,</a:t>
            </a:r>
            <a:r>
              <a:rPr lang="en-US" altLang="zh-TW" sz="2800" dirty="0">
                <a:solidFill>
                  <a:schemeClr val="bg1"/>
                </a:solidFill>
              </a:rPr>
              <a:t> which is NOT the same output that we would’ve gotten if we’d typed: echo ? (as can be seen here)</a:t>
            </a:r>
            <a:endParaRPr lang="en-US" altLang="zh-TW" sz="2800" dirty="0">
              <a:solidFill>
                <a:schemeClr val="bg1"/>
              </a:solidFill>
              <a:latin typeface="High Tower Text" pitchFamily="18" charset="0"/>
            </a:endParaRPr>
          </a:p>
        </p:txBody>
      </p:sp>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cxnSp>
        <p:nvCxnSpPr>
          <p:cNvPr id="8" name="Straight Arrow Connector 7"/>
          <p:cNvCxnSpPr/>
          <p:nvPr/>
        </p:nvCxnSpPr>
        <p:spPr bwMode="auto">
          <a:xfrm flipH="1" flipV="1">
            <a:off x="762000" y="4495800"/>
            <a:ext cx="4572000" cy="114300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7" name="Straight Arrow Connector 6"/>
          <p:cNvCxnSpPr/>
          <p:nvPr/>
        </p:nvCxnSpPr>
        <p:spPr bwMode="auto">
          <a:xfrm flipH="1" flipV="1">
            <a:off x="3581400" y="4267200"/>
            <a:ext cx="2173014" cy="9669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Arc 8"/>
          <p:cNvSpPr/>
          <p:nvPr/>
        </p:nvSpPr>
        <p:spPr bwMode="auto">
          <a:xfrm rot="10800000">
            <a:off x="76197" y="3505199"/>
            <a:ext cx="4876801" cy="1823545"/>
          </a:xfrm>
          <a:prstGeom prst="arc">
            <a:avLst>
              <a:gd name="adj1" fmla="val 19332050"/>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spTree>
    <p:extLst>
      <p:ext uri="{BB962C8B-B14F-4D97-AF65-F5344CB8AC3E}">
        <p14:creationId xmlns:p14="http://schemas.microsoft.com/office/powerpoint/2010/main" val="36065199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solidFill>
                  <a:schemeClr val="bg1">
                    <a:lumMod val="50000"/>
                  </a:schemeClr>
                </a:solidFill>
              </a:rPr>
              <a:t>Just remember to match the quotes together when you mentally parse a shell script. </a:t>
            </a:r>
          </a:p>
          <a:p>
            <a:pPr marL="0" indent="0" eaLnBrk="1" hangingPunct="1">
              <a:buFontTx/>
              <a:buNone/>
            </a:pPr>
            <a:r>
              <a:rPr lang="en-US" altLang="zh-TW" sz="2800" dirty="0">
                <a:solidFill>
                  <a:schemeClr val="bg1">
                    <a:lumMod val="50000"/>
                  </a:schemeClr>
                </a:solidFill>
              </a:rPr>
              <a:t>It is the same for double quotes as well:</a:t>
            </a:r>
            <a:r>
              <a:rPr lang="en-US" altLang="zh-TW" sz="2800" dirty="0"/>
              <a:t>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a:t>
            </a:r>
            <a:br>
              <a:rPr lang="en-US" altLang="zh-TW" sz="2800" dirty="0">
                <a:latin typeface="High Tower Text" pitchFamily="18" charset="0"/>
              </a:rPr>
            </a:br>
            <a:endParaRPr lang="en-US" altLang="zh-TW" sz="2800" dirty="0">
              <a:latin typeface="High Tower Text" pitchFamily="18" charset="0"/>
            </a:endParaRPr>
          </a:p>
          <a:p>
            <a:pPr marL="0" indent="0" eaLnBrk="1" hangingPunct="1">
              <a:buFontTx/>
              <a:buNone/>
            </a:pPr>
            <a:r>
              <a:rPr lang="en-US" altLang="zh-TW" sz="2800" dirty="0"/>
              <a:t>Or, if you want to also turn off substitution for “Happy”: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 </a:t>
            </a:r>
            <a:r>
              <a:rPr lang="en-US" altLang="zh-TW" dirty="0"/>
              <a:t/>
            </a:r>
            <a:br>
              <a:rPr lang="en-US" altLang="zh-TW" dirty="0"/>
            </a:br>
            <a:endParaRPr lang="en-US" altLang="zh-TW" dirty="0"/>
          </a:p>
          <a:p>
            <a:pPr marL="0" indent="0" eaLnBrk="1" hangingPunct="1">
              <a:buFontTx/>
              <a:buNone/>
            </a:pPr>
            <a:r>
              <a:rPr lang="en-US" altLang="zh-TW" sz="2600" i="1" dirty="0"/>
              <a:t>(In this case, the answer comes out the same, because there are no special characters for substitution, anyway.)</a:t>
            </a:r>
          </a:p>
        </p:txBody>
      </p:sp>
    </p:spTree>
    <p:extLst>
      <p:ext uri="{BB962C8B-B14F-4D97-AF65-F5344CB8AC3E}">
        <p14:creationId xmlns:p14="http://schemas.microsoft.com/office/powerpoint/2010/main" val="19523182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tb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tb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solidFill>
                <a:latin typeface="High Tower Text" pitchFamily="18" charset="0"/>
              </a:rPr>
              <a:t>     a\Tb</a:t>
            </a:r>
          </a:p>
          <a:p>
            <a:pPr marL="0" indent="0" eaLnBrk="1" hangingPunct="1">
              <a:lnSpc>
                <a:spcPct val="85000"/>
              </a:lnSpc>
              <a:spcBef>
                <a:spcPts val="0"/>
              </a:spcBef>
              <a:buFontTx/>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17023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solidFill>
                <a:latin typeface="High Tower Text" pitchFamily="18" charset="0"/>
              </a:rPr>
              <a:t>     a\Tb</a:t>
            </a:r>
          </a:p>
          <a:p>
            <a:pPr marL="0" indent="0" eaLnBrk="1" hangingPunct="1">
              <a:lnSpc>
                <a:spcPct val="85000"/>
              </a:lnSpc>
              <a:spcBef>
                <a:spcPts val="0"/>
              </a:spcBef>
              <a:buFontTx/>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238924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326280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25198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nb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2650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68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68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nb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b</a:t>
            </a: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mb</a:t>
            </a:r>
            <a:r>
              <a:rPr lang="en-US" altLang="zh-TW" sz="2600" b="1" dirty="0">
                <a:solidFill>
                  <a:srgbClr val="BFBFBF"/>
                </a:solidFill>
                <a:latin typeface="High Tower Text" pitchFamily="18" charset="0"/>
              </a:rPr>
              <a:t>'</a:t>
            </a:r>
          </a:p>
          <a:p>
            <a:pPr marL="0" indent="0" eaLnBrk="1" hangingPunct="1">
              <a:lnSpc>
                <a:spcPct val="85000"/>
              </a:lnSpc>
              <a:spcBef>
                <a:spcPts val="0"/>
              </a:spcBef>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mb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\t (tab), \n (newline), \\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198506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C9B4D"/>
                </a:solidFill>
                <a:latin typeface="High Tower Text" pitchFamily="18" charset="0"/>
              </a:rPr>
              <a:t>\</a:t>
            </a:r>
            <a:r>
              <a:rPr lang="en-US" altLang="zh-TW" sz="2600" b="1" dirty="0" err="1">
                <a:solidFill>
                  <a:srgbClr val="0C9B4D"/>
                </a:solidFill>
                <a:latin typeface="High Tower Text" pitchFamily="18" charset="0"/>
              </a:rPr>
              <a:t>t</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n</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C0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28054163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C9B4D"/>
                </a:solidFill>
                <a:latin typeface="High Tower Text" pitchFamily="18" charset="0"/>
              </a:rPr>
              <a:t>\</a:t>
            </a:r>
            <a:r>
              <a:rPr lang="en-US" altLang="zh-TW" sz="2600" b="1" dirty="0" err="1">
                <a:solidFill>
                  <a:srgbClr val="0C9B4D"/>
                </a:solidFill>
                <a:latin typeface="High Tower Text" pitchFamily="18" charset="0"/>
              </a:rPr>
              <a:t>t</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n</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C0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
        <p:nvSpPr>
          <p:cNvPr id="3" name="Rectangle 2"/>
          <p:cNvSpPr/>
          <p:nvPr/>
        </p:nvSpPr>
        <p:spPr bwMode="auto">
          <a:xfrm>
            <a:off x="4343400" y="1295400"/>
            <a:ext cx="3657600" cy="1981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0" dirty="0">
                <a:solidFill>
                  <a:srgbClr val="000000"/>
                </a:solidFill>
                <a:latin typeface="Arial" charset="0"/>
                <a:ea typeface="新細明體" charset="-120"/>
              </a:rPr>
              <a:t>Only </a:t>
            </a:r>
            <a:r>
              <a:rPr lang="en-US" sz="2400" b="0" dirty="0">
                <a:solidFill>
                  <a:srgbClr val="FF0000"/>
                </a:solidFill>
                <a:latin typeface="Arial" charset="0"/>
                <a:ea typeface="新細明體" charset="-120"/>
              </a:rPr>
              <a:t>these three </a:t>
            </a:r>
            <a:r>
              <a:rPr lang="en-US" sz="2400" b="0" dirty="0">
                <a:solidFill>
                  <a:srgbClr val="000000"/>
                </a:solidFill>
                <a:latin typeface="Arial" charset="0"/>
                <a:ea typeface="新細明體" charset="-120"/>
              </a:rPr>
              <a:t>had special meaning, so they are the only ones that didn’t produce outputs identical to the argument.</a:t>
            </a:r>
          </a:p>
        </p:txBody>
      </p:sp>
      <p:cxnSp>
        <p:nvCxnSpPr>
          <p:cNvPr id="5" name="Straight Arrow Connector 4"/>
          <p:cNvCxnSpPr/>
          <p:nvPr/>
        </p:nvCxnSpPr>
        <p:spPr bwMode="auto">
          <a:xfrm flipH="1">
            <a:off x="2438400" y="1524000"/>
            <a:ext cx="2971800"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a:off x="2590800" y="1643063"/>
            <a:ext cx="2852738" cy="49053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a:off x="2514600" y="1676400"/>
            <a:ext cx="3124200" cy="1752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8041506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tb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a:solidFill>
                  <a:schemeClr val="bg1">
                    <a:lumMod val="65000"/>
                  </a:schemeClr>
                </a:solidFill>
                <a:latin typeface="High Tower Text" pitchFamily="18" charset="0"/>
              </a:rPr>
              <a:t>Tb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mb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mb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p>
          <a:p>
            <a:pPr marL="0" indent="0" eaLnBrk="1" hangingPunct="1">
              <a:lnSpc>
                <a:spcPct val="85000"/>
              </a:lnSpc>
              <a:spcBef>
                <a:spcPts val="0"/>
              </a:spcBef>
              <a:buNone/>
            </a:pPr>
            <a:r>
              <a:rPr lang="en-US" altLang="zh-TW" sz="2600" b="1" dirty="0">
                <a:solidFill>
                  <a:srgbClr val="FF0000"/>
                </a:solidFill>
                <a:latin typeface="High Tower Text" pitchFamily="18" charset="0"/>
              </a:rPr>
              <a:t>     </a:t>
            </a:r>
            <a:r>
              <a:rPr lang="en-US" altLang="zh-TW" sz="2600" b="1" dirty="0">
                <a:solidFill>
                  <a:schemeClr val="bg1">
                    <a:lumMod val="65000"/>
                  </a:schemeClr>
                </a:solidFill>
                <a:latin typeface="High Tower Text" pitchFamily="18" charset="0"/>
              </a:rPr>
              <a:t>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a:t>
            </a:r>
            <a:r>
              <a:rPr lang="en-US" altLang="zh-TW" sz="2800" dirty="0">
                <a:solidFill>
                  <a:schemeClr val="bg1">
                    <a:lumMod val="65000"/>
                  </a:schemeClr>
                </a:solidFill>
              </a:rPr>
              <a:t>use \\, or check that the next symbol doesn’t have special meaning.</a:t>
            </a:r>
            <a:endParaRPr lang="en-US" altLang="zh-TW" sz="2800" dirty="0">
              <a:latin typeface="High Tower Text" pitchFamily="18" charset="0"/>
            </a:endParaRPr>
          </a:p>
        </p:txBody>
      </p:sp>
    </p:spTree>
    <p:extLst>
      <p:ext uri="{BB962C8B-B14F-4D97-AF65-F5344CB8AC3E}">
        <p14:creationId xmlns:p14="http://schemas.microsoft.com/office/powerpoint/2010/main" val="885502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CC0099"/>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b="1"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0033CC"/>
                </a:solidFill>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zh-TW" sz="2800" dirty="0"/>
              <a:t>The piped-input to </a:t>
            </a:r>
            <a:r>
              <a:rPr lang="en-US" altLang="zh-TW" sz="2800" dirty="0" err="1"/>
              <a:t>xargs</a:t>
            </a:r>
            <a:r>
              <a:rPr lang="en-US" altLang="zh-TW" sz="2800" dirty="0"/>
              <a:t> is just a </a:t>
            </a:r>
            <a:r>
              <a:rPr lang="en-US" altLang="zh-TW" sz="2800" dirty="0">
                <a:solidFill>
                  <a:srgbClr val="0C9B4D"/>
                </a:solidFill>
              </a:rPr>
              <a:t>question mark </a:t>
            </a:r>
            <a:r>
              <a:rPr lang="en-US" altLang="zh-TW" sz="2800" dirty="0"/>
              <a:t>(as  we see </a:t>
            </a:r>
            <a:r>
              <a:rPr lang="en-US" altLang="zh-TW" sz="2800" dirty="0">
                <a:solidFill>
                  <a:srgbClr val="0C9B4D"/>
                </a:solidFill>
              </a:rPr>
              <a:t>here</a:t>
            </a:r>
            <a:r>
              <a:rPr lang="en-US" altLang="zh-TW" sz="2800" dirty="0"/>
              <a:t>), but the output of </a:t>
            </a:r>
            <a:r>
              <a:rPr lang="en-US" altLang="zh-TW" sz="2800" dirty="0">
                <a:solidFill>
                  <a:srgbClr val="FF0000"/>
                </a:solidFill>
              </a:rPr>
              <a:t>the echo that receives its arguments from the pipe</a:t>
            </a:r>
            <a:r>
              <a:rPr lang="en-US" altLang="zh-TW" sz="2800" dirty="0"/>
              <a:t> is a </a:t>
            </a:r>
            <a:r>
              <a:rPr lang="en-US" altLang="zh-TW" sz="2800" dirty="0">
                <a:solidFill>
                  <a:srgbClr val="0033CC"/>
                </a:solidFill>
              </a:rPr>
              <a:t>question mark</a:t>
            </a:r>
            <a:r>
              <a:rPr lang="en-US" altLang="zh-TW" sz="2800" dirty="0"/>
              <a:t>, which is </a:t>
            </a:r>
            <a:r>
              <a:rPr lang="en-US" altLang="zh-TW" sz="2800" u="sng" dirty="0"/>
              <a:t>NOT</a:t>
            </a:r>
            <a:r>
              <a:rPr lang="en-US" altLang="zh-TW" sz="2800" dirty="0"/>
              <a:t> the same output that we would’ve gotten if we’d typed: </a:t>
            </a:r>
            <a:r>
              <a:rPr lang="en-US" altLang="zh-TW" sz="2800" u="sng" dirty="0"/>
              <a:t>echo ?</a:t>
            </a:r>
            <a:r>
              <a:rPr lang="en-US" altLang="zh-TW" sz="2800" dirty="0"/>
              <a:t> (as can be seen </a:t>
            </a:r>
            <a:r>
              <a:rPr lang="en-US" altLang="zh-TW" sz="2800" dirty="0">
                <a:solidFill>
                  <a:srgbClr val="CC0099"/>
                </a:solidFill>
              </a:rPr>
              <a:t>here</a:t>
            </a:r>
            <a:r>
              <a:rPr lang="en-US" altLang="zh-TW" sz="2800" dirty="0"/>
              <a:t>).</a:t>
            </a:r>
            <a:endParaRPr lang="en-US" altLang="zh-TW" sz="2800" dirty="0">
              <a:latin typeface="High Tower Text" pitchFamily="18" charset="0"/>
            </a:endParaRPr>
          </a:p>
        </p:txBody>
      </p:sp>
      <p:cxnSp>
        <p:nvCxnSpPr>
          <p:cNvPr id="6" name="Straight Arrow Connector 5"/>
          <p:cNvCxnSpPr/>
          <p:nvPr/>
        </p:nvCxnSpPr>
        <p:spPr bwMode="auto">
          <a:xfrm flipH="1" flipV="1">
            <a:off x="3581400" y="4267200"/>
            <a:ext cx="2173014" cy="9669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flipV="1">
            <a:off x="762000" y="4495800"/>
            <a:ext cx="4572000" cy="114300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sp>
        <p:nvSpPr>
          <p:cNvPr id="13" name="Arc 12"/>
          <p:cNvSpPr/>
          <p:nvPr/>
        </p:nvSpPr>
        <p:spPr bwMode="auto">
          <a:xfrm>
            <a:off x="-6477000" y="2476500"/>
            <a:ext cx="15544800" cy="4610100"/>
          </a:xfrm>
          <a:prstGeom prst="arc">
            <a:avLst>
              <a:gd name="adj1" fmla="val 16200000"/>
              <a:gd name="adj2" fmla="val 1033602"/>
            </a:avLst>
          </a:prstGeom>
          <a:noFill/>
          <a:ln w="38100" cap="flat" cmpd="sng" algn="ctr">
            <a:solidFill>
              <a:srgbClr val="CC00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sp>
        <p:nvSpPr>
          <p:cNvPr id="16" name="Arc 15"/>
          <p:cNvSpPr/>
          <p:nvPr/>
        </p:nvSpPr>
        <p:spPr bwMode="auto">
          <a:xfrm rot="10800000">
            <a:off x="76197" y="3505199"/>
            <a:ext cx="4876801" cy="1823545"/>
          </a:xfrm>
          <a:prstGeom prst="arc">
            <a:avLst>
              <a:gd name="adj1" fmla="val 19332050"/>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endParaRPr lang="en-US" b="0">
              <a:solidFill>
                <a:srgbClr val="000000"/>
              </a:solidFill>
              <a:latin typeface="Arial" charset="0"/>
              <a:ea typeface="新細明體" charset="-120"/>
            </a:endParaRPr>
          </a:p>
        </p:txBody>
      </p:sp>
    </p:spTree>
    <p:extLst>
      <p:ext uri="{BB962C8B-B14F-4D97-AF65-F5344CB8AC3E}">
        <p14:creationId xmlns:p14="http://schemas.microsoft.com/office/powerpoint/2010/main" val="42492552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a:solidFill>
                  <a:schemeClr val="bg1">
                    <a:lumMod val="65000"/>
                  </a:schemeClr>
                </a:solidFill>
                <a:latin typeface="High Tower Text" pitchFamily="18" charset="0"/>
              </a:rPr>
              <a:t>Tb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mb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mb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 without getting used to interpret the next symbol, either: </a:t>
            </a:r>
            <a:r>
              <a:rPr lang="en-US" altLang="zh-TW" sz="2800" dirty="0">
                <a:solidFill>
                  <a:srgbClr val="0033CC"/>
                </a:solidFill>
              </a:rPr>
              <a:t>use \\</a:t>
            </a:r>
            <a:r>
              <a:rPr lang="en-US" altLang="zh-TW" sz="2800" dirty="0"/>
              <a:t>,</a:t>
            </a:r>
            <a:r>
              <a:rPr lang="en-US" altLang="zh-TW" sz="2800" dirty="0">
                <a:solidFill>
                  <a:srgbClr val="0033CC"/>
                </a:solidFill>
              </a:rPr>
              <a:t> </a:t>
            </a:r>
            <a:r>
              <a:rPr lang="en-US" altLang="zh-TW" sz="2800" dirty="0">
                <a:solidFill>
                  <a:schemeClr val="bg1">
                    <a:lumMod val="65000"/>
                  </a:schemeClr>
                </a:solidFill>
              </a:rPr>
              <a:t>or check that the next symbol doesn’t have special meaning.</a:t>
            </a:r>
            <a:endParaRPr lang="en-US" altLang="zh-TW" sz="2800" dirty="0">
              <a:solidFill>
                <a:schemeClr val="bg1">
                  <a:lumMod val="65000"/>
                </a:schemeClr>
              </a:solidFill>
              <a:latin typeface="High Tower Text" pitchFamily="18" charset="0"/>
            </a:endParaRPr>
          </a:p>
        </p:txBody>
      </p:sp>
    </p:spTree>
    <p:extLst>
      <p:ext uri="{BB962C8B-B14F-4D97-AF65-F5344CB8AC3E}">
        <p14:creationId xmlns:p14="http://schemas.microsoft.com/office/powerpoint/2010/main" val="7209429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latin typeface="Times New Roman" panose="02020603050405020304" pitchFamily="18" charset="0"/>
                <a:cs typeface="Times New Roman" panose="02020603050405020304" pitchFamily="18" charset="0"/>
              </a:rPr>
              <a:t>%</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\T</a:t>
            </a:r>
            <a:r>
              <a:rPr lang="en-US" altLang="zh-TW" sz="2600" b="1" dirty="0">
                <a:latin typeface="High Tower Text" pitchFamily="18" charset="0"/>
              </a:rPr>
              <a:t>b'</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a:latin typeface="High Tower Text" pitchFamily="18" charset="0"/>
              </a:rPr>
              <a:t>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m</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a:t>
            </a:r>
            <a:r>
              <a:rPr lang="en-US" altLang="zh-TW" sz="2800" dirty="0">
                <a:solidFill>
                  <a:srgbClr val="0033CC"/>
                </a:solidFill>
              </a:rPr>
              <a:t>use \\</a:t>
            </a:r>
            <a:r>
              <a:rPr lang="en-US" altLang="zh-TW" sz="2800" dirty="0"/>
              <a:t>, or check that the </a:t>
            </a:r>
            <a:r>
              <a:rPr lang="en-US" altLang="zh-TW" sz="2800" dirty="0">
                <a:solidFill>
                  <a:srgbClr val="FF9900"/>
                </a:solidFill>
              </a:rPr>
              <a:t>next symbol doesn’t have special meaning</a:t>
            </a:r>
            <a:r>
              <a:rPr lang="en-US" altLang="zh-TW" sz="2800" dirty="0"/>
              <a:t>.</a:t>
            </a:r>
            <a:endParaRPr lang="en-US" altLang="zh-TW" sz="2800" dirty="0">
              <a:latin typeface="High Tower Text" pitchFamily="18" charset="0"/>
            </a:endParaRPr>
          </a:p>
        </p:txBody>
      </p:sp>
    </p:spTree>
    <p:extLst>
      <p:ext uri="{BB962C8B-B14F-4D97-AF65-F5344CB8AC3E}">
        <p14:creationId xmlns:p14="http://schemas.microsoft.com/office/powerpoint/2010/main" val="3406792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\T</a:t>
            </a:r>
            <a:r>
              <a:rPr lang="en-US" altLang="zh-TW" sz="2600" b="1" dirty="0">
                <a:latin typeface="High Tower Text" pitchFamily="18" charset="0"/>
              </a:rPr>
              <a:t>b'</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a:latin typeface="High Tower Text" pitchFamily="18" charset="0"/>
              </a:rPr>
              <a:t>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m</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use </a:t>
            </a:r>
            <a:r>
              <a:rPr lang="en-US" altLang="zh-TW" sz="2800" dirty="0">
                <a:solidFill>
                  <a:srgbClr val="0033CC"/>
                </a:solidFill>
              </a:rPr>
              <a:t>\\</a:t>
            </a:r>
            <a:r>
              <a:rPr lang="en-US" altLang="zh-TW" sz="2800" dirty="0"/>
              <a:t>, or check that the </a:t>
            </a:r>
            <a:r>
              <a:rPr lang="en-US" altLang="zh-TW" sz="2800" dirty="0">
                <a:solidFill>
                  <a:srgbClr val="FF9900"/>
                </a:solidFill>
              </a:rPr>
              <a:t>next symbol doesn’t have special meaning</a:t>
            </a:r>
            <a:r>
              <a:rPr lang="en-US" altLang="zh-TW" sz="2800" dirty="0"/>
              <a:t>.</a:t>
            </a:r>
            <a:endParaRPr lang="en-US" altLang="zh-TW" sz="2800" dirty="0">
              <a:latin typeface="High Tower Text" pitchFamily="18" charset="0"/>
            </a:endParaRPr>
          </a:p>
        </p:txBody>
      </p:sp>
      <p:sp>
        <p:nvSpPr>
          <p:cNvPr id="4" name="Rectangle 3"/>
          <p:cNvSpPr/>
          <p:nvPr/>
        </p:nvSpPr>
        <p:spPr bwMode="auto">
          <a:xfrm>
            <a:off x="4800600" y="2667000"/>
            <a:ext cx="2971800" cy="1600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0" dirty="0">
                <a:solidFill>
                  <a:srgbClr val="000000"/>
                </a:solidFill>
                <a:latin typeface="Arial" charset="0"/>
                <a:ea typeface="新細明體" charset="-120"/>
              </a:rPr>
              <a:t>That is why only </a:t>
            </a:r>
            <a:r>
              <a:rPr lang="en-US" sz="2400" b="0" dirty="0">
                <a:solidFill>
                  <a:srgbClr val="FF0000"/>
                </a:solidFill>
                <a:latin typeface="Arial" charset="0"/>
                <a:ea typeface="新細明體" charset="-120"/>
              </a:rPr>
              <a:t>these four </a:t>
            </a:r>
            <a:r>
              <a:rPr lang="en-US" sz="2400" b="0" dirty="0">
                <a:solidFill>
                  <a:srgbClr val="000000"/>
                </a:solidFill>
                <a:latin typeface="Arial" charset="0"/>
                <a:ea typeface="新細明體" charset="-120"/>
              </a:rPr>
              <a:t>outputs have backslashes in them.</a:t>
            </a:r>
          </a:p>
        </p:txBody>
      </p:sp>
      <p:cxnSp>
        <p:nvCxnSpPr>
          <p:cNvPr id="5" name="Straight Arrow Connector 4"/>
          <p:cNvCxnSpPr/>
          <p:nvPr/>
        </p:nvCxnSpPr>
        <p:spPr bwMode="auto">
          <a:xfrm flipH="1" flipV="1">
            <a:off x="1295400" y="2514600"/>
            <a:ext cx="3810000" cy="609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 name="Straight Arrow Connector 5"/>
          <p:cNvCxnSpPr/>
          <p:nvPr/>
        </p:nvCxnSpPr>
        <p:spPr bwMode="auto">
          <a:xfrm flipH="1" flipV="1">
            <a:off x="1407318" y="3152775"/>
            <a:ext cx="3605213" cy="476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7" name="Straight Arrow Connector 6"/>
          <p:cNvCxnSpPr/>
          <p:nvPr/>
        </p:nvCxnSpPr>
        <p:spPr bwMode="auto">
          <a:xfrm flipH="1">
            <a:off x="1447800" y="3352800"/>
            <a:ext cx="3564731" cy="14859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2" name="Straight Arrow Connector 11"/>
          <p:cNvCxnSpPr>
            <a:cxnSpLocks/>
          </p:cNvCxnSpPr>
          <p:nvPr/>
        </p:nvCxnSpPr>
        <p:spPr bwMode="auto">
          <a:xfrm flipH="1">
            <a:off x="990600" y="3414713"/>
            <a:ext cx="4138613" cy="207168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Rectangle 8"/>
          <p:cNvSpPr/>
          <p:nvPr/>
        </p:nvSpPr>
        <p:spPr bwMode="auto">
          <a:xfrm>
            <a:off x="2133600" y="914400"/>
            <a:ext cx="4800600" cy="266700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0" dirty="0">
                <a:solidFill>
                  <a:srgbClr val="000000"/>
                </a:solidFill>
                <a:latin typeface="Arial" charset="0"/>
                <a:ea typeface="新細明體" charset="-120"/>
              </a:rPr>
              <a:t>Note: a </a:t>
            </a:r>
            <a:r>
              <a:rPr lang="en-US" sz="2400" b="0" i="1" dirty="0">
                <a:solidFill>
                  <a:srgbClr val="000000"/>
                </a:solidFill>
                <a:latin typeface="Arial" charset="0"/>
                <a:ea typeface="新細明體" charset="-120"/>
              </a:rPr>
              <a:t>few</a:t>
            </a:r>
            <a:r>
              <a:rPr lang="en-US" sz="2400" b="0" dirty="0">
                <a:solidFill>
                  <a:srgbClr val="000000"/>
                </a:solidFill>
                <a:latin typeface="Arial" charset="0"/>
                <a:ea typeface="新細明體" charset="-120"/>
              </a:rPr>
              <a:t> students may find that their echo command does not work quite this way, even though they are in C shell. </a:t>
            </a:r>
          </a:p>
          <a:p>
            <a:pPr algn="ctr"/>
            <a:r>
              <a:rPr lang="en-US" sz="2400" b="0" dirty="0">
                <a:solidFill>
                  <a:srgbClr val="000000"/>
                </a:solidFill>
                <a:latin typeface="Arial" charset="0"/>
                <a:ea typeface="新細明體" charset="-120"/>
              </a:rPr>
              <a:t>Well: this slide presents the version of echo that I’m </a:t>
            </a:r>
            <a:r>
              <a:rPr lang="en-US" sz="2400" b="0" dirty="0" smtClean="0">
                <a:solidFill>
                  <a:srgbClr val="000000"/>
                </a:solidFill>
                <a:latin typeface="Arial" charset="0"/>
                <a:ea typeface="新細明體" charset="-120"/>
              </a:rPr>
              <a:t>teaching, so learn this behavior.</a:t>
            </a:r>
            <a:endParaRPr lang="en-US" sz="2400" b="0" dirty="0">
              <a:solidFill>
                <a:srgbClr val="000000"/>
              </a:solidFill>
              <a:latin typeface="Arial" charset="0"/>
              <a:ea typeface="新細明體" charset="-120"/>
            </a:endParaRPr>
          </a:p>
        </p:txBody>
      </p:sp>
    </p:spTree>
    <p:extLst>
      <p:ext uri="{BB962C8B-B14F-4D97-AF65-F5344CB8AC3E}">
        <p14:creationId xmlns:p14="http://schemas.microsoft.com/office/powerpoint/2010/main" val="12618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echo </a:t>
            </a:r>
            <a:r>
              <a:rPr lang="es-ES" altLang="zh-TW" sz="2600" b="1" dirty="0">
                <a:solidFill>
                  <a:srgbClr val="FF0000"/>
                </a:solidFill>
                <a:latin typeface="Times New Roman" panose="02020603050405020304" pitchFamily="18" charset="0"/>
                <a:cs typeface="Times New Roman" panose="02020603050405020304" pitchFamily="18" charset="0"/>
              </a:rPr>
              <a: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endPar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112919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hit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Ctrl</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get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back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the</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prompt</a:t>
            </a:r>
            <a:endParaRPr lang="es-ES" altLang="zh-TW" sz="2600" b="1"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endPar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8205202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 </a:t>
            </a:r>
            <a:endPar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14291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 </a:t>
            </a:r>
            <a:endPar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hit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Ctrl</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get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back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the</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prompt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71265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159214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93229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69307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a:t>Thus, we have discovered that the </a:t>
            </a:r>
            <a:r>
              <a:rPr lang="en-US" altLang="zh-TW" sz="2800" dirty="0" err="1"/>
              <a:t>xargs</a:t>
            </a:r>
            <a:r>
              <a:rPr lang="en-US" altLang="zh-TW" sz="2800" dirty="0"/>
              <a:t> command does not allow wildcard substitution before it passes arguments to the next command (</a:t>
            </a:r>
            <a:r>
              <a:rPr lang="en-US" altLang="zh-TW" sz="2800" i="1" dirty="0"/>
              <a:t>i.e.</a:t>
            </a:r>
            <a:r>
              <a:rPr lang="en-US" altLang="zh-TW" sz="2800" dirty="0"/>
              <a:t>, it passes arguments as-is).</a:t>
            </a:r>
            <a:endParaRPr lang="en-US" altLang="zh-TW" sz="2800" dirty="0">
              <a:latin typeface="High Tower Text" pitchFamily="18" charset="0"/>
            </a:endParaRPr>
          </a:p>
        </p:txBody>
      </p:sp>
    </p:spTree>
    <p:extLst>
      <p:ext uri="{BB962C8B-B14F-4D97-AF65-F5344CB8AC3E}">
        <p14:creationId xmlns:p14="http://schemas.microsoft.com/office/powerpoint/2010/main" val="25659739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echo </a:t>
            </a: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377301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rPr>
              <a:t>xargs</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a:t>
            </a: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6167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0243"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a:t>You may become confused about when to use the backslash and when not to. </a:t>
            </a:r>
          </a:p>
          <a:p>
            <a:pPr marL="0" indent="0" eaLnBrk="1" hangingPunct="1">
              <a:lnSpc>
                <a:spcPct val="80000"/>
              </a:lnSpc>
              <a:spcBef>
                <a:spcPts val="1200"/>
              </a:spcBef>
              <a:buFontTx/>
              <a:buNone/>
            </a:pPr>
            <a:r>
              <a:rPr lang="en-US" altLang="zh-TW" sz="2800">
                <a:solidFill>
                  <a:srgbClr val="FF0000"/>
                </a:solidFill>
              </a:rPr>
              <a:t>Q: So, how can you find out if you’re quoting correctly?</a:t>
            </a:r>
          </a:p>
          <a:p>
            <a:pPr marL="0" indent="0" eaLnBrk="1" hangingPunct="1">
              <a:lnSpc>
                <a:spcPct val="80000"/>
              </a:lnSpc>
              <a:buFontTx/>
              <a:buNone/>
            </a:pPr>
            <a:r>
              <a:rPr lang="en-US" altLang="zh-TW" sz="2800">
                <a:solidFill>
                  <a:schemeClr val="bg1"/>
                </a:solidFill>
              </a:rPr>
              <a:t>A: By adding an "echo" before the command so that 	you can see:</a:t>
            </a:r>
          </a:p>
          <a:p>
            <a:pPr marL="0" indent="0" eaLnBrk="1" hangingPunct="1">
              <a:lnSpc>
                <a:spcPct val="80000"/>
              </a:lnSpc>
              <a:buFontTx/>
              <a:buNone/>
            </a:pPr>
            <a:r>
              <a:rPr lang="en-US" altLang="zh-TW" sz="2400" b="1">
                <a:solidFill>
                  <a:schemeClr val="bg1"/>
                </a:solidFill>
              </a:rPr>
              <a:t>%</a:t>
            </a:r>
            <a:r>
              <a:rPr lang="en-US" altLang="zh-TW" sz="2800" b="1">
                <a:solidFill>
                  <a:schemeClr val="bg1"/>
                </a:solidFill>
              </a:rPr>
              <a:t> </a:t>
            </a:r>
            <a:r>
              <a:rPr lang="en-US" altLang="zh-TW" sz="2800" b="1">
                <a:solidFill>
                  <a:schemeClr val="bg1"/>
                </a:solidFill>
                <a:latin typeface="High Tower Text" pitchFamily="18" charset="0"/>
              </a:rPr>
              <a:t>echo fgrep 'He said, "She said, '</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6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Hello!</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b="1">
                <a:solidFill>
                  <a:schemeClr val="bg1"/>
                </a:solidFill>
                <a:latin typeface="Times New Roman" pitchFamily="18" charset="0"/>
                <a:ea typeface="Arial Unicode MS" pitchFamily="34" charset="-128"/>
                <a:cs typeface="Times New Roman" pitchFamily="18" charset="0"/>
              </a:rPr>
              <a:t>\</a:t>
            </a:r>
            <a:r>
              <a:rPr lang="en-US" altLang="zh-TW" sz="2800" b="1">
                <a:solidFill>
                  <a:schemeClr val="bg1"/>
                </a:solidFill>
                <a:latin typeface="High Tower Text" pitchFamily="18" charset="0"/>
              </a:rPr>
              <a:t>" file</a:t>
            </a:r>
          </a:p>
          <a:p>
            <a:pPr marL="0" indent="0" eaLnBrk="1" hangingPunct="1">
              <a:lnSpc>
                <a:spcPct val="80000"/>
              </a:lnSpc>
              <a:spcBef>
                <a:spcPct val="0"/>
              </a:spcBef>
              <a:buFontTx/>
              <a:buNone/>
            </a:pPr>
            <a:r>
              <a:rPr lang="en-US" altLang="zh-TW" sz="2800" b="1">
                <a:solidFill>
                  <a:schemeClr val="bg1"/>
                </a:solidFill>
                <a:latin typeface="High Tower Text" pitchFamily="18" charset="0"/>
              </a:rPr>
              <a:t>fgrep He said, "She said,'</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Hello!</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 file</a:t>
            </a:r>
            <a:endParaRPr lang="en-US" altLang="zh-TW" sz="2800" b="1">
              <a:solidFill>
                <a:schemeClr val="bg1"/>
              </a:solidFill>
            </a:endParaRPr>
          </a:p>
          <a:p>
            <a:pPr marL="0" indent="0" eaLnBrk="1" hangingPunct="1">
              <a:lnSpc>
                <a:spcPct val="80000"/>
              </a:lnSpc>
              <a:spcBef>
                <a:spcPct val="0"/>
              </a:spcBef>
              <a:buFontTx/>
              <a:buNone/>
            </a:pPr>
            <a:r>
              <a:rPr lang="en-US" altLang="zh-TW" sz="2400" b="1">
                <a:solidFill>
                  <a:schemeClr val="bg1"/>
                </a:solidFill>
              </a:rPr>
              <a:t>%</a:t>
            </a:r>
            <a:endParaRPr lang="en-US" altLang="zh-TW" sz="1600" b="1">
              <a:solidFill>
                <a:schemeClr val="bg1"/>
              </a:solidFill>
              <a:latin typeface="High Tower Text" pitchFamily="18" charset="0"/>
            </a:endParaRPr>
          </a:p>
          <a:p>
            <a:pPr marL="0" indent="0" eaLnBrk="1" hangingPunct="1">
              <a:lnSpc>
                <a:spcPct val="80000"/>
              </a:lnSpc>
              <a:spcBef>
                <a:spcPts val="1200"/>
              </a:spcBef>
              <a:buFontTx/>
              <a:buNone/>
            </a:pPr>
            <a:r>
              <a:rPr lang="en-US" altLang="zh-TW" sz="3000">
                <a:solidFill>
                  <a:schemeClr val="bg1"/>
                </a:solidFill>
              </a:rPr>
              <a:t>By putting the echo in the front, we don’t do the fgrep. Instead we are printing what the arguments to the fgrep would have actually been.</a:t>
            </a:r>
          </a:p>
          <a:p>
            <a:pPr marL="0" indent="0" eaLnBrk="1" hangingPunct="1">
              <a:lnSpc>
                <a:spcPct val="80000"/>
              </a:lnSpc>
              <a:spcBef>
                <a:spcPts val="1800"/>
              </a:spcBef>
              <a:buFontTx/>
              <a:buNone/>
            </a:pPr>
            <a:r>
              <a:rPr lang="en-US" altLang="zh-TW" sz="3000">
                <a:solidFill>
                  <a:schemeClr val="bg1"/>
                </a:solidFill>
              </a:rPr>
              <a:t>If you are debugging a shell script, and you want to see what your script is doing, you can duplicate lines and insert an "echo" in front of the copies. </a:t>
            </a:r>
          </a:p>
        </p:txBody>
      </p:sp>
    </p:spTree>
    <p:extLst>
      <p:ext uri="{BB962C8B-B14F-4D97-AF65-F5344CB8AC3E}">
        <p14:creationId xmlns:p14="http://schemas.microsoft.com/office/powerpoint/2010/main" val="1379941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1267"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dirty="0">
                <a:solidFill>
                  <a:srgbClr val="B2B2B2"/>
                </a:solidFill>
              </a:rPr>
              <a:t>You may become confused about when to use the backslash and when not to. </a:t>
            </a:r>
          </a:p>
          <a:p>
            <a:pPr marL="0" indent="0" eaLnBrk="1" hangingPunct="1">
              <a:lnSpc>
                <a:spcPct val="80000"/>
              </a:lnSpc>
              <a:spcBef>
                <a:spcPts val="1200"/>
              </a:spcBef>
              <a:buFontTx/>
              <a:buNone/>
            </a:pPr>
            <a:r>
              <a:rPr lang="en-US" altLang="zh-TW" sz="2800" dirty="0">
                <a:solidFill>
                  <a:srgbClr val="FF0000"/>
                </a:solidFill>
              </a:rPr>
              <a:t>Q: So, how can you find out if you’re quoting correctly?</a:t>
            </a:r>
          </a:p>
          <a:p>
            <a:pPr marL="0" indent="0" eaLnBrk="1" hangingPunct="1">
              <a:lnSpc>
                <a:spcPct val="80000"/>
              </a:lnSpc>
              <a:buFontTx/>
              <a:buNone/>
            </a:pPr>
            <a:r>
              <a:rPr lang="en-US" altLang="zh-TW" sz="2800" dirty="0">
                <a:solidFill>
                  <a:srgbClr val="00B050"/>
                </a:solidFill>
              </a:rPr>
              <a:t>A: By adding an "echo" before the command so that 	you can see how it ends up:</a:t>
            </a:r>
          </a:p>
          <a:p>
            <a:pPr marL="0" indent="0" eaLnBrk="1" hangingPunct="1">
              <a:lnSpc>
                <a:spcPct val="80000"/>
              </a:lnSpc>
              <a:buFontTx/>
              <a:buNone/>
            </a:pPr>
            <a:r>
              <a:rPr lang="en-US" altLang="zh-TW" sz="2400" b="1" dirty="0"/>
              <a:t>%</a:t>
            </a:r>
            <a:r>
              <a:rPr lang="en-US" altLang="zh-TW" sz="2800" b="1" dirty="0"/>
              <a:t> </a:t>
            </a:r>
            <a:r>
              <a:rPr lang="en-US" altLang="zh-TW" sz="2800" b="1" dirty="0">
                <a:latin typeface="High Tower Text" pitchFamily="18" charset="0"/>
              </a:rPr>
              <a:t>echo </a:t>
            </a:r>
            <a:r>
              <a:rPr lang="en-US" altLang="zh-TW" sz="2800" b="1" dirty="0" err="1">
                <a:latin typeface="High Tower Text" pitchFamily="18" charset="0"/>
              </a:rPr>
              <a:t>fgrep</a:t>
            </a:r>
            <a:r>
              <a:rPr lang="en-US" altLang="zh-TW" sz="2800" b="1" dirty="0">
                <a:latin typeface="High Tower Text" pitchFamily="18" charset="0"/>
              </a:rPr>
              <a:t> 'He said, "She said, '</a:t>
            </a:r>
            <a:r>
              <a:rPr lang="en-US" altLang="zh-TW" sz="800" b="1" dirty="0">
                <a:latin typeface="High Tower Text" pitchFamily="18" charset="0"/>
              </a:rPr>
              <a:t> </a:t>
            </a:r>
            <a:r>
              <a:rPr lang="en-US" altLang="zh-TW" sz="2800" b="1" dirty="0">
                <a:latin typeface="High Tower Text" pitchFamily="18" charset="0"/>
              </a:rPr>
              <a:t>"</a:t>
            </a:r>
            <a:r>
              <a:rPr lang="en-US" altLang="zh-TW" sz="6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Hello!</a:t>
            </a:r>
            <a:r>
              <a:rPr lang="en-US" altLang="zh-TW" sz="8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a:t>
            </a:r>
            <a:r>
              <a:rPr lang="en-US" altLang="zh-TW" b="1" dirty="0">
                <a:latin typeface="Times New Roman" pitchFamily="18" charset="0"/>
                <a:ea typeface="Arial Unicode MS" pitchFamily="34" charset="-128"/>
                <a:cs typeface="Times New Roman" pitchFamily="18" charset="0"/>
              </a:rPr>
              <a:t>\</a:t>
            </a:r>
            <a:r>
              <a:rPr lang="en-US" altLang="zh-TW" sz="2800" b="1" dirty="0">
                <a:latin typeface="High Tower Text" pitchFamily="18" charset="0"/>
              </a:rPr>
              <a:t>" </a:t>
            </a:r>
            <a:r>
              <a:rPr lang="en-US" altLang="zh-TW" sz="2800" b="1" dirty="0" err="1" smtClean="0">
                <a:latin typeface="High Tower Text" pitchFamily="18" charset="0"/>
              </a:rPr>
              <a:t>infile</a:t>
            </a:r>
            <a:endParaRPr lang="en-US" altLang="zh-TW" sz="2800" b="1" dirty="0">
              <a:latin typeface="High Tower Text" pitchFamily="18" charset="0"/>
            </a:endParaRPr>
          </a:p>
          <a:p>
            <a:pPr marL="0" indent="0" eaLnBrk="1" hangingPunct="1">
              <a:lnSpc>
                <a:spcPct val="80000"/>
              </a:lnSpc>
              <a:spcBef>
                <a:spcPct val="0"/>
              </a:spcBef>
              <a:buFontTx/>
              <a:buNone/>
            </a:pPr>
            <a:r>
              <a:rPr lang="en-US" altLang="zh-TW" sz="2800" b="1" dirty="0" err="1">
                <a:latin typeface="High Tower Text" pitchFamily="18" charset="0"/>
              </a:rPr>
              <a:t>fgrep</a:t>
            </a:r>
            <a:r>
              <a:rPr lang="en-US" altLang="zh-TW" sz="2800" b="1" dirty="0">
                <a:latin typeface="High Tower Text" pitchFamily="18" charset="0"/>
              </a:rPr>
              <a:t> He said, "She said,'</a:t>
            </a:r>
            <a:r>
              <a:rPr lang="en-US" altLang="zh-TW" sz="800" b="1" dirty="0">
                <a:latin typeface="High Tower Text" pitchFamily="18" charset="0"/>
              </a:rPr>
              <a:t> </a:t>
            </a:r>
            <a:r>
              <a:rPr lang="en-US" altLang="zh-TW" sz="2800" b="1" dirty="0">
                <a:latin typeface="High Tower Text" pitchFamily="18" charset="0"/>
              </a:rPr>
              <a:t>Hello!</a:t>
            </a:r>
            <a:r>
              <a:rPr lang="en-US" altLang="zh-TW" sz="8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 </a:t>
            </a:r>
            <a:r>
              <a:rPr lang="en-US" altLang="zh-TW" sz="2800" b="1" dirty="0" err="1" smtClean="0">
                <a:latin typeface="High Tower Text" pitchFamily="18" charset="0"/>
              </a:rPr>
              <a:t>infile</a:t>
            </a:r>
            <a:endParaRPr lang="en-US" altLang="zh-TW" sz="2800" b="1" dirty="0"/>
          </a:p>
          <a:p>
            <a:pPr marL="0" indent="0" eaLnBrk="1" hangingPunct="1">
              <a:lnSpc>
                <a:spcPct val="80000"/>
              </a:lnSpc>
              <a:spcBef>
                <a:spcPct val="0"/>
              </a:spcBef>
              <a:buFontTx/>
              <a:buNone/>
            </a:pPr>
            <a:r>
              <a:rPr lang="en-US" altLang="zh-TW" sz="2400" b="1" dirty="0"/>
              <a:t>%</a:t>
            </a:r>
            <a:endParaRPr lang="en-US" altLang="zh-TW" sz="1600" b="1" dirty="0">
              <a:latin typeface="High Tower Text" pitchFamily="18" charset="0"/>
            </a:endParaRPr>
          </a:p>
          <a:p>
            <a:pPr marL="0" indent="0" eaLnBrk="1" hangingPunct="1">
              <a:lnSpc>
                <a:spcPct val="80000"/>
              </a:lnSpc>
              <a:spcBef>
                <a:spcPts val="1200"/>
              </a:spcBef>
              <a:buFontTx/>
              <a:buNone/>
            </a:pPr>
            <a:r>
              <a:rPr lang="en-US" altLang="zh-TW" sz="3000" dirty="0">
                <a:solidFill>
                  <a:schemeClr val="bg1"/>
                </a:solidFill>
              </a:rPr>
              <a:t>By putting the echo in the front, we don’t do the </a:t>
            </a:r>
            <a:r>
              <a:rPr lang="en-US" altLang="zh-TW" sz="3000" dirty="0" err="1">
                <a:solidFill>
                  <a:schemeClr val="bg1"/>
                </a:solidFill>
              </a:rPr>
              <a:t>fgrep</a:t>
            </a:r>
            <a:r>
              <a:rPr lang="en-US" altLang="zh-TW" sz="3000" dirty="0">
                <a:solidFill>
                  <a:schemeClr val="bg1"/>
                </a:solidFill>
              </a:rPr>
              <a:t>. Instead we are printing what the arguments to the </a:t>
            </a:r>
            <a:r>
              <a:rPr lang="en-US" altLang="zh-TW" sz="3000" dirty="0" err="1">
                <a:solidFill>
                  <a:schemeClr val="bg1"/>
                </a:solidFill>
              </a:rPr>
              <a:t>fgrep</a:t>
            </a:r>
            <a:r>
              <a:rPr lang="en-US" altLang="zh-TW" sz="3000" dirty="0">
                <a:solidFill>
                  <a:schemeClr val="bg1"/>
                </a:solidFill>
              </a:rPr>
              <a:t> would have actually been.</a:t>
            </a:r>
          </a:p>
          <a:p>
            <a:pPr marL="0" indent="0" eaLnBrk="1" hangingPunct="1">
              <a:lnSpc>
                <a:spcPct val="80000"/>
              </a:lnSpc>
              <a:spcBef>
                <a:spcPts val="1800"/>
              </a:spcBef>
              <a:buFontTx/>
              <a:buNone/>
            </a:pPr>
            <a:r>
              <a:rPr lang="en-US" altLang="zh-TW" sz="3000" dirty="0">
                <a:solidFill>
                  <a:schemeClr val="bg1"/>
                </a:solidFill>
              </a:rPr>
              <a:t>If you are debugging a shell script, and you want to see what your script is doing, you can duplicate lines and insert an "echo" in front of the copies. </a:t>
            </a:r>
          </a:p>
        </p:txBody>
      </p:sp>
    </p:spTree>
    <p:extLst>
      <p:ext uri="{BB962C8B-B14F-4D97-AF65-F5344CB8AC3E}">
        <p14:creationId xmlns:p14="http://schemas.microsoft.com/office/powerpoint/2010/main" val="32039480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2291"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dirty="0">
                <a:solidFill>
                  <a:srgbClr val="B2B2B2"/>
                </a:solidFill>
              </a:rPr>
              <a:t>You may become confused about when to use the backslash and when not to. </a:t>
            </a:r>
          </a:p>
          <a:p>
            <a:pPr marL="0" indent="0" eaLnBrk="1" hangingPunct="1">
              <a:lnSpc>
                <a:spcPct val="80000"/>
              </a:lnSpc>
              <a:spcBef>
                <a:spcPts val="1200"/>
              </a:spcBef>
              <a:buFontTx/>
              <a:buNone/>
            </a:pPr>
            <a:r>
              <a:rPr lang="en-US" altLang="zh-TW" sz="2800" dirty="0">
                <a:solidFill>
                  <a:srgbClr val="BFBFBF"/>
                </a:solidFill>
              </a:rPr>
              <a:t>Q: So, how can you find out if you’re quoting correctly?</a:t>
            </a:r>
          </a:p>
          <a:p>
            <a:pPr marL="0" indent="0" eaLnBrk="1" hangingPunct="1">
              <a:lnSpc>
                <a:spcPct val="80000"/>
              </a:lnSpc>
              <a:buFontTx/>
              <a:buNone/>
            </a:pPr>
            <a:r>
              <a:rPr lang="en-US" altLang="zh-TW" sz="2800" dirty="0">
                <a:solidFill>
                  <a:srgbClr val="BFBFBF"/>
                </a:solidFill>
              </a:rPr>
              <a:t>A: By adding an "echo" before the command so that 	you can see how it ends up:</a:t>
            </a:r>
          </a:p>
          <a:p>
            <a:pPr marL="0" indent="0" eaLnBrk="1" hangingPunct="1">
              <a:lnSpc>
                <a:spcPct val="80000"/>
              </a:lnSpc>
              <a:buFontTx/>
              <a:buNone/>
            </a:pPr>
            <a:r>
              <a:rPr lang="en-US" altLang="zh-TW" sz="2400" b="1" dirty="0"/>
              <a:t>%</a:t>
            </a:r>
            <a:r>
              <a:rPr lang="en-US" altLang="zh-TW" sz="2800" b="1" dirty="0"/>
              <a:t> </a:t>
            </a:r>
            <a:r>
              <a:rPr lang="en-US" altLang="zh-TW" sz="2800" b="1" dirty="0">
                <a:latin typeface="High Tower Text" pitchFamily="18" charset="0"/>
              </a:rPr>
              <a:t>echo </a:t>
            </a:r>
            <a:r>
              <a:rPr lang="en-US" altLang="zh-TW" sz="2800" b="1" dirty="0" err="1">
                <a:solidFill>
                  <a:srgbClr val="BFBFBF"/>
                </a:solidFill>
                <a:latin typeface="High Tower Text" pitchFamily="18" charset="0"/>
              </a:rPr>
              <a:t>fgrep</a:t>
            </a:r>
            <a:r>
              <a:rPr lang="en-US" altLang="zh-TW" sz="2800" b="1" dirty="0">
                <a:solidFill>
                  <a:srgbClr val="BFBFBF"/>
                </a:solidFill>
                <a:latin typeface="High Tower Text" pitchFamily="18" charset="0"/>
              </a:rPr>
              <a:t> 'He said, "She said, '</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6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Hello!</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b="1" dirty="0">
                <a:solidFill>
                  <a:srgbClr val="BFBFBF"/>
                </a:solidFill>
                <a:latin typeface="Times New Roman" pitchFamily="18" charset="0"/>
                <a:ea typeface="Arial Unicode MS" pitchFamily="34" charset="-128"/>
                <a:cs typeface="Times New Roman" pitchFamily="18" charset="0"/>
              </a:rPr>
              <a:t>\</a:t>
            </a:r>
            <a:r>
              <a:rPr lang="en-US" altLang="zh-TW" sz="2800" b="1" dirty="0">
                <a:solidFill>
                  <a:srgbClr val="BFBFBF"/>
                </a:solidFill>
                <a:latin typeface="High Tower Text" pitchFamily="18" charset="0"/>
              </a:rPr>
              <a:t>" </a:t>
            </a:r>
            <a:r>
              <a:rPr lang="en-US" altLang="zh-TW" sz="2800" b="1" dirty="0" err="1" smtClean="0">
                <a:solidFill>
                  <a:srgbClr val="BFBFBF"/>
                </a:solidFill>
                <a:latin typeface="High Tower Text" pitchFamily="18" charset="0"/>
              </a:rPr>
              <a:t>infile</a:t>
            </a:r>
            <a:endParaRPr lang="en-US" altLang="zh-TW" sz="2800" b="1" dirty="0">
              <a:solidFill>
                <a:srgbClr val="BFBFBF"/>
              </a:solidFill>
              <a:latin typeface="High Tower Text" pitchFamily="18" charset="0"/>
            </a:endParaRPr>
          </a:p>
          <a:p>
            <a:pPr marL="0" indent="0" eaLnBrk="1" hangingPunct="1">
              <a:lnSpc>
                <a:spcPct val="80000"/>
              </a:lnSpc>
              <a:spcBef>
                <a:spcPct val="0"/>
              </a:spcBef>
              <a:buFontTx/>
              <a:buNone/>
            </a:pPr>
            <a:r>
              <a:rPr lang="en-US" altLang="zh-TW" sz="2800" b="1" dirty="0" err="1">
                <a:solidFill>
                  <a:srgbClr val="BFBFBF"/>
                </a:solidFill>
                <a:latin typeface="High Tower Text" pitchFamily="18" charset="0"/>
              </a:rPr>
              <a:t>fgrep</a:t>
            </a:r>
            <a:r>
              <a:rPr lang="en-US" altLang="zh-TW" sz="2800" b="1" dirty="0">
                <a:latin typeface="High Tower Text" pitchFamily="18" charset="0"/>
              </a:rPr>
              <a:t> He said, "She said,'</a:t>
            </a:r>
            <a:r>
              <a:rPr lang="en-US" altLang="zh-TW" sz="800" b="1" dirty="0">
                <a:latin typeface="High Tower Text" pitchFamily="18" charset="0"/>
              </a:rPr>
              <a:t> </a:t>
            </a:r>
            <a:r>
              <a:rPr lang="en-US" altLang="zh-TW" sz="2800" b="1" dirty="0">
                <a:latin typeface="High Tower Text" pitchFamily="18" charset="0"/>
              </a:rPr>
              <a:t>Hello!</a:t>
            </a:r>
            <a:r>
              <a:rPr lang="en-US" altLang="zh-TW" sz="8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 </a:t>
            </a:r>
            <a:r>
              <a:rPr lang="en-US" altLang="zh-TW" sz="2800" b="1" dirty="0" err="1" smtClean="0">
                <a:latin typeface="High Tower Text" pitchFamily="18" charset="0"/>
              </a:rPr>
              <a:t>infile</a:t>
            </a:r>
            <a:endParaRPr lang="en-US" altLang="zh-TW" sz="2800" b="1" dirty="0"/>
          </a:p>
          <a:p>
            <a:pPr marL="0" indent="0" eaLnBrk="1" hangingPunct="1">
              <a:lnSpc>
                <a:spcPct val="80000"/>
              </a:lnSpc>
              <a:spcBef>
                <a:spcPct val="0"/>
              </a:spcBef>
              <a:buFontTx/>
              <a:buNone/>
            </a:pPr>
            <a:r>
              <a:rPr lang="en-US" altLang="zh-TW" sz="2400" b="1" dirty="0"/>
              <a:t>%</a:t>
            </a:r>
            <a:endParaRPr lang="en-US" altLang="zh-TW" sz="1600" b="1" dirty="0">
              <a:latin typeface="High Tower Text" pitchFamily="18" charset="0"/>
            </a:endParaRPr>
          </a:p>
          <a:p>
            <a:pPr marL="0" indent="0" eaLnBrk="1" hangingPunct="1">
              <a:lnSpc>
                <a:spcPct val="80000"/>
              </a:lnSpc>
              <a:spcBef>
                <a:spcPts val="1200"/>
              </a:spcBef>
              <a:buFontTx/>
              <a:buNone/>
            </a:pPr>
            <a:r>
              <a:rPr lang="en-US" altLang="zh-TW" sz="3000" dirty="0"/>
              <a:t>By putting the echo in the front, we don’t do the </a:t>
            </a:r>
            <a:r>
              <a:rPr lang="en-US" altLang="zh-TW" sz="3000" dirty="0" err="1"/>
              <a:t>fgrep</a:t>
            </a:r>
            <a:r>
              <a:rPr lang="en-US" altLang="zh-TW" sz="3000" dirty="0"/>
              <a:t>. Instead we are printing what the arguments to the </a:t>
            </a:r>
            <a:r>
              <a:rPr lang="en-US" altLang="zh-TW" sz="3000" dirty="0" err="1"/>
              <a:t>fgrep</a:t>
            </a:r>
            <a:r>
              <a:rPr lang="en-US" altLang="zh-TW" sz="3000" dirty="0"/>
              <a:t> would have actually been.</a:t>
            </a:r>
          </a:p>
          <a:p>
            <a:pPr marL="0" indent="0" eaLnBrk="1" hangingPunct="1">
              <a:lnSpc>
                <a:spcPct val="80000"/>
              </a:lnSpc>
              <a:spcBef>
                <a:spcPts val="1800"/>
              </a:spcBef>
              <a:buFontTx/>
              <a:buNone/>
            </a:pPr>
            <a:r>
              <a:rPr lang="en-US" altLang="zh-TW" sz="3000" dirty="0">
                <a:solidFill>
                  <a:schemeClr val="bg1"/>
                </a:solidFill>
              </a:rPr>
              <a:t>If you are debugging a shell script, and you want to see what your script is doing, you can duplicate lines and insert an "echo" in front of the copies. </a:t>
            </a:r>
          </a:p>
        </p:txBody>
      </p:sp>
    </p:spTree>
    <p:extLst>
      <p:ext uri="{BB962C8B-B14F-4D97-AF65-F5344CB8AC3E}">
        <p14:creationId xmlns:p14="http://schemas.microsoft.com/office/powerpoint/2010/main" val="28140802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3315"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dirty="0">
                <a:solidFill>
                  <a:srgbClr val="BFBFBF"/>
                </a:solidFill>
              </a:rPr>
              <a:t>You may become confused about when to use the backslash and when not to. </a:t>
            </a:r>
          </a:p>
          <a:p>
            <a:pPr marL="0" indent="0" eaLnBrk="1" hangingPunct="1">
              <a:lnSpc>
                <a:spcPct val="80000"/>
              </a:lnSpc>
              <a:spcBef>
                <a:spcPts val="1200"/>
              </a:spcBef>
              <a:buFontTx/>
              <a:buNone/>
            </a:pPr>
            <a:r>
              <a:rPr lang="en-US" altLang="zh-TW" sz="2800" dirty="0">
                <a:solidFill>
                  <a:srgbClr val="BFBFBF"/>
                </a:solidFill>
              </a:rPr>
              <a:t>Q: So, how can you find out if you’re quoting correctly?</a:t>
            </a:r>
          </a:p>
          <a:p>
            <a:pPr marL="0" indent="0" eaLnBrk="1" hangingPunct="1">
              <a:lnSpc>
                <a:spcPct val="80000"/>
              </a:lnSpc>
              <a:buFontTx/>
              <a:buNone/>
            </a:pPr>
            <a:r>
              <a:rPr lang="en-US" altLang="zh-TW" sz="2800" dirty="0">
                <a:solidFill>
                  <a:srgbClr val="BFBFBF"/>
                </a:solidFill>
              </a:rPr>
              <a:t>A: By adding an "echo" before the command so that 	you can see how it ends up:</a:t>
            </a:r>
          </a:p>
          <a:p>
            <a:pPr marL="0" indent="0" eaLnBrk="1" hangingPunct="1">
              <a:lnSpc>
                <a:spcPct val="80000"/>
              </a:lnSpc>
              <a:buFontTx/>
              <a:buNone/>
            </a:pPr>
            <a:r>
              <a:rPr lang="en-US" altLang="zh-TW" sz="2400" b="1" dirty="0">
                <a:solidFill>
                  <a:srgbClr val="BFBFBF"/>
                </a:solidFill>
              </a:rPr>
              <a:t>%</a:t>
            </a:r>
            <a:r>
              <a:rPr lang="en-US" altLang="zh-TW" sz="2800" b="1" dirty="0">
                <a:solidFill>
                  <a:srgbClr val="BFBFBF"/>
                </a:solidFill>
              </a:rPr>
              <a:t> </a:t>
            </a:r>
            <a:r>
              <a:rPr lang="en-US" altLang="zh-TW" sz="2800" b="1" dirty="0">
                <a:solidFill>
                  <a:srgbClr val="BFBFBF"/>
                </a:solidFill>
                <a:latin typeface="High Tower Text" pitchFamily="18" charset="0"/>
              </a:rPr>
              <a:t>echo </a:t>
            </a:r>
            <a:r>
              <a:rPr lang="en-US" altLang="zh-TW" sz="2800" b="1" dirty="0" err="1">
                <a:solidFill>
                  <a:srgbClr val="BFBFBF"/>
                </a:solidFill>
                <a:latin typeface="High Tower Text" pitchFamily="18" charset="0"/>
              </a:rPr>
              <a:t>fgrep</a:t>
            </a:r>
            <a:r>
              <a:rPr lang="en-US" altLang="zh-TW" sz="2800" b="1" dirty="0">
                <a:solidFill>
                  <a:srgbClr val="BFBFBF"/>
                </a:solidFill>
                <a:latin typeface="High Tower Text" pitchFamily="18" charset="0"/>
              </a:rPr>
              <a:t> 'He said, "She said, '</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6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Hello!</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b="1" dirty="0">
                <a:solidFill>
                  <a:srgbClr val="BFBFBF"/>
                </a:solidFill>
                <a:latin typeface="Times New Roman" pitchFamily="18" charset="0"/>
                <a:ea typeface="Arial Unicode MS" pitchFamily="34" charset="-128"/>
                <a:cs typeface="Times New Roman" pitchFamily="18" charset="0"/>
              </a:rPr>
              <a:t>\</a:t>
            </a:r>
            <a:r>
              <a:rPr lang="en-US" altLang="zh-TW" sz="2800" b="1" dirty="0">
                <a:solidFill>
                  <a:srgbClr val="BFBFBF"/>
                </a:solidFill>
                <a:latin typeface="High Tower Text" pitchFamily="18" charset="0"/>
              </a:rPr>
              <a:t>" </a:t>
            </a:r>
            <a:r>
              <a:rPr lang="en-US" altLang="zh-TW" sz="2800" b="1" dirty="0" err="1" smtClean="0">
                <a:solidFill>
                  <a:srgbClr val="BFBFBF"/>
                </a:solidFill>
                <a:latin typeface="High Tower Text" pitchFamily="18" charset="0"/>
              </a:rPr>
              <a:t>infile</a:t>
            </a:r>
            <a:endParaRPr lang="en-US" altLang="zh-TW" sz="2800" b="1" dirty="0">
              <a:solidFill>
                <a:srgbClr val="BFBFBF"/>
              </a:solidFill>
              <a:latin typeface="High Tower Text" pitchFamily="18" charset="0"/>
            </a:endParaRPr>
          </a:p>
          <a:p>
            <a:pPr marL="0" indent="0" eaLnBrk="1" hangingPunct="1">
              <a:lnSpc>
                <a:spcPct val="80000"/>
              </a:lnSpc>
              <a:spcBef>
                <a:spcPct val="0"/>
              </a:spcBef>
              <a:buFontTx/>
              <a:buNone/>
            </a:pPr>
            <a:r>
              <a:rPr lang="en-US" altLang="zh-TW" sz="2800" b="1" dirty="0" err="1">
                <a:solidFill>
                  <a:srgbClr val="BFBFBF"/>
                </a:solidFill>
                <a:latin typeface="High Tower Text" pitchFamily="18" charset="0"/>
              </a:rPr>
              <a:t>fgrep</a:t>
            </a:r>
            <a:r>
              <a:rPr lang="en-US" altLang="zh-TW" sz="2800" b="1" dirty="0">
                <a:solidFill>
                  <a:srgbClr val="BFBFBF"/>
                </a:solidFill>
                <a:latin typeface="High Tower Text" pitchFamily="18" charset="0"/>
              </a:rPr>
              <a:t> He said, "She said,'</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Hello!</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 </a:t>
            </a:r>
            <a:r>
              <a:rPr lang="en-US" altLang="zh-TW" sz="2800" b="1" dirty="0" err="1" smtClean="0">
                <a:solidFill>
                  <a:srgbClr val="BFBFBF"/>
                </a:solidFill>
                <a:latin typeface="High Tower Text" pitchFamily="18" charset="0"/>
              </a:rPr>
              <a:t>infile</a:t>
            </a:r>
            <a:endParaRPr lang="en-US" altLang="zh-TW" sz="2800" b="1" dirty="0">
              <a:solidFill>
                <a:srgbClr val="BFBFBF"/>
              </a:solidFill>
            </a:endParaRPr>
          </a:p>
          <a:p>
            <a:pPr marL="0" indent="0" eaLnBrk="1" hangingPunct="1">
              <a:lnSpc>
                <a:spcPct val="80000"/>
              </a:lnSpc>
              <a:spcBef>
                <a:spcPct val="0"/>
              </a:spcBef>
              <a:buFontTx/>
              <a:buNone/>
            </a:pPr>
            <a:r>
              <a:rPr lang="en-US" altLang="zh-TW" sz="2400" b="1" dirty="0">
                <a:solidFill>
                  <a:srgbClr val="BFBFBF"/>
                </a:solidFill>
              </a:rPr>
              <a:t>%</a:t>
            </a:r>
            <a:endParaRPr lang="en-US" altLang="zh-TW" sz="1600" b="1" dirty="0">
              <a:solidFill>
                <a:srgbClr val="BFBFBF"/>
              </a:solidFill>
              <a:latin typeface="High Tower Text" pitchFamily="18" charset="0"/>
            </a:endParaRPr>
          </a:p>
          <a:p>
            <a:pPr marL="0" indent="0" eaLnBrk="1" hangingPunct="1">
              <a:lnSpc>
                <a:spcPct val="80000"/>
              </a:lnSpc>
              <a:spcBef>
                <a:spcPts val="1200"/>
              </a:spcBef>
              <a:buFontTx/>
              <a:buNone/>
            </a:pPr>
            <a:r>
              <a:rPr lang="en-US" altLang="zh-TW" sz="3000" dirty="0">
                <a:solidFill>
                  <a:srgbClr val="BFBFBF"/>
                </a:solidFill>
              </a:rPr>
              <a:t>By putting the echo in the front, we don’t do the </a:t>
            </a:r>
            <a:r>
              <a:rPr lang="en-US" altLang="zh-TW" sz="3000" dirty="0" err="1">
                <a:solidFill>
                  <a:srgbClr val="BFBFBF"/>
                </a:solidFill>
              </a:rPr>
              <a:t>fgrep</a:t>
            </a:r>
            <a:r>
              <a:rPr lang="en-US" altLang="zh-TW" sz="3000" dirty="0">
                <a:solidFill>
                  <a:srgbClr val="BFBFBF"/>
                </a:solidFill>
              </a:rPr>
              <a:t>. Instead we are printing what the arguments to the </a:t>
            </a:r>
            <a:r>
              <a:rPr lang="en-US" altLang="zh-TW" sz="3000" dirty="0" err="1">
                <a:solidFill>
                  <a:srgbClr val="BFBFBF"/>
                </a:solidFill>
              </a:rPr>
              <a:t>fgrep</a:t>
            </a:r>
            <a:r>
              <a:rPr lang="en-US" altLang="zh-TW" sz="3000" dirty="0">
                <a:solidFill>
                  <a:srgbClr val="BFBFBF"/>
                </a:solidFill>
              </a:rPr>
              <a:t> would have actually been.</a:t>
            </a:r>
          </a:p>
          <a:p>
            <a:pPr marL="0" indent="0" eaLnBrk="1" hangingPunct="1">
              <a:lnSpc>
                <a:spcPct val="80000"/>
              </a:lnSpc>
              <a:spcBef>
                <a:spcPts val="1800"/>
              </a:spcBef>
              <a:buFontTx/>
              <a:buNone/>
            </a:pPr>
            <a:r>
              <a:rPr lang="en-US" altLang="zh-TW" sz="3000" dirty="0">
                <a:solidFill>
                  <a:srgbClr val="FF0000"/>
                </a:solidFill>
              </a:rPr>
              <a:t>If you are debugging a script, and want to see what it is doing, you can duplicate lines and insert an "echo" in front of the copies. Or, you can</a:t>
            </a:r>
            <a:r>
              <a:rPr lang="en-US" altLang="zh-TW" sz="2800" dirty="0">
                <a:solidFill>
                  <a:srgbClr val="FF0000"/>
                </a:solidFill>
              </a:rPr>
              <a:t>…</a:t>
            </a:r>
            <a:r>
              <a:rPr lang="en-US" altLang="zh-TW" sz="2400" i="1" dirty="0">
                <a:solidFill>
                  <a:srgbClr val="FF0000"/>
                </a:solidFill>
              </a:rPr>
              <a:t>(next slide)</a:t>
            </a:r>
            <a:r>
              <a:rPr lang="en-US" altLang="zh-TW" sz="2800" dirty="0">
                <a:solidFill>
                  <a:srgbClr val="FF0000"/>
                </a:solidFill>
              </a:rPr>
              <a:t> </a:t>
            </a:r>
            <a:endParaRPr lang="en-US" altLang="zh-TW" sz="3000" dirty="0">
              <a:solidFill>
                <a:srgbClr val="FF0000"/>
              </a:solidFill>
            </a:endParaRPr>
          </a:p>
        </p:txBody>
      </p:sp>
    </p:spTree>
    <p:extLst>
      <p:ext uri="{BB962C8B-B14F-4D97-AF65-F5344CB8AC3E}">
        <p14:creationId xmlns:p14="http://schemas.microsoft.com/office/powerpoint/2010/main" val="14300704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Checking without using an echo</a:t>
            </a:r>
            <a:r>
              <a:rPr lang="en-US" altLang="zh-TW"/>
              <a:t> </a:t>
            </a:r>
          </a:p>
        </p:txBody>
      </p:sp>
      <p:sp>
        <p:nvSpPr>
          <p:cNvPr id="14339" name="Content Placeholder 2"/>
          <p:cNvSpPr>
            <a:spLocks noGrp="1"/>
          </p:cNvSpPr>
          <p:nvPr>
            <p:ph idx="4294967295"/>
          </p:nvPr>
        </p:nvSpPr>
        <p:spPr>
          <a:xfrm>
            <a:off x="152400" y="1066800"/>
            <a:ext cx="8839200" cy="5562600"/>
          </a:xfrm>
        </p:spPr>
        <p:txBody>
          <a:bodyPr/>
          <a:lstStyle/>
          <a:p>
            <a:pPr marL="858838" indent="-858838" eaLnBrk="1" hangingPunct="1">
              <a:buFontTx/>
              <a:buNone/>
            </a:pPr>
            <a:r>
              <a:rPr lang="en-US" altLang="zh-TW" sz="2800" dirty="0">
                <a:solidFill>
                  <a:srgbClr val="FF0000"/>
                </a:solidFill>
              </a:rPr>
              <a:t>The C shell has 2 variables that, when set, will help </a:t>
            </a:r>
          </a:p>
          <a:p>
            <a:pPr marL="858838" indent="-858838" eaLnBrk="1" hangingPunct="1">
              <a:spcBef>
                <a:spcPct val="0"/>
              </a:spcBef>
              <a:buFontTx/>
              <a:buNone/>
            </a:pPr>
            <a:r>
              <a:rPr lang="en-US" altLang="zh-TW" sz="2800" dirty="0">
                <a:solidFill>
                  <a:srgbClr val="FF0000"/>
                </a:solidFill>
              </a:rPr>
              <a:t>you follow the trail of variable and symbol expansions: </a:t>
            </a:r>
          </a:p>
          <a:p>
            <a:pPr marL="858838" indent="-858838" eaLnBrk="1" hangingPunct="1">
              <a:spcBef>
                <a:spcPct val="70000"/>
              </a:spcBef>
              <a:buFontTx/>
              <a:buNone/>
            </a:pPr>
            <a:r>
              <a:rPr lang="en-US" altLang="zh-TW" sz="3000" b="1" dirty="0"/>
              <a:t>   set verbose</a:t>
            </a:r>
            <a:r>
              <a:rPr lang="en-US" altLang="zh-TW" sz="3000" dirty="0"/>
              <a:t/>
            </a:r>
            <a:br>
              <a:rPr lang="en-US" altLang="zh-TW" sz="3000" dirty="0"/>
            </a:br>
            <a:r>
              <a:rPr lang="en-US" altLang="zh-TW" sz="3000" dirty="0"/>
              <a:t>	</a:t>
            </a:r>
            <a:r>
              <a:rPr lang="en-US" altLang="zh-TW" sz="2600" dirty="0"/>
              <a:t>will echo every line of your script before the 	variables have been evaluated. </a:t>
            </a:r>
          </a:p>
          <a:p>
            <a:pPr marL="858838" indent="-858838" eaLnBrk="1" hangingPunct="1">
              <a:spcBef>
                <a:spcPct val="70000"/>
              </a:spcBef>
              <a:buFontTx/>
              <a:buNone/>
            </a:pPr>
            <a:r>
              <a:rPr lang="en-US" altLang="zh-TW" sz="3000" b="1" dirty="0"/>
              <a:t>   set echo</a:t>
            </a:r>
            <a:r>
              <a:rPr lang="en-US" altLang="zh-TW" sz="3000" dirty="0"/>
              <a:t/>
            </a:r>
            <a:br>
              <a:rPr lang="en-US" altLang="zh-TW" sz="3000" dirty="0"/>
            </a:br>
            <a:r>
              <a:rPr lang="en-US" altLang="zh-TW" sz="3000" dirty="0"/>
              <a:t>	</a:t>
            </a:r>
            <a:r>
              <a:rPr lang="en-US" altLang="zh-TW" sz="2600" dirty="0"/>
              <a:t>will display each line after the variables and meta-characters have been substituted. </a:t>
            </a:r>
          </a:p>
          <a:p>
            <a:pPr marL="858838" indent="-858838" eaLnBrk="1" hangingPunct="1">
              <a:spcBef>
                <a:spcPts val="0"/>
              </a:spcBef>
              <a:buFontTx/>
              <a:buNone/>
            </a:pPr>
            <a:r>
              <a:rPr lang="en-US" altLang="zh-TW" sz="2600" dirty="0"/>
              <a:t>   </a:t>
            </a:r>
          </a:p>
          <a:p>
            <a:pPr marL="858838" indent="-858838" eaLnBrk="1" hangingPunct="1">
              <a:spcBef>
                <a:spcPts val="0"/>
              </a:spcBef>
              <a:buFontTx/>
              <a:buNone/>
            </a:pPr>
            <a:r>
              <a:rPr lang="en-US" altLang="zh-TW" sz="2600" dirty="0"/>
              <a:t>If you wish to turn these variables off again, use </a:t>
            </a:r>
            <a:r>
              <a:rPr lang="en-US" altLang="zh-TW" sz="2600" b="1" dirty="0"/>
              <a:t>unset</a:t>
            </a:r>
          </a:p>
          <a:p>
            <a:pPr marL="858838" indent="-858838" eaLnBrk="1" hangingPunct="1">
              <a:spcBef>
                <a:spcPts val="0"/>
              </a:spcBef>
              <a:buFontTx/>
              <a:buNone/>
            </a:pPr>
            <a:r>
              <a:rPr lang="en-US" altLang="zh-TW" sz="2600" dirty="0"/>
              <a:t>instead of </a:t>
            </a:r>
            <a:r>
              <a:rPr lang="en-US" altLang="zh-TW" sz="2600" b="1" dirty="0"/>
              <a:t>set</a:t>
            </a:r>
            <a:r>
              <a:rPr lang="en-US" altLang="zh-TW" sz="2600" dirty="0"/>
              <a:t>.</a:t>
            </a:r>
          </a:p>
        </p:txBody>
      </p:sp>
    </p:spTree>
    <p:extLst>
      <p:ext uri="{BB962C8B-B14F-4D97-AF65-F5344CB8AC3E}">
        <p14:creationId xmlns:p14="http://schemas.microsoft.com/office/powerpoint/2010/main" val="14248968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內容版面配置區 2"/>
          <p:cNvSpPr>
            <a:spLocks noGrp="1"/>
          </p:cNvSpPr>
          <p:nvPr>
            <p:ph idx="1"/>
          </p:nvPr>
        </p:nvSpPr>
        <p:spPr>
          <a:xfrm>
            <a:off x="0" y="1600200"/>
            <a:ext cx="9144000" cy="5257800"/>
          </a:xfrm>
        </p:spPr>
        <p:txBody>
          <a:bodyPr/>
          <a:lstStyle/>
          <a:p>
            <a:pPr>
              <a:defRPr/>
            </a:pPr>
            <a:r>
              <a:rPr lang="en-US" altLang="zh-TW" sz="2400" dirty="0"/>
              <a:t>Suppose you want to write a C-shell script that recognizes whether the second command-line parameter begins with "-e”. It then prints that argument, but only if it begins with “-e”.</a:t>
            </a:r>
          </a:p>
          <a:p>
            <a:pPr>
              <a:defRPr/>
            </a:pPr>
            <a:endParaRPr lang="en-US" altLang="zh-TW" sz="2400" dirty="0"/>
          </a:p>
          <a:p>
            <a:pPr marL="0" indent="0">
              <a:buFontTx/>
              <a:buNone/>
              <a:defRPr/>
            </a:pPr>
            <a:r>
              <a:rPr lang="en-US" altLang="zh-TW" sz="2400" dirty="0"/>
              <a:t>% ./</a:t>
            </a:r>
            <a:r>
              <a:rPr lang="en-US" altLang="zh-TW" sz="2400" dirty="0" err="1"/>
              <a:t>prog</a:t>
            </a:r>
            <a:r>
              <a:rPr lang="en-US" altLang="zh-TW" sz="2400" dirty="0"/>
              <a:t> 1 2 3 4</a:t>
            </a:r>
          </a:p>
          <a:p>
            <a:pPr marL="0" indent="0">
              <a:buNone/>
              <a:defRPr/>
            </a:pPr>
            <a:r>
              <a:rPr lang="en-US" altLang="zh-TW" sz="2400" dirty="0"/>
              <a:t>% ./</a:t>
            </a:r>
            <a:r>
              <a:rPr lang="en-US" altLang="zh-TW" sz="2400" dirty="0" err="1"/>
              <a:t>prog</a:t>
            </a:r>
            <a:r>
              <a:rPr lang="en-US" altLang="zh-TW" sz="2400" dirty="0"/>
              <a:t> -e </a:t>
            </a:r>
            <a:r>
              <a:rPr lang="en-US" altLang="zh-TW" sz="2400" dirty="0" err="1"/>
              <a:t>e</a:t>
            </a:r>
            <a:r>
              <a:rPr lang="en-US" altLang="zh-TW" sz="2400" dirty="0"/>
              <a:t> 2 3</a:t>
            </a:r>
          </a:p>
          <a:p>
            <a:pPr marL="0" indent="0">
              <a:buFontTx/>
              <a:buNone/>
              <a:defRPr/>
            </a:pPr>
            <a:r>
              <a:rPr lang="en-US" altLang="zh-TW" sz="2400" dirty="0"/>
              <a:t>% ./</a:t>
            </a:r>
            <a:r>
              <a:rPr lang="en-US" altLang="zh-TW" sz="2400" dirty="0" err="1"/>
              <a:t>prog</a:t>
            </a:r>
            <a:r>
              <a:rPr lang="en-US" altLang="zh-TW" sz="2400" dirty="0"/>
              <a:t> 1 -e 2 3</a:t>
            </a:r>
          </a:p>
          <a:p>
            <a:pPr>
              <a:buFontTx/>
              <a:buNone/>
              <a:defRPr/>
            </a:pPr>
            <a:r>
              <a:rPr lang="en-US" altLang="zh-TW" sz="2400" dirty="0"/>
              <a:t>-e</a:t>
            </a:r>
          </a:p>
          <a:p>
            <a:pPr marL="0" indent="0">
              <a:buFontTx/>
              <a:buNone/>
              <a:defRPr/>
            </a:pPr>
            <a:r>
              <a:rPr lang="en-US" altLang="zh-TW" sz="2400" dirty="0"/>
              <a:t>% ./</a:t>
            </a:r>
            <a:r>
              <a:rPr lang="en-US" altLang="zh-TW" sz="2400" dirty="0" err="1"/>
              <a:t>prog</a:t>
            </a:r>
            <a:r>
              <a:rPr lang="en-US" altLang="zh-TW" sz="2400" dirty="0"/>
              <a:t> 1 -</a:t>
            </a:r>
            <a:r>
              <a:rPr lang="en-US" altLang="zh-TW" sz="2400" dirty="0" err="1"/>
              <a:t>exyz</a:t>
            </a:r>
            <a:r>
              <a:rPr lang="en-US" altLang="zh-TW" sz="2400" dirty="0"/>
              <a:t> </a:t>
            </a:r>
          </a:p>
          <a:p>
            <a:pPr>
              <a:buFontTx/>
              <a:buNone/>
              <a:defRPr/>
            </a:pPr>
            <a:r>
              <a:rPr lang="en-US" altLang="zh-TW" sz="2400" dirty="0"/>
              <a:t>-</a:t>
            </a:r>
            <a:r>
              <a:rPr lang="en-US" altLang="zh-TW" sz="2400" dirty="0" err="1"/>
              <a:t>exyz</a:t>
            </a:r>
            <a:endParaRPr lang="en-US" altLang="zh-TW" sz="2400" dirty="0"/>
          </a:p>
          <a:p>
            <a:pPr>
              <a:buFontTx/>
              <a:buNone/>
              <a:defRPr/>
            </a:pPr>
            <a:r>
              <a:rPr lang="en-US" altLang="zh-TW" sz="2400" dirty="0"/>
              <a:t>%		</a:t>
            </a:r>
            <a:endParaRPr lang="zh-TW" altLang="en-US" sz="2400" dirty="0"/>
          </a:p>
        </p:txBody>
      </p:sp>
      <p:sp>
        <p:nvSpPr>
          <p:cNvPr id="10035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4800" dirty="0">
                <a:solidFill>
                  <a:srgbClr val="FF0000"/>
                </a:solidFill>
              </a:rPr>
              <a:t>Q</a:t>
            </a:r>
          </a:p>
        </p:txBody>
      </p:sp>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5" name="AutoShape 6"/>
          <p:cNvSpPr>
            <a:spLocks noChangeArrowheads="1"/>
          </p:cNvSpPr>
          <p:nvPr/>
        </p:nvSpPr>
        <p:spPr bwMode="auto">
          <a:xfrm>
            <a:off x="2286000" y="2286000"/>
            <a:ext cx="3581400" cy="1524000"/>
          </a:xfrm>
          <a:prstGeom prst="wedgeRectCallout">
            <a:avLst>
              <a:gd name="adj1" fmla="val -59710"/>
              <a:gd name="adj2" fmla="val -11362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Now, let’s look at this one…</a:t>
            </a:r>
          </a:p>
        </p:txBody>
      </p:sp>
    </p:spTree>
    <p:extLst>
      <p:ext uri="{BB962C8B-B14F-4D97-AF65-F5344CB8AC3E}">
        <p14:creationId xmlns:p14="http://schemas.microsoft.com/office/powerpoint/2010/main" val="203852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 regular expression 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dirty="0">
                <a:solidFill>
                  <a:srgbClr val="000000"/>
                </a:solidFill>
                <a:latin typeface="Times New Roman" pitchFamily="18" charset="0"/>
              </a:rPr>
              <a:t>This was in lecture 2.</a:t>
            </a: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Tree>
    <p:extLst>
      <p:ext uri="{BB962C8B-B14F-4D97-AF65-F5344CB8AC3E}">
        <p14:creationId xmlns:p14="http://schemas.microsoft.com/office/powerpoint/2010/main" val="21299337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 regular expression 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b="1" dirty="0">
                <a:solidFill>
                  <a:srgbClr val="0033CC"/>
                </a:solidFill>
                <a:latin typeface="Times New Roman" pitchFamily="18" charset="0"/>
              </a:rPr>
              <a:t>This</a:t>
            </a:r>
            <a:r>
              <a:rPr lang="en-US" altLang="zh-TW" sz="1800" b="1" dirty="0">
                <a:solidFill>
                  <a:srgbClr val="0033CC"/>
                </a:solidFill>
                <a:latin typeface="Times New Roman" pitchFamily="18" charset="0"/>
              </a:rPr>
              <a:t> </a:t>
            </a:r>
            <a:r>
              <a:rPr lang="en-US" altLang="zh-TW" b="1" dirty="0">
                <a:solidFill>
                  <a:srgbClr val="0033CC"/>
                </a:solidFill>
                <a:latin typeface="Times New Roman" pitchFamily="18" charset="0"/>
              </a:rPr>
              <a:t>was</a:t>
            </a:r>
            <a:r>
              <a:rPr lang="en-US" altLang="zh-TW" sz="2000" b="1" dirty="0">
                <a:solidFill>
                  <a:srgbClr val="0033CC"/>
                </a:solidFill>
                <a:latin typeface="Times New Roman" pitchFamily="18" charset="0"/>
              </a:rPr>
              <a:t> </a:t>
            </a:r>
            <a:r>
              <a:rPr lang="en-US" altLang="zh-TW" b="1" dirty="0">
                <a:solidFill>
                  <a:srgbClr val="0033CC"/>
                </a:solidFill>
                <a:latin typeface="Times New Roman" pitchFamily="18" charset="0"/>
              </a:rPr>
              <a:t>in</a:t>
            </a:r>
            <a:r>
              <a:rPr lang="en-US" altLang="zh-TW" sz="1800" b="1" dirty="0">
                <a:solidFill>
                  <a:srgbClr val="0033CC"/>
                </a:solidFill>
                <a:latin typeface="Times New Roman" pitchFamily="18" charset="0"/>
              </a:rPr>
              <a:t> </a:t>
            </a:r>
            <a:r>
              <a:rPr lang="en-US" altLang="zh-TW" b="1" dirty="0">
                <a:solidFill>
                  <a:srgbClr val="0033CC"/>
                </a:solidFill>
                <a:latin typeface="Times New Roman" pitchFamily="18" charset="0"/>
              </a:rPr>
              <a:t>lecture</a:t>
            </a:r>
            <a:r>
              <a:rPr lang="en-US" altLang="zh-TW" sz="1600" b="1" dirty="0">
                <a:solidFill>
                  <a:srgbClr val="0033CC"/>
                </a:solidFill>
                <a:latin typeface="Times New Roman" pitchFamily="18" charset="0"/>
              </a:rPr>
              <a:t> </a:t>
            </a:r>
            <a:r>
              <a:rPr lang="en-US" altLang="zh-TW" b="1" dirty="0">
                <a:solidFill>
                  <a:srgbClr val="0033CC"/>
                </a:solidFill>
                <a:latin typeface="Times New Roman" pitchFamily="18" charset="0"/>
              </a:rPr>
              <a:t>2.</a:t>
            </a: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
        <p:nvSpPr>
          <p:cNvPr id="2" name="Rectangle 1"/>
          <p:cNvSpPr/>
          <p:nvPr/>
        </p:nvSpPr>
        <p:spPr bwMode="auto">
          <a:xfrm>
            <a:off x="0" y="1600200"/>
            <a:ext cx="9144000" cy="2438400"/>
          </a:xfrm>
          <a:prstGeom prst="rect">
            <a:avLst/>
          </a:prstGeom>
          <a:solidFill>
            <a:srgbClr val="FFFFFF">
              <a:alpha val="69804"/>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0" y="5562600"/>
            <a:ext cx="9144000" cy="1295400"/>
          </a:xfrm>
          <a:prstGeom prst="rect">
            <a:avLst/>
          </a:prstGeom>
          <a:solidFill>
            <a:srgbClr val="FFFFFF">
              <a:alpha val="69804"/>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571453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 echo `echo '</a:t>
            </a:r>
            <a:r>
              <a:rPr lang="es-ES" altLang="zh-TW" sz="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a:t>
            </a:r>
            <a:r>
              <a:rPr lang="es-ES" altLang="zh-TW" sz="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buNone/>
            </a:pPr>
            <a:r>
              <a:rPr lang="en-US" altLang="zh-TW" sz="2800" dirty="0"/>
              <a:t>Here we see that the same </a:t>
            </a:r>
            <a:r>
              <a:rPr lang="en-US" altLang="zh-TW" sz="2800" b="1" dirty="0"/>
              <a:t>cannot</a:t>
            </a:r>
            <a:r>
              <a:rPr lang="en-US" altLang="zh-TW" sz="2800" dirty="0"/>
              <a:t> be said for ``. The `` command clearly applies shell substitution before passing the resultant arguments to the outside echo. (We know this because the result was “A B”, not “?”.)</a:t>
            </a:r>
            <a:endParaRPr lang="en-US" altLang="zh-TW" sz="2800" dirty="0">
              <a:latin typeface="High Tower Text" pitchFamily="18" charset="0"/>
            </a:endParaRPr>
          </a:p>
        </p:txBody>
      </p:sp>
    </p:spTree>
    <p:extLst>
      <p:ext uri="{BB962C8B-B14F-4D97-AF65-F5344CB8AC3E}">
        <p14:creationId xmlns:p14="http://schemas.microsoft.com/office/powerpoint/2010/main" val="19049832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5289376"/>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solidFill>
                  <a:srgbClr val="339933"/>
                </a:solidFill>
              </a:rPr>
              <a:t>%</a:t>
            </a:r>
            <a:r>
              <a:rPr lang="en-US" altLang="zh-TW" sz="2400" dirty="0">
                <a:solidFill>
                  <a:srgbClr val="339933"/>
                </a:solidFill>
                <a:latin typeface="High Tower Text" pitchFamily="18" charset="0"/>
              </a:rPr>
              <a:t> </a:t>
            </a:r>
            <a:r>
              <a:rPr lang="en-US" altLang="zh-TW" sz="2400" dirty="0" smtClean="0">
                <a:solidFill>
                  <a:srgbClr val="339933"/>
                </a:solidFill>
                <a:latin typeface="High Tower Text" pitchFamily="18" charset="0"/>
              </a:rPr>
              <a:t>fgrep </a:t>
            </a:r>
            <a:r>
              <a:rPr lang="en-US" altLang="zh-TW" sz="2400" dirty="0" smtClean="0">
                <a:solidFill>
                  <a:srgbClr val="339933"/>
                </a:solidFill>
                <a:latin typeface="Times New Roman" panose="02020603050405020304" pitchFamily="18" charset="0"/>
                <a:cs typeface="Times New Roman" panose="02020603050405020304" pitchFamily="18" charset="0"/>
              </a:rPr>
              <a:t>--</a:t>
            </a:r>
            <a:r>
              <a:rPr lang="en-US" altLang="zh-TW" sz="2400" dirty="0" smtClean="0">
                <a:solidFill>
                  <a:srgbClr val="339933"/>
                </a:solidFill>
                <a:latin typeface="High Tower Text" pitchFamily="18" charset="0"/>
              </a:rPr>
              <a:t>color experiment </a:t>
            </a:r>
            <a:r>
              <a:rPr lang="en-US" altLang="zh-TW" sz="2400" dirty="0" err="1" smtClean="0">
                <a:solidFill>
                  <a:srgbClr val="339933"/>
                </a:solidFill>
                <a:latin typeface="High Tower Text" pitchFamily="18" charset="0"/>
              </a:rPr>
              <a:t>jekyll</a:t>
            </a:r>
            <a:endParaRPr lang="en-US" altLang="zh-TW" sz="2400" dirty="0">
              <a:solidFill>
                <a:srgbClr val="339933"/>
              </a:solidFill>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w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smtClean="0">
                <a:solidFill>
                  <a:srgbClr val="FF0000"/>
                </a:solidFill>
                <a:latin typeface="High Tower Text" pitchFamily="18" charset="0"/>
              </a:rPr>
              <a:t>experiment</a:t>
            </a:r>
            <a:r>
              <a:rPr lang="en-US" altLang="zh-TW" sz="2400" dirty="0" smtClean="0">
                <a:latin typeface="High Tower Text" pitchFamily="18" charset="0"/>
              </a:rPr>
              <a:t> </a:t>
            </a:r>
            <a:r>
              <a:rPr lang="en-US" altLang="zh-TW" sz="2400" dirty="0">
                <a:latin typeface="High Tower Text" pitchFamily="18" charset="0"/>
              </a:rPr>
              <a:t>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7" name="Rectangle 6"/>
          <p:cNvSpPr/>
          <p:nvPr/>
        </p:nvSpPr>
        <p:spPr bwMode="auto">
          <a:xfrm>
            <a:off x="228600" y="1524000"/>
            <a:ext cx="8534400" cy="228600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AutoShape 5"/>
          <p:cNvSpPr>
            <a:spLocks noChangeArrowheads="1"/>
          </p:cNvSpPr>
          <p:nvPr/>
        </p:nvSpPr>
        <p:spPr bwMode="auto">
          <a:xfrm>
            <a:off x="4374490" y="0"/>
            <a:ext cx="4800600" cy="1036638"/>
          </a:xfrm>
          <a:prstGeom prst="wedgeRoundRectCallout">
            <a:avLst>
              <a:gd name="adj1" fmla="val -27049"/>
              <a:gd name="adj2" fmla="val 18327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5</a:t>
            </a:r>
            <a:r>
              <a:rPr lang="en-US" altLang="zh-TW" sz="2800" dirty="0" smtClean="0"/>
              <a:t> </a:t>
            </a:r>
            <a:r>
              <a:rPr lang="en-US" altLang="zh-TW" sz="2800" dirty="0"/>
              <a:t>lines match. But some are </a:t>
            </a:r>
            <a:r>
              <a:rPr lang="en-US" altLang="zh-TW" sz="2800" dirty="0" smtClean="0"/>
              <a:t>singular and some are plural.</a:t>
            </a:r>
            <a:endParaRPr lang="en-US" altLang="zh-TW" sz="2800" dirty="0"/>
          </a:p>
        </p:txBody>
      </p:sp>
      <p:sp>
        <p:nvSpPr>
          <p:cNvPr id="9" name="AutoShape 5"/>
          <p:cNvSpPr>
            <a:spLocks noChangeArrowheads="1"/>
          </p:cNvSpPr>
          <p:nvPr/>
        </p:nvSpPr>
        <p:spPr bwMode="auto">
          <a:xfrm>
            <a:off x="4343400" y="6268418"/>
            <a:ext cx="4800600" cy="544958"/>
          </a:xfrm>
          <a:prstGeom prst="wedgeRoundRectCallout">
            <a:avLst>
              <a:gd name="adj1" fmla="val -56277"/>
              <a:gd name="adj2" fmla="val -29202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4</a:t>
            </a:r>
            <a:r>
              <a:rPr lang="en-US" altLang="zh-TW" sz="2800" dirty="0" smtClean="0"/>
              <a:t> </a:t>
            </a:r>
            <a:r>
              <a:rPr lang="en-US" altLang="zh-TW" sz="2800" dirty="0"/>
              <a:t>lines match. </a:t>
            </a:r>
            <a:r>
              <a:rPr lang="en-US" altLang="zh-TW" sz="2800" dirty="0" smtClean="0"/>
              <a:t>All are singular.</a:t>
            </a:r>
            <a:endParaRPr lang="en-US" altLang="zh-TW" sz="2800" dirty="0"/>
          </a:p>
        </p:txBody>
      </p:sp>
      <p:sp>
        <p:nvSpPr>
          <p:cNvPr id="10" name="Trapezoid 9"/>
          <p:cNvSpPr>
            <a:spLocks noChangeAspect="1"/>
          </p:cNvSpPr>
          <p:nvPr/>
        </p:nvSpPr>
        <p:spPr bwMode="auto">
          <a:xfrm rot="-2700000">
            <a:off x="-577084" y="287602"/>
            <a:ext cx="2373368" cy="64399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algn="ctr">
              <a:lnSpc>
                <a:spcPct val="70000"/>
              </a:lnSpc>
            </a:pPr>
            <a:r>
              <a:rPr lang="en-US" sz="2400" b="0" dirty="0">
                <a:solidFill>
                  <a:srgbClr val="000000"/>
                </a:solidFill>
                <a:latin typeface="Arial" charset="0"/>
                <a:ea typeface="新細明體" charset="-120"/>
              </a:rPr>
              <a:t>from</a:t>
            </a:r>
            <a:br>
              <a:rPr lang="en-US" sz="2400" b="0" dirty="0">
                <a:solidFill>
                  <a:srgbClr val="000000"/>
                </a:solidFill>
                <a:latin typeface="Arial" charset="0"/>
                <a:ea typeface="新細明體" charset="-120"/>
              </a:rPr>
            </a:br>
            <a:r>
              <a:rPr lang="en-US" sz="2400" b="0" dirty="0">
                <a:solidFill>
                  <a:srgbClr val="000000"/>
                </a:solidFill>
                <a:latin typeface="Arial" charset="0"/>
                <a:ea typeface="新細明體" charset="-120"/>
              </a:rPr>
              <a:t>Lecture 2</a:t>
            </a:r>
            <a:endParaRPr lang="en-US" sz="2800" b="0" dirty="0">
              <a:solidFill>
                <a:srgbClr val="000000"/>
              </a:solidFill>
              <a:latin typeface="Arial" charset="0"/>
              <a:ea typeface="新細明體" charset="-120"/>
            </a:endParaRPr>
          </a:p>
        </p:txBody>
      </p:sp>
      <p:sp>
        <p:nvSpPr>
          <p:cNvPr id="6" name="AutoShape 5"/>
          <p:cNvSpPr>
            <a:spLocks noChangeArrowheads="1"/>
          </p:cNvSpPr>
          <p:nvPr/>
        </p:nvSpPr>
        <p:spPr bwMode="auto">
          <a:xfrm>
            <a:off x="-31090" y="-12576"/>
            <a:ext cx="3851920" cy="1536576"/>
          </a:xfrm>
          <a:prstGeom prst="wedgeRoundRectCallout">
            <a:avLst>
              <a:gd name="adj1" fmla="val 14997"/>
              <a:gd name="adj2" fmla="val 207072"/>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But, if I require “whole-word” matches, then the plural one won’t match.</a:t>
            </a:r>
            <a:endParaRPr lang="en-US" altLang="zh-TW" sz="2800" dirty="0"/>
          </a:p>
        </p:txBody>
      </p:sp>
    </p:spTree>
    <p:extLst>
      <p:ext uri="{BB962C8B-B14F-4D97-AF65-F5344CB8AC3E}">
        <p14:creationId xmlns:p14="http://schemas.microsoft.com/office/powerpoint/2010/main" val="340080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10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 presetClass="entr" presetSubtype="0" fill="hold" nodeType="withEffect">
                                  <p:stCondLst>
                                    <p:cond delay="0"/>
                                  </p:stCondLst>
                                  <p:childTnLst>
                                    <p:set>
                                      <p:cBhvr>
                                        <p:cTn id="30"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00">
                                            <p:txEl>
                                              <p:pRg st="7" end="7"/>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100">
                                            <p:txEl>
                                              <p:pRg st="8" end="8"/>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100">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00">
                                            <p:txEl>
                                              <p:pRg st="10" end="10"/>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100">
                                            <p:txEl>
                                              <p:pRg st="11" end="11"/>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5289376"/>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solidFill>
                  <a:srgbClr val="339933"/>
                </a:solidFill>
              </a:rPr>
              <a:t>%</a:t>
            </a:r>
            <a:r>
              <a:rPr lang="en-US" altLang="zh-TW" sz="2400" dirty="0">
                <a:solidFill>
                  <a:srgbClr val="339933"/>
                </a:solidFill>
                <a:latin typeface="High Tower Text" pitchFamily="18" charset="0"/>
              </a:rPr>
              <a:t> </a:t>
            </a:r>
            <a:r>
              <a:rPr lang="en-US" altLang="zh-TW" sz="2400" dirty="0" smtClean="0">
                <a:solidFill>
                  <a:srgbClr val="339933"/>
                </a:solidFill>
                <a:latin typeface="High Tower Text" pitchFamily="18" charset="0"/>
              </a:rPr>
              <a:t>fgrep </a:t>
            </a:r>
            <a:r>
              <a:rPr lang="en-US" altLang="zh-TW" sz="2400" dirty="0" smtClean="0">
                <a:solidFill>
                  <a:srgbClr val="339933"/>
                </a:solidFill>
                <a:latin typeface="Times New Roman" panose="02020603050405020304" pitchFamily="18" charset="0"/>
                <a:cs typeface="Times New Roman" panose="02020603050405020304" pitchFamily="18" charset="0"/>
              </a:rPr>
              <a:t>--</a:t>
            </a:r>
            <a:r>
              <a:rPr lang="en-US" altLang="zh-TW" sz="2400" dirty="0" smtClean="0">
                <a:solidFill>
                  <a:srgbClr val="339933"/>
                </a:solidFill>
                <a:latin typeface="High Tower Text" pitchFamily="18" charset="0"/>
              </a:rPr>
              <a:t>color experiment </a:t>
            </a:r>
            <a:r>
              <a:rPr lang="en-US" altLang="zh-TW" sz="2400" dirty="0" err="1" smtClean="0">
                <a:solidFill>
                  <a:srgbClr val="339933"/>
                </a:solidFill>
                <a:latin typeface="High Tower Text" pitchFamily="18" charset="0"/>
              </a:rPr>
              <a:t>jekyll</a:t>
            </a:r>
            <a:endParaRPr lang="en-US" altLang="zh-TW" sz="2400" dirty="0">
              <a:solidFill>
                <a:srgbClr val="339933"/>
              </a:solidFill>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w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smtClean="0">
                <a:solidFill>
                  <a:srgbClr val="FF0000"/>
                </a:solidFill>
                <a:latin typeface="High Tower Text" pitchFamily="18" charset="0"/>
              </a:rPr>
              <a:t>experiment</a:t>
            </a:r>
            <a:r>
              <a:rPr lang="en-US" altLang="zh-TW" sz="2400" dirty="0" smtClean="0">
                <a:latin typeface="High Tower Text" pitchFamily="18" charset="0"/>
              </a:rPr>
              <a:t> </a:t>
            </a:r>
            <a:r>
              <a:rPr lang="en-US" altLang="zh-TW" sz="2400" dirty="0">
                <a:latin typeface="High Tower Text" pitchFamily="18" charset="0"/>
              </a:rPr>
              <a:t>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a:t>
            </a:r>
            <a:r>
              <a:rPr lang="en-US" altLang="zh-TW" sz="2400" dirty="0" err="1">
                <a:latin typeface="High Tower Text" pitchFamily="18" charset="0"/>
              </a:rPr>
              <a:t>fgrep</a:t>
            </a:r>
            <a:r>
              <a:rPr lang="en-US" altLang="zh-TW" sz="2400" dirty="0">
                <a:latin typeface="High Tower Text" pitchFamily="18" charset="0"/>
              </a:rPr>
              <a:t>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experiments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spcBef>
                <a:spcPct val="20000"/>
              </a:spcBef>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experiments</a:t>
            </a:r>
            <a:r>
              <a:rPr lang="en-US" altLang="zh-TW" sz="2400" dirty="0">
                <a:latin typeface="High Tower Text" pitchFamily="18" charset="0"/>
              </a:rPr>
              <a:t>, to be the last ingredient</a:t>
            </a: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7" name="Rectangle 6"/>
          <p:cNvSpPr/>
          <p:nvPr/>
        </p:nvSpPr>
        <p:spPr bwMode="auto">
          <a:xfrm>
            <a:off x="228600" y="1524000"/>
            <a:ext cx="8534400" cy="2193032"/>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AutoShape 5"/>
          <p:cNvSpPr>
            <a:spLocks noChangeArrowheads="1"/>
          </p:cNvSpPr>
          <p:nvPr/>
        </p:nvSpPr>
        <p:spPr bwMode="auto">
          <a:xfrm>
            <a:off x="4374490" y="0"/>
            <a:ext cx="4800600" cy="1036638"/>
          </a:xfrm>
          <a:prstGeom prst="wedgeRoundRectCallout">
            <a:avLst>
              <a:gd name="adj1" fmla="val -27049"/>
              <a:gd name="adj2" fmla="val 18327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5</a:t>
            </a:r>
            <a:r>
              <a:rPr lang="en-US" altLang="zh-TW" sz="2800" dirty="0" smtClean="0"/>
              <a:t> </a:t>
            </a:r>
            <a:r>
              <a:rPr lang="en-US" altLang="zh-TW" sz="2800" dirty="0"/>
              <a:t>lines match. But some are </a:t>
            </a:r>
            <a:r>
              <a:rPr lang="en-US" altLang="zh-TW" sz="2800" dirty="0" smtClean="0"/>
              <a:t>singular and some are plural.</a:t>
            </a:r>
            <a:endParaRPr lang="en-US" altLang="zh-TW" sz="2800" dirty="0"/>
          </a:p>
        </p:txBody>
      </p:sp>
      <p:sp>
        <p:nvSpPr>
          <p:cNvPr id="10" name="Rectangle 9"/>
          <p:cNvSpPr/>
          <p:nvPr/>
        </p:nvSpPr>
        <p:spPr bwMode="auto">
          <a:xfrm>
            <a:off x="251520" y="3861048"/>
            <a:ext cx="8534400" cy="180020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 name="AutoShape 5"/>
          <p:cNvSpPr>
            <a:spLocks noChangeArrowheads="1"/>
          </p:cNvSpPr>
          <p:nvPr/>
        </p:nvSpPr>
        <p:spPr bwMode="auto">
          <a:xfrm>
            <a:off x="4343400" y="6268418"/>
            <a:ext cx="4800600" cy="544958"/>
          </a:xfrm>
          <a:prstGeom prst="wedgeRoundRectCallout">
            <a:avLst>
              <a:gd name="adj1" fmla="val -56277"/>
              <a:gd name="adj2" fmla="val -29202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4</a:t>
            </a:r>
            <a:r>
              <a:rPr lang="en-US" altLang="zh-TW" sz="2800" dirty="0" smtClean="0"/>
              <a:t> </a:t>
            </a:r>
            <a:r>
              <a:rPr lang="en-US" altLang="zh-TW" sz="2800" dirty="0"/>
              <a:t>lines match. </a:t>
            </a:r>
            <a:r>
              <a:rPr lang="en-US" altLang="zh-TW" sz="2800" dirty="0" smtClean="0"/>
              <a:t>All are singular.</a:t>
            </a:r>
            <a:endParaRPr lang="en-US" altLang="zh-TW" sz="2800" dirty="0"/>
          </a:p>
        </p:txBody>
      </p:sp>
      <p:sp>
        <p:nvSpPr>
          <p:cNvPr id="11" name="AutoShape 5"/>
          <p:cNvSpPr>
            <a:spLocks noChangeArrowheads="1"/>
          </p:cNvSpPr>
          <p:nvPr/>
        </p:nvSpPr>
        <p:spPr bwMode="auto">
          <a:xfrm>
            <a:off x="3275856" y="3884513"/>
            <a:ext cx="4800600" cy="1036638"/>
          </a:xfrm>
          <a:prstGeom prst="wedgeRoundRectCallout">
            <a:avLst>
              <a:gd name="adj1" fmla="val -46097"/>
              <a:gd name="adj2" fmla="val 131566"/>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To get the 1 plural line, we just use a longer search string.</a:t>
            </a:r>
            <a:endParaRPr lang="en-US" altLang="zh-TW" sz="2800" dirty="0"/>
          </a:p>
        </p:txBody>
      </p:sp>
      <p:sp>
        <p:nvSpPr>
          <p:cNvPr id="12" name="Trapezoid 11"/>
          <p:cNvSpPr>
            <a:spLocks noChangeAspect="1"/>
          </p:cNvSpPr>
          <p:nvPr/>
        </p:nvSpPr>
        <p:spPr bwMode="auto">
          <a:xfrm rot="-2700000">
            <a:off x="-577084" y="287602"/>
            <a:ext cx="2373368" cy="64399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algn="ctr">
              <a:lnSpc>
                <a:spcPct val="70000"/>
              </a:lnSpc>
            </a:pPr>
            <a:r>
              <a:rPr lang="en-US" sz="2400" b="0" dirty="0">
                <a:solidFill>
                  <a:srgbClr val="000000"/>
                </a:solidFill>
                <a:latin typeface="Arial" charset="0"/>
                <a:ea typeface="新細明體" charset="-120"/>
              </a:rPr>
              <a:t>from</a:t>
            </a:r>
            <a:br>
              <a:rPr lang="en-US" sz="2400" b="0" dirty="0">
                <a:solidFill>
                  <a:srgbClr val="000000"/>
                </a:solidFill>
                <a:latin typeface="Arial" charset="0"/>
                <a:ea typeface="新細明體" charset="-120"/>
              </a:rPr>
            </a:br>
            <a:r>
              <a:rPr lang="en-US" sz="2400" b="0" dirty="0">
                <a:solidFill>
                  <a:srgbClr val="000000"/>
                </a:solidFill>
                <a:latin typeface="Arial" charset="0"/>
                <a:ea typeface="新細明體" charset="-120"/>
              </a:rPr>
              <a:t>Lecture 2</a:t>
            </a:r>
            <a:endParaRPr lang="en-US" sz="2800" b="0" dirty="0">
              <a:solidFill>
                <a:srgbClr val="000000"/>
              </a:solidFill>
              <a:latin typeface="Arial" charset="0"/>
              <a:ea typeface="新細明體" charset="-120"/>
            </a:endParaRPr>
          </a:p>
        </p:txBody>
      </p:sp>
      <p:sp>
        <p:nvSpPr>
          <p:cNvPr id="6" name="AutoShape 5"/>
          <p:cNvSpPr>
            <a:spLocks noChangeArrowheads="1"/>
          </p:cNvSpPr>
          <p:nvPr/>
        </p:nvSpPr>
        <p:spPr bwMode="auto">
          <a:xfrm>
            <a:off x="-31090" y="-12576"/>
            <a:ext cx="3851920" cy="1536576"/>
          </a:xfrm>
          <a:prstGeom prst="wedgeRoundRectCallout">
            <a:avLst>
              <a:gd name="adj1" fmla="val 14997"/>
              <a:gd name="adj2" fmla="val 207072"/>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But, if I require “whole-word” matches, then the plural one won’t match.</a:t>
            </a:r>
            <a:endParaRPr lang="en-US" altLang="zh-TW" sz="2800" dirty="0"/>
          </a:p>
        </p:txBody>
      </p:sp>
    </p:spTree>
    <p:extLst>
      <p:ext uri="{BB962C8B-B14F-4D97-AF65-F5344CB8AC3E}">
        <p14:creationId xmlns:p14="http://schemas.microsoft.com/office/powerpoint/2010/main" val="18520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4953000"/>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t>%</a:t>
            </a:r>
            <a:r>
              <a:rPr lang="en-US" altLang="zh-TW" sz="2400" dirty="0">
                <a:latin typeface="High Tower Text" pitchFamily="18" charset="0"/>
              </a:rPr>
              <a:t> </a:t>
            </a:r>
            <a:r>
              <a:rPr lang="en-US" altLang="zh-TW" sz="2400" dirty="0" smtClean="0">
                <a:latin typeface="High Tower Text" pitchFamily="18" charset="0"/>
              </a:rPr>
              <a:t>fgrep </a:t>
            </a:r>
            <a:r>
              <a:rPr lang="en-US" altLang="zh-TW" sz="2400" dirty="0" smtClean="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 </a:t>
            </a:r>
            <a:r>
              <a:rPr lang="en-US" altLang="zh-TW" sz="2400" dirty="0" err="1" smtClean="0">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smtClean="0"/>
              <a:t>%</a:t>
            </a:r>
            <a:r>
              <a:rPr lang="en-US" altLang="zh-TW" sz="2400" dirty="0" smtClean="0">
                <a:latin typeface="High Tower Text" pitchFamily="18" charset="0"/>
              </a:rPr>
              <a:t> </a:t>
            </a:r>
            <a:r>
              <a:rPr lang="en-US" altLang="zh-TW" sz="2400" dirty="0">
                <a:latin typeface="High Tower Text" pitchFamily="18" charset="0"/>
              </a:rPr>
              <a:t>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smtClean="0">
                <a:latin typeface="High Tower Text" pitchFamily="18" charset="0"/>
              </a:rPr>
              <a:t>"the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smtClean="0">
                <a:latin typeface="High Tower Text" pitchFamily="18" charset="0"/>
              </a:rPr>
              <a:t>my </a:t>
            </a:r>
            <a:r>
              <a:rPr lang="en-US" altLang="zh-TW" sz="2400" dirty="0">
                <a:latin typeface="High Tower Text" pitchFamily="18" charset="0"/>
              </a:rPr>
              <a:t>discovery in a more noble spirit, had I risked </a:t>
            </a:r>
            <a:r>
              <a:rPr lang="en-US" altLang="zh-TW" sz="2400" dirty="0" smtClean="0">
                <a:solidFill>
                  <a:srgbClr val="FF0000"/>
                </a:solidFill>
                <a:latin typeface="High Tower Text" pitchFamily="18" charset="0"/>
              </a:rPr>
              <a:t>the experiment</a:t>
            </a:r>
            <a:endParaRPr lang="en-US" altLang="zh-TW" sz="2400" dirty="0">
              <a:solidFill>
                <a:srgbClr val="FF0000"/>
              </a:solidFill>
              <a:latin typeface="High Tower Text" pitchFamily="18" charset="0"/>
            </a:endParaRP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2" name="Rectangle 1"/>
          <p:cNvSpPr/>
          <p:nvPr/>
        </p:nvSpPr>
        <p:spPr bwMode="auto">
          <a:xfrm>
            <a:off x="228600" y="1524000"/>
            <a:ext cx="8534400" cy="2193032"/>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AutoShape 5"/>
          <p:cNvSpPr>
            <a:spLocks noChangeArrowheads="1"/>
          </p:cNvSpPr>
          <p:nvPr/>
        </p:nvSpPr>
        <p:spPr bwMode="auto">
          <a:xfrm>
            <a:off x="2339752" y="685800"/>
            <a:ext cx="4724400" cy="2286000"/>
          </a:xfrm>
          <a:prstGeom prst="wedgeRoundRectCallout">
            <a:avLst>
              <a:gd name="adj1" fmla="val -48889"/>
              <a:gd name="adj2" fmla="val 89032"/>
              <a:gd name="adj3" fmla="val 16667"/>
            </a:avLst>
          </a:prstGeom>
          <a:solidFill>
            <a:schemeClr val="accent1"/>
          </a:solidFill>
          <a:ln w="9525" algn="ctr">
            <a:solidFill>
              <a:schemeClr val="tx1"/>
            </a:solidFill>
            <a:miter lim="800000"/>
            <a:headEnd/>
            <a:tailEnd/>
          </a:ln>
        </p:spPr>
        <p:txBody>
          <a:bodyPr/>
          <a:lstStyle/>
          <a:p>
            <a:pPr algn="ctr"/>
            <a:r>
              <a:rPr lang="en-US" altLang="zh-TW" sz="2800" dirty="0"/>
              <a:t>1 match for </a:t>
            </a:r>
            <a:r>
              <a:rPr lang="en-US" altLang="zh-TW" sz="2800" dirty="0" smtClean="0"/>
              <a:t>“the experiment”.</a:t>
            </a:r>
            <a:endParaRPr lang="en-US" altLang="zh-TW" sz="2800" dirty="0"/>
          </a:p>
          <a:p>
            <a:pPr algn="ctr"/>
            <a:r>
              <a:rPr lang="en-US" altLang="zh-TW" sz="2800" dirty="0"/>
              <a:t>Notice that we need the quotes ("..."), or else the multi-word string would look like separate arguments.</a:t>
            </a:r>
          </a:p>
        </p:txBody>
      </p:sp>
      <p:sp>
        <p:nvSpPr>
          <p:cNvPr id="7" name="Trapezoid 6"/>
          <p:cNvSpPr>
            <a:spLocks noChangeAspect="1"/>
          </p:cNvSpPr>
          <p:nvPr/>
        </p:nvSpPr>
        <p:spPr bwMode="auto">
          <a:xfrm rot="-2700000">
            <a:off x="-577084" y="287602"/>
            <a:ext cx="2373368" cy="64399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algn="ctr">
              <a:lnSpc>
                <a:spcPct val="70000"/>
              </a:lnSpc>
            </a:pPr>
            <a:r>
              <a:rPr lang="en-US" sz="2400" b="0" dirty="0">
                <a:solidFill>
                  <a:srgbClr val="000000"/>
                </a:solidFill>
                <a:latin typeface="Arial" charset="0"/>
                <a:ea typeface="新細明體" charset="-120"/>
              </a:rPr>
              <a:t>from</a:t>
            </a:r>
            <a:br>
              <a:rPr lang="en-US" sz="2400" b="0" dirty="0">
                <a:solidFill>
                  <a:srgbClr val="000000"/>
                </a:solidFill>
                <a:latin typeface="Arial" charset="0"/>
                <a:ea typeface="新細明體" charset="-120"/>
              </a:rPr>
            </a:br>
            <a:r>
              <a:rPr lang="en-US" sz="2400" b="0" dirty="0">
                <a:solidFill>
                  <a:srgbClr val="000000"/>
                </a:solidFill>
                <a:latin typeface="Arial" charset="0"/>
                <a:ea typeface="新細明體" charset="-120"/>
              </a:rPr>
              <a:t>Lecture 2</a:t>
            </a:r>
            <a:endParaRPr lang="en-US" sz="2800" b="0" dirty="0">
              <a:solidFill>
                <a:srgbClr val="000000"/>
              </a:solidFill>
              <a:latin typeface="Arial" charset="0"/>
              <a:ea typeface="新細明體" charset="-120"/>
            </a:endParaRPr>
          </a:p>
        </p:txBody>
      </p:sp>
    </p:spTree>
    <p:extLst>
      <p:ext uri="{BB962C8B-B14F-4D97-AF65-F5344CB8AC3E}">
        <p14:creationId xmlns:p14="http://schemas.microsoft.com/office/powerpoint/2010/main" val="96715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5000" dirty="0">
                <a:solidFill>
                  <a:srgbClr val="0033CC"/>
                </a:solidFill>
                <a:latin typeface="Arial" panose="020B0604020202020204" pitchFamily="34" charset="0"/>
                <a:cs typeface="Arial" panose="020B0604020202020204" pitchFamily="34" charset="0"/>
              </a:rPr>
              <a:t>Important</a:t>
            </a:r>
            <a:r>
              <a:rPr lang="en-US" altLang="zh-TW" sz="5000" b="1" dirty="0">
                <a:solidFill>
                  <a:srgbClr val="0033CC"/>
                </a:solidFill>
                <a:latin typeface="High Tower Text" panose="02040502050506030303" pitchFamily="18" charset="0"/>
              </a:rPr>
              <a:t> </a:t>
            </a:r>
            <a:r>
              <a:rPr lang="en-US" altLang="zh-TW" sz="6000" b="1" dirty="0" err="1">
                <a:solidFill>
                  <a:srgbClr val="0033CC"/>
                </a:solidFill>
                <a:latin typeface="High Tower Text" panose="02040502050506030303" pitchFamily="18" charset="0"/>
              </a:rPr>
              <a:t>fgrep</a:t>
            </a:r>
            <a:r>
              <a:rPr lang="en-US" altLang="zh-TW" sz="6000" b="1" dirty="0">
                <a:solidFill>
                  <a:srgbClr val="0033CC"/>
                </a:solidFill>
                <a:latin typeface="High Tower Text" panose="02040502050506030303" pitchFamily="18" charset="0"/>
              </a:rPr>
              <a:t> </a:t>
            </a:r>
            <a:r>
              <a:rPr lang="en-US" altLang="zh-TW" sz="5000" dirty="0">
                <a:solidFill>
                  <a:srgbClr val="0033CC"/>
                </a:solidFill>
                <a:latin typeface="+mn-lt"/>
              </a:rPr>
              <a:t>Flags</a:t>
            </a:r>
          </a:p>
        </p:txBody>
      </p:sp>
      <p:sp>
        <p:nvSpPr>
          <p:cNvPr id="4100" name="Content Placeholder 2"/>
          <p:cNvSpPr txBox="1">
            <a:spLocks/>
          </p:cNvSpPr>
          <p:nvPr/>
        </p:nvSpPr>
        <p:spPr bwMode="auto">
          <a:xfrm>
            <a:off x="0" y="762000"/>
            <a:ext cx="9144000" cy="6096000"/>
          </a:xfrm>
          <a:prstGeom prst="rect">
            <a:avLst/>
          </a:prstGeom>
          <a:noFill/>
          <a:ln w="9525">
            <a:noFill/>
            <a:miter lim="800000"/>
            <a:headEnd/>
            <a:tailEnd/>
          </a:ln>
        </p:spPr>
        <p:txBody>
          <a:bodyPr/>
          <a:lstStyle/>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solidFill>
                  <a:srgbClr val="000000"/>
                </a:solidFill>
                <a:latin typeface="Times New Roman" panose="02020603050405020304" pitchFamily="18" charset="0"/>
                <a:cs typeface="Times New Roman" panose="02020603050405020304" pitchFamily="18" charset="0"/>
              </a:rPr>
              <a:t>: 	Not case sensitive (</a:t>
            </a:r>
            <a:r>
              <a:rPr lang="en-US" altLang="zh-TW" sz="2800" b="0" i="1" dirty="0">
                <a:solidFill>
                  <a:srgbClr val="000000"/>
                </a:solidFill>
                <a:latin typeface="Times New Roman" panose="02020603050405020304" pitchFamily="18" charset="0"/>
                <a:cs typeface="Times New Roman" panose="02020603050405020304" pitchFamily="18" charset="0"/>
              </a:rPr>
              <a:t>i.e.</a:t>
            </a: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solidFill>
                  <a:srgbClr val="000000"/>
                </a:solidFill>
                <a:latin typeface="Times New Roman" panose="02020603050405020304" pitchFamily="18" charset="0"/>
                <a:cs typeface="Times New Roman" panose="02020603050405020304" pitchFamily="18" charset="0"/>
              </a:rPr>
              <a:t>gnore case)</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solidFill>
                  <a:srgbClr val="000000"/>
                </a:solidFill>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solidFill>
                  <a:srgbClr val="000000"/>
                </a:solidFill>
                <a:latin typeface="Times New Roman" panose="02020603050405020304" pitchFamily="18" charset="0"/>
                <a:cs typeface="Times New Roman" panose="02020603050405020304" pitchFamily="18" charset="0"/>
              </a:rPr>
              <a:t>umbers (with a colon after each)</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solidFill>
                  <a:srgbClr val="000000"/>
                </a:solidFill>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solidFill>
                  <a:srgbClr val="000000"/>
                </a:solidFill>
                <a:latin typeface="Times New Roman" panose="02020603050405020304" pitchFamily="18" charset="0"/>
                <a:cs typeface="Times New Roman" panose="02020603050405020304" pitchFamily="18" charset="0"/>
              </a:rPr>
              <a:t>ert the matches (</a:t>
            </a:r>
            <a:r>
              <a:rPr lang="en-US" altLang="zh-TW" sz="2800" b="0" i="1" dirty="0">
                <a:solidFill>
                  <a:srgbClr val="000000"/>
                </a:solidFill>
                <a:latin typeface="Times New Roman" panose="02020603050405020304" pitchFamily="18" charset="0"/>
                <a:cs typeface="Times New Roman" panose="02020603050405020304" pitchFamily="18" charset="0"/>
              </a:rPr>
              <a:t>i.e.</a:t>
            </a:r>
            <a:r>
              <a:rPr lang="en-US" altLang="zh-TW" sz="2800" b="0" dirty="0">
                <a:solidFill>
                  <a:srgbClr val="000000"/>
                </a:solidFill>
                <a:latin typeface="Times New Roman" panose="02020603050405020304" pitchFamily="18" charset="0"/>
                <a:cs typeface="Times New Roman" panose="02020603050405020304" pitchFamily="18" charset="0"/>
              </a:rPr>
              <a:t>, print if not match)</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w</a:t>
            </a:r>
            <a:r>
              <a:rPr lang="en-US" altLang="zh-TW" sz="2800" b="0" dirty="0" err="1">
                <a:solidFill>
                  <a:srgbClr val="00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W</a:t>
            </a:r>
            <a:r>
              <a:rPr lang="en-US" altLang="zh-TW" sz="2800" b="0" dirty="0" err="1">
                <a:solidFill>
                  <a:srgbClr val="000000"/>
                </a:solidFill>
                <a:latin typeface="Times New Roman" panose="02020603050405020304" pitchFamily="18" charset="0"/>
                <a:cs typeface="Times New Roman" panose="02020603050405020304" pitchFamily="18" charset="0"/>
              </a:rPr>
              <a:t>hole</a:t>
            </a:r>
            <a:r>
              <a:rPr lang="en-US" altLang="zh-TW" sz="2800" b="0" dirty="0">
                <a:solidFill>
                  <a:srgbClr val="000000"/>
                </a:solidFill>
                <a:latin typeface="Times New Roman" panose="02020603050405020304" pitchFamily="18" charset="0"/>
                <a:cs typeface="Times New Roman" panose="02020603050405020304" pitchFamily="18" charset="0"/>
              </a:rPr>
              <a:t> word matches</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o</a:t>
            </a: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O</a:t>
            </a:r>
            <a:r>
              <a:rPr lang="en-US" altLang="zh-TW" sz="2800" b="0" dirty="0">
                <a:solidFill>
                  <a:srgbClr val="000000"/>
                </a:solidFill>
                <a:latin typeface="Times New Roman" panose="02020603050405020304" pitchFamily="18" charset="0"/>
                <a:cs typeface="Times New Roman" panose="02020603050405020304" pitchFamily="18" charset="0"/>
              </a:rPr>
              <a:t>nly display the match, not the entire line containing it</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e</a:t>
            </a:r>
            <a:r>
              <a:rPr lang="en-US" altLang="zh-TW" sz="2800" b="0" dirty="0">
                <a:solidFill>
                  <a:srgbClr val="000000"/>
                </a:solidFill>
                <a:latin typeface="Times New Roman" panose="02020603050405020304" pitchFamily="18" charset="0"/>
                <a:cs typeface="Times New Roman" panose="02020603050405020304" pitchFamily="18" charset="0"/>
              </a:rPr>
              <a:t>:	After this flag goes a regular </a:t>
            </a:r>
            <a:r>
              <a:rPr lang="en-US" altLang="zh-TW" sz="2800" dirty="0">
                <a:solidFill>
                  <a:srgbClr val="FF0000"/>
                </a:solidFill>
                <a:latin typeface="Times New Roman" panose="02020603050405020304" pitchFamily="18" charset="0"/>
                <a:cs typeface="Times New Roman" panose="02020603050405020304" pitchFamily="18" charset="0"/>
              </a:rPr>
              <a:t>e</a:t>
            </a:r>
            <a:r>
              <a:rPr lang="en-US" altLang="zh-TW" sz="2800" b="0" dirty="0">
                <a:solidFill>
                  <a:srgbClr val="000000"/>
                </a:solidFill>
                <a:latin typeface="Times New Roman" panose="02020603050405020304" pitchFamily="18" charset="0"/>
                <a:cs typeface="Times New Roman" panose="02020603050405020304" pitchFamily="18" charset="0"/>
              </a:rPr>
              <a:t>xpression to match </a:t>
            </a:r>
          </a:p>
          <a:p>
            <a:pPr marL="628650" indent="-628650">
              <a:spcBef>
                <a:spcPts val="0"/>
              </a:spcBef>
            </a:pPr>
            <a:r>
              <a:rPr lang="en-US" altLang="zh-TW" sz="2000" b="0" dirty="0">
                <a:solidFill>
                  <a:srgbClr val="000000"/>
                </a:solidFill>
                <a:latin typeface="Times New Roman" panose="02020603050405020304" pitchFamily="18" charset="0"/>
                <a:cs typeface="Times New Roman" panose="02020603050405020304" pitchFamily="18" charset="0"/>
              </a:rPr>
              <a:t>          </a:t>
            </a:r>
            <a:r>
              <a:rPr lang="en-US" altLang="zh-TW" sz="2400" b="0" dirty="0">
                <a:solidFill>
                  <a:srgbClr val="000000"/>
                </a:solidFill>
                <a:latin typeface="Times New Roman" panose="02020603050405020304" pitchFamily="18" charset="0"/>
                <a:cs typeface="Times New Roman" panose="02020603050405020304" pitchFamily="18" charset="0"/>
              </a:rPr>
              <a:t>In the case of </a:t>
            </a:r>
            <a:r>
              <a:rPr lang="en-US" altLang="zh-TW" sz="2400" b="0" dirty="0" err="1">
                <a:solidFill>
                  <a:srgbClr val="000000"/>
                </a:solidFill>
                <a:latin typeface="Times New Roman" panose="02020603050405020304" pitchFamily="18" charset="0"/>
                <a:cs typeface="Times New Roman" panose="02020603050405020304" pitchFamily="18" charset="0"/>
              </a:rPr>
              <a:t>fgrep</a:t>
            </a:r>
            <a:r>
              <a:rPr lang="en-US" altLang="zh-TW" sz="2400" b="0" dirty="0">
                <a:solidFill>
                  <a:srgbClr val="000000"/>
                </a:solidFill>
                <a:latin typeface="Times New Roman" panose="02020603050405020304" pitchFamily="18" charset="0"/>
                <a:cs typeface="Times New Roman" panose="02020603050405020304" pitchFamily="18" charset="0"/>
              </a:rPr>
              <a:t>, the “regular expression” is just a fixed string. But the flag is named “e” for consistency with the other greps. </a:t>
            </a:r>
          </a:p>
          <a:p>
            <a:pPr marL="628650" indent="-628650">
              <a:spcBef>
                <a:spcPts val="0"/>
              </a:spcBef>
            </a:pPr>
            <a:r>
              <a:rPr lang="en-US" altLang="zh-TW" sz="2400" b="0" dirty="0">
                <a:solidFill>
                  <a:srgbClr val="000000"/>
                </a:solidFill>
                <a:latin typeface="Times New Roman" panose="02020603050405020304" pitchFamily="18" charset="0"/>
                <a:cs typeface="Times New Roman" panose="02020603050405020304" pitchFamily="18" charset="0"/>
              </a:rPr>
              <a:t>	Also, this flag is only required if you have multiple expressions</a:t>
            </a:r>
          </a:p>
          <a:p>
            <a:pPr marL="628650" indent="-62865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A</a:t>
            </a:r>
            <a:r>
              <a:rPr lang="en-US" altLang="zh-TW" sz="2800" b="0" dirty="0">
                <a:solidFill>
                  <a:srgbClr val="000000"/>
                </a:solidFill>
                <a:latin typeface="Times New Roman" panose="02020603050405020304" pitchFamily="18" charset="0"/>
                <a:cs typeface="Times New Roman" panose="02020603050405020304" pitchFamily="18" charset="0"/>
              </a:rPr>
              <a:t>:	Set the # of lines of context to print </a:t>
            </a:r>
            <a:r>
              <a:rPr lang="en-US" altLang="zh-TW" sz="2800" dirty="0">
                <a:solidFill>
                  <a:srgbClr val="FF0000"/>
                </a:solidFill>
                <a:latin typeface="Times New Roman" panose="02020603050405020304" pitchFamily="18" charset="0"/>
                <a:cs typeface="Times New Roman" panose="02020603050405020304" pitchFamily="18" charset="0"/>
              </a:rPr>
              <a:t>a</a:t>
            </a:r>
            <a:r>
              <a:rPr lang="en-US" altLang="zh-TW" sz="2800" b="0" dirty="0">
                <a:solidFill>
                  <a:srgbClr val="000000"/>
                </a:solidFill>
                <a:latin typeface="Times New Roman" panose="02020603050405020304" pitchFamily="18" charset="0"/>
                <a:cs typeface="Times New Roman" panose="02020603050405020304" pitchFamily="18" charset="0"/>
              </a:rPr>
              <a:t>fter each match</a:t>
            </a:r>
          </a:p>
          <a:p>
            <a:pPr marL="628650" indent="-62865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B</a:t>
            </a:r>
            <a:r>
              <a:rPr lang="en-US" altLang="zh-TW" sz="2800" b="0" dirty="0">
                <a:solidFill>
                  <a:srgbClr val="000000"/>
                </a:solidFill>
                <a:latin typeface="Times New Roman" panose="02020603050405020304" pitchFamily="18" charset="0"/>
                <a:cs typeface="Times New Roman" panose="02020603050405020304" pitchFamily="18" charset="0"/>
              </a:rPr>
              <a:t>:	Set the # of lines of context to print </a:t>
            </a:r>
            <a:r>
              <a:rPr lang="en-US" altLang="zh-TW" sz="2800" dirty="0">
                <a:solidFill>
                  <a:srgbClr val="FF0000"/>
                </a:solidFill>
                <a:latin typeface="Times New Roman" panose="02020603050405020304" pitchFamily="18" charset="0"/>
                <a:cs typeface="Times New Roman" panose="02020603050405020304" pitchFamily="18" charset="0"/>
              </a:rPr>
              <a:t>b</a:t>
            </a:r>
            <a:r>
              <a:rPr lang="en-US" altLang="zh-TW" sz="2800" b="0" dirty="0">
                <a:solidFill>
                  <a:srgbClr val="000000"/>
                </a:solidFill>
                <a:latin typeface="Times New Roman" panose="02020603050405020304" pitchFamily="18" charset="0"/>
                <a:cs typeface="Times New Roman" panose="02020603050405020304" pitchFamily="18" charset="0"/>
              </a:rPr>
              <a:t>efore each match</a:t>
            </a:r>
          </a:p>
          <a:p>
            <a:pPr marL="628650" indent="-62865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C</a:t>
            </a:r>
            <a:r>
              <a:rPr lang="en-US" altLang="zh-TW" sz="2800" b="0" dirty="0">
                <a:solidFill>
                  <a:srgbClr val="000000"/>
                </a:solidFill>
                <a:latin typeface="Times New Roman" panose="02020603050405020304" pitchFamily="18" charset="0"/>
                <a:cs typeface="Times New Roman" panose="02020603050405020304" pitchFamily="18" charset="0"/>
              </a:rPr>
              <a:t>:	Set the # of lines of </a:t>
            </a:r>
            <a:r>
              <a:rPr lang="en-US" altLang="zh-TW" sz="2800" dirty="0">
                <a:solidFill>
                  <a:srgbClr val="FF0000"/>
                </a:solidFill>
                <a:latin typeface="Times New Roman" panose="02020603050405020304" pitchFamily="18" charset="0"/>
                <a:cs typeface="Times New Roman" panose="02020603050405020304" pitchFamily="18" charset="0"/>
              </a:rPr>
              <a:t>c</a:t>
            </a:r>
            <a:r>
              <a:rPr lang="en-US" altLang="zh-TW" sz="2800" b="0" dirty="0">
                <a:solidFill>
                  <a:srgbClr val="000000"/>
                </a:solidFill>
                <a:latin typeface="Times New Roman" panose="02020603050405020304" pitchFamily="18" charset="0"/>
                <a:cs typeface="Times New Roman" panose="02020603050405020304" pitchFamily="18" charset="0"/>
              </a:rPr>
              <a:t>ontext to print before </a:t>
            </a:r>
            <a:r>
              <a:rPr lang="en-US" altLang="zh-TW" sz="2800" b="0" i="1" dirty="0">
                <a:solidFill>
                  <a:srgbClr val="000000"/>
                </a:solidFill>
                <a:latin typeface="Times New Roman" panose="02020603050405020304" pitchFamily="18" charset="0"/>
                <a:cs typeface="Times New Roman" panose="02020603050405020304" pitchFamily="18" charset="0"/>
              </a:rPr>
              <a:t>and</a:t>
            </a:r>
            <a:r>
              <a:rPr lang="en-US" altLang="zh-TW" sz="2800" b="0" dirty="0">
                <a:solidFill>
                  <a:srgbClr val="000000"/>
                </a:solidFill>
                <a:latin typeface="Times New Roman" panose="02020603050405020304" pitchFamily="18" charset="0"/>
                <a:cs typeface="Times New Roman" panose="02020603050405020304" pitchFamily="18" charset="0"/>
              </a:rPr>
              <a:t> after</a:t>
            </a:r>
          </a:p>
          <a:p>
            <a:pPr marL="342900" indent="-34290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color</a:t>
            </a:r>
            <a:r>
              <a:rPr lang="en-US" altLang="zh-TW" sz="2800" b="0" dirty="0">
                <a:solidFill>
                  <a:srgbClr val="000000"/>
                </a:solidFill>
                <a:latin typeface="Times New Roman" panose="02020603050405020304" pitchFamily="18" charset="0"/>
                <a:cs typeface="Times New Roman" panose="02020603050405020304" pitchFamily="18" charset="0"/>
              </a:rPr>
              <a:t>: Highlight the matching pattern within its line of text</a:t>
            </a:r>
          </a:p>
        </p:txBody>
      </p:sp>
    </p:spTree>
    <p:extLst>
      <p:ext uri="{BB962C8B-B14F-4D97-AF65-F5344CB8AC3E}">
        <p14:creationId xmlns:p14="http://schemas.microsoft.com/office/powerpoint/2010/main" val="42224197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a:t>
            </a:r>
          </a:p>
          <a:p>
            <a:pPr marL="342900" indent="-342900">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cloth</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is</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over</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there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with</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THE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watch</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on</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the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other</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a:p>
            <a:pPr marL="342900" indent="-342900">
              <a:spcBef>
                <a:spcPts val="0"/>
              </a:spcBef>
            </a:pPr>
            <a:endParaRPr lang="en-US" altLang="zh-TW" sz="2800" dirty="0">
              <a:solidFill>
                <a:schemeClr val="bg1">
                  <a:lumMod val="75000"/>
                </a:schemeClr>
              </a:solidFill>
              <a:latin typeface="High Tower Text" pitchFamily="18" charset="0"/>
              <a:cs typeface="Times New Roman" panose="02020603050405020304" pitchFamily="18" charset="0"/>
            </a:endParaRPr>
          </a:p>
        </p:txBody>
      </p:sp>
      <p:cxnSp>
        <p:nvCxnSpPr>
          <p:cNvPr id="4" name="Straight Connector 3"/>
          <p:cNvCxnSpPr/>
          <p:nvPr/>
        </p:nvCxnSpPr>
        <p:spPr bwMode="auto">
          <a:xfrm>
            <a:off x="457200" y="24231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34290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59354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indefinite" fill="hold" nodeType="afterEffect">
                                  <p:stCondLst>
                                    <p:cond delay="0"/>
                                  </p:stCondLst>
                                  <p:childTnLst>
                                    <p:anim calcmode="discrete" valueType="str">
                                      <p:cBhvr>
                                        <p:cTn id="23"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over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watch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on</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other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a:p>
            <a:pPr marL="342900" indent="-342900">
              <a:spcBef>
                <a:spcPts val="0"/>
              </a:spcBef>
            </a:pPr>
            <a:endParaRPr lang="en-US" altLang="zh-TW" sz="2800" dirty="0">
              <a:solidFill>
                <a:schemeClr val="bg1">
                  <a:lumMod val="75000"/>
                </a:schemeClr>
              </a:solidFill>
              <a:latin typeface="High Tower Text" pitchFamily="18" charset="0"/>
              <a:cs typeface="Times New Roman" panose="02020603050405020304"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49530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0162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0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indefinite" fill="hold" nodeType="afterEffect">
                                  <p:stCondLst>
                                    <p:cond delay="0"/>
                                  </p:stCondLst>
                                  <p:childTnLst>
                                    <p:anim calcmode="discrete" valueType="str">
                                      <p:cBhvr>
                                        <p:cTn id="45"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38587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74676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86446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par>
                          <p:cTn id="29" fill="hold">
                            <p:stCondLst>
                              <p:cond delay="0"/>
                            </p:stCondLst>
                            <p:childTnLst>
                              <p:par>
                                <p:cTn id="30" presetID="35" presetClass="emph" presetSubtype="0" repeatCount="indefinite" fill="hold" nodeType="afterEffect">
                                  <p:stCondLst>
                                    <p:cond delay="0"/>
                                  </p:stCondLst>
                                  <p:childTnLst>
                                    <p:anim calcmode="discrete" valueType="str">
                                      <p:cBhvr>
                                        <p:cTn id="3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800" dirty="0">
              <a:solidFill>
                <a:schemeClr val="bg1">
                  <a:lumMod val="75000"/>
                </a:schemeClr>
              </a:solidFill>
              <a:latin typeface="High Tower Text"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over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watch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on</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1534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96873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0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indefinite" fill="hold" nodeType="afterEffect">
                                  <p:stCondLst>
                                    <p:cond delay="0"/>
                                  </p:stCondLst>
                                  <p:childTnLst>
                                    <p:anim calcmode="discrete" valueType="str">
                                      <p:cBhvr>
                                        <p:cTn id="45"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A</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1 -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p>
          <a:p>
            <a:pPr marL="342900" indent="-342900">
              <a:lnSpc>
                <a:spcPct val="90000"/>
              </a:lnSpc>
              <a:spcBef>
                <a:spcPts val="0"/>
              </a:spcBef>
            </a:pPr>
            <a:r>
              <a:rPr lang="en-US" altLang="zh-TW" sz="2400" b="0" dirty="0">
                <a:solidFill>
                  <a:srgbClr val="00B0F0"/>
                </a:solidFill>
                <a:latin typeface="Times New Roman" panose="02020603050405020304" pitchFamily="18" charset="0"/>
                <a:cs typeface="Times New Roman" panose="02020603050405020304" pitchFamily="18" charset="0"/>
              </a:rPr>
              <a:t>-</a:t>
            </a:r>
            <a:r>
              <a:rPr lang="en-US" altLang="zh-TW" sz="700" dirty="0">
                <a:solidFill>
                  <a:srgbClr val="00B0F0"/>
                </a:solidFill>
                <a:latin typeface="Times New Roman" panose="02020603050405020304" pitchFamily="18" charset="0"/>
                <a:cs typeface="Times New Roman" panose="02020603050405020304" pitchFamily="18" charset="0"/>
              </a:rPr>
              <a:t> </a:t>
            </a:r>
            <a:r>
              <a:rPr lang="en-US" altLang="zh-TW" sz="2400" b="0" dirty="0">
                <a:solidFill>
                  <a:srgbClr val="00B0F0"/>
                </a:solidFill>
                <a:latin typeface="Times New Roman" panose="02020603050405020304" pitchFamily="18" charset="0"/>
                <a:cs typeface="Times New Roman" panose="02020603050405020304" pitchFamily="18" charset="0"/>
              </a:rPr>
              <a:t>-</a:t>
            </a:r>
            <a:endParaRPr lang="en-US" altLang="zh-TW" sz="2400" b="0" dirty="0">
              <a:solidFill>
                <a:srgbClr val="00B0F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b="0" dirty="0">
                <a:solidFill>
                  <a:srgbClr val="00B0F0"/>
                </a:solidFill>
                <a:latin typeface="Times New Roman" panose="02020603050405020304" pitchFamily="18" charset="0"/>
                <a:cs typeface="Times New Roman" panose="02020603050405020304" pitchFamily="18" charset="0"/>
              </a:rPr>
              <a:t>-</a:t>
            </a:r>
            <a:r>
              <a:rPr lang="en-US" altLang="zh-TW" sz="800" dirty="0">
                <a:solidFill>
                  <a:srgbClr val="00B0F0"/>
                </a:solidFill>
                <a:latin typeface="Times New Roman" panose="02020603050405020304" pitchFamily="18" charset="0"/>
                <a:cs typeface="Times New Roman" panose="02020603050405020304" pitchFamily="18" charset="0"/>
              </a:rPr>
              <a:t> </a:t>
            </a:r>
            <a:r>
              <a:rPr lang="en-US" altLang="zh-TW" sz="2800" b="0" dirty="0">
                <a:solidFill>
                  <a:srgbClr val="00B0F0"/>
                </a:solidFill>
                <a:latin typeface="Times New Roman" panose="02020603050405020304" pitchFamily="18" charset="0"/>
                <a:cs typeface="Times New Roman" panose="02020603050405020304" pitchFamily="18" charset="0"/>
              </a:rPr>
              <a:t>-</a:t>
            </a:r>
            <a:r>
              <a:rPr lang="en-US" altLang="zh-TW" sz="2800" dirty="0">
                <a:solidFill>
                  <a:srgbClr val="00B0F0"/>
                </a:solidFill>
                <a:latin typeface="Times New Roman" panose="02020603050405020304" pitchFamily="18" charset="0"/>
                <a:cs typeface="Times New Roman" panose="02020603050405020304" pitchFamily="18" charset="0"/>
              </a:rPr>
              <a:t> </a:t>
            </a: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571500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1534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9486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0"/>
                            </p:stCondLst>
                            <p:childTnLst>
                              <p:par>
                                <p:cTn id="40" presetID="35" presetClass="emph" presetSubtype="0" repeatCount="indefinite" fill="hold" nodeType="afterEffect">
                                  <p:stCondLst>
                                    <p:cond delay="0"/>
                                  </p:stCondLst>
                                  <p:childTnLst>
                                    <p:anim calcmode="discrete" valueType="str">
                                      <p:cBhvr>
                                        <p:cTn id="4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iC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800" dirty="0">
              <a:solidFill>
                <a:schemeClr val="bg1">
                  <a:lumMod val="75000"/>
                </a:schemeClr>
              </a:solidFill>
              <a:latin typeface="High Tower Text"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over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watch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on</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rgbClr val="FF0000"/>
                </a:solidFill>
                <a:latin typeface="High Tower Text" pitchFamily="18" charset="0"/>
                <a:cs typeface="Times New Roman" panose="02020603050405020304" pitchFamily="18" charset="0"/>
              </a:rPr>
              <a:t>tH</a:t>
            </a:r>
            <a:r>
              <a:rPr lang="en-US" altLang="zh-TW" sz="2800" dirty="0" err="1">
                <a:solidFill>
                  <a:schemeClr val="bg1">
                    <a:lumMod val="75000"/>
                  </a:schemeClr>
                </a:solidFill>
                <a:latin typeface="High Tower Text" pitchFamily="18" charset="0"/>
                <a:cs typeface="Times New Roman" panose="02020603050405020304" pitchFamily="18" charset="0"/>
              </a:rPr>
              <a:t>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2296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64785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0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indefinite" fill="hold" nodeType="afterEffect">
                                  <p:stCondLst>
                                    <p:cond delay="0"/>
                                  </p:stCondLst>
                                  <p:childTnLst>
                                    <p:anim calcmode="discrete" valueType="str">
                                      <p:cBhvr>
                                        <p:cTn id="45"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5" name="AutoShape 6"/>
          <p:cNvSpPr>
            <a:spLocks noChangeArrowheads="1"/>
          </p:cNvSpPr>
          <p:nvPr/>
        </p:nvSpPr>
        <p:spPr bwMode="auto">
          <a:xfrm>
            <a:off x="2286000" y="1524000"/>
            <a:ext cx="3581400" cy="1524000"/>
          </a:xfrm>
          <a:prstGeom prst="wedgeRectCallout">
            <a:avLst>
              <a:gd name="adj1" fmla="val -59710"/>
              <a:gd name="adj2" fmla="val -11362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Now, let’s look at this one…</a:t>
            </a:r>
          </a:p>
        </p:txBody>
      </p:sp>
    </p:spTree>
    <p:extLst>
      <p:ext uri="{BB962C8B-B14F-4D97-AF65-F5344CB8AC3E}">
        <p14:creationId xmlns:p14="http://schemas.microsoft.com/office/powerpoint/2010/main" val="117385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iwC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8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1956816"/>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5344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0296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indefinite" fill="hold" nodeType="afterEffect">
                                  <p:stCondLst>
                                    <p:cond delay="0"/>
                                  </p:stCondLst>
                                  <p:childTnLst>
                                    <p:anim calcmode="discrete" valueType="str">
                                      <p:cBhvr>
                                        <p:cTn id="2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iwC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the</a:t>
            </a: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cloth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is</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over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there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with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watch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on</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other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rgbClr val="BFBFBF"/>
                </a:solidFill>
                <a:latin typeface="High Tower Text" pitchFamily="18" charset="0"/>
                <a:cs typeface="Times New Roman" panose="02020603050405020304" pitchFamily="18" charset="0"/>
              </a:rPr>
              <a:t>tHiNg</a:t>
            </a:r>
            <a:r>
              <a:rPr lang="en-US" altLang="zh-TW" sz="2800" dirty="0">
                <a:solidFill>
                  <a:srgbClr val="BFBFBF"/>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6" name="Straight Connector 5"/>
          <p:cNvCxnSpPr/>
          <p:nvPr/>
        </p:nvCxnSpPr>
        <p:spPr bwMode="auto">
          <a:xfrm>
            <a:off x="86868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597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0"/>
                            </p:stCondLst>
                            <p:childTnLst>
                              <p:par>
                                <p:cTn id="40" presetID="35" presetClass="emph" presetSubtype="0" repeatCount="indefinite" fill="hold" nodeType="afterEffect">
                                  <p:stCondLst>
                                    <p:cond delay="0"/>
                                  </p:stCondLst>
                                  <p:childTnLst>
                                    <p:anim calcmode="discrete" valueType="str">
                                      <p:cBhvr>
                                        <p:cTn id="4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e</a:t>
            </a: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2:</a:t>
            </a:r>
            <a:r>
              <a:rPr lang="en-US" altLang="zh-TW" sz="2800" dirty="0">
                <a:solidFill>
                  <a:srgbClr val="BFBFBF"/>
                </a:solidFill>
                <a:latin typeface="High Tower Text" pitchFamily="18" charset="0"/>
                <a:cs typeface="Times New Roman" panose="02020603050405020304" pitchFamily="18" charset="0"/>
              </a:rPr>
              <a:t>cloth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3:</a:t>
            </a:r>
            <a:r>
              <a:rPr lang="en-US" altLang="zh-TW" sz="2800" dirty="0">
                <a:solidFill>
                  <a:srgbClr val="BFBFBF"/>
                </a:solidFill>
                <a:latin typeface="High Tower Text" pitchFamily="18" charset="0"/>
                <a:cs typeface="Times New Roman" panose="02020603050405020304" pitchFamily="18" charset="0"/>
              </a:rPr>
              <a:t>is</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4:</a:t>
            </a:r>
            <a:r>
              <a:rPr lang="en-US" altLang="zh-TW" sz="2800" dirty="0">
                <a:solidFill>
                  <a:srgbClr val="BFBFBF"/>
                </a:solidFill>
                <a:latin typeface="High Tower Text" pitchFamily="18" charset="0"/>
                <a:cs typeface="Times New Roman" panose="02020603050405020304" pitchFamily="18" charset="0"/>
              </a:rPr>
              <a:t>ov</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5:</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6:</a:t>
            </a:r>
            <a:r>
              <a:rPr lang="en-US" altLang="zh-TW" sz="2800" dirty="0">
                <a:solidFill>
                  <a:srgbClr val="BFBFBF"/>
                </a:solidFill>
                <a:latin typeface="High Tower Text" pitchFamily="18" charset="0"/>
                <a:cs typeface="Times New Roman" panose="02020603050405020304" pitchFamily="18" charset="0"/>
              </a:rPr>
              <a:t>with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7:</a:t>
            </a:r>
            <a:r>
              <a:rPr lang="en-US" altLang="zh-TW" sz="2800" dirty="0">
                <a:solidFill>
                  <a:srgbClr val="BFBFBF"/>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8:</a:t>
            </a:r>
            <a:r>
              <a:rPr lang="en-US" altLang="zh-TW" sz="2800" dirty="0">
                <a:solidFill>
                  <a:srgbClr val="BFBFBF"/>
                </a:solidFill>
                <a:latin typeface="High Tower Text" pitchFamily="18" charset="0"/>
                <a:cs typeface="Times New Roman" panose="02020603050405020304" pitchFamily="18" charset="0"/>
              </a:rPr>
              <a:t>watch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9:</a:t>
            </a:r>
            <a:r>
              <a:rPr lang="en-US" altLang="zh-TW" sz="2800" dirty="0">
                <a:solidFill>
                  <a:srgbClr val="BFBFBF"/>
                </a:solidFill>
                <a:latin typeface="High Tower Text" pitchFamily="18" charset="0"/>
                <a:cs typeface="Times New Roman" panose="02020603050405020304" pitchFamily="18" charset="0"/>
              </a:rPr>
              <a:t>on</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10:</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11:</a:t>
            </a:r>
            <a:r>
              <a:rPr lang="en-US" altLang="zh-TW" sz="2800" dirty="0">
                <a:solidFill>
                  <a:srgbClr val="BFBFBF"/>
                </a:solidFill>
                <a:latin typeface="High Tower Text" pitchFamily="18" charset="0"/>
                <a:cs typeface="Times New Roman" panose="02020603050405020304" pitchFamily="18" charset="0"/>
              </a:rPr>
              <a:t>oth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12:</a:t>
            </a:r>
            <a:r>
              <a:rPr lang="en-US" altLang="zh-TW" sz="2800" dirty="0">
                <a:solidFill>
                  <a:srgbClr val="BFBFBF"/>
                </a:solidFill>
                <a:latin typeface="High Tower Text" pitchFamily="18" charset="0"/>
                <a:cs typeface="Times New Roman" panose="02020603050405020304" pitchFamily="18" charset="0"/>
              </a:rPr>
              <a:t>tHiNg.</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45799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e</a:t>
            </a: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a:t>
            </a:r>
            <a:r>
              <a:rPr lang="en-US" altLang="zh-TW" sz="2800" dirty="0">
                <a:solidFill>
                  <a:srgbClr val="A9A9A9"/>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BFBFBF"/>
                </a:solidFill>
                <a:latin typeface="High Tower Text" pitchFamily="18" charset="0"/>
                <a:cs typeface="Times New Roman" panose="02020603050405020304" pitchFamily="18" charset="0"/>
              </a:rPr>
              <a:t>ov</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10:</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BFBFBF"/>
                </a:solidFill>
                <a:latin typeface="High Tower Text" pitchFamily="18" charset="0"/>
                <a:cs typeface="Times New Roman" panose="02020603050405020304" pitchFamily="18" charset="0"/>
              </a:rPr>
              <a:t>oth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3867912"/>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77164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no</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e</a:t>
            </a: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10:</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4242816"/>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0547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no</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4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e </a:t>
            </a:r>
            <a:r>
              <a:rPr lang="en-US" altLang="zh-TW" sz="2800" dirty="0" err="1">
                <a:solidFill>
                  <a:schemeClr val="bg1">
                    <a:lumMod val="75000"/>
                  </a:schemeClr>
                </a:solidFill>
                <a:latin typeface="High Tower Text" pitchFamily="18" charset="0"/>
              </a:rPr>
              <a:t>e</a:t>
            </a:r>
            <a:r>
              <a:rPr lang="en-US" altLang="zh-TW" sz="2800" dirty="0">
                <a:solidFill>
                  <a:schemeClr val="bg1">
                    <a:lumMod val="75000"/>
                  </a:schemeClr>
                </a:solidFill>
                <a:latin typeface="High Tower Text" pitchFamily="18" charset="0"/>
              </a:rPr>
              <a:t> </a:t>
            </a:r>
            <a:r>
              <a:rPr lang="en-US" altLang="zh-TW" sz="24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e r</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FF0000"/>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10:</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FF0000"/>
                </a:solidFill>
                <a:latin typeface="High Tower Text" pitchFamily="18" charset="0"/>
                <a:cs typeface="Times New Roman" panose="02020603050405020304" pitchFamily="18" charset="0"/>
              </a:rPr>
              <a:t>e </a:t>
            </a: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FF0000"/>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5404104"/>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45264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57200" y="0"/>
            <a:ext cx="8229600" cy="1143000"/>
          </a:xfrm>
        </p:spPr>
        <p:txBody>
          <a:bodyPr/>
          <a:lstStyle/>
          <a:p>
            <a:pPr eaLnBrk="1" hangingPunct="1"/>
            <a:r>
              <a:rPr lang="en-US" altLang="zh-TW" dirty="0">
                <a:solidFill>
                  <a:srgbClr val="333399"/>
                </a:solidFill>
              </a:rPr>
              <a:t>When</a:t>
            </a:r>
            <a:r>
              <a:rPr lang="en-US" altLang="zh-TW" dirty="0"/>
              <a:t> </a:t>
            </a:r>
            <a:r>
              <a:rPr lang="en-US" altLang="zh-TW" dirty="0" err="1">
                <a:solidFill>
                  <a:srgbClr val="E10B08"/>
                </a:solidFill>
              </a:rPr>
              <a:t>fgrep</a:t>
            </a:r>
            <a:r>
              <a:rPr lang="en-US" altLang="zh-TW" dirty="0">
                <a:solidFill>
                  <a:srgbClr val="E10B08"/>
                </a:solidFill>
              </a:rPr>
              <a:t> </a:t>
            </a:r>
            <a:r>
              <a:rPr lang="en-US" altLang="zh-TW" dirty="0">
                <a:solidFill>
                  <a:schemeClr val="accent2"/>
                </a:solidFill>
              </a:rPr>
              <a:t>is not enough</a:t>
            </a:r>
          </a:p>
        </p:txBody>
      </p:sp>
      <p:sp>
        <p:nvSpPr>
          <p:cNvPr id="69636"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a:latin typeface="Times New Roman" pitchFamily="18" charset="0"/>
              </a:rPr>
              <a:t>Key limitations of fgrep</a:t>
            </a:r>
          </a:p>
          <a:p>
            <a:pPr lvl="1" algn="just" eaLnBrk="1" hangingPunct="1">
              <a:lnSpc>
                <a:spcPct val="90000"/>
              </a:lnSpc>
            </a:pPr>
            <a:r>
              <a:rPr lang="en-US" altLang="zh-TW" sz="2400">
                <a:latin typeface="Times New Roman" pitchFamily="18" charset="0"/>
              </a:rPr>
              <a:t>you cannot use it to get approximate matches</a:t>
            </a:r>
          </a:p>
          <a:p>
            <a:pPr lvl="1" algn="just" eaLnBrk="1" hangingPunct="1">
              <a:lnSpc>
                <a:spcPct val="90000"/>
              </a:lnSpc>
            </a:pPr>
            <a:r>
              <a:rPr lang="en-US" altLang="zh-TW" sz="2400">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a:solidFill>
                  <a:schemeClr val="bg1"/>
                </a:solidFill>
                <a:latin typeface="Times New Roman" pitchFamily="18" charset="0"/>
              </a:rPr>
              <a:t>Sometimes you are not sure about the string you want</a:t>
            </a:r>
          </a:p>
          <a:p>
            <a:pPr lvl="1" algn="just" eaLnBrk="1" hangingPunct="1">
              <a:lnSpc>
                <a:spcPct val="90000"/>
              </a:lnSpc>
            </a:pPr>
            <a:r>
              <a:rPr lang="en-US" altLang="zh-TW" sz="2400">
                <a:solidFill>
                  <a:schemeClr val="bg1"/>
                </a:solidFill>
                <a:latin typeface="Times New Roman" pitchFamily="18" charset="0"/>
              </a:rPr>
              <a:t>for example, you might know only that the word you are seeking begins with </a:t>
            </a:r>
            <a:r>
              <a:rPr lang="en-US" altLang="zh-TW" sz="2400" b="1">
                <a:solidFill>
                  <a:schemeClr val="bg1"/>
                </a:solidFill>
                <a:latin typeface="Times New Roman" pitchFamily="18" charset="0"/>
              </a:rPr>
              <a:t>z </a:t>
            </a:r>
            <a:r>
              <a:rPr lang="en-US" altLang="zh-TW" sz="2400">
                <a:solidFill>
                  <a:schemeClr val="bg1"/>
                </a:solidFill>
                <a:latin typeface="Times New Roman" pitchFamily="18" charset="0"/>
              </a:rPr>
              <a:t>and ends with </a:t>
            </a:r>
            <a:r>
              <a:rPr lang="en-US" altLang="zh-TW" sz="2400" b="1">
                <a:solidFill>
                  <a:schemeClr val="bg1"/>
                </a:solidFill>
                <a:latin typeface="Times New Roman" pitchFamily="18" charset="0"/>
              </a:rPr>
              <a:t>-ic</a:t>
            </a:r>
            <a:r>
              <a:rPr lang="en-US" altLang="zh-TW" sz="2400">
                <a:solidFill>
                  <a:schemeClr val="bg1"/>
                </a:solidFill>
                <a:latin typeface="Times New Roman" pitchFamily="18" charset="0"/>
              </a:rPr>
              <a:t>, and had the sequence </a:t>
            </a:r>
            <a:r>
              <a:rPr lang="en-US" altLang="zh-TW" sz="2400" b="1">
                <a:solidFill>
                  <a:schemeClr val="bg1"/>
                </a:solidFill>
                <a:latin typeface="Times New Roman" pitchFamily="18" charset="0"/>
              </a:rPr>
              <a:t>gm</a:t>
            </a:r>
            <a:r>
              <a:rPr lang="en-US" altLang="zh-TW" sz="2400">
                <a:solidFill>
                  <a:schemeClr val="bg1"/>
                </a:solidFill>
                <a:latin typeface="Times New Roman" pitchFamily="18" charset="0"/>
              </a:rPr>
              <a:t> in it somewhere. </a:t>
            </a:r>
          </a:p>
          <a:p>
            <a:pPr marL="233363" indent="-233363" algn="just" eaLnBrk="1" hangingPunct="1">
              <a:lnSpc>
                <a:spcPct val="90000"/>
              </a:lnSpc>
            </a:pPr>
            <a:r>
              <a:rPr lang="en-US" altLang="zh-TW" sz="2800">
                <a:solidFill>
                  <a:schemeClr val="bg1"/>
                </a:solidFill>
                <a:latin typeface="Times New Roman" pitchFamily="18" charset="0"/>
              </a:rPr>
              <a:t>What you need, then, is something more than fgrep</a:t>
            </a:r>
          </a:p>
          <a:p>
            <a:pPr lvl="1" algn="just" eaLnBrk="1" hangingPunct="1">
              <a:lnSpc>
                <a:spcPct val="90000"/>
              </a:lnSpc>
            </a:pPr>
            <a:r>
              <a:rPr lang="en-US" altLang="zh-TW" sz="2400">
                <a:solidFill>
                  <a:schemeClr val="bg1"/>
                </a:solidFill>
                <a:latin typeface="Times New Roman" pitchFamily="18" charset="0"/>
              </a:rPr>
              <a:t>You need a program that can understand a language in which you can say things like </a:t>
            </a:r>
            <a:r>
              <a:rPr lang="en-US" altLang="zh-TW" sz="2400" b="1">
                <a:solidFill>
                  <a:schemeClr val="bg1"/>
                </a:solidFill>
                <a:latin typeface="Times New Roman" pitchFamily="18" charset="0"/>
              </a:rPr>
              <a:t>"begins with z and ends with -ic or -ics and had gm in it somewhere."</a:t>
            </a:r>
          </a:p>
          <a:p>
            <a:pPr lvl="1" algn="just" eaLnBrk="1" hangingPunct="1">
              <a:lnSpc>
                <a:spcPct val="90000"/>
              </a:lnSpc>
            </a:pPr>
            <a:r>
              <a:rPr lang="en-US" altLang="zh-TW" sz="2400" u="sng">
                <a:solidFill>
                  <a:schemeClr val="bg1"/>
                </a:solidFill>
                <a:latin typeface="Times New Roman" pitchFamily="18" charset="0"/>
              </a:rPr>
              <a:t>You need grep, a searching program for</a:t>
            </a:r>
            <a:r>
              <a:rPr lang="en-US" altLang="zh-TW" sz="2400" b="1" u="sng">
                <a:solidFill>
                  <a:schemeClr val="bg1"/>
                </a:solidFill>
                <a:latin typeface="Times New Roman" pitchFamily="18" charset="0"/>
              </a:rPr>
              <a:t> regular expressions</a:t>
            </a:r>
          </a:p>
          <a:p>
            <a:pPr lvl="1" algn="just" eaLnBrk="1" hangingPunct="1">
              <a:lnSpc>
                <a:spcPct val="90000"/>
              </a:lnSpc>
            </a:pPr>
            <a:r>
              <a:rPr lang="en-US" altLang="zh-TW" sz="2400" b="1">
                <a:solidFill>
                  <a:schemeClr val="bg1"/>
                </a:solidFill>
                <a:latin typeface="Times New Roman" pitchFamily="18" charset="0"/>
              </a:rPr>
              <a:t>Reg xpressionoa</a:t>
            </a:r>
            <a:endParaRPr lang="en-US" altLang="zh-TW" sz="2400" b="1" u="sng">
              <a:solidFill>
                <a:schemeClr val="bg1"/>
              </a:solidFill>
              <a:latin typeface="Times New Roman" pitchFamily="18" charset="0"/>
            </a:endParaRPr>
          </a:p>
        </p:txBody>
      </p:sp>
    </p:spTree>
    <p:extLst>
      <p:ext uri="{BB962C8B-B14F-4D97-AF65-F5344CB8AC3E}">
        <p14:creationId xmlns:p14="http://schemas.microsoft.com/office/powerpoint/2010/main" val="1097025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0660"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a:solidFill>
                  <a:srgbClr val="B2B2B2"/>
                </a:solidFill>
                <a:latin typeface="Times New Roman" pitchFamily="18" charset="0"/>
              </a:rPr>
              <a:t>Key limitations of fgrep</a:t>
            </a:r>
          </a:p>
          <a:p>
            <a:pPr lvl="1" algn="just" eaLnBrk="1" hangingPunct="1">
              <a:lnSpc>
                <a:spcPct val="90000"/>
              </a:lnSpc>
            </a:pPr>
            <a:r>
              <a:rPr lang="en-US" altLang="zh-TW" sz="2400">
                <a:solidFill>
                  <a:srgbClr val="B2B2B2"/>
                </a:solidFill>
                <a:latin typeface="Times New Roman" pitchFamily="18" charset="0"/>
              </a:rPr>
              <a:t>you cannot use it to get approximate matches</a:t>
            </a:r>
          </a:p>
          <a:p>
            <a:pPr lvl="1" algn="just" eaLnBrk="1" hangingPunct="1">
              <a:lnSpc>
                <a:spcPct val="90000"/>
              </a:lnSpc>
            </a:pPr>
            <a:r>
              <a:rPr lang="en-US" altLang="zh-TW" sz="240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a:latin typeface="Times New Roman" pitchFamily="18" charset="0"/>
              </a:rPr>
              <a:t>Sometimes you are not sure about the string you want</a:t>
            </a:r>
          </a:p>
          <a:p>
            <a:pPr lvl="1" algn="just" eaLnBrk="1" hangingPunct="1">
              <a:lnSpc>
                <a:spcPct val="90000"/>
              </a:lnSpc>
            </a:pPr>
            <a:r>
              <a:rPr lang="en-US" altLang="zh-TW" sz="2400">
                <a:latin typeface="Times New Roman" pitchFamily="18" charset="0"/>
              </a:rPr>
              <a:t>for example, you might know only that the word you are seeking begins with </a:t>
            </a:r>
            <a:r>
              <a:rPr lang="en-US" altLang="zh-TW" sz="2400" b="1">
                <a:latin typeface="Times New Roman" pitchFamily="18" charset="0"/>
              </a:rPr>
              <a:t>z </a:t>
            </a:r>
            <a:r>
              <a:rPr lang="en-US" altLang="zh-TW" sz="2400">
                <a:latin typeface="Times New Roman" pitchFamily="18" charset="0"/>
              </a:rPr>
              <a:t>and ends with </a:t>
            </a:r>
            <a:r>
              <a:rPr lang="en-US" altLang="zh-TW" sz="2400" b="1">
                <a:latin typeface="Times New Roman" pitchFamily="18" charset="0"/>
              </a:rPr>
              <a:t>-ic</a:t>
            </a:r>
            <a:r>
              <a:rPr lang="en-US" altLang="zh-TW" sz="2400">
                <a:latin typeface="Times New Roman" pitchFamily="18" charset="0"/>
              </a:rPr>
              <a:t>, and had the sequence </a:t>
            </a:r>
            <a:r>
              <a:rPr lang="en-US" altLang="zh-TW" sz="2400" b="1">
                <a:latin typeface="Times New Roman" pitchFamily="18" charset="0"/>
              </a:rPr>
              <a:t>gm</a:t>
            </a:r>
            <a:r>
              <a:rPr lang="en-US" altLang="zh-TW" sz="2400">
                <a:latin typeface="Times New Roman" pitchFamily="18" charset="0"/>
              </a:rPr>
              <a:t> in it somewhere. </a:t>
            </a:r>
          </a:p>
          <a:p>
            <a:pPr marL="233363" indent="-233363" algn="just" eaLnBrk="1" hangingPunct="1">
              <a:lnSpc>
                <a:spcPct val="90000"/>
              </a:lnSpc>
            </a:pPr>
            <a:r>
              <a:rPr lang="en-US" altLang="zh-TW" sz="2800">
                <a:solidFill>
                  <a:schemeClr val="bg1"/>
                </a:solidFill>
                <a:latin typeface="Times New Roman" pitchFamily="18" charset="0"/>
              </a:rPr>
              <a:t>What you need, then, is something more than fgrep</a:t>
            </a:r>
          </a:p>
          <a:p>
            <a:pPr lvl="1" algn="just" eaLnBrk="1" hangingPunct="1">
              <a:lnSpc>
                <a:spcPct val="90000"/>
              </a:lnSpc>
            </a:pPr>
            <a:r>
              <a:rPr lang="en-US" altLang="zh-TW" sz="2400">
                <a:solidFill>
                  <a:schemeClr val="bg1"/>
                </a:solidFill>
                <a:latin typeface="Times New Roman" pitchFamily="18" charset="0"/>
              </a:rPr>
              <a:t>You need a program that can understand a language in which you can say things like </a:t>
            </a:r>
            <a:r>
              <a:rPr lang="en-US" altLang="zh-TW" sz="2400" b="1">
                <a:solidFill>
                  <a:schemeClr val="bg1"/>
                </a:solidFill>
                <a:latin typeface="Times New Roman" pitchFamily="18" charset="0"/>
              </a:rPr>
              <a:t>"begins with z and ends with -ic or -ics and had gm in it somewhere."</a:t>
            </a:r>
          </a:p>
          <a:p>
            <a:pPr lvl="1" algn="just" eaLnBrk="1" hangingPunct="1">
              <a:lnSpc>
                <a:spcPct val="90000"/>
              </a:lnSpc>
            </a:pPr>
            <a:r>
              <a:rPr lang="en-US" altLang="zh-TW" sz="2400" u="sng">
                <a:solidFill>
                  <a:schemeClr val="bg1"/>
                </a:solidFill>
                <a:latin typeface="Times New Roman" pitchFamily="18" charset="0"/>
              </a:rPr>
              <a:t>You need grep, a searching program for</a:t>
            </a:r>
            <a:r>
              <a:rPr lang="en-US" altLang="zh-TW" sz="2400" b="1" u="sng">
                <a:solidFill>
                  <a:schemeClr val="bg1"/>
                </a:solidFill>
                <a:latin typeface="Times New Roman" pitchFamily="18" charset="0"/>
              </a:rPr>
              <a:t> regular expressions</a:t>
            </a:r>
          </a:p>
          <a:p>
            <a:pPr lvl="1" algn="just" eaLnBrk="1" hangingPunct="1">
              <a:lnSpc>
                <a:spcPct val="90000"/>
              </a:lnSpc>
            </a:pPr>
            <a:r>
              <a:rPr lang="en-US" altLang="zh-TW" sz="2400" b="1">
                <a:solidFill>
                  <a:schemeClr val="bg1"/>
                </a:solidFill>
                <a:latin typeface="Times New Roman" pitchFamily="18" charset="0"/>
              </a:rPr>
              <a:t>Reg xpressionoa</a:t>
            </a:r>
            <a:endParaRPr lang="en-US" altLang="zh-TW" sz="2400" b="1" u="sng">
              <a:solidFill>
                <a:schemeClr val="bg1"/>
              </a:solidFill>
              <a:latin typeface="Times New Roman" pitchFamily="18" charset="0"/>
            </a:endParaRPr>
          </a:p>
        </p:txBody>
      </p:sp>
    </p:spTree>
    <p:extLst>
      <p:ext uri="{BB962C8B-B14F-4D97-AF65-F5344CB8AC3E}">
        <p14:creationId xmlns:p14="http://schemas.microsoft.com/office/powerpoint/2010/main" val="14365897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1684"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dirty="0">
                <a:solidFill>
                  <a:srgbClr val="B2B2B2"/>
                </a:solidFill>
                <a:latin typeface="Times New Roman" pitchFamily="18" charset="0"/>
              </a:rPr>
              <a:t>Key limitations of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a:solidFill>
                  <a:srgbClr val="B2B2B2"/>
                </a:solidFill>
                <a:latin typeface="Times New Roman" pitchFamily="18" charset="0"/>
              </a:rPr>
              <a:t>for example, you might know only that the word you are seeking begins with </a:t>
            </a:r>
            <a:r>
              <a:rPr lang="en-US" altLang="zh-TW" sz="2400" b="1" dirty="0">
                <a:solidFill>
                  <a:srgbClr val="B2B2B2"/>
                </a:solidFill>
                <a:latin typeface="Times New Roman" pitchFamily="18" charset="0"/>
              </a:rPr>
              <a:t>z </a:t>
            </a:r>
            <a:r>
              <a:rPr lang="en-US" altLang="zh-TW" sz="2400" dirty="0">
                <a:solidFill>
                  <a:srgbClr val="B2B2B2"/>
                </a:solidFill>
                <a:latin typeface="Times New Roman" pitchFamily="18" charset="0"/>
              </a:rPr>
              <a:t>and ends with </a:t>
            </a:r>
            <a:r>
              <a:rPr lang="en-US" altLang="zh-TW" sz="2400" b="1" dirty="0">
                <a:solidFill>
                  <a:srgbClr val="B2B2B2"/>
                </a:solidFill>
                <a:latin typeface="Times New Roman" pitchFamily="18" charset="0"/>
              </a:rPr>
              <a:t>-</a:t>
            </a:r>
            <a:r>
              <a:rPr lang="en-US" altLang="zh-TW" sz="2400" b="1" dirty="0" err="1">
                <a:solidFill>
                  <a:srgbClr val="B2B2B2"/>
                </a:solidFill>
                <a:latin typeface="Times New Roman" pitchFamily="18" charset="0"/>
              </a:rPr>
              <a:t>ic</a:t>
            </a:r>
            <a:r>
              <a:rPr lang="en-US" altLang="zh-TW" sz="2400" dirty="0">
                <a:solidFill>
                  <a:srgbClr val="B2B2B2"/>
                </a:solidFill>
                <a:latin typeface="Times New Roman" pitchFamily="18" charset="0"/>
              </a:rPr>
              <a:t>, and had the sequence </a:t>
            </a:r>
            <a:r>
              <a:rPr lang="en-US" altLang="zh-TW" sz="2400" b="1" dirty="0">
                <a:solidFill>
                  <a:srgbClr val="B2B2B2"/>
                </a:solidFill>
                <a:latin typeface="Times New Roman" pitchFamily="18" charset="0"/>
              </a:rPr>
              <a:t>gm</a:t>
            </a:r>
            <a:r>
              <a:rPr lang="en-US" altLang="zh-TW" sz="2400" dirty="0">
                <a:solidFill>
                  <a:srgbClr val="B2B2B2"/>
                </a:solidFill>
                <a:latin typeface="Times New Roman" pitchFamily="18" charset="0"/>
              </a:rPr>
              <a:t> in it somewhere. </a:t>
            </a:r>
          </a:p>
          <a:p>
            <a:pPr marL="233363" indent="-233363" algn="just" eaLnBrk="1" hangingPunct="1">
              <a:lnSpc>
                <a:spcPct val="90000"/>
              </a:lnSpc>
            </a:pPr>
            <a:r>
              <a:rPr lang="en-US" altLang="zh-TW" sz="2800" dirty="0">
                <a:latin typeface="Times New Roman" pitchFamily="18" charset="0"/>
              </a:rPr>
              <a:t>What you need, then, is something more than </a:t>
            </a:r>
            <a:r>
              <a:rPr lang="en-US" altLang="zh-TW" sz="2800" dirty="0" err="1">
                <a:latin typeface="Times New Roman" pitchFamily="18" charset="0"/>
              </a:rPr>
              <a:t>fgrep</a:t>
            </a:r>
            <a:endParaRPr lang="en-US" altLang="zh-TW" sz="2800" dirty="0">
              <a:latin typeface="Times New Roman" pitchFamily="18" charset="0"/>
            </a:endParaRPr>
          </a:p>
          <a:p>
            <a:pPr lvl="1" algn="just" eaLnBrk="1" hangingPunct="1">
              <a:lnSpc>
                <a:spcPct val="90000"/>
              </a:lnSpc>
            </a:pPr>
            <a:r>
              <a:rPr lang="en-US" altLang="zh-TW" sz="2400" dirty="0">
                <a:latin typeface="Times New Roman" pitchFamily="18" charset="0"/>
              </a:rPr>
              <a:t>You need a program that can understand a language in which you can say things like </a:t>
            </a:r>
            <a:r>
              <a:rPr lang="en-US" altLang="zh-TW" sz="2400" b="1" dirty="0">
                <a:latin typeface="Times New Roman" pitchFamily="18" charset="0"/>
              </a:rPr>
              <a:t>"begins with z and ends with </a:t>
            </a:r>
            <a:r>
              <a:rPr lang="en-US" altLang="zh-TW" sz="2400" b="1" dirty="0" err="1">
                <a:latin typeface="Times New Roman" pitchFamily="18" charset="0"/>
              </a:rPr>
              <a:t>ic</a:t>
            </a:r>
            <a:r>
              <a:rPr lang="en-US" altLang="zh-TW" sz="2400" b="1" dirty="0">
                <a:latin typeface="Times New Roman" pitchFamily="18" charset="0"/>
              </a:rPr>
              <a:t> or </a:t>
            </a:r>
            <a:r>
              <a:rPr lang="en-US" altLang="zh-TW" sz="2400" b="1" dirty="0" err="1">
                <a:latin typeface="Times New Roman" pitchFamily="18" charset="0"/>
              </a:rPr>
              <a:t>ics</a:t>
            </a:r>
            <a:r>
              <a:rPr lang="en-US" altLang="zh-TW" sz="2400" b="1" dirty="0">
                <a:latin typeface="Times New Roman" pitchFamily="18" charset="0"/>
              </a:rPr>
              <a:t> and had gm in it somewhere."</a:t>
            </a:r>
          </a:p>
          <a:p>
            <a:pPr lvl="1" algn="just" eaLnBrk="1" hangingPunct="1">
              <a:lnSpc>
                <a:spcPct val="90000"/>
              </a:lnSpc>
            </a:pPr>
            <a:r>
              <a:rPr lang="en-US" altLang="zh-TW" sz="2400" u="sng" dirty="0">
                <a:solidFill>
                  <a:schemeClr val="bg1"/>
                </a:solidFill>
                <a:latin typeface="Times New Roman" pitchFamily="18" charset="0"/>
              </a:rPr>
              <a:t>You need </a:t>
            </a:r>
            <a:r>
              <a:rPr lang="en-US" altLang="zh-TW" sz="2400" u="sng" dirty="0" err="1">
                <a:solidFill>
                  <a:schemeClr val="bg1"/>
                </a:solidFill>
                <a:latin typeface="Times New Roman" pitchFamily="18" charset="0"/>
              </a:rPr>
              <a:t>grep</a:t>
            </a:r>
            <a:r>
              <a:rPr lang="en-US" altLang="zh-TW" sz="2400" u="sng" dirty="0">
                <a:solidFill>
                  <a:schemeClr val="bg1"/>
                </a:solidFill>
                <a:latin typeface="Times New Roman" pitchFamily="18" charset="0"/>
              </a:rPr>
              <a:t>, a searching program for</a:t>
            </a:r>
            <a:r>
              <a:rPr lang="en-US" altLang="zh-TW" sz="2400" b="1" u="sng" dirty="0">
                <a:solidFill>
                  <a:schemeClr val="bg1"/>
                </a:solidFill>
                <a:latin typeface="Times New Roman" pitchFamily="18" charset="0"/>
              </a:rPr>
              <a:t> regular expressions</a:t>
            </a:r>
          </a:p>
          <a:p>
            <a:pPr lvl="1" algn="just" eaLnBrk="1" hangingPunct="1">
              <a:lnSpc>
                <a:spcPct val="90000"/>
              </a:lnSpc>
            </a:pPr>
            <a:r>
              <a:rPr lang="en-US" altLang="zh-TW" sz="2400" b="1" dirty="0" err="1">
                <a:solidFill>
                  <a:schemeClr val="bg1"/>
                </a:solidFill>
                <a:latin typeface="Times New Roman" pitchFamily="18" charset="0"/>
              </a:rPr>
              <a:t>Reg</a:t>
            </a:r>
            <a:r>
              <a:rPr lang="en-US" altLang="zh-TW" sz="2400" b="1" dirty="0">
                <a:solidFill>
                  <a:schemeClr val="bg1"/>
                </a:solidFill>
                <a:latin typeface="Times New Roman" pitchFamily="18" charset="0"/>
              </a:rPr>
              <a:t> </a:t>
            </a:r>
            <a:r>
              <a:rPr lang="en-US" altLang="zh-TW" sz="2400" b="1" dirty="0" err="1">
                <a:solidFill>
                  <a:schemeClr val="bg1"/>
                </a:solidFill>
                <a:latin typeface="Times New Roman" pitchFamily="18" charset="0"/>
              </a:rPr>
              <a:t>xpressionoa</a:t>
            </a:r>
            <a:endParaRPr lang="en-US" altLang="zh-TW" sz="2400" b="1" u="sng" dirty="0">
              <a:solidFill>
                <a:schemeClr val="bg1"/>
              </a:solidFill>
              <a:latin typeface="Times New Roman" pitchFamily="18" charset="0"/>
            </a:endParaRPr>
          </a:p>
        </p:txBody>
      </p:sp>
    </p:spTree>
    <p:extLst>
      <p:ext uri="{BB962C8B-B14F-4D97-AF65-F5344CB8AC3E}">
        <p14:creationId xmlns:p14="http://schemas.microsoft.com/office/powerpoint/2010/main" val="27193326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2708"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dirty="0">
                <a:solidFill>
                  <a:srgbClr val="B2B2B2"/>
                </a:solidFill>
                <a:latin typeface="Times New Roman" pitchFamily="18" charset="0"/>
              </a:rPr>
              <a:t>Key limitations of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a:solidFill>
                  <a:srgbClr val="B2B2B2"/>
                </a:solidFill>
                <a:latin typeface="Times New Roman" pitchFamily="18" charset="0"/>
              </a:rPr>
              <a:t>for example, you might know only that the word you are seeking begins with </a:t>
            </a:r>
            <a:r>
              <a:rPr lang="en-US" altLang="zh-TW" sz="2400" b="1" dirty="0">
                <a:solidFill>
                  <a:srgbClr val="B2B2B2"/>
                </a:solidFill>
                <a:latin typeface="Times New Roman" pitchFamily="18" charset="0"/>
              </a:rPr>
              <a:t>z </a:t>
            </a:r>
            <a:r>
              <a:rPr lang="en-US" altLang="zh-TW" sz="2400" dirty="0">
                <a:solidFill>
                  <a:srgbClr val="B2B2B2"/>
                </a:solidFill>
                <a:latin typeface="Times New Roman" pitchFamily="18" charset="0"/>
              </a:rPr>
              <a:t>and ends with </a:t>
            </a:r>
            <a:r>
              <a:rPr lang="en-US" altLang="zh-TW" sz="2400" b="1" dirty="0">
                <a:solidFill>
                  <a:srgbClr val="B2B2B2"/>
                </a:solidFill>
                <a:latin typeface="Times New Roman" pitchFamily="18" charset="0"/>
              </a:rPr>
              <a:t>-</a:t>
            </a:r>
            <a:r>
              <a:rPr lang="en-US" altLang="zh-TW" sz="2400" b="1" dirty="0" err="1">
                <a:solidFill>
                  <a:srgbClr val="B2B2B2"/>
                </a:solidFill>
                <a:latin typeface="Times New Roman" pitchFamily="18" charset="0"/>
              </a:rPr>
              <a:t>ic</a:t>
            </a:r>
            <a:r>
              <a:rPr lang="en-US" altLang="zh-TW" sz="2400" dirty="0">
                <a:solidFill>
                  <a:srgbClr val="B2B2B2"/>
                </a:solidFill>
                <a:latin typeface="Times New Roman" pitchFamily="18" charset="0"/>
              </a:rPr>
              <a:t>, and had the sequence </a:t>
            </a:r>
            <a:r>
              <a:rPr lang="en-US" altLang="zh-TW" sz="2400" b="1" dirty="0">
                <a:solidFill>
                  <a:srgbClr val="B2B2B2"/>
                </a:solidFill>
                <a:latin typeface="Times New Roman" pitchFamily="18" charset="0"/>
              </a:rPr>
              <a:t>gm</a:t>
            </a:r>
            <a:r>
              <a:rPr lang="en-US" altLang="zh-TW" sz="2400" dirty="0">
                <a:solidFill>
                  <a:srgbClr val="B2B2B2"/>
                </a:solidFill>
                <a:latin typeface="Times New Roman" pitchFamily="18" charset="0"/>
              </a:rPr>
              <a:t> in it somewhere. </a:t>
            </a:r>
          </a:p>
          <a:p>
            <a:pPr marL="233363" indent="-233363" algn="just" eaLnBrk="1" hangingPunct="1">
              <a:lnSpc>
                <a:spcPct val="90000"/>
              </a:lnSpc>
            </a:pPr>
            <a:r>
              <a:rPr lang="en-US" altLang="zh-TW" sz="2800" dirty="0">
                <a:solidFill>
                  <a:srgbClr val="B2B2B2"/>
                </a:solidFill>
                <a:latin typeface="Times New Roman" pitchFamily="18" charset="0"/>
              </a:rPr>
              <a:t>What you need, then, is something more than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need a program that can understand a language in which you can say things like </a:t>
            </a:r>
            <a:r>
              <a:rPr lang="en-US" altLang="zh-TW" sz="2400" b="1" dirty="0">
                <a:solidFill>
                  <a:srgbClr val="B2B2B2"/>
                </a:solidFill>
                <a:latin typeface="Times New Roman" pitchFamily="18" charset="0"/>
              </a:rPr>
              <a:t>"begins with z and ends with </a:t>
            </a:r>
            <a:r>
              <a:rPr lang="en-US" altLang="zh-TW" sz="2400" b="1" dirty="0" err="1">
                <a:solidFill>
                  <a:srgbClr val="B2B2B2"/>
                </a:solidFill>
                <a:latin typeface="Times New Roman" pitchFamily="18" charset="0"/>
              </a:rPr>
              <a:t>ic</a:t>
            </a:r>
            <a:r>
              <a:rPr lang="en-US" altLang="zh-TW" sz="2400" b="1" dirty="0">
                <a:solidFill>
                  <a:srgbClr val="B2B2B2"/>
                </a:solidFill>
                <a:latin typeface="Times New Roman" pitchFamily="18" charset="0"/>
              </a:rPr>
              <a:t> or </a:t>
            </a:r>
            <a:r>
              <a:rPr lang="en-US" altLang="zh-TW" sz="2400" b="1" dirty="0" err="1">
                <a:solidFill>
                  <a:srgbClr val="B2B2B2"/>
                </a:solidFill>
                <a:latin typeface="Times New Roman" pitchFamily="18" charset="0"/>
              </a:rPr>
              <a:t>ics</a:t>
            </a:r>
            <a:r>
              <a:rPr lang="en-US" altLang="zh-TW" sz="2400" b="1" dirty="0">
                <a:solidFill>
                  <a:srgbClr val="B2B2B2"/>
                </a:solidFill>
                <a:latin typeface="Times New Roman" pitchFamily="18" charset="0"/>
              </a:rPr>
              <a:t> and had gm in it somewhere."</a:t>
            </a:r>
          </a:p>
          <a:p>
            <a:pPr lvl="1" algn="just" eaLnBrk="1" hangingPunct="1">
              <a:lnSpc>
                <a:spcPct val="90000"/>
              </a:lnSpc>
            </a:pPr>
            <a:r>
              <a:rPr lang="en-US" altLang="zh-TW" sz="2400" u="sng" dirty="0">
                <a:solidFill>
                  <a:srgbClr val="000000"/>
                </a:solidFill>
                <a:latin typeface="Times New Roman" pitchFamily="18" charset="0"/>
              </a:rPr>
              <a:t>You need </a:t>
            </a:r>
            <a:r>
              <a:rPr lang="en-US" altLang="zh-TW" sz="2400" u="sng" dirty="0" err="1">
                <a:solidFill>
                  <a:srgbClr val="000000"/>
                </a:solidFill>
                <a:latin typeface="Times New Roman" pitchFamily="18" charset="0"/>
              </a:rPr>
              <a:t>grep</a:t>
            </a:r>
            <a:r>
              <a:rPr lang="en-US" altLang="zh-TW" sz="2400" u="sng" dirty="0">
                <a:solidFill>
                  <a:srgbClr val="000000"/>
                </a:solidFill>
                <a:latin typeface="Times New Roman" pitchFamily="18" charset="0"/>
              </a:rPr>
              <a:t>, a searching program for</a:t>
            </a:r>
            <a:r>
              <a:rPr lang="en-US" altLang="zh-TW" sz="2400" b="1" u="sng" dirty="0">
                <a:solidFill>
                  <a:srgbClr val="000000"/>
                </a:solidFill>
                <a:latin typeface="Times New Roman" pitchFamily="18" charset="0"/>
              </a:rPr>
              <a:t> </a:t>
            </a:r>
            <a:r>
              <a:rPr lang="en-US" altLang="zh-TW" sz="2400" b="1" u="sng" dirty="0">
                <a:solidFill>
                  <a:srgbClr val="FF0000"/>
                </a:solidFill>
                <a:latin typeface="Times New Roman" pitchFamily="18" charset="0"/>
              </a:rPr>
              <a:t>regular expressions</a:t>
            </a:r>
          </a:p>
          <a:p>
            <a:pPr lvl="1" algn="just" eaLnBrk="1" hangingPunct="1">
              <a:lnSpc>
                <a:spcPct val="90000"/>
              </a:lnSpc>
            </a:pPr>
            <a:r>
              <a:rPr lang="en-US" altLang="zh-TW" sz="2400" b="1" dirty="0" err="1">
                <a:solidFill>
                  <a:schemeClr val="bg1"/>
                </a:solidFill>
                <a:latin typeface="Times New Roman" pitchFamily="18" charset="0"/>
              </a:rPr>
              <a:t>Reg</a:t>
            </a:r>
            <a:r>
              <a:rPr lang="en-US" altLang="zh-TW" sz="2400" b="1" dirty="0">
                <a:solidFill>
                  <a:schemeClr val="bg1"/>
                </a:solidFill>
                <a:latin typeface="Times New Roman" pitchFamily="18" charset="0"/>
              </a:rPr>
              <a:t> </a:t>
            </a:r>
            <a:r>
              <a:rPr lang="en-US" altLang="zh-TW" sz="2400" b="1" dirty="0" err="1">
                <a:solidFill>
                  <a:schemeClr val="bg1"/>
                </a:solidFill>
                <a:latin typeface="Times New Roman" pitchFamily="18" charset="0"/>
              </a:rPr>
              <a:t>xpressionoa</a:t>
            </a:r>
            <a:endParaRPr lang="en-US" altLang="zh-TW" sz="2400" b="1" u="sng" dirty="0">
              <a:solidFill>
                <a:schemeClr val="bg1"/>
              </a:solidFill>
              <a:latin typeface="Times New Roman" pitchFamily="18" charset="0"/>
            </a:endParaRPr>
          </a:p>
        </p:txBody>
      </p:sp>
    </p:spTree>
    <p:extLst>
      <p:ext uri="{BB962C8B-B14F-4D97-AF65-F5344CB8AC3E}">
        <p14:creationId xmlns:p14="http://schemas.microsoft.com/office/powerpoint/2010/main" val="3269771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31124</TotalTime>
  <Words>7055</Words>
  <Application>Microsoft Office PowerPoint</Application>
  <PresentationFormat>On-screen Show (4:3)</PresentationFormat>
  <Paragraphs>1199</Paragraphs>
  <Slides>109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109</vt:i4>
      </vt:variant>
    </vt:vector>
  </HeadingPairs>
  <TitlesOfParts>
    <vt:vector size="125" baseType="lpstr">
      <vt:lpstr>Arial Unicode MS</vt:lpstr>
      <vt:lpstr>Batang</vt:lpstr>
      <vt:lpstr>Courier</vt:lpstr>
      <vt:lpstr>FrankRuehl</vt:lpstr>
      <vt:lpstr>Lucida Grande</vt:lpstr>
      <vt:lpstr>ＭＳ Ｐゴシック</vt:lpstr>
      <vt:lpstr>新細明體</vt:lpstr>
      <vt:lpstr>Agency FB</vt:lpstr>
      <vt:lpstr>Arial</vt:lpstr>
      <vt:lpstr>Arial Narrow</vt:lpstr>
      <vt:lpstr>Garamond</vt:lpstr>
      <vt:lpstr>High Tower Text</vt:lpstr>
      <vt:lpstr>Times New Roman</vt:lpstr>
      <vt:lpstr>Trebuchet MS</vt:lpstr>
      <vt:lpstr>Wingdings</vt:lpstr>
      <vt:lpstr>Default Design</vt:lpstr>
      <vt:lpstr>Does xargs do wildcard expansion?</vt:lpstr>
      <vt:lpstr>Does xargs do wildcard expansion?</vt:lpstr>
      <vt:lpstr>Does xargs do wildcard expansion?</vt:lpstr>
      <vt:lpstr>Does xargs do wildcard expansion?</vt:lpstr>
      <vt:lpstr>Does xargs do wildcard expansion?</vt:lpstr>
      <vt:lpstr>Does xargs do wildcard expansion?</vt:lpstr>
      <vt:lpstr>Does xargs do wildcard expansion?</vt:lpstr>
      <vt:lpstr>Does xargs do wildcard expansion?</vt:lpstr>
      <vt:lpstr>PowerPoint Presentation</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Resolving the conflicting meanings of special symbols</vt:lpstr>
      <vt:lpstr>OK, so how do we quote them?</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Quotes Within Quotes</vt:lpstr>
      <vt:lpstr>Quotes Within Quotes</vt:lpstr>
      <vt:lpstr>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What is the output of this?</vt:lpstr>
      <vt:lpstr>What is the output of this?</vt:lpstr>
      <vt:lpstr>What is the output of this?</vt:lpstr>
      <vt:lpstr>What is the output of this?</vt:lpstr>
      <vt:lpstr>What is the output of this?</vt:lpstr>
      <vt:lpstr>What is the output of this?</vt:lpstr>
      <vt:lpstr>What is the output of this?</vt:lpstr>
      <vt:lpstr>What is the output of this?</vt:lpstr>
      <vt:lpstr>What is the output of this?</vt:lpstr>
      <vt:lpstr>Finding out if your quotes are wrong</vt:lpstr>
      <vt:lpstr>Finding out if your quotes are wrong</vt:lpstr>
      <vt:lpstr>Finding out if your quotes are wrong</vt:lpstr>
      <vt:lpstr>Finding out if your quotes are wrong</vt:lpstr>
      <vt:lpstr>Checking without using an echo </vt:lpstr>
      <vt:lpstr>PowerPoint Presentation</vt:lpstr>
      <vt:lpstr>Searching for something in a file the greps</vt:lpstr>
      <vt:lpstr>Searching for something in a file the greps</vt:lpstr>
      <vt:lpstr>fgrep</vt:lpstr>
      <vt:lpstr>fgrep</vt:lpstr>
      <vt:lpstr>fgrep</vt:lpstr>
      <vt:lpstr>Important fgrep Flags</vt:lpstr>
      <vt:lpstr>fgrep</vt:lpstr>
      <vt:lpstr>fgrep</vt:lpstr>
      <vt:lpstr>fgrep</vt:lpstr>
      <vt:lpstr>fgrep</vt:lpstr>
      <vt:lpstr>fgrep</vt:lpstr>
      <vt:lpstr>fgrep</vt:lpstr>
      <vt:lpstr>fgrep</vt:lpstr>
      <vt:lpstr>fgrep</vt:lpstr>
      <vt:lpstr>fgrep</vt:lpstr>
      <vt:lpstr>fgrep</vt:lpstr>
      <vt:lpstr>fgrep</vt:lpstr>
      <vt:lpstr>fgrep</vt:lpstr>
      <vt:lpstr>When fgrep is not enough</vt:lpstr>
      <vt:lpstr>When fgrep is not enough</vt:lpstr>
      <vt:lpstr>When fgrep is not enough</vt:lpstr>
      <vt:lpstr>When fgrep is not enough</vt:lpstr>
      <vt:lpstr>When fgrep is not enough</vt:lpstr>
      <vt:lpstr>Searching for something in a file the greps</vt:lpstr>
      <vt:lpstr>Searching for something in a file the greps</vt:lpstr>
      <vt:lpstr>PowerPoint Presentation</vt:lpstr>
      <vt:lpstr>Regular Expression Symbols</vt:lpstr>
      <vt:lpstr>Regular Expression Symbols</vt:lpstr>
      <vt:lpstr>PowerPoint Presentation</vt:lpstr>
      <vt:lpstr>PowerPoint Presentation</vt:lpstr>
      <vt:lpstr>PowerPoint Presentation</vt:lpstr>
      <vt:lpstr>Searching for something in a file grep</vt:lpstr>
    </vt:vector>
  </TitlesOfParts>
  <Company>Juliana Rew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Rew</dc:creator>
  <cp:lastModifiedBy>Me</cp:lastModifiedBy>
  <cp:revision>424</cp:revision>
  <cp:lastPrinted>2005-05-27T21:26:31Z</cp:lastPrinted>
  <dcterms:created xsi:type="dcterms:W3CDTF">2005-05-23T21:56:35Z</dcterms:created>
  <dcterms:modified xsi:type="dcterms:W3CDTF">2020-04-04T11:03:15Z</dcterms:modified>
</cp:coreProperties>
</file>