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35"/>
  </p:notesMasterIdLst>
  <p:handoutMasterIdLst>
    <p:handoutMasterId r:id="rId136"/>
  </p:handoutMasterIdLst>
  <p:sldIdLst>
    <p:sldId id="853" r:id="rId2"/>
    <p:sldId id="854" r:id="rId3"/>
    <p:sldId id="855" r:id="rId4"/>
    <p:sldId id="856" r:id="rId5"/>
    <p:sldId id="935" r:id="rId6"/>
    <p:sldId id="947" r:id="rId7"/>
    <p:sldId id="857" r:id="rId8"/>
    <p:sldId id="948" r:id="rId9"/>
    <p:sldId id="963" r:id="rId10"/>
    <p:sldId id="928" r:id="rId11"/>
    <p:sldId id="858" r:id="rId12"/>
    <p:sldId id="859" r:id="rId13"/>
    <p:sldId id="860" r:id="rId14"/>
    <p:sldId id="861" r:id="rId15"/>
    <p:sldId id="929" r:id="rId16"/>
    <p:sldId id="862" r:id="rId17"/>
    <p:sldId id="863" r:id="rId18"/>
    <p:sldId id="864" r:id="rId19"/>
    <p:sldId id="1004" r:id="rId20"/>
    <p:sldId id="1005" r:id="rId21"/>
    <p:sldId id="999" r:id="rId22"/>
    <p:sldId id="998" r:id="rId23"/>
    <p:sldId id="868" r:id="rId24"/>
    <p:sldId id="987" r:id="rId25"/>
    <p:sldId id="976" r:id="rId26"/>
    <p:sldId id="977" r:id="rId27"/>
    <p:sldId id="978" r:id="rId28"/>
    <p:sldId id="979" r:id="rId29"/>
    <p:sldId id="980" r:id="rId30"/>
    <p:sldId id="981" r:id="rId31"/>
    <p:sldId id="983" r:id="rId32"/>
    <p:sldId id="995" r:id="rId33"/>
    <p:sldId id="1039" r:id="rId34"/>
    <p:sldId id="1041" r:id="rId35"/>
    <p:sldId id="1042" r:id="rId36"/>
    <p:sldId id="1044" r:id="rId37"/>
    <p:sldId id="1046" r:id="rId38"/>
    <p:sldId id="1052" r:id="rId39"/>
    <p:sldId id="1047" r:id="rId40"/>
    <p:sldId id="1048" r:id="rId41"/>
    <p:sldId id="1049" r:id="rId42"/>
    <p:sldId id="1050" r:id="rId43"/>
    <p:sldId id="1045" r:id="rId44"/>
    <p:sldId id="1053" r:id="rId45"/>
    <p:sldId id="1054" r:id="rId46"/>
    <p:sldId id="1055" r:id="rId47"/>
    <p:sldId id="1056" r:id="rId48"/>
    <p:sldId id="1057" r:id="rId49"/>
    <p:sldId id="1058" r:id="rId50"/>
    <p:sldId id="1060" r:id="rId51"/>
    <p:sldId id="988" r:id="rId52"/>
    <p:sldId id="942" r:id="rId53"/>
    <p:sldId id="943" r:id="rId54"/>
    <p:sldId id="944" r:id="rId55"/>
    <p:sldId id="945" r:id="rId56"/>
    <p:sldId id="946" r:id="rId57"/>
    <p:sldId id="938" r:id="rId58"/>
    <p:sldId id="939" r:id="rId59"/>
    <p:sldId id="940" r:id="rId60"/>
    <p:sldId id="936" r:id="rId61"/>
    <p:sldId id="941" r:id="rId62"/>
    <p:sldId id="874" r:id="rId63"/>
    <p:sldId id="875" r:id="rId64"/>
    <p:sldId id="876" r:id="rId65"/>
    <p:sldId id="877" r:id="rId66"/>
    <p:sldId id="878" r:id="rId67"/>
    <p:sldId id="879" r:id="rId68"/>
    <p:sldId id="1006" r:id="rId69"/>
    <p:sldId id="880" r:id="rId70"/>
    <p:sldId id="1001" r:id="rId71"/>
    <p:sldId id="1002" r:id="rId72"/>
    <p:sldId id="1000" r:id="rId73"/>
    <p:sldId id="881" r:id="rId74"/>
    <p:sldId id="882" r:id="rId75"/>
    <p:sldId id="934" r:id="rId76"/>
    <p:sldId id="884" r:id="rId77"/>
    <p:sldId id="888" r:id="rId78"/>
    <p:sldId id="885" r:id="rId79"/>
    <p:sldId id="886" r:id="rId80"/>
    <p:sldId id="887" r:id="rId81"/>
    <p:sldId id="892" r:id="rId82"/>
    <p:sldId id="893" r:id="rId83"/>
    <p:sldId id="894" r:id="rId84"/>
    <p:sldId id="1024" r:id="rId85"/>
    <p:sldId id="1027" r:id="rId86"/>
    <p:sldId id="1030" r:id="rId87"/>
    <p:sldId id="1031" r:id="rId88"/>
    <p:sldId id="1032" r:id="rId89"/>
    <p:sldId id="1033" r:id="rId90"/>
    <p:sldId id="1034" r:id="rId91"/>
    <p:sldId id="1035" r:id="rId92"/>
    <p:sldId id="1038" r:id="rId93"/>
    <p:sldId id="1028" r:id="rId94"/>
    <p:sldId id="1036" r:id="rId95"/>
    <p:sldId id="1037" r:id="rId96"/>
    <p:sldId id="1026" r:id="rId97"/>
    <p:sldId id="1025" r:id="rId98"/>
    <p:sldId id="1013" r:id="rId99"/>
    <p:sldId id="1014" r:id="rId100"/>
    <p:sldId id="906" r:id="rId101"/>
    <p:sldId id="907" r:id="rId102"/>
    <p:sldId id="908" r:id="rId103"/>
    <p:sldId id="909" r:id="rId104"/>
    <p:sldId id="910" r:id="rId105"/>
    <p:sldId id="911" r:id="rId106"/>
    <p:sldId id="912" r:id="rId107"/>
    <p:sldId id="913" r:id="rId108"/>
    <p:sldId id="914" r:id="rId109"/>
    <p:sldId id="915" r:id="rId110"/>
    <p:sldId id="916" r:id="rId111"/>
    <p:sldId id="918" r:id="rId112"/>
    <p:sldId id="996" r:id="rId113"/>
    <p:sldId id="919" r:id="rId114"/>
    <p:sldId id="921" r:id="rId115"/>
    <p:sldId id="922" r:id="rId116"/>
    <p:sldId id="923" r:id="rId117"/>
    <p:sldId id="924" r:id="rId118"/>
    <p:sldId id="925" r:id="rId119"/>
    <p:sldId id="926" r:id="rId120"/>
    <p:sldId id="927" r:id="rId121"/>
    <p:sldId id="952" r:id="rId122"/>
    <p:sldId id="956" r:id="rId123"/>
    <p:sldId id="957" r:id="rId124"/>
    <p:sldId id="961" r:id="rId125"/>
    <p:sldId id="958" r:id="rId126"/>
    <p:sldId id="959" r:id="rId127"/>
    <p:sldId id="960" r:id="rId128"/>
    <p:sldId id="962" r:id="rId129"/>
    <p:sldId id="930" r:id="rId130"/>
    <p:sldId id="931" r:id="rId131"/>
    <p:sldId id="932" r:id="rId132"/>
    <p:sldId id="933" r:id="rId133"/>
    <p:sldId id="669" r:id="rId1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BE0E3"/>
    <a:srgbClr val="FF99CC"/>
    <a:srgbClr val="0033CC"/>
    <a:srgbClr val="C0C0C0"/>
    <a:srgbClr val="FFFF00"/>
    <a:srgbClr val="FFFFFF"/>
    <a:srgbClr val="BFBFBF"/>
    <a:srgbClr val="D9D9D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>
        <p:scale>
          <a:sx n="89" d="100"/>
          <a:sy n="89" d="100"/>
        </p:scale>
        <p:origin x="548" y="44"/>
      </p:cViewPr>
      <p:guideLst>
        <p:guide orient="horz" pos="18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E85737EB-C414-4179-8804-AB9EB36205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26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9CABD05B-6F32-4C3F-8CAA-9881709199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41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945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6629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58338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5872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710F1F2-93E3-43C3-8B8A-67C3B22C01B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30273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32C47B-A7D2-497A-8E9C-9B0FCEEA73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16532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32C47B-A7D2-497A-8E9C-9B0FCEEA73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148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BC44C88-BAEC-4D34-A74D-89DBD4DEBBC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56893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C4FD2F2-A852-4FDC-BB15-063B9425E61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331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6473A-56A6-4564-AFE1-04E85608E13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75058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0032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75947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30227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08174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96E147-D90A-4074-BA2E-06F12B72775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71344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BF8FD52-DB01-4698-89F4-3B6BBDE8F57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382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6530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51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46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82569C4-A3DC-4420-9BB6-64BE6647C52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29096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72CFA2F-3CAC-48F8-9E66-96DB03D7E82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70765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12DFB51-3C23-43F8-BED8-8EDEB8B53DD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84644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7801C17-2CB1-4FFD-A06B-D0682167B5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4189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88284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8B2CB1C-6F9B-4A32-B272-846D6810ACA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42883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59760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22725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95678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65004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81983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44DFC5-B532-41DA-807D-24C26A31849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38835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39DC31-6E7D-4BF2-BF4D-9F84ED8597C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9581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D0CDBF-C62A-4459-BDBC-6A5FEA836E3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8418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6A9B6E6-EFBA-49CD-B1F3-B2FD23504B83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002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047207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9AE5AF-FF26-440F-A273-F28B1AB828A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1693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82AA9C-A332-463F-8527-3AED40EC993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522250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82AA9C-A332-463F-8527-3AED40EC993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61210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92422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88234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56459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63042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905D7B4-6887-4A4D-9A88-D3BB215E78E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366069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122219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5039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237323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078644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061FBE0-5A96-492D-8778-11FFB4664A8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230881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86862A-737C-426D-B6B9-5AA279846CA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328395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424732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061FBE0-5A96-492D-8778-11FFB4664A8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383226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719016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298759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678942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100C14-7B42-46B1-82D1-5C1E7FD10AF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4282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83AF81DA-2E44-4B5C-8906-B7AC1036EBA4}" type="slidenum">
              <a:rPr kumimoji="0" lang="en-US" altLang="en-US" sz="1200" smtClean="0">
                <a:solidFill>
                  <a:srgbClr val="000000"/>
                </a:solidFill>
              </a:rPr>
              <a:pPr algn="r">
                <a:spcBef>
                  <a:spcPct val="20000"/>
                </a:spcBef>
                <a:buFontTx/>
                <a:buChar char="•"/>
              </a:pPr>
              <a:t>85</a:t>
            </a:fld>
            <a:endParaRPr kumimoji="0"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1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56570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345569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063447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296098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89060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149336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766325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83AF81DA-2E44-4B5C-8906-B7AC1036EBA4}" type="slidenum">
              <a:rPr kumimoji="0" lang="en-US" altLang="en-US" sz="1200" smtClean="0">
                <a:solidFill>
                  <a:srgbClr val="000000"/>
                </a:solidFill>
              </a:rPr>
              <a:pPr algn="r">
                <a:spcBef>
                  <a:spcPct val="20000"/>
                </a:spcBef>
                <a:buFontTx/>
                <a:buChar char="•"/>
              </a:pPr>
              <a:t>92</a:t>
            </a:fld>
            <a:endParaRPr kumimoji="0"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9114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83AF81DA-2E44-4B5C-8906-B7AC1036EBA4}" type="slidenum">
              <a:rPr kumimoji="0" lang="en-US" altLang="en-US" sz="1200" smtClean="0">
                <a:solidFill>
                  <a:srgbClr val="000000"/>
                </a:solidFill>
              </a:rPr>
              <a:pPr algn="r">
                <a:spcBef>
                  <a:spcPct val="20000"/>
                </a:spcBef>
                <a:buFontTx/>
                <a:buChar char="•"/>
              </a:pPr>
              <a:t>93</a:t>
            </a:fld>
            <a:endParaRPr kumimoji="0"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923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833764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83AF81DA-2E44-4B5C-8906-B7AC1036EBA4}" type="slidenum">
              <a:rPr kumimoji="0" lang="en-US" altLang="en-US" sz="1200" smtClean="0">
                <a:solidFill>
                  <a:srgbClr val="000000"/>
                </a:solidFill>
              </a:rPr>
              <a:pPr algn="r">
                <a:spcBef>
                  <a:spcPct val="20000"/>
                </a:spcBef>
                <a:buFontTx/>
                <a:buChar char="•"/>
              </a:pPr>
              <a:t>95</a:t>
            </a:fld>
            <a:endParaRPr kumimoji="0"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2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849453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83AF81DA-2E44-4B5C-8906-B7AC1036EBA4}" type="slidenum">
              <a:rPr kumimoji="0" lang="en-US" altLang="en-US" sz="1200" smtClean="0">
                <a:solidFill>
                  <a:srgbClr val="000000"/>
                </a:solidFill>
              </a:rPr>
              <a:pPr algn="r">
                <a:spcBef>
                  <a:spcPct val="20000"/>
                </a:spcBef>
                <a:buFontTx/>
                <a:buChar char="•"/>
              </a:pPr>
              <a:t>96</a:t>
            </a:fld>
            <a:endParaRPr kumimoji="0"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61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83AF81DA-2E44-4B5C-8906-B7AC1036EBA4}" type="slidenum">
              <a:rPr kumimoji="0" lang="en-US" altLang="en-US" sz="1200" smtClean="0">
                <a:solidFill>
                  <a:srgbClr val="000000"/>
                </a:solidFill>
              </a:rPr>
              <a:pPr algn="r">
                <a:spcBef>
                  <a:spcPct val="20000"/>
                </a:spcBef>
                <a:buFontTx/>
                <a:buChar char="•"/>
              </a:pPr>
              <a:t>97</a:t>
            </a:fld>
            <a:endParaRPr kumimoji="0"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815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83AF81DA-2E44-4B5C-8906-B7AC1036EBA4}" type="slidenum">
              <a:rPr kumimoji="0" lang="en-US" altLang="en-US" sz="1200" smtClean="0">
                <a:solidFill>
                  <a:srgbClr val="000000"/>
                </a:solidFill>
              </a:rPr>
              <a:pPr algn="r">
                <a:spcBef>
                  <a:spcPct val="20000"/>
                </a:spcBef>
                <a:buFontTx/>
                <a:buChar char="•"/>
              </a:pPr>
              <a:t>98</a:t>
            </a:fld>
            <a:endParaRPr kumimoji="0"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6995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/>
              <a:pPr/>
              <a:t>100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4165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545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110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227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5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1793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912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E9DFA-2375-43D3-8F2F-9120FCBFCBD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BBDC2-7EE1-4027-B726-A3CED4A8892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CF5B8-B833-439C-AD34-302A905858B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98221-7768-4AA9-ABDD-6DA8C387C0D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95A4F-5E79-4052-8430-4B80813F0CE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9274E-7928-4A93-9E78-11DFD44612B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735D6-FAB9-44CE-9CB3-E8275C4A971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A197F-89FD-4FFF-85A0-12AE6075D41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49ECA-8A50-4F50-A4A7-8AF19657EAC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9F7FF-CA82-4FB4-A581-557DE06652F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0EAF4-E4D3-413D-89DD-A49765D6AA6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E6D5B29-6CEA-4CAC-A2D3-0B66928EE07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660666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dirty="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 smtClean="0">
                <a:latin typeface="High Tower Text" pitchFamily="18" charset="0"/>
              </a:rPr>
              <a:t>square.c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x &lt; 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3568" y="8503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475656" y="1556792"/>
            <a:ext cx="6408712" cy="3312368"/>
          </a:xfrm>
          <a:prstGeom prst="wedgeRoundRectCallout">
            <a:avLst>
              <a:gd name="adj1" fmla="val -65506"/>
              <a:gd name="adj2" fmla="val -6425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/>
              <a:t>Throughout this course, we will use the “%” symbol for the command-line prompt.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/>
              <a:t>Your actual command line prompt is </a:t>
            </a:r>
            <a:r>
              <a:rPr lang="en-US" altLang="zh-TW" sz="2800" dirty="0" smtClean="0"/>
              <a:t>different (it </a:t>
            </a:r>
            <a:r>
              <a:rPr lang="en-US" altLang="zh-TW" sz="2800" dirty="0"/>
              <a:t>might include your user </a:t>
            </a:r>
            <a:r>
              <a:rPr lang="en-US" altLang="zh-TW" sz="2800" dirty="0" smtClean="0"/>
              <a:t>name).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 smtClean="0"/>
              <a:t> But </a:t>
            </a:r>
            <a:r>
              <a:rPr lang="en-US" altLang="zh-TW" sz="2800" dirty="0"/>
              <a:t>you </a:t>
            </a:r>
            <a:r>
              <a:rPr lang="en-US" altLang="zh-TW" sz="2800" dirty="0" smtClean="0"/>
              <a:t>can </a:t>
            </a:r>
            <a:r>
              <a:rPr lang="en-US" altLang="zh-TW" sz="2800" dirty="0"/>
              <a:t>change your prompt. </a:t>
            </a:r>
            <a:endParaRPr lang="en-US" altLang="zh-TW" sz="28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800" dirty="0" smtClean="0"/>
              <a:t>So some </a:t>
            </a:r>
            <a:r>
              <a:rPr lang="en-US" altLang="zh-TW" sz="2800" dirty="0"/>
              <a:t>people actually do have a “%” symbol as their prompt.</a:t>
            </a:r>
          </a:p>
        </p:txBody>
      </p:sp>
    </p:spTree>
    <p:extLst>
      <p:ext uri="{BB962C8B-B14F-4D97-AF65-F5344CB8AC3E}">
        <p14:creationId xmlns:p14="http://schemas.microsoft.com/office/powerpoint/2010/main" val="2425263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dirty="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;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The semicolon links two commands that are executed in simple sequential order. Linking commands with semicolons is equivalent to executing them as separate commands: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cd ~/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; ls *.html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is equivalent to: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cd ~/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ls *.html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29000" y="990600"/>
            <a:ext cx="4572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;     &amp;&amp;     || </a:t>
            </a:r>
            <a:endParaRPr lang="en-US" altLang="zh-TW" sz="2000" dirty="0" smtClean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FF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{ return A &amp;&amp; B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{&lt;&lt; (true,</a:t>
            </a:r>
            <a:r>
              <a:rPr lang="en-US" altLang="zh-TW" sz="20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true, false, x)&lt;&lt;l;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8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latin typeface="Times New Roman" pitchFamily="18" charset="0"/>
              </a:rPr>
              <a:t>boolean</a:t>
            </a:r>
            <a:r>
              <a:rPr lang="en-US" altLang="zh-TW" sz="2600" b="0" dirty="0"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</a:t>
            </a:r>
            <a:r>
              <a:rPr lang="en-US" altLang="zh-TW" sz="260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latin typeface="Times New Roman" pitchFamily="18" charset="0"/>
              </a:rPr>
              <a:t>(true, true, 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9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 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b="0" dirty="0" smtClean="0">
                <a:latin typeface="Times New Roman" pitchFamily="18" charset="0"/>
              </a:rPr>
              <a:t>true, 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374840" y="1700808"/>
            <a:ext cx="1061256" cy="237626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6"/>
          <p:cNvCxnSpPr>
            <a:cxnSpLocks noChangeShapeType="1"/>
          </p:cNvCxnSpPr>
          <p:nvPr/>
        </p:nvCxnSpPr>
        <p:spPr bwMode="auto">
          <a:xfrm flipH="1" flipV="1">
            <a:off x="5436096" y="1700808"/>
            <a:ext cx="973832" cy="230425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2552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1600" u="sng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sz="1600" u="sng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dirty="0" err="1" smtClean="0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 err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600" dirty="0" err="1" smtClean="0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7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11" name="Straight Arrow Connector 4"/>
          <p:cNvCxnSpPr>
            <a:cxnSpLocks noChangeShapeType="1"/>
          </p:cNvCxnSpPr>
          <p:nvPr/>
        </p:nvCxnSpPr>
        <p:spPr bwMode="auto">
          <a:xfrm flipH="1" flipV="1">
            <a:off x="2483768" y="1916832"/>
            <a:ext cx="1872208" cy="129614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3347864" y="1916832"/>
            <a:ext cx="1693914" cy="129614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682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sz="24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125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 smtClean="0"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372344" cy="288032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848000" y="4581128"/>
            <a:ext cx="1435968" cy="301178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218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440160" cy="1152128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9771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anose="02040502050506030303" pitchFamily="18" charset="0"/>
              </a:rPr>
              <a:t>square.c</a:t>
            </a:r>
            <a:r>
              <a:rPr lang="en-US" altLang="zh-TW" sz="2800" b="1" dirty="0" err="1" smtClean="0">
                <a:latin typeface="High Tower Text" pitchFamily="18" charset="0"/>
              </a:rPr>
              <a:t>square.c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411760" y="8503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0685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 smtClean="0">
                <a:latin typeface="Times New Roman" pitchFamily="18" charset="0"/>
              </a:rPr>
              <a:t>false,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latin typeface="Times New Roman" pitchFamily="18" charset="0"/>
              </a:rPr>
              <a:t>= </a:t>
            </a:r>
            <a:r>
              <a:rPr lang="en-US" altLang="zh-TW" sz="2600" dirty="0">
                <a:latin typeface="Times New Roman" pitchFamily="18" charset="0"/>
              </a:rPr>
              <a:t>true</a:t>
            </a:r>
            <a:r>
              <a:rPr lang="en-US" altLang="zh-TW" sz="2600" b="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</a:t>
            </a:r>
            <a:r>
              <a:rPr lang="en-US" altLang="zh-TW" sz="2600" b="0" dirty="0">
                <a:latin typeface="Times New Roman" pitchFamily="18" charset="0"/>
              </a:rPr>
              <a:t>take that result and &amp;&amp; it with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</a:t>
            </a:r>
            <a:r>
              <a:rPr lang="en-US" altLang="zh-TW" sz="2600" b="0" dirty="0">
                <a:latin typeface="Times New Roman" pitchFamily="18" charset="0"/>
              </a:rPr>
              <a:t>gives </a:t>
            </a:r>
            <a:r>
              <a:rPr lang="en-US" altLang="zh-TW" sz="2600" dirty="0"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</a:t>
            </a: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chemeClr val="bg1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u="sng" dirty="0" smtClean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3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&amp;&amp;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</a:t>
            </a:r>
            <a:r>
              <a:rPr lang="en-US" altLang="zh-TW" sz="2600" dirty="0" smtClean="0">
                <a:latin typeface="Times New Roman" pitchFamily="18" charset="0"/>
              </a:rPr>
              <a:t>, </a:t>
            </a:r>
            <a:r>
              <a:rPr lang="en-US" altLang="zh-TW" sz="2600" dirty="0"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C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++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i="1" u="sng" dirty="0" smtClean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5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&amp;&amp;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 smtClean="0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&amp;&amp;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</a:t>
            </a:r>
            <a:r>
              <a:rPr lang="en-US" altLang="zh-TW" sz="2600" dirty="0" smtClean="0">
                <a:latin typeface="Times New Roman" pitchFamily="18" charset="0"/>
              </a:rPr>
              <a:t>, </a:t>
            </a:r>
            <a:r>
              <a:rPr lang="en-US" altLang="zh-TW" sz="2600" dirty="0">
                <a:latin typeface="Times New Roman" pitchFamily="18" charset="0"/>
              </a:rPr>
              <a:t>the point: 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Once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what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en-US" altLang="zh-TW" sz="2600" b="0" i="1" u="sng" dirty="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C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++ 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enforces this rule, so you </a:t>
            </a:r>
            <a:r>
              <a:rPr lang="en-US" altLang="zh-TW" sz="2600" i="1" u="sng" dirty="0" smtClean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55976" y="1700808"/>
            <a:ext cx="864096" cy="360040"/>
            <a:chOff x="4355976" y="1700808"/>
            <a:chExt cx="864096" cy="360040"/>
          </a:xfrm>
        </p:grpSpPr>
        <p:cxnSp>
          <p:nvCxnSpPr>
            <p:cNvPr id="4" name="Straight Connector 3"/>
            <p:cNvCxnSpPr/>
            <p:nvPr/>
          </p:nvCxnSpPr>
          <p:spPr bwMode="auto">
            <a:xfrm flipH="1"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614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 cat shortCircuit.cpp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() { t&lt;&lt;"A"&lt;&lt;dl; return true;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B() { t&lt;&lt;"B"&lt;&lt;l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return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C() { t&lt;&lt;"C"&lt;&lt;l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return 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D() { t&lt;&lt;"D"&lt;&lt;l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return </a:t>
            </a:r>
            <a:r>
              <a:rPr lang="en-US" altLang="zh-TW" sz="2600" b="0" i="1" dirty="0" smtClean="0">
                <a:solidFill>
                  <a:schemeClr val="bg1"/>
                </a:solidFill>
                <a:latin typeface="Times New Roman" pitchFamily="18" charset="0"/>
              </a:rPr>
              <a:t>whatever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; }</a:t>
            </a:r>
            <a:endParaRPr lang="en-US" altLang="zh-TW" sz="11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bool True() {  return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(); }</a:t>
            </a:r>
            <a:endParaRPr lang="en-US" altLang="zh-TW" sz="11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main()  {  if( ()) t&lt;&lt;"main"&lt;&lt;l; }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g++ </a:t>
            </a: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-o shortCircuit.cpp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 ./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   %</a:t>
            </a:r>
            <a:endParaRPr lang="en-US" altLang="zh-TW" sz="26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779912" y="1682335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bool </a:t>
            </a:r>
            <a:r>
              <a:rPr lang="en-US" altLang="zh-TW" sz="2600" b="0" dirty="0">
                <a:latin typeface="Times New Roman" pitchFamily="18" charset="0"/>
              </a:rPr>
              <a:t>A</a:t>
            </a:r>
            <a:r>
              <a:rPr lang="en-US" altLang="zh-TW" sz="2600" b="0" dirty="0" smtClean="0">
                <a:latin typeface="Times New Roman" pitchFamily="18" charset="0"/>
              </a:rPr>
              <a:t>(); return true;</a:t>
            </a:r>
            <a:r>
              <a:rPr lang="en-US" altLang="zh-TW" sz="2600" b="0" dirty="0"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latin typeface="Times New Roman" pitchFamily="18" charset="0"/>
              </a:rPr>
              <a:t>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bool B() {; return </a:t>
            </a:r>
            <a:r>
              <a:rPr lang="en-US" altLang="zh-TW" sz="2600" b="0" dirty="0">
                <a:latin typeface="Times New Roman" pitchFamily="18" charset="0"/>
              </a:rPr>
              <a:t>true; 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bool C() {; return false</a:t>
            </a:r>
            <a:r>
              <a:rPr lang="en-US" altLang="zh-TW" sz="2600" b="0" dirty="0">
                <a:latin typeface="Times New Roman" pitchFamily="18" charset="0"/>
              </a:rPr>
              <a:t>; 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bool D() {; return </a:t>
            </a:r>
            <a:r>
              <a:rPr lang="en-US" altLang="zh-TW" sz="2600" b="0" i="1" dirty="0" smtClean="0">
                <a:latin typeface="Times New Roman" pitchFamily="18" charset="0"/>
              </a:rPr>
              <a:t>whatever</a:t>
            </a:r>
            <a:r>
              <a:rPr lang="en-US" altLang="zh-TW" sz="2600" b="0" dirty="0" smtClean="0">
                <a:latin typeface="Times New Roman" pitchFamily="18" charset="0"/>
              </a:rPr>
              <a:t>; }</a:t>
            </a:r>
            <a:endParaRPr lang="en-US" altLang="zh-TW" sz="1100" b="0" dirty="0" smtClean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bool () {  return </a:t>
            </a:r>
            <a:r>
              <a:rPr lang="en-US" altLang="zh-TW" sz="2600" b="0" dirty="0">
                <a:latin typeface="Times New Roman" pitchFamily="18" charset="0"/>
              </a:rPr>
              <a:t>A() &amp;&amp; B() &amp;&amp; C() &amp;&amp; D</a:t>
            </a:r>
            <a:r>
              <a:rPr lang="en-US" altLang="zh-TW" sz="2600" b="0" dirty="0" smtClean="0">
                <a:latin typeface="Times New Roman" pitchFamily="18" charset="0"/>
              </a:rPr>
              <a:t>(); }</a:t>
            </a:r>
            <a:endParaRPr lang="en-US" altLang="zh-TW" sz="1100" b="0" dirty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main()  {  if(; }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% </a:t>
            </a:r>
            <a:r>
              <a:rPr lang="en-US" altLang="zh-TW" sz="2600" b="0" dirty="0">
                <a:latin typeface="Times New Roman" pitchFamily="18" charset="0"/>
              </a:rPr>
              <a:t>g++ </a:t>
            </a:r>
            <a:r>
              <a:rPr lang="en-US" altLang="zh-TW" sz="2600" b="0" dirty="0" smtClean="0">
                <a:latin typeface="Times New Roman" pitchFamily="18" charset="0"/>
              </a:rPr>
              <a:t>-o shortCircuit.cpp</a:t>
            </a:r>
            <a:endParaRPr lang="en-US" altLang="zh-TW" sz="2600" b="0" dirty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%</a:t>
            </a:r>
            <a:endParaRPr lang="en-US" altLang="zh-TW" sz="26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44371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b="0" dirty="0">
                <a:latin typeface="Times New Roman" pitchFamily="18" charset="0"/>
              </a:rPr>
              <a:t>g++ </a:t>
            </a:r>
            <a:r>
              <a:rPr lang="en-US" altLang="zh-TW" sz="2600" b="0" dirty="0" smtClean="0">
                <a:latin typeface="Times New Roman" pitchFamily="18" charset="0"/>
              </a:rPr>
              <a:t>-o shortCircuit.cpp</a:t>
            </a:r>
            <a:endParaRPr lang="en-US" altLang="zh-TW" sz="2600" b="0" dirty="0">
              <a:latin typeface="Times New Roman" pitchFamily="18" charset="0"/>
            </a:endParaRPr>
          </a:p>
          <a:p>
            <a:r>
              <a:rPr lang="en-US" altLang="zh-TW" sz="2600" b="0" dirty="0" smtClean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 smtClean="0">
                <a:latin typeface="Times New Roman" pitchFamily="18" charset="0"/>
              </a:rPr>
              <a:t>   %</a:t>
            </a:r>
            <a:endParaRPr lang="en-US" altLang="zh-TW" sz="26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372200" y="44805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g++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-o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shortCircuit.cpp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</a:t>
            </a:r>
            <a:r>
              <a:rPr lang="en-US" altLang="zh-TW" sz="2600" dirty="0" smtClean="0">
                <a:latin typeface="Times New Roman" pitchFamily="18" charset="0"/>
              </a:rPr>
              <a:t>% ./x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%</a:t>
            </a:r>
            <a:endParaRPr lang="en-US" altLang="zh-TW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g++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-o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shortCircuit.cpp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 smtClean="0">
                <a:latin typeface="Times New Roman" pitchFamily="18" charset="0"/>
              </a:rPr>
              <a:t>   %</a:t>
            </a:r>
            <a:endParaRPr lang="en-US" altLang="zh-TW" sz="2600" dirty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163824" y="484632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2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02513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 smtClean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0033CC"/>
                </a:solidFill>
                <a:latin typeface="Times New Roman" pitchFamily="18" charset="0"/>
              </a:rPr>
              <a:t>Short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 smtClean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true;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false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D() {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return </a:t>
            </a:r>
            <a:r>
              <a:rPr lang="en-US" altLang="zh-TW" sz="2600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 {  return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A() &amp;&amp; B() &amp;&amp; C() &amp;&amp; D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main()  {  if(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())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g++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-o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shortCircuit.cpp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642823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957808"/>
            <a:ext cx="83820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In fact, programmers often depend on the guarantee of short-circuit evaluation.  Consider the follow C conditional expression: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((X!=NULL)&amp;&amp;(*X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)) …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above C instruction is always safe, because the pointer will only be de-referenced if it is legal to do so. 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reverse conditional is, of course, a bug: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 &amp;&amp;(X!=NULL)) 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19672" y="5347714"/>
            <a:ext cx="3456384" cy="1080518"/>
          </a:xfrm>
          <a:prstGeom prst="wedgeRoundRectCallout">
            <a:avLst>
              <a:gd name="adj1" fmla="val -77824"/>
              <a:gd name="adj2" fmla="val 437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 smtClean="0"/>
              <a:t>No “D” and no “main” are printed.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372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(command1’s failure means that the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So: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 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cp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/file ~/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endParaRPr lang="en-US" altLang="zh-TW" sz="12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Will only print the file if you were able to copy it. (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 pitchFamily="18" charset="0"/>
              </a:rPr>
              <a:t>ie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, if you had read permission on it)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int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dirty="0" smtClean="0">
                <a:latin typeface="High Tower Text" pitchFamily="18" charset="0"/>
              </a:rPr>
              <a:t>o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 </a:t>
            </a: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 </a:t>
            </a: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4191000" y="3581400"/>
            <a:ext cx="4197424" cy="2151856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altLang="zh-TW" sz="3200" dirty="0"/>
              <a:t>It doesn’t take much effort to see that this is a program to print the square of a number.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67512" y="27614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4116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6868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itchFamily="18" charset="0"/>
              </a:rPr>
              <a:t>command1 || command2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failed.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</a:rPr>
              <a:t>(command1’s success means that the we know that the whole expression is true – without our needing to even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  <a:endParaRPr lang="en-US" altLang="zh-TW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cp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file ~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 smtClean="0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dev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null || echo </a:t>
            </a:r>
            <a:r>
              <a:rPr lang="en-US" altLang="zh-TW" sz="2000" b="1" dirty="0" smtClean="0">
                <a:latin typeface="High Tower Text" pitchFamily="18" charset="0"/>
              </a:rPr>
              <a:t>"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you don</a:t>
            </a:r>
            <a:r>
              <a:rPr lang="en-US" altLang="zh-TW" sz="2400" b="1" dirty="0" smtClean="0">
                <a:latin typeface="High Tower Text" pitchFamily="18" charset="0"/>
              </a:rPr>
              <a:t>'</a:t>
            </a: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2000" b="1" dirty="0" smtClean="0">
                <a:latin typeface="High Tower Text" pitchFamily="18" charset="0"/>
              </a:rPr>
              <a:t>"</a:t>
            </a:r>
            <a:endParaRPr lang="en-US" altLang="zh-TW" sz="24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Will only print the message if you were not able to copy.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181600" y="990600"/>
            <a:ext cx="5334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Notice that the precedence works the same for C: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937048"/>
            <a:ext cx="8363272" cy="1996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echo A || eco B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(echo A || eco B)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echo A || (eco B &amp;&amp; echo C)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355976" y="1865040"/>
            <a:ext cx="4330824" cy="843880"/>
            <a:chOff x="4355976" y="1865040"/>
            <a:chExt cx="4330824" cy="843880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518448" y="1865040"/>
              <a:ext cx="3168352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So these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2 are equivalent. 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572000" y="2040294"/>
              <a:ext cx="1013927" cy="6686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83568" y="3367100"/>
            <a:ext cx="8003232" cy="998004"/>
            <a:chOff x="683568" y="2317172"/>
            <a:chExt cx="8003232" cy="998004"/>
          </a:xfrm>
        </p:grpSpPr>
        <p:sp>
          <p:nvSpPr>
            <p:cNvPr id="8" name="Flowchart: Alternate Process 7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rgbClr val="DDBAE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But n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ow the printing of C is dependent on executing B (which doesn’t happen).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6" name="Straight Arrow Connector 15"/>
            <p:cNvCxnSpPr>
              <a:stCxn id="8" idx="1"/>
            </p:cNvCxnSpPr>
            <p:nvPr/>
          </p:nvCxnSpPr>
          <p:spPr bwMode="auto">
            <a:xfrm flipH="1" flipV="1">
              <a:off x="683568" y="2667104"/>
              <a:ext cx="4834880" cy="1490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355976" y="2317172"/>
              <a:ext cx="1265352" cy="2202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83568" y="2317172"/>
            <a:ext cx="8003232" cy="998004"/>
            <a:chOff x="683568" y="2317172"/>
            <a:chExt cx="8003232" cy="998004"/>
          </a:xfrm>
        </p:grpSpPr>
        <p:sp>
          <p:nvSpPr>
            <p:cNvPr id="24" name="Flowchart: Alternate Process 23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 that they both have no “B” output, because th</a:t>
              </a:r>
              <a:r>
                <a:rPr lang="en-US" b="0" dirty="0" smtClean="0">
                  <a:latin typeface="Arial" charset="0"/>
                  <a:ea typeface="新細明體" charset="-120"/>
                </a:rPr>
                <a:t>at command never executes.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683568" y="3068960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683568" y="2420888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0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2" name="Straight Connector 11"/>
          <p:cNvCxnSpPr/>
          <p:nvPr/>
        </p:nvCxnSpPr>
        <p:spPr bwMode="auto">
          <a:xfrm>
            <a:off x="827584" y="266891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9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881026" y="356616"/>
            <a:ext cx="5262974" cy="4896544"/>
            <a:chOff x="4355976" y="-387424"/>
            <a:chExt cx="5262974" cy="4896544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4771377" y="-387424"/>
              <a:ext cx="4847573" cy="489654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p</a:t>
              </a:r>
              <a:r>
                <a:rPr kumimoji="1" lang="en-US" sz="220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wd</a:t>
              </a:r>
              <a:r>
                <a:rPr kumimoji="1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: </a:t>
              </a:r>
              <a:r>
                <a:rPr kumimoji="1" lang="en-US" sz="220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</a:t>
              </a:r>
              <a:r>
                <a:rPr kumimoji="1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rints the path to the</a:t>
              </a:r>
              <a:r>
                <a:rPr kumimoji="1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200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W</a:t>
              </a:r>
              <a:r>
                <a:rPr kumimoji="1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orking </a:t>
              </a:r>
              <a:r>
                <a:rPr kumimoji="1" lang="en-US" sz="2200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</a:t>
              </a:r>
              <a:r>
                <a:rPr kumimoji="1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irectory.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dirty="0" err="1">
                  <a:latin typeface="Arial" charset="0"/>
                  <a:ea typeface="新細明體" charset="-120"/>
                </a:rPr>
                <a:t>p</a:t>
              </a:r>
              <a:r>
                <a:rPr lang="en-US" sz="2200" dirty="0" err="1" smtClean="0">
                  <a:latin typeface="Arial" charset="0"/>
                  <a:ea typeface="新細明體" charset="-120"/>
                </a:rPr>
                <a:t>wd</a:t>
              </a:r>
              <a:r>
                <a:rPr lang="en-US" sz="220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-P</a:t>
              </a:r>
              <a:r>
                <a:rPr lang="en-US" sz="2200" b="0" dirty="0" smtClean="0">
                  <a:latin typeface="Arial" charset="0"/>
                  <a:ea typeface="新細明體" charset="-120"/>
                </a:rPr>
                <a:t>: This flag 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gives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the unique </a:t>
              </a:r>
              <a:r>
                <a:rPr lang="en-US" altLang="zh-TW" sz="2200" u="sng" dirty="0" smtClean="0">
                  <a:latin typeface="Arial" charset="0"/>
                  <a:ea typeface="新細明體" charset="-120"/>
                </a:rPr>
                <a:t>P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hysical</a:t>
              </a:r>
              <a:r>
                <a:rPr lang="en-US" altLang="zh-TW" sz="1100" b="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path,</a:t>
              </a:r>
              <a:r>
                <a:rPr lang="en-US" altLang="zh-TW" sz="1100" b="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 smtClean="0">
                  <a:latin typeface="Arial" charset="0"/>
                  <a:ea typeface="新細明體" charset="-120"/>
                </a:rPr>
                <a:t>by</a:t>
              </a:r>
              <a:r>
                <a:rPr lang="en-US" altLang="zh-TW" sz="1400" b="0" dirty="0" smtClean="0">
                  <a:latin typeface="Arial" charset="0"/>
                  <a:ea typeface="新細明體" charset="-120"/>
                </a:rPr>
                <a:t> </a:t>
              </a:r>
              <a:r>
                <a:rPr lang="en-US" sz="2200" b="0" dirty="0" smtClean="0">
                  <a:latin typeface="Arial" charset="0"/>
                  <a:ea typeface="新細明體" charset="-120"/>
                </a:rPr>
                <a:t>resolving symbolic links. (Otherwise, directory links might be in the path.)</a:t>
              </a:r>
              <a:endParaRPr kumimoji="1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  <a:p>
              <a:pPr algn="just">
                <a:spcAft>
                  <a:spcPts val="300"/>
                </a:spcAft>
              </a:pP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dirty="0" err="1">
                  <a:latin typeface="Arial" charset="0"/>
                  <a:ea typeface="新細明體" charset="-120"/>
                </a:rPr>
                <a:t>pwd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 -P</a:t>
              </a: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: These 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symbols put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pwd’s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output to into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basename’s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argument list.</a:t>
              </a: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b</a:t>
              </a:r>
              <a:r>
                <a:rPr lang="en-US" sz="2200" baseline="0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asename</a:t>
              </a:r>
              <a:r>
                <a:rPr lang="en-US" sz="2200" b="0" baseline="0" dirty="0" smtClean="0">
                  <a:latin typeface="Arial" charset="0"/>
                  <a:ea typeface="新細明體" charset="-120"/>
                </a:rPr>
                <a:t>: This</a:t>
              </a:r>
              <a:r>
                <a:rPr lang="en-US" sz="2200" b="0" dirty="0" smtClean="0">
                  <a:latin typeface="Arial" charset="0"/>
                  <a:ea typeface="新細明體" charset="-120"/>
                </a:rPr>
                <a:t> simply prints the final directory in a path that is supplied to it on the command line.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4355976" y="2070956"/>
              <a:ext cx="618966" cy="13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0" name="Straight Connector 19"/>
          <p:cNvCxnSpPr/>
          <p:nvPr/>
        </p:nvCxnSpPr>
        <p:spPr bwMode="auto">
          <a:xfrm>
            <a:off x="3767328" y="268833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69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33569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5191680" y="2070956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33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4005064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14" name="Flowchart: Alternate Process 13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8" name="Flowchart: Alternate Process 17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5191680" y="2070956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57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533320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5" name="Flowchart: Alternate Process 24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8" name="Straight Connector 17"/>
          <p:cNvCxnSpPr/>
          <p:nvPr/>
        </p:nvCxnSpPr>
        <p:spPr bwMode="auto">
          <a:xfrm>
            <a:off x="8686800" y="403860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29" name="Flowchart: Alternate Process 28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77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ls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A||(echo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`)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eco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A||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(echo B &amp;&amp; cd 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asename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But there is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60212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17" name="Flowchart: Alternate Process 1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2854154" y="1066800"/>
            <a:ext cx="4742182" cy="4640729"/>
            <a:chOff x="4439471" y="133772"/>
            <a:chExt cx="4742182" cy="4640729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6013301" y="133772"/>
              <a:ext cx="3168352" cy="2734725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Now,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finally, we can see the problem: the effect of cd did not persist beyond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</a:t>
              </a:r>
              <a:r>
                <a:rPr kumimoji="1" lang="en-US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closing</a:t>
              </a:r>
              <a:r>
                <a:rPr kumimoji="1" lang="en-US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parenthesi</a:t>
              </a:r>
              <a:r>
                <a:rPr kumimoji="1" lang="en-US" sz="20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</a:t>
              </a:r>
              <a:r>
                <a:rPr kumimoji="1" lang="en-US" sz="16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“)</a:t>
              </a:r>
              <a:r>
                <a:rPr kumimoji="1" lang="en-US" sz="20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”</a:t>
              </a:r>
              <a:r>
                <a:rPr kumimoji="1" lang="en-US" sz="2000" b="0" i="0" u="none" strike="noStrike" cap="none" spc="-3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Instead, 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it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reverted back to the directory we </a:t>
              </a:r>
              <a:r>
                <a:rPr lang="en-US" sz="2000" b="0" dirty="0" smtClean="0">
                  <a:latin typeface="Arial" charset="0"/>
                  <a:ea typeface="新細明體" charset="-120"/>
                </a:rPr>
                <a:t>were</a:t>
              </a:r>
              <a:r>
                <a:rPr kumimoji="1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 before we encountered the open parenthesis, “(”. </a:t>
              </a:r>
              <a:endPara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439471" y="2724572"/>
              <a:ext cx="1717846" cy="2049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40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1642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So, what does it all mean? It means that we will have to be careful,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</a:rPr>
              <a:t>in the homework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, to not change directories inside of parentheses.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Or, at least to understand that such a directory change will not persist.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Other things are allowed however, because their effects persist beyond the closing parenthesis.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Eg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Printing things to the screen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Moving files between directories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058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Ctrl-C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	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Kill the currently-running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=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Filename completion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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Ctrl-P = Reshow the previous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Ctrl-N</a:t>
            </a:r>
            <a:r>
              <a:rPr lang="en-US" altLang="zh-TW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Reshow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command</a:t>
            </a:r>
            <a:endParaRPr lang="en-US" altLang="zh-TW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at the </a:t>
            </a:r>
            <a:r>
              <a:rPr lang="en-US" altLang="zh-TW" sz="4400" b="0" dirty="0">
                <a:solidFill>
                  <a:srgbClr val="CC3300"/>
                </a:solidFill>
                <a:latin typeface="Arial" pitchFamily="34" charset="0"/>
                <a:cs typeface="+mn-cs"/>
              </a:rPr>
              <a:t>command </a:t>
            </a:r>
            <a:r>
              <a:rPr lang="en-US" altLang="zh-TW" sz="4400" b="0" dirty="0" smtClean="0">
                <a:solidFill>
                  <a:srgbClr val="CC3300"/>
                </a:solidFill>
                <a:latin typeface="Arial" pitchFamily="34" charset="0"/>
                <a:cs typeface="+mn-cs"/>
              </a:rPr>
              <a:t>prompt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r>
              <a:rPr lang="en-US" altLang="zh-TW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(Most of the same </a:t>
            </a: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+mn-cs"/>
              </a:rPr>
              <a:t>keys work in the </a:t>
            </a:r>
            <a:r>
              <a:rPr lang="en-US" altLang="zh-TW" dirty="0" err="1">
                <a:solidFill>
                  <a:schemeClr val="bg1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+mn-cs"/>
              </a:rPr>
              <a:t> editor!)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these. But </a:t>
            </a:r>
            <a:r>
              <a:rPr lang="en-US" altLang="zh-TW" sz="2800" dirty="0" smtClean="0"/>
              <a:t>they are helpful.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.x &lt; 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67512" y="314553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41041" y="3597481"/>
            <a:ext cx="6998159" cy="3079200"/>
          </a:xfrm>
          <a:prstGeom prst="wedgeRoundRectCallout">
            <a:avLst>
              <a:gd name="adj1" fmla="val -55042"/>
              <a:gd name="adj2" fmla="val -7076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3200" dirty="0"/>
              <a:t>Have you used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/g++ </a:t>
            </a:r>
            <a:r>
              <a:rPr lang="en-US" altLang="zh-TW" sz="3200" dirty="0"/>
              <a:t>before? The -o flag tells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to name the executable as “</a:t>
            </a:r>
            <a:r>
              <a:rPr lang="en-US" altLang="zh-TW" sz="3200" dirty="0" err="1" smtClean="0"/>
              <a:t>square.x</a:t>
            </a:r>
            <a:r>
              <a:rPr lang="en-US" altLang="zh-TW" sz="3200" dirty="0" smtClean="0"/>
              <a:t>” </a:t>
            </a:r>
          </a:p>
          <a:p>
            <a:pPr>
              <a:lnSpc>
                <a:spcPct val="95000"/>
              </a:lnSpc>
            </a:pPr>
            <a:r>
              <a:rPr lang="en-US" altLang="zh-TW" sz="3200" dirty="0" smtClean="0"/>
              <a:t>(If no -o flag were given, the executable would have been given a default name: “</a:t>
            </a:r>
            <a:r>
              <a:rPr lang="en-US" altLang="zh-TW" sz="3200" dirty="0" err="1" smtClean="0"/>
              <a:t>a.out</a:t>
            </a:r>
            <a:r>
              <a:rPr lang="en-US" altLang="zh-TW" sz="3200" dirty="0" smtClean="0"/>
              <a:t>” in UNIX or “a.exe” in Cygwin.)</a:t>
            </a:r>
            <a:endParaRPr lang="en-US" altLang="zh-TW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91000" y="3581400"/>
            <a:ext cx="4197424" cy="2151856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altLang="zh-TW" sz="3200" dirty="0"/>
              <a:t>It doesn’t take much effort to see that this is a program to print the square of a number.</a:t>
            </a:r>
          </a:p>
        </p:txBody>
      </p:sp>
    </p:spTree>
    <p:extLst>
      <p:ext uri="{BB962C8B-B14F-4D97-AF65-F5344CB8AC3E}">
        <p14:creationId xmlns:p14="http://schemas.microsoft.com/office/powerpoint/2010/main" val="2641815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at the </a:t>
            </a:r>
            <a:r>
              <a:rPr lang="en-US" altLang="zh-TW" sz="4400" b="0" dirty="0">
                <a:solidFill>
                  <a:srgbClr val="CC3300"/>
                </a:solidFill>
                <a:latin typeface="Arial" pitchFamily="34" charset="0"/>
                <a:cs typeface="+mn-cs"/>
              </a:rPr>
              <a:t>command </a:t>
            </a:r>
            <a:r>
              <a:rPr lang="en-US" altLang="zh-TW" sz="4400" b="0" dirty="0" smtClean="0">
                <a:solidFill>
                  <a:srgbClr val="CC3300"/>
                </a:solidFill>
                <a:latin typeface="Arial" pitchFamily="34" charset="0"/>
                <a:cs typeface="+mn-cs"/>
              </a:rPr>
              <a:t>prompt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r>
              <a:rPr lang="en-US" altLang="zh-TW" dirty="0" smtClean="0">
                <a:solidFill>
                  <a:srgbClr val="FF0000"/>
                </a:solidFill>
                <a:latin typeface="Arial" pitchFamily="34" charset="0"/>
                <a:cs typeface="+mn-cs"/>
              </a:rPr>
              <a:t>(Most of the same 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keys work in the </a:t>
            </a:r>
            <a:r>
              <a:rPr lang="en-US" altLang="zh-TW" dirty="0" err="1">
                <a:solidFill>
                  <a:srgbClr val="FF00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 editor!)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Ctrl-C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	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Kill the currently-running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=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Filename completion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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Ctrl-P = Reshow the previous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Ctrl-N</a:t>
            </a:r>
            <a:r>
              <a:rPr lang="en-US" altLang="zh-TW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Reshow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command</a:t>
            </a:r>
            <a:endParaRPr lang="en-US" altLang="zh-TW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5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95302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Ctrl-G =	Kill the current command (often 			you’ll need to hit it several times)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Ctrl-S /Ctrl-R = Search forward/reverse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Esc,&lt; / Esc,&gt; = Jump to beginning/end of file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</a:t>
            </a: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X,Ctr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-S = Save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-X, </a:t>
            </a: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-C = Exit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</a:t>
            </a:r>
            <a:r>
              <a:rPr lang="en-US" altLang="zh-TW" sz="4400" b="0" dirty="0" smtClean="0">
                <a:solidFill>
                  <a:srgbClr val="0070C0"/>
                </a:solidFill>
                <a:latin typeface="Arial" pitchFamily="34" charset="0"/>
                <a:cs typeface="+mn-cs"/>
              </a:rPr>
              <a:t>in </a:t>
            </a:r>
            <a:r>
              <a:rPr lang="en-US" altLang="zh-TW" sz="4400" b="0" dirty="0" err="1" smtClean="0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</a:t>
            </a:r>
            <a:r>
              <a:rPr lang="en-US" altLang="zh-TW" sz="2800" dirty="0" smtClean="0"/>
              <a:t>these either. </a:t>
            </a:r>
            <a:r>
              <a:rPr lang="en-US" altLang="zh-TW" sz="2800" dirty="0"/>
              <a:t>But </a:t>
            </a:r>
            <a:r>
              <a:rPr lang="en-US" altLang="zh-TW" sz="2800" dirty="0" smtClean="0"/>
              <a:t>they are helpful.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52400" y="1600200"/>
            <a:ext cx="8763000" cy="5257800"/>
          </a:xfrm>
          <a:prstGeom prst="wedgeRectCallout">
            <a:avLst>
              <a:gd name="adj1" fmla="val 50260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 smtClean="0"/>
              <a:t>If you use </a:t>
            </a:r>
            <a:r>
              <a:rPr lang="en-US" altLang="zh-TW" sz="2800" dirty="0" err="1" smtClean="0"/>
              <a:t>emacs</a:t>
            </a:r>
            <a:r>
              <a:rPr lang="en-US" altLang="zh-TW" sz="2800" dirty="0" smtClean="0"/>
              <a:t>, you’ll find that it saves a backup version of your file with the same name, except for a “~” at the end. </a:t>
            </a:r>
          </a:p>
          <a:p>
            <a:r>
              <a:rPr lang="en-US" altLang="zh-TW" sz="2800" dirty="0" smtClean="0"/>
              <a:t>This can be useful if you accidentally delete something and want to restore the older version.</a:t>
            </a:r>
          </a:p>
          <a:p>
            <a:r>
              <a:rPr lang="en-US" altLang="zh-TW" sz="2800" dirty="0" smtClean="0"/>
              <a:t>Similarly, if </a:t>
            </a:r>
            <a:r>
              <a:rPr lang="en-US" altLang="zh-TW" sz="2800" dirty="0" err="1" smtClean="0"/>
              <a:t>emacs</a:t>
            </a:r>
            <a:r>
              <a:rPr lang="en-US" altLang="zh-TW" sz="2800" dirty="0" smtClean="0"/>
              <a:t> crashes, a file is created, with the same name, except for a “#” at the front. </a:t>
            </a:r>
          </a:p>
          <a:p>
            <a:r>
              <a:rPr lang="en-US" altLang="zh-TW" sz="2800" dirty="0" smtClean="0"/>
              <a:t>This file also might have information you want in it. </a:t>
            </a:r>
          </a:p>
          <a:p>
            <a:r>
              <a:rPr lang="en-US" altLang="zh-TW" sz="2800" dirty="0" smtClean="0"/>
              <a:t>So, to use one of these backup files, do this:</a:t>
            </a:r>
          </a:p>
          <a:p>
            <a:pPr marL="514350" indent="-514350">
              <a:buAutoNum type="arabicPeriod"/>
            </a:pPr>
            <a:r>
              <a:rPr lang="en-US" altLang="zh-TW" sz="2800" dirty="0" smtClean="0"/>
              <a:t>You “less” it and see if it has what you want. </a:t>
            </a:r>
          </a:p>
          <a:p>
            <a:pPr marL="514350" indent="-514350">
              <a:buAutoNum type="arabicPeriod"/>
            </a:pPr>
            <a:r>
              <a:rPr lang="en-US" altLang="zh-TW" sz="2800" dirty="0"/>
              <a:t>Y</a:t>
            </a:r>
            <a:r>
              <a:rPr lang="en-US" altLang="zh-TW" sz="2800" dirty="0" smtClean="0"/>
              <a:t>ou copy it to a new name -- don’t keep using it with the ~ or # symbol in the name (or it might get overwritten later by </a:t>
            </a:r>
            <a:r>
              <a:rPr lang="en-US" altLang="zh-TW" sz="2800" dirty="0" err="1" smtClean="0"/>
              <a:t>emacs’s</a:t>
            </a:r>
            <a:r>
              <a:rPr lang="en-US" altLang="zh-TW" sz="2800" dirty="0" smtClean="0"/>
              <a:t> backup system</a:t>
            </a:r>
            <a:r>
              <a:rPr lang="en-US" altLang="zh-TW" sz="2800" dirty="0"/>
              <a:t>.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</a:t>
            </a:r>
            <a:r>
              <a:rPr lang="en-US" altLang="zh-TW" sz="4400" b="0" dirty="0" smtClean="0">
                <a:solidFill>
                  <a:srgbClr val="0070C0"/>
                </a:solidFill>
                <a:latin typeface="Arial" pitchFamily="34" charset="0"/>
                <a:cs typeface="+mn-cs"/>
              </a:rPr>
              <a:t>in </a:t>
            </a:r>
            <a:r>
              <a:rPr lang="en-US" altLang="zh-TW" sz="4400" b="0" dirty="0" err="1" smtClean="0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2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You can also create your files under Windows, but then you will have to worry about a confusing difference between UNIX and Windows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0" y="2743200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 Windows text file is formatted slightly differently than a UNIX text file. </a:t>
            </a:r>
          </a:p>
          <a:p>
            <a:pPr lvl="1" eaLnBrk="1" hangingPunct="1"/>
            <a:r>
              <a:rPr lang="en-US" altLang="zh-TW" sz="2400" dirty="0" smtClean="0"/>
              <a:t>UNIX place a ‘\n’ character at the end of each line</a:t>
            </a:r>
          </a:p>
          <a:p>
            <a:pPr lvl="1" eaLnBrk="1" hangingPunct="1"/>
            <a:r>
              <a:rPr lang="en-US" altLang="zh-TW" sz="2400" dirty="0" smtClean="0"/>
              <a:t>Windows places ‘\r’ </a:t>
            </a:r>
            <a:r>
              <a:rPr lang="en-US" altLang="zh-TW" sz="2400" i="1" dirty="0" smtClean="0"/>
              <a:t>and then </a:t>
            </a:r>
            <a:r>
              <a:rPr lang="en-US" altLang="zh-TW" sz="2400" dirty="0" smtClean="0"/>
              <a:t>‘\n’ at the end of each line</a:t>
            </a:r>
          </a:p>
          <a:p>
            <a:pPr lvl="1" eaLnBrk="1" hangingPunct="1"/>
            <a:r>
              <a:rPr lang="en-US" altLang="zh-TW" sz="2400" dirty="0" smtClean="0"/>
              <a:t>As usual, the UNIX format makes more sense, because you don’t need two characters to do the job of one.</a:t>
            </a:r>
          </a:p>
          <a:p>
            <a:pPr eaLnBrk="1" hangingPunct="1"/>
            <a:r>
              <a:rPr lang="en-US" altLang="zh-TW" sz="2800" dirty="0" smtClean="0"/>
              <a:t>This problem arises if you:</a:t>
            </a:r>
          </a:p>
          <a:p>
            <a:pPr lvl="1" eaLnBrk="1" hangingPunct="1"/>
            <a:r>
              <a:rPr lang="en-US" altLang="zh-TW" sz="2400" dirty="0" smtClean="0"/>
              <a:t>download a text file that is in Windows format</a:t>
            </a:r>
          </a:p>
          <a:p>
            <a:pPr lvl="1" eaLnBrk="1" hangingPunct="1"/>
            <a:r>
              <a:rPr lang="en-US" altLang="zh-TW" sz="2400" dirty="0" smtClean="0"/>
              <a:t>Or if you create the file in Windows, then save it into Cygwin</a:t>
            </a:r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123728" y="314096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841041" y="3597481"/>
            <a:ext cx="6998159" cy="3079200"/>
          </a:xfrm>
          <a:prstGeom prst="wedgeRoundRectCallout">
            <a:avLst>
              <a:gd name="adj1" fmla="val -55042"/>
              <a:gd name="adj2" fmla="val -7076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3200" dirty="0"/>
              <a:t>Have you used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/g++ </a:t>
            </a:r>
            <a:r>
              <a:rPr lang="en-US" altLang="zh-TW" sz="3200" dirty="0"/>
              <a:t>before? The -o flag tells </a:t>
            </a:r>
            <a:r>
              <a:rPr lang="en-US" altLang="zh-TW" sz="3200" dirty="0" err="1" smtClean="0"/>
              <a:t>gcc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to name the executable as “</a:t>
            </a:r>
            <a:r>
              <a:rPr lang="en-US" altLang="zh-TW" sz="3200" dirty="0" err="1" smtClean="0"/>
              <a:t>square.x</a:t>
            </a:r>
            <a:r>
              <a:rPr lang="en-US" altLang="zh-TW" sz="3200" dirty="0" smtClean="0"/>
              <a:t>” </a:t>
            </a:r>
          </a:p>
          <a:p>
            <a:pPr>
              <a:lnSpc>
                <a:spcPct val="95000"/>
              </a:lnSpc>
            </a:pPr>
            <a:r>
              <a:rPr lang="en-US" altLang="zh-TW" sz="3200" dirty="0" smtClean="0"/>
              <a:t>(If no -o flag were given, the executable would have been given a default name: “</a:t>
            </a:r>
            <a:r>
              <a:rPr lang="en-US" altLang="zh-TW" sz="3200" dirty="0" err="1" smtClean="0"/>
              <a:t>a.out</a:t>
            </a:r>
            <a:r>
              <a:rPr lang="en-US" altLang="zh-TW" sz="3200" dirty="0" smtClean="0"/>
              <a:t>” in UNIX / “a.exe” in Cygwin.)</a:t>
            </a:r>
            <a:endParaRPr lang="en-US" altLang="zh-TW" sz="32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44016" y="4349080"/>
            <a:ext cx="7772400" cy="2032248"/>
          </a:xfrm>
          <a:prstGeom prst="wedgeRoundRectCallout">
            <a:avLst>
              <a:gd name="adj1" fmla="val -46878"/>
              <a:gd name="adj2" fmla="val -1018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2000"/>
              </a:lnSpc>
            </a:pPr>
            <a:r>
              <a:rPr lang="en-US" altLang="zh-TW" sz="3200" dirty="0"/>
              <a:t>T</a:t>
            </a:r>
            <a:r>
              <a:rPr lang="en-US" altLang="zh-TW" sz="3200" dirty="0" smtClean="0"/>
              <a:t>o </a:t>
            </a:r>
            <a:r>
              <a:rPr lang="en-US" altLang="zh-TW" sz="3200" dirty="0"/>
              <a:t>run a program, you need to </a:t>
            </a:r>
            <a:r>
              <a:rPr lang="en-US" altLang="zh-TW" sz="3200" dirty="0" smtClean="0"/>
              <a:t>give its </a:t>
            </a:r>
            <a:r>
              <a:rPr lang="en-US" altLang="zh-TW" sz="3200" i="1" dirty="0" smtClean="0"/>
              <a:t>path</a:t>
            </a:r>
            <a:r>
              <a:rPr lang="en-US" altLang="zh-TW" sz="3200" dirty="0" smtClean="0"/>
              <a:t>. </a:t>
            </a:r>
            <a:r>
              <a:rPr lang="en-US" altLang="zh-TW" sz="3200" dirty="0"/>
              <a:t>Since </a:t>
            </a:r>
            <a:r>
              <a:rPr lang="en-US" altLang="zh-TW" sz="3200" dirty="0" smtClean="0"/>
              <a:t>we’ve </a:t>
            </a:r>
            <a:r>
              <a:rPr lang="en-US" altLang="zh-TW" sz="3200" dirty="0"/>
              <a:t>just created this executable within </a:t>
            </a:r>
            <a:r>
              <a:rPr lang="en-US" altLang="zh-TW" sz="3200" dirty="0" smtClean="0"/>
              <a:t>our present </a:t>
            </a:r>
            <a:r>
              <a:rPr lang="en-US" altLang="zh-TW" sz="3200" dirty="0"/>
              <a:t>directory, we use a “./” to indicate </a:t>
            </a:r>
            <a:r>
              <a:rPr lang="en-US" altLang="zh-TW" sz="3200" dirty="0" smtClean="0"/>
              <a:t>that the path is the present directory.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61122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204805" name="AutoShape 5"/>
          <p:cNvSpPr>
            <a:spLocks noChangeArrowheads="1"/>
          </p:cNvSpPr>
          <p:nvPr/>
        </p:nvSpPr>
        <p:spPr bwMode="auto">
          <a:xfrm>
            <a:off x="1371600" y="4343400"/>
            <a:ext cx="5334000" cy="533400"/>
          </a:xfrm>
          <a:prstGeom prst="wedgeRoundRectCallout">
            <a:avLst>
              <a:gd name="adj1" fmla="val -63958"/>
              <a:gd name="adj2" fmla="val -1139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is waiting for you to enter a number.</a:t>
            </a: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6096000" y="1752600"/>
            <a:ext cx="2743200" cy="762000"/>
          </a:xfrm>
          <a:prstGeom prst="ellipse">
            <a:avLst/>
          </a:prstGeom>
          <a:noFill/>
          <a:ln w="412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5536" y="384048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</p:spTree>
    <p:extLst>
      <p:ext uri="{BB962C8B-B14F-4D97-AF65-F5344CB8AC3E}">
        <p14:creationId xmlns:p14="http://schemas.microsoft.com/office/powerpoint/2010/main" val="2351804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6" grpId="0" animBg="1"/>
      <p:bldP spid="204806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3568" y="384048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61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5606" name="AutoShape 10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7" name="AutoShape 11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694944" y="456285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3622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  <p:sp>
        <p:nvSpPr>
          <p:cNvPr id="202761" name="AutoShape 9"/>
          <p:cNvSpPr>
            <a:spLocks noChangeArrowheads="1"/>
          </p:cNvSpPr>
          <p:nvPr/>
        </p:nvSpPr>
        <p:spPr bwMode="auto">
          <a:xfrm>
            <a:off x="1981200" y="2971800"/>
            <a:ext cx="6551240" cy="1033136"/>
          </a:xfrm>
          <a:prstGeom prst="wedgeRoundRectCallout">
            <a:avLst>
              <a:gd name="adj1" fmla="val -19935"/>
              <a:gd name="adj2" fmla="val 5046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No surprises so far. But let us make a file named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holding the value </a:t>
            </a:r>
            <a:r>
              <a:rPr lang="en-US" altLang="zh-TW" sz="2800" dirty="0" smtClean="0"/>
              <a:t>“25”.</a:t>
            </a:r>
            <a:endParaRPr lang="en-US" altLang="zh-TW" sz="28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94944" y="456285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403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1981200" y="2971800"/>
            <a:ext cx="6551240" cy="1033264"/>
          </a:xfrm>
          <a:prstGeom prst="wedgeRoundRectCallout">
            <a:avLst>
              <a:gd name="adj1" fmla="val -41979"/>
              <a:gd name="adj2" fmla="val 103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No surprises so far. But let us </a:t>
            </a:r>
            <a:r>
              <a:rPr lang="en-US" altLang="zh-TW" sz="2800" dirty="0" smtClean="0"/>
              <a:t>make a </a:t>
            </a:r>
            <a:r>
              <a:rPr lang="en-US" altLang="zh-TW" sz="2800" dirty="0"/>
              <a:t>file named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</a:t>
            </a:r>
            <a:r>
              <a:rPr lang="en-US" altLang="zh-TW" sz="2800" dirty="0" smtClean="0"/>
              <a:t>holding the value “25”.</a:t>
            </a:r>
            <a:endParaRPr lang="en-US" altLang="zh-TW" sz="2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352800" y="4554855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0689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57600" y="304800"/>
            <a:ext cx="3581400" cy="2057400"/>
          </a:xfrm>
          <a:prstGeom prst="wedgeRoundRectCallout">
            <a:avLst>
              <a:gd name="adj1" fmla="val -52398"/>
              <a:gd name="adj2" fmla="val 770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Be </a:t>
            </a:r>
            <a:r>
              <a:rPr lang="en-US" altLang="zh-TW" sz="2400" dirty="0">
                <a:solidFill>
                  <a:srgbClr val="FFFF00"/>
                </a:solidFill>
                <a:latin typeface="+mj-lt"/>
              </a:rPr>
              <a:t>careful</a:t>
            </a:r>
            <a:r>
              <a:rPr lang="en-US" altLang="zh-TW" sz="2400" dirty="0"/>
              <a:t>! This will overwrite any information that was previously in the </a:t>
            </a:r>
            <a:r>
              <a:rPr lang="en-US" altLang="zh-TW" sz="2400" dirty="0" err="1"/>
              <a:t>out.file</a:t>
            </a:r>
            <a:r>
              <a:rPr lang="en-US" altLang="zh-TW" sz="2400" dirty="0"/>
              <a:t> file – and it </a:t>
            </a:r>
            <a:r>
              <a:rPr lang="en-US" altLang="zh-TW" sz="2400" dirty="0">
                <a:solidFill>
                  <a:srgbClr val="FFFF00"/>
                </a:solidFill>
              </a:rPr>
              <a:t>won’t ask</a:t>
            </a:r>
            <a:r>
              <a:rPr lang="en-US" altLang="zh-TW" sz="2400" dirty="0"/>
              <a:t> before it overwrites </a:t>
            </a:r>
            <a:r>
              <a:rPr lang="en-US" altLang="zh-TW" sz="2400" dirty="0" smtClean="0"/>
              <a:t>it!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07745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1981200" y="2971800"/>
            <a:ext cx="6551240" cy="1033264"/>
          </a:xfrm>
          <a:prstGeom prst="wedgeRoundRectCallout">
            <a:avLst>
              <a:gd name="adj1" fmla="val -41979"/>
              <a:gd name="adj2" fmla="val 103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No surprises so far. But let us </a:t>
            </a:r>
            <a:r>
              <a:rPr lang="en-US" altLang="zh-TW" sz="2800" dirty="0" smtClean="0"/>
              <a:t>make a </a:t>
            </a:r>
            <a:r>
              <a:rPr lang="en-US" altLang="zh-TW" sz="2800" dirty="0"/>
              <a:t>file named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</a:t>
            </a:r>
            <a:r>
              <a:rPr lang="en-US" altLang="zh-TW" sz="2800" dirty="0" smtClean="0"/>
              <a:t>holding the value “25”.</a:t>
            </a:r>
            <a:endParaRPr lang="en-US" altLang="zh-TW" sz="2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495300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1413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rgbClr val="FFFFFF"/>
                </a:solidFill>
                <a:latin typeface="Times New Roman" pitchFamily="18" charset="0"/>
              </a:rPr>
              <a:t>%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&gt;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inputfile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smtClean="0">
                <a:latin typeface="High Tower Text" pitchFamily="18" charset="0"/>
              </a:rPr>
              <a:t>le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94944" y="561136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1066800" y="5562600"/>
            <a:ext cx="8077200" cy="1295400"/>
          </a:xfrm>
          <a:prstGeom prst="wedgeRoundRectCallout">
            <a:avLst>
              <a:gd name="adj1" fmla="val -55314"/>
              <a:gd name="adj2" fmla="val -552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8000"/>
              </a:lnSpc>
            </a:pPr>
            <a:r>
              <a:rPr lang="en-US" altLang="zh-TW" sz="2800" dirty="0" smtClean="0"/>
              <a:t>Indeed, the </a:t>
            </a:r>
            <a:r>
              <a:rPr lang="en-US" altLang="zh-TW" sz="2800" dirty="0"/>
              <a:t>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contains the number 25.</a:t>
            </a:r>
          </a:p>
          <a:p>
            <a:pPr algn="ctr">
              <a:lnSpc>
                <a:spcPct val="88000"/>
              </a:lnSpc>
            </a:pPr>
            <a:r>
              <a:rPr lang="en-US" altLang="zh-TW" sz="2800" dirty="0"/>
              <a:t>Note: it also contains a '\n'. We know this because the prompt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on </a:t>
            </a:r>
            <a:r>
              <a:rPr lang="en-US" altLang="zh-TW" sz="2800" dirty="0" smtClean="0"/>
              <a:t>a new line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it doesn’t say “25</a:t>
            </a:r>
            <a:r>
              <a:rPr lang="en-US" altLang="zh-TW" sz="2800" dirty="0"/>
              <a:t>%”).</a:t>
            </a:r>
          </a:p>
        </p:txBody>
      </p:sp>
    </p:spTree>
    <p:extLst>
      <p:ext uri="{BB962C8B-B14F-4D97-AF65-F5344CB8AC3E}">
        <p14:creationId xmlns:p14="http://schemas.microsoft.com/office/powerpoint/2010/main" val="344132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is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rgbClr val="FFFFFF"/>
                </a:solidFill>
                <a:latin typeface="Times New Roman" pitchFamily="18" charset="0"/>
              </a:rPr>
              <a:t>%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&gt;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inputfile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759501" y="561136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048000" y="3399531"/>
            <a:ext cx="4044280" cy="1346448"/>
          </a:xfrm>
          <a:prstGeom prst="wedgeRoundRectCallout">
            <a:avLst>
              <a:gd name="adj1" fmla="val -52412"/>
              <a:gd name="adj2" fmla="val 11384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When we run the program with redirection, it takes its input from the </a:t>
            </a:r>
            <a:r>
              <a:rPr lang="en-US" altLang="zh-TW" sz="2800" dirty="0" smtClean="0"/>
              <a:t>file.</a:t>
            </a:r>
            <a:endParaRPr lang="en-US" altLang="zh-TW" sz="2800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066800" y="5562600"/>
            <a:ext cx="8077200" cy="1295400"/>
          </a:xfrm>
          <a:prstGeom prst="wedgeRoundRectCallout">
            <a:avLst>
              <a:gd name="adj1" fmla="val -55314"/>
              <a:gd name="adj2" fmla="val -552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8000"/>
              </a:lnSpc>
            </a:pPr>
            <a:r>
              <a:rPr lang="en-US" altLang="zh-TW" sz="2800" dirty="0" smtClean="0"/>
              <a:t>Indeed, </a:t>
            </a:r>
            <a:r>
              <a:rPr lang="en-US" altLang="zh-TW" sz="2800" dirty="0"/>
              <a:t>the “</a:t>
            </a:r>
            <a:r>
              <a:rPr lang="en-US" altLang="zh-TW" sz="2800" dirty="0" err="1"/>
              <a:t>inputfile</a:t>
            </a:r>
            <a:r>
              <a:rPr lang="en-US" altLang="zh-TW" sz="2800" dirty="0"/>
              <a:t>” contains the number 25.</a:t>
            </a:r>
          </a:p>
          <a:p>
            <a:pPr algn="ctr">
              <a:lnSpc>
                <a:spcPct val="88000"/>
              </a:lnSpc>
            </a:pPr>
            <a:r>
              <a:rPr lang="en-US" altLang="zh-TW" sz="2800" dirty="0"/>
              <a:t>Note: it also contains a '\n'. We know this because the prompt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on </a:t>
            </a:r>
            <a:r>
              <a:rPr lang="en-US" altLang="zh-TW" sz="2800" dirty="0" smtClean="0"/>
              <a:t>a new line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it doesn’t say “25</a:t>
            </a:r>
            <a:r>
              <a:rPr lang="en-US" altLang="zh-TW" sz="2800" dirty="0"/>
              <a:t>%”).</a:t>
            </a:r>
          </a:p>
        </p:txBody>
      </p:sp>
    </p:spTree>
    <p:extLst>
      <p:ext uri="{BB962C8B-B14F-4D97-AF65-F5344CB8AC3E}">
        <p14:creationId xmlns:p14="http://schemas.microsoft.com/office/powerpoint/2010/main" val="1397558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dirty="0" smtClean="0">
              <a:solidFill>
                <a:srgbClr val="0033C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include &lt;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stdio.h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{  int x;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("Enter a number\n");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scanf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("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d",&amp;x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printf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("The square of your number i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d\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n",x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gcc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dirty="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313113" algn="l"/>
              </a:tabLst>
            </a:pPr>
            <a:r>
              <a:rPr lang="en-US" altLang="zh-TW" sz="2000" dirty="0">
                <a:solidFill>
                  <a:srgbClr val="FFFFFF"/>
                </a:solidFill>
                <a:latin typeface="Times New Roman" pitchFamily="18" charset="0"/>
              </a:rPr>
              <a:t>% 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&gt;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inputfile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&lt;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inputfile</a:t>
            </a:r>
            <a:endParaRPr lang="en-US" altLang="zh-TW" sz="28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3048000" y="2996952"/>
            <a:ext cx="4044280" cy="1346448"/>
          </a:xfrm>
          <a:prstGeom prst="wedgeRoundRectCallout">
            <a:avLst>
              <a:gd name="adj1" fmla="val -52412"/>
              <a:gd name="adj2" fmla="val 11384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When we run the program with redirection, it takes its input from the </a:t>
            </a:r>
            <a:r>
              <a:rPr lang="en-US" altLang="zh-TW" sz="2800" dirty="0" smtClean="0"/>
              <a:t>file.</a:t>
            </a:r>
            <a:endParaRPr lang="en-US" altLang="zh-TW" sz="2800" dirty="0"/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5486400" y="5029200"/>
            <a:ext cx="1371600" cy="533400"/>
          </a:xfrm>
          <a:prstGeom prst="wedgeRoundRectCallout">
            <a:avLst>
              <a:gd name="adj1" fmla="val -79051"/>
              <a:gd name="adj2" fmla="val 1398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sz="2800" dirty="0"/>
              <a:t>25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= 625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1295400" y="6324600"/>
            <a:ext cx="4724400" cy="533400"/>
          </a:xfrm>
          <a:prstGeom prst="wedgeRoundRectCallout">
            <a:avLst>
              <a:gd name="adj1" fmla="val -67037"/>
              <a:gd name="adj2" fmla="val -1288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 smtClean="0"/>
              <a:t>Notice </a:t>
            </a:r>
            <a:r>
              <a:rPr lang="en-US" altLang="zh-TW" sz="2800" dirty="0"/>
              <a:t>the “25” didn’t </a:t>
            </a:r>
            <a:r>
              <a:rPr lang="en-US" altLang="zh-TW" sz="2800" dirty="0" smtClean="0"/>
              <a:t>display.</a:t>
            </a:r>
            <a:endParaRPr lang="en-US" altLang="zh-TW" sz="2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94944" y="629107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7092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6" grpId="0" animBg="1"/>
      <p:bldP spid="196616" grpId="1" animBg="1"/>
      <p:bldP spid="196617" grpId="0" animBg="1"/>
      <p:bldP spid="19661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9144000" cy="141277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A Different Kind of Redirection:  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dirty="0" smtClean="0">
                <a:solidFill>
                  <a:srgbClr val="0033CC"/>
                </a:solidFill>
              </a:rPr>
              <a:t>…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`</a:t>
            </a:r>
            <a:endParaRPr lang="en-US" altLang="zh-TW" sz="48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12776"/>
            <a:ext cx="8888288" cy="316835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text within the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 `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`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UNIX command. 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`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`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that command’s output into an argument to be used by another command:</a:t>
            </a:r>
            <a:r>
              <a:rPr lang="en-US" altLang="zh-TW" sz="4400" b="1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3384376"/>
            <a:ext cx="5364088" cy="350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echo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spc="-17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echo `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echo `</a:t>
            </a: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home/Me/start/e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24</a:t>
            </a:fld>
            <a:endParaRPr lang="en-US" altLang="zh-TW" sz="1400" b="0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780635" y="342900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10605" y="411083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7944" y="477513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824" y="545847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66559" y="580526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2343" y="647461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 bwMode="auto">
          <a:xfrm>
            <a:off x="1115616" y="1821227"/>
            <a:ext cx="2527902" cy="1918307"/>
          </a:xfrm>
          <a:prstGeom prst="wedgeEllipseCallout">
            <a:avLst>
              <a:gd name="adj1" fmla="val 66055"/>
              <a:gd name="adj2" fmla="val -1011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tick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b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symbol (`) is</a:t>
            </a:r>
            <a:b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located below</a:t>
            </a:r>
            <a:b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esc key.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906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5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latin typeface="High Tower Text" pitchFamily="18" charset="0"/>
              </a:rPr>
              <a:t>abcdefghijklmno.txt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1"/>
                </a:solidFill>
              </a:rPr>
              <a:t>%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447800" y="1447800"/>
            <a:ext cx="381000" cy="1371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/>
              <a:t>%</a:t>
            </a:r>
            <a:r>
              <a:rPr lang="en-US" altLang="zh-TW" sz="2700">
                <a:latin typeface="High Tower Text" pitchFamily="18" charset="0"/>
              </a:rPr>
              <a:t> cut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latin typeface="High Tower Text" pitchFamily="18" charset="0"/>
              </a:rPr>
              <a:t>complement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latin typeface="High Tower Text" pitchFamily="18" charset="0"/>
              </a:rPr>
              <a:t>c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latin typeface="High Tower Text" pitchFamily="18" charset="0"/>
              </a:rPr>
              <a:t>abcdefghijklmno.txt</a:t>
            </a:r>
            <a:endParaRPr lang="en-US" altLang="zh-TW" sz="27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2209800" y="1951038"/>
            <a:ext cx="3429000" cy="163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8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1447800" y="1447800"/>
            <a:ext cx="2819400" cy="2895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cut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/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/>
              <a:t>).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" y="1752600"/>
            <a:ext cx="6629400" cy="1066800"/>
          </a:xfrm>
          <a:prstGeom prst="wedgeRoundRectCallout">
            <a:avLst>
              <a:gd name="adj1" fmla="val -34002"/>
              <a:gd name="adj2" fmla="val 2659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/>
              <a:t>But wait! I asked for field </a:t>
            </a:r>
            <a:r>
              <a:rPr lang="en-US" altLang="zh-TW" sz="2800" u="sng" dirty="0"/>
              <a:t>2</a:t>
            </a:r>
            <a:r>
              <a:rPr lang="en-US" altLang="zh-TW" sz="2800" b="0" dirty="0"/>
              <a:t>. If there was only one field, then shouldn’t there have been no output? 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195736" y="3124200"/>
            <a:ext cx="6948264" cy="1456928"/>
          </a:xfrm>
          <a:prstGeom prst="wedgeRoundRectCallout">
            <a:avLst>
              <a:gd name="adj1" fmla="val -3695"/>
              <a:gd name="adj2" fmla="val -8584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/>
              <a:t>That would’ve made sense, yes. But cut doesn’t do that. If there are not enough fields, then anything can happen, such as just printing the original line.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dej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700" dirty="0">
                <a:solidFill>
                  <a:schemeClr val="bg2"/>
                </a:solidFill>
              </a:rPr>
              <a:t>%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filelist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 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cut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/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/>
              <a:t>).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15744" y="2198192"/>
            <a:ext cx="3197374" cy="2564085"/>
          </a:xfrm>
          <a:prstGeom prst="wedgeRoundRectCallout">
            <a:avLst>
              <a:gd name="adj1" fmla="val -8652"/>
              <a:gd name="adj2" fmla="val 9661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/>
              <a:t>Although tab is the default delimiter, it is often not what you want. To change it, use the </a:t>
            </a:r>
            <a:r>
              <a:rPr lang="en-US" altLang="zh-TW" sz="2800" b="0" dirty="0">
                <a:solidFill>
                  <a:srgbClr val="FF0000"/>
                </a:solidFill>
              </a:rPr>
              <a:t>-d flag</a:t>
            </a:r>
            <a:r>
              <a:rPr lang="en-US" altLang="zh-TW" sz="2800" b="0" dirty="0"/>
              <a:t>.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V="1">
            <a:off x="7772400" y="1951038"/>
            <a:ext cx="255984" cy="2163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63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4068936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dej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700" dirty="0">
                <a:solidFill>
                  <a:schemeClr val="bg2"/>
                </a:solidFill>
              </a:rPr>
              <a:t>%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filelist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 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/>
              <a:t>%</a:t>
            </a:r>
            <a:r>
              <a:rPr lang="en-US" altLang="zh-TW" sz="2800" dirty="0"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cut </a:t>
            </a:r>
            <a:r>
              <a:rPr lang="en-US" altLang="zh-TW" sz="2800" dirty="0">
                <a:solidFill>
                  <a:srgbClr val="00FF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FF00"/>
                </a:solidFill>
                <a:latin typeface="High Tower Text" pitchFamily="18" charset="0"/>
              </a:rPr>
              <a:t>d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" "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15744" y="2198192"/>
            <a:ext cx="3197374" cy="2564085"/>
          </a:xfrm>
          <a:prstGeom prst="wedgeRoundRectCallout">
            <a:avLst>
              <a:gd name="adj1" fmla="val -15802"/>
              <a:gd name="adj2" fmla="val 498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/>
              <a:t>Although tab is the default delimiter, it is often not what you want. To change it, use the </a:t>
            </a:r>
            <a:r>
              <a:rPr lang="en-US" altLang="zh-TW" sz="2800" b="0" dirty="0">
                <a:solidFill>
                  <a:srgbClr val="FF0000"/>
                </a:solidFill>
              </a:rPr>
              <a:t>-d flag</a:t>
            </a:r>
            <a:r>
              <a:rPr lang="en-US" altLang="zh-TW" sz="2800" b="0" dirty="0"/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5949280"/>
            <a:ext cx="5148064" cy="90872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H="1">
            <a:off x="1524000" y="1920876"/>
            <a:ext cx="6504384" cy="4098924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/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/>
              <a:t>). </a:t>
            </a:r>
          </a:p>
        </p:txBody>
      </p:sp>
      <p:sp>
        <p:nvSpPr>
          <p:cNvPr id="11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30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7772400" y="1951038"/>
            <a:ext cx="255984" cy="2163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0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6374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An example using </a:t>
            </a:r>
            <a:r>
              <a:rPr lang="en-US" altLang="zh-TW" sz="7200" b="1" dirty="0" smtClean="0">
                <a:solidFill>
                  <a:srgbClr val="0066CC"/>
                </a:solidFill>
                <a:latin typeface="High Tower Text" panose="02040502050506030303" pitchFamily="18" charset="0"/>
              </a:rPr>
              <a:t>cut</a:t>
            </a:r>
            <a:r>
              <a:rPr lang="en-US" altLang="zh-TW" sz="4800" b="1" dirty="0" smtClean="0">
                <a:solidFill>
                  <a:srgbClr val="0066CC"/>
                </a:solidFill>
              </a:rPr>
              <a:t> and </a:t>
            </a:r>
            <a:r>
              <a:rPr lang="en-US" altLang="zh-TW" sz="6000" b="1" dirty="0" smtClean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zh-TW" sz="4800" b="1" dirty="0">
              <a:solidFill>
                <a:srgbClr val="0066C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52736"/>
            <a:ext cx="8534400" cy="316835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What if I wanted to see the present working directory’s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itchFamily="18" charset="0"/>
              </a:rPr>
              <a:t>name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, but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itchFamily="18" charset="0"/>
              </a:rPr>
              <a:t>not the full path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?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2060848"/>
            <a:ext cx="5364088" cy="48245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&gt;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tempfile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cut -d/ -f4 &lt;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tempfile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ls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tempfile</a:t>
            </a:r>
            <a:endParaRPr lang="en-US" altLang="zh-TW" sz="2400" b="0" spc="-17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&gt;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tempfile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0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cut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-d/ -f4 &lt;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tempfile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cat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tempfile</a:t>
            </a:r>
            <a:endParaRPr lang="en-US" altLang="zh-TW" sz="2400" b="0" spc="-17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home/Me/start/e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cut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-d/ -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f5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&lt;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tempfile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spc="-17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31</a:t>
            </a:fld>
            <a:endParaRPr lang="en-US" altLang="zh-TW" sz="1400" b="0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780635" y="2111577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278092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4751" y="314096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8607" y="482918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38767" y="5167512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83968" y="584416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1728192" y="5149164"/>
            <a:ext cx="405408" cy="3680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9605" y="584416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3728" y="3795912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909089" y="2724311"/>
            <a:ext cx="1438775" cy="444466"/>
            <a:chOff x="1909089" y="3372383"/>
            <a:chExt cx="1438775" cy="444466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3287730" y="3428999"/>
              <a:ext cx="60134" cy="33647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 flipV="1">
              <a:off x="2780632" y="3428999"/>
              <a:ext cx="455727" cy="33647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 flipV="1">
              <a:off x="1909089" y="3372383"/>
              <a:ext cx="1296448" cy="44446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2267744" y="2325317"/>
            <a:ext cx="255521" cy="23958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20335" y="2325317"/>
            <a:ext cx="255521" cy="23958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2423" y="2325317"/>
            <a:ext cx="255521" cy="239587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4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691680" y="2325317"/>
            <a:ext cx="255521" cy="23958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3851920" y="2576810"/>
            <a:ext cx="72008" cy="521642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27784" y="3795912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28192" y="3743297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6156" y="481089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30620" y="4750101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126156" y="4481712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30620" y="441354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1730620" y="5775647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169605" y="652696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730620" y="645844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sp>
        <p:nvSpPr>
          <p:cNvPr id="69" name="Oval 68"/>
          <p:cNvSpPr/>
          <p:nvPr/>
        </p:nvSpPr>
        <p:spPr bwMode="auto">
          <a:xfrm>
            <a:off x="4564898" y="5999586"/>
            <a:ext cx="255521" cy="239587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5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 flipV="1">
            <a:off x="4044323" y="6207708"/>
            <a:ext cx="523653" cy="37741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921299" y="6519836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uiExpand="1" build="allAtOnce" animBg="1"/>
      <p:bldP spid="2" grpId="0" animBg="1"/>
      <p:bldP spid="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3" grpId="0"/>
      <p:bldP spid="28" grpId="0"/>
      <p:bldP spid="60" grpId="0"/>
      <p:bldP spid="62" grpId="0"/>
      <p:bldP spid="67" grpId="0"/>
      <p:bldP spid="69" grpId="0" animBg="1"/>
      <p:bldP spid="69" grpId="1" animBg="1"/>
      <p:bldP spid="70" grpId="0" animBg="1"/>
      <p:bldP spid="7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An example using </a:t>
            </a:r>
            <a:r>
              <a:rPr lang="en-US" altLang="zh-TW" sz="7200" b="1" dirty="0" smtClean="0">
                <a:solidFill>
                  <a:srgbClr val="0066CC"/>
                </a:solidFill>
                <a:latin typeface="High Tower Text" panose="02040502050506030303" pitchFamily="18" charset="0"/>
              </a:rPr>
              <a:t>cut</a:t>
            </a:r>
            <a:r>
              <a:rPr lang="en-US" altLang="zh-TW" sz="4800" b="1" dirty="0" smtClean="0">
                <a:solidFill>
                  <a:srgbClr val="0066CC"/>
                </a:solidFill>
              </a:rPr>
              <a:t> and </a:t>
            </a:r>
            <a:r>
              <a:rPr lang="en-US" altLang="zh-TW" sz="6000" b="1" dirty="0" smtClean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zh-TW" sz="4800" b="1" dirty="0">
              <a:solidFill>
                <a:srgbClr val="0066C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32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73169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What if I wanted to see the present working directory’s </a:t>
            </a:r>
            <a:r>
              <a:rPr lang="en-US" altLang="zh-TW" b="0" i="1" kern="0" dirty="0" smtClean="0">
                <a:solidFill>
                  <a:srgbClr val="FF0000"/>
                </a:solidFill>
                <a:latin typeface="Times New Roman" pitchFamily="18" charset="0"/>
              </a:rPr>
              <a:t>name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, but </a:t>
            </a:r>
            <a:r>
              <a:rPr lang="en-US" altLang="zh-TW" b="0" i="1" kern="0" dirty="0" smtClean="0">
                <a:solidFill>
                  <a:srgbClr val="FF0000"/>
                </a:solidFill>
                <a:latin typeface="Times New Roman" pitchFamily="18" charset="0"/>
              </a:rPr>
              <a:t>not the full path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Times New Roman" pitchFamily="18" charset="0"/>
              </a:rPr>
              <a:t>That did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Times New Roman" pitchFamily="18" charset="0"/>
              </a:rPr>
              <a:t>n’</a:t>
            </a:r>
            <a:r>
              <a:rPr lang="en-US" altLang="zh-TW" b="0" kern="0" dirty="0" smtClean="0">
                <a:solidFill>
                  <a:srgbClr val="000000"/>
                </a:solidFill>
                <a:latin typeface="Times New Roman" pitchFamily="18" charset="0"/>
              </a:rPr>
              <a:t>t work very well, because we had to know the path length in order to print only the final field.</a:t>
            </a:r>
          </a:p>
          <a:p>
            <a:pPr marL="0" lvl="0" indent="0" eaLnBrk="1" hangingPunct="1">
              <a:buNone/>
            </a:pPr>
            <a:endParaRPr lang="en-US" altLang="zh-TW" b="0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Times New Roman" pitchFamily="18" charset="0"/>
              </a:rPr>
              <a:t>Actually</a:t>
            </a:r>
            <a:r>
              <a:rPr lang="en-US" altLang="zh-TW" b="0" kern="0" dirty="0">
                <a:solidFill>
                  <a:srgbClr val="000000"/>
                </a:solidFill>
                <a:latin typeface="Times New Roman" pitchFamily="18" charset="0"/>
              </a:rPr>
              <a:t>, there’s another way to do this: </a:t>
            </a:r>
            <a:r>
              <a:rPr lang="en-US" altLang="zh-TW" kern="0" dirty="0" err="1">
                <a:solidFill>
                  <a:srgbClr val="C00000"/>
                </a:solidFill>
                <a:latin typeface="Times New Roman" pitchFamily="18" charset="0"/>
              </a:rPr>
              <a:t>basename</a:t>
            </a:r>
            <a:endParaRPr lang="en-US" altLang="zh-TW" kern="0" dirty="0">
              <a:solidFill>
                <a:srgbClr val="C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28192" y="1676400"/>
            <a:ext cx="5364088" cy="518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0" y="1676400"/>
            <a:ext cx="57912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err="1">
                <a:solidFill>
                  <a:srgbClr val="0066CC"/>
                </a:solidFill>
              </a:rPr>
              <a:t>basename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33</a:t>
            </a:fld>
            <a:endParaRPr lang="en-US" altLang="zh-TW" sz="1400" b="0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780635" y="2759649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26799" y="342900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06158" y="410578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50071" y="4789125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0856" y="5473937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45654" y="5805264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69605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908720"/>
            <a:ext cx="85344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5000"/>
              </a:lnSpc>
              <a:buFontTx/>
              <a:buNone/>
            </a:pPr>
            <a:r>
              <a:rPr lang="en-US" altLang="zh-TW" sz="4400" b="1" kern="0" dirty="0" err="1" smtClean="0">
                <a:solidFill>
                  <a:srgbClr val="FF0000"/>
                </a:solidFill>
                <a:latin typeface="High Tower Text" pitchFamily="18" charset="0"/>
              </a:rPr>
              <a:t>basename</a:t>
            </a:r>
            <a:r>
              <a:rPr lang="en-US" altLang="zh-TW" b="0" kern="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itchFamily="18" charset="0"/>
              </a:rPr>
              <a:t>prints the end part of the argument sent to it. If that argument is the directory path, then it prints the directory name.</a:t>
            </a:r>
            <a:endParaRPr lang="en-US" altLang="zh-TW" b="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5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kumimoji="1" lang="en-US" sz="23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34</a:t>
            </a:fld>
            <a:endParaRPr lang="en-US" altLang="zh-TW" sz="1400" b="0" dirty="0"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23015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1524000" y="1676400"/>
            <a:ext cx="57912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7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rgbClr val="FFFFFF">
                    <a:lumMod val="95000"/>
                  </a:srgbClr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rgbClr val="FFFFFF">
                  <a:lumMod val="95000"/>
                </a:srgb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tail -7 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35</a:t>
            </a:fld>
            <a:endParaRPr lang="en-US" altLang="zh-TW" sz="1400" b="0" dirty="0"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05200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5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  <a:p>
            <a:pPr>
              <a:lnSpc>
                <a:spcPct val="93000"/>
              </a:lnSpc>
            </a:pPr>
            <a:r>
              <a:rPr lang="en-US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36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700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37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7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27 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1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39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9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676400" y="2971800"/>
            <a:ext cx="3581400" cy="1219200"/>
          </a:xfrm>
          <a:prstGeom prst="wedgeRoundRectCallout">
            <a:avLst>
              <a:gd name="adj1" fmla="val -58977"/>
              <a:gd name="adj2" fmla="val 1452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This misspelling </a:t>
            </a:r>
            <a:r>
              <a:rPr lang="en-US" altLang="zh-TW" sz="2400" dirty="0"/>
              <a:t>would have put an error message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1561142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40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4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41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42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12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history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Lists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</a:t>
            </a: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history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commands you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typed.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43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676400"/>
            <a:ext cx="5791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0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!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cd e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!28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44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he </a:t>
            </a:r>
            <a:r>
              <a:rPr lang="en-US" altLang="zh-TW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19400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!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!28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45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he </a:t>
            </a:r>
            <a:r>
              <a:rPr lang="en-US" altLang="zh-TW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!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 smtClean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!28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46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he </a:t>
            </a:r>
            <a:r>
              <a:rPr lang="en-US" altLang="zh-TW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!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&gt; </a:t>
            </a:r>
            <a:r>
              <a:rPr lang="en-US" altLang="zh-TW" sz="2400" b="0" spc="-17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!28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latin typeface="Lucida Console" pitchFamily="49" charset="0"/>
                <a:ea typeface="新細明體" charset="-120"/>
              </a:rPr>
              <a:t>%</a:t>
            </a: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!p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47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175828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he </a:t>
            </a:r>
            <a:r>
              <a:rPr lang="en-US" altLang="zh-TW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183294" y="5785207"/>
            <a:ext cx="4953000" cy="1066800"/>
          </a:xfrm>
          <a:prstGeom prst="wedgeRoundRectCallout">
            <a:avLst>
              <a:gd name="adj1" fmla="val -79637"/>
              <a:gd name="adj2" fmla="val 2994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 smtClean="0"/>
              <a:t>You can also do it by using starting letters, rather than a number.</a:t>
            </a:r>
            <a:endParaRPr lang="en-US" altLang="zh-TW" sz="2800" b="0" dirty="0"/>
          </a:p>
        </p:txBody>
      </p:sp>
      <p:sp>
        <p:nvSpPr>
          <p:cNvPr id="10" name="Rectangle 9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6481978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!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tail -7 </a:t>
            </a: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!28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!p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175828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he </a:t>
            </a:r>
            <a:r>
              <a:rPr lang="en-US" altLang="zh-TW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!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25  </a:t>
            </a:r>
            <a:r>
              <a:rPr lang="en-US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!28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!p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49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175828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he </a:t>
            </a:r>
            <a:r>
              <a:rPr lang="en-US" altLang="zh-TW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goes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screen,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unless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redirected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to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"hi back at you"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send only the error messages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66CC"/>
                </a:solidFill>
              </a:rPr>
              <a:t>!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28192" y="1685676"/>
            <a:ext cx="5364088" cy="5172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 26  </a:t>
            </a:r>
            <a:r>
              <a:rPr lang="en-US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27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28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29 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cd </a:t>
            </a:r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30  </a:t>
            </a:r>
            <a:r>
              <a:rPr lang="en-US" altLang="zh-TW" sz="2400" b="0" spc="-170" dirty="0" err="1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31  </a:t>
            </a:r>
            <a:r>
              <a:rPr lang="en-US" altLang="zh-TW" sz="2400" b="0" spc="-17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history </a:t>
            </a:r>
            <a:r>
              <a:rPr lang="en-US" altLang="zh-TW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</a:t>
            </a:r>
            <a:r>
              <a:rPr lang="en-US" altLang="zh-TW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hfile</a:t>
            </a:r>
            <a:endParaRPr lang="en-US" altLang="zh-TW" sz="2400" b="0" spc="-17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</a:t>
            </a: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!28</a:t>
            </a:r>
          </a:p>
          <a:p>
            <a:pPr>
              <a:lnSpc>
                <a:spcPct val="93000"/>
              </a:lnSpc>
            </a:pP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altLang="zh-TW" sz="2400" b="0" spc="-17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altLang="zh-TW" sz="2400" b="0" spc="-17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`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e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% !p</a:t>
            </a:r>
          </a:p>
          <a:p>
            <a:pPr>
              <a:lnSpc>
                <a:spcPct val="93000"/>
              </a:lnSpc>
            </a:pPr>
            <a:r>
              <a:rPr lang="en-US" altLang="zh-TW" sz="2400" b="0" dirty="0" err="1" smtClean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endParaRPr lang="en-US" altLang="zh-TW" sz="2400" b="0" dirty="0" smtClean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pPr>
              <a:lnSpc>
                <a:spcPct val="93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/home/Me/start</a:t>
            </a:r>
            <a:endParaRPr lang="en-US" altLang="zh-TW" sz="2400" b="0" dirty="0">
              <a:solidFill>
                <a:schemeClr val="bg1">
                  <a:lumMod val="95000"/>
                </a:schemeClr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77409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50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1524000"/>
            <a:ext cx="5791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175828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he </a:t>
            </a:r>
            <a:r>
              <a:rPr lang="en-US" altLang="zh-TW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command is a way to rerun an old command,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based on its history number.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7960" y="6417226"/>
            <a:ext cx="294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  <a:ea typeface="新細明體" charset="-120"/>
              </a:rPr>
              <a:t>%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72510" y="6497090"/>
            <a:ext cx="1385" cy="2960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733800" y="2514600"/>
            <a:ext cx="5181600" cy="1981200"/>
          </a:xfrm>
          <a:prstGeom prst="wedgeRoundRectCallout">
            <a:avLst>
              <a:gd name="adj1" fmla="val -32939"/>
              <a:gd name="adj2" fmla="val -14214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 smtClean="0"/>
              <a:t>Although you can run commands this way, it is </a:t>
            </a:r>
            <a:r>
              <a:rPr lang="en-US" altLang="zh-TW" sz="2800" b="0" dirty="0" smtClean="0">
                <a:solidFill>
                  <a:srgbClr val="FF0000"/>
                </a:solidFill>
              </a:rPr>
              <a:t>very dangerous</a:t>
            </a:r>
            <a:r>
              <a:rPr lang="en-US" altLang="zh-TW" sz="2800" b="0" dirty="0" smtClean="0"/>
              <a:t>, because you might type the wrong number and end up erasing files, etc.  </a:t>
            </a:r>
            <a:endParaRPr lang="en-US" altLang="zh-TW" sz="2800" b="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810000" y="4953000"/>
            <a:ext cx="4114800" cy="1447800"/>
          </a:xfrm>
          <a:prstGeom prst="wedgeRoundRectCallout">
            <a:avLst>
              <a:gd name="adj1" fmla="val 1518"/>
              <a:gd name="adj2" fmla="val -15137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 dirty="0" smtClean="0"/>
              <a:t>The better way is to use the ‘</a:t>
            </a:r>
            <a:r>
              <a:rPr lang="en-US" altLang="zh-TW" sz="2800" dirty="0" smtClean="0"/>
              <a:t>up arrow</a:t>
            </a:r>
            <a:r>
              <a:rPr lang="en-US" altLang="zh-TW" sz="2800" b="0" dirty="0" smtClean="0"/>
              <a:t>’ button to scroll through previous commands.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23301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78147"/>
              </p:ext>
            </p:extLst>
          </p:nvPr>
        </p:nvGraphicFramePr>
        <p:xfrm>
          <a:off x="107504" y="1556792"/>
          <a:ext cx="9036496" cy="51724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04256"/>
                <a:gridCol w="673224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keyboard input to come from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&gt;, 2&gt;, &gt;&amp;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&gt;&gt;, 2&gt;&gt;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screen output to the end of a file</a:t>
                      </a:r>
                    </a:p>
                  </a:txBody>
                  <a:tcPr horzOverflow="overflow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`…`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Redirect the output to instead become an argument</a:t>
                      </a:r>
                    </a:p>
                  </a:txBody>
                  <a:tcPr horzOverflow="overflow"/>
                </a:tc>
              </a:tr>
              <a:tr h="887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/>
                </a:tc>
              </a:tr>
              <a:tr h="283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/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Lists the history of commands you typed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!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Rerun earlier commands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1231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Summary of topics covered 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thus far in lecture today</a:t>
            </a:r>
          </a:p>
        </p:txBody>
      </p:sp>
    </p:spTree>
    <p:extLst>
      <p:ext uri="{BB962C8B-B14F-4D97-AF65-F5344CB8AC3E}">
        <p14:creationId xmlns:p14="http://schemas.microsoft.com/office/powerpoint/2010/main" val="1493015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chemeClr val="bg1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9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rgbClr val="FF0000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4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300" smtClean="0">
                <a:solidFill>
                  <a:srgbClr val="FF0000"/>
                </a:solidFill>
              </a:rPr>
              <a:t>command counts </a:t>
            </a:r>
            <a:r>
              <a:rPr lang="en-US" altLang="zh-TW" sz="2300" i="1" smtClean="0">
                <a:solidFill>
                  <a:srgbClr val="FF0000"/>
                </a:solidFill>
              </a:rPr>
              <a:t>things</a:t>
            </a:r>
            <a:r>
              <a:rPr lang="en-US" altLang="zh-TW" sz="2300" smtClean="0">
                <a:solidFill>
                  <a:srgbClr val="FF0000"/>
                </a:solidFill>
              </a:rPr>
              <a:t>, but how to make it count </a:t>
            </a:r>
            <a:r>
              <a:rPr lang="en-US" altLang="zh-TW" sz="2300" i="1" u="sng" smtClean="0">
                <a:solidFill>
                  <a:srgbClr val="FF0000"/>
                </a:solidFill>
              </a:rPr>
              <a:t>these</a:t>
            </a:r>
            <a:r>
              <a:rPr lang="en-US" altLang="zh-TW" sz="2300" smtClean="0">
                <a:solidFill>
                  <a:srgbClr val="FF0000"/>
                </a:solidFill>
              </a:rPr>
              <a:t> things?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16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wc</a:t>
            </a:r>
            <a:r>
              <a:rPr lang="en-US" altLang="zh-TW" sz="2000" smtClean="0"/>
              <a:t> </a:t>
            </a:r>
            <a:r>
              <a:rPr lang="en-US" altLang="zh-TW" sz="2300" smtClean="0"/>
              <a:t>command counts </a:t>
            </a:r>
            <a:r>
              <a:rPr lang="en-US" altLang="zh-TW" sz="2300" i="1" smtClean="0"/>
              <a:t>things</a:t>
            </a:r>
            <a:r>
              <a:rPr lang="en-US" altLang="zh-TW" sz="2300" smtClean="0"/>
              <a:t>, but how to make it count </a:t>
            </a:r>
            <a:r>
              <a:rPr lang="en-US" altLang="zh-TW" sz="2300" i="1" u="sng" smtClean="0"/>
              <a:t>these</a:t>
            </a:r>
            <a:r>
              <a:rPr lang="en-US" altLang="zh-TW" sz="2300" smtClean="0"/>
              <a:t> things?</a:t>
            </a:r>
            <a:r>
              <a:rPr lang="en-US" altLang="zh-TW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</a:rPr>
              <a:t>•</a:t>
            </a:r>
            <a:r>
              <a:rPr lang="en-US" altLang="zh-TW" sz="2000" smtClean="0"/>
              <a:t> 	</a:t>
            </a:r>
            <a:r>
              <a:rPr lang="en-US" altLang="zh-TW" sz="2400" smtClean="0">
                <a:solidFill>
                  <a:srgbClr val="FF0000"/>
                </a:solidFill>
              </a:rPr>
              <a:t>We can solve this by </a:t>
            </a:r>
            <a:r>
              <a:rPr lang="en-US" altLang="zh-TW" sz="2400" i="1" smtClean="0">
                <a:solidFill>
                  <a:srgbClr val="FF0000"/>
                </a:solidFill>
              </a:rPr>
              <a:t>redirection</a:t>
            </a:r>
            <a:r>
              <a:rPr lang="en-US" altLang="zh-TW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</a:t>
            </a:r>
            <a:r>
              <a:rPr lang="en-US" altLang="zh-TW" sz="2400" b="1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	</a:t>
            </a:r>
            <a:r>
              <a:rPr lang="en-US" altLang="zh-TW" sz="2000" b="1" smtClean="0"/>
              <a:t>%</a:t>
            </a:r>
            <a:endParaRPr lang="zh-TW" altLang="en-US" sz="2400" b="1" smtClean="0">
              <a:latin typeface="High Tower Text" pitchFamily="18" charset="0"/>
            </a:endParaRP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3124200" y="3048000"/>
            <a:ext cx="5867400" cy="1828800"/>
          </a:xfrm>
          <a:prstGeom prst="wedgeRoundRectCallout">
            <a:avLst>
              <a:gd name="adj1" fmla="val -88193"/>
              <a:gd name="adj2" fmla="val 1140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Notice that ls is unique among common UNIX commands, in that the output is different when redirected than when sent to the screen: each file goes on its own line.</a:t>
            </a:r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1981200" y="3124200"/>
            <a:ext cx="5867400" cy="1828800"/>
          </a:xfrm>
          <a:prstGeom prst="wedgeRoundRectCallout">
            <a:avLst>
              <a:gd name="adj1" fmla="val -55815"/>
              <a:gd name="adj2" fmla="val 92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TW" sz="2400" smtClean="0"/>
              <a:t>Know</a:t>
            </a:r>
            <a:r>
              <a:rPr lang="en-US" altLang="zh-TW" sz="2400" smtClean="0"/>
              <a:t> </a:t>
            </a:r>
            <a:r>
              <a:rPr lang="en-US" altLang="zh-TW" sz="2400" dirty="0"/>
              <a:t>that this “&lt;” was not actually needed, because </a:t>
            </a:r>
            <a:r>
              <a:rPr lang="en-US" altLang="zh-TW" sz="2800" spc="-200" dirty="0" err="1">
                <a:latin typeface="High Tower Text" pitchFamily="18" charset="0"/>
              </a:rPr>
              <a:t>w</a:t>
            </a:r>
            <a:r>
              <a:rPr lang="en-US" altLang="zh-TW" sz="2800" dirty="0" err="1">
                <a:latin typeface="High Tower Text" pitchFamily="18" charset="0"/>
              </a:rPr>
              <a:t>c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allows </a:t>
            </a:r>
            <a:r>
              <a:rPr lang="en-US" altLang="zh-TW" sz="2400" dirty="0"/>
              <a:t>a </a:t>
            </a:r>
            <a:r>
              <a:rPr lang="en-US" altLang="zh-TW" sz="2400" dirty="0" smtClean="0"/>
              <a:t>filename </a:t>
            </a:r>
            <a:r>
              <a:rPr lang="en-US" altLang="zh-TW" sz="2400" dirty="0"/>
              <a:t>as an argument. Some UNIX commands work like this,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but </a:t>
            </a:r>
            <a:r>
              <a:rPr lang="en-US" altLang="zh-TW" sz="2400" dirty="0"/>
              <a:t>others don’t.</a:t>
            </a:r>
          </a:p>
        </p:txBody>
      </p:sp>
    </p:spTree>
    <p:extLst>
      <p:ext uri="{BB962C8B-B14F-4D97-AF65-F5344CB8AC3E}">
        <p14:creationId xmlns:p14="http://schemas.microsoft.com/office/powerpoint/2010/main" val="2864856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nimBg="1"/>
      <p:bldP spid="174086" grpId="0" animBg="1"/>
      <p:bldP spid="17408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04800"/>
            <a:ext cx="8229600" cy="6248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	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000" b="1" smtClean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124200" y="3048000"/>
            <a:ext cx="5867400" cy="1828800"/>
          </a:xfrm>
          <a:prstGeom prst="wedgeRoundRectCallout">
            <a:avLst>
              <a:gd name="adj1" fmla="val -71186"/>
              <a:gd name="adj2" fmla="val -3570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Notice that ls is unique among common UNIX commands, in that the output is different when redirected than when sent to the screen: each file goes on its own line.</a:t>
            </a:r>
          </a:p>
        </p:txBody>
      </p:sp>
      <p:sp>
        <p:nvSpPr>
          <p:cNvPr id="208902" name="AutoShape 6"/>
          <p:cNvSpPr>
            <a:spLocks noChangeArrowheads="1"/>
          </p:cNvSpPr>
          <p:nvPr/>
        </p:nvSpPr>
        <p:spPr bwMode="auto">
          <a:xfrm>
            <a:off x="3886200" y="2590800"/>
            <a:ext cx="3581400" cy="1676400"/>
          </a:xfrm>
          <a:prstGeom prst="wedgeRoundRectCallout">
            <a:avLst>
              <a:gd name="adj1" fmla="val -101677"/>
              <a:gd name="adj2" fmla="val -1361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And that difference of ls’s behavior explains why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err="1" smtClean="0"/>
              <a:t>wc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-l gave an answer of 10, rather </a:t>
            </a:r>
            <a:r>
              <a:rPr lang="en-US" altLang="zh-TW" sz="2400" dirty="0" smtClean="0"/>
              <a:t>than an </a:t>
            </a:r>
            <a:r>
              <a:rPr lang="en-US" altLang="zh-TW" sz="2400" dirty="0"/>
              <a:t>answer of 3.</a:t>
            </a:r>
          </a:p>
        </p:txBody>
      </p:sp>
    </p:spTree>
    <p:extLst>
      <p:ext uri="{BB962C8B-B14F-4D97-AF65-F5344CB8AC3E}">
        <p14:creationId xmlns:p14="http://schemas.microsoft.com/office/powerpoint/2010/main" val="140091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8902" grpId="0" animBg="1"/>
      <p:bldP spid="208902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908720"/>
            <a:ext cx="9048464" cy="151216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For example, suppose we want to know how long the path to the current directory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We can get the path with the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zh-TW" sz="2400" dirty="0" smtClean="0">
                <a:solidFill>
                  <a:schemeClr val="bg1"/>
                </a:solidFill>
              </a:rPr>
              <a:t> command: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sz="2400" dirty="0" smtClean="0">
              <a:latin typeface="High Tower Text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496" y="908720"/>
            <a:ext cx="9048464" cy="1296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indent="-287338" eaLnBrk="1" hangingPunct="1">
              <a:lnSpc>
                <a:spcPct val="80000"/>
              </a:lnSpc>
            </a:pPr>
            <a:r>
              <a:rPr lang="en-US" altLang="zh-TW" sz="2800" b="0" kern="0" dirty="0" smtClean="0"/>
              <a:t>You generally redirect output to a file to </a:t>
            </a:r>
            <a:r>
              <a:rPr lang="en-US" altLang="zh-TW" sz="2800" b="0" i="1" kern="0" dirty="0" smtClean="0"/>
              <a:t>save</a:t>
            </a:r>
            <a:r>
              <a:rPr lang="en-US" altLang="zh-TW" sz="2800" b="0" kern="0" dirty="0" smtClean="0"/>
              <a:t> the info.</a:t>
            </a:r>
          </a:p>
          <a:p>
            <a:pPr marL="627063" lvl="1" indent="-339725" eaLnBrk="1" hangingPunct="1">
              <a:lnSpc>
                <a:spcPct val="80000"/>
              </a:lnSpc>
            </a:pPr>
            <a:r>
              <a:rPr lang="en-US" altLang="zh-TW" b="0" kern="0" spc="-10" dirty="0" smtClean="0"/>
              <a:t>After all, if it goes to the screen, it is lost; if it goes to a file, you can open that file to see what was printed.</a:t>
            </a:r>
            <a:endParaRPr lang="en-US" altLang="zh-TW" b="0" kern="0" spc="-10" dirty="0" smtClean="0">
              <a:latin typeface="High Tower Text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504" y="-27384"/>
            <a:ext cx="88553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Useful Stuff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9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691680" y="3501008"/>
            <a:ext cx="5832648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/home/Me/subdir1/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504" y="-27384"/>
            <a:ext cx="88553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Useful Stuff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1680" y="5805264"/>
            <a:ext cx="5832648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&gt;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mypath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mypath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2060848"/>
            <a:ext cx="5832648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/home/Me/subdir1/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908720"/>
            <a:ext cx="9108504" cy="604867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For example, suppose we want to know how long the path to the current directory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We can get the path with the </a:t>
            </a:r>
            <a:r>
              <a:rPr lang="en-US" altLang="zh-TW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zh-TW" sz="2400" dirty="0" smtClean="0"/>
              <a:t> command: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pc="-40" dirty="0" smtClean="0"/>
              <a:t>And we can get just the directory with the </a:t>
            </a:r>
            <a:r>
              <a:rPr lang="en-US" altLang="zh-TW" sz="2400" b="1" spc="-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altLang="zh-TW" sz="2400" spc="-40" dirty="0" smtClean="0"/>
              <a:t> command: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2400" dirty="0" smtClean="0">
                <a:solidFill>
                  <a:srgbClr val="C00000"/>
                </a:solidFill>
              </a:rPr>
              <a:t>	    Q: But, how to make the above work without having to	  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     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1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spc="-20" dirty="0" smtClean="0">
                <a:solidFill>
                  <a:srgbClr val="C00000"/>
                </a:solidFill>
              </a:rPr>
              <a:t>physically type the path as an argument to </a:t>
            </a:r>
            <a:r>
              <a:rPr lang="en-US" altLang="zh-TW" sz="2400" b="1" spc="-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altLang="zh-TW" sz="2400" spc="-20" dirty="0" smtClean="0">
                <a:solidFill>
                  <a:srgbClr val="C00000"/>
                </a:solidFill>
              </a:rPr>
              <a:t>?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00" dirty="0" smtClean="0"/>
              <a:t/>
            </a:r>
            <a:br>
              <a:rPr lang="en-US" altLang="zh-TW" sz="400" dirty="0" smtClean="0"/>
            </a:b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339933"/>
                </a:solidFill>
              </a:rPr>
              <a:t>	    A: We earlier did it with ``. But we can also use a redirect       </a:t>
            </a:r>
            <a:br>
              <a:rPr lang="en-US" altLang="zh-TW" sz="2400" dirty="0" smtClean="0">
                <a:solidFill>
                  <a:srgbClr val="339933"/>
                </a:solidFill>
              </a:rPr>
            </a:br>
            <a:r>
              <a:rPr lang="en-US" altLang="zh-TW" sz="2400" dirty="0" smtClean="0">
                <a:solidFill>
                  <a:srgbClr val="339933"/>
                </a:solidFill>
              </a:rPr>
              <a:t>              </a:t>
            </a:r>
            <a:r>
              <a:rPr lang="en-US" altLang="zh-TW" sz="2400" spc="-40" dirty="0" smtClean="0">
                <a:solidFill>
                  <a:srgbClr val="339933"/>
                </a:solidFill>
              </a:rPr>
              <a:t>to save the </a:t>
            </a:r>
            <a:r>
              <a:rPr lang="en-US" altLang="zh-TW" sz="2400" b="1" spc="-40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zh-TW" sz="2400" b="1" spc="-40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339933"/>
                </a:solidFill>
              </a:rPr>
              <a:t>info, rather</a:t>
            </a:r>
            <a:r>
              <a:rPr lang="en-US" altLang="zh-TW" sz="1400" spc="-40" dirty="0" smtClean="0">
                <a:solidFill>
                  <a:srgbClr val="339933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339933"/>
                </a:solidFill>
              </a:rPr>
              <a:t>than “losing” it to the screen:</a:t>
            </a:r>
            <a:endParaRPr lang="en-US" altLang="zh-TW" sz="2000" spc="-40" dirty="0" smtClean="0">
              <a:solidFill>
                <a:srgbClr val="339933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sz="2400" dirty="0" smtClean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49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504" y="-27384"/>
            <a:ext cx="88553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Useful Stuff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935" y="2302768"/>
            <a:ext cx="9048464" cy="17022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But sometimes you redirect output to hide unwanted display messages.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0" kern="0" dirty="0" smtClean="0"/>
              <a:t>After all, if it goes to a file then it won’t display on the screen.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2400" b="0" kern="0" dirty="0"/>
              <a:t>	</a:t>
            </a:r>
            <a:r>
              <a:rPr lang="en-US" altLang="zh-TW" sz="2400" b="0" kern="0" dirty="0" smtClean="0"/>
              <a:t>Thus: </a:t>
            </a:r>
            <a:r>
              <a:rPr lang="en-US" altLang="zh-TW" sz="2400" b="0" kern="0" dirty="0" smtClean="0">
                <a:solidFill>
                  <a:srgbClr val="0033CC"/>
                </a:solidFill>
              </a:rPr>
              <a:t>Output Redirection for Garbage.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96" y="908720"/>
            <a:ext cx="9048464" cy="1296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You generally redirect output to a file to </a:t>
            </a:r>
            <a:r>
              <a:rPr lang="en-US" altLang="zh-TW" sz="2800" b="0" i="1" kern="0" dirty="0" smtClean="0"/>
              <a:t>save</a:t>
            </a:r>
            <a:r>
              <a:rPr lang="en-US" altLang="zh-TW" sz="2800" b="0" kern="0" dirty="0" smtClean="0"/>
              <a:t> the info.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0" kern="0" dirty="0" smtClean="0"/>
              <a:t>After all, if it goes to the screen, it is lost; if it goes to a file, you can open that file to see what was printed.</a:t>
            </a:r>
            <a:endParaRPr lang="en-US" altLang="zh-TW" sz="2400" b="0" kern="0" dirty="0" smtClean="0">
              <a:latin typeface="High Tower Text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-24544"/>
            <a:ext cx="8686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Garbage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14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&gt;&amp;,  2&gt;,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063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6453336"/>
            <a:ext cx="9048464" cy="432048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zh-TW" sz="2800" dirty="0" smtClean="0">
                <a:solidFill>
                  <a:srgbClr val="0033CC"/>
                </a:solidFill>
              </a:rPr>
              <a:t>This version produces the right output in both cases.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0040" y="1147800"/>
            <a:ext cx="9023920" cy="1057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 banana  blueberry  cherry  grape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040" y="3068960"/>
            <a:ext cx="9023920" cy="1584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b*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  blueberry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ls: cannot access 'd*': No such file or directory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96" y="764704"/>
            <a:ext cx="9048464" cy="4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Consider the following directory situation: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040" y="5157192"/>
            <a:ext cx="9023920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b* 2&gt; junk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anana  blueberry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d* 2&gt; junk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5496" y="2348880"/>
            <a:ext cx="90484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Now compare the outputs for files beginning with ‘b’ versus for files beginning with ‘d’: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496" y="4797152"/>
            <a:ext cx="9048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I don’t want that error message. So I do it this way: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" y="-24544"/>
            <a:ext cx="8686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Garbage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3" grpId="0" animBg="1"/>
      <p:bldP spid="8" grpId="0" animBg="1"/>
      <p:bldP spid="9" grpId="0"/>
      <p:bldP spid="10" grpId="0" animBg="1"/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040" y="1314872"/>
            <a:ext cx="9023920" cy="25692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 banana  blueberry  cherry  grape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b* 2&gt; junk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  blueberry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d* 2&gt; junk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 banana  blueberry  cherry  grape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junk  mango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96" y="931776"/>
            <a:ext cx="9048464" cy="4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But the example has a problem. Consider: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040" y="5612296"/>
            <a:ext cx="9023920" cy="9850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d* 2&gt; /dev/null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cat /dev/null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496" y="4100128"/>
            <a:ext cx="9048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It seems silly to have to create a junk file when I don’t</a:t>
            </a:r>
            <a:r>
              <a:rPr lang="en-US" altLang="zh-TW" sz="2800" b="0" kern="0" dirty="0"/>
              <a:t> </a:t>
            </a:r>
            <a:r>
              <a:rPr lang="en-US" altLang="zh-TW" sz="2800" b="0" kern="0" dirty="0" smtClean="0"/>
              <a:t>actually want to save the output.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b="0" kern="0" dirty="0" smtClean="0"/>
              <a:t>Well, UNIX provides a better way: a special file that UNIX will not write to. Its name is </a:t>
            </a:r>
            <a:r>
              <a:rPr lang="en-US" altLang="zh-TW" sz="2800" b="0" kern="0" dirty="0" smtClean="0">
                <a:solidFill>
                  <a:srgbClr val="FF0000"/>
                </a:solidFill>
              </a:rPr>
              <a:t>/dev/null</a:t>
            </a:r>
            <a:r>
              <a:rPr lang="en-US" altLang="zh-TW" sz="2800" b="0" kern="0" dirty="0" smtClean="0"/>
              <a:t>: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" y="-24544"/>
            <a:ext cx="8686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Output Redirection for Garbage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5896303" y="3501008"/>
            <a:ext cx="1195977" cy="67685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41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2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9F9F9"/>
                </a:solidFill>
              </a:rPr>
              <a:t>% 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9F9F9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9F9F9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F9F9F9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9F9F9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F9F9F9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9F9F9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F9F9F9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F9F9F9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F9F9F9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9F9F9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tail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ls A* &gt; 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w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l &lt;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r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latin typeface="Times New Roman" pitchFamily="18" charset="0"/>
              </a:rPr>
              <a:t>2</a:t>
            </a:r>
            <a:endParaRPr lang="zh-TW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head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</a:t>
            </a:r>
            <a:endParaRPr lang="zh-TW" altLang="en-US" sz="2400" b="1" dirty="0" smtClean="0">
              <a:latin typeface="Times New Roman" pitchFamily="18" charset="0"/>
            </a:endParaRP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3352800" y="685800"/>
            <a:ext cx="3886200" cy="1295400"/>
          </a:xfrm>
          <a:prstGeom prst="wedgeRoundRectCallout">
            <a:avLst>
              <a:gd name="adj1" fmla="val -75532"/>
              <a:gd name="adj2" fmla="val 11642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history command lists all of the commands that you have typed</a:t>
            </a:r>
          </a:p>
        </p:txBody>
      </p:sp>
    </p:spTree>
    <p:extLst>
      <p:ext uri="{BB962C8B-B14F-4D97-AF65-F5344CB8AC3E}">
        <p14:creationId xmlns:p14="http://schemas.microsoft.com/office/powerpoint/2010/main" val="591966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  <p:bldP spid="212997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smtClean="0"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latin typeface="High Tower Text" pitchFamily="18" charset="0"/>
              </a:rPr>
              <a:t>tempfile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err="1" smtClean="0"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latin typeface="High Tower Text" pitchFamily="18" charset="0"/>
              </a:rPr>
              <a:t>tempfile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err="1" smtClean="0"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latin typeface="High Tower Text" pitchFamily="18" charset="0"/>
              </a:rPr>
              <a:t>tempfile</a:t>
            </a:r>
            <a:endParaRPr lang="en-US" altLang="zh-TW" sz="2800" b="1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dirty="0" smtClean="0"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latin typeface="Times New Roman" pitchFamily="18" charset="0"/>
              </a:rPr>
              <a:t>2</a:t>
            </a:r>
            <a:endParaRPr lang="zh-TW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head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dirty="0" smtClean="0"/>
              <a:t>%</a:t>
            </a:r>
            <a:endParaRPr lang="zh-TW" altLang="en-US" sz="2400" b="1" dirty="0" smtClean="0">
              <a:latin typeface="Times New Roman" pitchFamily="18" charset="0"/>
            </a:endParaRP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1981200" y="1600200"/>
            <a:ext cx="4267200" cy="914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By using tail you will get just the last 4 lines that you typed</a:t>
            </a:r>
          </a:p>
        </p:txBody>
      </p:sp>
    </p:spTree>
    <p:extLst>
      <p:ext uri="{BB962C8B-B14F-4D97-AF65-F5344CB8AC3E}">
        <p14:creationId xmlns:p14="http://schemas.microsoft.com/office/powerpoint/2010/main" val="60207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5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E6E6E6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E6E6E6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E6E6E6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E6E6E6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E6E6E6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E6E6E6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E6E6E6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rgbClr val="E6E6E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E6E6E6"/>
                </a:solidFill>
              </a:rPr>
              <a:t>%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rgbClr val="E6E6E6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rgbClr val="E6E6E6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rgbClr val="E6E6E6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137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  138 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head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/>
              <a:t>%</a:t>
            </a:r>
            <a:endParaRPr lang="zh-TW" altLang="en-US" sz="2400" b="1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600200" y="1828800"/>
            <a:ext cx="4267200" cy="1295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Your numbers would be different, because your history will be of a different length.</a:t>
            </a:r>
          </a:p>
        </p:txBody>
      </p:sp>
    </p:spTree>
    <p:extLst>
      <p:ext uri="{BB962C8B-B14F-4D97-AF65-F5344CB8AC3E}">
        <p14:creationId xmlns:p14="http://schemas.microsoft.com/office/powerpoint/2010/main" val="368356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136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FFFFFF">
                    <a:lumMod val="85000"/>
                  </a:srgbClr>
                </a:solidFill>
              </a:rPr>
              <a:t>%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D9D9D9"/>
                </a:solidFill>
              </a:rPr>
              <a:t>%</a:t>
            </a:r>
            <a:r>
              <a:rPr lang="en-US" altLang="zh-TW" sz="2400" b="1" dirty="0">
                <a:solidFill>
                  <a:srgbClr val="FFFFFF"/>
                </a:solidFill>
              </a:rPr>
              <a:t> </a:t>
            </a:r>
            <a:r>
              <a:rPr lang="en-US" altLang="zh-TW" sz="2600" b="1" dirty="0" smtClean="0">
                <a:latin typeface="High Tower Text" pitchFamily="18" charset="0"/>
              </a:rPr>
              <a:t>cut</a:t>
            </a:r>
            <a:r>
              <a:rPr lang="en-US" altLang="zh-TW" sz="2400" b="1" dirty="0" smtClean="0"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dirty="0" smtClean="0">
                <a:latin typeface="High Tower Text" pitchFamily="18" charset="0"/>
              </a:rPr>
              <a:t>complement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 smtClean="0"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latin typeface="Times New Roman" pitchFamily="18" charset="0"/>
              </a:rPr>
              <a:t>4</a:t>
            </a:r>
            <a:r>
              <a:rPr lang="en-US" altLang="zh-TW" sz="2400" dirty="0" smtClean="0"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latin typeface="Times New Roman" pitchFamily="18" charset="0"/>
              </a:rPr>
              <a:t>5</a:t>
            </a:r>
            <a:endParaRPr lang="en-US" altLang="zh-TW" sz="2400" b="1" dirty="0"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b="1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endParaRPr lang="en-US" altLang="zh-TW" sz="2400" b="1" dirty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27333" name="AutoShape 5"/>
          <p:cNvSpPr>
            <a:spLocks noChangeArrowheads="1"/>
          </p:cNvSpPr>
          <p:nvPr/>
        </p:nvSpPr>
        <p:spPr bwMode="auto">
          <a:xfrm>
            <a:off x="3429000" y="4267200"/>
            <a:ext cx="4267200" cy="914400"/>
          </a:xfrm>
          <a:prstGeom prst="wedgeRoundRectCallout">
            <a:avLst>
              <a:gd name="adj1" fmla="val -66481"/>
              <a:gd name="adj2" fmla="val 1103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By using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C00000"/>
                </a:solidFill>
              </a:rPr>
              <a:t>head</a:t>
            </a:r>
            <a:r>
              <a:rPr lang="en-US" altLang="zh-TW" sz="2400" dirty="0" smtClean="0"/>
              <a:t>”, </a:t>
            </a:r>
            <a:r>
              <a:rPr lang="en-US" altLang="zh-TW" sz="2400" dirty="0"/>
              <a:t>we can throw away the line that ran “history”</a:t>
            </a:r>
          </a:p>
        </p:txBody>
      </p:sp>
    </p:spTree>
    <p:extLst>
      <p:ext uri="{BB962C8B-B14F-4D97-AF65-F5344CB8AC3E}">
        <p14:creationId xmlns:p14="http://schemas.microsoft.com/office/powerpoint/2010/main" val="3877238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  <p:bldP spid="22733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Lets do some more redirection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136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600" b="1" dirty="0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dirty="0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endParaRPr lang="en-US" altLang="zh-TW" sz="2400" b="1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3200400" y="4602088"/>
            <a:ext cx="4495800" cy="960512"/>
          </a:xfrm>
          <a:prstGeom prst="wedgeRoundRectCallout">
            <a:avLst>
              <a:gd name="adj1" fmla="val -75331"/>
              <a:gd name="adj2" fmla="val 11588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Let’s use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C00000"/>
                </a:solidFill>
                <a:latin typeface="+mn-lt"/>
              </a:rPr>
              <a:t>cut</a:t>
            </a:r>
            <a:r>
              <a:rPr lang="en-US" altLang="zh-TW" sz="2400" dirty="0" smtClean="0"/>
              <a:t>” to </a:t>
            </a:r>
            <a:r>
              <a:rPr lang="en-US" altLang="zh-TW" sz="2400" dirty="0"/>
              <a:t>get rid of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C000"/>
                </a:solidFill>
              </a:rPr>
              <a:t>those </a:t>
            </a:r>
            <a:r>
              <a:rPr lang="en-US" altLang="zh-TW" sz="2400" dirty="0">
                <a:solidFill>
                  <a:srgbClr val="FFC000"/>
                </a:solidFill>
              </a:rPr>
              <a:t>numbers </a:t>
            </a:r>
            <a:r>
              <a:rPr lang="en-US" altLang="zh-TW" sz="2400" dirty="0"/>
              <a:t>on the front</a:t>
            </a:r>
            <a:r>
              <a:rPr lang="en-US" altLang="zh-TW" sz="2400" dirty="0" smtClean="0"/>
              <a:t>. </a:t>
            </a:r>
            <a:endParaRPr lang="en-US" altLang="zh-TW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67744" y="4170040"/>
            <a:ext cx="1512168" cy="1224136"/>
            <a:chOff x="2267744" y="3789040"/>
            <a:chExt cx="1512168" cy="122413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2267744" y="3789040"/>
              <a:ext cx="1512168" cy="100811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2267744" y="4149080"/>
              <a:ext cx="1512168" cy="72008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267744" y="4581128"/>
              <a:ext cx="1512168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339752" y="5013176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3939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1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Lets do some more redirection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135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ls A* &gt;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136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r>
              <a:rPr lang="en-US" altLang="zh-TW" sz="2400" b="1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endParaRPr lang="en-US" altLang="zh-TW" sz="2400" b="1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01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10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53477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</a:t>
            </a:r>
            <a:r>
              <a:rPr lang="en-US" altLang="zh-TW" sz="4800" dirty="0" smtClean="0">
                <a:solidFill>
                  <a:srgbClr val="FF0000"/>
                </a:solidFill>
              </a:rPr>
              <a:t>&gt;&amp;</a:t>
            </a:r>
            <a:r>
              <a:rPr lang="en-US" altLang="zh-TW" sz="4800" dirty="0" smtClean="0"/>
              <a:t>,  2&gt;,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2" name="Oval 1"/>
          <p:cNvSpPr/>
          <p:nvPr/>
        </p:nvSpPr>
        <p:spPr bwMode="auto">
          <a:xfrm>
            <a:off x="1907704" y="2276872"/>
            <a:ext cx="936104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75656" y="3789040"/>
            <a:ext cx="3816424" cy="1584176"/>
          </a:xfrm>
          <a:prstGeom prst="wedgeRoundRectCallout">
            <a:avLst>
              <a:gd name="adj1" fmla="val -26307"/>
              <a:gd name="adj2" fmla="val -98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 aware that this one is, for some reason,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2163176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12591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lvl="0" eaLnBrk="1" hangingPunct="1">
              <a:lnSpc>
                <a:spcPct val="80000"/>
              </a:lnSpc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zh-TW" alt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72552"/>
      </p:ext>
    </p:extLst>
  </p:cSld>
  <p:clrMapOvr>
    <a:masterClrMapping/>
  </p:clrMapOvr>
  <p:transition advTm="3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tail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b="1" dirty="0" smtClean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omplement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zh-TW" alt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1752600" y="3048000"/>
            <a:ext cx="4267200" cy="914400"/>
          </a:xfrm>
          <a:prstGeom prst="wedgeRoundRectCallout">
            <a:avLst>
              <a:gd name="adj1" fmla="val -59468"/>
              <a:gd name="adj2" fmla="val 156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See, we </a:t>
            </a:r>
            <a:r>
              <a:rPr lang="en-US" altLang="zh-TW" sz="2400" dirty="0" smtClean="0"/>
              <a:t>did take </a:t>
            </a:r>
            <a:r>
              <a:rPr lang="en-US" altLang="zh-TW" sz="2400" dirty="0"/>
              <a:t>out the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line </a:t>
            </a:r>
            <a:r>
              <a:rPr lang="en-US" altLang="zh-TW" sz="2400" dirty="0"/>
              <a:t>numbers.</a:t>
            </a:r>
          </a:p>
        </p:txBody>
      </p:sp>
      <p:sp>
        <p:nvSpPr>
          <p:cNvPr id="217094" name="AutoShape 6"/>
          <p:cNvSpPr>
            <a:spLocks noChangeArrowheads="1"/>
          </p:cNvSpPr>
          <p:nvPr/>
        </p:nvSpPr>
        <p:spPr bwMode="auto">
          <a:xfrm>
            <a:off x="1676400" y="2819400"/>
            <a:ext cx="4038600" cy="914400"/>
          </a:xfrm>
          <a:prstGeom prst="wedgeRoundRectCallout">
            <a:avLst>
              <a:gd name="adj1" fmla="val -18083"/>
              <a:gd name="adj2" fmla="val 144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You may not realise it, but we have just created a script!</a:t>
            </a:r>
          </a:p>
        </p:txBody>
      </p:sp>
    </p:spTree>
    <p:extLst>
      <p:ext uri="{BB962C8B-B14F-4D97-AF65-F5344CB8AC3E}">
        <p14:creationId xmlns:p14="http://schemas.microsoft.com/office/powerpoint/2010/main" val="230733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  <p:bldP spid="217093" grpId="1" animBg="1"/>
      <p:bldP spid="217094" grpId="0" animBg="1"/>
      <p:bldP spid="21709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65532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135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ls A* &gt;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136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137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 138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2</a:t>
            </a:r>
            <a:endParaRPr lang="zh-TW" altLang="en-US" sz="2400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head </a:t>
            </a:r>
            <a:r>
              <a:rPr lang="en-US" altLang="zh-TW" sz="28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3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&gt;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cut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complement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400" b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tempfile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5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ls A* &gt;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l &lt;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endParaRPr lang="en-US" altLang="zh-TW" sz="28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rm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FF"/>
                </a:solidFill>
                <a:latin typeface="High Tower Text" pitchFamily="18" charset="0"/>
              </a:rPr>
              <a:t>f </a:t>
            </a:r>
            <a:r>
              <a:rPr lang="en-US" altLang="zh-TW" sz="2800" dirty="0" err="1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endParaRPr lang="en-US" altLang="zh-TW" sz="2400" dirty="0">
              <a:solidFill>
                <a:srgbClr val="FFFFFF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 dirty="0">
                <a:solidFill>
                  <a:srgbClr val="FFFFCC"/>
                </a:solidFill>
                <a:latin typeface="High Tower Text" pitchFamily="18" charset="0"/>
              </a:rPr>
              <a:t>mv   tempfile</a:t>
            </a:r>
            <a:r>
              <a:rPr lang="en-US" altLang="zh-TW" sz="24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800" dirty="0">
                <a:solidFill>
                  <a:srgbClr val="FFFFCC"/>
                </a:solidFill>
                <a:latin typeface="High Tower Text" pitchFamily="18" charset="0"/>
              </a:rPr>
              <a:t>   </a:t>
            </a:r>
            <a:r>
              <a:rPr lang="en-US" altLang="zh-TW" sz="2800" dirty="0" err="1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endParaRPr lang="en-US" altLang="zh-TW" sz="28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kern="0" dirty="0">
                <a:solidFill>
                  <a:srgbClr val="FFFFFF"/>
                </a:solidFill>
                <a:latin typeface="Arial"/>
                <a:ea typeface="新細明體"/>
              </a:rPr>
              <a:t>%</a:t>
            </a:r>
            <a:endParaRPr lang="zh-TW" altLang="en-US" sz="2400" kern="0" dirty="0">
              <a:solidFill>
                <a:srgbClr val="FFFFFF"/>
              </a:solidFill>
              <a:latin typeface="Arial"/>
              <a:ea typeface="新細明體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3657600" y="3886200"/>
            <a:ext cx="3962400" cy="914400"/>
          </a:xfrm>
          <a:prstGeom prst="wedgeRoundRectCallout">
            <a:avLst>
              <a:gd name="adj1" fmla="val -21116"/>
              <a:gd name="adj2" fmla="val 163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 us give our script a    more-descriptive name </a:t>
            </a:r>
          </a:p>
        </p:txBody>
      </p:sp>
    </p:spTree>
    <p:extLst>
      <p:ext uri="{BB962C8B-B14F-4D97-AF65-F5344CB8AC3E}">
        <p14:creationId xmlns:p14="http://schemas.microsoft.com/office/powerpoint/2010/main" val="70771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5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875"/>
            <a:ext cx="82296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What is a Script?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668072" cy="5867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Any of the commands that we have been typing on the command line 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eg</a:t>
            </a:r>
            <a:r>
              <a:rPr lang="en-US" altLang="zh-TW" i="1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 echo, cat, 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ls, </a:t>
            </a:r>
            <a:r>
              <a:rPr lang="en-US" altLang="zh-TW" dirty="0" err="1" smtClean="0">
                <a:solidFill>
                  <a:srgbClr val="FF0000"/>
                </a:solidFill>
              </a:rPr>
              <a:t>wc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i="1" dirty="0" smtClean="0">
                <a:solidFill>
                  <a:srgbClr val="FF0000"/>
                </a:solidFill>
              </a:rPr>
              <a:t>etc.</a:t>
            </a:r>
            <a:r>
              <a:rPr lang="en-US" altLang="zh-TW" dirty="0" smtClean="0">
                <a:solidFill>
                  <a:srgbClr val="FF0000"/>
                </a:solidFill>
              </a:rPr>
              <a:t>) can, instead, be run from a file.</a:t>
            </a:r>
          </a:p>
          <a:p>
            <a:pPr lvl="1" eaLnBrk="1" hangingPunct="1">
              <a:buFontTx/>
              <a:buNone/>
            </a:pPr>
            <a:endParaRPr lang="en-US" altLang="zh-TW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This allows us to:</a:t>
            </a:r>
          </a:p>
          <a:p>
            <a:pPr marL="739775" lvl="1" indent="-339725" eaLnBrk="1" hangingPunct="1">
              <a:buFontTx/>
              <a:buNone/>
              <a:tabLst>
                <a:tab pos="339725" algn="l"/>
              </a:tabLst>
            </a:pPr>
            <a:r>
              <a:rPr lang="en-US" altLang="zh-TW" dirty="0" smtClean="0">
                <a:solidFill>
                  <a:srgbClr val="FF0000"/>
                </a:solidFill>
              </a:rPr>
              <a:t>1.	First, prepare a script containing a series of commands to accomplish some task.</a:t>
            </a:r>
          </a:p>
          <a:p>
            <a:pPr marL="739775" lvl="1" indent="-339725" eaLnBrk="1" hangingPunct="1">
              <a:buFontTx/>
              <a:buNone/>
              <a:tabLst>
                <a:tab pos="339725" algn="l"/>
              </a:tabLst>
            </a:pPr>
            <a:r>
              <a:rPr lang="en-US" altLang="zh-TW" dirty="0" smtClean="0">
                <a:solidFill>
                  <a:srgbClr val="FF0000"/>
                </a:solidFill>
              </a:rPr>
              <a:t>2.	Then, use the script when we want to perform the task, without needing to retype all the steps.</a:t>
            </a:r>
          </a:p>
          <a:p>
            <a:pPr eaLnBrk="1" hangingPunct="1"/>
            <a:endParaRPr lang="en-US" altLang="zh-TW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In other words, a script is a </a:t>
            </a:r>
            <a:r>
              <a:rPr lang="en-US" altLang="zh-TW" i="1" dirty="0" smtClean="0">
                <a:solidFill>
                  <a:srgbClr val="FF0000"/>
                </a:solidFill>
              </a:rPr>
              <a:t>program.</a:t>
            </a:r>
          </a:p>
        </p:txBody>
      </p:sp>
    </p:spTree>
    <p:extLst>
      <p:ext uri="{BB962C8B-B14F-4D97-AF65-F5344CB8AC3E}">
        <p14:creationId xmlns:p14="http://schemas.microsoft.com/office/powerpoint/2010/main" val="4515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875"/>
            <a:ext cx="85344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How, then to use our new script?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indent="-280988" eaLnBrk="1" hangingPunct="1">
              <a:lnSpc>
                <a:spcPct val="80000"/>
              </a:lnSpc>
            </a:pPr>
            <a:r>
              <a:rPr lang="en-US" altLang="zh-TW" dirty="0" smtClean="0"/>
              <a:t>The </a:t>
            </a:r>
            <a:r>
              <a:rPr lang="en-US" altLang="zh-TW" sz="3600" dirty="0" err="1" smtClean="0">
                <a:latin typeface="High Tower Text" pitchFamily="18" charset="0"/>
              </a:rPr>
              <a:t>count_A_files</a:t>
            </a:r>
            <a:r>
              <a:rPr lang="en-US" altLang="zh-TW" dirty="0" smtClean="0"/>
              <a:t> file is a script, but we have not yet made it an executable file.</a:t>
            </a:r>
          </a:p>
          <a:p>
            <a:pPr lvl="1" eaLnBrk="1" hangingPunct="1"/>
            <a:r>
              <a:rPr lang="en-US" altLang="zh-TW" dirty="0" smtClean="0"/>
              <a:t>UNIX can only run executable files.</a:t>
            </a:r>
          </a:p>
          <a:p>
            <a:pPr marL="1031875" lvl="2" eaLnBrk="1" hangingPunct="1"/>
            <a:r>
              <a:rPr lang="en-US" altLang="zh-TW" dirty="0" smtClean="0"/>
              <a:t>I have seen times where Cygwin, however, did allow you to run a non-executable file.</a:t>
            </a:r>
          </a:p>
          <a:p>
            <a:pPr marL="1427163" lvl="3" indent="-339725" eaLnBrk="1" hangingPunct="1"/>
            <a:r>
              <a:rPr lang="en-US" altLang="zh-TW" sz="2400" dirty="0" smtClean="0"/>
              <a:t>Well, that is irrelevant, because we are studying UNIX, not Cygwin – make your files be executables.</a:t>
            </a:r>
            <a:endParaRPr lang="en-US" altLang="zh-TW" sz="600" dirty="0" smtClean="0"/>
          </a:p>
          <a:p>
            <a:pPr indent="-280988" eaLnBrk="1" hangingPunct="1">
              <a:spcBef>
                <a:spcPct val="6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Yes, but what is an executable file?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indent="-280988" eaLnBrk="1" hangingPunct="1">
              <a:spcBef>
                <a:spcPct val="600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And how do we change a file to be executable?</a:t>
            </a:r>
          </a:p>
          <a:p>
            <a:pPr indent="-280988" eaLnBrk="1" hangingPunct="1">
              <a:spcBef>
                <a:spcPct val="60000"/>
              </a:spcBef>
            </a:pPr>
            <a:r>
              <a:rPr lang="en-US" altLang="zh-TW" dirty="0" smtClean="0">
                <a:solidFill>
                  <a:schemeClr val="accent2"/>
                </a:solidFill>
              </a:rPr>
              <a:t>The following slides will explain how…</a:t>
            </a:r>
            <a:endParaRPr lang="en-US" altLang="zh-TW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0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" y="76200"/>
            <a:ext cx="3703712" cy="1219200"/>
          </a:xfrm>
          <a:prstGeom prst="wedgeRoundRectCallout">
            <a:avLst>
              <a:gd name="adj1" fmla="val -167"/>
              <a:gd name="adj2" fmla="val 49741"/>
              <a:gd name="adj3" fmla="val 16667"/>
            </a:avLst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This spot indicates if it is a </a:t>
            </a:r>
            <a:r>
              <a:rPr lang="en-US" altLang="zh-TW" sz="2400" dirty="0" smtClean="0"/>
              <a:t>directory or a link. </a:t>
            </a:r>
            <a:r>
              <a:rPr lang="en-US" altLang="zh-TW" sz="2400" dirty="0"/>
              <a:t>(None of these </a:t>
            </a:r>
            <a:r>
              <a:rPr lang="en-US" altLang="zh-TW" sz="2400" dirty="0" smtClean="0"/>
              <a:t>are either one)</a:t>
            </a:r>
            <a:endParaRPr lang="en-US" altLang="zh-TW" sz="24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H="1">
            <a:off x="1143000" y="1241425"/>
            <a:ext cx="228600" cy="5334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58985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76200" y="76200"/>
            <a:ext cx="3276600" cy="1219200"/>
          </a:xfrm>
          <a:prstGeom prst="wedgeRoundRectCallout">
            <a:avLst>
              <a:gd name="adj1" fmla="val -4796"/>
              <a:gd name="adj2" fmla="val 49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spots indicate the owner’s permisions</a:t>
            </a:r>
          </a:p>
          <a:p>
            <a:pPr algn="ctr"/>
            <a:r>
              <a:rPr lang="en-US" altLang="zh-TW" sz="2400"/>
              <a:t>( Read, Write, eXecute )</a:t>
            </a:r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auto">
          <a:xfrm rot="10800000" flipH="1">
            <a:off x="15017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55047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auto">
          <a:xfrm>
            <a:off x="76200" y="76200"/>
            <a:ext cx="3733800" cy="1219200"/>
          </a:xfrm>
          <a:prstGeom prst="wedgeRoundRectCallout">
            <a:avLst>
              <a:gd name="adj1" fmla="val -6250"/>
              <a:gd name="adj2" fmla="val 49741"/>
              <a:gd name="adj3" fmla="val 16667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group’s permisions (several users may share a group )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auto">
          <a:xfrm rot="10800000" flipH="1">
            <a:off x="1828800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3434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&gt;&amp;,  </a:t>
            </a:r>
            <a:r>
              <a:rPr lang="en-US" altLang="zh-TW" sz="4800" dirty="0" smtClean="0">
                <a:solidFill>
                  <a:srgbClr val="FF0000"/>
                </a:solidFill>
              </a:rPr>
              <a:t>2&gt;</a:t>
            </a:r>
            <a:r>
              <a:rPr lang="en-US" altLang="zh-TW" sz="4800" dirty="0" smtClean="0"/>
              <a:t>,</a:t>
            </a:r>
            <a:r>
              <a:rPr lang="en-US" altLang="zh-TW" sz="4800" dirty="0" smtClean="0">
                <a:solidFill>
                  <a:srgbClr val="FF0000"/>
                </a:solidFill>
              </a:rPr>
              <a:t>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</a:t>
            </a:r>
            <a:r>
              <a:rPr lang="en-US" altLang="zh-TW" sz="4800" dirty="0" smtClean="0">
                <a:solidFill>
                  <a:srgbClr val="FF0000"/>
                </a:solidFill>
              </a:rPr>
              <a:t>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63788" y="3789040"/>
            <a:ext cx="5076564" cy="1584176"/>
          </a:xfrm>
          <a:prstGeom prst="wedgeRoundRectCallout">
            <a:avLst>
              <a:gd name="adj1" fmla="val -26307"/>
              <a:gd name="adj2" fmla="val -98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These two are not available in some shells (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eg</a:t>
            </a:r>
            <a:r>
              <a:rPr lang="en-US" sz="2800" b="0" dirty="0" smtClean="0">
                <a:latin typeface="Arial" charset="0"/>
                <a:ea typeface="新細明體" charset="-120"/>
              </a:rPr>
              <a:t>, not in 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csh</a:t>
            </a:r>
            <a:r>
              <a:rPr lang="en-US" sz="2800" b="0" dirty="0" smtClean="0">
                <a:latin typeface="Arial" charset="0"/>
                <a:ea typeface="新細明體" charset="-120"/>
              </a:rPr>
              <a:t>). </a:t>
            </a:r>
            <a:r>
              <a:rPr lang="en-US" sz="2800" b="0" spc="-10" dirty="0" smtClean="0">
                <a:latin typeface="Arial" charset="0"/>
                <a:ea typeface="新細明體" charset="-120"/>
              </a:rPr>
              <a:t>(We’ll learn about shells later.)</a:t>
            </a:r>
            <a:endParaRPr kumimoji="1" 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13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C0C0C0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C0C0C0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609600" y="76200"/>
            <a:ext cx="3352800" cy="1219200"/>
          </a:xfrm>
          <a:prstGeom prst="wedgeRoundRectCallout">
            <a:avLst>
              <a:gd name="adj1" fmla="val -3551"/>
              <a:gd name="adj2" fmla="val 49741"/>
              <a:gd name="adj3" fmla="val 16667"/>
            </a:avLst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permisions for others</a:t>
            </a:r>
          </a:p>
          <a:p>
            <a:pPr algn="ctr"/>
            <a:r>
              <a:rPr lang="en-US" altLang="zh-TW" sz="2400"/>
              <a:t>(</a:t>
            </a:r>
            <a:r>
              <a:rPr lang="en-US" altLang="zh-TW" sz="2400" i="1"/>
              <a:t>ie</a:t>
            </a:r>
            <a:r>
              <a:rPr lang="en-US" altLang="zh-TW" sz="2400"/>
              <a:t>, general permissions)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 rot="10800000" flipH="1">
            <a:off x="21875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CC9900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zh-TW" altLang="en-US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41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F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  <a:latin typeface="High Tower Text" pitchFamily="18" charset="0"/>
              </a:rPr>
              <a:t>English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41672" name="AutoShape 8"/>
          <p:cNvSpPr>
            <a:spLocks noChangeArrowheads="1"/>
          </p:cNvSpPr>
          <p:nvPr/>
        </p:nvSpPr>
        <p:spPr bwMode="auto">
          <a:xfrm rot="13086094" flipH="1">
            <a:off x="2927350" y="962025"/>
            <a:ext cx="361950" cy="44275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3146425" y="685800"/>
            <a:ext cx="3962400" cy="914400"/>
          </a:xfrm>
          <a:prstGeom prst="wedgeRoundRectCallout">
            <a:avLst>
              <a:gd name="adj1" fmla="val -86230"/>
              <a:gd name="adj2" fmla="val 9982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Currently, there are just two files that list as </a:t>
            </a:r>
            <a:r>
              <a:rPr lang="en-US" altLang="zh-TW" sz="2400" dirty="0" smtClean="0"/>
              <a:t>executables.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23171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nimBg="1"/>
      <p:bldP spid="241672" grpId="1" animBg="1"/>
      <p:bldP spid="241670" grpId="0" animBg="1"/>
      <p:bldP spid="241670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F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  <a:latin typeface="High Tower Text" pitchFamily="18" charset="0"/>
              </a:rPr>
              <a:t>English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3852413">
            <a:off x="5569744" y="1310049"/>
            <a:ext cx="566738" cy="2740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5400" y="2286000"/>
            <a:ext cx="3886200" cy="2057400"/>
          </a:xfrm>
          <a:prstGeom prst="wedgeRoundRectCallout">
            <a:avLst>
              <a:gd name="adj1" fmla="val 103889"/>
              <a:gd name="adj2" fmla="val 770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They were created from </a:t>
            </a:r>
            <a:r>
              <a:rPr lang="en-US" altLang="zh-TW" sz="2400" dirty="0" smtClean="0"/>
              <a:t>C </a:t>
            </a:r>
            <a:r>
              <a:rPr lang="en-US" altLang="zh-TW" sz="2400" dirty="0"/>
              <a:t>programs using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. In other words,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 automatically makes its output file to </a:t>
            </a:r>
            <a:r>
              <a:rPr lang="en-US" altLang="zh-TW" sz="2400" dirty="0" smtClean="0"/>
              <a:t>be</a:t>
            </a:r>
            <a:br>
              <a:rPr lang="en-US" altLang="zh-TW" sz="2400" dirty="0" smtClean="0"/>
            </a:br>
            <a:r>
              <a:rPr lang="en-US" altLang="zh-TW" sz="2400" dirty="0" smtClean="0"/>
              <a:t>an </a:t>
            </a:r>
            <a:r>
              <a:rPr lang="en-US" altLang="zh-TW" sz="2400" dirty="0"/>
              <a:t>executable. </a:t>
            </a:r>
          </a:p>
        </p:txBody>
      </p:sp>
    </p:spTree>
    <p:extLst>
      <p:ext uri="{BB962C8B-B14F-4D97-AF65-F5344CB8AC3E}">
        <p14:creationId xmlns:p14="http://schemas.microsoft.com/office/powerpoint/2010/main" val="293418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itchFamily="18" charset="0"/>
              </a:rPr>
              <a:t>Afile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F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  <a:latin typeface="High Tower Text" pitchFamily="18" charset="0"/>
              </a:rPr>
              <a:t>English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None 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 dirty="0" err="1">
                <a:solidFill>
                  <a:srgbClr val="FFFF00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13380000" flipH="1">
            <a:off x="3048000" y="1466850"/>
            <a:ext cx="939800" cy="53149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276600" y="1600200"/>
            <a:ext cx="3886200" cy="914400"/>
          </a:xfrm>
          <a:prstGeom prst="wedgeRoundRectCallout">
            <a:avLst>
              <a:gd name="adj1" fmla="val 46694"/>
              <a:gd name="adj2" fmla="val 44033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But, see, my new script </a:t>
            </a:r>
            <a:r>
              <a:rPr lang="en-US" altLang="zh-TW" sz="2400" dirty="0" smtClean="0"/>
              <a:t>is</a:t>
            </a:r>
            <a:br>
              <a:rPr lang="en-US" altLang="zh-TW" sz="2400" dirty="0" smtClean="0"/>
            </a:br>
            <a:r>
              <a:rPr lang="en-US" altLang="zh-TW" sz="2400" dirty="0" smtClean="0"/>
              <a:t>not </a:t>
            </a:r>
            <a:r>
              <a:rPr lang="en-US" altLang="zh-TW" sz="2400" dirty="0"/>
              <a:t>listed as an executable. 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3007526" y="4005064"/>
            <a:ext cx="2527902" cy="1918307"/>
          </a:xfrm>
          <a:prstGeom prst="wedgeEllipseCallout">
            <a:avLst>
              <a:gd name="adj1" fmla="val -101006"/>
              <a:gd name="adj2" fmla="val 557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To fix this,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we need to use</a:t>
            </a:r>
            <a:b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chmod</a:t>
            </a:r>
            <a:r>
              <a:rPr lang="en-US" sz="2400" b="0" dirty="0">
                <a:latin typeface="Arial" charset="0"/>
                <a:ea typeface="新細明體" charset="-120"/>
              </a:rPr>
              <a:t>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458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620000" cy="129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9275" algn="l"/>
              </a:tabLst>
            </a:pPr>
            <a:r>
              <a:rPr lang="en-US" altLang="zh-TW" sz="4000" dirty="0" smtClean="0">
                <a:solidFill>
                  <a:srgbClr val="0033CC"/>
                </a:solidFill>
              </a:rPr>
              <a:t>Changing File Permissions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</a:t>
            </a:r>
            <a:r>
              <a:rPr lang="en-US" altLang="zh-TW" sz="5400" b="1" dirty="0" err="1" smtClean="0">
                <a:solidFill>
                  <a:srgbClr val="0033CC"/>
                </a:solidFill>
                <a:latin typeface="High Tower Text" pitchFamily="18" charset="0"/>
              </a:rPr>
              <a:t>chmod</a:t>
            </a:r>
            <a:endParaRPr lang="en-US" altLang="zh-TW" sz="5400" b="1" dirty="0" smtClean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9144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600" dirty="0" smtClean="0"/>
              <a:t>The first argument is the new setting. Next is the filename.</a:t>
            </a:r>
            <a:r>
              <a:rPr lang="en-US" altLang="zh-TW" sz="2400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add</a:t>
            </a:r>
            <a:r>
              <a:rPr lang="en-US" altLang="zh-TW" sz="2000" dirty="0" smtClean="0"/>
              <a:t> options to a specific category.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u+x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execute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g+rw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group read and write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a+r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all 3 </a:t>
            </a:r>
            <a:r>
              <a:rPr lang="en-US" altLang="zh-TW" sz="1800" dirty="0" err="1" smtClean="0"/>
              <a:t>catagegories</a:t>
            </a:r>
            <a:r>
              <a:rPr lang="en-US" altLang="zh-TW" sz="1800" dirty="0" smtClean="0"/>
              <a:t> read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remove </a:t>
            </a:r>
            <a:r>
              <a:rPr lang="en-US" altLang="zh-TW" sz="2000" dirty="0" smtClean="0"/>
              <a:t>options from a specific category.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u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w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cannot write to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o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err="1" smtClean="0">
                <a:latin typeface="High Tower Text" pitchFamily="18" charset="0"/>
              </a:rPr>
              <a:t>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General users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others) cannot read or write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a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x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No </a:t>
            </a:r>
            <a:r>
              <a:rPr lang="en-US" altLang="zh-TW" sz="1800" dirty="0" err="1" smtClean="0"/>
              <a:t>catagegory</a:t>
            </a:r>
            <a:r>
              <a:rPr lang="en-US" altLang="zh-TW" sz="1800" dirty="0" smtClean="0"/>
              <a:t> is allowed to execute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also add </a:t>
            </a:r>
            <a:r>
              <a:rPr lang="en-US" altLang="zh-TW" sz="2000" b="1" dirty="0" smtClean="0"/>
              <a:t>and</a:t>
            </a:r>
            <a:r>
              <a:rPr lang="en-US" altLang="zh-TW" sz="2000" dirty="0" smtClean="0"/>
              <a:t> remove together by setting everything at once.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	This is accomplished by giving a three digit octal number: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777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Everyone gets full permissions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700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get full permissions. Everyone else gets nothing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644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can read or write, others can just read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621192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</a:t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1…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688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38624"/>
              </p:ext>
            </p:extLst>
          </p:nvPr>
        </p:nvGraphicFramePr>
        <p:xfrm>
          <a:off x="304800" y="1152921"/>
          <a:ext cx="8839200" cy="4638279"/>
        </p:xfrm>
        <a:graphic>
          <a:graphicData uri="http://schemas.openxmlformats.org/drawingml/2006/table">
            <a:tbl>
              <a:tblPr/>
              <a:tblGrid>
                <a:gridCol w="1905000"/>
                <a:gridCol w="6934200"/>
              </a:tblGrid>
              <a:tr h="103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Run a script and maintain the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typed. </a:t>
                      </a:r>
                      <a:r>
                        <a:rPr kumimoji="1" lang="en-US" altLang="en-US" sz="28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displayed numbers can be rerun with !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2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638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7037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ls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 smtClean="0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53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429000" y="7620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What are these scripts?</a:t>
            </a:r>
            <a:endParaRPr lang="en-US" altLang="zh-TW" sz="24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9000" y="1143000"/>
            <a:ext cx="3429000" cy="533400"/>
          </a:xfrm>
          <a:prstGeom prst="wedgeRoundRectCallout">
            <a:avLst>
              <a:gd name="adj1" fmla="val -67248"/>
              <a:gd name="adj2" fmla="val 6722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We’ll look at one of them.</a:t>
            </a:r>
            <a:endParaRPr lang="en-US" altLang="zh-TW" sz="24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1828800"/>
            <a:ext cx="3429000" cy="381000"/>
          </a:xfrm>
          <a:prstGeom prst="wedgeRoundRectCallout">
            <a:avLst>
              <a:gd name="adj1" fmla="val -103854"/>
              <a:gd name="adj2" fmla="val 316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It runs ls,</a:t>
            </a:r>
            <a:endParaRPr lang="en-US" altLang="zh-TW" sz="24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2209800"/>
            <a:ext cx="3429000" cy="381000"/>
          </a:xfrm>
          <a:prstGeom prst="wedgeRoundRectCallout">
            <a:avLst>
              <a:gd name="adj1" fmla="val -68460"/>
              <a:gd name="adj2" fmla="val -321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Removes itself,</a:t>
            </a:r>
            <a:endParaRPr lang="en-US" altLang="zh-TW" sz="24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52800" y="2545080"/>
            <a:ext cx="3429000" cy="381000"/>
          </a:xfrm>
          <a:prstGeom prst="wedgeRoundRectCallout">
            <a:avLst>
              <a:gd name="adj1" fmla="val -102884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And runs ls again. </a:t>
            </a:r>
            <a:endParaRPr lang="en-US" altLang="zh-TW" sz="24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343400" y="2971800"/>
            <a:ext cx="3429000" cy="381000"/>
          </a:xfrm>
          <a:prstGeom prst="wedgeRoundRectCallout">
            <a:avLst>
              <a:gd name="adj1" fmla="val -97066"/>
              <a:gd name="adj2" fmla="val -272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We’ll run it without source. </a:t>
            </a:r>
            <a:endParaRPr lang="en-US" altLang="zh-TW" sz="2400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343400" y="3429000"/>
            <a:ext cx="3429000" cy="1447800"/>
          </a:xfrm>
          <a:prstGeom prst="wedgeRoundRectCallout">
            <a:avLst>
              <a:gd name="adj1" fmla="val -84946"/>
              <a:gd name="adj2" fmla="val -359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The file is gone. And that is a permanent change, </a:t>
            </a:r>
            <a:r>
              <a:rPr lang="en-US" altLang="zh-TW" sz="2400" dirty="0" smtClean="0">
                <a:solidFill>
                  <a:srgbClr val="FF0000"/>
                </a:solidFill>
              </a:rPr>
              <a:t>even though </a:t>
            </a:r>
            <a:r>
              <a:rPr lang="en-US" altLang="zh-TW" sz="2400" dirty="0" smtClean="0"/>
              <a:t>we did </a:t>
            </a:r>
            <a:r>
              <a:rPr lang="en-US" altLang="zh-TW" sz="2400" dirty="0" smtClean="0">
                <a:solidFill>
                  <a:srgbClr val="FF0000"/>
                </a:solidFill>
              </a:rPr>
              <a:t>not</a:t>
            </a:r>
            <a:r>
              <a:rPr lang="en-US" altLang="zh-TW" sz="2400" dirty="0" smtClean="0"/>
              <a:t> use</a:t>
            </a:r>
            <a:r>
              <a:rPr lang="en-US" altLang="zh-TW" sz="2400" dirty="0" smtClean="0">
                <a:solidFill>
                  <a:srgbClr val="0033CC"/>
                </a:solidFill>
              </a:rPr>
              <a:t> source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886200" y="31242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What is the other script?</a:t>
            </a:r>
            <a:endParaRPr lang="en-US" altLang="zh-TW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886200" y="3931920"/>
            <a:ext cx="3429000" cy="381000"/>
          </a:xfrm>
          <a:prstGeom prst="wedgeRoundRectCallout">
            <a:avLst>
              <a:gd name="adj1" fmla="val -67975"/>
              <a:gd name="adj2" fmla="val 229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It runs </a:t>
            </a:r>
            <a:r>
              <a:rPr lang="en-US" altLang="zh-TW" sz="2400" dirty="0" err="1" smtClean="0"/>
              <a:t>pwd</a:t>
            </a:r>
            <a:r>
              <a:rPr lang="en-US" altLang="zh-TW" sz="2400" dirty="0" smtClean="0"/>
              <a:t>,</a:t>
            </a:r>
            <a:endParaRPr lang="en-US" altLang="zh-TW" sz="240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886200" y="4312920"/>
            <a:ext cx="3429000" cy="381000"/>
          </a:xfrm>
          <a:prstGeom prst="wedgeRoundRectCallout">
            <a:avLst>
              <a:gd name="adj1" fmla="val -90278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Changes the directory,</a:t>
            </a:r>
            <a:endParaRPr lang="en-US" altLang="zh-TW" sz="2400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648200"/>
            <a:ext cx="3429000" cy="381000"/>
          </a:xfrm>
          <a:prstGeom prst="wedgeRoundRectCallout">
            <a:avLst>
              <a:gd name="adj1" fmla="val -67975"/>
              <a:gd name="adj2" fmla="val -1412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And runs </a:t>
            </a:r>
            <a:r>
              <a:rPr lang="en-US" altLang="zh-TW" sz="2400" dirty="0" err="1" smtClean="0"/>
              <a:t>pwd</a:t>
            </a:r>
            <a:r>
              <a:rPr lang="en-US" altLang="zh-TW" sz="2400" dirty="0" smtClean="0"/>
              <a:t> again. </a:t>
            </a:r>
            <a:endParaRPr lang="en-US" altLang="zh-TW" sz="2400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886200" y="5257800"/>
            <a:ext cx="4038600" cy="457200"/>
          </a:xfrm>
          <a:prstGeom prst="wedgeRoundRectCallout">
            <a:avLst>
              <a:gd name="adj1" fmla="val -95026"/>
              <a:gd name="adj2" fmla="val 3278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Yes, the directory has changed. </a:t>
            </a:r>
            <a:endParaRPr lang="en-US" altLang="zh-TW" sz="2400" dirty="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886200" y="5715000"/>
            <a:ext cx="4038600" cy="457200"/>
          </a:xfrm>
          <a:prstGeom prst="wedgeRoundRectCallout">
            <a:avLst>
              <a:gd name="adj1" fmla="val -58182"/>
              <a:gd name="adj2" fmla="val 91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But did that change </a:t>
            </a:r>
            <a:r>
              <a:rPr lang="en-US" altLang="zh-TW" sz="2400" i="1" dirty="0" smtClean="0"/>
              <a:t>persist</a:t>
            </a:r>
            <a:r>
              <a:rPr lang="en-US" altLang="zh-TW" sz="2400" dirty="0" smtClean="0"/>
              <a:t>? </a:t>
            </a:r>
            <a:endParaRPr lang="en-US" altLang="zh-TW" sz="2400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886200" y="5410200"/>
            <a:ext cx="4038600" cy="838200"/>
          </a:xfrm>
          <a:prstGeom prst="wedgeRoundRectCallout">
            <a:avLst>
              <a:gd name="adj1" fmla="val -91527"/>
              <a:gd name="adj2" fmla="val 6749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To make the change persist, we need to run it using </a:t>
            </a:r>
            <a:r>
              <a:rPr lang="en-US" altLang="zh-TW" sz="2400" dirty="0" smtClean="0">
                <a:solidFill>
                  <a:srgbClr val="00B0F0"/>
                </a:solidFill>
              </a:rPr>
              <a:t>source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886200" y="6172200"/>
            <a:ext cx="4038600" cy="457200"/>
          </a:xfrm>
          <a:prstGeom prst="wedgeRoundRectCallout">
            <a:avLst>
              <a:gd name="adj1" fmla="val -103671"/>
              <a:gd name="adj2" fmla="val -4176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 smtClean="0"/>
              <a:t>No, it did </a:t>
            </a:r>
            <a:r>
              <a:rPr lang="en-US" altLang="zh-TW" sz="2400" dirty="0" smtClean="0">
                <a:solidFill>
                  <a:srgbClr val="FF0000"/>
                </a:solidFill>
              </a:rPr>
              <a:t>not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77817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1" animBg="1"/>
      <p:bldP spid="20" grpId="0" animBg="1"/>
      <p:bldP spid="20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4151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subdir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05798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FFFF00"/>
                </a:solidFill>
                <a:latin typeface="High Tower Text" pitchFamily="18" charset="0"/>
              </a:rPr>
              <a:t>ls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67000" y="5638800"/>
            <a:ext cx="2460567" cy="685800"/>
          </a:xfrm>
          <a:prstGeom prst="wedgeRoundRectCallout">
            <a:avLst>
              <a:gd name="adj1" fmla="val -76120"/>
              <a:gd name="adj2" fmla="val 389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Yes, the directory has changed. </a:t>
            </a:r>
            <a:endParaRPr lang="en-US" altLang="zh-TW" sz="24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05400" y="5638800"/>
            <a:ext cx="2819400" cy="685800"/>
          </a:xfrm>
          <a:prstGeom prst="wedgeRoundRectCallout">
            <a:avLst>
              <a:gd name="adj1" fmla="val -158966"/>
              <a:gd name="adj2" fmla="val -17231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we already knew</a:t>
            </a:r>
          </a:p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the script could do that. </a:t>
            </a:r>
            <a:endParaRPr lang="en-US" altLang="zh-TW" sz="24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did the change persist?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30934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5576" y="3212976"/>
            <a:ext cx="4104456" cy="2016224"/>
            <a:chOff x="755576" y="3212976"/>
            <a:chExt cx="4104456" cy="2016224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755576" y="3789040"/>
              <a:ext cx="410445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</a:t>
              </a:r>
              <a:r>
                <a:rPr lang="en-US" altLang="zh-TW" sz="2400" b="0" kern="0" dirty="0" err="1" smtClean="0"/>
                <a:t>stdout</a:t>
              </a:r>
              <a:r>
                <a:rPr lang="en-US" altLang="zh-TW" sz="2400" b="0" kern="0" dirty="0" smtClean="0"/>
                <a:t>     </a:t>
              </a:r>
              <a:r>
                <a:rPr lang="en-US" altLang="zh-TW" sz="2400" b="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stderr</a:t>
              </a:r>
              <a:endParaRPr lang="en-US" altLang="zh-TW" sz="2400" b="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only         &amp;          </a:t>
              </a:r>
              <a:r>
                <a:rPr lang="en-US" altLang="zh-TW" sz="2400" b="0" kern="0" dirty="0" smtClean="0">
                  <a:solidFill>
                    <a:schemeClr val="bg1">
                      <a:lumMod val="50000"/>
                    </a:schemeClr>
                  </a:solidFill>
                </a:rPr>
                <a:t>only</a:t>
              </a:r>
            </a:p>
            <a:p>
              <a:pPr marL="0" indent="0" eaLnBrk="1" hangingPunct="1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altLang="zh-TW" sz="2400" b="0" kern="0" dirty="0"/>
                <a:t> </a:t>
              </a:r>
              <a:r>
                <a:rPr lang="en-US" altLang="zh-TW" sz="2400" b="0" kern="0" dirty="0" smtClean="0"/>
                <a:t>             </a:t>
              </a:r>
              <a:r>
                <a:rPr lang="en-US" altLang="zh-TW" sz="2400" b="0" kern="0" dirty="0" err="1" smtClean="0"/>
                <a:t>stderr</a:t>
              </a:r>
              <a:endParaRPr lang="en-US" altLang="zh-TW" sz="2400" b="0" kern="0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2411760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1259632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3635896" y="321297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More About Redirecting Output</a:t>
            </a:r>
            <a:endParaRPr lang="en-US" altLang="zh-TW" sz="4800" b="0" kern="0" dirty="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206578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allowed output redirection symbols are:</a:t>
            </a:r>
            <a:endParaRPr lang="en-US" altLang="zh-TW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&gt;,   &gt;&amp;,  </a:t>
            </a:r>
            <a:r>
              <a:rPr lang="en-US" altLang="zh-TW" sz="4800" dirty="0" smtClean="0">
                <a:solidFill>
                  <a:schemeClr val="bg1">
                    <a:lumMod val="50000"/>
                  </a:schemeClr>
                </a:solidFill>
              </a:rPr>
              <a:t>2&gt;</a:t>
            </a:r>
            <a:r>
              <a:rPr lang="en-US" altLang="zh-TW" sz="4800" dirty="0" smtClean="0"/>
              <a:t>,</a:t>
            </a:r>
            <a:r>
              <a:rPr lang="en-US" altLang="zh-TW" sz="4800" dirty="0" smtClean="0">
                <a:solidFill>
                  <a:srgbClr val="FF0000"/>
                </a:solidFill>
              </a:rPr>
              <a:t>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sz="4800" dirty="0" smtClean="0"/>
              <a:t>&gt;&gt;,        </a:t>
            </a:r>
            <a:r>
              <a:rPr lang="en-US" altLang="zh-TW" sz="4800" dirty="0" smtClean="0">
                <a:solidFill>
                  <a:schemeClr val="bg1">
                    <a:lumMod val="50000"/>
                  </a:schemeClr>
                </a:solidFill>
              </a:rPr>
              <a:t>2&gt;&gt;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663788" y="3789040"/>
            <a:ext cx="5076564" cy="1584176"/>
          </a:xfrm>
          <a:prstGeom prst="wedgeRoundRectCallout">
            <a:avLst>
              <a:gd name="adj1" fmla="val -26307"/>
              <a:gd name="adj2" fmla="val -98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These two are not available in some shells (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eg</a:t>
            </a:r>
            <a:r>
              <a:rPr lang="en-US" sz="2800" b="0" dirty="0" smtClean="0">
                <a:latin typeface="Arial" charset="0"/>
                <a:ea typeface="新細明體" charset="-120"/>
              </a:rPr>
              <a:t>, not in 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csh</a:t>
            </a:r>
            <a:r>
              <a:rPr lang="en-US" sz="2800" b="0" dirty="0" smtClean="0">
                <a:latin typeface="Arial" charset="0"/>
                <a:ea typeface="新細明體" charset="-120"/>
              </a:rPr>
              <a:t>). </a:t>
            </a:r>
            <a:r>
              <a:rPr lang="en-US" sz="2800" b="0" spc="-10" dirty="0" smtClean="0">
                <a:latin typeface="Arial" charset="0"/>
                <a:ea typeface="新細明體" charset="-120"/>
              </a:rPr>
              <a:t>(We’ll learn about shells later.)</a:t>
            </a:r>
            <a:endParaRPr kumimoji="1" 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0711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 smtClean="0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ls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source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60960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did the change persist?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3401348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ls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 smtClean="0">
                <a:solidFill>
                  <a:srgbClr val="FF99CC"/>
                </a:solidFill>
                <a:latin typeface="High Tower Text" pitchFamily="18" charset="0"/>
              </a:rPr>
              <a:t>`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smtClean="0">
                <a:solidFill>
                  <a:srgbClr val="FFFFFF"/>
                </a:solidFill>
                <a:latin typeface="High Tower Text" pitchFamily="18" charset="0"/>
              </a:rPr>
              <a:t>source ./script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test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 smtClean="0">
                <a:solidFill>
                  <a:srgbClr val="FFFFFF"/>
                </a:solidFill>
                <a:latin typeface="Arial" charset="0"/>
              </a:rPr>
              <a:t> 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 smtClean="0">
                <a:solidFill>
                  <a:srgbClr val="0033CC"/>
                </a:solidFill>
              </a:rPr>
              <a:t>: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57912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did the change persist?</a:t>
            </a:r>
            <a:endParaRPr lang="en-US" altLang="zh-TW" sz="24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112010"/>
              <a:gd name="adj2" fmla="val -618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Yes it </a:t>
            </a:r>
            <a:r>
              <a:rPr lang="en-US" altLang="zh-TW" sz="2400" dirty="0" smtClean="0">
                <a:solidFill>
                  <a:srgbClr val="FF99CC"/>
                </a:solidFill>
              </a:rPr>
              <a:t>did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58161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304800" y="1152921"/>
          <a:ext cx="8839200" cy="4638279"/>
        </p:xfrm>
        <a:graphic>
          <a:graphicData uri="http://schemas.openxmlformats.org/drawingml/2006/table">
            <a:tbl>
              <a:tblPr/>
              <a:tblGrid>
                <a:gridCol w="1905000"/>
                <a:gridCol w="6934200"/>
              </a:tblGrid>
              <a:tr h="103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Run a script and maintain the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typed. </a:t>
                      </a:r>
                      <a:r>
                        <a:rPr kumimoji="1" lang="en-US" altLang="en-US" sz="28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displayed numbers can be rerun with !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2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638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2788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304800" y="1152921"/>
          <a:ext cx="8839200" cy="4638279"/>
        </p:xfrm>
        <a:graphic>
          <a:graphicData uri="http://schemas.openxmlformats.org/drawingml/2006/table">
            <a:tbl>
              <a:tblPr/>
              <a:tblGrid>
                <a:gridCol w="1905000"/>
                <a:gridCol w="6934200"/>
              </a:tblGrid>
              <a:tr h="103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and maintain the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typed. </a:t>
                      </a:r>
                      <a:r>
                        <a:rPr kumimoji="1" lang="en-US" altLang="en-US" sz="28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displayed numbers can be rerun with !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2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638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0118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219200"/>
            <a:ext cx="6781800" cy="3810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Hello world!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1  2 13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latin typeface="Arial" charset="0"/>
              </a:rPr>
              <a:t>%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w &lt;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1  2 13 </a:t>
            </a:r>
            <a:endParaRPr lang="en-US" altLang="zh-TW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w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w &lt;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fileA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5400" b="1" dirty="0" err="1" smtClean="0">
                <a:solidFill>
                  <a:srgbClr val="0033CC"/>
                </a:solidFill>
                <a:latin typeface="High Tower Text" pitchFamily="18" charset="0"/>
              </a:rPr>
              <a:t>wc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3000" y="1219200"/>
            <a:ext cx="60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 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8200" y="2926422"/>
            <a:ext cx="838200" cy="381000"/>
          </a:xfrm>
          <a:prstGeom prst="wedgeRoundRectCallout">
            <a:avLst>
              <a:gd name="adj1" fmla="val 18631"/>
              <a:gd name="adj2" fmla="val -16608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1 line</a:t>
            </a:r>
            <a:endParaRPr lang="en-US" altLang="zh-TW" sz="24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2926422"/>
            <a:ext cx="990600" cy="381000"/>
          </a:xfrm>
          <a:prstGeom prst="wedgeRoundRectCallout">
            <a:avLst>
              <a:gd name="adj1" fmla="val -38413"/>
              <a:gd name="adj2" fmla="val -16724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2 words</a:t>
            </a:r>
            <a:endParaRPr lang="en-US" altLang="zh-TW" sz="24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667000" y="2926422"/>
            <a:ext cx="1676400" cy="381000"/>
          </a:xfrm>
          <a:prstGeom prst="wedgeRoundRectCallout">
            <a:avLst>
              <a:gd name="adj1" fmla="val -74148"/>
              <a:gd name="adj2" fmla="val -17880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13 characters</a:t>
            </a:r>
            <a:endParaRPr lang="en-US" altLang="zh-TW" sz="24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43400" y="2926422"/>
            <a:ext cx="1219200" cy="381000"/>
          </a:xfrm>
          <a:prstGeom prst="wedgeRoundRectCallout">
            <a:avLst>
              <a:gd name="adj1" fmla="val -148076"/>
              <a:gd name="adj2" fmla="val -17572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filename</a:t>
            </a:r>
            <a:endParaRPr lang="en-US" altLang="zh-TW" sz="24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562600" y="2590800"/>
            <a:ext cx="2438400" cy="762000"/>
          </a:xfrm>
          <a:prstGeom prst="wedgeRoundRectCallout">
            <a:avLst>
              <a:gd name="adj1" fmla="val -50979"/>
              <a:gd name="adj2" fmla="val 1458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But what if I don’t</a:t>
            </a:r>
            <a:br>
              <a:rPr lang="en-US" altLang="zh-TW" sz="2400" dirty="0" smtClean="0"/>
            </a:br>
            <a:r>
              <a:rPr lang="en-US" altLang="zh-TW" sz="2400" dirty="0" smtClean="0"/>
              <a:t>want the filename? </a:t>
            </a:r>
            <a:endParaRPr lang="en-US" altLang="zh-TW" sz="24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62600" y="3352800"/>
            <a:ext cx="2438400" cy="457200"/>
          </a:xfrm>
          <a:prstGeom prst="wedgeRoundRectCallout">
            <a:avLst>
              <a:gd name="adj1" fmla="val -164726"/>
              <a:gd name="adj2" fmla="val -1633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 smtClean="0"/>
              <a:t>Then use redirect.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98415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304800" y="1152921"/>
          <a:ext cx="8839200" cy="4638279"/>
        </p:xfrm>
        <a:graphic>
          <a:graphicData uri="http://schemas.openxmlformats.org/drawingml/2006/table">
            <a:tbl>
              <a:tblPr/>
              <a:tblGrid>
                <a:gridCol w="1905000"/>
                <a:gridCol w="6934200"/>
              </a:tblGrid>
              <a:tr h="103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and maintain the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typed. </a:t>
                      </a:r>
                      <a:r>
                        <a:rPr kumimoji="1" lang="en-US" altLang="en-US" sz="28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displayed numbers can be rerun with !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2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638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5907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5947"/>
              </p:ext>
            </p:extLst>
          </p:nvPr>
        </p:nvGraphicFramePr>
        <p:xfrm>
          <a:off x="304800" y="1152921"/>
          <a:ext cx="8839200" cy="4638279"/>
        </p:xfrm>
        <a:graphic>
          <a:graphicData uri="http://schemas.openxmlformats.org/drawingml/2006/table">
            <a:tbl>
              <a:tblPr/>
              <a:tblGrid>
                <a:gridCol w="1905000"/>
                <a:gridCol w="6934200"/>
              </a:tblGrid>
              <a:tr h="103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and maintain the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typed. </a:t>
                      </a:r>
                      <a:r>
                        <a:rPr kumimoji="1" lang="en-US" altLang="en-US" sz="28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displayed numbers can be rerun with !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2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638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3595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58828"/>
              </p:ext>
            </p:extLst>
          </p:nvPr>
        </p:nvGraphicFramePr>
        <p:xfrm>
          <a:off x="304800" y="1152921"/>
          <a:ext cx="8839200" cy="4638279"/>
        </p:xfrm>
        <a:graphic>
          <a:graphicData uri="http://schemas.openxmlformats.org/drawingml/2006/table">
            <a:tbl>
              <a:tblPr/>
              <a:tblGrid>
                <a:gridCol w="1905000"/>
                <a:gridCol w="6934200"/>
              </a:tblGrid>
              <a:tr h="103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and maintain the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typed. </a:t>
                      </a:r>
                      <a:r>
                        <a:rPr kumimoji="1" lang="en-US" altLang="en-US" sz="28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displayed numbers can be rerun with !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2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638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37550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60302"/>
              </p:ext>
            </p:extLst>
          </p:nvPr>
        </p:nvGraphicFramePr>
        <p:xfrm>
          <a:off x="304800" y="1152921"/>
          <a:ext cx="8839200" cy="4638279"/>
        </p:xfrm>
        <a:graphic>
          <a:graphicData uri="http://schemas.openxmlformats.org/drawingml/2006/table">
            <a:tbl>
              <a:tblPr/>
              <a:tblGrid>
                <a:gridCol w="1905000"/>
                <a:gridCol w="6934200"/>
              </a:tblGrid>
              <a:tr h="103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and maintain the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typed. </a:t>
                      </a:r>
                      <a:r>
                        <a:rPr kumimoji="1" lang="en-US" altLang="en-US" sz="28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displayed numbers can be rerun with !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72"/>
          <p:cNvSpPr txBox="1">
            <a:spLocks noChangeArrowheads="1"/>
          </p:cNvSpPr>
          <p:nvPr/>
        </p:nvSpPr>
        <p:spPr bwMode="auto">
          <a:xfrm>
            <a:off x="457200" y="306388"/>
            <a:ext cx="822960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Miscellaneous Commands</a:t>
            </a:r>
            <a:endParaRPr lang="en-US" altLang="en-US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8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33CC"/>
                </a:solidFill>
              </a:rPr>
              <a:t>alias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12838"/>
            <a:ext cx="8229600" cy="5745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You can define default flags with alias: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chemeClr val="tx2"/>
                </a:solidFill>
                <a:latin typeface="Andale Mono" pitchFamily="49" charset="0"/>
              </a:rPr>
              <a:t>alias 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 pitchFamily="49" charset="0"/>
              </a:rPr>
              <a:t>rm</a:t>
            </a:r>
            <a:r>
              <a:rPr lang="en-US" altLang="zh-TW" b="1" dirty="0" smtClean="0">
                <a:solidFill>
                  <a:schemeClr val="tx2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en-US" altLang="zh-TW" b="1" dirty="0" smtClean="0">
                <a:solidFill>
                  <a:schemeClr val="tx2"/>
                </a:solidFill>
                <a:latin typeface="+mj-lt"/>
              </a:rPr>
              <a:t>'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 pitchFamily="49" charset="0"/>
              </a:rPr>
              <a:t>rm</a:t>
            </a:r>
            <a:r>
              <a:rPr lang="en-US" altLang="zh-TW" b="1" dirty="0" smtClean="0">
                <a:solidFill>
                  <a:schemeClr val="tx2"/>
                </a:solidFill>
                <a:latin typeface="Andale Mono" pitchFamily="49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–</a:t>
            </a:r>
            <a:r>
              <a:rPr lang="en-US" altLang="zh-TW" b="1" dirty="0" smtClean="0">
                <a:solidFill>
                  <a:schemeClr val="tx2"/>
                </a:solidFill>
                <a:latin typeface="Andale Mono" pitchFamily="49" charset="0"/>
              </a:rPr>
              <a:t>I</a:t>
            </a:r>
            <a:r>
              <a:rPr lang="en-US" altLang="zh-TW" b="1" dirty="0" smtClean="0">
                <a:solidFill>
                  <a:schemeClr val="tx2"/>
                </a:solidFill>
              </a:rPr>
              <a:t>'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Now, when the user types “</a:t>
            </a:r>
            <a:r>
              <a:rPr lang="en-US" altLang="zh-TW" dirty="0" err="1" smtClean="0">
                <a:solidFill>
                  <a:schemeClr val="tx2"/>
                </a:solidFill>
              </a:rPr>
              <a:t>rm</a:t>
            </a:r>
            <a:r>
              <a:rPr lang="en-US" altLang="zh-TW" dirty="0" smtClean="0">
                <a:solidFill>
                  <a:schemeClr val="tx2"/>
                </a:solidFill>
              </a:rPr>
              <a:t>” the UNIX operating system automatically adds the </a:t>
            </a:r>
            <a:r>
              <a:rPr lang="en-US" altLang="zh-TW" dirty="0" smtClean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n-US" altLang="zh-TW" dirty="0" smtClean="0">
                <a:solidFill>
                  <a:schemeClr val="tx2"/>
                </a:solidFill>
              </a:rPr>
              <a:t>-</a:t>
            </a:r>
            <a:r>
              <a:rPr lang="en-US" altLang="zh-TW" b="1" dirty="0" smtClean="0">
                <a:solidFill>
                  <a:schemeClr val="tx2"/>
                </a:solidFill>
                <a:latin typeface="Andale Mono"/>
              </a:rPr>
              <a:t>I</a:t>
            </a:r>
            <a:r>
              <a:rPr lang="en-US" altLang="zh-TW" dirty="0" smtClean="0">
                <a:solidFill>
                  <a:schemeClr val="tx2"/>
                </a:solidFill>
                <a:latin typeface="Arial Narrow" pitchFamily="34" charset="0"/>
              </a:rPr>
              <a:t>”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You can also do more than just set flags: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	</a:t>
            </a:r>
            <a:r>
              <a:rPr lang="en-US" altLang="zh-TW" b="1" dirty="0" smtClean="0">
                <a:solidFill>
                  <a:schemeClr val="tx2"/>
                </a:solidFill>
                <a:latin typeface="Andale Mono"/>
              </a:rPr>
              <a:t>alias 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/>
              </a:rPr>
              <a:t>cdNshow</a:t>
            </a:r>
            <a:r>
              <a:rPr lang="en-US" altLang="zh-TW" b="1" dirty="0" smtClean="0">
                <a:solidFill>
                  <a:schemeClr val="tx2"/>
                </a:solidFill>
                <a:latin typeface="Arial Narrow" pitchFamily="34" charset="0"/>
              </a:rPr>
              <a:t>=</a:t>
            </a:r>
            <a:r>
              <a:rPr lang="en-US" altLang="zh-TW" b="1" dirty="0" smtClean="0">
                <a:solidFill>
                  <a:schemeClr val="tx2"/>
                </a:solidFill>
              </a:rPr>
              <a:t>'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/>
              </a:rPr>
              <a:t>cd</a:t>
            </a:r>
            <a:r>
              <a:rPr lang="en-US" altLang="zh-TW" b="1" dirty="0" smtClean="0">
                <a:solidFill>
                  <a:schemeClr val="tx2"/>
                </a:solidFill>
                <a:latin typeface="Andale Mono"/>
              </a:rPr>
              <a:t>;</a:t>
            </a:r>
            <a:r>
              <a:rPr lang="en-US" altLang="zh-TW" sz="1400" b="1" dirty="0" smtClean="0">
                <a:solidFill>
                  <a:schemeClr val="tx2"/>
                </a:solidFill>
                <a:latin typeface="Andale Mono"/>
              </a:rPr>
              <a:t> 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/>
              </a:rPr>
              <a:t>ls</a:t>
            </a:r>
            <a:r>
              <a:rPr lang="en-US" altLang="zh-TW" b="1" dirty="0" err="1" smtClean="0">
                <a:solidFill>
                  <a:schemeClr val="tx2"/>
                </a:solidFill>
              </a:rPr>
              <a:t>'</a:t>
            </a:r>
            <a:endParaRPr lang="en-US" altLang="zh-TW" b="1" dirty="0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Now both things happen if you type “</a:t>
            </a:r>
            <a:r>
              <a:rPr lang="en-US" altLang="zh-TW" dirty="0" err="1" smtClean="0">
                <a:solidFill>
                  <a:schemeClr val="tx2"/>
                </a:solidFill>
              </a:rPr>
              <a:t>cdNshow</a:t>
            </a:r>
            <a:r>
              <a:rPr lang="en-US" altLang="zh-TW" dirty="0" smtClean="0">
                <a:solidFill>
                  <a:schemeClr val="tx2"/>
                </a:solidFill>
              </a:rPr>
              <a:t>”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But how to make it the automatic default whenever you turn on the computer?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Add it into the startup file: ~/.</a:t>
            </a:r>
            <a:r>
              <a:rPr lang="en-US" altLang="zh-TW" dirty="0" err="1" smtClean="0">
                <a:solidFill>
                  <a:schemeClr val="tx2"/>
                </a:solidFill>
              </a:rPr>
              <a:t>bashrc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 eaLnBrk="1" hangingPunct="1">
              <a:defRPr/>
            </a:pPr>
            <a:r>
              <a:rPr lang="en-US" altLang="zh-TW" sz="2800" dirty="0" smtClean="0">
                <a:solidFill>
                  <a:schemeClr val="tx2"/>
                </a:solidFill>
              </a:rPr>
              <a:t>Remember: it starts with “.”, so it is “hidden”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886200" y="1143000"/>
            <a:ext cx="4419600" cy="1981200"/>
          </a:xfrm>
          <a:prstGeom prst="wedgeRoundRectCallout">
            <a:avLst>
              <a:gd name="adj1" fmla="val -25606"/>
              <a:gd name="adj2" fmla="val 8150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</a:rPr>
              <a:t>The “;” indicates a separator between independent commands (just like it would in C.)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62000" y="4724400"/>
            <a:ext cx="6324600" cy="1752600"/>
          </a:xfrm>
          <a:prstGeom prst="wedgeRoundRectCallout">
            <a:avLst>
              <a:gd name="adj1" fmla="val 6306"/>
              <a:gd name="adj2" fmla="val -997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</a:rPr>
              <a:t>All of these single-quote symbols are necessary. (Note that the single-quote is found near the “enter” key on your keyboard. It is not near the “esc” key.)</a:t>
            </a:r>
          </a:p>
        </p:txBody>
      </p:sp>
    </p:spTree>
    <p:extLst>
      <p:ext uri="{BB962C8B-B14F-4D97-AF65-F5344CB8AC3E}">
        <p14:creationId xmlns:p14="http://schemas.microsoft.com/office/powerpoint/2010/main" val="9090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23554</TotalTime>
  <Words>11103</Words>
  <Application>Microsoft Office PowerPoint</Application>
  <PresentationFormat>On-screen Show (4:3)</PresentationFormat>
  <Paragraphs>2223</Paragraphs>
  <Slides>133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51" baseType="lpstr">
      <vt:lpstr>Andale Mono</vt:lpstr>
      <vt:lpstr>Arial Unicode MS</vt:lpstr>
      <vt:lpstr>Lucida Grande</vt:lpstr>
      <vt:lpstr>MS PGothic</vt:lpstr>
      <vt:lpstr>MS PGothic</vt:lpstr>
      <vt:lpstr>新細明體</vt:lpstr>
      <vt:lpstr>Arial</vt:lpstr>
      <vt:lpstr>Arial Black</vt:lpstr>
      <vt:lpstr>Arial Narrow</vt:lpstr>
      <vt:lpstr>Cambria Math</vt:lpstr>
      <vt:lpstr>Consolas</vt:lpstr>
      <vt:lpstr>Garamond</vt:lpstr>
      <vt:lpstr>High Tower Text</vt:lpstr>
      <vt:lpstr>Lucida Console</vt:lpstr>
      <vt:lpstr>Symbol</vt:lpstr>
      <vt:lpstr>Tahoma</vt:lpstr>
      <vt:lpstr>Times New Roman</vt:lpstr>
      <vt:lpstr>Default Design</vt:lpstr>
      <vt:lpstr>Input/Output (I/O) and Redirection</vt:lpstr>
      <vt:lpstr>Input/Output (I/O) and Redirection</vt:lpstr>
      <vt:lpstr>Input/Output (I/O) and Redirection</vt:lpstr>
      <vt:lpstr>Input/Output (I/O) and Redirection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 Different Kind of Redirection:  `…`</vt:lpstr>
      <vt:lpstr>cut</vt:lpstr>
      <vt:lpstr>cut</vt:lpstr>
      <vt:lpstr>cut</vt:lpstr>
      <vt:lpstr>cut</vt:lpstr>
      <vt:lpstr>cut</vt:lpstr>
      <vt:lpstr>cut</vt:lpstr>
      <vt:lpstr>An example using cut and &gt;</vt:lpstr>
      <vt:lpstr>An example using cut and &gt;</vt:lpstr>
      <vt:lpstr>basename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!</vt:lpstr>
      <vt:lpstr>!</vt:lpstr>
      <vt:lpstr>!</vt:lpstr>
      <vt:lpstr>!</vt:lpstr>
      <vt:lpstr>!</vt:lpstr>
      <vt:lpstr>!</vt:lpstr>
      <vt:lpstr>!</vt:lpstr>
      <vt:lpstr>Summary of topics covered  thus far in lecture today</vt:lpstr>
      <vt:lpstr>Connecting commands by redirection</vt:lpstr>
      <vt:lpstr>Connecting commands by redirection</vt:lpstr>
      <vt:lpstr>Connecting commands by redirection</vt:lpstr>
      <vt:lpstr>Connecting commands by redirection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What is a Script?</vt:lpstr>
      <vt:lpstr>How, then to use our new script?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Changing File Permissions with chmod</vt:lpstr>
      <vt:lpstr>Miscellaneous Commands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Miscellaneous Commands</vt:lpstr>
      <vt:lpstr>Miscellaneous Commands</vt:lpstr>
      <vt:lpstr>wc</vt:lpstr>
      <vt:lpstr>Miscellaneous Commands</vt:lpstr>
      <vt:lpstr>Miscellaneous Commands</vt:lpstr>
      <vt:lpstr>Miscellaneous Commands</vt:lpstr>
      <vt:lpstr>PowerPoint Presentation</vt:lpstr>
      <vt:lpstr>alias</vt:lpstr>
      <vt:lpstr>Command Coordination  ;     &amp;&amp;     || </vt:lpstr>
      <vt:lpstr>Command Coordination  ;     &amp;&amp;     || </vt:lpstr>
      <vt:lpstr>Command Coordination  ;     &amp;&amp;     ||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Coordination  ;     &amp;&amp;     || </vt:lpstr>
      <vt:lpstr>Command Coordination  ;     &amp;&amp;     || 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PowerPoint Presentation</vt:lpstr>
      <vt:lpstr>PowerPoint Presentation</vt:lpstr>
      <vt:lpstr>PowerPoint Presentation</vt:lpstr>
      <vt:lpstr>PowerPoint Presentation</vt:lpstr>
      <vt:lpstr>You can also create your files under Windows, but then you will have to worry about a confusing difference between UNIX and Windows</vt:lpstr>
    </vt:vector>
  </TitlesOfParts>
  <Company>Juliana Rew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445</cp:revision>
  <cp:lastPrinted>2005-05-27T21:26:31Z</cp:lastPrinted>
  <dcterms:created xsi:type="dcterms:W3CDTF">2005-05-23T21:56:35Z</dcterms:created>
  <dcterms:modified xsi:type="dcterms:W3CDTF">2020-03-03T00:52:52Z</dcterms:modified>
</cp:coreProperties>
</file>