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1"/>
  </p:notesMasterIdLst>
  <p:handoutMasterIdLst>
    <p:handoutMasterId r:id="rId52"/>
  </p:handoutMasterIdLst>
  <p:sldIdLst>
    <p:sldId id="911" r:id="rId4"/>
    <p:sldId id="912" r:id="rId5"/>
    <p:sldId id="913" r:id="rId6"/>
    <p:sldId id="914" r:id="rId7"/>
    <p:sldId id="915" r:id="rId8"/>
    <p:sldId id="916" r:id="rId9"/>
    <p:sldId id="917" r:id="rId10"/>
    <p:sldId id="918" r:id="rId11"/>
    <p:sldId id="919" r:id="rId12"/>
    <p:sldId id="920" r:id="rId13"/>
    <p:sldId id="921" r:id="rId14"/>
    <p:sldId id="922" r:id="rId15"/>
    <p:sldId id="791" r:id="rId16"/>
    <p:sldId id="908" r:id="rId17"/>
    <p:sldId id="909" r:id="rId18"/>
    <p:sldId id="886" r:id="rId19"/>
    <p:sldId id="887" r:id="rId20"/>
    <p:sldId id="792" r:id="rId21"/>
    <p:sldId id="891" r:id="rId22"/>
    <p:sldId id="892" r:id="rId23"/>
    <p:sldId id="894" r:id="rId24"/>
    <p:sldId id="895" r:id="rId25"/>
    <p:sldId id="910" r:id="rId26"/>
    <p:sldId id="893" r:id="rId27"/>
    <p:sldId id="897" r:id="rId28"/>
    <p:sldId id="898" r:id="rId29"/>
    <p:sldId id="899" r:id="rId30"/>
    <p:sldId id="890" r:id="rId31"/>
    <p:sldId id="901" r:id="rId32"/>
    <p:sldId id="902" r:id="rId33"/>
    <p:sldId id="903" r:id="rId34"/>
    <p:sldId id="926" r:id="rId35"/>
    <p:sldId id="927" r:id="rId36"/>
    <p:sldId id="928" r:id="rId37"/>
    <p:sldId id="905" r:id="rId38"/>
    <p:sldId id="906" r:id="rId39"/>
    <p:sldId id="889" r:id="rId40"/>
    <p:sldId id="932" r:id="rId41"/>
    <p:sldId id="929" r:id="rId42"/>
    <p:sldId id="930" r:id="rId43"/>
    <p:sldId id="931" r:id="rId44"/>
    <p:sldId id="793" r:id="rId45"/>
    <p:sldId id="794" r:id="rId46"/>
    <p:sldId id="795" r:id="rId47"/>
    <p:sldId id="923" r:id="rId48"/>
    <p:sldId id="924" r:id="rId49"/>
    <p:sldId id="925" r:id="rId50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D0EAEC"/>
    <a:srgbClr val="B4ABDA"/>
    <a:srgbClr val="D9FFD9"/>
    <a:srgbClr val="FFCC99"/>
    <a:srgbClr val="00B0F0"/>
    <a:srgbClr val="333399"/>
    <a:srgbClr val="CCFFCC"/>
    <a:srgbClr val="FFFF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9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7762-5C62-47AD-9614-A3EA662BE8A7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2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2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6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4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4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6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5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5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57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7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69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65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98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523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5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538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/>
              <a:t>I have colored some of them gray, because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they </a:t>
            </a:r>
            <a:r>
              <a:rPr lang="en-US" altLang="zh-TW" dirty="0"/>
              <a:t>use the </a:t>
            </a:r>
            <a:r>
              <a:rPr lang="en-US" altLang="zh-TW" dirty="0" smtClean="0"/>
              <a:t>GNU </a:t>
            </a:r>
            <a:r>
              <a:rPr lang="en-US" altLang="zh-TW" dirty="0"/>
              <a:t>version of sed.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12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763000" cy="52578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-n "^"):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'N;s/\n/:/' </a:t>
            </a:r>
            <a:r>
              <a:rPr lang="en-US" b="1" dirty="0"/>
              <a:t/>
            </a:r>
            <a:br>
              <a:rPr lang="en-US" b="1" dirty="0"/>
            </a:br>
            <a:endParaRPr lang="en-US" sz="2400" b="1" dirty="0" smtClean="0"/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cat -n): </a:t>
            </a: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 </a:t>
            </a:r>
            <a:r>
              <a:rPr lang="en-US" b="1" dirty="0" err="1" smtClean="0"/>
              <a:t>sed</a:t>
            </a:r>
            <a:r>
              <a:rPr lang="en-US" b="1" dirty="0" smtClean="0"/>
              <a:t> \</a:t>
            </a:r>
            <a:br>
              <a:rPr lang="en-US" b="1" dirty="0" smtClean="0"/>
            </a:br>
            <a:r>
              <a:rPr lang="zh-TW" altLang="en-US" b="1" dirty="0" smtClean="0"/>
              <a:t>    </a:t>
            </a:r>
            <a:r>
              <a:rPr lang="en-US" b="1" dirty="0" smtClean="0"/>
              <a:t>'N;s/^/</a:t>
            </a:r>
            <a:r>
              <a:rPr lang="en-US" sz="2400" b="1" dirty="0" smtClean="0">
                <a:latin typeface="Consolas" panose="020B0609020204030204" pitchFamily="49" charset="0"/>
              </a:rPr>
              <a:t>     </a:t>
            </a:r>
            <a:r>
              <a:rPr lang="en-US" b="1" dirty="0" smtClean="0"/>
              <a:t>/;s/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/>
              <a:t>*\(</a:t>
            </a:r>
            <a:r>
              <a:rPr lang="en-US" sz="2400" b="1" dirty="0" smtClean="0">
                <a:latin typeface="Consolas" panose="020B0609020204030204" pitchFamily="49" charset="0"/>
              </a:rPr>
              <a:t>.</a:t>
            </a:r>
            <a:r>
              <a:rPr lang="en-US" b="1" dirty="0" smtClean="0"/>
              <a:t>\{6\}\)\n/\1\t/'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←website</a:t>
            </a:r>
            <a:endParaRPr lang="en-US" dirty="0" smtClean="0">
              <a:solidFill>
                <a:srgbClr val="FF6699"/>
              </a:solidFill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zh-TW" altLang="en-US" dirty="0" smtClean="0"/>
              <a:t> </a:t>
            </a:r>
            <a:r>
              <a:rPr lang="pt-BR" altLang="zh-TW" sz="2800" dirty="0" smtClean="0"/>
              <a:t>or</a:t>
            </a:r>
            <a:r>
              <a:rPr lang="pt-BR" altLang="zh-TW" sz="2800" dirty="0"/>
              <a:t>:</a:t>
            </a:r>
            <a:r>
              <a:rPr lang="pt-BR" altLang="zh-TW" sz="2400" b="1" dirty="0"/>
              <a:t>   </a:t>
            </a:r>
            <a:r>
              <a:rPr lang="pt-BR" altLang="zh-TW" b="1" dirty="0" smtClean="0"/>
              <a:t>'N;</a:t>
            </a:r>
            <a:r>
              <a:rPr lang="en-US" altLang="zh-TW" b="1" dirty="0">
                <a:solidFill>
                  <a:srgbClr val="000000"/>
                </a:solidFill>
              </a:rPr>
              <a:t>s/^/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b="1" dirty="0">
                <a:solidFill>
                  <a:srgbClr val="000000"/>
                </a:solidFill>
              </a:rPr>
              <a:t>/;s/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*\(</a:t>
            </a:r>
            <a:r>
              <a:rPr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r>
              <a:rPr lang="en-US" altLang="zh-TW" b="1" dirty="0">
                <a:solidFill>
                  <a:srgbClr val="000000"/>
                </a:solidFill>
              </a:rPr>
              <a:t>\)\n/\1\t</a:t>
            </a:r>
            <a:r>
              <a:rPr lang="en-US" altLang="zh-TW" b="1" dirty="0" smtClean="0">
                <a:solidFill>
                  <a:srgbClr val="000000"/>
                </a:solidFill>
              </a:rPr>
              <a:t>/</a:t>
            </a:r>
            <a:r>
              <a:rPr lang="en-US" b="1" spc="-200" dirty="0"/>
              <a:t>'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←w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2800" spc="-3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b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, t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w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eaked</a:t>
            </a:r>
            <a:endParaRPr lang="en-US" altLang="zh-TW" b="1" dirty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zh-TW" altLang="en-US" dirty="0" smtClean="0"/>
              <a:t> </a:t>
            </a:r>
            <a:r>
              <a:rPr lang="pt-BR" altLang="zh-TW" sz="2800" dirty="0" smtClean="0"/>
              <a:t>or:</a:t>
            </a:r>
            <a:r>
              <a:rPr lang="pt-BR" altLang="zh-TW" sz="2400" b="1" dirty="0" smtClean="0"/>
              <a:t>   </a:t>
            </a:r>
            <a:r>
              <a:rPr lang="pt-BR" b="1" dirty="0" smtClean="0"/>
              <a:t>'N;:L;s/^/</a:t>
            </a:r>
            <a:r>
              <a:rPr lang="pt-BR" sz="2400" b="1" dirty="0" smtClean="0">
                <a:latin typeface="Consolas" panose="020B0609020204030204" pitchFamily="49" charset="0"/>
              </a:rPr>
              <a:t> </a:t>
            </a:r>
            <a:r>
              <a:rPr lang="pt-BR" b="1" dirty="0" smtClean="0"/>
              <a:t>/;/</a:t>
            </a:r>
            <a:r>
              <a:rPr lang="en-US" altLang="zh-TW" sz="2400" b="1" dirty="0" smtClean="0">
                <a:latin typeface="Consolas" panose="020B0609020204030204" pitchFamily="49" charset="0"/>
              </a:rPr>
              <a:t>......</a:t>
            </a:r>
            <a:r>
              <a:rPr lang="pt-BR" b="1" dirty="0" smtClean="0"/>
              <a:t>\n/\!bL;s/\n/\t/'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←adds 1 by 1 </a:t>
            </a:r>
            <a:endParaRPr lang="pt-BR" b="1" dirty="0" smtClean="0">
              <a:solidFill>
                <a:srgbClr val="FF6699"/>
              </a:solidFill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r>
              <a:rPr lang="pt-BR" altLang="zh-TW" b="1" dirty="0" smtClean="0"/>
              <a:t> </a:t>
            </a:r>
            <a:r>
              <a:rPr lang="pt-BR" altLang="zh-TW" sz="2800" dirty="0"/>
              <a:t>or:</a:t>
            </a:r>
            <a:r>
              <a:rPr lang="pt-BR" altLang="zh-TW" sz="2400" b="1" dirty="0"/>
              <a:t>   </a:t>
            </a:r>
            <a:r>
              <a:rPr lang="pt-BR" altLang="zh-TW" b="1" dirty="0" smtClean="0"/>
              <a:t>'N</a:t>
            </a:r>
            <a:r>
              <a:rPr lang="pt-BR" altLang="zh-TW" b="1" dirty="0"/>
              <a:t>;:L;s</a:t>
            </a:r>
            <a:r>
              <a:rPr lang="pt-BR" altLang="zh-TW" b="1" dirty="0" smtClean="0"/>
              <a:t>/^</a:t>
            </a:r>
            <a:r>
              <a:rPr lang="en-US" altLang="zh-TW" sz="2400" b="1" dirty="0">
                <a:latin typeface="Consolas" panose="020B0609020204030204" pitchFamily="49" charset="0"/>
              </a:rPr>
              <a:t>.</a:t>
            </a:r>
            <a:r>
              <a:rPr lang="pt-BR" altLang="zh-TW" b="1" dirty="0" smtClean="0"/>
              <a:t>\{,</a:t>
            </a:r>
            <a:r>
              <a:rPr lang="pt-BR" altLang="zh-TW" b="1" dirty="0"/>
              <a:t>5\}\n/</a:t>
            </a:r>
            <a:r>
              <a:rPr lang="pt-BR" altLang="zh-TW" sz="2400" b="1" dirty="0">
                <a:latin typeface="Consolas" panose="020B0609020204030204" pitchFamily="49" charset="0"/>
              </a:rPr>
              <a:t> </a:t>
            </a:r>
            <a:r>
              <a:rPr lang="pt-BR" altLang="zh-TW" b="1" dirty="0"/>
              <a:t>&amp;/;tL;s/\n/\t</a:t>
            </a:r>
            <a:r>
              <a:rPr lang="pt-BR" altLang="zh-TW" b="1" dirty="0" smtClean="0"/>
              <a:t>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←shortest way</a:t>
            </a:r>
            <a:endParaRPr lang="pt-BR" b="1" dirty="0" smtClean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2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file, but only print numbers if line is not blank: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'/./='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'/./N;s/\n/ /'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400" b="1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count lines </a:t>
            </a: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dirty="0" smtClean="0"/>
              <a:t>ike "</a:t>
            </a:r>
            <a:r>
              <a:rPr lang="en-US" dirty="0" err="1" smtClean="0"/>
              <a:t>wc</a:t>
            </a:r>
            <a:r>
              <a:rPr lang="en-US" dirty="0" smtClean="0"/>
              <a:t> -l"):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'$='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0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7630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leading whitespace (spaces, tabs) from front of each line: 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altLang="zh-TW" dirty="0"/>
              <a:t>% </a:t>
            </a:r>
            <a:r>
              <a:rPr lang="en-US" altLang="zh-TW" b="1" dirty="0" err="1"/>
              <a:t>sed</a:t>
            </a:r>
            <a:r>
              <a:rPr lang="en-US" altLang="zh-TW" b="1" dirty="0"/>
              <a:t> 's/^[ \t</a:t>
            </a:r>
            <a:r>
              <a:rPr lang="en-US" altLang="zh-TW" b="1" dirty="0" smtClean="0"/>
              <a:t>]*//' </a:t>
            </a:r>
            <a:r>
              <a:rPr lang="en-US" altLang="zh-TW" sz="30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←website solution</a:t>
            </a:r>
            <a:r>
              <a:rPr lang="en-US" altLang="zh-TW" b="1" dirty="0" smtClean="0"/>
              <a:t> </a:t>
            </a:r>
            <a:endParaRPr lang="en-US" altLang="zh-TW" b="1" dirty="0"/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's/[ \t]*//'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</a:t>
            </a:r>
            <a:r>
              <a:rPr lang="en-US" altLang="zh-TW" sz="30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also works, even if no space at front</a:t>
            </a:r>
            <a:endParaRPr lang="en-US" sz="3000" b="1" dirty="0" smtClean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trailing whitespace (spaces, tabs)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from end of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's/[ \t]*$//'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BOTH leading &amp; trailing whitespace from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's/[ \t]*//;s/[ \t]*$//'</a:t>
            </a:r>
          </a:p>
        </p:txBody>
      </p:sp>
    </p:spTree>
    <p:extLst>
      <p:ext uri="{BB962C8B-B14F-4D97-AF65-F5344CB8AC3E}">
        <p14:creationId xmlns:p14="http://schemas.microsoft.com/office/powerpoint/2010/main" val="35465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dirty="0">
                <a:solidFill>
                  <a:srgbClr val="000000"/>
                </a:solidFill>
              </a:rPr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	% </a:t>
            </a:r>
            <a:r>
              <a:rPr lang="en-US" altLang="zh-TW" b="1" dirty="0">
                <a:solidFill>
                  <a:srgbClr val="000000"/>
                </a:solidFill>
              </a:rPr>
              <a:t>sed ':</a:t>
            </a:r>
            <a:r>
              <a:rPr lang="en-US" altLang="zh-TW" b="1" dirty="0" err="1">
                <a:solidFill>
                  <a:srgbClr val="000000"/>
                </a:solidFill>
              </a:rPr>
              <a:t>a;s</a:t>
            </a:r>
            <a:r>
              <a:rPr lang="en-US" altLang="zh-TW" b="1" dirty="0">
                <a:solidFill>
                  <a:srgbClr val="000000"/>
                </a:solidFill>
              </a:rPr>
              <a:t>/^.\{1,78\}$/ &amp;/;ta'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&amp;/;</a:t>
            </a:r>
            <a:r>
              <a:rPr lang="en-US" b="1" dirty="0" err="1" smtClean="0"/>
              <a:t>ta;s</a:t>
            </a:r>
            <a:r>
              <a:rPr lang="en-US" b="1" dirty="0" smtClean="0"/>
              <a:t>/\( *\)\1/\1/'</a:t>
            </a:r>
          </a:p>
        </p:txBody>
      </p:sp>
    </p:spTree>
    <p:extLst>
      <p:ext uri="{BB962C8B-B14F-4D97-AF65-F5344CB8AC3E}">
        <p14:creationId xmlns:p14="http://schemas.microsoft.com/office/powerpoint/2010/main" val="30171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</a:t>
            </a:r>
            <a:r>
              <a:rPr lang="en-US" b="1" dirty="0" smtClean="0">
                <a:solidFill>
                  <a:srgbClr val="009900"/>
                </a:solidFill>
              </a:rPr>
              <a:t>:</a:t>
            </a:r>
            <a:r>
              <a:rPr lang="en-US" b="1" dirty="0" err="1" smtClean="0">
                <a:solidFill>
                  <a:srgbClr val="009900"/>
                </a:solidFill>
              </a:rPr>
              <a:t>a;s</a:t>
            </a:r>
            <a:r>
              <a:rPr lang="en-US" b="1" dirty="0" smtClean="0">
                <a:solidFill>
                  <a:srgbClr val="009900"/>
                </a:solidFill>
              </a:rPr>
              <a:t>/^.\{1,77\}$/ &amp;/;</a:t>
            </a:r>
            <a:r>
              <a:rPr lang="en-US" b="1" dirty="0" err="1" smtClean="0">
                <a:solidFill>
                  <a:srgbClr val="009900"/>
                </a:solidFill>
              </a:rPr>
              <a:t>ta</a:t>
            </a:r>
            <a:r>
              <a:rPr lang="en-US" b="1" dirty="0" err="1" smtClean="0"/>
              <a:t>;s</a:t>
            </a:r>
            <a:r>
              <a:rPr lang="en-US" b="1" dirty="0" smtClean="0"/>
              <a:t>/\( *\)\1/\1/'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Since this part makes it right-justified…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Then there’s 2x as much space on the left as we’d want…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>
                <a:solidFill>
                  <a:srgbClr val="009900"/>
                </a:solidFill>
              </a:rPr>
              <a:t>align all text flush right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on a 79-column width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sed '</a:t>
            </a:r>
            <a:r>
              <a:rPr lang="en-US" altLang="zh-TW" b="1" dirty="0">
                <a:solidFill>
                  <a:srgbClr val="009900"/>
                </a:solidFill>
              </a:rPr>
              <a:t>:</a:t>
            </a:r>
            <a:r>
              <a:rPr lang="en-US" altLang="zh-TW" b="1" dirty="0" err="1">
                <a:solidFill>
                  <a:srgbClr val="009900"/>
                </a:solidFill>
              </a:rPr>
              <a:t>a;s</a:t>
            </a:r>
            <a:r>
              <a:rPr lang="en-US" altLang="zh-TW" b="1" dirty="0">
                <a:solidFill>
                  <a:srgbClr val="009900"/>
                </a:solidFill>
              </a:rPr>
              <a:t>/^.\{1,78\}$/ &amp;/;ta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%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sed ':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center in the middle of 79-columns, with no trailing spaces and ignoring leading spaces: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</a:t>
            </a:r>
            <a:r>
              <a:rPr lang="en-US" b="1" dirty="0" smtClean="0">
                <a:solidFill>
                  <a:srgbClr val="009900"/>
                </a:solidFill>
              </a:rPr>
              <a:t>:</a:t>
            </a:r>
            <a:r>
              <a:rPr lang="en-US" b="1" dirty="0" err="1" smtClean="0">
                <a:solidFill>
                  <a:srgbClr val="009900"/>
                </a:solidFill>
              </a:rPr>
              <a:t>a;s</a:t>
            </a:r>
            <a:r>
              <a:rPr lang="en-US" b="1" dirty="0" smtClean="0">
                <a:solidFill>
                  <a:srgbClr val="009900"/>
                </a:solidFill>
              </a:rPr>
              <a:t>/^.\{1,77\}$/ &amp;/;</a:t>
            </a:r>
            <a:r>
              <a:rPr lang="en-US" b="1" dirty="0" err="1" smtClean="0">
                <a:solidFill>
                  <a:srgbClr val="009900"/>
                </a:solidFill>
              </a:rPr>
              <a:t>ta</a:t>
            </a:r>
            <a:r>
              <a:rPr lang="en-US" b="1" dirty="0" err="1" smtClean="0"/>
              <a:t>;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/\( *\)\1/\1/</a:t>
            </a:r>
            <a:r>
              <a:rPr lang="en-US" b="1" dirty="0" smtClean="0"/>
              <a:t>'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810000" y="3200400"/>
            <a:ext cx="0" cy="31089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7239000" y="3886200"/>
            <a:ext cx="1905000" cy="1676400"/>
            <a:chOff x="228600" y="76200"/>
            <a:chExt cx="8763000" cy="1066800"/>
          </a:xfrm>
        </p:grpSpPr>
        <p:sp>
          <p:nvSpPr>
            <p:cNvPr id="6" name="圓角矩形圖說文字 1"/>
            <p:cNvSpPr/>
            <p:nvPr/>
          </p:nvSpPr>
          <p:spPr bwMode="auto">
            <a:xfrm>
              <a:off x="228600" y="76200"/>
              <a:ext cx="8686801" cy="1066800"/>
            </a:xfrm>
            <a:prstGeom prst="wedgeRoundRectCallout">
              <a:avLst>
                <a:gd name="adj1" fmla="val -35397"/>
                <a:gd name="adj2" fmla="val 9372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So this removes half of it.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886200"/>
            <a:ext cx="2819400" cy="1676400"/>
            <a:chOff x="228600" y="76200"/>
            <a:chExt cx="8763000" cy="1066800"/>
          </a:xfrm>
        </p:grpSpPr>
        <p:sp>
          <p:nvSpPr>
            <p:cNvPr id="12" name="圓角矩形圖說文字 1"/>
            <p:cNvSpPr/>
            <p:nvPr/>
          </p:nvSpPr>
          <p:spPr bwMode="auto">
            <a:xfrm>
              <a:off x="228600" y="76200"/>
              <a:ext cx="8686799" cy="1066800"/>
            </a:xfrm>
            <a:prstGeom prst="wedgeRoundRectCallout">
              <a:avLst>
                <a:gd name="adj1" fmla="val 48533"/>
                <a:gd name="adj2" fmla="val 102358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Since this part makes it right-justified…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2400" y="3886200"/>
            <a:ext cx="3048000" cy="1676400"/>
            <a:chOff x="228599" y="76200"/>
            <a:chExt cx="8763001" cy="1066800"/>
          </a:xfrm>
        </p:grpSpPr>
        <p:sp>
          <p:nvSpPr>
            <p:cNvPr id="9" name="圓角矩形圖說文字 1"/>
            <p:cNvSpPr/>
            <p:nvPr/>
          </p:nvSpPr>
          <p:spPr bwMode="auto">
            <a:xfrm>
              <a:off x="228599" y="76200"/>
              <a:ext cx="8686799" cy="1066800"/>
            </a:xfrm>
            <a:prstGeom prst="wedgeRoundRectCallout">
              <a:avLst>
                <a:gd name="adj1" fmla="val -90425"/>
                <a:gd name="adj2" fmla="val 2508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 3"/>
            <p:cNvSpPr/>
            <p:nvPr/>
          </p:nvSpPr>
          <p:spPr bwMode="auto">
            <a:xfrm>
              <a:off x="304801" y="124691"/>
              <a:ext cx="8686799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3200" spc="-10" dirty="0" smtClean="0">
                  <a:latin typeface="Arial" charset="0"/>
                  <a:ea typeface="新細明體" charset="-120"/>
                </a:rPr>
                <a:t>Then there’s 2x as much space on the left as we’d want…</a:t>
              </a:r>
              <a:endParaRPr kumimoji="1" lang="en-US" altLang="zh-TW" sz="3200" spc="-10" dirty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substitute (find and replace) "</a:t>
            </a:r>
            <a:r>
              <a:rPr lang="en-US" dirty="0" err="1" smtClean="0">
                <a:solidFill>
                  <a:schemeClr val="accent6"/>
                </a:solidFill>
              </a:rPr>
              <a:t>foo</a:t>
            </a:r>
            <a:r>
              <a:rPr lang="en-US" dirty="0" smtClean="0">
                <a:solidFill>
                  <a:schemeClr val="accent6"/>
                </a:solidFill>
              </a:rPr>
              <a:t>" with "bar" on each line </a:t>
            </a:r>
            <a:r>
              <a:rPr lang="en-US" dirty="0" smtClean="0"/>
              <a:t>(replace only the 1st instance):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's/foo/bar/'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4</a:t>
            </a:r>
            <a:r>
              <a:rPr lang="en-US" baseline="30000" dirty="0" smtClean="0">
                <a:solidFill>
                  <a:schemeClr val="accent6"/>
                </a:solidFill>
              </a:rPr>
              <a:t>th</a:t>
            </a:r>
            <a:r>
              <a:rPr lang="en-US" dirty="0" smtClean="0">
                <a:solidFill>
                  <a:schemeClr val="accent6"/>
                </a:solidFill>
              </a:rPr>
              <a:t> instance: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's/foo/bar/4'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replaces ALL instances: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's/foo/bar/g'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last case: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's/\(.*\)foo/\1bar/'</a:t>
            </a:r>
          </a:p>
        </p:txBody>
      </p:sp>
    </p:spTree>
    <p:extLst>
      <p:ext uri="{BB962C8B-B14F-4D97-AF65-F5344CB8AC3E}">
        <p14:creationId xmlns:p14="http://schemas.microsoft.com/office/powerpoint/2010/main" val="1691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replace the next-to-last case: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's/\(.*\)foo\(.*foo\)/\1bar\2/'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ONLY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 smtClean="0"/>
              <a:t>% </a:t>
            </a:r>
            <a:r>
              <a:rPr lang="en-US" altLang="zh-TW" b="1" dirty="0" smtClean="0"/>
              <a:t>sed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/s/foo/bar/g'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EXCEPT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</a:p>
          <a:p>
            <a:pPr>
              <a:buClr>
                <a:schemeClr val="bg1"/>
              </a:buClr>
            </a:pPr>
            <a:r>
              <a:rPr lang="en-US" altLang="zh-TW" dirty="0" smtClean="0"/>
              <a:t>% </a:t>
            </a:r>
            <a:r>
              <a:rPr lang="en-US" altLang="zh-TW" b="1" dirty="0" smtClean="0"/>
              <a:t>sed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/\!s/foo/bar/g' 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5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'/\n/\!G;s/\(.\)\(.*\n\)/&amp;\2\1/;//D;s/.//' </a:t>
            </a:r>
          </a:p>
        </p:txBody>
      </p:sp>
    </p:spTree>
    <p:extLst>
      <p:ext uri="{BB962C8B-B14F-4D97-AF65-F5344CB8AC3E}">
        <p14:creationId xmlns:p14="http://schemas.microsoft.com/office/powerpoint/2010/main" val="3472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0"/>
            <a:ext cx="8763000" cy="1066800"/>
            <a:chOff x="228600" y="0"/>
            <a:chExt cx="8763000" cy="1066800"/>
          </a:xfrm>
        </p:grpSpPr>
        <p:sp>
          <p:nvSpPr>
            <p:cNvPr id="2" name="圓角矩形圖說文字 1"/>
            <p:cNvSpPr/>
            <p:nvPr/>
          </p:nvSpPr>
          <p:spPr bwMode="auto">
            <a:xfrm>
              <a:off x="228600" y="0"/>
              <a:ext cx="8686800" cy="1066800"/>
            </a:xfrm>
            <a:prstGeom prst="wedgeRoundRectCallout">
              <a:avLst>
                <a:gd name="adj1" fmla="val -15052"/>
                <a:gd name="adj2" fmla="val 39344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04800" y="208166"/>
              <a:ext cx="8686800" cy="858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80000"/>
                </a:lnSpc>
                <a:spcBef>
                  <a:spcPts val="1200"/>
                </a:spcBef>
              </a:pPr>
              <a:r>
                <a:rPr kumimoji="1" lang="en-US" altLang="zh-TW" sz="2600" spc="-1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This appends the hold space onto the end of the pattern space (with a \n separating the two parts</a:t>
              </a:r>
              <a:r>
                <a:rPr kumimoji="1" lang="en-US" altLang="zh-TW" sz="2600" spc="-1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).</a:t>
              </a:r>
              <a:endPara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I have added some further solutions of my own.</a:t>
            </a:r>
          </a:p>
        </p:txBody>
      </p:sp>
    </p:spTree>
    <p:extLst>
      <p:ext uri="{BB962C8B-B14F-4D97-AF65-F5344CB8AC3E}">
        <p14:creationId xmlns:p14="http://schemas.microsoft.com/office/powerpoint/2010/main" val="22553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209800"/>
          </a:xfrm>
          <a:prstGeom prst="wedgeRoundRectCallout">
            <a:avLst>
              <a:gd name="adj1" fmla="val -15056"/>
              <a:gd name="adj2" fmla="val 1640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goes into the hold space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.</a:t>
            </a:r>
            <a:endParaRPr kumimoji="1" lang="en-US" altLang="zh-TW" sz="2600" spc="-1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2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2708570"/>
          </a:xfrm>
          <a:prstGeom prst="wedgeRoundRectCallout">
            <a:avLst>
              <a:gd name="adj1" fmla="val -15020"/>
              <a:gd name="adj2" fmla="val 1246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238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 goes into the hold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Q: Then why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G? A: To add the \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n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the pattern space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.</a:t>
            </a:r>
            <a:endParaRPr kumimoji="1" lang="en-US" altLang="zh-TW" sz="2600" spc="-1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3505200"/>
          </a:xfrm>
          <a:prstGeom prst="wedgeRoundRectCallout">
            <a:avLst>
              <a:gd name="adj1" fmla="val -15075"/>
              <a:gd name="adj2" fmla="val 849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 goes into the hold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Then why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G? A: To add the \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n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to the pattern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Q: Why a \n?</a:t>
            </a:r>
            <a:r>
              <a:rPr kumimoji="1" lang="zh-TW" altLang="en-US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A: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Well,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code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doesn’t care that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it’s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 \n.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It just wants a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symbol which won’t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appear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on an input line. </a:t>
            </a:r>
            <a:endParaRPr kumimoji="1" lang="en-US" altLang="zh-TW" sz="2600" spc="-10" dirty="0" smtClean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3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28600" y="0"/>
            <a:ext cx="8686800" cy="4343400"/>
          </a:xfrm>
          <a:prstGeom prst="wedgeRoundRectCallout">
            <a:avLst>
              <a:gd name="adj1" fmla="val -15057"/>
              <a:gd name="adj2" fmla="val 589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4800" y="208166"/>
            <a:ext cx="8686800" cy="40590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This appends the hold space onto the end of the pattern space (with a \n separating the two parts).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And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what’s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in the hold space? A: To begin with: nothing. Actually, this sed program, has no h,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H, or x instructions. Therefore nothing </a:t>
            </a:r>
            <a:r>
              <a:rPr kumimoji="1" lang="en-US" altLang="zh-TW" sz="2600" i="1" spc="-10" dirty="0">
                <a:latin typeface="Arial" charset="0"/>
                <a:ea typeface="新細明體" charset="-120"/>
              </a:rPr>
              <a:t>ever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 goes into the hold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Then why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G? A: To add the \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n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to the pattern space.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kumimoji="1" lang="en-US" altLang="zh-TW" sz="2600" spc="-10" dirty="0">
                <a:latin typeface="Arial" charset="0"/>
                <a:ea typeface="新細明體" charset="-120"/>
              </a:rPr>
              <a:t>Q: Why a \n?</a:t>
            </a:r>
            <a:r>
              <a:rPr kumimoji="1" lang="zh-TW" altLang="en-US" sz="2600" spc="-10" dirty="0"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A: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Well,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code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doesn’t care that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it’s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a \n.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/>
            </a:r>
            <a:br>
              <a:rPr kumimoji="1" lang="en-US" altLang="zh-TW" sz="2600" spc="-10" dirty="0" smtClean="0">
                <a:latin typeface="Arial" charset="0"/>
                <a:ea typeface="新細明體" charset="-120"/>
              </a:rPr>
            </a:b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It just wants a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symbol which won’t </a:t>
            </a:r>
            <a:r>
              <a:rPr kumimoji="1" lang="en-US" altLang="zh-TW" sz="2600" spc="-10" dirty="0" smtClean="0">
                <a:latin typeface="Arial" charset="0"/>
                <a:ea typeface="新細明體" charset="-120"/>
              </a:rPr>
              <a:t>appear </a:t>
            </a:r>
            <a:r>
              <a:rPr kumimoji="1" lang="en-US" altLang="zh-TW" sz="2600" spc="-10" dirty="0">
                <a:latin typeface="Arial" charset="0"/>
                <a:ea typeface="新細明體" charset="-120"/>
              </a:rPr>
              <a:t>on an input line. </a:t>
            </a:r>
            <a:endParaRPr kumimoji="1" lang="en-US" altLang="zh-TW" sz="2600" spc="-10" dirty="0" smtClean="0"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\n is being used </a:t>
            </a:r>
            <a:r>
              <a:rPr kumimoji="1" lang="en-US" altLang="zh-TW" sz="2600" b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as a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2600" b="1" i="1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marker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to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separate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things that haven’t been reversed (</a:t>
            </a:r>
            <a:r>
              <a:rPr kumimoji="1" lang="en-US" altLang="zh-TW" sz="2600" spc="-1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ie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, those to the left of the marker), from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things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that have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been 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(</a:t>
            </a:r>
            <a:r>
              <a:rPr kumimoji="1" lang="en-US" altLang="zh-TW" sz="2600" spc="-1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ie</a:t>
            </a:r>
            <a:r>
              <a:rPr kumimoji="1" lang="en-US" altLang="zh-TW" sz="2600" spc="-1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, those to the </a:t>
            </a:r>
            <a:r>
              <a:rPr kumimoji="1" lang="en-US" altLang="zh-TW" sz="26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right of it). </a:t>
            </a:r>
            <a:endParaRPr kumimoji="1" lang="zh-TW" altLang="en-US" sz="2600" spc="-1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0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</a:t>
            </a:r>
            <a:r>
              <a:rPr lang="en-US" altLang="zh-TW" b="1" dirty="0" smtClean="0">
                <a:solidFill>
                  <a:srgbClr val="7030A0"/>
                </a:solidFill>
              </a:rPr>
              <a:t>\!</a:t>
            </a:r>
            <a:r>
              <a:rPr lang="en-US" altLang="zh-TW" b="1" dirty="0" smtClean="0">
                <a:solidFill>
                  <a:srgbClr val="FF0000"/>
                </a:solidFill>
              </a:rPr>
              <a:t>G</a:t>
            </a:r>
            <a:r>
              <a:rPr lang="en-US" altLang="zh-TW" b="1" dirty="0" smtClean="0"/>
              <a:t>;s/\(.\)\(.*\n\)/&amp;\2\1/;//D;s/.//' </a:t>
            </a: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2667001" y="2286000"/>
            <a:ext cx="1066799" cy="1846996"/>
          </a:xfrm>
          <a:prstGeom prst="wedgeRoundRectCallout">
            <a:avLst>
              <a:gd name="adj1" fmla="val -19041"/>
              <a:gd name="adj2" fmla="val 813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 …      </a:t>
            </a: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then</a:t>
            </a:r>
            <a:b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don’t</a:t>
            </a:r>
            <a:b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2800" b="1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     </a:t>
            </a:r>
            <a:r>
              <a:rPr kumimoji="1" lang="en-US" altLang="zh-TW" sz="2800" b="1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新細明體" charset="-120"/>
              </a:rPr>
              <a:t>…</a:t>
            </a:r>
            <a:endParaRPr kumimoji="1" lang="zh-TW" altLang="en-US" sz="2800" b="1" i="0" u="none" strike="noStrike" cap="none" spc="-10" normalizeH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3733800" y="2286000"/>
            <a:ext cx="1600199" cy="1846996"/>
          </a:xfrm>
          <a:prstGeom prst="wedgeRoundRectCallout">
            <a:avLst>
              <a:gd name="adj1" fmla="val -71899"/>
              <a:gd name="adj2" fmla="val 828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spc="-1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…add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a </a:t>
            </a:r>
            <a:b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\n to the </a:t>
            </a:r>
            <a:b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pattern </a:t>
            </a:r>
            <a:b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space.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685801" y="2286000"/>
            <a:ext cx="1981199" cy="1846996"/>
          </a:xfrm>
          <a:prstGeom prst="wedgeRoundRectCallout">
            <a:avLst>
              <a:gd name="adj1" fmla="val 43932"/>
              <a:gd name="adj2" fmla="val 852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i="0" u="none" strike="noStrike" cap="none" spc="-10" normalizeH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" charset="0"/>
                <a:ea typeface="新細明體" charset="-120"/>
              </a:rPr>
              <a:t>If there is already a \n in the pattern space…</a:t>
            </a:r>
            <a:endParaRPr kumimoji="1" lang="zh-TW" altLang="en-US" sz="2800" b="1" i="0" u="none" strike="noStrike" cap="none" spc="-10" normalizeH="0" dirty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304801" y="70217"/>
            <a:ext cx="5257799" cy="990600"/>
          </a:xfrm>
          <a:prstGeom prst="wedgeRoundRectCallout">
            <a:avLst>
              <a:gd name="adj1" fmla="val -512"/>
              <a:gd name="adj2" fmla="val 2027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Q: </a:t>
            </a:r>
            <a:r>
              <a:rPr kumimoji="1" lang="en-US" altLang="zh-TW" sz="30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What</a:t>
            </a: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does this sentence mean in sed logic?</a:t>
            </a: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4648200" y="1225183"/>
            <a:ext cx="4495800" cy="902434"/>
          </a:xfrm>
          <a:prstGeom prst="wedgeRoundRectCallout">
            <a:avLst>
              <a:gd name="adj1" fmla="val -52097"/>
              <a:gd name="adj2" fmla="val -1030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009900"/>
                </a:solidFill>
                <a:latin typeface="Arial" charset="0"/>
                <a:ea typeface="新細明體" charset="-120"/>
              </a:rPr>
              <a:t>A: Add a \n if it hasn’t already been done.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5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/&amp;\2\1/;//D;s/.//'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This pattern separates the first character from everything else up to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1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/&amp;</a:t>
            </a:r>
            <a:r>
              <a:rPr lang="en-US" altLang="zh-TW" b="1" dirty="0" smtClean="0">
                <a:solidFill>
                  <a:srgbClr val="333399"/>
                </a:solidFill>
              </a:rPr>
              <a:t>\2\1</a:t>
            </a:r>
            <a:r>
              <a:rPr lang="en-US" altLang="zh-TW" b="1" dirty="0" smtClean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This pattern separates the first character from everything else up to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…then moves that character to right after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>
                <a:solidFill>
                  <a:srgbClr val="333399"/>
                </a:solidFill>
              </a:rPr>
              <a:t>\2\1</a:t>
            </a:r>
            <a:r>
              <a:rPr lang="en-US" altLang="zh-TW" b="1" dirty="0" smtClean="0"/>
              <a:t>/;//D;s/.//' 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76200" y="5486400"/>
            <a:ext cx="5562600" cy="1371600"/>
          </a:xfrm>
          <a:prstGeom prst="wedgeRoundRectCallout">
            <a:avLst>
              <a:gd name="adj1" fmla="val 30405"/>
              <a:gd name="adj2" fmla="val -80330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This pattern separates the first character from everything else up to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1"/>
          <p:cNvSpPr/>
          <p:nvPr/>
        </p:nvSpPr>
        <p:spPr bwMode="auto">
          <a:xfrm>
            <a:off x="5638800" y="5486400"/>
            <a:ext cx="3505200" cy="1371600"/>
          </a:xfrm>
          <a:prstGeom prst="wedgeRoundRectCallout">
            <a:avLst>
              <a:gd name="adj1" fmla="val -28290"/>
              <a:gd name="adj2" fmla="val -81055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333399"/>
                </a:solidFill>
                <a:latin typeface="Arial" charset="0"/>
                <a:ea typeface="新細明體" charset="-120"/>
              </a:rPr>
              <a:t>…then moves that character to right after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Oddly, it also copies back the original space. So there are now 2 markers (temporarily).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(temporarily).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5" name="圓角矩形圖說文字 4"/>
          <p:cNvSpPr/>
          <p:nvPr/>
        </p:nvSpPr>
        <p:spPr bwMode="auto">
          <a:xfrm>
            <a:off x="381000" y="2133600"/>
            <a:ext cx="4648200" cy="762000"/>
          </a:xfrm>
          <a:prstGeom prst="wedgeRoundRectCallout">
            <a:avLst>
              <a:gd name="adj1" fmla="val 43268"/>
              <a:gd name="adj2" fmla="val 27905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</a:t>
            </a:r>
            <a:r>
              <a:rPr kumimoji="1" lang="en-US" altLang="zh-TW" sz="3200" b="1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//D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600" spc="-10" dirty="0">
                <a:latin typeface="Arial" charset="0"/>
                <a:ea typeface="新細明體" charset="-120"/>
                <a:sym typeface="Symbol" panose="05050102010706020507" pitchFamily="18" charset="2"/>
              </a:rPr>
              <a:t> </a:t>
            </a:r>
            <a:r>
              <a:rPr kumimoji="1" lang="en-US" altLang="zh-TW" sz="3600" b="1" spc="-1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</a:t>
            </a:r>
            <a:r>
              <a:rPr kumimoji="1" lang="en-US" altLang="zh-TW" sz="3600" b="1" spc="-10" dirty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\(.\)\(.*\n</a:t>
            </a:r>
            <a:r>
              <a:rPr kumimoji="1" lang="en-US" altLang="zh-TW" sz="3600" b="1" spc="-10" dirty="0" smtClean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\)</a:t>
            </a:r>
            <a:r>
              <a:rPr kumimoji="1" lang="en-US" altLang="zh-TW" sz="3600" b="1" spc="-1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381000" y="2895600"/>
            <a:ext cx="5334000" cy="1143000"/>
          </a:xfrm>
          <a:prstGeom prst="wedgeRoundRectCallout">
            <a:avLst>
              <a:gd name="adj1" fmla="val -10349"/>
              <a:gd name="adj2" fmla="val -7243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these groupings aren’t used,</a:t>
            </a:r>
          </a:p>
          <a:p>
            <a:pPr eaLnBrk="1" hangingPunct="1"/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</a:t>
            </a:r>
            <a:r>
              <a:rPr kumimoji="1" lang="en-US" altLang="zh-TW" sz="3200" b="1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//D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600" spc="-10" dirty="0">
                <a:latin typeface="Arial" charset="0"/>
                <a:ea typeface="新細明體" charset="-120"/>
                <a:sym typeface="Symbol" panose="05050102010706020507" pitchFamily="18" charset="2"/>
              </a:rPr>
              <a:t> </a:t>
            </a:r>
            <a:r>
              <a:rPr kumimoji="1" lang="en-US" altLang="zh-TW" sz="3600" b="1" spc="-1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</a:t>
            </a:r>
            <a:r>
              <a:rPr kumimoji="1" lang="en-US" altLang="zh-TW" sz="3600" b="1" spc="-10" dirty="0" smtClean="0">
                <a:solidFill>
                  <a:srgbClr val="333399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..*\n</a:t>
            </a:r>
            <a:r>
              <a:rPr kumimoji="1" lang="en-US" altLang="zh-TW" sz="3600" b="1" spc="-1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Symbol" panose="05050102010706020507" pitchFamily="18" charset="2"/>
              </a:rPr>
              <a:t>/D</a:t>
            </a: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圖說文字 1"/>
          <p:cNvSpPr/>
          <p:nvPr/>
        </p:nvSpPr>
        <p:spPr bwMode="auto">
          <a:xfrm>
            <a:off x="304800" y="4800600"/>
            <a:ext cx="3657600" cy="990600"/>
          </a:xfrm>
          <a:prstGeom prst="wedgeRoundRectCallout">
            <a:avLst>
              <a:gd name="adj1" fmla="val 14756"/>
              <a:gd name="adj2" fmla="val -138649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Q: </a:t>
            </a:r>
            <a:r>
              <a:rPr kumimoji="1" lang="en-US" altLang="zh-TW" sz="30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What</a:t>
            </a:r>
            <a:r>
              <a:rPr kumimoji="1" lang="en-US" altLang="zh-TW" sz="3200" i="0" u="none" strike="noStrike" cap="none" spc="-10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 does this expression mean?</a:t>
            </a:r>
          </a:p>
        </p:txBody>
      </p:sp>
      <p:sp>
        <p:nvSpPr>
          <p:cNvPr id="8" name="圓角矩形圖說文字 1"/>
          <p:cNvSpPr/>
          <p:nvPr/>
        </p:nvSpPr>
        <p:spPr bwMode="auto">
          <a:xfrm>
            <a:off x="228600" y="5955566"/>
            <a:ext cx="4495800" cy="902434"/>
          </a:xfrm>
          <a:prstGeom prst="wedgeRoundRectCallout">
            <a:avLst>
              <a:gd name="adj1" fmla="val -22396"/>
              <a:gd name="adj2" fmla="val -9182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A: That there must be something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before the \n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圓角矩形圖說文字 1"/>
          <p:cNvSpPr/>
          <p:nvPr/>
        </p:nvSpPr>
        <p:spPr bwMode="auto">
          <a:xfrm>
            <a:off x="5257800" y="5345966"/>
            <a:ext cx="3657600" cy="902434"/>
          </a:xfrm>
          <a:prstGeom prst="wedgeRoundRectCallout">
            <a:avLst>
              <a:gd name="adj1" fmla="val -73053"/>
              <a:gd name="adj2" fmla="val 71285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08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something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before the marker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65060"/>
              <a:gd name="adj2" fmla="val -786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圓角矩形圖說文字 1"/>
          <p:cNvSpPr/>
          <p:nvPr/>
        </p:nvSpPr>
        <p:spPr bwMode="auto">
          <a:xfrm>
            <a:off x="381000" y="1066800"/>
            <a:ext cx="8458200" cy="1066800"/>
          </a:xfrm>
          <a:prstGeom prst="wedgeRoundRectCallout">
            <a:avLst>
              <a:gd name="adj1" fmla="val 29426"/>
              <a:gd name="adj2" fmla="val 300206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0" i="0" u="none" strike="noStrike" cap="none" spc="-1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This uses something we haven’t seen before: When no pattern is given, the previous pattern is used.</a:t>
            </a:r>
            <a:endParaRPr kumimoji="1" lang="zh-TW" altLang="en-US" sz="2800" b="0" i="0" u="none" strike="noStrike" cap="none" spc="-10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6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FFCC99"/>
                </a:solidFill>
                <a:latin typeface="Arial" charset="0"/>
                <a:ea typeface="新細明體" charset="-120"/>
              </a:rPr>
              <a:t>up to the first marker (then restart)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FFCC99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(temporarily).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0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</p:txBody>
      </p:sp>
    </p:spTree>
    <p:extLst>
      <p:ext uri="{BB962C8B-B14F-4D97-AF65-F5344CB8AC3E}">
        <p14:creationId xmlns:p14="http://schemas.microsoft.com/office/powerpoint/2010/main" val="38819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up to the first marker</a:t>
            </a:r>
            <a:r>
              <a:rPr kumimoji="1" lang="en-US" altLang="zh-TW" sz="3200" spc="-10" dirty="0" smtClean="0">
                <a:solidFill>
                  <a:srgbClr val="FFCC99"/>
                </a:solidFill>
                <a:latin typeface="Arial" charset="0"/>
                <a:ea typeface="新細明體" charset="-120"/>
              </a:rPr>
              <a:t> (then restart)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FFCC99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temporarily</a:t>
            </a: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8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3" name="圓角矩形圖說文字 1"/>
          <p:cNvSpPr/>
          <p:nvPr/>
        </p:nvSpPr>
        <p:spPr bwMode="auto">
          <a:xfrm>
            <a:off x="5105400" y="6400800"/>
            <a:ext cx="4038600" cy="457200"/>
          </a:xfrm>
          <a:prstGeom prst="wedgeRoundRectCallout">
            <a:avLst>
              <a:gd name="adj1" fmla="val -89"/>
              <a:gd name="adj2" fmla="val -344098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err="1" smtClean="0">
                <a:latin typeface="Arial" charset="0"/>
                <a:ea typeface="新細明體" charset="-120"/>
              </a:rPr>
              <a:t>ie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not done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reversing.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up to the first marker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(then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5715000" y="3429000"/>
            <a:ext cx="609600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(since D has the side-effect of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restarting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圓角矩形圖說文字 1"/>
          <p:cNvSpPr/>
          <p:nvPr/>
        </p:nvSpPr>
        <p:spPr bwMode="auto">
          <a:xfrm>
            <a:off x="76200" y="5181600"/>
            <a:ext cx="4572000" cy="1676400"/>
          </a:xfrm>
          <a:prstGeom prst="wedgeRoundRectCallout">
            <a:avLst>
              <a:gd name="adj1" fmla="val 73554"/>
              <a:gd name="adj2" fmla="val -62544"/>
              <a:gd name="adj3" fmla="val 16667"/>
            </a:avLst>
          </a:prstGeom>
          <a:solidFill>
            <a:srgbClr val="D9FFD9">
              <a:alpha val="89804"/>
            </a:srgb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Oddly, it also copies back the original space. So there are now 2 markers (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temporarily</a:t>
            </a:r>
            <a:r>
              <a:rPr kumimoji="1" lang="en-US" altLang="zh-TW" sz="3200" spc="-10" dirty="0" smtClean="0">
                <a:solidFill>
                  <a:srgbClr val="B4ABDA"/>
                </a:solidFill>
                <a:latin typeface="Arial" charset="0"/>
                <a:ea typeface="新細明體" charset="-120"/>
              </a:rPr>
              <a:t>).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B4ABDA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3581400" y="3886200"/>
            <a:ext cx="1600200" cy="266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35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restart </a:t>
            </a:r>
            <a:r>
              <a:rPr lang="en-US" sz="2800" dirty="0">
                <a:solidFill>
                  <a:srgbClr val="FF0000"/>
                </a:solidFill>
              </a:rPr>
              <a:t>with the </a:t>
            </a:r>
            <a:r>
              <a:rPr lang="en-US" sz="2800" dirty="0" smtClean="0">
                <a:solidFill>
                  <a:srgbClr val="FF0000"/>
                </a:solidFill>
              </a:rPr>
              <a:t>resultant 	pattern </a:t>
            </a:r>
            <a:r>
              <a:rPr lang="en-US" sz="2800" dirty="0">
                <a:solidFill>
                  <a:srgbClr val="FF0000"/>
                </a:solidFill>
              </a:rPr>
              <a:t>space, without reading new </a:t>
            </a:r>
            <a:r>
              <a:rPr lang="en-US" sz="2800" dirty="0" smtClean="0">
                <a:solidFill>
                  <a:srgbClr val="FF0000"/>
                </a:solidFill>
              </a:rPr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6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;s/.//'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4" name="圓角矩形圖說文字 1"/>
          <p:cNvSpPr/>
          <p:nvPr/>
        </p:nvSpPr>
        <p:spPr bwMode="auto">
          <a:xfrm>
            <a:off x="4800600" y="3058929"/>
            <a:ext cx="4340087" cy="990600"/>
          </a:xfrm>
          <a:prstGeom prst="wedgeRoundRectCallout">
            <a:avLst>
              <a:gd name="adj1" fmla="val 8286"/>
              <a:gd name="adj2" fmla="val 11744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So delete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spc="-10" dirty="0" smtClean="0">
                <a:solidFill>
                  <a:srgbClr val="C00000"/>
                </a:solidFill>
                <a:latin typeface="Arial" charset="0"/>
                <a:ea typeface="新細明體" charset="-120"/>
              </a:rPr>
              <a:t>up to the first marker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 (then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圓角矩形圖說文字 1"/>
          <p:cNvSpPr/>
          <p:nvPr/>
        </p:nvSpPr>
        <p:spPr bwMode="auto">
          <a:xfrm>
            <a:off x="6308035" y="5133241"/>
            <a:ext cx="2835965" cy="1267559"/>
          </a:xfrm>
          <a:prstGeom prst="wedgeRoundRectCallout">
            <a:avLst>
              <a:gd name="adj1" fmla="val 10965"/>
              <a:gd name="adj2" fmla="val -145771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(since D has the side-effect of </a:t>
            </a:r>
            <a:r>
              <a:rPr kumimoji="1" lang="en-US" altLang="zh-TW" sz="3200" spc="-10" dirty="0" smtClean="0">
                <a:solidFill>
                  <a:srgbClr val="00B0F0"/>
                </a:solidFill>
                <a:latin typeface="Arial" charset="0"/>
                <a:ea typeface="新細明體" charset="-120"/>
              </a:rPr>
              <a:t>restarting</a:t>
            </a:r>
            <a:r>
              <a:rPr kumimoji="1" lang="en-US" altLang="zh-TW" sz="3200" spc="-10" dirty="0" smtClean="0">
                <a:latin typeface="Arial" charset="0"/>
                <a:ea typeface="新細明體" charset="-120"/>
              </a:rPr>
              <a:t>)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9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</a:t>
            </a:r>
            <a:r>
              <a:rPr lang="en-US" altLang="zh-TW" b="1" dirty="0" smtClean="0">
                <a:solidFill>
                  <a:srgbClr val="009900"/>
                </a:solidFill>
              </a:rPr>
              <a:t>/\n/\!G</a:t>
            </a:r>
            <a:r>
              <a:rPr lang="en-US" altLang="zh-TW" b="1" dirty="0" smtClean="0"/>
              <a:t>;s/</a:t>
            </a:r>
            <a:r>
              <a:rPr lang="en-US" altLang="zh-TW" b="1" dirty="0" smtClean="0">
                <a:solidFill>
                  <a:srgbClr val="333399"/>
                </a:solidFill>
              </a:rPr>
              <a:t>\(.\)\(.*\n\)</a:t>
            </a:r>
            <a:r>
              <a:rPr lang="en-US" altLang="zh-TW" b="1" dirty="0" smtClean="0"/>
              <a:t>/</a:t>
            </a:r>
            <a:r>
              <a:rPr lang="en-US" altLang="zh-TW" b="1" dirty="0" smtClean="0">
                <a:solidFill>
                  <a:srgbClr val="7030A0"/>
                </a:solidFill>
              </a:rPr>
              <a:t>&amp;</a:t>
            </a:r>
            <a:r>
              <a:rPr lang="en-US" altLang="zh-TW" b="1" dirty="0" smtClean="0"/>
              <a:t>\2\1/;</a:t>
            </a:r>
            <a:r>
              <a:rPr lang="en-US" altLang="zh-TW" b="1" dirty="0" smtClean="0">
                <a:solidFill>
                  <a:srgbClr val="FF0000"/>
                </a:solidFill>
              </a:rPr>
              <a:t>//D</a:t>
            </a:r>
            <a:r>
              <a:rPr lang="en-US" altLang="zh-TW" b="1" dirty="0" smtClean="0"/>
              <a:t>;</a:t>
            </a:r>
            <a:r>
              <a:rPr lang="en-US" altLang="zh-TW" b="1" dirty="0" smtClean="0">
                <a:solidFill>
                  <a:srgbClr val="7030A0"/>
                </a:solidFill>
              </a:rPr>
              <a:t>s/.//</a:t>
            </a:r>
            <a:r>
              <a:rPr lang="en-US" altLang="zh-TW" b="1" dirty="0" smtClean="0"/>
              <a:t>' </a:t>
            </a:r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15" name="圓角矩形圖說文字 1"/>
          <p:cNvSpPr/>
          <p:nvPr/>
        </p:nvSpPr>
        <p:spPr bwMode="auto">
          <a:xfrm>
            <a:off x="5410200" y="3058929"/>
            <a:ext cx="3730487" cy="522471"/>
          </a:xfrm>
          <a:prstGeom prst="wedgeRoundRectCallout">
            <a:avLst>
              <a:gd name="adj1" fmla="val 19484"/>
              <a:gd name="adj2" fmla="val 282044"/>
              <a:gd name="adj3" fmla="val 1666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spc="-10" dirty="0" smtClean="0">
                <a:solidFill>
                  <a:srgbClr val="7030A0"/>
                </a:solidFill>
                <a:latin typeface="Arial" charset="0"/>
                <a:ea typeface="新細明體" charset="-120"/>
              </a:rPr>
              <a:t>Delete the marker.</a:t>
            </a:r>
            <a:endParaRPr kumimoji="1" lang="zh-TW" altLang="en-US" sz="3200" i="0" u="none" strike="noStrike" cap="none" spc="-10" normalizeH="0" dirty="0" smtClean="0">
              <a:ln>
                <a:noFill/>
              </a:ln>
              <a:solidFill>
                <a:srgbClr val="FFCC99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6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106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'/\n/\!G;s/\(.\)\(.*\n\)/&amp;\2\1/;//D;s/.//' </a:t>
            </a:r>
            <a:endParaRPr lang="en-US" altLang="zh-TW" b="1" dirty="0" smtClean="0"/>
          </a:p>
          <a:p>
            <a:pPr>
              <a:buNone/>
            </a:pPr>
            <a:r>
              <a:rPr lang="en-US" altLang="zh-TW" dirty="0">
                <a:solidFill>
                  <a:srgbClr val="2D2D8A"/>
                </a:solidFill>
              </a:rPr>
              <a:t>	</a:t>
            </a:r>
            <a:r>
              <a:rPr lang="en-US" altLang="zh-TW" dirty="0"/>
              <a:t>% </a:t>
            </a:r>
            <a:r>
              <a:rPr lang="en-US" altLang="zh-TW" b="1" dirty="0"/>
              <a:t>sed </a:t>
            </a:r>
            <a:r>
              <a:rPr lang="en-US" altLang="zh-TW" b="1" dirty="0" smtClean="0"/>
              <a:t>'</a:t>
            </a:r>
            <a:r>
              <a:rPr lang="pt-BR" altLang="zh-TW" b="1" dirty="0" smtClean="0"/>
              <a:t>:L;s</a:t>
            </a:r>
            <a:r>
              <a:rPr lang="pt-BR" altLang="zh-TW" b="1" dirty="0"/>
              <a:t>/\(.\)\(.*\n\)/\2\1/;tL;s</a:t>
            </a:r>
            <a:r>
              <a:rPr lang="pt-BR" altLang="zh-TW" b="1" dirty="0" smtClean="0"/>
              <a:t>/.//</a:t>
            </a:r>
            <a:r>
              <a:rPr lang="en-US" altLang="zh-TW" b="1" dirty="0" smtClean="0"/>
              <a:t>' </a:t>
            </a:r>
            <a:r>
              <a:rPr lang="en-US" altLang="zh-TW" dirty="0"/>
              <a:t># </a:t>
            </a:r>
            <a:r>
              <a:rPr lang="en-US" altLang="zh-TW" dirty="0" smtClean="0"/>
              <a:t>meth 2</a:t>
            </a:r>
            <a:r>
              <a:rPr lang="en-US" altLang="zh-TW" b="1" dirty="0" smtClean="0"/>
              <a:t> </a:t>
            </a:r>
            <a:endParaRPr lang="en-US" altLang="zh-TW" b="1" dirty="0"/>
          </a:p>
          <a:p>
            <a:pPr>
              <a:buFontTx/>
              <a:buNone/>
            </a:pPr>
            <a:endParaRPr lang="en-US" altLang="zh-TW" b="1" dirty="0"/>
          </a:p>
        </p:txBody>
      </p:sp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</p:spTree>
    <p:extLst>
      <p:ext uri="{BB962C8B-B14F-4D97-AF65-F5344CB8AC3E}">
        <p14:creationId xmlns:p14="http://schemas.microsoft.com/office/powerpoint/2010/main" val="9220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smtClean="0"/>
              <a:t>sed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'/\n/\!G;s/\(.\)\(.*\n\)/&amp;\2\1/;//D;s/.//'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% </a:t>
            </a:r>
            <a:r>
              <a:rPr lang="en-US" altLang="zh-TW" b="1" dirty="0"/>
              <a:t>sed '</a:t>
            </a:r>
            <a:r>
              <a:rPr lang="pt-BR" altLang="zh-TW" b="1" dirty="0"/>
              <a:t>:L;s/\(.\)\(.*\n\)/\2\1/;tL;s/.//</a:t>
            </a:r>
            <a:r>
              <a:rPr lang="en-US" altLang="zh-TW" b="1" dirty="0"/>
              <a:t>' </a:t>
            </a:r>
            <a:r>
              <a:rPr lang="en-US" altLang="zh-TW" dirty="0"/>
              <a:t># meth 2</a:t>
            </a:r>
            <a:r>
              <a:rPr lang="en-US" altLang="zh-TW" b="1" dirty="0"/>
              <a:t> </a:t>
            </a:r>
            <a:endParaRPr lang="en-US" altLang="zh-TW" b="1" dirty="0" smtClean="0"/>
          </a:p>
          <a:p>
            <a:r>
              <a:rPr lang="en-US" altLang="zh-TW" dirty="0" smtClean="0">
                <a:solidFill>
                  <a:srgbClr val="2D2D8A"/>
                </a:solidFill>
              </a:rPr>
              <a:t>join pairs of lines side-by-side:</a:t>
            </a:r>
            <a:r>
              <a:rPr lang="en-US" altLang="zh-TW" dirty="0" smtClean="0"/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smtClean="0"/>
              <a:t>sed '$\!N;s/\n/ /'</a:t>
            </a:r>
          </a:p>
        </p:txBody>
      </p:sp>
    </p:spTree>
    <p:extLst>
      <p:ext uri="{BB962C8B-B14F-4D97-AF65-F5344CB8AC3E}">
        <p14:creationId xmlns:p14="http://schemas.microsoft.com/office/powerpoint/2010/main" val="1317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order of lines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like "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 2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join pairs of lines side-by-side: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 smtClean="0">
                <a:solidFill>
                  <a:schemeClr val="accent2"/>
                </a:solidFill>
              </a:rPr>
              <a:t>$\!N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;s/\n/ /'</a:t>
            </a:r>
          </a:p>
        </p:txBody>
      </p:sp>
    </p:spTree>
    <p:extLst>
      <p:ext uri="{BB962C8B-B14F-4D97-AF65-F5344CB8AC3E}">
        <p14:creationId xmlns:p14="http://schemas.microsoft.com/office/powerpoint/2010/main" val="70359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+mn-cs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</p:txBody>
      </p:sp>
    </p:spTree>
    <p:extLst>
      <p:ext uri="{BB962C8B-B14F-4D97-AF65-F5344CB8AC3E}">
        <p14:creationId xmlns:p14="http://schemas.microsoft.com/office/powerpoint/2010/main" val="14552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+mn-cs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Important Notification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Some people’s version (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Eg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., Ubuntu) of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sed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 treats N-failures differently: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N immediately quits, no step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Therefore, in all our examples that use “N”, these students should substitute “</a:t>
            </a:r>
            <a:r>
              <a:rPr lang="en-US" sz="32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$</a:t>
            </a:r>
            <a:r>
              <a:rPr lang="en-US" sz="320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q;N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”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From Lecture 7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5344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order of lines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like "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tac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'1\!</a:t>
            </a:r>
            <a:r>
              <a:rPr lang="en-US" altLang="zh-TW" b="1" dirty="0" err="1" smtClean="0">
                <a:solidFill>
                  <a:schemeClr val="bg1">
                    <a:lumMod val="65000"/>
                  </a:schemeClr>
                </a:solidFill>
              </a:rPr>
              <a:t>G;h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;$\!d'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1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'1\!G;h;$p'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2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-n '2,$G;h;$p'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# method 3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reverse the character on the line (like "rev"):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'/\n/\!G;s/\(.\)\(.*\n\)/&amp;\2\1/;//D;s/.//'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pt-BR" altLang="zh-TW" b="1" dirty="0">
                <a:solidFill>
                  <a:schemeClr val="bg1">
                    <a:lumMod val="65000"/>
                  </a:schemeClr>
                </a:solidFill>
              </a:rPr>
              <a:t>:L;s/\(.\)\(.*\n\)/\2\1/;tL;s/.//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'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meth 2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join pairs of lines side-by-side: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%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sed '</a:t>
            </a:r>
            <a:r>
              <a:rPr lang="en-US" altLang="zh-TW" b="1" dirty="0" smtClean="0">
                <a:solidFill>
                  <a:schemeClr val="accent2"/>
                </a:solidFill>
              </a:rPr>
              <a:t>$\!N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</a:rPr>
              <a:t>;s/\n/ /'</a:t>
            </a:r>
          </a:p>
        </p:txBody>
      </p:sp>
    </p:spTree>
    <p:extLst>
      <p:ext uri="{BB962C8B-B14F-4D97-AF65-F5344CB8AC3E}">
        <p14:creationId xmlns:p14="http://schemas.microsoft.com/office/powerpoint/2010/main" val="171643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':a;/\\$/N;s/\\\n//;ta'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smtClean="0"/>
              <a:t>sed ':a;$\!N;s/\n=/ /;</a:t>
            </a:r>
            <a:r>
              <a:rPr lang="en-US" b="1" dirty="0" err="1" smtClean="0"/>
              <a:t>ta;P;D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   %</a:t>
            </a:r>
            <a:r>
              <a:rPr lang="en-US" sz="2000" dirty="0" smtClean="0"/>
              <a:t> </a:t>
            </a:r>
            <a:r>
              <a:rPr lang="en-US" b="1" dirty="0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':</a:t>
            </a:r>
            <a:r>
              <a:rPr lang="en-US" b="1" dirty="0" err="1" smtClean="0"/>
              <a:t>a;s</a:t>
            </a:r>
            <a:r>
              <a:rPr lang="en-US" b="1" dirty="0" smtClean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%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sed ':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/\B[0-9]\{3\}\&gt;/,&amp;/;ta'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#GNU sed </a:t>
            </a:r>
          </a:p>
        </p:txBody>
      </p:sp>
    </p:spTree>
    <p:extLst>
      <p:ext uri="{BB962C8B-B14F-4D97-AF65-F5344CB8AC3E}">
        <p14:creationId xmlns:p14="http://schemas.microsoft.com/office/powerpoint/2010/main" val="976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numbers with decimal points and minus signs: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/>
              <a:t>% </a:t>
            </a:r>
            <a:r>
              <a:rPr lang="en-US" b="1" spc="-100" dirty="0"/>
              <a:t>sed '</a:t>
            </a:r>
            <a:r>
              <a:rPr lang="pt-BR" b="1" spc="-100" dirty="0"/>
              <a:t>s/\</a:t>
            </a:r>
            <a:r>
              <a:rPr lang="pt-BR" b="1" spc="-200" dirty="0"/>
              <a:t>.[0-9]/&amp;</a:t>
            </a:r>
            <a:r>
              <a:rPr lang="pt-BR" b="1" spc="-100" dirty="0"/>
              <a:t>\n./g;:a;s/\n\.\</a:t>
            </a:r>
            <a:r>
              <a:rPr lang="pt-BR" b="1" spc="-200" dirty="0"/>
              <a:t>([0-9</a:t>
            </a:r>
            <a:r>
              <a:rPr lang="pt-BR" b="1" spc="-100" dirty="0"/>
              <a:t>]\)/\</a:t>
            </a:r>
            <a:r>
              <a:rPr lang="pt-BR" b="1" spc="-200" dirty="0"/>
              <a:t>n\1</a:t>
            </a:r>
            <a:r>
              <a:rPr lang="pt-BR" b="1" spc="-100" dirty="0"/>
              <a:t>\n./;ta\</a:t>
            </a:r>
            <a:br>
              <a:rPr lang="pt-BR" b="1" spc="-100" dirty="0"/>
            </a:br>
            <a:r>
              <a:rPr lang="pt-BR" b="1" spc="-100" dirty="0"/>
              <a:t>s/\(.*[0-9]\)\([0-9]\{3\}\)/\1,\2/;ta;s/\n\.//g;s/\n//g</a:t>
            </a:r>
            <a:r>
              <a:rPr lang="pt-BR" b="1" spc="-100" dirty="0" smtClean="0"/>
              <a:t>'</a:t>
            </a:r>
          </a:p>
          <a:p>
            <a:pPr marL="346075" indent="0">
              <a:spcBef>
                <a:spcPts val="500"/>
              </a:spcBef>
              <a:buNone/>
              <a:defRPr/>
            </a:pPr>
            <a:r>
              <a:rPr lang="en-US" dirty="0" smtClean="0">
                <a:solidFill>
                  <a:srgbClr val="D9D9D9"/>
                </a:solidFill>
              </a:rPr>
              <a:t>% </a:t>
            </a:r>
            <a:r>
              <a:rPr lang="en-US" b="1" dirty="0" smtClean="0">
                <a:solidFill>
                  <a:srgbClr val="D9D9D9"/>
                </a:solidFill>
              </a:rPr>
              <a:t>sed -r ':</a:t>
            </a:r>
            <a:r>
              <a:rPr lang="en-US" b="1" dirty="0" err="1" smtClean="0">
                <a:solidFill>
                  <a:srgbClr val="D9D9D9"/>
                </a:solidFill>
              </a:rPr>
              <a:t>a;s</a:t>
            </a:r>
            <a:r>
              <a:rPr lang="en-US" b="1" dirty="0" smtClean="0">
                <a:solidFill>
                  <a:srgbClr val="D9D9D9"/>
                </a:solidFill>
              </a:rPr>
              <a:t>/(^|[^0-9.])([0-9]+)([0-9]{3})\</a:t>
            </a:r>
            <a:br>
              <a:rPr lang="en-US" b="1" dirty="0" smtClean="0">
                <a:solidFill>
                  <a:srgbClr val="D9D9D9"/>
                </a:solidFill>
              </a:rPr>
            </a:br>
            <a:r>
              <a:rPr lang="en-US" b="1" dirty="0" smtClean="0">
                <a:solidFill>
                  <a:srgbClr val="D9D9D9"/>
                </a:solidFill>
              </a:rPr>
              <a:t>/\1\2,\3/</a:t>
            </a:r>
            <a:r>
              <a:rPr lang="en-US" b="1" dirty="0" err="1" smtClean="0">
                <a:solidFill>
                  <a:srgbClr val="D9D9D9"/>
                </a:solidFill>
              </a:rPr>
              <a:t>g;ta</a:t>
            </a:r>
            <a:r>
              <a:rPr lang="en-US" b="1" dirty="0" smtClean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 smtClean="0"/>
              <a:t>(after lines 5, 10, 15, 20, etc.):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</a:t>
            </a:r>
            <a:r>
              <a:rPr lang="en-US" b="1" dirty="0" err="1" smtClean="0"/>
              <a:t>n;n;n;n;G</a:t>
            </a:r>
            <a:r>
              <a:rPr lang="en-US" b="1" dirty="0" smtClean="0"/>
              <a:t>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sed '0~5G'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sed only </a:t>
            </a:r>
          </a:p>
        </p:txBody>
      </p:sp>
    </p:spTree>
    <p:extLst>
      <p:ext uri="{BB962C8B-B14F-4D97-AF65-F5344CB8AC3E}">
        <p14:creationId xmlns:p14="http://schemas.microsoft.com/office/powerpoint/2010/main" val="37709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dirty="0" smtClean="0">
                <a:solidFill>
                  <a:srgbClr val="2D2D8A"/>
                </a:solidFill>
              </a:rPr>
              <a:t/>
            </a:r>
            <a:br>
              <a:rPr lang="en-US" altLang="zh-TW" sz="3600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10 lines of file </a:t>
            </a:r>
            <a:r>
              <a:rPr lang="en-US" dirty="0" smtClean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10q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line of file </a:t>
            </a:r>
            <a:r>
              <a:rPr lang="en-US" dirty="0" smtClean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q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last line of a file</a:t>
            </a:r>
            <a:r>
              <a:rPr lang="en-US" dirty="0" smtClean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'$\!d'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-n '$p'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2 lines of a file </a:t>
            </a:r>
            <a:r>
              <a:rPr lang="en-US" dirty="0" smtClean="0"/>
              <a:t>(like "tail -2"):</a:t>
            </a:r>
            <a:r>
              <a:rPr lang="en-US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smtClean="0"/>
              <a:t>sed '$\!N;$\!D' </a:t>
            </a:r>
          </a:p>
        </p:txBody>
      </p:sp>
    </p:spTree>
    <p:extLst>
      <p:ext uri="{BB962C8B-B14F-4D97-AF65-F5344CB8AC3E}">
        <p14:creationId xmlns:p14="http://schemas.microsoft.com/office/powerpoint/2010/main" val="40172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10 lines of a file </a:t>
            </a:r>
            <a:r>
              <a:rPr lang="en-US" dirty="0" smtClean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003366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':a;$q;N;11,$D;ba'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</a:t>
            </a:r>
            <a:r>
              <a:rPr lang="en-US" dirty="0"/>
              <a:t>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</a:t>
            </a:r>
            <a:r>
              <a:rPr lang="en-US" b="1" dirty="0" err="1" smtClean="0"/>
              <a:t>ba;h;d</a:t>
            </a:r>
            <a:r>
              <a:rPr lang="en-US" b="1" dirty="0" smtClean="0"/>
              <a:t>;:</a:t>
            </a:r>
            <a:r>
              <a:rPr lang="en-US" b="1" dirty="0" err="1" smtClean="0"/>
              <a:t>a;x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</a:t>
            </a: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 from prev.</a:t>
            </a:r>
            <a:endParaRPr lang="en-US" b="1" dirty="0" smtClean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</a:t>
            </a:r>
            <a:r>
              <a:rPr lang="en-US" dirty="0" smtClean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'1{$q;};$\!{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'1{$q;};${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</a:t>
            </a:r>
            <a:r>
              <a:rPr lang="en-US" dirty="0" smtClean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'1{$d;};$\!{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'1{$d;};${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28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/p'</a:t>
            </a:r>
            <a:r>
              <a:rPr lang="en-US" dirty="0" smtClean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/\!d'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lines without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-v"):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/d' </a:t>
            </a:r>
            <a:r>
              <a:rPr lang="en-US" dirty="0" smtClean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val="29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07488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they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Um, </a:t>
            </a:r>
            <a:r>
              <a:rPr lang="en-US" altLang="zh-TW" i="1" dirty="0" smtClean="0">
                <a:solidFill>
                  <a:srgbClr val="00B050"/>
                </a:solidFill>
              </a:rPr>
              <a:t>maybe</a:t>
            </a:r>
            <a:r>
              <a:rPr lang="en-US" altLang="zh-TW" dirty="0" smtClean="0">
                <a:solidFill>
                  <a:srgbClr val="00B050"/>
                </a:solidFill>
              </a:rPr>
              <a:t> something is nonstandard on the right?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</a:rPr>
              <a:t>But, then again, it looks fine to me and probably works for everyone of you on your computers.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/>
              <a:t>Please understand the mindset behind the creation of these examples:  </a:t>
            </a:r>
          </a:p>
          <a:p>
            <a:pPr lvl="1"/>
            <a:r>
              <a:rPr lang="en-US" altLang="zh-TW" dirty="0" smtClean="0"/>
              <a:t>Their goal was minimizing the number of keystrokes</a:t>
            </a:r>
          </a:p>
          <a:p>
            <a:pPr lvl="1"/>
            <a:r>
              <a:rPr lang="en-US" altLang="zh-TW" dirty="0" smtClean="0"/>
              <a:t>Their goal was not clarity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86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File Spacing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G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 which already has some blank lines in it: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'/^$/</a:t>
            </a:r>
            <a:r>
              <a:rPr lang="en-US" b="1" dirty="0" err="1" smtClean="0"/>
              <a:t>d;G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triple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'G;G'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undo double-spacing</a:t>
            </a:r>
            <a:r>
              <a:rPr lang="en-US" dirty="0" smtClean="0"/>
              <a:t> (assumes all     even-numbered lines are always blank):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n;d</a:t>
            </a:r>
            <a:r>
              <a:rPr lang="en-US" b="1" dirty="0" smtClean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26009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'/regex/{</a:t>
            </a:r>
            <a:r>
              <a:rPr lang="en-US" b="1" dirty="0" err="1" smtClean="0"/>
              <a:t>x;p;x</a:t>
            </a:r>
            <a:r>
              <a:rPr lang="en-US" b="1" dirty="0" smtClean="0"/>
              <a:t>;}'</a:t>
            </a:r>
            <a:r>
              <a:rPr lang="en-US" altLang="zh-TW" dirty="0" smtClean="0"/>
              <a:t> </a:t>
            </a:r>
            <a:endParaRPr lang="en-US" b="1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lang="en-US" altLang="zh-TW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64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9154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'/regex/{</a:t>
            </a:r>
            <a:r>
              <a:rPr lang="en-US" b="1" dirty="0" err="1" smtClean="0"/>
              <a:t>x;p;x</a:t>
            </a:r>
            <a:r>
              <a:rPr lang="en-US" b="1" dirty="0" smtClean="0">
                <a:solidFill>
                  <a:srgbClr val="00FF00"/>
                </a:solidFill>
              </a:rPr>
              <a:t>;</a:t>
            </a:r>
            <a:r>
              <a:rPr lang="en-US" b="1" dirty="0" smtClean="0">
                <a:solidFill>
                  <a:srgbClr val="CC00FF"/>
                </a:solidFill>
              </a:rPr>
              <a:t>}</a:t>
            </a:r>
            <a:r>
              <a:rPr lang="en-US" b="1" dirty="0" smtClean="0"/>
              <a:t>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←standard </a:t>
            </a:r>
            <a:r>
              <a:rPr lang="en-US" altLang="zh-TW" sz="2800" dirty="0" err="1" smtClean="0">
                <a:solidFill>
                  <a:srgbClr val="FF6699"/>
                </a:solidFill>
                <a:latin typeface="Arial Narrow" panose="020B0606020202030204" pitchFamily="34" charset="0"/>
              </a:rPr>
              <a:t>sed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 needs 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“</a:t>
            </a:r>
            <a:r>
              <a:rPr lang="en-US" altLang="zh-TW" sz="2800" b="1" spc="-50" dirty="0" smtClean="0">
                <a:solidFill>
                  <a:srgbClr val="00FF00"/>
                </a:solidFill>
                <a:latin typeface="Arial Narrow" panose="020B0606020202030204" pitchFamily="34" charset="0"/>
              </a:rPr>
              <a:t>;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” B4 “</a:t>
            </a:r>
            <a:r>
              <a:rPr lang="en-US" altLang="zh-TW" sz="2800" b="1" spc="-50" dirty="0" smtClean="0">
                <a:solidFill>
                  <a:srgbClr val="CC00FF"/>
                </a:solidFill>
                <a:latin typeface="Arial Narrow" panose="020B0606020202030204" pitchFamily="34" charset="0"/>
              </a:rPr>
              <a:t>}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”</a:t>
            </a:r>
            <a:r>
              <a:rPr lang="en-US" altLang="zh-TW" dirty="0" smtClean="0"/>
              <a:t> 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zh-TW" dirty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's/.*regex/\</a:t>
            </a:r>
            <a:r>
              <a:rPr lang="en-US" altLang="zh-TW" b="1" dirty="0"/>
              <a:t>n</a:t>
            </a:r>
            <a:r>
              <a:rPr lang="en-US" altLang="zh-TW" b="1" dirty="0" smtClean="0"/>
              <a:t>&amp;/'</a:t>
            </a:r>
            <a:r>
              <a:rPr lang="en-US" altLang="zh-TW" sz="28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←1 character shorter, if</a:t>
            </a:r>
            <a:r>
              <a:rPr lang="en-US" altLang="zh-TW" sz="240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“;”</a:t>
            </a:r>
            <a:r>
              <a:rPr lang="en-US" altLang="zh-TW" sz="2400" spc="-50" dirty="0" smtClean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B4</a:t>
            </a:r>
            <a:r>
              <a:rPr lang="en-US" altLang="zh-TW" sz="24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800" spc="-50" dirty="0">
                <a:solidFill>
                  <a:srgbClr val="FF6699"/>
                </a:solidFill>
                <a:latin typeface="Arial Narrow" panose="020B0606020202030204" pitchFamily="34" charset="0"/>
              </a:rPr>
              <a:t>“}”</a:t>
            </a:r>
            <a:endParaRPr lang="en-US" b="1" spc="-50" dirty="0" smtClean="0">
              <a:solidFill>
                <a:srgbClr val="FF6699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and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/{</a:t>
            </a:r>
            <a:r>
              <a:rPr lang="en-US" b="1" dirty="0" err="1" smtClean="0"/>
              <a:t>x;p;x;G</a:t>
            </a:r>
            <a:r>
              <a:rPr lang="en-US" b="1" dirty="0" smtClean="0"/>
              <a:t>;}'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68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6949</TotalTime>
  <Words>1586</Words>
  <Application>Microsoft Office PowerPoint</Application>
  <PresentationFormat>On-screen Show (4:3)</PresentationFormat>
  <Paragraphs>428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新細明體</vt:lpstr>
      <vt:lpstr>Arial</vt:lpstr>
      <vt:lpstr>Arial Narrow</vt:lpstr>
      <vt:lpstr>Consolas</vt:lpstr>
      <vt:lpstr>Lucida Console</vt:lpstr>
      <vt:lpstr>Symbol</vt:lpstr>
      <vt:lpstr>Times New Roman</vt:lpstr>
      <vt:lpstr>Default Design</vt:lpstr>
      <vt:lpstr>1_Default Design</vt:lpstr>
      <vt:lpstr>2_Default Design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sed one-liners File Spacing</vt:lpstr>
      <vt:lpstr>sed one-liners File Spacing</vt:lpstr>
      <vt:lpstr>sed one-liners File Spacing</vt:lpstr>
      <vt:lpstr>sed one-liners Numbering</vt:lpstr>
      <vt:lpstr>sed one-liners Numbering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Update the pattern space</vt:lpstr>
      <vt:lpstr>The D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The N</vt:lpstr>
      <vt:lpstr>How sed Works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425</cp:revision>
  <cp:lastPrinted>1999-10-31T21:08:02Z</cp:lastPrinted>
  <dcterms:created xsi:type="dcterms:W3CDTF">1999-08-07T15:16:11Z</dcterms:created>
  <dcterms:modified xsi:type="dcterms:W3CDTF">2020-05-17T18:38:45Z</dcterms:modified>
</cp:coreProperties>
</file>